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10.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1.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2.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2"/>
  </p:notesMasterIdLst>
  <p:sldIdLst>
    <p:sldId id="256" r:id="rId2"/>
    <p:sldId id="257" r:id="rId3"/>
    <p:sldId id="334" r:id="rId4"/>
    <p:sldId id="335" r:id="rId5"/>
    <p:sldId id="336" r:id="rId6"/>
    <p:sldId id="337" r:id="rId7"/>
    <p:sldId id="338" r:id="rId8"/>
    <p:sldId id="292" r:id="rId9"/>
    <p:sldId id="293" r:id="rId10"/>
    <p:sldId id="264" r:id="rId11"/>
    <p:sldId id="308" r:id="rId12"/>
    <p:sldId id="339" r:id="rId13"/>
    <p:sldId id="276" r:id="rId14"/>
    <p:sldId id="298" r:id="rId15"/>
    <p:sldId id="340" r:id="rId16"/>
    <p:sldId id="341" r:id="rId17"/>
    <p:sldId id="285" r:id="rId18"/>
    <p:sldId id="342" r:id="rId19"/>
    <p:sldId id="343" r:id="rId20"/>
    <p:sldId id="344" r:id="rId21"/>
    <p:sldId id="345" r:id="rId22"/>
    <p:sldId id="346" r:id="rId23"/>
    <p:sldId id="347" r:id="rId24"/>
    <p:sldId id="348" r:id="rId25"/>
    <p:sldId id="349" r:id="rId26"/>
    <p:sldId id="350" r:id="rId27"/>
    <p:sldId id="351" r:id="rId28"/>
    <p:sldId id="286" r:id="rId29"/>
    <p:sldId id="301" r:id="rId30"/>
    <p:sldId id="352" r:id="rId31"/>
    <p:sldId id="353" r:id="rId32"/>
    <p:sldId id="302" r:id="rId33"/>
    <p:sldId id="303" r:id="rId34"/>
    <p:sldId id="304" r:id="rId35"/>
    <p:sldId id="305" r:id="rId36"/>
    <p:sldId id="354" r:id="rId37"/>
    <p:sldId id="355" r:id="rId38"/>
    <p:sldId id="356" r:id="rId39"/>
    <p:sldId id="357" r:id="rId40"/>
    <p:sldId id="309" r:id="rId41"/>
    <p:sldId id="358" r:id="rId42"/>
    <p:sldId id="310" r:id="rId43"/>
    <p:sldId id="360" r:id="rId44"/>
    <p:sldId id="359" r:id="rId45"/>
    <p:sldId id="312" r:id="rId46"/>
    <p:sldId id="314" r:id="rId47"/>
    <p:sldId id="361" r:id="rId48"/>
    <p:sldId id="362" r:id="rId49"/>
    <p:sldId id="315" r:id="rId50"/>
    <p:sldId id="316" r:id="rId51"/>
    <p:sldId id="317" r:id="rId52"/>
    <p:sldId id="363" r:id="rId53"/>
    <p:sldId id="364" r:id="rId54"/>
    <p:sldId id="365" r:id="rId55"/>
    <p:sldId id="366" r:id="rId56"/>
    <p:sldId id="368" r:id="rId57"/>
    <p:sldId id="367" r:id="rId58"/>
    <p:sldId id="369" r:id="rId59"/>
    <p:sldId id="370" r:id="rId60"/>
    <p:sldId id="330" r:id="rId61"/>
    <p:sldId id="371" r:id="rId62"/>
    <p:sldId id="318" r:id="rId63"/>
    <p:sldId id="319" r:id="rId64"/>
    <p:sldId id="372" r:id="rId65"/>
    <p:sldId id="373" r:id="rId66"/>
    <p:sldId id="374" r:id="rId67"/>
    <p:sldId id="375" r:id="rId68"/>
    <p:sldId id="376" r:id="rId69"/>
    <p:sldId id="377" r:id="rId70"/>
    <p:sldId id="378" r:id="rId71"/>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44"/>
    <p:restoredTop sz="82160"/>
  </p:normalViewPr>
  <p:slideViewPr>
    <p:cSldViewPr snapToGrid="0" snapToObjects="1">
      <p:cViewPr varScale="1">
        <p:scale>
          <a:sx n="89" d="100"/>
          <a:sy n="89" d="100"/>
        </p:scale>
        <p:origin x="840" y="176"/>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diagrams/_rels/data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219B11-4DC6-49DF-8AD3-05069ECCEC16}"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25566AF4-3E4F-4DF5-BAB4-39F19CAEEFA5}">
      <dgm:prSet/>
      <dgm:spPr/>
      <dgm:t>
        <a:bodyPr/>
        <a:lstStyle/>
        <a:p>
          <a:r>
            <a:rPr lang="it-IT"/>
            <a:t>La psicologia generale procede attraverso speculazioni teoriche poste a confronto con misurazioni di </a:t>
          </a:r>
          <a:r>
            <a:rPr lang="it-IT" b="1"/>
            <a:t>dimensioni oggettive</a:t>
          </a:r>
          <a:r>
            <a:rPr lang="it-IT"/>
            <a:t> </a:t>
          </a:r>
          <a:endParaRPr lang="en-US"/>
        </a:p>
      </dgm:t>
    </dgm:pt>
    <dgm:pt modelId="{2133840A-70A4-4801-99BD-52C327A463C2}" type="parTrans" cxnId="{5DEA8B3B-9CC0-419F-BC34-E8554B99A143}">
      <dgm:prSet/>
      <dgm:spPr/>
      <dgm:t>
        <a:bodyPr/>
        <a:lstStyle/>
        <a:p>
          <a:endParaRPr lang="en-US"/>
        </a:p>
      </dgm:t>
    </dgm:pt>
    <dgm:pt modelId="{80BCC4AF-3273-4359-A997-7896BA6B9D61}" type="sibTrans" cxnId="{5DEA8B3B-9CC0-419F-BC34-E8554B99A143}">
      <dgm:prSet/>
      <dgm:spPr/>
      <dgm:t>
        <a:bodyPr/>
        <a:lstStyle/>
        <a:p>
          <a:endParaRPr lang="en-US"/>
        </a:p>
      </dgm:t>
    </dgm:pt>
    <dgm:pt modelId="{9B4ECC64-6B09-425C-BEA7-5EC4A89AA306}">
      <dgm:prSet/>
      <dgm:spPr/>
      <dgm:t>
        <a:bodyPr/>
        <a:lstStyle/>
        <a:p>
          <a:r>
            <a:rPr lang="it-IT"/>
            <a:t>Caratteristiche ambientali e comportamentali</a:t>
          </a:r>
          <a:endParaRPr lang="en-US"/>
        </a:p>
      </dgm:t>
    </dgm:pt>
    <dgm:pt modelId="{8CE615ED-C3C3-438A-B5AF-8486115A0CEA}" type="parTrans" cxnId="{FB5AB5CB-ED9B-4369-AB87-8A61B8BDD89D}">
      <dgm:prSet/>
      <dgm:spPr/>
      <dgm:t>
        <a:bodyPr/>
        <a:lstStyle/>
        <a:p>
          <a:endParaRPr lang="en-US"/>
        </a:p>
      </dgm:t>
    </dgm:pt>
    <dgm:pt modelId="{1CA069E7-3A4E-4756-AD7F-01AB1EEF23FE}" type="sibTrans" cxnId="{FB5AB5CB-ED9B-4369-AB87-8A61B8BDD89D}">
      <dgm:prSet/>
      <dgm:spPr/>
      <dgm:t>
        <a:bodyPr/>
        <a:lstStyle/>
        <a:p>
          <a:endParaRPr lang="en-US"/>
        </a:p>
      </dgm:t>
    </dgm:pt>
    <dgm:pt modelId="{4354BAB3-7BE2-42C4-A7F4-92207E1CB98C}">
      <dgm:prSet/>
      <dgm:spPr/>
      <dgm:t>
        <a:bodyPr/>
        <a:lstStyle/>
        <a:p>
          <a:r>
            <a:rPr lang="it-IT"/>
            <a:t>Macroscopiche (per esempio, resoconti verbali, risposte motorie) e microscopiche (per esempio, tracciati elettrofisiologici, attivazioni neurali). </a:t>
          </a:r>
          <a:endParaRPr lang="en-US"/>
        </a:p>
      </dgm:t>
    </dgm:pt>
    <dgm:pt modelId="{C13CF24E-C39F-4D0F-AE1F-A568CD057D69}" type="parTrans" cxnId="{E6F17011-1DA7-4BEA-8684-E8ECD58CEDE3}">
      <dgm:prSet/>
      <dgm:spPr/>
      <dgm:t>
        <a:bodyPr/>
        <a:lstStyle/>
        <a:p>
          <a:endParaRPr lang="en-US"/>
        </a:p>
      </dgm:t>
    </dgm:pt>
    <dgm:pt modelId="{73D2BB01-87B3-4EF3-989B-DD254702F2B3}" type="sibTrans" cxnId="{E6F17011-1DA7-4BEA-8684-E8ECD58CEDE3}">
      <dgm:prSet/>
      <dgm:spPr/>
      <dgm:t>
        <a:bodyPr/>
        <a:lstStyle/>
        <a:p>
          <a:endParaRPr lang="en-US"/>
        </a:p>
      </dgm:t>
    </dgm:pt>
    <dgm:pt modelId="{1688A4E1-FFE9-49BA-9491-B49C6A431404}">
      <dgm:prSet/>
      <dgm:spPr/>
      <dgm:t>
        <a:bodyPr/>
        <a:lstStyle/>
        <a:p>
          <a:r>
            <a:rPr lang="it-IT"/>
            <a:t>Basandosi su queste osservazioni inferisce i suoi </a:t>
          </a:r>
          <a:r>
            <a:rPr lang="it-IT" b="1"/>
            <a:t>costrutti esplicativi</a:t>
          </a:r>
          <a:r>
            <a:rPr lang="it-IT"/>
            <a:t>: ipotesi e teorie sui </a:t>
          </a:r>
          <a:r>
            <a:rPr lang="it-IT" b="1"/>
            <a:t>principi generali del comportamento</a:t>
          </a:r>
          <a:r>
            <a:rPr lang="it-IT"/>
            <a:t>. </a:t>
          </a:r>
          <a:endParaRPr lang="en-US"/>
        </a:p>
      </dgm:t>
    </dgm:pt>
    <dgm:pt modelId="{21336F73-BFE1-4914-B6F6-ECC60E2CAC6F}" type="parTrans" cxnId="{A7B61B25-D0AA-4719-BD45-88E54A14133C}">
      <dgm:prSet/>
      <dgm:spPr/>
      <dgm:t>
        <a:bodyPr/>
        <a:lstStyle/>
        <a:p>
          <a:endParaRPr lang="en-US"/>
        </a:p>
      </dgm:t>
    </dgm:pt>
    <dgm:pt modelId="{D887B44F-8A93-4AC9-8479-E26B33AFBBE6}" type="sibTrans" cxnId="{A7B61B25-D0AA-4719-BD45-88E54A14133C}">
      <dgm:prSet/>
      <dgm:spPr/>
      <dgm:t>
        <a:bodyPr/>
        <a:lstStyle/>
        <a:p>
          <a:endParaRPr lang="en-US"/>
        </a:p>
      </dgm:t>
    </dgm:pt>
    <dgm:pt modelId="{F11DE951-F5B0-494B-8EDC-EA7DA26BC720}">
      <dgm:prSet/>
      <dgm:spPr/>
      <dgm:t>
        <a:bodyPr/>
        <a:lstStyle/>
        <a:p>
          <a:r>
            <a:rPr lang="it-IT"/>
            <a:t>Ciascuno deve essere </a:t>
          </a:r>
          <a:r>
            <a:rPr lang="it-IT" b="1"/>
            <a:t>empiricamente confutabile</a:t>
          </a:r>
          <a:endParaRPr lang="en-US"/>
        </a:p>
      </dgm:t>
    </dgm:pt>
    <dgm:pt modelId="{663F6065-F33B-4FF8-8B2E-BF1C3769EDD3}" type="parTrans" cxnId="{213B80A1-F003-4925-9C68-7B106AF2750D}">
      <dgm:prSet/>
      <dgm:spPr/>
      <dgm:t>
        <a:bodyPr/>
        <a:lstStyle/>
        <a:p>
          <a:endParaRPr lang="en-US"/>
        </a:p>
      </dgm:t>
    </dgm:pt>
    <dgm:pt modelId="{839BA4C1-0260-4624-BC00-E26132E4DC9F}" type="sibTrans" cxnId="{213B80A1-F003-4925-9C68-7B106AF2750D}">
      <dgm:prSet/>
      <dgm:spPr/>
      <dgm:t>
        <a:bodyPr/>
        <a:lstStyle/>
        <a:p>
          <a:endParaRPr lang="en-US"/>
        </a:p>
      </dgm:t>
    </dgm:pt>
    <dgm:pt modelId="{77D6003C-0A17-9943-9A79-A47BCA90FA46}" type="pres">
      <dgm:prSet presAssocID="{CC219B11-4DC6-49DF-8AD3-05069ECCEC16}" presName="vert0" presStyleCnt="0">
        <dgm:presLayoutVars>
          <dgm:dir/>
          <dgm:animOne val="branch"/>
          <dgm:animLvl val="lvl"/>
        </dgm:presLayoutVars>
      </dgm:prSet>
      <dgm:spPr/>
    </dgm:pt>
    <dgm:pt modelId="{5284107F-3D1C-0548-B58B-9A6E7764F871}" type="pres">
      <dgm:prSet presAssocID="{25566AF4-3E4F-4DF5-BAB4-39F19CAEEFA5}" presName="thickLine" presStyleLbl="alignNode1" presStyleIdx="0" presStyleCnt="5"/>
      <dgm:spPr/>
    </dgm:pt>
    <dgm:pt modelId="{F1BE1DD4-8760-E946-8FB9-570C74F03889}" type="pres">
      <dgm:prSet presAssocID="{25566AF4-3E4F-4DF5-BAB4-39F19CAEEFA5}" presName="horz1" presStyleCnt="0"/>
      <dgm:spPr/>
    </dgm:pt>
    <dgm:pt modelId="{8CA697D4-182C-3C4D-9D72-4A027954969C}" type="pres">
      <dgm:prSet presAssocID="{25566AF4-3E4F-4DF5-BAB4-39F19CAEEFA5}" presName="tx1" presStyleLbl="revTx" presStyleIdx="0" presStyleCnt="5"/>
      <dgm:spPr/>
    </dgm:pt>
    <dgm:pt modelId="{06EE08C1-069A-294E-948A-91A9076DF56C}" type="pres">
      <dgm:prSet presAssocID="{25566AF4-3E4F-4DF5-BAB4-39F19CAEEFA5}" presName="vert1" presStyleCnt="0"/>
      <dgm:spPr/>
    </dgm:pt>
    <dgm:pt modelId="{690C4274-6574-B348-B9AA-A354E77926EC}" type="pres">
      <dgm:prSet presAssocID="{9B4ECC64-6B09-425C-BEA7-5EC4A89AA306}" presName="thickLine" presStyleLbl="alignNode1" presStyleIdx="1" presStyleCnt="5"/>
      <dgm:spPr/>
    </dgm:pt>
    <dgm:pt modelId="{7812BB44-0BB9-B04A-BAF7-75EB3D16387C}" type="pres">
      <dgm:prSet presAssocID="{9B4ECC64-6B09-425C-BEA7-5EC4A89AA306}" presName="horz1" presStyleCnt="0"/>
      <dgm:spPr/>
    </dgm:pt>
    <dgm:pt modelId="{BDEB72F9-5CDB-7A48-A68A-6ED223DD5F22}" type="pres">
      <dgm:prSet presAssocID="{9B4ECC64-6B09-425C-BEA7-5EC4A89AA306}" presName="tx1" presStyleLbl="revTx" presStyleIdx="1" presStyleCnt="5"/>
      <dgm:spPr/>
    </dgm:pt>
    <dgm:pt modelId="{1FE7181B-01FE-924C-957E-31187FCCA4F0}" type="pres">
      <dgm:prSet presAssocID="{9B4ECC64-6B09-425C-BEA7-5EC4A89AA306}" presName="vert1" presStyleCnt="0"/>
      <dgm:spPr/>
    </dgm:pt>
    <dgm:pt modelId="{49F05FA7-C8F2-7C45-A7EE-D751823180AC}" type="pres">
      <dgm:prSet presAssocID="{4354BAB3-7BE2-42C4-A7F4-92207E1CB98C}" presName="thickLine" presStyleLbl="alignNode1" presStyleIdx="2" presStyleCnt="5"/>
      <dgm:spPr/>
    </dgm:pt>
    <dgm:pt modelId="{DE771908-9FCA-8545-8329-0B3CCB12EB62}" type="pres">
      <dgm:prSet presAssocID="{4354BAB3-7BE2-42C4-A7F4-92207E1CB98C}" presName="horz1" presStyleCnt="0"/>
      <dgm:spPr/>
    </dgm:pt>
    <dgm:pt modelId="{9D6AC8DF-48C1-8B4A-80BB-F878842BE7A4}" type="pres">
      <dgm:prSet presAssocID="{4354BAB3-7BE2-42C4-A7F4-92207E1CB98C}" presName="tx1" presStyleLbl="revTx" presStyleIdx="2" presStyleCnt="5"/>
      <dgm:spPr/>
    </dgm:pt>
    <dgm:pt modelId="{01A430FA-BB90-104A-BFC9-38026423946B}" type="pres">
      <dgm:prSet presAssocID="{4354BAB3-7BE2-42C4-A7F4-92207E1CB98C}" presName="vert1" presStyleCnt="0"/>
      <dgm:spPr/>
    </dgm:pt>
    <dgm:pt modelId="{5AB7B3FA-7A41-F443-AB9C-1B1829049CC5}" type="pres">
      <dgm:prSet presAssocID="{1688A4E1-FFE9-49BA-9491-B49C6A431404}" presName="thickLine" presStyleLbl="alignNode1" presStyleIdx="3" presStyleCnt="5"/>
      <dgm:spPr/>
    </dgm:pt>
    <dgm:pt modelId="{B99AD139-9AFA-2E48-B0A6-12D301D9C3D2}" type="pres">
      <dgm:prSet presAssocID="{1688A4E1-FFE9-49BA-9491-B49C6A431404}" presName="horz1" presStyleCnt="0"/>
      <dgm:spPr/>
    </dgm:pt>
    <dgm:pt modelId="{7308C3E9-ADBA-054F-9236-E430D8E87F66}" type="pres">
      <dgm:prSet presAssocID="{1688A4E1-FFE9-49BA-9491-B49C6A431404}" presName="tx1" presStyleLbl="revTx" presStyleIdx="3" presStyleCnt="5"/>
      <dgm:spPr/>
    </dgm:pt>
    <dgm:pt modelId="{BFBAA533-ACE0-C042-B814-93CB1EC25D41}" type="pres">
      <dgm:prSet presAssocID="{1688A4E1-FFE9-49BA-9491-B49C6A431404}" presName="vert1" presStyleCnt="0"/>
      <dgm:spPr/>
    </dgm:pt>
    <dgm:pt modelId="{0732C2A5-BAB5-7944-B196-0FCE98F2FA4E}" type="pres">
      <dgm:prSet presAssocID="{F11DE951-F5B0-494B-8EDC-EA7DA26BC720}" presName="thickLine" presStyleLbl="alignNode1" presStyleIdx="4" presStyleCnt="5"/>
      <dgm:spPr/>
    </dgm:pt>
    <dgm:pt modelId="{B29C8B3D-9024-B64B-B135-E895FDB1CED4}" type="pres">
      <dgm:prSet presAssocID="{F11DE951-F5B0-494B-8EDC-EA7DA26BC720}" presName="horz1" presStyleCnt="0"/>
      <dgm:spPr/>
    </dgm:pt>
    <dgm:pt modelId="{3F3D1FBC-B09B-5B4E-99E1-D9C1FA76A2E9}" type="pres">
      <dgm:prSet presAssocID="{F11DE951-F5B0-494B-8EDC-EA7DA26BC720}" presName="tx1" presStyleLbl="revTx" presStyleIdx="4" presStyleCnt="5"/>
      <dgm:spPr/>
    </dgm:pt>
    <dgm:pt modelId="{FB26885C-A058-5348-99F5-D91C5F45FD59}" type="pres">
      <dgm:prSet presAssocID="{F11DE951-F5B0-494B-8EDC-EA7DA26BC720}" presName="vert1" presStyleCnt="0"/>
      <dgm:spPr/>
    </dgm:pt>
  </dgm:ptLst>
  <dgm:cxnLst>
    <dgm:cxn modelId="{E6F17011-1DA7-4BEA-8684-E8ECD58CEDE3}" srcId="{CC219B11-4DC6-49DF-8AD3-05069ECCEC16}" destId="{4354BAB3-7BE2-42C4-A7F4-92207E1CB98C}" srcOrd="2" destOrd="0" parTransId="{C13CF24E-C39F-4D0F-AE1F-A568CD057D69}" sibTransId="{73D2BB01-87B3-4EF3-989B-DD254702F2B3}"/>
    <dgm:cxn modelId="{4E524514-A43E-544F-87E8-7D2EDF159BA3}" type="presOf" srcId="{CC219B11-4DC6-49DF-8AD3-05069ECCEC16}" destId="{77D6003C-0A17-9943-9A79-A47BCA90FA46}" srcOrd="0" destOrd="0" presId="urn:microsoft.com/office/officeart/2008/layout/LinedList"/>
    <dgm:cxn modelId="{41F9B21A-A914-8B4E-8E13-7C1B89BF62D4}" type="presOf" srcId="{25566AF4-3E4F-4DF5-BAB4-39F19CAEEFA5}" destId="{8CA697D4-182C-3C4D-9D72-4A027954969C}" srcOrd="0" destOrd="0" presId="urn:microsoft.com/office/officeart/2008/layout/LinedList"/>
    <dgm:cxn modelId="{A7B61B25-D0AA-4719-BD45-88E54A14133C}" srcId="{CC219B11-4DC6-49DF-8AD3-05069ECCEC16}" destId="{1688A4E1-FFE9-49BA-9491-B49C6A431404}" srcOrd="3" destOrd="0" parTransId="{21336F73-BFE1-4914-B6F6-ECC60E2CAC6F}" sibTransId="{D887B44F-8A93-4AC9-8479-E26B33AFBBE6}"/>
    <dgm:cxn modelId="{5DEA8B3B-9CC0-419F-BC34-E8554B99A143}" srcId="{CC219B11-4DC6-49DF-8AD3-05069ECCEC16}" destId="{25566AF4-3E4F-4DF5-BAB4-39F19CAEEFA5}" srcOrd="0" destOrd="0" parTransId="{2133840A-70A4-4801-99BD-52C327A463C2}" sibTransId="{80BCC4AF-3273-4359-A997-7896BA6B9D61}"/>
    <dgm:cxn modelId="{0E9E375B-BE2C-AD44-8486-9975FCED2227}" type="presOf" srcId="{4354BAB3-7BE2-42C4-A7F4-92207E1CB98C}" destId="{9D6AC8DF-48C1-8B4A-80BB-F878842BE7A4}" srcOrd="0" destOrd="0" presId="urn:microsoft.com/office/officeart/2008/layout/LinedList"/>
    <dgm:cxn modelId="{0426139A-AFB8-A343-BADB-020B24C17F5A}" type="presOf" srcId="{F11DE951-F5B0-494B-8EDC-EA7DA26BC720}" destId="{3F3D1FBC-B09B-5B4E-99E1-D9C1FA76A2E9}" srcOrd="0" destOrd="0" presId="urn:microsoft.com/office/officeart/2008/layout/LinedList"/>
    <dgm:cxn modelId="{CEA8A79C-D2A1-8E42-95E0-D4D935030D47}" type="presOf" srcId="{1688A4E1-FFE9-49BA-9491-B49C6A431404}" destId="{7308C3E9-ADBA-054F-9236-E430D8E87F66}" srcOrd="0" destOrd="0" presId="urn:microsoft.com/office/officeart/2008/layout/LinedList"/>
    <dgm:cxn modelId="{213B80A1-F003-4925-9C68-7B106AF2750D}" srcId="{CC219B11-4DC6-49DF-8AD3-05069ECCEC16}" destId="{F11DE951-F5B0-494B-8EDC-EA7DA26BC720}" srcOrd="4" destOrd="0" parTransId="{663F6065-F33B-4FF8-8B2E-BF1C3769EDD3}" sibTransId="{839BA4C1-0260-4624-BC00-E26132E4DC9F}"/>
    <dgm:cxn modelId="{FB5AB5CB-ED9B-4369-AB87-8A61B8BDD89D}" srcId="{CC219B11-4DC6-49DF-8AD3-05069ECCEC16}" destId="{9B4ECC64-6B09-425C-BEA7-5EC4A89AA306}" srcOrd="1" destOrd="0" parTransId="{8CE615ED-C3C3-438A-B5AF-8486115A0CEA}" sibTransId="{1CA069E7-3A4E-4756-AD7F-01AB1EEF23FE}"/>
    <dgm:cxn modelId="{9993AED1-CB6F-0942-9071-8EB36E635229}" type="presOf" srcId="{9B4ECC64-6B09-425C-BEA7-5EC4A89AA306}" destId="{BDEB72F9-5CDB-7A48-A68A-6ED223DD5F22}" srcOrd="0" destOrd="0" presId="urn:microsoft.com/office/officeart/2008/layout/LinedList"/>
    <dgm:cxn modelId="{455EC12D-F885-C346-8B59-AFEF8772FB38}" type="presParOf" srcId="{77D6003C-0A17-9943-9A79-A47BCA90FA46}" destId="{5284107F-3D1C-0548-B58B-9A6E7764F871}" srcOrd="0" destOrd="0" presId="urn:microsoft.com/office/officeart/2008/layout/LinedList"/>
    <dgm:cxn modelId="{61DFD072-8CD4-3D4B-9856-4C861AC55052}" type="presParOf" srcId="{77D6003C-0A17-9943-9A79-A47BCA90FA46}" destId="{F1BE1DD4-8760-E946-8FB9-570C74F03889}" srcOrd="1" destOrd="0" presId="urn:microsoft.com/office/officeart/2008/layout/LinedList"/>
    <dgm:cxn modelId="{D74859CC-01B0-1341-B2ED-EE1F56688B97}" type="presParOf" srcId="{F1BE1DD4-8760-E946-8FB9-570C74F03889}" destId="{8CA697D4-182C-3C4D-9D72-4A027954969C}" srcOrd="0" destOrd="0" presId="urn:microsoft.com/office/officeart/2008/layout/LinedList"/>
    <dgm:cxn modelId="{5EE1FAF2-20D9-094E-9A8C-2C852AFF734E}" type="presParOf" srcId="{F1BE1DD4-8760-E946-8FB9-570C74F03889}" destId="{06EE08C1-069A-294E-948A-91A9076DF56C}" srcOrd="1" destOrd="0" presId="urn:microsoft.com/office/officeart/2008/layout/LinedList"/>
    <dgm:cxn modelId="{3A774B2B-1ADB-B24A-BB2F-CBDC6ACD7E9C}" type="presParOf" srcId="{77D6003C-0A17-9943-9A79-A47BCA90FA46}" destId="{690C4274-6574-B348-B9AA-A354E77926EC}" srcOrd="2" destOrd="0" presId="urn:microsoft.com/office/officeart/2008/layout/LinedList"/>
    <dgm:cxn modelId="{7082D680-265B-7842-BDEA-BD9DDBCDE456}" type="presParOf" srcId="{77D6003C-0A17-9943-9A79-A47BCA90FA46}" destId="{7812BB44-0BB9-B04A-BAF7-75EB3D16387C}" srcOrd="3" destOrd="0" presId="urn:microsoft.com/office/officeart/2008/layout/LinedList"/>
    <dgm:cxn modelId="{A9364F61-2535-784A-A491-EAEC4E8562E6}" type="presParOf" srcId="{7812BB44-0BB9-B04A-BAF7-75EB3D16387C}" destId="{BDEB72F9-5CDB-7A48-A68A-6ED223DD5F22}" srcOrd="0" destOrd="0" presId="urn:microsoft.com/office/officeart/2008/layout/LinedList"/>
    <dgm:cxn modelId="{3F56A196-AF1E-4C40-AC00-01766B8CEDE8}" type="presParOf" srcId="{7812BB44-0BB9-B04A-BAF7-75EB3D16387C}" destId="{1FE7181B-01FE-924C-957E-31187FCCA4F0}" srcOrd="1" destOrd="0" presId="urn:microsoft.com/office/officeart/2008/layout/LinedList"/>
    <dgm:cxn modelId="{2FA207F0-1868-CD4A-A1FA-EF28BDD688E1}" type="presParOf" srcId="{77D6003C-0A17-9943-9A79-A47BCA90FA46}" destId="{49F05FA7-C8F2-7C45-A7EE-D751823180AC}" srcOrd="4" destOrd="0" presId="urn:microsoft.com/office/officeart/2008/layout/LinedList"/>
    <dgm:cxn modelId="{3218759F-914D-FA45-ACF0-8C87BEECFEE1}" type="presParOf" srcId="{77D6003C-0A17-9943-9A79-A47BCA90FA46}" destId="{DE771908-9FCA-8545-8329-0B3CCB12EB62}" srcOrd="5" destOrd="0" presId="urn:microsoft.com/office/officeart/2008/layout/LinedList"/>
    <dgm:cxn modelId="{EA4AAF6B-A0CB-3A4D-BFD1-39180D3FA13C}" type="presParOf" srcId="{DE771908-9FCA-8545-8329-0B3CCB12EB62}" destId="{9D6AC8DF-48C1-8B4A-80BB-F878842BE7A4}" srcOrd="0" destOrd="0" presId="urn:microsoft.com/office/officeart/2008/layout/LinedList"/>
    <dgm:cxn modelId="{49F080DA-CF56-454D-8E88-A1CC14FC66FA}" type="presParOf" srcId="{DE771908-9FCA-8545-8329-0B3CCB12EB62}" destId="{01A430FA-BB90-104A-BFC9-38026423946B}" srcOrd="1" destOrd="0" presId="urn:microsoft.com/office/officeart/2008/layout/LinedList"/>
    <dgm:cxn modelId="{A2676764-4C25-B942-A268-688E55A4E415}" type="presParOf" srcId="{77D6003C-0A17-9943-9A79-A47BCA90FA46}" destId="{5AB7B3FA-7A41-F443-AB9C-1B1829049CC5}" srcOrd="6" destOrd="0" presId="urn:microsoft.com/office/officeart/2008/layout/LinedList"/>
    <dgm:cxn modelId="{B8EE9AF2-50E8-6A42-9D51-DDE08E7853F9}" type="presParOf" srcId="{77D6003C-0A17-9943-9A79-A47BCA90FA46}" destId="{B99AD139-9AFA-2E48-B0A6-12D301D9C3D2}" srcOrd="7" destOrd="0" presId="urn:microsoft.com/office/officeart/2008/layout/LinedList"/>
    <dgm:cxn modelId="{983FCD49-4E45-BB4D-A930-789A81DC3056}" type="presParOf" srcId="{B99AD139-9AFA-2E48-B0A6-12D301D9C3D2}" destId="{7308C3E9-ADBA-054F-9236-E430D8E87F66}" srcOrd="0" destOrd="0" presId="urn:microsoft.com/office/officeart/2008/layout/LinedList"/>
    <dgm:cxn modelId="{F38815E2-3BAA-664D-AB1F-B995D0A6536F}" type="presParOf" srcId="{B99AD139-9AFA-2E48-B0A6-12D301D9C3D2}" destId="{BFBAA533-ACE0-C042-B814-93CB1EC25D41}" srcOrd="1" destOrd="0" presId="urn:microsoft.com/office/officeart/2008/layout/LinedList"/>
    <dgm:cxn modelId="{5C0D1CAB-31EB-EC4A-961A-555D1B56BF31}" type="presParOf" srcId="{77D6003C-0A17-9943-9A79-A47BCA90FA46}" destId="{0732C2A5-BAB5-7944-B196-0FCE98F2FA4E}" srcOrd="8" destOrd="0" presId="urn:microsoft.com/office/officeart/2008/layout/LinedList"/>
    <dgm:cxn modelId="{F38924D7-42D7-C342-85FD-6BF039B4CDD0}" type="presParOf" srcId="{77D6003C-0A17-9943-9A79-A47BCA90FA46}" destId="{B29C8B3D-9024-B64B-B135-E895FDB1CED4}" srcOrd="9" destOrd="0" presId="urn:microsoft.com/office/officeart/2008/layout/LinedList"/>
    <dgm:cxn modelId="{E56FC4C6-E9D4-934F-9C16-CAB75D620B97}" type="presParOf" srcId="{B29C8B3D-9024-B64B-B135-E895FDB1CED4}" destId="{3F3D1FBC-B09B-5B4E-99E1-D9C1FA76A2E9}" srcOrd="0" destOrd="0" presId="urn:microsoft.com/office/officeart/2008/layout/LinedList"/>
    <dgm:cxn modelId="{75C69FD0-7610-4440-A7DE-94553F47A19C}" type="presParOf" srcId="{B29C8B3D-9024-B64B-B135-E895FDB1CED4}" destId="{FB26885C-A058-5348-99F5-D91C5F45FD5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07990F-1992-4F0A-9B5B-D5F1716CF0D7}"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F1EB509E-6BF3-4B29-9FE4-453C5B2AE821}">
      <dgm:prSet/>
      <dgm:spPr/>
      <dgm:t>
        <a:bodyPr/>
        <a:lstStyle/>
        <a:p>
          <a:r>
            <a:rPr lang="it-IT"/>
            <a:t>I mercati esibiscono comportamenti tipici che </a:t>
          </a:r>
          <a:r>
            <a:rPr lang="it-IT" b="1"/>
            <a:t>emergono</a:t>
          </a:r>
          <a:r>
            <a:rPr lang="it-IT"/>
            <a:t> dall’</a:t>
          </a:r>
          <a:r>
            <a:rPr lang="it-IT" b="1"/>
            <a:t>interazione</a:t>
          </a:r>
          <a:r>
            <a:rPr lang="it-IT"/>
            <a:t> delle loro componenti: le aziende, le banche, le borse, le istituzioni politiche</a:t>
          </a:r>
          <a:endParaRPr lang="en-US"/>
        </a:p>
      </dgm:t>
    </dgm:pt>
    <dgm:pt modelId="{AF64EB09-D0B3-4DE5-9E31-96BE7AF664F6}" type="parTrans" cxnId="{1C64016F-7DA4-42C0-ADF4-6D3BCEA4E618}">
      <dgm:prSet/>
      <dgm:spPr/>
      <dgm:t>
        <a:bodyPr/>
        <a:lstStyle/>
        <a:p>
          <a:endParaRPr lang="en-US"/>
        </a:p>
      </dgm:t>
    </dgm:pt>
    <dgm:pt modelId="{F4E4A24B-6DE4-4AAA-BD60-4E1827FC3C1C}" type="sibTrans" cxnId="{1C64016F-7DA4-42C0-ADF4-6D3BCEA4E618}">
      <dgm:prSet/>
      <dgm:spPr/>
      <dgm:t>
        <a:bodyPr/>
        <a:lstStyle/>
        <a:p>
          <a:endParaRPr lang="en-US"/>
        </a:p>
      </dgm:t>
    </dgm:pt>
    <dgm:pt modelId="{62D1B47D-CBF5-452C-BBC6-21D5CD5660D4}">
      <dgm:prSet/>
      <dgm:spPr/>
      <dgm:t>
        <a:bodyPr/>
        <a:lstStyle/>
        <a:p>
          <a:r>
            <a:rPr lang="it-IT"/>
            <a:t>I comportamenti di quelle componenti </a:t>
          </a:r>
          <a:r>
            <a:rPr lang="it-IT" b="1"/>
            <a:t>emergono</a:t>
          </a:r>
          <a:r>
            <a:rPr lang="it-IT"/>
            <a:t>, a loro volta, dall’</a:t>
          </a:r>
          <a:r>
            <a:rPr lang="it-IT" b="1"/>
            <a:t>interazione</a:t>
          </a:r>
          <a:r>
            <a:rPr lang="it-IT"/>
            <a:t> delle loro componenti: gli organismi umani e i sistemi tecnici che vi lavorano</a:t>
          </a:r>
          <a:endParaRPr lang="en-US"/>
        </a:p>
      </dgm:t>
    </dgm:pt>
    <dgm:pt modelId="{F05CEFF0-3D2C-48AF-8698-F1FD60295693}" type="parTrans" cxnId="{70135CD4-1284-479E-8A89-42EB305FB3E5}">
      <dgm:prSet/>
      <dgm:spPr/>
      <dgm:t>
        <a:bodyPr/>
        <a:lstStyle/>
        <a:p>
          <a:endParaRPr lang="en-US"/>
        </a:p>
      </dgm:t>
    </dgm:pt>
    <dgm:pt modelId="{3EB8DAC1-732E-4D94-BCFB-91F76259DEEF}" type="sibTrans" cxnId="{70135CD4-1284-479E-8A89-42EB305FB3E5}">
      <dgm:prSet/>
      <dgm:spPr/>
      <dgm:t>
        <a:bodyPr/>
        <a:lstStyle/>
        <a:p>
          <a:endParaRPr lang="en-US"/>
        </a:p>
      </dgm:t>
    </dgm:pt>
    <dgm:pt modelId="{EFE94E56-585F-416C-8129-9F0DFED0C618}">
      <dgm:prSet/>
      <dgm:spPr/>
      <dgm:t>
        <a:bodyPr/>
        <a:lstStyle/>
        <a:p>
          <a:r>
            <a:rPr lang="it-IT"/>
            <a:t>Se osserviamo un essere umano al lavoro non riusciamo a distinguere alcuno dei macrocomportamenti dei mercati</a:t>
          </a:r>
          <a:endParaRPr lang="en-US"/>
        </a:p>
      </dgm:t>
    </dgm:pt>
    <dgm:pt modelId="{8C0230ED-F02E-4D96-A9A0-54B448DCDF22}" type="parTrans" cxnId="{D9C818BB-8230-4BE1-BB31-C1C1697EA983}">
      <dgm:prSet/>
      <dgm:spPr/>
      <dgm:t>
        <a:bodyPr/>
        <a:lstStyle/>
        <a:p>
          <a:endParaRPr lang="en-US"/>
        </a:p>
      </dgm:t>
    </dgm:pt>
    <dgm:pt modelId="{8A5BA7CE-258A-4F9C-A3B9-394484D1024C}" type="sibTrans" cxnId="{D9C818BB-8230-4BE1-BB31-C1C1697EA983}">
      <dgm:prSet/>
      <dgm:spPr/>
      <dgm:t>
        <a:bodyPr/>
        <a:lstStyle/>
        <a:p>
          <a:endParaRPr lang="en-US"/>
        </a:p>
      </dgm:t>
    </dgm:pt>
    <dgm:pt modelId="{36F33514-D994-4C4D-A46D-28FA38E1AEF3}">
      <dgm:prSet/>
      <dgm:spPr/>
      <dgm:t>
        <a:bodyPr/>
        <a:lstStyle/>
        <a:p>
          <a:r>
            <a:rPr lang="it-IT"/>
            <a:t>Quelle proprietà emergono dalla collettività, non dall’individualità, e vanno colte al loro appropriato livello di realtà</a:t>
          </a:r>
          <a:endParaRPr lang="en-US"/>
        </a:p>
      </dgm:t>
    </dgm:pt>
    <dgm:pt modelId="{855F7FA9-C05F-45B0-9402-9C213E9CEE51}" type="parTrans" cxnId="{85563D61-DE72-47D5-B864-2199B9F7B4C1}">
      <dgm:prSet/>
      <dgm:spPr/>
      <dgm:t>
        <a:bodyPr/>
        <a:lstStyle/>
        <a:p>
          <a:endParaRPr lang="en-US"/>
        </a:p>
      </dgm:t>
    </dgm:pt>
    <dgm:pt modelId="{51F068E4-19F2-4092-9B9B-F3B39049F530}" type="sibTrans" cxnId="{85563D61-DE72-47D5-B864-2199B9F7B4C1}">
      <dgm:prSet/>
      <dgm:spPr/>
      <dgm:t>
        <a:bodyPr/>
        <a:lstStyle/>
        <a:p>
          <a:endParaRPr lang="en-US"/>
        </a:p>
      </dgm:t>
    </dgm:pt>
    <dgm:pt modelId="{C0D80FF1-8063-A345-8CEF-6F1F9F1AA8FA}" type="pres">
      <dgm:prSet presAssocID="{C907990F-1992-4F0A-9B5B-D5F1716CF0D7}" presName="vert0" presStyleCnt="0">
        <dgm:presLayoutVars>
          <dgm:dir/>
          <dgm:animOne val="branch"/>
          <dgm:animLvl val="lvl"/>
        </dgm:presLayoutVars>
      </dgm:prSet>
      <dgm:spPr/>
    </dgm:pt>
    <dgm:pt modelId="{6396BA27-6FF2-354C-9F6D-AA44F589B080}" type="pres">
      <dgm:prSet presAssocID="{F1EB509E-6BF3-4B29-9FE4-453C5B2AE821}" presName="thickLine" presStyleLbl="alignNode1" presStyleIdx="0" presStyleCnt="4"/>
      <dgm:spPr/>
    </dgm:pt>
    <dgm:pt modelId="{24ADE6E7-7566-074D-88BB-DB12A7A28434}" type="pres">
      <dgm:prSet presAssocID="{F1EB509E-6BF3-4B29-9FE4-453C5B2AE821}" presName="horz1" presStyleCnt="0"/>
      <dgm:spPr/>
    </dgm:pt>
    <dgm:pt modelId="{E1C305B4-B40C-8947-ACE6-E2CB3DBF8E7B}" type="pres">
      <dgm:prSet presAssocID="{F1EB509E-6BF3-4B29-9FE4-453C5B2AE821}" presName="tx1" presStyleLbl="revTx" presStyleIdx="0" presStyleCnt="4"/>
      <dgm:spPr/>
    </dgm:pt>
    <dgm:pt modelId="{EDBD1FF9-0DB0-6343-AA7E-253B08193A80}" type="pres">
      <dgm:prSet presAssocID="{F1EB509E-6BF3-4B29-9FE4-453C5B2AE821}" presName="vert1" presStyleCnt="0"/>
      <dgm:spPr/>
    </dgm:pt>
    <dgm:pt modelId="{5E92D892-C550-4F4D-A729-D4BAEBB980CF}" type="pres">
      <dgm:prSet presAssocID="{62D1B47D-CBF5-452C-BBC6-21D5CD5660D4}" presName="thickLine" presStyleLbl="alignNode1" presStyleIdx="1" presStyleCnt="4"/>
      <dgm:spPr/>
    </dgm:pt>
    <dgm:pt modelId="{666CBD39-8EEB-0B4D-94E6-BBE2E35A99D2}" type="pres">
      <dgm:prSet presAssocID="{62D1B47D-CBF5-452C-BBC6-21D5CD5660D4}" presName="horz1" presStyleCnt="0"/>
      <dgm:spPr/>
    </dgm:pt>
    <dgm:pt modelId="{76F3863F-F469-824D-9326-B2E6EEB21232}" type="pres">
      <dgm:prSet presAssocID="{62D1B47D-CBF5-452C-BBC6-21D5CD5660D4}" presName="tx1" presStyleLbl="revTx" presStyleIdx="1" presStyleCnt="4"/>
      <dgm:spPr/>
    </dgm:pt>
    <dgm:pt modelId="{D19C4189-CCB9-A64F-90B5-E8D0A9F609F2}" type="pres">
      <dgm:prSet presAssocID="{62D1B47D-CBF5-452C-BBC6-21D5CD5660D4}" presName="vert1" presStyleCnt="0"/>
      <dgm:spPr/>
    </dgm:pt>
    <dgm:pt modelId="{ECCEA4C0-516B-4B4A-88D0-7BA773DE5E35}" type="pres">
      <dgm:prSet presAssocID="{EFE94E56-585F-416C-8129-9F0DFED0C618}" presName="thickLine" presStyleLbl="alignNode1" presStyleIdx="2" presStyleCnt="4"/>
      <dgm:spPr/>
    </dgm:pt>
    <dgm:pt modelId="{D3DCAB94-1079-F44B-98D5-71519A4B6C64}" type="pres">
      <dgm:prSet presAssocID="{EFE94E56-585F-416C-8129-9F0DFED0C618}" presName="horz1" presStyleCnt="0"/>
      <dgm:spPr/>
    </dgm:pt>
    <dgm:pt modelId="{EBEE298E-CCE8-F24F-8285-319AE8C010BE}" type="pres">
      <dgm:prSet presAssocID="{EFE94E56-585F-416C-8129-9F0DFED0C618}" presName="tx1" presStyleLbl="revTx" presStyleIdx="2" presStyleCnt="4"/>
      <dgm:spPr/>
    </dgm:pt>
    <dgm:pt modelId="{24F933A8-44E6-3C4F-9000-F4C604E42A59}" type="pres">
      <dgm:prSet presAssocID="{EFE94E56-585F-416C-8129-9F0DFED0C618}" presName="vert1" presStyleCnt="0"/>
      <dgm:spPr/>
    </dgm:pt>
    <dgm:pt modelId="{86815C95-C522-7E4D-9BE0-F0D752F78E18}" type="pres">
      <dgm:prSet presAssocID="{36F33514-D994-4C4D-A46D-28FA38E1AEF3}" presName="thickLine" presStyleLbl="alignNode1" presStyleIdx="3" presStyleCnt="4"/>
      <dgm:spPr/>
    </dgm:pt>
    <dgm:pt modelId="{5FFBD001-18C7-BE4F-94D5-F74C8BE7D7D8}" type="pres">
      <dgm:prSet presAssocID="{36F33514-D994-4C4D-A46D-28FA38E1AEF3}" presName="horz1" presStyleCnt="0"/>
      <dgm:spPr/>
    </dgm:pt>
    <dgm:pt modelId="{76056637-787C-2046-86AB-4856F2CB8B64}" type="pres">
      <dgm:prSet presAssocID="{36F33514-D994-4C4D-A46D-28FA38E1AEF3}" presName="tx1" presStyleLbl="revTx" presStyleIdx="3" presStyleCnt="4"/>
      <dgm:spPr/>
    </dgm:pt>
    <dgm:pt modelId="{BB4A5BB8-B1F0-6748-9DDE-473AA9911C33}" type="pres">
      <dgm:prSet presAssocID="{36F33514-D994-4C4D-A46D-28FA38E1AEF3}" presName="vert1" presStyleCnt="0"/>
      <dgm:spPr/>
    </dgm:pt>
  </dgm:ptLst>
  <dgm:cxnLst>
    <dgm:cxn modelId="{23054F45-0107-4348-B71B-A1413E14DFA3}" type="presOf" srcId="{62D1B47D-CBF5-452C-BBC6-21D5CD5660D4}" destId="{76F3863F-F469-824D-9326-B2E6EEB21232}" srcOrd="0" destOrd="0" presId="urn:microsoft.com/office/officeart/2008/layout/LinedList"/>
    <dgm:cxn modelId="{A1D7724E-6659-E94B-9050-F6A3AA435CF3}" type="presOf" srcId="{EFE94E56-585F-416C-8129-9F0DFED0C618}" destId="{EBEE298E-CCE8-F24F-8285-319AE8C010BE}" srcOrd="0" destOrd="0" presId="urn:microsoft.com/office/officeart/2008/layout/LinedList"/>
    <dgm:cxn modelId="{5BB71E53-735B-9A46-AD78-188C04208ED7}" type="presOf" srcId="{36F33514-D994-4C4D-A46D-28FA38E1AEF3}" destId="{76056637-787C-2046-86AB-4856F2CB8B64}" srcOrd="0" destOrd="0" presId="urn:microsoft.com/office/officeart/2008/layout/LinedList"/>
    <dgm:cxn modelId="{85563D61-DE72-47D5-B864-2199B9F7B4C1}" srcId="{C907990F-1992-4F0A-9B5B-D5F1716CF0D7}" destId="{36F33514-D994-4C4D-A46D-28FA38E1AEF3}" srcOrd="3" destOrd="0" parTransId="{855F7FA9-C05F-45B0-9402-9C213E9CEE51}" sibTransId="{51F068E4-19F2-4092-9B9B-F3B39049F530}"/>
    <dgm:cxn modelId="{1C64016F-7DA4-42C0-ADF4-6D3BCEA4E618}" srcId="{C907990F-1992-4F0A-9B5B-D5F1716CF0D7}" destId="{F1EB509E-6BF3-4B29-9FE4-453C5B2AE821}" srcOrd="0" destOrd="0" parTransId="{AF64EB09-D0B3-4DE5-9E31-96BE7AF664F6}" sibTransId="{F4E4A24B-6DE4-4AAA-BD60-4E1827FC3C1C}"/>
    <dgm:cxn modelId="{2B601D8F-9BCB-F246-A2A5-2C32BD8BD0E7}" type="presOf" srcId="{C907990F-1992-4F0A-9B5B-D5F1716CF0D7}" destId="{C0D80FF1-8063-A345-8CEF-6F1F9F1AA8FA}" srcOrd="0" destOrd="0" presId="urn:microsoft.com/office/officeart/2008/layout/LinedList"/>
    <dgm:cxn modelId="{B473CEAB-058A-B845-93C9-3D612D57155F}" type="presOf" srcId="{F1EB509E-6BF3-4B29-9FE4-453C5B2AE821}" destId="{E1C305B4-B40C-8947-ACE6-E2CB3DBF8E7B}" srcOrd="0" destOrd="0" presId="urn:microsoft.com/office/officeart/2008/layout/LinedList"/>
    <dgm:cxn modelId="{D9C818BB-8230-4BE1-BB31-C1C1697EA983}" srcId="{C907990F-1992-4F0A-9B5B-D5F1716CF0D7}" destId="{EFE94E56-585F-416C-8129-9F0DFED0C618}" srcOrd="2" destOrd="0" parTransId="{8C0230ED-F02E-4D96-A9A0-54B448DCDF22}" sibTransId="{8A5BA7CE-258A-4F9C-A3B9-394484D1024C}"/>
    <dgm:cxn modelId="{70135CD4-1284-479E-8A89-42EB305FB3E5}" srcId="{C907990F-1992-4F0A-9B5B-D5F1716CF0D7}" destId="{62D1B47D-CBF5-452C-BBC6-21D5CD5660D4}" srcOrd="1" destOrd="0" parTransId="{F05CEFF0-3D2C-48AF-8698-F1FD60295693}" sibTransId="{3EB8DAC1-732E-4D94-BCFB-91F76259DEEF}"/>
    <dgm:cxn modelId="{01172095-D049-134B-9A49-35254740B211}" type="presParOf" srcId="{C0D80FF1-8063-A345-8CEF-6F1F9F1AA8FA}" destId="{6396BA27-6FF2-354C-9F6D-AA44F589B080}" srcOrd="0" destOrd="0" presId="urn:microsoft.com/office/officeart/2008/layout/LinedList"/>
    <dgm:cxn modelId="{E9F67B79-0AF2-774A-AD12-2B3A2BDFF965}" type="presParOf" srcId="{C0D80FF1-8063-A345-8CEF-6F1F9F1AA8FA}" destId="{24ADE6E7-7566-074D-88BB-DB12A7A28434}" srcOrd="1" destOrd="0" presId="urn:microsoft.com/office/officeart/2008/layout/LinedList"/>
    <dgm:cxn modelId="{1A4AA64D-9096-1D49-9F41-62A9567F1F3F}" type="presParOf" srcId="{24ADE6E7-7566-074D-88BB-DB12A7A28434}" destId="{E1C305B4-B40C-8947-ACE6-E2CB3DBF8E7B}" srcOrd="0" destOrd="0" presId="urn:microsoft.com/office/officeart/2008/layout/LinedList"/>
    <dgm:cxn modelId="{76E138A1-FB81-4D45-A77D-C0FABCAEFE9F}" type="presParOf" srcId="{24ADE6E7-7566-074D-88BB-DB12A7A28434}" destId="{EDBD1FF9-0DB0-6343-AA7E-253B08193A80}" srcOrd="1" destOrd="0" presId="urn:microsoft.com/office/officeart/2008/layout/LinedList"/>
    <dgm:cxn modelId="{E17A22CA-468E-F04D-8B3E-445AC7CC9316}" type="presParOf" srcId="{C0D80FF1-8063-A345-8CEF-6F1F9F1AA8FA}" destId="{5E92D892-C550-4F4D-A729-D4BAEBB980CF}" srcOrd="2" destOrd="0" presId="urn:microsoft.com/office/officeart/2008/layout/LinedList"/>
    <dgm:cxn modelId="{A8E3876E-C6E6-834F-92E6-6D3C6B52EFC9}" type="presParOf" srcId="{C0D80FF1-8063-A345-8CEF-6F1F9F1AA8FA}" destId="{666CBD39-8EEB-0B4D-94E6-BBE2E35A99D2}" srcOrd="3" destOrd="0" presId="urn:microsoft.com/office/officeart/2008/layout/LinedList"/>
    <dgm:cxn modelId="{95591D00-3131-CC46-9E2E-73421E1AD0C0}" type="presParOf" srcId="{666CBD39-8EEB-0B4D-94E6-BBE2E35A99D2}" destId="{76F3863F-F469-824D-9326-B2E6EEB21232}" srcOrd="0" destOrd="0" presId="urn:microsoft.com/office/officeart/2008/layout/LinedList"/>
    <dgm:cxn modelId="{21FD9718-6F84-9E44-B100-0C2D3BD28C00}" type="presParOf" srcId="{666CBD39-8EEB-0B4D-94E6-BBE2E35A99D2}" destId="{D19C4189-CCB9-A64F-90B5-E8D0A9F609F2}" srcOrd="1" destOrd="0" presId="urn:microsoft.com/office/officeart/2008/layout/LinedList"/>
    <dgm:cxn modelId="{0884A62D-D564-044E-A5C5-5E20A28E6E00}" type="presParOf" srcId="{C0D80FF1-8063-A345-8CEF-6F1F9F1AA8FA}" destId="{ECCEA4C0-516B-4B4A-88D0-7BA773DE5E35}" srcOrd="4" destOrd="0" presId="urn:microsoft.com/office/officeart/2008/layout/LinedList"/>
    <dgm:cxn modelId="{3A830A74-5047-3146-901A-AD1F04F9B2DB}" type="presParOf" srcId="{C0D80FF1-8063-A345-8CEF-6F1F9F1AA8FA}" destId="{D3DCAB94-1079-F44B-98D5-71519A4B6C64}" srcOrd="5" destOrd="0" presId="urn:microsoft.com/office/officeart/2008/layout/LinedList"/>
    <dgm:cxn modelId="{3E83A7C1-7FCB-9845-ABFF-B83332C87C3A}" type="presParOf" srcId="{D3DCAB94-1079-F44B-98D5-71519A4B6C64}" destId="{EBEE298E-CCE8-F24F-8285-319AE8C010BE}" srcOrd="0" destOrd="0" presId="urn:microsoft.com/office/officeart/2008/layout/LinedList"/>
    <dgm:cxn modelId="{F4A89F6A-AE72-3248-A83A-04C8D12424FE}" type="presParOf" srcId="{D3DCAB94-1079-F44B-98D5-71519A4B6C64}" destId="{24F933A8-44E6-3C4F-9000-F4C604E42A59}" srcOrd="1" destOrd="0" presId="urn:microsoft.com/office/officeart/2008/layout/LinedList"/>
    <dgm:cxn modelId="{FE1C810D-B6E5-2A4B-B158-4BA4EEA30022}" type="presParOf" srcId="{C0D80FF1-8063-A345-8CEF-6F1F9F1AA8FA}" destId="{86815C95-C522-7E4D-9BE0-F0D752F78E18}" srcOrd="6" destOrd="0" presId="urn:microsoft.com/office/officeart/2008/layout/LinedList"/>
    <dgm:cxn modelId="{7B6455F6-7704-0F4B-9246-2E1058C83CD3}" type="presParOf" srcId="{C0D80FF1-8063-A345-8CEF-6F1F9F1AA8FA}" destId="{5FFBD001-18C7-BE4F-94D5-F74C8BE7D7D8}" srcOrd="7" destOrd="0" presId="urn:microsoft.com/office/officeart/2008/layout/LinedList"/>
    <dgm:cxn modelId="{531F8F92-1048-204A-8225-2F0238C36588}" type="presParOf" srcId="{5FFBD001-18C7-BE4F-94D5-F74C8BE7D7D8}" destId="{76056637-787C-2046-86AB-4856F2CB8B64}" srcOrd="0" destOrd="0" presId="urn:microsoft.com/office/officeart/2008/layout/LinedList"/>
    <dgm:cxn modelId="{3866F2B8-2DFF-EC47-9A35-A468057B6800}" type="presParOf" srcId="{5FFBD001-18C7-BE4F-94D5-F74C8BE7D7D8}" destId="{BB4A5BB8-B1F0-6748-9DDE-473AA9911C3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DE7222-B351-4C17-A3F9-84CA8565D284}"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C26A2394-3E6C-44CC-B066-7F6AA98CDB3D}">
      <dgm:prSet/>
      <dgm:spPr/>
      <dgm:t>
        <a:bodyPr/>
        <a:lstStyle/>
        <a:p>
          <a:r>
            <a:rPr lang="it-IT" dirty="0">
              <a:solidFill>
                <a:schemeClr val="tx1"/>
              </a:solidFill>
            </a:rPr>
            <a:t>Le cause del comportamento vanno solo “dal basso all’alto”? </a:t>
          </a:r>
          <a:endParaRPr lang="en-US" dirty="0">
            <a:solidFill>
              <a:schemeClr val="tx1"/>
            </a:solidFill>
          </a:endParaRPr>
        </a:p>
      </dgm:t>
    </dgm:pt>
    <dgm:pt modelId="{56AB0922-B407-416C-BD92-BD11379456B5}" type="parTrans" cxnId="{B0F3AEBD-EA1B-48AB-B90E-842C41F436F0}">
      <dgm:prSet/>
      <dgm:spPr/>
      <dgm:t>
        <a:bodyPr/>
        <a:lstStyle/>
        <a:p>
          <a:endParaRPr lang="en-US"/>
        </a:p>
      </dgm:t>
    </dgm:pt>
    <dgm:pt modelId="{8D4DB229-F5BF-4D88-8793-EF1FCD5B5179}" type="sibTrans" cxnId="{B0F3AEBD-EA1B-48AB-B90E-842C41F436F0}">
      <dgm:prSet/>
      <dgm:spPr/>
      <dgm:t>
        <a:bodyPr/>
        <a:lstStyle/>
        <a:p>
          <a:endParaRPr lang="en-US"/>
        </a:p>
      </dgm:t>
    </dgm:pt>
    <dgm:pt modelId="{BC0D88DC-0494-4165-81DA-DA4C44083541}">
      <dgm:prSet/>
      <dgm:spPr/>
      <dgm:t>
        <a:bodyPr/>
        <a:lstStyle/>
        <a:p>
          <a:r>
            <a:rPr lang="it-IT" dirty="0">
              <a:solidFill>
                <a:schemeClr val="tx1"/>
              </a:solidFill>
            </a:rPr>
            <a:t>Vanno solo “dall’alto al basso”? </a:t>
          </a:r>
          <a:endParaRPr lang="en-US" dirty="0">
            <a:solidFill>
              <a:schemeClr val="tx1"/>
            </a:solidFill>
          </a:endParaRPr>
        </a:p>
      </dgm:t>
    </dgm:pt>
    <dgm:pt modelId="{287B06FE-2BB0-46DC-BCAF-9739983A614D}" type="parTrans" cxnId="{AB98AAA6-9708-46B0-9860-D9482651B898}">
      <dgm:prSet/>
      <dgm:spPr/>
      <dgm:t>
        <a:bodyPr/>
        <a:lstStyle/>
        <a:p>
          <a:endParaRPr lang="en-US"/>
        </a:p>
      </dgm:t>
    </dgm:pt>
    <dgm:pt modelId="{93F00B46-F0BE-4FB1-A4E7-3B8145C9F6B1}" type="sibTrans" cxnId="{AB98AAA6-9708-46B0-9860-D9482651B898}">
      <dgm:prSet/>
      <dgm:spPr/>
      <dgm:t>
        <a:bodyPr/>
        <a:lstStyle/>
        <a:p>
          <a:endParaRPr lang="en-US"/>
        </a:p>
      </dgm:t>
    </dgm:pt>
    <dgm:pt modelId="{D2FCDE03-0AD4-4D33-9A01-31EB3BEC4411}">
      <dgm:prSet/>
      <dgm:spPr/>
      <dgm:t>
        <a:bodyPr/>
        <a:lstStyle/>
        <a:p>
          <a:r>
            <a:rPr lang="it-IT" dirty="0">
              <a:solidFill>
                <a:schemeClr val="tx1"/>
              </a:solidFill>
            </a:rPr>
            <a:t>Per capire il comportamento umano dobbiamo studiare sistemi di causazione </a:t>
          </a:r>
          <a:r>
            <a:rPr lang="it-IT" b="1" dirty="0">
              <a:solidFill>
                <a:schemeClr val="tx1"/>
              </a:solidFill>
            </a:rPr>
            <a:t>circolari</a:t>
          </a:r>
          <a:endParaRPr lang="en-US" dirty="0">
            <a:solidFill>
              <a:schemeClr val="tx1"/>
            </a:solidFill>
          </a:endParaRPr>
        </a:p>
      </dgm:t>
    </dgm:pt>
    <dgm:pt modelId="{59DF51A9-7A9A-47EA-8E8D-234965F6D71B}" type="parTrans" cxnId="{0C0B581B-6EEA-4419-A09C-42D02D708408}">
      <dgm:prSet/>
      <dgm:spPr/>
      <dgm:t>
        <a:bodyPr/>
        <a:lstStyle/>
        <a:p>
          <a:endParaRPr lang="en-US"/>
        </a:p>
      </dgm:t>
    </dgm:pt>
    <dgm:pt modelId="{FA205AB4-0445-44AA-B5ED-F10A17C8C134}" type="sibTrans" cxnId="{0C0B581B-6EEA-4419-A09C-42D02D708408}">
      <dgm:prSet/>
      <dgm:spPr/>
      <dgm:t>
        <a:bodyPr/>
        <a:lstStyle/>
        <a:p>
          <a:endParaRPr lang="en-US"/>
        </a:p>
      </dgm:t>
    </dgm:pt>
    <dgm:pt modelId="{194412E3-C231-5D4B-B0BD-F0D94DF3B0BF}" type="pres">
      <dgm:prSet presAssocID="{7DDE7222-B351-4C17-A3F9-84CA8565D284}" presName="diagram" presStyleCnt="0">
        <dgm:presLayoutVars>
          <dgm:dir/>
          <dgm:resizeHandles val="exact"/>
        </dgm:presLayoutVars>
      </dgm:prSet>
      <dgm:spPr/>
    </dgm:pt>
    <dgm:pt modelId="{DAF6AB9B-B3C5-E846-A29A-1DCC703C63BF}" type="pres">
      <dgm:prSet presAssocID="{C26A2394-3E6C-44CC-B066-7F6AA98CDB3D}" presName="node" presStyleLbl="node1" presStyleIdx="0" presStyleCnt="3">
        <dgm:presLayoutVars>
          <dgm:bulletEnabled val="1"/>
        </dgm:presLayoutVars>
      </dgm:prSet>
      <dgm:spPr/>
    </dgm:pt>
    <dgm:pt modelId="{8674BECB-FD42-C547-9E69-2794ED228C84}" type="pres">
      <dgm:prSet presAssocID="{8D4DB229-F5BF-4D88-8793-EF1FCD5B5179}" presName="sibTrans" presStyleCnt="0"/>
      <dgm:spPr/>
    </dgm:pt>
    <dgm:pt modelId="{226804CA-E65B-D342-935C-EE5F61D32EFA}" type="pres">
      <dgm:prSet presAssocID="{BC0D88DC-0494-4165-81DA-DA4C44083541}" presName="node" presStyleLbl="node1" presStyleIdx="1" presStyleCnt="3">
        <dgm:presLayoutVars>
          <dgm:bulletEnabled val="1"/>
        </dgm:presLayoutVars>
      </dgm:prSet>
      <dgm:spPr/>
    </dgm:pt>
    <dgm:pt modelId="{116F2812-69A4-A941-AC29-17768021673B}" type="pres">
      <dgm:prSet presAssocID="{93F00B46-F0BE-4FB1-A4E7-3B8145C9F6B1}" presName="sibTrans" presStyleCnt="0"/>
      <dgm:spPr/>
    </dgm:pt>
    <dgm:pt modelId="{896E997F-1602-B34A-BF79-2F782356C485}" type="pres">
      <dgm:prSet presAssocID="{D2FCDE03-0AD4-4D33-9A01-31EB3BEC4411}" presName="node" presStyleLbl="node1" presStyleIdx="2" presStyleCnt="3">
        <dgm:presLayoutVars>
          <dgm:bulletEnabled val="1"/>
        </dgm:presLayoutVars>
      </dgm:prSet>
      <dgm:spPr/>
    </dgm:pt>
  </dgm:ptLst>
  <dgm:cxnLst>
    <dgm:cxn modelId="{0C0B581B-6EEA-4419-A09C-42D02D708408}" srcId="{7DDE7222-B351-4C17-A3F9-84CA8565D284}" destId="{D2FCDE03-0AD4-4D33-9A01-31EB3BEC4411}" srcOrd="2" destOrd="0" parTransId="{59DF51A9-7A9A-47EA-8E8D-234965F6D71B}" sibTransId="{FA205AB4-0445-44AA-B5ED-F10A17C8C134}"/>
    <dgm:cxn modelId="{F0DD2964-0872-E241-A0F2-1E550C045F1C}" type="presOf" srcId="{BC0D88DC-0494-4165-81DA-DA4C44083541}" destId="{226804CA-E65B-D342-935C-EE5F61D32EFA}" srcOrd="0" destOrd="0" presId="urn:microsoft.com/office/officeart/2005/8/layout/default"/>
    <dgm:cxn modelId="{E769349D-E165-DA49-A4EA-889CF2496437}" type="presOf" srcId="{7DDE7222-B351-4C17-A3F9-84CA8565D284}" destId="{194412E3-C231-5D4B-B0BD-F0D94DF3B0BF}" srcOrd="0" destOrd="0" presId="urn:microsoft.com/office/officeart/2005/8/layout/default"/>
    <dgm:cxn modelId="{AB98AAA6-9708-46B0-9860-D9482651B898}" srcId="{7DDE7222-B351-4C17-A3F9-84CA8565D284}" destId="{BC0D88DC-0494-4165-81DA-DA4C44083541}" srcOrd="1" destOrd="0" parTransId="{287B06FE-2BB0-46DC-BCAF-9739983A614D}" sibTransId="{93F00B46-F0BE-4FB1-A4E7-3B8145C9F6B1}"/>
    <dgm:cxn modelId="{B0F3AEBD-EA1B-48AB-B90E-842C41F436F0}" srcId="{7DDE7222-B351-4C17-A3F9-84CA8565D284}" destId="{C26A2394-3E6C-44CC-B066-7F6AA98CDB3D}" srcOrd="0" destOrd="0" parTransId="{56AB0922-B407-416C-BD92-BD11379456B5}" sibTransId="{8D4DB229-F5BF-4D88-8793-EF1FCD5B5179}"/>
    <dgm:cxn modelId="{11E3A4C9-3846-1748-BF27-7F5115867153}" type="presOf" srcId="{D2FCDE03-0AD4-4D33-9A01-31EB3BEC4411}" destId="{896E997F-1602-B34A-BF79-2F782356C485}" srcOrd="0" destOrd="0" presId="urn:microsoft.com/office/officeart/2005/8/layout/default"/>
    <dgm:cxn modelId="{199013D2-0B8F-6146-B9D7-4BAD9128333C}" type="presOf" srcId="{C26A2394-3E6C-44CC-B066-7F6AA98CDB3D}" destId="{DAF6AB9B-B3C5-E846-A29A-1DCC703C63BF}" srcOrd="0" destOrd="0" presId="urn:microsoft.com/office/officeart/2005/8/layout/default"/>
    <dgm:cxn modelId="{FC335F44-C31D-754F-8201-63B2DD6E35B3}" type="presParOf" srcId="{194412E3-C231-5D4B-B0BD-F0D94DF3B0BF}" destId="{DAF6AB9B-B3C5-E846-A29A-1DCC703C63BF}" srcOrd="0" destOrd="0" presId="urn:microsoft.com/office/officeart/2005/8/layout/default"/>
    <dgm:cxn modelId="{3AA4A2ED-C15F-184F-96A3-7F4367E3BB99}" type="presParOf" srcId="{194412E3-C231-5D4B-B0BD-F0D94DF3B0BF}" destId="{8674BECB-FD42-C547-9E69-2794ED228C84}" srcOrd="1" destOrd="0" presId="urn:microsoft.com/office/officeart/2005/8/layout/default"/>
    <dgm:cxn modelId="{CD24186D-C582-D640-992B-BFD5C0342C65}" type="presParOf" srcId="{194412E3-C231-5D4B-B0BD-F0D94DF3B0BF}" destId="{226804CA-E65B-D342-935C-EE5F61D32EFA}" srcOrd="2" destOrd="0" presId="urn:microsoft.com/office/officeart/2005/8/layout/default"/>
    <dgm:cxn modelId="{10356A15-F5DF-1244-BD62-38279DDAC358}" type="presParOf" srcId="{194412E3-C231-5D4B-B0BD-F0D94DF3B0BF}" destId="{116F2812-69A4-A941-AC29-17768021673B}" srcOrd="3" destOrd="0" presId="urn:microsoft.com/office/officeart/2005/8/layout/default"/>
    <dgm:cxn modelId="{2699CF65-8393-CF46-86A6-2E8303A113E3}" type="presParOf" srcId="{194412E3-C231-5D4B-B0BD-F0D94DF3B0BF}" destId="{896E997F-1602-B34A-BF79-2F782356C485}"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D7B48C-D38D-41A4-BCC9-C09CBF1186F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9E856EB0-35AE-4D36-8767-1493D379D023}">
      <dgm:prSet/>
      <dgm:spPr/>
      <dgm:t>
        <a:bodyPr/>
        <a:lstStyle/>
        <a:p>
          <a:r>
            <a:rPr lang="it-IT" dirty="0">
              <a:solidFill>
                <a:schemeClr val="tx1"/>
              </a:solidFill>
            </a:rPr>
            <a:t>Gli organismi dotati solo o soprattutto di rappresentazioni implicite si adattano all’ambiente in modo </a:t>
          </a:r>
          <a:r>
            <a:rPr lang="it-IT" b="1" dirty="0">
              <a:solidFill>
                <a:schemeClr val="tx1"/>
              </a:solidFill>
            </a:rPr>
            <a:t>esclusivamente reattivo</a:t>
          </a:r>
          <a:r>
            <a:rPr lang="it-IT" dirty="0">
              <a:solidFill>
                <a:schemeClr val="tx1"/>
              </a:solidFill>
            </a:rPr>
            <a:t>:</a:t>
          </a:r>
          <a:endParaRPr lang="en-US" dirty="0">
            <a:solidFill>
              <a:schemeClr val="tx1"/>
            </a:solidFill>
          </a:endParaRPr>
        </a:p>
      </dgm:t>
    </dgm:pt>
    <dgm:pt modelId="{E7059C43-5ED2-4DE9-BF62-AB2AF9C60966}" type="parTrans" cxnId="{1D31F48B-B73F-4826-BAA0-4DDCBFE7E403}">
      <dgm:prSet/>
      <dgm:spPr/>
      <dgm:t>
        <a:bodyPr/>
        <a:lstStyle/>
        <a:p>
          <a:endParaRPr lang="en-US"/>
        </a:p>
      </dgm:t>
    </dgm:pt>
    <dgm:pt modelId="{7A05EB50-A563-43C3-9B79-14F8F531840A}" type="sibTrans" cxnId="{1D31F48B-B73F-4826-BAA0-4DDCBFE7E403}">
      <dgm:prSet/>
      <dgm:spPr/>
      <dgm:t>
        <a:bodyPr/>
        <a:lstStyle/>
        <a:p>
          <a:endParaRPr lang="en-US"/>
        </a:p>
      </dgm:t>
    </dgm:pt>
    <dgm:pt modelId="{79232090-D6AB-4E08-A8F8-FDCE01EDB42A}">
      <dgm:prSet/>
      <dgm:spPr/>
      <dgm:t>
        <a:bodyPr/>
        <a:lstStyle/>
        <a:p>
          <a:r>
            <a:rPr lang="it-IT" dirty="0">
              <a:solidFill>
                <a:schemeClr val="tx1"/>
              </a:solidFill>
            </a:rPr>
            <a:t>batteri, meduse, alcuni insetti e altri animali semplici</a:t>
          </a:r>
          <a:endParaRPr lang="en-US" dirty="0">
            <a:solidFill>
              <a:schemeClr val="tx1"/>
            </a:solidFill>
          </a:endParaRPr>
        </a:p>
      </dgm:t>
    </dgm:pt>
    <dgm:pt modelId="{81623357-7E57-49B5-88D4-78461B6F3569}" type="parTrans" cxnId="{F504CAAD-7D0C-4E1E-9A2C-512B4E8184C0}">
      <dgm:prSet/>
      <dgm:spPr/>
      <dgm:t>
        <a:bodyPr/>
        <a:lstStyle/>
        <a:p>
          <a:endParaRPr lang="en-US"/>
        </a:p>
      </dgm:t>
    </dgm:pt>
    <dgm:pt modelId="{9FD5073A-F9BD-482A-925F-62B21DF458C0}" type="sibTrans" cxnId="{F504CAAD-7D0C-4E1E-9A2C-512B4E8184C0}">
      <dgm:prSet/>
      <dgm:spPr/>
      <dgm:t>
        <a:bodyPr/>
        <a:lstStyle/>
        <a:p>
          <a:endParaRPr lang="en-US"/>
        </a:p>
      </dgm:t>
    </dgm:pt>
    <dgm:pt modelId="{0AC9D8C3-F7EC-4530-8BBB-C869AD07AA62}">
      <dgm:prSet/>
      <dgm:spPr/>
      <dgm:t>
        <a:bodyPr/>
        <a:lstStyle/>
        <a:p>
          <a:r>
            <a:rPr lang="it-IT" dirty="0">
              <a:solidFill>
                <a:schemeClr val="tx1"/>
              </a:solidFill>
            </a:rPr>
            <a:t>Agiscono in base a </a:t>
          </a:r>
          <a:r>
            <a:rPr lang="it-IT" b="1" dirty="0">
              <a:solidFill>
                <a:schemeClr val="tx1"/>
              </a:solidFill>
            </a:rPr>
            <a:t>risposte riflesse</a:t>
          </a:r>
          <a:r>
            <a:rPr lang="it-IT" dirty="0">
              <a:solidFill>
                <a:schemeClr val="tx1"/>
              </a:solidFill>
            </a:rPr>
            <a:t>, associando stimoli fisici e risposte comportamentali in modo </a:t>
          </a:r>
          <a:r>
            <a:rPr lang="it-IT" b="1" dirty="0">
              <a:solidFill>
                <a:schemeClr val="tx1"/>
              </a:solidFill>
            </a:rPr>
            <a:t>diretto</a:t>
          </a:r>
          <a:endParaRPr lang="en-US" dirty="0">
            <a:solidFill>
              <a:schemeClr val="tx1"/>
            </a:solidFill>
          </a:endParaRPr>
        </a:p>
      </dgm:t>
    </dgm:pt>
    <dgm:pt modelId="{FC723313-06D5-4F5D-B287-D3F917CA8A11}" type="parTrans" cxnId="{E3EE9090-1EAB-4F8E-8C68-E4DB3C035D91}">
      <dgm:prSet/>
      <dgm:spPr/>
      <dgm:t>
        <a:bodyPr/>
        <a:lstStyle/>
        <a:p>
          <a:endParaRPr lang="en-US"/>
        </a:p>
      </dgm:t>
    </dgm:pt>
    <dgm:pt modelId="{1CAF5111-B53D-4A44-A55F-C4D13C080512}" type="sibTrans" cxnId="{E3EE9090-1EAB-4F8E-8C68-E4DB3C035D91}">
      <dgm:prSet/>
      <dgm:spPr/>
      <dgm:t>
        <a:bodyPr/>
        <a:lstStyle/>
        <a:p>
          <a:endParaRPr lang="en-US"/>
        </a:p>
      </dgm:t>
    </dgm:pt>
    <dgm:pt modelId="{63318DF6-AC7F-A24E-A6BE-A90D3303AD4A}" type="pres">
      <dgm:prSet presAssocID="{FCD7B48C-D38D-41A4-BCC9-C09CBF1186F7}" presName="linear" presStyleCnt="0">
        <dgm:presLayoutVars>
          <dgm:animLvl val="lvl"/>
          <dgm:resizeHandles val="exact"/>
        </dgm:presLayoutVars>
      </dgm:prSet>
      <dgm:spPr/>
    </dgm:pt>
    <dgm:pt modelId="{D166CE67-FD72-0D4A-B5A9-581FDECD6239}" type="pres">
      <dgm:prSet presAssocID="{9E856EB0-35AE-4D36-8767-1493D379D023}" presName="parentText" presStyleLbl="node1" presStyleIdx="0" presStyleCnt="3">
        <dgm:presLayoutVars>
          <dgm:chMax val="0"/>
          <dgm:bulletEnabled val="1"/>
        </dgm:presLayoutVars>
      </dgm:prSet>
      <dgm:spPr/>
    </dgm:pt>
    <dgm:pt modelId="{4F4CF69F-EE3E-EB4F-8062-79F35F9533B5}" type="pres">
      <dgm:prSet presAssocID="{7A05EB50-A563-43C3-9B79-14F8F531840A}" presName="spacer" presStyleCnt="0"/>
      <dgm:spPr/>
    </dgm:pt>
    <dgm:pt modelId="{DB70DCF7-A6D4-F247-B855-FD4480F67DCD}" type="pres">
      <dgm:prSet presAssocID="{79232090-D6AB-4E08-A8F8-FDCE01EDB42A}" presName="parentText" presStyleLbl="node1" presStyleIdx="1" presStyleCnt="3">
        <dgm:presLayoutVars>
          <dgm:chMax val="0"/>
          <dgm:bulletEnabled val="1"/>
        </dgm:presLayoutVars>
      </dgm:prSet>
      <dgm:spPr/>
    </dgm:pt>
    <dgm:pt modelId="{071713B3-6963-274D-9321-EAB7F9CC9DF4}" type="pres">
      <dgm:prSet presAssocID="{9FD5073A-F9BD-482A-925F-62B21DF458C0}" presName="spacer" presStyleCnt="0"/>
      <dgm:spPr/>
    </dgm:pt>
    <dgm:pt modelId="{EB2CAB93-AA01-0045-A21B-F56C4FA45577}" type="pres">
      <dgm:prSet presAssocID="{0AC9D8C3-F7EC-4530-8BBB-C869AD07AA62}" presName="parentText" presStyleLbl="node1" presStyleIdx="2" presStyleCnt="3">
        <dgm:presLayoutVars>
          <dgm:chMax val="0"/>
          <dgm:bulletEnabled val="1"/>
        </dgm:presLayoutVars>
      </dgm:prSet>
      <dgm:spPr/>
    </dgm:pt>
  </dgm:ptLst>
  <dgm:cxnLst>
    <dgm:cxn modelId="{A7761369-5E5B-1947-913E-BDD74AAB8B38}" type="presOf" srcId="{79232090-D6AB-4E08-A8F8-FDCE01EDB42A}" destId="{DB70DCF7-A6D4-F247-B855-FD4480F67DCD}" srcOrd="0" destOrd="0" presId="urn:microsoft.com/office/officeart/2005/8/layout/vList2"/>
    <dgm:cxn modelId="{8A025C7A-EF75-E247-A666-3FF46EE2AF3B}" type="presOf" srcId="{9E856EB0-35AE-4D36-8767-1493D379D023}" destId="{D166CE67-FD72-0D4A-B5A9-581FDECD6239}" srcOrd="0" destOrd="0" presId="urn:microsoft.com/office/officeart/2005/8/layout/vList2"/>
    <dgm:cxn modelId="{1D31F48B-B73F-4826-BAA0-4DDCBFE7E403}" srcId="{FCD7B48C-D38D-41A4-BCC9-C09CBF1186F7}" destId="{9E856EB0-35AE-4D36-8767-1493D379D023}" srcOrd="0" destOrd="0" parTransId="{E7059C43-5ED2-4DE9-BF62-AB2AF9C60966}" sibTransId="{7A05EB50-A563-43C3-9B79-14F8F531840A}"/>
    <dgm:cxn modelId="{E3EE9090-1EAB-4F8E-8C68-E4DB3C035D91}" srcId="{FCD7B48C-D38D-41A4-BCC9-C09CBF1186F7}" destId="{0AC9D8C3-F7EC-4530-8BBB-C869AD07AA62}" srcOrd="2" destOrd="0" parTransId="{FC723313-06D5-4F5D-B287-D3F917CA8A11}" sibTransId="{1CAF5111-B53D-4A44-A55F-C4D13C080512}"/>
    <dgm:cxn modelId="{AC599796-FA42-C64D-A3FB-B91B70850129}" type="presOf" srcId="{FCD7B48C-D38D-41A4-BCC9-C09CBF1186F7}" destId="{63318DF6-AC7F-A24E-A6BE-A90D3303AD4A}" srcOrd="0" destOrd="0" presId="urn:microsoft.com/office/officeart/2005/8/layout/vList2"/>
    <dgm:cxn modelId="{F504CAAD-7D0C-4E1E-9A2C-512B4E8184C0}" srcId="{FCD7B48C-D38D-41A4-BCC9-C09CBF1186F7}" destId="{79232090-D6AB-4E08-A8F8-FDCE01EDB42A}" srcOrd="1" destOrd="0" parTransId="{81623357-7E57-49B5-88D4-78461B6F3569}" sibTransId="{9FD5073A-F9BD-482A-925F-62B21DF458C0}"/>
    <dgm:cxn modelId="{7F6D6FF3-EA90-6344-B7E6-FDBDC3C7AE16}" type="presOf" srcId="{0AC9D8C3-F7EC-4530-8BBB-C869AD07AA62}" destId="{EB2CAB93-AA01-0045-A21B-F56C4FA45577}" srcOrd="0" destOrd="0" presId="urn:microsoft.com/office/officeart/2005/8/layout/vList2"/>
    <dgm:cxn modelId="{53CA0139-CB01-3E44-B675-61742575199E}" type="presParOf" srcId="{63318DF6-AC7F-A24E-A6BE-A90D3303AD4A}" destId="{D166CE67-FD72-0D4A-B5A9-581FDECD6239}" srcOrd="0" destOrd="0" presId="urn:microsoft.com/office/officeart/2005/8/layout/vList2"/>
    <dgm:cxn modelId="{5E51F31F-82BA-0046-AA80-DD38BEB5ADE6}" type="presParOf" srcId="{63318DF6-AC7F-A24E-A6BE-A90D3303AD4A}" destId="{4F4CF69F-EE3E-EB4F-8062-79F35F9533B5}" srcOrd="1" destOrd="0" presId="urn:microsoft.com/office/officeart/2005/8/layout/vList2"/>
    <dgm:cxn modelId="{C4EF64FD-C16C-B946-A5EA-C3D7143630BC}" type="presParOf" srcId="{63318DF6-AC7F-A24E-A6BE-A90D3303AD4A}" destId="{DB70DCF7-A6D4-F247-B855-FD4480F67DCD}" srcOrd="2" destOrd="0" presId="urn:microsoft.com/office/officeart/2005/8/layout/vList2"/>
    <dgm:cxn modelId="{DD4C19B1-092B-B944-BC73-78F60DA29031}" type="presParOf" srcId="{63318DF6-AC7F-A24E-A6BE-A90D3303AD4A}" destId="{071713B3-6963-274D-9321-EAB7F9CC9DF4}" srcOrd="3" destOrd="0" presId="urn:microsoft.com/office/officeart/2005/8/layout/vList2"/>
    <dgm:cxn modelId="{0427B61C-3390-D341-8C68-DBC4310343B9}" type="presParOf" srcId="{63318DF6-AC7F-A24E-A6BE-A90D3303AD4A}" destId="{EB2CAB93-AA01-0045-A21B-F56C4FA4557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64CE630-4F57-42B8-940E-E15A3F247A67}" type="doc">
      <dgm:prSet loTypeId="urn:microsoft.com/office/officeart/2008/layout/LinedList" loCatId="list" qsTypeId="urn:microsoft.com/office/officeart/2005/8/quickstyle/simple4" qsCatId="simple" csTypeId="urn:microsoft.com/office/officeart/2005/8/colors/accent5_2" csCatId="accent5"/>
      <dgm:spPr/>
      <dgm:t>
        <a:bodyPr/>
        <a:lstStyle/>
        <a:p>
          <a:endParaRPr lang="en-US"/>
        </a:p>
      </dgm:t>
    </dgm:pt>
    <dgm:pt modelId="{A10DC560-4975-4EEF-8BC7-FE8B99E50277}">
      <dgm:prSet/>
      <dgm:spPr/>
      <dgm:t>
        <a:bodyPr/>
        <a:lstStyle/>
        <a:p>
          <a:r>
            <a:rPr lang="it-IT"/>
            <a:t>Organismi dotati anche di rappresentazioni esplicite sono sia reattivi, sia anticipatori</a:t>
          </a:r>
          <a:endParaRPr lang="en-US"/>
        </a:p>
      </dgm:t>
    </dgm:pt>
    <dgm:pt modelId="{7485ABF9-E0EA-452F-B8AC-3B953D512206}" type="parTrans" cxnId="{86A520FE-76A2-4D58-833F-3A753714221A}">
      <dgm:prSet/>
      <dgm:spPr/>
      <dgm:t>
        <a:bodyPr/>
        <a:lstStyle/>
        <a:p>
          <a:endParaRPr lang="en-US"/>
        </a:p>
      </dgm:t>
    </dgm:pt>
    <dgm:pt modelId="{8D59B499-5CA9-4ED7-9720-B85AB06EC7E1}" type="sibTrans" cxnId="{86A520FE-76A2-4D58-833F-3A753714221A}">
      <dgm:prSet/>
      <dgm:spPr/>
      <dgm:t>
        <a:bodyPr/>
        <a:lstStyle/>
        <a:p>
          <a:endParaRPr lang="en-US"/>
        </a:p>
      </dgm:t>
    </dgm:pt>
    <dgm:pt modelId="{70FE8836-D869-454A-BEC8-A7AC177CD9D3}">
      <dgm:prSet/>
      <dgm:spPr/>
      <dgm:t>
        <a:bodyPr/>
        <a:lstStyle/>
        <a:p>
          <a:r>
            <a:rPr lang="it-IT"/>
            <a:t>Molti animali superiori, compresi gli esseri umani. </a:t>
          </a:r>
          <a:endParaRPr lang="en-US"/>
        </a:p>
      </dgm:t>
    </dgm:pt>
    <dgm:pt modelId="{29DBC433-C210-4D72-B13C-9AE3963ED1A5}" type="parTrans" cxnId="{87457BBB-4C6B-4877-83DF-64663B0AF643}">
      <dgm:prSet/>
      <dgm:spPr/>
      <dgm:t>
        <a:bodyPr/>
        <a:lstStyle/>
        <a:p>
          <a:endParaRPr lang="en-US"/>
        </a:p>
      </dgm:t>
    </dgm:pt>
    <dgm:pt modelId="{F828BD48-E505-4DB8-96A8-F4BE869838AB}" type="sibTrans" cxnId="{87457BBB-4C6B-4877-83DF-64663B0AF643}">
      <dgm:prSet/>
      <dgm:spPr/>
      <dgm:t>
        <a:bodyPr/>
        <a:lstStyle/>
        <a:p>
          <a:endParaRPr lang="en-US"/>
        </a:p>
      </dgm:t>
    </dgm:pt>
    <dgm:pt modelId="{4482C607-5E40-4FA7-B99F-216FAC78C2B2}">
      <dgm:prSet/>
      <dgm:spPr/>
      <dgm:t>
        <a:bodyPr/>
        <a:lstStyle/>
        <a:p>
          <a:r>
            <a:rPr lang="it-IT"/>
            <a:t>Alcuni loro comportamenti sono mediate da previsioni e aspettative, rese possibili da un sistema di rappresentazioni esplicite dell’ambiente </a:t>
          </a:r>
          <a:endParaRPr lang="en-US"/>
        </a:p>
      </dgm:t>
    </dgm:pt>
    <dgm:pt modelId="{953C4D64-2A3D-45BF-805C-617269DE7E11}" type="parTrans" cxnId="{4CB7DC7B-4DB9-46B3-BE49-3227B600E56B}">
      <dgm:prSet/>
      <dgm:spPr/>
      <dgm:t>
        <a:bodyPr/>
        <a:lstStyle/>
        <a:p>
          <a:endParaRPr lang="en-US"/>
        </a:p>
      </dgm:t>
    </dgm:pt>
    <dgm:pt modelId="{63686D70-5C68-4E98-97AA-515BCDA06AEC}" type="sibTrans" cxnId="{4CB7DC7B-4DB9-46B3-BE49-3227B600E56B}">
      <dgm:prSet/>
      <dgm:spPr/>
      <dgm:t>
        <a:bodyPr/>
        <a:lstStyle/>
        <a:p>
          <a:endParaRPr lang="en-US"/>
        </a:p>
      </dgm:t>
    </dgm:pt>
    <dgm:pt modelId="{50C56C62-5BF4-4C5F-91B0-64DF2A5AF81A}">
      <dgm:prSet/>
      <dgm:spPr/>
      <dgm:t>
        <a:bodyPr/>
        <a:lstStyle/>
        <a:p>
          <a:r>
            <a:rPr lang="it-IT"/>
            <a:t>Elaborate dinamicamente per simulare internamente le possibili conseguenzefuture dei comportamenti, prima di metterli in atto</a:t>
          </a:r>
          <a:endParaRPr lang="en-US"/>
        </a:p>
      </dgm:t>
    </dgm:pt>
    <dgm:pt modelId="{A9CA41BD-789A-4978-BEE0-45E1D1CE3D12}" type="parTrans" cxnId="{7C456058-422B-46F5-91B8-F7FCE6259DAE}">
      <dgm:prSet/>
      <dgm:spPr/>
      <dgm:t>
        <a:bodyPr/>
        <a:lstStyle/>
        <a:p>
          <a:endParaRPr lang="en-US"/>
        </a:p>
      </dgm:t>
    </dgm:pt>
    <dgm:pt modelId="{803E13AB-560B-40C0-A31F-4E73E22FB46C}" type="sibTrans" cxnId="{7C456058-422B-46F5-91B8-F7FCE6259DAE}">
      <dgm:prSet/>
      <dgm:spPr/>
      <dgm:t>
        <a:bodyPr/>
        <a:lstStyle/>
        <a:p>
          <a:endParaRPr lang="en-US"/>
        </a:p>
      </dgm:t>
    </dgm:pt>
    <dgm:pt modelId="{B9EC5AC8-753D-4066-BE75-DB04BA8F1064}">
      <dgm:prSet/>
      <dgm:spPr/>
      <dgm:t>
        <a:bodyPr/>
        <a:lstStyle/>
        <a:p>
          <a:r>
            <a:rPr lang="it-IT"/>
            <a:t>Queste previsioni mediano la connessione tra stimoli ambientali e risposte comportamentali, che non sono più dirette, ma indirette</a:t>
          </a:r>
          <a:endParaRPr lang="en-US"/>
        </a:p>
      </dgm:t>
    </dgm:pt>
    <dgm:pt modelId="{AE59EE80-B745-41A4-B7F6-D5DF406A2936}" type="parTrans" cxnId="{15F54F18-3BC2-47D3-9C4F-D079D971D726}">
      <dgm:prSet/>
      <dgm:spPr/>
      <dgm:t>
        <a:bodyPr/>
        <a:lstStyle/>
        <a:p>
          <a:endParaRPr lang="en-US"/>
        </a:p>
      </dgm:t>
    </dgm:pt>
    <dgm:pt modelId="{C6D070F8-5DFA-4195-95CE-4807EF38E24A}" type="sibTrans" cxnId="{15F54F18-3BC2-47D3-9C4F-D079D971D726}">
      <dgm:prSet/>
      <dgm:spPr/>
      <dgm:t>
        <a:bodyPr/>
        <a:lstStyle/>
        <a:p>
          <a:endParaRPr lang="en-US"/>
        </a:p>
      </dgm:t>
    </dgm:pt>
    <dgm:pt modelId="{3508E75F-14AB-D440-925D-86DF3AB95CA7}" type="pres">
      <dgm:prSet presAssocID="{F64CE630-4F57-42B8-940E-E15A3F247A67}" presName="vert0" presStyleCnt="0">
        <dgm:presLayoutVars>
          <dgm:dir/>
          <dgm:animOne val="branch"/>
          <dgm:animLvl val="lvl"/>
        </dgm:presLayoutVars>
      </dgm:prSet>
      <dgm:spPr/>
    </dgm:pt>
    <dgm:pt modelId="{887F756B-26BA-614B-AAFA-4D57BEDD8434}" type="pres">
      <dgm:prSet presAssocID="{A10DC560-4975-4EEF-8BC7-FE8B99E50277}" presName="thickLine" presStyleLbl="alignNode1" presStyleIdx="0" presStyleCnt="5"/>
      <dgm:spPr/>
    </dgm:pt>
    <dgm:pt modelId="{015438E2-E3AD-F145-B7C4-A7FCCBF27AD2}" type="pres">
      <dgm:prSet presAssocID="{A10DC560-4975-4EEF-8BC7-FE8B99E50277}" presName="horz1" presStyleCnt="0"/>
      <dgm:spPr/>
    </dgm:pt>
    <dgm:pt modelId="{2905F79E-82C4-8644-AFEC-8970A7F6EEE1}" type="pres">
      <dgm:prSet presAssocID="{A10DC560-4975-4EEF-8BC7-FE8B99E50277}" presName="tx1" presStyleLbl="revTx" presStyleIdx="0" presStyleCnt="5"/>
      <dgm:spPr/>
    </dgm:pt>
    <dgm:pt modelId="{4C3E9576-A376-2B4D-8946-73DF0E8D1156}" type="pres">
      <dgm:prSet presAssocID="{A10DC560-4975-4EEF-8BC7-FE8B99E50277}" presName="vert1" presStyleCnt="0"/>
      <dgm:spPr/>
    </dgm:pt>
    <dgm:pt modelId="{EEBEFF51-A465-894E-A238-2F74BCB38857}" type="pres">
      <dgm:prSet presAssocID="{70FE8836-D869-454A-BEC8-A7AC177CD9D3}" presName="thickLine" presStyleLbl="alignNode1" presStyleIdx="1" presStyleCnt="5"/>
      <dgm:spPr/>
    </dgm:pt>
    <dgm:pt modelId="{599F0AF1-548A-424E-A0B6-AD5AA4789C31}" type="pres">
      <dgm:prSet presAssocID="{70FE8836-D869-454A-BEC8-A7AC177CD9D3}" presName="horz1" presStyleCnt="0"/>
      <dgm:spPr/>
    </dgm:pt>
    <dgm:pt modelId="{F1B83B6B-BAAE-3742-A745-AA845FCDB433}" type="pres">
      <dgm:prSet presAssocID="{70FE8836-D869-454A-BEC8-A7AC177CD9D3}" presName="tx1" presStyleLbl="revTx" presStyleIdx="1" presStyleCnt="5"/>
      <dgm:spPr/>
    </dgm:pt>
    <dgm:pt modelId="{9DC400F7-A817-D848-8F9D-BE48AA893247}" type="pres">
      <dgm:prSet presAssocID="{70FE8836-D869-454A-BEC8-A7AC177CD9D3}" presName="vert1" presStyleCnt="0"/>
      <dgm:spPr/>
    </dgm:pt>
    <dgm:pt modelId="{50F15951-A322-4349-BBA5-F6B024CDB87E}" type="pres">
      <dgm:prSet presAssocID="{4482C607-5E40-4FA7-B99F-216FAC78C2B2}" presName="thickLine" presStyleLbl="alignNode1" presStyleIdx="2" presStyleCnt="5"/>
      <dgm:spPr/>
    </dgm:pt>
    <dgm:pt modelId="{B753D40D-6B15-D24B-AF4A-071544F063B3}" type="pres">
      <dgm:prSet presAssocID="{4482C607-5E40-4FA7-B99F-216FAC78C2B2}" presName="horz1" presStyleCnt="0"/>
      <dgm:spPr/>
    </dgm:pt>
    <dgm:pt modelId="{630AD548-7F8D-234C-942E-C1F5EB10B9BF}" type="pres">
      <dgm:prSet presAssocID="{4482C607-5E40-4FA7-B99F-216FAC78C2B2}" presName="tx1" presStyleLbl="revTx" presStyleIdx="2" presStyleCnt="5"/>
      <dgm:spPr/>
    </dgm:pt>
    <dgm:pt modelId="{AD78BE32-4E8A-D444-BB62-8948D923A644}" type="pres">
      <dgm:prSet presAssocID="{4482C607-5E40-4FA7-B99F-216FAC78C2B2}" presName="vert1" presStyleCnt="0"/>
      <dgm:spPr/>
    </dgm:pt>
    <dgm:pt modelId="{165F5CB7-D53E-4740-8706-62CF1B18D748}" type="pres">
      <dgm:prSet presAssocID="{50C56C62-5BF4-4C5F-91B0-64DF2A5AF81A}" presName="thickLine" presStyleLbl="alignNode1" presStyleIdx="3" presStyleCnt="5"/>
      <dgm:spPr/>
    </dgm:pt>
    <dgm:pt modelId="{9B95A41F-EBEA-1046-930E-22994AAE6D70}" type="pres">
      <dgm:prSet presAssocID="{50C56C62-5BF4-4C5F-91B0-64DF2A5AF81A}" presName="horz1" presStyleCnt="0"/>
      <dgm:spPr/>
    </dgm:pt>
    <dgm:pt modelId="{02140B12-1F0A-F94B-B5A0-072138711556}" type="pres">
      <dgm:prSet presAssocID="{50C56C62-5BF4-4C5F-91B0-64DF2A5AF81A}" presName="tx1" presStyleLbl="revTx" presStyleIdx="3" presStyleCnt="5"/>
      <dgm:spPr/>
    </dgm:pt>
    <dgm:pt modelId="{4FFC4E45-6473-954D-9B83-77144D260922}" type="pres">
      <dgm:prSet presAssocID="{50C56C62-5BF4-4C5F-91B0-64DF2A5AF81A}" presName="vert1" presStyleCnt="0"/>
      <dgm:spPr/>
    </dgm:pt>
    <dgm:pt modelId="{7434EAF5-B90F-7D47-B8FB-D968499B430D}" type="pres">
      <dgm:prSet presAssocID="{B9EC5AC8-753D-4066-BE75-DB04BA8F1064}" presName="thickLine" presStyleLbl="alignNode1" presStyleIdx="4" presStyleCnt="5"/>
      <dgm:spPr/>
    </dgm:pt>
    <dgm:pt modelId="{169577B1-7CA5-D840-9549-683374C70FE9}" type="pres">
      <dgm:prSet presAssocID="{B9EC5AC8-753D-4066-BE75-DB04BA8F1064}" presName="horz1" presStyleCnt="0"/>
      <dgm:spPr/>
    </dgm:pt>
    <dgm:pt modelId="{BBF1D056-6BA1-F446-ABE7-14ECFFB8791F}" type="pres">
      <dgm:prSet presAssocID="{B9EC5AC8-753D-4066-BE75-DB04BA8F1064}" presName="tx1" presStyleLbl="revTx" presStyleIdx="4" presStyleCnt="5"/>
      <dgm:spPr/>
    </dgm:pt>
    <dgm:pt modelId="{F7A5FE81-BFF0-234D-BC3E-5C9C81479CCD}" type="pres">
      <dgm:prSet presAssocID="{B9EC5AC8-753D-4066-BE75-DB04BA8F1064}" presName="vert1" presStyleCnt="0"/>
      <dgm:spPr/>
    </dgm:pt>
  </dgm:ptLst>
  <dgm:cxnLst>
    <dgm:cxn modelId="{15F54F18-3BC2-47D3-9C4F-D079D971D726}" srcId="{F64CE630-4F57-42B8-940E-E15A3F247A67}" destId="{B9EC5AC8-753D-4066-BE75-DB04BA8F1064}" srcOrd="4" destOrd="0" parTransId="{AE59EE80-B745-41A4-B7F6-D5DF406A2936}" sibTransId="{C6D070F8-5DFA-4195-95CE-4807EF38E24A}"/>
    <dgm:cxn modelId="{279BD42A-15EF-A349-8983-30CA25C8D03E}" type="presOf" srcId="{50C56C62-5BF4-4C5F-91B0-64DF2A5AF81A}" destId="{02140B12-1F0A-F94B-B5A0-072138711556}" srcOrd="0" destOrd="0" presId="urn:microsoft.com/office/officeart/2008/layout/LinedList"/>
    <dgm:cxn modelId="{AFDE932E-32D5-4D4A-9B04-F2FAC16100DB}" type="presOf" srcId="{F64CE630-4F57-42B8-940E-E15A3F247A67}" destId="{3508E75F-14AB-D440-925D-86DF3AB95CA7}" srcOrd="0" destOrd="0" presId="urn:microsoft.com/office/officeart/2008/layout/LinedList"/>
    <dgm:cxn modelId="{AEA9B246-2B75-DF43-B6D6-79147A040C57}" type="presOf" srcId="{A10DC560-4975-4EEF-8BC7-FE8B99E50277}" destId="{2905F79E-82C4-8644-AFEC-8970A7F6EEE1}" srcOrd="0" destOrd="0" presId="urn:microsoft.com/office/officeart/2008/layout/LinedList"/>
    <dgm:cxn modelId="{7C456058-422B-46F5-91B8-F7FCE6259DAE}" srcId="{F64CE630-4F57-42B8-940E-E15A3F247A67}" destId="{50C56C62-5BF4-4C5F-91B0-64DF2A5AF81A}" srcOrd="3" destOrd="0" parTransId="{A9CA41BD-789A-4978-BEE0-45E1D1CE3D12}" sibTransId="{803E13AB-560B-40C0-A31F-4E73E22FB46C}"/>
    <dgm:cxn modelId="{7A440864-2839-F74B-AD2A-B78B6198CABE}" type="presOf" srcId="{B9EC5AC8-753D-4066-BE75-DB04BA8F1064}" destId="{BBF1D056-6BA1-F446-ABE7-14ECFFB8791F}" srcOrd="0" destOrd="0" presId="urn:microsoft.com/office/officeart/2008/layout/LinedList"/>
    <dgm:cxn modelId="{4CB7DC7B-4DB9-46B3-BE49-3227B600E56B}" srcId="{F64CE630-4F57-42B8-940E-E15A3F247A67}" destId="{4482C607-5E40-4FA7-B99F-216FAC78C2B2}" srcOrd="2" destOrd="0" parTransId="{953C4D64-2A3D-45BF-805C-617269DE7E11}" sibTransId="{63686D70-5C68-4E98-97AA-515BCDA06AEC}"/>
    <dgm:cxn modelId="{785F9983-AA29-EA4F-9EDC-FC081E9AB2B3}" type="presOf" srcId="{70FE8836-D869-454A-BEC8-A7AC177CD9D3}" destId="{F1B83B6B-BAAE-3742-A745-AA845FCDB433}" srcOrd="0" destOrd="0" presId="urn:microsoft.com/office/officeart/2008/layout/LinedList"/>
    <dgm:cxn modelId="{87457BBB-4C6B-4877-83DF-64663B0AF643}" srcId="{F64CE630-4F57-42B8-940E-E15A3F247A67}" destId="{70FE8836-D869-454A-BEC8-A7AC177CD9D3}" srcOrd="1" destOrd="0" parTransId="{29DBC433-C210-4D72-B13C-9AE3963ED1A5}" sibTransId="{F828BD48-E505-4DB8-96A8-F4BE869838AB}"/>
    <dgm:cxn modelId="{6E816BF0-E298-1744-AD46-07402FC321C8}" type="presOf" srcId="{4482C607-5E40-4FA7-B99F-216FAC78C2B2}" destId="{630AD548-7F8D-234C-942E-C1F5EB10B9BF}" srcOrd="0" destOrd="0" presId="urn:microsoft.com/office/officeart/2008/layout/LinedList"/>
    <dgm:cxn modelId="{86A520FE-76A2-4D58-833F-3A753714221A}" srcId="{F64CE630-4F57-42B8-940E-E15A3F247A67}" destId="{A10DC560-4975-4EEF-8BC7-FE8B99E50277}" srcOrd="0" destOrd="0" parTransId="{7485ABF9-E0EA-452F-B8AC-3B953D512206}" sibTransId="{8D59B499-5CA9-4ED7-9720-B85AB06EC7E1}"/>
    <dgm:cxn modelId="{4EE214E8-81AF-7941-A4C2-59291DA619B3}" type="presParOf" srcId="{3508E75F-14AB-D440-925D-86DF3AB95CA7}" destId="{887F756B-26BA-614B-AAFA-4D57BEDD8434}" srcOrd="0" destOrd="0" presId="urn:microsoft.com/office/officeart/2008/layout/LinedList"/>
    <dgm:cxn modelId="{39BAC53B-7A45-934C-80FC-930BB9F7E920}" type="presParOf" srcId="{3508E75F-14AB-D440-925D-86DF3AB95CA7}" destId="{015438E2-E3AD-F145-B7C4-A7FCCBF27AD2}" srcOrd="1" destOrd="0" presId="urn:microsoft.com/office/officeart/2008/layout/LinedList"/>
    <dgm:cxn modelId="{E7E0AD5B-A901-5F4A-8215-DA5BC280B175}" type="presParOf" srcId="{015438E2-E3AD-F145-B7C4-A7FCCBF27AD2}" destId="{2905F79E-82C4-8644-AFEC-8970A7F6EEE1}" srcOrd="0" destOrd="0" presId="urn:microsoft.com/office/officeart/2008/layout/LinedList"/>
    <dgm:cxn modelId="{0FC1BD85-1166-AC43-BC6E-9FBBC06DD8A6}" type="presParOf" srcId="{015438E2-E3AD-F145-B7C4-A7FCCBF27AD2}" destId="{4C3E9576-A376-2B4D-8946-73DF0E8D1156}" srcOrd="1" destOrd="0" presId="urn:microsoft.com/office/officeart/2008/layout/LinedList"/>
    <dgm:cxn modelId="{33976936-F48C-A74A-A3B2-0BDA12BCEF91}" type="presParOf" srcId="{3508E75F-14AB-D440-925D-86DF3AB95CA7}" destId="{EEBEFF51-A465-894E-A238-2F74BCB38857}" srcOrd="2" destOrd="0" presId="urn:microsoft.com/office/officeart/2008/layout/LinedList"/>
    <dgm:cxn modelId="{7F9CFD7C-8CED-314C-A350-7B1ECA07D662}" type="presParOf" srcId="{3508E75F-14AB-D440-925D-86DF3AB95CA7}" destId="{599F0AF1-548A-424E-A0B6-AD5AA4789C31}" srcOrd="3" destOrd="0" presId="urn:microsoft.com/office/officeart/2008/layout/LinedList"/>
    <dgm:cxn modelId="{F87189FF-F784-474A-BC14-8A3F3586F5C0}" type="presParOf" srcId="{599F0AF1-548A-424E-A0B6-AD5AA4789C31}" destId="{F1B83B6B-BAAE-3742-A745-AA845FCDB433}" srcOrd="0" destOrd="0" presId="urn:microsoft.com/office/officeart/2008/layout/LinedList"/>
    <dgm:cxn modelId="{38EDFA4E-4984-E14B-899D-31AA4905F1C5}" type="presParOf" srcId="{599F0AF1-548A-424E-A0B6-AD5AA4789C31}" destId="{9DC400F7-A817-D848-8F9D-BE48AA893247}" srcOrd="1" destOrd="0" presId="urn:microsoft.com/office/officeart/2008/layout/LinedList"/>
    <dgm:cxn modelId="{F4452C47-DDDA-B74C-966E-B68D079FD142}" type="presParOf" srcId="{3508E75F-14AB-D440-925D-86DF3AB95CA7}" destId="{50F15951-A322-4349-BBA5-F6B024CDB87E}" srcOrd="4" destOrd="0" presId="urn:microsoft.com/office/officeart/2008/layout/LinedList"/>
    <dgm:cxn modelId="{A6B50A2B-3390-4747-82F0-836690548C02}" type="presParOf" srcId="{3508E75F-14AB-D440-925D-86DF3AB95CA7}" destId="{B753D40D-6B15-D24B-AF4A-071544F063B3}" srcOrd="5" destOrd="0" presId="urn:microsoft.com/office/officeart/2008/layout/LinedList"/>
    <dgm:cxn modelId="{34512B1E-D1C0-F849-BE9E-7895CBC5ED4B}" type="presParOf" srcId="{B753D40D-6B15-D24B-AF4A-071544F063B3}" destId="{630AD548-7F8D-234C-942E-C1F5EB10B9BF}" srcOrd="0" destOrd="0" presId="urn:microsoft.com/office/officeart/2008/layout/LinedList"/>
    <dgm:cxn modelId="{91A08E75-4A70-9243-8332-37763BCE5DB7}" type="presParOf" srcId="{B753D40D-6B15-D24B-AF4A-071544F063B3}" destId="{AD78BE32-4E8A-D444-BB62-8948D923A644}" srcOrd="1" destOrd="0" presId="urn:microsoft.com/office/officeart/2008/layout/LinedList"/>
    <dgm:cxn modelId="{2E20D9DA-EFCF-2F4B-BFF7-3B5186DE9587}" type="presParOf" srcId="{3508E75F-14AB-D440-925D-86DF3AB95CA7}" destId="{165F5CB7-D53E-4740-8706-62CF1B18D748}" srcOrd="6" destOrd="0" presId="urn:microsoft.com/office/officeart/2008/layout/LinedList"/>
    <dgm:cxn modelId="{A1CBC78F-B567-4A4F-9F23-4547A06D98F8}" type="presParOf" srcId="{3508E75F-14AB-D440-925D-86DF3AB95CA7}" destId="{9B95A41F-EBEA-1046-930E-22994AAE6D70}" srcOrd="7" destOrd="0" presId="urn:microsoft.com/office/officeart/2008/layout/LinedList"/>
    <dgm:cxn modelId="{7C25C5DB-2C38-6149-ABFE-FFF947687E0B}" type="presParOf" srcId="{9B95A41F-EBEA-1046-930E-22994AAE6D70}" destId="{02140B12-1F0A-F94B-B5A0-072138711556}" srcOrd="0" destOrd="0" presId="urn:microsoft.com/office/officeart/2008/layout/LinedList"/>
    <dgm:cxn modelId="{2CF8C3F9-D920-AB44-BF6F-D350D9DD8726}" type="presParOf" srcId="{9B95A41F-EBEA-1046-930E-22994AAE6D70}" destId="{4FFC4E45-6473-954D-9B83-77144D260922}" srcOrd="1" destOrd="0" presId="urn:microsoft.com/office/officeart/2008/layout/LinedList"/>
    <dgm:cxn modelId="{553E8CC8-658F-724C-A586-7DA43B59150D}" type="presParOf" srcId="{3508E75F-14AB-D440-925D-86DF3AB95CA7}" destId="{7434EAF5-B90F-7D47-B8FB-D968499B430D}" srcOrd="8" destOrd="0" presId="urn:microsoft.com/office/officeart/2008/layout/LinedList"/>
    <dgm:cxn modelId="{05A992E1-CFC5-4B42-8E57-023BDCED642B}" type="presParOf" srcId="{3508E75F-14AB-D440-925D-86DF3AB95CA7}" destId="{169577B1-7CA5-D840-9549-683374C70FE9}" srcOrd="9" destOrd="0" presId="urn:microsoft.com/office/officeart/2008/layout/LinedList"/>
    <dgm:cxn modelId="{FA45018C-61D8-4A4F-A136-CD85841F09AA}" type="presParOf" srcId="{169577B1-7CA5-D840-9549-683374C70FE9}" destId="{BBF1D056-6BA1-F446-ABE7-14ECFFB8791F}" srcOrd="0" destOrd="0" presId="urn:microsoft.com/office/officeart/2008/layout/LinedList"/>
    <dgm:cxn modelId="{917FBD72-1BD9-4F4F-9875-FC78377692A9}" type="presParOf" srcId="{169577B1-7CA5-D840-9549-683374C70FE9}" destId="{F7A5FE81-BFF0-234D-BC3E-5C9C81479C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D562562-F05C-4042-A8CC-CAFE79C274B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159EB5E7-472D-4CCA-A039-3EFEA51A0BED}">
      <dgm:prSet/>
      <dgm:spPr/>
      <dgm:t>
        <a:bodyPr/>
        <a:lstStyle/>
        <a:p>
          <a:r>
            <a:rPr lang="it-IT" dirty="0"/>
            <a:t>Oltre che come scienza del comportamento, la psicologia generale può essere definita come </a:t>
          </a:r>
          <a:r>
            <a:rPr lang="it-IT" b="1" dirty="0"/>
            <a:t>scienza dei processi mentali</a:t>
          </a:r>
          <a:endParaRPr lang="en-US" b="1" dirty="0"/>
        </a:p>
      </dgm:t>
    </dgm:pt>
    <dgm:pt modelId="{64FA979B-0CA5-4B45-B6AF-B5009D795132}" type="parTrans" cxnId="{1FE74189-8C8B-4B43-B62E-B27188B8AC30}">
      <dgm:prSet/>
      <dgm:spPr/>
      <dgm:t>
        <a:bodyPr/>
        <a:lstStyle/>
        <a:p>
          <a:endParaRPr lang="en-US"/>
        </a:p>
      </dgm:t>
    </dgm:pt>
    <dgm:pt modelId="{7E05A0F4-3E09-4DFC-8F2C-B037AE140E96}" type="sibTrans" cxnId="{1FE74189-8C8B-4B43-B62E-B27188B8AC30}">
      <dgm:prSet/>
      <dgm:spPr/>
      <dgm:t>
        <a:bodyPr/>
        <a:lstStyle/>
        <a:p>
          <a:endParaRPr lang="en-US"/>
        </a:p>
      </dgm:t>
    </dgm:pt>
    <dgm:pt modelId="{3FFE36E3-1C5F-4C93-954E-741432F637F8}">
      <dgm:prSet/>
      <dgm:spPr/>
      <dgm:t>
        <a:bodyPr/>
        <a:lstStyle/>
        <a:p>
          <a:r>
            <a:rPr lang="it-IT"/>
            <a:t>La definizione è accettabile se c’è accordo su cosa si intende con i termini mente e processi mentali in questa scienza:</a:t>
          </a:r>
          <a:endParaRPr lang="en-US"/>
        </a:p>
      </dgm:t>
    </dgm:pt>
    <dgm:pt modelId="{2E364CCB-3861-4E1F-B341-2061DFC7A50F}" type="parTrans" cxnId="{2C38183B-7846-4ADA-A9AD-8273161BB93E}">
      <dgm:prSet/>
      <dgm:spPr/>
      <dgm:t>
        <a:bodyPr/>
        <a:lstStyle/>
        <a:p>
          <a:endParaRPr lang="en-US"/>
        </a:p>
      </dgm:t>
    </dgm:pt>
    <dgm:pt modelId="{851E36E8-DB5B-4FFE-9BC8-C72D66CC1E9A}" type="sibTrans" cxnId="{2C38183B-7846-4ADA-A9AD-8273161BB93E}">
      <dgm:prSet/>
      <dgm:spPr/>
      <dgm:t>
        <a:bodyPr/>
        <a:lstStyle/>
        <a:p>
          <a:endParaRPr lang="en-US"/>
        </a:p>
      </dgm:t>
    </dgm:pt>
    <dgm:pt modelId="{A9897128-4C99-44DC-8625-81F101F4B624}">
      <dgm:prSet/>
      <dgm:spPr/>
      <dgm:t>
        <a:bodyPr/>
        <a:lstStyle/>
        <a:p>
          <a:r>
            <a:rPr lang="it-IT" b="1"/>
            <a:t>l’insieme delle rappresentazioni interne esplicite dell’ambiente e dei processi dinamici di costruzione ed elaborazione di quelle rappresentazioni che è necessario ipotizzare per spiegare i comportamenti di quell’organismo</a:t>
          </a:r>
          <a:endParaRPr lang="en-US"/>
        </a:p>
      </dgm:t>
    </dgm:pt>
    <dgm:pt modelId="{A3592EFC-D738-49D3-B7F7-75657E462812}" type="parTrans" cxnId="{A7CEEB3A-0659-49D3-83B2-59051D3A2FE1}">
      <dgm:prSet/>
      <dgm:spPr/>
      <dgm:t>
        <a:bodyPr/>
        <a:lstStyle/>
        <a:p>
          <a:endParaRPr lang="en-US"/>
        </a:p>
      </dgm:t>
    </dgm:pt>
    <dgm:pt modelId="{B261D6A3-F736-416D-861E-8A4571AF9F21}" type="sibTrans" cxnId="{A7CEEB3A-0659-49D3-83B2-59051D3A2FE1}">
      <dgm:prSet/>
      <dgm:spPr/>
      <dgm:t>
        <a:bodyPr/>
        <a:lstStyle/>
        <a:p>
          <a:endParaRPr lang="en-US"/>
        </a:p>
      </dgm:t>
    </dgm:pt>
    <dgm:pt modelId="{EBE831C2-E931-3C45-83EC-283B405D61FC}" type="pres">
      <dgm:prSet presAssocID="{7D562562-F05C-4042-A8CC-CAFE79C274BD}" presName="vert0" presStyleCnt="0">
        <dgm:presLayoutVars>
          <dgm:dir/>
          <dgm:animOne val="branch"/>
          <dgm:animLvl val="lvl"/>
        </dgm:presLayoutVars>
      </dgm:prSet>
      <dgm:spPr/>
    </dgm:pt>
    <dgm:pt modelId="{B9F1EBD8-F195-C74E-987B-74E33EC7A6C3}" type="pres">
      <dgm:prSet presAssocID="{159EB5E7-472D-4CCA-A039-3EFEA51A0BED}" presName="thickLine" presStyleLbl="alignNode1" presStyleIdx="0" presStyleCnt="3"/>
      <dgm:spPr/>
    </dgm:pt>
    <dgm:pt modelId="{46759E00-329F-3446-BCEE-D1D4549D6C29}" type="pres">
      <dgm:prSet presAssocID="{159EB5E7-472D-4CCA-A039-3EFEA51A0BED}" presName="horz1" presStyleCnt="0"/>
      <dgm:spPr/>
    </dgm:pt>
    <dgm:pt modelId="{50F2B2B4-7A7B-8E44-BC73-DD8327157D21}" type="pres">
      <dgm:prSet presAssocID="{159EB5E7-472D-4CCA-A039-3EFEA51A0BED}" presName="tx1" presStyleLbl="revTx" presStyleIdx="0" presStyleCnt="3"/>
      <dgm:spPr/>
    </dgm:pt>
    <dgm:pt modelId="{73720E17-3DC2-BE45-946F-74C381048EC7}" type="pres">
      <dgm:prSet presAssocID="{159EB5E7-472D-4CCA-A039-3EFEA51A0BED}" presName="vert1" presStyleCnt="0"/>
      <dgm:spPr/>
    </dgm:pt>
    <dgm:pt modelId="{697A8201-0FB0-4C43-8F92-2A400133CB05}" type="pres">
      <dgm:prSet presAssocID="{3FFE36E3-1C5F-4C93-954E-741432F637F8}" presName="thickLine" presStyleLbl="alignNode1" presStyleIdx="1" presStyleCnt="3"/>
      <dgm:spPr/>
    </dgm:pt>
    <dgm:pt modelId="{6C56BF92-B745-9F40-A30F-5FCBEECB061C}" type="pres">
      <dgm:prSet presAssocID="{3FFE36E3-1C5F-4C93-954E-741432F637F8}" presName="horz1" presStyleCnt="0"/>
      <dgm:spPr/>
    </dgm:pt>
    <dgm:pt modelId="{EB8D478E-1840-EB46-A084-A6E372A0807B}" type="pres">
      <dgm:prSet presAssocID="{3FFE36E3-1C5F-4C93-954E-741432F637F8}" presName="tx1" presStyleLbl="revTx" presStyleIdx="1" presStyleCnt="3"/>
      <dgm:spPr/>
    </dgm:pt>
    <dgm:pt modelId="{176EC1D5-BBB0-464B-A8CF-DEC2289BD8EA}" type="pres">
      <dgm:prSet presAssocID="{3FFE36E3-1C5F-4C93-954E-741432F637F8}" presName="vert1" presStyleCnt="0"/>
      <dgm:spPr/>
    </dgm:pt>
    <dgm:pt modelId="{93E02980-3364-D844-A94C-3169A27C1BAD}" type="pres">
      <dgm:prSet presAssocID="{A9897128-4C99-44DC-8625-81F101F4B624}" presName="thickLine" presStyleLbl="alignNode1" presStyleIdx="2" presStyleCnt="3"/>
      <dgm:spPr/>
    </dgm:pt>
    <dgm:pt modelId="{830ECC09-DDDA-8A46-993C-C5DC8F17FA65}" type="pres">
      <dgm:prSet presAssocID="{A9897128-4C99-44DC-8625-81F101F4B624}" presName="horz1" presStyleCnt="0"/>
      <dgm:spPr/>
    </dgm:pt>
    <dgm:pt modelId="{35AAE779-52F6-0A48-906E-E848608766D2}" type="pres">
      <dgm:prSet presAssocID="{A9897128-4C99-44DC-8625-81F101F4B624}" presName="tx1" presStyleLbl="revTx" presStyleIdx="2" presStyleCnt="3"/>
      <dgm:spPr/>
    </dgm:pt>
    <dgm:pt modelId="{2EC956F7-97DA-EC41-8BBD-E069EFFE8635}" type="pres">
      <dgm:prSet presAssocID="{A9897128-4C99-44DC-8625-81F101F4B624}" presName="vert1" presStyleCnt="0"/>
      <dgm:spPr/>
    </dgm:pt>
  </dgm:ptLst>
  <dgm:cxnLst>
    <dgm:cxn modelId="{A7CEEB3A-0659-49D3-83B2-59051D3A2FE1}" srcId="{7D562562-F05C-4042-A8CC-CAFE79C274BD}" destId="{A9897128-4C99-44DC-8625-81F101F4B624}" srcOrd="2" destOrd="0" parTransId="{A3592EFC-D738-49D3-B7F7-75657E462812}" sibTransId="{B261D6A3-F736-416D-861E-8A4571AF9F21}"/>
    <dgm:cxn modelId="{2C38183B-7846-4ADA-A9AD-8273161BB93E}" srcId="{7D562562-F05C-4042-A8CC-CAFE79C274BD}" destId="{3FFE36E3-1C5F-4C93-954E-741432F637F8}" srcOrd="1" destOrd="0" parTransId="{2E364CCB-3861-4E1F-B341-2061DFC7A50F}" sibTransId="{851E36E8-DB5B-4FFE-9BC8-C72D66CC1E9A}"/>
    <dgm:cxn modelId="{ACB65443-AE02-364E-9A08-5D0684515CD8}" type="presOf" srcId="{3FFE36E3-1C5F-4C93-954E-741432F637F8}" destId="{EB8D478E-1840-EB46-A084-A6E372A0807B}" srcOrd="0" destOrd="0" presId="urn:microsoft.com/office/officeart/2008/layout/LinedList"/>
    <dgm:cxn modelId="{03F95646-9CF3-624D-9336-AA30FF990000}" type="presOf" srcId="{159EB5E7-472D-4CCA-A039-3EFEA51A0BED}" destId="{50F2B2B4-7A7B-8E44-BC73-DD8327157D21}" srcOrd="0" destOrd="0" presId="urn:microsoft.com/office/officeart/2008/layout/LinedList"/>
    <dgm:cxn modelId="{A9109052-A7EC-1646-8E78-DFD2BC4F2EA1}" type="presOf" srcId="{7D562562-F05C-4042-A8CC-CAFE79C274BD}" destId="{EBE831C2-E931-3C45-83EC-283B405D61FC}" srcOrd="0" destOrd="0" presId="urn:microsoft.com/office/officeart/2008/layout/LinedList"/>
    <dgm:cxn modelId="{1FE74189-8C8B-4B43-B62E-B27188B8AC30}" srcId="{7D562562-F05C-4042-A8CC-CAFE79C274BD}" destId="{159EB5E7-472D-4CCA-A039-3EFEA51A0BED}" srcOrd="0" destOrd="0" parTransId="{64FA979B-0CA5-4B45-B6AF-B5009D795132}" sibTransId="{7E05A0F4-3E09-4DFC-8F2C-B037AE140E96}"/>
    <dgm:cxn modelId="{C929F296-206B-3945-82D4-4E54C61146E3}" type="presOf" srcId="{A9897128-4C99-44DC-8625-81F101F4B624}" destId="{35AAE779-52F6-0A48-906E-E848608766D2}" srcOrd="0" destOrd="0" presId="urn:microsoft.com/office/officeart/2008/layout/LinedList"/>
    <dgm:cxn modelId="{0E4A80DF-4E02-BE4A-AFCB-851BAFA47740}" type="presParOf" srcId="{EBE831C2-E931-3C45-83EC-283B405D61FC}" destId="{B9F1EBD8-F195-C74E-987B-74E33EC7A6C3}" srcOrd="0" destOrd="0" presId="urn:microsoft.com/office/officeart/2008/layout/LinedList"/>
    <dgm:cxn modelId="{C9E1DEEA-C85A-764B-8833-CA4434D025C8}" type="presParOf" srcId="{EBE831C2-E931-3C45-83EC-283B405D61FC}" destId="{46759E00-329F-3446-BCEE-D1D4549D6C29}" srcOrd="1" destOrd="0" presId="urn:microsoft.com/office/officeart/2008/layout/LinedList"/>
    <dgm:cxn modelId="{10D41B60-F11D-0A4F-95CE-CDFCFF979898}" type="presParOf" srcId="{46759E00-329F-3446-BCEE-D1D4549D6C29}" destId="{50F2B2B4-7A7B-8E44-BC73-DD8327157D21}" srcOrd="0" destOrd="0" presId="urn:microsoft.com/office/officeart/2008/layout/LinedList"/>
    <dgm:cxn modelId="{37B5F3BD-6109-CB4E-A2E9-4CFDA4CA41B9}" type="presParOf" srcId="{46759E00-329F-3446-BCEE-D1D4549D6C29}" destId="{73720E17-3DC2-BE45-946F-74C381048EC7}" srcOrd="1" destOrd="0" presId="urn:microsoft.com/office/officeart/2008/layout/LinedList"/>
    <dgm:cxn modelId="{CCD06257-061D-2743-8F36-8F82EB8EF46B}" type="presParOf" srcId="{EBE831C2-E931-3C45-83EC-283B405D61FC}" destId="{697A8201-0FB0-4C43-8F92-2A400133CB05}" srcOrd="2" destOrd="0" presId="urn:microsoft.com/office/officeart/2008/layout/LinedList"/>
    <dgm:cxn modelId="{C3A80861-CA7A-CD45-936F-757448CFE2D8}" type="presParOf" srcId="{EBE831C2-E931-3C45-83EC-283B405D61FC}" destId="{6C56BF92-B745-9F40-A30F-5FCBEECB061C}" srcOrd="3" destOrd="0" presId="urn:microsoft.com/office/officeart/2008/layout/LinedList"/>
    <dgm:cxn modelId="{0643DD1E-777F-654A-9E9F-54BE8E9DCBDB}" type="presParOf" srcId="{6C56BF92-B745-9F40-A30F-5FCBEECB061C}" destId="{EB8D478E-1840-EB46-A084-A6E372A0807B}" srcOrd="0" destOrd="0" presId="urn:microsoft.com/office/officeart/2008/layout/LinedList"/>
    <dgm:cxn modelId="{F662410E-76D1-0549-9FC0-463CD7140D4E}" type="presParOf" srcId="{6C56BF92-B745-9F40-A30F-5FCBEECB061C}" destId="{176EC1D5-BBB0-464B-A8CF-DEC2289BD8EA}" srcOrd="1" destOrd="0" presId="urn:microsoft.com/office/officeart/2008/layout/LinedList"/>
    <dgm:cxn modelId="{CF6EAAD1-F46C-C34F-954F-0CEC37D4EFB0}" type="presParOf" srcId="{EBE831C2-E931-3C45-83EC-283B405D61FC}" destId="{93E02980-3364-D844-A94C-3169A27C1BAD}" srcOrd="4" destOrd="0" presId="urn:microsoft.com/office/officeart/2008/layout/LinedList"/>
    <dgm:cxn modelId="{E28D5A99-6E22-CC47-931F-4DF0047F3FF2}" type="presParOf" srcId="{EBE831C2-E931-3C45-83EC-283B405D61FC}" destId="{830ECC09-DDDA-8A46-993C-C5DC8F17FA65}" srcOrd="5" destOrd="0" presId="urn:microsoft.com/office/officeart/2008/layout/LinedList"/>
    <dgm:cxn modelId="{C64658E6-BB90-3748-B14D-BBE21A05337C}" type="presParOf" srcId="{830ECC09-DDDA-8A46-993C-C5DC8F17FA65}" destId="{35AAE779-52F6-0A48-906E-E848608766D2}" srcOrd="0" destOrd="0" presId="urn:microsoft.com/office/officeart/2008/layout/LinedList"/>
    <dgm:cxn modelId="{E1CC6933-7022-FD4A-A096-6C4116BC8566}" type="presParOf" srcId="{830ECC09-DDDA-8A46-993C-C5DC8F17FA65}" destId="{2EC956F7-97DA-EC41-8BBD-E069EFFE86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703044E-1AE0-4CDA-B7E2-2DB93F719B80}"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B141B205-C9FC-4BB6-9475-7E3554B61318}">
      <dgm:prSet/>
      <dgm:spPr/>
      <dgm:t>
        <a:bodyPr/>
        <a:lstStyle/>
        <a:p>
          <a:r>
            <a:rPr lang="it-IT"/>
            <a:t>Il fine della </a:t>
          </a:r>
          <a:r>
            <a:rPr lang="it-IT" b="1"/>
            <a:t>sperimentazione scientifica </a:t>
          </a:r>
          <a:r>
            <a:rPr lang="it-IT"/>
            <a:t>in psicologia generale è aumentare la comprensione del comportamento umano</a:t>
          </a:r>
          <a:endParaRPr lang="en-US"/>
        </a:p>
      </dgm:t>
    </dgm:pt>
    <dgm:pt modelId="{E85D5B79-BED0-4E1C-BC74-68558955A09D}" type="parTrans" cxnId="{CE60B094-300E-46E1-911D-92199BB76904}">
      <dgm:prSet/>
      <dgm:spPr/>
      <dgm:t>
        <a:bodyPr/>
        <a:lstStyle/>
        <a:p>
          <a:endParaRPr lang="en-US"/>
        </a:p>
      </dgm:t>
    </dgm:pt>
    <dgm:pt modelId="{A34532DC-6073-4643-A94F-455F619CEFBA}" type="sibTrans" cxnId="{CE60B094-300E-46E1-911D-92199BB76904}">
      <dgm:prSet/>
      <dgm:spPr/>
      <dgm:t>
        <a:bodyPr/>
        <a:lstStyle/>
        <a:p>
          <a:endParaRPr lang="en-US"/>
        </a:p>
      </dgm:t>
    </dgm:pt>
    <dgm:pt modelId="{879E6F97-BF54-4A89-89F6-95998D71B4D5}">
      <dgm:prSet/>
      <dgm:spPr/>
      <dgm:t>
        <a:bodyPr/>
        <a:lstStyle/>
        <a:p>
          <a:r>
            <a:rPr lang="it-IT" dirty="0"/>
            <a:t>Nonostante esista una vasta area di «sperimentazione </a:t>
          </a:r>
          <a:r>
            <a:rPr lang="it-IT" dirty="0" err="1"/>
            <a:t>ateoretica</a:t>
          </a:r>
          <a:r>
            <a:rPr lang="it-IT" dirty="0"/>
            <a:t>» di natura commerciale, la sperimentazione scientificamente utile è quella che controlla previsioni dedotte da una o più teorie, per perfezionarle</a:t>
          </a:r>
          <a:endParaRPr lang="en-US" dirty="0"/>
        </a:p>
      </dgm:t>
    </dgm:pt>
    <dgm:pt modelId="{1E302725-5986-449A-BC21-399B39D38614}" type="parTrans" cxnId="{81DE9216-575A-4293-B05D-171371698F5F}">
      <dgm:prSet/>
      <dgm:spPr/>
      <dgm:t>
        <a:bodyPr/>
        <a:lstStyle/>
        <a:p>
          <a:endParaRPr lang="en-US"/>
        </a:p>
      </dgm:t>
    </dgm:pt>
    <dgm:pt modelId="{D25812C5-4B8A-48D1-A00C-4FA971D8AE82}" type="sibTrans" cxnId="{81DE9216-575A-4293-B05D-171371698F5F}">
      <dgm:prSet/>
      <dgm:spPr/>
      <dgm:t>
        <a:bodyPr/>
        <a:lstStyle/>
        <a:p>
          <a:endParaRPr lang="en-US"/>
        </a:p>
      </dgm:t>
    </dgm:pt>
    <dgm:pt modelId="{8851C63B-3006-B54A-8029-8AC7CA56D693}" type="pres">
      <dgm:prSet presAssocID="{F703044E-1AE0-4CDA-B7E2-2DB93F719B80}" presName="linear" presStyleCnt="0">
        <dgm:presLayoutVars>
          <dgm:animLvl val="lvl"/>
          <dgm:resizeHandles val="exact"/>
        </dgm:presLayoutVars>
      </dgm:prSet>
      <dgm:spPr/>
    </dgm:pt>
    <dgm:pt modelId="{273FAFB4-49DE-5241-80A2-8EE4442D244B}" type="pres">
      <dgm:prSet presAssocID="{B141B205-C9FC-4BB6-9475-7E3554B61318}" presName="parentText" presStyleLbl="node1" presStyleIdx="0" presStyleCnt="2">
        <dgm:presLayoutVars>
          <dgm:chMax val="0"/>
          <dgm:bulletEnabled val="1"/>
        </dgm:presLayoutVars>
      </dgm:prSet>
      <dgm:spPr/>
    </dgm:pt>
    <dgm:pt modelId="{C16C9F8F-5149-C240-AE20-6199E337A21F}" type="pres">
      <dgm:prSet presAssocID="{A34532DC-6073-4643-A94F-455F619CEFBA}" presName="spacer" presStyleCnt="0"/>
      <dgm:spPr/>
    </dgm:pt>
    <dgm:pt modelId="{72F01B77-EE70-D047-936E-D23FD59EE212}" type="pres">
      <dgm:prSet presAssocID="{879E6F97-BF54-4A89-89F6-95998D71B4D5}" presName="parentText" presStyleLbl="node1" presStyleIdx="1" presStyleCnt="2">
        <dgm:presLayoutVars>
          <dgm:chMax val="0"/>
          <dgm:bulletEnabled val="1"/>
        </dgm:presLayoutVars>
      </dgm:prSet>
      <dgm:spPr/>
    </dgm:pt>
  </dgm:ptLst>
  <dgm:cxnLst>
    <dgm:cxn modelId="{81DE9216-575A-4293-B05D-171371698F5F}" srcId="{F703044E-1AE0-4CDA-B7E2-2DB93F719B80}" destId="{879E6F97-BF54-4A89-89F6-95998D71B4D5}" srcOrd="1" destOrd="0" parTransId="{1E302725-5986-449A-BC21-399B39D38614}" sibTransId="{D25812C5-4B8A-48D1-A00C-4FA971D8AE82}"/>
    <dgm:cxn modelId="{2828A254-0210-B149-BBF9-3E45E05CB472}" type="presOf" srcId="{B141B205-C9FC-4BB6-9475-7E3554B61318}" destId="{273FAFB4-49DE-5241-80A2-8EE4442D244B}" srcOrd="0" destOrd="0" presId="urn:microsoft.com/office/officeart/2005/8/layout/vList2"/>
    <dgm:cxn modelId="{CE60B094-300E-46E1-911D-92199BB76904}" srcId="{F703044E-1AE0-4CDA-B7E2-2DB93F719B80}" destId="{B141B205-C9FC-4BB6-9475-7E3554B61318}" srcOrd="0" destOrd="0" parTransId="{E85D5B79-BED0-4E1C-BC74-68558955A09D}" sibTransId="{A34532DC-6073-4643-A94F-455F619CEFBA}"/>
    <dgm:cxn modelId="{BBB036CE-A3B4-6F46-9284-F121B6FFA059}" type="presOf" srcId="{879E6F97-BF54-4A89-89F6-95998D71B4D5}" destId="{72F01B77-EE70-D047-936E-D23FD59EE212}" srcOrd="0" destOrd="0" presId="urn:microsoft.com/office/officeart/2005/8/layout/vList2"/>
    <dgm:cxn modelId="{17CCFBE5-9EB9-A644-9DB8-C8A4ADD7BFA4}" type="presOf" srcId="{F703044E-1AE0-4CDA-B7E2-2DB93F719B80}" destId="{8851C63B-3006-B54A-8029-8AC7CA56D693}" srcOrd="0" destOrd="0" presId="urn:microsoft.com/office/officeart/2005/8/layout/vList2"/>
    <dgm:cxn modelId="{62B133B9-19B9-6B49-869A-B0E4770854AA}" type="presParOf" srcId="{8851C63B-3006-B54A-8029-8AC7CA56D693}" destId="{273FAFB4-49DE-5241-80A2-8EE4442D244B}" srcOrd="0" destOrd="0" presId="urn:microsoft.com/office/officeart/2005/8/layout/vList2"/>
    <dgm:cxn modelId="{6B92FF5E-A28E-7741-B975-59252DE5BC73}" type="presParOf" srcId="{8851C63B-3006-B54A-8029-8AC7CA56D693}" destId="{C16C9F8F-5149-C240-AE20-6199E337A21F}" srcOrd="1" destOrd="0" presId="urn:microsoft.com/office/officeart/2005/8/layout/vList2"/>
    <dgm:cxn modelId="{43357EEC-AFA4-0240-9C4D-3A4764F6E7E0}" type="presParOf" srcId="{8851C63B-3006-B54A-8029-8AC7CA56D693}" destId="{72F01B77-EE70-D047-936E-D23FD59EE21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C7DB8C6-CECF-4A2F-95B3-A9F8D4C62C1C}"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DED646EA-DA66-4C58-885B-52D9FCD33F8C}">
      <dgm:prSet/>
      <dgm:spPr/>
      <dgm:t>
        <a:bodyPr/>
        <a:lstStyle/>
        <a:p>
          <a:r>
            <a:rPr lang="it-IT"/>
            <a:t>Non disponiamo di «teorie generali» del comportamento umano</a:t>
          </a:r>
          <a:endParaRPr lang="en-US"/>
        </a:p>
      </dgm:t>
    </dgm:pt>
    <dgm:pt modelId="{1F55B8FD-F08E-4FE6-9410-13D8DC96D8A5}" type="parTrans" cxnId="{21376EDC-D410-417F-B997-9AD11CE91A8A}">
      <dgm:prSet/>
      <dgm:spPr/>
      <dgm:t>
        <a:bodyPr/>
        <a:lstStyle/>
        <a:p>
          <a:endParaRPr lang="en-US"/>
        </a:p>
      </dgm:t>
    </dgm:pt>
    <dgm:pt modelId="{6690C2E0-9A02-48A1-8666-DF5F0C0CD00D}" type="sibTrans" cxnId="{21376EDC-D410-417F-B997-9AD11CE91A8A}">
      <dgm:prSet/>
      <dgm:spPr/>
      <dgm:t>
        <a:bodyPr/>
        <a:lstStyle/>
        <a:p>
          <a:endParaRPr lang="en-US"/>
        </a:p>
      </dgm:t>
    </dgm:pt>
    <dgm:pt modelId="{A86A63F2-5F19-416B-8327-1C03C508EB05}">
      <dgm:prSet/>
      <dgm:spPr/>
      <dgm:t>
        <a:bodyPr/>
        <a:lstStyle/>
        <a:p>
          <a:r>
            <a:rPr lang="it-IT"/>
            <a:t>Per ogni processo cognitivo (cap. 2, 3, 4, 5, 6, 7, 10, 11, 12), o aggregazione di processi (cap. 8, 9, 13, 14) esistono diverse teorie</a:t>
          </a:r>
          <a:endParaRPr lang="en-US"/>
        </a:p>
      </dgm:t>
    </dgm:pt>
    <dgm:pt modelId="{A69D6C3D-C5BF-4C8E-8335-48DAADDE1EAF}" type="parTrans" cxnId="{31CAAFF6-4AE4-4380-B462-756851FE7908}">
      <dgm:prSet/>
      <dgm:spPr/>
      <dgm:t>
        <a:bodyPr/>
        <a:lstStyle/>
        <a:p>
          <a:endParaRPr lang="en-US"/>
        </a:p>
      </dgm:t>
    </dgm:pt>
    <dgm:pt modelId="{E93B3F14-8B79-4FBE-BCE7-29E93665A901}" type="sibTrans" cxnId="{31CAAFF6-4AE4-4380-B462-756851FE7908}">
      <dgm:prSet/>
      <dgm:spPr/>
      <dgm:t>
        <a:bodyPr/>
        <a:lstStyle/>
        <a:p>
          <a:endParaRPr lang="en-US"/>
        </a:p>
      </dgm:t>
    </dgm:pt>
    <dgm:pt modelId="{F692C95F-9EA3-4BA7-B6D3-3B765B3C7570}">
      <dgm:prSet/>
      <dgm:spPr/>
      <dgm:t>
        <a:bodyPr/>
        <a:lstStyle/>
        <a:p>
          <a:r>
            <a:rPr lang="it-IT"/>
            <a:t>Alcune sono ben sviluppate, ben formalizzate, e con una buona capacità di spiegazione e previsione</a:t>
          </a:r>
          <a:endParaRPr lang="en-US"/>
        </a:p>
      </dgm:t>
    </dgm:pt>
    <dgm:pt modelId="{95C94C86-B1AA-4170-B970-7081EF40ECAD}" type="parTrans" cxnId="{96264164-2069-4209-B588-68BFFB1BF071}">
      <dgm:prSet/>
      <dgm:spPr/>
      <dgm:t>
        <a:bodyPr/>
        <a:lstStyle/>
        <a:p>
          <a:endParaRPr lang="en-US"/>
        </a:p>
      </dgm:t>
    </dgm:pt>
    <dgm:pt modelId="{5F8B2240-A31F-45DD-A5F9-CD8BEBCBF527}" type="sibTrans" cxnId="{96264164-2069-4209-B588-68BFFB1BF071}">
      <dgm:prSet/>
      <dgm:spPr/>
      <dgm:t>
        <a:bodyPr/>
        <a:lstStyle/>
        <a:p>
          <a:endParaRPr lang="en-US"/>
        </a:p>
      </dgm:t>
    </dgm:pt>
    <dgm:pt modelId="{50BCB242-D921-409C-A7E6-A8AE10E22965}">
      <dgm:prSet/>
      <dgm:spPr/>
      <dgm:t>
        <a:bodyPr/>
        <a:lstStyle/>
        <a:p>
          <a:r>
            <a:rPr lang="it-IT"/>
            <a:t>Come nascono queste teorie?</a:t>
          </a:r>
          <a:endParaRPr lang="en-US"/>
        </a:p>
      </dgm:t>
    </dgm:pt>
    <dgm:pt modelId="{91D5D1DB-D30E-4E2F-8FE5-F0DC5FFA773B}" type="parTrans" cxnId="{B9A8F149-C964-4463-85B2-FC4623DDF4BC}">
      <dgm:prSet/>
      <dgm:spPr/>
      <dgm:t>
        <a:bodyPr/>
        <a:lstStyle/>
        <a:p>
          <a:endParaRPr lang="en-US"/>
        </a:p>
      </dgm:t>
    </dgm:pt>
    <dgm:pt modelId="{5DF9546A-1DEC-49A5-96EC-71B371F3F03A}" type="sibTrans" cxnId="{B9A8F149-C964-4463-85B2-FC4623DDF4BC}">
      <dgm:prSet/>
      <dgm:spPr/>
      <dgm:t>
        <a:bodyPr/>
        <a:lstStyle/>
        <a:p>
          <a:endParaRPr lang="en-US"/>
        </a:p>
      </dgm:t>
    </dgm:pt>
    <dgm:pt modelId="{27537EAF-FA41-8B4F-B836-7329004C4B7C}" type="pres">
      <dgm:prSet presAssocID="{CC7DB8C6-CECF-4A2F-95B3-A9F8D4C62C1C}" presName="vert0" presStyleCnt="0">
        <dgm:presLayoutVars>
          <dgm:dir/>
          <dgm:animOne val="branch"/>
          <dgm:animLvl val="lvl"/>
        </dgm:presLayoutVars>
      </dgm:prSet>
      <dgm:spPr/>
    </dgm:pt>
    <dgm:pt modelId="{55DCD566-7515-0B45-9268-BAC92371E84A}" type="pres">
      <dgm:prSet presAssocID="{DED646EA-DA66-4C58-885B-52D9FCD33F8C}" presName="thickLine" presStyleLbl="alignNode1" presStyleIdx="0" presStyleCnt="4"/>
      <dgm:spPr/>
    </dgm:pt>
    <dgm:pt modelId="{2ABFFF6A-6A06-4840-A7A2-578EDBED5BDC}" type="pres">
      <dgm:prSet presAssocID="{DED646EA-DA66-4C58-885B-52D9FCD33F8C}" presName="horz1" presStyleCnt="0"/>
      <dgm:spPr/>
    </dgm:pt>
    <dgm:pt modelId="{5ECFA2BE-E9A3-0048-9AB2-A9CEDE19AB63}" type="pres">
      <dgm:prSet presAssocID="{DED646EA-DA66-4C58-885B-52D9FCD33F8C}" presName="tx1" presStyleLbl="revTx" presStyleIdx="0" presStyleCnt="4"/>
      <dgm:spPr/>
    </dgm:pt>
    <dgm:pt modelId="{F8658388-5782-2F43-A802-80E7D6B848D3}" type="pres">
      <dgm:prSet presAssocID="{DED646EA-DA66-4C58-885B-52D9FCD33F8C}" presName="vert1" presStyleCnt="0"/>
      <dgm:spPr/>
    </dgm:pt>
    <dgm:pt modelId="{B3CEFDA8-BB59-FC47-8249-1F318FB4DA8A}" type="pres">
      <dgm:prSet presAssocID="{A86A63F2-5F19-416B-8327-1C03C508EB05}" presName="thickLine" presStyleLbl="alignNode1" presStyleIdx="1" presStyleCnt="4"/>
      <dgm:spPr/>
    </dgm:pt>
    <dgm:pt modelId="{E47D3798-D149-314C-A347-F3C3502FDC9A}" type="pres">
      <dgm:prSet presAssocID="{A86A63F2-5F19-416B-8327-1C03C508EB05}" presName="horz1" presStyleCnt="0"/>
      <dgm:spPr/>
    </dgm:pt>
    <dgm:pt modelId="{FFFF710F-9151-474B-80C2-22F182B736E6}" type="pres">
      <dgm:prSet presAssocID="{A86A63F2-5F19-416B-8327-1C03C508EB05}" presName="tx1" presStyleLbl="revTx" presStyleIdx="1" presStyleCnt="4"/>
      <dgm:spPr/>
    </dgm:pt>
    <dgm:pt modelId="{3F77B6C1-F41C-D94D-A497-BAEA6B4D7FE7}" type="pres">
      <dgm:prSet presAssocID="{A86A63F2-5F19-416B-8327-1C03C508EB05}" presName="vert1" presStyleCnt="0"/>
      <dgm:spPr/>
    </dgm:pt>
    <dgm:pt modelId="{2271D7F0-8701-004F-A599-7F26E6FD1FFF}" type="pres">
      <dgm:prSet presAssocID="{F692C95F-9EA3-4BA7-B6D3-3B765B3C7570}" presName="thickLine" presStyleLbl="alignNode1" presStyleIdx="2" presStyleCnt="4"/>
      <dgm:spPr/>
    </dgm:pt>
    <dgm:pt modelId="{1A246451-C041-3F4E-AA8B-F3A5CD44D676}" type="pres">
      <dgm:prSet presAssocID="{F692C95F-9EA3-4BA7-B6D3-3B765B3C7570}" presName="horz1" presStyleCnt="0"/>
      <dgm:spPr/>
    </dgm:pt>
    <dgm:pt modelId="{E20B9022-BA99-AB4D-A94F-4C70D25A6F4E}" type="pres">
      <dgm:prSet presAssocID="{F692C95F-9EA3-4BA7-B6D3-3B765B3C7570}" presName="tx1" presStyleLbl="revTx" presStyleIdx="2" presStyleCnt="4"/>
      <dgm:spPr/>
    </dgm:pt>
    <dgm:pt modelId="{C0786E1A-9D1D-514A-9A74-C59728B66DA8}" type="pres">
      <dgm:prSet presAssocID="{F692C95F-9EA3-4BA7-B6D3-3B765B3C7570}" presName="vert1" presStyleCnt="0"/>
      <dgm:spPr/>
    </dgm:pt>
    <dgm:pt modelId="{4AAEBE2A-52D2-E447-B7FB-5F2ACFBB956D}" type="pres">
      <dgm:prSet presAssocID="{50BCB242-D921-409C-A7E6-A8AE10E22965}" presName="thickLine" presStyleLbl="alignNode1" presStyleIdx="3" presStyleCnt="4"/>
      <dgm:spPr/>
    </dgm:pt>
    <dgm:pt modelId="{C9393EFF-4784-9146-A201-5C08F7505651}" type="pres">
      <dgm:prSet presAssocID="{50BCB242-D921-409C-A7E6-A8AE10E22965}" presName="horz1" presStyleCnt="0"/>
      <dgm:spPr/>
    </dgm:pt>
    <dgm:pt modelId="{BF6287E9-74CE-3C4F-AF84-488F9D17A416}" type="pres">
      <dgm:prSet presAssocID="{50BCB242-D921-409C-A7E6-A8AE10E22965}" presName="tx1" presStyleLbl="revTx" presStyleIdx="3" presStyleCnt="4"/>
      <dgm:spPr/>
    </dgm:pt>
    <dgm:pt modelId="{D7433171-071E-0D4B-B97C-768684ED6BE3}" type="pres">
      <dgm:prSet presAssocID="{50BCB242-D921-409C-A7E6-A8AE10E22965}" presName="vert1" presStyleCnt="0"/>
      <dgm:spPr/>
    </dgm:pt>
  </dgm:ptLst>
  <dgm:cxnLst>
    <dgm:cxn modelId="{B9A8F149-C964-4463-85B2-FC4623DDF4BC}" srcId="{CC7DB8C6-CECF-4A2F-95B3-A9F8D4C62C1C}" destId="{50BCB242-D921-409C-A7E6-A8AE10E22965}" srcOrd="3" destOrd="0" parTransId="{91D5D1DB-D30E-4E2F-8FE5-F0DC5FFA773B}" sibTransId="{5DF9546A-1DEC-49A5-96EC-71B371F3F03A}"/>
    <dgm:cxn modelId="{B3D9BB5F-233D-AB4E-A4EE-9B676F39E579}" type="presOf" srcId="{A86A63F2-5F19-416B-8327-1C03C508EB05}" destId="{FFFF710F-9151-474B-80C2-22F182B736E6}" srcOrd="0" destOrd="0" presId="urn:microsoft.com/office/officeart/2008/layout/LinedList"/>
    <dgm:cxn modelId="{96264164-2069-4209-B588-68BFFB1BF071}" srcId="{CC7DB8C6-CECF-4A2F-95B3-A9F8D4C62C1C}" destId="{F692C95F-9EA3-4BA7-B6D3-3B765B3C7570}" srcOrd="2" destOrd="0" parTransId="{95C94C86-B1AA-4170-B970-7081EF40ECAD}" sibTransId="{5F8B2240-A31F-45DD-A5F9-CD8BEBCBF527}"/>
    <dgm:cxn modelId="{BB14C196-27A8-664B-A129-30816CC7E054}" type="presOf" srcId="{F692C95F-9EA3-4BA7-B6D3-3B765B3C7570}" destId="{E20B9022-BA99-AB4D-A94F-4C70D25A6F4E}" srcOrd="0" destOrd="0" presId="urn:microsoft.com/office/officeart/2008/layout/LinedList"/>
    <dgm:cxn modelId="{B9CB46B1-4E78-5849-BD56-C87B0E30EF03}" type="presOf" srcId="{CC7DB8C6-CECF-4A2F-95B3-A9F8D4C62C1C}" destId="{27537EAF-FA41-8B4F-B836-7329004C4B7C}" srcOrd="0" destOrd="0" presId="urn:microsoft.com/office/officeart/2008/layout/LinedList"/>
    <dgm:cxn modelId="{C42EEDBB-9A26-864F-884B-7FA718C58A11}" type="presOf" srcId="{50BCB242-D921-409C-A7E6-A8AE10E22965}" destId="{BF6287E9-74CE-3C4F-AF84-488F9D17A416}" srcOrd="0" destOrd="0" presId="urn:microsoft.com/office/officeart/2008/layout/LinedList"/>
    <dgm:cxn modelId="{5D855ED9-39DB-C34A-8851-973CB1CD8CCD}" type="presOf" srcId="{DED646EA-DA66-4C58-885B-52D9FCD33F8C}" destId="{5ECFA2BE-E9A3-0048-9AB2-A9CEDE19AB63}" srcOrd="0" destOrd="0" presId="urn:microsoft.com/office/officeart/2008/layout/LinedList"/>
    <dgm:cxn modelId="{21376EDC-D410-417F-B997-9AD11CE91A8A}" srcId="{CC7DB8C6-CECF-4A2F-95B3-A9F8D4C62C1C}" destId="{DED646EA-DA66-4C58-885B-52D9FCD33F8C}" srcOrd="0" destOrd="0" parTransId="{1F55B8FD-F08E-4FE6-9410-13D8DC96D8A5}" sibTransId="{6690C2E0-9A02-48A1-8666-DF5F0C0CD00D}"/>
    <dgm:cxn modelId="{31CAAFF6-4AE4-4380-B462-756851FE7908}" srcId="{CC7DB8C6-CECF-4A2F-95B3-A9F8D4C62C1C}" destId="{A86A63F2-5F19-416B-8327-1C03C508EB05}" srcOrd="1" destOrd="0" parTransId="{A69D6C3D-C5BF-4C8E-8335-48DAADDE1EAF}" sibTransId="{E93B3F14-8B79-4FBE-BCE7-29E93665A901}"/>
    <dgm:cxn modelId="{7B025C14-2D0C-8544-BA53-E0430AAA986E}" type="presParOf" srcId="{27537EAF-FA41-8B4F-B836-7329004C4B7C}" destId="{55DCD566-7515-0B45-9268-BAC92371E84A}" srcOrd="0" destOrd="0" presId="urn:microsoft.com/office/officeart/2008/layout/LinedList"/>
    <dgm:cxn modelId="{937FFB56-7780-D04A-962C-0985A8945E84}" type="presParOf" srcId="{27537EAF-FA41-8B4F-B836-7329004C4B7C}" destId="{2ABFFF6A-6A06-4840-A7A2-578EDBED5BDC}" srcOrd="1" destOrd="0" presId="urn:microsoft.com/office/officeart/2008/layout/LinedList"/>
    <dgm:cxn modelId="{A5C7A614-AB5F-614B-B367-50753F7D30A4}" type="presParOf" srcId="{2ABFFF6A-6A06-4840-A7A2-578EDBED5BDC}" destId="{5ECFA2BE-E9A3-0048-9AB2-A9CEDE19AB63}" srcOrd="0" destOrd="0" presId="urn:microsoft.com/office/officeart/2008/layout/LinedList"/>
    <dgm:cxn modelId="{AB3C1954-24AA-724A-A3A8-51232C56B556}" type="presParOf" srcId="{2ABFFF6A-6A06-4840-A7A2-578EDBED5BDC}" destId="{F8658388-5782-2F43-A802-80E7D6B848D3}" srcOrd="1" destOrd="0" presId="urn:microsoft.com/office/officeart/2008/layout/LinedList"/>
    <dgm:cxn modelId="{2CF6F7F8-B1D1-024F-9B28-FACAD6138759}" type="presParOf" srcId="{27537EAF-FA41-8B4F-B836-7329004C4B7C}" destId="{B3CEFDA8-BB59-FC47-8249-1F318FB4DA8A}" srcOrd="2" destOrd="0" presId="urn:microsoft.com/office/officeart/2008/layout/LinedList"/>
    <dgm:cxn modelId="{5662B574-D82A-F14A-8734-3FBFC744AFA3}" type="presParOf" srcId="{27537EAF-FA41-8B4F-B836-7329004C4B7C}" destId="{E47D3798-D149-314C-A347-F3C3502FDC9A}" srcOrd="3" destOrd="0" presId="urn:microsoft.com/office/officeart/2008/layout/LinedList"/>
    <dgm:cxn modelId="{2C0E97EA-2EC5-0C41-B47C-B9E07A0EFB13}" type="presParOf" srcId="{E47D3798-D149-314C-A347-F3C3502FDC9A}" destId="{FFFF710F-9151-474B-80C2-22F182B736E6}" srcOrd="0" destOrd="0" presId="urn:microsoft.com/office/officeart/2008/layout/LinedList"/>
    <dgm:cxn modelId="{B0D53DA0-9D90-F04A-B222-A0CFD2607C05}" type="presParOf" srcId="{E47D3798-D149-314C-A347-F3C3502FDC9A}" destId="{3F77B6C1-F41C-D94D-A497-BAEA6B4D7FE7}" srcOrd="1" destOrd="0" presId="urn:microsoft.com/office/officeart/2008/layout/LinedList"/>
    <dgm:cxn modelId="{8C179A82-D2E0-1745-834D-DED3B472DD40}" type="presParOf" srcId="{27537EAF-FA41-8B4F-B836-7329004C4B7C}" destId="{2271D7F0-8701-004F-A599-7F26E6FD1FFF}" srcOrd="4" destOrd="0" presId="urn:microsoft.com/office/officeart/2008/layout/LinedList"/>
    <dgm:cxn modelId="{53EE0554-143E-B946-81B5-86358B05BE0E}" type="presParOf" srcId="{27537EAF-FA41-8B4F-B836-7329004C4B7C}" destId="{1A246451-C041-3F4E-AA8B-F3A5CD44D676}" srcOrd="5" destOrd="0" presId="urn:microsoft.com/office/officeart/2008/layout/LinedList"/>
    <dgm:cxn modelId="{0233F98F-2CF5-0C4A-B821-949FEBDB4B13}" type="presParOf" srcId="{1A246451-C041-3F4E-AA8B-F3A5CD44D676}" destId="{E20B9022-BA99-AB4D-A94F-4C70D25A6F4E}" srcOrd="0" destOrd="0" presId="urn:microsoft.com/office/officeart/2008/layout/LinedList"/>
    <dgm:cxn modelId="{B8EA0A22-91A2-D647-831A-5A496FED722D}" type="presParOf" srcId="{1A246451-C041-3F4E-AA8B-F3A5CD44D676}" destId="{C0786E1A-9D1D-514A-9A74-C59728B66DA8}" srcOrd="1" destOrd="0" presId="urn:microsoft.com/office/officeart/2008/layout/LinedList"/>
    <dgm:cxn modelId="{5BC629F0-8D5F-E046-A7A0-3689A3C4461E}" type="presParOf" srcId="{27537EAF-FA41-8B4F-B836-7329004C4B7C}" destId="{4AAEBE2A-52D2-E447-B7FB-5F2ACFBB956D}" srcOrd="6" destOrd="0" presId="urn:microsoft.com/office/officeart/2008/layout/LinedList"/>
    <dgm:cxn modelId="{BDE974C7-1A4B-2A4B-A0EF-A256C4C2E442}" type="presParOf" srcId="{27537EAF-FA41-8B4F-B836-7329004C4B7C}" destId="{C9393EFF-4784-9146-A201-5C08F7505651}" srcOrd="7" destOrd="0" presId="urn:microsoft.com/office/officeart/2008/layout/LinedList"/>
    <dgm:cxn modelId="{F8EB9715-EA80-AB47-BF9C-C39D7FF3E39C}" type="presParOf" srcId="{C9393EFF-4784-9146-A201-5C08F7505651}" destId="{BF6287E9-74CE-3C4F-AF84-488F9D17A416}" srcOrd="0" destOrd="0" presId="urn:microsoft.com/office/officeart/2008/layout/LinedList"/>
    <dgm:cxn modelId="{A938AC07-F5F5-364B-8B5C-6C36BEC4CBC1}" type="presParOf" srcId="{C9393EFF-4784-9146-A201-5C08F7505651}" destId="{D7433171-071E-0D4B-B97C-768684ED6BE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41C36BB-BF43-4859-9981-FF5D2461A18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5762539-7039-4018-9C94-D837E551FF39}">
      <dgm:prSet/>
      <dgm:spPr/>
      <dgm:t>
        <a:bodyPr/>
        <a:lstStyle/>
        <a:p>
          <a:r>
            <a:rPr lang="it-IT" dirty="0">
              <a:solidFill>
                <a:schemeClr val="tx1"/>
              </a:solidFill>
            </a:rPr>
            <a:t>Identifica e descrive formalmente la funzione svolta dal sistema</a:t>
          </a:r>
          <a:endParaRPr lang="en-US" dirty="0">
            <a:solidFill>
              <a:schemeClr val="tx1"/>
            </a:solidFill>
          </a:endParaRPr>
        </a:p>
      </dgm:t>
    </dgm:pt>
    <dgm:pt modelId="{BCA636DA-1540-4183-8853-74F69E364014}" type="parTrans" cxnId="{50F254D0-7A45-4E10-A24C-AA382A7861CA}">
      <dgm:prSet/>
      <dgm:spPr/>
      <dgm:t>
        <a:bodyPr/>
        <a:lstStyle/>
        <a:p>
          <a:endParaRPr lang="en-US"/>
        </a:p>
      </dgm:t>
    </dgm:pt>
    <dgm:pt modelId="{9483A5F5-CC6B-491D-A66F-DF693D87D0AF}" type="sibTrans" cxnId="{50F254D0-7A45-4E10-A24C-AA382A7861CA}">
      <dgm:prSet/>
      <dgm:spPr/>
      <dgm:t>
        <a:bodyPr/>
        <a:lstStyle/>
        <a:p>
          <a:endParaRPr lang="en-US"/>
        </a:p>
      </dgm:t>
    </dgm:pt>
    <dgm:pt modelId="{BD9BE421-862E-402B-A31A-31E7D52B0C4B}">
      <dgm:prSet/>
      <dgm:spPr/>
      <dgm:t>
        <a:bodyPr/>
        <a:lstStyle/>
        <a:p>
          <a:r>
            <a:rPr lang="it-IT" dirty="0">
              <a:solidFill>
                <a:schemeClr val="tx1"/>
              </a:solidFill>
            </a:rPr>
            <a:t>Ne propone una soluzione </a:t>
          </a:r>
          <a:r>
            <a:rPr lang="it-IT" b="1" dirty="0">
              <a:solidFill>
                <a:schemeClr val="tx1"/>
              </a:solidFill>
            </a:rPr>
            <a:t>ideale</a:t>
          </a:r>
          <a:r>
            <a:rPr lang="it-IT" dirty="0">
              <a:solidFill>
                <a:schemeClr val="tx1"/>
              </a:solidFill>
            </a:rPr>
            <a:t> dal punto di vista logico</a:t>
          </a:r>
          <a:endParaRPr lang="en-US" dirty="0">
            <a:solidFill>
              <a:schemeClr val="tx1"/>
            </a:solidFill>
          </a:endParaRPr>
        </a:p>
      </dgm:t>
    </dgm:pt>
    <dgm:pt modelId="{14CBE2C9-3804-47D7-AC7F-6D94DF061848}" type="parTrans" cxnId="{2DFAFCA3-22EE-4707-8984-C29B1E057322}">
      <dgm:prSet/>
      <dgm:spPr/>
      <dgm:t>
        <a:bodyPr/>
        <a:lstStyle/>
        <a:p>
          <a:endParaRPr lang="en-US"/>
        </a:p>
      </dgm:t>
    </dgm:pt>
    <dgm:pt modelId="{7715FAC3-29C5-4190-9667-E1622C8DE099}" type="sibTrans" cxnId="{2DFAFCA3-22EE-4707-8984-C29B1E057322}">
      <dgm:prSet/>
      <dgm:spPr/>
      <dgm:t>
        <a:bodyPr/>
        <a:lstStyle/>
        <a:p>
          <a:endParaRPr lang="en-US"/>
        </a:p>
      </dgm:t>
    </dgm:pt>
    <dgm:pt modelId="{F32C9381-28A0-46D0-B9CA-9AE6D95B22C5}">
      <dgm:prSet/>
      <dgm:spPr/>
      <dgm:t>
        <a:bodyPr/>
        <a:lstStyle/>
        <a:p>
          <a:r>
            <a:rPr lang="it-IT" dirty="0">
              <a:solidFill>
                <a:schemeClr val="tx1"/>
              </a:solidFill>
            </a:rPr>
            <a:t>La domanda a cui prova di rispondere il ricercatore è:</a:t>
          </a:r>
          <a:endParaRPr lang="en-US" dirty="0">
            <a:solidFill>
              <a:schemeClr val="tx1"/>
            </a:solidFill>
          </a:endParaRPr>
        </a:p>
      </dgm:t>
    </dgm:pt>
    <dgm:pt modelId="{DB0AFA05-1ABF-4892-9147-CCFABB81D9F2}" type="parTrans" cxnId="{5F92B525-2BBF-4E16-9872-251AA2F586E6}">
      <dgm:prSet/>
      <dgm:spPr/>
      <dgm:t>
        <a:bodyPr/>
        <a:lstStyle/>
        <a:p>
          <a:endParaRPr lang="en-US"/>
        </a:p>
      </dgm:t>
    </dgm:pt>
    <dgm:pt modelId="{FA466655-E4EB-4C09-9A09-D8F99D69FEC4}" type="sibTrans" cxnId="{5F92B525-2BBF-4E16-9872-251AA2F586E6}">
      <dgm:prSet/>
      <dgm:spPr/>
      <dgm:t>
        <a:bodyPr/>
        <a:lstStyle/>
        <a:p>
          <a:endParaRPr lang="en-US"/>
        </a:p>
      </dgm:t>
    </dgm:pt>
    <dgm:pt modelId="{E5907832-B23A-4327-8FB5-0F048F8A1F02}">
      <dgm:prSet/>
      <dgm:spPr/>
      <dgm:t>
        <a:bodyPr/>
        <a:lstStyle/>
        <a:p>
          <a:r>
            <a:rPr lang="it-IT" dirty="0">
              <a:solidFill>
                <a:schemeClr val="tx1"/>
              </a:solidFill>
            </a:rPr>
            <a:t>“</a:t>
          </a:r>
          <a:r>
            <a:rPr lang="it-IT" b="1" dirty="0">
              <a:solidFill>
                <a:schemeClr val="tx1"/>
              </a:solidFill>
            </a:rPr>
            <a:t>Cosa</a:t>
          </a:r>
          <a:r>
            <a:rPr lang="it-IT" dirty="0">
              <a:solidFill>
                <a:schemeClr val="tx1"/>
              </a:solidFill>
            </a:rPr>
            <a:t> fa questo processo? E </a:t>
          </a:r>
          <a:r>
            <a:rPr lang="it-IT" b="1" dirty="0">
              <a:solidFill>
                <a:schemeClr val="tx1"/>
              </a:solidFill>
            </a:rPr>
            <a:t>perché</a:t>
          </a:r>
          <a:r>
            <a:rPr lang="it-IT" dirty="0">
              <a:solidFill>
                <a:schemeClr val="tx1"/>
              </a:solidFill>
            </a:rPr>
            <a:t> lo fa?”</a:t>
          </a:r>
          <a:endParaRPr lang="en-US" dirty="0">
            <a:solidFill>
              <a:schemeClr val="tx1"/>
            </a:solidFill>
          </a:endParaRPr>
        </a:p>
      </dgm:t>
    </dgm:pt>
    <dgm:pt modelId="{6966FCFE-9E8E-48E7-8785-DA43B7AEC7E3}" type="parTrans" cxnId="{D6ADEA1A-FBFF-43E5-9537-E6BD9351C9D4}">
      <dgm:prSet/>
      <dgm:spPr/>
      <dgm:t>
        <a:bodyPr/>
        <a:lstStyle/>
        <a:p>
          <a:endParaRPr lang="en-US"/>
        </a:p>
      </dgm:t>
    </dgm:pt>
    <dgm:pt modelId="{D0E378E2-048D-420E-8006-BF8E75E6C941}" type="sibTrans" cxnId="{D6ADEA1A-FBFF-43E5-9537-E6BD9351C9D4}">
      <dgm:prSet/>
      <dgm:spPr/>
      <dgm:t>
        <a:bodyPr/>
        <a:lstStyle/>
        <a:p>
          <a:endParaRPr lang="en-US"/>
        </a:p>
      </dgm:t>
    </dgm:pt>
    <dgm:pt modelId="{0EF0C684-5EA8-3A4E-A08B-63E26D8D56FE}" type="pres">
      <dgm:prSet presAssocID="{D41C36BB-BF43-4859-9981-FF5D2461A182}" presName="linear" presStyleCnt="0">
        <dgm:presLayoutVars>
          <dgm:animLvl val="lvl"/>
          <dgm:resizeHandles val="exact"/>
        </dgm:presLayoutVars>
      </dgm:prSet>
      <dgm:spPr/>
    </dgm:pt>
    <dgm:pt modelId="{0062A418-C025-FF45-AA2F-CCEE655153F4}" type="pres">
      <dgm:prSet presAssocID="{55762539-7039-4018-9C94-D837E551FF39}" presName="parentText" presStyleLbl="node1" presStyleIdx="0" presStyleCnt="4">
        <dgm:presLayoutVars>
          <dgm:chMax val="0"/>
          <dgm:bulletEnabled val="1"/>
        </dgm:presLayoutVars>
      </dgm:prSet>
      <dgm:spPr/>
    </dgm:pt>
    <dgm:pt modelId="{F48D2DD9-A228-534D-A208-F8283CB5CD33}" type="pres">
      <dgm:prSet presAssocID="{9483A5F5-CC6B-491D-A66F-DF693D87D0AF}" presName="spacer" presStyleCnt="0"/>
      <dgm:spPr/>
    </dgm:pt>
    <dgm:pt modelId="{B30A10DD-3083-6E43-94A8-CD5578CAFBBB}" type="pres">
      <dgm:prSet presAssocID="{BD9BE421-862E-402B-A31A-31E7D52B0C4B}" presName="parentText" presStyleLbl="node1" presStyleIdx="1" presStyleCnt="4">
        <dgm:presLayoutVars>
          <dgm:chMax val="0"/>
          <dgm:bulletEnabled val="1"/>
        </dgm:presLayoutVars>
      </dgm:prSet>
      <dgm:spPr/>
    </dgm:pt>
    <dgm:pt modelId="{29A480E2-8289-3343-9483-146139C624AA}" type="pres">
      <dgm:prSet presAssocID="{7715FAC3-29C5-4190-9667-E1622C8DE099}" presName="spacer" presStyleCnt="0"/>
      <dgm:spPr/>
    </dgm:pt>
    <dgm:pt modelId="{ECD678AD-91A4-DE4E-947E-FA36D9DB7BFE}" type="pres">
      <dgm:prSet presAssocID="{F32C9381-28A0-46D0-B9CA-9AE6D95B22C5}" presName="parentText" presStyleLbl="node1" presStyleIdx="2" presStyleCnt="4">
        <dgm:presLayoutVars>
          <dgm:chMax val="0"/>
          <dgm:bulletEnabled val="1"/>
        </dgm:presLayoutVars>
      </dgm:prSet>
      <dgm:spPr/>
    </dgm:pt>
    <dgm:pt modelId="{EEAC1AE9-A209-2549-9A92-4C0976DC5BB9}" type="pres">
      <dgm:prSet presAssocID="{FA466655-E4EB-4C09-9A09-D8F99D69FEC4}" presName="spacer" presStyleCnt="0"/>
      <dgm:spPr/>
    </dgm:pt>
    <dgm:pt modelId="{1CADD5AC-D9A9-FE4F-A135-BCA27A964DB6}" type="pres">
      <dgm:prSet presAssocID="{E5907832-B23A-4327-8FB5-0F048F8A1F02}" presName="parentText" presStyleLbl="node1" presStyleIdx="3" presStyleCnt="4">
        <dgm:presLayoutVars>
          <dgm:chMax val="0"/>
          <dgm:bulletEnabled val="1"/>
        </dgm:presLayoutVars>
      </dgm:prSet>
      <dgm:spPr/>
    </dgm:pt>
  </dgm:ptLst>
  <dgm:cxnLst>
    <dgm:cxn modelId="{D6ADEA1A-FBFF-43E5-9537-E6BD9351C9D4}" srcId="{D41C36BB-BF43-4859-9981-FF5D2461A182}" destId="{E5907832-B23A-4327-8FB5-0F048F8A1F02}" srcOrd="3" destOrd="0" parTransId="{6966FCFE-9E8E-48E7-8785-DA43B7AEC7E3}" sibTransId="{D0E378E2-048D-420E-8006-BF8E75E6C941}"/>
    <dgm:cxn modelId="{5F92B525-2BBF-4E16-9872-251AA2F586E6}" srcId="{D41C36BB-BF43-4859-9981-FF5D2461A182}" destId="{F32C9381-28A0-46D0-B9CA-9AE6D95B22C5}" srcOrd="2" destOrd="0" parTransId="{DB0AFA05-1ABF-4892-9147-CCFABB81D9F2}" sibTransId="{FA466655-E4EB-4C09-9A09-D8F99D69FEC4}"/>
    <dgm:cxn modelId="{2F76AF9D-EB9B-B64B-991B-83F6DD2EEDC8}" type="presOf" srcId="{D41C36BB-BF43-4859-9981-FF5D2461A182}" destId="{0EF0C684-5EA8-3A4E-A08B-63E26D8D56FE}" srcOrd="0" destOrd="0" presId="urn:microsoft.com/office/officeart/2005/8/layout/vList2"/>
    <dgm:cxn modelId="{2DFAFCA3-22EE-4707-8984-C29B1E057322}" srcId="{D41C36BB-BF43-4859-9981-FF5D2461A182}" destId="{BD9BE421-862E-402B-A31A-31E7D52B0C4B}" srcOrd="1" destOrd="0" parTransId="{14CBE2C9-3804-47D7-AC7F-6D94DF061848}" sibTransId="{7715FAC3-29C5-4190-9667-E1622C8DE099}"/>
    <dgm:cxn modelId="{05417BB3-F01B-A643-AB80-5E5ACB4B95BB}" type="presOf" srcId="{E5907832-B23A-4327-8FB5-0F048F8A1F02}" destId="{1CADD5AC-D9A9-FE4F-A135-BCA27A964DB6}" srcOrd="0" destOrd="0" presId="urn:microsoft.com/office/officeart/2005/8/layout/vList2"/>
    <dgm:cxn modelId="{D8ADA2BF-935D-AE47-AF7F-1A28E5E53B3F}" type="presOf" srcId="{55762539-7039-4018-9C94-D837E551FF39}" destId="{0062A418-C025-FF45-AA2F-CCEE655153F4}" srcOrd="0" destOrd="0" presId="urn:microsoft.com/office/officeart/2005/8/layout/vList2"/>
    <dgm:cxn modelId="{50F254D0-7A45-4E10-A24C-AA382A7861CA}" srcId="{D41C36BB-BF43-4859-9981-FF5D2461A182}" destId="{55762539-7039-4018-9C94-D837E551FF39}" srcOrd="0" destOrd="0" parTransId="{BCA636DA-1540-4183-8853-74F69E364014}" sibTransId="{9483A5F5-CC6B-491D-A66F-DF693D87D0AF}"/>
    <dgm:cxn modelId="{C78379E4-DFD6-2343-A49E-F17B370255EC}" type="presOf" srcId="{F32C9381-28A0-46D0-B9CA-9AE6D95B22C5}" destId="{ECD678AD-91A4-DE4E-947E-FA36D9DB7BFE}" srcOrd="0" destOrd="0" presId="urn:microsoft.com/office/officeart/2005/8/layout/vList2"/>
    <dgm:cxn modelId="{19DABBF7-5E94-674C-AFC6-8AEACE49F76A}" type="presOf" srcId="{BD9BE421-862E-402B-A31A-31E7D52B0C4B}" destId="{B30A10DD-3083-6E43-94A8-CD5578CAFBBB}" srcOrd="0" destOrd="0" presId="urn:microsoft.com/office/officeart/2005/8/layout/vList2"/>
    <dgm:cxn modelId="{438FD5A0-2817-9D42-8AFB-A921C747A933}" type="presParOf" srcId="{0EF0C684-5EA8-3A4E-A08B-63E26D8D56FE}" destId="{0062A418-C025-FF45-AA2F-CCEE655153F4}" srcOrd="0" destOrd="0" presId="urn:microsoft.com/office/officeart/2005/8/layout/vList2"/>
    <dgm:cxn modelId="{9D20E8A3-CF23-3847-AB06-C7E0292EF676}" type="presParOf" srcId="{0EF0C684-5EA8-3A4E-A08B-63E26D8D56FE}" destId="{F48D2DD9-A228-534D-A208-F8283CB5CD33}" srcOrd="1" destOrd="0" presId="urn:microsoft.com/office/officeart/2005/8/layout/vList2"/>
    <dgm:cxn modelId="{B64750E9-F4BB-BC4E-A256-16B9797392D9}" type="presParOf" srcId="{0EF0C684-5EA8-3A4E-A08B-63E26D8D56FE}" destId="{B30A10DD-3083-6E43-94A8-CD5578CAFBBB}" srcOrd="2" destOrd="0" presId="urn:microsoft.com/office/officeart/2005/8/layout/vList2"/>
    <dgm:cxn modelId="{27EBB93F-485A-0243-9D6E-0181D141D839}" type="presParOf" srcId="{0EF0C684-5EA8-3A4E-A08B-63E26D8D56FE}" destId="{29A480E2-8289-3343-9483-146139C624AA}" srcOrd="3" destOrd="0" presId="urn:microsoft.com/office/officeart/2005/8/layout/vList2"/>
    <dgm:cxn modelId="{8FD28155-947A-5D46-8E8D-1F71BC5F7EB8}" type="presParOf" srcId="{0EF0C684-5EA8-3A4E-A08B-63E26D8D56FE}" destId="{ECD678AD-91A4-DE4E-947E-FA36D9DB7BFE}" srcOrd="4" destOrd="0" presId="urn:microsoft.com/office/officeart/2005/8/layout/vList2"/>
    <dgm:cxn modelId="{C6E8592C-64D4-894C-82E6-B5FEFAFA1BDD}" type="presParOf" srcId="{0EF0C684-5EA8-3A4E-A08B-63E26D8D56FE}" destId="{EEAC1AE9-A209-2549-9A92-4C0976DC5BB9}" srcOrd="5" destOrd="0" presId="urn:microsoft.com/office/officeart/2005/8/layout/vList2"/>
    <dgm:cxn modelId="{6B5F0E32-6E5C-104D-B2F3-8FDC32E5CFB0}" type="presParOf" srcId="{0EF0C684-5EA8-3A4E-A08B-63E26D8D56FE}" destId="{1CADD5AC-D9A9-FE4F-A135-BCA27A964DB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540F654-95BA-42A4-A55D-B4D7838CBA2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9C392AD-C6DD-4426-9F94-09996DB526B8}">
      <dgm:prSet/>
      <dgm:spPr/>
      <dgm:t>
        <a:bodyPr/>
        <a:lstStyle/>
        <a:p>
          <a:pPr>
            <a:defRPr cap="all"/>
          </a:pPr>
          <a:r>
            <a:rPr lang="it-IT"/>
            <a:t>Si concentra sui tipi di rappresentazioni (dati) e sui processi utilizzati per eseguire la funzione identificata al primo livello</a:t>
          </a:r>
          <a:endParaRPr lang="en-US"/>
        </a:p>
      </dgm:t>
    </dgm:pt>
    <dgm:pt modelId="{844559CA-3C7B-4B7F-AF81-307122B9CAAF}" type="parTrans" cxnId="{EC15BA6D-CB11-4F57-8400-DDFA8194ADAD}">
      <dgm:prSet/>
      <dgm:spPr/>
      <dgm:t>
        <a:bodyPr/>
        <a:lstStyle/>
        <a:p>
          <a:endParaRPr lang="en-US"/>
        </a:p>
      </dgm:t>
    </dgm:pt>
    <dgm:pt modelId="{7ED6BEB2-1785-42D0-A84C-2091F0F81762}" type="sibTrans" cxnId="{EC15BA6D-CB11-4F57-8400-DDFA8194ADAD}">
      <dgm:prSet/>
      <dgm:spPr/>
      <dgm:t>
        <a:bodyPr/>
        <a:lstStyle/>
        <a:p>
          <a:endParaRPr lang="en-US"/>
        </a:p>
      </dgm:t>
    </dgm:pt>
    <dgm:pt modelId="{AD7922C8-C8D5-4B00-BA46-3D343404A47D}">
      <dgm:prSet/>
      <dgm:spPr/>
      <dgm:t>
        <a:bodyPr/>
        <a:lstStyle/>
        <a:p>
          <a:pPr>
            <a:defRPr cap="all"/>
          </a:pPr>
          <a:r>
            <a:rPr lang="it-IT"/>
            <a:t>Il ricercatore  spiega il processo cognitivo rispondendo alla domanda: </a:t>
          </a:r>
          <a:endParaRPr lang="en-US"/>
        </a:p>
      </dgm:t>
    </dgm:pt>
    <dgm:pt modelId="{E5064F2E-B04D-4E1F-BCE2-99CD23B27B60}" type="parTrans" cxnId="{13E62B0F-55E6-4919-81D0-F5E75498F667}">
      <dgm:prSet/>
      <dgm:spPr/>
      <dgm:t>
        <a:bodyPr/>
        <a:lstStyle/>
        <a:p>
          <a:endParaRPr lang="en-US"/>
        </a:p>
      </dgm:t>
    </dgm:pt>
    <dgm:pt modelId="{7C899012-1EBE-4DD3-B147-7C8B7C15CD1F}" type="sibTrans" cxnId="{13E62B0F-55E6-4919-81D0-F5E75498F667}">
      <dgm:prSet/>
      <dgm:spPr/>
      <dgm:t>
        <a:bodyPr/>
        <a:lstStyle/>
        <a:p>
          <a:endParaRPr lang="en-US"/>
        </a:p>
      </dgm:t>
    </dgm:pt>
    <dgm:pt modelId="{73CE35F1-67AF-4F89-BDAF-9105DEDCB64D}">
      <dgm:prSet/>
      <dgm:spPr/>
      <dgm:t>
        <a:bodyPr/>
        <a:lstStyle/>
        <a:p>
          <a:pPr>
            <a:defRPr cap="all"/>
          </a:pPr>
          <a:r>
            <a:rPr lang="it-IT"/>
            <a:t>“Questo processo, </a:t>
          </a:r>
          <a:r>
            <a:rPr lang="it-IT" b="1"/>
            <a:t>come</a:t>
          </a:r>
          <a:r>
            <a:rPr lang="it-IT"/>
            <a:t> fa quel che fa?”</a:t>
          </a:r>
          <a:endParaRPr lang="en-US"/>
        </a:p>
      </dgm:t>
    </dgm:pt>
    <dgm:pt modelId="{B5825168-2C33-4900-8B56-96749C12E2DA}" type="parTrans" cxnId="{214D85A1-6703-4F1E-BEC4-C6FA9159F487}">
      <dgm:prSet/>
      <dgm:spPr/>
      <dgm:t>
        <a:bodyPr/>
        <a:lstStyle/>
        <a:p>
          <a:endParaRPr lang="en-US"/>
        </a:p>
      </dgm:t>
    </dgm:pt>
    <dgm:pt modelId="{0F7A5071-04FE-4D4D-A732-35BEF76D02BF}" type="sibTrans" cxnId="{214D85A1-6703-4F1E-BEC4-C6FA9159F487}">
      <dgm:prSet/>
      <dgm:spPr/>
      <dgm:t>
        <a:bodyPr/>
        <a:lstStyle/>
        <a:p>
          <a:endParaRPr lang="en-US"/>
        </a:p>
      </dgm:t>
    </dgm:pt>
    <dgm:pt modelId="{F504B97B-86A5-4E20-AFA8-5797223F8FB2}" type="pres">
      <dgm:prSet presAssocID="{9540F654-95BA-42A4-A55D-B4D7838CBA23}" presName="root" presStyleCnt="0">
        <dgm:presLayoutVars>
          <dgm:dir/>
          <dgm:resizeHandles val="exact"/>
        </dgm:presLayoutVars>
      </dgm:prSet>
      <dgm:spPr/>
    </dgm:pt>
    <dgm:pt modelId="{E9980566-CBE3-4E4C-818B-F83A1662BFC9}" type="pres">
      <dgm:prSet presAssocID="{69C392AD-C6DD-4426-9F94-09996DB526B8}" presName="compNode" presStyleCnt="0"/>
      <dgm:spPr/>
    </dgm:pt>
    <dgm:pt modelId="{21F62028-C3A2-499B-B189-8F28343BC475}" type="pres">
      <dgm:prSet presAssocID="{69C392AD-C6DD-4426-9F94-09996DB526B8}" presName="iconBgRect" presStyleLbl="bgShp" presStyleIdx="0" presStyleCnt="3"/>
      <dgm:spPr/>
    </dgm:pt>
    <dgm:pt modelId="{08B1D431-BD14-4D37-9D71-E166A317CB4E}" type="pres">
      <dgm:prSet presAssocID="{69C392AD-C6DD-4426-9F94-09996DB526B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agramma di flusso"/>
        </a:ext>
      </dgm:extLst>
    </dgm:pt>
    <dgm:pt modelId="{2F0AEC9D-E141-4332-877C-DB3489739EE5}" type="pres">
      <dgm:prSet presAssocID="{69C392AD-C6DD-4426-9F94-09996DB526B8}" presName="spaceRect" presStyleCnt="0"/>
      <dgm:spPr/>
    </dgm:pt>
    <dgm:pt modelId="{21BD9170-AB1F-4820-8269-3514B7BFDE72}" type="pres">
      <dgm:prSet presAssocID="{69C392AD-C6DD-4426-9F94-09996DB526B8}" presName="textRect" presStyleLbl="revTx" presStyleIdx="0" presStyleCnt="3">
        <dgm:presLayoutVars>
          <dgm:chMax val="1"/>
          <dgm:chPref val="1"/>
        </dgm:presLayoutVars>
      </dgm:prSet>
      <dgm:spPr/>
    </dgm:pt>
    <dgm:pt modelId="{C67569A0-09A5-48E2-88B1-7937C1179491}" type="pres">
      <dgm:prSet presAssocID="{7ED6BEB2-1785-42D0-A84C-2091F0F81762}" presName="sibTrans" presStyleCnt="0"/>
      <dgm:spPr/>
    </dgm:pt>
    <dgm:pt modelId="{9CD3CFEC-3F7D-4EBD-9238-19DEFBD745F8}" type="pres">
      <dgm:prSet presAssocID="{AD7922C8-C8D5-4B00-BA46-3D343404A47D}" presName="compNode" presStyleCnt="0"/>
      <dgm:spPr/>
    </dgm:pt>
    <dgm:pt modelId="{83E29733-7C82-4383-95D4-918FCE0F6FD7}" type="pres">
      <dgm:prSet presAssocID="{AD7922C8-C8D5-4B00-BA46-3D343404A47D}" presName="iconBgRect" presStyleLbl="bgShp" presStyleIdx="1" presStyleCnt="3"/>
      <dgm:spPr/>
    </dgm:pt>
    <dgm:pt modelId="{161EA01D-FECF-40E6-A530-B9C35EEB4131}" type="pres">
      <dgm:prSet presAssocID="{AD7922C8-C8D5-4B00-BA46-3D343404A47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mande"/>
        </a:ext>
      </dgm:extLst>
    </dgm:pt>
    <dgm:pt modelId="{B2C0D680-9D33-47F8-965B-879A9DBAAA2F}" type="pres">
      <dgm:prSet presAssocID="{AD7922C8-C8D5-4B00-BA46-3D343404A47D}" presName="spaceRect" presStyleCnt="0"/>
      <dgm:spPr/>
    </dgm:pt>
    <dgm:pt modelId="{97B3FBDC-70A2-4CA6-B8F8-5413D9F610EB}" type="pres">
      <dgm:prSet presAssocID="{AD7922C8-C8D5-4B00-BA46-3D343404A47D}" presName="textRect" presStyleLbl="revTx" presStyleIdx="1" presStyleCnt="3">
        <dgm:presLayoutVars>
          <dgm:chMax val="1"/>
          <dgm:chPref val="1"/>
        </dgm:presLayoutVars>
      </dgm:prSet>
      <dgm:spPr/>
    </dgm:pt>
    <dgm:pt modelId="{7258DA67-B18B-41A2-B880-6F3F4BC9FAAB}" type="pres">
      <dgm:prSet presAssocID="{7C899012-1EBE-4DD3-B147-7C8B7C15CD1F}" presName="sibTrans" presStyleCnt="0"/>
      <dgm:spPr/>
    </dgm:pt>
    <dgm:pt modelId="{5640594A-9B0D-4BCC-9CC6-07ECC6AC197F}" type="pres">
      <dgm:prSet presAssocID="{73CE35F1-67AF-4F89-BDAF-9105DEDCB64D}" presName="compNode" presStyleCnt="0"/>
      <dgm:spPr/>
    </dgm:pt>
    <dgm:pt modelId="{59EA1874-2CE6-44C1-A9A4-E466685CB5D6}" type="pres">
      <dgm:prSet presAssocID="{73CE35F1-67AF-4F89-BDAF-9105DEDCB64D}" presName="iconBgRect" presStyleLbl="bgShp" presStyleIdx="2" presStyleCnt="3"/>
      <dgm:spPr/>
    </dgm:pt>
    <dgm:pt modelId="{0CAD11C1-E877-4523-A1C6-B6E682100705}" type="pres">
      <dgm:prSet presAssocID="{73CE35F1-67AF-4F89-BDAF-9105DEDCB6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o"/>
        </a:ext>
      </dgm:extLst>
    </dgm:pt>
    <dgm:pt modelId="{A47118EA-7934-4F8B-BF21-F9319D926B50}" type="pres">
      <dgm:prSet presAssocID="{73CE35F1-67AF-4F89-BDAF-9105DEDCB64D}" presName="spaceRect" presStyleCnt="0"/>
      <dgm:spPr/>
    </dgm:pt>
    <dgm:pt modelId="{D31D2C96-20C6-41FB-B869-6C57C4B5C38C}" type="pres">
      <dgm:prSet presAssocID="{73CE35F1-67AF-4F89-BDAF-9105DEDCB64D}" presName="textRect" presStyleLbl="revTx" presStyleIdx="2" presStyleCnt="3">
        <dgm:presLayoutVars>
          <dgm:chMax val="1"/>
          <dgm:chPref val="1"/>
        </dgm:presLayoutVars>
      </dgm:prSet>
      <dgm:spPr/>
    </dgm:pt>
  </dgm:ptLst>
  <dgm:cxnLst>
    <dgm:cxn modelId="{13E62B0F-55E6-4919-81D0-F5E75498F667}" srcId="{9540F654-95BA-42A4-A55D-B4D7838CBA23}" destId="{AD7922C8-C8D5-4B00-BA46-3D343404A47D}" srcOrd="1" destOrd="0" parTransId="{E5064F2E-B04D-4E1F-BCE2-99CD23B27B60}" sibTransId="{7C899012-1EBE-4DD3-B147-7C8B7C15CD1F}"/>
    <dgm:cxn modelId="{3EC9F067-9DFA-413E-8822-CE6F9C0639E0}" type="presOf" srcId="{AD7922C8-C8D5-4B00-BA46-3D343404A47D}" destId="{97B3FBDC-70A2-4CA6-B8F8-5413D9F610EB}" srcOrd="0" destOrd="0" presId="urn:microsoft.com/office/officeart/2018/5/layout/IconCircleLabelList"/>
    <dgm:cxn modelId="{EC15BA6D-CB11-4F57-8400-DDFA8194ADAD}" srcId="{9540F654-95BA-42A4-A55D-B4D7838CBA23}" destId="{69C392AD-C6DD-4426-9F94-09996DB526B8}" srcOrd="0" destOrd="0" parTransId="{844559CA-3C7B-4B7F-AF81-307122B9CAAF}" sibTransId="{7ED6BEB2-1785-42D0-A84C-2091F0F81762}"/>
    <dgm:cxn modelId="{01C05E84-CDFD-4061-808E-3261C078EC90}" type="presOf" srcId="{69C392AD-C6DD-4426-9F94-09996DB526B8}" destId="{21BD9170-AB1F-4820-8269-3514B7BFDE72}" srcOrd="0" destOrd="0" presId="urn:microsoft.com/office/officeart/2018/5/layout/IconCircleLabelList"/>
    <dgm:cxn modelId="{F6B3EC89-8E6B-48E0-9810-13B1A0E04A18}" type="presOf" srcId="{9540F654-95BA-42A4-A55D-B4D7838CBA23}" destId="{F504B97B-86A5-4E20-AFA8-5797223F8FB2}" srcOrd="0" destOrd="0" presId="urn:microsoft.com/office/officeart/2018/5/layout/IconCircleLabelList"/>
    <dgm:cxn modelId="{BA5DE396-DA26-4495-AE69-00B147016970}" type="presOf" srcId="{73CE35F1-67AF-4F89-BDAF-9105DEDCB64D}" destId="{D31D2C96-20C6-41FB-B869-6C57C4B5C38C}" srcOrd="0" destOrd="0" presId="urn:microsoft.com/office/officeart/2018/5/layout/IconCircleLabelList"/>
    <dgm:cxn modelId="{214D85A1-6703-4F1E-BEC4-C6FA9159F487}" srcId="{9540F654-95BA-42A4-A55D-B4D7838CBA23}" destId="{73CE35F1-67AF-4F89-BDAF-9105DEDCB64D}" srcOrd="2" destOrd="0" parTransId="{B5825168-2C33-4900-8B56-96749C12E2DA}" sibTransId="{0F7A5071-04FE-4D4D-A732-35BEF76D02BF}"/>
    <dgm:cxn modelId="{6CD281AC-0B52-4793-85C2-115B98D659B4}" type="presParOf" srcId="{F504B97B-86A5-4E20-AFA8-5797223F8FB2}" destId="{E9980566-CBE3-4E4C-818B-F83A1662BFC9}" srcOrd="0" destOrd="0" presId="urn:microsoft.com/office/officeart/2018/5/layout/IconCircleLabelList"/>
    <dgm:cxn modelId="{81BCC1D5-77FA-4F56-B7FE-850246FA5EF5}" type="presParOf" srcId="{E9980566-CBE3-4E4C-818B-F83A1662BFC9}" destId="{21F62028-C3A2-499B-B189-8F28343BC475}" srcOrd="0" destOrd="0" presId="urn:microsoft.com/office/officeart/2018/5/layout/IconCircleLabelList"/>
    <dgm:cxn modelId="{0BBABCA0-C1E5-4348-80F6-366937293D7A}" type="presParOf" srcId="{E9980566-CBE3-4E4C-818B-F83A1662BFC9}" destId="{08B1D431-BD14-4D37-9D71-E166A317CB4E}" srcOrd="1" destOrd="0" presId="urn:microsoft.com/office/officeart/2018/5/layout/IconCircleLabelList"/>
    <dgm:cxn modelId="{4BACF291-C618-45DE-829E-553DFCC8BC1A}" type="presParOf" srcId="{E9980566-CBE3-4E4C-818B-F83A1662BFC9}" destId="{2F0AEC9D-E141-4332-877C-DB3489739EE5}" srcOrd="2" destOrd="0" presId="urn:microsoft.com/office/officeart/2018/5/layout/IconCircleLabelList"/>
    <dgm:cxn modelId="{34B56112-5B3F-4D2B-A6BF-E9410D9FB699}" type="presParOf" srcId="{E9980566-CBE3-4E4C-818B-F83A1662BFC9}" destId="{21BD9170-AB1F-4820-8269-3514B7BFDE72}" srcOrd="3" destOrd="0" presId="urn:microsoft.com/office/officeart/2018/5/layout/IconCircleLabelList"/>
    <dgm:cxn modelId="{9BD63A3E-916F-466E-A614-8898CCC4A5DF}" type="presParOf" srcId="{F504B97B-86A5-4E20-AFA8-5797223F8FB2}" destId="{C67569A0-09A5-48E2-88B1-7937C1179491}" srcOrd="1" destOrd="0" presId="urn:microsoft.com/office/officeart/2018/5/layout/IconCircleLabelList"/>
    <dgm:cxn modelId="{A0682849-F93E-47A0-A071-95AB8AF834CA}" type="presParOf" srcId="{F504B97B-86A5-4E20-AFA8-5797223F8FB2}" destId="{9CD3CFEC-3F7D-4EBD-9238-19DEFBD745F8}" srcOrd="2" destOrd="0" presId="urn:microsoft.com/office/officeart/2018/5/layout/IconCircleLabelList"/>
    <dgm:cxn modelId="{A7F05620-E0C7-4939-A593-794A4E45EB25}" type="presParOf" srcId="{9CD3CFEC-3F7D-4EBD-9238-19DEFBD745F8}" destId="{83E29733-7C82-4383-95D4-918FCE0F6FD7}" srcOrd="0" destOrd="0" presId="urn:microsoft.com/office/officeart/2018/5/layout/IconCircleLabelList"/>
    <dgm:cxn modelId="{68189A2B-64D1-47F7-84D1-D77DBBCCE5E7}" type="presParOf" srcId="{9CD3CFEC-3F7D-4EBD-9238-19DEFBD745F8}" destId="{161EA01D-FECF-40E6-A530-B9C35EEB4131}" srcOrd="1" destOrd="0" presId="urn:microsoft.com/office/officeart/2018/5/layout/IconCircleLabelList"/>
    <dgm:cxn modelId="{6EE80679-A67E-4135-9068-4BCB627C703C}" type="presParOf" srcId="{9CD3CFEC-3F7D-4EBD-9238-19DEFBD745F8}" destId="{B2C0D680-9D33-47F8-965B-879A9DBAAA2F}" srcOrd="2" destOrd="0" presId="urn:microsoft.com/office/officeart/2018/5/layout/IconCircleLabelList"/>
    <dgm:cxn modelId="{BEC7D539-3DDA-4D16-B7CD-45F810B22B18}" type="presParOf" srcId="{9CD3CFEC-3F7D-4EBD-9238-19DEFBD745F8}" destId="{97B3FBDC-70A2-4CA6-B8F8-5413D9F610EB}" srcOrd="3" destOrd="0" presId="urn:microsoft.com/office/officeart/2018/5/layout/IconCircleLabelList"/>
    <dgm:cxn modelId="{C61106DF-CA2D-45CA-A479-EC8051C96BB5}" type="presParOf" srcId="{F504B97B-86A5-4E20-AFA8-5797223F8FB2}" destId="{7258DA67-B18B-41A2-B880-6F3F4BC9FAAB}" srcOrd="3" destOrd="0" presId="urn:microsoft.com/office/officeart/2018/5/layout/IconCircleLabelList"/>
    <dgm:cxn modelId="{2F845653-A0D1-4A68-B008-449C95B8489D}" type="presParOf" srcId="{F504B97B-86A5-4E20-AFA8-5797223F8FB2}" destId="{5640594A-9B0D-4BCC-9CC6-07ECC6AC197F}" srcOrd="4" destOrd="0" presId="urn:microsoft.com/office/officeart/2018/5/layout/IconCircleLabelList"/>
    <dgm:cxn modelId="{88E3FAE1-CE72-4DE9-A085-3C42B1030BB8}" type="presParOf" srcId="{5640594A-9B0D-4BCC-9CC6-07ECC6AC197F}" destId="{59EA1874-2CE6-44C1-A9A4-E466685CB5D6}" srcOrd="0" destOrd="0" presId="urn:microsoft.com/office/officeart/2018/5/layout/IconCircleLabelList"/>
    <dgm:cxn modelId="{76D14D58-0AA8-4FE4-B34D-B27DF5721B2E}" type="presParOf" srcId="{5640594A-9B0D-4BCC-9CC6-07ECC6AC197F}" destId="{0CAD11C1-E877-4523-A1C6-B6E682100705}" srcOrd="1" destOrd="0" presId="urn:microsoft.com/office/officeart/2018/5/layout/IconCircleLabelList"/>
    <dgm:cxn modelId="{0FB78746-0DDD-4E2F-AFEB-D7045249849E}" type="presParOf" srcId="{5640594A-9B0D-4BCC-9CC6-07ECC6AC197F}" destId="{A47118EA-7934-4F8B-BF21-F9319D926B50}" srcOrd="2" destOrd="0" presId="urn:microsoft.com/office/officeart/2018/5/layout/IconCircleLabelList"/>
    <dgm:cxn modelId="{000874EB-2D8C-4EA1-BA25-1EF5FC319D46}" type="presParOf" srcId="{5640594A-9B0D-4BCC-9CC6-07ECC6AC197F}" destId="{D31D2C96-20C6-41FB-B869-6C57C4B5C38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66A28F1-6917-4DC8-8D5F-8B338AA2217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C8875BD-0A3A-4CED-A975-2DE6AD0754C5}">
      <dgm:prSet/>
      <dgm:spPr/>
      <dgm:t>
        <a:bodyPr/>
        <a:lstStyle/>
        <a:p>
          <a:r>
            <a:rPr lang="it-IT"/>
            <a:t>Cerca di identificare come le rappresentazioni e i processi identificati al livello precedente siano fisicamente realizzati nel substrato </a:t>
          </a:r>
          <a:r>
            <a:rPr lang="it-IT" i="1"/>
            <a:t>hardware</a:t>
          </a:r>
          <a:endParaRPr lang="en-US"/>
        </a:p>
      </dgm:t>
    </dgm:pt>
    <dgm:pt modelId="{516797E4-D3AD-40ED-AE82-8A93F553CAE1}" type="parTrans" cxnId="{AAE1E468-3F82-49D9-B175-F5A843D6DD92}">
      <dgm:prSet/>
      <dgm:spPr/>
      <dgm:t>
        <a:bodyPr/>
        <a:lstStyle/>
        <a:p>
          <a:endParaRPr lang="en-US"/>
        </a:p>
      </dgm:t>
    </dgm:pt>
    <dgm:pt modelId="{00C49862-F885-4DCB-9FA9-DD19220C1CC4}" type="sibTrans" cxnId="{AAE1E468-3F82-49D9-B175-F5A843D6DD92}">
      <dgm:prSet/>
      <dgm:spPr/>
      <dgm:t>
        <a:bodyPr/>
        <a:lstStyle/>
        <a:p>
          <a:endParaRPr lang="en-US"/>
        </a:p>
      </dgm:t>
    </dgm:pt>
    <dgm:pt modelId="{F8E216C0-F9FF-42D5-8D98-86D962265FC6}">
      <dgm:prSet/>
      <dgm:spPr/>
      <dgm:t>
        <a:bodyPr/>
        <a:lstStyle/>
        <a:p>
          <a:r>
            <a:rPr lang="it-IT"/>
            <a:t>A questo livello il ricercatore risponde alla domanda:</a:t>
          </a:r>
          <a:endParaRPr lang="en-US"/>
        </a:p>
      </dgm:t>
    </dgm:pt>
    <dgm:pt modelId="{2F88E94C-5727-41F6-AD0F-07EADF376EAF}" type="parTrans" cxnId="{8CF5F4FE-8E82-4613-8ED4-6A445EBA29EE}">
      <dgm:prSet/>
      <dgm:spPr/>
      <dgm:t>
        <a:bodyPr/>
        <a:lstStyle/>
        <a:p>
          <a:endParaRPr lang="en-US"/>
        </a:p>
      </dgm:t>
    </dgm:pt>
    <dgm:pt modelId="{42846689-26A0-4077-8CE7-7E041ED4A7A4}" type="sibTrans" cxnId="{8CF5F4FE-8E82-4613-8ED4-6A445EBA29EE}">
      <dgm:prSet/>
      <dgm:spPr/>
      <dgm:t>
        <a:bodyPr/>
        <a:lstStyle/>
        <a:p>
          <a:endParaRPr lang="en-US"/>
        </a:p>
      </dgm:t>
    </dgm:pt>
    <dgm:pt modelId="{25382945-4758-4A18-A0B5-369C2D5554EB}">
      <dgm:prSet/>
      <dgm:spPr/>
      <dgm:t>
        <a:bodyPr/>
        <a:lstStyle/>
        <a:p>
          <a:r>
            <a:rPr lang="it-IT"/>
            <a:t>“</a:t>
          </a:r>
          <a:r>
            <a:rPr lang="it-IT" b="1"/>
            <a:t>Come</a:t>
          </a:r>
          <a:r>
            <a:rPr lang="it-IT"/>
            <a:t> fa </a:t>
          </a:r>
          <a:r>
            <a:rPr lang="it-IT" b="1"/>
            <a:t>questo specifico </a:t>
          </a:r>
          <a:r>
            <a:rPr lang="it-IT"/>
            <a:t>organismo fisico a svolgere quelle operazioni?”</a:t>
          </a:r>
          <a:endParaRPr lang="en-US"/>
        </a:p>
      </dgm:t>
    </dgm:pt>
    <dgm:pt modelId="{DC4FF96C-E838-48E6-A504-82FC8A812714}" type="parTrans" cxnId="{F94D5F08-75E0-42F6-813F-2C236FAE6AC5}">
      <dgm:prSet/>
      <dgm:spPr/>
      <dgm:t>
        <a:bodyPr/>
        <a:lstStyle/>
        <a:p>
          <a:endParaRPr lang="en-US"/>
        </a:p>
      </dgm:t>
    </dgm:pt>
    <dgm:pt modelId="{E1E40264-1F99-4F69-B0ED-4547EF5198EB}" type="sibTrans" cxnId="{F94D5F08-75E0-42F6-813F-2C236FAE6AC5}">
      <dgm:prSet/>
      <dgm:spPr/>
      <dgm:t>
        <a:bodyPr/>
        <a:lstStyle/>
        <a:p>
          <a:endParaRPr lang="en-US"/>
        </a:p>
      </dgm:t>
    </dgm:pt>
    <dgm:pt modelId="{B4D6C3C6-2FDF-234E-A58D-F35EAE843B8D}" type="pres">
      <dgm:prSet presAssocID="{B66A28F1-6917-4DC8-8D5F-8B338AA2217A}" presName="vert0" presStyleCnt="0">
        <dgm:presLayoutVars>
          <dgm:dir/>
          <dgm:animOne val="branch"/>
          <dgm:animLvl val="lvl"/>
        </dgm:presLayoutVars>
      </dgm:prSet>
      <dgm:spPr/>
    </dgm:pt>
    <dgm:pt modelId="{67579F19-82FF-0749-9383-0A19AB268F68}" type="pres">
      <dgm:prSet presAssocID="{BC8875BD-0A3A-4CED-A975-2DE6AD0754C5}" presName="thickLine" presStyleLbl="alignNode1" presStyleIdx="0" presStyleCnt="3"/>
      <dgm:spPr/>
    </dgm:pt>
    <dgm:pt modelId="{B5334749-60F9-F34C-BB03-C78E24374021}" type="pres">
      <dgm:prSet presAssocID="{BC8875BD-0A3A-4CED-A975-2DE6AD0754C5}" presName="horz1" presStyleCnt="0"/>
      <dgm:spPr/>
    </dgm:pt>
    <dgm:pt modelId="{EF361325-7C1A-BF46-BA03-75246C59CC99}" type="pres">
      <dgm:prSet presAssocID="{BC8875BD-0A3A-4CED-A975-2DE6AD0754C5}" presName="tx1" presStyleLbl="revTx" presStyleIdx="0" presStyleCnt="3"/>
      <dgm:spPr/>
    </dgm:pt>
    <dgm:pt modelId="{0EF896F3-2665-194A-90FE-F57C7DF082C1}" type="pres">
      <dgm:prSet presAssocID="{BC8875BD-0A3A-4CED-A975-2DE6AD0754C5}" presName="vert1" presStyleCnt="0"/>
      <dgm:spPr/>
    </dgm:pt>
    <dgm:pt modelId="{614C03EC-8683-BC4F-8BAB-832DD1CD09F2}" type="pres">
      <dgm:prSet presAssocID="{F8E216C0-F9FF-42D5-8D98-86D962265FC6}" presName="thickLine" presStyleLbl="alignNode1" presStyleIdx="1" presStyleCnt="3"/>
      <dgm:spPr/>
    </dgm:pt>
    <dgm:pt modelId="{B08D46CE-83A5-A442-BD75-5B2AC1DBB0F8}" type="pres">
      <dgm:prSet presAssocID="{F8E216C0-F9FF-42D5-8D98-86D962265FC6}" presName="horz1" presStyleCnt="0"/>
      <dgm:spPr/>
    </dgm:pt>
    <dgm:pt modelId="{389D654D-70E4-0D43-9567-6E13A8C8ED15}" type="pres">
      <dgm:prSet presAssocID="{F8E216C0-F9FF-42D5-8D98-86D962265FC6}" presName="tx1" presStyleLbl="revTx" presStyleIdx="1" presStyleCnt="3"/>
      <dgm:spPr/>
    </dgm:pt>
    <dgm:pt modelId="{63EF3361-0DE8-E947-AC04-2F72CD058E53}" type="pres">
      <dgm:prSet presAssocID="{F8E216C0-F9FF-42D5-8D98-86D962265FC6}" presName="vert1" presStyleCnt="0"/>
      <dgm:spPr/>
    </dgm:pt>
    <dgm:pt modelId="{76BA5A60-B789-6748-B673-15EB90BFE4C1}" type="pres">
      <dgm:prSet presAssocID="{25382945-4758-4A18-A0B5-369C2D5554EB}" presName="thickLine" presStyleLbl="alignNode1" presStyleIdx="2" presStyleCnt="3"/>
      <dgm:spPr/>
    </dgm:pt>
    <dgm:pt modelId="{691143F9-0616-F842-86A8-9BC7E8409FED}" type="pres">
      <dgm:prSet presAssocID="{25382945-4758-4A18-A0B5-369C2D5554EB}" presName="horz1" presStyleCnt="0"/>
      <dgm:spPr/>
    </dgm:pt>
    <dgm:pt modelId="{8EEFB604-75D8-F640-BD1F-DD0614501126}" type="pres">
      <dgm:prSet presAssocID="{25382945-4758-4A18-A0B5-369C2D5554EB}" presName="tx1" presStyleLbl="revTx" presStyleIdx="2" presStyleCnt="3"/>
      <dgm:spPr/>
    </dgm:pt>
    <dgm:pt modelId="{09607D93-1B62-D749-AEFF-C59DEB85D134}" type="pres">
      <dgm:prSet presAssocID="{25382945-4758-4A18-A0B5-369C2D5554EB}" presName="vert1" presStyleCnt="0"/>
      <dgm:spPr/>
    </dgm:pt>
  </dgm:ptLst>
  <dgm:cxnLst>
    <dgm:cxn modelId="{F94D5F08-75E0-42F6-813F-2C236FAE6AC5}" srcId="{B66A28F1-6917-4DC8-8D5F-8B338AA2217A}" destId="{25382945-4758-4A18-A0B5-369C2D5554EB}" srcOrd="2" destOrd="0" parTransId="{DC4FF96C-E838-48E6-A504-82FC8A812714}" sibTransId="{E1E40264-1F99-4F69-B0ED-4547EF5198EB}"/>
    <dgm:cxn modelId="{03D84F28-6232-D348-90EF-75F5438ECF89}" type="presOf" srcId="{25382945-4758-4A18-A0B5-369C2D5554EB}" destId="{8EEFB604-75D8-F640-BD1F-DD0614501126}" srcOrd="0" destOrd="0" presId="urn:microsoft.com/office/officeart/2008/layout/LinedList"/>
    <dgm:cxn modelId="{072BE258-866B-7542-A6B1-D4287EE452E4}" type="presOf" srcId="{BC8875BD-0A3A-4CED-A975-2DE6AD0754C5}" destId="{EF361325-7C1A-BF46-BA03-75246C59CC99}" srcOrd="0" destOrd="0" presId="urn:microsoft.com/office/officeart/2008/layout/LinedList"/>
    <dgm:cxn modelId="{BDBF3F5B-45A1-7348-BBEA-4F24C8C3EB53}" type="presOf" srcId="{F8E216C0-F9FF-42D5-8D98-86D962265FC6}" destId="{389D654D-70E4-0D43-9567-6E13A8C8ED15}" srcOrd="0" destOrd="0" presId="urn:microsoft.com/office/officeart/2008/layout/LinedList"/>
    <dgm:cxn modelId="{AAE1E468-3F82-49D9-B175-F5A843D6DD92}" srcId="{B66A28F1-6917-4DC8-8D5F-8B338AA2217A}" destId="{BC8875BD-0A3A-4CED-A975-2DE6AD0754C5}" srcOrd="0" destOrd="0" parTransId="{516797E4-D3AD-40ED-AE82-8A93F553CAE1}" sibTransId="{00C49862-F885-4DCB-9FA9-DD19220C1CC4}"/>
    <dgm:cxn modelId="{246AFC9D-34C2-3D41-A951-AF3CB5A5A2C2}" type="presOf" srcId="{B66A28F1-6917-4DC8-8D5F-8B338AA2217A}" destId="{B4D6C3C6-2FDF-234E-A58D-F35EAE843B8D}" srcOrd="0" destOrd="0" presId="urn:microsoft.com/office/officeart/2008/layout/LinedList"/>
    <dgm:cxn modelId="{8CF5F4FE-8E82-4613-8ED4-6A445EBA29EE}" srcId="{B66A28F1-6917-4DC8-8D5F-8B338AA2217A}" destId="{F8E216C0-F9FF-42D5-8D98-86D962265FC6}" srcOrd="1" destOrd="0" parTransId="{2F88E94C-5727-41F6-AD0F-07EADF376EAF}" sibTransId="{42846689-26A0-4077-8CE7-7E041ED4A7A4}"/>
    <dgm:cxn modelId="{2F14FE09-DC1A-B740-82A9-29A51E71D7B5}" type="presParOf" srcId="{B4D6C3C6-2FDF-234E-A58D-F35EAE843B8D}" destId="{67579F19-82FF-0749-9383-0A19AB268F68}" srcOrd="0" destOrd="0" presId="urn:microsoft.com/office/officeart/2008/layout/LinedList"/>
    <dgm:cxn modelId="{2FDD1DD0-E763-D845-B5D7-938B05D2E0CC}" type="presParOf" srcId="{B4D6C3C6-2FDF-234E-A58D-F35EAE843B8D}" destId="{B5334749-60F9-F34C-BB03-C78E24374021}" srcOrd="1" destOrd="0" presId="urn:microsoft.com/office/officeart/2008/layout/LinedList"/>
    <dgm:cxn modelId="{D6E368F8-441A-2E4D-81A1-A665F33A234E}" type="presParOf" srcId="{B5334749-60F9-F34C-BB03-C78E24374021}" destId="{EF361325-7C1A-BF46-BA03-75246C59CC99}" srcOrd="0" destOrd="0" presId="urn:microsoft.com/office/officeart/2008/layout/LinedList"/>
    <dgm:cxn modelId="{F6444922-576F-4E4E-B502-E2DFA8AF13B7}" type="presParOf" srcId="{B5334749-60F9-F34C-BB03-C78E24374021}" destId="{0EF896F3-2665-194A-90FE-F57C7DF082C1}" srcOrd="1" destOrd="0" presId="urn:microsoft.com/office/officeart/2008/layout/LinedList"/>
    <dgm:cxn modelId="{E895C035-E9CB-F541-824C-A3BF7F1DFE71}" type="presParOf" srcId="{B4D6C3C6-2FDF-234E-A58D-F35EAE843B8D}" destId="{614C03EC-8683-BC4F-8BAB-832DD1CD09F2}" srcOrd="2" destOrd="0" presId="urn:microsoft.com/office/officeart/2008/layout/LinedList"/>
    <dgm:cxn modelId="{40F0787B-D92B-CB47-A28C-82069FC91D6C}" type="presParOf" srcId="{B4D6C3C6-2FDF-234E-A58D-F35EAE843B8D}" destId="{B08D46CE-83A5-A442-BD75-5B2AC1DBB0F8}" srcOrd="3" destOrd="0" presId="urn:microsoft.com/office/officeart/2008/layout/LinedList"/>
    <dgm:cxn modelId="{EE37C8F6-B10D-864E-A79D-EF095584691A}" type="presParOf" srcId="{B08D46CE-83A5-A442-BD75-5B2AC1DBB0F8}" destId="{389D654D-70E4-0D43-9567-6E13A8C8ED15}" srcOrd="0" destOrd="0" presId="urn:microsoft.com/office/officeart/2008/layout/LinedList"/>
    <dgm:cxn modelId="{8BD0B02C-79DB-104A-86F8-44E6D3A50D36}" type="presParOf" srcId="{B08D46CE-83A5-A442-BD75-5B2AC1DBB0F8}" destId="{63EF3361-0DE8-E947-AC04-2F72CD058E53}" srcOrd="1" destOrd="0" presId="urn:microsoft.com/office/officeart/2008/layout/LinedList"/>
    <dgm:cxn modelId="{05499244-949B-2A43-A259-5318A99DA6E8}" type="presParOf" srcId="{B4D6C3C6-2FDF-234E-A58D-F35EAE843B8D}" destId="{76BA5A60-B789-6748-B673-15EB90BFE4C1}" srcOrd="4" destOrd="0" presId="urn:microsoft.com/office/officeart/2008/layout/LinedList"/>
    <dgm:cxn modelId="{2D15E4C9-348F-C14E-8551-0C211CA3679A}" type="presParOf" srcId="{B4D6C3C6-2FDF-234E-A58D-F35EAE843B8D}" destId="{691143F9-0616-F842-86A8-9BC7E8409FED}" srcOrd="5" destOrd="0" presId="urn:microsoft.com/office/officeart/2008/layout/LinedList"/>
    <dgm:cxn modelId="{791DEAA5-CF2B-4245-9D90-ECD5EFED3AB1}" type="presParOf" srcId="{691143F9-0616-F842-86A8-9BC7E8409FED}" destId="{8EEFB604-75D8-F640-BD1F-DD0614501126}" srcOrd="0" destOrd="0" presId="urn:microsoft.com/office/officeart/2008/layout/LinedList"/>
    <dgm:cxn modelId="{9936E8FF-4594-B34B-AB3F-AB45407D3B64}" type="presParOf" srcId="{691143F9-0616-F842-86A8-9BC7E8409FED}" destId="{09607D93-1B62-D749-AEFF-C59DEB85D1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5AC5845-89BB-4691-A383-D43EC37FCA71}"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00B5CDD-0F0A-40C3-A21D-C7B505529C57}">
      <dgm:prSet/>
      <dgm:spPr/>
      <dgm:t>
        <a:bodyPr/>
        <a:lstStyle/>
        <a:p>
          <a:r>
            <a:rPr lang="it-IT"/>
            <a:t>Voglio costruire una teoria per “comprendere” un registratore di cassa</a:t>
          </a:r>
          <a:endParaRPr lang="en-US"/>
        </a:p>
      </dgm:t>
    </dgm:pt>
    <dgm:pt modelId="{B58D8F6A-6EF9-4BA8-A5C2-5B37A06B4195}" type="parTrans" cxnId="{494B447F-D97A-4F75-B3F6-BA8DF86DEA70}">
      <dgm:prSet/>
      <dgm:spPr/>
      <dgm:t>
        <a:bodyPr/>
        <a:lstStyle/>
        <a:p>
          <a:endParaRPr lang="en-US"/>
        </a:p>
      </dgm:t>
    </dgm:pt>
    <dgm:pt modelId="{FCEF7E04-A0DA-4691-AEB4-7A5F8A2747DB}" type="sibTrans" cxnId="{494B447F-D97A-4F75-B3F6-BA8DF86DEA70}">
      <dgm:prSet/>
      <dgm:spPr/>
      <dgm:t>
        <a:bodyPr/>
        <a:lstStyle/>
        <a:p>
          <a:endParaRPr lang="en-US"/>
        </a:p>
      </dgm:t>
    </dgm:pt>
    <dgm:pt modelId="{EA223605-7312-4B83-A0E5-3346AEC9BFD9}">
      <dgm:prSet/>
      <dgm:spPr/>
      <dgm:t>
        <a:bodyPr/>
        <a:lstStyle/>
        <a:p>
          <a:r>
            <a:rPr lang="it-IT"/>
            <a:t>Al primo livello, un’ipotesi teorica che è: “questa macchina serve a fare delle addizioni, cioè a svolgere la funzione f (x,y) = x + y”</a:t>
          </a:r>
          <a:endParaRPr lang="en-US"/>
        </a:p>
      </dgm:t>
    </dgm:pt>
    <dgm:pt modelId="{22ACBD93-CBD7-4C13-A7EE-AC040E783F1D}" type="parTrans" cxnId="{55193A76-A6C7-459D-BAC5-E023630C8EA4}">
      <dgm:prSet/>
      <dgm:spPr/>
      <dgm:t>
        <a:bodyPr/>
        <a:lstStyle/>
        <a:p>
          <a:endParaRPr lang="en-US"/>
        </a:p>
      </dgm:t>
    </dgm:pt>
    <dgm:pt modelId="{A5D5E388-E37A-4042-9370-38504692C8E4}" type="sibTrans" cxnId="{55193A76-A6C7-459D-BAC5-E023630C8EA4}">
      <dgm:prSet/>
      <dgm:spPr/>
      <dgm:t>
        <a:bodyPr/>
        <a:lstStyle/>
        <a:p>
          <a:endParaRPr lang="en-US"/>
        </a:p>
      </dgm:t>
    </dgm:pt>
    <dgm:pt modelId="{7D544909-D75D-4AE1-9BC9-A733FFBCF167}">
      <dgm:prSet/>
      <dgm:spPr/>
      <dgm:t>
        <a:bodyPr/>
        <a:lstStyle/>
        <a:p>
          <a:r>
            <a:rPr lang="it-IT"/>
            <a:t>L’ipotesi è in grado di far previsioni, che saranno messe alla prova sperimentalmente, offrendo come “stimoli sperimentali” insiemi di numeri e controllando se il registratore restituisce o meno la loro somma</a:t>
          </a:r>
          <a:endParaRPr lang="en-US"/>
        </a:p>
      </dgm:t>
    </dgm:pt>
    <dgm:pt modelId="{51AB6AB6-3CDE-4678-A20E-85FAA1769EBB}" type="parTrans" cxnId="{D3423433-9263-4C68-B34B-277269BF3A4F}">
      <dgm:prSet/>
      <dgm:spPr/>
      <dgm:t>
        <a:bodyPr/>
        <a:lstStyle/>
        <a:p>
          <a:endParaRPr lang="en-US"/>
        </a:p>
      </dgm:t>
    </dgm:pt>
    <dgm:pt modelId="{C69C33D6-0DFB-4A06-B2A8-3653C7520670}" type="sibTrans" cxnId="{D3423433-9263-4C68-B34B-277269BF3A4F}">
      <dgm:prSet/>
      <dgm:spPr/>
      <dgm:t>
        <a:bodyPr/>
        <a:lstStyle/>
        <a:p>
          <a:endParaRPr lang="en-US"/>
        </a:p>
      </dgm:t>
    </dgm:pt>
    <dgm:pt modelId="{A59ECA9D-F4DC-4F0B-A012-F121BBC115B8}" type="pres">
      <dgm:prSet presAssocID="{65AC5845-89BB-4691-A383-D43EC37FCA71}" presName="root" presStyleCnt="0">
        <dgm:presLayoutVars>
          <dgm:dir/>
          <dgm:resizeHandles val="exact"/>
        </dgm:presLayoutVars>
      </dgm:prSet>
      <dgm:spPr/>
    </dgm:pt>
    <dgm:pt modelId="{6F4EEDD2-4E66-4B48-81C8-F18C7D4F945A}" type="pres">
      <dgm:prSet presAssocID="{000B5CDD-0F0A-40C3-A21D-C7B505529C57}" presName="compNode" presStyleCnt="0"/>
      <dgm:spPr/>
    </dgm:pt>
    <dgm:pt modelId="{EFBB3AEE-E0C9-4616-917D-120A054F9DAB}" type="pres">
      <dgm:prSet presAssocID="{000B5CDD-0F0A-40C3-A21D-C7B505529C57}" presName="bgRect" presStyleLbl="bgShp" presStyleIdx="0" presStyleCnt="3"/>
      <dgm:spPr/>
    </dgm:pt>
    <dgm:pt modelId="{4E27ABD9-EF1B-4700-A14D-40012546E803}" type="pres">
      <dgm:prSet presAssocID="{000B5CDD-0F0A-40C3-A21D-C7B505529C5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naro"/>
        </a:ext>
      </dgm:extLst>
    </dgm:pt>
    <dgm:pt modelId="{0BC5F172-1BAA-452C-98F1-37E0281B7B5F}" type="pres">
      <dgm:prSet presAssocID="{000B5CDD-0F0A-40C3-A21D-C7B505529C57}" presName="spaceRect" presStyleCnt="0"/>
      <dgm:spPr/>
    </dgm:pt>
    <dgm:pt modelId="{8AD5366A-5719-4ECD-B6CD-2DAC01FDE9A7}" type="pres">
      <dgm:prSet presAssocID="{000B5CDD-0F0A-40C3-A21D-C7B505529C57}" presName="parTx" presStyleLbl="revTx" presStyleIdx="0" presStyleCnt="3">
        <dgm:presLayoutVars>
          <dgm:chMax val="0"/>
          <dgm:chPref val="0"/>
        </dgm:presLayoutVars>
      </dgm:prSet>
      <dgm:spPr/>
    </dgm:pt>
    <dgm:pt modelId="{2881CBB8-585E-4C22-8A9D-14FF6900C45F}" type="pres">
      <dgm:prSet presAssocID="{FCEF7E04-A0DA-4691-AEB4-7A5F8A2747DB}" presName="sibTrans" presStyleCnt="0"/>
      <dgm:spPr/>
    </dgm:pt>
    <dgm:pt modelId="{C7A7A74E-7DCA-40E3-95EA-EB5052F8B91C}" type="pres">
      <dgm:prSet presAssocID="{EA223605-7312-4B83-A0E5-3346AEC9BFD9}" presName="compNode" presStyleCnt="0"/>
      <dgm:spPr/>
    </dgm:pt>
    <dgm:pt modelId="{5D66F54B-4E2D-4D92-8114-E494DD3DF535}" type="pres">
      <dgm:prSet presAssocID="{EA223605-7312-4B83-A0E5-3346AEC9BFD9}" presName="bgRect" presStyleLbl="bgShp" presStyleIdx="1" presStyleCnt="3"/>
      <dgm:spPr/>
    </dgm:pt>
    <dgm:pt modelId="{6CBB56EB-5A9A-46FE-8D64-AB82F8DB5074}" type="pres">
      <dgm:prSet presAssocID="{EA223605-7312-4B83-A0E5-3346AEC9BFD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ngranaggi"/>
        </a:ext>
      </dgm:extLst>
    </dgm:pt>
    <dgm:pt modelId="{DB9825F3-84C9-4562-832F-59E00D23BA80}" type="pres">
      <dgm:prSet presAssocID="{EA223605-7312-4B83-A0E5-3346AEC9BFD9}" presName="spaceRect" presStyleCnt="0"/>
      <dgm:spPr/>
    </dgm:pt>
    <dgm:pt modelId="{F294B90C-3638-4178-9764-696DA4B64D38}" type="pres">
      <dgm:prSet presAssocID="{EA223605-7312-4B83-A0E5-3346AEC9BFD9}" presName="parTx" presStyleLbl="revTx" presStyleIdx="1" presStyleCnt="3">
        <dgm:presLayoutVars>
          <dgm:chMax val="0"/>
          <dgm:chPref val="0"/>
        </dgm:presLayoutVars>
      </dgm:prSet>
      <dgm:spPr/>
    </dgm:pt>
    <dgm:pt modelId="{A7430AD6-9F37-483E-AB23-7B41E4E84AA1}" type="pres">
      <dgm:prSet presAssocID="{A5D5E388-E37A-4042-9370-38504692C8E4}" presName="sibTrans" presStyleCnt="0"/>
      <dgm:spPr/>
    </dgm:pt>
    <dgm:pt modelId="{389017FF-4B7C-4154-9E3E-BA4728E3AD1B}" type="pres">
      <dgm:prSet presAssocID="{7D544909-D75D-4AE1-9BC9-A733FFBCF167}" presName="compNode" presStyleCnt="0"/>
      <dgm:spPr/>
    </dgm:pt>
    <dgm:pt modelId="{FCE2C534-FBBE-4AF3-AB91-4A12EEFF7B73}" type="pres">
      <dgm:prSet presAssocID="{7D544909-D75D-4AE1-9BC9-A733FFBCF167}" presName="bgRect" presStyleLbl="bgShp" presStyleIdx="2" presStyleCnt="3"/>
      <dgm:spPr/>
    </dgm:pt>
    <dgm:pt modelId="{DBAB4E4A-2709-41EA-9E1B-DC6EB21E42EB}" type="pres">
      <dgm:prSet presAssocID="{7D544909-D75D-4AE1-9BC9-A733FFBCF16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mande"/>
        </a:ext>
      </dgm:extLst>
    </dgm:pt>
    <dgm:pt modelId="{42492C49-5741-445F-89A8-BFCEECE30253}" type="pres">
      <dgm:prSet presAssocID="{7D544909-D75D-4AE1-9BC9-A733FFBCF167}" presName="spaceRect" presStyleCnt="0"/>
      <dgm:spPr/>
    </dgm:pt>
    <dgm:pt modelId="{15BAC4C6-41A5-4A48-BFF0-1150AEAFF4E4}" type="pres">
      <dgm:prSet presAssocID="{7D544909-D75D-4AE1-9BC9-A733FFBCF167}" presName="parTx" presStyleLbl="revTx" presStyleIdx="2" presStyleCnt="3">
        <dgm:presLayoutVars>
          <dgm:chMax val="0"/>
          <dgm:chPref val="0"/>
        </dgm:presLayoutVars>
      </dgm:prSet>
      <dgm:spPr/>
    </dgm:pt>
  </dgm:ptLst>
  <dgm:cxnLst>
    <dgm:cxn modelId="{6A911504-2F91-41C9-A78C-9F2ECC9CC1E1}" type="presOf" srcId="{65AC5845-89BB-4691-A383-D43EC37FCA71}" destId="{A59ECA9D-F4DC-4F0B-A012-F121BBC115B8}" srcOrd="0" destOrd="0" presId="urn:microsoft.com/office/officeart/2018/2/layout/IconVerticalSolidList"/>
    <dgm:cxn modelId="{D3423433-9263-4C68-B34B-277269BF3A4F}" srcId="{65AC5845-89BB-4691-A383-D43EC37FCA71}" destId="{7D544909-D75D-4AE1-9BC9-A733FFBCF167}" srcOrd="2" destOrd="0" parTransId="{51AB6AB6-3CDE-4678-A20E-85FAA1769EBB}" sibTransId="{C69C33D6-0DFB-4A06-B2A8-3653C7520670}"/>
    <dgm:cxn modelId="{55193A76-A6C7-459D-BAC5-E023630C8EA4}" srcId="{65AC5845-89BB-4691-A383-D43EC37FCA71}" destId="{EA223605-7312-4B83-A0E5-3346AEC9BFD9}" srcOrd="1" destOrd="0" parTransId="{22ACBD93-CBD7-4C13-A7EE-AC040E783F1D}" sibTransId="{A5D5E388-E37A-4042-9370-38504692C8E4}"/>
    <dgm:cxn modelId="{494B447F-D97A-4F75-B3F6-BA8DF86DEA70}" srcId="{65AC5845-89BB-4691-A383-D43EC37FCA71}" destId="{000B5CDD-0F0A-40C3-A21D-C7B505529C57}" srcOrd="0" destOrd="0" parTransId="{B58D8F6A-6EF9-4BA8-A5C2-5B37A06B4195}" sibTransId="{FCEF7E04-A0DA-4691-AEB4-7A5F8A2747DB}"/>
    <dgm:cxn modelId="{4B812BB8-D46B-4AB6-A237-860193F3B759}" type="presOf" srcId="{EA223605-7312-4B83-A0E5-3346AEC9BFD9}" destId="{F294B90C-3638-4178-9764-696DA4B64D38}" srcOrd="0" destOrd="0" presId="urn:microsoft.com/office/officeart/2018/2/layout/IconVerticalSolidList"/>
    <dgm:cxn modelId="{B0BD60C9-63C5-4B39-AE84-5F5A3352B888}" type="presOf" srcId="{000B5CDD-0F0A-40C3-A21D-C7B505529C57}" destId="{8AD5366A-5719-4ECD-B6CD-2DAC01FDE9A7}" srcOrd="0" destOrd="0" presId="urn:microsoft.com/office/officeart/2018/2/layout/IconVerticalSolidList"/>
    <dgm:cxn modelId="{01E6B2CB-7603-4F50-BCCC-AC526C25200B}" type="presOf" srcId="{7D544909-D75D-4AE1-9BC9-A733FFBCF167}" destId="{15BAC4C6-41A5-4A48-BFF0-1150AEAFF4E4}" srcOrd="0" destOrd="0" presId="urn:microsoft.com/office/officeart/2018/2/layout/IconVerticalSolidList"/>
    <dgm:cxn modelId="{E2BD5A84-FD35-4D03-A64C-1691A79BC675}" type="presParOf" srcId="{A59ECA9D-F4DC-4F0B-A012-F121BBC115B8}" destId="{6F4EEDD2-4E66-4B48-81C8-F18C7D4F945A}" srcOrd="0" destOrd="0" presId="urn:microsoft.com/office/officeart/2018/2/layout/IconVerticalSolidList"/>
    <dgm:cxn modelId="{32C5638F-1B94-4936-A06D-5D1F28E8965F}" type="presParOf" srcId="{6F4EEDD2-4E66-4B48-81C8-F18C7D4F945A}" destId="{EFBB3AEE-E0C9-4616-917D-120A054F9DAB}" srcOrd="0" destOrd="0" presId="urn:microsoft.com/office/officeart/2018/2/layout/IconVerticalSolidList"/>
    <dgm:cxn modelId="{5FC8D708-523D-47FE-BE46-3CCA352EDE21}" type="presParOf" srcId="{6F4EEDD2-4E66-4B48-81C8-F18C7D4F945A}" destId="{4E27ABD9-EF1B-4700-A14D-40012546E803}" srcOrd="1" destOrd="0" presId="urn:microsoft.com/office/officeart/2018/2/layout/IconVerticalSolidList"/>
    <dgm:cxn modelId="{1FC46B50-6F04-41ED-A416-5034747123C9}" type="presParOf" srcId="{6F4EEDD2-4E66-4B48-81C8-F18C7D4F945A}" destId="{0BC5F172-1BAA-452C-98F1-37E0281B7B5F}" srcOrd="2" destOrd="0" presId="urn:microsoft.com/office/officeart/2018/2/layout/IconVerticalSolidList"/>
    <dgm:cxn modelId="{1E592A5E-7EB1-4FDC-B2DF-C16D43359FEF}" type="presParOf" srcId="{6F4EEDD2-4E66-4B48-81C8-F18C7D4F945A}" destId="{8AD5366A-5719-4ECD-B6CD-2DAC01FDE9A7}" srcOrd="3" destOrd="0" presId="urn:microsoft.com/office/officeart/2018/2/layout/IconVerticalSolidList"/>
    <dgm:cxn modelId="{CC9B6A8B-DE5C-4985-A82F-7D6E747BCA8E}" type="presParOf" srcId="{A59ECA9D-F4DC-4F0B-A012-F121BBC115B8}" destId="{2881CBB8-585E-4C22-8A9D-14FF6900C45F}" srcOrd="1" destOrd="0" presId="urn:microsoft.com/office/officeart/2018/2/layout/IconVerticalSolidList"/>
    <dgm:cxn modelId="{43454D01-C150-455D-8686-257CF47CE01C}" type="presParOf" srcId="{A59ECA9D-F4DC-4F0B-A012-F121BBC115B8}" destId="{C7A7A74E-7DCA-40E3-95EA-EB5052F8B91C}" srcOrd="2" destOrd="0" presId="urn:microsoft.com/office/officeart/2018/2/layout/IconVerticalSolidList"/>
    <dgm:cxn modelId="{CEC7B85C-3644-47B5-AADC-F7A89E3A7CAE}" type="presParOf" srcId="{C7A7A74E-7DCA-40E3-95EA-EB5052F8B91C}" destId="{5D66F54B-4E2D-4D92-8114-E494DD3DF535}" srcOrd="0" destOrd="0" presId="urn:microsoft.com/office/officeart/2018/2/layout/IconVerticalSolidList"/>
    <dgm:cxn modelId="{A0672386-A886-4A50-8C11-9D03566D6FA4}" type="presParOf" srcId="{C7A7A74E-7DCA-40E3-95EA-EB5052F8B91C}" destId="{6CBB56EB-5A9A-46FE-8D64-AB82F8DB5074}" srcOrd="1" destOrd="0" presId="urn:microsoft.com/office/officeart/2018/2/layout/IconVerticalSolidList"/>
    <dgm:cxn modelId="{9611AA26-60A4-4591-BAA9-995B447BB31B}" type="presParOf" srcId="{C7A7A74E-7DCA-40E3-95EA-EB5052F8B91C}" destId="{DB9825F3-84C9-4562-832F-59E00D23BA80}" srcOrd="2" destOrd="0" presId="urn:microsoft.com/office/officeart/2018/2/layout/IconVerticalSolidList"/>
    <dgm:cxn modelId="{660E7813-8D01-4176-B853-9B7537EC27B2}" type="presParOf" srcId="{C7A7A74E-7DCA-40E3-95EA-EB5052F8B91C}" destId="{F294B90C-3638-4178-9764-696DA4B64D38}" srcOrd="3" destOrd="0" presId="urn:microsoft.com/office/officeart/2018/2/layout/IconVerticalSolidList"/>
    <dgm:cxn modelId="{A62CC227-ED87-42C4-B82B-62D837E531E2}" type="presParOf" srcId="{A59ECA9D-F4DC-4F0B-A012-F121BBC115B8}" destId="{A7430AD6-9F37-483E-AB23-7B41E4E84AA1}" srcOrd="3" destOrd="0" presId="urn:microsoft.com/office/officeart/2018/2/layout/IconVerticalSolidList"/>
    <dgm:cxn modelId="{ECC9F60B-0CD9-4250-B717-64CEA0405C6F}" type="presParOf" srcId="{A59ECA9D-F4DC-4F0B-A012-F121BBC115B8}" destId="{389017FF-4B7C-4154-9E3E-BA4728E3AD1B}" srcOrd="4" destOrd="0" presId="urn:microsoft.com/office/officeart/2018/2/layout/IconVerticalSolidList"/>
    <dgm:cxn modelId="{F854B3B1-31DD-4260-8307-2706F6751559}" type="presParOf" srcId="{389017FF-4B7C-4154-9E3E-BA4728E3AD1B}" destId="{FCE2C534-FBBE-4AF3-AB91-4A12EEFF7B73}" srcOrd="0" destOrd="0" presId="urn:microsoft.com/office/officeart/2018/2/layout/IconVerticalSolidList"/>
    <dgm:cxn modelId="{CEAFA023-857E-41E2-9789-79B5215B385B}" type="presParOf" srcId="{389017FF-4B7C-4154-9E3E-BA4728E3AD1B}" destId="{DBAB4E4A-2709-41EA-9E1B-DC6EB21E42EB}" srcOrd="1" destOrd="0" presId="urn:microsoft.com/office/officeart/2018/2/layout/IconVerticalSolidList"/>
    <dgm:cxn modelId="{A151F56C-864C-486A-8F27-07B2FE584FA4}" type="presParOf" srcId="{389017FF-4B7C-4154-9E3E-BA4728E3AD1B}" destId="{42492C49-5741-445F-89A8-BFCEECE30253}" srcOrd="2" destOrd="0" presId="urn:microsoft.com/office/officeart/2018/2/layout/IconVerticalSolidList"/>
    <dgm:cxn modelId="{D4CD4F6F-3524-49AC-AE04-CC3DA0A1627B}" type="presParOf" srcId="{389017FF-4B7C-4154-9E3E-BA4728E3AD1B}" destId="{15BAC4C6-41A5-4A48-BFF0-1150AEAFF4E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C6BE42C-2C65-44E9-BACB-360FE13E309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7BC876C-9AA3-4DDB-B0AE-4D855530DD21}">
      <dgm:prSet/>
      <dgm:spPr/>
      <dgm:t>
        <a:bodyPr/>
        <a:lstStyle/>
        <a:p>
          <a:r>
            <a:rPr lang="it-IT" dirty="0">
              <a:solidFill>
                <a:schemeClr val="tx1"/>
              </a:solidFill>
            </a:rPr>
            <a:t>La cognizione umana ha sviluppato soluzioni </a:t>
          </a:r>
          <a:r>
            <a:rPr lang="it-IT" b="1" dirty="0">
              <a:solidFill>
                <a:schemeClr val="tx1"/>
              </a:solidFill>
            </a:rPr>
            <a:t>razionali</a:t>
          </a:r>
          <a:r>
            <a:rPr lang="it-IT" dirty="0">
              <a:solidFill>
                <a:schemeClr val="tx1"/>
              </a:solidFill>
            </a:rPr>
            <a:t> per problemi chiave dell’adattamento</a:t>
          </a:r>
          <a:endParaRPr lang="en-US" dirty="0">
            <a:solidFill>
              <a:schemeClr val="tx1"/>
            </a:solidFill>
          </a:endParaRPr>
        </a:p>
      </dgm:t>
    </dgm:pt>
    <dgm:pt modelId="{CDEAA6BB-2FDB-4878-8671-439B465A63B8}" type="parTrans" cxnId="{AB0A9625-4BFA-4767-92D9-9CA90D120F24}">
      <dgm:prSet/>
      <dgm:spPr/>
      <dgm:t>
        <a:bodyPr/>
        <a:lstStyle/>
        <a:p>
          <a:endParaRPr lang="en-US"/>
        </a:p>
      </dgm:t>
    </dgm:pt>
    <dgm:pt modelId="{6294AE17-CFD8-4708-8649-B059A38E780F}" type="sibTrans" cxnId="{AB0A9625-4BFA-4767-92D9-9CA90D120F24}">
      <dgm:prSet/>
      <dgm:spPr/>
      <dgm:t>
        <a:bodyPr/>
        <a:lstStyle/>
        <a:p>
          <a:endParaRPr lang="en-US"/>
        </a:p>
      </dgm:t>
    </dgm:pt>
    <dgm:pt modelId="{FA14F20D-AE2C-4A8A-86AA-061277659A5C}">
      <dgm:prSet/>
      <dgm:spPr/>
      <dgm:t>
        <a:bodyPr/>
        <a:lstStyle/>
        <a:p>
          <a:r>
            <a:rPr lang="it-IT">
              <a:solidFill>
                <a:schemeClr val="tx1"/>
              </a:solidFill>
            </a:rPr>
            <a:t>Possiamo cominciare a studiarle assumendo che le soluzioni fornite ai problemi di adattamento siano quelle </a:t>
          </a:r>
          <a:r>
            <a:rPr lang="it-IT" b="1">
              <a:solidFill>
                <a:schemeClr val="tx1"/>
              </a:solidFill>
            </a:rPr>
            <a:t>ottimali</a:t>
          </a:r>
          <a:r>
            <a:rPr lang="it-IT">
              <a:solidFill>
                <a:schemeClr val="tx1"/>
              </a:solidFill>
            </a:rPr>
            <a:t> da un punto di vista logico</a:t>
          </a:r>
          <a:endParaRPr lang="en-US">
            <a:solidFill>
              <a:schemeClr val="tx1"/>
            </a:solidFill>
          </a:endParaRPr>
        </a:p>
      </dgm:t>
    </dgm:pt>
    <dgm:pt modelId="{4B7A51C1-4BA6-45A9-BE31-DD6E80999E43}" type="parTrans" cxnId="{F806CDC2-4630-464A-89DA-9753B7A174B7}">
      <dgm:prSet/>
      <dgm:spPr/>
      <dgm:t>
        <a:bodyPr/>
        <a:lstStyle/>
        <a:p>
          <a:endParaRPr lang="en-US"/>
        </a:p>
      </dgm:t>
    </dgm:pt>
    <dgm:pt modelId="{AFD5B272-DF91-42A7-B5A7-F52D12DEE843}" type="sibTrans" cxnId="{F806CDC2-4630-464A-89DA-9753B7A174B7}">
      <dgm:prSet/>
      <dgm:spPr/>
      <dgm:t>
        <a:bodyPr/>
        <a:lstStyle/>
        <a:p>
          <a:endParaRPr lang="en-US"/>
        </a:p>
      </dgm:t>
    </dgm:pt>
    <dgm:pt modelId="{01BBFDA0-8658-4B8F-88D6-4103EFC6713B}">
      <dgm:prSet/>
      <dgm:spPr/>
      <dgm:t>
        <a:bodyPr/>
        <a:lstStyle/>
        <a:p>
          <a:r>
            <a:rPr lang="it-IT" dirty="0">
              <a:solidFill>
                <a:schemeClr val="tx1"/>
              </a:solidFill>
            </a:rPr>
            <a:t>O approssimazioni a quelle ottimizzazioni</a:t>
          </a:r>
          <a:endParaRPr lang="en-US" dirty="0">
            <a:solidFill>
              <a:schemeClr val="tx1"/>
            </a:solidFill>
          </a:endParaRPr>
        </a:p>
      </dgm:t>
    </dgm:pt>
    <dgm:pt modelId="{E4B515A8-1776-458F-94AA-BE82696A2C1C}" type="parTrans" cxnId="{F55DD1B0-3108-4DB2-AD1F-F70CA704E8E4}">
      <dgm:prSet/>
      <dgm:spPr/>
      <dgm:t>
        <a:bodyPr/>
        <a:lstStyle/>
        <a:p>
          <a:endParaRPr lang="en-US"/>
        </a:p>
      </dgm:t>
    </dgm:pt>
    <dgm:pt modelId="{D7D3C043-B997-46EE-9F39-E24A2BE68F32}" type="sibTrans" cxnId="{F55DD1B0-3108-4DB2-AD1F-F70CA704E8E4}">
      <dgm:prSet/>
      <dgm:spPr/>
      <dgm:t>
        <a:bodyPr/>
        <a:lstStyle/>
        <a:p>
          <a:endParaRPr lang="en-US"/>
        </a:p>
      </dgm:t>
    </dgm:pt>
    <dgm:pt modelId="{D9AD41BE-FFB6-0D47-BB1A-E1784C05E61C}" type="pres">
      <dgm:prSet presAssocID="{1C6BE42C-2C65-44E9-BACB-360FE13E309E}" presName="linear" presStyleCnt="0">
        <dgm:presLayoutVars>
          <dgm:animLvl val="lvl"/>
          <dgm:resizeHandles val="exact"/>
        </dgm:presLayoutVars>
      </dgm:prSet>
      <dgm:spPr/>
    </dgm:pt>
    <dgm:pt modelId="{6A093F1A-7312-444F-B96E-0CF4CF5E2CB9}" type="pres">
      <dgm:prSet presAssocID="{E7BC876C-9AA3-4DDB-B0AE-4D855530DD21}" presName="parentText" presStyleLbl="node1" presStyleIdx="0" presStyleCnt="3">
        <dgm:presLayoutVars>
          <dgm:chMax val="0"/>
          <dgm:bulletEnabled val="1"/>
        </dgm:presLayoutVars>
      </dgm:prSet>
      <dgm:spPr/>
    </dgm:pt>
    <dgm:pt modelId="{DA19E4D2-F2A7-2D4D-8F74-7E29908E84FE}" type="pres">
      <dgm:prSet presAssocID="{6294AE17-CFD8-4708-8649-B059A38E780F}" presName="spacer" presStyleCnt="0"/>
      <dgm:spPr/>
    </dgm:pt>
    <dgm:pt modelId="{DBFDA039-8DAA-1047-9A16-E0264501DE15}" type="pres">
      <dgm:prSet presAssocID="{FA14F20D-AE2C-4A8A-86AA-061277659A5C}" presName="parentText" presStyleLbl="node1" presStyleIdx="1" presStyleCnt="3">
        <dgm:presLayoutVars>
          <dgm:chMax val="0"/>
          <dgm:bulletEnabled val="1"/>
        </dgm:presLayoutVars>
      </dgm:prSet>
      <dgm:spPr/>
    </dgm:pt>
    <dgm:pt modelId="{F0AADFB5-D0ED-C64F-A314-03662CF60096}" type="pres">
      <dgm:prSet presAssocID="{AFD5B272-DF91-42A7-B5A7-F52D12DEE843}" presName="spacer" presStyleCnt="0"/>
      <dgm:spPr/>
    </dgm:pt>
    <dgm:pt modelId="{AE0846D3-B52E-F445-8C1A-7C6A13C51181}" type="pres">
      <dgm:prSet presAssocID="{01BBFDA0-8658-4B8F-88D6-4103EFC6713B}" presName="parentText" presStyleLbl="node1" presStyleIdx="2" presStyleCnt="3">
        <dgm:presLayoutVars>
          <dgm:chMax val="0"/>
          <dgm:bulletEnabled val="1"/>
        </dgm:presLayoutVars>
      </dgm:prSet>
      <dgm:spPr/>
    </dgm:pt>
  </dgm:ptLst>
  <dgm:cxnLst>
    <dgm:cxn modelId="{02745E14-1B1D-1B46-A389-C3EC9F5ECBC0}" type="presOf" srcId="{E7BC876C-9AA3-4DDB-B0AE-4D855530DD21}" destId="{6A093F1A-7312-444F-B96E-0CF4CF5E2CB9}" srcOrd="0" destOrd="0" presId="urn:microsoft.com/office/officeart/2005/8/layout/vList2"/>
    <dgm:cxn modelId="{AB0A9625-4BFA-4767-92D9-9CA90D120F24}" srcId="{1C6BE42C-2C65-44E9-BACB-360FE13E309E}" destId="{E7BC876C-9AA3-4DDB-B0AE-4D855530DD21}" srcOrd="0" destOrd="0" parTransId="{CDEAA6BB-2FDB-4878-8671-439B465A63B8}" sibTransId="{6294AE17-CFD8-4708-8649-B059A38E780F}"/>
    <dgm:cxn modelId="{13A3EC56-4BBD-0940-83B2-677427F9AED8}" type="presOf" srcId="{1C6BE42C-2C65-44E9-BACB-360FE13E309E}" destId="{D9AD41BE-FFB6-0D47-BB1A-E1784C05E61C}" srcOrd="0" destOrd="0" presId="urn:microsoft.com/office/officeart/2005/8/layout/vList2"/>
    <dgm:cxn modelId="{DF3BD773-1F7E-B34C-A999-F69C287D6D90}" type="presOf" srcId="{FA14F20D-AE2C-4A8A-86AA-061277659A5C}" destId="{DBFDA039-8DAA-1047-9A16-E0264501DE15}" srcOrd="0" destOrd="0" presId="urn:microsoft.com/office/officeart/2005/8/layout/vList2"/>
    <dgm:cxn modelId="{8A592E84-C7DA-724A-A83D-BEE3496A788A}" type="presOf" srcId="{01BBFDA0-8658-4B8F-88D6-4103EFC6713B}" destId="{AE0846D3-B52E-F445-8C1A-7C6A13C51181}" srcOrd="0" destOrd="0" presId="urn:microsoft.com/office/officeart/2005/8/layout/vList2"/>
    <dgm:cxn modelId="{F55DD1B0-3108-4DB2-AD1F-F70CA704E8E4}" srcId="{1C6BE42C-2C65-44E9-BACB-360FE13E309E}" destId="{01BBFDA0-8658-4B8F-88D6-4103EFC6713B}" srcOrd="2" destOrd="0" parTransId="{E4B515A8-1776-458F-94AA-BE82696A2C1C}" sibTransId="{D7D3C043-B997-46EE-9F39-E24A2BE68F32}"/>
    <dgm:cxn modelId="{F806CDC2-4630-464A-89DA-9753B7A174B7}" srcId="{1C6BE42C-2C65-44E9-BACB-360FE13E309E}" destId="{FA14F20D-AE2C-4A8A-86AA-061277659A5C}" srcOrd="1" destOrd="0" parTransId="{4B7A51C1-4BA6-45A9-BE31-DD6E80999E43}" sibTransId="{AFD5B272-DF91-42A7-B5A7-F52D12DEE843}"/>
    <dgm:cxn modelId="{9C6ACDC2-8836-ED49-A832-32E269CA355E}" type="presParOf" srcId="{D9AD41BE-FFB6-0D47-BB1A-E1784C05E61C}" destId="{6A093F1A-7312-444F-B96E-0CF4CF5E2CB9}" srcOrd="0" destOrd="0" presId="urn:microsoft.com/office/officeart/2005/8/layout/vList2"/>
    <dgm:cxn modelId="{A5368833-79CE-5F48-A983-6E0D243AB6CB}" type="presParOf" srcId="{D9AD41BE-FFB6-0D47-BB1A-E1784C05E61C}" destId="{DA19E4D2-F2A7-2D4D-8F74-7E29908E84FE}" srcOrd="1" destOrd="0" presId="urn:microsoft.com/office/officeart/2005/8/layout/vList2"/>
    <dgm:cxn modelId="{D9C0B69F-6ACD-9B41-BBA8-7C95188D0523}" type="presParOf" srcId="{D9AD41BE-FFB6-0D47-BB1A-E1784C05E61C}" destId="{DBFDA039-8DAA-1047-9A16-E0264501DE15}" srcOrd="2" destOrd="0" presId="urn:microsoft.com/office/officeart/2005/8/layout/vList2"/>
    <dgm:cxn modelId="{1EE2DB06-4486-AB4C-80FD-E6E9C94D556F}" type="presParOf" srcId="{D9AD41BE-FFB6-0D47-BB1A-E1784C05E61C}" destId="{F0AADFB5-D0ED-C64F-A314-03662CF60096}" srcOrd="3" destOrd="0" presId="urn:microsoft.com/office/officeart/2005/8/layout/vList2"/>
    <dgm:cxn modelId="{ADBD55A8-C14F-9944-841C-B096485BD836}" type="presParOf" srcId="{D9AD41BE-FFB6-0D47-BB1A-E1784C05E61C}" destId="{AE0846D3-B52E-F445-8C1A-7C6A13C5118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9F6367B-6DE7-4BDD-9CF9-58C772C0C00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FAEAD713-1261-4C4A-BEC0-87D6EAFE381E}">
      <dgm:prSet/>
      <dgm:spPr/>
      <dgm:t>
        <a:bodyPr/>
        <a:lstStyle/>
        <a:p>
          <a:r>
            <a:rPr lang="it-IT" dirty="0">
              <a:solidFill>
                <a:schemeClr val="tx1"/>
              </a:solidFill>
            </a:rPr>
            <a:t>Fare assunti sugli obiettivi del sistema cognitivo;</a:t>
          </a:r>
          <a:endParaRPr lang="en-US" dirty="0">
            <a:solidFill>
              <a:schemeClr val="tx1"/>
            </a:solidFill>
          </a:endParaRPr>
        </a:p>
      </dgm:t>
    </dgm:pt>
    <dgm:pt modelId="{2E90A94A-63DD-459F-BDCC-01D5061D7E4E}" type="parTrans" cxnId="{6FDA2F93-075D-4C3C-B631-71394075EA33}">
      <dgm:prSet/>
      <dgm:spPr/>
      <dgm:t>
        <a:bodyPr/>
        <a:lstStyle/>
        <a:p>
          <a:endParaRPr lang="en-US"/>
        </a:p>
      </dgm:t>
    </dgm:pt>
    <dgm:pt modelId="{AFBEB57D-C45A-4471-83F7-F8125C9B98AC}" type="sibTrans" cxnId="{6FDA2F93-075D-4C3C-B631-71394075EA33}">
      <dgm:prSet/>
      <dgm:spPr/>
      <dgm:t>
        <a:bodyPr/>
        <a:lstStyle/>
        <a:p>
          <a:endParaRPr lang="en-US"/>
        </a:p>
      </dgm:t>
    </dgm:pt>
    <dgm:pt modelId="{0A3A84C8-BD76-4FC7-B6B0-FCD72AF6266D}">
      <dgm:prSet/>
      <dgm:spPr/>
      <dgm:t>
        <a:bodyPr/>
        <a:lstStyle/>
        <a:p>
          <a:r>
            <a:rPr lang="it-IT" dirty="0">
              <a:solidFill>
                <a:schemeClr val="tx1"/>
              </a:solidFill>
            </a:rPr>
            <a:t>sviluppare un modello formale dell’ambiente a cui quel sistema è adattato;</a:t>
          </a:r>
          <a:endParaRPr lang="en-US" dirty="0">
            <a:solidFill>
              <a:schemeClr val="tx1"/>
            </a:solidFill>
          </a:endParaRPr>
        </a:p>
      </dgm:t>
    </dgm:pt>
    <dgm:pt modelId="{AB5DB5B9-1114-457A-9FE9-A5FB0F5CB89B}" type="parTrans" cxnId="{204EABEB-989E-4E22-AA56-7985A3AC8C68}">
      <dgm:prSet/>
      <dgm:spPr/>
      <dgm:t>
        <a:bodyPr/>
        <a:lstStyle/>
        <a:p>
          <a:endParaRPr lang="en-US"/>
        </a:p>
      </dgm:t>
    </dgm:pt>
    <dgm:pt modelId="{4CB3D22E-9E3F-4532-A879-039D16231D4F}" type="sibTrans" cxnId="{204EABEB-989E-4E22-AA56-7985A3AC8C68}">
      <dgm:prSet/>
      <dgm:spPr/>
      <dgm:t>
        <a:bodyPr/>
        <a:lstStyle/>
        <a:p>
          <a:endParaRPr lang="en-US"/>
        </a:p>
      </dgm:t>
    </dgm:pt>
    <dgm:pt modelId="{D85F9223-5EDD-4826-B7B2-4A90FAEE7C84}">
      <dgm:prSet/>
      <dgm:spPr/>
      <dgm:t>
        <a:bodyPr/>
        <a:lstStyle/>
        <a:p>
          <a:r>
            <a:rPr lang="it-IT">
              <a:solidFill>
                <a:schemeClr val="tx1"/>
              </a:solidFill>
            </a:rPr>
            <a:t>fare assunti minimi sui vincoli dell’organismo e sulle sue caratteristiche architettoniche;</a:t>
          </a:r>
          <a:endParaRPr lang="en-US">
            <a:solidFill>
              <a:schemeClr val="tx1"/>
            </a:solidFill>
          </a:endParaRPr>
        </a:p>
      </dgm:t>
    </dgm:pt>
    <dgm:pt modelId="{DB2B6C51-C4D1-4969-A490-ECDC53F0E547}" type="parTrans" cxnId="{31CE09E2-4F0D-4E6F-B947-0AB68E81138F}">
      <dgm:prSet/>
      <dgm:spPr/>
      <dgm:t>
        <a:bodyPr/>
        <a:lstStyle/>
        <a:p>
          <a:endParaRPr lang="en-US"/>
        </a:p>
      </dgm:t>
    </dgm:pt>
    <dgm:pt modelId="{427C1972-0BFB-441A-BDC6-362EE7A41FAC}" type="sibTrans" cxnId="{31CE09E2-4F0D-4E6F-B947-0AB68E81138F}">
      <dgm:prSet/>
      <dgm:spPr/>
      <dgm:t>
        <a:bodyPr/>
        <a:lstStyle/>
        <a:p>
          <a:endParaRPr lang="en-US"/>
        </a:p>
      </dgm:t>
    </dgm:pt>
    <dgm:pt modelId="{CA961576-F616-411F-99D0-7553AFC8E884}">
      <dgm:prSet/>
      <dgm:spPr/>
      <dgm:t>
        <a:bodyPr/>
        <a:lstStyle/>
        <a:p>
          <a:r>
            <a:rPr lang="it-IT" dirty="0">
              <a:solidFill>
                <a:schemeClr val="tx1"/>
              </a:solidFill>
            </a:rPr>
            <a:t>sviluppare la funzione comportamentale ottimale dati gli assunti 1-3;</a:t>
          </a:r>
          <a:endParaRPr lang="en-US" dirty="0">
            <a:solidFill>
              <a:schemeClr val="tx1"/>
            </a:solidFill>
          </a:endParaRPr>
        </a:p>
      </dgm:t>
    </dgm:pt>
    <dgm:pt modelId="{F4C3DCF7-34FA-4520-B653-CD9D7C84CF3B}" type="parTrans" cxnId="{BF140F54-B368-40C0-A5F8-7C28884F6458}">
      <dgm:prSet/>
      <dgm:spPr/>
      <dgm:t>
        <a:bodyPr/>
        <a:lstStyle/>
        <a:p>
          <a:endParaRPr lang="en-US"/>
        </a:p>
      </dgm:t>
    </dgm:pt>
    <dgm:pt modelId="{4BF5C47E-418C-4351-8112-504DE7846BC0}" type="sibTrans" cxnId="{BF140F54-B368-40C0-A5F8-7C28884F6458}">
      <dgm:prSet/>
      <dgm:spPr/>
      <dgm:t>
        <a:bodyPr/>
        <a:lstStyle/>
        <a:p>
          <a:endParaRPr lang="en-US"/>
        </a:p>
      </dgm:t>
    </dgm:pt>
    <dgm:pt modelId="{A2D8977F-10EF-406F-BE08-56247EFEF943}">
      <dgm:prSet/>
      <dgm:spPr/>
      <dgm:t>
        <a:bodyPr/>
        <a:lstStyle/>
        <a:p>
          <a:r>
            <a:rPr lang="it-IT" dirty="0">
              <a:solidFill>
                <a:schemeClr val="tx1"/>
              </a:solidFill>
            </a:rPr>
            <a:t>esaminare la letteratura e condurre esperimenti, per controllare se le previsioni di quella funzione sono confermate;</a:t>
          </a:r>
          <a:endParaRPr lang="en-US" dirty="0">
            <a:solidFill>
              <a:schemeClr val="tx1"/>
            </a:solidFill>
          </a:endParaRPr>
        </a:p>
      </dgm:t>
    </dgm:pt>
    <dgm:pt modelId="{99E8BA2F-CBB9-47D1-8578-6869853F9B56}" type="parTrans" cxnId="{0920854F-1789-4DB1-8053-C8F1B9D6443A}">
      <dgm:prSet/>
      <dgm:spPr/>
      <dgm:t>
        <a:bodyPr/>
        <a:lstStyle/>
        <a:p>
          <a:endParaRPr lang="en-US"/>
        </a:p>
      </dgm:t>
    </dgm:pt>
    <dgm:pt modelId="{EAA91FA0-0CA3-4CED-86FA-96ABC98A537E}" type="sibTrans" cxnId="{0920854F-1789-4DB1-8053-C8F1B9D6443A}">
      <dgm:prSet/>
      <dgm:spPr/>
      <dgm:t>
        <a:bodyPr/>
        <a:lstStyle/>
        <a:p>
          <a:endParaRPr lang="en-US"/>
        </a:p>
      </dgm:t>
    </dgm:pt>
    <dgm:pt modelId="{CDEB287B-293C-410B-9CFA-BAD963DDB1B6}">
      <dgm:prSet/>
      <dgm:spPr/>
      <dgm:t>
        <a:bodyPr/>
        <a:lstStyle/>
        <a:p>
          <a:r>
            <a:rPr lang="it-IT" dirty="0">
              <a:solidFill>
                <a:schemeClr val="tx1"/>
              </a:solidFill>
            </a:rPr>
            <a:t>se non sono confermate, ripetere il processo, modificando gli assunti</a:t>
          </a:r>
          <a:endParaRPr lang="en-US" dirty="0">
            <a:solidFill>
              <a:schemeClr val="tx1"/>
            </a:solidFill>
          </a:endParaRPr>
        </a:p>
      </dgm:t>
    </dgm:pt>
    <dgm:pt modelId="{6D177C2D-6FCB-446F-BB28-65FC587F6F40}" type="parTrans" cxnId="{A3A5722E-A168-493B-ABC8-3BC7DCC56E33}">
      <dgm:prSet/>
      <dgm:spPr/>
      <dgm:t>
        <a:bodyPr/>
        <a:lstStyle/>
        <a:p>
          <a:endParaRPr lang="en-US"/>
        </a:p>
      </dgm:t>
    </dgm:pt>
    <dgm:pt modelId="{9FFB6648-44E4-48AB-A745-77D5D19F24D9}" type="sibTrans" cxnId="{A3A5722E-A168-493B-ABC8-3BC7DCC56E33}">
      <dgm:prSet/>
      <dgm:spPr/>
      <dgm:t>
        <a:bodyPr/>
        <a:lstStyle/>
        <a:p>
          <a:endParaRPr lang="en-US"/>
        </a:p>
      </dgm:t>
    </dgm:pt>
    <dgm:pt modelId="{8B6FBF41-4818-F44C-8B94-64E169C0C981}" type="pres">
      <dgm:prSet presAssocID="{A9F6367B-6DE7-4BDD-9CF9-58C772C0C000}" presName="linear" presStyleCnt="0">
        <dgm:presLayoutVars>
          <dgm:animLvl val="lvl"/>
          <dgm:resizeHandles val="exact"/>
        </dgm:presLayoutVars>
      </dgm:prSet>
      <dgm:spPr/>
    </dgm:pt>
    <dgm:pt modelId="{1B25F610-25EF-4146-B7C5-BE591565AFD5}" type="pres">
      <dgm:prSet presAssocID="{FAEAD713-1261-4C4A-BEC0-87D6EAFE381E}" presName="parentText" presStyleLbl="node1" presStyleIdx="0" presStyleCnt="6">
        <dgm:presLayoutVars>
          <dgm:chMax val="0"/>
          <dgm:bulletEnabled val="1"/>
        </dgm:presLayoutVars>
      </dgm:prSet>
      <dgm:spPr/>
    </dgm:pt>
    <dgm:pt modelId="{9A523597-2F53-5D4B-80FC-AFAE40892564}" type="pres">
      <dgm:prSet presAssocID="{AFBEB57D-C45A-4471-83F7-F8125C9B98AC}" presName="spacer" presStyleCnt="0"/>
      <dgm:spPr/>
    </dgm:pt>
    <dgm:pt modelId="{ABBA867B-EDD4-9A44-87AE-F4C7D6AC1951}" type="pres">
      <dgm:prSet presAssocID="{0A3A84C8-BD76-4FC7-B6B0-FCD72AF6266D}" presName="parentText" presStyleLbl="node1" presStyleIdx="1" presStyleCnt="6">
        <dgm:presLayoutVars>
          <dgm:chMax val="0"/>
          <dgm:bulletEnabled val="1"/>
        </dgm:presLayoutVars>
      </dgm:prSet>
      <dgm:spPr/>
    </dgm:pt>
    <dgm:pt modelId="{7B93F7F4-9881-7442-9CA1-4904C27BF314}" type="pres">
      <dgm:prSet presAssocID="{4CB3D22E-9E3F-4532-A879-039D16231D4F}" presName="spacer" presStyleCnt="0"/>
      <dgm:spPr/>
    </dgm:pt>
    <dgm:pt modelId="{30B2BD77-F800-294C-B5EE-B686E722F08C}" type="pres">
      <dgm:prSet presAssocID="{D85F9223-5EDD-4826-B7B2-4A90FAEE7C84}" presName="parentText" presStyleLbl="node1" presStyleIdx="2" presStyleCnt="6">
        <dgm:presLayoutVars>
          <dgm:chMax val="0"/>
          <dgm:bulletEnabled val="1"/>
        </dgm:presLayoutVars>
      </dgm:prSet>
      <dgm:spPr/>
    </dgm:pt>
    <dgm:pt modelId="{C2001304-0DAE-9345-91EE-63A8165622BF}" type="pres">
      <dgm:prSet presAssocID="{427C1972-0BFB-441A-BDC6-362EE7A41FAC}" presName="spacer" presStyleCnt="0"/>
      <dgm:spPr/>
    </dgm:pt>
    <dgm:pt modelId="{FD3DF626-DD01-9449-81A0-A10EC6F33FC6}" type="pres">
      <dgm:prSet presAssocID="{CA961576-F616-411F-99D0-7553AFC8E884}" presName="parentText" presStyleLbl="node1" presStyleIdx="3" presStyleCnt="6">
        <dgm:presLayoutVars>
          <dgm:chMax val="0"/>
          <dgm:bulletEnabled val="1"/>
        </dgm:presLayoutVars>
      </dgm:prSet>
      <dgm:spPr/>
    </dgm:pt>
    <dgm:pt modelId="{5E184AB0-C687-F347-8130-1A30A891CD3D}" type="pres">
      <dgm:prSet presAssocID="{4BF5C47E-418C-4351-8112-504DE7846BC0}" presName="spacer" presStyleCnt="0"/>
      <dgm:spPr/>
    </dgm:pt>
    <dgm:pt modelId="{D5283D95-6F37-D842-90BC-860EECAC8F0E}" type="pres">
      <dgm:prSet presAssocID="{A2D8977F-10EF-406F-BE08-56247EFEF943}" presName="parentText" presStyleLbl="node1" presStyleIdx="4" presStyleCnt="6">
        <dgm:presLayoutVars>
          <dgm:chMax val="0"/>
          <dgm:bulletEnabled val="1"/>
        </dgm:presLayoutVars>
      </dgm:prSet>
      <dgm:spPr/>
    </dgm:pt>
    <dgm:pt modelId="{35FBED21-1516-7449-94E8-FB2E4DA39837}" type="pres">
      <dgm:prSet presAssocID="{EAA91FA0-0CA3-4CED-86FA-96ABC98A537E}" presName="spacer" presStyleCnt="0"/>
      <dgm:spPr/>
    </dgm:pt>
    <dgm:pt modelId="{2CC7EC53-E733-994F-9853-07222074D8FE}" type="pres">
      <dgm:prSet presAssocID="{CDEB287B-293C-410B-9CFA-BAD963DDB1B6}" presName="parentText" presStyleLbl="node1" presStyleIdx="5" presStyleCnt="6">
        <dgm:presLayoutVars>
          <dgm:chMax val="0"/>
          <dgm:bulletEnabled val="1"/>
        </dgm:presLayoutVars>
      </dgm:prSet>
      <dgm:spPr/>
    </dgm:pt>
  </dgm:ptLst>
  <dgm:cxnLst>
    <dgm:cxn modelId="{42113803-543F-7E41-8CCF-D28C39A4AE50}" type="presOf" srcId="{D85F9223-5EDD-4826-B7B2-4A90FAEE7C84}" destId="{30B2BD77-F800-294C-B5EE-B686E722F08C}" srcOrd="0" destOrd="0" presId="urn:microsoft.com/office/officeart/2005/8/layout/vList2"/>
    <dgm:cxn modelId="{0A6DAA26-3203-784C-9809-027A64C15912}" type="presOf" srcId="{CA961576-F616-411F-99D0-7553AFC8E884}" destId="{FD3DF626-DD01-9449-81A0-A10EC6F33FC6}" srcOrd="0" destOrd="0" presId="urn:microsoft.com/office/officeart/2005/8/layout/vList2"/>
    <dgm:cxn modelId="{A3A5722E-A168-493B-ABC8-3BC7DCC56E33}" srcId="{A9F6367B-6DE7-4BDD-9CF9-58C772C0C000}" destId="{CDEB287B-293C-410B-9CFA-BAD963DDB1B6}" srcOrd="5" destOrd="0" parTransId="{6D177C2D-6FCB-446F-BB28-65FC587F6F40}" sibTransId="{9FFB6648-44E4-48AB-A745-77D5D19F24D9}"/>
    <dgm:cxn modelId="{0920854F-1789-4DB1-8053-C8F1B9D6443A}" srcId="{A9F6367B-6DE7-4BDD-9CF9-58C772C0C000}" destId="{A2D8977F-10EF-406F-BE08-56247EFEF943}" srcOrd="4" destOrd="0" parTransId="{99E8BA2F-CBB9-47D1-8578-6869853F9B56}" sibTransId="{EAA91FA0-0CA3-4CED-86FA-96ABC98A537E}"/>
    <dgm:cxn modelId="{BF140F54-B368-40C0-A5F8-7C28884F6458}" srcId="{A9F6367B-6DE7-4BDD-9CF9-58C772C0C000}" destId="{CA961576-F616-411F-99D0-7553AFC8E884}" srcOrd="3" destOrd="0" parTransId="{F4C3DCF7-34FA-4520-B653-CD9D7C84CF3B}" sibTransId="{4BF5C47E-418C-4351-8112-504DE7846BC0}"/>
    <dgm:cxn modelId="{F0916B88-0C56-1140-9792-C86507899F24}" type="presOf" srcId="{A9F6367B-6DE7-4BDD-9CF9-58C772C0C000}" destId="{8B6FBF41-4818-F44C-8B94-64E169C0C981}" srcOrd="0" destOrd="0" presId="urn:microsoft.com/office/officeart/2005/8/layout/vList2"/>
    <dgm:cxn modelId="{24924990-7EA8-9F40-950D-4BC04A775C69}" type="presOf" srcId="{FAEAD713-1261-4C4A-BEC0-87D6EAFE381E}" destId="{1B25F610-25EF-4146-B7C5-BE591565AFD5}" srcOrd="0" destOrd="0" presId="urn:microsoft.com/office/officeart/2005/8/layout/vList2"/>
    <dgm:cxn modelId="{6FDA2F93-075D-4C3C-B631-71394075EA33}" srcId="{A9F6367B-6DE7-4BDD-9CF9-58C772C0C000}" destId="{FAEAD713-1261-4C4A-BEC0-87D6EAFE381E}" srcOrd="0" destOrd="0" parTransId="{2E90A94A-63DD-459F-BDCC-01D5061D7E4E}" sibTransId="{AFBEB57D-C45A-4471-83F7-F8125C9B98AC}"/>
    <dgm:cxn modelId="{7227A99C-2CB7-5A4F-A761-A63F9FEB24E8}" type="presOf" srcId="{0A3A84C8-BD76-4FC7-B6B0-FCD72AF6266D}" destId="{ABBA867B-EDD4-9A44-87AE-F4C7D6AC1951}" srcOrd="0" destOrd="0" presId="urn:microsoft.com/office/officeart/2005/8/layout/vList2"/>
    <dgm:cxn modelId="{064C4CD3-564E-784D-9E47-8D4CC90DB710}" type="presOf" srcId="{CDEB287B-293C-410B-9CFA-BAD963DDB1B6}" destId="{2CC7EC53-E733-994F-9853-07222074D8FE}" srcOrd="0" destOrd="0" presId="urn:microsoft.com/office/officeart/2005/8/layout/vList2"/>
    <dgm:cxn modelId="{9B7847E0-0345-2543-91D4-A47D8EE467DC}" type="presOf" srcId="{A2D8977F-10EF-406F-BE08-56247EFEF943}" destId="{D5283D95-6F37-D842-90BC-860EECAC8F0E}" srcOrd="0" destOrd="0" presId="urn:microsoft.com/office/officeart/2005/8/layout/vList2"/>
    <dgm:cxn modelId="{31CE09E2-4F0D-4E6F-B947-0AB68E81138F}" srcId="{A9F6367B-6DE7-4BDD-9CF9-58C772C0C000}" destId="{D85F9223-5EDD-4826-B7B2-4A90FAEE7C84}" srcOrd="2" destOrd="0" parTransId="{DB2B6C51-C4D1-4969-A490-ECDC53F0E547}" sibTransId="{427C1972-0BFB-441A-BDC6-362EE7A41FAC}"/>
    <dgm:cxn modelId="{204EABEB-989E-4E22-AA56-7985A3AC8C68}" srcId="{A9F6367B-6DE7-4BDD-9CF9-58C772C0C000}" destId="{0A3A84C8-BD76-4FC7-B6B0-FCD72AF6266D}" srcOrd="1" destOrd="0" parTransId="{AB5DB5B9-1114-457A-9FE9-A5FB0F5CB89B}" sibTransId="{4CB3D22E-9E3F-4532-A879-039D16231D4F}"/>
    <dgm:cxn modelId="{5301B735-6B9C-4840-A0DE-D66027E2A3BF}" type="presParOf" srcId="{8B6FBF41-4818-F44C-8B94-64E169C0C981}" destId="{1B25F610-25EF-4146-B7C5-BE591565AFD5}" srcOrd="0" destOrd="0" presId="urn:microsoft.com/office/officeart/2005/8/layout/vList2"/>
    <dgm:cxn modelId="{B6652905-1A15-DB42-BADE-AE6633BD7CD8}" type="presParOf" srcId="{8B6FBF41-4818-F44C-8B94-64E169C0C981}" destId="{9A523597-2F53-5D4B-80FC-AFAE40892564}" srcOrd="1" destOrd="0" presId="urn:microsoft.com/office/officeart/2005/8/layout/vList2"/>
    <dgm:cxn modelId="{F9CFC334-85DE-F94D-A000-40707F1E0F4C}" type="presParOf" srcId="{8B6FBF41-4818-F44C-8B94-64E169C0C981}" destId="{ABBA867B-EDD4-9A44-87AE-F4C7D6AC1951}" srcOrd="2" destOrd="0" presId="urn:microsoft.com/office/officeart/2005/8/layout/vList2"/>
    <dgm:cxn modelId="{3DA604D7-0B85-1945-9432-81B8B243D46E}" type="presParOf" srcId="{8B6FBF41-4818-F44C-8B94-64E169C0C981}" destId="{7B93F7F4-9881-7442-9CA1-4904C27BF314}" srcOrd="3" destOrd="0" presId="urn:microsoft.com/office/officeart/2005/8/layout/vList2"/>
    <dgm:cxn modelId="{11A6EB2A-A7E4-7E43-B4B7-A7C3527B38C0}" type="presParOf" srcId="{8B6FBF41-4818-F44C-8B94-64E169C0C981}" destId="{30B2BD77-F800-294C-B5EE-B686E722F08C}" srcOrd="4" destOrd="0" presId="urn:microsoft.com/office/officeart/2005/8/layout/vList2"/>
    <dgm:cxn modelId="{EE9DAE26-2616-034B-BBE2-CBAC9196C8DC}" type="presParOf" srcId="{8B6FBF41-4818-F44C-8B94-64E169C0C981}" destId="{C2001304-0DAE-9345-91EE-63A8165622BF}" srcOrd="5" destOrd="0" presId="urn:microsoft.com/office/officeart/2005/8/layout/vList2"/>
    <dgm:cxn modelId="{B881E59B-F61A-AA4D-9215-B3822D9B0C17}" type="presParOf" srcId="{8B6FBF41-4818-F44C-8B94-64E169C0C981}" destId="{FD3DF626-DD01-9449-81A0-A10EC6F33FC6}" srcOrd="6" destOrd="0" presId="urn:microsoft.com/office/officeart/2005/8/layout/vList2"/>
    <dgm:cxn modelId="{119B5542-CECC-6D4A-B3A6-94AE18F3ED9D}" type="presParOf" srcId="{8B6FBF41-4818-F44C-8B94-64E169C0C981}" destId="{5E184AB0-C687-F347-8130-1A30A891CD3D}" srcOrd="7" destOrd="0" presId="urn:microsoft.com/office/officeart/2005/8/layout/vList2"/>
    <dgm:cxn modelId="{CA01AC88-0CAB-F74C-814D-F9FAE0468B1D}" type="presParOf" srcId="{8B6FBF41-4818-F44C-8B94-64E169C0C981}" destId="{D5283D95-6F37-D842-90BC-860EECAC8F0E}" srcOrd="8" destOrd="0" presId="urn:microsoft.com/office/officeart/2005/8/layout/vList2"/>
    <dgm:cxn modelId="{23D64B4D-57F8-244A-B2F7-FB23A1C5556C}" type="presParOf" srcId="{8B6FBF41-4818-F44C-8B94-64E169C0C981}" destId="{35FBED21-1516-7449-94E8-FB2E4DA39837}" srcOrd="9" destOrd="0" presId="urn:microsoft.com/office/officeart/2005/8/layout/vList2"/>
    <dgm:cxn modelId="{AE70F4FF-C9EE-1143-A119-AD13E340DB3E}" type="presParOf" srcId="{8B6FBF41-4818-F44C-8B94-64E169C0C981}" destId="{2CC7EC53-E733-994F-9853-07222074D8F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0383753-BBCC-4EF2-8661-658538E47E4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DB4D9A6F-E62F-4541-B56E-787B10DFFAF7}">
      <dgm:prSet/>
      <dgm:spPr/>
      <dgm:t>
        <a:bodyPr/>
        <a:lstStyle/>
        <a:p>
          <a:r>
            <a:rPr lang="it-IT" dirty="0">
              <a:solidFill>
                <a:schemeClr val="tx1"/>
              </a:solidFill>
            </a:rPr>
            <a:t>Se non si riesce a costruire un modello computazionale di una teoria, quella teoria non è ancora sufficientemente matura</a:t>
          </a:r>
          <a:endParaRPr lang="en-US" dirty="0">
            <a:solidFill>
              <a:schemeClr val="tx1"/>
            </a:solidFill>
          </a:endParaRPr>
        </a:p>
      </dgm:t>
    </dgm:pt>
    <dgm:pt modelId="{CAD20163-BB88-4ECB-917F-4357948EBACD}" type="parTrans" cxnId="{3BF68FCD-5692-439E-9290-1712E29A615D}">
      <dgm:prSet/>
      <dgm:spPr/>
      <dgm:t>
        <a:bodyPr/>
        <a:lstStyle/>
        <a:p>
          <a:endParaRPr lang="en-US"/>
        </a:p>
      </dgm:t>
    </dgm:pt>
    <dgm:pt modelId="{36F715A8-FE21-4324-A02A-12F350552DC2}" type="sibTrans" cxnId="{3BF68FCD-5692-439E-9290-1712E29A615D}">
      <dgm:prSet/>
      <dgm:spPr/>
      <dgm:t>
        <a:bodyPr/>
        <a:lstStyle/>
        <a:p>
          <a:endParaRPr lang="en-US"/>
        </a:p>
      </dgm:t>
    </dgm:pt>
    <dgm:pt modelId="{ABEF0A8F-D538-4255-98AB-0F6357023833}">
      <dgm:prSet/>
      <dgm:spPr/>
      <dgm:t>
        <a:bodyPr/>
        <a:lstStyle/>
        <a:p>
          <a:r>
            <a:rPr lang="it-IT" dirty="0">
              <a:solidFill>
                <a:schemeClr val="tx1"/>
              </a:solidFill>
            </a:rPr>
            <a:t>Alcune delle sue concettualizzazioni sono ambigue, e la teoria non sa spiegare come far funzionare alcuni dei processi che postula</a:t>
          </a:r>
          <a:endParaRPr lang="en-US" dirty="0">
            <a:solidFill>
              <a:schemeClr val="tx1"/>
            </a:solidFill>
          </a:endParaRPr>
        </a:p>
      </dgm:t>
    </dgm:pt>
    <dgm:pt modelId="{7CC6883C-E851-403B-A572-E8FDA1F91B7E}" type="parTrans" cxnId="{AB668CDA-C878-4470-B6A3-3048375A44B0}">
      <dgm:prSet/>
      <dgm:spPr/>
      <dgm:t>
        <a:bodyPr/>
        <a:lstStyle/>
        <a:p>
          <a:endParaRPr lang="en-US"/>
        </a:p>
      </dgm:t>
    </dgm:pt>
    <dgm:pt modelId="{984BEABC-C217-40BA-A1CD-449775EE27A4}" type="sibTrans" cxnId="{AB668CDA-C878-4470-B6A3-3048375A44B0}">
      <dgm:prSet/>
      <dgm:spPr/>
      <dgm:t>
        <a:bodyPr/>
        <a:lstStyle/>
        <a:p>
          <a:endParaRPr lang="en-US"/>
        </a:p>
      </dgm:t>
    </dgm:pt>
    <dgm:pt modelId="{76F62360-B448-4888-82B6-AFA7031A9F9C}">
      <dgm:prSet/>
      <dgm:spPr/>
      <dgm:t>
        <a:bodyPr/>
        <a:lstStyle/>
        <a:p>
          <a:r>
            <a:rPr lang="it-IT" dirty="0">
              <a:solidFill>
                <a:schemeClr val="tx1"/>
              </a:solidFill>
            </a:rPr>
            <a:t>Se si riesce a costruire un modello computazionale di una teoria, le sue previsioni saranno ben determinate e a disposizione di tutta la comunità scientifica, che potrà confermarle o falsificarle sperimentalmente</a:t>
          </a:r>
          <a:endParaRPr lang="en-US" dirty="0">
            <a:solidFill>
              <a:schemeClr val="tx1"/>
            </a:solidFill>
          </a:endParaRPr>
        </a:p>
      </dgm:t>
    </dgm:pt>
    <dgm:pt modelId="{8CD3F94E-44EA-4E8E-B70F-DA7CAC3E0F31}" type="parTrans" cxnId="{D0FFBC40-1FE9-4E7C-8278-917D0EC51567}">
      <dgm:prSet/>
      <dgm:spPr/>
      <dgm:t>
        <a:bodyPr/>
        <a:lstStyle/>
        <a:p>
          <a:endParaRPr lang="en-US"/>
        </a:p>
      </dgm:t>
    </dgm:pt>
    <dgm:pt modelId="{62E87398-C57C-4DCC-BD6F-FE1E17D85E7A}" type="sibTrans" cxnId="{D0FFBC40-1FE9-4E7C-8278-917D0EC51567}">
      <dgm:prSet/>
      <dgm:spPr/>
      <dgm:t>
        <a:bodyPr/>
        <a:lstStyle/>
        <a:p>
          <a:endParaRPr lang="en-US"/>
        </a:p>
      </dgm:t>
    </dgm:pt>
    <dgm:pt modelId="{8D067357-A7A8-2C47-B55A-52E02505329C}" type="pres">
      <dgm:prSet presAssocID="{C0383753-BBCC-4EF2-8661-658538E47E45}" presName="linear" presStyleCnt="0">
        <dgm:presLayoutVars>
          <dgm:animLvl val="lvl"/>
          <dgm:resizeHandles val="exact"/>
        </dgm:presLayoutVars>
      </dgm:prSet>
      <dgm:spPr/>
    </dgm:pt>
    <dgm:pt modelId="{69F3C626-5B77-1546-AF8E-420C1E5B642F}" type="pres">
      <dgm:prSet presAssocID="{DB4D9A6F-E62F-4541-B56E-787B10DFFAF7}" presName="parentText" presStyleLbl="node1" presStyleIdx="0" presStyleCnt="2">
        <dgm:presLayoutVars>
          <dgm:chMax val="0"/>
          <dgm:bulletEnabled val="1"/>
        </dgm:presLayoutVars>
      </dgm:prSet>
      <dgm:spPr/>
    </dgm:pt>
    <dgm:pt modelId="{D9403E22-7C93-2640-936D-4C2EB90575F8}" type="pres">
      <dgm:prSet presAssocID="{DB4D9A6F-E62F-4541-B56E-787B10DFFAF7}" presName="childText" presStyleLbl="revTx" presStyleIdx="0" presStyleCnt="1">
        <dgm:presLayoutVars>
          <dgm:bulletEnabled val="1"/>
        </dgm:presLayoutVars>
      </dgm:prSet>
      <dgm:spPr/>
    </dgm:pt>
    <dgm:pt modelId="{79F4CFCC-4944-7642-B6EC-F8A3D3E9FABA}" type="pres">
      <dgm:prSet presAssocID="{76F62360-B448-4888-82B6-AFA7031A9F9C}" presName="parentText" presStyleLbl="node1" presStyleIdx="1" presStyleCnt="2">
        <dgm:presLayoutVars>
          <dgm:chMax val="0"/>
          <dgm:bulletEnabled val="1"/>
        </dgm:presLayoutVars>
      </dgm:prSet>
      <dgm:spPr/>
    </dgm:pt>
  </dgm:ptLst>
  <dgm:cxnLst>
    <dgm:cxn modelId="{D0FFBC40-1FE9-4E7C-8278-917D0EC51567}" srcId="{C0383753-BBCC-4EF2-8661-658538E47E45}" destId="{76F62360-B448-4888-82B6-AFA7031A9F9C}" srcOrd="1" destOrd="0" parTransId="{8CD3F94E-44EA-4E8E-B70F-DA7CAC3E0F31}" sibTransId="{62E87398-C57C-4DCC-BD6F-FE1E17D85E7A}"/>
    <dgm:cxn modelId="{F3AD3657-9634-EA48-93E0-DF8014A0BB14}" type="presOf" srcId="{C0383753-BBCC-4EF2-8661-658538E47E45}" destId="{8D067357-A7A8-2C47-B55A-52E02505329C}" srcOrd="0" destOrd="0" presId="urn:microsoft.com/office/officeart/2005/8/layout/vList2"/>
    <dgm:cxn modelId="{7A2A5E94-E3EA-0241-884E-4A2978325C53}" type="presOf" srcId="{ABEF0A8F-D538-4255-98AB-0F6357023833}" destId="{D9403E22-7C93-2640-936D-4C2EB90575F8}" srcOrd="0" destOrd="0" presId="urn:microsoft.com/office/officeart/2005/8/layout/vList2"/>
    <dgm:cxn modelId="{D66CE9B5-9FE6-F849-9BBB-EA64F2F046CC}" type="presOf" srcId="{DB4D9A6F-E62F-4541-B56E-787B10DFFAF7}" destId="{69F3C626-5B77-1546-AF8E-420C1E5B642F}" srcOrd="0" destOrd="0" presId="urn:microsoft.com/office/officeart/2005/8/layout/vList2"/>
    <dgm:cxn modelId="{674361CC-5036-CC49-8364-8F7DB8562517}" type="presOf" srcId="{76F62360-B448-4888-82B6-AFA7031A9F9C}" destId="{79F4CFCC-4944-7642-B6EC-F8A3D3E9FABA}" srcOrd="0" destOrd="0" presId="urn:microsoft.com/office/officeart/2005/8/layout/vList2"/>
    <dgm:cxn modelId="{3BF68FCD-5692-439E-9290-1712E29A615D}" srcId="{C0383753-BBCC-4EF2-8661-658538E47E45}" destId="{DB4D9A6F-E62F-4541-B56E-787B10DFFAF7}" srcOrd="0" destOrd="0" parTransId="{CAD20163-BB88-4ECB-917F-4357948EBACD}" sibTransId="{36F715A8-FE21-4324-A02A-12F350552DC2}"/>
    <dgm:cxn modelId="{AB668CDA-C878-4470-B6A3-3048375A44B0}" srcId="{DB4D9A6F-E62F-4541-B56E-787B10DFFAF7}" destId="{ABEF0A8F-D538-4255-98AB-0F6357023833}" srcOrd="0" destOrd="0" parTransId="{7CC6883C-E851-403B-A572-E8FDA1F91B7E}" sibTransId="{984BEABC-C217-40BA-A1CD-449775EE27A4}"/>
    <dgm:cxn modelId="{78F2F35F-96A3-424B-A54A-4ECC3807831A}" type="presParOf" srcId="{8D067357-A7A8-2C47-B55A-52E02505329C}" destId="{69F3C626-5B77-1546-AF8E-420C1E5B642F}" srcOrd="0" destOrd="0" presId="urn:microsoft.com/office/officeart/2005/8/layout/vList2"/>
    <dgm:cxn modelId="{50D6DCD5-7BAD-504A-9B13-88C290A0A07F}" type="presParOf" srcId="{8D067357-A7A8-2C47-B55A-52E02505329C}" destId="{D9403E22-7C93-2640-936D-4C2EB90575F8}" srcOrd="1" destOrd="0" presId="urn:microsoft.com/office/officeart/2005/8/layout/vList2"/>
    <dgm:cxn modelId="{5AE38341-991D-8743-8B96-A7721D4601E1}" type="presParOf" srcId="{8D067357-A7A8-2C47-B55A-52E02505329C}" destId="{79F4CFCC-4944-7642-B6EC-F8A3D3E9FAB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9D60542-5D52-4087-8A36-C1B6EB96721C}"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5F41D0C-A308-43F1-8F3F-35406CF59099}">
      <dgm:prSet/>
      <dgm:spPr/>
      <dgm:t>
        <a:bodyPr/>
        <a:lstStyle/>
        <a:p>
          <a:r>
            <a:rPr lang="it-IT"/>
            <a:t>Simbolici:</a:t>
          </a:r>
          <a:endParaRPr lang="en-US"/>
        </a:p>
      </dgm:t>
    </dgm:pt>
    <dgm:pt modelId="{61A2C9FF-8C93-4F5F-8A46-154F5A76FE75}" type="parTrans" cxnId="{CC8CF296-57FD-48E5-AF77-0053DF15AC37}">
      <dgm:prSet/>
      <dgm:spPr/>
      <dgm:t>
        <a:bodyPr/>
        <a:lstStyle/>
        <a:p>
          <a:endParaRPr lang="en-US"/>
        </a:p>
      </dgm:t>
    </dgm:pt>
    <dgm:pt modelId="{7D428C9D-A3E4-4CC9-964E-FBEA914EC485}" type="sibTrans" cxnId="{CC8CF296-57FD-48E5-AF77-0053DF15AC37}">
      <dgm:prSet/>
      <dgm:spPr/>
      <dgm:t>
        <a:bodyPr/>
        <a:lstStyle/>
        <a:p>
          <a:endParaRPr lang="en-US"/>
        </a:p>
      </dgm:t>
    </dgm:pt>
    <dgm:pt modelId="{E37E9765-0039-47DA-ACBE-962BD96EB50A}">
      <dgm:prSet/>
      <dgm:spPr/>
      <dgm:t>
        <a:bodyPr/>
        <a:lstStyle/>
        <a:p>
          <a:r>
            <a:rPr lang="it-IT" dirty="0"/>
            <a:t>Architetture cognitive basate su sistemi di produzioni </a:t>
          </a:r>
          <a:endParaRPr lang="en-US" dirty="0"/>
        </a:p>
      </dgm:t>
    </dgm:pt>
    <dgm:pt modelId="{650B28AB-D9F2-4539-87ED-9EA44C78F914}" type="parTrans" cxnId="{100C8A5B-023F-419B-BF19-B1E32C56067D}">
      <dgm:prSet/>
      <dgm:spPr/>
      <dgm:t>
        <a:bodyPr/>
        <a:lstStyle/>
        <a:p>
          <a:endParaRPr lang="en-US"/>
        </a:p>
      </dgm:t>
    </dgm:pt>
    <dgm:pt modelId="{88D10A74-B5C9-4359-BF5B-4E247D4E1C5B}" type="sibTrans" cxnId="{100C8A5B-023F-419B-BF19-B1E32C56067D}">
      <dgm:prSet/>
      <dgm:spPr/>
      <dgm:t>
        <a:bodyPr/>
        <a:lstStyle/>
        <a:p>
          <a:endParaRPr lang="en-US"/>
        </a:p>
      </dgm:t>
    </dgm:pt>
    <dgm:pt modelId="{4C71D993-7D97-4D44-A36B-53927905AC66}">
      <dgm:prSet/>
      <dgm:spPr/>
      <dgm:t>
        <a:bodyPr/>
        <a:lstStyle/>
        <a:p>
          <a:r>
            <a:rPr lang="it-IT" dirty="0"/>
            <a:t>Reti </a:t>
          </a:r>
          <a:r>
            <a:rPr lang="it-IT" dirty="0" err="1"/>
            <a:t>bayesiane</a:t>
          </a:r>
          <a:r>
            <a:rPr lang="it-IT" dirty="0"/>
            <a:t> </a:t>
          </a:r>
          <a:endParaRPr lang="en-US" dirty="0"/>
        </a:p>
      </dgm:t>
    </dgm:pt>
    <dgm:pt modelId="{C280E061-06E0-4B54-8587-03CAA744ED07}" type="parTrans" cxnId="{A1A28662-5874-4C6C-B3B0-7C334512B4B1}">
      <dgm:prSet/>
      <dgm:spPr/>
      <dgm:t>
        <a:bodyPr/>
        <a:lstStyle/>
        <a:p>
          <a:endParaRPr lang="en-US"/>
        </a:p>
      </dgm:t>
    </dgm:pt>
    <dgm:pt modelId="{7DF5014D-A685-49A5-B067-D7830569DB97}" type="sibTrans" cxnId="{A1A28662-5874-4C6C-B3B0-7C334512B4B1}">
      <dgm:prSet/>
      <dgm:spPr/>
      <dgm:t>
        <a:bodyPr/>
        <a:lstStyle/>
        <a:p>
          <a:endParaRPr lang="en-US"/>
        </a:p>
      </dgm:t>
    </dgm:pt>
    <dgm:pt modelId="{2AA40279-B657-4A71-8304-02A2A36B321B}">
      <dgm:prSet/>
      <dgm:spPr/>
      <dgm:t>
        <a:bodyPr/>
        <a:lstStyle/>
        <a:p>
          <a:r>
            <a:rPr lang="it-IT" dirty="0"/>
            <a:t>Modelli basati su agenti artificiali</a:t>
          </a:r>
          <a:endParaRPr lang="en-US" dirty="0"/>
        </a:p>
      </dgm:t>
    </dgm:pt>
    <dgm:pt modelId="{32AB165A-98F7-4451-83E7-F5DA3AD64755}" type="parTrans" cxnId="{30E19944-69AE-45B0-B6A3-90D47B41110C}">
      <dgm:prSet/>
      <dgm:spPr/>
      <dgm:t>
        <a:bodyPr/>
        <a:lstStyle/>
        <a:p>
          <a:endParaRPr lang="en-US"/>
        </a:p>
      </dgm:t>
    </dgm:pt>
    <dgm:pt modelId="{BD85BA4A-5E42-4A7C-AFFB-E3AD2B9263E3}" type="sibTrans" cxnId="{30E19944-69AE-45B0-B6A3-90D47B41110C}">
      <dgm:prSet/>
      <dgm:spPr/>
      <dgm:t>
        <a:bodyPr/>
        <a:lstStyle/>
        <a:p>
          <a:endParaRPr lang="en-US"/>
        </a:p>
      </dgm:t>
    </dgm:pt>
    <dgm:pt modelId="{BE86D866-D02F-46BE-8013-5172EBE9E029}">
      <dgm:prSet/>
      <dgm:spPr/>
      <dgm:t>
        <a:bodyPr/>
        <a:lstStyle/>
        <a:p>
          <a:r>
            <a:rPr lang="it-IT"/>
            <a:t>Subsimbolici:</a:t>
          </a:r>
          <a:endParaRPr lang="en-US"/>
        </a:p>
      </dgm:t>
    </dgm:pt>
    <dgm:pt modelId="{B3AE9B9C-8BB1-47DA-89BA-C58481FC1F29}" type="parTrans" cxnId="{08EB40A4-5A03-4D58-AC71-24121CCA97A3}">
      <dgm:prSet/>
      <dgm:spPr/>
      <dgm:t>
        <a:bodyPr/>
        <a:lstStyle/>
        <a:p>
          <a:endParaRPr lang="en-US"/>
        </a:p>
      </dgm:t>
    </dgm:pt>
    <dgm:pt modelId="{8B072E99-D61A-4A11-B566-3F639D9E82AC}" type="sibTrans" cxnId="{08EB40A4-5A03-4D58-AC71-24121CCA97A3}">
      <dgm:prSet/>
      <dgm:spPr/>
      <dgm:t>
        <a:bodyPr/>
        <a:lstStyle/>
        <a:p>
          <a:endParaRPr lang="en-US"/>
        </a:p>
      </dgm:t>
    </dgm:pt>
    <dgm:pt modelId="{48D566D7-B75A-4896-9C37-5FF6CF35C0E2}">
      <dgm:prSet/>
      <dgm:spPr/>
      <dgm:t>
        <a:bodyPr/>
        <a:lstStyle/>
        <a:p>
          <a:r>
            <a:rPr lang="it-IT" dirty="0"/>
            <a:t>Reti neurali artificiali, anche dette </a:t>
          </a:r>
          <a:r>
            <a:rPr lang="it-IT" i="1" dirty="0"/>
            <a:t>modelli </a:t>
          </a:r>
          <a:r>
            <a:rPr lang="it-IT" i="1" dirty="0" err="1"/>
            <a:t>connessionisti</a:t>
          </a:r>
          <a:endParaRPr lang="en-US" dirty="0"/>
        </a:p>
      </dgm:t>
    </dgm:pt>
    <dgm:pt modelId="{704B20C5-6559-453B-83D0-D6FA625E95F3}" type="parTrans" cxnId="{B38C395B-A706-481C-9ED7-67538071FF35}">
      <dgm:prSet/>
      <dgm:spPr/>
      <dgm:t>
        <a:bodyPr/>
        <a:lstStyle/>
        <a:p>
          <a:endParaRPr lang="en-US"/>
        </a:p>
      </dgm:t>
    </dgm:pt>
    <dgm:pt modelId="{3C21151B-4F21-4C24-B5A0-395A8AE5FCDE}" type="sibTrans" cxnId="{B38C395B-A706-481C-9ED7-67538071FF35}">
      <dgm:prSet/>
      <dgm:spPr/>
      <dgm:t>
        <a:bodyPr/>
        <a:lstStyle/>
        <a:p>
          <a:endParaRPr lang="en-US"/>
        </a:p>
      </dgm:t>
    </dgm:pt>
    <dgm:pt modelId="{8DEB5E95-A90A-9841-98C4-902D274CEE74}" type="pres">
      <dgm:prSet presAssocID="{29D60542-5D52-4087-8A36-C1B6EB96721C}" presName="linear" presStyleCnt="0">
        <dgm:presLayoutVars>
          <dgm:animLvl val="lvl"/>
          <dgm:resizeHandles val="exact"/>
        </dgm:presLayoutVars>
      </dgm:prSet>
      <dgm:spPr/>
    </dgm:pt>
    <dgm:pt modelId="{ABDE5B1F-BEB5-A640-B702-0CA593AF1DC4}" type="pres">
      <dgm:prSet presAssocID="{55F41D0C-A308-43F1-8F3F-35406CF59099}" presName="parentText" presStyleLbl="node1" presStyleIdx="0" presStyleCnt="2">
        <dgm:presLayoutVars>
          <dgm:chMax val="0"/>
          <dgm:bulletEnabled val="1"/>
        </dgm:presLayoutVars>
      </dgm:prSet>
      <dgm:spPr/>
    </dgm:pt>
    <dgm:pt modelId="{F0A170CF-43E2-FE4E-845A-AF1701A62316}" type="pres">
      <dgm:prSet presAssocID="{55F41D0C-A308-43F1-8F3F-35406CF59099}" presName="childText" presStyleLbl="revTx" presStyleIdx="0" presStyleCnt="2">
        <dgm:presLayoutVars>
          <dgm:bulletEnabled val="1"/>
        </dgm:presLayoutVars>
      </dgm:prSet>
      <dgm:spPr/>
    </dgm:pt>
    <dgm:pt modelId="{298407B4-CC86-494A-93DF-BFAD02940246}" type="pres">
      <dgm:prSet presAssocID="{BE86D866-D02F-46BE-8013-5172EBE9E029}" presName="parentText" presStyleLbl="node1" presStyleIdx="1" presStyleCnt="2">
        <dgm:presLayoutVars>
          <dgm:chMax val="0"/>
          <dgm:bulletEnabled val="1"/>
        </dgm:presLayoutVars>
      </dgm:prSet>
      <dgm:spPr/>
    </dgm:pt>
    <dgm:pt modelId="{7C03BF41-2031-294A-A2A1-E78AF657C970}" type="pres">
      <dgm:prSet presAssocID="{BE86D866-D02F-46BE-8013-5172EBE9E029}" presName="childText" presStyleLbl="revTx" presStyleIdx="1" presStyleCnt="2">
        <dgm:presLayoutVars>
          <dgm:bulletEnabled val="1"/>
        </dgm:presLayoutVars>
      </dgm:prSet>
      <dgm:spPr/>
    </dgm:pt>
  </dgm:ptLst>
  <dgm:cxnLst>
    <dgm:cxn modelId="{C937B50A-5830-B640-A850-2E290E5CD2A5}" type="presOf" srcId="{4C71D993-7D97-4D44-A36B-53927905AC66}" destId="{F0A170CF-43E2-FE4E-845A-AF1701A62316}" srcOrd="0" destOrd="1" presId="urn:microsoft.com/office/officeart/2005/8/layout/vList2"/>
    <dgm:cxn modelId="{AE17C01E-B72A-A743-A0CE-5445C8FE0376}" type="presOf" srcId="{48D566D7-B75A-4896-9C37-5FF6CF35C0E2}" destId="{7C03BF41-2031-294A-A2A1-E78AF657C970}" srcOrd="0" destOrd="0" presId="urn:microsoft.com/office/officeart/2005/8/layout/vList2"/>
    <dgm:cxn modelId="{5F130432-9F10-2C4F-8E3E-943315E307CC}" type="presOf" srcId="{55F41D0C-A308-43F1-8F3F-35406CF59099}" destId="{ABDE5B1F-BEB5-A640-B702-0CA593AF1DC4}" srcOrd="0" destOrd="0" presId="urn:microsoft.com/office/officeart/2005/8/layout/vList2"/>
    <dgm:cxn modelId="{30E19944-69AE-45B0-B6A3-90D47B41110C}" srcId="{55F41D0C-A308-43F1-8F3F-35406CF59099}" destId="{2AA40279-B657-4A71-8304-02A2A36B321B}" srcOrd="2" destOrd="0" parTransId="{32AB165A-98F7-4451-83E7-F5DA3AD64755}" sibTransId="{BD85BA4A-5E42-4A7C-AFFB-E3AD2B9263E3}"/>
    <dgm:cxn modelId="{B38C395B-A706-481C-9ED7-67538071FF35}" srcId="{BE86D866-D02F-46BE-8013-5172EBE9E029}" destId="{48D566D7-B75A-4896-9C37-5FF6CF35C0E2}" srcOrd="0" destOrd="0" parTransId="{704B20C5-6559-453B-83D0-D6FA625E95F3}" sibTransId="{3C21151B-4F21-4C24-B5A0-395A8AE5FCDE}"/>
    <dgm:cxn modelId="{100C8A5B-023F-419B-BF19-B1E32C56067D}" srcId="{55F41D0C-A308-43F1-8F3F-35406CF59099}" destId="{E37E9765-0039-47DA-ACBE-962BD96EB50A}" srcOrd="0" destOrd="0" parTransId="{650B28AB-D9F2-4539-87ED-9EA44C78F914}" sibTransId="{88D10A74-B5C9-4359-BF5B-4E247D4E1C5B}"/>
    <dgm:cxn modelId="{A1A28662-5874-4C6C-B3B0-7C334512B4B1}" srcId="{55F41D0C-A308-43F1-8F3F-35406CF59099}" destId="{4C71D993-7D97-4D44-A36B-53927905AC66}" srcOrd="1" destOrd="0" parTransId="{C280E061-06E0-4B54-8587-03CAA744ED07}" sibTransId="{7DF5014D-A685-49A5-B067-D7830569DB97}"/>
    <dgm:cxn modelId="{E99B3D76-C5E3-3C45-8756-59CDDB67D3D4}" type="presOf" srcId="{29D60542-5D52-4087-8A36-C1B6EB96721C}" destId="{8DEB5E95-A90A-9841-98C4-902D274CEE74}" srcOrd="0" destOrd="0" presId="urn:microsoft.com/office/officeart/2005/8/layout/vList2"/>
    <dgm:cxn modelId="{37175076-2109-714F-BDA0-199C5415160D}" type="presOf" srcId="{2AA40279-B657-4A71-8304-02A2A36B321B}" destId="{F0A170CF-43E2-FE4E-845A-AF1701A62316}" srcOrd="0" destOrd="2" presId="urn:microsoft.com/office/officeart/2005/8/layout/vList2"/>
    <dgm:cxn modelId="{CC8CF296-57FD-48E5-AF77-0053DF15AC37}" srcId="{29D60542-5D52-4087-8A36-C1B6EB96721C}" destId="{55F41D0C-A308-43F1-8F3F-35406CF59099}" srcOrd="0" destOrd="0" parTransId="{61A2C9FF-8C93-4F5F-8A46-154F5A76FE75}" sibTransId="{7D428C9D-A3E4-4CC9-964E-FBEA914EC485}"/>
    <dgm:cxn modelId="{08EB40A4-5A03-4D58-AC71-24121CCA97A3}" srcId="{29D60542-5D52-4087-8A36-C1B6EB96721C}" destId="{BE86D866-D02F-46BE-8013-5172EBE9E029}" srcOrd="1" destOrd="0" parTransId="{B3AE9B9C-8BB1-47DA-89BA-C58481FC1F29}" sibTransId="{8B072E99-D61A-4A11-B566-3F639D9E82AC}"/>
    <dgm:cxn modelId="{509424BD-3A1C-1740-91DA-20F3715C3ADF}" type="presOf" srcId="{BE86D866-D02F-46BE-8013-5172EBE9E029}" destId="{298407B4-CC86-494A-93DF-BFAD02940246}" srcOrd="0" destOrd="0" presId="urn:microsoft.com/office/officeart/2005/8/layout/vList2"/>
    <dgm:cxn modelId="{387C0CFB-B968-FD4D-8B67-E709B1A1573E}" type="presOf" srcId="{E37E9765-0039-47DA-ACBE-962BD96EB50A}" destId="{F0A170CF-43E2-FE4E-845A-AF1701A62316}" srcOrd="0" destOrd="0" presId="urn:microsoft.com/office/officeart/2005/8/layout/vList2"/>
    <dgm:cxn modelId="{F8D1AB5F-3A1F-9442-A6F6-7ED6E451C203}" type="presParOf" srcId="{8DEB5E95-A90A-9841-98C4-902D274CEE74}" destId="{ABDE5B1F-BEB5-A640-B702-0CA593AF1DC4}" srcOrd="0" destOrd="0" presId="urn:microsoft.com/office/officeart/2005/8/layout/vList2"/>
    <dgm:cxn modelId="{82340CA7-2D05-8243-8C62-EC51C6877FD2}" type="presParOf" srcId="{8DEB5E95-A90A-9841-98C4-902D274CEE74}" destId="{F0A170CF-43E2-FE4E-845A-AF1701A62316}" srcOrd="1" destOrd="0" presId="urn:microsoft.com/office/officeart/2005/8/layout/vList2"/>
    <dgm:cxn modelId="{F193DEB3-1B5A-7946-98BA-344EFDC6058B}" type="presParOf" srcId="{8DEB5E95-A90A-9841-98C4-902D274CEE74}" destId="{298407B4-CC86-494A-93DF-BFAD02940246}" srcOrd="2" destOrd="0" presId="urn:microsoft.com/office/officeart/2005/8/layout/vList2"/>
    <dgm:cxn modelId="{581245C5-1D9D-1C48-B365-131D0B296620}" type="presParOf" srcId="{8DEB5E95-A90A-9841-98C4-902D274CEE74}" destId="{7C03BF41-2031-294A-A2A1-E78AF657C97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6801C70-6C20-479B-AEB8-F89AFF9A6596}"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06222054-0657-4C3D-BA9C-8685030C392E}">
      <dgm:prSet/>
      <dgm:spPr/>
      <dgm:t>
        <a:bodyPr/>
        <a:lstStyle/>
        <a:p>
          <a:r>
            <a:rPr lang="it-IT"/>
            <a:t>Adatte a modellare processi cognitivi di alto livello</a:t>
          </a:r>
          <a:endParaRPr lang="en-US"/>
        </a:p>
      </dgm:t>
    </dgm:pt>
    <dgm:pt modelId="{E79DD18D-2287-4D63-8EB0-3E6DE59E0AA6}" type="parTrans" cxnId="{4BA88737-AC26-4E66-94D3-DDA0D8F5E003}">
      <dgm:prSet/>
      <dgm:spPr/>
      <dgm:t>
        <a:bodyPr/>
        <a:lstStyle/>
        <a:p>
          <a:endParaRPr lang="en-US"/>
        </a:p>
      </dgm:t>
    </dgm:pt>
    <dgm:pt modelId="{A655C10B-C5E7-480D-A1D5-3B9EFDAA94B7}" type="sibTrans" cxnId="{4BA88737-AC26-4E66-94D3-DDA0D8F5E003}">
      <dgm:prSet/>
      <dgm:spPr/>
      <dgm:t>
        <a:bodyPr/>
        <a:lstStyle/>
        <a:p>
          <a:endParaRPr lang="en-US"/>
        </a:p>
      </dgm:t>
    </dgm:pt>
    <dgm:pt modelId="{02461FF6-2F5F-4FED-9EB4-C79927DE705E}">
      <dgm:prSet/>
      <dgm:spPr/>
      <dgm:t>
        <a:bodyPr/>
        <a:lstStyle/>
        <a:p>
          <a:r>
            <a:rPr lang="it-IT"/>
            <a:t>Usate per costruire molti modelli della memoria, del sistema concettuale, di alcuni tipi di apprendimento, del problem solving, e del ragionamento</a:t>
          </a:r>
          <a:endParaRPr lang="en-US"/>
        </a:p>
      </dgm:t>
    </dgm:pt>
    <dgm:pt modelId="{A63C1CAF-EA1D-4344-B1B4-52584CAE807C}" type="parTrans" cxnId="{3D08C095-E7DB-4E50-B042-6A26A0EE4583}">
      <dgm:prSet/>
      <dgm:spPr/>
      <dgm:t>
        <a:bodyPr/>
        <a:lstStyle/>
        <a:p>
          <a:endParaRPr lang="en-US"/>
        </a:p>
      </dgm:t>
    </dgm:pt>
    <dgm:pt modelId="{A5F66D63-3874-4EC5-90D4-3F8BDF58F4F0}" type="sibTrans" cxnId="{3D08C095-E7DB-4E50-B042-6A26A0EE4583}">
      <dgm:prSet/>
      <dgm:spPr/>
      <dgm:t>
        <a:bodyPr/>
        <a:lstStyle/>
        <a:p>
          <a:endParaRPr lang="en-US"/>
        </a:p>
      </dgm:t>
    </dgm:pt>
    <dgm:pt modelId="{C4D4F856-4AF9-4EAE-BAB3-BCC7989AB10D}">
      <dgm:prSet/>
      <dgm:spPr/>
      <dgm:t>
        <a:bodyPr/>
        <a:lstStyle/>
        <a:p>
          <a:r>
            <a:rPr lang="it-IT"/>
            <a:t>Non adatte a modellare processi di basso livello, come la percezione</a:t>
          </a:r>
          <a:endParaRPr lang="en-US"/>
        </a:p>
      </dgm:t>
    </dgm:pt>
    <dgm:pt modelId="{9647AA0E-559E-447A-BEB0-00083CB66AA0}" type="parTrans" cxnId="{A947DC6D-4D0A-4DCA-B8C2-EAE7DA1CA3D5}">
      <dgm:prSet/>
      <dgm:spPr/>
      <dgm:t>
        <a:bodyPr/>
        <a:lstStyle/>
        <a:p>
          <a:endParaRPr lang="en-US"/>
        </a:p>
      </dgm:t>
    </dgm:pt>
    <dgm:pt modelId="{7B993519-BCB9-429F-B340-EE3636EBC159}" type="sibTrans" cxnId="{A947DC6D-4D0A-4DCA-B8C2-EAE7DA1CA3D5}">
      <dgm:prSet/>
      <dgm:spPr/>
      <dgm:t>
        <a:bodyPr/>
        <a:lstStyle/>
        <a:p>
          <a:endParaRPr lang="en-US"/>
        </a:p>
      </dgm:t>
    </dgm:pt>
    <dgm:pt modelId="{D3860715-063E-9E40-96AF-145BA1BDD6B4}" type="pres">
      <dgm:prSet presAssocID="{66801C70-6C20-479B-AEB8-F89AFF9A6596}" presName="vert0" presStyleCnt="0">
        <dgm:presLayoutVars>
          <dgm:dir/>
          <dgm:animOne val="branch"/>
          <dgm:animLvl val="lvl"/>
        </dgm:presLayoutVars>
      </dgm:prSet>
      <dgm:spPr/>
    </dgm:pt>
    <dgm:pt modelId="{9AAA4DD2-8640-F949-8CE6-32075FE7456C}" type="pres">
      <dgm:prSet presAssocID="{06222054-0657-4C3D-BA9C-8685030C392E}" presName="thickLine" presStyleLbl="alignNode1" presStyleIdx="0" presStyleCnt="3"/>
      <dgm:spPr/>
    </dgm:pt>
    <dgm:pt modelId="{47520C97-F827-E04F-8BCF-86EF7D54E401}" type="pres">
      <dgm:prSet presAssocID="{06222054-0657-4C3D-BA9C-8685030C392E}" presName="horz1" presStyleCnt="0"/>
      <dgm:spPr/>
    </dgm:pt>
    <dgm:pt modelId="{877B1809-0BCE-5046-9E53-5597EA34177B}" type="pres">
      <dgm:prSet presAssocID="{06222054-0657-4C3D-BA9C-8685030C392E}" presName="tx1" presStyleLbl="revTx" presStyleIdx="0" presStyleCnt="3"/>
      <dgm:spPr/>
    </dgm:pt>
    <dgm:pt modelId="{580F9B17-28BF-D445-A815-D9EDB36A46AD}" type="pres">
      <dgm:prSet presAssocID="{06222054-0657-4C3D-BA9C-8685030C392E}" presName="vert1" presStyleCnt="0"/>
      <dgm:spPr/>
    </dgm:pt>
    <dgm:pt modelId="{18EA3219-3F5D-1F44-9E98-C367A6B53700}" type="pres">
      <dgm:prSet presAssocID="{02461FF6-2F5F-4FED-9EB4-C79927DE705E}" presName="thickLine" presStyleLbl="alignNode1" presStyleIdx="1" presStyleCnt="3"/>
      <dgm:spPr/>
    </dgm:pt>
    <dgm:pt modelId="{7C3F9181-63DB-134A-8F32-A0EB88B995CF}" type="pres">
      <dgm:prSet presAssocID="{02461FF6-2F5F-4FED-9EB4-C79927DE705E}" presName="horz1" presStyleCnt="0"/>
      <dgm:spPr/>
    </dgm:pt>
    <dgm:pt modelId="{7015E463-F90A-2E49-948C-8A9199BA8860}" type="pres">
      <dgm:prSet presAssocID="{02461FF6-2F5F-4FED-9EB4-C79927DE705E}" presName="tx1" presStyleLbl="revTx" presStyleIdx="1" presStyleCnt="3"/>
      <dgm:spPr/>
    </dgm:pt>
    <dgm:pt modelId="{C5B43F73-B322-B140-9AB3-BF2BACF6EFFB}" type="pres">
      <dgm:prSet presAssocID="{02461FF6-2F5F-4FED-9EB4-C79927DE705E}" presName="vert1" presStyleCnt="0"/>
      <dgm:spPr/>
    </dgm:pt>
    <dgm:pt modelId="{1251AE3D-3453-D842-806D-0193D882D90C}" type="pres">
      <dgm:prSet presAssocID="{C4D4F856-4AF9-4EAE-BAB3-BCC7989AB10D}" presName="thickLine" presStyleLbl="alignNode1" presStyleIdx="2" presStyleCnt="3"/>
      <dgm:spPr/>
    </dgm:pt>
    <dgm:pt modelId="{C2654EE7-1120-4C40-A7BB-3F220516D46C}" type="pres">
      <dgm:prSet presAssocID="{C4D4F856-4AF9-4EAE-BAB3-BCC7989AB10D}" presName="horz1" presStyleCnt="0"/>
      <dgm:spPr/>
    </dgm:pt>
    <dgm:pt modelId="{479D0967-EC28-9549-825B-7EA7731126F2}" type="pres">
      <dgm:prSet presAssocID="{C4D4F856-4AF9-4EAE-BAB3-BCC7989AB10D}" presName="tx1" presStyleLbl="revTx" presStyleIdx="2" presStyleCnt="3"/>
      <dgm:spPr/>
    </dgm:pt>
    <dgm:pt modelId="{2C2BB844-70DE-104B-AA2C-959732B36E21}" type="pres">
      <dgm:prSet presAssocID="{C4D4F856-4AF9-4EAE-BAB3-BCC7989AB10D}" presName="vert1" presStyleCnt="0"/>
      <dgm:spPr/>
    </dgm:pt>
  </dgm:ptLst>
  <dgm:cxnLst>
    <dgm:cxn modelId="{4BA88737-AC26-4E66-94D3-DDA0D8F5E003}" srcId="{66801C70-6C20-479B-AEB8-F89AFF9A6596}" destId="{06222054-0657-4C3D-BA9C-8685030C392E}" srcOrd="0" destOrd="0" parTransId="{E79DD18D-2287-4D63-8EB0-3E6DE59E0AA6}" sibTransId="{A655C10B-C5E7-480D-A1D5-3B9EFDAA94B7}"/>
    <dgm:cxn modelId="{39E21B69-1B15-1442-B773-50E08776C283}" type="presOf" srcId="{66801C70-6C20-479B-AEB8-F89AFF9A6596}" destId="{D3860715-063E-9E40-96AF-145BA1BDD6B4}" srcOrd="0" destOrd="0" presId="urn:microsoft.com/office/officeart/2008/layout/LinedList"/>
    <dgm:cxn modelId="{A947DC6D-4D0A-4DCA-B8C2-EAE7DA1CA3D5}" srcId="{66801C70-6C20-479B-AEB8-F89AFF9A6596}" destId="{C4D4F856-4AF9-4EAE-BAB3-BCC7989AB10D}" srcOrd="2" destOrd="0" parTransId="{9647AA0E-559E-447A-BEB0-00083CB66AA0}" sibTransId="{7B993519-BCB9-429F-B340-EE3636EBC159}"/>
    <dgm:cxn modelId="{D4197877-94AB-BC40-8CF7-49B3C991D9BD}" type="presOf" srcId="{06222054-0657-4C3D-BA9C-8685030C392E}" destId="{877B1809-0BCE-5046-9E53-5597EA34177B}" srcOrd="0" destOrd="0" presId="urn:microsoft.com/office/officeart/2008/layout/LinedList"/>
    <dgm:cxn modelId="{DFE84293-B35D-DB4C-A272-CFBB180714B7}" type="presOf" srcId="{02461FF6-2F5F-4FED-9EB4-C79927DE705E}" destId="{7015E463-F90A-2E49-948C-8A9199BA8860}" srcOrd="0" destOrd="0" presId="urn:microsoft.com/office/officeart/2008/layout/LinedList"/>
    <dgm:cxn modelId="{3D08C095-E7DB-4E50-B042-6A26A0EE4583}" srcId="{66801C70-6C20-479B-AEB8-F89AFF9A6596}" destId="{02461FF6-2F5F-4FED-9EB4-C79927DE705E}" srcOrd="1" destOrd="0" parTransId="{A63C1CAF-EA1D-4344-B1B4-52584CAE807C}" sibTransId="{A5F66D63-3874-4EC5-90D4-3F8BDF58F4F0}"/>
    <dgm:cxn modelId="{2140DFE5-24B3-5E41-9368-2F2FC46748DC}" type="presOf" srcId="{C4D4F856-4AF9-4EAE-BAB3-BCC7989AB10D}" destId="{479D0967-EC28-9549-825B-7EA7731126F2}" srcOrd="0" destOrd="0" presId="urn:microsoft.com/office/officeart/2008/layout/LinedList"/>
    <dgm:cxn modelId="{D6B463D9-EFA6-9545-AC26-9CD5F16141C5}" type="presParOf" srcId="{D3860715-063E-9E40-96AF-145BA1BDD6B4}" destId="{9AAA4DD2-8640-F949-8CE6-32075FE7456C}" srcOrd="0" destOrd="0" presId="urn:microsoft.com/office/officeart/2008/layout/LinedList"/>
    <dgm:cxn modelId="{F978E345-1C24-5647-B576-C395240E2860}" type="presParOf" srcId="{D3860715-063E-9E40-96AF-145BA1BDD6B4}" destId="{47520C97-F827-E04F-8BCF-86EF7D54E401}" srcOrd="1" destOrd="0" presId="urn:microsoft.com/office/officeart/2008/layout/LinedList"/>
    <dgm:cxn modelId="{50490C57-1533-7F44-B282-631976186BB4}" type="presParOf" srcId="{47520C97-F827-E04F-8BCF-86EF7D54E401}" destId="{877B1809-0BCE-5046-9E53-5597EA34177B}" srcOrd="0" destOrd="0" presId="urn:microsoft.com/office/officeart/2008/layout/LinedList"/>
    <dgm:cxn modelId="{E00B2B79-299F-B448-A1DF-2B084AED2AD4}" type="presParOf" srcId="{47520C97-F827-E04F-8BCF-86EF7D54E401}" destId="{580F9B17-28BF-D445-A815-D9EDB36A46AD}" srcOrd="1" destOrd="0" presId="urn:microsoft.com/office/officeart/2008/layout/LinedList"/>
    <dgm:cxn modelId="{F175BD51-6C1B-824C-8B55-357C0CD8A42F}" type="presParOf" srcId="{D3860715-063E-9E40-96AF-145BA1BDD6B4}" destId="{18EA3219-3F5D-1F44-9E98-C367A6B53700}" srcOrd="2" destOrd="0" presId="urn:microsoft.com/office/officeart/2008/layout/LinedList"/>
    <dgm:cxn modelId="{9D7E3D53-DC02-9A4B-9E75-C81DBC1E0084}" type="presParOf" srcId="{D3860715-063E-9E40-96AF-145BA1BDD6B4}" destId="{7C3F9181-63DB-134A-8F32-A0EB88B995CF}" srcOrd="3" destOrd="0" presId="urn:microsoft.com/office/officeart/2008/layout/LinedList"/>
    <dgm:cxn modelId="{E3C63046-F4C4-E34A-9BA1-F9BF4E1AF001}" type="presParOf" srcId="{7C3F9181-63DB-134A-8F32-A0EB88B995CF}" destId="{7015E463-F90A-2E49-948C-8A9199BA8860}" srcOrd="0" destOrd="0" presId="urn:microsoft.com/office/officeart/2008/layout/LinedList"/>
    <dgm:cxn modelId="{CDA148B1-2DB4-554F-BB5C-A54A3088E927}" type="presParOf" srcId="{7C3F9181-63DB-134A-8F32-A0EB88B995CF}" destId="{C5B43F73-B322-B140-9AB3-BF2BACF6EFFB}" srcOrd="1" destOrd="0" presId="urn:microsoft.com/office/officeart/2008/layout/LinedList"/>
    <dgm:cxn modelId="{D89451FF-2F52-2544-907C-18DEDBD35FB3}" type="presParOf" srcId="{D3860715-063E-9E40-96AF-145BA1BDD6B4}" destId="{1251AE3D-3453-D842-806D-0193D882D90C}" srcOrd="4" destOrd="0" presId="urn:microsoft.com/office/officeart/2008/layout/LinedList"/>
    <dgm:cxn modelId="{2F99EF79-CDD8-8045-957E-9E8B279118EE}" type="presParOf" srcId="{D3860715-063E-9E40-96AF-145BA1BDD6B4}" destId="{C2654EE7-1120-4C40-A7BB-3F220516D46C}" srcOrd="5" destOrd="0" presId="urn:microsoft.com/office/officeart/2008/layout/LinedList"/>
    <dgm:cxn modelId="{7C707BBF-97DB-6843-8DC5-C6EED71847CB}" type="presParOf" srcId="{C2654EE7-1120-4C40-A7BB-3F220516D46C}" destId="{479D0967-EC28-9549-825B-7EA7731126F2}" srcOrd="0" destOrd="0" presId="urn:microsoft.com/office/officeart/2008/layout/LinedList"/>
    <dgm:cxn modelId="{BAAC1795-5CCB-0648-ADF4-BF056D155188}" type="presParOf" srcId="{C2654EE7-1120-4C40-A7BB-3F220516D46C}" destId="{2C2BB844-70DE-104B-AA2C-959732B36E2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22CBC1-5274-4C5F-9519-9088B578DA5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C6107DB-64A4-4268-BDD6-B8D5C2ED5D05}">
      <dgm:prSet/>
      <dgm:spPr/>
      <dgm:t>
        <a:bodyPr/>
        <a:lstStyle/>
        <a:p>
          <a:r>
            <a:rPr lang="it-IT" dirty="0">
              <a:solidFill>
                <a:schemeClr val="tx1"/>
              </a:solidFill>
            </a:rPr>
            <a:t>Elemento atomico di conoscenza </a:t>
          </a:r>
          <a:r>
            <a:rPr lang="it-IT" b="1" dirty="0">
              <a:solidFill>
                <a:schemeClr val="tx1"/>
              </a:solidFill>
            </a:rPr>
            <a:t>associativa</a:t>
          </a:r>
          <a:r>
            <a:rPr lang="it-IT" dirty="0">
              <a:solidFill>
                <a:schemeClr val="tx1"/>
              </a:solidFill>
            </a:rPr>
            <a:t> che lega una “condizione” a una  </a:t>
          </a:r>
          <a:r>
            <a:rPr lang="it-IT" dirty="0" err="1">
              <a:solidFill>
                <a:schemeClr val="tx1"/>
              </a:solidFill>
            </a:rPr>
            <a:t>conseguenta</a:t>
          </a:r>
          <a:r>
            <a:rPr lang="it-IT" dirty="0">
              <a:solidFill>
                <a:schemeClr val="tx1"/>
              </a:solidFill>
            </a:rPr>
            <a:t>  (detta “azione”):</a:t>
          </a:r>
          <a:endParaRPr lang="en-US" dirty="0">
            <a:solidFill>
              <a:schemeClr val="tx1"/>
            </a:solidFill>
          </a:endParaRPr>
        </a:p>
      </dgm:t>
    </dgm:pt>
    <dgm:pt modelId="{1F0869CF-CA5A-4FE5-B295-138A23A2C7A5}" type="parTrans" cxnId="{54694BC5-D2F4-4538-8C60-CD9CCAEC627D}">
      <dgm:prSet/>
      <dgm:spPr/>
      <dgm:t>
        <a:bodyPr/>
        <a:lstStyle/>
        <a:p>
          <a:endParaRPr lang="en-US"/>
        </a:p>
      </dgm:t>
    </dgm:pt>
    <dgm:pt modelId="{9F1C6787-D96F-4BBF-B112-56C0B6181C09}" type="sibTrans" cxnId="{54694BC5-D2F4-4538-8C60-CD9CCAEC627D}">
      <dgm:prSet/>
      <dgm:spPr/>
      <dgm:t>
        <a:bodyPr/>
        <a:lstStyle/>
        <a:p>
          <a:endParaRPr lang="en-US"/>
        </a:p>
      </dgm:t>
    </dgm:pt>
    <dgm:pt modelId="{ECAE17EC-F842-451A-A22B-ED6167CD4B35}">
      <dgm:prSet/>
      <dgm:spPr/>
      <dgm:t>
        <a:bodyPr/>
        <a:lstStyle/>
        <a:p>
          <a:r>
            <a:rPr lang="it-IT" dirty="0">
              <a:solidFill>
                <a:schemeClr val="tx1"/>
              </a:solidFill>
            </a:rPr>
            <a:t>Condizione </a:t>
          </a:r>
          <a:r>
            <a:rPr lang="it-IT" dirty="0">
              <a:solidFill>
                <a:schemeClr val="tx1"/>
              </a:solidFill>
              <a:sym typeface="Wingdings" panose="05000000000000000000" pitchFamily="2" charset="2"/>
            </a:rPr>
            <a:t></a:t>
          </a:r>
          <a:r>
            <a:rPr lang="it-IT" dirty="0">
              <a:solidFill>
                <a:schemeClr val="tx1"/>
              </a:solidFill>
            </a:rPr>
            <a:t> Azione</a:t>
          </a:r>
          <a:endParaRPr lang="en-US" dirty="0">
            <a:solidFill>
              <a:schemeClr val="tx1"/>
            </a:solidFill>
          </a:endParaRPr>
        </a:p>
      </dgm:t>
    </dgm:pt>
    <dgm:pt modelId="{670301D3-3D2E-47C9-9050-07A15460DA8A}" type="parTrans" cxnId="{8BD3FCD8-518A-4E1A-8F23-526DA20A786B}">
      <dgm:prSet/>
      <dgm:spPr/>
      <dgm:t>
        <a:bodyPr/>
        <a:lstStyle/>
        <a:p>
          <a:endParaRPr lang="en-US"/>
        </a:p>
      </dgm:t>
    </dgm:pt>
    <dgm:pt modelId="{1B174F70-CCF8-4CDE-A0E9-1915A78F6060}" type="sibTrans" cxnId="{8BD3FCD8-518A-4E1A-8F23-526DA20A786B}">
      <dgm:prSet/>
      <dgm:spPr/>
      <dgm:t>
        <a:bodyPr/>
        <a:lstStyle/>
        <a:p>
          <a:endParaRPr lang="en-US"/>
        </a:p>
      </dgm:t>
    </dgm:pt>
    <dgm:pt modelId="{ED0DE9FF-90ED-408A-BDC0-ECA1A42FEE02}">
      <dgm:prSet/>
      <dgm:spPr/>
      <dgm:t>
        <a:bodyPr/>
        <a:lstStyle/>
        <a:p>
          <a:r>
            <a:rPr lang="it-IT">
              <a:solidFill>
                <a:schemeClr val="tx1"/>
              </a:solidFill>
            </a:rPr>
            <a:t>È un operatore di tipo If… then… : “se succede la condizione, allora fai l’azione”</a:t>
          </a:r>
          <a:endParaRPr lang="en-US">
            <a:solidFill>
              <a:schemeClr val="tx1"/>
            </a:solidFill>
          </a:endParaRPr>
        </a:p>
      </dgm:t>
    </dgm:pt>
    <dgm:pt modelId="{6A702F04-B44C-4336-A210-42438776030B}" type="parTrans" cxnId="{BE0C4E2D-042A-44D1-9F2E-836F0376493D}">
      <dgm:prSet/>
      <dgm:spPr/>
      <dgm:t>
        <a:bodyPr/>
        <a:lstStyle/>
        <a:p>
          <a:endParaRPr lang="en-US"/>
        </a:p>
      </dgm:t>
    </dgm:pt>
    <dgm:pt modelId="{AB92A069-F9CE-4AED-B0A2-D0FF170C4BD7}" type="sibTrans" cxnId="{BE0C4E2D-042A-44D1-9F2E-836F0376493D}">
      <dgm:prSet/>
      <dgm:spPr/>
      <dgm:t>
        <a:bodyPr/>
        <a:lstStyle/>
        <a:p>
          <a:endParaRPr lang="en-US"/>
        </a:p>
      </dgm:t>
    </dgm:pt>
    <dgm:pt modelId="{9C42A16E-29D0-4644-B515-177F9824A396}">
      <dgm:prSet/>
      <dgm:spPr/>
      <dgm:t>
        <a:bodyPr/>
        <a:lstStyle/>
        <a:p>
          <a:r>
            <a:rPr lang="it-IT" dirty="0">
              <a:solidFill>
                <a:schemeClr val="tx1"/>
              </a:solidFill>
            </a:rPr>
            <a:t>Condizioni e azioni possono essere composite:</a:t>
          </a:r>
          <a:endParaRPr lang="en-US" dirty="0">
            <a:solidFill>
              <a:schemeClr val="tx1"/>
            </a:solidFill>
          </a:endParaRPr>
        </a:p>
      </dgm:t>
    </dgm:pt>
    <dgm:pt modelId="{694479DB-8DB0-47AC-9B06-66711CF500CE}" type="parTrans" cxnId="{7AE6663B-5213-41CB-AA45-4F8A73DECD71}">
      <dgm:prSet/>
      <dgm:spPr/>
      <dgm:t>
        <a:bodyPr/>
        <a:lstStyle/>
        <a:p>
          <a:endParaRPr lang="en-US"/>
        </a:p>
      </dgm:t>
    </dgm:pt>
    <dgm:pt modelId="{5A063A7D-A2C8-4119-997C-FEE2037A77E0}" type="sibTrans" cxnId="{7AE6663B-5213-41CB-AA45-4F8A73DECD71}">
      <dgm:prSet/>
      <dgm:spPr/>
      <dgm:t>
        <a:bodyPr/>
        <a:lstStyle/>
        <a:p>
          <a:endParaRPr lang="en-US"/>
        </a:p>
      </dgm:t>
    </dgm:pt>
    <dgm:pt modelId="{C183470E-236C-40B5-A82B-4E016E205D5E}">
      <dgm:prSet/>
      <dgm:spPr/>
      <dgm:t>
        <a:bodyPr/>
        <a:lstStyle/>
        <a:p>
          <a:r>
            <a:rPr lang="it-IT" dirty="0">
              <a:solidFill>
                <a:schemeClr val="tx1"/>
              </a:solidFill>
            </a:rPr>
            <a:t>Condizione 1, condizione 2, condizione 3 </a:t>
          </a:r>
          <a:r>
            <a:rPr lang="it-IT" dirty="0">
              <a:solidFill>
                <a:schemeClr val="tx1"/>
              </a:solidFill>
              <a:sym typeface="Wingdings" panose="05000000000000000000" pitchFamily="2" charset="2"/>
            </a:rPr>
            <a:t></a:t>
          </a:r>
          <a:r>
            <a:rPr lang="it-IT" dirty="0">
              <a:solidFill>
                <a:schemeClr val="tx1"/>
              </a:solidFill>
            </a:rPr>
            <a:t> azione A, azione B</a:t>
          </a:r>
          <a:endParaRPr lang="en-US" dirty="0">
            <a:solidFill>
              <a:schemeClr val="tx1"/>
            </a:solidFill>
          </a:endParaRPr>
        </a:p>
      </dgm:t>
    </dgm:pt>
    <dgm:pt modelId="{28AEE31F-2C5D-416C-B738-461F4D60C06D}" type="parTrans" cxnId="{27907A95-9C48-4659-9555-39635B60218E}">
      <dgm:prSet/>
      <dgm:spPr/>
      <dgm:t>
        <a:bodyPr/>
        <a:lstStyle/>
        <a:p>
          <a:endParaRPr lang="en-US"/>
        </a:p>
      </dgm:t>
    </dgm:pt>
    <dgm:pt modelId="{FC5BC9FC-1A0B-4BE4-A3BB-263330C384C4}" type="sibTrans" cxnId="{27907A95-9C48-4659-9555-39635B60218E}">
      <dgm:prSet/>
      <dgm:spPr/>
      <dgm:t>
        <a:bodyPr/>
        <a:lstStyle/>
        <a:p>
          <a:endParaRPr lang="en-US"/>
        </a:p>
      </dgm:t>
    </dgm:pt>
    <dgm:pt modelId="{C95AA894-962D-4175-9F78-1E8622DACE17}">
      <dgm:prSet/>
      <dgm:spPr/>
      <dgm:t>
        <a:bodyPr/>
        <a:lstStyle/>
        <a:p>
          <a:r>
            <a:rPr lang="it-IT" dirty="0">
              <a:solidFill>
                <a:schemeClr val="tx1"/>
              </a:solidFill>
            </a:rPr>
            <a:t>“se si avverano le tre condizioni, allora fai le due azioni”</a:t>
          </a:r>
          <a:endParaRPr lang="en-US" dirty="0">
            <a:solidFill>
              <a:schemeClr val="tx1"/>
            </a:solidFill>
          </a:endParaRPr>
        </a:p>
      </dgm:t>
    </dgm:pt>
    <dgm:pt modelId="{75D4E665-7857-4E90-9955-AC76EA7F50B9}" type="parTrans" cxnId="{26C0E82A-1D2D-4A19-93CC-ADDE3334D983}">
      <dgm:prSet/>
      <dgm:spPr/>
      <dgm:t>
        <a:bodyPr/>
        <a:lstStyle/>
        <a:p>
          <a:endParaRPr lang="en-US"/>
        </a:p>
      </dgm:t>
    </dgm:pt>
    <dgm:pt modelId="{BD2C14F3-5B94-43D5-A1CC-E9FF5598CCAE}" type="sibTrans" cxnId="{26C0E82A-1D2D-4A19-93CC-ADDE3334D983}">
      <dgm:prSet/>
      <dgm:spPr/>
      <dgm:t>
        <a:bodyPr/>
        <a:lstStyle/>
        <a:p>
          <a:endParaRPr lang="en-US"/>
        </a:p>
      </dgm:t>
    </dgm:pt>
    <dgm:pt modelId="{A4221A01-7EA9-B342-B708-4AF4E5601312}" type="pres">
      <dgm:prSet presAssocID="{8722CBC1-5274-4C5F-9519-9088B578DA57}" presName="linear" presStyleCnt="0">
        <dgm:presLayoutVars>
          <dgm:animLvl val="lvl"/>
          <dgm:resizeHandles val="exact"/>
        </dgm:presLayoutVars>
      </dgm:prSet>
      <dgm:spPr/>
    </dgm:pt>
    <dgm:pt modelId="{3E454CEA-BA1B-724A-A1EF-5816385721D2}" type="pres">
      <dgm:prSet presAssocID="{0C6107DB-64A4-4268-BDD6-B8D5C2ED5D05}" presName="parentText" presStyleLbl="node1" presStyleIdx="0" presStyleCnt="3">
        <dgm:presLayoutVars>
          <dgm:chMax val="0"/>
          <dgm:bulletEnabled val="1"/>
        </dgm:presLayoutVars>
      </dgm:prSet>
      <dgm:spPr/>
    </dgm:pt>
    <dgm:pt modelId="{10DF5963-C607-B445-AFB8-872B44EB514B}" type="pres">
      <dgm:prSet presAssocID="{0C6107DB-64A4-4268-BDD6-B8D5C2ED5D05}" presName="childText" presStyleLbl="revTx" presStyleIdx="0" presStyleCnt="2">
        <dgm:presLayoutVars>
          <dgm:bulletEnabled val="1"/>
        </dgm:presLayoutVars>
      </dgm:prSet>
      <dgm:spPr/>
    </dgm:pt>
    <dgm:pt modelId="{E3F8374C-1E95-E64C-8F2F-CB7080D10FC7}" type="pres">
      <dgm:prSet presAssocID="{ED0DE9FF-90ED-408A-BDC0-ECA1A42FEE02}" presName="parentText" presStyleLbl="node1" presStyleIdx="1" presStyleCnt="3">
        <dgm:presLayoutVars>
          <dgm:chMax val="0"/>
          <dgm:bulletEnabled val="1"/>
        </dgm:presLayoutVars>
      </dgm:prSet>
      <dgm:spPr/>
    </dgm:pt>
    <dgm:pt modelId="{4E5E3D38-64C1-CD4C-A218-740BE5843F69}" type="pres">
      <dgm:prSet presAssocID="{AB92A069-F9CE-4AED-B0A2-D0FF170C4BD7}" presName="spacer" presStyleCnt="0"/>
      <dgm:spPr/>
    </dgm:pt>
    <dgm:pt modelId="{49817031-9055-A64B-99E1-22D1CD3BB900}" type="pres">
      <dgm:prSet presAssocID="{9C42A16E-29D0-4644-B515-177F9824A396}" presName="parentText" presStyleLbl="node1" presStyleIdx="2" presStyleCnt="3">
        <dgm:presLayoutVars>
          <dgm:chMax val="0"/>
          <dgm:bulletEnabled val="1"/>
        </dgm:presLayoutVars>
      </dgm:prSet>
      <dgm:spPr/>
    </dgm:pt>
    <dgm:pt modelId="{4B48CDBA-F8FC-2449-9126-81164B7822AC}" type="pres">
      <dgm:prSet presAssocID="{9C42A16E-29D0-4644-B515-177F9824A396}" presName="childText" presStyleLbl="revTx" presStyleIdx="1" presStyleCnt="2">
        <dgm:presLayoutVars>
          <dgm:bulletEnabled val="1"/>
        </dgm:presLayoutVars>
      </dgm:prSet>
      <dgm:spPr/>
    </dgm:pt>
  </dgm:ptLst>
  <dgm:cxnLst>
    <dgm:cxn modelId="{B0289814-7EC7-3C4E-A6B5-ACF6BD192D3D}" type="presOf" srcId="{ECAE17EC-F842-451A-A22B-ED6167CD4B35}" destId="{10DF5963-C607-B445-AFB8-872B44EB514B}" srcOrd="0" destOrd="0" presId="urn:microsoft.com/office/officeart/2005/8/layout/vList2"/>
    <dgm:cxn modelId="{43A69323-46D9-AB48-AE75-F40AE208F28E}" type="presOf" srcId="{8722CBC1-5274-4C5F-9519-9088B578DA57}" destId="{A4221A01-7EA9-B342-B708-4AF4E5601312}" srcOrd="0" destOrd="0" presId="urn:microsoft.com/office/officeart/2005/8/layout/vList2"/>
    <dgm:cxn modelId="{26C0E82A-1D2D-4A19-93CC-ADDE3334D983}" srcId="{9C42A16E-29D0-4644-B515-177F9824A396}" destId="{C95AA894-962D-4175-9F78-1E8622DACE17}" srcOrd="1" destOrd="0" parTransId="{75D4E665-7857-4E90-9955-AC76EA7F50B9}" sibTransId="{BD2C14F3-5B94-43D5-A1CC-E9FF5598CCAE}"/>
    <dgm:cxn modelId="{BE0C4E2D-042A-44D1-9F2E-836F0376493D}" srcId="{8722CBC1-5274-4C5F-9519-9088B578DA57}" destId="{ED0DE9FF-90ED-408A-BDC0-ECA1A42FEE02}" srcOrd="1" destOrd="0" parTransId="{6A702F04-B44C-4336-A210-42438776030B}" sibTransId="{AB92A069-F9CE-4AED-B0A2-D0FF170C4BD7}"/>
    <dgm:cxn modelId="{7AE6663B-5213-41CB-AA45-4F8A73DECD71}" srcId="{8722CBC1-5274-4C5F-9519-9088B578DA57}" destId="{9C42A16E-29D0-4644-B515-177F9824A396}" srcOrd="2" destOrd="0" parTransId="{694479DB-8DB0-47AC-9B06-66711CF500CE}" sibTransId="{5A063A7D-A2C8-4119-997C-FEE2037A77E0}"/>
    <dgm:cxn modelId="{B35F5A4C-D6D8-DC4C-A1CE-935F6CD8140F}" type="presOf" srcId="{C183470E-236C-40B5-A82B-4E016E205D5E}" destId="{4B48CDBA-F8FC-2449-9126-81164B7822AC}" srcOrd="0" destOrd="0" presId="urn:microsoft.com/office/officeart/2005/8/layout/vList2"/>
    <dgm:cxn modelId="{304CD55A-DB78-BB41-A875-A00A0F6A6B3D}" type="presOf" srcId="{9C42A16E-29D0-4644-B515-177F9824A396}" destId="{49817031-9055-A64B-99E1-22D1CD3BB900}" srcOrd="0" destOrd="0" presId="urn:microsoft.com/office/officeart/2005/8/layout/vList2"/>
    <dgm:cxn modelId="{4ABBCA63-5904-5545-8900-482F82054782}" type="presOf" srcId="{C95AA894-962D-4175-9F78-1E8622DACE17}" destId="{4B48CDBA-F8FC-2449-9126-81164B7822AC}" srcOrd="0" destOrd="1" presId="urn:microsoft.com/office/officeart/2005/8/layout/vList2"/>
    <dgm:cxn modelId="{9D66488A-4DD8-0F4D-B752-04E26215D326}" type="presOf" srcId="{0C6107DB-64A4-4268-BDD6-B8D5C2ED5D05}" destId="{3E454CEA-BA1B-724A-A1EF-5816385721D2}" srcOrd="0" destOrd="0" presId="urn:microsoft.com/office/officeart/2005/8/layout/vList2"/>
    <dgm:cxn modelId="{27907A95-9C48-4659-9555-39635B60218E}" srcId="{9C42A16E-29D0-4644-B515-177F9824A396}" destId="{C183470E-236C-40B5-A82B-4E016E205D5E}" srcOrd="0" destOrd="0" parTransId="{28AEE31F-2C5D-416C-B738-461F4D60C06D}" sibTransId="{FC5BC9FC-1A0B-4BE4-A3BB-263330C384C4}"/>
    <dgm:cxn modelId="{05F22196-C6D7-DE4A-AEEC-2D3AA3B9EBB4}" type="presOf" srcId="{ED0DE9FF-90ED-408A-BDC0-ECA1A42FEE02}" destId="{E3F8374C-1E95-E64C-8F2F-CB7080D10FC7}" srcOrd="0" destOrd="0" presId="urn:microsoft.com/office/officeart/2005/8/layout/vList2"/>
    <dgm:cxn modelId="{54694BC5-D2F4-4538-8C60-CD9CCAEC627D}" srcId="{8722CBC1-5274-4C5F-9519-9088B578DA57}" destId="{0C6107DB-64A4-4268-BDD6-B8D5C2ED5D05}" srcOrd="0" destOrd="0" parTransId="{1F0869CF-CA5A-4FE5-B295-138A23A2C7A5}" sibTransId="{9F1C6787-D96F-4BBF-B112-56C0B6181C09}"/>
    <dgm:cxn modelId="{8BD3FCD8-518A-4E1A-8F23-526DA20A786B}" srcId="{0C6107DB-64A4-4268-BDD6-B8D5C2ED5D05}" destId="{ECAE17EC-F842-451A-A22B-ED6167CD4B35}" srcOrd="0" destOrd="0" parTransId="{670301D3-3D2E-47C9-9050-07A15460DA8A}" sibTransId="{1B174F70-CCF8-4CDE-A0E9-1915A78F6060}"/>
    <dgm:cxn modelId="{8F28FC34-5276-444B-8A58-FCAA15621C91}" type="presParOf" srcId="{A4221A01-7EA9-B342-B708-4AF4E5601312}" destId="{3E454CEA-BA1B-724A-A1EF-5816385721D2}" srcOrd="0" destOrd="0" presId="urn:microsoft.com/office/officeart/2005/8/layout/vList2"/>
    <dgm:cxn modelId="{19FA6872-AC03-9E48-AADD-970CBEA82FB7}" type="presParOf" srcId="{A4221A01-7EA9-B342-B708-4AF4E5601312}" destId="{10DF5963-C607-B445-AFB8-872B44EB514B}" srcOrd="1" destOrd="0" presId="urn:microsoft.com/office/officeart/2005/8/layout/vList2"/>
    <dgm:cxn modelId="{53B04F9A-95C4-7943-9586-091133770888}" type="presParOf" srcId="{A4221A01-7EA9-B342-B708-4AF4E5601312}" destId="{E3F8374C-1E95-E64C-8F2F-CB7080D10FC7}" srcOrd="2" destOrd="0" presId="urn:microsoft.com/office/officeart/2005/8/layout/vList2"/>
    <dgm:cxn modelId="{E8A2E3B8-54E3-E341-AF1A-71D14AD5BDD7}" type="presParOf" srcId="{A4221A01-7EA9-B342-B708-4AF4E5601312}" destId="{4E5E3D38-64C1-CD4C-A218-740BE5843F69}" srcOrd="3" destOrd="0" presId="urn:microsoft.com/office/officeart/2005/8/layout/vList2"/>
    <dgm:cxn modelId="{FB4A5CE3-15B3-DD48-9D18-F41C1BFC98C0}" type="presParOf" srcId="{A4221A01-7EA9-B342-B708-4AF4E5601312}" destId="{49817031-9055-A64B-99E1-22D1CD3BB900}" srcOrd="4" destOrd="0" presId="urn:microsoft.com/office/officeart/2005/8/layout/vList2"/>
    <dgm:cxn modelId="{6CFC48D4-3F85-9549-AA1C-476936D16218}" type="presParOf" srcId="{A4221A01-7EA9-B342-B708-4AF4E5601312}" destId="{4B48CDBA-F8FC-2449-9126-81164B7822AC}"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4D924D4-D10A-4ADB-9949-F2D94632E0B1}"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94EC796A-107C-46CA-9C7E-20E94FA4BFB8}">
      <dgm:prSet/>
      <dgm:spPr/>
      <dgm:t>
        <a:bodyPr/>
        <a:lstStyle/>
        <a:p>
          <a:r>
            <a:rPr lang="it-IT"/>
            <a:t>Ogni azione e ogni condizione è una </a:t>
          </a:r>
          <a:r>
            <a:rPr lang="it-IT" b="1"/>
            <a:t>rappresentazione</a:t>
          </a:r>
          <a:r>
            <a:rPr lang="it-IT"/>
            <a:t> </a:t>
          </a:r>
          <a:r>
            <a:rPr lang="it-IT" b="1"/>
            <a:t>simbolica</a:t>
          </a:r>
          <a:r>
            <a:rPr lang="it-IT"/>
            <a:t> di una caratteristica ambientale, o conoscenza, o vera e propria azione nell’ambiente</a:t>
          </a:r>
          <a:endParaRPr lang="en-US"/>
        </a:p>
      </dgm:t>
    </dgm:pt>
    <dgm:pt modelId="{A7974F03-D272-4B8C-8CBD-D18E184298FC}" type="parTrans" cxnId="{6A2D1C48-6F27-43B2-AC8D-64CDD198CFFA}">
      <dgm:prSet/>
      <dgm:spPr/>
      <dgm:t>
        <a:bodyPr/>
        <a:lstStyle/>
        <a:p>
          <a:endParaRPr lang="en-US"/>
        </a:p>
      </dgm:t>
    </dgm:pt>
    <dgm:pt modelId="{3313B44E-0C0B-497A-96A9-FECD719773E6}" type="sibTrans" cxnId="{6A2D1C48-6F27-43B2-AC8D-64CDD198CFFA}">
      <dgm:prSet/>
      <dgm:spPr/>
      <dgm:t>
        <a:bodyPr/>
        <a:lstStyle/>
        <a:p>
          <a:endParaRPr lang="en-US"/>
        </a:p>
      </dgm:t>
    </dgm:pt>
    <dgm:pt modelId="{D1951489-DD67-49EF-8ED6-FA998B4C6EA8}">
      <dgm:prSet/>
      <dgm:spPr/>
      <dgm:t>
        <a:bodyPr/>
        <a:lstStyle/>
        <a:p>
          <a:r>
            <a:rPr lang="it-IT"/>
            <a:t>Una regola di produzione, da sola, non ha alcun interesse teorico</a:t>
          </a:r>
          <a:endParaRPr lang="en-US"/>
        </a:p>
      </dgm:t>
    </dgm:pt>
    <dgm:pt modelId="{38570763-1E9F-41DC-A753-13FD2CB52A69}" type="parTrans" cxnId="{560D2C4F-84E8-4C68-BD8C-3DDD1853576B}">
      <dgm:prSet/>
      <dgm:spPr/>
      <dgm:t>
        <a:bodyPr/>
        <a:lstStyle/>
        <a:p>
          <a:endParaRPr lang="en-US"/>
        </a:p>
      </dgm:t>
    </dgm:pt>
    <dgm:pt modelId="{784A9D4A-38EB-4A2A-ABB7-09E3CE0DA3E5}" type="sibTrans" cxnId="{560D2C4F-84E8-4C68-BD8C-3DDD1853576B}">
      <dgm:prSet/>
      <dgm:spPr/>
      <dgm:t>
        <a:bodyPr/>
        <a:lstStyle/>
        <a:p>
          <a:endParaRPr lang="en-US"/>
        </a:p>
      </dgm:t>
    </dgm:pt>
    <dgm:pt modelId="{45B8F3BD-BD0E-4F0C-AFC9-B6D727002858}">
      <dgm:prSet/>
      <dgm:spPr/>
      <dgm:t>
        <a:bodyPr/>
        <a:lstStyle/>
        <a:p>
          <a:r>
            <a:rPr lang="it-IT" dirty="0"/>
            <a:t>I </a:t>
          </a:r>
          <a:r>
            <a:rPr lang="it-IT" b="1" dirty="0"/>
            <a:t>sistemi di produzioni </a:t>
          </a:r>
          <a:r>
            <a:rPr lang="it-IT" b="0" dirty="0"/>
            <a:t>p</a:t>
          </a:r>
          <a:r>
            <a:rPr lang="it-IT" dirty="0"/>
            <a:t>ossono avvalersi di </a:t>
          </a:r>
          <a:r>
            <a:rPr lang="it-IT" b="1" dirty="0"/>
            <a:t>milioni di produzioni</a:t>
          </a:r>
          <a:r>
            <a:rPr lang="it-IT" dirty="0"/>
            <a:t>, tra loro concatenate in schemi complessi</a:t>
          </a:r>
          <a:endParaRPr lang="en-US" dirty="0"/>
        </a:p>
      </dgm:t>
    </dgm:pt>
    <dgm:pt modelId="{660DEEB1-6860-46B7-9CDC-03CEA5678C83}" type="parTrans" cxnId="{4F0E4D42-98C6-4B6F-AC79-72315C104FD8}">
      <dgm:prSet/>
      <dgm:spPr/>
      <dgm:t>
        <a:bodyPr/>
        <a:lstStyle/>
        <a:p>
          <a:endParaRPr lang="en-US"/>
        </a:p>
      </dgm:t>
    </dgm:pt>
    <dgm:pt modelId="{0A7E2A98-DDD1-464E-8472-0B2CA14FD1B3}" type="sibTrans" cxnId="{4F0E4D42-98C6-4B6F-AC79-72315C104FD8}">
      <dgm:prSet/>
      <dgm:spPr/>
      <dgm:t>
        <a:bodyPr/>
        <a:lstStyle/>
        <a:p>
          <a:endParaRPr lang="en-US"/>
        </a:p>
      </dgm:t>
    </dgm:pt>
    <dgm:pt modelId="{1E7B5EFD-458B-41EA-9CB7-EE16F6F3A3C0}">
      <dgm:prSet/>
      <dgm:spPr/>
      <dgm:t>
        <a:bodyPr/>
        <a:lstStyle/>
        <a:p>
          <a:r>
            <a:rPr lang="it-IT"/>
            <a:t>Possono svilupparne autonomamente di nuove (tramite </a:t>
          </a:r>
          <a:r>
            <a:rPr lang="it-IT" b="1"/>
            <a:t>algoritmi genetici</a:t>
          </a:r>
          <a:r>
            <a:rPr lang="it-IT"/>
            <a:t>).</a:t>
          </a:r>
          <a:endParaRPr lang="en-US"/>
        </a:p>
      </dgm:t>
    </dgm:pt>
    <dgm:pt modelId="{9DFB3B0A-089A-4D5E-AC18-AA5872F2D03F}" type="parTrans" cxnId="{4224FB57-C1D3-4D48-9A0A-50686DC34363}">
      <dgm:prSet/>
      <dgm:spPr/>
      <dgm:t>
        <a:bodyPr/>
        <a:lstStyle/>
        <a:p>
          <a:endParaRPr lang="en-US"/>
        </a:p>
      </dgm:t>
    </dgm:pt>
    <dgm:pt modelId="{EEB3DEAC-A1DF-4EFC-86D4-11372B8F138A}" type="sibTrans" cxnId="{4224FB57-C1D3-4D48-9A0A-50686DC34363}">
      <dgm:prSet/>
      <dgm:spPr/>
      <dgm:t>
        <a:bodyPr/>
        <a:lstStyle/>
        <a:p>
          <a:endParaRPr lang="en-US"/>
        </a:p>
      </dgm:t>
    </dgm:pt>
    <dgm:pt modelId="{0E5A3E43-B3B9-4622-B1C6-34B6DD63D0AF}">
      <dgm:prSet/>
      <dgm:spPr/>
      <dgm:t>
        <a:bodyPr/>
        <a:lstStyle/>
        <a:p>
          <a:r>
            <a:rPr lang="it-IT"/>
            <a:t>Sono la base delle moderne </a:t>
          </a:r>
          <a:r>
            <a:rPr lang="it-IT" b="1"/>
            <a:t>architetture cognitive</a:t>
          </a:r>
          <a:r>
            <a:rPr lang="it-IT"/>
            <a:t>.</a:t>
          </a:r>
          <a:endParaRPr lang="en-US"/>
        </a:p>
      </dgm:t>
    </dgm:pt>
    <dgm:pt modelId="{3CE4BED2-8A69-4893-B295-8689BD08BE9E}" type="parTrans" cxnId="{6A087CE1-24D6-4272-8A9F-D29926EFCFF7}">
      <dgm:prSet/>
      <dgm:spPr/>
      <dgm:t>
        <a:bodyPr/>
        <a:lstStyle/>
        <a:p>
          <a:endParaRPr lang="en-US"/>
        </a:p>
      </dgm:t>
    </dgm:pt>
    <dgm:pt modelId="{BF36EA45-6666-46AF-86F6-74888CD55323}" type="sibTrans" cxnId="{6A087CE1-24D6-4272-8A9F-D29926EFCFF7}">
      <dgm:prSet/>
      <dgm:spPr/>
      <dgm:t>
        <a:bodyPr/>
        <a:lstStyle/>
        <a:p>
          <a:endParaRPr lang="en-US"/>
        </a:p>
      </dgm:t>
    </dgm:pt>
    <dgm:pt modelId="{75A740AF-F875-C54D-BADC-2F14CE099AAB}" type="pres">
      <dgm:prSet presAssocID="{24D924D4-D10A-4ADB-9949-F2D94632E0B1}" presName="vert0" presStyleCnt="0">
        <dgm:presLayoutVars>
          <dgm:dir/>
          <dgm:animOne val="branch"/>
          <dgm:animLvl val="lvl"/>
        </dgm:presLayoutVars>
      </dgm:prSet>
      <dgm:spPr/>
    </dgm:pt>
    <dgm:pt modelId="{42C2617D-FAD1-D941-8B3B-E741C469011D}" type="pres">
      <dgm:prSet presAssocID="{94EC796A-107C-46CA-9C7E-20E94FA4BFB8}" presName="thickLine" presStyleLbl="alignNode1" presStyleIdx="0" presStyleCnt="5"/>
      <dgm:spPr/>
    </dgm:pt>
    <dgm:pt modelId="{07587BB4-EDBD-1F48-91CF-09B40C8C79A7}" type="pres">
      <dgm:prSet presAssocID="{94EC796A-107C-46CA-9C7E-20E94FA4BFB8}" presName="horz1" presStyleCnt="0"/>
      <dgm:spPr/>
    </dgm:pt>
    <dgm:pt modelId="{61D8683D-F466-7B4D-97CE-EC920B488F13}" type="pres">
      <dgm:prSet presAssocID="{94EC796A-107C-46CA-9C7E-20E94FA4BFB8}" presName="tx1" presStyleLbl="revTx" presStyleIdx="0" presStyleCnt="5"/>
      <dgm:spPr/>
    </dgm:pt>
    <dgm:pt modelId="{997664C7-1EAB-E142-9A99-7422AF6F5304}" type="pres">
      <dgm:prSet presAssocID="{94EC796A-107C-46CA-9C7E-20E94FA4BFB8}" presName="vert1" presStyleCnt="0"/>
      <dgm:spPr/>
    </dgm:pt>
    <dgm:pt modelId="{4396049B-3696-924E-B5ED-BEB9474ED731}" type="pres">
      <dgm:prSet presAssocID="{D1951489-DD67-49EF-8ED6-FA998B4C6EA8}" presName="thickLine" presStyleLbl="alignNode1" presStyleIdx="1" presStyleCnt="5"/>
      <dgm:spPr/>
    </dgm:pt>
    <dgm:pt modelId="{2735D1C9-DBEE-4947-AE3C-F8F4AEB82256}" type="pres">
      <dgm:prSet presAssocID="{D1951489-DD67-49EF-8ED6-FA998B4C6EA8}" presName="horz1" presStyleCnt="0"/>
      <dgm:spPr/>
    </dgm:pt>
    <dgm:pt modelId="{D4ED36DD-E1B9-B04C-83F4-1291D056D8DC}" type="pres">
      <dgm:prSet presAssocID="{D1951489-DD67-49EF-8ED6-FA998B4C6EA8}" presName="tx1" presStyleLbl="revTx" presStyleIdx="1" presStyleCnt="5"/>
      <dgm:spPr/>
    </dgm:pt>
    <dgm:pt modelId="{7FA6F555-2764-A649-935D-99423A4CEC51}" type="pres">
      <dgm:prSet presAssocID="{D1951489-DD67-49EF-8ED6-FA998B4C6EA8}" presName="vert1" presStyleCnt="0"/>
      <dgm:spPr/>
    </dgm:pt>
    <dgm:pt modelId="{04033486-9487-F045-8834-DD71A75E2F76}" type="pres">
      <dgm:prSet presAssocID="{45B8F3BD-BD0E-4F0C-AFC9-B6D727002858}" presName="thickLine" presStyleLbl="alignNode1" presStyleIdx="2" presStyleCnt="5"/>
      <dgm:spPr/>
    </dgm:pt>
    <dgm:pt modelId="{201FB2C1-17E4-BE43-8D8F-9467E387BE06}" type="pres">
      <dgm:prSet presAssocID="{45B8F3BD-BD0E-4F0C-AFC9-B6D727002858}" presName="horz1" presStyleCnt="0"/>
      <dgm:spPr/>
    </dgm:pt>
    <dgm:pt modelId="{8DC19311-549A-9C42-A4E1-8030FAA0F105}" type="pres">
      <dgm:prSet presAssocID="{45B8F3BD-BD0E-4F0C-AFC9-B6D727002858}" presName="tx1" presStyleLbl="revTx" presStyleIdx="2" presStyleCnt="5"/>
      <dgm:spPr/>
    </dgm:pt>
    <dgm:pt modelId="{456D5F2D-3FFE-C946-897A-7AF66A22D4B3}" type="pres">
      <dgm:prSet presAssocID="{45B8F3BD-BD0E-4F0C-AFC9-B6D727002858}" presName="vert1" presStyleCnt="0"/>
      <dgm:spPr/>
    </dgm:pt>
    <dgm:pt modelId="{F1945C79-3F8F-8A48-BE80-283C45D5A49B}" type="pres">
      <dgm:prSet presAssocID="{1E7B5EFD-458B-41EA-9CB7-EE16F6F3A3C0}" presName="thickLine" presStyleLbl="alignNode1" presStyleIdx="3" presStyleCnt="5"/>
      <dgm:spPr/>
    </dgm:pt>
    <dgm:pt modelId="{40A37825-0A84-FB4D-BFC4-4252BB12B9C2}" type="pres">
      <dgm:prSet presAssocID="{1E7B5EFD-458B-41EA-9CB7-EE16F6F3A3C0}" presName="horz1" presStyleCnt="0"/>
      <dgm:spPr/>
    </dgm:pt>
    <dgm:pt modelId="{46B4BBA9-0759-9E47-ADB8-079E628B4F4A}" type="pres">
      <dgm:prSet presAssocID="{1E7B5EFD-458B-41EA-9CB7-EE16F6F3A3C0}" presName="tx1" presStyleLbl="revTx" presStyleIdx="3" presStyleCnt="5"/>
      <dgm:spPr/>
    </dgm:pt>
    <dgm:pt modelId="{5E0C0212-FCA1-C64E-96DA-46AA038B1C15}" type="pres">
      <dgm:prSet presAssocID="{1E7B5EFD-458B-41EA-9CB7-EE16F6F3A3C0}" presName="vert1" presStyleCnt="0"/>
      <dgm:spPr/>
    </dgm:pt>
    <dgm:pt modelId="{CF9C3CAD-611A-DC46-96E0-ED56AE37D93F}" type="pres">
      <dgm:prSet presAssocID="{0E5A3E43-B3B9-4622-B1C6-34B6DD63D0AF}" presName="thickLine" presStyleLbl="alignNode1" presStyleIdx="4" presStyleCnt="5"/>
      <dgm:spPr/>
    </dgm:pt>
    <dgm:pt modelId="{5689BD8F-542B-6545-BE88-CEB6D18128B6}" type="pres">
      <dgm:prSet presAssocID="{0E5A3E43-B3B9-4622-B1C6-34B6DD63D0AF}" presName="horz1" presStyleCnt="0"/>
      <dgm:spPr/>
    </dgm:pt>
    <dgm:pt modelId="{5EC4C976-46F3-6845-AE7D-B91888CF36E8}" type="pres">
      <dgm:prSet presAssocID="{0E5A3E43-B3B9-4622-B1C6-34B6DD63D0AF}" presName="tx1" presStyleLbl="revTx" presStyleIdx="4" presStyleCnt="5"/>
      <dgm:spPr/>
    </dgm:pt>
    <dgm:pt modelId="{D39D04D5-2F49-2348-BFD0-8C70E9E6BAB3}" type="pres">
      <dgm:prSet presAssocID="{0E5A3E43-B3B9-4622-B1C6-34B6DD63D0AF}" presName="vert1" presStyleCnt="0"/>
      <dgm:spPr/>
    </dgm:pt>
  </dgm:ptLst>
  <dgm:cxnLst>
    <dgm:cxn modelId="{0388500E-6A90-9241-A97D-78D8D9303AE0}" type="presOf" srcId="{94EC796A-107C-46CA-9C7E-20E94FA4BFB8}" destId="{61D8683D-F466-7B4D-97CE-EC920B488F13}" srcOrd="0" destOrd="0" presId="urn:microsoft.com/office/officeart/2008/layout/LinedList"/>
    <dgm:cxn modelId="{4F0E4D42-98C6-4B6F-AC79-72315C104FD8}" srcId="{24D924D4-D10A-4ADB-9949-F2D94632E0B1}" destId="{45B8F3BD-BD0E-4F0C-AFC9-B6D727002858}" srcOrd="2" destOrd="0" parTransId="{660DEEB1-6860-46B7-9CDC-03CEA5678C83}" sibTransId="{0A7E2A98-DDD1-464E-8472-0B2CA14FD1B3}"/>
    <dgm:cxn modelId="{6A2D1C48-6F27-43B2-AC8D-64CDD198CFFA}" srcId="{24D924D4-D10A-4ADB-9949-F2D94632E0B1}" destId="{94EC796A-107C-46CA-9C7E-20E94FA4BFB8}" srcOrd="0" destOrd="0" parTransId="{A7974F03-D272-4B8C-8CBD-D18E184298FC}" sibTransId="{3313B44E-0C0B-497A-96A9-FECD719773E6}"/>
    <dgm:cxn modelId="{B76EED4A-F0E5-1E41-8E0F-CDBC16C04DAE}" type="presOf" srcId="{45B8F3BD-BD0E-4F0C-AFC9-B6D727002858}" destId="{8DC19311-549A-9C42-A4E1-8030FAA0F105}" srcOrd="0" destOrd="0" presId="urn:microsoft.com/office/officeart/2008/layout/LinedList"/>
    <dgm:cxn modelId="{560D2C4F-84E8-4C68-BD8C-3DDD1853576B}" srcId="{24D924D4-D10A-4ADB-9949-F2D94632E0B1}" destId="{D1951489-DD67-49EF-8ED6-FA998B4C6EA8}" srcOrd="1" destOrd="0" parTransId="{38570763-1E9F-41DC-A753-13FD2CB52A69}" sibTransId="{784A9D4A-38EB-4A2A-ABB7-09E3CE0DA3E5}"/>
    <dgm:cxn modelId="{4224FB57-C1D3-4D48-9A0A-50686DC34363}" srcId="{24D924D4-D10A-4ADB-9949-F2D94632E0B1}" destId="{1E7B5EFD-458B-41EA-9CB7-EE16F6F3A3C0}" srcOrd="3" destOrd="0" parTransId="{9DFB3B0A-089A-4D5E-AC18-AA5872F2D03F}" sibTransId="{EEB3DEAC-A1DF-4EFC-86D4-11372B8F138A}"/>
    <dgm:cxn modelId="{30D76591-0DF5-2444-9924-4707381E4DD8}" type="presOf" srcId="{24D924D4-D10A-4ADB-9949-F2D94632E0B1}" destId="{75A740AF-F875-C54D-BADC-2F14CE099AAB}" srcOrd="0" destOrd="0" presId="urn:microsoft.com/office/officeart/2008/layout/LinedList"/>
    <dgm:cxn modelId="{FF084BB7-1C5B-1040-995E-EB9555EA50D4}" type="presOf" srcId="{0E5A3E43-B3B9-4622-B1C6-34B6DD63D0AF}" destId="{5EC4C976-46F3-6845-AE7D-B91888CF36E8}" srcOrd="0" destOrd="0" presId="urn:microsoft.com/office/officeart/2008/layout/LinedList"/>
    <dgm:cxn modelId="{6A087CE1-24D6-4272-8A9F-D29926EFCFF7}" srcId="{24D924D4-D10A-4ADB-9949-F2D94632E0B1}" destId="{0E5A3E43-B3B9-4622-B1C6-34B6DD63D0AF}" srcOrd="4" destOrd="0" parTransId="{3CE4BED2-8A69-4893-B295-8689BD08BE9E}" sibTransId="{BF36EA45-6666-46AF-86F6-74888CD55323}"/>
    <dgm:cxn modelId="{B5B4A8F3-E3FD-DA42-A1F4-AC20EA0AA698}" type="presOf" srcId="{D1951489-DD67-49EF-8ED6-FA998B4C6EA8}" destId="{D4ED36DD-E1B9-B04C-83F4-1291D056D8DC}" srcOrd="0" destOrd="0" presId="urn:microsoft.com/office/officeart/2008/layout/LinedList"/>
    <dgm:cxn modelId="{591194F9-F90A-8845-A4B9-42D3D912084E}" type="presOf" srcId="{1E7B5EFD-458B-41EA-9CB7-EE16F6F3A3C0}" destId="{46B4BBA9-0759-9E47-ADB8-079E628B4F4A}" srcOrd="0" destOrd="0" presId="urn:microsoft.com/office/officeart/2008/layout/LinedList"/>
    <dgm:cxn modelId="{3F25BBF7-5609-454D-89CE-2DA6948CD0BB}" type="presParOf" srcId="{75A740AF-F875-C54D-BADC-2F14CE099AAB}" destId="{42C2617D-FAD1-D941-8B3B-E741C469011D}" srcOrd="0" destOrd="0" presId="urn:microsoft.com/office/officeart/2008/layout/LinedList"/>
    <dgm:cxn modelId="{D594B361-3155-D14C-80A4-A53BF2BAE5B1}" type="presParOf" srcId="{75A740AF-F875-C54D-BADC-2F14CE099AAB}" destId="{07587BB4-EDBD-1F48-91CF-09B40C8C79A7}" srcOrd="1" destOrd="0" presId="urn:microsoft.com/office/officeart/2008/layout/LinedList"/>
    <dgm:cxn modelId="{47E367A2-AB14-614A-8B3C-F460EAD46812}" type="presParOf" srcId="{07587BB4-EDBD-1F48-91CF-09B40C8C79A7}" destId="{61D8683D-F466-7B4D-97CE-EC920B488F13}" srcOrd="0" destOrd="0" presId="urn:microsoft.com/office/officeart/2008/layout/LinedList"/>
    <dgm:cxn modelId="{10DF9A25-F447-8E47-93EC-9E68D5541872}" type="presParOf" srcId="{07587BB4-EDBD-1F48-91CF-09B40C8C79A7}" destId="{997664C7-1EAB-E142-9A99-7422AF6F5304}" srcOrd="1" destOrd="0" presId="urn:microsoft.com/office/officeart/2008/layout/LinedList"/>
    <dgm:cxn modelId="{28BE7A92-42A0-A741-A45F-CF9B3241BF12}" type="presParOf" srcId="{75A740AF-F875-C54D-BADC-2F14CE099AAB}" destId="{4396049B-3696-924E-B5ED-BEB9474ED731}" srcOrd="2" destOrd="0" presId="urn:microsoft.com/office/officeart/2008/layout/LinedList"/>
    <dgm:cxn modelId="{DDDB5AD6-752C-5D43-B162-7A4B8A360B56}" type="presParOf" srcId="{75A740AF-F875-C54D-BADC-2F14CE099AAB}" destId="{2735D1C9-DBEE-4947-AE3C-F8F4AEB82256}" srcOrd="3" destOrd="0" presId="urn:microsoft.com/office/officeart/2008/layout/LinedList"/>
    <dgm:cxn modelId="{30135B1D-DA2B-6846-95A3-5059ECCA3239}" type="presParOf" srcId="{2735D1C9-DBEE-4947-AE3C-F8F4AEB82256}" destId="{D4ED36DD-E1B9-B04C-83F4-1291D056D8DC}" srcOrd="0" destOrd="0" presId="urn:microsoft.com/office/officeart/2008/layout/LinedList"/>
    <dgm:cxn modelId="{8682C1D6-3A6C-224B-8CDB-9017927AC36E}" type="presParOf" srcId="{2735D1C9-DBEE-4947-AE3C-F8F4AEB82256}" destId="{7FA6F555-2764-A649-935D-99423A4CEC51}" srcOrd="1" destOrd="0" presId="urn:microsoft.com/office/officeart/2008/layout/LinedList"/>
    <dgm:cxn modelId="{947EAA99-977B-1244-A942-54786ED508BA}" type="presParOf" srcId="{75A740AF-F875-C54D-BADC-2F14CE099AAB}" destId="{04033486-9487-F045-8834-DD71A75E2F76}" srcOrd="4" destOrd="0" presId="urn:microsoft.com/office/officeart/2008/layout/LinedList"/>
    <dgm:cxn modelId="{743A8EB3-4F5F-A843-9C3C-6FAB426B2C7F}" type="presParOf" srcId="{75A740AF-F875-C54D-BADC-2F14CE099AAB}" destId="{201FB2C1-17E4-BE43-8D8F-9467E387BE06}" srcOrd="5" destOrd="0" presId="urn:microsoft.com/office/officeart/2008/layout/LinedList"/>
    <dgm:cxn modelId="{67CB0815-DB3C-5F47-A422-1ED3841D876C}" type="presParOf" srcId="{201FB2C1-17E4-BE43-8D8F-9467E387BE06}" destId="{8DC19311-549A-9C42-A4E1-8030FAA0F105}" srcOrd="0" destOrd="0" presId="urn:microsoft.com/office/officeart/2008/layout/LinedList"/>
    <dgm:cxn modelId="{C7A589C0-5171-9744-9E28-C5034ADE26C0}" type="presParOf" srcId="{201FB2C1-17E4-BE43-8D8F-9467E387BE06}" destId="{456D5F2D-3FFE-C946-897A-7AF66A22D4B3}" srcOrd="1" destOrd="0" presId="urn:microsoft.com/office/officeart/2008/layout/LinedList"/>
    <dgm:cxn modelId="{EA1DA3CC-EF0B-0B4A-ADB7-E49B7E187A2B}" type="presParOf" srcId="{75A740AF-F875-C54D-BADC-2F14CE099AAB}" destId="{F1945C79-3F8F-8A48-BE80-283C45D5A49B}" srcOrd="6" destOrd="0" presId="urn:microsoft.com/office/officeart/2008/layout/LinedList"/>
    <dgm:cxn modelId="{317117C2-724C-FE4D-821D-FA1E5EC62196}" type="presParOf" srcId="{75A740AF-F875-C54D-BADC-2F14CE099AAB}" destId="{40A37825-0A84-FB4D-BFC4-4252BB12B9C2}" srcOrd="7" destOrd="0" presId="urn:microsoft.com/office/officeart/2008/layout/LinedList"/>
    <dgm:cxn modelId="{D36DB71E-2DAB-4E43-AAA8-3913ADF27AC5}" type="presParOf" srcId="{40A37825-0A84-FB4D-BFC4-4252BB12B9C2}" destId="{46B4BBA9-0759-9E47-ADB8-079E628B4F4A}" srcOrd="0" destOrd="0" presId="urn:microsoft.com/office/officeart/2008/layout/LinedList"/>
    <dgm:cxn modelId="{B1C6AA3D-80C6-944E-9ACA-77D1090DDD4F}" type="presParOf" srcId="{40A37825-0A84-FB4D-BFC4-4252BB12B9C2}" destId="{5E0C0212-FCA1-C64E-96DA-46AA038B1C15}" srcOrd="1" destOrd="0" presId="urn:microsoft.com/office/officeart/2008/layout/LinedList"/>
    <dgm:cxn modelId="{B0B4BDBE-03AC-0647-8745-CCB0B53FDACC}" type="presParOf" srcId="{75A740AF-F875-C54D-BADC-2F14CE099AAB}" destId="{CF9C3CAD-611A-DC46-96E0-ED56AE37D93F}" srcOrd="8" destOrd="0" presId="urn:microsoft.com/office/officeart/2008/layout/LinedList"/>
    <dgm:cxn modelId="{F98F0CA9-20FA-6244-B6DD-750F2BE701DD}" type="presParOf" srcId="{75A740AF-F875-C54D-BADC-2F14CE099AAB}" destId="{5689BD8F-542B-6545-BE88-CEB6D18128B6}" srcOrd="9" destOrd="0" presId="urn:microsoft.com/office/officeart/2008/layout/LinedList"/>
    <dgm:cxn modelId="{A7F1DCAF-92A4-9E4D-B78B-8B5626483143}" type="presParOf" srcId="{5689BD8F-542B-6545-BE88-CEB6D18128B6}" destId="{5EC4C976-46F3-6845-AE7D-B91888CF36E8}" srcOrd="0" destOrd="0" presId="urn:microsoft.com/office/officeart/2008/layout/LinedList"/>
    <dgm:cxn modelId="{62DA44AE-E201-B244-928F-CDA650B49627}" type="presParOf" srcId="{5689BD8F-542B-6545-BE88-CEB6D18128B6}" destId="{D39D04D5-2F49-2348-BFD0-8C70E9E6BA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B16F990-518A-4977-BBD8-A00CEA66E4A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EC819940-C0AE-431D-A406-9D6F559E6C6F}">
      <dgm:prSet/>
      <dgm:spPr/>
      <dgm:t>
        <a:bodyPr/>
        <a:lstStyle/>
        <a:p>
          <a:r>
            <a:rPr lang="it-IT"/>
            <a:t>Le due principali architetture cognitive sono SOAR e ACT-r </a:t>
          </a:r>
          <a:endParaRPr lang="en-US"/>
        </a:p>
      </dgm:t>
    </dgm:pt>
    <dgm:pt modelId="{88B73882-E60E-4CC1-A0F3-884DB5487C27}" type="parTrans" cxnId="{52D89066-B8C8-4CDE-9018-7D21B3955D4E}">
      <dgm:prSet/>
      <dgm:spPr/>
      <dgm:t>
        <a:bodyPr/>
        <a:lstStyle/>
        <a:p>
          <a:endParaRPr lang="en-US"/>
        </a:p>
      </dgm:t>
    </dgm:pt>
    <dgm:pt modelId="{F5B52B8A-2867-4B5A-A051-EFE61A732E53}" type="sibTrans" cxnId="{52D89066-B8C8-4CDE-9018-7D21B3955D4E}">
      <dgm:prSet/>
      <dgm:spPr/>
      <dgm:t>
        <a:bodyPr/>
        <a:lstStyle/>
        <a:p>
          <a:endParaRPr lang="en-US"/>
        </a:p>
      </dgm:t>
    </dgm:pt>
    <dgm:pt modelId="{7E986993-43F0-4AA3-ACCD-91A80485C650}">
      <dgm:prSet/>
      <dgm:spPr/>
      <dgm:t>
        <a:bodyPr/>
        <a:lstStyle/>
        <a:p>
          <a:r>
            <a:rPr lang="it-IT"/>
            <a:t>Possono essere usate come linguaggi e ambienti di programmazione per costruire modelli cognitivi e sistemi IA</a:t>
          </a:r>
          <a:endParaRPr lang="en-US"/>
        </a:p>
      </dgm:t>
    </dgm:pt>
    <dgm:pt modelId="{0B495686-D965-4509-8730-E93AC88AB435}" type="parTrans" cxnId="{746208A9-0C7D-4CA1-815E-27343423823E}">
      <dgm:prSet/>
      <dgm:spPr/>
      <dgm:t>
        <a:bodyPr/>
        <a:lstStyle/>
        <a:p>
          <a:endParaRPr lang="en-US"/>
        </a:p>
      </dgm:t>
    </dgm:pt>
    <dgm:pt modelId="{1AF0967E-1AAF-4D55-9125-47C46FE57112}" type="sibTrans" cxnId="{746208A9-0C7D-4CA1-815E-27343423823E}">
      <dgm:prSet/>
      <dgm:spPr/>
      <dgm:t>
        <a:bodyPr/>
        <a:lstStyle/>
        <a:p>
          <a:endParaRPr lang="en-US"/>
        </a:p>
      </dgm:t>
    </dgm:pt>
    <dgm:pt modelId="{C107B839-1CDF-441D-8BCF-0AC4A66A84D8}">
      <dgm:prSet/>
      <dgm:spPr/>
      <dgm:t>
        <a:bodyPr/>
        <a:lstStyle/>
        <a:p>
          <a:r>
            <a:rPr lang="it-IT"/>
            <a:t>ACT-r ha mantenuto la sua enfasi sulla costruzione di modelli cognitivi psicologicamente plausibili che consentano il confronto diretto delle prestazioni del modello con le prestazioni dei soggetti umani di un esperimento su VD come i tempi di risposta, l’accuratezza nello svolgimento di un compito, e le principali aree neurali che ci si aspetta siano attivate da quel compito. </a:t>
          </a:r>
          <a:endParaRPr lang="en-US"/>
        </a:p>
      </dgm:t>
    </dgm:pt>
    <dgm:pt modelId="{5347C343-8153-45DA-A59E-8E750A10E44C}" type="parTrans" cxnId="{1FAAEB71-BE4F-4AFB-B541-47845C1BC004}">
      <dgm:prSet/>
      <dgm:spPr/>
      <dgm:t>
        <a:bodyPr/>
        <a:lstStyle/>
        <a:p>
          <a:endParaRPr lang="en-US"/>
        </a:p>
      </dgm:t>
    </dgm:pt>
    <dgm:pt modelId="{98B31C7A-16B5-4894-8A9E-A9B16F6AD1ED}" type="sibTrans" cxnId="{1FAAEB71-BE4F-4AFB-B541-47845C1BC004}">
      <dgm:prSet/>
      <dgm:spPr/>
      <dgm:t>
        <a:bodyPr/>
        <a:lstStyle/>
        <a:p>
          <a:endParaRPr lang="en-US"/>
        </a:p>
      </dgm:t>
    </dgm:pt>
    <dgm:pt modelId="{90448CD1-BF05-4A09-8838-C7B7B8E68090}">
      <dgm:prSet/>
      <dgm:spPr/>
      <dgm:t>
        <a:bodyPr/>
        <a:lstStyle/>
        <a:p>
          <a:r>
            <a:rPr lang="it-IT"/>
            <a:t>SOAR ha spostato la sua enfasi sulla costruzione di sistemi IA</a:t>
          </a:r>
          <a:endParaRPr lang="en-US"/>
        </a:p>
      </dgm:t>
    </dgm:pt>
    <dgm:pt modelId="{976BDFDD-15FB-4365-AA14-E1F63780033C}" type="parTrans" cxnId="{2AAB8B2C-9123-4BA2-8AA3-C428E8FF37C2}">
      <dgm:prSet/>
      <dgm:spPr/>
      <dgm:t>
        <a:bodyPr/>
        <a:lstStyle/>
        <a:p>
          <a:endParaRPr lang="en-US"/>
        </a:p>
      </dgm:t>
    </dgm:pt>
    <dgm:pt modelId="{660E309E-442F-455B-A560-ECABC215F9F7}" type="sibTrans" cxnId="{2AAB8B2C-9123-4BA2-8AA3-C428E8FF37C2}">
      <dgm:prSet/>
      <dgm:spPr/>
      <dgm:t>
        <a:bodyPr/>
        <a:lstStyle/>
        <a:p>
          <a:endParaRPr lang="en-US"/>
        </a:p>
      </dgm:t>
    </dgm:pt>
    <dgm:pt modelId="{167442EF-F376-8946-A7D8-69EAA8EB1097}" type="pres">
      <dgm:prSet presAssocID="{9B16F990-518A-4977-BBD8-A00CEA66E4AD}" presName="vert0" presStyleCnt="0">
        <dgm:presLayoutVars>
          <dgm:dir/>
          <dgm:animOne val="branch"/>
          <dgm:animLvl val="lvl"/>
        </dgm:presLayoutVars>
      </dgm:prSet>
      <dgm:spPr/>
    </dgm:pt>
    <dgm:pt modelId="{2858BB63-39A7-D444-B140-1BE8C7A62767}" type="pres">
      <dgm:prSet presAssocID="{EC819940-C0AE-431D-A406-9D6F559E6C6F}" presName="thickLine" presStyleLbl="alignNode1" presStyleIdx="0" presStyleCnt="4"/>
      <dgm:spPr/>
    </dgm:pt>
    <dgm:pt modelId="{D2FD4306-4DD0-104E-AB56-421F6B55AED8}" type="pres">
      <dgm:prSet presAssocID="{EC819940-C0AE-431D-A406-9D6F559E6C6F}" presName="horz1" presStyleCnt="0"/>
      <dgm:spPr/>
    </dgm:pt>
    <dgm:pt modelId="{1BD3EE24-141D-084B-B346-A4DFDA5EA29C}" type="pres">
      <dgm:prSet presAssocID="{EC819940-C0AE-431D-A406-9D6F559E6C6F}" presName="tx1" presStyleLbl="revTx" presStyleIdx="0" presStyleCnt="4"/>
      <dgm:spPr/>
    </dgm:pt>
    <dgm:pt modelId="{7BDA575A-8911-904E-BD70-CF559A794350}" type="pres">
      <dgm:prSet presAssocID="{EC819940-C0AE-431D-A406-9D6F559E6C6F}" presName="vert1" presStyleCnt="0"/>
      <dgm:spPr/>
    </dgm:pt>
    <dgm:pt modelId="{08630A5B-9B98-C04A-A489-6D89988BAB55}" type="pres">
      <dgm:prSet presAssocID="{7E986993-43F0-4AA3-ACCD-91A80485C650}" presName="thickLine" presStyleLbl="alignNode1" presStyleIdx="1" presStyleCnt="4"/>
      <dgm:spPr/>
    </dgm:pt>
    <dgm:pt modelId="{CD02308E-364A-964B-8D6E-CA9300EA02BF}" type="pres">
      <dgm:prSet presAssocID="{7E986993-43F0-4AA3-ACCD-91A80485C650}" presName="horz1" presStyleCnt="0"/>
      <dgm:spPr/>
    </dgm:pt>
    <dgm:pt modelId="{5358FE4B-A03F-D147-8B84-5953834F8795}" type="pres">
      <dgm:prSet presAssocID="{7E986993-43F0-4AA3-ACCD-91A80485C650}" presName="tx1" presStyleLbl="revTx" presStyleIdx="1" presStyleCnt="4"/>
      <dgm:spPr/>
    </dgm:pt>
    <dgm:pt modelId="{A607867A-5C94-884B-B55A-A079118B5DD8}" type="pres">
      <dgm:prSet presAssocID="{7E986993-43F0-4AA3-ACCD-91A80485C650}" presName="vert1" presStyleCnt="0"/>
      <dgm:spPr/>
    </dgm:pt>
    <dgm:pt modelId="{1196EADE-3F65-6E48-A108-DF16494EFF33}" type="pres">
      <dgm:prSet presAssocID="{C107B839-1CDF-441D-8BCF-0AC4A66A84D8}" presName="thickLine" presStyleLbl="alignNode1" presStyleIdx="2" presStyleCnt="4"/>
      <dgm:spPr/>
    </dgm:pt>
    <dgm:pt modelId="{B6B497F8-BCDB-0644-A833-DB98584ACCBA}" type="pres">
      <dgm:prSet presAssocID="{C107B839-1CDF-441D-8BCF-0AC4A66A84D8}" presName="horz1" presStyleCnt="0"/>
      <dgm:spPr/>
    </dgm:pt>
    <dgm:pt modelId="{BEFCBB55-0530-7246-91A5-22B063786318}" type="pres">
      <dgm:prSet presAssocID="{C107B839-1CDF-441D-8BCF-0AC4A66A84D8}" presName="tx1" presStyleLbl="revTx" presStyleIdx="2" presStyleCnt="4"/>
      <dgm:spPr/>
    </dgm:pt>
    <dgm:pt modelId="{88C04120-BA14-E143-ACC0-C16C5C3736A8}" type="pres">
      <dgm:prSet presAssocID="{C107B839-1CDF-441D-8BCF-0AC4A66A84D8}" presName="vert1" presStyleCnt="0"/>
      <dgm:spPr/>
    </dgm:pt>
    <dgm:pt modelId="{9623F1CE-829F-614B-860C-5B76C5F2D9E2}" type="pres">
      <dgm:prSet presAssocID="{90448CD1-BF05-4A09-8838-C7B7B8E68090}" presName="thickLine" presStyleLbl="alignNode1" presStyleIdx="3" presStyleCnt="4"/>
      <dgm:spPr/>
    </dgm:pt>
    <dgm:pt modelId="{3B7362FD-BAB7-B249-A4F8-0F14345D427D}" type="pres">
      <dgm:prSet presAssocID="{90448CD1-BF05-4A09-8838-C7B7B8E68090}" presName="horz1" presStyleCnt="0"/>
      <dgm:spPr/>
    </dgm:pt>
    <dgm:pt modelId="{E2183043-AC32-B346-B0DE-C52D8E67B162}" type="pres">
      <dgm:prSet presAssocID="{90448CD1-BF05-4A09-8838-C7B7B8E68090}" presName="tx1" presStyleLbl="revTx" presStyleIdx="3" presStyleCnt="4"/>
      <dgm:spPr/>
    </dgm:pt>
    <dgm:pt modelId="{199E255B-C019-2146-842C-3F064DED3312}" type="pres">
      <dgm:prSet presAssocID="{90448CD1-BF05-4A09-8838-C7B7B8E68090}" presName="vert1" presStyleCnt="0"/>
      <dgm:spPr/>
    </dgm:pt>
  </dgm:ptLst>
  <dgm:cxnLst>
    <dgm:cxn modelId="{E4FF9808-786B-DA4A-A537-C206A01C1D65}" type="presOf" srcId="{EC819940-C0AE-431D-A406-9D6F559E6C6F}" destId="{1BD3EE24-141D-084B-B346-A4DFDA5EA29C}" srcOrd="0" destOrd="0" presId="urn:microsoft.com/office/officeart/2008/layout/LinedList"/>
    <dgm:cxn modelId="{30A06919-D8CB-E74C-B04C-45AE9C19C40F}" type="presOf" srcId="{7E986993-43F0-4AA3-ACCD-91A80485C650}" destId="{5358FE4B-A03F-D147-8B84-5953834F8795}" srcOrd="0" destOrd="0" presId="urn:microsoft.com/office/officeart/2008/layout/LinedList"/>
    <dgm:cxn modelId="{07A6701F-B40E-C74F-A087-70F3E2C9D3EC}" type="presOf" srcId="{9B16F990-518A-4977-BBD8-A00CEA66E4AD}" destId="{167442EF-F376-8946-A7D8-69EAA8EB1097}" srcOrd="0" destOrd="0" presId="urn:microsoft.com/office/officeart/2008/layout/LinedList"/>
    <dgm:cxn modelId="{2AAB8B2C-9123-4BA2-8AA3-C428E8FF37C2}" srcId="{9B16F990-518A-4977-BBD8-A00CEA66E4AD}" destId="{90448CD1-BF05-4A09-8838-C7B7B8E68090}" srcOrd="3" destOrd="0" parTransId="{976BDFDD-15FB-4365-AA14-E1F63780033C}" sibTransId="{660E309E-442F-455B-A560-ECABC215F9F7}"/>
    <dgm:cxn modelId="{52D89066-B8C8-4CDE-9018-7D21B3955D4E}" srcId="{9B16F990-518A-4977-BBD8-A00CEA66E4AD}" destId="{EC819940-C0AE-431D-A406-9D6F559E6C6F}" srcOrd="0" destOrd="0" parTransId="{88B73882-E60E-4CC1-A0F3-884DB5487C27}" sibTransId="{F5B52B8A-2867-4B5A-A051-EFE61A732E53}"/>
    <dgm:cxn modelId="{1FAAEB71-BE4F-4AFB-B541-47845C1BC004}" srcId="{9B16F990-518A-4977-BBD8-A00CEA66E4AD}" destId="{C107B839-1CDF-441D-8BCF-0AC4A66A84D8}" srcOrd="2" destOrd="0" parTransId="{5347C343-8153-45DA-A59E-8E750A10E44C}" sibTransId="{98B31C7A-16B5-4894-8A9E-A9B16F6AD1ED}"/>
    <dgm:cxn modelId="{746208A9-0C7D-4CA1-815E-27343423823E}" srcId="{9B16F990-518A-4977-BBD8-A00CEA66E4AD}" destId="{7E986993-43F0-4AA3-ACCD-91A80485C650}" srcOrd="1" destOrd="0" parTransId="{0B495686-D965-4509-8730-E93AC88AB435}" sibTransId="{1AF0967E-1AAF-4D55-9125-47C46FE57112}"/>
    <dgm:cxn modelId="{C76DE5C2-8D48-5C4D-B9D2-257B5C3BBC5F}" type="presOf" srcId="{C107B839-1CDF-441D-8BCF-0AC4A66A84D8}" destId="{BEFCBB55-0530-7246-91A5-22B063786318}" srcOrd="0" destOrd="0" presId="urn:microsoft.com/office/officeart/2008/layout/LinedList"/>
    <dgm:cxn modelId="{2325EDD1-9138-284B-A1C1-464F01FF770F}" type="presOf" srcId="{90448CD1-BF05-4A09-8838-C7B7B8E68090}" destId="{E2183043-AC32-B346-B0DE-C52D8E67B162}" srcOrd="0" destOrd="0" presId="urn:microsoft.com/office/officeart/2008/layout/LinedList"/>
    <dgm:cxn modelId="{8E6835BE-5BC9-744E-A436-03FAD9D4DD51}" type="presParOf" srcId="{167442EF-F376-8946-A7D8-69EAA8EB1097}" destId="{2858BB63-39A7-D444-B140-1BE8C7A62767}" srcOrd="0" destOrd="0" presId="urn:microsoft.com/office/officeart/2008/layout/LinedList"/>
    <dgm:cxn modelId="{70B6AC0D-C413-BD42-952F-F9762B2C2574}" type="presParOf" srcId="{167442EF-F376-8946-A7D8-69EAA8EB1097}" destId="{D2FD4306-4DD0-104E-AB56-421F6B55AED8}" srcOrd="1" destOrd="0" presId="urn:microsoft.com/office/officeart/2008/layout/LinedList"/>
    <dgm:cxn modelId="{BB2AFF8B-2AA8-7942-84B1-C5838BC2FA85}" type="presParOf" srcId="{D2FD4306-4DD0-104E-AB56-421F6B55AED8}" destId="{1BD3EE24-141D-084B-B346-A4DFDA5EA29C}" srcOrd="0" destOrd="0" presId="urn:microsoft.com/office/officeart/2008/layout/LinedList"/>
    <dgm:cxn modelId="{F361A066-BD5C-2D4F-B192-9334E09122C0}" type="presParOf" srcId="{D2FD4306-4DD0-104E-AB56-421F6B55AED8}" destId="{7BDA575A-8911-904E-BD70-CF559A794350}" srcOrd="1" destOrd="0" presId="urn:microsoft.com/office/officeart/2008/layout/LinedList"/>
    <dgm:cxn modelId="{FCDB14EF-AC55-114E-BF77-4027F332A360}" type="presParOf" srcId="{167442EF-F376-8946-A7D8-69EAA8EB1097}" destId="{08630A5B-9B98-C04A-A489-6D89988BAB55}" srcOrd="2" destOrd="0" presId="urn:microsoft.com/office/officeart/2008/layout/LinedList"/>
    <dgm:cxn modelId="{21B45E4D-EC64-8143-8352-0A49F5410698}" type="presParOf" srcId="{167442EF-F376-8946-A7D8-69EAA8EB1097}" destId="{CD02308E-364A-964B-8D6E-CA9300EA02BF}" srcOrd="3" destOrd="0" presId="urn:microsoft.com/office/officeart/2008/layout/LinedList"/>
    <dgm:cxn modelId="{1B74A0B5-1E8C-9242-9D49-161BB8A4CDF0}" type="presParOf" srcId="{CD02308E-364A-964B-8D6E-CA9300EA02BF}" destId="{5358FE4B-A03F-D147-8B84-5953834F8795}" srcOrd="0" destOrd="0" presId="urn:microsoft.com/office/officeart/2008/layout/LinedList"/>
    <dgm:cxn modelId="{4CF01851-C375-FB48-AEED-0F94239698CD}" type="presParOf" srcId="{CD02308E-364A-964B-8D6E-CA9300EA02BF}" destId="{A607867A-5C94-884B-B55A-A079118B5DD8}" srcOrd="1" destOrd="0" presId="urn:microsoft.com/office/officeart/2008/layout/LinedList"/>
    <dgm:cxn modelId="{C187CD88-E1C3-7F4A-B529-742E8D82ACDE}" type="presParOf" srcId="{167442EF-F376-8946-A7D8-69EAA8EB1097}" destId="{1196EADE-3F65-6E48-A108-DF16494EFF33}" srcOrd="4" destOrd="0" presId="urn:microsoft.com/office/officeart/2008/layout/LinedList"/>
    <dgm:cxn modelId="{CF5AC1F9-6873-A945-BB2E-223F2F5E450B}" type="presParOf" srcId="{167442EF-F376-8946-A7D8-69EAA8EB1097}" destId="{B6B497F8-BCDB-0644-A833-DB98584ACCBA}" srcOrd="5" destOrd="0" presId="urn:microsoft.com/office/officeart/2008/layout/LinedList"/>
    <dgm:cxn modelId="{C4DED4C8-C72E-D449-A54A-6F5B21316F7F}" type="presParOf" srcId="{B6B497F8-BCDB-0644-A833-DB98584ACCBA}" destId="{BEFCBB55-0530-7246-91A5-22B063786318}" srcOrd="0" destOrd="0" presId="urn:microsoft.com/office/officeart/2008/layout/LinedList"/>
    <dgm:cxn modelId="{740250FC-4B3E-D345-B6AC-7707E56D68D9}" type="presParOf" srcId="{B6B497F8-BCDB-0644-A833-DB98584ACCBA}" destId="{88C04120-BA14-E143-ACC0-C16C5C3736A8}" srcOrd="1" destOrd="0" presId="urn:microsoft.com/office/officeart/2008/layout/LinedList"/>
    <dgm:cxn modelId="{ACCCC6EC-C46D-B944-B8A2-940F828DDEEF}" type="presParOf" srcId="{167442EF-F376-8946-A7D8-69EAA8EB1097}" destId="{9623F1CE-829F-614B-860C-5B76C5F2D9E2}" srcOrd="6" destOrd="0" presId="urn:microsoft.com/office/officeart/2008/layout/LinedList"/>
    <dgm:cxn modelId="{17DDD85D-F123-1C46-85E9-1F1F3E617327}" type="presParOf" srcId="{167442EF-F376-8946-A7D8-69EAA8EB1097}" destId="{3B7362FD-BAB7-B249-A4F8-0F14345D427D}" srcOrd="7" destOrd="0" presId="urn:microsoft.com/office/officeart/2008/layout/LinedList"/>
    <dgm:cxn modelId="{2D90FFF5-AC67-AF45-8C92-482A4EE07F06}" type="presParOf" srcId="{3B7362FD-BAB7-B249-A4F8-0F14345D427D}" destId="{E2183043-AC32-B346-B0DE-C52D8E67B162}" srcOrd="0" destOrd="0" presId="urn:microsoft.com/office/officeart/2008/layout/LinedList"/>
    <dgm:cxn modelId="{5BCFD185-811F-BF4A-9C89-2A44F569E811}" type="presParOf" srcId="{3B7362FD-BAB7-B249-A4F8-0F14345D427D}" destId="{199E255B-C019-2146-842C-3F064DED331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E5AF250-68E6-415A-B77A-44A792ED91D8}" type="doc">
      <dgm:prSet loTypeId="urn:microsoft.com/office/officeart/2005/8/layout/vList5" loCatId="list" qsTypeId="urn:microsoft.com/office/officeart/2005/8/quickstyle/simple4" qsCatId="simple" csTypeId="urn:microsoft.com/office/officeart/2005/8/colors/colorful2" csCatId="colorful"/>
      <dgm:spPr/>
      <dgm:t>
        <a:bodyPr/>
        <a:lstStyle/>
        <a:p>
          <a:endParaRPr lang="en-US"/>
        </a:p>
      </dgm:t>
    </dgm:pt>
    <dgm:pt modelId="{49198D45-6858-4794-9C11-9572BF8F7A3B}">
      <dgm:prSet/>
      <dgm:spPr/>
      <dgm:t>
        <a:bodyPr/>
        <a:lstStyle/>
        <a:p>
          <a:r>
            <a:rPr lang="it-IT" dirty="0">
              <a:solidFill>
                <a:schemeClr val="tx1"/>
              </a:solidFill>
            </a:rPr>
            <a:t>Usata come espediente grafico, la rete consente di rappresentare legami di causalità e dipendenza in modo intuitivo</a:t>
          </a:r>
          <a:endParaRPr lang="en-US" dirty="0">
            <a:solidFill>
              <a:schemeClr val="tx1"/>
            </a:solidFill>
          </a:endParaRPr>
        </a:p>
      </dgm:t>
    </dgm:pt>
    <dgm:pt modelId="{7666F68A-7487-46AF-9F25-5C7ADECD004F}" type="parTrans" cxnId="{D231FFD4-01DE-43A2-B0B9-640FC5E56D85}">
      <dgm:prSet/>
      <dgm:spPr/>
      <dgm:t>
        <a:bodyPr/>
        <a:lstStyle/>
        <a:p>
          <a:endParaRPr lang="en-US"/>
        </a:p>
      </dgm:t>
    </dgm:pt>
    <dgm:pt modelId="{28D47F33-39E8-4613-8B20-3254ECF4836A}" type="sibTrans" cxnId="{D231FFD4-01DE-43A2-B0B9-640FC5E56D85}">
      <dgm:prSet/>
      <dgm:spPr/>
      <dgm:t>
        <a:bodyPr/>
        <a:lstStyle/>
        <a:p>
          <a:endParaRPr lang="en-US"/>
        </a:p>
      </dgm:t>
    </dgm:pt>
    <dgm:pt modelId="{72F46EE7-6EF5-40F9-9977-8E9849996370}">
      <dgm:prSet/>
      <dgm:spPr/>
      <dgm:t>
        <a:bodyPr/>
        <a:lstStyle/>
        <a:p>
          <a:r>
            <a:rPr lang="it-IT" dirty="0">
              <a:solidFill>
                <a:schemeClr val="tx1"/>
              </a:solidFill>
            </a:rPr>
            <a:t>Implementando le distribuzioni di probabilità di ogni nodo, Il grafo diventa un potente modello computazionale delle inferenze probabilistiche :</a:t>
          </a:r>
          <a:endParaRPr lang="en-US" dirty="0">
            <a:solidFill>
              <a:schemeClr val="tx1"/>
            </a:solidFill>
          </a:endParaRPr>
        </a:p>
      </dgm:t>
    </dgm:pt>
    <dgm:pt modelId="{4F6D3D65-E7AF-4B9E-84F1-2B45E83DF93F}" type="parTrans" cxnId="{2B965857-90B6-4EAB-8583-0EA38DD8D5BB}">
      <dgm:prSet/>
      <dgm:spPr/>
      <dgm:t>
        <a:bodyPr/>
        <a:lstStyle/>
        <a:p>
          <a:endParaRPr lang="en-US"/>
        </a:p>
      </dgm:t>
    </dgm:pt>
    <dgm:pt modelId="{56C7E57A-584D-4249-82B2-76B592A0D95C}" type="sibTrans" cxnId="{2B965857-90B6-4EAB-8583-0EA38DD8D5BB}">
      <dgm:prSet/>
      <dgm:spPr/>
      <dgm:t>
        <a:bodyPr/>
        <a:lstStyle/>
        <a:p>
          <a:endParaRPr lang="en-US"/>
        </a:p>
      </dgm:t>
    </dgm:pt>
    <dgm:pt modelId="{80EF7BEA-4D81-440A-BDAA-2751291BB661}">
      <dgm:prSet/>
      <dgm:spPr/>
      <dgm:t>
        <a:bodyPr/>
        <a:lstStyle/>
        <a:p>
          <a:r>
            <a:rPr lang="it-IT">
              <a:solidFill>
                <a:schemeClr val="tx1"/>
              </a:solidFill>
            </a:rPr>
            <a:t>in avanti, per calcolare la probabilità di alcuni eventi dato il verificarsi di alcuni avi</a:t>
          </a:r>
          <a:endParaRPr lang="en-US">
            <a:solidFill>
              <a:schemeClr val="tx1"/>
            </a:solidFill>
          </a:endParaRPr>
        </a:p>
      </dgm:t>
    </dgm:pt>
    <dgm:pt modelId="{55F541FA-6837-4A49-AF02-883F56EB93E6}" type="parTrans" cxnId="{67B86626-CE38-4345-82C2-509478E8A956}">
      <dgm:prSet/>
      <dgm:spPr/>
      <dgm:t>
        <a:bodyPr/>
        <a:lstStyle/>
        <a:p>
          <a:endParaRPr lang="en-US"/>
        </a:p>
      </dgm:t>
    </dgm:pt>
    <dgm:pt modelId="{6D8C4D2B-E08B-47C9-BFCD-AE641619FA76}" type="sibTrans" cxnId="{67B86626-CE38-4345-82C2-509478E8A956}">
      <dgm:prSet/>
      <dgm:spPr/>
      <dgm:t>
        <a:bodyPr/>
        <a:lstStyle/>
        <a:p>
          <a:endParaRPr lang="en-US"/>
        </a:p>
      </dgm:t>
    </dgm:pt>
    <dgm:pt modelId="{D831A005-A3EB-445E-BC1C-B22A8532E952}">
      <dgm:prSet/>
      <dgm:spPr/>
      <dgm:t>
        <a:bodyPr/>
        <a:lstStyle/>
        <a:p>
          <a:r>
            <a:rPr lang="it-IT" dirty="0">
              <a:solidFill>
                <a:schemeClr val="tx1"/>
              </a:solidFill>
            </a:rPr>
            <a:t>all’indietro, per calcolare la probabilità delle diverse possibili cause di alcune osservazioni</a:t>
          </a:r>
          <a:endParaRPr lang="en-US" dirty="0">
            <a:solidFill>
              <a:schemeClr val="tx1"/>
            </a:solidFill>
          </a:endParaRPr>
        </a:p>
      </dgm:t>
    </dgm:pt>
    <dgm:pt modelId="{DE584F2E-CC51-4C17-99D4-863BE4157F0B}" type="parTrans" cxnId="{B81C9E9C-79F7-4BD7-B0FF-3B47F9F2FF29}">
      <dgm:prSet/>
      <dgm:spPr/>
      <dgm:t>
        <a:bodyPr/>
        <a:lstStyle/>
        <a:p>
          <a:endParaRPr lang="en-US"/>
        </a:p>
      </dgm:t>
    </dgm:pt>
    <dgm:pt modelId="{489B47EA-EBC5-4617-803A-6D64DA8B1C5C}" type="sibTrans" cxnId="{B81C9E9C-79F7-4BD7-B0FF-3B47F9F2FF29}">
      <dgm:prSet/>
      <dgm:spPr/>
      <dgm:t>
        <a:bodyPr/>
        <a:lstStyle/>
        <a:p>
          <a:endParaRPr lang="en-US"/>
        </a:p>
      </dgm:t>
    </dgm:pt>
    <dgm:pt modelId="{454D9EDD-A270-4EB5-AADE-FC1E054FF2B2}">
      <dgm:prSet/>
      <dgm:spPr/>
      <dgm:t>
        <a:bodyPr/>
        <a:lstStyle/>
        <a:p>
          <a:r>
            <a:rPr lang="it-IT" dirty="0">
              <a:solidFill>
                <a:schemeClr val="tx1"/>
              </a:solidFill>
            </a:rPr>
            <a:t>Per questa ragione le reti </a:t>
          </a:r>
          <a:r>
            <a:rPr lang="it-IT" dirty="0" err="1">
              <a:solidFill>
                <a:schemeClr val="tx1"/>
              </a:solidFill>
            </a:rPr>
            <a:t>bayesiane</a:t>
          </a:r>
          <a:r>
            <a:rPr lang="it-IT" dirty="0">
              <a:solidFill>
                <a:schemeClr val="tx1"/>
              </a:solidFill>
            </a:rPr>
            <a:t> sono oggi il modo più diffuso per modellare i processi psicologici coinvolti nell’apprendimento, nel ragionamento, nel </a:t>
          </a:r>
          <a:r>
            <a:rPr lang="it-IT" dirty="0" err="1">
              <a:solidFill>
                <a:schemeClr val="tx1"/>
              </a:solidFill>
            </a:rPr>
            <a:t>problem</a:t>
          </a:r>
          <a:r>
            <a:rPr lang="it-IT" dirty="0">
              <a:solidFill>
                <a:schemeClr val="tx1"/>
              </a:solidFill>
            </a:rPr>
            <a:t> </a:t>
          </a:r>
          <a:r>
            <a:rPr lang="it-IT" dirty="0" err="1">
              <a:solidFill>
                <a:schemeClr val="tx1"/>
              </a:solidFill>
            </a:rPr>
            <a:t>solving</a:t>
          </a:r>
          <a:r>
            <a:rPr lang="it-IT" dirty="0">
              <a:solidFill>
                <a:schemeClr val="tx1"/>
              </a:solidFill>
            </a:rPr>
            <a:t>, e nel linguaggio</a:t>
          </a:r>
          <a:endParaRPr lang="en-US" dirty="0">
            <a:solidFill>
              <a:schemeClr val="tx1"/>
            </a:solidFill>
          </a:endParaRPr>
        </a:p>
      </dgm:t>
    </dgm:pt>
    <dgm:pt modelId="{13B1DDE9-5F82-42D3-BC25-C4EAF84EFCE9}" type="parTrans" cxnId="{F1F12FE7-6D1C-43D1-A5A3-DEAEDDA3E6E3}">
      <dgm:prSet/>
      <dgm:spPr/>
      <dgm:t>
        <a:bodyPr/>
        <a:lstStyle/>
        <a:p>
          <a:endParaRPr lang="en-US"/>
        </a:p>
      </dgm:t>
    </dgm:pt>
    <dgm:pt modelId="{668356EE-09B7-427F-A172-6A442DDC0765}" type="sibTrans" cxnId="{F1F12FE7-6D1C-43D1-A5A3-DEAEDDA3E6E3}">
      <dgm:prSet/>
      <dgm:spPr/>
      <dgm:t>
        <a:bodyPr/>
        <a:lstStyle/>
        <a:p>
          <a:endParaRPr lang="en-US"/>
        </a:p>
      </dgm:t>
    </dgm:pt>
    <dgm:pt modelId="{973257EA-32FE-FB4A-A87E-15491A48909E}" type="pres">
      <dgm:prSet presAssocID="{3E5AF250-68E6-415A-B77A-44A792ED91D8}" presName="Name0" presStyleCnt="0">
        <dgm:presLayoutVars>
          <dgm:dir/>
          <dgm:animLvl val="lvl"/>
          <dgm:resizeHandles val="exact"/>
        </dgm:presLayoutVars>
      </dgm:prSet>
      <dgm:spPr/>
    </dgm:pt>
    <dgm:pt modelId="{134FD645-5E43-8B44-B054-17D10395150D}" type="pres">
      <dgm:prSet presAssocID="{49198D45-6858-4794-9C11-9572BF8F7A3B}" presName="linNode" presStyleCnt="0"/>
      <dgm:spPr/>
    </dgm:pt>
    <dgm:pt modelId="{AA6DA9ED-5D13-B243-9D8E-750F27874098}" type="pres">
      <dgm:prSet presAssocID="{49198D45-6858-4794-9C11-9572BF8F7A3B}" presName="parentText" presStyleLbl="node1" presStyleIdx="0" presStyleCnt="3">
        <dgm:presLayoutVars>
          <dgm:chMax val="1"/>
          <dgm:bulletEnabled val="1"/>
        </dgm:presLayoutVars>
      </dgm:prSet>
      <dgm:spPr/>
    </dgm:pt>
    <dgm:pt modelId="{6929C699-DABB-0C4E-8C71-8790DABE3BE0}" type="pres">
      <dgm:prSet presAssocID="{28D47F33-39E8-4613-8B20-3254ECF4836A}" presName="sp" presStyleCnt="0"/>
      <dgm:spPr/>
    </dgm:pt>
    <dgm:pt modelId="{9B0C4EE1-0B8B-194C-8054-4DADE4A02CF3}" type="pres">
      <dgm:prSet presAssocID="{72F46EE7-6EF5-40F9-9977-8E9849996370}" presName="linNode" presStyleCnt="0"/>
      <dgm:spPr/>
    </dgm:pt>
    <dgm:pt modelId="{3B821B26-4861-7547-ABCE-32A3C1227D82}" type="pres">
      <dgm:prSet presAssocID="{72F46EE7-6EF5-40F9-9977-8E9849996370}" presName="parentText" presStyleLbl="node1" presStyleIdx="1" presStyleCnt="3">
        <dgm:presLayoutVars>
          <dgm:chMax val="1"/>
          <dgm:bulletEnabled val="1"/>
        </dgm:presLayoutVars>
      </dgm:prSet>
      <dgm:spPr/>
    </dgm:pt>
    <dgm:pt modelId="{E73F0980-9B95-C44D-BAD3-FFF562880683}" type="pres">
      <dgm:prSet presAssocID="{72F46EE7-6EF5-40F9-9977-8E9849996370}" presName="descendantText" presStyleLbl="alignAccFollowNode1" presStyleIdx="0" presStyleCnt="1">
        <dgm:presLayoutVars>
          <dgm:bulletEnabled val="1"/>
        </dgm:presLayoutVars>
      </dgm:prSet>
      <dgm:spPr/>
    </dgm:pt>
    <dgm:pt modelId="{EC12164E-4957-D34D-BE9F-547163835543}" type="pres">
      <dgm:prSet presAssocID="{56C7E57A-584D-4249-82B2-76B592A0D95C}" presName="sp" presStyleCnt="0"/>
      <dgm:spPr/>
    </dgm:pt>
    <dgm:pt modelId="{A0A27ED6-8A89-9741-9ED5-F85200DA3CE1}" type="pres">
      <dgm:prSet presAssocID="{454D9EDD-A270-4EB5-AADE-FC1E054FF2B2}" presName="linNode" presStyleCnt="0"/>
      <dgm:spPr/>
    </dgm:pt>
    <dgm:pt modelId="{908DFFFC-266A-254F-AB6F-BD5971A962BF}" type="pres">
      <dgm:prSet presAssocID="{454D9EDD-A270-4EB5-AADE-FC1E054FF2B2}" presName="parentText" presStyleLbl="node1" presStyleIdx="2" presStyleCnt="3">
        <dgm:presLayoutVars>
          <dgm:chMax val="1"/>
          <dgm:bulletEnabled val="1"/>
        </dgm:presLayoutVars>
      </dgm:prSet>
      <dgm:spPr/>
    </dgm:pt>
  </dgm:ptLst>
  <dgm:cxnLst>
    <dgm:cxn modelId="{35736A15-E433-044B-B5EF-B9BEBCABBFCB}" type="presOf" srcId="{80EF7BEA-4D81-440A-BDAA-2751291BB661}" destId="{E73F0980-9B95-C44D-BAD3-FFF562880683}" srcOrd="0" destOrd="0" presId="urn:microsoft.com/office/officeart/2005/8/layout/vList5"/>
    <dgm:cxn modelId="{67B86626-CE38-4345-82C2-509478E8A956}" srcId="{72F46EE7-6EF5-40F9-9977-8E9849996370}" destId="{80EF7BEA-4D81-440A-BDAA-2751291BB661}" srcOrd="0" destOrd="0" parTransId="{55F541FA-6837-4A49-AF02-883F56EB93E6}" sibTransId="{6D8C4D2B-E08B-47C9-BFCD-AE641619FA76}"/>
    <dgm:cxn modelId="{2B965857-90B6-4EAB-8583-0EA38DD8D5BB}" srcId="{3E5AF250-68E6-415A-B77A-44A792ED91D8}" destId="{72F46EE7-6EF5-40F9-9977-8E9849996370}" srcOrd="1" destOrd="0" parTransId="{4F6D3D65-E7AF-4B9E-84F1-2B45E83DF93F}" sibTransId="{56C7E57A-584D-4249-82B2-76B592A0D95C}"/>
    <dgm:cxn modelId="{05EF2B7C-66F8-334A-AF55-39FBDFD2431C}" type="presOf" srcId="{49198D45-6858-4794-9C11-9572BF8F7A3B}" destId="{AA6DA9ED-5D13-B243-9D8E-750F27874098}" srcOrd="0" destOrd="0" presId="urn:microsoft.com/office/officeart/2005/8/layout/vList5"/>
    <dgm:cxn modelId="{5D934A86-A321-F44F-AC19-08ABFC2D54AF}" type="presOf" srcId="{D831A005-A3EB-445E-BC1C-B22A8532E952}" destId="{E73F0980-9B95-C44D-BAD3-FFF562880683}" srcOrd="0" destOrd="1" presId="urn:microsoft.com/office/officeart/2005/8/layout/vList5"/>
    <dgm:cxn modelId="{B81C9E9C-79F7-4BD7-B0FF-3B47F9F2FF29}" srcId="{72F46EE7-6EF5-40F9-9977-8E9849996370}" destId="{D831A005-A3EB-445E-BC1C-B22A8532E952}" srcOrd="1" destOrd="0" parTransId="{DE584F2E-CC51-4C17-99D4-863BE4157F0B}" sibTransId="{489B47EA-EBC5-4617-803A-6D64DA8B1C5C}"/>
    <dgm:cxn modelId="{D5F8F4A0-EAC5-A447-8693-5F0D3604706F}" type="presOf" srcId="{3E5AF250-68E6-415A-B77A-44A792ED91D8}" destId="{973257EA-32FE-FB4A-A87E-15491A48909E}" srcOrd="0" destOrd="0" presId="urn:microsoft.com/office/officeart/2005/8/layout/vList5"/>
    <dgm:cxn modelId="{87C97DB7-AE2D-E94E-B16E-07C2C4C09B68}" type="presOf" srcId="{72F46EE7-6EF5-40F9-9977-8E9849996370}" destId="{3B821B26-4861-7547-ABCE-32A3C1227D82}" srcOrd="0" destOrd="0" presId="urn:microsoft.com/office/officeart/2005/8/layout/vList5"/>
    <dgm:cxn modelId="{672544BF-27DA-B14F-ADCA-BF40CDBFF5BD}" type="presOf" srcId="{454D9EDD-A270-4EB5-AADE-FC1E054FF2B2}" destId="{908DFFFC-266A-254F-AB6F-BD5971A962BF}" srcOrd="0" destOrd="0" presId="urn:microsoft.com/office/officeart/2005/8/layout/vList5"/>
    <dgm:cxn modelId="{D231FFD4-01DE-43A2-B0B9-640FC5E56D85}" srcId="{3E5AF250-68E6-415A-B77A-44A792ED91D8}" destId="{49198D45-6858-4794-9C11-9572BF8F7A3B}" srcOrd="0" destOrd="0" parTransId="{7666F68A-7487-46AF-9F25-5C7ADECD004F}" sibTransId="{28D47F33-39E8-4613-8B20-3254ECF4836A}"/>
    <dgm:cxn modelId="{F1F12FE7-6D1C-43D1-A5A3-DEAEDDA3E6E3}" srcId="{3E5AF250-68E6-415A-B77A-44A792ED91D8}" destId="{454D9EDD-A270-4EB5-AADE-FC1E054FF2B2}" srcOrd="2" destOrd="0" parTransId="{13B1DDE9-5F82-42D3-BC25-C4EAF84EFCE9}" sibTransId="{668356EE-09B7-427F-A172-6A442DDC0765}"/>
    <dgm:cxn modelId="{ED9750D2-AB58-9049-A43F-511D4276555A}" type="presParOf" srcId="{973257EA-32FE-FB4A-A87E-15491A48909E}" destId="{134FD645-5E43-8B44-B054-17D10395150D}" srcOrd="0" destOrd="0" presId="urn:microsoft.com/office/officeart/2005/8/layout/vList5"/>
    <dgm:cxn modelId="{84B22518-76C3-5B41-859A-9C2AC3A15D53}" type="presParOf" srcId="{134FD645-5E43-8B44-B054-17D10395150D}" destId="{AA6DA9ED-5D13-B243-9D8E-750F27874098}" srcOrd="0" destOrd="0" presId="urn:microsoft.com/office/officeart/2005/8/layout/vList5"/>
    <dgm:cxn modelId="{389411F9-8455-234F-B1B2-6785A3099378}" type="presParOf" srcId="{973257EA-32FE-FB4A-A87E-15491A48909E}" destId="{6929C699-DABB-0C4E-8C71-8790DABE3BE0}" srcOrd="1" destOrd="0" presId="urn:microsoft.com/office/officeart/2005/8/layout/vList5"/>
    <dgm:cxn modelId="{391FEF38-84EC-B245-8C8B-7F0DB0DCD3A5}" type="presParOf" srcId="{973257EA-32FE-FB4A-A87E-15491A48909E}" destId="{9B0C4EE1-0B8B-194C-8054-4DADE4A02CF3}" srcOrd="2" destOrd="0" presId="urn:microsoft.com/office/officeart/2005/8/layout/vList5"/>
    <dgm:cxn modelId="{BDF88A6A-1C40-654E-BA0A-EFE0DE3DFEAF}" type="presParOf" srcId="{9B0C4EE1-0B8B-194C-8054-4DADE4A02CF3}" destId="{3B821B26-4861-7547-ABCE-32A3C1227D82}" srcOrd="0" destOrd="0" presId="urn:microsoft.com/office/officeart/2005/8/layout/vList5"/>
    <dgm:cxn modelId="{F7B1EC05-05CC-1D44-B2E6-EBB3A179805A}" type="presParOf" srcId="{9B0C4EE1-0B8B-194C-8054-4DADE4A02CF3}" destId="{E73F0980-9B95-C44D-BAD3-FFF562880683}" srcOrd="1" destOrd="0" presId="urn:microsoft.com/office/officeart/2005/8/layout/vList5"/>
    <dgm:cxn modelId="{CC6D9487-D2C7-B646-9544-96160A9D00A9}" type="presParOf" srcId="{973257EA-32FE-FB4A-A87E-15491A48909E}" destId="{EC12164E-4957-D34D-BE9F-547163835543}" srcOrd="3" destOrd="0" presId="urn:microsoft.com/office/officeart/2005/8/layout/vList5"/>
    <dgm:cxn modelId="{198D8AAA-138D-2641-8C62-A6700FB3F3C6}" type="presParOf" srcId="{973257EA-32FE-FB4A-A87E-15491A48909E}" destId="{A0A27ED6-8A89-9741-9ED5-F85200DA3CE1}" srcOrd="4" destOrd="0" presId="urn:microsoft.com/office/officeart/2005/8/layout/vList5"/>
    <dgm:cxn modelId="{4CC47829-2896-E14B-8A84-AD967FFE8D88}" type="presParOf" srcId="{A0A27ED6-8A89-9741-9ED5-F85200DA3CE1}" destId="{908DFFFC-266A-254F-AB6F-BD5971A962B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48DDC5A-E273-4887-8ABF-F81F92FD54BF}"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BDEE842F-487B-4F12-978B-57B218C13816}">
      <dgm:prSet/>
      <dgm:spPr/>
      <dgm:t>
        <a:bodyPr/>
        <a:lstStyle/>
        <a:p>
          <a:r>
            <a:rPr lang="it-IT"/>
            <a:t>Gli HBM sono particolari modelli computazionali dotati di «generatori di ipotesi» di alto livello sulla struttura generale di possibili concetti</a:t>
          </a:r>
          <a:endParaRPr lang="en-US"/>
        </a:p>
      </dgm:t>
    </dgm:pt>
    <dgm:pt modelId="{32032125-7B2C-41EF-A0EA-E270E98C7D73}" type="parTrans" cxnId="{F6B5EA5F-0242-4E81-96F1-7E04B6963BC7}">
      <dgm:prSet/>
      <dgm:spPr/>
      <dgm:t>
        <a:bodyPr/>
        <a:lstStyle/>
        <a:p>
          <a:endParaRPr lang="en-US"/>
        </a:p>
      </dgm:t>
    </dgm:pt>
    <dgm:pt modelId="{FD62BBD2-4B4C-475F-ACD4-6B9055A20211}" type="sibTrans" cxnId="{F6B5EA5F-0242-4E81-96F1-7E04B6963BC7}">
      <dgm:prSet/>
      <dgm:spPr/>
      <dgm:t>
        <a:bodyPr/>
        <a:lstStyle/>
        <a:p>
          <a:endParaRPr lang="en-US"/>
        </a:p>
      </dgm:t>
    </dgm:pt>
    <dgm:pt modelId="{1B08365B-A151-4F02-98F4-8D8A03EB653B}">
      <dgm:prSet/>
      <dgm:spPr/>
      <dgm:t>
        <a:bodyPr/>
        <a:lstStyle/>
        <a:p>
          <a:r>
            <a:rPr lang="it-IT"/>
            <a:t>Con innestati più strati di reti bayesiane che aggiornano i gradi di probabilità relativi a quanto una struttura, piuttosto che un altra, possa meglio render conto di un insieme di osservazioni</a:t>
          </a:r>
          <a:endParaRPr lang="en-US"/>
        </a:p>
      </dgm:t>
    </dgm:pt>
    <dgm:pt modelId="{B7BE0C3F-5214-48E8-BE64-5DAFBA2AB3EA}" type="parTrans" cxnId="{464C314D-FA88-4A77-839A-DD67993D2C39}">
      <dgm:prSet/>
      <dgm:spPr/>
      <dgm:t>
        <a:bodyPr/>
        <a:lstStyle/>
        <a:p>
          <a:endParaRPr lang="en-US"/>
        </a:p>
      </dgm:t>
    </dgm:pt>
    <dgm:pt modelId="{93D2E4A0-135F-4BBC-B4D4-7F37BEBE1A2C}" type="sibTrans" cxnId="{464C314D-FA88-4A77-839A-DD67993D2C39}">
      <dgm:prSet/>
      <dgm:spPr/>
      <dgm:t>
        <a:bodyPr/>
        <a:lstStyle/>
        <a:p>
          <a:endParaRPr lang="en-US"/>
        </a:p>
      </dgm:t>
    </dgm:pt>
    <dgm:pt modelId="{DF8E69A1-493F-49D1-A94A-009E707C3682}">
      <dgm:prSet/>
      <dgm:spPr/>
      <dgm:t>
        <a:bodyPr/>
        <a:lstStyle/>
        <a:p>
          <a:r>
            <a:rPr lang="it-IT"/>
            <a:t>Gli HBM si stanno dimostrando di utilità particolarmente generale nel rendere conto di molti aspetti della cognizione umana, dall’apprendimento di concetti, a quello del linguaggio, alla costruzione di modelli mentali dinamici di processi fisici</a:t>
          </a:r>
          <a:endParaRPr lang="en-US"/>
        </a:p>
      </dgm:t>
    </dgm:pt>
    <dgm:pt modelId="{75422870-6FF4-4412-8AF5-1B92689AB6AD}" type="parTrans" cxnId="{35D14E55-56BD-4C64-A4A0-A9832C7865C6}">
      <dgm:prSet/>
      <dgm:spPr/>
      <dgm:t>
        <a:bodyPr/>
        <a:lstStyle/>
        <a:p>
          <a:endParaRPr lang="en-US"/>
        </a:p>
      </dgm:t>
    </dgm:pt>
    <dgm:pt modelId="{81A33DEC-9A73-41A9-8F55-EC0F35D67A38}" type="sibTrans" cxnId="{35D14E55-56BD-4C64-A4A0-A9832C7865C6}">
      <dgm:prSet/>
      <dgm:spPr/>
      <dgm:t>
        <a:bodyPr/>
        <a:lstStyle/>
        <a:p>
          <a:endParaRPr lang="en-US"/>
        </a:p>
      </dgm:t>
    </dgm:pt>
    <dgm:pt modelId="{5A49D222-04D7-9043-B7E0-E79A27A7A055}" type="pres">
      <dgm:prSet presAssocID="{E48DDC5A-E273-4887-8ABF-F81F92FD54BF}" presName="vert0" presStyleCnt="0">
        <dgm:presLayoutVars>
          <dgm:dir/>
          <dgm:animOne val="branch"/>
          <dgm:animLvl val="lvl"/>
        </dgm:presLayoutVars>
      </dgm:prSet>
      <dgm:spPr/>
    </dgm:pt>
    <dgm:pt modelId="{B2B79BD2-D6D6-C74F-A7F4-3DBC54B406F2}" type="pres">
      <dgm:prSet presAssocID="{BDEE842F-487B-4F12-978B-57B218C13816}" presName="thickLine" presStyleLbl="alignNode1" presStyleIdx="0" presStyleCnt="3"/>
      <dgm:spPr/>
    </dgm:pt>
    <dgm:pt modelId="{81A9048A-AC21-4C4D-A568-F6E73D721FE6}" type="pres">
      <dgm:prSet presAssocID="{BDEE842F-487B-4F12-978B-57B218C13816}" presName="horz1" presStyleCnt="0"/>
      <dgm:spPr/>
    </dgm:pt>
    <dgm:pt modelId="{BE1FD417-CE62-2E40-B606-CE9482BE7C69}" type="pres">
      <dgm:prSet presAssocID="{BDEE842F-487B-4F12-978B-57B218C13816}" presName="tx1" presStyleLbl="revTx" presStyleIdx="0" presStyleCnt="3"/>
      <dgm:spPr/>
    </dgm:pt>
    <dgm:pt modelId="{C3DE82E3-77FC-9A4D-BF57-6EAA861D9611}" type="pres">
      <dgm:prSet presAssocID="{BDEE842F-487B-4F12-978B-57B218C13816}" presName="vert1" presStyleCnt="0"/>
      <dgm:spPr/>
    </dgm:pt>
    <dgm:pt modelId="{7F22017C-A6C0-F848-B257-BE401F11B039}" type="pres">
      <dgm:prSet presAssocID="{1B08365B-A151-4F02-98F4-8D8A03EB653B}" presName="thickLine" presStyleLbl="alignNode1" presStyleIdx="1" presStyleCnt="3"/>
      <dgm:spPr/>
    </dgm:pt>
    <dgm:pt modelId="{DB1B94FB-69EC-3142-9C04-AA65CD7C0320}" type="pres">
      <dgm:prSet presAssocID="{1B08365B-A151-4F02-98F4-8D8A03EB653B}" presName="horz1" presStyleCnt="0"/>
      <dgm:spPr/>
    </dgm:pt>
    <dgm:pt modelId="{451B7D4B-3CF6-0247-B347-FA65CF14CBD5}" type="pres">
      <dgm:prSet presAssocID="{1B08365B-A151-4F02-98F4-8D8A03EB653B}" presName="tx1" presStyleLbl="revTx" presStyleIdx="1" presStyleCnt="3"/>
      <dgm:spPr/>
    </dgm:pt>
    <dgm:pt modelId="{6E306FCB-C0AB-4246-AA90-8143A60C940B}" type="pres">
      <dgm:prSet presAssocID="{1B08365B-A151-4F02-98F4-8D8A03EB653B}" presName="vert1" presStyleCnt="0"/>
      <dgm:spPr/>
    </dgm:pt>
    <dgm:pt modelId="{519A3207-29E0-5D40-902E-783118C7E872}" type="pres">
      <dgm:prSet presAssocID="{DF8E69A1-493F-49D1-A94A-009E707C3682}" presName="thickLine" presStyleLbl="alignNode1" presStyleIdx="2" presStyleCnt="3"/>
      <dgm:spPr/>
    </dgm:pt>
    <dgm:pt modelId="{930ED511-7C6C-134D-B1EE-A1F088BF388E}" type="pres">
      <dgm:prSet presAssocID="{DF8E69A1-493F-49D1-A94A-009E707C3682}" presName="horz1" presStyleCnt="0"/>
      <dgm:spPr/>
    </dgm:pt>
    <dgm:pt modelId="{9E2F82B2-9FCB-0545-AB38-BD6C2C94D699}" type="pres">
      <dgm:prSet presAssocID="{DF8E69A1-493F-49D1-A94A-009E707C3682}" presName="tx1" presStyleLbl="revTx" presStyleIdx="2" presStyleCnt="3"/>
      <dgm:spPr/>
    </dgm:pt>
    <dgm:pt modelId="{FC27C363-2926-834B-B0D5-3E0C8157E68B}" type="pres">
      <dgm:prSet presAssocID="{DF8E69A1-493F-49D1-A94A-009E707C3682}" presName="vert1" presStyleCnt="0"/>
      <dgm:spPr/>
    </dgm:pt>
  </dgm:ptLst>
  <dgm:cxnLst>
    <dgm:cxn modelId="{464C314D-FA88-4A77-839A-DD67993D2C39}" srcId="{E48DDC5A-E273-4887-8ABF-F81F92FD54BF}" destId="{1B08365B-A151-4F02-98F4-8D8A03EB653B}" srcOrd="1" destOrd="0" parTransId="{B7BE0C3F-5214-48E8-BE64-5DAFBA2AB3EA}" sibTransId="{93D2E4A0-135F-4BBC-B4D4-7F37BEBE1A2C}"/>
    <dgm:cxn modelId="{35D14E55-56BD-4C64-A4A0-A9832C7865C6}" srcId="{E48DDC5A-E273-4887-8ABF-F81F92FD54BF}" destId="{DF8E69A1-493F-49D1-A94A-009E707C3682}" srcOrd="2" destOrd="0" parTransId="{75422870-6FF4-4412-8AF5-1B92689AB6AD}" sibTransId="{81A33DEC-9A73-41A9-8F55-EC0F35D67A38}"/>
    <dgm:cxn modelId="{F6B5EA5F-0242-4E81-96F1-7E04B6963BC7}" srcId="{E48DDC5A-E273-4887-8ABF-F81F92FD54BF}" destId="{BDEE842F-487B-4F12-978B-57B218C13816}" srcOrd="0" destOrd="0" parTransId="{32032125-7B2C-41EF-A0EA-E270E98C7D73}" sibTransId="{FD62BBD2-4B4C-475F-ACD4-6B9055A20211}"/>
    <dgm:cxn modelId="{B6263ACF-AD5C-6548-A8B7-DE933E7FFAF0}" type="presOf" srcId="{DF8E69A1-493F-49D1-A94A-009E707C3682}" destId="{9E2F82B2-9FCB-0545-AB38-BD6C2C94D699}" srcOrd="0" destOrd="0" presId="urn:microsoft.com/office/officeart/2008/layout/LinedList"/>
    <dgm:cxn modelId="{C8B4E6D0-F714-4341-87DB-33074169062F}" type="presOf" srcId="{1B08365B-A151-4F02-98F4-8D8A03EB653B}" destId="{451B7D4B-3CF6-0247-B347-FA65CF14CBD5}" srcOrd="0" destOrd="0" presId="urn:microsoft.com/office/officeart/2008/layout/LinedList"/>
    <dgm:cxn modelId="{6A634CDC-1558-8847-9FA9-A7304B0C95D0}" type="presOf" srcId="{BDEE842F-487B-4F12-978B-57B218C13816}" destId="{BE1FD417-CE62-2E40-B606-CE9482BE7C69}" srcOrd="0" destOrd="0" presId="urn:microsoft.com/office/officeart/2008/layout/LinedList"/>
    <dgm:cxn modelId="{12EAF0FC-0C5A-0340-94BA-A176E1C20280}" type="presOf" srcId="{E48DDC5A-E273-4887-8ABF-F81F92FD54BF}" destId="{5A49D222-04D7-9043-B7E0-E79A27A7A055}" srcOrd="0" destOrd="0" presId="urn:microsoft.com/office/officeart/2008/layout/LinedList"/>
    <dgm:cxn modelId="{EC882163-4F8D-DD46-AAC4-ABCC60B399AE}" type="presParOf" srcId="{5A49D222-04D7-9043-B7E0-E79A27A7A055}" destId="{B2B79BD2-D6D6-C74F-A7F4-3DBC54B406F2}" srcOrd="0" destOrd="0" presId="urn:microsoft.com/office/officeart/2008/layout/LinedList"/>
    <dgm:cxn modelId="{334C9909-5AFD-1C46-BDBA-C2134F04334C}" type="presParOf" srcId="{5A49D222-04D7-9043-B7E0-E79A27A7A055}" destId="{81A9048A-AC21-4C4D-A568-F6E73D721FE6}" srcOrd="1" destOrd="0" presId="urn:microsoft.com/office/officeart/2008/layout/LinedList"/>
    <dgm:cxn modelId="{797B7675-5952-584E-A959-0A9BAFB86CF9}" type="presParOf" srcId="{81A9048A-AC21-4C4D-A568-F6E73D721FE6}" destId="{BE1FD417-CE62-2E40-B606-CE9482BE7C69}" srcOrd="0" destOrd="0" presId="urn:microsoft.com/office/officeart/2008/layout/LinedList"/>
    <dgm:cxn modelId="{EB04893D-459F-6B40-B751-9C38C084935F}" type="presParOf" srcId="{81A9048A-AC21-4C4D-A568-F6E73D721FE6}" destId="{C3DE82E3-77FC-9A4D-BF57-6EAA861D9611}" srcOrd="1" destOrd="0" presId="urn:microsoft.com/office/officeart/2008/layout/LinedList"/>
    <dgm:cxn modelId="{86F08B76-FD7E-C049-AEF5-D06D5A3CC576}" type="presParOf" srcId="{5A49D222-04D7-9043-B7E0-E79A27A7A055}" destId="{7F22017C-A6C0-F848-B257-BE401F11B039}" srcOrd="2" destOrd="0" presId="urn:microsoft.com/office/officeart/2008/layout/LinedList"/>
    <dgm:cxn modelId="{A23A2D65-591A-D84A-AF69-82C78E7F0008}" type="presParOf" srcId="{5A49D222-04D7-9043-B7E0-E79A27A7A055}" destId="{DB1B94FB-69EC-3142-9C04-AA65CD7C0320}" srcOrd="3" destOrd="0" presId="urn:microsoft.com/office/officeart/2008/layout/LinedList"/>
    <dgm:cxn modelId="{C81C50F1-397A-574F-A523-15B41C0F126A}" type="presParOf" srcId="{DB1B94FB-69EC-3142-9C04-AA65CD7C0320}" destId="{451B7D4B-3CF6-0247-B347-FA65CF14CBD5}" srcOrd="0" destOrd="0" presId="urn:microsoft.com/office/officeart/2008/layout/LinedList"/>
    <dgm:cxn modelId="{6B0979FB-EFA1-CC47-B826-C72BC3419604}" type="presParOf" srcId="{DB1B94FB-69EC-3142-9C04-AA65CD7C0320}" destId="{6E306FCB-C0AB-4246-AA90-8143A60C940B}" srcOrd="1" destOrd="0" presId="urn:microsoft.com/office/officeart/2008/layout/LinedList"/>
    <dgm:cxn modelId="{E7F895EC-9F18-C540-A2F9-D17EEC2D00DF}" type="presParOf" srcId="{5A49D222-04D7-9043-B7E0-E79A27A7A055}" destId="{519A3207-29E0-5D40-902E-783118C7E872}" srcOrd="4" destOrd="0" presId="urn:microsoft.com/office/officeart/2008/layout/LinedList"/>
    <dgm:cxn modelId="{281BF91D-7FA1-D545-B4E6-2CBCE21702A4}" type="presParOf" srcId="{5A49D222-04D7-9043-B7E0-E79A27A7A055}" destId="{930ED511-7C6C-134D-B1EE-A1F088BF388E}" srcOrd="5" destOrd="0" presId="urn:microsoft.com/office/officeart/2008/layout/LinedList"/>
    <dgm:cxn modelId="{A5BCC192-6F91-FB4A-ACDD-AC3AE9B87164}" type="presParOf" srcId="{930ED511-7C6C-134D-B1EE-A1F088BF388E}" destId="{9E2F82B2-9FCB-0545-AB38-BD6C2C94D699}" srcOrd="0" destOrd="0" presId="urn:microsoft.com/office/officeart/2008/layout/LinedList"/>
    <dgm:cxn modelId="{4F59E877-310E-A74E-9980-A98341758FB2}" type="presParOf" srcId="{930ED511-7C6C-134D-B1EE-A1F088BF388E}" destId="{FC27C363-2926-834B-B0D5-3E0C8157E68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0D1EEFC-DD43-4A14-BF15-2DD7E34E7D4D}"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3D805EEF-5193-465E-9A5D-2AB72AB32F4C}">
      <dgm:prSet/>
      <dgm:spPr/>
      <dgm:t>
        <a:bodyPr/>
        <a:lstStyle/>
        <a:p>
          <a:r>
            <a:rPr lang="it-IT"/>
            <a:t>Sono i modelli simbolici più adatti a costruire rappresentazioni di come l’interazione tra tanti individui in un ambiente (livello psicologico) possa far emergere alcune caratteristiche al livello sociale</a:t>
          </a:r>
          <a:endParaRPr lang="en-US"/>
        </a:p>
      </dgm:t>
    </dgm:pt>
    <dgm:pt modelId="{04F72C41-57BB-4CE6-85DA-D8AF418C20E4}" type="parTrans" cxnId="{BCC85CF7-7206-4720-9B14-2D1F4E45C0D0}">
      <dgm:prSet/>
      <dgm:spPr/>
      <dgm:t>
        <a:bodyPr/>
        <a:lstStyle/>
        <a:p>
          <a:endParaRPr lang="en-US"/>
        </a:p>
      </dgm:t>
    </dgm:pt>
    <dgm:pt modelId="{C6D1ECC2-10CA-4E7D-9DD2-321C31EB55A5}" type="sibTrans" cxnId="{BCC85CF7-7206-4720-9B14-2D1F4E45C0D0}">
      <dgm:prSet/>
      <dgm:spPr/>
      <dgm:t>
        <a:bodyPr/>
        <a:lstStyle/>
        <a:p>
          <a:endParaRPr lang="en-US"/>
        </a:p>
      </dgm:t>
    </dgm:pt>
    <dgm:pt modelId="{ECD96B5F-AAF8-4637-A6C4-513BDFF6D239}">
      <dgm:prSet/>
      <dgm:spPr/>
      <dgm:t>
        <a:bodyPr/>
        <a:lstStyle/>
        <a:p>
          <a:r>
            <a:rPr lang="it-IT"/>
            <a:t>Il modello comprende alcuni “individui virtuali”, programmati come</a:t>
          </a:r>
          <a:r>
            <a:rPr lang="it-IT" b="1"/>
            <a:t> agenti</a:t>
          </a:r>
          <a:r>
            <a:rPr lang="it-IT"/>
            <a:t> simbolici molto semplici, con le sole funzioni comportamentali e/o cognitive a cui la nostra teoria attribuisce la possibile emergenza di un fenomeno sociale</a:t>
          </a:r>
          <a:endParaRPr lang="en-US"/>
        </a:p>
      </dgm:t>
    </dgm:pt>
    <dgm:pt modelId="{006A61BD-EA5F-48DF-956D-5B80566A73A9}" type="parTrans" cxnId="{8B196B0D-6AE6-4636-87D8-DFA40CC3D436}">
      <dgm:prSet/>
      <dgm:spPr/>
      <dgm:t>
        <a:bodyPr/>
        <a:lstStyle/>
        <a:p>
          <a:endParaRPr lang="en-US"/>
        </a:p>
      </dgm:t>
    </dgm:pt>
    <dgm:pt modelId="{70A8337F-0E3D-4D9E-8B43-EEFD7A4E4141}" type="sibTrans" cxnId="{8B196B0D-6AE6-4636-87D8-DFA40CC3D436}">
      <dgm:prSet/>
      <dgm:spPr/>
      <dgm:t>
        <a:bodyPr/>
        <a:lstStyle/>
        <a:p>
          <a:endParaRPr lang="en-US"/>
        </a:p>
      </dgm:t>
    </dgm:pt>
    <dgm:pt modelId="{8AC85995-733A-48A9-B22C-5A7CF15D58D1}">
      <dgm:prSet/>
      <dgm:spPr/>
      <dgm:t>
        <a:bodyPr/>
        <a:lstStyle/>
        <a:p>
          <a:r>
            <a:rPr lang="it-IT"/>
            <a:t>Comprende anche un modello dell’ambiente in cui quegli agenti  artificiali interagiranno</a:t>
          </a:r>
          <a:endParaRPr lang="en-US"/>
        </a:p>
      </dgm:t>
    </dgm:pt>
    <dgm:pt modelId="{C57A27CC-4A0B-4EC7-A9CB-788E1FF9C2BC}" type="parTrans" cxnId="{61999B59-F1EC-4EDF-B2B5-7EE141FCBEE2}">
      <dgm:prSet/>
      <dgm:spPr/>
      <dgm:t>
        <a:bodyPr/>
        <a:lstStyle/>
        <a:p>
          <a:endParaRPr lang="en-US"/>
        </a:p>
      </dgm:t>
    </dgm:pt>
    <dgm:pt modelId="{DE31AE3A-3880-4E6C-B1AB-F3D71A023D39}" type="sibTrans" cxnId="{61999B59-F1EC-4EDF-B2B5-7EE141FCBEE2}">
      <dgm:prSet/>
      <dgm:spPr/>
      <dgm:t>
        <a:bodyPr/>
        <a:lstStyle/>
        <a:p>
          <a:endParaRPr lang="en-US"/>
        </a:p>
      </dgm:t>
    </dgm:pt>
    <dgm:pt modelId="{6C3012AA-E0A9-4741-A8E3-2DC017575862}">
      <dgm:prSet/>
      <dgm:spPr/>
      <dgm:t>
        <a:bodyPr/>
        <a:lstStyle/>
        <a:p>
          <a:r>
            <a:rPr lang="it-IT"/>
            <a:t>Ci si sofferma solo sulle caratteristiche dell’ambiente considerate importanti nella teoria</a:t>
          </a:r>
          <a:endParaRPr lang="en-US"/>
        </a:p>
      </dgm:t>
    </dgm:pt>
    <dgm:pt modelId="{7E212DAC-07E0-4D40-BC35-20DF45740D65}" type="parTrans" cxnId="{4191F3D8-CCE6-419A-8409-A013500A2500}">
      <dgm:prSet/>
      <dgm:spPr/>
      <dgm:t>
        <a:bodyPr/>
        <a:lstStyle/>
        <a:p>
          <a:endParaRPr lang="en-US"/>
        </a:p>
      </dgm:t>
    </dgm:pt>
    <dgm:pt modelId="{2743AFA1-66D1-4D16-8798-3CE8F5276C16}" type="sibTrans" cxnId="{4191F3D8-CCE6-419A-8409-A013500A2500}">
      <dgm:prSet/>
      <dgm:spPr/>
      <dgm:t>
        <a:bodyPr/>
        <a:lstStyle/>
        <a:p>
          <a:endParaRPr lang="en-US"/>
        </a:p>
      </dgm:t>
    </dgm:pt>
    <dgm:pt modelId="{6C532785-5591-6345-934F-B97C8581A184}" type="pres">
      <dgm:prSet presAssocID="{B0D1EEFC-DD43-4A14-BF15-2DD7E34E7D4D}" presName="vert0" presStyleCnt="0">
        <dgm:presLayoutVars>
          <dgm:dir/>
          <dgm:animOne val="branch"/>
          <dgm:animLvl val="lvl"/>
        </dgm:presLayoutVars>
      </dgm:prSet>
      <dgm:spPr/>
    </dgm:pt>
    <dgm:pt modelId="{0D259076-B236-C54C-A9CA-F8538C8E6A9F}" type="pres">
      <dgm:prSet presAssocID="{3D805EEF-5193-465E-9A5D-2AB72AB32F4C}" presName="thickLine" presStyleLbl="alignNode1" presStyleIdx="0" presStyleCnt="4"/>
      <dgm:spPr/>
    </dgm:pt>
    <dgm:pt modelId="{D329094A-6D8E-E048-AB73-D8EF38767D63}" type="pres">
      <dgm:prSet presAssocID="{3D805EEF-5193-465E-9A5D-2AB72AB32F4C}" presName="horz1" presStyleCnt="0"/>
      <dgm:spPr/>
    </dgm:pt>
    <dgm:pt modelId="{DE86AFFE-67F0-CD41-9A6B-0ED8CDD24225}" type="pres">
      <dgm:prSet presAssocID="{3D805EEF-5193-465E-9A5D-2AB72AB32F4C}" presName="tx1" presStyleLbl="revTx" presStyleIdx="0" presStyleCnt="4"/>
      <dgm:spPr/>
    </dgm:pt>
    <dgm:pt modelId="{377BCA4C-9D44-1446-B477-59639C108F83}" type="pres">
      <dgm:prSet presAssocID="{3D805EEF-5193-465E-9A5D-2AB72AB32F4C}" presName="vert1" presStyleCnt="0"/>
      <dgm:spPr/>
    </dgm:pt>
    <dgm:pt modelId="{E808E271-3505-9D4F-963F-992684442A1F}" type="pres">
      <dgm:prSet presAssocID="{ECD96B5F-AAF8-4637-A6C4-513BDFF6D239}" presName="thickLine" presStyleLbl="alignNode1" presStyleIdx="1" presStyleCnt="4"/>
      <dgm:spPr/>
    </dgm:pt>
    <dgm:pt modelId="{E6A89921-F612-7C43-8AEC-7DB45412D9B4}" type="pres">
      <dgm:prSet presAssocID="{ECD96B5F-AAF8-4637-A6C4-513BDFF6D239}" presName="horz1" presStyleCnt="0"/>
      <dgm:spPr/>
    </dgm:pt>
    <dgm:pt modelId="{7D23B445-C238-664D-ABE2-5D022C60EE9D}" type="pres">
      <dgm:prSet presAssocID="{ECD96B5F-AAF8-4637-A6C4-513BDFF6D239}" presName="tx1" presStyleLbl="revTx" presStyleIdx="1" presStyleCnt="4"/>
      <dgm:spPr/>
    </dgm:pt>
    <dgm:pt modelId="{0ADC2504-9E7F-3040-9420-B98B2799AFE1}" type="pres">
      <dgm:prSet presAssocID="{ECD96B5F-AAF8-4637-A6C4-513BDFF6D239}" presName="vert1" presStyleCnt="0"/>
      <dgm:spPr/>
    </dgm:pt>
    <dgm:pt modelId="{465C1A3B-46F3-3A45-A751-25ECA30C1A43}" type="pres">
      <dgm:prSet presAssocID="{8AC85995-733A-48A9-B22C-5A7CF15D58D1}" presName="thickLine" presStyleLbl="alignNode1" presStyleIdx="2" presStyleCnt="4"/>
      <dgm:spPr/>
    </dgm:pt>
    <dgm:pt modelId="{4C97108E-AABA-404A-9EFC-628FF5488552}" type="pres">
      <dgm:prSet presAssocID="{8AC85995-733A-48A9-B22C-5A7CF15D58D1}" presName="horz1" presStyleCnt="0"/>
      <dgm:spPr/>
    </dgm:pt>
    <dgm:pt modelId="{EC9B8924-BF23-9241-81BB-4721BD319DD1}" type="pres">
      <dgm:prSet presAssocID="{8AC85995-733A-48A9-B22C-5A7CF15D58D1}" presName="tx1" presStyleLbl="revTx" presStyleIdx="2" presStyleCnt="4"/>
      <dgm:spPr/>
    </dgm:pt>
    <dgm:pt modelId="{FC798624-173C-B541-936B-8C7B69EA2AFD}" type="pres">
      <dgm:prSet presAssocID="{8AC85995-733A-48A9-B22C-5A7CF15D58D1}" presName="vert1" presStyleCnt="0"/>
      <dgm:spPr/>
    </dgm:pt>
    <dgm:pt modelId="{E6E71CB4-36E2-BD4D-8D70-8BE11E403816}" type="pres">
      <dgm:prSet presAssocID="{6C3012AA-E0A9-4741-A8E3-2DC017575862}" presName="thickLine" presStyleLbl="alignNode1" presStyleIdx="3" presStyleCnt="4"/>
      <dgm:spPr/>
    </dgm:pt>
    <dgm:pt modelId="{109AE11B-C51F-6347-BAE5-F8F363CCE759}" type="pres">
      <dgm:prSet presAssocID="{6C3012AA-E0A9-4741-A8E3-2DC017575862}" presName="horz1" presStyleCnt="0"/>
      <dgm:spPr/>
    </dgm:pt>
    <dgm:pt modelId="{F9D0059F-E75A-CA40-A451-82EE78812736}" type="pres">
      <dgm:prSet presAssocID="{6C3012AA-E0A9-4741-A8E3-2DC017575862}" presName="tx1" presStyleLbl="revTx" presStyleIdx="3" presStyleCnt="4"/>
      <dgm:spPr/>
    </dgm:pt>
    <dgm:pt modelId="{32B32713-E27A-0749-BCD4-1B6DF4DCFB0B}" type="pres">
      <dgm:prSet presAssocID="{6C3012AA-E0A9-4741-A8E3-2DC017575862}" presName="vert1" presStyleCnt="0"/>
      <dgm:spPr/>
    </dgm:pt>
  </dgm:ptLst>
  <dgm:cxnLst>
    <dgm:cxn modelId="{8B196B0D-6AE6-4636-87D8-DFA40CC3D436}" srcId="{B0D1EEFC-DD43-4A14-BF15-2DD7E34E7D4D}" destId="{ECD96B5F-AAF8-4637-A6C4-513BDFF6D239}" srcOrd="1" destOrd="0" parTransId="{006A61BD-EA5F-48DF-956D-5B80566A73A9}" sibTransId="{70A8337F-0E3D-4D9E-8B43-EEFD7A4E4141}"/>
    <dgm:cxn modelId="{39840912-A678-A447-9753-74F138164428}" type="presOf" srcId="{8AC85995-733A-48A9-B22C-5A7CF15D58D1}" destId="{EC9B8924-BF23-9241-81BB-4721BD319DD1}" srcOrd="0" destOrd="0" presId="urn:microsoft.com/office/officeart/2008/layout/LinedList"/>
    <dgm:cxn modelId="{24737F26-0628-D043-BF4A-46AAC9E72E81}" type="presOf" srcId="{ECD96B5F-AAF8-4637-A6C4-513BDFF6D239}" destId="{7D23B445-C238-664D-ABE2-5D022C60EE9D}" srcOrd="0" destOrd="0" presId="urn:microsoft.com/office/officeart/2008/layout/LinedList"/>
    <dgm:cxn modelId="{61999B59-F1EC-4EDF-B2B5-7EE141FCBEE2}" srcId="{B0D1EEFC-DD43-4A14-BF15-2DD7E34E7D4D}" destId="{8AC85995-733A-48A9-B22C-5A7CF15D58D1}" srcOrd="2" destOrd="0" parTransId="{C57A27CC-4A0B-4EC7-A9CB-788E1FF9C2BC}" sibTransId="{DE31AE3A-3880-4E6C-B1AB-F3D71A023D39}"/>
    <dgm:cxn modelId="{DE720972-3DFF-EA48-81DE-5C744FC26780}" type="presOf" srcId="{3D805EEF-5193-465E-9A5D-2AB72AB32F4C}" destId="{DE86AFFE-67F0-CD41-9A6B-0ED8CDD24225}" srcOrd="0" destOrd="0" presId="urn:microsoft.com/office/officeart/2008/layout/LinedList"/>
    <dgm:cxn modelId="{82A37CBB-F159-1640-BAA9-7105452682B5}" type="presOf" srcId="{6C3012AA-E0A9-4741-A8E3-2DC017575862}" destId="{F9D0059F-E75A-CA40-A451-82EE78812736}" srcOrd="0" destOrd="0" presId="urn:microsoft.com/office/officeart/2008/layout/LinedList"/>
    <dgm:cxn modelId="{4191F3D8-CCE6-419A-8409-A013500A2500}" srcId="{B0D1EEFC-DD43-4A14-BF15-2DD7E34E7D4D}" destId="{6C3012AA-E0A9-4741-A8E3-2DC017575862}" srcOrd="3" destOrd="0" parTransId="{7E212DAC-07E0-4D40-BC35-20DF45740D65}" sibTransId="{2743AFA1-66D1-4D16-8798-3CE8F5276C16}"/>
    <dgm:cxn modelId="{B8A0EDEA-5259-3140-A13F-0F3324EF8341}" type="presOf" srcId="{B0D1EEFC-DD43-4A14-BF15-2DD7E34E7D4D}" destId="{6C532785-5591-6345-934F-B97C8581A184}" srcOrd="0" destOrd="0" presId="urn:microsoft.com/office/officeart/2008/layout/LinedList"/>
    <dgm:cxn modelId="{BCC85CF7-7206-4720-9B14-2D1F4E45C0D0}" srcId="{B0D1EEFC-DD43-4A14-BF15-2DD7E34E7D4D}" destId="{3D805EEF-5193-465E-9A5D-2AB72AB32F4C}" srcOrd="0" destOrd="0" parTransId="{04F72C41-57BB-4CE6-85DA-D8AF418C20E4}" sibTransId="{C6D1ECC2-10CA-4E7D-9DD2-321C31EB55A5}"/>
    <dgm:cxn modelId="{23E46EC2-8F98-854B-B9D6-83D31C65F0B3}" type="presParOf" srcId="{6C532785-5591-6345-934F-B97C8581A184}" destId="{0D259076-B236-C54C-A9CA-F8538C8E6A9F}" srcOrd="0" destOrd="0" presId="urn:microsoft.com/office/officeart/2008/layout/LinedList"/>
    <dgm:cxn modelId="{24DB2CAB-8AC4-B346-930A-62B634884DA0}" type="presParOf" srcId="{6C532785-5591-6345-934F-B97C8581A184}" destId="{D329094A-6D8E-E048-AB73-D8EF38767D63}" srcOrd="1" destOrd="0" presId="urn:microsoft.com/office/officeart/2008/layout/LinedList"/>
    <dgm:cxn modelId="{B37C04AD-8BB3-064B-B1EB-C1626AD980B3}" type="presParOf" srcId="{D329094A-6D8E-E048-AB73-D8EF38767D63}" destId="{DE86AFFE-67F0-CD41-9A6B-0ED8CDD24225}" srcOrd="0" destOrd="0" presId="urn:microsoft.com/office/officeart/2008/layout/LinedList"/>
    <dgm:cxn modelId="{8F4F8234-004B-BB47-AB32-5E18C55AC6AE}" type="presParOf" srcId="{D329094A-6D8E-E048-AB73-D8EF38767D63}" destId="{377BCA4C-9D44-1446-B477-59639C108F83}" srcOrd="1" destOrd="0" presId="urn:microsoft.com/office/officeart/2008/layout/LinedList"/>
    <dgm:cxn modelId="{446FDBF3-0380-0C4C-B1D2-551031DDB966}" type="presParOf" srcId="{6C532785-5591-6345-934F-B97C8581A184}" destId="{E808E271-3505-9D4F-963F-992684442A1F}" srcOrd="2" destOrd="0" presId="urn:microsoft.com/office/officeart/2008/layout/LinedList"/>
    <dgm:cxn modelId="{B8DAFF6E-27F4-6F4E-AB2E-620A99907EC2}" type="presParOf" srcId="{6C532785-5591-6345-934F-B97C8581A184}" destId="{E6A89921-F612-7C43-8AEC-7DB45412D9B4}" srcOrd="3" destOrd="0" presId="urn:microsoft.com/office/officeart/2008/layout/LinedList"/>
    <dgm:cxn modelId="{47E2D6A9-40C8-BB43-9B9A-887FB3B643A9}" type="presParOf" srcId="{E6A89921-F612-7C43-8AEC-7DB45412D9B4}" destId="{7D23B445-C238-664D-ABE2-5D022C60EE9D}" srcOrd="0" destOrd="0" presId="urn:microsoft.com/office/officeart/2008/layout/LinedList"/>
    <dgm:cxn modelId="{FA0C14E1-FED1-8146-BBA6-7E84199ACBFD}" type="presParOf" srcId="{E6A89921-F612-7C43-8AEC-7DB45412D9B4}" destId="{0ADC2504-9E7F-3040-9420-B98B2799AFE1}" srcOrd="1" destOrd="0" presId="urn:microsoft.com/office/officeart/2008/layout/LinedList"/>
    <dgm:cxn modelId="{765453D0-9883-1F44-9AA0-7AE390726305}" type="presParOf" srcId="{6C532785-5591-6345-934F-B97C8581A184}" destId="{465C1A3B-46F3-3A45-A751-25ECA30C1A43}" srcOrd="4" destOrd="0" presId="urn:microsoft.com/office/officeart/2008/layout/LinedList"/>
    <dgm:cxn modelId="{DB635123-CC18-944C-9145-358C44EC63C2}" type="presParOf" srcId="{6C532785-5591-6345-934F-B97C8581A184}" destId="{4C97108E-AABA-404A-9EFC-628FF5488552}" srcOrd="5" destOrd="0" presId="urn:microsoft.com/office/officeart/2008/layout/LinedList"/>
    <dgm:cxn modelId="{713EF500-8D1F-514F-854A-36B74377CC6B}" type="presParOf" srcId="{4C97108E-AABA-404A-9EFC-628FF5488552}" destId="{EC9B8924-BF23-9241-81BB-4721BD319DD1}" srcOrd="0" destOrd="0" presId="urn:microsoft.com/office/officeart/2008/layout/LinedList"/>
    <dgm:cxn modelId="{7FD1657B-E831-CD4C-B653-D94D72F8B3C2}" type="presParOf" srcId="{4C97108E-AABA-404A-9EFC-628FF5488552}" destId="{FC798624-173C-B541-936B-8C7B69EA2AFD}" srcOrd="1" destOrd="0" presId="urn:microsoft.com/office/officeart/2008/layout/LinedList"/>
    <dgm:cxn modelId="{85DBC210-3929-8B4B-9D45-B2FB52C96DA4}" type="presParOf" srcId="{6C532785-5591-6345-934F-B97C8581A184}" destId="{E6E71CB4-36E2-BD4D-8D70-8BE11E403816}" srcOrd="6" destOrd="0" presId="urn:microsoft.com/office/officeart/2008/layout/LinedList"/>
    <dgm:cxn modelId="{7963AFEC-BF72-5F45-9D37-E6CA91B97969}" type="presParOf" srcId="{6C532785-5591-6345-934F-B97C8581A184}" destId="{109AE11B-C51F-6347-BAE5-F8F363CCE759}" srcOrd="7" destOrd="0" presId="urn:microsoft.com/office/officeart/2008/layout/LinedList"/>
    <dgm:cxn modelId="{FABE4A16-FEC5-644D-9CC9-B80B86215603}" type="presParOf" srcId="{109AE11B-C51F-6347-BAE5-F8F363CCE759}" destId="{F9D0059F-E75A-CA40-A451-82EE78812736}" srcOrd="0" destOrd="0" presId="urn:microsoft.com/office/officeart/2008/layout/LinedList"/>
    <dgm:cxn modelId="{624C9151-1463-6944-9F91-DA4918BAC4A7}" type="presParOf" srcId="{109AE11B-C51F-6347-BAE5-F8F363CCE759}" destId="{32B32713-E27A-0749-BCD4-1B6DF4DCFB0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6808175-5DC5-4793-8B21-798442FFCA2B}"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7C3A32FC-356C-49B4-9E0C-B90272A91EA1}">
      <dgm:prSet/>
      <dgm:spPr/>
      <dgm:t>
        <a:bodyPr/>
        <a:lstStyle/>
        <a:p>
          <a:r>
            <a:rPr lang="it-IT" b="1"/>
            <a:t>Reti neurali artificiali</a:t>
          </a:r>
          <a:endParaRPr lang="en-US"/>
        </a:p>
      </dgm:t>
    </dgm:pt>
    <dgm:pt modelId="{A4EF30C9-81E7-4233-88B8-BB30F9CA4C06}" type="parTrans" cxnId="{CFB205F7-B007-46FF-9F05-034D92661985}">
      <dgm:prSet/>
      <dgm:spPr/>
      <dgm:t>
        <a:bodyPr/>
        <a:lstStyle/>
        <a:p>
          <a:endParaRPr lang="en-US"/>
        </a:p>
      </dgm:t>
    </dgm:pt>
    <dgm:pt modelId="{655CE033-7314-4F38-A8DB-5B11D3CAF622}" type="sibTrans" cxnId="{CFB205F7-B007-46FF-9F05-034D92661985}">
      <dgm:prSet/>
      <dgm:spPr/>
      <dgm:t>
        <a:bodyPr/>
        <a:lstStyle/>
        <a:p>
          <a:endParaRPr lang="en-US"/>
        </a:p>
      </dgm:t>
    </dgm:pt>
    <dgm:pt modelId="{0ABE78E2-DF35-4233-B4D0-F7739B6AEB1B}">
      <dgm:prSet/>
      <dgm:spPr/>
      <dgm:t>
        <a:bodyPr/>
        <a:lstStyle/>
        <a:p>
          <a:r>
            <a:rPr lang="it-IT"/>
            <a:t>Si ispirano all’architettura distribuita e associativa del cervello</a:t>
          </a:r>
          <a:endParaRPr lang="en-US"/>
        </a:p>
      </dgm:t>
    </dgm:pt>
    <dgm:pt modelId="{6710F1AD-2AB4-4E6D-A79A-B3EACC9FECC5}" type="parTrans" cxnId="{43286B16-714B-48B1-9DFF-94A1944B22DA}">
      <dgm:prSet/>
      <dgm:spPr/>
      <dgm:t>
        <a:bodyPr/>
        <a:lstStyle/>
        <a:p>
          <a:endParaRPr lang="en-US"/>
        </a:p>
      </dgm:t>
    </dgm:pt>
    <dgm:pt modelId="{01F59F5B-098C-4EF5-9759-59119F13BB6B}" type="sibTrans" cxnId="{43286B16-714B-48B1-9DFF-94A1944B22DA}">
      <dgm:prSet/>
      <dgm:spPr/>
      <dgm:t>
        <a:bodyPr/>
        <a:lstStyle/>
        <a:p>
          <a:endParaRPr lang="en-US"/>
        </a:p>
      </dgm:t>
    </dgm:pt>
    <dgm:pt modelId="{B7AC92A4-F9A8-4FFA-8FF6-1E1886742F04}">
      <dgm:prSet/>
      <dgm:spPr/>
      <dgm:t>
        <a:bodyPr/>
        <a:lstStyle/>
        <a:p>
          <a:r>
            <a:rPr lang="it-IT"/>
            <a:t>Sono descrivibili come grafi, contrariamente alle reti bayesiane, i loro nodi </a:t>
          </a:r>
          <a:r>
            <a:rPr lang="it-IT" b="1"/>
            <a:t>non sono simbolici</a:t>
          </a:r>
          <a:endParaRPr lang="en-US"/>
        </a:p>
      </dgm:t>
    </dgm:pt>
    <dgm:pt modelId="{164A8680-C550-4C67-81F8-C74F2E97A44A}" type="parTrans" cxnId="{BF2A8D84-F329-470C-8B6F-BA7B156268B0}">
      <dgm:prSet/>
      <dgm:spPr/>
      <dgm:t>
        <a:bodyPr/>
        <a:lstStyle/>
        <a:p>
          <a:endParaRPr lang="en-US"/>
        </a:p>
      </dgm:t>
    </dgm:pt>
    <dgm:pt modelId="{43EE69BB-E401-4F95-8424-8293C45A4794}" type="sibTrans" cxnId="{BF2A8D84-F329-470C-8B6F-BA7B156268B0}">
      <dgm:prSet/>
      <dgm:spPr/>
      <dgm:t>
        <a:bodyPr/>
        <a:lstStyle/>
        <a:p>
          <a:endParaRPr lang="en-US"/>
        </a:p>
      </dgm:t>
    </dgm:pt>
    <dgm:pt modelId="{F3C3A553-6EA8-4781-BFA4-296C33EE3C48}">
      <dgm:prSet/>
      <dgm:spPr/>
      <dgm:t>
        <a:bodyPr/>
        <a:lstStyle/>
        <a:p>
          <a:r>
            <a:rPr lang="it-IT"/>
            <a:t>le rappresentazioni di conoscenza che usano sono </a:t>
          </a:r>
          <a:r>
            <a:rPr lang="it-IT" i="1"/>
            <a:t>distribuite: </a:t>
          </a:r>
          <a:r>
            <a:rPr lang="it-IT"/>
            <a:t>corrispondono a vettori di attivazione su più nodi</a:t>
          </a:r>
          <a:endParaRPr lang="en-US"/>
        </a:p>
      </dgm:t>
    </dgm:pt>
    <dgm:pt modelId="{D6D4A3B6-1A70-43A8-B15E-D7B04D25C715}" type="parTrans" cxnId="{4B4EE0CB-DD8F-4E31-B04B-C9B125EC958E}">
      <dgm:prSet/>
      <dgm:spPr/>
      <dgm:t>
        <a:bodyPr/>
        <a:lstStyle/>
        <a:p>
          <a:endParaRPr lang="en-US"/>
        </a:p>
      </dgm:t>
    </dgm:pt>
    <dgm:pt modelId="{EAB0F651-67A8-4CC5-BA4E-763537D26F8D}" type="sibTrans" cxnId="{4B4EE0CB-DD8F-4E31-B04B-C9B125EC958E}">
      <dgm:prSet/>
      <dgm:spPr/>
      <dgm:t>
        <a:bodyPr/>
        <a:lstStyle/>
        <a:p>
          <a:endParaRPr lang="en-US"/>
        </a:p>
      </dgm:t>
    </dgm:pt>
    <dgm:pt modelId="{903480B7-81AB-D942-B9C9-204EDC820422}" type="pres">
      <dgm:prSet presAssocID="{A6808175-5DC5-4793-8B21-798442FFCA2B}" presName="vert0" presStyleCnt="0">
        <dgm:presLayoutVars>
          <dgm:dir/>
          <dgm:animOne val="branch"/>
          <dgm:animLvl val="lvl"/>
        </dgm:presLayoutVars>
      </dgm:prSet>
      <dgm:spPr/>
    </dgm:pt>
    <dgm:pt modelId="{BD6BAD40-4A60-DA46-91C5-98D88056A8BA}" type="pres">
      <dgm:prSet presAssocID="{7C3A32FC-356C-49B4-9E0C-B90272A91EA1}" presName="thickLine" presStyleLbl="alignNode1" presStyleIdx="0" presStyleCnt="4"/>
      <dgm:spPr/>
    </dgm:pt>
    <dgm:pt modelId="{7B800EDC-8A7A-F04A-BBC2-21595551A4CE}" type="pres">
      <dgm:prSet presAssocID="{7C3A32FC-356C-49B4-9E0C-B90272A91EA1}" presName="horz1" presStyleCnt="0"/>
      <dgm:spPr/>
    </dgm:pt>
    <dgm:pt modelId="{89C82263-151B-9147-9ADF-4827B2446F71}" type="pres">
      <dgm:prSet presAssocID="{7C3A32FC-356C-49B4-9E0C-B90272A91EA1}" presName="tx1" presStyleLbl="revTx" presStyleIdx="0" presStyleCnt="4"/>
      <dgm:spPr/>
    </dgm:pt>
    <dgm:pt modelId="{84687FF8-537A-054F-AD8F-B2F5812981E7}" type="pres">
      <dgm:prSet presAssocID="{7C3A32FC-356C-49B4-9E0C-B90272A91EA1}" presName="vert1" presStyleCnt="0"/>
      <dgm:spPr/>
    </dgm:pt>
    <dgm:pt modelId="{CCF68C85-AD55-1A4F-A937-CC53F4825BD2}" type="pres">
      <dgm:prSet presAssocID="{0ABE78E2-DF35-4233-B4D0-F7739B6AEB1B}" presName="thickLine" presStyleLbl="alignNode1" presStyleIdx="1" presStyleCnt="4"/>
      <dgm:spPr/>
    </dgm:pt>
    <dgm:pt modelId="{90127E34-CBA3-B74D-843E-3532FFA82A91}" type="pres">
      <dgm:prSet presAssocID="{0ABE78E2-DF35-4233-B4D0-F7739B6AEB1B}" presName="horz1" presStyleCnt="0"/>
      <dgm:spPr/>
    </dgm:pt>
    <dgm:pt modelId="{6D78F4DC-D2BE-2249-A3B6-2EC01603B101}" type="pres">
      <dgm:prSet presAssocID="{0ABE78E2-DF35-4233-B4D0-F7739B6AEB1B}" presName="tx1" presStyleLbl="revTx" presStyleIdx="1" presStyleCnt="4"/>
      <dgm:spPr/>
    </dgm:pt>
    <dgm:pt modelId="{AC98495A-784C-2949-81A8-7393DAB81C84}" type="pres">
      <dgm:prSet presAssocID="{0ABE78E2-DF35-4233-B4D0-F7739B6AEB1B}" presName="vert1" presStyleCnt="0"/>
      <dgm:spPr/>
    </dgm:pt>
    <dgm:pt modelId="{0C771C01-DABA-4543-A89F-031CF92D300D}" type="pres">
      <dgm:prSet presAssocID="{B7AC92A4-F9A8-4FFA-8FF6-1E1886742F04}" presName="thickLine" presStyleLbl="alignNode1" presStyleIdx="2" presStyleCnt="4"/>
      <dgm:spPr/>
    </dgm:pt>
    <dgm:pt modelId="{E7A46C7F-AA1F-EC41-9C6F-3A896C352035}" type="pres">
      <dgm:prSet presAssocID="{B7AC92A4-F9A8-4FFA-8FF6-1E1886742F04}" presName="horz1" presStyleCnt="0"/>
      <dgm:spPr/>
    </dgm:pt>
    <dgm:pt modelId="{8A006CEB-5BC1-0842-8F1C-D99F7E7B8980}" type="pres">
      <dgm:prSet presAssocID="{B7AC92A4-F9A8-4FFA-8FF6-1E1886742F04}" presName="tx1" presStyleLbl="revTx" presStyleIdx="2" presStyleCnt="4"/>
      <dgm:spPr/>
    </dgm:pt>
    <dgm:pt modelId="{B86AB216-CF4D-0B45-AA85-CD5B914E7A8A}" type="pres">
      <dgm:prSet presAssocID="{B7AC92A4-F9A8-4FFA-8FF6-1E1886742F04}" presName="vert1" presStyleCnt="0"/>
      <dgm:spPr/>
    </dgm:pt>
    <dgm:pt modelId="{F41DDCEF-520C-6E47-8F5A-4ECB9A5BC4DC}" type="pres">
      <dgm:prSet presAssocID="{F3C3A553-6EA8-4781-BFA4-296C33EE3C48}" presName="thickLine" presStyleLbl="alignNode1" presStyleIdx="3" presStyleCnt="4"/>
      <dgm:spPr/>
    </dgm:pt>
    <dgm:pt modelId="{F40DD888-0284-A045-8DDE-0FCC6A7485C6}" type="pres">
      <dgm:prSet presAssocID="{F3C3A553-6EA8-4781-BFA4-296C33EE3C48}" presName="horz1" presStyleCnt="0"/>
      <dgm:spPr/>
    </dgm:pt>
    <dgm:pt modelId="{BC7CC246-8DBC-5849-9358-71F786D16A7E}" type="pres">
      <dgm:prSet presAssocID="{F3C3A553-6EA8-4781-BFA4-296C33EE3C48}" presName="tx1" presStyleLbl="revTx" presStyleIdx="3" presStyleCnt="4"/>
      <dgm:spPr/>
    </dgm:pt>
    <dgm:pt modelId="{6D98DDB3-3858-FA4C-AC3C-F91EF4DBE10C}" type="pres">
      <dgm:prSet presAssocID="{F3C3A553-6EA8-4781-BFA4-296C33EE3C48}" presName="vert1" presStyleCnt="0"/>
      <dgm:spPr/>
    </dgm:pt>
  </dgm:ptLst>
  <dgm:cxnLst>
    <dgm:cxn modelId="{43286B16-714B-48B1-9DFF-94A1944B22DA}" srcId="{A6808175-5DC5-4793-8B21-798442FFCA2B}" destId="{0ABE78E2-DF35-4233-B4D0-F7739B6AEB1B}" srcOrd="1" destOrd="0" parTransId="{6710F1AD-2AB4-4E6D-A79A-B3EACC9FECC5}" sibTransId="{01F59F5B-098C-4EF5-9759-59119F13BB6B}"/>
    <dgm:cxn modelId="{B81D9937-DC92-934B-9AD6-5A49016D3DA0}" type="presOf" srcId="{F3C3A553-6EA8-4781-BFA4-296C33EE3C48}" destId="{BC7CC246-8DBC-5849-9358-71F786D16A7E}" srcOrd="0" destOrd="0" presId="urn:microsoft.com/office/officeart/2008/layout/LinedList"/>
    <dgm:cxn modelId="{BF2A8D84-F329-470C-8B6F-BA7B156268B0}" srcId="{A6808175-5DC5-4793-8B21-798442FFCA2B}" destId="{B7AC92A4-F9A8-4FFA-8FF6-1E1886742F04}" srcOrd="2" destOrd="0" parTransId="{164A8680-C550-4C67-81F8-C74F2E97A44A}" sibTransId="{43EE69BB-E401-4F95-8424-8293C45A4794}"/>
    <dgm:cxn modelId="{B224DD94-00F3-0744-85A9-C2E9C4C1CB08}" type="presOf" srcId="{B7AC92A4-F9A8-4FFA-8FF6-1E1886742F04}" destId="{8A006CEB-5BC1-0842-8F1C-D99F7E7B8980}" srcOrd="0" destOrd="0" presId="urn:microsoft.com/office/officeart/2008/layout/LinedList"/>
    <dgm:cxn modelId="{5ACD0F9A-8B9C-404A-BEA9-4AD7F33717F5}" type="presOf" srcId="{A6808175-5DC5-4793-8B21-798442FFCA2B}" destId="{903480B7-81AB-D942-B9C9-204EDC820422}" srcOrd="0" destOrd="0" presId="urn:microsoft.com/office/officeart/2008/layout/LinedList"/>
    <dgm:cxn modelId="{6A423CC0-908E-A94B-9326-7D75466CB337}" type="presOf" srcId="{7C3A32FC-356C-49B4-9E0C-B90272A91EA1}" destId="{89C82263-151B-9147-9ADF-4827B2446F71}" srcOrd="0" destOrd="0" presId="urn:microsoft.com/office/officeart/2008/layout/LinedList"/>
    <dgm:cxn modelId="{4B4EE0CB-DD8F-4E31-B04B-C9B125EC958E}" srcId="{A6808175-5DC5-4793-8B21-798442FFCA2B}" destId="{F3C3A553-6EA8-4781-BFA4-296C33EE3C48}" srcOrd="3" destOrd="0" parTransId="{D6D4A3B6-1A70-43A8-B15E-D7B04D25C715}" sibTransId="{EAB0F651-67A8-4CC5-BA4E-763537D26F8D}"/>
    <dgm:cxn modelId="{8BDABFF1-DB63-CA46-9135-05235BB282E8}" type="presOf" srcId="{0ABE78E2-DF35-4233-B4D0-F7739B6AEB1B}" destId="{6D78F4DC-D2BE-2249-A3B6-2EC01603B101}" srcOrd="0" destOrd="0" presId="urn:microsoft.com/office/officeart/2008/layout/LinedList"/>
    <dgm:cxn modelId="{CFB205F7-B007-46FF-9F05-034D92661985}" srcId="{A6808175-5DC5-4793-8B21-798442FFCA2B}" destId="{7C3A32FC-356C-49B4-9E0C-B90272A91EA1}" srcOrd="0" destOrd="0" parTransId="{A4EF30C9-81E7-4233-88B8-BB30F9CA4C06}" sibTransId="{655CE033-7314-4F38-A8DB-5B11D3CAF622}"/>
    <dgm:cxn modelId="{506CEF88-FA87-6F42-9228-0079B9C076FD}" type="presParOf" srcId="{903480B7-81AB-D942-B9C9-204EDC820422}" destId="{BD6BAD40-4A60-DA46-91C5-98D88056A8BA}" srcOrd="0" destOrd="0" presId="urn:microsoft.com/office/officeart/2008/layout/LinedList"/>
    <dgm:cxn modelId="{2E5B1B2D-CB6C-B04A-A9C4-4236F01B7884}" type="presParOf" srcId="{903480B7-81AB-D942-B9C9-204EDC820422}" destId="{7B800EDC-8A7A-F04A-BBC2-21595551A4CE}" srcOrd="1" destOrd="0" presId="urn:microsoft.com/office/officeart/2008/layout/LinedList"/>
    <dgm:cxn modelId="{EC0EE375-D087-E046-BD2A-5BD5C0D41F9A}" type="presParOf" srcId="{7B800EDC-8A7A-F04A-BBC2-21595551A4CE}" destId="{89C82263-151B-9147-9ADF-4827B2446F71}" srcOrd="0" destOrd="0" presId="urn:microsoft.com/office/officeart/2008/layout/LinedList"/>
    <dgm:cxn modelId="{457D1C87-9A81-1D42-B668-F89EDA86CB31}" type="presParOf" srcId="{7B800EDC-8A7A-F04A-BBC2-21595551A4CE}" destId="{84687FF8-537A-054F-AD8F-B2F5812981E7}" srcOrd="1" destOrd="0" presId="urn:microsoft.com/office/officeart/2008/layout/LinedList"/>
    <dgm:cxn modelId="{EB15C78E-0B71-9A4E-96EA-5B4C9DE735C0}" type="presParOf" srcId="{903480B7-81AB-D942-B9C9-204EDC820422}" destId="{CCF68C85-AD55-1A4F-A937-CC53F4825BD2}" srcOrd="2" destOrd="0" presId="urn:microsoft.com/office/officeart/2008/layout/LinedList"/>
    <dgm:cxn modelId="{8E1FA4C0-289A-D94E-8237-0F72DDD9E689}" type="presParOf" srcId="{903480B7-81AB-D942-B9C9-204EDC820422}" destId="{90127E34-CBA3-B74D-843E-3532FFA82A91}" srcOrd="3" destOrd="0" presId="urn:microsoft.com/office/officeart/2008/layout/LinedList"/>
    <dgm:cxn modelId="{FA978B40-9198-7A46-AE2E-B4977A6A5E50}" type="presParOf" srcId="{90127E34-CBA3-B74D-843E-3532FFA82A91}" destId="{6D78F4DC-D2BE-2249-A3B6-2EC01603B101}" srcOrd="0" destOrd="0" presId="urn:microsoft.com/office/officeart/2008/layout/LinedList"/>
    <dgm:cxn modelId="{5848CC3A-BD75-B74E-9149-04127B6EEAD9}" type="presParOf" srcId="{90127E34-CBA3-B74D-843E-3532FFA82A91}" destId="{AC98495A-784C-2949-81A8-7393DAB81C84}" srcOrd="1" destOrd="0" presId="urn:microsoft.com/office/officeart/2008/layout/LinedList"/>
    <dgm:cxn modelId="{8A3DAFC2-1E23-6641-B702-2FCF885F243A}" type="presParOf" srcId="{903480B7-81AB-D942-B9C9-204EDC820422}" destId="{0C771C01-DABA-4543-A89F-031CF92D300D}" srcOrd="4" destOrd="0" presId="urn:microsoft.com/office/officeart/2008/layout/LinedList"/>
    <dgm:cxn modelId="{6D8841AA-03AA-9746-874D-711DE0F6847D}" type="presParOf" srcId="{903480B7-81AB-D942-B9C9-204EDC820422}" destId="{E7A46C7F-AA1F-EC41-9C6F-3A896C352035}" srcOrd="5" destOrd="0" presId="urn:microsoft.com/office/officeart/2008/layout/LinedList"/>
    <dgm:cxn modelId="{8D2BC809-4BBC-9746-85CB-668212E8FC34}" type="presParOf" srcId="{E7A46C7F-AA1F-EC41-9C6F-3A896C352035}" destId="{8A006CEB-5BC1-0842-8F1C-D99F7E7B8980}" srcOrd="0" destOrd="0" presId="urn:microsoft.com/office/officeart/2008/layout/LinedList"/>
    <dgm:cxn modelId="{E5095634-C5D1-3240-A574-680864A84AB9}" type="presParOf" srcId="{E7A46C7F-AA1F-EC41-9C6F-3A896C352035}" destId="{B86AB216-CF4D-0B45-AA85-CD5B914E7A8A}" srcOrd="1" destOrd="0" presId="urn:microsoft.com/office/officeart/2008/layout/LinedList"/>
    <dgm:cxn modelId="{CD7B184B-BC1A-914C-9333-9C5837769B3C}" type="presParOf" srcId="{903480B7-81AB-D942-B9C9-204EDC820422}" destId="{F41DDCEF-520C-6E47-8F5A-4ECB9A5BC4DC}" srcOrd="6" destOrd="0" presId="urn:microsoft.com/office/officeart/2008/layout/LinedList"/>
    <dgm:cxn modelId="{9514D3F1-5240-7B41-B866-BD115A98208C}" type="presParOf" srcId="{903480B7-81AB-D942-B9C9-204EDC820422}" destId="{F40DD888-0284-A045-8DDE-0FCC6A7485C6}" srcOrd="7" destOrd="0" presId="urn:microsoft.com/office/officeart/2008/layout/LinedList"/>
    <dgm:cxn modelId="{BEFBFC8A-FCB3-2349-BCDB-29476568DD71}" type="presParOf" srcId="{F40DD888-0284-A045-8DDE-0FCC6A7485C6}" destId="{BC7CC246-8DBC-5849-9358-71F786D16A7E}" srcOrd="0" destOrd="0" presId="urn:microsoft.com/office/officeart/2008/layout/LinedList"/>
    <dgm:cxn modelId="{3ABA9953-A1A4-014F-B173-C802551C13A7}" type="presParOf" srcId="{F40DD888-0284-A045-8DDE-0FCC6A7485C6}" destId="{6D98DDB3-3858-FA4C-AC3C-F91EF4DBE10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D7429062-3187-4250-82B4-55211BC92D19}"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CF257ABA-AA01-489F-A446-B75DC020E95D}">
      <dgm:prSet/>
      <dgm:spPr/>
      <dgm:t>
        <a:bodyPr/>
        <a:lstStyle/>
        <a:p>
          <a:r>
            <a:rPr lang="it-IT"/>
            <a:t>Al termine del training la rete potrà aver appreso la funzione da simulare, associando correttamente la maggior parte degli stimoli di </a:t>
          </a:r>
          <a:r>
            <a:rPr lang="it-IT" i="1"/>
            <a:t>training </a:t>
          </a:r>
          <a:r>
            <a:rPr lang="it-IT"/>
            <a:t>alla risposta desiderata</a:t>
          </a:r>
          <a:endParaRPr lang="en-US"/>
        </a:p>
      </dgm:t>
    </dgm:pt>
    <dgm:pt modelId="{A63AB493-9B20-484B-8655-A443F4A19FF5}" type="parTrans" cxnId="{B14AAAAA-4556-40C1-A699-4447F0584EDA}">
      <dgm:prSet/>
      <dgm:spPr/>
      <dgm:t>
        <a:bodyPr/>
        <a:lstStyle/>
        <a:p>
          <a:endParaRPr lang="en-US"/>
        </a:p>
      </dgm:t>
    </dgm:pt>
    <dgm:pt modelId="{A9F96A94-F008-4C5F-8F82-6336D634747B}" type="sibTrans" cxnId="{B14AAAAA-4556-40C1-A699-4447F0584EDA}">
      <dgm:prSet/>
      <dgm:spPr/>
      <dgm:t>
        <a:bodyPr/>
        <a:lstStyle/>
        <a:p>
          <a:endParaRPr lang="en-US"/>
        </a:p>
      </dgm:t>
    </dgm:pt>
    <dgm:pt modelId="{7BCC9712-D8D0-4C31-A71C-C537E581AC4B}">
      <dgm:prSet/>
      <dgm:spPr/>
      <dgm:t>
        <a:bodyPr/>
        <a:lstStyle/>
        <a:p>
          <a:r>
            <a:rPr lang="it-IT"/>
            <a:t>La rete così addestrata sarà in grado di </a:t>
          </a:r>
          <a:r>
            <a:rPr lang="it-IT" b="1"/>
            <a:t>generalizzare</a:t>
          </a:r>
          <a:r>
            <a:rPr lang="it-IT"/>
            <a:t> quella funzione a stimoli </a:t>
          </a:r>
          <a:r>
            <a:rPr lang="it-IT" i="1"/>
            <a:t>mai presentati </a:t>
          </a:r>
          <a:r>
            <a:rPr lang="it-IT"/>
            <a:t>nel campione di </a:t>
          </a:r>
          <a:r>
            <a:rPr lang="it-IT" i="1"/>
            <a:t>training</a:t>
          </a:r>
          <a:endParaRPr lang="en-US"/>
        </a:p>
      </dgm:t>
    </dgm:pt>
    <dgm:pt modelId="{0C55CE40-287D-4D91-A7CB-4ED19FF13958}" type="parTrans" cxnId="{4D97DE88-A088-4F5E-B23B-1A9E23874494}">
      <dgm:prSet/>
      <dgm:spPr/>
      <dgm:t>
        <a:bodyPr/>
        <a:lstStyle/>
        <a:p>
          <a:endParaRPr lang="en-US"/>
        </a:p>
      </dgm:t>
    </dgm:pt>
    <dgm:pt modelId="{6BF78054-9453-4F80-BC74-2F4824302FEA}" type="sibTrans" cxnId="{4D97DE88-A088-4F5E-B23B-1A9E23874494}">
      <dgm:prSet/>
      <dgm:spPr/>
      <dgm:t>
        <a:bodyPr/>
        <a:lstStyle/>
        <a:p>
          <a:endParaRPr lang="en-US"/>
        </a:p>
      </dgm:t>
    </dgm:pt>
    <dgm:pt modelId="{6DDEF76A-201A-449D-A8E8-B589B99E3EEB}">
      <dgm:prSet/>
      <dgm:spPr/>
      <dgm:t>
        <a:bodyPr/>
        <a:lstStyle/>
        <a:p>
          <a:r>
            <a:rPr lang="it-IT"/>
            <a:t>Esempio:  se si addestra una rete neurale a riconoscere lettere scritte a mano da diverse persone, quella rete sarà poi in grado di riconoscere molte altre calligrafie, mai incontrate nell’addestramento</a:t>
          </a:r>
          <a:endParaRPr lang="en-US"/>
        </a:p>
      </dgm:t>
    </dgm:pt>
    <dgm:pt modelId="{746BB573-99AB-4B01-B7CE-B564EC715E79}" type="parTrans" cxnId="{18AD60C3-E54B-40F6-9D9F-DAEC21919F65}">
      <dgm:prSet/>
      <dgm:spPr/>
      <dgm:t>
        <a:bodyPr/>
        <a:lstStyle/>
        <a:p>
          <a:endParaRPr lang="en-US"/>
        </a:p>
      </dgm:t>
    </dgm:pt>
    <dgm:pt modelId="{D29394DC-570D-46BA-8096-40A79E9ECE57}" type="sibTrans" cxnId="{18AD60C3-E54B-40F6-9D9F-DAEC21919F65}">
      <dgm:prSet/>
      <dgm:spPr/>
      <dgm:t>
        <a:bodyPr/>
        <a:lstStyle/>
        <a:p>
          <a:endParaRPr lang="en-US"/>
        </a:p>
      </dgm:t>
    </dgm:pt>
    <dgm:pt modelId="{D63C608C-167F-014C-8855-24B8801E47EF}" type="pres">
      <dgm:prSet presAssocID="{D7429062-3187-4250-82B4-55211BC92D19}" presName="vert0" presStyleCnt="0">
        <dgm:presLayoutVars>
          <dgm:dir/>
          <dgm:animOne val="branch"/>
          <dgm:animLvl val="lvl"/>
        </dgm:presLayoutVars>
      </dgm:prSet>
      <dgm:spPr/>
    </dgm:pt>
    <dgm:pt modelId="{23E5FD3A-212C-004D-9784-FA57E6B398B6}" type="pres">
      <dgm:prSet presAssocID="{CF257ABA-AA01-489F-A446-B75DC020E95D}" presName="thickLine" presStyleLbl="alignNode1" presStyleIdx="0" presStyleCnt="3"/>
      <dgm:spPr/>
    </dgm:pt>
    <dgm:pt modelId="{4EBE8BE4-AA85-BA4B-A010-222B341A1A46}" type="pres">
      <dgm:prSet presAssocID="{CF257ABA-AA01-489F-A446-B75DC020E95D}" presName="horz1" presStyleCnt="0"/>
      <dgm:spPr/>
    </dgm:pt>
    <dgm:pt modelId="{86D4F6E7-DE9B-1144-BC77-F4017189F0CE}" type="pres">
      <dgm:prSet presAssocID="{CF257ABA-AA01-489F-A446-B75DC020E95D}" presName="tx1" presStyleLbl="revTx" presStyleIdx="0" presStyleCnt="3"/>
      <dgm:spPr/>
    </dgm:pt>
    <dgm:pt modelId="{19ECDAAA-104E-FE4D-9EDD-9978D373552B}" type="pres">
      <dgm:prSet presAssocID="{CF257ABA-AA01-489F-A446-B75DC020E95D}" presName="vert1" presStyleCnt="0"/>
      <dgm:spPr/>
    </dgm:pt>
    <dgm:pt modelId="{575B2846-25EC-6B41-9AFF-BF96C6285ACF}" type="pres">
      <dgm:prSet presAssocID="{7BCC9712-D8D0-4C31-A71C-C537E581AC4B}" presName="thickLine" presStyleLbl="alignNode1" presStyleIdx="1" presStyleCnt="3"/>
      <dgm:spPr/>
    </dgm:pt>
    <dgm:pt modelId="{FD2FC371-99DA-2B4E-A5AC-9FFC22DE641F}" type="pres">
      <dgm:prSet presAssocID="{7BCC9712-D8D0-4C31-A71C-C537E581AC4B}" presName="horz1" presStyleCnt="0"/>
      <dgm:spPr/>
    </dgm:pt>
    <dgm:pt modelId="{4BB452BA-9C56-3F4E-9276-94FE216A96E2}" type="pres">
      <dgm:prSet presAssocID="{7BCC9712-D8D0-4C31-A71C-C537E581AC4B}" presName="tx1" presStyleLbl="revTx" presStyleIdx="1" presStyleCnt="3"/>
      <dgm:spPr/>
    </dgm:pt>
    <dgm:pt modelId="{B69EA75A-5185-6E48-AB2E-2A5093E22186}" type="pres">
      <dgm:prSet presAssocID="{7BCC9712-D8D0-4C31-A71C-C537E581AC4B}" presName="vert1" presStyleCnt="0"/>
      <dgm:spPr/>
    </dgm:pt>
    <dgm:pt modelId="{FED3FBB7-0BE6-DA47-A3E6-3C824D336FAE}" type="pres">
      <dgm:prSet presAssocID="{6DDEF76A-201A-449D-A8E8-B589B99E3EEB}" presName="thickLine" presStyleLbl="alignNode1" presStyleIdx="2" presStyleCnt="3"/>
      <dgm:spPr/>
    </dgm:pt>
    <dgm:pt modelId="{BEE19FFF-A162-EC45-A7E6-442FFF83F6DD}" type="pres">
      <dgm:prSet presAssocID="{6DDEF76A-201A-449D-A8E8-B589B99E3EEB}" presName="horz1" presStyleCnt="0"/>
      <dgm:spPr/>
    </dgm:pt>
    <dgm:pt modelId="{5FFF137C-714C-764E-9C1F-F7F52342EC5F}" type="pres">
      <dgm:prSet presAssocID="{6DDEF76A-201A-449D-A8E8-B589B99E3EEB}" presName="tx1" presStyleLbl="revTx" presStyleIdx="2" presStyleCnt="3"/>
      <dgm:spPr/>
    </dgm:pt>
    <dgm:pt modelId="{739922F5-07DE-6141-9A97-88FCFE9AD1B3}" type="pres">
      <dgm:prSet presAssocID="{6DDEF76A-201A-449D-A8E8-B589B99E3EEB}" presName="vert1" presStyleCnt="0"/>
      <dgm:spPr/>
    </dgm:pt>
  </dgm:ptLst>
  <dgm:cxnLst>
    <dgm:cxn modelId="{0A1B336B-7EC9-294F-8D13-17B10B8D6A16}" type="presOf" srcId="{CF257ABA-AA01-489F-A446-B75DC020E95D}" destId="{86D4F6E7-DE9B-1144-BC77-F4017189F0CE}" srcOrd="0" destOrd="0" presId="urn:microsoft.com/office/officeart/2008/layout/LinedList"/>
    <dgm:cxn modelId="{14DCC76B-3588-624C-ABD2-503D5B3D6B61}" type="presOf" srcId="{7BCC9712-D8D0-4C31-A71C-C537E581AC4B}" destId="{4BB452BA-9C56-3F4E-9276-94FE216A96E2}" srcOrd="0" destOrd="0" presId="urn:microsoft.com/office/officeart/2008/layout/LinedList"/>
    <dgm:cxn modelId="{4D97DE88-A088-4F5E-B23B-1A9E23874494}" srcId="{D7429062-3187-4250-82B4-55211BC92D19}" destId="{7BCC9712-D8D0-4C31-A71C-C537E581AC4B}" srcOrd="1" destOrd="0" parTransId="{0C55CE40-287D-4D91-A7CB-4ED19FF13958}" sibTransId="{6BF78054-9453-4F80-BC74-2F4824302FEA}"/>
    <dgm:cxn modelId="{B14AAAAA-4556-40C1-A699-4447F0584EDA}" srcId="{D7429062-3187-4250-82B4-55211BC92D19}" destId="{CF257ABA-AA01-489F-A446-B75DC020E95D}" srcOrd="0" destOrd="0" parTransId="{A63AB493-9B20-484B-8655-A443F4A19FF5}" sibTransId="{A9F96A94-F008-4C5F-8F82-6336D634747B}"/>
    <dgm:cxn modelId="{5BE565BF-DB3D-C645-A5F5-A6413006301A}" type="presOf" srcId="{6DDEF76A-201A-449D-A8E8-B589B99E3EEB}" destId="{5FFF137C-714C-764E-9C1F-F7F52342EC5F}" srcOrd="0" destOrd="0" presId="urn:microsoft.com/office/officeart/2008/layout/LinedList"/>
    <dgm:cxn modelId="{18AD60C3-E54B-40F6-9D9F-DAEC21919F65}" srcId="{D7429062-3187-4250-82B4-55211BC92D19}" destId="{6DDEF76A-201A-449D-A8E8-B589B99E3EEB}" srcOrd="2" destOrd="0" parTransId="{746BB573-99AB-4B01-B7CE-B564EC715E79}" sibTransId="{D29394DC-570D-46BA-8096-40A79E9ECE57}"/>
    <dgm:cxn modelId="{0CC7CDFE-515F-5447-B695-EDBFB25CE053}" type="presOf" srcId="{D7429062-3187-4250-82B4-55211BC92D19}" destId="{D63C608C-167F-014C-8855-24B8801E47EF}" srcOrd="0" destOrd="0" presId="urn:microsoft.com/office/officeart/2008/layout/LinedList"/>
    <dgm:cxn modelId="{B7D61C03-002A-384F-BDA0-A844139B8EB5}" type="presParOf" srcId="{D63C608C-167F-014C-8855-24B8801E47EF}" destId="{23E5FD3A-212C-004D-9784-FA57E6B398B6}" srcOrd="0" destOrd="0" presId="urn:microsoft.com/office/officeart/2008/layout/LinedList"/>
    <dgm:cxn modelId="{C3D6C29C-6AC0-224D-A3B5-9A94FC4721E4}" type="presParOf" srcId="{D63C608C-167F-014C-8855-24B8801E47EF}" destId="{4EBE8BE4-AA85-BA4B-A010-222B341A1A46}" srcOrd="1" destOrd="0" presId="urn:microsoft.com/office/officeart/2008/layout/LinedList"/>
    <dgm:cxn modelId="{FFD43B70-928B-8144-B1DE-F0E0106AD9C9}" type="presParOf" srcId="{4EBE8BE4-AA85-BA4B-A010-222B341A1A46}" destId="{86D4F6E7-DE9B-1144-BC77-F4017189F0CE}" srcOrd="0" destOrd="0" presId="urn:microsoft.com/office/officeart/2008/layout/LinedList"/>
    <dgm:cxn modelId="{D2350E77-5460-1A4C-A603-41DFFAA4AF27}" type="presParOf" srcId="{4EBE8BE4-AA85-BA4B-A010-222B341A1A46}" destId="{19ECDAAA-104E-FE4D-9EDD-9978D373552B}" srcOrd="1" destOrd="0" presId="urn:microsoft.com/office/officeart/2008/layout/LinedList"/>
    <dgm:cxn modelId="{A57A0A8F-E62A-B045-9A26-074FC3CDB05A}" type="presParOf" srcId="{D63C608C-167F-014C-8855-24B8801E47EF}" destId="{575B2846-25EC-6B41-9AFF-BF96C6285ACF}" srcOrd="2" destOrd="0" presId="urn:microsoft.com/office/officeart/2008/layout/LinedList"/>
    <dgm:cxn modelId="{5FE8115A-493D-0D45-9D6F-E87E13966312}" type="presParOf" srcId="{D63C608C-167F-014C-8855-24B8801E47EF}" destId="{FD2FC371-99DA-2B4E-A5AC-9FFC22DE641F}" srcOrd="3" destOrd="0" presId="urn:microsoft.com/office/officeart/2008/layout/LinedList"/>
    <dgm:cxn modelId="{3EC6F8B3-D5BC-6C41-A7E5-D2487248E033}" type="presParOf" srcId="{FD2FC371-99DA-2B4E-A5AC-9FFC22DE641F}" destId="{4BB452BA-9C56-3F4E-9276-94FE216A96E2}" srcOrd="0" destOrd="0" presId="urn:microsoft.com/office/officeart/2008/layout/LinedList"/>
    <dgm:cxn modelId="{53FAE2C1-B6A3-CF49-8A63-0C81105BC12D}" type="presParOf" srcId="{FD2FC371-99DA-2B4E-A5AC-9FFC22DE641F}" destId="{B69EA75A-5185-6E48-AB2E-2A5093E22186}" srcOrd="1" destOrd="0" presId="urn:microsoft.com/office/officeart/2008/layout/LinedList"/>
    <dgm:cxn modelId="{DD1DE78F-0DBB-6C4B-B777-CCEBD984E015}" type="presParOf" srcId="{D63C608C-167F-014C-8855-24B8801E47EF}" destId="{FED3FBB7-0BE6-DA47-A3E6-3C824D336FAE}" srcOrd="4" destOrd="0" presId="urn:microsoft.com/office/officeart/2008/layout/LinedList"/>
    <dgm:cxn modelId="{63B4C5B5-1F48-FE49-B975-573ABCFBFA56}" type="presParOf" srcId="{D63C608C-167F-014C-8855-24B8801E47EF}" destId="{BEE19FFF-A162-EC45-A7E6-442FFF83F6DD}" srcOrd="5" destOrd="0" presId="urn:microsoft.com/office/officeart/2008/layout/LinedList"/>
    <dgm:cxn modelId="{D949931F-F745-844E-A2F7-251CD0B57320}" type="presParOf" srcId="{BEE19FFF-A162-EC45-A7E6-442FFF83F6DD}" destId="{5FFF137C-714C-764E-9C1F-F7F52342EC5F}" srcOrd="0" destOrd="0" presId="urn:microsoft.com/office/officeart/2008/layout/LinedList"/>
    <dgm:cxn modelId="{75DFC927-4D16-A444-9FB4-0747E04EBA0B}" type="presParOf" srcId="{BEE19FFF-A162-EC45-A7E6-442FFF83F6DD}" destId="{739922F5-07DE-6141-9A97-88FCFE9AD1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887A56D-124B-4837-AEDF-FBCDDC6AC679}"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01BE83BC-EEEF-491D-89FA-DF501F675C81}">
      <dgm:prSet/>
      <dgm:spPr/>
      <dgm:t>
        <a:bodyPr/>
        <a:lstStyle/>
        <a:p>
          <a:r>
            <a:rPr lang="it-IT"/>
            <a:t>Nella modellistica cognitiva, le reti neurali artificiali sono usate per costruire modelli di molteplici funzioni: apprendimento associativo, apprendimento di concetti, memoria e recupero mnestico, percezione, orientamento dell’attenzione, pianificazione motoria, ecc</a:t>
          </a:r>
          <a:endParaRPr lang="en-US"/>
        </a:p>
      </dgm:t>
    </dgm:pt>
    <dgm:pt modelId="{77E0BFD9-C4EF-41FA-80ED-E29F4D55EB9C}" type="parTrans" cxnId="{F03F0E3F-388A-4EC4-BA8E-ED8E5CE16D28}">
      <dgm:prSet/>
      <dgm:spPr/>
      <dgm:t>
        <a:bodyPr/>
        <a:lstStyle/>
        <a:p>
          <a:endParaRPr lang="en-US"/>
        </a:p>
      </dgm:t>
    </dgm:pt>
    <dgm:pt modelId="{EBCD6DB6-699F-4EBC-8F20-48F7D6E0732B}" type="sibTrans" cxnId="{F03F0E3F-388A-4EC4-BA8E-ED8E5CE16D28}">
      <dgm:prSet/>
      <dgm:spPr/>
      <dgm:t>
        <a:bodyPr/>
        <a:lstStyle/>
        <a:p>
          <a:endParaRPr lang="en-US"/>
        </a:p>
      </dgm:t>
    </dgm:pt>
    <dgm:pt modelId="{4239646F-A3BB-49FB-8EAD-D1D76CE29275}">
      <dgm:prSet/>
      <dgm:spPr/>
      <dgm:t>
        <a:bodyPr/>
        <a:lstStyle/>
        <a:p>
          <a:r>
            <a:rPr lang="it-IT" dirty="0"/>
            <a:t>Soprattutto adatte a modellare processi </a:t>
          </a:r>
          <a:r>
            <a:rPr lang="it-IT" i="1" dirty="0"/>
            <a:t>bottom up</a:t>
          </a:r>
          <a:endParaRPr lang="en-US" i="1" dirty="0"/>
        </a:p>
      </dgm:t>
    </dgm:pt>
    <dgm:pt modelId="{51C09758-D4B4-4E2C-8641-FCC33E14C0B6}" type="parTrans" cxnId="{FB01B52F-87E7-49FE-8A31-0E9354FA5D3E}">
      <dgm:prSet/>
      <dgm:spPr/>
      <dgm:t>
        <a:bodyPr/>
        <a:lstStyle/>
        <a:p>
          <a:endParaRPr lang="en-US"/>
        </a:p>
      </dgm:t>
    </dgm:pt>
    <dgm:pt modelId="{E4C53B81-00F2-4CC0-81E8-2BA6C7E9F0D7}" type="sibTrans" cxnId="{FB01B52F-87E7-49FE-8A31-0E9354FA5D3E}">
      <dgm:prSet/>
      <dgm:spPr/>
      <dgm:t>
        <a:bodyPr/>
        <a:lstStyle/>
        <a:p>
          <a:endParaRPr lang="en-US"/>
        </a:p>
      </dgm:t>
    </dgm:pt>
    <dgm:pt modelId="{F27876E7-34C3-4B43-BEC0-37268BBE66CB}">
      <dgm:prSet/>
      <dgm:spPr/>
      <dgm:t>
        <a:bodyPr/>
        <a:lstStyle/>
        <a:p>
          <a:r>
            <a:rPr lang="it-IT"/>
            <a:t>Nell’ambito dell’ IA, negli ultimi due decenni hanno contribuito agli stupefacenti successi del </a:t>
          </a:r>
          <a:r>
            <a:rPr lang="it-IT" i="1"/>
            <a:t>deep learning</a:t>
          </a:r>
          <a:endParaRPr lang="en-US"/>
        </a:p>
      </dgm:t>
    </dgm:pt>
    <dgm:pt modelId="{17CE7BB5-9A4A-4A3F-94F5-DF07DDEC8B55}" type="parTrans" cxnId="{FA61039A-081C-4AEF-BDDC-3A7AFF048FEB}">
      <dgm:prSet/>
      <dgm:spPr/>
      <dgm:t>
        <a:bodyPr/>
        <a:lstStyle/>
        <a:p>
          <a:endParaRPr lang="en-US"/>
        </a:p>
      </dgm:t>
    </dgm:pt>
    <dgm:pt modelId="{102E1C69-F7F4-42C0-8FF5-3E2A08864905}" type="sibTrans" cxnId="{FA61039A-081C-4AEF-BDDC-3A7AFF048FEB}">
      <dgm:prSet/>
      <dgm:spPr/>
      <dgm:t>
        <a:bodyPr/>
        <a:lstStyle/>
        <a:p>
          <a:endParaRPr lang="en-US"/>
        </a:p>
      </dgm:t>
    </dgm:pt>
    <dgm:pt modelId="{6AAC524D-866A-FA40-BB65-18C0351A7B02}" type="pres">
      <dgm:prSet presAssocID="{A887A56D-124B-4837-AEDF-FBCDDC6AC679}" presName="vert0" presStyleCnt="0">
        <dgm:presLayoutVars>
          <dgm:dir/>
          <dgm:animOne val="branch"/>
          <dgm:animLvl val="lvl"/>
        </dgm:presLayoutVars>
      </dgm:prSet>
      <dgm:spPr/>
    </dgm:pt>
    <dgm:pt modelId="{DE0828CA-71D3-7E44-A6B4-101320CDE405}" type="pres">
      <dgm:prSet presAssocID="{01BE83BC-EEEF-491D-89FA-DF501F675C81}" presName="thickLine" presStyleLbl="alignNode1" presStyleIdx="0" presStyleCnt="3"/>
      <dgm:spPr/>
    </dgm:pt>
    <dgm:pt modelId="{CC86EE88-4717-4541-8A93-EBB1234283DE}" type="pres">
      <dgm:prSet presAssocID="{01BE83BC-EEEF-491D-89FA-DF501F675C81}" presName="horz1" presStyleCnt="0"/>
      <dgm:spPr/>
    </dgm:pt>
    <dgm:pt modelId="{0EEB6305-B432-BD48-8E96-1E3B32E6EF05}" type="pres">
      <dgm:prSet presAssocID="{01BE83BC-EEEF-491D-89FA-DF501F675C81}" presName="tx1" presStyleLbl="revTx" presStyleIdx="0" presStyleCnt="3"/>
      <dgm:spPr/>
    </dgm:pt>
    <dgm:pt modelId="{CF21AE77-2A6C-B946-8C91-F4BDB72F844D}" type="pres">
      <dgm:prSet presAssocID="{01BE83BC-EEEF-491D-89FA-DF501F675C81}" presName="vert1" presStyleCnt="0"/>
      <dgm:spPr/>
    </dgm:pt>
    <dgm:pt modelId="{BEB0B680-CBE1-7246-9914-4F9F45904E58}" type="pres">
      <dgm:prSet presAssocID="{4239646F-A3BB-49FB-8EAD-D1D76CE29275}" presName="thickLine" presStyleLbl="alignNode1" presStyleIdx="1" presStyleCnt="3"/>
      <dgm:spPr/>
    </dgm:pt>
    <dgm:pt modelId="{A8E18049-9CD5-2544-B51C-895B5FC8F59B}" type="pres">
      <dgm:prSet presAssocID="{4239646F-A3BB-49FB-8EAD-D1D76CE29275}" presName="horz1" presStyleCnt="0"/>
      <dgm:spPr/>
    </dgm:pt>
    <dgm:pt modelId="{01B14989-EBD5-FC4D-B8EB-E71C33BF56D4}" type="pres">
      <dgm:prSet presAssocID="{4239646F-A3BB-49FB-8EAD-D1D76CE29275}" presName="tx1" presStyleLbl="revTx" presStyleIdx="1" presStyleCnt="3"/>
      <dgm:spPr/>
    </dgm:pt>
    <dgm:pt modelId="{1A1BC4C9-54E2-A244-A549-7171BDD1ED56}" type="pres">
      <dgm:prSet presAssocID="{4239646F-A3BB-49FB-8EAD-D1D76CE29275}" presName="vert1" presStyleCnt="0"/>
      <dgm:spPr/>
    </dgm:pt>
    <dgm:pt modelId="{34EF3ECE-E83D-2F40-8029-87F8A9FC6F32}" type="pres">
      <dgm:prSet presAssocID="{F27876E7-34C3-4B43-BEC0-37268BBE66CB}" presName="thickLine" presStyleLbl="alignNode1" presStyleIdx="2" presStyleCnt="3"/>
      <dgm:spPr/>
    </dgm:pt>
    <dgm:pt modelId="{E785CAF6-808F-AA41-A4E8-233154228C5C}" type="pres">
      <dgm:prSet presAssocID="{F27876E7-34C3-4B43-BEC0-37268BBE66CB}" presName="horz1" presStyleCnt="0"/>
      <dgm:spPr/>
    </dgm:pt>
    <dgm:pt modelId="{284ADD94-77CC-C247-82E0-FE9A18E460C2}" type="pres">
      <dgm:prSet presAssocID="{F27876E7-34C3-4B43-BEC0-37268BBE66CB}" presName="tx1" presStyleLbl="revTx" presStyleIdx="2" presStyleCnt="3"/>
      <dgm:spPr/>
    </dgm:pt>
    <dgm:pt modelId="{55B899AC-D635-4045-864B-3644509D523D}" type="pres">
      <dgm:prSet presAssocID="{F27876E7-34C3-4B43-BEC0-37268BBE66CB}" presName="vert1" presStyleCnt="0"/>
      <dgm:spPr/>
    </dgm:pt>
  </dgm:ptLst>
  <dgm:cxnLst>
    <dgm:cxn modelId="{FB01B52F-87E7-49FE-8A31-0E9354FA5D3E}" srcId="{A887A56D-124B-4837-AEDF-FBCDDC6AC679}" destId="{4239646F-A3BB-49FB-8EAD-D1D76CE29275}" srcOrd="1" destOrd="0" parTransId="{51C09758-D4B4-4E2C-8641-FCC33E14C0B6}" sibTransId="{E4C53B81-00F2-4CC0-81E8-2BA6C7E9F0D7}"/>
    <dgm:cxn modelId="{F03F0E3F-388A-4EC4-BA8E-ED8E5CE16D28}" srcId="{A887A56D-124B-4837-AEDF-FBCDDC6AC679}" destId="{01BE83BC-EEEF-491D-89FA-DF501F675C81}" srcOrd="0" destOrd="0" parTransId="{77E0BFD9-C4EF-41FA-80ED-E29F4D55EB9C}" sibTransId="{EBCD6DB6-699F-4EBC-8F20-48F7D6E0732B}"/>
    <dgm:cxn modelId="{AA117A98-271F-8641-BD54-676237ADB64D}" type="presOf" srcId="{A887A56D-124B-4837-AEDF-FBCDDC6AC679}" destId="{6AAC524D-866A-FA40-BB65-18C0351A7B02}" srcOrd="0" destOrd="0" presId="urn:microsoft.com/office/officeart/2008/layout/LinedList"/>
    <dgm:cxn modelId="{FA61039A-081C-4AEF-BDDC-3A7AFF048FEB}" srcId="{A887A56D-124B-4837-AEDF-FBCDDC6AC679}" destId="{F27876E7-34C3-4B43-BEC0-37268BBE66CB}" srcOrd="2" destOrd="0" parTransId="{17CE7BB5-9A4A-4A3F-94F5-DF07DDEC8B55}" sibTransId="{102E1C69-F7F4-42C0-8FF5-3E2A08864905}"/>
    <dgm:cxn modelId="{BC9498A2-5457-EF4C-B97A-197E29FD22EF}" type="presOf" srcId="{01BE83BC-EEEF-491D-89FA-DF501F675C81}" destId="{0EEB6305-B432-BD48-8E96-1E3B32E6EF05}" srcOrd="0" destOrd="0" presId="urn:microsoft.com/office/officeart/2008/layout/LinedList"/>
    <dgm:cxn modelId="{848C49C4-9D2A-BE48-BD40-1061C195814E}" type="presOf" srcId="{4239646F-A3BB-49FB-8EAD-D1D76CE29275}" destId="{01B14989-EBD5-FC4D-B8EB-E71C33BF56D4}" srcOrd="0" destOrd="0" presId="urn:microsoft.com/office/officeart/2008/layout/LinedList"/>
    <dgm:cxn modelId="{EAFEE9FE-6A5D-274F-A058-8E93262AA8D4}" type="presOf" srcId="{F27876E7-34C3-4B43-BEC0-37268BBE66CB}" destId="{284ADD94-77CC-C247-82E0-FE9A18E460C2}" srcOrd="0" destOrd="0" presId="urn:microsoft.com/office/officeart/2008/layout/LinedList"/>
    <dgm:cxn modelId="{5CC12EB8-E6DC-DF40-88DD-1B88F13144CD}" type="presParOf" srcId="{6AAC524D-866A-FA40-BB65-18C0351A7B02}" destId="{DE0828CA-71D3-7E44-A6B4-101320CDE405}" srcOrd="0" destOrd="0" presId="urn:microsoft.com/office/officeart/2008/layout/LinedList"/>
    <dgm:cxn modelId="{5E31A24C-9F16-AC45-A9A2-106BEA832D22}" type="presParOf" srcId="{6AAC524D-866A-FA40-BB65-18C0351A7B02}" destId="{CC86EE88-4717-4541-8A93-EBB1234283DE}" srcOrd="1" destOrd="0" presId="urn:microsoft.com/office/officeart/2008/layout/LinedList"/>
    <dgm:cxn modelId="{546823F4-B546-4C48-BB42-C00109838E22}" type="presParOf" srcId="{CC86EE88-4717-4541-8A93-EBB1234283DE}" destId="{0EEB6305-B432-BD48-8E96-1E3B32E6EF05}" srcOrd="0" destOrd="0" presId="urn:microsoft.com/office/officeart/2008/layout/LinedList"/>
    <dgm:cxn modelId="{EC6FBAEE-C0E1-8546-996E-2EB23E354D42}" type="presParOf" srcId="{CC86EE88-4717-4541-8A93-EBB1234283DE}" destId="{CF21AE77-2A6C-B946-8C91-F4BDB72F844D}" srcOrd="1" destOrd="0" presId="urn:microsoft.com/office/officeart/2008/layout/LinedList"/>
    <dgm:cxn modelId="{FE940515-4D3C-DB4D-9D22-B30BD23C551B}" type="presParOf" srcId="{6AAC524D-866A-FA40-BB65-18C0351A7B02}" destId="{BEB0B680-CBE1-7246-9914-4F9F45904E58}" srcOrd="2" destOrd="0" presId="urn:microsoft.com/office/officeart/2008/layout/LinedList"/>
    <dgm:cxn modelId="{B1D8A830-7A8C-8F44-A544-983017ECC700}" type="presParOf" srcId="{6AAC524D-866A-FA40-BB65-18C0351A7B02}" destId="{A8E18049-9CD5-2544-B51C-895B5FC8F59B}" srcOrd="3" destOrd="0" presId="urn:microsoft.com/office/officeart/2008/layout/LinedList"/>
    <dgm:cxn modelId="{F07C1731-8AD9-5B4F-B7F9-D2D7508E99ED}" type="presParOf" srcId="{A8E18049-9CD5-2544-B51C-895B5FC8F59B}" destId="{01B14989-EBD5-FC4D-B8EB-E71C33BF56D4}" srcOrd="0" destOrd="0" presId="urn:microsoft.com/office/officeart/2008/layout/LinedList"/>
    <dgm:cxn modelId="{DDB7AF02-5444-944C-964F-09DB12A6BC25}" type="presParOf" srcId="{A8E18049-9CD5-2544-B51C-895B5FC8F59B}" destId="{1A1BC4C9-54E2-A244-A549-7171BDD1ED56}" srcOrd="1" destOrd="0" presId="urn:microsoft.com/office/officeart/2008/layout/LinedList"/>
    <dgm:cxn modelId="{F37FEAA7-645F-1F48-A7F5-D39EDF6B77A8}" type="presParOf" srcId="{6AAC524D-866A-FA40-BB65-18C0351A7B02}" destId="{34EF3ECE-E83D-2F40-8029-87F8A9FC6F32}" srcOrd="4" destOrd="0" presId="urn:microsoft.com/office/officeart/2008/layout/LinedList"/>
    <dgm:cxn modelId="{9472D3F6-140E-F548-83AA-2F049F60A9E2}" type="presParOf" srcId="{6AAC524D-866A-FA40-BB65-18C0351A7B02}" destId="{E785CAF6-808F-AA41-A4E8-233154228C5C}" srcOrd="5" destOrd="0" presId="urn:microsoft.com/office/officeart/2008/layout/LinedList"/>
    <dgm:cxn modelId="{B696AE2E-7925-3847-96A1-D696CD10E4D9}" type="presParOf" srcId="{E785CAF6-808F-AA41-A4E8-233154228C5C}" destId="{284ADD94-77CC-C247-82E0-FE9A18E460C2}" srcOrd="0" destOrd="0" presId="urn:microsoft.com/office/officeart/2008/layout/LinedList"/>
    <dgm:cxn modelId="{84C7C3E7-2B77-1346-A4AF-4A372CD222BB}" type="presParOf" srcId="{E785CAF6-808F-AA41-A4E8-233154228C5C}" destId="{55B899AC-D635-4045-864B-3644509D523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84107F-3D1C-0548-B58B-9A6E7764F871}">
      <dsp:nvSpPr>
        <dsp:cNvPr id="0" name=""/>
        <dsp:cNvSpPr/>
      </dsp:nvSpPr>
      <dsp:spPr>
        <a:xfrm>
          <a:off x="0" y="623"/>
          <a:ext cx="4869656"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A697D4-182C-3C4D-9D72-4A027954969C}">
      <dsp:nvSpPr>
        <dsp:cNvPr id="0" name=""/>
        <dsp:cNvSpPr/>
      </dsp:nvSpPr>
      <dsp:spPr>
        <a:xfrm>
          <a:off x="0" y="623"/>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La psicologia generale procede attraverso speculazioni teoriche poste a confronto con misurazioni di </a:t>
          </a:r>
          <a:r>
            <a:rPr lang="it-IT" sz="1800" b="1" kern="1200"/>
            <a:t>dimensioni oggettive</a:t>
          </a:r>
          <a:r>
            <a:rPr lang="it-IT" sz="1800" kern="1200"/>
            <a:t> </a:t>
          </a:r>
          <a:endParaRPr lang="en-US" sz="1800" kern="1200"/>
        </a:p>
      </dsp:txBody>
      <dsp:txXfrm>
        <a:off x="0" y="623"/>
        <a:ext cx="4869656" cy="1020830"/>
      </dsp:txXfrm>
    </dsp:sp>
    <dsp:sp modelId="{690C4274-6574-B348-B9AA-A354E77926EC}">
      <dsp:nvSpPr>
        <dsp:cNvPr id="0" name=""/>
        <dsp:cNvSpPr/>
      </dsp:nvSpPr>
      <dsp:spPr>
        <a:xfrm>
          <a:off x="0" y="1021453"/>
          <a:ext cx="4869656"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EB72F9-5CDB-7A48-A68A-6ED223DD5F22}">
      <dsp:nvSpPr>
        <dsp:cNvPr id="0" name=""/>
        <dsp:cNvSpPr/>
      </dsp:nvSpPr>
      <dsp:spPr>
        <a:xfrm>
          <a:off x="0" y="1021453"/>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Caratteristiche ambientali e comportamentali</a:t>
          </a:r>
          <a:endParaRPr lang="en-US" sz="1800" kern="1200"/>
        </a:p>
      </dsp:txBody>
      <dsp:txXfrm>
        <a:off x="0" y="1021453"/>
        <a:ext cx="4869656" cy="1020830"/>
      </dsp:txXfrm>
    </dsp:sp>
    <dsp:sp modelId="{49F05FA7-C8F2-7C45-A7EE-D751823180AC}">
      <dsp:nvSpPr>
        <dsp:cNvPr id="0" name=""/>
        <dsp:cNvSpPr/>
      </dsp:nvSpPr>
      <dsp:spPr>
        <a:xfrm>
          <a:off x="0" y="2042284"/>
          <a:ext cx="4869656"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6AC8DF-48C1-8B4A-80BB-F878842BE7A4}">
      <dsp:nvSpPr>
        <dsp:cNvPr id="0" name=""/>
        <dsp:cNvSpPr/>
      </dsp:nvSpPr>
      <dsp:spPr>
        <a:xfrm>
          <a:off x="0" y="2042284"/>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Macroscopiche (per esempio, resoconti verbali, risposte motorie) e microscopiche (per esempio, tracciati elettrofisiologici, attivazioni neurali). </a:t>
          </a:r>
          <a:endParaRPr lang="en-US" sz="1800" kern="1200"/>
        </a:p>
      </dsp:txBody>
      <dsp:txXfrm>
        <a:off x="0" y="2042284"/>
        <a:ext cx="4869656" cy="1020830"/>
      </dsp:txXfrm>
    </dsp:sp>
    <dsp:sp modelId="{5AB7B3FA-7A41-F443-AB9C-1B1829049CC5}">
      <dsp:nvSpPr>
        <dsp:cNvPr id="0" name=""/>
        <dsp:cNvSpPr/>
      </dsp:nvSpPr>
      <dsp:spPr>
        <a:xfrm>
          <a:off x="0" y="3063115"/>
          <a:ext cx="4869656"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08C3E9-ADBA-054F-9236-E430D8E87F66}">
      <dsp:nvSpPr>
        <dsp:cNvPr id="0" name=""/>
        <dsp:cNvSpPr/>
      </dsp:nvSpPr>
      <dsp:spPr>
        <a:xfrm>
          <a:off x="0" y="3063115"/>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Basandosi su queste osservazioni inferisce i suoi </a:t>
          </a:r>
          <a:r>
            <a:rPr lang="it-IT" sz="1800" b="1" kern="1200"/>
            <a:t>costrutti esplicativi</a:t>
          </a:r>
          <a:r>
            <a:rPr lang="it-IT" sz="1800" kern="1200"/>
            <a:t>: ipotesi e teorie sui </a:t>
          </a:r>
          <a:r>
            <a:rPr lang="it-IT" sz="1800" b="1" kern="1200"/>
            <a:t>principi generali del comportamento</a:t>
          </a:r>
          <a:r>
            <a:rPr lang="it-IT" sz="1800" kern="1200"/>
            <a:t>. </a:t>
          </a:r>
          <a:endParaRPr lang="en-US" sz="1800" kern="1200"/>
        </a:p>
      </dsp:txBody>
      <dsp:txXfrm>
        <a:off x="0" y="3063115"/>
        <a:ext cx="4869656" cy="1020830"/>
      </dsp:txXfrm>
    </dsp:sp>
    <dsp:sp modelId="{0732C2A5-BAB5-7944-B196-0FCE98F2FA4E}">
      <dsp:nvSpPr>
        <dsp:cNvPr id="0" name=""/>
        <dsp:cNvSpPr/>
      </dsp:nvSpPr>
      <dsp:spPr>
        <a:xfrm>
          <a:off x="0" y="4083946"/>
          <a:ext cx="4869656"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3D1FBC-B09B-5B4E-99E1-D9C1FA76A2E9}">
      <dsp:nvSpPr>
        <dsp:cNvPr id="0" name=""/>
        <dsp:cNvSpPr/>
      </dsp:nvSpPr>
      <dsp:spPr>
        <a:xfrm>
          <a:off x="0" y="4083946"/>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Ciascuno deve essere </a:t>
          </a:r>
          <a:r>
            <a:rPr lang="it-IT" sz="1800" b="1" kern="1200"/>
            <a:t>empiricamente confutabile</a:t>
          </a:r>
          <a:endParaRPr lang="en-US" sz="1800" kern="1200"/>
        </a:p>
      </dsp:txBody>
      <dsp:txXfrm>
        <a:off x="0" y="4083946"/>
        <a:ext cx="4869656" cy="10208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6BA27-6FF2-354C-9F6D-AA44F589B080}">
      <dsp:nvSpPr>
        <dsp:cNvPr id="0" name=""/>
        <dsp:cNvSpPr/>
      </dsp:nvSpPr>
      <dsp:spPr>
        <a:xfrm>
          <a:off x="0" y="0"/>
          <a:ext cx="4869656"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C305B4-B40C-8947-ACE6-E2CB3DBF8E7B}">
      <dsp:nvSpPr>
        <dsp:cNvPr id="0" name=""/>
        <dsp:cNvSpPr/>
      </dsp:nvSpPr>
      <dsp:spPr>
        <a:xfrm>
          <a:off x="0" y="0"/>
          <a:ext cx="4869656"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I mercati esibiscono comportamenti tipici che </a:t>
          </a:r>
          <a:r>
            <a:rPr lang="it-IT" sz="2000" b="1" kern="1200"/>
            <a:t>emergono</a:t>
          </a:r>
          <a:r>
            <a:rPr lang="it-IT" sz="2000" kern="1200"/>
            <a:t> dall’</a:t>
          </a:r>
          <a:r>
            <a:rPr lang="it-IT" sz="2000" b="1" kern="1200"/>
            <a:t>interazione</a:t>
          </a:r>
          <a:r>
            <a:rPr lang="it-IT" sz="2000" kern="1200"/>
            <a:t> delle loro componenti: le aziende, le banche, le borse, le istituzioni politiche</a:t>
          </a:r>
          <a:endParaRPr lang="en-US" sz="2000" kern="1200"/>
        </a:p>
      </dsp:txBody>
      <dsp:txXfrm>
        <a:off x="0" y="0"/>
        <a:ext cx="4869656" cy="1276350"/>
      </dsp:txXfrm>
    </dsp:sp>
    <dsp:sp modelId="{5E92D892-C550-4F4D-A729-D4BAEBB980CF}">
      <dsp:nvSpPr>
        <dsp:cNvPr id="0" name=""/>
        <dsp:cNvSpPr/>
      </dsp:nvSpPr>
      <dsp:spPr>
        <a:xfrm>
          <a:off x="0" y="1276350"/>
          <a:ext cx="4869656"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F3863F-F469-824D-9326-B2E6EEB21232}">
      <dsp:nvSpPr>
        <dsp:cNvPr id="0" name=""/>
        <dsp:cNvSpPr/>
      </dsp:nvSpPr>
      <dsp:spPr>
        <a:xfrm>
          <a:off x="0" y="1276350"/>
          <a:ext cx="4869656"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I comportamenti di quelle componenti </a:t>
          </a:r>
          <a:r>
            <a:rPr lang="it-IT" sz="2000" b="1" kern="1200"/>
            <a:t>emergono</a:t>
          </a:r>
          <a:r>
            <a:rPr lang="it-IT" sz="2000" kern="1200"/>
            <a:t>, a loro volta, dall’</a:t>
          </a:r>
          <a:r>
            <a:rPr lang="it-IT" sz="2000" b="1" kern="1200"/>
            <a:t>interazione</a:t>
          </a:r>
          <a:r>
            <a:rPr lang="it-IT" sz="2000" kern="1200"/>
            <a:t> delle loro componenti: gli organismi umani e i sistemi tecnici che vi lavorano</a:t>
          </a:r>
          <a:endParaRPr lang="en-US" sz="2000" kern="1200"/>
        </a:p>
      </dsp:txBody>
      <dsp:txXfrm>
        <a:off x="0" y="1276350"/>
        <a:ext cx="4869656" cy="1276350"/>
      </dsp:txXfrm>
    </dsp:sp>
    <dsp:sp modelId="{ECCEA4C0-516B-4B4A-88D0-7BA773DE5E35}">
      <dsp:nvSpPr>
        <dsp:cNvPr id="0" name=""/>
        <dsp:cNvSpPr/>
      </dsp:nvSpPr>
      <dsp:spPr>
        <a:xfrm>
          <a:off x="0" y="2552700"/>
          <a:ext cx="4869656"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EE298E-CCE8-F24F-8285-319AE8C010BE}">
      <dsp:nvSpPr>
        <dsp:cNvPr id="0" name=""/>
        <dsp:cNvSpPr/>
      </dsp:nvSpPr>
      <dsp:spPr>
        <a:xfrm>
          <a:off x="0" y="2552700"/>
          <a:ext cx="4869656"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Se osserviamo un essere umano al lavoro non riusciamo a distinguere alcuno dei macrocomportamenti dei mercati</a:t>
          </a:r>
          <a:endParaRPr lang="en-US" sz="2000" kern="1200"/>
        </a:p>
      </dsp:txBody>
      <dsp:txXfrm>
        <a:off x="0" y="2552700"/>
        <a:ext cx="4869656" cy="1276350"/>
      </dsp:txXfrm>
    </dsp:sp>
    <dsp:sp modelId="{86815C95-C522-7E4D-9BE0-F0D752F78E18}">
      <dsp:nvSpPr>
        <dsp:cNvPr id="0" name=""/>
        <dsp:cNvSpPr/>
      </dsp:nvSpPr>
      <dsp:spPr>
        <a:xfrm>
          <a:off x="0" y="3829050"/>
          <a:ext cx="4869656"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056637-787C-2046-86AB-4856F2CB8B64}">
      <dsp:nvSpPr>
        <dsp:cNvPr id="0" name=""/>
        <dsp:cNvSpPr/>
      </dsp:nvSpPr>
      <dsp:spPr>
        <a:xfrm>
          <a:off x="0" y="3829050"/>
          <a:ext cx="4869656"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Quelle proprietà emergono dalla collettività, non dall’individualità, e vanno colte al loro appropriato livello di realtà</a:t>
          </a:r>
          <a:endParaRPr lang="en-US" sz="2000" kern="1200"/>
        </a:p>
      </dsp:txBody>
      <dsp:txXfrm>
        <a:off x="0" y="3829050"/>
        <a:ext cx="4869656" cy="1276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6AB9B-B3C5-E846-A29A-1DCC703C63BF}">
      <dsp:nvSpPr>
        <dsp:cNvPr id="0" name=""/>
        <dsp:cNvSpPr/>
      </dsp:nvSpPr>
      <dsp:spPr>
        <a:xfrm>
          <a:off x="1009170" y="2089"/>
          <a:ext cx="2754826" cy="165289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it-IT" sz="2100" kern="1200" dirty="0">
              <a:solidFill>
                <a:schemeClr val="tx1"/>
              </a:solidFill>
            </a:rPr>
            <a:t>Le cause del comportamento vanno solo “dal basso all’alto”? </a:t>
          </a:r>
          <a:endParaRPr lang="en-US" sz="2100" kern="1200" dirty="0">
            <a:solidFill>
              <a:schemeClr val="tx1"/>
            </a:solidFill>
          </a:endParaRPr>
        </a:p>
      </dsp:txBody>
      <dsp:txXfrm>
        <a:off x="1009170" y="2089"/>
        <a:ext cx="2754826" cy="1652895"/>
      </dsp:txXfrm>
    </dsp:sp>
    <dsp:sp modelId="{226804CA-E65B-D342-935C-EE5F61D32EFA}">
      <dsp:nvSpPr>
        <dsp:cNvPr id="0" name=""/>
        <dsp:cNvSpPr/>
      </dsp:nvSpPr>
      <dsp:spPr>
        <a:xfrm>
          <a:off x="1009170" y="1930468"/>
          <a:ext cx="2754826" cy="1652895"/>
        </a:xfrm>
        <a:prstGeom prst="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it-IT" sz="2100" kern="1200" dirty="0">
              <a:solidFill>
                <a:schemeClr val="tx1"/>
              </a:solidFill>
            </a:rPr>
            <a:t>Vanno solo “dall’alto al basso”? </a:t>
          </a:r>
          <a:endParaRPr lang="en-US" sz="2100" kern="1200" dirty="0">
            <a:solidFill>
              <a:schemeClr val="tx1"/>
            </a:solidFill>
          </a:endParaRPr>
        </a:p>
      </dsp:txBody>
      <dsp:txXfrm>
        <a:off x="1009170" y="1930468"/>
        <a:ext cx="2754826" cy="1652895"/>
      </dsp:txXfrm>
    </dsp:sp>
    <dsp:sp modelId="{896E997F-1602-B34A-BF79-2F782356C485}">
      <dsp:nvSpPr>
        <dsp:cNvPr id="0" name=""/>
        <dsp:cNvSpPr/>
      </dsp:nvSpPr>
      <dsp:spPr>
        <a:xfrm>
          <a:off x="1009170" y="3858846"/>
          <a:ext cx="2754826" cy="1652895"/>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it-IT" sz="2100" kern="1200" dirty="0">
              <a:solidFill>
                <a:schemeClr val="tx1"/>
              </a:solidFill>
            </a:rPr>
            <a:t>Per capire il comportamento umano dobbiamo studiare sistemi di causazione </a:t>
          </a:r>
          <a:r>
            <a:rPr lang="it-IT" sz="2100" b="1" kern="1200" dirty="0">
              <a:solidFill>
                <a:schemeClr val="tx1"/>
              </a:solidFill>
            </a:rPr>
            <a:t>circolari</a:t>
          </a:r>
          <a:endParaRPr lang="en-US" sz="2100" kern="1200" dirty="0">
            <a:solidFill>
              <a:schemeClr val="tx1"/>
            </a:solidFill>
          </a:endParaRPr>
        </a:p>
      </dsp:txBody>
      <dsp:txXfrm>
        <a:off x="1009170" y="3858846"/>
        <a:ext cx="2754826" cy="16528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6CE67-FD72-0D4A-B5A9-581FDECD6239}">
      <dsp:nvSpPr>
        <dsp:cNvPr id="0" name=""/>
        <dsp:cNvSpPr/>
      </dsp:nvSpPr>
      <dsp:spPr>
        <a:xfrm>
          <a:off x="0" y="88520"/>
          <a:ext cx="5000124" cy="171288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Gli organismi dotati solo o soprattutto di rappresentazioni implicite si adattano all’ambiente in modo </a:t>
          </a:r>
          <a:r>
            <a:rPr lang="it-IT" sz="2400" b="1" kern="1200" dirty="0">
              <a:solidFill>
                <a:schemeClr val="tx1"/>
              </a:solidFill>
            </a:rPr>
            <a:t>esclusivamente reattivo</a:t>
          </a:r>
          <a:r>
            <a:rPr lang="it-IT" sz="2400" kern="1200" dirty="0">
              <a:solidFill>
                <a:schemeClr val="tx1"/>
              </a:solidFill>
            </a:rPr>
            <a:t>:</a:t>
          </a:r>
          <a:endParaRPr lang="en-US" sz="2400" kern="1200" dirty="0">
            <a:solidFill>
              <a:schemeClr val="tx1"/>
            </a:solidFill>
          </a:endParaRPr>
        </a:p>
      </dsp:txBody>
      <dsp:txXfrm>
        <a:off x="83616" y="172136"/>
        <a:ext cx="4832892" cy="1545648"/>
      </dsp:txXfrm>
    </dsp:sp>
    <dsp:sp modelId="{DB70DCF7-A6D4-F247-B855-FD4480F67DCD}">
      <dsp:nvSpPr>
        <dsp:cNvPr id="0" name=""/>
        <dsp:cNvSpPr/>
      </dsp:nvSpPr>
      <dsp:spPr>
        <a:xfrm>
          <a:off x="0" y="1870520"/>
          <a:ext cx="5000124" cy="1712880"/>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batteri, meduse, alcuni insetti e altri animali semplici</a:t>
          </a:r>
          <a:endParaRPr lang="en-US" sz="2400" kern="1200" dirty="0">
            <a:solidFill>
              <a:schemeClr val="tx1"/>
            </a:solidFill>
          </a:endParaRPr>
        </a:p>
      </dsp:txBody>
      <dsp:txXfrm>
        <a:off x="83616" y="1954136"/>
        <a:ext cx="4832892" cy="1545648"/>
      </dsp:txXfrm>
    </dsp:sp>
    <dsp:sp modelId="{EB2CAB93-AA01-0045-A21B-F56C4FA45577}">
      <dsp:nvSpPr>
        <dsp:cNvPr id="0" name=""/>
        <dsp:cNvSpPr/>
      </dsp:nvSpPr>
      <dsp:spPr>
        <a:xfrm>
          <a:off x="0" y="3652520"/>
          <a:ext cx="5000124" cy="171288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Agiscono in base a </a:t>
          </a:r>
          <a:r>
            <a:rPr lang="it-IT" sz="2400" b="1" kern="1200" dirty="0">
              <a:solidFill>
                <a:schemeClr val="tx1"/>
              </a:solidFill>
            </a:rPr>
            <a:t>risposte riflesse</a:t>
          </a:r>
          <a:r>
            <a:rPr lang="it-IT" sz="2400" kern="1200" dirty="0">
              <a:solidFill>
                <a:schemeClr val="tx1"/>
              </a:solidFill>
            </a:rPr>
            <a:t>, associando stimoli fisici e risposte comportamentali in modo </a:t>
          </a:r>
          <a:r>
            <a:rPr lang="it-IT" sz="2400" b="1" kern="1200" dirty="0">
              <a:solidFill>
                <a:schemeClr val="tx1"/>
              </a:solidFill>
            </a:rPr>
            <a:t>diretto</a:t>
          </a:r>
          <a:endParaRPr lang="en-US" sz="2400" kern="1200" dirty="0">
            <a:solidFill>
              <a:schemeClr val="tx1"/>
            </a:solidFill>
          </a:endParaRPr>
        </a:p>
      </dsp:txBody>
      <dsp:txXfrm>
        <a:off x="83616" y="3736136"/>
        <a:ext cx="4832892" cy="15456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7F756B-26BA-614B-AAFA-4D57BEDD8434}">
      <dsp:nvSpPr>
        <dsp:cNvPr id="0" name=""/>
        <dsp:cNvSpPr/>
      </dsp:nvSpPr>
      <dsp:spPr>
        <a:xfrm>
          <a:off x="0" y="665"/>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905F79E-82C4-8644-AFEC-8970A7F6EEE1}">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Organismi dotati anche di rappresentazioni esplicite sono sia reattivi, sia anticipatori</a:t>
          </a:r>
          <a:endParaRPr lang="en-US" sz="1800" kern="1200"/>
        </a:p>
      </dsp:txBody>
      <dsp:txXfrm>
        <a:off x="0" y="665"/>
        <a:ext cx="5000124" cy="1090517"/>
      </dsp:txXfrm>
    </dsp:sp>
    <dsp:sp modelId="{EEBEFF51-A465-894E-A238-2F74BCB38857}">
      <dsp:nvSpPr>
        <dsp:cNvPr id="0" name=""/>
        <dsp:cNvSpPr/>
      </dsp:nvSpPr>
      <dsp:spPr>
        <a:xfrm>
          <a:off x="0" y="1091183"/>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1B83B6B-BAAE-3742-A745-AA845FCDB433}">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Molti animali superiori, compresi gli esseri umani. </a:t>
          </a:r>
          <a:endParaRPr lang="en-US" sz="1800" kern="1200"/>
        </a:p>
      </dsp:txBody>
      <dsp:txXfrm>
        <a:off x="0" y="1091183"/>
        <a:ext cx="5000124" cy="1090517"/>
      </dsp:txXfrm>
    </dsp:sp>
    <dsp:sp modelId="{50F15951-A322-4349-BBA5-F6B024CDB87E}">
      <dsp:nvSpPr>
        <dsp:cNvPr id="0" name=""/>
        <dsp:cNvSpPr/>
      </dsp:nvSpPr>
      <dsp:spPr>
        <a:xfrm>
          <a:off x="0" y="2181701"/>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30AD548-7F8D-234C-942E-C1F5EB10B9BF}">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Alcuni loro comportamenti sono mediate da previsioni e aspettative, rese possibili da un sistema di rappresentazioni esplicite dell’ambiente </a:t>
          </a:r>
          <a:endParaRPr lang="en-US" sz="1800" kern="1200"/>
        </a:p>
      </dsp:txBody>
      <dsp:txXfrm>
        <a:off x="0" y="2181701"/>
        <a:ext cx="5000124" cy="1090517"/>
      </dsp:txXfrm>
    </dsp:sp>
    <dsp:sp modelId="{165F5CB7-D53E-4740-8706-62CF1B18D748}">
      <dsp:nvSpPr>
        <dsp:cNvPr id="0" name=""/>
        <dsp:cNvSpPr/>
      </dsp:nvSpPr>
      <dsp:spPr>
        <a:xfrm>
          <a:off x="0" y="3272218"/>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2140B12-1F0A-F94B-B5A0-072138711556}">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Elaborate dinamicamente per simulare internamente le possibili conseguenzefuture dei comportamenti, prima di metterli in atto</a:t>
          </a:r>
          <a:endParaRPr lang="en-US" sz="1800" kern="1200"/>
        </a:p>
      </dsp:txBody>
      <dsp:txXfrm>
        <a:off x="0" y="3272218"/>
        <a:ext cx="5000124" cy="1090517"/>
      </dsp:txXfrm>
    </dsp:sp>
    <dsp:sp modelId="{7434EAF5-B90F-7D47-B8FB-D968499B430D}">
      <dsp:nvSpPr>
        <dsp:cNvPr id="0" name=""/>
        <dsp:cNvSpPr/>
      </dsp:nvSpPr>
      <dsp:spPr>
        <a:xfrm>
          <a:off x="0" y="4362736"/>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BF1D056-6BA1-F446-ABE7-14ECFFB8791F}">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it-IT" sz="1800" kern="1200"/>
            <a:t>Queste previsioni mediano la connessione tra stimoli ambientali e risposte comportamentali, che non sono più dirette, ma indirette</a:t>
          </a:r>
          <a:endParaRPr lang="en-US" sz="1800" kern="1200"/>
        </a:p>
      </dsp:txBody>
      <dsp:txXfrm>
        <a:off x="0" y="4362736"/>
        <a:ext cx="5000124" cy="10905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F1EBD8-F195-C74E-987B-74E33EC7A6C3}">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0F2B2B4-7A7B-8E44-BC73-DD8327157D21}">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dirty="0"/>
            <a:t>Oltre che come scienza del comportamento, la psicologia generale può essere definita come </a:t>
          </a:r>
          <a:r>
            <a:rPr lang="it-IT" sz="1900" b="1" kern="1200" dirty="0"/>
            <a:t>scienza dei processi mentali</a:t>
          </a:r>
          <a:endParaRPr lang="en-US" sz="1900" b="1" kern="1200" dirty="0"/>
        </a:p>
      </dsp:txBody>
      <dsp:txXfrm>
        <a:off x="0" y="2663"/>
        <a:ext cx="5000124" cy="1816197"/>
      </dsp:txXfrm>
    </dsp:sp>
    <dsp:sp modelId="{697A8201-0FB0-4C43-8F92-2A400133CB05}">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B8D478E-1840-EB46-A084-A6E372A0807B}">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La definizione è accettabile se c’è accordo su cosa si intende con i termini mente e processi mentali in questa scienza:</a:t>
          </a:r>
          <a:endParaRPr lang="en-US" sz="1900" kern="1200"/>
        </a:p>
      </dsp:txBody>
      <dsp:txXfrm>
        <a:off x="0" y="1818861"/>
        <a:ext cx="5000124" cy="1816197"/>
      </dsp:txXfrm>
    </dsp:sp>
    <dsp:sp modelId="{93E02980-3364-D844-A94C-3169A27C1BAD}">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5AAE779-52F6-0A48-906E-E848608766D2}">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b="1" kern="1200"/>
            <a:t>l’insieme delle rappresentazioni interne esplicite dell’ambiente e dei processi dinamici di costruzione ed elaborazione di quelle rappresentazioni che è necessario ipotizzare per spiegare i comportamenti di quell’organismo</a:t>
          </a:r>
          <a:endParaRPr lang="en-US" sz="1900" kern="1200"/>
        </a:p>
      </dsp:txBody>
      <dsp:txXfrm>
        <a:off x="0" y="3635058"/>
        <a:ext cx="5000124" cy="18161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FAFB4-49DE-5241-80A2-8EE4442D244B}">
      <dsp:nvSpPr>
        <dsp:cNvPr id="0" name=""/>
        <dsp:cNvSpPr/>
      </dsp:nvSpPr>
      <dsp:spPr>
        <a:xfrm>
          <a:off x="0" y="473"/>
          <a:ext cx="4697730" cy="271875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Il fine della </a:t>
          </a:r>
          <a:r>
            <a:rPr lang="it-IT" sz="2300" b="1" kern="1200"/>
            <a:t>sperimentazione scientifica </a:t>
          </a:r>
          <a:r>
            <a:rPr lang="it-IT" sz="2300" kern="1200"/>
            <a:t>in psicologia generale è aumentare la comprensione del comportamento umano</a:t>
          </a:r>
          <a:endParaRPr lang="en-US" sz="2300" kern="1200"/>
        </a:p>
      </dsp:txBody>
      <dsp:txXfrm>
        <a:off x="132718" y="133191"/>
        <a:ext cx="4432294" cy="2453314"/>
      </dsp:txXfrm>
    </dsp:sp>
    <dsp:sp modelId="{72F01B77-EE70-D047-936E-D23FD59EE212}">
      <dsp:nvSpPr>
        <dsp:cNvPr id="0" name=""/>
        <dsp:cNvSpPr/>
      </dsp:nvSpPr>
      <dsp:spPr>
        <a:xfrm>
          <a:off x="0" y="2785464"/>
          <a:ext cx="4697730" cy="271875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t>Nonostante esista una vasta area di «sperimentazione </a:t>
          </a:r>
          <a:r>
            <a:rPr lang="it-IT" sz="2300" kern="1200" dirty="0" err="1"/>
            <a:t>ateoretica</a:t>
          </a:r>
          <a:r>
            <a:rPr lang="it-IT" sz="2300" kern="1200" dirty="0"/>
            <a:t>» di natura commerciale, la sperimentazione scientificamente utile è quella che controlla previsioni dedotte da una o più teorie, per perfezionarle</a:t>
          </a:r>
          <a:endParaRPr lang="en-US" sz="2300" kern="1200" dirty="0"/>
        </a:p>
      </dsp:txBody>
      <dsp:txXfrm>
        <a:off x="132718" y="2918182"/>
        <a:ext cx="4432294" cy="24533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DCD566-7515-0B45-9268-BAC92371E84A}">
      <dsp:nvSpPr>
        <dsp:cNvPr id="0" name=""/>
        <dsp:cNvSpPr/>
      </dsp:nvSpPr>
      <dsp:spPr>
        <a:xfrm>
          <a:off x="0" y="0"/>
          <a:ext cx="469773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CFA2BE-E9A3-0048-9AB2-A9CEDE19AB63}">
      <dsp:nvSpPr>
        <dsp:cNvPr id="0" name=""/>
        <dsp:cNvSpPr/>
      </dsp:nvSpPr>
      <dsp:spPr>
        <a:xfrm>
          <a:off x="0" y="0"/>
          <a:ext cx="4697730" cy="1376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Non disponiamo di «teorie generali» del comportamento umano</a:t>
          </a:r>
          <a:endParaRPr lang="en-US" sz="2100" kern="1200"/>
        </a:p>
      </dsp:txBody>
      <dsp:txXfrm>
        <a:off x="0" y="0"/>
        <a:ext cx="4697730" cy="1376171"/>
      </dsp:txXfrm>
    </dsp:sp>
    <dsp:sp modelId="{B3CEFDA8-BB59-FC47-8249-1F318FB4DA8A}">
      <dsp:nvSpPr>
        <dsp:cNvPr id="0" name=""/>
        <dsp:cNvSpPr/>
      </dsp:nvSpPr>
      <dsp:spPr>
        <a:xfrm>
          <a:off x="0" y="1376171"/>
          <a:ext cx="469773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FF710F-9151-474B-80C2-22F182B736E6}">
      <dsp:nvSpPr>
        <dsp:cNvPr id="0" name=""/>
        <dsp:cNvSpPr/>
      </dsp:nvSpPr>
      <dsp:spPr>
        <a:xfrm>
          <a:off x="0" y="1376171"/>
          <a:ext cx="4697730" cy="1376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Per ogni processo cognitivo (cap. 2, 3, 4, 5, 6, 7, 10, 11, 12), o aggregazione di processi (cap. 8, 9, 13, 14) esistono diverse teorie</a:t>
          </a:r>
          <a:endParaRPr lang="en-US" sz="2100" kern="1200"/>
        </a:p>
      </dsp:txBody>
      <dsp:txXfrm>
        <a:off x="0" y="1376171"/>
        <a:ext cx="4697730" cy="1376171"/>
      </dsp:txXfrm>
    </dsp:sp>
    <dsp:sp modelId="{2271D7F0-8701-004F-A599-7F26E6FD1FFF}">
      <dsp:nvSpPr>
        <dsp:cNvPr id="0" name=""/>
        <dsp:cNvSpPr/>
      </dsp:nvSpPr>
      <dsp:spPr>
        <a:xfrm>
          <a:off x="0" y="2752343"/>
          <a:ext cx="4697730"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0B9022-BA99-AB4D-A94F-4C70D25A6F4E}">
      <dsp:nvSpPr>
        <dsp:cNvPr id="0" name=""/>
        <dsp:cNvSpPr/>
      </dsp:nvSpPr>
      <dsp:spPr>
        <a:xfrm>
          <a:off x="0" y="2752343"/>
          <a:ext cx="4697730" cy="1376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Alcune sono ben sviluppate, ben formalizzate, e con una buona capacità di spiegazione e previsione</a:t>
          </a:r>
          <a:endParaRPr lang="en-US" sz="2100" kern="1200"/>
        </a:p>
      </dsp:txBody>
      <dsp:txXfrm>
        <a:off x="0" y="2752343"/>
        <a:ext cx="4697730" cy="1376171"/>
      </dsp:txXfrm>
    </dsp:sp>
    <dsp:sp modelId="{4AAEBE2A-52D2-E447-B7FB-5F2ACFBB956D}">
      <dsp:nvSpPr>
        <dsp:cNvPr id="0" name=""/>
        <dsp:cNvSpPr/>
      </dsp:nvSpPr>
      <dsp:spPr>
        <a:xfrm>
          <a:off x="0" y="4128515"/>
          <a:ext cx="4697730"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6287E9-74CE-3C4F-AF84-488F9D17A416}">
      <dsp:nvSpPr>
        <dsp:cNvPr id="0" name=""/>
        <dsp:cNvSpPr/>
      </dsp:nvSpPr>
      <dsp:spPr>
        <a:xfrm>
          <a:off x="0" y="4128515"/>
          <a:ext cx="4697730" cy="1376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Come nascono queste teorie?</a:t>
          </a:r>
          <a:endParaRPr lang="en-US" sz="2100" kern="1200"/>
        </a:p>
      </dsp:txBody>
      <dsp:txXfrm>
        <a:off x="0" y="4128515"/>
        <a:ext cx="4697730" cy="137617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62A418-C025-FF45-AA2F-CCEE655153F4}">
      <dsp:nvSpPr>
        <dsp:cNvPr id="0" name=""/>
        <dsp:cNvSpPr/>
      </dsp:nvSpPr>
      <dsp:spPr>
        <a:xfrm>
          <a:off x="0" y="655343"/>
          <a:ext cx="4697730" cy="9945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Identifica e descrive formalmente la funzione svolta dal sistema</a:t>
          </a:r>
          <a:endParaRPr lang="en-US" sz="2500" kern="1200" dirty="0">
            <a:solidFill>
              <a:schemeClr val="tx1"/>
            </a:solidFill>
          </a:endParaRPr>
        </a:p>
      </dsp:txBody>
      <dsp:txXfrm>
        <a:off x="48547" y="703890"/>
        <a:ext cx="4600636" cy="897406"/>
      </dsp:txXfrm>
    </dsp:sp>
    <dsp:sp modelId="{B30A10DD-3083-6E43-94A8-CD5578CAFBBB}">
      <dsp:nvSpPr>
        <dsp:cNvPr id="0" name=""/>
        <dsp:cNvSpPr/>
      </dsp:nvSpPr>
      <dsp:spPr>
        <a:xfrm>
          <a:off x="0" y="1721843"/>
          <a:ext cx="4697730" cy="994500"/>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Ne propone una soluzione </a:t>
          </a:r>
          <a:r>
            <a:rPr lang="it-IT" sz="2500" b="1" kern="1200" dirty="0">
              <a:solidFill>
                <a:schemeClr val="tx1"/>
              </a:solidFill>
            </a:rPr>
            <a:t>ideale</a:t>
          </a:r>
          <a:r>
            <a:rPr lang="it-IT" sz="2500" kern="1200" dirty="0">
              <a:solidFill>
                <a:schemeClr val="tx1"/>
              </a:solidFill>
            </a:rPr>
            <a:t> dal punto di vista logico</a:t>
          </a:r>
          <a:endParaRPr lang="en-US" sz="2500" kern="1200" dirty="0">
            <a:solidFill>
              <a:schemeClr val="tx1"/>
            </a:solidFill>
          </a:endParaRPr>
        </a:p>
      </dsp:txBody>
      <dsp:txXfrm>
        <a:off x="48547" y="1770390"/>
        <a:ext cx="4600636" cy="897406"/>
      </dsp:txXfrm>
    </dsp:sp>
    <dsp:sp modelId="{ECD678AD-91A4-DE4E-947E-FA36D9DB7BFE}">
      <dsp:nvSpPr>
        <dsp:cNvPr id="0" name=""/>
        <dsp:cNvSpPr/>
      </dsp:nvSpPr>
      <dsp:spPr>
        <a:xfrm>
          <a:off x="0" y="2788343"/>
          <a:ext cx="4697730" cy="994500"/>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La domanda a cui prova di rispondere il ricercatore è:</a:t>
          </a:r>
          <a:endParaRPr lang="en-US" sz="2500" kern="1200" dirty="0">
            <a:solidFill>
              <a:schemeClr val="tx1"/>
            </a:solidFill>
          </a:endParaRPr>
        </a:p>
      </dsp:txBody>
      <dsp:txXfrm>
        <a:off x="48547" y="2836890"/>
        <a:ext cx="4600636" cy="897406"/>
      </dsp:txXfrm>
    </dsp:sp>
    <dsp:sp modelId="{1CADD5AC-D9A9-FE4F-A135-BCA27A964DB6}">
      <dsp:nvSpPr>
        <dsp:cNvPr id="0" name=""/>
        <dsp:cNvSpPr/>
      </dsp:nvSpPr>
      <dsp:spPr>
        <a:xfrm>
          <a:off x="0" y="3854844"/>
          <a:ext cx="4697730" cy="99450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a:t>
          </a:r>
          <a:r>
            <a:rPr lang="it-IT" sz="2500" b="1" kern="1200" dirty="0">
              <a:solidFill>
                <a:schemeClr val="tx1"/>
              </a:solidFill>
            </a:rPr>
            <a:t>Cosa</a:t>
          </a:r>
          <a:r>
            <a:rPr lang="it-IT" sz="2500" kern="1200" dirty="0">
              <a:solidFill>
                <a:schemeClr val="tx1"/>
              </a:solidFill>
            </a:rPr>
            <a:t> fa questo processo? E </a:t>
          </a:r>
          <a:r>
            <a:rPr lang="it-IT" sz="2500" b="1" kern="1200" dirty="0">
              <a:solidFill>
                <a:schemeClr val="tx1"/>
              </a:solidFill>
            </a:rPr>
            <a:t>perché</a:t>
          </a:r>
          <a:r>
            <a:rPr lang="it-IT" sz="2500" kern="1200" dirty="0">
              <a:solidFill>
                <a:schemeClr val="tx1"/>
              </a:solidFill>
            </a:rPr>
            <a:t> lo fa?”</a:t>
          </a:r>
          <a:endParaRPr lang="en-US" sz="2500" kern="1200" dirty="0">
            <a:solidFill>
              <a:schemeClr val="tx1"/>
            </a:solidFill>
          </a:endParaRPr>
        </a:p>
      </dsp:txBody>
      <dsp:txXfrm>
        <a:off x="48547" y="3903391"/>
        <a:ext cx="4600636"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F62028-C3A2-499B-B189-8F28343BC475}">
      <dsp:nvSpPr>
        <dsp:cNvPr id="0" name=""/>
        <dsp:cNvSpPr/>
      </dsp:nvSpPr>
      <dsp:spPr>
        <a:xfrm>
          <a:off x="518185" y="735152"/>
          <a:ext cx="1475437" cy="14754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B1D431-BD14-4D37-9D71-E166A317CB4E}">
      <dsp:nvSpPr>
        <dsp:cNvPr id="0" name=""/>
        <dsp:cNvSpPr/>
      </dsp:nvSpPr>
      <dsp:spPr>
        <a:xfrm>
          <a:off x="832623" y="1049590"/>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BD9170-AB1F-4820-8269-3514B7BFDE72}">
      <dsp:nvSpPr>
        <dsp:cNvPr id="0" name=""/>
        <dsp:cNvSpPr/>
      </dsp:nvSpPr>
      <dsp:spPr>
        <a:xfrm>
          <a:off x="46529" y="2670152"/>
          <a:ext cx="24187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Si concentra sui tipi di rappresentazioni (dati) e sui processi utilizzati per eseguire la funzione identificata al primo livello</a:t>
          </a:r>
          <a:endParaRPr lang="en-US" sz="1100" kern="1200"/>
        </a:p>
      </dsp:txBody>
      <dsp:txXfrm>
        <a:off x="46529" y="2670152"/>
        <a:ext cx="2418750" cy="787500"/>
      </dsp:txXfrm>
    </dsp:sp>
    <dsp:sp modelId="{83E29733-7C82-4383-95D4-918FCE0F6FD7}">
      <dsp:nvSpPr>
        <dsp:cNvPr id="0" name=""/>
        <dsp:cNvSpPr/>
      </dsp:nvSpPr>
      <dsp:spPr>
        <a:xfrm>
          <a:off x="3360216" y="735152"/>
          <a:ext cx="1475437" cy="14754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1EA01D-FECF-40E6-A530-B9C35EEB4131}">
      <dsp:nvSpPr>
        <dsp:cNvPr id="0" name=""/>
        <dsp:cNvSpPr/>
      </dsp:nvSpPr>
      <dsp:spPr>
        <a:xfrm>
          <a:off x="3674654" y="1049590"/>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B3FBDC-70A2-4CA6-B8F8-5413D9F610EB}">
      <dsp:nvSpPr>
        <dsp:cNvPr id="0" name=""/>
        <dsp:cNvSpPr/>
      </dsp:nvSpPr>
      <dsp:spPr>
        <a:xfrm>
          <a:off x="2888560" y="2670152"/>
          <a:ext cx="24187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Il ricercatore  spiega il processo cognitivo rispondendo alla domanda: </a:t>
          </a:r>
          <a:endParaRPr lang="en-US" sz="1100" kern="1200"/>
        </a:p>
      </dsp:txBody>
      <dsp:txXfrm>
        <a:off x="2888560" y="2670152"/>
        <a:ext cx="2418750" cy="787500"/>
      </dsp:txXfrm>
    </dsp:sp>
    <dsp:sp modelId="{59EA1874-2CE6-44C1-A9A4-E466685CB5D6}">
      <dsp:nvSpPr>
        <dsp:cNvPr id="0" name=""/>
        <dsp:cNvSpPr/>
      </dsp:nvSpPr>
      <dsp:spPr>
        <a:xfrm>
          <a:off x="6202248" y="735152"/>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AD11C1-E877-4523-A1C6-B6E682100705}">
      <dsp:nvSpPr>
        <dsp:cNvPr id="0" name=""/>
        <dsp:cNvSpPr/>
      </dsp:nvSpPr>
      <dsp:spPr>
        <a:xfrm>
          <a:off x="6516685" y="1049590"/>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31D2C96-20C6-41FB-B869-6C57C4B5C38C}">
      <dsp:nvSpPr>
        <dsp:cNvPr id="0" name=""/>
        <dsp:cNvSpPr/>
      </dsp:nvSpPr>
      <dsp:spPr>
        <a:xfrm>
          <a:off x="5730591" y="2670152"/>
          <a:ext cx="2418750"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“Questo processo, </a:t>
          </a:r>
          <a:r>
            <a:rPr lang="it-IT" sz="1100" b="1" kern="1200"/>
            <a:t>come</a:t>
          </a:r>
          <a:r>
            <a:rPr lang="it-IT" sz="1100" kern="1200"/>
            <a:t> fa quel che fa?”</a:t>
          </a:r>
          <a:endParaRPr lang="en-US" sz="1100" kern="1200"/>
        </a:p>
      </dsp:txBody>
      <dsp:txXfrm>
        <a:off x="5730591" y="2670152"/>
        <a:ext cx="2418750" cy="7875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579F19-82FF-0749-9383-0A19AB268F68}">
      <dsp:nvSpPr>
        <dsp:cNvPr id="0" name=""/>
        <dsp:cNvSpPr/>
      </dsp:nvSpPr>
      <dsp:spPr>
        <a:xfrm>
          <a:off x="0" y="2687"/>
          <a:ext cx="469773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361325-7C1A-BF46-BA03-75246C59CC99}">
      <dsp:nvSpPr>
        <dsp:cNvPr id="0" name=""/>
        <dsp:cNvSpPr/>
      </dsp:nvSpPr>
      <dsp:spPr>
        <a:xfrm>
          <a:off x="0" y="2687"/>
          <a:ext cx="469773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Cerca di identificare come le rappresentazioni e i processi identificati al livello precedente siano fisicamente realizzati nel substrato </a:t>
          </a:r>
          <a:r>
            <a:rPr lang="it-IT" sz="2300" i="1" kern="1200"/>
            <a:t>hardware</a:t>
          </a:r>
          <a:endParaRPr lang="en-US" sz="2300" kern="1200"/>
        </a:p>
      </dsp:txBody>
      <dsp:txXfrm>
        <a:off x="0" y="2687"/>
        <a:ext cx="4697730" cy="1833104"/>
      </dsp:txXfrm>
    </dsp:sp>
    <dsp:sp modelId="{614C03EC-8683-BC4F-8BAB-832DD1CD09F2}">
      <dsp:nvSpPr>
        <dsp:cNvPr id="0" name=""/>
        <dsp:cNvSpPr/>
      </dsp:nvSpPr>
      <dsp:spPr>
        <a:xfrm>
          <a:off x="0" y="1835791"/>
          <a:ext cx="469773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9D654D-70E4-0D43-9567-6E13A8C8ED15}">
      <dsp:nvSpPr>
        <dsp:cNvPr id="0" name=""/>
        <dsp:cNvSpPr/>
      </dsp:nvSpPr>
      <dsp:spPr>
        <a:xfrm>
          <a:off x="0" y="1835791"/>
          <a:ext cx="469773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A questo livello il ricercatore risponde alla domanda:</a:t>
          </a:r>
          <a:endParaRPr lang="en-US" sz="2300" kern="1200"/>
        </a:p>
      </dsp:txBody>
      <dsp:txXfrm>
        <a:off x="0" y="1835791"/>
        <a:ext cx="4697730" cy="1833104"/>
      </dsp:txXfrm>
    </dsp:sp>
    <dsp:sp modelId="{76BA5A60-B789-6748-B673-15EB90BFE4C1}">
      <dsp:nvSpPr>
        <dsp:cNvPr id="0" name=""/>
        <dsp:cNvSpPr/>
      </dsp:nvSpPr>
      <dsp:spPr>
        <a:xfrm>
          <a:off x="0" y="3668896"/>
          <a:ext cx="469773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EFB604-75D8-F640-BD1F-DD0614501126}">
      <dsp:nvSpPr>
        <dsp:cNvPr id="0" name=""/>
        <dsp:cNvSpPr/>
      </dsp:nvSpPr>
      <dsp:spPr>
        <a:xfrm>
          <a:off x="0" y="3668896"/>
          <a:ext cx="4697730" cy="1833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a:t>
          </a:r>
          <a:r>
            <a:rPr lang="it-IT" sz="2300" b="1" kern="1200"/>
            <a:t>Come</a:t>
          </a:r>
          <a:r>
            <a:rPr lang="it-IT" sz="2300" kern="1200"/>
            <a:t> fa </a:t>
          </a:r>
          <a:r>
            <a:rPr lang="it-IT" sz="2300" b="1" kern="1200"/>
            <a:t>questo specifico </a:t>
          </a:r>
          <a:r>
            <a:rPr lang="it-IT" sz="2300" kern="1200"/>
            <a:t>organismo fisico a svolgere quelle operazioni?”</a:t>
          </a:r>
          <a:endParaRPr lang="en-US" sz="2300" kern="1200"/>
        </a:p>
      </dsp:txBody>
      <dsp:txXfrm>
        <a:off x="0" y="3668896"/>
        <a:ext cx="4697730" cy="183310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B3AEE-E0C9-4616-917D-120A054F9DAB}">
      <dsp:nvSpPr>
        <dsp:cNvPr id="0" name=""/>
        <dsp:cNvSpPr/>
      </dsp:nvSpPr>
      <dsp:spPr>
        <a:xfrm>
          <a:off x="0" y="531"/>
          <a:ext cx="78867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27ABD9-EF1B-4700-A14D-40012546E803}">
      <dsp:nvSpPr>
        <dsp:cNvPr id="0" name=""/>
        <dsp:cNvSpPr/>
      </dsp:nvSpPr>
      <dsp:spPr>
        <a:xfrm>
          <a:off x="376092" y="280269"/>
          <a:ext cx="683804" cy="683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D5366A-5719-4ECD-B6CD-2DAC01FDE9A7}">
      <dsp:nvSpPr>
        <dsp:cNvPr id="0" name=""/>
        <dsp:cNvSpPr/>
      </dsp:nvSpPr>
      <dsp:spPr>
        <a:xfrm>
          <a:off x="1435988" y="531"/>
          <a:ext cx="64507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755650">
            <a:lnSpc>
              <a:spcPct val="90000"/>
            </a:lnSpc>
            <a:spcBef>
              <a:spcPct val="0"/>
            </a:spcBef>
            <a:spcAft>
              <a:spcPct val="35000"/>
            </a:spcAft>
            <a:buNone/>
          </a:pPr>
          <a:r>
            <a:rPr lang="it-IT" sz="1700" kern="1200"/>
            <a:t>Voglio costruire una teoria per “comprendere” un registratore di cassa</a:t>
          </a:r>
          <a:endParaRPr lang="en-US" sz="1700" kern="1200"/>
        </a:p>
      </dsp:txBody>
      <dsp:txXfrm>
        <a:off x="1435988" y="531"/>
        <a:ext cx="6450711" cy="1243280"/>
      </dsp:txXfrm>
    </dsp:sp>
    <dsp:sp modelId="{5D66F54B-4E2D-4D92-8114-E494DD3DF535}">
      <dsp:nvSpPr>
        <dsp:cNvPr id="0" name=""/>
        <dsp:cNvSpPr/>
      </dsp:nvSpPr>
      <dsp:spPr>
        <a:xfrm>
          <a:off x="0" y="1554631"/>
          <a:ext cx="78867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BB56EB-5A9A-46FE-8D64-AB82F8DB5074}">
      <dsp:nvSpPr>
        <dsp:cNvPr id="0" name=""/>
        <dsp:cNvSpPr/>
      </dsp:nvSpPr>
      <dsp:spPr>
        <a:xfrm>
          <a:off x="376092" y="1834369"/>
          <a:ext cx="683804" cy="683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294B90C-3638-4178-9764-696DA4B64D38}">
      <dsp:nvSpPr>
        <dsp:cNvPr id="0" name=""/>
        <dsp:cNvSpPr/>
      </dsp:nvSpPr>
      <dsp:spPr>
        <a:xfrm>
          <a:off x="1435988" y="1554631"/>
          <a:ext cx="64507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755650">
            <a:lnSpc>
              <a:spcPct val="90000"/>
            </a:lnSpc>
            <a:spcBef>
              <a:spcPct val="0"/>
            </a:spcBef>
            <a:spcAft>
              <a:spcPct val="35000"/>
            </a:spcAft>
            <a:buNone/>
          </a:pPr>
          <a:r>
            <a:rPr lang="it-IT" sz="1700" kern="1200"/>
            <a:t>Al primo livello, un’ipotesi teorica che è: “questa macchina serve a fare delle addizioni, cioè a svolgere la funzione f (x,y) = x + y”</a:t>
          </a:r>
          <a:endParaRPr lang="en-US" sz="1700" kern="1200"/>
        </a:p>
      </dsp:txBody>
      <dsp:txXfrm>
        <a:off x="1435988" y="1554631"/>
        <a:ext cx="6450711" cy="1243280"/>
      </dsp:txXfrm>
    </dsp:sp>
    <dsp:sp modelId="{FCE2C534-FBBE-4AF3-AB91-4A12EEFF7B73}">
      <dsp:nvSpPr>
        <dsp:cNvPr id="0" name=""/>
        <dsp:cNvSpPr/>
      </dsp:nvSpPr>
      <dsp:spPr>
        <a:xfrm>
          <a:off x="0" y="3108732"/>
          <a:ext cx="78867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AB4E4A-2709-41EA-9E1B-DC6EB21E42EB}">
      <dsp:nvSpPr>
        <dsp:cNvPr id="0" name=""/>
        <dsp:cNvSpPr/>
      </dsp:nvSpPr>
      <dsp:spPr>
        <a:xfrm>
          <a:off x="376092" y="3388470"/>
          <a:ext cx="683804" cy="683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5BAC4C6-41A5-4A48-BFF0-1150AEAFF4E4}">
      <dsp:nvSpPr>
        <dsp:cNvPr id="0" name=""/>
        <dsp:cNvSpPr/>
      </dsp:nvSpPr>
      <dsp:spPr>
        <a:xfrm>
          <a:off x="1435988" y="3108732"/>
          <a:ext cx="64507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755650">
            <a:lnSpc>
              <a:spcPct val="90000"/>
            </a:lnSpc>
            <a:spcBef>
              <a:spcPct val="0"/>
            </a:spcBef>
            <a:spcAft>
              <a:spcPct val="35000"/>
            </a:spcAft>
            <a:buNone/>
          </a:pPr>
          <a:r>
            <a:rPr lang="it-IT" sz="1700" kern="1200"/>
            <a:t>L’ipotesi è in grado di far previsioni, che saranno messe alla prova sperimentalmente, offrendo come “stimoli sperimentali” insiemi di numeri e controllando se il registratore restituisce o meno la loro somma</a:t>
          </a:r>
          <a:endParaRPr lang="en-US" sz="1700" kern="1200"/>
        </a:p>
      </dsp:txBody>
      <dsp:txXfrm>
        <a:off x="1435988" y="3108732"/>
        <a:ext cx="6450711" cy="124328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093F1A-7312-444F-B96E-0CF4CF5E2CB9}">
      <dsp:nvSpPr>
        <dsp:cNvPr id="0" name=""/>
        <dsp:cNvSpPr/>
      </dsp:nvSpPr>
      <dsp:spPr>
        <a:xfrm>
          <a:off x="0" y="363938"/>
          <a:ext cx="4697730" cy="155003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La cognizione umana ha sviluppato soluzioni </a:t>
          </a:r>
          <a:r>
            <a:rPr lang="it-IT" sz="2200" b="1" kern="1200" dirty="0">
              <a:solidFill>
                <a:schemeClr val="tx1"/>
              </a:solidFill>
            </a:rPr>
            <a:t>razionali</a:t>
          </a:r>
          <a:r>
            <a:rPr lang="it-IT" sz="2200" kern="1200" dirty="0">
              <a:solidFill>
                <a:schemeClr val="tx1"/>
              </a:solidFill>
            </a:rPr>
            <a:t> per problemi chiave dell’adattamento</a:t>
          </a:r>
          <a:endParaRPr lang="en-US" sz="2200" kern="1200" dirty="0">
            <a:solidFill>
              <a:schemeClr val="tx1"/>
            </a:solidFill>
          </a:endParaRPr>
        </a:p>
      </dsp:txBody>
      <dsp:txXfrm>
        <a:off x="75666" y="439604"/>
        <a:ext cx="4546398" cy="1398698"/>
      </dsp:txXfrm>
    </dsp:sp>
    <dsp:sp modelId="{DBFDA039-8DAA-1047-9A16-E0264501DE15}">
      <dsp:nvSpPr>
        <dsp:cNvPr id="0" name=""/>
        <dsp:cNvSpPr/>
      </dsp:nvSpPr>
      <dsp:spPr>
        <a:xfrm>
          <a:off x="0" y="1977328"/>
          <a:ext cx="4697730" cy="155003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a:solidFill>
                <a:schemeClr val="tx1"/>
              </a:solidFill>
            </a:rPr>
            <a:t>Possiamo cominciare a studiarle assumendo che le soluzioni fornite ai problemi di adattamento siano quelle </a:t>
          </a:r>
          <a:r>
            <a:rPr lang="it-IT" sz="2200" b="1" kern="1200">
              <a:solidFill>
                <a:schemeClr val="tx1"/>
              </a:solidFill>
            </a:rPr>
            <a:t>ottimali</a:t>
          </a:r>
          <a:r>
            <a:rPr lang="it-IT" sz="2200" kern="1200">
              <a:solidFill>
                <a:schemeClr val="tx1"/>
              </a:solidFill>
            </a:rPr>
            <a:t> da un punto di vista logico</a:t>
          </a:r>
          <a:endParaRPr lang="en-US" sz="2200" kern="1200">
            <a:solidFill>
              <a:schemeClr val="tx1"/>
            </a:solidFill>
          </a:endParaRPr>
        </a:p>
      </dsp:txBody>
      <dsp:txXfrm>
        <a:off x="75666" y="2052994"/>
        <a:ext cx="4546398" cy="1398698"/>
      </dsp:txXfrm>
    </dsp:sp>
    <dsp:sp modelId="{AE0846D3-B52E-F445-8C1A-7C6A13C51181}">
      <dsp:nvSpPr>
        <dsp:cNvPr id="0" name=""/>
        <dsp:cNvSpPr/>
      </dsp:nvSpPr>
      <dsp:spPr>
        <a:xfrm>
          <a:off x="0" y="3590719"/>
          <a:ext cx="4697730" cy="155003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O approssimazioni a quelle ottimizzazioni</a:t>
          </a:r>
          <a:endParaRPr lang="en-US" sz="2200" kern="1200" dirty="0">
            <a:solidFill>
              <a:schemeClr val="tx1"/>
            </a:solidFill>
          </a:endParaRPr>
        </a:p>
      </dsp:txBody>
      <dsp:txXfrm>
        <a:off x="75666" y="3666385"/>
        <a:ext cx="4546398" cy="139869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25F610-25EF-4146-B7C5-BE591565AFD5}">
      <dsp:nvSpPr>
        <dsp:cNvPr id="0" name=""/>
        <dsp:cNvSpPr/>
      </dsp:nvSpPr>
      <dsp:spPr>
        <a:xfrm>
          <a:off x="0" y="105102"/>
          <a:ext cx="5000124" cy="837952"/>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dirty="0">
              <a:solidFill>
                <a:schemeClr val="tx1"/>
              </a:solidFill>
            </a:rPr>
            <a:t>Fare assunti sugli obiettivi del sistema cognitivo;</a:t>
          </a:r>
          <a:endParaRPr lang="en-US" sz="1500" kern="1200" dirty="0">
            <a:solidFill>
              <a:schemeClr val="tx1"/>
            </a:solidFill>
          </a:endParaRPr>
        </a:p>
      </dsp:txBody>
      <dsp:txXfrm>
        <a:off x="40905" y="146007"/>
        <a:ext cx="4918314" cy="756142"/>
      </dsp:txXfrm>
    </dsp:sp>
    <dsp:sp modelId="{ABBA867B-EDD4-9A44-87AE-F4C7D6AC1951}">
      <dsp:nvSpPr>
        <dsp:cNvPr id="0" name=""/>
        <dsp:cNvSpPr/>
      </dsp:nvSpPr>
      <dsp:spPr>
        <a:xfrm>
          <a:off x="0" y="986254"/>
          <a:ext cx="5000124" cy="837952"/>
        </a:xfrm>
        <a:prstGeom prst="roundRect">
          <a:avLst/>
        </a:prstGeom>
        <a:gradFill rotWithShape="0">
          <a:gsLst>
            <a:gs pos="0">
              <a:schemeClr val="accent5">
                <a:hueOff val="-1986775"/>
                <a:satOff val="7962"/>
                <a:lumOff val="1726"/>
                <a:alphaOff val="0"/>
                <a:tint val="100000"/>
                <a:shade val="100000"/>
                <a:satMod val="130000"/>
              </a:schemeClr>
            </a:gs>
            <a:gs pos="100000">
              <a:schemeClr val="accent5">
                <a:hueOff val="-1986775"/>
                <a:satOff val="7962"/>
                <a:lumOff val="172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dirty="0">
              <a:solidFill>
                <a:schemeClr val="tx1"/>
              </a:solidFill>
            </a:rPr>
            <a:t>sviluppare un modello formale dell’ambiente a cui quel sistema è adattato;</a:t>
          </a:r>
          <a:endParaRPr lang="en-US" sz="1500" kern="1200" dirty="0">
            <a:solidFill>
              <a:schemeClr val="tx1"/>
            </a:solidFill>
          </a:endParaRPr>
        </a:p>
      </dsp:txBody>
      <dsp:txXfrm>
        <a:off x="40905" y="1027159"/>
        <a:ext cx="4918314" cy="756142"/>
      </dsp:txXfrm>
    </dsp:sp>
    <dsp:sp modelId="{30B2BD77-F800-294C-B5EE-B686E722F08C}">
      <dsp:nvSpPr>
        <dsp:cNvPr id="0" name=""/>
        <dsp:cNvSpPr/>
      </dsp:nvSpPr>
      <dsp:spPr>
        <a:xfrm>
          <a:off x="0" y="1867407"/>
          <a:ext cx="5000124" cy="837952"/>
        </a:xfrm>
        <a:prstGeom prst="roundRect">
          <a:avLst/>
        </a:prstGeom>
        <a:gradFill rotWithShape="0">
          <a:gsLst>
            <a:gs pos="0">
              <a:schemeClr val="accent5">
                <a:hueOff val="-3973551"/>
                <a:satOff val="15924"/>
                <a:lumOff val="3451"/>
                <a:alphaOff val="0"/>
                <a:tint val="100000"/>
                <a:shade val="100000"/>
                <a:satMod val="130000"/>
              </a:schemeClr>
            </a:gs>
            <a:gs pos="100000">
              <a:schemeClr val="accent5">
                <a:hueOff val="-3973551"/>
                <a:satOff val="15924"/>
                <a:lumOff val="3451"/>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a:solidFill>
                <a:schemeClr val="tx1"/>
              </a:solidFill>
            </a:rPr>
            <a:t>fare assunti minimi sui vincoli dell’organismo e sulle sue caratteristiche architettoniche;</a:t>
          </a:r>
          <a:endParaRPr lang="en-US" sz="1500" kern="1200">
            <a:solidFill>
              <a:schemeClr val="tx1"/>
            </a:solidFill>
          </a:endParaRPr>
        </a:p>
      </dsp:txBody>
      <dsp:txXfrm>
        <a:off x="40905" y="1908312"/>
        <a:ext cx="4918314" cy="756142"/>
      </dsp:txXfrm>
    </dsp:sp>
    <dsp:sp modelId="{FD3DF626-DD01-9449-81A0-A10EC6F33FC6}">
      <dsp:nvSpPr>
        <dsp:cNvPr id="0" name=""/>
        <dsp:cNvSpPr/>
      </dsp:nvSpPr>
      <dsp:spPr>
        <a:xfrm>
          <a:off x="0" y="2748559"/>
          <a:ext cx="5000124" cy="837952"/>
        </a:xfrm>
        <a:prstGeom prst="roundRect">
          <a:avLst/>
        </a:prstGeom>
        <a:gradFill rotWithShape="0">
          <a:gsLst>
            <a:gs pos="0">
              <a:schemeClr val="accent5">
                <a:hueOff val="-5960326"/>
                <a:satOff val="23887"/>
                <a:lumOff val="5177"/>
                <a:alphaOff val="0"/>
                <a:tint val="100000"/>
                <a:shade val="100000"/>
                <a:satMod val="130000"/>
              </a:schemeClr>
            </a:gs>
            <a:gs pos="100000">
              <a:schemeClr val="accent5">
                <a:hueOff val="-5960326"/>
                <a:satOff val="23887"/>
                <a:lumOff val="5177"/>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dirty="0">
              <a:solidFill>
                <a:schemeClr val="tx1"/>
              </a:solidFill>
            </a:rPr>
            <a:t>sviluppare la funzione comportamentale ottimale dati gli assunti 1-3;</a:t>
          </a:r>
          <a:endParaRPr lang="en-US" sz="1500" kern="1200" dirty="0">
            <a:solidFill>
              <a:schemeClr val="tx1"/>
            </a:solidFill>
          </a:endParaRPr>
        </a:p>
      </dsp:txBody>
      <dsp:txXfrm>
        <a:off x="40905" y="2789464"/>
        <a:ext cx="4918314" cy="756142"/>
      </dsp:txXfrm>
    </dsp:sp>
    <dsp:sp modelId="{D5283D95-6F37-D842-90BC-860EECAC8F0E}">
      <dsp:nvSpPr>
        <dsp:cNvPr id="0" name=""/>
        <dsp:cNvSpPr/>
      </dsp:nvSpPr>
      <dsp:spPr>
        <a:xfrm>
          <a:off x="0" y="3629712"/>
          <a:ext cx="5000124" cy="837952"/>
        </a:xfrm>
        <a:prstGeom prst="roundRect">
          <a:avLst/>
        </a:prstGeom>
        <a:gradFill rotWithShape="0">
          <a:gsLst>
            <a:gs pos="0">
              <a:schemeClr val="accent5">
                <a:hueOff val="-7947101"/>
                <a:satOff val="31849"/>
                <a:lumOff val="6902"/>
                <a:alphaOff val="0"/>
                <a:tint val="100000"/>
                <a:shade val="100000"/>
                <a:satMod val="130000"/>
              </a:schemeClr>
            </a:gs>
            <a:gs pos="100000">
              <a:schemeClr val="accent5">
                <a:hueOff val="-7947101"/>
                <a:satOff val="31849"/>
                <a:lumOff val="6902"/>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dirty="0">
              <a:solidFill>
                <a:schemeClr val="tx1"/>
              </a:solidFill>
            </a:rPr>
            <a:t>esaminare la letteratura e condurre esperimenti, per controllare se le previsioni di quella funzione sono confermate;</a:t>
          </a:r>
          <a:endParaRPr lang="en-US" sz="1500" kern="1200" dirty="0">
            <a:solidFill>
              <a:schemeClr val="tx1"/>
            </a:solidFill>
          </a:endParaRPr>
        </a:p>
      </dsp:txBody>
      <dsp:txXfrm>
        <a:off x="40905" y="3670617"/>
        <a:ext cx="4918314" cy="756142"/>
      </dsp:txXfrm>
    </dsp:sp>
    <dsp:sp modelId="{2CC7EC53-E733-994F-9853-07222074D8FE}">
      <dsp:nvSpPr>
        <dsp:cNvPr id="0" name=""/>
        <dsp:cNvSpPr/>
      </dsp:nvSpPr>
      <dsp:spPr>
        <a:xfrm>
          <a:off x="0" y="4510865"/>
          <a:ext cx="5000124" cy="837952"/>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it-IT" sz="1500" kern="1200" dirty="0">
              <a:solidFill>
                <a:schemeClr val="tx1"/>
              </a:solidFill>
            </a:rPr>
            <a:t>se non sono confermate, ripetere il processo, modificando gli assunti</a:t>
          </a:r>
          <a:endParaRPr lang="en-US" sz="1500" kern="1200" dirty="0">
            <a:solidFill>
              <a:schemeClr val="tx1"/>
            </a:solidFill>
          </a:endParaRPr>
        </a:p>
      </dsp:txBody>
      <dsp:txXfrm>
        <a:off x="40905" y="4551770"/>
        <a:ext cx="4918314" cy="75614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F3C626-5B77-1546-AF8E-420C1E5B642F}">
      <dsp:nvSpPr>
        <dsp:cNvPr id="0" name=""/>
        <dsp:cNvSpPr/>
      </dsp:nvSpPr>
      <dsp:spPr>
        <a:xfrm>
          <a:off x="0" y="82793"/>
          <a:ext cx="5000124" cy="2257076"/>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Se non si riesce a costruire un modello computazionale di una teoria, quella teoria non è ancora sufficientemente matura</a:t>
          </a:r>
          <a:endParaRPr lang="en-US" sz="2200" kern="1200" dirty="0">
            <a:solidFill>
              <a:schemeClr val="tx1"/>
            </a:solidFill>
          </a:endParaRPr>
        </a:p>
      </dsp:txBody>
      <dsp:txXfrm>
        <a:off x="110181" y="192974"/>
        <a:ext cx="4779762" cy="2036714"/>
      </dsp:txXfrm>
    </dsp:sp>
    <dsp:sp modelId="{D9403E22-7C93-2640-936D-4C2EB90575F8}">
      <dsp:nvSpPr>
        <dsp:cNvPr id="0" name=""/>
        <dsp:cNvSpPr/>
      </dsp:nvSpPr>
      <dsp:spPr>
        <a:xfrm>
          <a:off x="0" y="2339870"/>
          <a:ext cx="5000124" cy="774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it-IT" sz="1700" kern="1200" dirty="0">
              <a:solidFill>
                <a:schemeClr val="tx1"/>
              </a:solidFill>
            </a:rPr>
            <a:t>Alcune delle sue concettualizzazioni sono ambigue, e la teoria non sa spiegare come far funzionare alcuni dei processi che postula</a:t>
          </a:r>
          <a:endParaRPr lang="en-US" sz="1700" kern="1200" dirty="0">
            <a:solidFill>
              <a:schemeClr val="tx1"/>
            </a:solidFill>
          </a:endParaRPr>
        </a:p>
      </dsp:txBody>
      <dsp:txXfrm>
        <a:off x="0" y="2339870"/>
        <a:ext cx="5000124" cy="774180"/>
      </dsp:txXfrm>
    </dsp:sp>
    <dsp:sp modelId="{79F4CFCC-4944-7642-B6EC-F8A3D3E9FABA}">
      <dsp:nvSpPr>
        <dsp:cNvPr id="0" name=""/>
        <dsp:cNvSpPr/>
      </dsp:nvSpPr>
      <dsp:spPr>
        <a:xfrm>
          <a:off x="0" y="3114049"/>
          <a:ext cx="5000124" cy="2257076"/>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Se si riesce a costruire un modello computazionale di una teoria, le sue previsioni saranno ben determinate e a disposizione di tutta la comunità scientifica, che potrà confermarle o falsificarle sperimentalmente</a:t>
          </a:r>
          <a:endParaRPr lang="en-US" sz="2200" kern="1200" dirty="0">
            <a:solidFill>
              <a:schemeClr val="tx1"/>
            </a:solidFill>
          </a:endParaRPr>
        </a:p>
      </dsp:txBody>
      <dsp:txXfrm>
        <a:off x="110181" y="3224230"/>
        <a:ext cx="4779762" cy="203671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DE5B1F-BEB5-A640-B702-0CA593AF1DC4}">
      <dsp:nvSpPr>
        <dsp:cNvPr id="0" name=""/>
        <dsp:cNvSpPr/>
      </dsp:nvSpPr>
      <dsp:spPr>
        <a:xfrm>
          <a:off x="0" y="1354"/>
          <a:ext cx="5000124" cy="887445"/>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it-IT" sz="3700" kern="1200"/>
            <a:t>Simbolici:</a:t>
          </a:r>
          <a:endParaRPr lang="en-US" sz="3700" kern="1200"/>
        </a:p>
      </dsp:txBody>
      <dsp:txXfrm>
        <a:off x="43321" y="44675"/>
        <a:ext cx="4913482" cy="800803"/>
      </dsp:txXfrm>
    </dsp:sp>
    <dsp:sp modelId="{F0A170CF-43E2-FE4E-845A-AF1701A62316}">
      <dsp:nvSpPr>
        <dsp:cNvPr id="0" name=""/>
        <dsp:cNvSpPr/>
      </dsp:nvSpPr>
      <dsp:spPr>
        <a:xfrm>
          <a:off x="0" y="888799"/>
          <a:ext cx="5000124" cy="2757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46990" rIns="263144" bIns="46990" numCol="1" spcCol="1270" anchor="t" anchorCtr="0">
          <a:noAutofit/>
        </a:bodyPr>
        <a:lstStyle/>
        <a:p>
          <a:pPr marL="285750" lvl="1" indent="-285750" algn="l" defTabSz="1289050">
            <a:lnSpc>
              <a:spcPct val="90000"/>
            </a:lnSpc>
            <a:spcBef>
              <a:spcPct val="0"/>
            </a:spcBef>
            <a:spcAft>
              <a:spcPct val="20000"/>
            </a:spcAft>
            <a:buChar char="•"/>
          </a:pPr>
          <a:r>
            <a:rPr lang="it-IT" sz="2900" kern="1200" dirty="0"/>
            <a:t>Architetture cognitive basate su sistemi di produzioni </a:t>
          </a:r>
          <a:endParaRPr lang="en-US" sz="2900" kern="1200" dirty="0"/>
        </a:p>
        <a:p>
          <a:pPr marL="285750" lvl="1" indent="-285750" algn="l" defTabSz="1289050">
            <a:lnSpc>
              <a:spcPct val="90000"/>
            </a:lnSpc>
            <a:spcBef>
              <a:spcPct val="0"/>
            </a:spcBef>
            <a:spcAft>
              <a:spcPct val="20000"/>
            </a:spcAft>
            <a:buChar char="•"/>
          </a:pPr>
          <a:r>
            <a:rPr lang="it-IT" sz="2900" kern="1200" dirty="0"/>
            <a:t>Reti </a:t>
          </a:r>
          <a:r>
            <a:rPr lang="it-IT" sz="2900" kern="1200" dirty="0" err="1"/>
            <a:t>bayesiane</a:t>
          </a:r>
          <a:r>
            <a:rPr lang="it-IT" sz="2900" kern="1200" dirty="0"/>
            <a:t> </a:t>
          </a:r>
          <a:endParaRPr lang="en-US" sz="2900" kern="1200" dirty="0"/>
        </a:p>
        <a:p>
          <a:pPr marL="285750" lvl="1" indent="-285750" algn="l" defTabSz="1289050">
            <a:lnSpc>
              <a:spcPct val="90000"/>
            </a:lnSpc>
            <a:spcBef>
              <a:spcPct val="0"/>
            </a:spcBef>
            <a:spcAft>
              <a:spcPct val="20000"/>
            </a:spcAft>
            <a:buChar char="•"/>
          </a:pPr>
          <a:r>
            <a:rPr lang="it-IT" sz="2900" kern="1200" dirty="0"/>
            <a:t>Modelli basati su agenti artificiali</a:t>
          </a:r>
          <a:endParaRPr lang="en-US" sz="2900" kern="1200" dirty="0"/>
        </a:p>
      </dsp:txBody>
      <dsp:txXfrm>
        <a:off x="0" y="888799"/>
        <a:ext cx="5000124" cy="2757240"/>
      </dsp:txXfrm>
    </dsp:sp>
    <dsp:sp modelId="{298407B4-CC86-494A-93DF-BFAD02940246}">
      <dsp:nvSpPr>
        <dsp:cNvPr id="0" name=""/>
        <dsp:cNvSpPr/>
      </dsp:nvSpPr>
      <dsp:spPr>
        <a:xfrm>
          <a:off x="0" y="3646040"/>
          <a:ext cx="5000124" cy="887445"/>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it-IT" sz="3700" kern="1200"/>
            <a:t>Subsimbolici:</a:t>
          </a:r>
          <a:endParaRPr lang="en-US" sz="3700" kern="1200"/>
        </a:p>
      </dsp:txBody>
      <dsp:txXfrm>
        <a:off x="43321" y="3689361"/>
        <a:ext cx="4913482" cy="800803"/>
      </dsp:txXfrm>
    </dsp:sp>
    <dsp:sp modelId="{7C03BF41-2031-294A-A2A1-E78AF657C970}">
      <dsp:nvSpPr>
        <dsp:cNvPr id="0" name=""/>
        <dsp:cNvSpPr/>
      </dsp:nvSpPr>
      <dsp:spPr>
        <a:xfrm>
          <a:off x="0" y="4533485"/>
          <a:ext cx="5000124" cy="919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46990" rIns="263144" bIns="46990" numCol="1" spcCol="1270" anchor="t" anchorCtr="0">
          <a:noAutofit/>
        </a:bodyPr>
        <a:lstStyle/>
        <a:p>
          <a:pPr marL="285750" lvl="1" indent="-285750" algn="l" defTabSz="1289050">
            <a:lnSpc>
              <a:spcPct val="90000"/>
            </a:lnSpc>
            <a:spcBef>
              <a:spcPct val="0"/>
            </a:spcBef>
            <a:spcAft>
              <a:spcPct val="20000"/>
            </a:spcAft>
            <a:buChar char="•"/>
          </a:pPr>
          <a:r>
            <a:rPr lang="it-IT" sz="2900" kern="1200" dirty="0"/>
            <a:t>Reti neurali artificiali, anche dette </a:t>
          </a:r>
          <a:r>
            <a:rPr lang="it-IT" sz="2900" i="1" kern="1200" dirty="0"/>
            <a:t>modelli </a:t>
          </a:r>
          <a:r>
            <a:rPr lang="it-IT" sz="2900" i="1" kern="1200" dirty="0" err="1"/>
            <a:t>connessionisti</a:t>
          </a:r>
          <a:endParaRPr lang="en-US" sz="2900" kern="1200" dirty="0"/>
        </a:p>
      </dsp:txBody>
      <dsp:txXfrm>
        <a:off x="0" y="4533485"/>
        <a:ext cx="5000124" cy="9190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A4DD2-8640-F949-8CE6-32075FE7456C}">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77B1809-0BCE-5046-9E53-5597EA34177B}">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Adatte a modellare processi cognitivi di alto livello</a:t>
          </a:r>
          <a:endParaRPr lang="en-US" sz="2400" kern="1200"/>
        </a:p>
      </dsp:txBody>
      <dsp:txXfrm>
        <a:off x="0" y="2663"/>
        <a:ext cx="5000124" cy="1816197"/>
      </dsp:txXfrm>
    </dsp:sp>
    <dsp:sp modelId="{18EA3219-3F5D-1F44-9E98-C367A6B53700}">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015E463-F90A-2E49-948C-8A9199BA8860}">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Usate per costruire molti modelli della memoria, del sistema concettuale, di alcuni tipi di apprendimento, del problem solving, e del ragionamento</a:t>
          </a:r>
          <a:endParaRPr lang="en-US" sz="2400" kern="1200"/>
        </a:p>
      </dsp:txBody>
      <dsp:txXfrm>
        <a:off x="0" y="1818861"/>
        <a:ext cx="5000124" cy="1816197"/>
      </dsp:txXfrm>
    </dsp:sp>
    <dsp:sp modelId="{1251AE3D-3453-D842-806D-0193D882D90C}">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79D0967-EC28-9549-825B-7EA7731126F2}">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Non adatte a modellare processi di basso livello, come la percezione</a:t>
          </a:r>
          <a:endParaRPr lang="en-US" sz="2400" kern="1200"/>
        </a:p>
      </dsp:txBody>
      <dsp:txXfrm>
        <a:off x="0" y="3635058"/>
        <a:ext cx="5000124" cy="181619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54CEA-BA1B-724A-A1EF-5816385721D2}">
      <dsp:nvSpPr>
        <dsp:cNvPr id="0" name=""/>
        <dsp:cNvSpPr/>
      </dsp:nvSpPr>
      <dsp:spPr>
        <a:xfrm>
          <a:off x="0" y="46827"/>
          <a:ext cx="5000124" cy="126477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Elemento atomico di conoscenza </a:t>
          </a:r>
          <a:r>
            <a:rPr lang="it-IT" sz="2300" b="1" kern="1200" dirty="0">
              <a:solidFill>
                <a:schemeClr val="tx1"/>
              </a:solidFill>
            </a:rPr>
            <a:t>associativa</a:t>
          </a:r>
          <a:r>
            <a:rPr lang="it-IT" sz="2300" kern="1200" dirty="0">
              <a:solidFill>
                <a:schemeClr val="tx1"/>
              </a:solidFill>
            </a:rPr>
            <a:t> che lega una “condizione” a una  </a:t>
          </a:r>
          <a:r>
            <a:rPr lang="it-IT" sz="2300" kern="1200" dirty="0" err="1">
              <a:solidFill>
                <a:schemeClr val="tx1"/>
              </a:solidFill>
            </a:rPr>
            <a:t>conseguenta</a:t>
          </a:r>
          <a:r>
            <a:rPr lang="it-IT" sz="2300" kern="1200" dirty="0">
              <a:solidFill>
                <a:schemeClr val="tx1"/>
              </a:solidFill>
            </a:rPr>
            <a:t>  (detta “azione”):</a:t>
          </a:r>
          <a:endParaRPr lang="en-US" sz="2300" kern="1200" dirty="0">
            <a:solidFill>
              <a:schemeClr val="tx1"/>
            </a:solidFill>
          </a:endParaRPr>
        </a:p>
      </dsp:txBody>
      <dsp:txXfrm>
        <a:off x="61741" y="108568"/>
        <a:ext cx="4876642" cy="1141288"/>
      </dsp:txXfrm>
    </dsp:sp>
    <dsp:sp modelId="{10DF5963-C607-B445-AFB8-872B44EB514B}">
      <dsp:nvSpPr>
        <dsp:cNvPr id="0" name=""/>
        <dsp:cNvSpPr/>
      </dsp:nvSpPr>
      <dsp:spPr>
        <a:xfrm>
          <a:off x="0" y="1311597"/>
          <a:ext cx="5000124"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dirty="0">
              <a:solidFill>
                <a:schemeClr val="tx1"/>
              </a:solidFill>
            </a:rPr>
            <a:t>Condizione </a:t>
          </a:r>
          <a:r>
            <a:rPr lang="it-IT" sz="1800" kern="1200" dirty="0">
              <a:solidFill>
                <a:schemeClr val="tx1"/>
              </a:solidFill>
              <a:sym typeface="Wingdings" panose="05000000000000000000" pitchFamily="2" charset="2"/>
            </a:rPr>
            <a:t></a:t>
          </a:r>
          <a:r>
            <a:rPr lang="it-IT" sz="1800" kern="1200" dirty="0">
              <a:solidFill>
                <a:schemeClr val="tx1"/>
              </a:solidFill>
            </a:rPr>
            <a:t> Azione</a:t>
          </a:r>
          <a:endParaRPr lang="en-US" sz="1800" kern="1200" dirty="0">
            <a:solidFill>
              <a:schemeClr val="tx1"/>
            </a:solidFill>
          </a:endParaRPr>
        </a:p>
      </dsp:txBody>
      <dsp:txXfrm>
        <a:off x="0" y="1311597"/>
        <a:ext cx="5000124" cy="380880"/>
      </dsp:txXfrm>
    </dsp:sp>
    <dsp:sp modelId="{E3F8374C-1E95-E64C-8F2F-CB7080D10FC7}">
      <dsp:nvSpPr>
        <dsp:cNvPr id="0" name=""/>
        <dsp:cNvSpPr/>
      </dsp:nvSpPr>
      <dsp:spPr>
        <a:xfrm>
          <a:off x="0" y="1692477"/>
          <a:ext cx="5000124" cy="1264770"/>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solidFill>
                <a:schemeClr val="tx1"/>
              </a:solidFill>
            </a:rPr>
            <a:t>È un operatore di tipo If… then… : “se succede la condizione, allora fai l’azione”</a:t>
          </a:r>
          <a:endParaRPr lang="en-US" sz="2300" kern="1200">
            <a:solidFill>
              <a:schemeClr val="tx1"/>
            </a:solidFill>
          </a:endParaRPr>
        </a:p>
      </dsp:txBody>
      <dsp:txXfrm>
        <a:off x="61741" y="1754218"/>
        <a:ext cx="4876642" cy="1141288"/>
      </dsp:txXfrm>
    </dsp:sp>
    <dsp:sp modelId="{49817031-9055-A64B-99E1-22D1CD3BB900}">
      <dsp:nvSpPr>
        <dsp:cNvPr id="0" name=""/>
        <dsp:cNvSpPr/>
      </dsp:nvSpPr>
      <dsp:spPr>
        <a:xfrm>
          <a:off x="0" y="3023487"/>
          <a:ext cx="5000124" cy="126477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Condizioni e azioni possono essere composite:</a:t>
          </a:r>
          <a:endParaRPr lang="en-US" sz="2300" kern="1200" dirty="0">
            <a:solidFill>
              <a:schemeClr val="tx1"/>
            </a:solidFill>
          </a:endParaRPr>
        </a:p>
      </dsp:txBody>
      <dsp:txXfrm>
        <a:off x="61741" y="3085228"/>
        <a:ext cx="4876642" cy="1141288"/>
      </dsp:txXfrm>
    </dsp:sp>
    <dsp:sp modelId="{4B48CDBA-F8FC-2449-9126-81164B7822AC}">
      <dsp:nvSpPr>
        <dsp:cNvPr id="0" name=""/>
        <dsp:cNvSpPr/>
      </dsp:nvSpPr>
      <dsp:spPr>
        <a:xfrm>
          <a:off x="0" y="4288257"/>
          <a:ext cx="5000124" cy="1118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dirty="0">
              <a:solidFill>
                <a:schemeClr val="tx1"/>
              </a:solidFill>
            </a:rPr>
            <a:t>Condizione 1, condizione 2, condizione 3 </a:t>
          </a:r>
          <a:r>
            <a:rPr lang="it-IT" sz="1800" kern="1200" dirty="0">
              <a:solidFill>
                <a:schemeClr val="tx1"/>
              </a:solidFill>
              <a:sym typeface="Wingdings" panose="05000000000000000000" pitchFamily="2" charset="2"/>
            </a:rPr>
            <a:t></a:t>
          </a:r>
          <a:r>
            <a:rPr lang="it-IT" sz="1800" kern="1200" dirty="0">
              <a:solidFill>
                <a:schemeClr val="tx1"/>
              </a:solidFill>
            </a:rPr>
            <a:t> azione A, azione B</a:t>
          </a:r>
          <a:endParaRPr lang="en-US" sz="1800" kern="1200" dirty="0">
            <a:solidFill>
              <a:schemeClr val="tx1"/>
            </a:solidFill>
          </a:endParaRPr>
        </a:p>
        <a:p>
          <a:pPr marL="171450" lvl="1" indent="-171450" algn="l" defTabSz="800100">
            <a:lnSpc>
              <a:spcPct val="90000"/>
            </a:lnSpc>
            <a:spcBef>
              <a:spcPct val="0"/>
            </a:spcBef>
            <a:spcAft>
              <a:spcPct val="20000"/>
            </a:spcAft>
            <a:buChar char="•"/>
          </a:pPr>
          <a:r>
            <a:rPr lang="it-IT" sz="1800" kern="1200" dirty="0">
              <a:solidFill>
                <a:schemeClr val="tx1"/>
              </a:solidFill>
            </a:rPr>
            <a:t>“se si avverano le tre condizioni, allora fai le due azioni”</a:t>
          </a:r>
          <a:endParaRPr lang="en-US" sz="1800" kern="1200" dirty="0">
            <a:solidFill>
              <a:schemeClr val="tx1"/>
            </a:solidFill>
          </a:endParaRPr>
        </a:p>
      </dsp:txBody>
      <dsp:txXfrm>
        <a:off x="0" y="4288257"/>
        <a:ext cx="5000124" cy="111883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C2617D-FAD1-D941-8B3B-E741C469011D}">
      <dsp:nvSpPr>
        <dsp:cNvPr id="0" name=""/>
        <dsp:cNvSpPr/>
      </dsp:nvSpPr>
      <dsp:spPr>
        <a:xfrm>
          <a:off x="0" y="665"/>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1D8683D-F466-7B4D-97CE-EC920B488F13}">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Ogni azione e ogni condizione è una </a:t>
          </a:r>
          <a:r>
            <a:rPr lang="it-IT" sz="1700" b="1" kern="1200"/>
            <a:t>rappresentazione</a:t>
          </a:r>
          <a:r>
            <a:rPr lang="it-IT" sz="1700" kern="1200"/>
            <a:t> </a:t>
          </a:r>
          <a:r>
            <a:rPr lang="it-IT" sz="1700" b="1" kern="1200"/>
            <a:t>simbolica</a:t>
          </a:r>
          <a:r>
            <a:rPr lang="it-IT" sz="1700" kern="1200"/>
            <a:t> di una caratteristica ambientale, o conoscenza, o vera e propria azione nell’ambiente</a:t>
          </a:r>
          <a:endParaRPr lang="en-US" sz="1700" kern="1200"/>
        </a:p>
      </dsp:txBody>
      <dsp:txXfrm>
        <a:off x="0" y="665"/>
        <a:ext cx="5000124" cy="1090517"/>
      </dsp:txXfrm>
    </dsp:sp>
    <dsp:sp modelId="{4396049B-3696-924E-B5ED-BEB9474ED731}">
      <dsp:nvSpPr>
        <dsp:cNvPr id="0" name=""/>
        <dsp:cNvSpPr/>
      </dsp:nvSpPr>
      <dsp:spPr>
        <a:xfrm>
          <a:off x="0" y="109118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4ED36DD-E1B9-B04C-83F4-1291D056D8DC}">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Una regola di produzione, da sola, non ha alcun interesse teorico</a:t>
          </a:r>
          <a:endParaRPr lang="en-US" sz="1700" kern="1200"/>
        </a:p>
      </dsp:txBody>
      <dsp:txXfrm>
        <a:off x="0" y="1091183"/>
        <a:ext cx="5000124" cy="1090517"/>
      </dsp:txXfrm>
    </dsp:sp>
    <dsp:sp modelId="{04033486-9487-F045-8834-DD71A75E2F76}">
      <dsp:nvSpPr>
        <dsp:cNvPr id="0" name=""/>
        <dsp:cNvSpPr/>
      </dsp:nvSpPr>
      <dsp:spPr>
        <a:xfrm>
          <a:off x="0" y="218170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DC19311-549A-9C42-A4E1-8030FAA0F105}">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dirty="0"/>
            <a:t>I </a:t>
          </a:r>
          <a:r>
            <a:rPr lang="it-IT" sz="1700" b="1" kern="1200" dirty="0"/>
            <a:t>sistemi di produzioni </a:t>
          </a:r>
          <a:r>
            <a:rPr lang="it-IT" sz="1700" b="0" kern="1200" dirty="0"/>
            <a:t>p</a:t>
          </a:r>
          <a:r>
            <a:rPr lang="it-IT" sz="1700" kern="1200" dirty="0"/>
            <a:t>ossono avvalersi di </a:t>
          </a:r>
          <a:r>
            <a:rPr lang="it-IT" sz="1700" b="1" kern="1200" dirty="0"/>
            <a:t>milioni di produzioni</a:t>
          </a:r>
          <a:r>
            <a:rPr lang="it-IT" sz="1700" kern="1200" dirty="0"/>
            <a:t>, tra loro concatenate in schemi complessi</a:t>
          </a:r>
          <a:endParaRPr lang="en-US" sz="1700" kern="1200" dirty="0"/>
        </a:p>
      </dsp:txBody>
      <dsp:txXfrm>
        <a:off x="0" y="2181701"/>
        <a:ext cx="5000124" cy="1090517"/>
      </dsp:txXfrm>
    </dsp:sp>
    <dsp:sp modelId="{F1945C79-3F8F-8A48-BE80-283C45D5A49B}">
      <dsp:nvSpPr>
        <dsp:cNvPr id="0" name=""/>
        <dsp:cNvSpPr/>
      </dsp:nvSpPr>
      <dsp:spPr>
        <a:xfrm>
          <a:off x="0" y="327221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6B4BBA9-0759-9E47-ADB8-079E628B4F4A}">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Possono svilupparne autonomamente di nuove (tramite </a:t>
          </a:r>
          <a:r>
            <a:rPr lang="it-IT" sz="1700" b="1" kern="1200"/>
            <a:t>algoritmi genetici</a:t>
          </a:r>
          <a:r>
            <a:rPr lang="it-IT" sz="1700" kern="1200"/>
            <a:t>).</a:t>
          </a:r>
          <a:endParaRPr lang="en-US" sz="1700" kern="1200"/>
        </a:p>
      </dsp:txBody>
      <dsp:txXfrm>
        <a:off x="0" y="3272218"/>
        <a:ext cx="5000124" cy="1090517"/>
      </dsp:txXfrm>
    </dsp:sp>
    <dsp:sp modelId="{CF9C3CAD-611A-DC46-96E0-ED56AE37D93F}">
      <dsp:nvSpPr>
        <dsp:cNvPr id="0" name=""/>
        <dsp:cNvSpPr/>
      </dsp:nvSpPr>
      <dsp:spPr>
        <a:xfrm>
          <a:off x="0" y="4362736"/>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EC4C976-46F3-6845-AE7D-B91888CF36E8}">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Sono la base delle moderne </a:t>
          </a:r>
          <a:r>
            <a:rPr lang="it-IT" sz="1700" b="1" kern="1200"/>
            <a:t>architetture cognitive</a:t>
          </a:r>
          <a:r>
            <a:rPr lang="it-IT" sz="1700" kern="1200"/>
            <a:t>.</a:t>
          </a:r>
          <a:endParaRPr lang="en-US" sz="1700" kern="1200"/>
        </a:p>
      </dsp:txBody>
      <dsp:txXfrm>
        <a:off x="0" y="4362736"/>
        <a:ext cx="5000124" cy="109051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58BB63-39A7-D444-B140-1BE8C7A62767}">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BD3EE24-141D-084B-B346-A4DFDA5EA29C}">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Le due principali architetture cognitive sono SOAR e ACT-r </a:t>
          </a:r>
          <a:endParaRPr lang="en-US" sz="1400" kern="1200"/>
        </a:p>
      </dsp:txBody>
      <dsp:txXfrm>
        <a:off x="0" y="0"/>
        <a:ext cx="5000124" cy="1363480"/>
      </dsp:txXfrm>
    </dsp:sp>
    <dsp:sp modelId="{08630A5B-9B98-C04A-A489-6D89988BAB55}">
      <dsp:nvSpPr>
        <dsp:cNvPr id="0" name=""/>
        <dsp:cNvSpPr/>
      </dsp:nvSpPr>
      <dsp:spPr>
        <a:xfrm>
          <a:off x="0" y="136348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358FE4B-A03F-D147-8B84-5953834F8795}">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Possono essere usate come linguaggi e ambienti di programmazione per costruire modelli cognitivi e sistemi IA</a:t>
          </a:r>
          <a:endParaRPr lang="en-US" sz="1400" kern="1200"/>
        </a:p>
      </dsp:txBody>
      <dsp:txXfrm>
        <a:off x="0" y="1363480"/>
        <a:ext cx="5000124" cy="1363480"/>
      </dsp:txXfrm>
    </dsp:sp>
    <dsp:sp modelId="{1196EADE-3F65-6E48-A108-DF16494EFF33}">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EFCBB55-0530-7246-91A5-22B063786318}">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ACT-r ha mantenuto la sua enfasi sulla costruzione di modelli cognitivi psicologicamente plausibili che consentano il confronto diretto delle prestazioni del modello con le prestazioni dei soggetti umani di un esperimento su VD come i tempi di risposta, l’accuratezza nello svolgimento di un compito, e le principali aree neurali che ci si aspetta siano attivate da quel compito. </a:t>
          </a:r>
          <a:endParaRPr lang="en-US" sz="1400" kern="1200"/>
        </a:p>
      </dsp:txBody>
      <dsp:txXfrm>
        <a:off x="0" y="2726960"/>
        <a:ext cx="5000124" cy="1363480"/>
      </dsp:txXfrm>
    </dsp:sp>
    <dsp:sp modelId="{9623F1CE-829F-614B-860C-5B76C5F2D9E2}">
      <dsp:nvSpPr>
        <dsp:cNvPr id="0" name=""/>
        <dsp:cNvSpPr/>
      </dsp:nvSpPr>
      <dsp:spPr>
        <a:xfrm>
          <a:off x="0" y="409044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2183043-AC32-B346-B0DE-C52D8E67B162}">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SOAR ha spostato la sua enfasi sulla costruzione di sistemi IA</a:t>
          </a:r>
          <a:endParaRPr lang="en-US" sz="1400" kern="1200"/>
        </a:p>
      </dsp:txBody>
      <dsp:txXfrm>
        <a:off x="0" y="4090440"/>
        <a:ext cx="5000124" cy="13634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6DA9ED-5D13-B243-9D8E-750F27874098}">
      <dsp:nvSpPr>
        <dsp:cNvPr id="0" name=""/>
        <dsp:cNvSpPr/>
      </dsp:nvSpPr>
      <dsp:spPr>
        <a:xfrm>
          <a:off x="0" y="2663"/>
          <a:ext cx="1800044" cy="175761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it-IT" sz="1200" kern="1200" dirty="0">
              <a:solidFill>
                <a:schemeClr val="tx1"/>
              </a:solidFill>
            </a:rPr>
            <a:t>Usata come espediente grafico, la rete consente di rappresentare legami di causalità e dipendenza in modo intuitivo</a:t>
          </a:r>
          <a:endParaRPr lang="en-US" sz="1200" kern="1200" dirty="0">
            <a:solidFill>
              <a:schemeClr val="tx1"/>
            </a:solidFill>
          </a:endParaRPr>
        </a:p>
      </dsp:txBody>
      <dsp:txXfrm>
        <a:off x="85799" y="88462"/>
        <a:ext cx="1628446" cy="1586012"/>
      </dsp:txXfrm>
    </dsp:sp>
    <dsp:sp modelId="{E73F0980-9B95-C44D-BAD3-FFF562880683}">
      <dsp:nvSpPr>
        <dsp:cNvPr id="0" name=""/>
        <dsp:cNvSpPr/>
      </dsp:nvSpPr>
      <dsp:spPr>
        <a:xfrm rot="5400000">
          <a:off x="2697039" y="1126920"/>
          <a:ext cx="1406088" cy="3200079"/>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it-IT" sz="1400" kern="1200">
              <a:solidFill>
                <a:schemeClr val="tx1"/>
              </a:solidFill>
            </a:rPr>
            <a:t>in avanti, per calcolare la probabilità di alcuni eventi dato il verificarsi di alcuni avi</a:t>
          </a:r>
          <a:endParaRPr lang="en-US" sz="1400" kern="1200">
            <a:solidFill>
              <a:schemeClr val="tx1"/>
            </a:solidFill>
          </a:endParaRPr>
        </a:p>
        <a:p>
          <a:pPr marL="114300" lvl="1" indent="-114300" algn="l" defTabSz="622300">
            <a:lnSpc>
              <a:spcPct val="90000"/>
            </a:lnSpc>
            <a:spcBef>
              <a:spcPct val="0"/>
            </a:spcBef>
            <a:spcAft>
              <a:spcPct val="15000"/>
            </a:spcAft>
            <a:buChar char="•"/>
          </a:pPr>
          <a:r>
            <a:rPr lang="it-IT" sz="1400" kern="1200" dirty="0">
              <a:solidFill>
                <a:schemeClr val="tx1"/>
              </a:solidFill>
            </a:rPr>
            <a:t>all’indietro, per calcolare la probabilità delle diverse possibili cause di alcune osservazioni</a:t>
          </a:r>
          <a:endParaRPr lang="en-US" sz="1400" kern="1200" dirty="0">
            <a:solidFill>
              <a:schemeClr val="tx1"/>
            </a:solidFill>
          </a:endParaRPr>
        </a:p>
      </dsp:txBody>
      <dsp:txXfrm rot="-5400000">
        <a:off x="1800044" y="2092555"/>
        <a:ext cx="3131439" cy="1268808"/>
      </dsp:txXfrm>
    </dsp:sp>
    <dsp:sp modelId="{3B821B26-4861-7547-ABCE-32A3C1227D82}">
      <dsp:nvSpPr>
        <dsp:cNvPr id="0" name=""/>
        <dsp:cNvSpPr/>
      </dsp:nvSpPr>
      <dsp:spPr>
        <a:xfrm>
          <a:off x="0" y="1848154"/>
          <a:ext cx="1800044" cy="1757610"/>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it-IT" sz="1200" kern="1200" dirty="0">
              <a:solidFill>
                <a:schemeClr val="tx1"/>
              </a:solidFill>
            </a:rPr>
            <a:t>Implementando le distribuzioni di probabilità di ogni nodo, Il grafo diventa un potente modello computazionale delle inferenze probabilistiche :</a:t>
          </a:r>
          <a:endParaRPr lang="en-US" sz="1200" kern="1200" dirty="0">
            <a:solidFill>
              <a:schemeClr val="tx1"/>
            </a:solidFill>
          </a:endParaRPr>
        </a:p>
      </dsp:txBody>
      <dsp:txXfrm>
        <a:off x="85799" y="1933953"/>
        <a:ext cx="1628446" cy="1586012"/>
      </dsp:txXfrm>
    </dsp:sp>
    <dsp:sp modelId="{908DFFFC-266A-254F-AB6F-BD5971A962BF}">
      <dsp:nvSpPr>
        <dsp:cNvPr id="0" name=""/>
        <dsp:cNvSpPr/>
      </dsp:nvSpPr>
      <dsp:spPr>
        <a:xfrm>
          <a:off x="0" y="3693646"/>
          <a:ext cx="1800044" cy="175761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it-IT" sz="1200" kern="1200" dirty="0">
              <a:solidFill>
                <a:schemeClr val="tx1"/>
              </a:solidFill>
            </a:rPr>
            <a:t>Per questa ragione le reti </a:t>
          </a:r>
          <a:r>
            <a:rPr lang="it-IT" sz="1200" kern="1200" dirty="0" err="1">
              <a:solidFill>
                <a:schemeClr val="tx1"/>
              </a:solidFill>
            </a:rPr>
            <a:t>bayesiane</a:t>
          </a:r>
          <a:r>
            <a:rPr lang="it-IT" sz="1200" kern="1200" dirty="0">
              <a:solidFill>
                <a:schemeClr val="tx1"/>
              </a:solidFill>
            </a:rPr>
            <a:t> sono oggi il modo più diffuso per modellare i processi psicologici coinvolti nell’apprendimento, nel ragionamento, nel </a:t>
          </a:r>
          <a:r>
            <a:rPr lang="it-IT" sz="1200" kern="1200" dirty="0" err="1">
              <a:solidFill>
                <a:schemeClr val="tx1"/>
              </a:solidFill>
            </a:rPr>
            <a:t>problem</a:t>
          </a:r>
          <a:r>
            <a:rPr lang="it-IT" sz="1200" kern="1200" dirty="0">
              <a:solidFill>
                <a:schemeClr val="tx1"/>
              </a:solidFill>
            </a:rPr>
            <a:t> </a:t>
          </a:r>
          <a:r>
            <a:rPr lang="it-IT" sz="1200" kern="1200" dirty="0" err="1">
              <a:solidFill>
                <a:schemeClr val="tx1"/>
              </a:solidFill>
            </a:rPr>
            <a:t>solving</a:t>
          </a:r>
          <a:r>
            <a:rPr lang="it-IT" sz="1200" kern="1200" dirty="0">
              <a:solidFill>
                <a:schemeClr val="tx1"/>
              </a:solidFill>
            </a:rPr>
            <a:t>, e nel linguaggio</a:t>
          </a:r>
          <a:endParaRPr lang="en-US" sz="1200" kern="1200" dirty="0">
            <a:solidFill>
              <a:schemeClr val="tx1"/>
            </a:solidFill>
          </a:endParaRPr>
        </a:p>
      </dsp:txBody>
      <dsp:txXfrm>
        <a:off x="85799" y="3779445"/>
        <a:ext cx="1628446" cy="158601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B79BD2-D6D6-C74F-A7F4-3DBC54B406F2}">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E1FD417-CE62-2E40-B606-CE9482BE7C69}">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Gli HBM sono particolari modelli computazionali dotati di «generatori di ipotesi» di alto livello sulla struttura generale di possibili concetti</a:t>
          </a:r>
          <a:endParaRPr lang="en-US" sz="1900" kern="1200"/>
        </a:p>
      </dsp:txBody>
      <dsp:txXfrm>
        <a:off x="0" y="2663"/>
        <a:ext cx="5000124" cy="1816197"/>
      </dsp:txXfrm>
    </dsp:sp>
    <dsp:sp modelId="{7F22017C-A6C0-F848-B257-BE401F11B039}">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51B7D4B-3CF6-0247-B347-FA65CF14CBD5}">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Con innestati più strati di reti bayesiane che aggiornano i gradi di probabilità relativi a quanto una struttura, piuttosto che un altra, possa meglio render conto di un insieme di osservazioni</a:t>
          </a:r>
          <a:endParaRPr lang="en-US" sz="1900" kern="1200"/>
        </a:p>
      </dsp:txBody>
      <dsp:txXfrm>
        <a:off x="0" y="1818861"/>
        <a:ext cx="5000124" cy="1816197"/>
      </dsp:txXfrm>
    </dsp:sp>
    <dsp:sp modelId="{519A3207-29E0-5D40-902E-783118C7E872}">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E2F82B2-9FCB-0545-AB38-BD6C2C94D699}">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Gli HBM si stanno dimostrando di utilità particolarmente generale nel rendere conto di molti aspetti della cognizione umana, dall’apprendimento di concetti, a quello del linguaggio, alla costruzione di modelli mentali dinamici di processi fisici</a:t>
          </a:r>
          <a:endParaRPr lang="en-US" sz="1900" kern="1200"/>
        </a:p>
      </dsp:txBody>
      <dsp:txXfrm>
        <a:off x="0" y="3635058"/>
        <a:ext cx="5000124" cy="181619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259076-B236-C54C-A9CA-F8538C8E6A9F}">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E86AFFE-67F0-CD41-9A6B-0ED8CDD24225}">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Sono i modelli simbolici più adatti a costruire rappresentazioni di come l’interazione tra tanti individui in un ambiente (livello psicologico) possa far emergere alcune caratteristiche al livello sociale</a:t>
          </a:r>
          <a:endParaRPr lang="en-US" sz="1700" kern="1200"/>
        </a:p>
      </dsp:txBody>
      <dsp:txXfrm>
        <a:off x="0" y="0"/>
        <a:ext cx="5000124" cy="1363480"/>
      </dsp:txXfrm>
    </dsp:sp>
    <dsp:sp modelId="{E808E271-3505-9D4F-963F-992684442A1F}">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D23B445-C238-664D-ABE2-5D022C60EE9D}">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Il modello comprende alcuni “individui virtuali”, programmati come</a:t>
          </a:r>
          <a:r>
            <a:rPr lang="it-IT" sz="1700" b="1" kern="1200"/>
            <a:t> agenti</a:t>
          </a:r>
          <a:r>
            <a:rPr lang="it-IT" sz="1700" kern="1200"/>
            <a:t> simbolici molto semplici, con le sole funzioni comportamentali e/o cognitive a cui la nostra teoria attribuisce la possibile emergenza di un fenomeno sociale</a:t>
          </a:r>
          <a:endParaRPr lang="en-US" sz="1700" kern="1200"/>
        </a:p>
      </dsp:txBody>
      <dsp:txXfrm>
        <a:off x="0" y="1363480"/>
        <a:ext cx="5000124" cy="1363480"/>
      </dsp:txXfrm>
    </dsp:sp>
    <dsp:sp modelId="{465C1A3B-46F3-3A45-A751-25ECA30C1A43}">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C9B8924-BF23-9241-81BB-4721BD319DD1}">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Comprende anche un modello dell’ambiente in cui quegli agenti  artificiali interagiranno</a:t>
          </a:r>
          <a:endParaRPr lang="en-US" sz="1700" kern="1200"/>
        </a:p>
      </dsp:txBody>
      <dsp:txXfrm>
        <a:off x="0" y="2726960"/>
        <a:ext cx="5000124" cy="1363480"/>
      </dsp:txXfrm>
    </dsp:sp>
    <dsp:sp modelId="{E6E71CB4-36E2-BD4D-8D70-8BE11E403816}">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9D0059F-E75A-CA40-A451-82EE78812736}">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Ci si sofferma solo sulle caratteristiche dell’ambiente considerate importanti nella teoria</a:t>
          </a:r>
          <a:endParaRPr lang="en-US" sz="1700" kern="1200"/>
        </a:p>
      </dsp:txBody>
      <dsp:txXfrm>
        <a:off x="0" y="4090440"/>
        <a:ext cx="5000124" cy="136348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6BAD40-4A60-DA46-91C5-98D88056A8BA}">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9C82263-151B-9147-9ADF-4827B2446F71}">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b="1" kern="1200"/>
            <a:t>Reti neurali artificiali</a:t>
          </a:r>
          <a:endParaRPr lang="en-US" sz="2400" kern="1200"/>
        </a:p>
      </dsp:txBody>
      <dsp:txXfrm>
        <a:off x="0" y="0"/>
        <a:ext cx="5000124" cy="1363480"/>
      </dsp:txXfrm>
    </dsp:sp>
    <dsp:sp modelId="{CCF68C85-AD55-1A4F-A937-CC53F4825BD2}">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D78F4DC-D2BE-2249-A3B6-2EC01603B101}">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Si ispirano all’architettura distribuita e associativa del cervello</a:t>
          </a:r>
          <a:endParaRPr lang="en-US" sz="2400" kern="1200"/>
        </a:p>
      </dsp:txBody>
      <dsp:txXfrm>
        <a:off x="0" y="1363480"/>
        <a:ext cx="5000124" cy="1363480"/>
      </dsp:txXfrm>
    </dsp:sp>
    <dsp:sp modelId="{0C771C01-DABA-4543-A89F-031CF92D300D}">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A006CEB-5BC1-0842-8F1C-D99F7E7B8980}">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Sono descrivibili come grafi, contrariamente alle reti bayesiane, i loro nodi </a:t>
          </a:r>
          <a:r>
            <a:rPr lang="it-IT" sz="2400" b="1" kern="1200"/>
            <a:t>non sono simbolici</a:t>
          </a:r>
          <a:endParaRPr lang="en-US" sz="2400" kern="1200"/>
        </a:p>
      </dsp:txBody>
      <dsp:txXfrm>
        <a:off x="0" y="2726960"/>
        <a:ext cx="5000124" cy="1363480"/>
      </dsp:txXfrm>
    </dsp:sp>
    <dsp:sp modelId="{F41DDCEF-520C-6E47-8F5A-4ECB9A5BC4DC}">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C7CC246-8DBC-5849-9358-71F786D16A7E}">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it-IT" sz="2400" kern="1200"/>
            <a:t>le rappresentazioni di conoscenza che usano sono </a:t>
          </a:r>
          <a:r>
            <a:rPr lang="it-IT" sz="2400" i="1" kern="1200"/>
            <a:t>distribuite: </a:t>
          </a:r>
          <a:r>
            <a:rPr lang="it-IT" sz="2400" kern="1200"/>
            <a:t>corrispondono a vettori di attivazione su più nodi</a:t>
          </a:r>
          <a:endParaRPr lang="en-US" sz="2400" kern="1200"/>
        </a:p>
      </dsp:txBody>
      <dsp:txXfrm>
        <a:off x="0" y="4090440"/>
        <a:ext cx="5000124" cy="136348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E5FD3A-212C-004D-9784-FA57E6B398B6}">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6D4F6E7-DE9B-1144-BC77-F4017189F0CE}">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Al termine del training la rete potrà aver appreso la funzione da simulare, associando correttamente la maggior parte degli stimoli di </a:t>
          </a:r>
          <a:r>
            <a:rPr lang="it-IT" sz="2100" i="1" kern="1200"/>
            <a:t>training </a:t>
          </a:r>
          <a:r>
            <a:rPr lang="it-IT" sz="2100" kern="1200"/>
            <a:t>alla risposta desiderata</a:t>
          </a:r>
          <a:endParaRPr lang="en-US" sz="2100" kern="1200"/>
        </a:p>
      </dsp:txBody>
      <dsp:txXfrm>
        <a:off x="0" y="2663"/>
        <a:ext cx="5000124" cy="1816197"/>
      </dsp:txXfrm>
    </dsp:sp>
    <dsp:sp modelId="{575B2846-25EC-6B41-9AFF-BF96C6285ACF}">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BB452BA-9C56-3F4E-9276-94FE216A96E2}">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La rete così addestrata sarà in grado di </a:t>
          </a:r>
          <a:r>
            <a:rPr lang="it-IT" sz="2100" b="1" kern="1200"/>
            <a:t>generalizzare</a:t>
          </a:r>
          <a:r>
            <a:rPr lang="it-IT" sz="2100" kern="1200"/>
            <a:t> quella funzione a stimoli </a:t>
          </a:r>
          <a:r>
            <a:rPr lang="it-IT" sz="2100" i="1" kern="1200"/>
            <a:t>mai presentati </a:t>
          </a:r>
          <a:r>
            <a:rPr lang="it-IT" sz="2100" kern="1200"/>
            <a:t>nel campione di </a:t>
          </a:r>
          <a:r>
            <a:rPr lang="it-IT" sz="2100" i="1" kern="1200"/>
            <a:t>training</a:t>
          </a:r>
          <a:endParaRPr lang="en-US" sz="2100" kern="1200"/>
        </a:p>
      </dsp:txBody>
      <dsp:txXfrm>
        <a:off x="0" y="1818861"/>
        <a:ext cx="5000124" cy="1816197"/>
      </dsp:txXfrm>
    </dsp:sp>
    <dsp:sp modelId="{FED3FBB7-0BE6-DA47-A3E6-3C824D336FAE}">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FFF137C-714C-764E-9C1F-F7F52342EC5F}">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Esempio:  se si addestra una rete neurale a riconoscere lettere scritte a mano da diverse persone, quella rete sarà poi in grado di riconoscere molte altre calligrafie, mai incontrate nell’addestramento</a:t>
          </a:r>
          <a:endParaRPr lang="en-US" sz="2100" kern="1200"/>
        </a:p>
      </dsp:txBody>
      <dsp:txXfrm>
        <a:off x="0" y="3635058"/>
        <a:ext cx="5000124" cy="1816197"/>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828CA-71D3-7E44-A6B4-101320CDE405}">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EEB6305-B432-BD48-8E96-1E3B32E6EF05}">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Nella modellistica cognitiva, le reti neurali artificiali sono usate per costruire modelli di molteplici funzioni: apprendimento associativo, apprendimento di concetti, memoria e recupero mnestico, percezione, orientamento dell’attenzione, pianificazione motoria, ecc</a:t>
          </a:r>
          <a:endParaRPr lang="en-US" sz="1900" kern="1200"/>
        </a:p>
      </dsp:txBody>
      <dsp:txXfrm>
        <a:off x="0" y="2663"/>
        <a:ext cx="5000124" cy="1816197"/>
      </dsp:txXfrm>
    </dsp:sp>
    <dsp:sp modelId="{BEB0B680-CBE1-7246-9914-4F9F45904E58}">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1B14989-EBD5-FC4D-B8EB-E71C33BF56D4}">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dirty="0"/>
            <a:t>Soprattutto adatte a modellare processi </a:t>
          </a:r>
          <a:r>
            <a:rPr lang="it-IT" sz="1900" i="1" kern="1200" dirty="0"/>
            <a:t>bottom up</a:t>
          </a:r>
          <a:endParaRPr lang="en-US" sz="1900" i="1" kern="1200" dirty="0"/>
        </a:p>
      </dsp:txBody>
      <dsp:txXfrm>
        <a:off x="0" y="1818861"/>
        <a:ext cx="5000124" cy="1816197"/>
      </dsp:txXfrm>
    </dsp:sp>
    <dsp:sp modelId="{34EF3ECE-E83D-2F40-8029-87F8A9FC6F32}">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84ADD94-77CC-C247-82E0-FE9A18E460C2}">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Nell’ambito dell’ IA, negli ultimi due decenni hanno contribuito agli stupefacenti successi del </a:t>
          </a:r>
          <a:r>
            <a:rPr lang="it-IT" sz="1900" i="1" kern="1200"/>
            <a:t>deep learning</a:t>
          </a:r>
          <a:endParaRPr lang="en-US" sz="1900" kern="1200"/>
        </a:p>
      </dsp:txBody>
      <dsp:txXfrm>
        <a:off x="0" y="3635058"/>
        <a:ext cx="5000124" cy="181619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EBA647-B94A-6142-86B3-F6D0061A9CAC}" type="datetimeFigureOut">
              <a:rPr lang="it-IT" smtClean="0"/>
              <a:pPr/>
              <a:t>29/09/21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34B838-CCD1-934C-8E8F-8F003213B2CC}" type="slidenum">
              <a:rPr lang="it-IT" smtClean="0"/>
              <a:pPr/>
              <a:t>‹N›</a:t>
            </a:fld>
            <a:endParaRPr lang="it-IT"/>
          </a:p>
        </p:txBody>
      </p:sp>
    </p:spTree>
    <p:extLst>
      <p:ext uri="{BB962C8B-B14F-4D97-AF65-F5344CB8AC3E}">
        <p14:creationId xmlns:p14="http://schemas.microsoft.com/office/powerpoint/2010/main" val="79122178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consiglia di aprire il software </a:t>
            </a:r>
            <a:r>
              <a:rPr lang="it-IT" dirty="0" err="1"/>
              <a:t>NetLogo</a:t>
            </a:r>
            <a:r>
              <a:rPr lang="it-IT" dirty="0"/>
              <a:t> (vedi le istruzioni sulla guida ai materiali online) e </a:t>
            </a:r>
            <a:r>
              <a:rPr lang="it-IT" dirty="0" err="1"/>
              <a:t>proittare</a:t>
            </a:r>
            <a:r>
              <a:rPr lang="it-IT" dirty="0"/>
              <a:t> in aula il modello più semplice possibile che però consenta di vedere un’evidente caratteristica emergente. Il modello si trova in: menù «file» -&gt; </a:t>
            </a:r>
            <a:r>
              <a:rPr lang="it-IT" dirty="0" err="1"/>
              <a:t>models</a:t>
            </a:r>
            <a:r>
              <a:rPr lang="it-IT" dirty="0"/>
              <a:t> </a:t>
            </a:r>
            <a:r>
              <a:rPr lang="it-IT" dirty="0" err="1"/>
              <a:t>library</a:t>
            </a:r>
            <a:r>
              <a:rPr lang="it-IT" dirty="0"/>
              <a:t> -&gt; social science -&gt; </a:t>
            </a:r>
            <a:r>
              <a:rPr lang="it-IT" dirty="0" err="1"/>
              <a:t>traffic</a:t>
            </a:r>
            <a:r>
              <a:rPr lang="it-IT" dirty="0"/>
              <a:t> </a:t>
            </a:r>
            <a:r>
              <a:rPr lang="it-IT" dirty="0" err="1"/>
              <a:t>basic</a:t>
            </a:r>
            <a:r>
              <a:rPr lang="it-IT" dirty="0"/>
              <a:t>. Le istruzioni su cosa osservare e cosa provare sono riportate sotto la </a:t>
            </a:r>
            <a:r>
              <a:rPr lang="it-IT" dirty="0" err="1"/>
              <a:t>label</a:t>
            </a:r>
            <a:r>
              <a:rPr lang="it-IT" dirty="0"/>
              <a:t> «info» una volta aperto il modello. Un breve </a:t>
            </a:r>
            <a:r>
              <a:rPr lang="it-IT" dirty="0" err="1"/>
              <a:t>videotutorial</a:t>
            </a:r>
            <a:r>
              <a:rPr lang="it-IT" dirty="0"/>
              <a:t> che indica il «movimento all’indietro dei blocchi del traffico» (comportamento emergente) mentre le singole </a:t>
            </a:r>
            <a:r>
              <a:rPr lang="it-IT" dirty="0" err="1"/>
              <a:t>sottocomponenti</a:t>
            </a:r>
            <a:r>
              <a:rPr lang="it-IT" dirty="0"/>
              <a:t>, le macchine, si muovono in avanti, è disponibile tra i materiali online</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7</a:t>
            </a:fld>
            <a:endParaRPr lang="it-IT"/>
          </a:p>
        </p:txBody>
      </p:sp>
    </p:spTree>
    <p:extLst>
      <p:ext uri="{BB962C8B-B14F-4D97-AF65-F5344CB8AC3E}">
        <p14:creationId xmlns:p14="http://schemas.microsoft.com/office/powerpoint/2010/main" val="4022420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Diversi livelli dell’esistenza, e rapporti di </a:t>
            </a:r>
            <a:r>
              <a:rPr lang="it-IT" sz="1200" kern="1200" dirty="0" err="1">
                <a:solidFill>
                  <a:schemeClr val="tx1"/>
                </a:solidFill>
                <a:effectLst/>
                <a:latin typeface="+mn-lt"/>
                <a:ea typeface="+mn-ea"/>
                <a:cs typeface="+mn-cs"/>
              </a:rPr>
              <a:t>proazione</a:t>
            </a:r>
            <a:r>
              <a:rPr lang="it-IT" sz="1200" kern="1200" dirty="0">
                <a:solidFill>
                  <a:schemeClr val="tx1"/>
                </a:solidFill>
                <a:effectLst/>
                <a:latin typeface="+mn-lt"/>
                <a:ea typeface="+mn-ea"/>
                <a:cs typeface="+mn-cs"/>
              </a:rPr>
              <a:t> e retroazione, alla base del comportamento umano. </a:t>
            </a:r>
          </a:p>
          <a:p>
            <a:endParaRPr lang="it-IT" dirty="0"/>
          </a:p>
        </p:txBody>
      </p:sp>
      <p:sp>
        <p:nvSpPr>
          <p:cNvPr id="4" name="Segnaposto numero diapositiva 3"/>
          <p:cNvSpPr>
            <a:spLocks noGrp="1"/>
          </p:cNvSpPr>
          <p:nvPr>
            <p:ph type="sldNum" sz="quarter" idx="5"/>
          </p:nvPr>
        </p:nvSpPr>
        <p:spPr/>
        <p:txBody>
          <a:bodyPr/>
          <a:lstStyle/>
          <a:p>
            <a:fld id="{0E34B838-CCD1-934C-8E8F-8F003213B2CC}" type="slidenum">
              <a:rPr lang="it-IT" smtClean="0"/>
              <a:pPr/>
              <a:t>10</a:t>
            </a:fld>
            <a:endParaRPr lang="it-IT"/>
          </a:p>
        </p:txBody>
      </p:sp>
    </p:spTree>
    <p:extLst>
      <p:ext uri="{BB962C8B-B14F-4D97-AF65-F5344CB8AC3E}">
        <p14:creationId xmlns:p14="http://schemas.microsoft.com/office/powerpoint/2010/main" val="556982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Se è facile con un registratore di cassa (solo perché lo conosciamo già), non lo è altrettanto con il livello funzionale di un</a:t>
            </a:r>
          </a:p>
          <a:p>
            <a:r>
              <a:rPr lang="it-IT" dirty="0"/>
              <a:t>processo psicologico: cosa fa esattamente la percezione umana? Cosa fa la memoria? Cosa fa il pensiero? Come influenzano l’interazione tra l’essere umano e</a:t>
            </a:r>
          </a:p>
          <a:p>
            <a:r>
              <a:rPr lang="it-IT" dirty="0"/>
              <a:t>il suo ambiente, e come supportano il suo adattamento? Non sono quesiti ovvi</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36</a:t>
            </a:fld>
            <a:endParaRPr lang="it-IT"/>
          </a:p>
        </p:txBody>
      </p:sp>
    </p:spTree>
    <p:extLst>
      <p:ext uri="{BB962C8B-B14F-4D97-AF65-F5344CB8AC3E}">
        <p14:creationId xmlns:p14="http://schemas.microsoft.com/office/powerpoint/2010/main" val="4853890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Esempio: uno studioso di percezione visiva potrebbe chiedersi come il sistema visivo costruisca mappe</a:t>
            </a:r>
          </a:p>
          <a:p>
            <a:r>
              <a:rPr lang="it-IT" dirty="0"/>
              <a:t>in 3d della realtà, domandandosi quale processo formale sarebbe maggiormente</a:t>
            </a:r>
          </a:p>
          <a:p>
            <a:r>
              <a:rPr lang="it-IT" dirty="0"/>
              <a:t>in grado di ricostruire mappe in 3d a partire dagli indizi a disposizione (soprattutto</a:t>
            </a:r>
          </a:p>
          <a:p>
            <a:r>
              <a:rPr lang="it-IT" dirty="0"/>
              <a:t>immagini in 2d e angoli visivi), minimizzando il numero di errori (par.</a:t>
            </a:r>
          </a:p>
          <a:p>
            <a:r>
              <a:rPr lang="it-IT" dirty="0"/>
              <a:t>3.2.2). Confronterà poi la performance di quel sistema con la performance visiva</a:t>
            </a:r>
          </a:p>
          <a:p>
            <a:r>
              <a:rPr lang="it-IT" dirty="0"/>
              <a:t>umana, per capire come la seconda si approssimi alla prima.</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41</a:t>
            </a:fld>
            <a:endParaRPr lang="it-IT"/>
          </a:p>
        </p:txBody>
      </p:sp>
    </p:spTree>
    <p:extLst>
      <p:ext uri="{BB962C8B-B14F-4D97-AF65-F5344CB8AC3E}">
        <p14:creationId xmlns:p14="http://schemas.microsoft.com/office/powerpoint/2010/main" val="9004288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92500" lnSpcReduction="20000"/>
          </a:bodyPr>
          <a:lstStyle/>
          <a:p>
            <a:r>
              <a:rPr lang="it-IT" sz="1200" kern="1200" dirty="0">
                <a:solidFill>
                  <a:schemeClr val="tx1"/>
                </a:solidFill>
                <a:effectLst/>
                <a:latin typeface="+mn-lt"/>
                <a:ea typeface="+mn-ea"/>
                <a:cs typeface="+mn-cs"/>
              </a:rPr>
              <a:t>Schema semplificato dell’architettura cognitiva </a:t>
            </a:r>
            <a:r>
              <a:rPr lang="it-IT" sz="1200" kern="1200" dirty="0" err="1">
                <a:solidFill>
                  <a:schemeClr val="tx1"/>
                </a:solidFill>
                <a:effectLst/>
                <a:latin typeface="+mn-lt"/>
                <a:ea typeface="+mn-ea"/>
                <a:cs typeface="+mn-cs"/>
              </a:rPr>
              <a:t>act-r</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act-r</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adaptive</a:t>
            </a:r>
            <a:r>
              <a:rPr lang="it-IT" sz="1200" kern="1200" dirty="0">
                <a:solidFill>
                  <a:schemeClr val="tx1"/>
                </a:solidFill>
                <a:effectLst/>
                <a:latin typeface="+mn-lt"/>
                <a:ea typeface="+mn-ea"/>
                <a:cs typeface="+mn-cs"/>
              </a:rPr>
              <a:t> control of</a:t>
            </a:r>
          </a:p>
          <a:p>
            <a:r>
              <a:rPr lang="it-IT" sz="1200" kern="1200" dirty="0" err="1">
                <a:solidFill>
                  <a:schemeClr val="tx1"/>
                </a:solidFill>
                <a:effectLst/>
                <a:latin typeface="+mn-lt"/>
                <a:ea typeface="+mn-ea"/>
                <a:cs typeface="+mn-cs"/>
              </a:rPr>
              <a:t>thought-rational</a:t>
            </a:r>
            <a:r>
              <a:rPr lang="it-IT" sz="1200" kern="1200" dirty="0">
                <a:solidFill>
                  <a:schemeClr val="tx1"/>
                </a:solidFill>
                <a:effectLst/>
                <a:latin typeface="+mn-lt"/>
                <a:ea typeface="+mn-ea"/>
                <a:cs typeface="+mn-cs"/>
              </a:rPr>
              <a:t>; riflettendo gli sviluppi nella ricerca e i conseguenti sviluppi nell’architettura,</a:t>
            </a:r>
          </a:p>
          <a:p>
            <a:r>
              <a:rPr lang="it-IT" sz="1200" kern="1200" dirty="0">
                <a:solidFill>
                  <a:schemeClr val="tx1"/>
                </a:solidFill>
                <a:effectLst/>
                <a:latin typeface="+mn-lt"/>
                <a:ea typeface="+mn-ea"/>
                <a:cs typeface="+mn-cs"/>
              </a:rPr>
              <a:t>l’acronimo ha cambiato significato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volte dalla sua introduzione, quando significava </a:t>
            </a:r>
            <a:r>
              <a:rPr lang="it-IT" sz="1200" kern="1200" dirty="0" err="1">
                <a:solidFill>
                  <a:schemeClr val="tx1"/>
                </a:solidFill>
                <a:effectLst/>
                <a:latin typeface="+mn-lt"/>
                <a:ea typeface="+mn-ea"/>
                <a:cs typeface="+mn-cs"/>
              </a:rPr>
              <a:t>atomic</a:t>
            </a:r>
            <a:endParaRPr lang="it-IT" sz="1200" kern="1200" dirty="0">
              <a:solidFill>
                <a:schemeClr val="tx1"/>
              </a:solidFill>
              <a:effectLst/>
              <a:latin typeface="+mn-lt"/>
              <a:ea typeface="+mn-ea"/>
              <a:cs typeface="+mn-cs"/>
            </a:endParaRPr>
          </a:p>
          <a:p>
            <a:r>
              <a:rPr lang="it-IT" sz="1200" kern="1200" dirty="0" err="1">
                <a:solidFill>
                  <a:schemeClr val="tx1"/>
                </a:solidFill>
                <a:effectLst/>
                <a:latin typeface="+mn-lt"/>
                <a:ea typeface="+mn-ea"/>
                <a:cs typeface="+mn-cs"/>
              </a:rPr>
              <a:t>components</a:t>
            </a:r>
            <a:r>
              <a:rPr lang="it-IT" sz="1200" kern="1200" dirty="0">
                <a:solidFill>
                  <a:schemeClr val="tx1"/>
                </a:solidFill>
                <a:effectLst/>
                <a:latin typeface="+mn-lt"/>
                <a:ea typeface="+mn-ea"/>
                <a:cs typeface="+mn-cs"/>
              </a:rPr>
              <a:t> of </a:t>
            </a:r>
            <a:r>
              <a:rPr lang="it-IT" sz="1200" kern="1200" dirty="0" err="1">
                <a:solidFill>
                  <a:schemeClr val="tx1"/>
                </a:solidFill>
                <a:effectLst/>
                <a:latin typeface="+mn-lt"/>
                <a:ea typeface="+mn-ea"/>
                <a:cs typeface="+mn-cs"/>
              </a:rPr>
              <a:t>thought-revised</a:t>
            </a:r>
            <a:r>
              <a:rPr lang="it-IT" sz="1200" kern="1200" dirty="0">
                <a:solidFill>
                  <a:schemeClr val="tx1"/>
                </a:solidFill>
                <a:effectLst/>
                <a:latin typeface="+mn-lt"/>
                <a:ea typeface="+mn-ea"/>
                <a:cs typeface="+mn-cs"/>
              </a:rPr>
              <a:t>). L’ambiente (reale, nelle applicazioni robotiche, o simulato, nella</a:t>
            </a:r>
          </a:p>
          <a:p>
            <a:r>
              <a:rPr lang="it-IT" sz="1200" kern="1200" dirty="0">
                <a:solidFill>
                  <a:schemeClr val="tx1"/>
                </a:solidFill>
                <a:effectLst/>
                <a:latin typeface="+mn-lt"/>
                <a:ea typeface="+mn-ea"/>
                <a:cs typeface="+mn-cs"/>
              </a:rPr>
              <a:t>maggior parte dei modelli che replicano esperimenti psicologici) fornisce informazioni a un modulo</a:t>
            </a:r>
          </a:p>
          <a:p>
            <a:r>
              <a:rPr lang="it-IT" sz="1200" kern="1200" dirty="0">
                <a:solidFill>
                  <a:schemeClr val="tx1"/>
                </a:solidFill>
                <a:effectLst/>
                <a:latin typeface="+mn-lt"/>
                <a:ea typeface="+mn-ea"/>
                <a:cs typeface="+mn-cs"/>
              </a:rPr>
              <a:t>visivo (</a:t>
            </a:r>
            <a:r>
              <a:rPr lang="it-IT" sz="1200" kern="1200" dirty="0" err="1">
                <a:solidFill>
                  <a:schemeClr val="tx1"/>
                </a:solidFill>
                <a:effectLst/>
                <a:latin typeface="+mn-lt"/>
                <a:ea typeface="+mn-ea"/>
                <a:cs typeface="+mn-cs"/>
              </a:rPr>
              <a:t>pu</a:t>
            </a:r>
            <a:r>
              <a:rPr lang="it-IT" sz="1200" kern="1200" dirty="0">
                <a:solidFill>
                  <a:schemeClr val="tx1"/>
                </a:solidFill>
                <a:effectLst/>
                <a:latin typeface="+mn-lt"/>
                <a:ea typeface="+mn-ea"/>
                <a:cs typeface="+mn-cs"/>
              </a:rPr>
              <a:t>. coinvolgere moduli </a:t>
            </a:r>
            <a:r>
              <a:rPr lang="it-IT" sz="1200" kern="1200" dirty="0" err="1">
                <a:solidFill>
                  <a:schemeClr val="tx1"/>
                </a:solidFill>
                <a:effectLst/>
                <a:latin typeface="+mn-lt"/>
                <a:ea typeface="+mn-ea"/>
                <a:cs typeface="+mn-cs"/>
              </a:rPr>
              <a:t>subsimbolici</a:t>
            </a:r>
            <a:r>
              <a:rPr lang="it-IT" sz="1200" kern="1200" dirty="0">
                <a:solidFill>
                  <a:schemeClr val="tx1"/>
                </a:solidFill>
                <a:effectLst/>
                <a:latin typeface="+mn-lt"/>
                <a:ea typeface="+mn-ea"/>
                <a:cs typeface="+mn-cs"/>
              </a:rPr>
              <a:t>) e a uno motorio, che le traducono in simboli</a:t>
            </a:r>
          </a:p>
          <a:p>
            <a:r>
              <a:rPr lang="it-IT" sz="1200" kern="1200" dirty="0">
                <a:solidFill>
                  <a:schemeClr val="tx1"/>
                </a:solidFill>
                <a:effectLst/>
                <a:latin typeface="+mn-lt"/>
                <a:ea typeface="+mn-ea"/>
                <a:cs typeface="+mn-cs"/>
              </a:rPr>
              <a:t>che stanno per oggetti ed eventi, depositati nei corrispondenti buffer di memoria (che svolgono</a:t>
            </a:r>
          </a:p>
          <a:p>
            <a:r>
              <a:rPr lang="it-IT" sz="1200" kern="1200" dirty="0">
                <a:solidFill>
                  <a:schemeClr val="tx1"/>
                </a:solidFill>
                <a:effectLst/>
                <a:latin typeface="+mn-lt"/>
                <a:ea typeface="+mn-ea"/>
                <a:cs typeface="+mn-cs"/>
              </a:rPr>
              <a:t>il ruolo che il deposito a breve termine svolge nella memoria di lavoro umana; cap. 5). Altre</a:t>
            </a:r>
          </a:p>
          <a:p>
            <a:r>
              <a:rPr lang="it-IT" sz="1200" kern="1200" dirty="0">
                <a:solidFill>
                  <a:schemeClr val="tx1"/>
                </a:solidFill>
                <a:effectLst/>
                <a:latin typeface="+mn-lt"/>
                <a:ea typeface="+mn-ea"/>
                <a:cs typeface="+mn-cs"/>
              </a:rPr>
              <a:t>informazioni sono recuperate per associazione dalla memoria dichiarativa (anche in questo caso,</a:t>
            </a:r>
          </a:p>
          <a:p>
            <a:r>
              <a:rPr lang="it-IT" sz="1200" kern="1200" dirty="0">
                <a:solidFill>
                  <a:schemeClr val="tx1"/>
                </a:solidFill>
                <a:effectLst/>
                <a:latin typeface="+mn-lt"/>
                <a:ea typeface="+mn-ea"/>
                <a:cs typeface="+mn-cs"/>
              </a:rPr>
              <a:t>il recupero </a:t>
            </a:r>
            <a:r>
              <a:rPr lang="it-IT" sz="1200" kern="1200" dirty="0" err="1">
                <a:solidFill>
                  <a:schemeClr val="tx1"/>
                </a:solidFill>
                <a:effectLst/>
                <a:latin typeface="+mn-lt"/>
                <a:ea typeface="+mn-ea"/>
                <a:cs typeface="+mn-cs"/>
              </a:rPr>
              <a:t>pu</a:t>
            </a:r>
            <a:r>
              <a:rPr lang="it-IT" sz="1200" kern="1200" dirty="0">
                <a:solidFill>
                  <a:schemeClr val="tx1"/>
                </a:solidFill>
                <a:effectLst/>
                <a:latin typeface="+mn-lt"/>
                <a:ea typeface="+mn-ea"/>
                <a:cs typeface="+mn-cs"/>
              </a:rPr>
              <a:t>. avvalersi di moduli </a:t>
            </a:r>
            <a:r>
              <a:rPr lang="it-IT" sz="1200" kern="1200" dirty="0" err="1">
                <a:solidFill>
                  <a:schemeClr val="tx1"/>
                </a:solidFill>
                <a:effectLst/>
                <a:latin typeface="+mn-lt"/>
                <a:ea typeface="+mn-ea"/>
                <a:cs typeface="+mn-cs"/>
              </a:rPr>
              <a:t>subsimbolici</a:t>
            </a:r>
            <a:r>
              <a:rPr lang="it-IT" sz="1200" kern="1200" dirty="0">
                <a:solidFill>
                  <a:schemeClr val="tx1"/>
                </a:solidFill>
                <a:effectLst/>
                <a:latin typeface="+mn-lt"/>
                <a:ea typeface="+mn-ea"/>
                <a:cs typeface="+mn-cs"/>
              </a:rPr>
              <a:t>; svolge il ruolo delle memorie a lungo termine</a:t>
            </a:r>
          </a:p>
          <a:p>
            <a:r>
              <a:rPr lang="it-IT" sz="1200" kern="1200" dirty="0">
                <a:solidFill>
                  <a:schemeClr val="tx1"/>
                </a:solidFill>
                <a:effectLst/>
                <a:latin typeface="+mn-lt"/>
                <a:ea typeface="+mn-ea"/>
                <a:cs typeface="+mn-cs"/>
              </a:rPr>
              <a:t>episodiche e dichiarative nel sistema cognitivo umano) e ricopiate nel buffer. I contenuti del</a:t>
            </a:r>
          </a:p>
          <a:p>
            <a:r>
              <a:rPr lang="it-IT" sz="1200" kern="1200" dirty="0">
                <a:solidFill>
                  <a:schemeClr val="tx1"/>
                </a:solidFill>
                <a:effectLst/>
                <a:latin typeface="+mn-lt"/>
                <a:ea typeface="+mn-ea"/>
                <a:cs typeface="+mn-cs"/>
              </a:rPr>
              <a:t>buffer sono confrontati in parallelo con le condizioni di tutte le produzioni presenti in memoria</a:t>
            </a:r>
          </a:p>
          <a:p>
            <a:r>
              <a:rPr lang="it-IT" sz="1200" kern="1200" dirty="0">
                <a:solidFill>
                  <a:schemeClr val="tx1"/>
                </a:solidFill>
                <a:effectLst/>
                <a:latin typeface="+mn-lt"/>
                <a:ea typeface="+mn-ea"/>
                <a:cs typeface="+mn-cs"/>
              </a:rPr>
              <a:t>procedurale (che costituisce il vero e proprio sistema di produzioni di </a:t>
            </a:r>
            <a:r>
              <a:rPr lang="it-IT" sz="1200" kern="1200" dirty="0" err="1">
                <a:solidFill>
                  <a:schemeClr val="tx1"/>
                </a:solidFill>
                <a:effectLst/>
                <a:latin typeface="+mn-lt"/>
                <a:ea typeface="+mn-ea"/>
                <a:cs typeface="+mn-cs"/>
              </a:rPr>
              <a:t>act-r</a:t>
            </a:r>
            <a:r>
              <a:rPr lang="it-IT" sz="1200" kern="1200" dirty="0">
                <a:solidFill>
                  <a:schemeClr val="tx1"/>
                </a:solidFill>
                <a:effectLst/>
                <a:latin typeface="+mn-lt"/>
                <a:ea typeface="+mn-ea"/>
                <a:cs typeface="+mn-cs"/>
              </a:rPr>
              <a:t>). La produzione la cui</a:t>
            </a:r>
          </a:p>
          <a:p>
            <a:r>
              <a:rPr lang="it-IT" sz="1200" kern="1200" dirty="0">
                <a:solidFill>
                  <a:schemeClr val="tx1"/>
                </a:solidFill>
                <a:effectLst/>
                <a:latin typeface="+mn-lt"/>
                <a:ea typeface="+mn-ea"/>
                <a:cs typeface="+mn-cs"/>
              </a:rPr>
              <a:t>condizione . meglio soddisfatta dai contenuti del buffer attiva la sua azione (se il buffer soddisfa</a:t>
            </a:r>
          </a:p>
          <a:p>
            <a:r>
              <a:rPr lang="it-IT" sz="1200" kern="1200" dirty="0">
                <a:solidFill>
                  <a:schemeClr val="tx1"/>
                </a:solidFill>
                <a:effectLst/>
                <a:latin typeface="+mn-lt"/>
                <a:ea typeface="+mn-ea"/>
                <a:cs typeface="+mn-cs"/>
              </a:rPr>
              <a:t>le condizioni di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produzioni, quale si attivi . determinato da un modulo </a:t>
            </a:r>
            <a:r>
              <a:rPr lang="it-IT" sz="1200" kern="1200" dirty="0" err="1">
                <a:solidFill>
                  <a:schemeClr val="tx1"/>
                </a:solidFill>
                <a:effectLst/>
                <a:latin typeface="+mn-lt"/>
                <a:ea typeface="+mn-ea"/>
                <a:cs typeface="+mn-cs"/>
              </a:rPr>
              <a:t>subsimbolico</a:t>
            </a:r>
            <a:r>
              <a:rPr lang="it-IT" sz="1200" kern="1200" dirty="0">
                <a:solidFill>
                  <a:schemeClr val="tx1"/>
                </a:solidFill>
                <a:effectLst/>
                <a:latin typeface="+mn-lt"/>
                <a:ea typeface="+mn-ea"/>
                <a:cs typeface="+mn-cs"/>
              </a:rPr>
              <a:t> che implementa</a:t>
            </a:r>
          </a:p>
          <a:p>
            <a:r>
              <a:rPr lang="it-IT" sz="1200" kern="1200" dirty="0">
                <a:solidFill>
                  <a:schemeClr val="tx1"/>
                </a:solidFill>
                <a:effectLst/>
                <a:latin typeface="+mn-lt"/>
                <a:ea typeface="+mn-ea"/>
                <a:cs typeface="+mn-cs"/>
              </a:rPr>
              <a:t>un’analisi costi-benefici), modificando l’informazione nel buffer. Questo ciclo simula</a:t>
            </a:r>
          </a:p>
          <a:p>
            <a:r>
              <a:rPr lang="it-IT" sz="1200" kern="1200" dirty="0">
                <a:solidFill>
                  <a:schemeClr val="tx1"/>
                </a:solidFill>
                <a:effectLst/>
                <a:latin typeface="+mn-lt"/>
                <a:ea typeface="+mn-ea"/>
                <a:cs typeface="+mn-cs"/>
              </a:rPr>
              <a:t>l’opera della memoria di lavoro nel sistema cognitivo umano. Si ripete fino a che il sistema non</a:t>
            </a:r>
          </a:p>
          <a:p>
            <a:r>
              <a:rPr lang="it-IT" sz="1200" kern="1200" dirty="0" err="1">
                <a:solidFill>
                  <a:schemeClr val="tx1"/>
                </a:solidFill>
                <a:effectLst/>
                <a:latin typeface="+mn-lt"/>
                <a:ea typeface="+mn-ea"/>
                <a:cs typeface="+mn-cs"/>
              </a:rPr>
              <a:t>avr</a:t>
            </a:r>
            <a:r>
              <a:rPr lang="it-IT" sz="1200" kern="1200" dirty="0">
                <a:solidFill>
                  <a:schemeClr val="tx1"/>
                </a:solidFill>
                <a:effectLst/>
                <a:latin typeface="+mn-lt"/>
                <a:ea typeface="+mn-ea"/>
                <a:cs typeface="+mn-cs"/>
              </a:rPr>
              <a:t>. attivato una produzione la cui azione . la risposta motoria allo stimolo ambientale fornito.</a:t>
            </a:r>
          </a:p>
          <a:p>
            <a:r>
              <a:rPr lang="it-IT" sz="1200" i="1" kern="1200" dirty="0">
                <a:solidFill>
                  <a:schemeClr val="tx1"/>
                </a:solidFill>
                <a:effectLst/>
                <a:latin typeface="+mn-lt"/>
                <a:ea typeface="+mn-ea"/>
                <a:cs typeface="+mn-cs"/>
              </a:rPr>
              <a:t>Fra i materiali online ci sono molti link a siti con informazioni sulle architetture cognitive</a:t>
            </a:r>
          </a:p>
          <a:p>
            <a:endParaRPr lang="it-IT" dirty="0"/>
          </a:p>
        </p:txBody>
      </p:sp>
      <p:sp>
        <p:nvSpPr>
          <p:cNvPr id="4" name="Segnaposto numero diapositiva 3"/>
          <p:cNvSpPr>
            <a:spLocks noGrp="1"/>
          </p:cNvSpPr>
          <p:nvPr>
            <p:ph type="sldNum" sz="quarter" idx="5"/>
          </p:nvPr>
        </p:nvSpPr>
        <p:spPr/>
        <p:txBody>
          <a:bodyPr/>
          <a:lstStyle/>
          <a:p>
            <a:fld id="{0E34B838-CCD1-934C-8E8F-8F003213B2CC}" type="slidenum">
              <a:rPr lang="it-IT" smtClean="0"/>
              <a:pPr/>
              <a:t>52</a:t>
            </a:fld>
            <a:endParaRPr lang="it-IT"/>
          </a:p>
        </p:txBody>
      </p:sp>
    </p:spTree>
    <p:extLst>
      <p:ext uri="{BB962C8B-B14F-4D97-AF65-F5344CB8AC3E}">
        <p14:creationId xmlns:p14="http://schemas.microsoft.com/office/powerpoint/2010/main" val="2073597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 L’atomo </a:t>
            </a:r>
            <a:r>
              <a:rPr lang="it-IT" dirty="0" err="1"/>
              <a:t>bayesiano</a:t>
            </a:r>
            <a:r>
              <a:rPr lang="it-IT" dirty="0"/>
              <a:t>: il genitore è l’antecedente ipotetico, il figlio è il conseguente</a:t>
            </a:r>
          </a:p>
          <a:p>
            <a:r>
              <a:rPr lang="it-IT" dirty="0"/>
              <a:t>ipotetico. Il legame tra i due è la probabilità condizionale </a:t>
            </a:r>
            <a:r>
              <a:rPr lang="it-IT" dirty="0" err="1"/>
              <a:t>p</a:t>
            </a:r>
            <a:r>
              <a:rPr lang="it-IT" dirty="0"/>
              <a:t>(D | H), nella direzione dell’arco, e </a:t>
            </a:r>
            <a:r>
              <a:rPr lang="it-IT" dirty="0" err="1"/>
              <a:t>p</a:t>
            </a:r>
            <a:r>
              <a:rPr lang="it-IT" dirty="0"/>
              <a:t>(H | D), quando</a:t>
            </a:r>
          </a:p>
          <a:p>
            <a:r>
              <a:rPr lang="it-IT" dirty="0"/>
              <a:t>si risale in direzione opposta all’arco.</a:t>
            </a:r>
          </a:p>
          <a:p>
            <a:r>
              <a:rPr lang="it-IT" dirty="0"/>
              <a:t>Si consiglia di cominciare a proiettare in aula </a:t>
            </a:r>
            <a:r>
              <a:rPr lang="it-IT" dirty="0" err="1"/>
              <a:t>GeNIe</a:t>
            </a:r>
            <a:r>
              <a:rPr lang="it-IT" dirty="0"/>
              <a:t> per mostrare in aula le strutture </a:t>
            </a:r>
            <a:r>
              <a:rPr lang="it-IT" dirty="0" err="1"/>
              <a:t>bayesiane</a:t>
            </a:r>
            <a:r>
              <a:rPr lang="it-IT" dirty="0"/>
              <a:t> di base e far vedere come «trasmettano probabilità» tra i nodi. Tra i materiali online sono presenti le versione </a:t>
            </a:r>
            <a:r>
              <a:rPr lang="it-IT" dirty="0" err="1"/>
              <a:t>GeNIe</a:t>
            </a:r>
            <a:r>
              <a:rPr lang="it-IT" dirty="0"/>
              <a:t> di queste figure (e i loro </a:t>
            </a:r>
            <a:r>
              <a:rPr lang="it-IT" dirty="0" err="1"/>
              <a:t>videotutorial</a:t>
            </a:r>
            <a:r>
              <a:rPr lang="it-IT" dirty="0"/>
              <a:t>)</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54</a:t>
            </a:fld>
            <a:endParaRPr lang="it-IT"/>
          </a:p>
        </p:txBody>
      </p:sp>
    </p:spTree>
    <p:extLst>
      <p:ext uri="{BB962C8B-B14F-4D97-AF65-F5344CB8AC3E}">
        <p14:creationId xmlns:p14="http://schemas.microsoft.com/office/powerpoint/2010/main" val="21381013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lnSpcReduction="10000"/>
          </a:bodyPr>
          <a:lstStyle/>
          <a:p>
            <a:r>
              <a:rPr lang="it-IT" dirty="0"/>
              <a:t>Grafi aciclici direzionati (reti </a:t>
            </a:r>
            <a:r>
              <a:rPr lang="it-IT" dirty="0" err="1"/>
              <a:t>bayesiane</a:t>
            </a:r>
            <a:r>
              <a:rPr lang="it-IT" dirty="0"/>
              <a:t>). Le tre molecole B, C, e D indicano altrettante possibili strutture causali e relativi</a:t>
            </a:r>
          </a:p>
          <a:p>
            <a:r>
              <a:rPr lang="it-IT" dirty="0"/>
              <a:t>possibili test per distinguere correlazioni da cause. Catena B: rappresenta una concatenazione di più eventi che determina</a:t>
            </a:r>
          </a:p>
          <a:p>
            <a:r>
              <a:rPr lang="it-IT" dirty="0"/>
              <a:t>un effetto. Test di dipendenza che rende possibili: </a:t>
            </a:r>
            <a:r>
              <a:rPr lang="it-IT" dirty="0" err="1"/>
              <a:t>antecausa</a:t>
            </a:r>
            <a:r>
              <a:rPr lang="it-IT" dirty="0"/>
              <a:t> ed effetto correlano, ma diventano condizionalmente</a:t>
            </a:r>
          </a:p>
          <a:p>
            <a:r>
              <a:rPr lang="it-IT" dirty="0"/>
              <a:t>indipendenti (cioè, non correlano più) se è data la causa; per esempio: se l’</a:t>
            </a:r>
            <a:r>
              <a:rPr lang="it-IT" dirty="0" err="1"/>
              <a:t>antecausa</a:t>
            </a:r>
            <a:r>
              <a:rPr lang="it-IT" dirty="0"/>
              <a:t> è la pressione atmosferica</a:t>
            </a:r>
          </a:p>
          <a:p>
            <a:r>
              <a:rPr lang="it-IT" dirty="0"/>
              <a:t>alta o bassa, la causa è che piova o meno, e l’effetto è che la strada sia bagnata o non lo sia, normalmente lo stato</a:t>
            </a:r>
          </a:p>
          <a:p>
            <a:r>
              <a:rPr lang="it-IT" dirty="0"/>
              <a:t>della strada e la pressione sono correlati (la strada asciutta correla con l’alta pressione, e la strada bagnata con la bassa</a:t>
            </a:r>
          </a:p>
          <a:p>
            <a:r>
              <a:rPr lang="it-IT" dirty="0"/>
              <a:t>pressione); ma se si ricalcolano le correlazioni separatamente per i giorni in cui piove e i giorni in cui non piove, la correlazione</a:t>
            </a:r>
          </a:p>
          <a:p>
            <a:r>
              <a:rPr lang="it-IT" dirty="0"/>
              <a:t>scompare. Forchetta C: rappresenta un singolo evento che causa due conseguenze. Test: effetto 1 e effetto</a:t>
            </a:r>
          </a:p>
          <a:p>
            <a:r>
              <a:rPr lang="it-IT" dirty="0"/>
              <a:t>2 sono condizionalmente indipendenti data la causa. Collider D: due concause provocano un effetto. Test: causa 1 e</a:t>
            </a:r>
          </a:p>
          <a:p>
            <a:r>
              <a:rPr lang="it-IT" dirty="0"/>
              <a:t>causa 2 sono indipendenti, a meno che non si dia l’effetto: diventano condizionalmente dipendenti dato l’effetto.</a:t>
            </a:r>
          </a:p>
          <a:p>
            <a:r>
              <a:rPr lang="it-IT" i="1" dirty="0"/>
              <a:t>Per i test di dipendenza che possono stabilire se una struttura sia compatibile con un insieme di osservazioni, si consiglia di usare in aula </a:t>
            </a:r>
            <a:r>
              <a:rPr lang="it-IT" i="1" dirty="0" err="1"/>
              <a:t>DAGitty</a:t>
            </a:r>
            <a:r>
              <a:rPr lang="it-IT" i="1" dirty="0"/>
              <a:t>; il link al software, e il </a:t>
            </a:r>
            <a:r>
              <a:rPr lang="it-IT" i="1" dirty="0" err="1"/>
              <a:t>videotutorial</a:t>
            </a:r>
            <a:r>
              <a:rPr lang="it-IT" i="1" dirty="0"/>
              <a:t> su come ricostruire in pochi secondi queste figure e verificare i loro controlli di indipendenza, sono nel materiale online. </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55</a:t>
            </a:fld>
            <a:endParaRPr lang="it-IT"/>
          </a:p>
        </p:txBody>
      </p:sp>
    </p:spTree>
    <p:extLst>
      <p:ext uri="{BB962C8B-B14F-4D97-AF65-F5344CB8AC3E}">
        <p14:creationId xmlns:p14="http://schemas.microsoft.com/office/powerpoint/2010/main" val="1200372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arco continuo rappresenta una causa</a:t>
            </a:r>
          </a:p>
          <a:p>
            <a:r>
              <a:rPr lang="it-IT" dirty="0"/>
              <a:t>generativa, cioè un evento che aumenta la probabilità del nodo figlio, mentre un arco tratteggiato rappresenta una</a:t>
            </a:r>
          </a:p>
          <a:p>
            <a:r>
              <a:rPr lang="it-IT" dirty="0"/>
              <a:t>causa inibitoria, cioè un evento che riduce la probabilità del nodo figlio. I dati (in questo caso sintomi) febbre, tosse, e</a:t>
            </a:r>
          </a:p>
          <a:p>
            <a:r>
              <a:rPr lang="it-IT" dirty="0"/>
              <a:t>mal di testa possono essere causati (e far diagnosticare) o da polmonite batterica, o da polmonite virale. Una terapia</a:t>
            </a:r>
          </a:p>
          <a:p>
            <a:r>
              <a:rPr lang="it-IT" dirty="0"/>
              <a:t>antibiotica riduce la probabilità che si tratti di polmonite batterica (se si somministra l’antibiotico e restano i sintomi,</a:t>
            </a:r>
          </a:p>
          <a:p>
            <a:r>
              <a:rPr lang="it-IT" dirty="0"/>
              <a:t>aumenta la probabilità che la diagnosi corretta sia polmonite virale). L’aspirina abbassa la probabilità del mal di testa,</a:t>
            </a:r>
          </a:p>
          <a:p>
            <a:r>
              <a:rPr lang="it-IT" dirty="0"/>
              <a:t>ma non agisce direttamente sulla probabilità delle due diagnosi.</a:t>
            </a:r>
          </a:p>
          <a:p>
            <a:r>
              <a:rPr lang="it-IT" i="1" dirty="0"/>
              <a:t>Il grafo nella sua forma interattiva </a:t>
            </a:r>
            <a:r>
              <a:rPr lang="it-IT" i="1" dirty="0" err="1"/>
              <a:t>GeNIe</a:t>
            </a:r>
            <a:r>
              <a:rPr lang="it-IT" i="1" dirty="0"/>
              <a:t> è disponibile tra i materiali online, con il suo </a:t>
            </a:r>
            <a:r>
              <a:rPr lang="it-IT" i="1" dirty="0" err="1"/>
              <a:t>videotutorial</a:t>
            </a:r>
            <a:endParaRPr lang="it-IT" i="1" dirty="0"/>
          </a:p>
        </p:txBody>
      </p:sp>
      <p:sp>
        <p:nvSpPr>
          <p:cNvPr id="4" name="Segnaposto numero diapositiva 3"/>
          <p:cNvSpPr>
            <a:spLocks noGrp="1"/>
          </p:cNvSpPr>
          <p:nvPr>
            <p:ph type="sldNum" sz="quarter" idx="5"/>
          </p:nvPr>
        </p:nvSpPr>
        <p:spPr/>
        <p:txBody>
          <a:bodyPr/>
          <a:lstStyle/>
          <a:p>
            <a:fld id="{0E34B838-CCD1-934C-8E8F-8F003213B2CC}" type="slidenum">
              <a:rPr lang="it-IT" smtClean="0"/>
              <a:pPr/>
              <a:t>56</a:t>
            </a:fld>
            <a:endParaRPr lang="it-IT"/>
          </a:p>
        </p:txBody>
      </p:sp>
    </p:spTree>
    <p:extLst>
      <p:ext uri="{BB962C8B-B14F-4D97-AF65-F5344CB8AC3E}">
        <p14:creationId xmlns:p14="http://schemas.microsoft.com/office/powerpoint/2010/main" val="1320457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E34B838-CCD1-934C-8E8F-8F003213B2CC}" type="slidenum">
              <a:rPr lang="it-IT" smtClean="0"/>
              <a:pPr/>
              <a:t>57</a:t>
            </a:fld>
            <a:endParaRPr lang="it-IT"/>
          </a:p>
        </p:txBody>
      </p:sp>
    </p:spTree>
    <p:extLst>
      <p:ext uri="{BB962C8B-B14F-4D97-AF65-F5344CB8AC3E}">
        <p14:creationId xmlns:p14="http://schemas.microsoft.com/office/powerpoint/2010/main" val="3370476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85000" lnSpcReduction="10000"/>
          </a:bodyPr>
          <a:lstStyle/>
          <a:p>
            <a:r>
              <a:rPr lang="it-IT" dirty="0"/>
              <a:t>Una ricerca basata su un modello </a:t>
            </a:r>
            <a:r>
              <a:rPr lang="it-IT" dirty="0" err="1"/>
              <a:t>bayesiano</a:t>
            </a:r>
            <a:r>
              <a:rPr lang="it-IT" dirty="0"/>
              <a:t> gerarchico. Kemp e </a:t>
            </a:r>
            <a:r>
              <a:rPr lang="it-IT" dirty="0" err="1"/>
              <a:t>Tenenbaum</a:t>
            </a:r>
            <a:r>
              <a:rPr lang="it-IT" dirty="0"/>
              <a:t> (2008)</a:t>
            </a:r>
          </a:p>
          <a:p>
            <a:r>
              <a:rPr lang="it-IT" dirty="0"/>
              <a:t>hanno dimostrato che un modello </a:t>
            </a:r>
            <a:r>
              <a:rPr lang="it-IT" dirty="0" err="1"/>
              <a:t>hbm</a:t>
            </a:r>
            <a:r>
              <a:rPr lang="it-IT" dirty="0"/>
              <a:t> può scoprire la forma della struttura più adatta a rappresentare</a:t>
            </a:r>
          </a:p>
          <a:p>
            <a:r>
              <a:rPr lang="it-IT" dirty="0"/>
              <a:t>oggetti e loro proprietà, o diversi tipi di giudizi di somiglianza, scegliendo tra possibili</a:t>
            </a:r>
          </a:p>
          <a:p>
            <a:r>
              <a:rPr lang="it-IT" dirty="0"/>
              <a:t>tipologie di alto livello (</a:t>
            </a:r>
            <a:r>
              <a:rPr lang="it-IT" dirty="0" err="1"/>
              <a:t>abstract</a:t>
            </a:r>
            <a:r>
              <a:rPr lang="it-IT" dirty="0"/>
              <a:t> </a:t>
            </a:r>
            <a:r>
              <a:rPr lang="it-IT" dirty="0" err="1"/>
              <a:t>principles</a:t>
            </a:r>
            <a:r>
              <a:rPr lang="it-IT" dirty="0"/>
              <a:t>), definite da una “grammatica delle strutture”. Le</a:t>
            </a:r>
          </a:p>
          <a:p>
            <a:r>
              <a:rPr lang="it-IT" dirty="0"/>
              <a:t>strutture permissibili sono alberi gerarchici (</a:t>
            </a:r>
            <a:r>
              <a:rPr lang="it-IT" dirty="0" err="1"/>
              <a:t>tree</a:t>
            </a:r>
            <a:r>
              <a:rPr lang="it-IT" dirty="0"/>
              <a:t>), catene (</a:t>
            </a:r>
            <a:r>
              <a:rPr lang="it-IT" dirty="0" err="1"/>
              <a:t>chain</a:t>
            </a:r>
            <a:r>
              <a:rPr lang="it-IT" dirty="0"/>
              <a:t>), anelli (ring), e possono essere</a:t>
            </a:r>
          </a:p>
          <a:p>
            <a:r>
              <a:rPr lang="it-IT" dirty="0"/>
              <a:t>combinate tra loro: per esempio, </a:t>
            </a:r>
            <a:r>
              <a:rPr lang="it-IT" dirty="0" err="1"/>
              <a:t>chain</a:t>
            </a:r>
            <a:r>
              <a:rPr lang="it-IT" dirty="0"/>
              <a:t> x </a:t>
            </a:r>
            <a:r>
              <a:rPr lang="it-IT" dirty="0" err="1"/>
              <a:t>chain</a:t>
            </a:r>
            <a:r>
              <a:rPr lang="it-IT" dirty="0"/>
              <a:t> genera una struttura a matrice; </a:t>
            </a:r>
            <a:r>
              <a:rPr lang="it-IT" dirty="0" err="1"/>
              <a:t>chain</a:t>
            </a:r>
            <a:r>
              <a:rPr lang="it-IT" dirty="0"/>
              <a:t> x ring genera</a:t>
            </a:r>
          </a:p>
          <a:p>
            <a:r>
              <a:rPr lang="it-IT" dirty="0"/>
              <a:t>un cilindro. Al livello più basso del modello ci sono matrici di dati (data) ottenuti da soggetti</a:t>
            </a:r>
          </a:p>
          <a:p>
            <a:r>
              <a:rPr lang="it-IT" dirty="0"/>
              <a:t>sperimentali. In A, i dati sono una tabella che descrive le proprietà (</a:t>
            </a:r>
            <a:r>
              <a:rPr lang="it-IT" dirty="0" err="1"/>
              <a:t>features</a:t>
            </a:r>
            <a:r>
              <a:rPr lang="it-IT" dirty="0"/>
              <a:t>) presenti in</a:t>
            </a:r>
          </a:p>
          <a:p>
            <a:r>
              <a:rPr lang="it-IT" dirty="0"/>
              <a:t>diversi animali; in B, somiglianze tra volti generati al computer variando tratti di mascolinità e</a:t>
            </a:r>
          </a:p>
          <a:p>
            <a:r>
              <a:rPr lang="it-IT" dirty="0"/>
              <a:t>tono della pelle, somiglianze tra colori di diversa tonalità, distanze geografiche tra città, o comportamenti</a:t>
            </a:r>
          </a:p>
          <a:p>
            <a:r>
              <a:rPr lang="it-IT" dirty="0"/>
              <a:t>di voto espressi da membri della Corte suprema degli Stati Uniti. Il modello genera</a:t>
            </a:r>
          </a:p>
          <a:p>
            <a:r>
              <a:rPr lang="it-IT" dirty="0"/>
              <a:t>automaticamente diverse possibili strutture (in modo non </a:t>
            </a:r>
            <a:r>
              <a:rPr lang="it-IT" dirty="0" err="1"/>
              <a:t>bayesiano</a:t>
            </a:r>
            <a:r>
              <a:rPr lang="it-IT" dirty="0"/>
              <a:t>), estrae la tipologia di alto</a:t>
            </a:r>
          </a:p>
          <a:p>
            <a:r>
              <a:rPr lang="it-IT" dirty="0"/>
              <a:t>livello più adatta a rappresentare i dati (in modo </a:t>
            </a:r>
            <a:r>
              <a:rPr lang="it-IT" dirty="0" err="1"/>
              <a:t>bayesiano</a:t>
            </a:r>
            <a:r>
              <a:rPr lang="it-IT" dirty="0"/>
              <a:t>), e a partire da quella costruisce la</a:t>
            </a:r>
          </a:p>
          <a:p>
            <a:r>
              <a:rPr lang="it-IT" dirty="0"/>
              <a:t>rappresentazione dei dati. Per gli animali, genera un albero gerarchico affine a quello usato dai</a:t>
            </a:r>
          </a:p>
          <a:p>
            <a:r>
              <a:rPr lang="it-IT" dirty="0"/>
              <a:t>soggetti sperimentali per generalizzare proprietà di alcuni animali a altri; per i volti, genera una</a:t>
            </a:r>
          </a:p>
          <a:p>
            <a:r>
              <a:rPr lang="it-IT" dirty="0"/>
              <a:t>matrice che cattura fedelmente i giudizi di somiglianza espressi da esseri umani su quei volti;</a:t>
            </a:r>
          </a:p>
          <a:p>
            <a:r>
              <a:rPr lang="it-IT" dirty="0"/>
              <a:t>per i colori, genera una struttura ad anello analoga a quella trovata in diverse ricerche sperimentali</a:t>
            </a:r>
          </a:p>
          <a:p>
            <a:r>
              <a:rPr lang="it-IT" dirty="0"/>
              <a:t>sulla classificazione dei colori; per le città, genera un cilindro, che è la migliore approssimazione</a:t>
            </a:r>
          </a:p>
          <a:p>
            <a:r>
              <a:rPr lang="it-IT" dirty="0"/>
              <a:t>all’ordinamento basato su longitudine e latitudine; per i comportamenti dei membri</a:t>
            </a:r>
          </a:p>
          <a:p>
            <a:r>
              <a:rPr lang="it-IT" dirty="0"/>
              <a:t>della Corte suprema, genera una rappresentazione lineare che va da sinistra a destra, isomorfa</a:t>
            </a:r>
          </a:p>
          <a:p>
            <a:r>
              <a:rPr lang="it-IT" dirty="0"/>
              <a:t>all’appartenenza politica di quei giudici.</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59</a:t>
            </a:fld>
            <a:endParaRPr lang="it-IT"/>
          </a:p>
        </p:txBody>
      </p:sp>
    </p:spTree>
    <p:extLst>
      <p:ext uri="{BB962C8B-B14F-4D97-AF65-F5344CB8AC3E}">
        <p14:creationId xmlns:p14="http://schemas.microsoft.com/office/powerpoint/2010/main" val="1237342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La guida ai materiali online mostra come accedere al software </a:t>
            </a:r>
            <a:r>
              <a:rPr lang="it-IT" dirty="0" err="1"/>
              <a:t>NetLogo</a:t>
            </a:r>
            <a:r>
              <a:rPr lang="it-IT" dirty="0"/>
              <a:t> e a tutta la sua libreria di modelli. I materiali online comprendono anche un </a:t>
            </a:r>
            <a:r>
              <a:rPr lang="it-IT" dirty="0" err="1"/>
              <a:t>videotutorial</a:t>
            </a:r>
            <a:r>
              <a:rPr lang="it-IT" dirty="0"/>
              <a:t> a come usare uno di quei modelli: il modello evoluzionistico sull’etnocentrismo di Axelrod e </a:t>
            </a:r>
            <a:r>
              <a:rPr lang="it-IT" dirty="0" err="1"/>
              <a:t>Hammond</a:t>
            </a:r>
            <a:r>
              <a:rPr lang="it-IT" dirty="0"/>
              <a:t> (2006). Si consiglia di proiettare il modello in aula, e far fare agli studenti «esperimenti» e  «osservazioni» sull’emergenza, o meno, di etnocentrismo prevalente, al cambiare dei parametri assegnati al modello. Nella libreria ci sono molti altri esempi utili (quello sul traffico è già stato indicato nel video associato alla slide 7).</a:t>
            </a:r>
          </a:p>
        </p:txBody>
      </p:sp>
      <p:sp>
        <p:nvSpPr>
          <p:cNvPr id="4" name="Segnaposto numero diapositiva 3"/>
          <p:cNvSpPr>
            <a:spLocks noGrp="1"/>
          </p:cNvSpPr>
          <p:nvPr>
            <p:ph type="sldNum" sz="quarter" idx="5"/>
          </p:nvPr>
        </p:nvSpPr>
        <p:spPr/>
        <p:txBody>
          <a:bodyPr/>
          <a:lstStyle/>
          <a:p>
            <a:fld id="{0E34B838-CCD1-934C-8E8F-8F003213B2CC}" type="slidenum">
              <a:rPr lang="it-IT" smtClean="0"/>
              <a:pPr/>
              <a:t>61</a:t>
            </a:fld>
            <a:endParaRPr lang="it-IT"/>
          </a:p>
        </p:txBody>
      </p:sp>
    </p:spTree>
    <p:extLst>
      <p:ext uri="{BB962C8B-B14F-4D97-AF65-F5344CB8AC3E}">
        <p14:creationId xmlns:p14="http://schemas.microsoft.com/office/powerpoint/2010/main" val="4246561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suggerisce di far visionare agli studenti gli esempi di GAN, o la storia di </a:t>
            </a:r>
            <a:r>
              <a:rPr lang="it-IT" dirty="0" err="1"/>
              <a:t>alphaGo</a:t>
            </a:r>
            <a:r>
              <a:rPr lang="it-IT" dirty="0"/>
              <a:t> (i link sono presenti nella guida ai materiali online), o altri esempi di </a:t>
            </a:r>
            <a:r>
              <a:rPr lang="it-IT" dirty="0" err="1"/>
              <a:t>deep</a:t>
            </a:r>
            <a:r>
              <a:rPr lang="it-IT" dirty="0"/>
              <a:t> </a:t>
            </a:r>
            <a:r>
              <a:rPr lang="it-IT" dirty="0" err="1"/>
              <a:t>learning</a:t>
            </a:r>
            <a:endParaRPr lang="it-IT" dirty="0"/>
          </a:p>
        </p:txBody>
      </p:sp>
      <p:sp>
        <p:nvSpPr>
          <p:cNvPr id="4" name="Segnaposto numero diapositiva 3"/>
          <p:cNvSpPr>
            <a:spLocks noGrp="1"/>
          </p:cNvSpPr>
          <p:nvPr>
            <p:ph type="sldNum" sz="quarter" idx="5"/>
          </p:nvPr>
        </p:nvSpPr>
        <p:spPr/>
        <p:txBody>
          <a:bodyPr/>
          <a:lstStyle/>
          <a:p>
            <a:fld id="{0E34B838-CCD1-934C-8E8F-8F003213B2CC}" type="slidenum">
              <a:rPr lang="it-IT" smtClean="0"/>
              <a:pPr/>
              <a:t>70</a:t>
            </a:fld>
            <a:endParaRPr lang="it-IT"/>
          </a:p>
        </p:txBody>
      </p:sp>
    </p:spTree>
    <p:extLst>
      <p:ext uri="{BB962C8B-B14F-4D97-AF65-F5344CB8AC3E}">
        <p14:creationId xmlns:p14="http://schemas.microsoft.com/office/powerpoint/2010/main" val="618632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0038E340-0394-4C4B-B2B1-27978B672181}" type="datetimeFigureOut">
              <a:rPr lang="it-IT" smtClean="0"/>
              <a:pPr/>
              <a:t>29/09/21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038E340-0394-4C4B-B2B1-27978B672181}" type="datetimeFigureOut">
              <a:rPr lang="it-IT" smtClean="0"/>
              <a:pPr/>
              <a:t>29/09/21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0038E340-0394-4C4B-B2B1-27978B672181}" type="datetimeFigureOut">
              <a:rPr lang="it-IT" smtClean="0"/>
              <a:pPr/>
              <a:t>29/09/21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0038E340-0394-4C4B-B2B1-27978B672181}" type="datetimeFigureOut">
              <a:rPr lang="it-IT" smtClean="0"/>
              <a:pPr/>
              <a:t>29/09/21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0038E340-0394-4C4B-B2B1-27978B672181}" type="datetimeFigureOut">
              <a:rPr lang="it-IT" smtClean="0"/>
              <a:pPr/>
              <a:t>29/09/21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0038E340-0394-4C4B-B2B1-27978B672181}" type="datetimeFigureOut">
              <a:rPr lang="it-IT" smtClean="0"/>
              <a:pPr/>
              <a:t>29/09/21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038E340-0394-4C4B-B2B1-27978B672181}" type="datetimeFigureOut">
              <a:rPr lang="it-IT" smtClean="0"/>
              <a:pPr/>
              <a:t>29/09/21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0038E340-0394-4C4B-B2B1-27978B672181}" type="datetimeFigureOut">
              <a:rPr lang="it-IT" smtClean="0"/>
              <a:pPr/>
              <a:t>29/09/21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0038E340-0394-4C4B-B2B1-27978B672181}" type="datetimeFigureOut">
              <a:rPr lang="it-IT" smtClean="0"/>
              <a:pPr/>
              <a:t>29/09/21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038E340-0394-4C4B-B2B1-27978B672181}" type="datetimeFigureOut">
              <a:rPr lang="it-IT" smtClean="0"/>
              <a:pPr/>
              <a:t>29/09/21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038E340-0394-4C4B-B2B1-27978B672181}" type="datetimeFigureOut">
              <a:rPr lang="it-IT" smtClean="0"/>
              <a:pPr/>
              <a:t>29/09/21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4DAD5CA1-B9FA-A04D-85C2-6600AA2489A2}"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38E340-0394-4C4B-B2B1-27978B672181}" type="datetimeFigureOut">
              <a:rPr lang="it-IT" smtClean="0"/>
              <a:pPr/>
              <a:t>29/09/21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AD5CA1-B9FA-A04D-85C2-6600AA2489A2}"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creativecommons.org/licenses/by-nc/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6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p:cNvSpPr>
            <a:spLocks noGrp="1"/>
          </p:cNvSpPr>
          <p:nvPr>
            <p:ph type="ctrTitle"/>
          </p:nvPr>
        </p:nvSpPr>
        <p:spPr>
          <a:xfrm>
            <a:off x="986118" y="735106"/>
            <a:ext cx="7540322" cy="2928470"/>
          </a:xfrm>
        </p:spPr>
        <p:txBody>
          <a:bodyPr anchor="b">
            <a:normAutofit/>
          </a:bodyPr>
          <a:lstStyle/>
          <a:p>
            <a:pPr algn="l"/>
            <a:r>
              <a:rPr lang="it-IT" sz="3900" dirty="0">
                <a:solidFill>
                  <a:srgbClr val="FFFFFF"/>
                </a:solidFill>
              </a:rPr>
              <a:t>Oggetto e metodi della psicologia generale</a:t>
            </a:r>
            <a:br>
              <a:rPr lang="it-IT" sz="3900" dirty="0">
                <a:solidFill>
                  <a:srgbClr val="FFFFFF"/>
                </a:solidFill>
              </a:rPr>
            </a:br>
            <a:br>
              <a:rPr lang="it-IT" sz="3900" dirty="0">
                <a:solidFill>
                  <a:srgbClr val="FFFFFF"/>
                </a:solidFill>
              </a:rPr>
            </a:br>
            <a:r>
              <a:rPr lang="it-IT" sz="1600" i="1" dirty="0">
                <a:solidFill>
                  <a:srgbClr val="FFFFFF"/>
                </a:solidFill>
              </a:rPr>
              <a:t>Emanuela </a:t>
            </a:r>
            <a:r>
              <a:rPr lang="it-IT" sz="1600" i="1" dirty="0" err="1">
                <a:solidFill>
                  <a:srgbClr val="FFFFFF"/>
                </a:solidFill>
              </a:rPr>
              <a:t>Bricolo</a:t>
            </a:r>
            <a:r>
              <a:rPr lang="it-IT" sz="1600" i="1" dirty="0">
                <a:solidFill>
                  <a:srgbClr val="FFFFFF"/>
                </a:solidFill>
              </a:rPr>
              <a:t>, Paolo Cherubini</a:t>
            </a:r>
            <a:br>
              <a:rPr lang="it-IT" sz="1600" b="1" dirty="0">
                <a:solidFill>
                  <a:srgbClr val="FFFFFF"/>
                </a:solidFill>
              </a:rPr>
            </a:br>
            <a:endParaRPr lang="it-IT" sz="1600" dirty="0">
              <a:solidFill>
                <a:srgbClr val="FFFFFF"/>
              </a:solidFill>
            </a:endParaRPr>
          </a:p>
        </p:txBody>
      </p:sp>
      <p:sp>
        <p:nvSpPr>
          <p:cNvPr id="3" name="Sottotitolo 2"/>
          <p:cNvSpPr>
            <a:spLocks noGrp="1"/>
          </p:cNvSpPr>
          <p:nvPr>
            <p:ph type="subTitle" idx="1"/>
          </p:nvPr>
        </p:nvSpPr>
        <p:spPr>
          <a:xfrm>
            <a:off x="1013011" y="4870824"/>
            <a:ext cx="7504463" cy="1458258"/>
          </a:xfrm>
        </p:spPr>
        <p:txBody>
          <a:bodyPr anchor="ctr">
            <a:normAutofit/>
          </a:bodyPr>
          <a:lstStyle/>
          <a:p>
            <a:pPr algn="l"/>
            <a:r>
              <a:rPr lang="it-IT" b="1" dirty="0"/>
              <a:t>Capitolo 1</a:t>
            </a:r>
            <a:endParaRPr lang="it-IT" dirty="0"/>
          </a:p>
        </p:txBody>
      </p:sp>
      <p:pic>
        <p:nvPicPr>
          <p:cNvPr id="11" name="Picture 2" descr="Licenza Creative Commons">
            <a:hlinkClick r:id="rId2"/>
            <a:extLst>
              <a:ext uri="{FF2B5EF4-FFF2-40B4-BE49-F238E27FC236}">
                <a16:creationId xmlns:a16="http://schemas.microsoft.com/office/drawing/2014/main" id="{E554230D-0133-B84B-A218-11CD7997F8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874" y="5935382"/>
            <a:ext cx="1117600" cy="39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olo 3"/>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Scienza del comportamento</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dirty="0"/>
              <a:t>La </a:t>
            </a:r>
            <a:r>
              <a:rPr lang="it-IT" sz="1700" b="1" dirty="0"/>
              <a:t>psicologia generale </a:t>
            </a:r>
            <a:r>
              <a:rPr lang="it-IT" sz="1700" dirty="0"/>
              <a:t>è una delle </a:t>
            </a:r>
            <a:r>
              <a:rPr lang="it-IT" sz="1700" b="1" dirty="0"/>
              <a:t>scienze del comportamento</a:t>
            </a:r>
            <a:endParaRPr lang="it-IT" sz="1700" dirty="0"/>
          </a:p>
          <a:p>
            <a:r>
              <a:rPr lang="it-IT" sz="1700" dirty="0"/>
              <a:t>Si occupa dello studio </a:t>
            </a:r>
            <a:r>
              <a:rPr lang="it-IT" sz="1700" b="1" dirty="0"/>
              <a:t>empirico </a:t>
            </a:r>
            <a:r>
              <a:rPr lang="it-IT" sz="1700" dirty="0"/>
              <a:t>del comportamento </a:t>
            </a:r>
            <a:r>
              <a:rPr lang="it-IT" sz="1700" b="1" dirty="0"/>
              <a:t>individuale degli organismi umani e animali</a:t>
            </a:r>
          </a:p>
          <a:p>
            <a:r>
              <a:rPr lang="it-IT" sz="1700" dirty="0"/>
              <a:t>Quali strutture e processi costituiscano la base dei comportamenti?</a:t>
            </a:r>
          </a:p>
          <a:p>
            <a:r>
              <a:rPr lang="it-IT" sz="1700" dirty="0"/>
              <a:t>Adotta i metodi sperimentali e gli strumenti formali delle </a:t>
            </a:r>
            <a:r>
              <a:rPr lang="it-IT" sz="1700" b="1" dirty="0"/>
              <a:t>scienze naturali</a:t>
            </a:r>
            <a:endParaRPr lang="it-IT" sz="17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olo 1">
            <a:extLst>
              <a:ext uri="{FF2B5EF4-FFF2-40B4-BE49-F238E27FC236}">
                <a16:creationId xmlns:a16="http://schemas.microsoft.com/office/drawing/2014/main" id="{6F073AF1-57B9-FC43-9BED-8A51096183A4}"/>
              </a:ext>
            </a:extLst>
          </p:cNvPr>
          <p:cNvSpPr>
            <a:spLocks noGrp="1"/>
          </p:cNvSpPr>
          <p:nvPr>
            <p:ph type="title"/>
          </p:nvPr>
        </p:nvSpPr>
        <p:spPr>
          <a:xfrm>
            <a:off x="401265" y="685800"/>
            <a:ext cx="2085203" cy="5105400"/>
          </a:xfrm>
        </p:spPr>
        <p:txBody>
          <a:bodyPr>
            <a:normAutofit/>
          </a:bodyPr>
          <a:lstStyle/>
          <a:p>
            <a:r>
              <a:rPr lang="it-IT" sz="3500">
                <a:solidFill>
                  <a:srgbClr val="FFFFFF"/>
                </a:solidFill>
              </a:rPr>
              <a:t>Metodo</a:t>
            </a:r>
          </a:p>
        </p:txBody>
      </p:sp>
      <p:graphicFrame>
        <p:nvGraphicFramePr>
          <p:cNvPr id="5" name="Segnaposto contenuto 2">
            <a:extLst>
              <a:ext uri="{FF2B5EF4-FFF2-40B4-BE49-F238E27FC236}">
                <a16:creationId xmlns:a16="http://schemas.microsoft.com/office/drawing/2014/main" id="{5FEC87CE-FDA6-4EC8-8447-56BC55946487}"/>
              </a:ext>
            </a:extLst>
          </p:cNvPr>
          <p:cNvGraphicFramePr>
            <a:graphicFrameLocks noGrp="1"/>
          </p:cNvGraphicFramePr>
          <p:nvPr>
            <p:ph idx="1"/>
            <p:extLst>
              <p:ext uri="{D42A27DB-BD31-4B8C-83A1-F6EECF244321}">
                <p14:modId xmlns:p14="http://schemas.microsoft.com/office/powerpoint/2010/main" val="6612368"/>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8573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B2F0BA4-8078-BD4B-9253-BFBAC6C10239}"/>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Scienza statistica</a:t>
            </a:r>
          </a:p>
        </p:txBody>
      </p:sp>
      <p:sp>
        <p:nvSpPr>
          <p:cNvPr id="3" name="Segnaposto contenuto 2">
            <a:extLst>
              <a:ext uri="{FF2B5EF4-FFF2-40B4-BE49-F238E27FC236}">
                <a16:creationId xmlns:a16="http://schemas.microsoft.com/office/drawing/2014/main" id="{ECFB2937-2D07-AB4F-A666-D5A54D55AFE2}"/>
              </a:ext>
            </a:extLst>
          </p:cNvPr>
          <p:cNvSpPr>
            <a:spLocks noGrp="1"/>
          </p:cNvSpPr>
          <p:nvPr>
            <p:ph idx="1"/>
          </p:nvPr>
        </p:nvSpPr>
        <p:spPr>
          <a:xfrm>
            <a:off x="3607694" y="649480"/>
            <a:ext cx="4916510" cy="5546047"/>
          </a:xfrm>
        </p:spPr>
        <p:txBody>
          <a:bodyPr anchor="ctr">
            <a:normAutofit/>
          </a:bodyPr>
          <a:lstStyle/>
          <a:p>
            <a:r>
              <a:rPr lang="it-IT" sz="1700" dirty="0"/>
              <a:t>la psicologia generale </a:t>
            </a:r>
            <a:r>
              <a:rPr lang="it-IT" sz="1700" b="1" dirty="0"/>
              <a:t>non</a:t>
            </a:r>
            <a:r>
              <a:rPr lang="it-IT" sz="1700" dirty="0"/>
              <a:t> è una scienza della soggettività</a:t>
            </a:r>
          </a:p>
          <a:p>
            <a:r>
              <a:rPr lang="it-IT" sz="1700" dirty="0"/>
              <a:t>I quesiti cui risponde sono generali</a:t>
            </a:r>
          </a:p>
          <a:p>
            <a:r>
              <a:rPr lang="it-IT" sz="1700" dirty="0"/>
              <a:t>Cosa accomuna alcuni comportamenti di tutti gli esseri umani, o di vasti sottogruppi dell’umanità</a:t>
            </a:r>
          </a:p>
          <a:p>
            <a:r>
              <a:rPr lang="it-IT" sz="1700" dirty="0"/>
              <a:t>Non può studiare empiricamente le idiosincrasie che distinguono ogni essere umano da ogni altro</a:t>
            </a:r>
          </a:p>
          <a:p>
            <a:r>
              <a:rPr lang="it-IT" sz="1700" dirty="0"/>
              <a:t>È quindi una </a:t>
            </a:r>
            <a:r>
              <a:rPr lang="it-IT" sz="1700" b="1" dirty="0"/>
              <a:t>scienza statistica</a:t>
            </a:r>
          </a:p>
          <a:p>
            <a:r>
              <a:rPr lang="it-IT" sz="1700" dirty="0"/>
              <a:t>Le sue leggi sono </a:t>
            </a:r>
            <a:r>
              <a:rPr lang="it-IT" sz="1700" b="1" dirty="0"/>
              <a:t>tendenze probabilistiche</a:t>
            </a:r>
            <a:endParaRPr lang="it-IT" sz="1700" dirty="0"/>
          </a:p>
        </p:txBody>
      </p:sp>
    </p:spTree>
    <p:extLst>
      <p:ext uri="{BB962C8B-B14F-4D97-AF65-F5344CB8AC3E}">
        <p14:creationId xmlns:p14="http://schemas.microsoft.com/office/powerpoint/2010/main" val="995485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iflettore su un palcoscenico nebbioso e scuro">
            <a:extLst>
              <a:ext uri="{FF2B5EF4-FFF2-40B4-BE49-F238E27FC236}">
                <a16:creationId xmlns:a16="http://schemas.microsoft.com/office/drawing/2014/main" id="{900104D7-7665-4C84-A52C-9283312B6DA9}"/>
              </a:ext>
            </a:extLst>
          </p:cNvPr>
          <p:cNvPicPr>
            <a:picLocks noChangeAspect="1"/>
          </p:cNvPicPr>
          <p:nvPr/>
        </p:nvPicPr>
        <p:blipFill rotWithShape="1">
          <a:blip r:embed="rId2"/>
          <a:srcRect l="29413" r="-1" b="-1"/>
          <a:stretch/>
        </p:blipFill>
        <p:spPr>
          <a:xfrm>
            <a:off x="1891768" y="10"/>
            <a:ext cx="7252232" cy="6857990"/>
          </a:xfrm>
          <a:prstGeom prst="rect">
            <a:avLst/>
          </a:prstGeom>
        </p:spPr>
      </p:pic>
      <p:sp>
        <p:nvSpPr>
          <p:cNvPr id="11" name="Rectangle 10">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0023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0ACF3BA0-85D6-8F4E-91D3-7820485B344A}"/>
              </a:ext>
            </a:extLst>
          </p:cNvPr>
          <p:cNvSpPr>
            <a:spLocks noGrp="1"/>
          </p:cNvSpPr>
          <p:nvPr>
            <p:ph type="title"/>
          </p:nvPr>
        </p:nvSpPr>
        <p:spPr>
          <a:xfrm>
            <a:off x="714171" y="743447"/>
            <a:ext cx="2980038" cy="3692028"/>
          </a:xfrm>
          <a:noFill/>
        </p:spPr>
        <p:txBody>
          <a:bodyPr vert="horz" lIns="91440" tIns="45720" rIns="91440" bIns="45720" rtlCol="0" anchor="b">
            <a:normAutofit/>
          </a:bodyPr>
          <a:lstStyle/>
          <a:p>
            <a:pPr algn="l" defTabSz="914400">
              <a:lnSpc>
                <a:spcPct val="90000"/>
              </a:lnSpc>
            </a:pPr>
            <a:r>
              <a:rPr lang="en-US" sz="4500" dirty="0" err="1"/>
              <a:t>Diversi</a:t>
            </a:r>
            <a:r>
              <a:rPr lang="en-US" sz="4500" dirty="0"/>
              <a:t> </a:t>
            </a:r>
            <a:r>
              <a:rPr lang="en-US" sz="4500" dirty="0" err="1"/>
              <a:t>livelli</a:t>
            </a:r>
            <a:r>
              <a:rPr lang="en-US" sz="4500" dirty="0"/>
              <a:t> di </a:t>
            </a:r>
            <a:r>
              <a:rPr lang="en-US" sz="4500" dirty="0" err="1"/>
              <a:t>realtà</a:t>
            </a:r>
            <a:endParaRPr lang="en-US" sz="4500" dirty="0"/>
          </a:p>
        </p:txBody>
      </p:sp>
    </p:spTree>
    <p:extLst>
      <p:ext uri="{BB962C8B-B14F-4D97-AF65-F5344CB8AC3E}">
        <p14:creationId xmlns:p14="http://schemas.microsoft.com/office/powerpoint/2010/main" val="1112640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8C54784-5CD2-A446-A89A-56BA07ACF886}"/>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Un sistema complesso</a:t>
            </a:r>
          </a:p>
        </p:txBody>
      </p:sp>
      <p:sp>
        <p:nvSpPr>
          <p:cNvPr id="3" name="Segnaposto contenuto 2">
            <a:extLst>
              <a:ext uri="{FF2B5EF4-FFF2-40B4-BE49-F238E27FC236}">
                <a16:creationId xmlns:a16="http://schemas.microsoft.com/office/drawing/2014/main" id="{4DAE74C6-FB53-3442-8ADF-518779939C0F}"/>
              </a:ext>
            </a:extLst>
          </p:cNvPr>
          <p:cNvSpPr>
            <a:spLocks noGrp="1"/>
          </p:cNvSpPr>
          <p:nvPr>
            <p:ph idx="1"/>
          </p:nvPr>
        </p:nvSpPr>
        <p:spPr>
          <a:xfrm>
            <a:off x="3607694" y="649480"/>
            <a:ext cx="4916510" cy="5546047"/>
          </a:xfrm>
        </p:spPr>
        <p:txBody>
          <a:bodyPr anchor="ctr">
            <a:normAutofit/>
          </a:bodyPr>
          <a:lstStyle/>
          <a:p>
            <a:r>
              <a:rPr lang="it-IT" sz="1700" dirty="0"/>
              <a:t>Esseri umani e animali si compongono di organismi di livello inferiore in interazione: organi e sistemi fisiologici</a:t>
            </a:r>
          </a:p>
          <a:p>
            <a:r>
              <a:rPr lang="it-IT" sz="1700" dirty="0"/>
              <a:t>Interagendo tra loro e con l’ambiente generano a loro volta macrorganismi: colonie, branchi, gruppi, istituzioni, società, culture)</a:t>
            </a:r>
          </a:p>
          <a:p>
            <a:r>
              <a:rPr lang="it-IT" sz="1700" dirty="0"/>
              <a:t>La scienza dei sistemi ha dimostrato che alcune proprietà di ogni livello sono </a:t>
            </a:r>
            <a:r>
              <a:rPr lang="it-IT" sz="1700" b="1" dirty="0"/>
              <a:t>emergenti</a:t>
            </a:r>
            <a:r>
              <a:rPr lang="it-IT" sz="1700" dirty="0"/>
              <a:t> </a:t>
            </a:r>
          </a:p>
          <a:p>
            <a:r>
              <a:rPr lang="it-IT" sz="1700" dirty="0"/>
              <a:t>Si manifestano solo a quel livello</a:t>
            </a:r>
          </a:p>
          <a:p>
            <a:r>
              <a:rPr lang="it-IT" sz="1700" dirty="0"/>
              <a:t>Non sono osservabili  nel comportamento delle componenti prese individualmente</a:t>
            </a:r>
          </a:p>
        </p:txBody>
      </p:sp>
    </p:spTree>
    <p:extLst>
      <p:ext uri="{BB962C8B-B14F-4D97-AF65-F5344CB8AC3E}">
        <p14:creationId xmlns:p14="http://schemas.microsoft.com/office/powerpoint/2010/main" val="3953820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olo 1">
            <a:extLst>
              <a:ext uri="{FF2B5EF4-FFF2-40B4-BE49-F238E27FC236}">
                <a16:creationId xmlns:a16="http://schemas.microsoft.com/office/drawing/2014/main" id="{E059DD6B-9D79-2240-9CBD-2573AD15B507}"/>
              </a:ext>
            </a:extLst>
          </p:cNvPr>
          <p:cNvSpPr>
            <a:spLocks noGrp="1"/>
          </p:cNvSpPr>
          <p:nvPr>
            <p:ph type="title"/>
          </p:nvPr>
        </p:nvSpPr>
        <p:spPr>
          <a:xfrm>
            <a:off x="401265" y="685800"/>
            <a:ext cx="2085203" cy="5105400"/>
          </a:xfrm>
        </p:spPr>
        <p:txBody>
          <a:bodyPr>
            <a:normAutofit/>
          </a:bodyPr>
          <a:lstStyle/>
          <a:p>
            <a:r>
              <a:rPr lang="it-IT" sz="3500">
                <a:solidFill>
                  <a:srgbClr val="FFFFFF"/>
                </a:solidFill>
              </a:rPr>
              <a:t>Esempi</a:t>
            </a:r>
          </a:p>
        </p:txBody>
      </p:sp>
      <p:graphicFrame>
        <p:nvGraphicFramePr>
          <p:cNvPr id="5" name="Segnaposto contenuto 2">
            <a:extLst>
              <a:ext uri="{FF2B5EF4-FFF2-40B4-BE49-F238E27FC236}">
                <a16:creationId xmlns:a16="http://schemas.microsoft.com/office/drawing/2014/main" id="{4DF1C245-ED03-4A2B-995D-1117924D7843}"/>
              </a:ext>
            </a:extLst>
          </p:cNvPr>
          <p:cNvGraphicFramePr>
            <a:graphicFrameLocks noGrp="1"/>
          </p:cNvGraphicFramePr>
          <p:nvPr>
            <p:ph idx="1"/>
            <p:extLst>
              <p:ext uri="{D42A27DB-BD31-4B8C-83A1-F6EECF244321}">
                <p14:modId xmlns:p14="http://schemas.microsoft.com/office/powerpoint/2010/main" val="2702884497"/>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7414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Vincoli</a:t>
            </a:r>
          </a:p>
        </p:txBody>
      </p:sp>
      <p:sp>
        <p:nvSpPr>
          <p:cNvPr id="3" name="Segnaposto contenuto 2"/>
          <p:cNvSpPr>
            <a:spLocks noGrp="1"/>
          </p:cNvSpPr>
          <p:nvPr>
            <p:ph idx="1"/>
          </p:nvPr>
        </p:nvSpPr>
        <p:spPr>
          <a:xfrm>
            <a:off x="3607694" y="649480"/>
            <a:ext cx="4916510" cy="5546047"/>
          </a:xfrm>
        </p:spPr>
        <p:txBody>
          <a:bodyPr anchor="ctr">
            <a:normAutofit/>
          </a:bodyPr>
          <a:lstStyle/>
          <a:p>
            <a:pPr>
              <a:lnSpc>
                <a:spcPct val="90000"/>
              </a:lnSpc>
            </a:pPr>
            <a:r>
              <a:rPr lang="it-IT" sz="1600" dirty="0"/>
              <a:t>Un sistema non può esibire caratteristiche emergenti che violino modalità di funzionamento delle sue componenti</a:t>
            </a:r>
          </a:p>
          <a:p>
            <a:pPr>
              <a:lnSpc>
                <a:spcPct val="90000"/>
              </a:lnSpc>
            </a:pPr>
            <a:r>
              <a:rPr lang="it-IT" sz="1600" dirty="0"/>
              <a:t>Ogni studio del comportamento di un organismo deve rispettare i vincoli imposti dalle sue parti di livello inferiore</a:t>
            </a:r>
          </a:p>
          <a:p>
            <a:pPr>
              <a:lnSpc>
                <a:spcPct val="90000"/>
              </a:lnSpc>
            </a:pPr>
            <a:r>
              <a:rPr lang="it-IT" sz="1600" dirty="0"/>
              <a:t>ESEMPIO: è inutile chiedersi quale sarà la resa della luce di lunghezza d’onda nella banda infrarossa nella percezione visiva, dato che la retina non è in grado di rilevare quelle lunghezze d’onda. </a:t>
            </a:r>
          </a:p>
          <a:p>
            <a:pPr>
              <a:lnSpc>
                <a:spcPct val="90000"/>
              </a:lnSpc>
            </a:pPr>
            <a:r>
              <a:rPr lang="it-IT" sz="1600" dirty="0"/>
              <a:t>Sarà invece sensato investigare la resa percettiva della luce con lunghezza d’onda tra i 625 e i 700 nm: la retina reagisce a quelle lunghezze d’onda, creando un segnale nel cervello</a:t>
            </a:r>
          </a:p>
          <a:p>
            <a:pPr>
              <a:lnSpc>
                <a:spcPct val="90000"/>
              </a:lnSpc>
            </a:pPr>
            <a:r>
              <a:rPr lang="it-IT" sz="1600" dirty="0"/>
              <a:t>Quel segnale, percepito come «rosso», ha una tonalità più calda o più fredda, più brillante o più opaca, più gradevole o più sgradevole, rispetto ad altri segnali generati in risposta ad altre lunghezze d’onda? </a:t>
            </a:r>
          </a:p>
          <a:p>
            <a:pPr>
              <a:lnSpc>
                <a:spcPct val="90000"/>
              </a:lnSpc>
            </a:pPr>
            <a:r>
              <a:rPr lang="it-IT" sz="1600" dirty="0"/>
              <a:t>Impossibile capirlo al livello fisiologico: le qualità del colore </a:t>
            </a:r>
            <a:r>
              <a:rPr lang="it-IT" sz="1600" b="1" dirty="0"/>
              <a:t>emergono</a:t>
            </a:r>
            <a:r>
              <a:rPr lang="it-IT" sz="1600" dirty="0"/>
              <a:t> al livello superiore, psicologico</a:t>
            </a:r>
          </a:p>
          <a:p>
            <a:pPr>
              <a:lnSpc>
                <a:spcPct val="90000"/>
              </a:lnSpc>
            </a:pPr>
            <a:r>
              <a:rPr lang="it-IT" sz="1600" dirty="0"/>
              <a:t>A quel livello occorre studiarle, e da quel livello possono influenzare i comportamenti dell’individuo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p:cNvSpPr>
            <a:spLocks noGrp="1"/>
          </p:cNvSpPr>
          <p:nvPr>
            <p:ph type="title"/>
          </p:nvPr>
        </p:nvSpPr>
        <p:spPr>
          <a:xfrm>
            <a:off x="466344" y="1161288"/>
            <a:ext cx="2702052" cy="4526280"/>
          </a:xfrm>
        </p:spPr>
        <p:txBody>
          <a:bodyPr>
            <a:normAutofit/>
          </a:bodyPr>
          <a:lstStyle/>
          <a:p>
            <a:r>
              <a:rPr lang="it-IT" sz="3500"/>
              <a:t>Sistemi di causazione circolare</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Segnaposto contenuto 2">
            <a:extLst>
              <a:ext uri="{FF2B5EF4-FFF2-40B4-BE49-F238E27FC236}">
                <a16:creationId xmlns:a16="http://schemas.microsoft.com/office/drawing/2014/main" id="{752EB71E-BEAF-43E8-AB9B-37FD3ED55945}"/>
              </a:ext>
            </a:extLst>
          </p:cNvPr>
          <p:cNvGraphicFramePr>
            <a:graphicFrameLocks noGrp="1"/>
          </p:cNvGraphicFramePr>
          <p:nvPr>
            <p:ph idx="1"/>
            <p:extLst>
              <p:ext uri="{D42A27DB-BD31-4B8C-83A1-F6EECF244321}">
                <p14:modId xmlns:p14="http://schemas.microsoft.com/office/powerpoint/2010/main" val="389964695"/>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a:solidFill>
                  <a:schemeClr val="bg1"/>
                </a:solidFill>
                <a:latin typeface="+mj-lt"/>
                <a:ea typeface="+mj-ea"/>
                <a:cs typeface="+mj-cs"/>
              </a:rPr>
              <a:t>Forward e backward causation tra i diversi livelli di realtà</a:t>
            </a:r>
          </a:p>
        </p:txBody>
      </p:sp>
      <p:pic>
        <p:nvPicPr>
          <p:cNvPr id="6" name="Immagine 5" descr="Immagine che contiene testo&#10;&#10;Descrizione generata automaticamente">
            <a:extLst>
              <a:ext uri="{FF2B5EF4-FFF2-40B4-BE49-F238E27FC236}">
                <a16:creationId xmlns:a16="http://schemas.microsoft.com/office/drawing/2014/main" id="{B2238A88-D930-2346-8F55-96436277CA89}"/>
              </a:ext>
            </a:extLst>
          </p:cNvPr>
          <p:cNvPicPr>
            <a:picLocks noChangeAspect="1"/>
          </p:cNvPicPr>
          <p:nvPr/>
        </p:nvPicPr>
        <p:blipFill>
          <a:blip r:embed="rId3"/>
          <a:stretch>
            <a:fillRect/>
          </a:stretch>
        </p:blipFill>
        <p:spPr>
          <a:xfrm>
            <a:off x="482600" y="2165002"/>
            <a:ext cx="8178799" cy="341464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Esempio</a:t>
            </a:r>
          </a:p>
        </p:txBody>
      </p:sp>
      <p:sp>
        <p:nvSpPr>
          <p:cNvPr id="3" name="Segnaposto contenuto 2"/>
          <p:cNvSpPr>
            <a:spLocks noGrp="1"/>
          </p:cNvSpPr>
          <p:nvPr>
            <p:ph idx="1"/>
          </p:nvPr>
        </p:nvSpPr>
        <p:spPr>
          <a:xfrm>
            <a:off x="344512" y="2036848"/>
            <a:ext cx="8401051" cy="4368353"/>
          </a:xfrm>
        </p:spPr>
        <p:txBody>
          <a:bodyPr anchor="ctr">
            <a:normAutofit lnSpcReduction="10000"/>
          </a:bodyPr>
          <a:lstStyle/>
          <a:p>
            <a:pPr>
              <a:lnSpc>
                <a:spcPct val="90000"/>
              </a:lnSpc>
            </a:pPr>
            <a:r>
              <a:rPr lang="it-IT" sz="1600" dirty="0"/>
              <a:t>Bere alcolici in discoteca è “di moda”</a:t>
            </a:r>
          </a:p>
          <a:p>
            <a:pPr lvl="1">
              <a:lnSpc>
                <a:spcPct val="90000"/>
              </a:lnSpc>
            </a:pPr>
            <a:r>
              <a:rPr lang="it-IT" sz="1600" dirty="0"/>
              <a:t>Livello </a:t>
            </a:r>
            <a:r>
              <a:rPr lang="it-IT" sz="1600" b="1" dirty="0"/>
              <a:t>sociale</a:t>
            </a:r>
            <a:r>
              <a:rPr lang="it-IT" sz="1600" dirty="0"/>
              <a:t> della realtà</a:t>
            </a:r>
          </a:p>
          <a:p>
            <a:pPr>
              <a:lnSpc>
                <a:spcPct val="90000"/>
              </a:lnSpc>
            </a:pPr>
            <a:r>
              <a:rPr lang="it-IT" sz="1600" dirty="0"/>
              <a:t>Anche a causa della “moda” un giovane beve alcolici in discoteca</a:t>
            </a:r>
          </a:p>
          <a:p>
            <a:pPr lvl="1">
              <a:lnSpc>
                <a:spcPct val="90000"/>
              </a:lnSpc>
            </a:pPr>
            <a:r>
              <a:rPr lang="it-IT" sz="1600" b="1" dirty="0"/>
              <a:t>Retroazione sul livello psicologico</a:t>
            </a:r>
          </a:p>
          <a:p>
            <a:pPr>
              <a:lnSpc>
                <a:spcPct val="90000"/>
              </a:lnSpc>
            </a:pPr>
            <a:r>
              <a:rPr lang="it-IT" sz="1600" dirty="0"/>
              <a:t>L’alcol influenza molti neurotrasmettitori</a:t>
            </a:r>
          </a:p>
          <a:p>
            <a:pPr lvl="1">
              <a:lnSpc>
                <a:spcPct val="90000"/>
              </a:lnSpc>
            </a:pPr>
            <a:r>
              <a:rPr lang="it-IT" sz="1600" b="1" dirty="0"/>
              <a:t>Retroazione dal livello individuale a quello fisiologico</a:t>
            </a:r>
          </a:p>
          <a:p>
            <a:pPr>
              <a:lnSpc>
                <a:spcPct val="90000"/>
              </a:lnSpc>
            </a:pPr>
            <a:r>
              <a:rPr lang="it-IT" sz="1600" dirty="0"/>
              <a:t>Come risultato quel giovane diventa scoordinato, euforico, disinibito: cioè, viola norme sociali che, per retroazione dal livello sociale, normalmente vincolano alcune sue manifestazioni comportamentali</a:t>
            </a:r>
          </a:p>
          <a:p>
            <a:pPr lvl="1">
              <a:lnSpc>
                <a:spcPct val="90000"/>
              </a:lnSpc>
            </a:pPr>
            <a:r>
              <a:rPr lang="it-IT" sz="1600" b="1" dirty="0" err="1"/>
              <a:t>Proazione</a:t>
            </a:r>
            <a:r>
              <a:rPr lang="it-IT" sz="1600" b="1" dirty="0"/>
              <a:t> dal livello fisiologico al livello psicologico</a:t>
            </a:r>
          </a:p>
          <a:p>
            <a:pPr>
              <a:lnSpc>
                <a:spcPct val="90000"/>
              </a:lnSpc>
            </a:pPr>
            <a:r>
              <a:rPr lang="it-IT" sz="1600" dirty="0"/>
              <a:t>Può causare risse e aggressioni, guidare in modo pericoloso, danneggiare beni pubblici, e questi comportamenti, se si diffondo tra molti altri giovani, possono portare a effetti sociali significativi</a:t>
            </a:r>
          </a:p>
          <a:p>
            <a:pPr lvl="1">
              <a:lnSpc>
                <a:spcPct val="90000"/>
              </a:lnSpc>
            </a:pPr>
            <a:r>
              <a:rPr lang="it-IT" sz="1600" b="1" dirty="0" err="1"/>
              <a:t>Proazione</a:t>
            </a:r>
            <a:r>
              <a:rPr lang="it-IT" sz="1600" b="1" dirty="0"/>
              <a:t> dal livello psicologico al livello sociale</a:t>
            </a:r>
          </a:p>
          <a:p>
            <a:pPr>
              <a:lnSpc>
                <a:spcPct val="90000"/>
              </a:lnSpc>
            </a:pPr>
            <a:r>
              <a:rPr lang="it-IT" sz="1600" dirty="0"/>
              <a:t>Gli effetti sociali possono a loro volta modificare i comportamenti individuali: per esempio, quel giovane potrebbe decidere di cercare di smettere di bere a seguito di una campagna pubblicitaria contro il  “drink &amp; drive”</a:t>
            </a:r>
          </a:p>
          <a:p>
            <a:pPr lvl="1">
              <a:lnSpc>
                <a:spcPct val="90000"/>
              </a:lnSpc>
            </a:pPr>
            <a:r>
              <a:rPr lang="it-IT" sz="1600" b="1" dirty="0"/>
              <a:t>Retroazione dal livello sociale al livello psicologico</a:t>
            </a:r>
          </a:p>
          <a:p>
            <a:pPr marL="0" indent="0">
              <a:lnSpc>
                <a:spcPct val="90000"/>
              </a:lnSpc>
              <a:buNone/>
            </a:pPr>
            <a:endParaRPr lang="it-IT" sz="13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4B5B080-B7A5-A14C-8921-ECF67C78E373}"/>
              </a:ext>
            </a:extLst>
          </p:cNvPr>
          <p:cNvSpPr>
            <a:spLocks noGrp="1"/>
          </p:cNvSpPr>
          <p:nvPr>
            <p:ph type="title"/>
          </p:nvPr>
        </p:nvSpPr>
        <p:spPr>
          <a:xfrm>
            <a:off x="1028699" y="294538"/>
            <a:ext cx="7421963" cy="1033669"/>
          </a:xfrm>
        </p:spPr>
        <p:txBody>
          <a:bodyPr>
            <a:normAutofit/>
          </a:bodyPr>
          <a:lstStyle/>
          <a:p>
            <a:pPr>
              <a:lnSpc>
                <a:spcPct val="90000"/>
              </a:lnSpc>
            </a:pPr>
            <a:r>
              <a:rPr lang="it-IT" sz="3000">
                <a:solidFill>
                  <a:srgbClr val="FFFFFF"/>
                </a:solidFill>
              </a:rPr>
              <a:t>Studiare il livello psicologico richiede di capire anche il livello fisiologico e quello sociale</a:t>
            </a:r>
          </a:p>
        </p:txBody>
      </p:sp>
      <p:sp>
        <p:nvSpPr>
          <p:cNvPr id="3" name="Segnaposto contenuto 2">
            <a:extLst>
              <a:ext uri="{FF2B5EF4-FFF2-40B4-BE49-F238E27FC236}">
                <a16:creationId xmlns:a16="http://schemas.microsoft.com/office/drawing/2014/main" id="{FA6F9F0C-869B-9E4D-832A-C4D414A7ED78}"/>
              </a:ext>
            </a:extLst>
          </p:cNvPr>
          <p:cNvSpPr>
            <a:spLocks noGrp="1"/>
          </p:cNvSpPr>
          <p:nvPr>
            <p:ph idx="1"/>
          </p:nvPr>
        </p:nvSpPr>
        <p:spPr>
          <a:xfrm>
            <a:off x="1028699" y="2318197"/>
            <a:ext cx="7293023" cy="3683358"/>
          </a:xfrm>
        </p:spPr>
        <p:txBody>
          <a:bodyPr anchor="ctr">
            <a:normAutofit/>
          </a:bodyPr>
          <a:lstStyle/>
          <a:p>
            <a:pPr>
              <a:lnSpc>
                <a:spcPct val="90000"/>
              </a:lnSpc>
            </a:pPr>
            <a:r>
              <a:rPr lang="it-IT" sz="1600"/>
              <a:t>Se un automobilista percepisce la luce rossa di un semaforo, probabilmente si fermerà (comportamento individuale, livello psicologico)</a:t>
            </a:r>
          </a:p>
          <a:p>
            <a:pPr>
              <a:lnSpc>
                <a:spcPct val="90000"/>
              </a:lnSpc>
            </a:pPr>
            <a:r>
              <a:rPr lang="it-IT" sz="1600"/>
              <a:t>Ma la regola “se il semaforo è rosso, fermati” </a:t>
            </a:r>
            <a:r>
              <a:rPr lang="it-IT" sz="1600" b="1"/>
              <a:t>non può spiegata per forward causation</a:t>
            </a:r>
          </a:p>
          <a:p>
            <a:pPr>
              <a:lnSpc>
                <a:spcPct val="90000"/>
              </a:lnSpc>
            </a:pPr>
            <a:r>
              <a:rPr lang="it-IT" sz="1600"/>
              <a:t>È un prodotto del livello sopraindividuale la società, che ha codificato una norma che il guidatore ha appreso</a:t>
            </a:r>
          </a:p>
          <a:p>
            <a:pPr>
              <a:lnSpc>
                <a:spcPct val="90000"/>
              </a:lnSpc>
            </a:pPr>
            <a:r>
              <a:rPr lang="it-IT" sz="1600"/>
              <a:t>Come sia emersa quella norma non è oggetto di studio della psicologia generale</a:t>
            </a:r>
          </a:p>
          <a:p>
            <a:pPr>
              <a:lnSpc>
                <a:spcPct val="90000"/>
              </a:lnSpc>
            </a:pPr>
            <a:r>
              <a:rPr lang="it-IT" sz="1600"/>
              <a:t>Ma come il guidatore l’abbia </a:t>
            </a:r>
            <a:r>
              <a:rPr lang="it-IT" sz="1600" b="1"/>
              <a:t>appresa, capita, memorizzata, integrata alla percezione del semaforo rosso, come la utilizzi per decidere se fermarsi o non fermarsi, e come metta in atto la sua decisione sono tutti oggetti di studio della psicologia generale</a:t>
            </a:r>
            <a:r>
              <a:rPr lang="it-IT" sz="1600"/>
              <a:t> </a:t>
            </a:r>
          </a:p>
          <a:p>
            <a:pPr>
              <a:lnSpc>
                <a:spcPct val="90000"/>
              </a:lnSpc>
            </a:pPr>
            <a:r>
              <a:rPr lang="it-IT" sz="1600"/>
              <a:t>Lo studio del comportamento umano deve sia rispettare i vincoli imposti dalla natura biologica dell’organismo (forward causation), sia capire come quell’organismo possa modificare il suo comportamento riflettendo le realtà che emergono al livello sociale (backward causation)</a:t>
            </a:r>
          </a:p>
        </p:txBody>
      </p:sp>
    </p:spTree>
    <p:extLst>
      <p:ext uri="{BB962C8B-B14F-4D97-AF65-F5344CB8AC3E}">
        <p14:creationId xmlns:p14="http://schemas.microsoft.com/office/powerpoint/2010/main" val="1550190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200" dirty="0">
                <a:solidFill>
                  <a:srgbClr val="FFFFFF"/>
                </a:solidFill>
              </a:rPr>
              <a:t>Organismi adattivi: rappresentazioni </a:t>
            </a:r>
            <a:br>
              <a:rPr lang="it-IT" sz="3200" dirty="0">
                <a:solidFill>
                  <a:srgbClr val="FFFFFF"/>
                </a:solidFill>
              </a:rPr>
            </a:br>
            <a:r>
              <a:rPr lang="it-IT" sz="3200" dirty="0">
                <a:solidFill>
                  <a:srgbClr val="FFFFFF"/>
                </a:solidFill>
              </a:rPr>
              <a:t>interne dell’ambiente</a:t>
            </a:r>
          </a:p>
        </p:txBody>
      </p:sp>
      <p:sp>
        <p:nvSpPr>
          <p:cNvPr id="5" name="Segnaposto contenuto 4"/>
          <p:cNvSpPr>
            <a:spLocks noGrp="1"/>
          </p:cNvSpPr>
          <p:nvPr>
            <p:ph idx="1"/>
          </p:nvPr>
        </p:nvSpPr>
        <p:spPr>
          <a:xfrm>
            <a:off x="4877368" y="649480"/>
            <a:ext cx="3646835" cy="5546047"/>
          </a:xfrm>
        </p:spPr>
        <p:txBody>
          <a:bodyPr anchor="ctr">
            <a:normAutofit/>
          </a:bodyPr>
          <a:lstStyle/>
          <a:p>
            <a:endParaRPr lang="it-IT" sz="1700"/>
          </a:p>
          <a:p>
            <a:r>
              <a:rPr lang="it-IT" sz="1700"/>
              <a:t>Come “costruire” un organismo in grado di adattarsi al suo ambiente?</a:t>
            </a:r>
          </a:p>
          <a:p>
            <a:r>
              <a:rPr lang="it-IT" sz="1700"/>
              <a:t>I progetti possibili sono molti, ma tutti richiedono che quell’organismo abbia una o più </a:t>
            </a:r>
            <a:r>
              <a:rPr lang="it-IT" sz="1700" b="1"/>
              <a:t>rappresentazioni interne </a:t>
            </a:r>
            <a:r>
              <a:rPr lang="it-IT" sz="1700"/>
              <a:t>dell’ambiente a cui si deve adattare</a:t>
            </a:r>
          </a:p>
          <a:p>
            <a:r>
              <a:rPr lang="it-IT" sz="1700"/>
              <a:t>Possiamo scegliere tra due tipi di rappresentazioni: </a:t>
            </a:r>
          </a:p>
          <a:p>
            <a:r>
              <a:rPr lang="it-IT" sz="1700" b="1"/>
              <a:t>Tacite</a:t>
            </a:r>
            <a:r>
              <a:rPr lang="it-IT" sz="1700"/>
              <a:t> o </a:t>
            </a:r>
            <a:r>
              <a:rPr lang="it-IT" sz="1700" b="1"/>
              <a:t>implicite</a:t>
            </a:r>
          </a:p>
          <a:p>
            <a:r>
              <a:rPr lang="it-IT" sz="1700" b="1"/>
              <a:t>Aperte</a:t>
            </a:r>
            <a:r>
              <a:rPr lang="it-IT" sz="1700"/>
              <a:t> o </a:t>
            </a:r>
            <a:r>
              <a:rPr lang="it-IT" sz="1700" b="1"/>
              <a:t>esplicite</a:t>
            </a:r>
            <a:r>
              <a:rPr lang="it-IT" sz="170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Definizioni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rappresentazioni </a:t>
            </a:r>
            <a:r>
              <a:rPr lang="it-IT" sz="1700" b="1" dirty="0"/>
              <a:t>implicite</a:t>
            </a:r>
          </a:p>
          <a:p>
            <a:pPr lvl="1"/>
            <a:r>
              <a:rPr lang="it-IT" sz="1700" dirty="0"/>
              <a:t>Una caratteristica morfologica dell’organismo si sviluppa in </a:t>
            </a:r>
            <a:r>
              <a:rPr lang="it-IT" sz="1700" b="1" dirty="0"/>
              <a:t>reazione </a:t>
            </a:r>
            <a:r>
              <a:rPr lang="it-IT" sz="1700" dirty="0"/>
              <a:t>a una proprietà ambientale, e riflette una o più proprietà dell’ambiente</a:t>
            </a:r>
          </a:p>
          <a:p>
            <a:pPr lvl="1"/>
            <a:r>
              <a:rPr lang="it-IT" sz="1700" dirty="0"/>
              <a:t>Esempio: il grado di calcificazione delle ossa «rappresenta» il fatto che viviamo su un pianeta dotato di una certa gravità, e vi si adatta; il pollice opponibile «rappresenta» la forma dei rami, e vi si adatta</a:t>
            </a:r>
          </a:p>
          <a:p>
            <a:r>
              <a:rPr lang="it-IT" sz="1700" dirty="0"/>
              <a:t>rappresentazioni </a:t>
            </a:r>
            <a:r>
              <a:rPr lang="it-IT" sz="1700" b="1" dirty="0"/>
              <a:t>esplicite:</a:t>
            </a:r>
          </a:p>
          <a:p>
            <a:pPr lvl="1"/>
            <a:r>
              <a:rPr lang="it-IT" sz="1700" dirty="0"/>
              <a:t>An </a:t>
            </a:r>
            <a:r>
              <a:rPr lang="it-IT" sz="1700" dirty="0" err="1"/>
              <a:t>overt</a:t>
            </a:r>
            <a:r>
              <a:rPr lang="it-IT" sz="1700" dirty="0"/>
              <a:t> model can be </a:t>
            </a:r>
            <a:r>
              <a:rPr lang="it-IT" sz="1700" dirty="0" err="1"/>
              <a:t>thought</a:t>
            </a:r>
            <a:r>
              <a:rPr lang="it-IT" sz="1700" dirty="0"/>
              <a:t> of, </a:t>
            </a:r>
            <a:r>
              <a:rPr lang="it-IT" sz="1700" dirty="0" err="1"/>
              <a:t>roughly</a:t>
            </a:r>
            <a:r>
              <a:rPr lang="it-IT" sz="1700" dirty="0"/>
              <a:t>, </a:t>
            </a:r>
            <a:r>
              <a:rPr lang="it-IT" sz="1700" dirty="0" err="1"/>
              <a:t>as</a:t>
            </a:r>
            <a:r>
              <a:rPr lang="it-IT" sz="1700" dirty="0"/>
              <a:t> a set of </a:t>
            </a:r>
            <a:r>
              <a:rPr lang="it-IT" sz="1700" dirty="0" err="1"/>
              <a:t>rules</a:t>
            </a:r>
            <a:r>
              <a:rPr lang="it-IT" sz="1700" dirty="0"/>
              <a:t> </a:t>
            </a:r>
            <a:r>
              <a:rPr lang="it-IT" sz="1700" dirty="0" err="1"/>
              <a:t>that</a:t>
            </a:r>
            <a:r>
              <a:rPr lang="it-IT" sz="1700" dirty="0"/>
              <a:t> </a:t>
            </a:r>
            <a:r>
              <a:rPr lang="it-IT" sz="1700" dirty="0" err="1"/>
              <a:t>enables</a:t>
            </a:r>
            <a:r>
              <a:rPr lang="it-IT" sz="1700" dirty="0"/>
              <a:t> an agent to </a:t>
            </a:r>
            <a:r>
              <a:rPr lang="it-IT" sz="1700" b="1" dirty="0"/>
              <a:t>anticipate</a:t>
            </a:r>
            <a:r>
              <a:rPr lang="it-IT" sz="1700" dirty="0"/>
              <a:t> the </a:t>
            </a:r>
            <a:r>
              <a:rPr lang="it-IT" sz="1700" dirty="0" err="1"/>
              <a:t>consequences</a:t>
            </a:r>
            <a:r>
              <a:rPr lang="it-IT" sz="1700" dirty="0"/>
              <a:t> of </a:t>
            </a:r>
            <a:r>
              <a:rPr lang="it-IT" sz="1700" dirty="0" err="1"/>
              <a:t>its</a:t>
            </a:r>
            <a:r>
              <a:rPr lang="it-IT" sz="1700" dirty="0"/>
              <a:t> </a:t>
            </a:r>
            <a:r>
              <a:rPr lang="it-IT" sz="1700" dirty="0" err="1"/>
              <a:t>actions</a:t>
            </a:r>
            <a:r>
              <a:rPr lang="it-IT" sz="1700" dirty="0"/>
              <a:t> (</a:t>
            </a:r>
            <a:r>
              <a:rPr lang="it-IT" sz="1700" dirty="0" err="1"/>
              <a:t>J</a:t>
            </a:r>
            <a:r>
              <a:rPr lang="it-IT" sz="1700" dirty="0"/>
              <a:t>. </a:t>
            </a:r>
            <a:r>
              <a:rPr lang="it-IT" sz="1700" dirty="0" err="1"/>
              <a:t>Holland</a:t>
            </a:r>
            <a:r>
              <a:rPr lang="it-IT" sz="1700" dirty="0"/>
              <a:t>, 1996)</a:t>
            </a:r>
            <a:endParaRPr lang="it-IT" sz="1700" b="1" dirty="0"/>
          </a:p>
          <a:p>
            <a:endParaRPr lang="it-IT" sz="17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1365D93-B7E6-9549-95AE-D1F85D9C89F7}"/>
              </a:ext>
            </a:extLst>
          </p:cNvPr>
          <p:cNvSpPr>
            <a:spLocks noGrp="1"/>
          </p:cNvSpPr>
          <p:nvPr>
            <p:ph type="title"/>
          </p:nvPr>
        </p:nvSpPr>
        <p:spPr>
          <a:xfrm>
            <a:off x="439858" y="1683756"/>
            <a:ext cx="2336449" cy="2396359"/>
          </a:xfrm>
        </p:spPr>
        <p:txBody>
          <a:bodyPr anchor="b">
            <a:normAutofit/>
          </a:bodyPr>
          <a:lstStyle/>
          <a:p>
            <a:pPr algn="r"/>
            <a:r>
              <a:rPr lang="it-IT" sz="3500" dirty="0">
                <a:solidFill>
                  <a:srgbClr val="FFFFFF"/>
                </a:solidFill>
              </a:rPr>
              <a:t>Organismi solo reattivi</a:t>
            </a:r>
          </a:p>
        </p:txBody>
      </p:sp>
      <p:graphicFrame>
        <p:nvGraphicFramePr>
          <p:cNvPr id="5" name="Segnaposto contenuto 2">
            <a:extLst>
              <a:ext uri="{FF2B5EF4-FFF2-40B4-BE49-F238E27FC236}">
                <a16:creationId xmlns:a16="http://schemas.microsoft.com/office/drawing/2014/main" id="{A11090F3-9924-47A6-B20D-41CAAEC63421}"/>
              </a:ext>
            </a:extLst>
          </p:cNvPr>
          <p:cNvGraphicFramePr>
            <a:graphicFrameLocks noGrp="1"/>
          </p:cNvGraphicFramePr>
          <p:nvPr>
            <p:ph idx="1"/>
            <p:extLst>
              <p:ext uri="{D42A27DB-BD31-4B8C-83A1-F6EECF244321}">
                <p14:modId xmlns:p14="http://schemas.microsoft.com/office/powerpoint/2010/main" val="263654417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4082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723DE71-AB13-094E-8B53-F7B390DB0701}"/>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Organismi reattivi e anticipatori</a:t>
            </a:r>
          </a:p>
        </p:txBody>
      </p:sp>
      <p:graphicFrame>
        <p:nvGraphicFramePr>
          <p:cNvPr id="5" name="Segnaposto contenuto 2">
            <a:extLst>
              <a:ext uri="{FF2B5EF4-FFF2-40B4-BE49-F238E27FC236}">
                <a16:creationId xmlns:a16="http://schemas.microsoft.com/office/drawing/2014/main" id="{6B563731-5F8F-45DB-953F-01193EEE8AFF}"/>
              </a:ext>
            </a:extLst>
          </p:cNvPr>
          <p:cNvGraphicFramePr>
            <a:graphicFrameLocks noGrp="1"/>
          </p:cNvGraphicFramePr>
          <p:nvPr>
            <p:ph idx="1"/>
            <p:extLst>
              <p:ext uri="{D42A27DB-BD31-4B8C-83A1-F6EECF244321}">
                <p14:modId xmlns:p14="http://schemas.microsoft.com/office/powerpoint/2010/main" val="408904173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4738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“Scienza della mente”</a:t>
            </a:r>
          </a:p>
        </p:txBody>
      </p:sp>
      <p:graphicFrame>
        <p:nvGraphicFramePr>
          <p:cNvPr id="5" name="Segnaposto contenuto 2">
            <a:extLst>
              <a:ext uri="{FF2B5EF4-FFF2-40B4-BE49-F238E27FC236}">
                <a16:creationId xmlns:a16="http://schemas.microsoft.com/office/drawing/2014/main" id="{D6D5C3CE-45F5-4593-89F1-C37E90A1AC1A}"/>
              </a:ext>
            </a:extLst>
          </p:cNvPr>
          <p:cNvGraphicFramePr>
            <a:graphicFrameLocks noGrp="1"/>
          </p:cNvGraphicFramePr>
          <p:nvPr>
            <p:ph idx="1"/>
            <p:extLst>
              <p:ext uri="{D42A27DB-BD31-4B8C-83A1-F6EECF244321}">
                <p14:modId xmlns:p14="http://schemas.microsoft.com/office/powerpoint/2010/main" val="33976838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92" y="-1"/>
            <a:ext cx="9169464"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31469" y="-3"/>
            <a:ext cx="8829202"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00" y="0"/>
            <a:ext cx="2717530"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906" y="-3"/>
            <a:ext cx="9175185"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505509" y="212908"/>
            <a:ext cx="6861931" cy="6448394"/>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269287" y="1712598"/>
            <a:ext cx="4967533" cy="3741293"/>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olo 3">
            <a:extLst>
              <a:ext uri="{FF2B5EF4-FFF2-40B4-BE49-F238E27FC236}">
                <a16:creationId xmlns:a16="http://schemas.microsoft.com/office/drawing/2014/main" id="{ADFC8E57-A048-504C-A2CE-8D9CBA414BF7}"/>
              </a:ext>
            </a:extLst>
          </p:cNvPr>
          <p:cNvSpPr>
            <a:spLocks noGrp="1"/>
          </p:cNvSpPr>
          <p:nvPr>
            <p:ph type="title"/>
          </p:nvPr>
        </p:nvSpPr>
        <p:spPr>
          <a:xfrm>
            <a:off x="3121925" y="818984"/>
            <a:ext cx="5036024" cy="3178689"/>
          </a:xfrm>
        </p:spPr>
        <p:txBody>
          <a:bodyPr vert="horz" lIns="91440" tIns="45720" rIns="91440" bIns="45720" rtlCol="0" anchor="b">
            <a:normAutofit/>
          </a:bodyPr>
          <a:lstStyle/>
          <a:p>
            <a:pPr algn="l" defTabSz="914400">
              <a:lnSpc>
                <a:spcPct val="90000"/>
              </a:lnSpc>
            </a:pPr>
            <a:r>
              <a:rPr lang="en-US" sz="4200" kern="1200">
                <a:solidFill>
                  <a:srgbClr val="FFFFFF"/>
                </a:solidFill>
                <a:latin typeface="+mj-lt"/>
                <a:ea typeface="+mj-ea"/>
                <a:cs typeface="+mj-cs"/>
              </a:rPr>
              <a:t>Criteri di scientificità della psicologia generale</a:t>
            </a:r>
            <a:br>
              <a:rPr lang="en-US" sz="4200" kern="1200">
                <a:solidFill>
                  <a:srgbClr val="FFFFFF"/>
                </a:solidFill>
                <a:latin typeface="+mj-lt"/>
                <a:ea typeface="+mj-ea"/>
                <a:cs typeface="+mj-cs"/>
              </a:rPr>
            </a:br>
            <a:endParaRPr lang="en-US" sz="4200" kern="1200">
              <a:solidFill>
                <a:srgbClr val="FFFFFF"/>
              </a:solidFill>
              <a:latin typeface="+mj-lt"/>
              <a:ea typeface="+mj-ea"/>
              <a:cs typeface="+mj-cs"/>
            </a:endParaRPr>
          </a:p>
        </p:txBody>
      </p:sp>
      <p:sp>
        <p:nvSpPr>
          <p:cNvPr id="23" name="Rectangle 22">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90110"/>
            <a:ext cx="9163282"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5259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8" y="0"/>
            <a:ext cx="914171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2"/>
            <a:ext cx="2601175" cy="6858000"/>
            <a:chOff x="651279" y="598259"/>
            <a:chExt cx="10889442" cy="5680742"/>
          </a:xfrm>
        </p:grpSpPr>
        <p:sp>
          <p:nvSpPr>
            <p:cNvPr id="14"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3" name="Titolo 2">
            <a:extLst>
              <a:ext uri="{FF2B5EF4-FFF2-40B4-BE49-F238E27FC236}">
                <a16:creationId xmlns:a16="http://schemas.microsoft.com/office/drawing/2014/main" id="{BEF1A3A1-61BF-A945-8035-ACE7903DDA4C}"/>
              </a:ext>
            </a:extLst>
          </p:cNvPr>
          <p:cNvSpPr>
            <a:spLocks noGrp="1"/>
          </p:cNvSpPr>
          <p:nvPr>
            <p:ph type="title"/>
          </p:nvPr>
        </p:nvSpPr>
        <p:spPr>
          <a:xfrm rot="16200000">
            <a:off x="-994410" y="1947672"/>
            <a:ext cx="4471416" cy="2788920"/>
          </a:xfrm>
        </p:spPr>
        <p:txBody>
          <a:bodyPr anchor="ctr">
            <a:normAutofit/>
          </a:bodyPr>
          <a:lstStyle/>
          <a:p>
            <a:pPr algn="l"/>
            <a:r>
              <a:rPr lang="it-IT" sz="4200">
                <a:solidFill>
                  <a:schemeClr val="bg1"/>
                </a:solidFill>
              </a:rPr>
              <a:t>Ricerca di spiegazioni</a:t>
            </a:r>
          </a:p>
        </p:txBody>
      </p:sp>
      <p:sp>
        <p:nvSpPr>
          <p:cNvPr id="4" name="Segnaposto contenuto 3">
            <a:extLst>
              <a:ext uri="{FF2B5EF4-FFF2-40B4-BE49-F238E27FC236}">
                <a16:creationId xmlns:a16="http://schemas.microsoft.com/office/drawing/2014/main" id="{424D20A7-8551-F744-9743-E1B5E88A5DB3}"/>
              </a:ext>
            </a:extLst>
          </p:cNvPr>
          <p:cNvSpPr>
            <a:spLocks noGrp="1"/>
          </p:cNvSpPr>
          <p:nvPr>
            <p:ph idx="1"/>
          </p:nvPr>
        </p:nvSpPr>
        <p:spPr>
          <a:xfrm>
            <a:off x="3053301" y="841247"/>
            <a:ext cx="5158408" cy="5120640"/>
          </a:xfrm>
        </p:spPr>
        <p:txBody>
          <a:bodyPr anchor="ctr">
            <a:normAutofit/>
          </a:bodyPr>
          <a:lstStyle/>
          <a:p>
            <a:pPr>
              <a:lnSpc>
                <a:spcPct val="90000"/>
              </a:lnSpc>
            </a:pPr>
            <a:r>
              <a:rPr lang="it-IT" sz="1500" dirty="0">
                <a:solidFill>
                  <a:schemeClr val="tx2"/>
                </a:solidFill>
              </a:rPr>
              <a:t>Le scienze naturali vanno oltre la semplice osservazione: cercano le possibili </a:t>
            </a:r>
            <a:r>
              <a:rPr lang="it-IT" sz="1500" b="1" dirty="0">
                <a:solidFill>
                  <a:schemeClr val="tx2"/>
                </a:solidFill>
              </a:rPr>
              <a:t>spiegazioni</a:t>
            </a:r>
            <a:r>
              <a:rPr lang="it-IT" sz="1500" dirty="0">
                <a:solidFill>
                  <a:schemeClr val="tx2"/>
                </a:solidFill>
              </a:rPr>
              <a:t> dei fenomeni</a:t>
            </a:r>
          </a:p>
          <a:p>
            <a:pPr>
              <a:lnSpc>
                <a:spcPct val="90000"/>
              </a:lnSpc>
            </a:pPr>
            <a:r>
              <a:rPr lang="it-IT" sz="1500" dirty="0">
                <a:solidFill>
                  <a:schemeClr val="tx2"/>
                </a:solidFill>
              </a:rPr>
              <a:t>Il loro approccio </a:t>
            </a:r>
            <a:r>
              <a:rPr lang="it-IT" sz="1500" b="1" dirty="0">
                <a:solidFill>
                  <a:schemeClr val="tx2"/>
                </a:solidFill>
              </a:rPr>
              <a:t>empirico</a:t>
            </a:r>
            <a:r>
              <a:rPr lang="it-IT" sz="1500" dirty="0">
                <a:solidFill>
                  <a:schemeClr val="tx2"/>
                </a:solidFill>
              </a:rPr>
              <a:t> e </a:t>
            </a:r>
            <a:r>
              <a:rPr lang="it-IT" sz="1500" b="1" dirty="0">
                <a:solidFill>
                  <a:schemeClr val="tx2"/>
                </a:solidFill>
              </a:rPr>
              <a:t>nomotetico</a:t>
            </a:r>
            <a:r>
              <a:rPr lang="it-IT" sz="1500" dirty="0">
                <a:solidFill>
                  <a:schemeClr val="tx2"/>
                </a:solidFill>
              </a:rPr>
              <a:t> assume che il mondo segua le stesse regole fondamentali in ogni tempo e luogo, e che sia possibile identificarle attraverso l’osservazione sistematica e controllata</a:t>
            </a:r>
          </a:p>
          <a:p>
            <a:pPr>
              <a:lnSpc>
                <a:spcPct val="90000"/>
              </a:lnSpc>
            </a:pPr>
            <a:r>
              <a:rPr lang="it-IT" sz="1500" dirty="0">
                <a:solidFill>
                  <a:schemeClr val="tx2"/>
                </a:solidFill>
              </a:rPr>
              <a:t>Ogni evento fisico, come un bicchiere che cade e si infrange, è </a:t>
            </a:r>
            <a:r>
              <a:rPr lang="it-IT" sz="1500" b="1" dirty="0">
                <a:solidFill>
                  <a:schemeClr val="tx2"/>
                </a:solidFill>
              </a:rPr>
              <a:t>singolare</a:t>
            </a:r>
            <a:r>
              <a:rPr lang="it-IT" sz="1500" dirty="0">
                <a:solidFill>
                  <a:schemeClr val="tx2"/>
                </a:solidFill>
              </a:rPr>
              <a:t>, ed è diverso da ogni altro evento</a:t>
            </a:r>
          </a:p>
          <a:p>
            <a:pPr>
              <a:lnSpc>
                <a:spcPct val="90000"/>
              </a:lnSpc>
            </a:pPr>
            <a:r>
              <a:rPr lang="it-IT" sz="1500" dirty="0">
                <a:solidFill>
                  <a:schemeClr val="tx2"/>
                </a:solidFill>
              </a:rPr>
              <a:t>Numero di pezzi, loro forma, loro esatta collocazione sul pavimento</a:t>
            </a:r>
          </a:p>
          <a:p>
            <a:pPr>
              <a:lnSpc>
                <a:spcPct val="90000"/>
              </a:lnSpc>
            </a:pPr>
            <a:r>
              <a:rPr lang="it-IT" sz="1500" dirty="0">
                <a:solidFill>
                  <a:schemeClr val="tx2"/>
                </a:solidFill>
              </a:rPr>
              <a:t>Ma può essere compreso entro un qualche </a:t>
            </a:r>
            <a:r>
              <a:rPr lang="it-IT" sz="1500" b="1" dirty="0">
                <a:solidFill>
                  <a:schemeClr val="tx2"/>
                </a:solidFill>
              </a:rPr>
              <a:t>sistema di leggi generali </a:t>
            </a:r>
            <a:r>
              <a:rPr lang="it-IT" sz="1500" dirty="0">
                <a:solidFill>
                  <a:schemeClr val="tx2"/>
                </a:solidFill>
              </a:rPr>
              <a:t>che permetta di spiegarne i tratti che lo accomunano ad altri eventi, e di prevedere alcuni aspetti di futuri eventi simili</a:t>
            </a:r>
          </a:p>
          <a:p>
            <a:pPr>
              <a:lnSpc>
                <a:spcPct val="90000"/>
              </a:lnSpc>
            </a:pPr>
            <a:r>
              <a:rPr lang="it-IT" sz="1500" dirty="0">
                <a:solidFill>
                  <a:schemeClr val="tx2"/>
                </a:solidFill>
              </a:rPr>
              <a:t>Prevedere cosa succederà a un altro bicchiere che cade, e perché succederà; ma non il numero esatto dei pezzi che produrrà, la loro esatta forma, la loro esatta posizione</a:t>
            </a:r>
          </a:p>
          <a:p>
            <a:pPr>
              <a:lnSpc>
                <a:spcPct val="90000"/>
              </a:lnSpc>
            </a:pPr>
            <a:r>
              <a:rPr lang="it-IT" sz="1500" dirty="0">
                <a:solidFill>
                  <a:schemeClr val="tx2"/>
                </a:solidFill>
              </a:rPr>
              <a:t>La psicologia generale cerca di scoprire le leggi del comportamento per cui, </a:t>
            </a:r>
            <a:r>
              <a:rPr lang="it-IT" sz="1500" b="1" dirty="0">
                <a:solidFill>
                  <a:schemeClr val="tx2"/>
                </a:solidFill>
              </a:rPr>
              <a:t>dato uno o più eventi ambientali, è possibile prevedere uno o più comportamenti, con un certo grado di probabilità, spiegando le cause</a:t>
            </a:r>
          </a:p>
        </p:txBody>
      </p:sp>
    </p:spTree>
    <p:extLst>
      <p:ext uri="{BB962C8B-B14F-4D97-AF65-F5344CB8AC3E}">
        <p14:creationId xmlns:p14="http://schemas.microsoft.com/office/powerpoint/2010/main" val="3272520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D38EE57-B708-47C9-A4A4-E25F09FAB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57A28182-58A5-4DBB-8F64-BD944BCA8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7282" y="635715"/>
            <a:ext cx="8356656" cy="2482136"/>
            <a:chOff x="409710" y="635715"/>
            <a:chExt cx="11142208" cy="2482136"/>
          </a:xfrm>
        </p:grpSpPr>
        <p:sp>
          <p:nvSpPr>
            <p:cNvPr id="14" name="Freeform 44">
              <a:extLst>
                <a:ext uri="{FF2B5EF4-FFF2-40B4-BE49-F238E27FC236}">
                  <a16:creationId xmlns:a16="http://schemas.microsoft.com/office/drawing/2014/main" id="{E4A9080E-7BA6-45FC-8677-8B9D5F4DAF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5">
              <a:extLst>
                <a:ext uri="{FF2B5EF4-FFF2-40B4-BE49-F238E27FC236}">
                  <a16:creationId xmlns:a16="http://schemas.microsoft.com/office/drawing/2014/main" id="{2163D516-75D4-4DE0-AC27-63719125A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6">
              <a:extLst>
                <a:ext uri="{FF2B5EF4-FFF2-40B4-BE49-F238E27FC236}">
                  <a16:creationId xmlns:a16="http://schemas.microsoft.com/office/drawing/2014/main" id="{E74A26A5-C23A-46D4-B0FF-155FB38346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7">
              <a:extLst>
                <a:ext uri="{FF2B5EF4-FFF2-40B4-BE49-F238E27FC236}">
                  <a16:creationId xmlns:a16="http://schemas.microsoft.com/office/drawing/2014/main" id="{08E0243F-1062-43C6-AD04-130DFF6684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94C5517B-1B0F-47AA-93A5-36718996986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3" name="Titolo 2">
            <a:extLst>
              <a:ext uri="{FF2B5EF4-FFF2-40B4-BE49-F238E27FC236}">
                <a16:creationId xmlns:a16="http://schemas.microsoft.com/office/drawing/2014/main" id="{5AC3ECA8-1D2B-9149-9541-EA466ED51FF0}"/>
              </a:ext>
            </a:extLst>
          </p:cNvPr>
          <p:cNvSpPr>
            <a:spLocks noGrp="1"/>
          </p:cNvSpPr>
          <p:nvPr>
            <p:ph type="title"/>
          </p:nvPr>
        </p:nvSpPr>
        <p:spPr>
          <a:xfrm>
            <a:off x="785460" y="759805"/>
            <a:ext cx="7729890" cy="1325563"/>
          </a:xfrm>
        </p:spPr>
        <p:txBody>
          <a:bodyPr>
            <a:normAutofit/>
          </a:bodyPr>
          <a:lstStyle/>
          <a:p>
            <a:r>
              <a:rPr lang="it-IT" sz="3500">
                <a:solidFill>
                  <a:srgbClr val="FFFFFF"/>
                </a:solidFill>
              </a:rPr>
              <a:t>Metodo ipotetico-deduttivo</a:t>
            </a:r>
          </a:p>
        </p:txBody>
      </p:sp>
      <p:sp>
        <p:nvSpPr>
          <p:cNvPr id="4" name="Segnaposto contenuto 3">
            <a:extLst>
              <a:ext uri="{FF2B5EF4-FFF2-40B4-BE49-F238E27FC236}">
                <a16:creationId xmlns:a16="http://schemas.microsoft.com/office/drawing/2014/main" id="{698208DD-F747-1144-81E9-B0C0E044630E}"/>
              </a:ext>
            </a:extLst>
          </p:cNvPr>
          <p:cNvSpPr>
            <a:spLocks noGrp="1"/>
          </p:cNvSpPr>
          <p:nvPr>
            <p:ph idx="1"/>
          </p:nvPr>
        </p:nvSpPr>
        <p:spPr>
          <a:xfrm>
            <a:off x="1068678" y="2494450"/>
            <a:ext cx="3040158" cy="3563159"/>
          </a:xfrm>
        </p:spPr>
        <p:txBody>
          <a:bodyPr>
            <a:normAutofit/>
          </a:bodyPr>
          <a:lstStyle/>
          <a:p>
            <a:r>
              <a:rPr lang="it-IT" sz="2100"/>
              <a:t>La speculazione teorica a confronto con l’osservazione sistematica e controllata è la base del metodo scientifico ipotetico-deduttivo</a:t>
            </a:r>
          </a:p>
        </p:txBody>
      </p:sp>
      <p:pic>
        <p:nvPicPr>
          <p:cNvPr id="6" name="Immagine 5">
            <a:extLst>
              <a:ext uri="{FF2B5EF4-FFF2-40B4-BE49-F238E27FC236}">
                <a16:creationId xmlns:a16="http://schemas.microsoft.com/office/drawing/2014/main" id="{8B5845FD-4B17-2649-8F83-FCF6B4257472}"/>
              </a:ext>
            </a:extLst>
          </p:cNvPr>
          <p:cNvPicPr>
            <a:picLocks noChangeAspect="1"/>
          </p:cNvPicPr>
          <p:nvPr/>
        </p:nvPicPr>
        <p:blipFill>
          <a:blip r:embed="rId2"/>
          <a:stretch>
            <a:fillRect/>
          </a:stretch>
        </p:blipFill>
        <p:spPr>
          <a:xfrm>
            <a:off x="4108836" y="2695354"/>
            <a:ext cx="4931711" cy="3563159"/>
          </a:xfrm>
          <a:prstGeom prst="rect">
            <a:avLst/>
          </a:prstGeom>
        </p:spPr>
      </p:pic>
    </p:spTree>
    <p:extLst>
      <p:ext uri="{BB962C8B-B14F-4D97-AF65-F5344CB8AC3E}">
        <p14:creationId xmlns:p14="http://schemas.microsoft.com/office/powerpoint/2010/main" val="3972049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F8C3E72-7F6F-E946-9EFA-AE09AF308B7E}"/>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Le teorie</a:t>
            </a:r>
          </a:p>
        </p:txBody>
      </p:sp>
      <p:sp>
        <p:nvSpPr>
          <p:cNvPr id="3" name="Segnaposto contenuto 2">
            <a:extLst>
              <a:ext uri="{FF2B5EF4-FFF2-40B4-BE49-F238E27FC236}">
                <a16:creationId xmlns:a16="http://schemas.microsoft.com/office/drawing/2014/main" id="{B04C141F-AF58-6A4E-B960-BEE0EE1A3DAA}"/>
              </a:ext>
            </a:extLst>
          </p:cNvPr>
          <p:cNvSpPr>
            <a:spLocks noGrp="1"/>
          </p:cNvSpPr>
          <p:nvPr>
            <p:ph idx="1"/>
          </p:nvPr>
        </p:nvSpPr>
        <p:spPr>
          <a:xfrm>
            <a:off x="3607694" y="649480"/>
            <a:ext cx="4916510" cy="5546047"/>
          </a:xfrm>
        </p:spPr>
        <p:txBody>
          <a:bodyPr anchor="ctr">
            <a:normAutofit/>
          </a:bodyPr>
          <a:lstStyle/>
          <a:p>
            <a:r>
              <a:rPr lang="it-IT" sz="1700"/>
              <a:t>Le teorie hanno una doppia funzione: </a:t>
            </a:r>
          </a:p>
          <a:p>
            <a:pPr lvl="1"/>
            <a:r>
              <a:rPr lang="it-IT" sz="1700"/>
              <a:t>spiegano una determinata classe di fenomeni</a:t>
            </a:r>
          </a:p>
          <a:p>
            <a:pPr lvl="1"/>
            <a:r>
              <a:rPr lang="it-IT" sz="1700"/>
              <a:t>aiutano a identificare nuovi problemi da risolvere</a:t>
            </a:r>
          </a:p>
          <a:p>
            <a:r>
              <a:rPr lang="it-IT" sz="1700"/>
              <a:t>Sono insiemi internamente coerenti di ipotesi esplicative confutabili</a:t>
            </a:r>
          </a:p>
          <a:p>
            <a:r>
              <a:rPr lang="it-IT" sz="1700"/>
              <a:t>Espresse in un qualche linguaggio non ambiguo: spesso il linguaggio matematico</a:t>
            </a:r>
          </a:p>
          <a:p>
            <a:r>
              <a:rPr lang="it-IT" sz="1700"/>
              <a:t>Sono basate su </a:t>
            </a:r>
            <a:r>
              <a:rPr lang="it-IT" sz="1700" b="1"/>
              <a:t>costrutti teorici</a:t>
            </a:r>
            <a:r>
              <a:rPr lang="it-IT" sz="1700"/>
              <a:t>: </a:t>
            </a:r>
          </a:p>
          <a:p>
            <a:pPr lvl="1"/>
            <a:r>
              <a:rPr lang="it-IT" sz="1700"/>
              <a:t>concetti inosservabili, che consentono di formulare </a:t>
            </a:r>
            <a:r>
              <a:rPr lang="it-IT" sz="1700" b="1"/>
              <a:t>leggi</a:t>
            </a:r>
            <a:r>
              <a:rPr lang="it-IT" sz="1700"/>
              <a:t> che a loro volta catturano e spiegano regolarità osservabili</a:t>
            </a:r>
          </a:p>
        </p:txBody>
      </p:sp>
    </p:spTree>
    <p:extLst>
      <p:ext uri="{BB962C8B-B14F-4D97-AF65-F5344CB8AC3E}">
        <p14:creationId xmlns:p14="http://schemas.microsoft.com/office/powerpoint/2010/main" val="2644530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7A24E6C-40C6-104B-B83D-8FDB17DF174E}"/>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Esempio 1</a:t>
            </a:r>
          </a:p>
        </p:txBody>
      </p:sp>
      <p:sp>
        <p:nvSpPr>
          <p:cNvPr id="3" name="Segnaposto contenuto 2">
            <a:extLst>
              <a:ext uri="{FF2B5EF4-FFF2-40B4-BE49-F238E27FC236}">
                <a16:creationId xmlns:a16="http://schemas.microsoft.com/office/drawing/2014/main" id="{4BD8F96D-AD27-A146-9B3C-17D627A7D14B}"/>
              </a:ext>
            </a:extLst>
          </p:cNvPr>
          <p:cNvSpPr>
            <a:spLocks noGrp="1"/>
          </p:cNvSpPr>
          <p:nvPr>
            <p:ph idx="1"/>
          </p:nvPr>
        </p:nvSpPr>
        <p:spPr>
          <a:xfrm>
            <a:off x="3607694" y="649480"/>
            <a:ext cx="4916510" cy="5546047"/>
          </a:xfrm>
        </p:spPr>
        <p:txBody>
          <a:bodyPr anchor="ctr">
            <a:normAutofit/>
          </a:bodyPr>
          <a:lstStyle/>
          <a:p>
            <a:r>
              <a:rPr lang="it-IT" sz="1700"/>
              <a:t>Nella fisica newtoniana è una regolarità osservabile il fatto che i corpi dotati di massa tendono ad avvicinarsi tra loro</a:t>
            </a:r>
          </a:p>
          <a:p>
            <a:r>
              <a:rPr lang="it-IT" sz="1700"/>
              <a:t>È un costrutto teorico la “forza di gravità”, che ipoteticamente “causa” quell’attrazione</a:t>
            </a:r>
          </a:p>
          <a:p>
            <a:r>
              <a:rPr lang="it-IT" sz="1700"/>
              <a:t>Che a sua volga si esprime nella legge di attrazione universale</a:t>
            </a:r>
          </a:p>
          <a:p>
            <a:r>
              <a:rPr lang="it-IT" sz="1700"/>
              <a:t>Formulata in un linguaggio matematico</a:t>
            </a:r>
          </a:p>
          <a:p>
            <a:r>
              <a:rPr lang="it-IT" sz="1700"/>
              <a:t>La legge stabilisce i dettagli della relazione causale, consentendo di fare previsioni – confutabili – sui parametri e sui modi con cui i gravi si attireranno in uno spazio</a:t>
            </a:r>
          </a:p>
        </p:txBody>
      </p:sp>
    </p:spTree>
    <p:extLst>
      <p:ext uri="{BB962C8B-B14F-4D97-AF65-F5344CB8AC3E}">
        <p14:creationId xmlns:p14="http://schemas.microsoft.com/office/powerpoint/2010/main" val="2333684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984DDC7-1A6F-AD4A-8F52-EF419759A199}"/>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Esempio 2</a:t>
            </a:r>
          </a:p>
        </p:txBody>
      </p:sp>
      <p:sp>
        <p:nvSpPr>
          <p:cNvPr id="3" name="Segnaposto contenuto 2">
            <a:extLst>
              <a:ext uri="{FF2B5EF4-FFF2-40B4-BE49-F238E27FC236}">
                <a16:creationId xmlns:a16="http://schemas.microsoft.com/office/drawing/2014/main" id="{11CCBD3B-2E52-7F47-AFFB-7907B9516053}"/>
              </a:ext>
            </a:extLst>
          </p:cNvPr>
          <p:cNvSpPr>
            <a:spLocks noGrp="1"/>
          </p:cNvSpPr>
          <p:nvPr>
            <p:ph idx="1"/>
          </p:nvPr>
        </p:nvSpPr>
        <p:spPr>
          <a:xfrm>
            <a:off x="3607694" y="649480"/>
            <a:ext cx="4916510" cy="5546047"/>
          </a:xfrm>
        </p:spPr>
        <p:txBody>
          <a:bodyPr anchor="ctr">
            <a:normAutofit/>
          </a:bodyPr>
          <a:lstStyle/>
          <a:p>
            <a:r>
              <a:rPr lang="it-IT" sz="2400" dirty="0"/>
              <a:t>In psicologia, è una </a:t>
            </a:r>
            <a:r>
              <a:rPr lang="it-IT" sz="2400" b="1" dirty="0"/>
              <a:t>regolarità osservabile </a:t>
            </a:r>
            <a:r>
              <a:rPr lang="it-IT" sz="2400" dirty="0"/>
              <a:t>il fatto che in alcune situazioni identifichiamo e riconosciamo uno stimolo meglio che in altre</a:t>
            </a:r>
          </a:p>
          <a:p>
            <a:r>
              <a:rPr lang="it-IT" sz="2400" dirty="0"/>
              <a:t>È invece un </a:t>
            </a:r>
            <a:r>
              <a:rPr lang="it-IT" sz="2400" b="1" dirty="0"/>
              <a:t>costrutto teorico </a:t>
            </a:r>
            <a:r>
              <a:rPr lang="it-IT" sz="2400" dirty="0"/>
              <a:t>l’</a:t>
            </a:r>
            <a:r>
              <a:rPr lang="it-IT" sz="2400" i="1" dirty="0"/>
              <a:t>attenzione</a:t>
            </a:r>
          </a:p>
          <a:p>
            <a:r>
              <a:rPr lang="it-IT" sz="2400" dirty="0"/>
              <a:t>Che si esprime tramite </a:t>
            </a:r>
            <a:r>
              <a:rPr lang="it-IT" sz="2400" b="1" dirty="0"/>
              <a:t>leggi</a:t>
            </a:r>
            <a:r>
              <a:rPr lang="it-IT" sz="2400" dirty="0"/>
              <a:t> o </a:t>
            </a:r>
            <a:r>
              <a:rPr lang="it-IT" sz="2400" b="1" dirty="0"/>
              <a:t>meccanismi</a:t>
            </a:r>
            <a:r>
              <a:rPr lang="it-IT" sz="2400" dirty="0"/>
              <a:t> di orientamento e mantenimento dell’attenzione</a:t>
            </a:r>
          </a:p>
          <a:p>
            <a:r>
              <a:rPr lang="it-IT" sz="2400" dirty="0"/>
              <a:t>A loro volta in grado di fare previsioni su quali stimoli identificheremo meglio o peggio in determinate situazioni</a:t>
            </a:r>
          </a:p>
        </p:txBody>
      </p:sp>
    </p:spTree>
    <p:extLst>
      <p:ext uri="{BB962C8B-B14F-4D97-AF65-F5344CB8AC3E}">
        <p14:creationId xmlns:p14="http://schemas.microsoft.com/office/powerpoint/2010/main" val="595263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1D79331-A67A-5647-98A4-E740BCECB645}"/>
              </a:ext>
            </a:extLst>
          </p:cNvPr>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Leggi probabilistiche</a:t>
            </a:r>
          </a:p>
        </p:txBody>
      </p:sp>
      <p:sp>
        <p:nvSpPr>
          <p:cNvPr id="3" name="Segnaposto contenuto 2">
            <a:extLst>
              <a:ext uri="{FF2B5EF4-FFF2-40B4-BE49-F238E27FC236}">
                <a16:creationId xmlns:a16="http://schemas.microsoft.com/office/drawing/2014/main" id="{6D19DF13-A03B-2B4F-BAAB-C966C7B50084}"/>
              </a:ext>
            </a:extLst>
          </p:cNvPr>
          <p:cNvSpPr>
            <a:spLocks noGrp="1"/>
          </p:cNvSpPr>
          <p:nvPr>
            <p:ph idx="1"/>
          </p:nvPr>
        </p:nvSpPr>
        <p:spPr>
          <a:xfrm>
            <a:off x="3607694" y="649480"/>
            <a:ext cx="4916510" cy="5546047"/>
          </a:xfrm>
        </p:spPr>
        <p:txBody>
          <a:bodyPr anchor="ctr">
            <a:normAutofit/>
          </a:bodyPr>
          <a:lstStyle/>
          <a:p>
            <a:r>
              <a:rPr lang="it-IT" sz="1700" dirty="0"/>
              <a:t>Le leggi psicologiche sono tutte probabilistiche</a:t>
            </a:r>
          </a:p>
          <a:p>
            <a:r>
              <a:rPr lang="it-IT" sz="1700" dirty="0"/>
              <a:t>Ogni legge mette in relazione due o più eventi</a:t>
            </a:r>
          </a:p>
          <a:p>
            <a:r>
              <a:rPr lang="it-IT" sz="1700" dirty="0"/>
              <a:t>Esempio: la legge che prevede che un evento percettivo insolito e improvviso attragga automaticamente l’attenzione descrive la relazione che connette eventi improvvisi con il più efficiente riconoscimento di stimoli temporalmente e spazialmente contigui a quegli eventi</a:t>
            </a:r>
          </a:p>
          <a:p>
            <a:r>
              <a:rPr lang="it-IT" sz="1700" dirty="0"/>
              <a:t>La relazione tra gli eventi è mediata dal costrutto teorico esplicativo, inosservabile </a:t>
            </a:r>
          </a:p>
          <a:p>
            <a:r>
              <a:rPr lang="it-IT" sz="1700" dirty="0"/>
              <a:t>Nell’esempio, l’attenzione </a:t>
            </a:r>
          </a:p>
        </p:txBody>
      </p:sp>
    </p:spTree>
    <p:extLst>
      <p:ext uri="{BB962C8B-B14F-4D97-AF65-F5344CB8AC3E}">
        <p14:creationId xmlns:p14="http://schemas.microsoft.com/office/powerpoint/2010/main" val="1989806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D833CB4-5606-E840-8ECD-14E02111A284}"/>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Confronto tra teorie</a:t>
            </a:r>
          </a:p>
        </p:txBody>
      </p:sp>
      <p:sp>
        <p:nvSpPr>
          <p:cNvPr id="3" name="Segnaposto contenuto 2">
            <a:extLst>
              <a:ext uri="{FF2B5EF4-FFF2-40B4-BE49-F238E27FC236}">
                <a16:creationId xmlns:a16="http://schemas.microsoft.com/office/drawing/2014/main" id="{BB2A5A15-E92A-4A4C-B2C7-27EB31C711AE}"/>
              </a:ext>
            </a:extLst>
          </p:cNvPr>
          <p:cNvSpPr>
            <a:spLocks noGrp="1"/>
          </p:cNvSpPr>
          <p:nvPr>
            <p:ph idx="1"/>
          </p:nvPr>
        </p:nvSpPr>
        <p:spPr>
          <a:xfrm>
            <a:off x="3607694" y="649480"/>
            <a:ext cx="4916510" cy="5546047"/>
          </a:xfrm>
        </p:spPr>
        <p:txBody>
          <a:bodyPr anchor="ctr">
            <a:normAutofit/>
          </a:bodyPr>
          <a:lstStyle/>
          <a:p>
            <a:r>
              <a:rPr lang="it-IT" sz="1700"/>
              <a:t>Spesso le stesse osservazioni possono essere spiegate da teorie diverse, basate su assunti e costrutti diversi</a:t>
            </a:r>
          </a:p>
          <a:p>
            <a:r>
              <a:rPr lang="it-IT" sz="1700"/>
              <a:t>Qual è la migliore?</a:t>
            </a:r>
          </a:p>
          <a:p>
            <a:r>
              <a:rPr lang="it-IT" sz="1700"/>
              <a:t>Quella in grado di spiegare un maggior numero di fenomeni, di fare un maggior numero di previsioni, e di incorrere in un minor numero di falsificazioni empiriche</a:t>
            </a:r>
          </a:p>
          <a:p>
            <a:r>
              <a:rPr lang="it-IT" sz="1700"/>
              <a:t>Quando due teorie fanno previsioni diverse su un fenomeno, un esperimento può essere in grado di stabilire quale delle due previsioni sia corretta e quale errata, identificando così la teoria migliore</a:t>
            </a:r>
          </a:p>
          <a:p>
            <a:r>
              <a:rPr lang="it-IT" sz="1700"/>
              <a:t>Se due teorie, con diversi costrutti e leggi, </a:t>
            </a:r>
            <a:r>
              <a:rPr lang="it-IT" sz="1700" b="1"/>
              <a:t>fanno le stesse previsioni</a:t>
            </a:r>
            <a:r>
              <a:rPr lang="it-IT" sz="1700"/>
              <a:t>, sono </a:t>
            </a:r>
            <a:r>
              <a:rPr lang="it-IT" sz="1700" b="1"/>
              <a:t>scientificamente indistinguibili</a:t>
            </a:r>
          </a:p>
          <a:p>
            <a:r>
              <a:rPr lang="it-IT" sz="1700"/>
              <a:t>Salvo preferire la teoria che fa quelle previsioni congetturando il </a:t>
            </a:r>
            <a:r>
              <a:rPr lang="it-IT" sz="1700" b="1"/>
              <a:t>minor numero </a:t>
            </a:r>
            <a:r>
              <a:rPr lang="it-IT" sz="1700"/>
              <a:t>di costrutti: «rasoio di Ockham»</a:t>
            </a:r>
          </a:p>
        </p:txBody>
      </p:sp>
    </p:spTree>
    <p:extLst>
      <p:ext uri="{BB962C8B-B14F-4D97-AF65-F5344CB8AC3E}">
        <p14:creationId xmlns:p14="http://schemas.microsoft.com/office/powerpoint/2010/main" val="3812832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AB1209D-9448-584C-9338-AAC89CEF8C43}"/>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Pluralismo teorico</a:t>
            </a:r>
          </a:p>
        </p:txBody>
      </p:sp>
      <p:sp>
        <p:nvSpPr>
          <p:cNvPr id="3" name="Segnaposto contenuto 2">
            <a:extLst>
              <a:ext uri="{FF2B5EF4-FFF2-40B4-BE49-F238E27FC236}">
                <a16:creationId xmlns:a16="http://schemas.microsoft.com/office/drawing/2014/main" id="{78DF1EA4-FF45-594F-89F9-AD3683FBC77B}"/>
              </a:ext>
            </a:extLst>
          </p:cNvPr>
          <p:cNvSpPr>
            <a:spLocks noGrp="1"/>
          </p:cNvSpPr>
          <p:nvPr>
            <p:ph idx="1"/>
          </p:nvPr>
        </p:nvSpPr>
        <p:spPr>
          <a:xfrm>
            <a:off x="3607694" y="649480"/>
            <a:ext cx="4916510" cy="5546047"/>
          </a:xfrm>
        </p:spPr>
        <p:txBody>
          <a:bodyPr anchor="ctr">
            <a:normAutofit/>
          </a:bodyPr>
          <a:lstStyle/>
          <a:p>
            <a:r>
              <a:rPr lang="it-IT" sz="1700" dirty="0"/>
              <a:t>La pluralità delle teorie, e il loro </a:t>
            </a:r>
            <a:r>
              <a:rPr lang="it-IT" sz="1700" b="1" dirty="0"/>
              <a:t>sistematico confronto</a:t>
            </a:r>
            <a:r>
              <a:rPr lang="it-IT" sz="1700" dirty="0"/>
              <a:t>, gioca un ruolo fondamentale nello sviluppo della ricerca</a:t>
            </a:r>
          </a:p>
          <a:p>
            <a:r>
              <a:rPr lang="it-IT" sz="1700" dirty="0"/>
              <a:t>Una teoria è riconosciuta valida quando resiste nel tempo a più tentativi di falsificazione sperimentale</a:t>
            </a:r>
          </a:p>
          <a:p>
            <a:r>
              <a:rPr lang="it-IT" sz="1700" dirty="0"/>
              <a:t>Lo scopo della scienza è lo sviluppo di teorie sempre più </a:t>
            </a:r>
            <a:r>
              <a:rPr lang="it-IT" sz="1700" b="1" dirty="0"/>
              <a:t>verosimili</a:t>
            </a:r>
          </a:p>
          <a:p>
            <a:r>
              <a:rPr lang="it-IT" sz="1700" dirty="0"/>
              <a:t>Sempre più vicine all’ideale di una descrizione sintetica, comprensiva ed esauriente della realtà</a:t>
            </a:r>
          </a:p>
        </p:txBody>
      </p:sp>
    </p:spTree>
    <p:extLst>
      <p:ext uri="{BB962C8B-B14F-4D97-AF65-F5344CB8AC3E}">
        <p14:creationId xmlns:p14="http://schemas.microsoft.com/office/powerpoint/2010/main" val="978077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B932D69-F877-FA43-9F88-7FB05F8D9789}"/>
              </a:ext>
            </a:extLst>
          </p:cNvPr>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Sperimentalisti e teorici</a:t>
            </a:r>
          </a:p>
        </p:txBody>
      </p:sp>
      <p:sp>
        <p:nvSpPr>
          <p:cNvPr id="3" name="Segnaposto contenuto 2">
            <a:extLst>
              <a:ext uri="{FF2B5EF4-FFF2-40B4-BE49-F238E27FC236}">
                <a16:creationId xmlns:a16="http://schemas.microsoft.com/office/drawing/2014/main" id="{BAC52103-D37E-274F-A510-9124F78ED749}"/>
              </a:ext>
            </a:extLst>
          </p:cNvPr>
          <p:cNvSpPr>
            <a:spLocks noGrp="1"/>
          </p:cNvSpPr>
          <p:nvPr>
            <p:ph idx="1"/>
          </p:nvPr>
        </p:nvSpPr>
        <p:spPr>
          <a:xfrm>
            <a:off x="3607694" y="649480"/>
            <a:ext cx="4916510" cy="5546047"/>
          </a:xfrm>
        </p:spPr>
        <p:txBody>
          <a:bodyPr anchor="ctr">
            <a:normAutofit/>
          </a:bodyPr>
          <a:lstStyle/>
          <a:p>
            <a:r>
              <a:rPr lang="it-IT" sz="1700"/>
              <a:t>In psicologia generale, lo </a:t>
            </a:r>
            <a:r>
              <a:rPr lang="it-IT" sz="1700" b="1"/>
              <a:t>sperimentalista</a:t>
            </a:r>
            <a:r>
              <a:rPr lang="it-IT" sz="1700"/>
              <a:t> agisce su base teorica, cercando di provare gli aspetti inadeguati di una qualche teoria</a:t>
            </a:r>
          </a:p>
          <a:p>
            <a:r>
              <a:rPr lang="it-IT" sz="1700"/>
              <a:t>Il </a:t>
            </a:r>
            <a:r>
              <a:rPr lang="it-IT" sz="1700" b="1"/>
              <a:t>teorico</a:t>
            </a:r>
            <a:r>
              <a:rPr lang="it-IT" sz="1700"/>
              <a:t> va via via modificando gli asserti confutati di una teoria, e ne propone altri in grado di comprendere meglio le osservazioni sperimentali disponibili</a:t>
            </a:r>
          </a:p>
          <a:p>
            <a:r>
              <a:rPr lang="it-IT" sz="1700"/>
              <a:t>Nella maggioranza dei casi un ricercatore in psicologia generale è sia teorico, sia sperimentalista</a:t>
            </a:r>
          </a:p>
          <a:p>
            <a:r>
              <a:rPr lang="it-IT" sz="1700"/>
              <a:t>Ma i due ruoli sono distinti, e riflettono fasi diverse del ciclo ipotetico-deduttivo: quella </a:t>
            </a:r>
            <a:r>
              <a:rPr lang="it-IT" sz="1700" b="1"/>
              <a:t>speculativa</a:t>
            </a:r>
            <a:r>
              <a:rPr lang="it-IT" sz="1700"/>
              <a:t> e quella </a:t>
            </a:r>
            <a:r>
              <a:rPr lang="it-IT" sz="1700" b="1"/>
              <a:t>empirica</a:t>
            </a:r>
          </a:p>
        </p:txBody>
      </p:sp>
    </p:spTree>
    <p:extLst>
      <p:ext uri="{BB962C8B-B14F-4D97-AF65-F5344CB8AC3E}">
        <p14:creationId xmlns:p14="http://schemas.microsoft.com/office/powerpoint/2010/main" val="1354634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olo 3"/>
          <p:cNvSpPr>
            <a:spLocks noGrp="1"/>
          </p:cNvSpPr>
          <p:nvPr>
            <p:ph type="ctrTitle"/>
          </p:nvPr>
        </p:nvSpPr>
        <p:spPr>
          <a:xfrm>
            <a:off x="986118" y="735106"/>
            <a:ext cx="7540322" cy="2928470"/>
          </a:xfrm>
        </p:spPr>
        <p:txBody>
          <a:bodyPr anchor="b">
            <a:normAutofit/>
          </a:bodyPr>
          <a:lstStyle/>
          <a:p>
            <a:pPr algn="l"/>
            <a:r>
              <a:rPr lang="it-IT" sz="4200">
                <a:solidFill>
                  <a:srgbClr val="FFFFFF"/>
                </a:solidFill>
              </a:rPr>
              <a:t>Teorie e modelli in psicologia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393555" y="620392"/>
            <a:ext cx="2856201" cy="5504688"/>
          </a:xfrm>
        </p:spPr>
        <p:txBody>
          <a:bodyPr>
            <a:normAutofit/>
          </a:bodyPr>
          <a:lstStyle/>
          <a:p>
            <a:r>
              <a:rPr lang="it-IT" sz="2900">
                <a:solidFill>
                  <a:schemeClr val="bg1"/>
                </a:solidFill>
              </a:rPr>
              <a:t>Sperimentazione scientifica</a:t>
            </a:r>
          </a:p>
        </p:txBody>
      </p:sp>
      <p:graphicFrame>
        <p:nvGraphicFramePr>
          <p:cNvPr id="5" name="Segnaposto contenuto 2">
            <a:extLst>
              <a:ext uri="{FF2B5EF4-FFF2-40B4-BE49-F238E27FC236}">
                <a16:creationId xmlns:a16="http://schemas.microsoft.com/office/drawing/2014/main" id="{08035D93-7797-43E9-AFE5-1427A728D482}"/>
              </a:ext>
            </a:extLst>
          </p:cNvPr>
          <p:cNvGraphicFramePr>
            <a:graphicFrameLocks noGrp="1"/>
          </p:cNvGraphicFramePr>
          <p:nvPr>
            <p:ph idx="1"/>
            <p:extLst>
              <p:ext uri="{D42A27DB-BD31-4B8C-83A1-F6EECF244321}">
                <p14:modId xmlns:p14="http://schemas.microsoft.com/office/powerpoint/2010/main" val="4236007631"/>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1EF8FE1D-527B-9A4F-84D7-822460835AB8}"/>
              </a:ext>
            </a:extLst>
          </p:cNvPr>
          <p:cNvSpPr>
            <a:spLocks noGrp="1"/>
          </p:cNvSpPr>
          <p:nvPr>
            <p:ph type="title"/>
          </p:nvPr>
        </p:nvSpPr>
        <p:spPr>
          <a:xfrm>
            <a:off x="393555" y="620392"/>
            <a:ext cx="2856201" cy="5504688"/>
          </a:xfrm>
        </p:spPr>
        <p:txBody>
          <a:bodyPr>
            <a:normAutofit/>
          </a:bodyPr>
          <a:lstStyle/>
          <a:p>
            <a:r>
              <a:rPr lang="it-IT" sz="5200">
                <a:solidFill>
                  <a:schemeClr val="bg1"/>
                </a:solidFill>
              </a:rPr>
              <a:t>Stato attuale</a:t>
            </a:r>
          </a:p>
        </p:txBody>
      </p:sp>
      <p:graphicFrame>
        <p:nvGraphicFramePr>
          <p:cNvPr id="5" name="Segnaposto contenuto 2">
            <a:extLst>
              <a:ext uri="{FF2B5EF4-FFF2-40B4-BE49-F238E27FC236}">
                <a16:creationId xmlns:a16="http://schemas.microsoft.com/office/drawing/2014/main" id="{B570EBEB-025D-4BC1-B74E-472C0DD764F6}"/>
              </a:ext>
            </a:extLst>
          </p:cNvPr>
          <p:cNvGraphicFramePr>
            <a:graphicFrameLocks noGrp="1"/>
          </p:cNvGraphicFramePr>
          <p:nvPr>
            <p:ph idx="1"/>
            <p:extLst>
              <p:ext uri="{D42A27DB-BD31-4B8C-83A1-F6EECF244321}">
                <p14:modId xmlns:p14="http://schemas.microsoft.com/office/powerpoint/2010/main" val="2414739673"/>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59588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1B932D69-F877-FA43-9F88-7FB05F8D9789}"/>
              </a:ext>
            </a:extLst>
          </p:cNvPr>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Sperimentalisti e teorici</a:t>
            </a:r>
          </a:p>
        </p:txBody>
      </p:sp>
      <p:sp>
        <p:nvSpPr>
          <p:cNvPr id="3" name="Segnaposto contenuto 2">
            <a:extLst>
              <a:ext uri="{FF2B5EF4-FFF2-40B4-BE49-F238E27FC236}">
                <a16:creationId xmlns:a16="http://schemas.microsoft.com/office/drawing/2014/main" id="{BAC52103-D37E-274F-A510-9124F78ED749}"/>
              </a:ext>
            </a:extLst>
          </p:cNvPr>
          <p:cNvSpPr>
            <a:spLocks noGrp="1"/>
          </p:cNvSpPr>
          <p:nvPr>
            <p:ph idx="1"/>
          </p:nvPr>
        </p:nvSpPr>
        <p:spPr>
          <a:xfrm>
            <a:off x="3607694" y="649480"/>
            <a:ext cx="4916510" cy="5546047"/>
          </a:xfrm>
        </p:spPr>
        <p:txBody>
          <a:bodyPr anchor="ctr">
            <a:normAutofit/>
          </a:bodyPr>
          <a:lstStyle/>
          <a:p>
            <a:r>
              <a:rPr lang="it-IT" sz="1700"/>
              <a:t>In psicologia generale, lo </a:t>
            </a:r>
            <a:r>
              <a:rPr lang="it-IT" sz="1700" b="1"/>
              <a:t>sperimentalista</a:t>
            </a:r>
            <a:r>
              <a:rPr lang="it-IT" sz="1700"/>
              <a:t> agisce su base teorica, cercando di provare gli aspetti inadeguati di una qualche teoria</a:t>
            </a:r>
          </a:p>
          <a:p>
            <a:r>
              <a:rPr lang="it-IT" sz="1700"/>
              <a:t>Il </a:t>
            </a:r>
            <a:r>
              <a:rPr lang="it-IT" sz="1700" b="1"/>
              <a:t>teorico</a:t>
            </a:r>
            <a:r>
              <a:rPr lang="it-IT" sz="1700"/>
              <a:t> va via via modificando gli asserti confutati di una teoria, e ne propone altri in grado di comprendere meglio le osservazioni sperimentali disponibili</a:t>
            </a:r>
          </a:p>
          <a:p>
            <a:r>
              <a:rPr lang="it-IT" sz="1700"/>
              <a:t>Nella maggioranza dei casi un ricercatore in psicologia generale è sia teorico, sia sperimentalista</a:t>
            </a:r>
          </a:p>
          <a:p>
            <a:r>
              <a:rPr lang="it-IT" sz="1700"/>
              <a:t>Ma i due ruoli sono distinti, e riflettono fasi diverse del ciclo ipotetico-deduttivo: quella </a:t>
            </a:r>
            <a:r>
              <a:rPr lang="it-IT" sz="1700" b="1"/>
              <a:t>speculativa</a:t>
            </a:r>
            <a:r>
              <a:rPr lang="it-IT" sz="1700"/>
              <a:t> e quella </a:t>
            </a:r>
            <a:r>
              <a:rPr lang="it-IT" sz="1700" b="1"/>
              <a:t>empirica</a:t>
            </a:r>
          </a:p>
        </p:txBody>
      </p:sp>
    </p:spTree>
    <p:extLst>
      <p:ext uri="{BB962C8B-B14F-4D97-AF65-F5344CB8AC3E}">
        <p14:creationId xmlns:p14="http://schemas.microsoft.com/office/powerpoint/2010/main" val="28102419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b="1">
                <a:solidFill>
                  <a:srgbClr val="FFFFFF"/>
                </a:solidFill>
              </a:rPr>
              <a:t>I livelli della spiegazione in psicologia</a:t>
            </a:r>
            <a:endParaRPr lang="it-IT" sz="350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2400" dirty="0"/>
              <a:t>Quali domande si pone lo psicologo, quando desidera spiegare un qualche processo o comportamento?</a:t>
            </a:r>
          </a:p>
          <a:p>
            <a:r>
              <a:rPr lang="it-IT" sz="2400" dirty="0"/>
              <a:t>Per David Marr, i livelli della spiegazione sono tre:</a:t>
            </a:r>
          </a:p>
          <a:p>
            <a:pPr lvl="1"/>
            <a:r>
              <a:rPr lang="it-IT" sz="2400" i="1" dirty="0"/>
              <a:t>Livello computazionale</a:t>
            </a:r>
          </a:p>
          <a:p>
            <a:pPr lvl="1"/>
            <a:r>
              <a:rPr lang="it-IT" sz="2400" i="1" dirty="0"/>
              <a:t>Livello algoritmico</a:t>
            </a:r>
          </a:p>
          <a:p>
            <a:pPr lvl="1"/>
            <a:r>
              <a:rPr lang="it-IT" sz="2400" i="1" dirty="0"/>
              <a:t>Livello dell’implementazione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393555" y="620392"/>
            <a:ext cx="2856201" cy="5504688"/>
          </a:xfrm>
        </p:spPr>
        <p:txBody>
          <a:bodyPr>
            <a:normAutofit/>
          </a:bodyPr>
          <a:lstStyle/>
          <a:p>
            <a:r>
              <a:rPr lang="it-IT" sz="2900">
                <a:solidFill>
                  <a:schemeClr val="bg1"/>
                </a:solidFill>
              </a:rPr>
              <a:t>Il livello computazionale</a:t>
            </a:r>
          </a:p>
        </p:txBody>
      </p:sp>
      <p:graphicFrame>
        <p:nvGraphicFramePr>
          <p:cNvPr id="5" name="Segnaposto contenuto 2">
            <a:extLst>
              <a:ext uri="{FF2B5EF4-FFF2-40B4-BE49-F238E27FC236}">
                <a16:creationId xmlns:a16="http://schemas.microsoft.com/office/drawing/2014/main" id="{3DED3739-F9FC-495D-BFC0-BCF40A33C390}"/>
              </a:ext>
            </a:extLst>
          </p:cNvPr>
          <p:cNvGraphicFramePr>
            <a:graphicFrameLocks noGrp="1"/>
          </p:cNvGraphicFramePr>
          <p:nvPr>
            <p:ph idx="1"/>
            <p:extLst>
              <p:ext uri="{D42A27DB-BD31-4B8C-83A1-F6EECF244321}">
                <p14:modId xmlns:p14="http://schemas.microsoft.com/office/powerpoint/2010/main" val="499859837"/>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a:solidFill>
                  <a:srgbClr val="FFFFFF"/>
                </a:solidFill>
              </a:rPr>
              <a:t>Livello algoritmico</a:t>
            </a:r>
          </a:p>
        </p:txBody>
      </p:sp>
      <p:graphicFrame>
        <p:nvGraphicFramePr>
          <p:cNvPr id="5" name="Segnaposto contenuto 2">
            <a:extLst>
              <a:ext uri="{FF2B5EF4-FFF2-40B4-BE49-F238E27FC236}">
                <a16:creationId xmlns:a16="http://schemas.microsoft.com/office/drawing/2014/main" id="{65D1DF3C-3A38-447A-8FFA-7270DDC24DB7}"/>
              </a:ext>
            </a:extLst>
          </p:cNvPr>
          <p:cNvGraphicFramePr>
            <a:graphicFrameLocks noGrp="1"/>
          </p:cNvGraphicFramePr>
          <p:nvPr>
            <p:ph idx="1"/>
            <p:extLst>
              <p:ext uri="{D42A27DB-BD31-4B8C-83A1-F6EECF244321}">
                <p14:modId xmlns:p14="http://schemas.microsoft.com/office/powerpoint/2010/main" val="4208534919"/>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393555" y="620392"/>
            <a:ext cx="2856201" cy="5504688"/>
          </a:xfrm>
        </p:spPr>
        <p:txBody>
          <a:bodyPr>
            <a:normAutofit/>
          </a:bodyPr>
          <a:lstStyle/>
          <a:p>
            <a:r>
              <a:rPr lang="it-IT" sz="2100">
                <a:solidFill>
                  <a:schemeClr val="bg1"/>
                </a:solidFill>
              </a:rPr>
              <a:t>Livello dell’implementazione</a:t>
            </a:r>
          </a:p>
        </p:txBody>
      </p:sp>
      <p:graphicFrame>
        <p:nvGraphicFramePr>
          <p:cNvPr id="5" name="Segnaposto contenuto 2">
            <a:extLst>
              <a:ext uri="{FF2B5EF4-FFF2-40B4-BE49-F238E27FC236}">
                <a16:creationId xmlns:a16="http://schemas.microsoft.com/office/drawing/2014/main" id="{9E1E8B30-03A3-4514-B65C-E8BBEB0664C9}"/>
              </a:ext>
            </a:extLst>
          </p:cNvPr>
          <p:cNvGraphicFramePr>
            <a:graphicFrameLocks noGrp="1"/>
          </p:cNvGraphicFramePr>
          <p:nvPr>
            <p:ph idx="1"/>
            <p:extLst>
              <p:ext uri="{D42A27DB-BD31-4B8C-83A1-F6EECF244321}">
                <p14:modId xmlns:p14="http://schemas.microsoft.com/office/powerpoint/2010/main" val="4069037654"/>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678351B-3AF7-004E-B351-45F79FAA30EB}"/>
              </a:ext>
            </a:extLst>
          </p:cNvPr>
          <p:cNvSpPr>
            <a:spLocks noGrp="1"/>
          </p:cNvSpPr>
          <p:nvPr>
            <p:ph type="title"/>
          </p:nvPr>
        </p:nvSpPr>
        <p:spPr>
          <a:xfrm>
            <a:off x="628650" y="557188"/>
            <a:ext cx="7886700" cy="1133499"/>
          </a:xfrm>
        </p:spPr>
        <p:txBody>
          <a:bodyPr>
            <a:normAutofit/>
          </a:bodyPr>
          <a:lstStyle/>
          <a:p>
            <a:r>
              <a:rPr lang="it-IT" sz="4500"/>
              <a:t>Esempio (livello 1)</a:t>
            </a:r>
          </a:p>
        </p:txBody>
      </p:sp>
      <p:graphicFrame>
        <p:nvGraphicFramePr>
          <p:cNvPr id="5" name="Segnaposto contenuto 2">
            <a:extLst>
              <a:ext uri="{FF2B5EF4-FFF2-40B4-BE49-F238E27FC236}">
                <a16:creationId xmlns:a16="http://schemas.microsoft.com/office/drawing/2014/main" id="{AF6F65BA-8FB9-40ED-A3EB-A2BF1A8AE876}"/>
              </a:ext>
            </a:extLst>
          </p:cNvPr>
          <p:cNvGraphicFramePr>
            <a:graphicFrameLocks noGrp="1"/>
          </p:cNvGraphicFramePr>
          <p:nvPr>
            <p:ph idx="1"/>
            <p:extLst>
              <p:ext uri="{D42A27DB-BD31-4B8C-83A1-F6EECF244321}">
                <p14:modId xmlns:p14="http://schemas.microsoft.com/office/powerpoint/2010/main" val="4027885163"/>
              </p:ext>
            </p:extLst>
          </p:nvPr>
        </p:nvGraphicFramePr>
        <p:xfrm>
          <a:off x="628650" y="1828800"/>
          <a:ext cx="78867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75792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64D464-898B-4908-88FD-33A83D6ED6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370AD7E-C285-EA47-8F9A-8BDC96B48BD4}"/>
              </a:ext>
            </a:extLst>
          </p:cNvPr>
          <p:cNvSpPr>
            <a:spLocks noGrp="1"/>
          </p:cNvSpPr>
          <p:nvPr>
            <p:ph type="title"/>
          </p:nvPr>
        </p:nvSpPr>
        <p:spPr>
          <a:xfrm>
            <a:off x="628650" y="365126"/>
            <a:ext cx="7356447" cy="1146176"/>
          </a:xfrm>
        </p:spPr>
        <p:txBody>
          <a:bodyPr>
            <a:normAutofit/>
          </a:bodyPr>
          <a:lstStyle/>
          <a:p>
            <a:r>
              <a:rPr lang="it-IT">
                <a:solidFill>
                  <a:schemeClr val="bg1"/>
                </a:solidFill>
              </a:rPr>
              <a:t>Esempio (livello 2)</a:t>
            </a:r>
          </a:p>
        </p:txBody>
      </p:sp>
      <p:sp>
        <p:nvSpPr>
          <p:cNvPr id="10" name="Freeform: Shape 9">
            <a:extLst>
              <a:ext uri="{FF2B5EF4-FFF2-40B4-BE49-F238E27FC236}">
                <a16:creationId xmlns:a16="http://schemas.microsoft.com/office/drawing/2014/main" id="{F0BC1D9E-4401-4EC0-88FD-ED103CB57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0502" y="2"/>
            <a:ext cx="893498" cy="1511301"/>
          </a:xfrm>
          <a:custGeom>
            <a:avLst/>
            <a:gdLst>
              <a:gd name="connsiteX0" fmla="*/ 697617 w 1191330"/>
              <a:gd name="connsiteY0" fmla="*/ 0 h 1511301"/>
              <a:gd name="connsiteX1" fmla="*/ 1191330 w 1191330"/>
              <a:gd name="connsiteY1" fmla="*/ 0 h 1511301"/>
              <a:gd name="connsiteX2" fmla="*/ 1191330 w 1191330"/>
              <a:gd name="connsiteY2" fmla="*/ 1511301 h 1511301"/>
              <a:gd name="connsiteX3" fmla="*/ 0 w 1191330"/>
              <a:gd name="connsiteY3" fmla="*/ 1511301 h 1511301"/>
            </a:gdLst>
            <a:ahLst/>
            <a:cxnLst>
              <a:cxn ang="0">
                <a:pos x="connsiteX0" y="connsiteY0"/>
              </a:cxn>
              <a:cxn ang="0">
                <a:pos x="connsiteX1" y="connsiteY1"/>
              </a:cxn>
              <a:cxn ang="0">
                <a:pos x="connsiteX2" y="connsiteY2"/>
              </a:cxn>
              <a:cxn ang="0">
                <a:pos x="connsiteX3" y="connsiteY3"/>
              </a:cxn>
            </a:cxnLst>
            <a:rect l="l" t="t" r="r" b="b"/>
            <a:pathLst>
              <a:path w="1191330" h="1511301">
                <a:moveTo>
                  <a:pt x="697617" y="0"/>
                </a:moveTo>
                <a:lnTo>
                  <a:pt x="1191330" y="0"/>
                </a:lnTo>
                <a:lnTo>
                  <a:pt x="1191330" y="1511301"/>
                </a:lnTo>
                <a:lnTo>
                  <a:pt x="0" y="151130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Freeform: Shape 11">
            <a:extLst>
              <a:ext uri="{FF2B5EF4-FFF2-40B4-BE49-F238E27FC236}">
                <a16:creationId xmlns:a16="http://schemas.microsoft.com/office/drawing/2014/main" id="{B0AAF7C9-094E-400C-A428-F6C2262F6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0688"/>
            <a:ext cx="8064990" cy="5167312"/>
          </a:xfrm>
          <a:custGeom>
            <a:avLst/>
            <a:gdLst>
              <a:gd name="connsiteX0" fmla="*/ 0 w 10753320"/>
              <a:gd name="connsiteY0" fmla="*/ 0 h 5167312"/>
              <a:gd name="connsiteX1" fmla="*/ 9680943 w 10753320"/>
              <a:gd name="connsiteY1" fmla="*/ 0 h 5167312"/>
              <a:gd name="connsiteX2" fmla="*/ 9680223 w 10753320"/>
              <a:gd name="connsiteY2" fmla="*/ 952 h 5167312"/>
              <a:gd name="connsiteX3" fmla="*/ 10753320 w 10753320"/>
              <a:gd name="connsiteY3" fmla="*/ 952 h 5167312"/>
              <a:gd name="connsiteX4" fmla="*/ 8359441 w 10753320"/>
              <a:gd name="connsiteY4" fmla="*/ 5167312 h 5167312"/>
              <a:gd name="connsiteX5" fmla="*/ 4821866 w 10753320"/>
              <a:gd name="connsiteY5" fmla="*/ 5167312 h 5167312"/>
              <a:gd name="connsiteX6" fmla="*/ 4821866 w 10753320"/>
              <a:gd name="connsiteY6" fmla="*/ 5166360 h 5167312"/>
              <a:gd name="connsiteX7" fmla="*/ 0 w 10753320"/>
              <a:gd name="connsiteY7" fmla="*/ 5166360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53320" h="5167312">
                <a:moveTo>
                  <a:pt x="0" y="0"/>
                </a:moveTo>
                <a:lnTo>
                  <a:pt x="9680943" y="0"/>
                </a:lnTo>
                <a:lnTo>
                  <a:pt x="9680223" y="952"/>
                </a:lnTo>
                <a:lnTo>
                  <a:pt x="10753320" y="952"/>
                </a:lnTo>
                <a:lnTo>
                  <a:pt x="8359441" y="5167312"/>
                </a:lnTo>
                <a:lnTo>
                  <a:pt x="4821866" y="5167312"/>
                </a:lnTo>
                <a:lnTo>
                  <a:pt x="4821866" y="5166360"/>
                </a:lnTo>
                <a:lnTo>
                  <a:pt x="0" y="516636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Segnaposto contenuto 2">
            <a:extLst>
              <a:ext uri="{FF2B5EF4-FFF2-40B4-BE49-F238E27FC236}">
                <a16:creationId xmlns:a16="http://schemas.microsoft.com/office/drawing/2014/main" id="{7798FC32-B45B-6B41-9EAA-F83199BB94C3}"/>
              </a:ext>
            </a:extLst>
          </p:cNvPr>
          <p:cNvSpPr>
            <a:spLocks noGrp="1"/>
          </p:cNvSpPr>
          <p:nvPr>
            <p:ph idx="1"/>
          </p:nvPr>
        </p:nvSpPr>
        <p:spPr>
          <a:xfrm>
            <a:off x="628650" y="2055811"/>
            <a:ext cx="5486400" cy="4121152"/>
          </a:xfrm>
        </p:spPr>
        <p:txBody>
          <a:bodyPr>
            <a:normAutofit/>
          </a:bodyPr>
          <a:lstStyle/>
          <a:p>
            <a:pPr>
              <a:lnSpc>
                <a:spcPct val="90000"/>
              </a:lnSpc>
            </a:pPr>
            <a:r>
              <a:rPr lang="it-IT" sz="1600"/>
              <a:t>“come fa a fare le somme?”: devo costruire una teoria che spieghi i singoli passaggi che possono realizzare la funzione identificata al primo livello</a:t>
            </a:r>
          </a:p>
          <a:p>
            <a:pPr>
              <a:lnSpc>
                <a:spcPct val="90000"/>
              </a:lnSpc>
            </a:pPr>
            <a:r>
              <a:rPr lang="it-IT" sz="1600"/>
              <a:t>Esempio: «formato: numeri arabi in base 10; procedura algoritmica: somme in colonna con riporto»</a:t>
            </a:r>
          </a:p>
          <a:p>
            <a:pPr>
              <a:lnSpc>
                <a:spcPct val="90000"/>
              </a:lnSpc>
            </a:pPr>
            <a:r>
              <a:rPr lang="it-IT" sz="1600"/>
              <a:t>La teoria consente previsioni. Esempio: quante più sono le cifre dei numeri sommati, e quanti più sono i riporti, tanto più tempo dovrebbe impiegare il registratore a fare una somma</a:t>
            </a:r>
          </a:p>
          <a:p>
            <a:pPr>
              <a:lnSpc>
                <a:spcPct val="90000"/>
              </a:lnSpc>
            </a:pPr>
            <a:r>
              <a:rPr lang="it-IT" sz="1600"/>
              <a:t>Si svolgono esperimenti per controllare le previsioni. Esempio: disegno ortogonale, con stimoli sperimentali 999 + 888, 333 + 222; 9 + 8; 3 + 2</a:t>
            </a:r>
          </a:p>
          <a:p>
            <a:pPr>
              <a:lnSpc>
                <a:spcPct val="90000"/>
              </a:lnSpc>
            </a:pPr>
            <a:r>
              <a:rPr lang="it-IT" sz="1600"/>
              <a:t>Quando la teoria “somme in colonna in base 10” sarà falsificata dai dati sperimentali, la correggerò, producendone un’altra</a:t>
            </a:r>
          </a:p>
          <a:p>
            <a:pPr>
              <a:lnSpc>
                <a:spcPct val="90000"/>
              </a:lnSpc>
            </a:pPr>
            <a:r>
              <a:rPr lang="it-IT" sz="1600"/>
              <a:t>Per esempio, la teoria «formato: base 2: procedura: somma binaria»  </a:t>
            </a:r>
          </a:p>
        </p:txBody>
      </p:sp>
      <p:sp>
        <p:nvSpPr>
          <p:cNvPr id="14" name="Freeform: Shape 13">
            <a:extLst>
              <a:ext uri="{FF2B5EF4-FFF2-40B4-BE49-F238E27FC236}">
                <a16:creationId xmlns:a16="http://schemas.microsoft.com/office/drawing/2014/main" id="{6200B311-3585-4069-AAC6-CD443FA5B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2989" y="1690688"/>
            <a:ext cx="2751011" cy="5167312"/>
          </a:xfrm>
          <a:custGeom>
            <a:avLst/>
            <a:gdLst>
              <a:gd name="connsiteX0" fmla="*/ 2391664 w 3668014"/>
              <a:gd name="connsiteY0" fmla="*/ 0 h 5167312"/>
              <a:gd name="connsiteX1" fmla="*/ 3668014 w 3668014"/>
              <a:gd name="connsiteY1" fmla="*/ 0 h 5167312"/>
              <a:gd name="connsiteX2" fmla="*/ 3668014 w 3668014"/>
              <a:gd name="connsiteY2" fmla="*/ 5167312 h 5167312"/>
              <a:gd name="connsiteX3" fmla="*/ 0 w 3668014"/>
              <a:gd name="connsiteY3" fmla="*/ 5167312 h 5167312"/>
              <a:gd name="connsiteX4" fmla="*/ 2393879 w 3668014"/>
              <a:gd name="connsiteY4" fmla="*/ 952 h 5167312"/>
              <a:gd name="connsiteX5" fmla="*/ 2391664 w 3668014"/>
              <a:gd name="connsiteY5"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68014" h="5167312">
                <a:moveTo>
                  <a:pt x="2391664" y="0"/>
                </a:moveTo>
                <a:lnTo>
                  <a:pt x="3668014" y="0"/>
                </a:lnTo>
                <a:lnTo>
                  <a:pt x="3668014" y="5167312"/>
                </a:lnTo>
                <a:lnTo>
                  <a:pt x="0" y="5167312"/>
                </a:lnTo>
                <a:lnTo>
                  <a:pt x="2393879" y="952"/>
                </a:lnTo>
                <a:lnTo>
                  <a:pt x="2391664"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60364133"/>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b="1" dirty="0">
                <a:solidFill>
                  <a:srgbClr val="FFFFFF"/>
                </a:solidFill>
              </a:rPr>
              <a:t>Esempio (livello 3)</a:t>
            </a:r>
            <a:endParaRPr lang="it-IT" sz="3500" dirty="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lnSpcReduction="10000"/>
          </a:bodyPr>
          <a:lstStyle/>
          <a:p>
            <a:r>
              <a:rPr lang="it-IT" sz="2400" dirty="0"/>
              <a:t>Cerco di capire quali meccanismi fisici realizzano i passaggi algoritmici previsti dalla teoria</a:t>
            </a:r>
          </a:p>
          <a:p>
            <a:r>
              <a:rPr lang="it-IT" sz="2400" dirty="0"/>
              <a:t>Esempio: è un registratore meccanico che codifica i numeri binari con interruttori a due posizioni e li elabora collegando tra loro gli interruttori? O è elettronico, e rappresenta i numeri come flussi di corrente entro valvole? O è elettronico ma basato su semiconduttori al silicio?</a:t>
            </a:r>
          </a:p>
          <a:p>
            <a:r>
              <a:rPr lang="it-IT" sz="2400" dirty="0"/>
              <a:t>Anche queste teorie devono essere ben specificate, per fare previsioni confrontabili con dati empirici</a:t>
            </a:r>
          </a:p>
        </p:txBody>
      </p:sp>
    </p:spTree>
    <p:extLst>
      <p:ext uri="{BB962C8B-B14F-4D97-AF65-F5344CB8AC3E}">
        <p14:creationId xmlns:p14="http://schemas.microsoft.com/office/powerpoint/2010/main" val="1788523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199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FCBD862D-8D49-A64D-B717-0329CAB4D776}"/>
              </a:ext>
            </a:extLst>
          </p:cNvPr>
          <p:cNvSpPr>
            <a:spLocks noGrp="1"/>
          </p:cNvSpPr>
          <p:nvPr>
            <p:ph type="title"/>
          </p:nvPr>
        </p:nvSpPr>
        <p:spPr>
          <a:xfrm>
            <a:off x="393555" y="620392"/>
            <a:ext cx="2856201" cy="5504688"/>
          </a:xfrm>
        </p:spPr>
        <p:txBody>
          <a:bodyPr>
            <a:normAutofit/>
          </a:bodyPr>
          <a:lstStyle/>
          <a:p>
            <a:r>
              <a:rPr lang="it-IT" sz="2900">
                <a:solidFill>
                  <a:schemeClr val="bg1"/>
                </a:solidFill>
              </a:rPr>
              <a:t>Approssimazioni a processi ottimali</a:t>
            </a:r>
          </a:p>
        </p:txBody>
      </p:sp>
      <p:graphicFrame>
        <p:nvGraphicFramePr>
          <p:cNvPr id="5" name="Segnaposto contenuto 2">
            <a:extLst>
              <a:ext uri="{FF2B5EF4-FFF2-40B4-BE49-F238E27FC236}">
                <a16:creationId xmlns:a16="http://schemas.microsoft.com/office/drawing/2014/main" id="{50406774-53CB-4EB8-9C66-8681B80C3BB2}"/>
              </a:ext>
            </a:extLst>
          </p:cNvPr>
          <p:cNvGraphicFramePr>
            <a:graphicFrameLocks noGrp="1"/>
          </p:cNvGraphicFramePr>
          <p:nvPr>
            <p:ph idx="1"/>
            <p:extLst>
              <p:ext uri="{D42A27DB-BD31-4B8C-83A1-F6EECF244321}">
                <p14:modId xmlns:p14="http://schemas.microsoft.com/office/powerpoint/2010/main" val="3891358680"/>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32391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Analisi razionale</a:t>
            </a:r>
          </a:p>
        </p:txBody>
      </p:sp>
      <p:sp>
        <p:nvSpPr>
          <p:cNvPr id="3" name="Segnaposto contenuto 2"/>
          <p:cNvSpPr>
            <a:spLocks noGrp="1"/>
          </p:cNvSpPr>
          <p:nvPr>
            <p:ph idx="1"/>
          </p:nvPr>
        </p:nvSpPr>
        <p:spPr>
          <a:xfrm>
            <a:off x="1028699" y="2318197"/>
            <a:ext cx="7293023" cy="3683358"/>
          </a:xfrm>
        </p:spPr>
        <p:txBody>
          <a:bodyPr anchor="ctr">
            <a:normAutofit/>
          </a:bodyPr>
          <a:lstStyle/>
          <a:p>
            <a:r>
              <a:rPr lang="it-IT" sz="1700"/>
              <a:t>L’analisi razionale è un metodo per costruire teorie al primo livello della spiegazione</a:t>
            </a:r>
          </a:p>
          <a:p>
            <a:r>
              <a:rPr lang="it-IT" sz="1700"/>
              <a:t>Capire qual è l’ambiente a cui il processo si è adattato, e quali siano state le sue caratteristiche essenziali </a:t>
            </a:r>
          </a:p>
          <a:p>
            <a:r>
              <a:rPr lang="it-IT" sz="1700"/>
              <a:t>Stabilire cosa l’organismo doveva rappresentare ed elaborare di quell’ambiente per soddisfare i suoi obiettivi di adattamento, tenendo conto dei suoi limiti fisici e computazionali</a:t>
            </a:r>
          </a:p>
          <a:p>
            <a:r>
              <a:rPr lang="it-IT" sz="1700"/>
              <a:t>Mettendo l’uno in rapporto all’altro, si identifica la funzione che ideale che consente a un organismo con quelle caratteristiche di massimizzare la sua performance in quel dato ambiente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2D66C4D6-68EE-144E-AA1A-95FDF3CC931A}"/>
              </a:ext>
            </a:extLst>
          </p:cNvPr>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Perché è utile</a:t>
            </a:r>
          </a:p>
        </p:txBody>
      </p:sp>
      <p:sp>
        <p:nvSpPr>
          <p:cNvPr id="3" name="Segnaposto contenuto 2">
            <a:extLst>
              <a:ext uri="{FF2B5EF4-FFF2-40B4-BE49-F238E27FC236}">
                <a16:creationId xmlns:a16="http://schemas.microsoft.com/office/drawing/2014/main" id="{1EF1B489-BE6E-D348-AC1D-991F41EA6827}"/>
              </a:ext>
            </a:extLst>
          </p:cNvPr>
          <p:cNvSpPr>
            <a:spLocks noGrp="1"/>
          </p:cNvSpPr>
          <p:nvPr>
            <p:ph idx="1"/>
          </p:nvPr>
        </p:nvSpPr>
        <p:spPr>
          <a:xfrm>
            <a:off x="4877368" y="649480"/>
            <a:ext cx="3646835" cy="5546047"/>
          </a:xfrm>
        </p:spPr>
        <p:txBody>
          <a:bodyPr anchor="ctr">
            <a:normAutofit/>
          </a:bodyPr>
          <a:lstStyle/>
          <a:p>
            <a:pPr>
              <a:lnSpc>
                <a:spcPct val="90000"/>
              </a:lnSpc>
            </a:pPr>
            <a:r>
              <a:rPr lang="it-IT" sz="1400"/>
              <a:t>Per molti compiti, tra i quali l’apprendimento del linguaggio, il riconoscimento visivo, l’apprendimento di concetti, l’identificazione di strutture astratte in pattern di dati, e l’apprendimento causale, il sistema cognitivo umano ha una performance molto migliore rispetto a quella di qualsiasi sistema artificiale: si avvicina molto più a una soluzione ottimale rispetto a qualsiasi altro processo o meccanismo inventato finora</a:t>
            </a:r>
          </a:p>
          <a:p>
            <a:pPr>
              <a:lnSpc>
                <a:spcPct val="90000"/>
              </a:lnSpc>
            </a:pPr>
            <a:r>
              <a:rPr lang="it-IT" sz="1400"/>
              <a:t>Anche quando la funzione di adattamento ottimale è significativamente diversa da quella computata dal sistema cognitivo, suggerisce che esso, evolvendosi, abbia cercato di </a:t>
            </a:r>
            <a:r>
              <a:rPr lang="it-IT" sz="1400" b="1"/>
              <a:t>approssimare</a:t>
            </a:r>
            <a:r>
              <a:rPr lang="it-IT" sz="1400"/>
              <a:t> quella funzione, riuscendoci solo parzialmente</a:t>
            </a:r>
          </a:p>
          <a:p>
            <a:pPr>
              <a:lnSpc>
                <a:spcPct val="90000"/>
              </a:lnSpc>
            </a:pPr>
            <a:r>
              <a:rPr lang="it-IT" sz="1400"/>
              <a:t>Il confronto tra la performance reale e la performance ideale aiuta a costruire teorie al livello 2</a:t>
            </a:r>
          </a:p>
          <a:p>
            <a:pPr>
              <a:lnSpc>
                <a:spcPct val="90000"/>
              </a:lnSpc>
            </a:pPr>
            <a:r>
              <a:rPr lang="it-IT" sz="1400"/>
              <a:t>La funzione ideale diventa una teoria </a:t>
            </a:r>
            <a:r>
              <a:rPr lang="it-IT" sz="1400" b="1"/>
              <a:t>normativa</a:t>
            </a:r>
            <a:r>
              <a:rPr lang="it-IT" sz="1400"/>
              <a:t> di sfondo con cui confrontare le prestazioni umane</a:t>
            </a:r>
          </a:p>
        </p:txBody>
      </p:sp>
    </p:spTree>
    <p:extLst>
      <p:ext uri="{BB962C8B-B14F-4D97-AF65-F5344CB8AC3E}">
        <p14:creationId xmlns:p14="http://schemas.microsoft.com/office/powerpoint/2010/main" val="10887404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I sei passaggi dell’AR</a:t>
            </a:r>
          </a:p>
        </p:txBody>
      </p:sp>
      <p:graphicFrame>
        <p:nvGraphicFramePr>
          <p:cNvPr id="5" name="Segnaposto contenuto 2">
            <a:extLst>
              <a:ext uri="{FF2B5EF4-FFF2-40B4-BE49-F238E27FC236}">
                <a16:creationId xmlns:a16="http://schemas.microsoft.com/office/drawing/2014/main" id="{15C85715-9861-41BD-9E70-62B18DB695E5}"/>
              </a:ext>
            </a:extLst>
          </p:cNvPr>
          <p:cNvGraphicFramePr>
            <a:graphicFrameLocks noGrp="1"/>
          </p:cNvGraphicFramePr>
          <p:nvPr>
            <p:ph idx="1"/>
            <p:extLst>
              <p:ext uri="{D42A27DB-BD31-4B8C-83A1-F6EECF244321}">
                <p14:modId xmlns:p14="http://schemas.microsoft.com/office/powerpoint/2010/main" val="136213553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olo 3">
            <a:extLst>
              <a:ext uri="{FF2B5EF4-FFF2-40B4-BE49-F238E27FC236}">
                <a16:creationId xmlns:a16="http://schemas.microsoft.com/office/drawing/2014/main" id="{27DB4734-1A2F-F949-8E06-9E08B596759E}"/>
              </a:ext>
            </a:extLst>
          </p:cNvPr>
          <p:cNvSpPr>
            <a:spLocks noGrp="1"/>
          </p:cNvSpPr>
          <p:nvPr>
            <p:ph type="title"/>
          </p:nvPr>
        </p:nvSpPr>
        <p:spPr>
          <a:xfrm>
            <a:off x="1040148" y="818984"/>
            <a:ext cx="4947184" cy="3268520"/>
          </a:xfrm>
        </p:spPr>
        <p:txBody>
          <a:bodyPr vert="horz" lIns="91440" tIns="45720" rIns="91440" bIns="45720" rtlCol="0" anchor="b">
            <a:normAutofit/>
          </a:bodyPr>
          <a:lstStyle/>
          <a:p>
            <a:pPr algn="r" defTabSz="914400">
              <a:lnSpc>
                <a:spcPct val="90000"/>
              </a:lnSpc>
            </a:pPr>
            <a:r>
              <a:rPr lang="en-US" sz="4200" kern="1200">
                <a:solidFill>
                  <a:srgbClr val="FFFFFF"/>
                </a:solidFill>
                <a:latin typeface="+mj-lt"/>
                <a:ea typeface="+mj-ea"/>
                <a:cs typeface="+mj-cs"/>
              </a:rPr>
              <a:t>Il metodo ricostruttivo: modelli computazionali</a:t>
            </a:r>
          </a:p>
        </p:txBody>
      </p:sp>
      <p:sp>
        <p:nvSpPr>
          <p:cNvPr id="19" name="Rectangle 18">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8462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E8A3067-1F26-5545-A95B-AB7CD6E62E53}"/>
              </a:ext>
            </a:extLst>
          </p:cNvPr>
          <p:cNvSpPr>
            <a:spLocks noGrp="1"/>
          </p:cNvSpPr>
          <p:nvPr>
            <p:ph type="title"/>
          </p:nvPr>
        </p:nvSpPr>
        <p:spPr>
          <a:xfrm>
            <a:off x="350041" y="586855"/>
            <a:ext cx="2401025" cy="3387497"/>
          </a:xfrm>
        </p:spPr>
        <p:txBody>
          <a:bodyPr anchor="b">
            <a:normAutofit/>
          </a:bodyPr>
          <a:lstStyle/>
          <a:p>
            <a:pPr algn="r"/>
            <a:r>
              <a:rPr lang="it-IT" sz="2500">
                <a:solidFill>
                  <a:srgbClr val="FFFFFF"/>
                </a:solidFill>
              </a:rPr>
              <a:t>Formalizzazione delle teorie</a:t>
            </a:r>
          </a:p>
        </p:txBody>
      </p:sp>
      <p:sp>
        <p:nvSpPr>
          <p:cNvPr id="3" name="Segnaposto contenuto 2">
            <a:extLst>
              <a:ext uri="{FF2B5EF4-FFF2-40B4-BE49-F238E27FC236}">
                <a16:creationId xmlns:a16="http://schemas.microsoft.com/office/drawing/2014/main" id="{DE7E8D96-FFED-AE43-9910-980FAC259764}"/>
              </a:ext>
            </a:extLst>
          </p:cNvPr>
          <p:cNvSpPr>
            <a:spLocks noGrp="1"/>
          </p:cNvSpPr>
          <p:nvPr>
            <p:ph idx="1"/>
          </p:nvPr>
        </p:nvSpPr>
        <p:spPr>
          <a:xfrm>
            <a:off x="3607694" y="649480"/>
            <a:ext cx="4916510" cy="5546047"/>
          </a:xfrm>
        </p:spPr>
        <p:txBody>
          <a:bodyPr anchor="ctr">
            <a:normAutofit/>
          </a:bodyPr>
          <a:lstStyle/>
          <a:p>
            <a:r>
              <a:rPr lang="it-IT" sz="1700" dirty="0"/>
              <a:t>Perché le previsioni di una teoria siano univoche, la teoria deve essere formulata in modo </a:t>
            </a:r>
            <a:r>
              <a:rPr lang="it-IT" sz="1700" b="1" dirty="0"/>
              <a:t>non ambiguo</a:t>
            </a:r>
          </a:p>
          <a:p>
            <a:r>
              <a:rPr lang="it-IT" sz="1700" dirty="0"/>
              <a:t>Per farlo si ricorre a linguaggi formali, come quelli matematici</a:t>
            </a:r>
          </a:p>
          <a:p>
            <a:r>
              <a:rPr lang="it-IT" sz="1700" dirty="0"/>
              <a:t>Lo sviluppo dei computer ha fatto sorgere uno stile molto comune per formalizzare matematicamente una teoria psicologica</a:t>
            </a:r>
          </a:p>
          <a:p>
            <a:r>
              <a:rPr lang="it-IT" sz="1700" dirty="0"/>
              <a:t>Costruirne una o più simulazioni computerizzate: </a:t>
            </a:r>
            <a:r>
              <a:rPr lang="it-IT" sz="1700" b="1" dirty="0"/>
              <a:t>modelli computazionali </a:t>
            </a:r>
            <a:r>
              <a:rPr lang="it-IT" sz="1700" dirty="0"/>
              <a:t>del processo indagato</a:t>
            </a:r>
          </a:p>
          <a:p>
            <a:endParaRPr lang="it-IT" sz="1700" dirty="0"/>
          </a:p>
        </p:txBody>
      </p:sp>
    </p:spTree>
    <p:extLst>
      <p:ext uri="{BB962C8B-B14F-4D97-AF65-F5344CB8AC3E}">
        <p14:creationId xmlns:p14="http://schemas.microsoft.com/office/powerpoint/2010/main" val="13564683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Vantaggi</a:t>
            </a:r>
          </a:p>
        </p:txBody>
      </p:sp>
      <p:graphicFrame>
        <p:nvGraphicFramePr>
          <p:cNvPr id="5" name="Segnaposto contenuto 2">
            <a:extLst>
              <a:ext uri="{FF2B5EF4-FFF2-40B4-BE49-F238E27FC236}">
                <a16:creationId xmlns:a16="http://schemas.microsoft.com/office/drawing/2014/main" id="{7B0A7B83-54AA-412C-B6A1-341DF9864B02}"/>
              </a:ext>
            </a:extLst>
          </p:cNvPr>
          <p:cNvGraphicFramePr>
            <a:graphicFrameLocks noGrp="1"/>
          </p:cNvGraphicFramePr>
          <p:nvPr>
            <p:ph idx="1"/>
            <p:extLst>
              <p:ext uri="{D42A27DB-BD31-4B8C-83A1-F6EECF244321}">
                <p14:modId xmlns:p14="http://schemas.microsoft.com/office/powerpoint/2010/main" val="332471377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Modelli simbolici e subsimbolici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Due grandi categorie per cominciare a distinguere le migliaia di modelli computazionali ormai esistenti</a:t>
            </a:r>
          </a:p>
          <a:p>
            <a:r>
              <a:rPr lang="it-IT" sz="1700" dirty="0"/>
              <a:t>I modelli simbolici elaborano unità di rappresentazione individualmente dotate di significato: </a:t>
            </a:r>
            <a:r>
              <a:rPr lang="it-IT" sz="1700" b="1" dirty="0"/>
              <a:t>simboli</a:t>
            </a:r>
          </a:p>
          <a:p>
            <a:r>
              <a:rPr lang="it-IT" sz="1700" b="1" dirty="0"/>
              <a:t>Esempio</a:t>
            </a:r>
            <a:r>
              <a:rPr lang="it-IT" sz="1700" dirty="0"/>
              <a:t>: se un modello computazionale del sistema concettuale ha un singolo nodo che sta per il concetto “cavallo”, e un singolo nodo che sta per l’attributo “quadrupede”, e i due nodi sono connessi tra loro da una relazione “è un”, il modello è </a:t>
            </a:r>
            <a:r>
              <a:rPr lang="it-IT" sz="1700" b="1" dirty="0"/>
              <a:t>simbolico</a:t>
            </a:r>
          </a:p>
          <a:p>
            <a:r>
              <a:rPr lang="it-IT" sz="1700" dirty="0"/>
              <a:t>Nei modelli </a:t>
            </a:r>
            <a:r>
              <a:rPr lang="it-IT" sz="1700" b="1" dirty="0" err="1"/>
              <a:t>subsimbolici</a:t>
            </a:r>
            <a:r>
              <a:rPr lang="it-IT" sz="1700" dirty="0"/>
              <a:t> è un </a:t>
            </a:r>
            <a:r>
              <a:rPr lang="it-IT" sz="1700" b="1" dirty="0"/>
              <a:t>insieme</a:t>
            </a:r>
            <a:r>
              <a:rPr lang="it-IT" sz="1700" dirty="0"/>
              <a:t> di nodi a stare per un significato</a:t>
            </a:r>
          </a:p>
          <a:p>
            <a:r>
              <a:rPr lang="it-IT" sz="1700" b="1" dirty="0"/>
              <a:t>Esempio</a:t>
            </a:r>
            <a:r>
              <a:rPr lang="it-IT" sz="1700" dirty="0"/>
              <a:t>: un modello computazionale che “attivi” i nodi “a, b, c, d, e, </a:t>
            </a:r>
            <a:r>
              <a:rPr lang="it-IT" sz="1700" dirty="0" err="1"/>
              <a:t>f</a:t>
            </a:r>
            <a:r>
              <a:rPr lang="it-IT" sz="1700" dirty="0"/>
              <a:t>” per indicare “cavallo”, e i nodi “d, e, </a:t>
            </a:r>
            <a:r>
              <a:rPr lang="it-IT" sz="1700" dirty="0" err="1"/>
              <a:t>f</a:t>
            </a:r>
            <a:r>
              <a:rPr lang="it-IT" sz="1700" dirty="0"/>
              <a:t>, g, h” per indicare “quadrupede”, con la sovrapposizione dei due insiemi a rappresentare implicitamente che il cavallo “è un” quadrupede, è un modello </a:t>
            </a:r>
            <a:r>
              <a:rPr lang="it-IT" sz="1700" dirty="0" err="1"/>
              <a:t>subsimbolico</a:t>
            </a:r>
            <a:endParaRPr lang="it-IT" sz="17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BABBD7D-6B37-8545-AE94-92E0D67E01E5}"/>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Principali tipi di modelli:</a:t>
            </a:r>
          </a:p>
        </p:txBody>
      </p:sp>
      <p:graphicFrame>
        <p:nvGraphicFramePr>
          <p:cNvPr id="22" name="Segnaposto contenuto 2">
            <a:extLst>
              <a:ext uri="{FF2B5EF4-FFF2-40B4-BE49-F238E27FC236}">
                <a16:creationId xmlns:a16="http://schemas.microsoft.com/office/drawing/2014/main" id="{A784D88E-3818-42D2-A2B4-1094DC0EEFCC}"/>
              </a:ext>
            </a:extLst>
          </p:cNvPr>
          <p:cNvGraphicFramePr>
            <a:graphicFrameLocks noGrp="1"/>
          </p:cNvGraphicFramePr>
          <p:nvPr>
            <p:ph idx="1"/>
            <p:extLst>
              <p:ext uri="{D42A27DB-BD31-4B8C-83A1-F6EECF244321}">
                <p14:modId xmlns:p14="http://schemas.microsoft.com/office/powerpoint/2010/main" val="211919598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11175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1E29280-2495-4E47-8FB7-099B372A722F}"/>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a:solidFill>
                  <a:srgbClr val="FFFFFF"/>
                </a:solidFill>
              </a:rPr>
              <a:t>Architetture cognitive basate su sistemi di produzioni</a:t>
            </a:r>
          </a:p>
        </p:txBody>
      </p:sp>
      <p:graphicFrame>
        <p:nvGraphicFramePr>
          <p:cNvPr id="5" name="Segnaposto contenuto 2">
            <a:extLst>
              <a:ext uri="{FF2B5EF4-FFF2-40B4-BE49-F238E27FC236}">
                <a16:creationId xmlns:a16="http://schemas.microsoft.com/office/drawing/2014/main" id="{3FDD2E3B-6B82-4282-A341-10E0C2B15E68}"/>
              </a:ext>
            </a:extLst>
          </p:cNvPr>
          <p:cNvGraphicFramePr>
            <a:graphicFrameLocks noGrp="1"/>
          </p:cNvGraphicFramePr>
          <p:nvPr>
            <p:ph idx="1"/>
            <p:extLst>
              <p:ext uri="{D42A27DB-BD31-4B8C-83A1-F6EECF244321}">
                <p14:modId xmlns:p14="http://schemas.microsoft.com/office/powerpoint/2010/main" val="404406332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01351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Regole di produzione</a:t>
            </a:r>
          </a:p>
        </p:txBody>
      </p:sp>
      <p:graphicFrame>
        <p:nvGraphicFramePr>
          <p:cNvPr id="5" name="Segnaposto contenuto 2">
            <a:extLst>
              <a:ext uri="{FF2B5EF4-FFF2-40B4-BE49-F238E27FC236}">
                <a16:creationId xmlns:a16="http://schemas.microsoft.com/office/drawing/2014/main" id="{23C43E24-C0AD-4A97-BF6D-F0499B6540E8}"/>
              </a:ext>
            </a:extLst>
          </p:cNvPr>
          <p:cNvGraphicFramePr>
            <a:graphicFrameLocks noGrp="1"/>
          </p:cNvGraphicFramePr>
          <p:nvPr>
            <p:ph idx="1"/>
            <p:extLst>
              <p:ext uri="{D42A27DB-BD31-4B8C-83A1-F6EECF244321}">
                <p14:modId xmlns:p14="http://schemas.microsoft.com/office/powerpoint/2010/main" val="2791948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a:extLst>
              <a:ext uri="{FF2B5EF4-FFF2-40B4-BE49-F238E27FC236}">
                <a16:creationId xmlns:a16="http://schemas.microsoft.com/office/drawing/2014/main" id="{6E819627-87AF-AC47-A0B3-4463E34C23EA}"/>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Sistemi di produzioni</a:t>
            </a:r>
          </a:p>
        </p:txBody>
      </p:sp>
      <p:graphicFrame>
        <p:nvGraphicFramePr>
          <p:cNvPr id="6" name="Segnaposto contenuto 2">
            <a:extLst>
              <a:ext uri="{FF2B5EF4-FFF2-40B4-BE49-F238E27FC236}">
                <a16:creationId xmlns:a16="http://schemas.microsoft.com/office/drawing/2014/main" id="{D8C1CC9D-D820-410C-B583-3EC44DC2CB53}"/>
              </a:ext>
            </a:extLst>
          </p:cNvPr>
          <p:cNvGraphicFramePr>
            <a:graphicFrameLocks noGrp="1"/>
          </p:cNvGraphicFramePr>
          <p:nvPr>
            <p:ph idx="1"/>
            <p:extLst>
              <p:ext uri="{D42A27DB-BD31-4B8C-83A1-F6EECF244321}">
                <p14:modId xmlns:p14="http://schemas.microsoft.com/office/powerpoint/2010/main" val="215825802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Architetture cognitive</a:t>
            </a:r>
          </a:p>
        </p:txBody>
      </p:sp>
      <p:graphicFrame>
        <p:nvGraphicFramePr>
          <p:cNvPr id="5" name="Segnaposto contenuto 2">
            <a:extLst>
              <a:ext uri="{FF2B5EF4-FFF2-40B4-BE49-F238E27FC236}">
                <a16:creationId xmlns:a16="http://schemas.microsoft.com/office/drawing/2014/main" id="{4F8E7903-DF69-4109-A71F-E6CCC644F3F7}"/>
              </a:ext>
            </a:extLst>
          </p:cNvPr>
          <p:cNvGraphicFramePr>
            <a:graphicFrameLocks noGrp="1"/>
          </p:cNvGraphicFramePr>
          <p:nvPr>
            <p:ph idx="1"/>
            <p:extLst>
              <p:ext uri="{D42A27DB-BD31-4B8C-83A1-F6EECF244321}">
                <p14:modId xmlns:p14="http://schemas.microsoft.com/office/powerpoint/2010/main" val="43087765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924D6530-9744-2A4D-9001-C7A14BE20873}"/>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3500" kern="1200">
                <a:solidFill>
                  <a:srgbClr val="FFFFFF"/>
                </a:solidFill>
                <a:latin typeface="+mj-lt"/>
                <a:ea typeface="+mj-ea"/>
                <a:cs typeface="+mj-cs"/>
              </a:rPr>
              <a:t>Schema di ACT-r</a:t>
            </a:r>
          </a:p>
        </p:txBody>
      </p:sp>
      <p:pic>
        <p:nvPicPr>
          <p:cNvPr id="5" name="Segnaposto contenuto 4">
            <a:extLst>
              <a:ext uri="{FF2B5EF4-FFF2-40B4-BE49-F238E27FC236}">
                <a16:creationId xmlns:a16="http://schemas.microsoft.com/office/drawing/2014/main" id="{4218D581-87DE-8F4D-A69A-4680A8A79023}"/>
              </a:ext>
            </a:extLst>
          </p:cNvPr>
          <p:cNvPicPr>
            <a:picLocks noGrp="1" noChangeAspect="1"/>
          </p:cNvPicPr>
          <p:nvPr>
            <p:ph idx="1"/>
          </p:nvPr>
        </p:nvPicPr>
        <p:blipFill>
          <a:blip r:embed="rId3"/>
          <a:stretch>
            <a:fillRect/>
          </a:stretch>
        </p:blipFill>
        <p:spPr>
          <a:xfrm>
            <a:off x="3376821" y="1423855"/>
            <a:ext cx="5419311" cy="4010290"/>
          </a:xfrm>
          <a:prstGeom prst="rect">
            <a:avLst/>
          </a:prstGeom>
        </p:spPr>
      </p:pic>
    </p:spTree>
    <p:extLst>
      <p:ext uri="{BB962C8B-B14F-4D97-AF65-F5344CB8AC3E}">
        <p14:creationId xmlns:p14="http://schemas.microsoft.com/office/powerpoint/2010/main" val="14970573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8F1C63C-C1B1-5745-90A3-968BC33A7817}"/>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Reti bayesiane</a:t>
            </a:r>
          </a:p>
        </p:txBody>
      </p:sp>
      <p:sp>
        <p:nvSpPr>
          <p:cNvPr id="3" name="Segnaposto contenuto 2">
            <a:extLst>
              <a:ext uri="{FF2B5EF4-FFF2-40B4-BE49-F238E27FC236}">
                <a16:creationId xmlns:a16="http://schemas.microsoft.com/office/drawing/2014/main" id="{A481C525-7F3A-F149-AE99-503C1B8515A3}"/>
              </a:ext>
            </a:extLst>
          </p:cNvPr>
          <p:cNvSpPr>
            <a:spLocks noGrp="1"/>
          </p:cNvSpPr>
          <p:nvPr>
            <p:ph idx="1"/>
          </p:nvPr>
        </p:nvSpPr>
        <p:spPr>
          <a:xfrm>
            <a:off x="3607694" y="649480"/>
            <a:ext cx="4916510" cy="5546047"/>
          </a:xfrm>
        </p:spPr>
        <p:txBody>
          <a:bodyPr anchor="ctr">
            <a:normAutofit/>
          </a:bodyPr>
          <a:lstStyle/>
          <a:p>
            <a:r>
              <a:rPr lang="it-IT" sz="1700"/>
              <a:t>Un grafo bayesiano è un grafo direzionato aciclico (DAG) usato per rappresentare nessi di causali tra variabili</a:t>
            </a:r>
          </a:p>
          <a:p>
            <a:r>
              <a:rPr lang="it-IT" sz="1700"/>
              <a:t>L’atomo elementare di una rete bayesiana comprende due nodi e un arco che li connette</a:t>
            </a:r>
          </a:p>
          <a:p>
            <a:r>
              <a:rPr lang="it-IT" sz="1700"/>
              <a:t>Il nodo da cui parte l’arco è detto “genitore”, quello verso cui punta l’arco è detto “figlio”. Concettualmente, il genitore è l’antecedente</a:t>
            </a:r>
          </a:p>
          <a:p>
            <a:r>
              <a:rPr lang="it-IT" sz="1700"/>
              <a:t>ipotetico (H), mentre il figlio è il conseguente ipotetico (D) di una regola associativa H → D (“se si verifica H, allora probabilmente si verificherà D”)</a:t>
            </a:r>
          </a:p>
        </p:txBody>
      </p:sp>
    </p:spTree>
    <p:extLst>
      <p:ext uri="{BB962C8B-B14F-4D97-AF65-F5344CB8AC3E}">
        <p14:creationId xmlns:p14="http://schemas.microsoft.com/office/powerpoint/2010/main" val="5844658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7E574537-7468-3C4E-B582-900A3E95896C}"/>
              </a:ext>
            </a:extLst>
          </p:cNvPr>
          <p:cNvPicPr>
            <a:picLocks noChangeAspect="1"/>
          </p:cNvPicPr>
          <p:nvPr/>
        </p:nvPicPr>
        <p:blipFill>
          <a:blip r:embed="rId3"/>
          <a:stretch>
            <a:fillRect/>
          </a:stretch>
        </p:blipFill>
        <p:spPr>
          <a:xfrm>
            <a:off x="417444" y="1338937"/>
            <a:ext cx="8354833" cy="1691851"/>
          </a:xfrm>
          <a:prstGeom prst="rect">
            <a:avLst/>
          </a:prstGeom>
        </p:spPr>
      </p:pic>
      <p:sp>
        <p:nvSpPr>
          <p:cNvPr id="3" name="Segnaposto contenuto 2">
            <a:extLst>
              <a:ext uri="{FF2B5EF4-FFF2-40B4-BE49-F238E27FC236}">
                <a16:creationId xmlns:a16="http://schemas.microsoft.com/office/drawing/2014/main" id="{7727EAC1-357F-A04C-89A9-B92B506A4006}"/>
              </a:ext>
            </a:extLst>
          </p:cNvPr>
          <p:cNvSpPr>
            <a:spLocks noGrp="1"/>
          </p:cNvSpPr>
          <p:nvPr>
            <p:ph idx="1"/>
          </p:nvPr>
        </p:nvSpPr>
        <p:spPr>
          <a:xfrm>
            <a:off x="0" y="3705870"/>
            <a:ext cx="4676451" cy="1800164"/>
          </a:xfrm>
        </p:spPr>
        <p:txBody>
          <a:bodyPr anchor="t">
            <a:normAutofit/>
          </a:bodyPr>
          <a:lstStyle/>
          <a:p>
            <a:pPr>
              <a:lnSpc>
                <a:spcPct val="90000"/>
              </a:lnSpc>
            </a:pPr>
            <a:r>
              <a:rPr lang="it-IT" sz="1700" dirty="0"/>
              <a:t>il legame “→” tra i due nodi è probabilistico, denotato da </a:t>
            </a:r>
            <a:r>
              <a:rPr lang="it-IT" sz="1700" dirty="0" err="1"/>
              <a:t>p</a:t>
            </a:r>
            <a:r>
              <a:rPr lang="it-IT" sz="1700" dirty="0"/>
              <a:t>(D | H) </a:t>
            </a:r>
          </a:p>
          <a:p>
            <a:pPr>
              <a:lnSpc>
                <a:spcPct val="90000"/>
              </a:lnSpc>
            </a:pPr>
            <a:r>
              <a:rPr lang="it-IT" sz="1700" dirty="0"/>
              <a:t>si legge: “probabilità che si verifichi il conseguente ipotetico dato che si è verificato l’antecedente ipotetico”, o sinteticamente “probabilità che si osservino i dati D se è successo H”</a:t>
            </a:r>
          </a:p>
        </p:txBody>
      </p:sp>
      <p:sp>
        <p:nvSpPr>
          <p:cNvPr id="12" name="Rectangle 11">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egnaposto contenuto 2">
            <a:extLst>
              <a:ext uri="{FF2B5EF4-FFF2-40B4-BE49-F238E27FC236}">
                <a16:creationId xmlns:a16="http://schemas.microsoft.com/office/drawing/2014/main" id="{1A56737C-2BA8-FC4D-82AE-4ADBACD483D7}"/>
              </a:ext>
            </a:extLst>
          </p:cNvPr>
          <p:cNvSpPr txBox="1">
            <a:spLocks/>
          </p:cNvSpPr>
          <p:nvPr/>
        </p:nvSpPr>
        <p:spPr>
          <a:xfrm>
            <a:off x="4467547" y="4495295"/>
            <a:ext cx="4676451" cy="1800164"/>
          </a:xfrm>
          <a:prstGeom prst="rect">
            <a:avLst/>
          </a:prstGeom>
        </p:spPr>
        <p:txBody>
          <a:bodyPr vert="horz" lIns="91440" tIns="45720" rIns="91440" bIns="45720" rtlCol="0" anchor="t">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90000"/>
              </a:lnSpc>
            </a:pPr>
            <a:r>
              <a:rPr lang="it-IT" sz="1700" dirty="0"/>
              <a:t>Il nodo H è detto «genitore»; il D è detto «figlio»</a:t>
            </a:r>
          </a:p>
          <a:p>
            <a:pPr>
              <a:lnSpc>
                <a:spcPct val="90000"/>
              </a:lnSpc>
            </a:pPr>
            <a:r>
              <a:rPr lang="it-IT" sz="1700" dirty="0"/>
              <a:t>In reti piò complesse, sono detti «avi» tutti i nodi a monte di un certo nodo in direzione opposta alle frecce, e «discendenti» tutti i nodi a valle di un certo nodo, nella direzione delle frecce</a:t>
            </a:r>
          </a:p>
        </p:txBody>
      </p:sp>
    </p:spTree>
    <p:extLst>
      <p:ext uri="{BB962C8B-B14F-4D97-AF65-F5344CB8AC3E}">
        <p14:creationId xmlns:p14="http://schemas.microsoft.com/office/powerpoint/2010/main" val="3561080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0794ACB7-E6CC-BA49-B138-F87ACAE0299C}"/>
              </a:ext>
            </a:extLst>
          </p:cNvPr>
          <p:cNvPicPr>
            <a:picLocks noChangeAspect="1"/>
          </p:cNvPicPr>
          <p:nvPr/>
        </p:nvPicPr>
        <p:blipFill>
          <a:blip r:embed="rId3"/>
          <a:stretch>
            <a:fillRect/>
          </a:stretch>
        </p:blipFill>
        <p:spPr>
          <a:xfrm>
            <a:off x="1537051" y="457200"/>
            <a:ext cx="6115619" cy="3455325"/>
          </a:xfrm>
          <a:prstGeom prst="rect">
            <a:avLst/>
          </a:prstGeom>
        </p:spPr>
      </p:pic>
      <p:sp>
        <p:nvSpPr>
          <p:cNvPr id="3" name="Segnaposto contenuto 2">
            <a:extLst>
              <a:ext uri="{FF2B5EF4-FFF2-40B4-BE49-F238E27FC236}">
                <a16:creationId xmlns:a16="http://schemas.microsoft.com/office/drawing/2014/main" id="{4B9E6BB8-3670-064A-A488-F43DF408983B}"/>
              </a:ext>
            </a:extLst>
          </p:cNvPr>
          <p:cNvSpPr>
            <a:spLocks noGrp="1"/>
          </p:cNvSpPr>
          <p:nvPr>
            <p:ph idx="1"/>
          </p:nvPr>
        </p:nvSpPr>
        <p:spPr>
          <a:xfrm>
            <a:off x="934436" y="4168956"/>
            <a:ext cx="7652352" cy="1800164"/>
          </a:xfrm>
        </p:spPr>
        <p:txBody>
          <a:bodyPr anchor="t">
            <a:normAutofit/>
          </a:bodyPr>
          <a:lstStyle/>
          <a:p>
            <a:r>
              <a:rPr lang="it-IT" sz="1700" dirty="0"/>
              <a:t>L’atomo </a:t>
            </a:r>
            <a:r>
              <a:rPr lang="it-IT" sz="1700" dirty="0" err="1"/>
              <a:t>bayesiano</a:t>
            </a:r>
            <a:r>
              <a:rPr lang="it-IT" sz="1700" dirty="0"/>
              <a:t> consente di costruire tre molecole, che </a:t>
            </a:r>
            <a:r>
              <a:rPr lang="it-IT" sz="1700" dirty="0" err="1"/>
              <a:t>rapprersentano</a:t>
            </a:r>
            <a:r>
              <a:rPr lang="it-IT" sz="1700" dirty="0"/>
              <a:t> le tre possibili forme base di dipendenza causale:</a:t>
            </a:r>
          </a:p>
          <a:p>
            <a:r>
              <a:rPr lang="it-IT" sz="1700" dirty="0"/>
              <a:t>La catena (B)</a:t>
            </a:r>
          </a:p>
          <a:p>
            <a:r>
              <a:rPr lang="it-IT" sz="1700" dirty="0"/>
              <a:t>La forchetta (C)</a:t>
            </a:r>
          </a:p>
          <a:p>
            <a:r>
              <a:rPr lang="it-IT" sz="1700" dirty="0"/>
              <a:t>Il collider (D)</a:t>
            </a:r>
          </a:p>
        </p:txBody>
      </p:sp>
      <p:sp>
        <p:nvSpPr>
          <p:cNvPr id="12" name="Rectangle 11">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41943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5424CA6-C468-E643-9882-F0CE3A014050}"/>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Esempio</a:t>
            </a:r>
          </a:p>
        </p:txBody>
      </p:sp>
      <p:sp>
        <p:nvSpPr>
          <p:cNvPr id="9" name="Content Placeholder 8">
            <a:extLst>
              <a:ext uri="{FF2B5EF4-FFF2-40B4-BE49-F238E27FC236}">
                <a16:creationId xmlns:a16="http://schemas.microsoft.com/office/drawing/2014/main" id="{50722CEC-A2FC-4416-96D7-9DCC6C3C1DD9}"/>
              </a:ext>
            </a:extLst>
          </p:cNvPr>
          <p:cNvSpPr>
            <a:spLocks noGrp="1"/>
          </p:cNvSpPr>
          <p:nvPr>
            <p:ph idx="1"/>
          </p:nvPr>
        </p:nvSpPr>
        <p:spPr>
          <a:xfrm>
            <a:off x="3436295" y="649480"/>
            <a:ext cx="2268977" cy="5546047"/>
          </a:xfrm>
        </p:spPr>
        <p:txBody>
          <a:bodyPr anchor="ctr">
            <a:normAutofit/>
          </a:bodyPr>
          <a:lstStyle/>
          <a:p>
            <a:r>
              <a:rPr lang="en-US" sz="1700" dirty="0"/>
              <a:t>Una rete </a:t>
            </a:r>
            <a:r>
              <a:rPr lang="en-US" sz="1700" dirty="0" err="1"/>
              <a:t>bayesiana</a:t>
            </a:r>
            <a:r>
              <a:rPr lang="en-US" sz="1700" dirty="0"/>
              <a:t> con </a:t>
            </a:r>
            <a:r>
              <a:rPr lang="en-US" sz="1700" dirty="0" err="1"/>
              <a:t>tre</a:t>
            </a:r>
            <a:r>
              <a:rPr lang="en-US" sz="1700" dirty="0"/>
              <a:t> </a:t>
            </a:r>
            <a:r>
              <a:rPr lang="en-US" sz="1700" dirty="0" err="1"/>
              <a:t>catene</a:t>
            </a:r>
            <a:r>
              <a:rPr lang="en-US" sz="1700" dirty="0"/>
              <a:t>, due </a:t>
            </a:r>
            <a:r>
              <a:rPr lang="en-US" sz="1700" dirty="0" err="1"/>
              <a:t>forchette</a:t>
            </a:r>
            <a:r>
              <a:rPr lang="en-US" sz="1700" dirty="0"/>
              <a:t>, e quattro collider</a:t>
            </a:r>
          </a:p>
          <a:p>
            <a:r>
              <a:rPr lang="en-US" sz="1700" dirty="0" err="1"/>
              <a:t>Rappresenta</a:t>
            </a:r>
            <a:r>
              <a:rPr lang="en-US" sz="1700" dirty="0"/>
              <a:t> </a:t>
            </a:r>
            <a:r>
              <a:rPr lang="en-US" sz="1700" dirty="0" err="1"/>
              <a:t>i</a:t>
            </a:r>
            <a:r>
              <a:rPr lang="en-US" sz="1700" dirty="0"/>
              <a:t> </a:t>
            </a:r>
            <a:r>
              <a:rPr lang="en-US" sz="1700" dirty="0" err="1"/>
              <a:t>legami</a:t>
            </a:r>
            <a:r>
              <a:rPr lang="en-US" sz="1700" dirty="0"/>
              <a:t> di </a:t>
            </a:r>
            <a:r>
              <a:rPr lang="en-US" sz="1700" dirty="0" err="1"/>
              <a:t>dipendenza</a:t>
            </a:r>
            <a:r>
              <a:rPr lang="en-US" sz="1700" dirty="0"/>
              <a:t> </a:t>
            </a:r>
            <a:r>
              <a:rPr lang="en-US" sz="1700" dirty="0" err="1"/>
              <a:t>tra</a:t>
            </a:r>
            <a:r>
              <a:rPr lang="en-US" sz="1700" dirty="0"/>
              <a:t> </a:t>
            </a:r>
            <a:r>
              <a:rPr lang="en-US" sz="1700" dirty="0" err="1"/>
              <a:t>malattie</a:t>
            </a:r>
            <a:r>
              <a:rPr lang="en-US" sz="1700" dirty="0"/>
              <a:t>, </a:t>
            </a:r>
            <a:r>
              <a:rPr lang="en-US" sz="1700" dirty="0" err="1"/>
              <a:t>farmaci</a:t>
            </a:r>
            <a:r>
              <a:rPr lang="en-US" sz="1700" dirty="0"/>
              <a:t>, e </a:t>
            </a:r>
            <a:r>
              <a:rPr lang="en-US" sz="1700" dirty="0" err="1"/>
              <a:t>sintomi</a:t>
            </a:r>
            <a:r>
              <a:rPr lang="en-US" sz="1700" dirty="0"/>
              <a:t>, </a:t>
            </a:r>
            <a:r>
              <a:rPr lang="en-US" sz="1700" dirty="0" err="1"/>
              <a:t>nel</a:t>
            </a:r>
            <a:r>
              <a:rPr lang="en-US" sz="1700" dirty="0"/>
              <a:t> </a:t>
            </a:r>
            <a:r>
              <a:rPr lang="en-US" sz="1700" dirty="0" err="1"/>
              <a:t>modello</a:t>
            </a:r>
            <a:r>
              <a:rPr lang="en-US" sz="1700" dirty="0"/>
              <a:t> di un </a:t>
            </a:r>
            <a:r>
              <a:rPr lang="en-US" sz="1700" dirty="0" err="1"/>
              <a:t>ipotetico</a:t>
            </a:r>
            <a:r>
              <a:rPr lang="en-US" sz="1700" dirty="0"/>
              <a:t> </a:t>
            </a:r>
            <a:r>
              <a:rPr lang="en-US" sz="1700" dirty="0" err="1"/>
              <a:t>caso</a:t>
            </a:r>
            <a:r>
              <a:rPr lang="en-US" sz="1700" dirty="0"/>
              <a:t> medico</a:t>
            </a:r>
          </a:p>
        </p:txBody>
      </p:sp>
      <p:pic>
        <p:nvPicPr>
          <p:cNvPr id="5" name="Segnaposto contenuto 4">
            <a:extLst>
              <a:ext uri="{FF2B5EF4-FFF2-40B4-BE49-F238E27FC236}">
                <a16:creationId xmlns:a16="http://schemas.microsoft.com/office/drawing/2014/main" id="{E50B1C50-6915-DD4B-90C9-E7B0AC939EA1}"/>
              </a:ext>
            </a:extLst>
          </p:cNvPr>
          <p:cNvPicPr>
            <a:picLocks noChangeAspect="1"/>
          </p:cNvPicPr>
          <p:nvPr/>
        </p:nvPicPr>
        <p:blipFill>
          <a:blip r:embed="rId3"/>
          <a:stretch>
            <a:fillRect/>
          </a:stretch>
        </p:blipFill>
        <p:spPr>
          <a:xfrm>
            <a:off x="6082126" y="1702139"/>
            <a:ext cx="2711832" cy="3465600"/>
          </a:xfrm>
          <a:prstGeom prst="rect">
            <a:avLst/>
          </a:prstGeom>
        </p:spPr>
      </p:pic>
    </p:spTree>
    <p:extLst>
      <p:ext uri="{BB962C8B-B14F-4D97-AF65-F5344CB8AC3E}">
        <p14:creationId xmlns:p14="http://schemas.microsoft.com/office/powerpoint/2010/main" val="21779613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725C3A4-C3AB-4F4E-8A70-4845493448DD}"/>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Modelli psicologici basati su reti bayesiane</a:t>
            </a:r>
          </a:p>
        </p:txBody>
      </p:sp>
      <p:graphicFrame>
        <p:nvGraphicFramePr>
          <p:cNvPr id="5" name="Segnaposto contenuto 2">
            <a:extLst>
              <a:ext uri="{FF2B5EF4-FFF2-40B4-BE49-F238E27FC236}">
                <a16:creationId xmlns:a16="http://schemas.microsoft.com/office/drawing/2014/main" id="{12D64591-830D-4D97-81B7-D8FF4FF690A8}"/>
              </a:ext>
            </a:extLst>
          </p:cNvPr>
          <p:cNvGraphicFramePr>
            <a:graphicFrameLocks noGrp="1"/>
          </p:cNvGraphicFramePr>
          <p:nvPr>
            <p:ph idx="1"/>
            <p:extLst>
              <p:ext uri="{D42A27DB-BD31-4B8C-83A1-F6EECF244321}">
                <p14:modId xmlns:p14="http://schemas.microsoft.com/office/powerpoint/2010/main" val="145377422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24481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17A9F0B-C7A8-3E4C-8648-77A9EC609163}"/>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Modelli bayesiani gerarchici</a:t>
            </a:r>
          </a:p>
        </p:txBody>
      </p:sp>
      <p:graphicFrame>
        <p:nvGraphicFramePr>
          <p:cNvPr id="5" name="Segnaposto contenuto 2">
            <a:extLst>
              <a:ext uri="{FF2B5EF4-FFF2-40B4-BE49-F238E27FC236}">
                <a16:creationId xmlns:a16="http://schemas.microsoft.com/office/drawing/2014/main" id="{E06DBE56-2173-4373-853B-FC92F8FCBCA2}"/>
              </a:ext>
            </a:extLst>
          </p:cNvPr>
          <p:cNvGraphicFramePr>
            <a:graphicFrameLocks noGrp="1"/>
          </p:cNvGraphicFramePr>
          <p:nvPr>
            <p:ph idx="1"/>
            <p:extLst>
              <p:ext uri="{D42A27DB-BD31-4B8C-83A1-F6EECF244321}">
                <p14:modId xmlns:p14="http://schemas.microsoft.com/office/powerpoint/2010/main" val="69998681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41864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36C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7C16A9A0-02AC-C640-A97B-4EFAF070DB38}"/>
              </a:ext>
            </a:extLst>
          </p:cNvPr>
          <p:cNvPicPr>
            <a:picLocks noGrp="1" noChangeAspect="1"/>
          </p:cNvPicPr>
          <p:nvPr>
            <p:ph idx="1"/>
          </p:nvPr>
        </p:nvPicPr>
        <p:blipFill>
          <a:blip r:embed="rId3"/>
          <a:stretch>
            <a:fillRect/>
          </a:stretch>
        </p:blipFill>
        <p:spPr>
          <a:xfrm>
            <a:off x="2280899" y="643467"/>
            <a:ext cx="4582200" cy="5571066"/>
          </a:xfrm>
          <a:prstGeom prst="rect">
            <a:avLst/>
          </a:prstGeom>
        </p:spPr>
      </p:pic>
    </p:spTree>
    <p:extLst>
      <p:ext uri="{BB962C8B-B14F-4D97-AF65-F5344CB8AC3E}">
        <p14:creationId xmlns:p14="http://schemas.microsoft.com/office/powerpoint/2010/main" val="40969022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Modelli basati su agenti artificiali</a:t>
            </a:r>
          </a:p>
        </p:txBody>
      </p:sp>
      <p:graphicFrame>
        <p:nvGraphicFramePr>
          <p:cNvPr id="5" name="Segnaposto contenuto 2">
            <a:extLst>
              <a:ext uri="{FF2B5EF4-FFF2-40B4-BE49-F238E27FC236}">
                <a16:creationId xmlns:a16="http://schemas.microsoft.com/office/drawing/2014/main" id="{4BBFC7C2-41C3-4C79-8A2A-73F496EB3C4E}"/>
              </a:ext>
            </a:extLst>
          </p:cNvPr>
          <p:cNvGraphicFramePr>
            <a:graphicFrameLocks noGrp="1"/>
          </p:cNvGraphicFramePr>
          <p:nvPr>
            <p:ph idx="1"/>
            <p:extLst>
              <p:ext uri="{D42A27DB-BD31-4B8C-83A1-F6EECF244321}">
                <p14:modId xmlns:p14="http://schemas.microsoft.com/office/powerpoint/2010/main" val="327564009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AFEE5D8B-943F-BC4E-A8C5-7DC2782C31D1}"/>
              </a:ext>
            </a:extLst>
          </p:cNvPr>
          <p:cNvSpPr>
            <a:spLocks noGrp="1"/>
          </p:cNvSpPr>
          <p:nvPr>
            <p:ph idx="1"/>
          </p:nvPr>
        </p:nvSpPr>
        <p:spPr>
          <a:xfrm>
            <a:off x="852297" y="2418408"/>
            <a:ext cx="3719703" cy="3522569"/>
          </a:xfrm>
        </p:spPr>
        <p:txBody>
          <a:bodyPr anchor="t">
            <a:normAutofit/>
          </a:bodyPr>
          <a:lstStyle/>
          <a:p>
            <a:pPr>
              <a:lnSpc>
                <a:spcPct val="90000"/>
              </a:lnSpc>
            </a:pPr>
            <a:r>
              <a:rPr lang="it-IT" sz="1700"/>
              <a:t>Costruto il modello degli agenti e dell’ambiente, si da il via alla simulazione</a:t>
            </a:r>
          </a:p>
          <a:p>
            <a:pPr>
              <a:lnSpc>
                <a:spcPct val="90000"/>
              </a:lnSpc>
            </a:pPr>
            <a:r>
              <a:rPr lang="it-IT" sz="1700"/>
              <a:t>Si lasciano gli agenti liberi di interagire tra loro e con l’ambiente secondo le modalità comportamentali preprogrammate, per diversi cicli </a:t>
            </a:r>
          </a:p>
          <a:p>
            <a:pPr>
              <a:lnSpc>
                <a:spcPct val="90000"/>
              </a:lnSpc>
            </a:pPr>
            <a:r>
              <a:rPr lang="it-IT" sz="1700"/>
              <a:t>Alla chiusura della simulazione si analizzano i risultati, per verificare se in quella “microsocietà artificiale” siano o meno emersi i comportamenti e le caratteristiche previsti dalla teoria.</a:t>
            </a:r>
          </a:p>
        </p:txBody>
      </p:sp>
      <p:pic>
        <p:nvPicPr>
          <p:cNvPr id="7" name="Immagine 6">
            <a:extLst>
              <a:ext uri="{FF2B5EF4-FFF2-40B4-BE49-F238E27FC236}">
                <a16:creationId xmlns:a16="http://schemas.microsoft.com/office/drawing/2014/main" id="{8D866052-794A-9749-AD77-4A03D2056160}"/>
              </a:ext>
            </a:extLst>
          </p:cNvPr>
          <p:cNvPicPr>
            <a:picLocks noChangeAspect="1"/>
          </p:cNvPicPr>
          <p:nvPr/>
        </p:nvPicPr>
        <p:blipFill>
          <a:blip r:embed="rId3"/>
          <a:stretch>
            <a:fillRect/>
          </a:stretch>
        </p:blipFill>
        <p:spPr>
          <a:xfrm>
            <a:off x="4884331" y="1427769"/>
            <a:ext cx="3900767" cy="3588704"/>
          </a:xfrm>
          <a:prstGeom prst="rect">
            <a:avLst/>
          </a:prstGeom>
        </p:spPr>
      </p:pic>
      <p:sp>
        <p:nvSpPr>
          <p:cNvPr id="14"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39950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2700">
                <a:solidFill>
                  <a:srgbClr val="FFFFFF"/>
                </a:solidFill>
              </a:rPr>
              <a:t>Modelli subsimbolici connessionisti</a:t>
            </a:r>
          </a:p>
        </p:txBody>
      </p:sp>
      <p:graphicFrame>
        <p:nvGraphicFramePr>
          <p:cNvPr id="5" name="Segnaposto contenuto 2">
            <a:extLst>
              <a:ext uri="{FF2B5EF4-FFF2-40B4-BE49-F238E27FC236}">
                <a16:creationId xmlns:a16="http://schemas.microsoft.com/office/drawing/2014/main" id="{3A23E75D-ED4F-4EC8-87E4-8441C944FEFC}"/>
              </a:ext>
            </a:extLst>
          </p:cNvPr>
          <p:cNvGraphicFramePr>
            <a:graphicFrameLocks noGrp="1"/>
          </p:cNvGraphicFramePr>
          <p:nvPr>
            <p:ph idx="1"/>
            <p:extLst>
              <p:ext uri="{D42A27DB-BD31-4B8C-83A1-F6EECF244321}">
                <p14:modId xmlns:p14="http://schemas.microsoft.com/office/powerpoint/2010/main" val="101855875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Modelli </a:t>
            </a:r>
            <a:r>
              <a:rPr lang="it-IT" dirty="0" err="1"/>
              <a:t>connessionisti</a:t>
            </a:r>
            <a:r>
              <a:rPr lang="it-IT" dirty="0"/>
              <a:t> classici</a:t>
            </a:r>
          </a:p>
        </p:txBody>
      </p:sp>
      <p:sp>
        <p:nvSpPr>
          <p:cNvPr id="3" name="Segnaposto contenuto 2"/>
          <p:cNvSpPr>
            <a:spLocks noGrp="1"/>
          </p:cNvSpPr>
          <p:nvPr>
            <p:ph idx="1"/>
          </p:nvPr>
        </p:nvSpPr>
        <p:spPr/>
        <p:txBody>
          <a:bodyPr>
            <a:normAutofit fontScale="92500"/>
          </a:bodyPr>
          <a:lstStyle/>
          <a:p>
            <a:r>
              <a:rPr lang="it-IT" dirty="0"/>
              <a:t>Tre strati di nodi (V): </a:t>
            </a:r>
            <a:r>
              <a:rPr lang="it-IT" i="1" dirty="0"/>
              <a:t>input, hidden, </a:t>
            </a:r>
            <a:r>
              <a:rPr lang="it-IT" dirty="0"/>
              <a:t>e </a:t>
            </a:r>
            <a:r>
              <a:rPr lang="it-IT" i="1" dirty="0"/>
              <a:t>output</a:t>
            </a:r>
          </a:p>
          <a:p>
            <a:r>
              <a:rPr lang="it-IT" dirty="0"/>
              <a:t>Gli archi che connettono i nodi servono a trasmettere attivazione in avanti da uno strato all’altro </a:t>
            </a:r>
          </a:p>
          <a:p>
            <a:r>
              <a:rPr lang="it-IT" dirty="0"/>
              <a:t>L’attivazione in un dato ciclo di ogni nodo del vettore è indicata da un numero reale compreso tra 0 e 1</a:t>
            </a:r>
          </a:p>
          <a:p>
            <a:r>
              <a:rPr lang="it-IT" dirty="0"/>
              <a:t>Ogni nodo di uno strato è totalmente interconnesso a tutti i nodi dello strato successivo</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F0E358-1E49-4920-80D8-C3D138708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E2D2362D-7010-4036-B9CA-03DFC8EB3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DC85BF5E-2BD6-4E5B-8EA3-420B45BB0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542359" y="0"/>
            <a:ext cx="3601641"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6" name="Freeform: Shape 15">
            <a:extLst>
              <a:ext uri="{FF2B5EF4-FFF2-40B4-BE49-F238E27FC236}">
                <a16:creationId xmlns:a16="http://schemas.microsoft.com/office/drawing/2014/main" id="{740D8E28-91B5-42B0-9D6C-B777D8AD9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85184"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4F4F6BBA-8E8D-1748-A2A1-5D3429353993}"/>
              </a:ext>
            </a:extLst>
          </p:cNvPr>
          <p:cNvPicPr>
            <a:picLocks noChangeAspect="1"/>
          </p:cNvPicPr>
          <p:nvPr/>
        </p:nvPicPr>
        <p:blipFill>
          <a:blip r:embed="rId2"/>
          <a:stretch>
            <a:fillRect/>
          </a:stretch>
        </p:blipFill>
        <p:spPr>
          <a:xfrm>
            <a:off x="573787" y="1839947"/>
            <a:ext cx="4511923" cy="3178106"/>
          </a:xfrm>
          <a:prstGeom prst="rect">
            <a:avLst/>
          </a:prstGeom>
        </p:spPr>
      </p:pic>
      <p:sp>
        <p:nvSpPr>
          <p:cNvPr id="3" name="Segnaposto contenuto 2">
            <a:extLst>
              <a:ext uri="{FF2B5EF4-FFF2-40B4-BE49-F238E27FC236}">
                <a16:creationId xmlns:a16="http://schemas.microsoft.com/office/drawing/2014/main" id="{033370CE-78AE-424B-8C48-D1FBBC0511EE}"/>
              </a:ext>
            </a:extLst>
          </p:cNvPr>
          <p:cNvSpPr>
            <a:spLocks noGrp="1"/>
          </p:cNvSpPr>
          <p:nvPr>
            <p:ph idx="1"/>
          </p:nvPr>
        </p:nvSpPr>
        <p:spPr>
          <a:xfrm>
            <a:off x="6012480" y="2286000"/>
            <a:ext cx="2557732" cy="3844800"/>
          </a:xfrm>
        </p:spPr>
        <p:txBody>
          <a:bodyPr>
            <a:normAutofit/>
          </a:bodyPr>
          <a:lstStyle/>
          <a:p>
            <a:r>
              <a:rPr lang="it-IT" sz="1700">
                <a:solidFill>
                  <a:schemeClr val="tx1">
                    <a:alpha val="60000"/>
                  </a:schemeClr>
                </a:solidFill>
              </a:rPr>
              <a:t>La forza di ogni connessione tra due nodi è definita da un peso </a:t>
            </a:r>
            <a:r>
              <a:rPr lang="it-IT" sz="1700" i="1">
                <a:solidFill>
                  <a:schemeClr val="tx1">
                    <a:alpha val="60000"/>
                  </a:schemeClr>
                </a:solidFill>
              </a:rPr>
              <a:t>w</a:t>
            </a:r>
            <a:r>
              <a:rPr lang="it-IT" sz="1700">
                <a:solidFill>
                  <a:schemeClr val="tx1">
                    <a:alpha val="60000"/>
                  </a:schemeClr>
                </a:solidFill>
              </a:rPr>
              <a:t> </a:t>
            </a:r>
          </a:p>
          <a:p>
            <a:r>
              <a:rPr lang="it-IT" sz="1700">
                <a:solidFill>
                  <a:schemeClr val="tx1">
                    <a:alpha val="60000"/>
                  </a:schemeClr>
                </a:solidFill>
              </a:rPr>
              <a:t>di solito, i pesi sono valori reali da – 1 a 1, con valori negativi che indicano connessioni inibitorie e valori positivi che indicano connessioni eccitatorie</a:t>
            </a:r>
          </a:p>
        </p:txBody>
      </p:sp>
    </p:spTree>
    <p:extLst>
      <p:ext uri="{BB962C8B-B14F-4D97-AF65-F5344CB8AC3E}">
        <p14:creationId xmlns:p14="http://schemas.microsoft.com/office/powerpoint/2010/main" val="173138793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F0E358-1E49-4920-80D8-C3D138708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E2D2362D-7010-4036-B9CA-03DFC8EB3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DC85BF5E-2BD6-4E5B-8EA3-420B45BB0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542359" y="0"/>
            <a:ext cx="3601641"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6" name="Freeform: Shape 15">
            <a:extLst>
              <a:ext uri="{FF2B5EF4-FFF2-40B4-BE49-F238E27FC236}">
                <a16:creationId xmlns:a16="http://schemas.microsoft.com/office/drawing/2014/main" id="{740D8E28-91B5-42B0-9D6C-B777D8AD9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85184"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AD515A39-414E-534A-AEF0-C186680967AC}"/>
              </a:ext>
            </a:extLst>
          </p:cNvPr>
          <p:cNvPicPr>
            <a:picLocks noChangeAspect="1"/>
          </p:cNvPicPr>
          <p:nvPr/>
        </p:nvPicPr>
        <p:blipFill>
          <a:blip r:embed="rId2"/>
          <a:stretch>
            <a:fillRect/>
          </a:stretch>
        </p:blipFill>
        <p:spPr>
          <a:xfrm>
            <a:off x="573787" y="1799248"/>
            <a:ext cx="4511923" cy="3259504"/>
          </a:xfrm>
          <a:prstGeom prst="rect">
            <a:avLst/>
          </a:prstGeom>
        </p:spPr>
      </p:pic>
      <p:sp>
        <p:nvSpPr>
          <p:cNvPr id="3" name="Segnaposto contenuto 2">
            <a:extLst>
              <a:ext uri="{FF2B5EF4-FFF2-40B4-BE49-F238E27FC236}">
                <a16:creationId xmlns:a16="http://schemas.microsoft.com/office/drawing/2014/main" id="{C458DB49-9B89-DB40-9857-50F8339D5CD6}"/>
              </a:ext>
            </a:extLst>
          </p:cNvPr>
          <p:cNvSpPr>
            <a:spLocks noGrp="1"/>
          </p:cNvSpPr>
          <p:nvPr>
            <p:ph idx="1"/>
          </p:nvPr>
        </p:nvSpPr>
        <p:spPr>
          <a:xfrm>
            <a:off x="6012480" y="757238"/>
            <a:ext cx="2557732" cy="5373562"/>
          </a:xfrm>
        </p:spPr>
        <p:txBody>
          <a:bodyPr>
            <a:normAutofit lnSpcReduction="10000"/>
          </a:bodyPr>
          <a:lstStyle/>
          <a:p>
            <a:r>
              <a:rPr lang="it-IT" sz="1700" dirty="0">
                <a:solidFill>
                  <a:schemeClr val="tx1">
                    <a:alpha val="60000"/>
                  </a:schemeClr>
                </a:solidFill>
              </a:rPr>
              <a:t>Il peso della connessione tra due nodi indica la proporzione dell’attivazione del nodo dello strato precedente che a ogni ciclo di funzionamento contribuisce all’attivazione del nodo dello strato successivo</a:t>
            </a:r>
          </a:p>
          <a:p>
            <a:r>
              <a:rPr lang="it-IT" sz="1700" dirty="0">
                <a:solidFill>
                  <a:schemeClr val="tx1">
                    <a:alpha val="60000"/>
                  </a:schemeClr>
                </a:solidFill>
              </a:rPr>
              <a:t>In ogni ciclo di funzionamento l’attivazione di ciascun nodo è data dalla sommatoria dei contributi di attivazione che gli provengono da tutti i nodi dello strato precedente</a:t>
            </a:r>
          </a:p>
          <a:p>
            <a:pPr marL="0" indent="0">
              <a:buNone/>
            </a:pPr>
            <a:endParaRPr lang="it-IT" sz="1700" dirty="0">
              <a:solidFill>
                <a:schemeClr val="tx1">
                  <a:alpha val="60000"/>
                </a:schemeClr>
              </a:solidFill>
            </a:endParaRPr>
          </a:p>
        </p:txBody>
      </p:sp>
    </p:spTree>
    <p:extLst>
      <p:ext uri="{BB962C8B-B14F-4D97-AF65-F5344CB8AC3E}">
        <p14:creationId xmlns:p14="http://schemas.microsoft.com/office/powerpoint/2010/main" val="33038684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F0E358-1E49-4920-80D8-C3D138708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E2D2362D-7010-4036-B9CA-03DFC8EB3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DC85BF5E-2BD6-4E5B-8EA3-420B45BB0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542359" y="0"/>
            <a:ext cx="3601641"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6" name="Freeform: Shape 15">
            <a:extLst>
              <a:ext uri="{FF2B5EF4-FFF2-40B4-BE49-F238E27FC236}">
                <a16:creationId xmlns:a16="http://schemas.microsoft.com/office/drawing/2014/main" id="{740D8E28-91B5-42B0-9D6C-B777D8AD9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85184"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05C077B6-9D7A-A249-8764-9344187072E1}"/>
              </a:ext>
            </a:extLst>
          </p:cNvPr>
          <p:cNvPicPr>
            <a:picLocks noChangeAspect="1"/>
          </p:cNvPicPr>
          <p:nvPr/>
        </p:nvPicPr>
        <p:blipFill>
          <a:blip r:embed="rId2"/>
          <a:stretch>
            <a:fillRect/>
          </a:stretch>
        </p:blipFill>
        <p:spPr>
          <a:xfrm>
            <a:off x="636630" y="285750"/>
            <a:ext cx="4511923" cy="3203465"/>
          </a:xfrm>
          <a:prstGeom prst="rect">
            <a:avLst/>
          </a:prstGeom>
        </p:spPr>
      </p:pic>
      <p:sp>
        <p:nvSpPr>
          <p:cNvPr id="3" name="Segnaposto contenuto 2">
            <a:extLst>
              <a:ext uri="{FF2B5EF4-FFF2-40B4-BE49-F238E27FC236}">
                <a16:creationId xmlns:a16="http://schemas.microsoft.com/office/drawing/2014/main" id="{FC593B2F-B2CD-1846-A486-3387724EFA5B}"/>
              </a:ext>
            </a:extLst>
          </p:cNvPr>
          <p:cNvSpPr>
            <a:spLocks noGrp="1"/>
          </p:cNvSpPr>
          <p:nvPr>
            <p:ph idx="1"/>
          </p:nvPr>
        </p:nvSpPr>
        <p:spPr>
          <a:xfrm>
            <a:off x="6012480" y="371475"/>
            <a:ext cx="2557732" cy="6200775"/>
          </a:xfrm>
        </p:spPr>
        <p:txBody>
          <a:bodyPr>
            <a:normAutofit/>
          </a:bodyPr>
          <a:lstStyle/>
          <a:p>
            <a:pPr>
              <a:lnSpc>
                <a:spcPct val="90000"/>
              </a:lnSpc>
            </a:pPr>
            <a:r>
              <a:rPr lang="it-IT" sz="1800" dirty="0">
                <a:solidFill>
                  <a:schemeClr val="tx1">
                    <a:alpha val="60000"/>
                  </a:schemeClr>
                </a:solidFill>
              </a:rPr>
              <a:t>Oltre al peso della connessione, il contributo di ogni nodo all’attivazione del successivo è determinato dalla </a:t>
            </a:r>
            <a:r>
              <a:rPr lang="it-IT" sz="1800" b="1" dirty="0">
                <a:solidFill>
                  <a:schemeClr val="tx1">
                    <a:alpha val="60000"/>
                  </a:schemeClr>
                </a:solidFill>
              </a:rPr>
              <a:t>funzione di attivazione</a:t>
            </a:r>
          </a:p>
          <a:p>
            <a:pPr>
              <a:lnSpc>
                <a:spcPct val="90000"/>
              </a:lnSpc>
            </a:pPr>
            <a:r>
              <a:rPr lang="it-IT" sz="1800" dirty="0">
                <a:solidFill>
                  <a:schemeClr val="tx1">
                    <a:alpha val="60000"/>
                  </a:schemeClr>
                </a:solidFill>
              </a:rPr>
              <a:t>Nell’analogia con il cervello biologico questa funzione rappresenta il fatto che neuroni non generano un potenziale d’azione se non dopo aver raggiunto un certo livello di eccitazione</a:t>
            </a:r>
          </a:p>
          <a:p>
            <a:pPr>
              <a:lnSpc>
                <a:spcPct val="90000"/>
              </a:lnSpc>
            </a:pPr>
            <a:r>
              <a:rPr lang="it-IT" sz="1800" dirty="0">
                <a:solidFill>
                  <a:schemeClr val="tx1">
                    <a:alpha val="60000"/>
                  </a:schemeClr>
                </a:solidFill>
              </a:rPr>
              <a:t>Due funzioni di attivazione frequentemente usate sono quelle a gradino, e a </a:t>
            </a:r>
            <a:r>
              <a:rPr lang="it-IT" sz="1800" dirty="0" err="1">
                <a:solidFill>
                  <a:schemeClr val="tx1">
                    <a:alpha val="60000"/>
                  </a:schemeClr>
                </a:solidFill>
              </a:rPr>
              <a:t>sigmoide</a:t>
            </a:r>
            <a:endParaRPr lang="it-IT" sz="1800" dirty="0">
              <a:solidFill>
                <a:schemeClr val="tx1">
                  <a:alpha val="60000"/>
                </a:schemeClr>
              </a:solidFill>
            </a:endParaRPr>
          </a:p>
        </p:txBody>
      </p:sp>
      <p:pic>
        <p:nvPicPr>
          <p:cNvPr id="9" name="Immagine 8">
            <a:extLst>
              <a:ext uri="{FF2B5EF4-FFF2-40B4-BE49-F238E27FC236}">
                <a16:creationId xmlns:a16="http://schemas.microsoft.com/office/drawing/2014/main" id="{D672168F-A8B6-6243-90FD-54BAA3D406BB}"/>
              </a:ext>
            </a:extLst>
          </p:cNvPr>
          <p:cNvPicPr>
            <a:picLocks noChangeAspect="1"/>
          </p:cNvPicPr>
          <p:nvPr/>
        </p:nvPicPr>
        <p:blipFill>
          <a:blip r:embed="rId3"/>
          <a:stretch>
            <a:fillRect/>
          </a:stretch>
        </p:blipFill>
        <p:spPr>
          <a:xfrm>
            <a:off x="636630" y="3489214"/>
            <a:ext cx="4468834" cy="3203465"/>
          </a:xfrm>
          <a:prstGeom prst="rect">
            <a:avLst/>
          </a:prstGeom>
        </p:spPr>
      </p:pic>
    </p:spTree>
    <p:extLst>
      <p:ext uri="{BB962C8B-B14F-4D97-AF65-F5344CB8AC3E}">
        <p14:creationId xmlns:p14="http://schemas.microsoft.com/office/powerpoint/2010/main" val="17619156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776387-56CE-DD44-A5CA-CCC9FC9D1BA1}"/>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Capaci di apprendere</a:t>
            </a:r>
          </a:p>
        </p:txBody>
      </p:sp>
      <p:sp>
        <p:nvSpPr>
          <p:cNvPr id="3" name="Segnaposto contenuto 2">
            <a:extLst>
              <a:ext uri="{FF2B5EF4-FFF2-40B4-BE49-F238E27FC236}">
                <a16:creationId xmlns:a16="http://schemas.microsoft.com/office/drawing/2014/main" id="{991B674B-A6A9-0E49-8427-C16A67905FE4}"/>
              </a:ext>
            </a:extLst>
          </p:cNvPr>
          <p:cNvSpPr>
            <a:spLocks noGrp="1"/>
          </p:cNvSpPr>
          <p:nvPr>
            <p:ph idx="1"/>
          </p:nvPr>
        </p:nvSpPr>
        <p:spPr>
          <a:xfrm>
            <a:off x="3607694" y="649480"/>
            <a:ext cx="4916510" cy="5546047"/>
          </a:xfrm>
        </p:spPr>
        <p:txBody>
          <a:bodyPr anchor="ctr">
            <a:normAutofit/>
          </a:bodyPr>
          <a:lstStyle/>
          <a:p>
            <a:r>
              <a:rPr lang="it-IT" sz="1700"/>
              <a:t>I modelli connessionisti sono in grado di </a:t>
            </a:r>
            <a:r>
              <a:rPr lang="it-IT" sz="1700" b="1"/>
              <a:t>autostrutturarsi</a:t>
            </a:r>
            <a:r>
              <a:rPr lang="it-IT" sz="1700"/>
              <a:t>, cambiando i pesi delle connessioni tra i nodi</a:t>
            </a:r>
          </a:p>
          <a:p>
            <a:r>
              <a:rPr lang="it-IT" sz="1700"/>
              <a:t>riescono così ad </a:t>
            </a:r>
            <a:r>
              <a:rPr lang="it-IT" sz="1700" b="1"/>
              <a:t>apprendere</a:t>
            </a:r>
            <a:r>
              <a:rPr lang="it-IT" sz="1700"/>
              <a:t>, con meccanismi puramente associativi, come calcolare la funzione che si desidera simulare</a:t>
            </a:r>
          </a:p>
          <a:p>
            <a:r>
              <a:rPr lang="it-IT" sz="1700"/>
              <a:t>Nel caso classico dell’apprendimento </a:t>
            </a:r>
            <a:r>
              <a:rPr lang="it-IT" sz="1700" b="1"/>
              <a:t>supervisionato</a:t>
            </a:r>
            <a:r>
              <a:rPr lang="it-IT" sz="1700"/>
              <a:t>, in una prima fase (</a:t>
            </a:r>
            <a:r>
              <a:rPr lang="it-IT" sz="1700" i="1"/>
              <a:t>training</a:t>
            </a:r>
            <a:r>
              <a:rPr lang="it-IT" sz="1700"/>
              <a:t>) sono presentate alla rete diversi vettori di input ingresso (gli stimoli). </a:t>
            </a:r>
          </a:p>
          <a:p>
            <a:r>
              <a:rPr lang="it-IT" sz="1700"/>
              <a:t>Ogni stimolo </a:t>
            </a:r>
            <a:r>
              <a:rPr lang="it-IT" sz="1700" b="1"/>
              <a:t>diffonde la sua attivazione </a:t>
            </a:r>
            <a:r>
              <a:rPr lang="it-IT" sz="1700"/>
              <a:t>nella rete, attraverso lo strato </a:t>
            </a:r>
            <a:r>
              <a:rPr lang="it-IT" sz="1700" i="1"/>
              <a:t>hidden</a:t>
            </a:r>
            <a:r>
              <a:rPr lang="it-IT" sz="1700"/>
              <a:t> fino allo strato </a:t>
            </a:r>
            <a:r>
              <a:rPr lang="it-IT" sz="1700" i="1"/>
              <a:t>output</a:t>
            </a:r>
          </a:p>
          <a:p>
            <a:r>
              <a:rPr lang="it-IT" sz="1700"/>
              <a:t>Il pattern di attivazione sullo strato output è la risposta della rete allo stimolo presentato</a:t>
            </a:r>
          </a:p>
        </p:txBody>
      </p:sp>
    </p:spTree>
    <p:extLst>
      <p:ext uri="{BB962C8B-B14F-4D97-AF65-F5344CB8AC3E}">
        <p14:creationId xmlns:p14="http://schemas.microsoft.com/office/powerpoint/2010/main" val="77399041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738010F-BB7C-A146-9B94-E65B8A099A7C}"/>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Delta rule e back propagation</a:t>
            </a:r>
          </a:p>
        </p:txBody>
      </p:sp>
      <p:sp>
        <p:nvSpPr>
          <p:cNvPr id="3" name="Segnaposto contenuto 2">
            <a:extLst>
              <a:ext uri="{FF2B5EF4-FFF2-40B4-BE49-F238E27FC236}">
                <a16:creationId xmlns:a16="http://schemas.microsoft.com/office/drawing/2014/main" id="{E4798141-5B36-1241-A7E6-78885CBB318C}"/>
              </a:ext>
            </a:extLst>
          </p:cNvPr>
          <p:cNvSpPr>
            <a:spLocks noGrp="1"/>
          </p:cNvSpPr>
          <p:nvPr>
            <p:ph idx="1"/>
          </p:nvPr>
        </p:nvSpPr>
        <p:spPr>
          <a:xfrm>
            <a:off x="3607694" y="649480"/>
            <a:ext cx="4916510" cy="5546047"/>
          </a:xfrm>
        </p:spPr>
        <p:txBody>
          <a:bodyPr anchor="ctr">
            <a:normAutofit/>
          </a:bodyPr>
          <a:lstStyle/>
          <a:p>
            <a:r>
              <a:rPr lang="it-IT" sz="1700" dirty="0"/>
              <a:t>Se la risposta non è quella corretta rispetto alla funzione cognitiva che il ricercatore desidera simulare, un algoritmo detto </a:t>
            </a:r>
            <a:r>
              <a:rPr lang="it-IT" sz="1700" b="1" dirty="0"/>
              <a:t>regola delta</a:t>
            </a:r>
            <a:r>
              <a:rPr lang="it-IT" sz="1700" dirty="0"/>
              <a:t> (</a:t>
            </a:r>
            <a:r>
              <a:rPr lang="el-GR" sz="1700" dirty="0"/>
              <a:t>Δ </a:t>
            </a:r>
            <a:r>
              <a:rPr lang="it-IT" sz="1700" dirty="0" err="1"/>
              <a:t>rule</a:t>
            </a:r>
            <a:r>
              <a:rPr lang="it-IT" sz="1700" dirty="0"/>
              <a:t>) calcola la differenza tra l’output effettivo e quello che la rete avrebbe dovuto generare</a:t>
            </a:r>
          </a:p>
          <a:p>
            <a:r>
              <a:rPr lang="it-IT" sz="1700" dirty="0"/>
              <a:t>La rete procede a valutare quali sono i contributi di attivazione che hanno provocato la deviazione, risalendo all’indietro le connessioni dall’output all’</a:t>
            </a:r>
            <a:r>
              <a:rPr lang="it-IT" sz="1700" dirty="0" err="1"/>
              <a:t>hidden</a:t>
            </a:r>
            <a:r>
              <a:rPr lang="it-IT" sz="1700" dirty="0"/>
              <a:t>, e dall’</a:t>
            </a:r>
            <a:r>
              <a:rPr lang="it-IT" sz="1700" dirty="0" err="1"/>
              <a:t>hidden</a:t>
            </a:r>
            <a:r>
              <a:rPr lang="it-IT" sz="1700" dirty="0"/>
              <a:t> </a:t>
            </a:r>
            <a:r>
              <a:rPr lang="it-IT" sz="1700" dirty="0" err="1"/>
              <a:t>qll’input</a:t>
            </a:r>
            <a:endParaRPr lang="it-IT" sz="1700" dirty="0"/>
          </a:p>
          <a:p>
            <a:r>
              <a:rPr lang="it-IT" sz="1700" dirty="0"/>
              <a:t>Aumenta il peso delle connessioni che hanno fornito troppo poca attivazione ai nodi che si sarebbero dovuti attivare e non si sono attivati, e riducendo quello delle connessioni che ne hanno fornita troppa attivazione ai nodi che non si sarebbero dovuti attivare e invece si sono attivati</a:t>
            </a:r>
          </a:p>
          <a:p>
            <a:r>
              <a:rPr lang="it-IT" sz="1700" dirty="0"/>
              <a:t>Questi “aggiustamenti a ritroso” sono guidati da un algoritmo chiamato </a:t>
            </a:r>
            <a:r>
              <a:rPr lang="it-IT" sz="1700" b="1" dirty="0" err="1"/>
              <a:t>retropropagazione</a:t>
            </a:r>
            <a:r>
              <a:rPr lang="it-IT" sz="1700" b="1" dirty="0"/>
              <a:t> dell’errore</a:t>
            </a:r>
            <a:r>
              <a:rPr lang="it-IT" sz="1700" dirty="0"/>
              <a:t>, o </a:t>
            </a:r>
            <a:r>
              <a:rPr lang="it-IT" sz="1700" i="1" dirty="0"/>
              <a:t>back </a:t>
            </a:r>
            <a:r>
              <a:rPr lang="it-IT" sz="1700" i="1" dirty="0" err="1"/>
              <a:t>propagation</a:t>
            </a:r>
            <a:endParaRPr lang="it-IT" sz="1700" dirty="0"/>
          </a:p>
        </p:txBody>
      </p:sp>
    </p:spTree>
    <p:extLst>
      <p:ext uri="{BB962C8B-B14F-4D97-AF65-F5344CB8AC3E}">
        <p14:creationId xmlns:p14="http://schemas.microsoft.com/office/powerpoint/2010/main" val="58707272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A1A34FE-881F-E841-BC12-84D4FF87B794}"/>
              </a:ext>
            </a:extLst>
          </p:cNvPr>
          <p:cNvSpPr>
            <a:spLocks noGrp="1"/>
          </p:cNvSpPr>
          <p:nvPr>
            <p:ph type="title"/>
          </p:nvPr>
        </p:nvSpPr>
        <p:spPr>
          <a:xfrm>
            <a:off x="439858" y="1683756"/>
            <a:ext cx="2336449" cy="2396359"/>
          </a:xfrm>
        </p:spPr>
        <p:txBody>
          <a:bodyPr anchor="b">
            <a:normAutofit/>
          </a:bodyPr>
          <a:lstStyle/>
          <a:p>
            <a:pPr algn="r"/>
            <a:r>
              <a:rPr lang="it-IT" sz="3000">
                <a:solidFill>
                  <a:srgbClr val="FFFFFF"/>
                </a:solidFill>
              </a:rPr>
              <a:t>Capacità di generalizzare</a:t>
            </a:r>
          </a:p>
        </p:txBody>
      </p:sp>
      <p:graphicFrame>
        <p:nvGraphicFramePr>
          <p:cNvPr id="5" name="Segnaposto contenuto 2">
            <a:extLst>
              <a:ext uri="{FF2B5EF4-FFF2-40B4-BE49-F238E27FC236}">
                <a16:creationId xmlns:a16="http://schemas.microsoft.com/office/drawing/2014/main" id="{C749748A-DF31-4043-8E35-F78B5D35694F}"/>
              </a:ext>
            </a:extLst>
          </p:cNvPr>
          <p:cNvGraphicFramePr>
            <a:graphicFrameLocks noGrp="1"/>
          </p:cNvGraphicFramePr>
          <p:nvPr>
            <p:ph idx="1"/>
            <p:extLst>
              <p:ext uri="{D42A27DB-BD31-4B8C-83A1-F6EECF244321}">
                <p14:modId xmlns:p14="http://schemas.microsoft.com/office/powerpoint/2010/main" val="300133192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142082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388CE6C-9576-ED4D-B0DA-B7B18D3DB246}"/>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Ambiti di applicazione</a:t>
            </a:r>
          </a:p>
        </p:txBody>
      </p:sp>
      <p:graphicFrame>
        <p:nvGraphicFramePr>
          <p:cNvPr id="5" name="Segnaposto contenuto 2">
            <a:extLst>
              <a:ext uri="{FF2B5EF4-FFF2-40B4-BE49-F238E27FC236}">
                <a16:creationId xmlns:a16="http://schemas.microsoft.com/office/drawing/2014/main" id="{52523523-92D5-46FB-A9D0-F0A643C3CCCE}"/>
              </a:ext>
            </a:extLst>
          </p:cNvPr>
          <p:cNvGraphicFramePr>
            <a:graphicFrameLocks noGrp="1"/>
          </p:cNvGraphicFramePr>
          <p:nvPr>
            <p:ph idx="1"/>
            <p:extLst>
              <p:ext uri="{D42A27DB-BD31-4B8C-83A1-F6EECF244321}">
                <p14:modId xmlns:p14="http://schemas.microsoft.com/office/powerpoint/2010/main" val="202839657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260140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8574</TotalTime>
  <Words>6599</Words>
  <Application>Microsoft Macintosh PowerPoint</Application>
  <PresentationFormat>Presentazione su schermo (4:3)</PresentationFormat>
  <Paragraphs>418</Paragraphs>
  <Slides>70</Slides>
  <Notes>12</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70</vt:i4>
      </vt:variant>
    </vt:vector>
  </HeadingPairs>
  <TitlesOfParts>
    <vt:vector size="74" baseType="lpstr">
      <vt:lpstr>Arial</vt:lpstr>
      <vt:lpstr>Calibri</vt:lpstr>
      <vt:lpstr>Wingdings</vt:lpstr>
      <vt:lpstr>Tema di Office</vt:lpstr>
      <vt:lpstr>Oggetto e metodi della psicologia generale  Emanuela Bricolo, Paolo Cherubini </vt:lpstr>
      <vt:lpstr>Scienza del comportamento</vt:lpstr>
      <vt:lpstr>Metodo</vt:lpstr>
      <vt:lpstr>Scienza statistica</vt:lpstr>
      <vt:lpstr>Diversi livelli di realtà</vt:lpstr>
      <vt:lpstr>Un sistema complesso</vt:lpstr>
      <vt:lpstr>Esempi</vt:lpstr>
      <vt:lpstr>Vincoli</vt:lpstr>
      <vt:lpstr>Sistemi di causazione circolare</vt:lpstr>
      <vt:lpstr>Forward e backward causation tra i diversi livelli di realtà</vt:lpstr>
      <vt:lpstr>Esempio</vt:lpstr>
      <vt:lpstr>Studiare il livello psicologico richiede di capire anche il livello fisiologico e quello sociale</vt:lpstr>
      <vt:lpstr>Organismi adattivi: rappresentazioni  interne dell’ambiente</vt:lpstr>
      <vt:lpstr>Definizioni</vt:lpstr>
      <vt:lpstr>Organismi solo reattivi</vt:lpstr>
      <vt:lpstr>Organismi reattivi e anticipatori</vt:lpstr>
      <vt:lpstr>“Scienza della mente”</vt:lpstr>
      <vt:lpstr>Criteri di scientificità della psicologia generale </vt:lpstr>
      <vt:lpstr>Ricerca di spiegazioni</vt:lpstr>
      <vt:lpstr>Metodo ipotetico-deduttivo</vt:lpstr>
      <vt:lpstr>Le teorie</vt:lpstr>
      <vt:lpstr>Esempio 1</vt:lpstr>
      <vt:lpstr>Esempio 2</vt:lpstr>
      <vt:lpstr>Leggi probabilistiche</vt:lpstr>
      <vt:lpstr>Confronto tra teorie</vt:lpstr>
      <vt:lpstr>Pluralismo teorico</vt:lpstr>
      <vt:lpstr>Sperimentalisti e teorici</vt:lpstr>
      <vt:lpstr>Teorie e modelli in psicologia</vt:lpstr>
      <vt:lpstr>Sperimentazione scientifica</vt:lpstr>
      <vt:lpstr>Stato attuale</vt:lpstr>
      <vt:lpstr>Sperimentalisti e teorici</vt:lpstr>
      <vt:lpstr>I livelli della spiegazione in psicologia</vt:lpstr>
      <vt:lpstr>Il livello computazionale</vt:lpstr>
      <vt:lpstr>Livello algoritmico</vt:lpstr>
      <vt:lpstr>Livello dell’implementazione</vt:lpstr>
      <vt:lpstr>Esempio (livello 1)</vt:lpstr>
      <vt:lpstr>Esempio (livello 2)</vt:lpstr>
      <vt:lpstr>Esempio (livello 3)</vt:lpstr>
      <vt:lpstr>Approssimazioni a processi ottimali</vt:lpstr>
      <vt:lpstr>Analisi razionale</vt:lpstr>
      <vt:lpstr>Perché è utile</vt:lpstr>
      <vt:lpstr>I sei passaggi dell’AR</vt:lpstr>
      <vt:lpstr>Il metodo ricostruttivo: modelli computazionali</vt:lpstr>
      <vt:lpstr>Formalizzazione delle teorie</vt:lpstr>
      <vt:lpstr>Vantaggi</vt:lpstr>
      <vt:lpstr>Modelli simbolici e subsimbolici</vt:lpstr>
      <vt:lpstr>Principali tipi di modelli:</vt:lpstr>
      <vt:lpstr>Architetture cognitive basate su sistemi di produzioni</vt:lpstr>
      <vt:lpstr>Regole di produzione</vt:lpstr>
      <vt:lpstr>Sistemi di produzioni</vt:lpstr>
      <vt:lpstr>Architetture cognitive</vt:lpstr>
      <vt:lpstr>Schema di ACT-r</vt:lpstr>
      <vt:lpstr>Reti bayesiane</vt:lpstr>
      <vt:lpstr>Presentazione standard di PowerPoint</vt:lpstr>
      <vt:lpstr>Presentazione standard di PowerPoint</vt:lpstr>
      <vt:lpstr>Esempio</vt:lpstr>
      <vt:lpstr>Modelli psicologici basati su reti bayesiane</vt:lpstr>
      <vt:lpstr>Modelli bayesiani gerarchici</vt:lpstr>
      <vt:lpstr>Presentazione standard di PowerPoint</vt:lpstr>
      <vt:lpstr>Modelli basati su agenti artificiali</vt:lpstr>
      <vt:lpstr>Presentazione standard di PowerPoint</vt:lpstr>
      <vt:lpstr>Modelli subsimbolici connessionisti</vt:lpstr>
      <vt:lpstr>Modelli connessionisti classici</vt:lpstr>
      <vt:lpstr>Presentazione standard di PowerPoint</vt:lpstr>
      <vt:lpstr>Presentazione standard di PowerPoint</vt:lpstr>
      <vt:lpstr>Presentazione standard di PowerPoint</vt:lpstr>
      <vt:lpstr>Capaci di apprendere</vt:lpstr>
      <vt:lpstr>Delta rule e back propagation</vt:lpstr>
      <vt:lpstr>Capacità di generalizzare</vt:lpstr>
      <vt:lpstr>Ambiti di applicazione</vt:lpstr>
    </vt:vector>
  </TitlesOfParts>
  <Company>Unimib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Paolo Cherubini</dc:creator>
  <cp:lastModifiedBy>paolo cherubini</cp:lastModifiedBy>
  <cp:revision>58</cp:revision>
  <dcterms:created xsi:type="dcterms:W3CDTF">2014-09-30T10:18:45Z</dcterms:created>
  <dcterms:modified xsi:type="dcterms:W3CDTF">2021-10-03T12:21:03Z</dcterms:modified>
</cp:coreProperties>
</file>