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tags/tag2.xml" ContentType="application/vnd.openxmlformats-officedocument.presentationml.tags+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tags/tag3.xml" ContentType="application/vnd.openxmlformats-officedocument.presentationml.tags+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tags/tag4.xml" ContentType="application/vnd.openxmlformats-officedocument.presentationml.tags+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55" r:id="rId1"/>
  </p:sldMasterIdLst>
  <p:notesMasterIdLst>
    <p:notesMasterId r:id="rId137"/>
  </p:notesMasterIdLst>
  <p:handoutMasterIdLst>
    <p:handoutMasterId r:id="rId138"/>
  </p:handoutMasterIdLst>
  <p:sldIdLst>
    <p:sldId id="798" r:id="rId2"/>
    <p:sldId id="1077" r:id="rId3"/>
    <p:sldId id="257" r:id="rId4"/>
    <p:sldId id="261" r:id="rId5"/>
    <p:sldId id="801" r:id="rId6"/>
    <p:sldId id="1084" r:id="rId7"/>
    <p:sldId id="802" r:id="rId8"/>
    <p:sldId id="263" r:id="rId9"/>
    <p:sldId id="268" r:id="rId10"/>
    <p:sldId id="265" r:id="rId11"/>
    <p:sldId id="266" r:id="rId12"/>
    <p:sldId id="805" r:id="rId13"/>
    <p:sldId id="466" r:id="rId14"/>
    <p:sldId id="807" r:id="rId15"/>
    <p:sldId id="809" r:id="rId16"/>
    <p:sldId id="810" r:id="rId17"/>
    <p:sldId id="811" r:id="rId18"/>
    <p:sldId id="813" r:id="rId19"/>
    <p:sldId id="814" r:id="rId20"/>
    <p:sldId id="815" r:id="rId21"/>
    <p:sldId id="812" r:id="rId22"/>
    <p:sldId id="1083" r:id="rId23"/>
    <p:sldId id="1085" r:id="rId24"/>
    <p:sldId id="816" r:id="rId25"/>
    <p:sldId id="1086" r:id="rId26"/>
    <p:sldId id="316" r:id="rId27"/>
    <p:sldId id="317" r:id="rId28"/>
    <p:sldId id="818" r:id="rId29"/>
    <p:sldId id="820" r:id="rId30"/>
    <p:sldId id="819" r:id="rId31"/>
    <p:sldId id="318" r:id="rId32"/>
    <p:sldId id="319" r:id="rId33"/>
    <p:sldId id="320" r:id="rId34"/>
    <p:sldId id="321" r:id="rId35"/>
    <p:sldId id="1078" r:id="rId36"/>
    <p:sldId id="831" r:id="rId37"/>
    <p:sldId id="834" r:id="rId38"/>
    <p:sldId id="835" r:id="rId39"/>
    <p:sldId id="1087" r:id="rId40"/>
    <p:sldId id="838" r:id="rId41"/>
    <p:sldId id="846" r:id="rId42"/>
    <p:sldId id="1088" r:id="rId43"/>
    <p:sldId id="847" r:id="rId44"/>
    <p:sldId id="850" r:id="rId45"/>
    <p:sldId id="1089" r:id="rId46"/>
    <p:sldId id="855" r:id="rId47"/>
    <p:sldId id="856" r:id="rId48"/>
    <p:sldId id="861" r:id="rId49"/>
    <p:sldId id="862" r:id="rId50"/>
    <p:sldId id="872" r:id="rId51"/>
    <p:sldId id="880" r:id="rId52"/>
    <p:sldId id="883" r:id="rId53"/>
    <p:sldId id="1090" r:id="rId54"/>
    <p:sldId id="891" r:id="rId55"/>
    <p:sldId id="892" r:id="rId56"/>
    <p:sldId id="898" r:id="rId57"/>
    <p:sldId id="900" r:id="rId58"/>
    <p:sldId id="905" r:id="rId59"/>
    <p:sldId id="906" r:id="rId60"/>
    <p:sldId id="908" r:id="rId61"/>
    <p:sldId id="910" r:id="rId62"/>
    <p:sldId id="1080" r:id="rId63"/>
    <p:sldId id="912" r:id="rId64"/>
    <p:sldId id="913" r:id="rId65"/>
    <p:sldId id="918" r:id="rId66"/>
    <p:sldId id="919" r:id="rId67"/>
    <p:sldId id="1095" r:id="rId68"/>
    <p:sldId id="1097" r:id="rId69"/>
    <p:sldId id="1096" r:id="rId70"/>
    <p:sldId id="1098" r:id="rId71"/>
    <p:sldId id="1091" r:id="rId72"/>
    <p:sldId id="934" r:id="rId73"/>
    <p:sldId id="938" r:id="rId74"/>
    <p:sldId id="939" r:id="rId75"/>
    <p:sldId id="942" r:id="rId76"/>
    <p:sldId id="941" r:id="rId77"/>
    <p:sldId id="947" r:id="rId78"/>
    <p:sldId id="964" r:id="rId79"/>
    <p:sldId id="969" r:id="rId80"/>
    <p:sldId id="971" r:id="rId81"/>
    <p:sldId id="972" r:id="rId82"/>
    <p:sldId id="974" r:id="rId83"/>
    <p:sldId id="975" r:id="rId84"/>
    <p:sldId id="977" r:id="rId85"/>
    <p:sldId id="978" r:id="rId86"/>
    <p:sldId id="979" r:id="rId87"/>
    <p:sldId id="980" r:id="rId88"/>
    <p:sldId id="981" r:id="rId89"/>
    <p:sldId id="982" r:id="rId90"/>
    <p:sldId id="983" r:id="rId91"/>
    <p:sldId id="986" r:id="rId92"/>
    <p:sldId id="988" r:id="rId93"/>
    <p:sldId id="989" r:id="rId94"/>
    <p:sldId id="1081" r:id="rId95"/>
    <p:sldId id="992" r:id="rId96"/>
    <p:sldId id="993" r:id="rId97"/>
    <p:sldId id="995" r:id="rId98"/>
    <p:sldId id="996" r:id="rId99"/>
    <p:sldId id="997" r:id="rId100"/>
    <p:sldId id="1001" r:id="rId101"/>
    <p:sldId id="1002" r:id="rId102"/>
    <p:sldId id="1004" r:id="rId103"/>
    <p:sldId id="1005" r:id="rId104"/>
    <p:sldId id="1082" r:id="rId105"/>
    <p:sldId id="1008" r:id="rId106"/>
    <p:sldId id="1100" r:id="rId107"/>
    <p:sldId id="1099" r:id="rId108"/>
    <p:sldId id="1122" r:id="rId109"/>
    <p:sldId id="1101" r:id="rId110"/>
    <p:sldId id="1102" r:id="rId111"/>
    <p:sldId id="1124" r:id="rId112"/>
    <p:sldId id="1123" r:id="rId113"/>
    <p:sldId id="1125" r:id="rId114"/>
    <p:sldId id="1108" r:id="rId115"/>
    <p:sldId id="1110" r:id="rId116"/>
    <p:sldId id="1126" r:id="rId117"/>
    <p:sldId id="1127" r:id="rId118"/>
    <p:sldId id="1119" r:id="rId119"/>
    <p:sldId id="1012" r:id="rId120"/>
    <p:sldId id="1045" r:id="rId121"/>
    <p:sldId id="1046" r:id="rId122"/>
    <p:sldId id="1047" r:id="rId123"/>
    <p:sldId id="1049" r:id="rId124"/>
    <p:sldId id="1050" r:id="rId125"/>
    <p:sldId id="1128" r:id="rId126"/>
    <p:sldId id="1051" r:id="rId127"/>
    <p:sldId id="1053" r:id="rId128"/>
    <p:sldId id="1054" r:id="rId129"/>
    <p:sldId id="1058" r:id="rId130"/>
    <p:sldId id="1059" r:id="rId131"/>
    <p:sldId id="1062" r:id="rId132"/>
    <p:sldId id="1063" r:id="rId133"/>
    <p:sldId id="1067" r:id="rId134"/>
    <p:sldId id="1129" r:id="rId135"/>
    <p:sldId id="1076" r:id="rId136"/>
  </p:sldIdLst>
  <p:sldSz cx="9144000" cy="6858000" type="screen4x3"/>
  <p:notesSz cx="10234613" cy="7104063"/>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0808"/>
    <a:srgbClr val="A4224B"/>
    <a:srgbClr val="7F0F7E"/>
    <a:srgbClr val="1F497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6" autoAdjust="0"/>
    <p:restoredTop sz="93792" autoAdjust="0"/>
  </p:normalViewPr>
  <p:slideViewPr>
    <p:cSldViewPr snapToGrid="0" snapToObjects="1">
      <p:cViewPr>
        <p:scale>
          <a:sx n="76" d="100"/>
          <a:sy n="76" d="100"/>
        </p:scale>
        <p:origin x="-1020" y="212"/>
      </p:cViewPr>
      <p:guideLst>
        <p:guide orient="horz" pos="2160"/>
        <p:guide pos="2880"/>
      </p:guideLst>
    </p:cSldViewPr>
  </p:slideViewPr>
  <p:outlineViewPr>
    <p:cViewPr>
      <p:scale>
        <a:sx n="33" d="100"/>
        <a:sy n="33" d="100"/>
      </p:scale>
      <p:origin x="0" y="-107346"/>
    </p:cViewPr>
  </p:outlineViewPr>
  <p:notesTextViewPr>
    <p:cViewPr>
      <p:scale>
        <a:sx n="3" d="2"/>
        <a:sy n="3" d="2"/>
      </p:scale>
      <p:origin x="0" y="0"/>
    </p:cViewPr>
  </p:notesTextViewPr>
  <p:sorterViewPr>
    <p:cViewPr varScale="1">
      <p:scale>
        <a:sx n="100" d="100"/>
        <a:sy n="100" d="100"/>
      </p:scale>
      <p:origin x="0" y="27112"/>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handoutMaster" Target="handoutMasters/handoutMaster1.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presProps" Target="pres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tableStyles" Target="tableStyle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2" y="1"/>
            <a:ext cx="4435304" cy="355920"/>
          </a:xfrm>
          <a:prstGeom prst="rect">
            <a:avLst/>
          </a:prstGeom>
        </p:spPr>
        <p:txBody>
          <a:bodyPr vert="horz" lIns="91440" tIns="45720" rIns="91440" bIns="45720" rtlCol="0"/>
          <a:lstStyle>
            <a:lvl1pPr algn="l">
              <a:defRPr sz="1200"/>
            </a:lvl1pPr>
          </a:lstStyle>
          <a:p>
            <a:endParaRPr lang="en-US"/>
          </a:p>
        </p:txBody>
      </p:sp>
      <p:sp>
        <p:nvSpPr>
          <p:cNvPr id="3" name="Segnaposto data 2"/>
          <p:cNvSpPr>
            <a:spLocks noGrp="1"/>
          </p:cNvSpPr>
          <p:nvPr>
            <p:ph type="dt" sz="quarter" idx="1"/>
          </p:nvPr>
        </p:nvSpPr>
        <p:spPr>
          <a:xfrm>
            <a:off x="5797023" y="1"/>
            <a:ext cx="4435304" cy="355920"/>
          </a:xfrm>
          <a:prstGeom prst="rect">
            <a:avLst/>
          </a:prstGeom>
        </p:spPr>
        <p:txBody>
          <a:bodyPr vert="horz" lIns="91440" tIns="45720" rIns="91440" bIns="45720" rtlCol="0"/>
          <a:lstStyle>
            <a:lvl1pPr algn="r">
              <a:defRPr sz="1200"/>
            </a:lvl1pPr>
          </a:lstStyle>
          <a:p>
            <a:fld id="{BB6CE426-3D15-449C-B789-56F59D3B2C13}" type="datetimeFigureOut">
              <a:rPr lang="en-US" smtClean="0"/>
              <a:t>9/29/2022</a:t>
            </a:fld>
            <a:endParaRPr lang="en-US"/>
          </a:p>
        </p:txBody>
      </p:sp>
      <p:sp>
        <p:nvSpPr>
          <p:cNvPr id="4" name="Segnaposto piè di pagina 3"/>
          <p:cNvSpPr>
            <a:spLocks noGrp="1"/>
          </p:cNvSpPr>
          <p:nvPr>
            <p:ph type="ftr" sz="quarter" idx="2"/>
          </p:nvPr>
        </p:nvSpPr>
        <p:spPr>
          <a:xfrm>
            <a:off x="2" y="6748144"/>
            <a:ext cx="4435304" cy="355920"/>
          </a:xfrm>
          <a:prstGeom prst="rect">
            <a:avLst/>
          </a:prstGeom>
        </p:spPr>
        <p:txBody>
          <a:bodyPr vert="horz" lIns="91440" tIns="45720" rIns="91440" bIns="45720" rtlCol="0" anchor="b"/>
          <a:lstStyle>
            <a:lvl1pPr algn="l">
              <a:defRPr sz="1200"/>
            </a:lvl1pPr>
          </a:lstStyle>
          <a:p>
            <a:endParaRPr lang="en-US"/>
          </a:p>
        </p:txBody>
      </p:sp>
      <p:sp>
        <p:nvSpPr>
          <p:cNvPr id="5" name="Segnaposto numero diapositiva 4"/>
          <p:cNvSpPr>
            <a:spLocks noGrp="1"/>
          </p:cNvSpPr>
          <p:nvPr>
            <p:ph type="sldNum" sz="quarter" idx="3"/>
          </p:nvPr>
        </p:nvSpPr>
        <p:spPr>
          <a:xfrm>
            <a:off x="5797023" y="6748144"/>
            <a:ext cx="4435304" cy="355920"/>
          </a:xfrm>
          <a:prstGeom prst="rect">
            <a:avLst/>
          </a:prstGeom>
        </p:spPr>
        <p:txBody>
          <a:bodyPr vert="horz" lIns="91440" tIns="45720" rIns="91440" bIns="45720" rtlCol="0" anchor="b"/>
          <a:lstStyle>
            <a:lvl1pPr algn="r">
              <a:defRPr sz="1200"/>
            </a:lvl1pPr>
          </a:lstStyle>
          <a:p>
            <a:fld id="{9445F16C-65EB-4B74-AD31-64105891FE6A}" type="slidenum">
              <a:rPr lang="en-US" smtClean="0"/>
              <a:t>‹N›</a:t>
            </a:fld>
            <a:endParaRPr lang="en-US"/>
          </a:p>
        </p:txBody>
      </p:sp>
    </p:spTree>
    <p:extLst>
      <p:ext uri="{BB962C8B-B14F-4D97-AF65-F5344CB8AC3E}">
        <p14:creationId xmlns:p14="http://schemas.microsoft.com/office/powerpoint/2010/main" val="40526296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4" y="2"/>
            <a:ext cx="4434998" cy="355204"/>
          </a:xfrm>
          <a:prstGeom prst="rect">
            <a:avLst/>
          </a:prstGeom>
        </p:spPr>
        <p:txBody>
          <a:bodyPr vert="horz" lIns="99048" tIns="49524" rIns="99048" bIns="49524" rtlCol="0"/>
          <a:lstStyle>
            <a:lvl1pPr algn="l">
              <a:defRPr sz="1300">
                <a:latin typeface="Arial"/>
              </a:defRPr>
            </a:lvl1pPr>
          </a:lstStyle>
          <a:p>
            <a:endParaRPr lang="en-GB" dirty="0"/>
          </a:p>
        </p:txBody>
      </p:sp>
      <p:sp>
        <p:nvSpPr>
          <p:cNvPr id="3" name="Segnaposto data 2"/>
          <p:cNvSpPr>
            <a:spLocks noGrp="1"/>
          </p:cNvSpPr>
          <p:nvPr>
            <p:ph type="dt" idx="1"/>
          </p:nvPr>
        </p:nvSpPr>
        <p:spPr>
          <a:xfrm>
            <a:off x="5797249" y="2"/>
            <a:ext cx="4434998" cy="355204"/>
          </a:xfrm>
          <a:prstGeom prst="rect">
            <a:avLst/>
          </a:prstGeom>
        </p:spPr>
        <p:txBody>
          <a:bodyPr vert="horz" lIns="99048" tIns="49524" rIns="99048" bIns="49524" rtlCol="0"/>
          <a:lstStyle>
            <a:lvl1pPr algn="r">
              <a:defRPr sz="1300">
                <a:latin typeface="Arial"/>
              </a:defRPr>
            </a:lvl1pPr>
          </a:lstStyle>
          <a:p>
            <a:fld id="{334A3B61-2373-8043-9433-7200EF298552}" type="datetimeFigureOut">
              <a:rPr lang="it-IT" smtClean="0"/>
              <a:pPr/>
              <a:t>29/09/2022</a:t>
            </a:fld>
            <a:endParaRPr lang="en-GB" dirty="0"/>
          </a:p>
        </p:txBody>
      </p:sp>
      <p:sp>
        <p:nvSpPr>
          <p:cNvPr id="4" name="Segnaposto immagine diapositiva 3"/>
          <p:cNvSpPr>
            <a:spLocks noGrp="1" noRot="1" noChangeAspect="1"/>
          </p:cNvSpPr>
          <p:nvPr>
            <p:ph type="sldImg" idx="2"/>
          </p:nvPr>
        </p:nvSpPr>
        <p:spPr>
          <a:xfrm>
            <a:off x="3341688" y="533400"/>
            <a:ext cx="3551237" cy="2662238"/>
          </a:xfrm>
          <a:prstGeom prst="rect">
            <a:avLst/>
          </a:prstGeom>
          <a:noFill/>
          <a:ln w="12700">
            <a:solidFill>
              <a:prstClr val="black"/>
            </a:solidFill>
          </a:ln>
        </p:spPr>
        <p:txBody>
          <a:bodyPr vert="horz" lIns="99048" tIns="49524" rIns="99048" bIns="49524" rtlCol="0" anchor="ctr"/>
          <a:lstStyle/>
          <a:p>
            <a:endParaRPr lang="en-GB" dirty="0"/>
          </a:p>
        </p:txBody>
      </p:sp>
      <p:sp>
        <p:nvSpPr>
          <p:cNvPr id="5" name="Segnaposto note 4"/>
          <p:cNvSpPr>
            <a:spLocks noGrp="1"/>
          </p:cNvSpPr>
          <p:nvPr>
            <p:ph type="body" sz="quarter" idx="3"/>
          </p:nvPr>
        </p:nvSpPr>
        <p:spPr>
          <a:xfrm>
            <a:off x="1023462" y="3374432"/>
            <a:ext cx="8187690" cy="3196829"/>
          </a:xfrm>
          <a:prstGeom prst="rect">
            <a:avLst/>
          </a:prstGeom>
        </p:spPr>
        <p:txBody>
          <a:bodyPr vert="horz" lIns="99048" tIns="49524" rIns="99048" bIns="49524" rtlCol="0"/>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lang="en-GB" dirty="0"/>
          </a:p>
        </p:txBody>
      </p:sp>
      <p:sp>
        <p:nvSpPr>
          <p:cNvPr id="6" name="Segnaposto piè di pagina 5"/>
          <p:cNvSpPr>
            <a:spLocks noGrp="1"/>
          </p:cNvSpPr>
          <p:nvPr>
            <p:ph type="ftr" sz="quarter" idx="4"/>
          </p:nvPr>
        </p:nvSpPr>
        <p:spPr>
          <a:xfrm>
            <a:off x="4" y="6747627"/>
            <a:ext cx="4434998" cy="355204"/>
          </a:xfrm>
          <a:prstGeom prst="rect">
            <a:avLst/>
          </a:prstGeom>
        </p:spPr>
        <p:txBody>
          <a:bodyPr vert="horz" lIns="99048" tIns="49524" rIns="99048" bIns="49524" rtlCol="0" anchor="b"/>
          <a:lstStyle>
            <a:lvl1pPr algn="l">
              <a:defRPr sz="1300">
                <a:latin typeface="Arial"/>
              </a:defRPr>
            </a:lvl1pPr>
          </a:lstStyle>
          <a:p>
            <a:endParaRPr lang="en-GB" dirty="0"/>
          </a:p>
        </p:txBody>
      </p:sp>
      <p:sp>
        <p:nvSpPr>
          <p:cNvPr id="7" name="Segnaposto numero diapositiva 6"/>
          <p:cNvSpPr>
            <a:spLocks noGrp="1"/>
          </p:cNvSpPr>
          <p:nvPr>
            <p:ph type="sldNum" sz="quarter" idx="5"/>
          </p:nvPr>
        </p:nvSpPr>
        <p:spPr>
          <a:xfrm>
            <a:off x="5797249" y="6747627"/>
            <a:ext cx="4434998" cy="355204"/>
          </a:xfrm>
          <a:prstGeom prst="rect">
            <a:avLst/>
          </a:prstGeom>
        </p:spPr>
        <p:txBody>
          <a:bodyPr vert="horz" lIns="99048" tIns="49524" rIns="99048" bIns="49524" rtlCol="0" anchor="b"/>
          <a:lstStyle>
            <a:lvl1pPr algn="r">
              <a:defRPr sz="1300">
                <a:latin typeface="Arial"/>
              </a:defRPr>
            </a:lvl1pPr>
          </a:lstStyle>
          <a:p>
            <a:fld id="{04249298-63EF-FD4B-8347-7C5E9E407EFB}" type="slidenum">
              <a:rPr lang="en-GB" smtClean="0"/>
              <a:pPr/>
              <a:t>‹N›</a:t>
            </a:fld>
            <a:endParaRPr lang="en-GB" dirty="0"/>
          </a:p>
        </p:txBody>
      </p:sp>
    </p:spTree>
    <p:extLst>
      <p:ext uri="{BB962C8B-B14F-4D97-AF65-F5344CB8AC3E}">
        <p14:creationId xmlns:p14="http://schemas.microsoft.com/office/powerpoint/2010/main" val="92100590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Arial"/>
        <a:ea typeface="+mn-ea"/>
        <a:cs typeface="+mn-cs"/>
      </a:defRPr>
    </a:lvl1pPr>
    <a:lvl2pPr marL="457200" algn="l" defTabSz="457200" rtl="0" eaLnBrk="1" latinLnBrk="0" hangingPunct="1">
      <a:defRPr sz="1200" kern="1200">
        <a:solidFill>
          <a:schemeClr val="tx1"/>
        </a:solidFill>
        <a:latin typeface="Arial"/>
        <a:ea typeface="+mn-ea"/>
        <a:cs typeface="+mn-cs"/>
      </a:defRPr>
    </a:lvl2pPr>
    <a:lvl3pPr marL="914400" algn="l" defTabSz="457200" rtl="0" eaLnBrk="1" latinLnBrk="0" hangingPunct="1">
      <a:defRPr sz="1200" kern="1200">
        <a:solidFill>
          <a:schemeClr val="tx1"/>
        </a:solidFill>
        <a:latin typeface="Arial"/>
        <a:ea typeface="+mn-ea"/>
        <a:cs typeface="+mn-cs"/>
      </a:defRPr>
    </a:lvl3pPr>
    <a:lvl4pPr marL="1371600" algn="l" defTabSz="457200" rtl="0" eaLnBrk="1" latinLnBrk="0" hangingPunct="1">
      <a:defRPr sz="1200" kern="1200">
        <a:solidFill>
          <a:schemeClr val="tx1"/>
        </a:solidFill>
        <a:latin typeface="Arial"/>
        <a:ea typeface="+mn-ea"/>
        <a:cs typeface="+mn-cs"/>
      </a:defRPr>
    </a:lvl4pPr>
    <a:lvl5pPr marL="1828800" algn="l" defTabSz="457200" rtl="0" eaLnBrk="1" latinLnBrk="0" hangingPunct="1">
      <a:defRPr sz="1200" kern="1200">
        <a:solidFill>
          <a:schemeClr val="tx1"/>
        </a:solidFill>
        <a:latin typeface="Arial"/>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notesMaster" Target="../notesMasters/notesMaster1.xml"/><Relationship Id="rId1" Type="http://schemas.openxmlformats.org/officeDocument/2006/relationships/tags" Target="../tags/tag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3" Type="http://schemas.openxmlformats.org/officeDocument/2006/relationships/slide" Target="../slides/slide76.xml"/><Relationship Id="rId2" Type="http://schemas.openxmlformats.org/officeDocument/2006/relationships/notesMaster" Target="../notesMasters/notesMaster1.xml"/><Relationship Id="rId1" Type="http://schemas.openxmlformats.org/officeDocument/2006/relationships/tags" Target="../tags/tag2.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3" Type="http://schemas.openxmlformats.org/officeDocument/2006/relationships/slide" Target="../slides/slide80.xml"/><Relationship Id="rId2" Type="http://schemas.openxmlformats.org/officeDocument/2006/relationships/notesMaster" Target="../notesMasters/notesMaster1.xml"/><Relationship Id="rId1" Type="http://schemas.openxmlformats.org/officeDocument/2006/relationships/tags" Target="../tags/tag3.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egnaposto immagin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Segnaposto not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it-IT" altLang="it-IT" dirty="0"/>
          </a:p>
        </p:txBody>
      </p:sp>
      <p:sp>
        <p:nvSpPr>
          <p:cNvPr id="4100" name="Segnaposto numero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300">
                <a:solidFill>
                  <a:schemeClr val="tx1"/>
                </a:solidFill>
                <a:latin typeface="Calibri" panose="020F0502020204030204" pitchFamily="34" charset="0"/>
              </a:defRPr>
            </a:lvl1pPr>
            <a:lvl2pPr marL="804763" indent="-309524">
              <a:spcBef>
                <a:spcPct val="30000"/>
              </a:spcBef>
              <a:defRPr sz="1300">
                <a:solidFill>
                  <a:schemeClr val="tx1"/>
                </a:solidFill>
                <a:latin typeface="Calibri" panose="020F0502020204030204" pitchFamily="34" charset="0"/>
              </a:defRPr>
            </a:lvl2pPr>
            <a:lvl3pPr marL="1238098" indent="-247620">
              <a:spcBef>
                <a:spcPct val="30000"/>
              </a:spcBef>
              <a:defRPr sz="1300">
                <a:solidFill>
                  <a:schemeClr val="tx1"/>
                </a:solidFill>
                <a:latin typeface="Calibri" panose="020F0502020204030204" pitchFamily="34" charset="0"/>
              </a:defRPr>
            </a:lvl3pPr>
            <a:lvl4pPr marL="1733337" indent="-247620">
              <a:spcBef>
                <a:spcPct val="30000"/>
              </a:spcBef>
              <a:defRPr sz="1300">
                <a:solidFill>
                  <a:schemeClr val="tx1"/>
                </a:solidFill>
                <a:latin typeface="Calibri" panose="020F0502020204030204" pitchFamily="34" charset="0"/>
              </a:defRPr>
            </a:lvl4pPr>
            <a:lvl5pPr marL="2228576" indent="-247620">
              <a:spcBef>
                <a:spcPct val="30000"/>
              </a:spcBef>
              <a:defRPr sz="1300">
                <a:solidFill>
                  <a:schemeClr val="tx1"/>
                </a:solidFill>
                <a:latin typeface="Calibri" panose="020F0502020204030204" pitchFamily="34" charset="0"/>
              </a:defRPr>
            </a:lvl5pPr>
            <a:lvl6pPr marL="2723815" indent="-247620" eaLnBrk="0" fontAlgn="base" hangingPunct="0">
              <a:spcBef>
                <a:spcPct val="30000"/>
              </a:spcBef>
              <a:spcAft>
                <a:spcPct val="0"/>
              </a:spcAft>
              <a:defRPr sz="1300">
                <a:solidFill>
                  <a:schemeClr val="tx1"/>
                </a:solidFill>
                <a:latin typeface="Calibri" panose="020F0502020204030204" pitchFamily="34" charset="0"/>
              </a:defRPr>
            </a:lvl6pPr>
            <a:lvl7pPr marL="3219054" indent="-247620" eaLnBrk="0" fontAlgn="base" hangingPunct="0">
              <a:spcBef>
                <a:spcPct val="30000"/>
              </a:spcBef>
              <a:spcAft>
                <a:spcPct val="0"/>
              </a:spcAft>
              <a:defRPr sz="1300">
                <a:solidFill>
                  <a:schemeClr val="tx1"/>
                </a:solidFill>
                <a:latin typeface="Calibri" panose="020F0502020204030204" pitchFamily="34" charset="0"/>
              </a:defRPr>
            </a:lvl7pPr>
            <a:lvl8pPr marL="3714293" indent="-247620" eaLnBrk="0" fontAlgn="base" hangingPunct="0">
              <a:spcBef>
                <a:spcPct val="30000"/>
              </a:spcBef>
              <a:spcAft>
                <a:spcPct val="0"/>
              </a:spcAft>
              <a:defRPr sz="1300">
                <a:solidFill>
                  <a:schemeClr val="tx1"/>
                </a:solidFill>
                <a:latin typeface="Calibri" panose="020F0502020204030204" pitchFamily="34" charset="0"/>
              </a:defRPr>
            </a:lvl8pPr>
            <a:lvl9pPr marL="4209532" indent="-247620" eaLnBrk="0" fontAlgn="base" hangingPunct="0">
              <a:spcBef>
                <a:spcPct val="30000"/>
              </a:spcBef>
              <a:spcAft>
                <a:spcPct val="0"/>
              </a:spcAft>
              <a:defRPr sz="1300">
                <a:solidFill>
                  <a:schemeClr val="tx1"/>
                </a:solidFill>
                <a:latin typeface="Calibri" panose="020F0502020204030204" pitchFamily="34" charset="0"/>
              </a:defRPr>
            </a:lvl9pPr>
          </a:lstStyle>
          <a:p>
            <a:pPr>
              <a:spcBef>
                <a:spcPct val="0"/>
              </a:spcBef>
            </a:pPr>
            <a:fld id="{C6EC9848-2548-46DA-998D-1FE1BD08E0B5}" type="slidenum">
              <a:rPr lang="it-IT" altLang="it-IT" smtClean="0">
                <a:latin typeface="Arial" panose="020B0604020202020204" pitchFamily="34" charset="0"/>
              </a:rPr>
              <a:pPr>
                <a:spcBef>
                  <a:spcPct val="0"/>
                </a:spcBef>
              </a:pPr>
              <a:t>1</a:t>
            </a:fld>
            <a:endParaRPr lang="it-IT" altLang="it-IT">
              <a:latin typeface="Arial" panose="020B0604020202020204" pitchFamily="34" charset="0"/>
            </a:endParaRPr>
          </a:p>
        </p:txBody>
      </p:sp>
    </p:spTree>
    <p:extLst>
      <p:ext uri="{BB962C8B-B14F-4D97-AF65-F5344CB8AC3E}">
        <p14:creationId xmlns:p14="http://schemas.microsoft.com/office/powerpoint/2010/main" val="24472422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2: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131" name="Google Shape;131;p2: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8693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5: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4</a:t>
            </a:fld>
            <a:endParaRPr/>
          </a:p>
        </p:txBody>
      </p:sp>
      <p:sp>
        <p:nvSpPr>
          <p:cNvPr id="138" name="Google Shape;138;p5: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39" name="Google Shape;139;p5:notes"/>
          <p:cNvSpPr txBox="1">
            <a:spLocks noGrp="1"/>
          </p:cNvSpPr>
          <p:nvPr>
            <p:ph type="body" idx="1"/>
          </p:nvPr>
        </p:nvSpPr>
        <p:spPr>
          <a:xfrm>
            <a:off x="1090495" y="3275560"/>
            <a:ext cx="8728827" cy="3102316"/>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723677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8: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5</a:t>
            </a:fld>
            <a:endParaRPr/>
          </a:p>
        </p:txBody>
      </p:sp>
      <p:sp>
        <p:nvSpPr>
          <p:cNvPr id="180" name="Google Shape;180;p8: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81" name="Google Shape;181;p8:notes"/>
          <p:cNvSpPr txBox="1">
            <a:spLocks noGrp="1"/>
          </p:cNvSpPr>
          <p:nvPr>
            <p:ph type="body" idx="1"/>
          </p:nvPr>
        </p:nvSpPr>
        <p:spPr>
          <a:xfrm>
            <a:off x="1090495" y="3275560"/>
            <a:ext cx="8728827" cy="3102316"/>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929153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8: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6</a:t>
            </a:fld>
            <a:endParaRPr/>
          </a:p>
        </p:txBody>
      </p:sp>
      <p:sp>
        <p:nvSpPr>
          <p:cNvPr id="180" name="Google Shape;180;p8: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81" name="Google Shape;181;p8:notes"/>
          <p:cNvSpPr txBox="1">
            <a:spLocks noGrp="1"/>
          </p:cNvSpPr>
          <p:nvPr>
            <p:ph type="body" idx="1"/>
          </p:nvPr>
        </p:nvSpPr>
        <p:spPr>
          <a:xfrm>
            <a:off x="1090495" y="3275560"/>
            <a:ext cx="8728827" cy="3102316"/>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929153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9: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7</a:t>
            </a:fld>
            <a:endParaRPr/>
          </a:p>
        </p:txBody>
      </p:sp>
      <p:sp>
        <p:nvSpPr>
          <p:cNvPr id="198" name="Google Shape;198;p9: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9" name="Google Shape;199;p9:notes"/>
          <p:cNvSpPr txBox="1">
            <a:spLocks noGrp="1"/>
          </p:cNvSpPr>
          <p:nvPr>
            <p:ph type="body" idx="1"/>
          </p:nvPr>
        </p:nvSpPr>
        <p:spPr>
          <a:xfrm>
            <a:off x="1090495" y="3275560"/>
            <a:ext cx="8728827" cy="3102316"/>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419685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8: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191" name="Google Shape;191;p8: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46198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3: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225" name="Google Shape;225;p13: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892456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0: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204" name="Google Shape;204;p10: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23605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1: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210" name="Google Shape;210;p11: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76381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9DD29094-E6AA-1A40-B87A-0255DEA942FC}" type="slidenum">
              <a:rPr lang="en-US" sz="1200">
                <a:latin typeface="Calibri" charset="0"/>
              </a:rPr>
              <a:pPr eaLnBrk="1" hangingPunct="1"/>
              <a:t>13</a:t>
            </a:fld>
            <a:endParaRPr lang="en-US" sz="1200">
              <a:latin typeface="Calibri" charset="0"/>
            </a:endParaRPr>
          </a:p>
        </p:txBody>
      </p:sp>
      <p:sp>
        <p:nvSpPr>
          <p:cNvPr id="40962" name="Rectangle 2"/>
          <p:cNvSpPr>
            <a:spLocks noGrp="1" noRot="1" noChangeAspect="1" noChangeArrowheads="1" noTextEdit="1"/>
          </p:cNvSpPr>
          <p:nvPr>
            <p:ph type="sldImg"/>
          </p:nvPr>
        </p:nvSpPr>
        <p:spPr bwMode="auto">
          <a:xfrm>
            <a:off x="3732213" y="517525"/>
            <a:ext cx="3446462" cy="25844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40963" name="Rectangle 3"/>
          <p:cNvSpPr>
            <a:spLocks noGrp="1" noChangeArrowheads="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latin typeface="Calibri" charset="0"/>
              </a:rPr>
              <a:t>Per </a:t>
            </a:r>
            <a:r>
              <a:rPr lang="en-US" dirty="0" err="1">
                <a:latin typeface="Calibri" charset="0"/>
              </a:rPr>
              <a:t>fortuna</a:t>
            </a:r>
            <a:r>
              <a:rPr lang="en-US" dirty="0">
                <a:latin typeface="Calibri" charset="0"/>
              </a:rPr>
              <a:t> </a:t>
            </a:r>
            <a:r>
              <a:rPr lang="en-US" dirty="0" err="1">
                <a:latin typeface="Calibri" charset="0"/>
              </a:rPr>
              <a:t>altrimenti</a:t>
            </a:r>
            <a:r>
              <a:rPr lang="en-US" dirty="0">
                <a:latin typeface="Calibri" charset="0"/>
              </a:rPr>
              <a:t> non </a:t>
            </a:r>
            <a:r>
              <a:rPr lang="en-US" dirty="0" err="1">
                <a:latin typeface="Calibri" charset="0"/>
              </a:rPr>
              <a:t>riusciremo</a:t>
            </a:r>
            <a:r>
              <a:rPr lang="en-US" dirty="0">
                <a:latin typeface="Calibri" charset="0"/>
              </a:rPr>
              <a:t> a </a:t>
            </a:r>
            <a:r>
              <a:rPr lang="en-US" dirty="0" err="1">
                <a:latin typeface="Calibri" charset="0"/>
              </a:rPr>
              <a:t>riconoscere</a:t>
            </a:r>
            <a:r>
              <a:rPr lang="en-US" dirty="0">
                <a:latin typeface="Calibri" charset="0"/>
              </a:rPr>
              <a:t> </a:t>
            </a:r>
            <a:r>
              <a:rPr lang="en-US" dirty="0" err="1">
                <a:latin typeface="Calibri" charset="0"/>
              </a:rPr>
              <a:t>gli</a:t>
            </a:r>
            <a:r>
              <a:rPr lang="en-US" dirty="0">
                <a:latin typeface="Calibri" charset="0"/>
              </a:rPr>
              <a:t> </a:t>
            </a:r>
            <a:r>
              <a:rPr lang="en-US" dirty="0" err="1">
                <a:latin typeface="Calibri" charset="0"/>
              </a:rPr>
              <a:t>oggetti</a:t>
            </a:r>
            <a:r>
              <a:rPr lang="en-US" dirty="0">
                <a:latin typeface="Calibri" charset="0"/>
              </a:rPr>
              <a:t/>
            </a:r>
            <a:br>
              <a:rPr lang="en-US" dirty="0">
                <a:latin typeface="Calibri" charset="0"/>
              </a:rPr>
            </a:br>
            <a:endParaRPr lang="en-US" dirty="0">
              <a:latin typeface="Calibri" charset="0"/>
            </a:endParaRPr>
          </a:p>
        </p:txBody>
      </p:sp>
    </p:spTree>
    <p:extLst>
      <p:ext uri="{BB962C8B-B14F-4D97-AF65-F5344CB8AC3E}">
        <p14:creationId xmlns:p14="http://schemas.microsoft.com/office/powerpoint/2010/main" val="3511468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31: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18</a:t>
            </a:fld>
            <a:endParaRPr/>
          </a:p>
        </p:txBody>
      </p:sp>
      <p:sp>
        <p:nvSpPr>
          <p:cNvPr id="443" name="Google Shape;443;p31: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44" name="Google Shape;444;p31:notes"/>
          <p:cNvSpPr txBox="1">
            <a:spLocks noGrp="1"/>
          </p:cNvSpPr>
          <p:nvPr>
            <p:ph type="body" idx="1"/>
          </p:nvPr>
        </p:nvSpPr>
        <p:spPr>
          <a:xfrm>
            <a:off x="1090495" y="3274489"/>
            <a:ext cx="8728827" cy="3102317"/>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947571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31:notes"/>
          <p:cNvSpPr txBox="1">
            <a:spLocks noGrp="1"/>
          </p:cNvSpPr>
          <p:nvPr>
            <p:ph type="sldNum" idx="12"/>
          </p:nvPr>
        </p:nvSpPr>
        <p:spPr>
          <a:xfrm>
            <a:off x="6179465" y="6548979"/>
            <a:ext cx="4727911" cy="344346"/>
          </a:xfrm>
          <a:prstGeom prst="rect">
            <a:avLst/>
          </a:prstGeom>
          <a:noFill/>
          <a:ln>
            <a:noFill/>
          </a:ln>
        </p:spPr>
        <p:txBody>
          <a:bodyPr spcFirstLastPara="1" wrap="square" lIns="95050" tIns="47525" rIns="95050" bIns="47525" anchor="b" anchorCtr="0">
            <a:noAutofit/>
          </a:bodyPr>
          <a:lstStyle/>
          <a:p>
            <a:pPr marL="0" lvl="0" indent="0" algn="r" rtl="0">
              <a:spcBef>
                <a:spcPts val="0"/>
              </a:spcBef>
              <a:spcAft>
                <a:spcPts val="0"/>
              </a:spcAft>
              <a:buClr>
                <a:schemeClr val="dk1"/>
              </a:buClr>
              <a:buSzPts val="1200"/>
              <a:buFont typeface="Arial"/>
              <a:buNone/>
            </a:pPr>
            <a:fld id="{00000000-1234-1234-1234-123412341234}" type="slidenum">
              <a:rPr lang="it-IT"/>
              <a:t>19</a:t>
            </a:fld>
            <a:endParaRPr/>
          </a:p>
        </p:txBody>
      </p:sp>
      <p:sp>
        <p:nvSpPr>
          <p:cNvPr id="443" name="Google Shape;443;p31: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44" name="Google Shape;444;p31:notes"/>
          <p:cNvSpPr txBox="1">
            <a:spLocks noGrp="1"/>
          </p:cNvSpPr>
          <p:nvPr>
            <p:ph type="body" idx="1"/>
          </p:nvPr>
        </p:nvSpPr>
        <p:spPr>
          <a:xfrm>
            <a:off x="1090495" y="3274489"/>
            <a:ext cx="8728827" cy="3102317"/>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478858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Il contesto genera aspettative, E’ molto utili per velocizzare decisioni ma può portare ad errori: ILLUSIONI! </a:t>
            </a:r>
            <a:endParaRPr lang="en-US" dirty="0"/>
          </a:p>
        </p:txBody>
      </p:sp>
      <p:sp>
        <p:nvSpPr>
          <p:cNvPr id="4" name="Segnaposto numero diapositiva 3"/>
          <p:cNvSpPr>
            <a:spLocks noGrp="1"/>
          </p:cNvSpPr>
          <p:nvPr>
            <p:ph type="sldNum" sz="quarter" idx="5"/>
          </p:nvPr>
        </p:nvSpPr>
        <p:spPr/>
        <p:txBody>
          <a:bodyPr/>
          <a:lstStyle/>
          <a:p>
            <a:fld id="{04249298-63EF-FD4B-8347-7C5E9E407EFB}" type="slidenum">
              <a:rPr lang="en-GB" smtClean="0"/>
              <a:pPr/>
              <a:t>21</a:t>
            </a:fld>
            <a:endParaRPr lang="en-GB" dirty="0"/>
          </a:p>
        </p:txBody>
      </p:sp>
    </p:spTree>
    <p:extLst>
      <p:ext uri="{BB962C8B-B14F-4D97-AF65-F5344CB8AC3E}">
        <p14:creationId xmlns:p14="http://schemas.microsoft.com/office/powerpoint/2010/main" val="24603076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4"/>
        <p:cNvGrpSpPr/>
        <p:nvPr/>
      </p:nvGrpSpPr>
      <p:grpSpPr>
        <a:xfrm>
          <a:off x="0" y="0"/>
          <a:ext cx="0" cy="0"/>
          <a:chOff x="0" y="0"/>
          <a:chExt cx="0" cy="0"/>
        </a:xfrm>
      </p:grpSpPr>
      <p:sp>
        <p:nvSpPr>
          <p:cNvPr id="645" name="Google Shape;645;p61: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46" name="Google Shape;646;p61: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917276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62: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52" name="Google Shape;652;p62: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2457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6"/>
        <p:cNvGrpSpPr/>
        <p:nvPr/>
      </p:nvGrpSpPr>
      <p:grpSpPr>
        <a:xfrm>
          <a:off x="0" y="0"/>
          <a:ext cx="0" cy="0"/>
          <a:chOff x="0" y="0"/>
          <a:chExt cx="0" cy="0"/>
        </a:xfrm>
      </p:grpSpPr>
      <p:sp>
        <p:nvSpPr>
          <p:cNvPr id="657" name="Google Shape;657;p63: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58" name="Google Shape;658;p63: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7143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2"/>
        <p:cNvGrpSpPr/>
        <p:nvPr/>
      </p:nvGrpSpPr>
      <p:grpSpPr>
        <a:xfrm>
          <a:off x="0" y="0"/>
          <a:ext cx="0" cy="0"/>
          <a:chOff x="0" y="0"/>
          <a:chExt cx="0" cy="0"/>
        </a:xfrm>
      </p:grpSpPr>
      <p:sp>
        <p:nvSpPr>
          <p:cNvPr id="663" name="Google Shape;663;p64: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64" name="Google Shape;664;p64: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42438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p65: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70" name="Google Shape;670;p65: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57652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p66:notes"/>
          <p:cNvSpPr txBox="1">
            <a:spLocks noGrp="1"/>
          </p:cNvSpPr>
          <p:nvPr>
            <p:ph type="body" idx="1"/>
          </p:nvPr>
        </p:nvSpPr>
        <p:spPr>
          <a:xfrm>
            <a:off x="1089797"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76" name="Google Shape;676;p66:notes"/>
          <p:cNvSpPr>
            <a:spLocks noGrp="1" noRot="1" noChangeAspect="1"/>
          </p:cNvSpPr>
          <p:nvPr>
            <p:ph type="sldImg" idx="2"/>
          </p:nvPr>
        </p:nvSpPr>
        <p:spPr>
          <a:xfrm>
            <a:off x="3732213" y="517525"/>
            <a:ext cx="3446462"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66494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p39:notes"/>
          <p:cNvSpPr txBox="1">
            <a:spLocks noGrp="1"/>
          </p:cNvSpPr>
          <p:nvPr>
            <p:ph type="body" idx="1"/>
          </p:nvPr>
        </p:nvSpPr>
        <p:spPr>
          <a:xfrm>
            <a:off x="1022350" y="3373437"/>
            <a:ext cx="8189912" cy="3194050"/>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r>
              <a:rPr lang="it-IT" dirty="0"/>
              <a:t>Come vedrete meglio con la Prof. Daini</a:t>
            </a:r>
            <a:endParaRPr dirty="0"/>
          </a:p>
        </p:txBody>
      </p:sp>
      <p:sp>
        <p:nvSpPr>
          <p:cNvPr id="486" name="Google Shape;486;p39:notes"/>
          <p:cNvSpPr>
            <a:spLocks noGrp="1" noRot="1" noChangeAspect="1"/>
          </p:cNvSpPr>
          <p:nvPr>
            <p:ph type="sldImg" idx="2"/>
          </p:nvPr>
        </p:nvSpPr>
        <p:spPr>
          <a:xfrm>
            <a:off x="3344863" y="533400"/>
            <a:ext cx="3546475" cy="26606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73609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1"/>
        <p:cNvGrpSpPr/>
        <p:nvPr/>
      </p:nvGrpSpPr>
      <p:grpSpPr>
        <a:xfrm>
          <a:off x="0" y="0"/>
          <a:ext cx="0" cy="0"/>
          <a:chOff x="0" y="0"/>
          <a:chExt cx="0" cy="0"/>
        </a:xfrm>
      </p:grpSpPr>
      <p:sp>
        <p:nvSpPr>
          <p:cNvPr id="512" name="Google Shape;512;p42:notes"/>
          <p:cNvSpPr txBox="1">
            <a:spLocks noGrp="1"/>
          </p:cNvSpPr>
          <p:nvPr>
            <p:ph type="body" idx="1"/>
          </p:nvPr>
        </p:nvSpPr>
        <p:spPr>
          <a:xfrm>
            <a:off x="1022350" y="3373437"/>
            <a:ext cx="8189912" cy="3194050"/>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513" name="Google Shape;513;p42:notes"/>
          <p:cNvSpPr>
            <a:spLocks noGrp="1" noRot="1" noChangeAspect="1"/>
          </p:cNvSpPr>
          <p:nvPr>
            <p:ph type="sldImg" idx="2"/>
          </p:nvPr>
        </p:nvSpPr>
        <p:spPr>
          <a:xfrm>
            <a:off x="3344863" y="533400"/>
            <a:ext cx="3546475" cy="26606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06012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45:notes"/>
          <p:cNvSpPr txBox="1">
            <a:spLocks noGrp="1"/>
          </p:cNvSpPr>
          <p:nvPr>
            <p:ph type="body" idx="1"/>
          </p:nvPr>
        </p:nvSpPr>
        <p:spPr>
          <a:xfrm>
            <a:off x="1022350" y="3373437"/>
            <a:ext cx="8189912" cy="3194050"/>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535" name="Google Shape;535;p45:notes"/>
          <p:cNvSpPr>
            <a:spLocks noGrp="1" noRot="1" noChangeAspect="1"/>
          </p:cNvSpPr>
          <p:nvPr>
            <p:ph type="sldImg" idx="2"/>
          </p:nvPr>
        </p:nvSpPr>
        <p:spPr>
          <a:xfrm>
            <a:off x="3344863" y="533400"/>
            <a:ext cx="3546475" cy="26606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556120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45:notes"/>
          <p:cNvSpPr txBox="1">
            <a:spLocks noGrp="1"/>
          </p:cNvSpPr>
          <p:nvPr>
            <p:ph type="body" idx="1"/>
          </p:nvPr>
        </p:nvSpPr>
        <p:spPr>
          <a:xfrm>
            <a:off x="1022350" y="3373437"/>
            <a:ext cx="8189912" cy="3194050"/>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535" name="Google Shape;535;p45:notes"/>
          <p:cNvSpPr>
            <a:spLocks noGrp="1" noRot="1" noChangeAspect="1"/>
          </p:cNvSpPr>
          <p:nvPr>
            <p:ph type="sldImg" idx="2"/>
          </p:nvPr>
        </p:nvSpPr>
        <p:spPr>
          <a:xfrm>
            <a:off x="3344863" y="533400"/>
            <a:ext cx="3546475" cy="26606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556120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p47:notes"/>
          <p:cNvSpPr txBox="1">
            <a:spLocks noGrp="1"/>
          </p:cNvSpPr>
          <p:nvPr>
            <p:ph type="body" idx="1"/>
          </p:nvPr>
        </p:nvSpPr>
        <p:spPr>
          <a:xfrm>
            <a:off x="1022350" y="3373437"/>
            <a:ext cx="8189912" cy="3194050"/>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547" name="Google Shape;547;p47:notes"/>
          <p:cNvSpPr>
            <a:spLocks noGrp="1" noRot="1" noChangeAspect="1"/>
          </p:cNvSpPr>
          <p:nvPr>
            <p:ph type="sldImg" idx="2"/>
          </p:nvPr>
        </p:nvSpPr>
        <p:spPr>
          <a:xfrm>
            <a:off x="3344863" y="533400"/>
            <a:ext cx="3546475" cy="26606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326906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0"/>
        <p:cNvGrpSpPr/>
        <p:nvPr/>
      </p:nvGrpSpPr>
      <p:grpSpPr>
        <a:xfrm>
          <a:off x="0" y="0"/>
          <a:ext cx="0" cy="0"/>
          <a:chOff x="0" y="0"/>
          <a:chExt cx="0" cy="0"/>
        </a:xfrm>
      </p:grpSpPr>
      <p:sp>
        <p:nvSpPr>
          <p:cNvPr id="621" name="Google Shape;621;p57:notes"/>
          <p:cNvSpPr txBox="1">
            <a:spLocks noGrp="1"/>
          </p:cNvSpPr>
          <p:nvPr>
            <p:ph type="body" idx="1"/>
          </p:nvPr>
        </p:nvSpPr>
        <p:spPr>
          <a:xfrm>
            <a:off x="1022350" y="3373437"/>
            <a:ext cx="8189912" cy="3194050"/>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22" name="Google Shape;622;p57:notes"/>
          <p:cNvSpPr>
            <a:spLocks noGrp="1" noRot="1" noChangeAspect="1"/>
          </p:cNvSpPr>
          <p:nvPr>
            <p:ph type="sldImg" idx="2"/>
          </p:nvPr>
        </p:nvSpPr>
        <p:spPr>
          <a:xfrm>
            <a:off x="3344863" y="533400"/>
            <a:ext cx="3546475" cy="26606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08392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0"/>
        <p:cNvGrpSpPr/>
        <p:nvPr/>
      </p:nvGrpSpPr>
      <p:grpSpPr>
        <a:xfrm>
          <a:off x="0" y="0"/>
          <a:ext cx="0" cy="0"/>
          <a:chOff x="0" y="0"/>
          <a:chExt cx="0" cy="0"/>
        </a:xfrm>
      </p:grpSpPr>
      <p:sp>
        <p:nvSpPr>
          <p:cNvPr id="621" name="Google Shape;621;p57:notes"/>
          <p:cNvSpPr txBox="1">
            <a:spLocks noGrp="1"/>
          </p:cNvSpPr>
          <p:nvPr>
            <p:ph type="body" idx="1"/>
          </p:nvPr>
        </p:nvSpPr>
        <p:spPr>
          <a:xfrm>
            <a:off x="1022350" y="3373437"/>
            <a:ext cx="8189912" cy="3194050"/>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22" name="Google Shape;622;p57:notes"/>
          <p:cNvSpPr>
            <a:spLocks noGrp="1" noRot="1" noChangeAspect="1"/>
          </p:cNvSpPr>
          <p:nvPr>
            <p:ph type="sldImg" idx="2"/>
          </p:nvPr>
        </p:nvSpPr>
        <p:spPr>
          <a:xfrm>
            <a:off x="3344863" y="533400"/>
            <a:ext cx="3546475" cy="26606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08392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6"/>
        <p:cNvGrpSpPr/>
        <p:nvPr/>
      </p:nvGrpSpPr>
      <p:grpSpPr>
        <a:xfrm>
          <a:off x="0" y="0"/>
          <a:ext cx="0" cy="0"/>
          <a:chOff x="0" y="0"/>
          <a:chExt cx="0" cy="0"/>
        </a:xfrm>
      </p:grpSpPr>
      <p:sp>
        <p:nvSpPr>
          <p:cNvPr id="627" name="Google Shape;627;p58:notes"/>
          <p:cNvSpPr txBox="1">
            <a:spLocks noGrp="1"/>
          </p:cNvSpPr>
          <p:nvPr>
            <p:ph type="body" idx="1"/>
          </p:nvPr>
        </p:nvSpPr>
        <p:spPr>
          <a:xfrm>
            <a:off x="1022350" y="3373437"/>
            <a:ext cx="8189912" cy="3194050"/>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28" name="Google Shape;628;p58:notes"/>
          <p:cNvSpPr>
            <a:spLocks noGrp="1" noRot="1" noChangeAspect="1"/>
          </p:cNvSpPr>
          <p:nvPr>
            <p:ph type="sldImg" idx="2"/>
          </p:nvPr>
        </p:nvSpPr>
        <p:spPr>
          <a:xfrm>
            <a:off x="3344863" y="533400"/>
            <a:ext cx="3546475" cy="26606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246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E1A3AE3D-E8C0-42F6-B72C-CFA847EA0DBD}" type="slidenum">
              <a:rPr lang="it-IT" altLang="it-IT" smtClean="0"/>
              <a:pPr eaLnBrk="1" hangingPunct="1">
                <a:spcBef>
                  <a:spcPct val="0"/>
                </a:spcBef>
              </a:pPr>
              <a:t>46</a:t>
            </a:fld>
            <a:endParaRPr lang="it-IT" altLang="it-IT"/>
          </a:p>
        </p:txBody>
      </p:sp>
      <p:sp>
        <p:nvSpPr>
          <p:cNvPr id="305155" name="Rectangle 2"/>
          <p:cNvSpPr>
            <a:spLocks noGrp="1" noRot="1" noChangeAspect="1" noChangeArrowheads="1" noTextEdit="1"/>
          </p:cNvSpPr>
          <p:nvPr>
            <p:ph type="sldImg"/>
          </p:nvPr>
        </p:nvSpPr>
        <p:spPr>
          <a:xfrm>
            <a:off x="3344863" y="533400"/>
            <a:ext cx="3546475" cy="2660650"/>
          </a:xfrm>
          <a:ln/>
        </p:spPr>
      </p:sp>
      <p:sp>
        <p:nvSpPr>
          <p:cNvPr id="305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9272886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B2EA783-47CD-40F6-8F59-2BA4C0F0F83E}" type="slidenum">
              <a:rPr lang="it-IT" altLang="it-IT" smtClean="0"/>
              <a:pPr eaLnBrk="1" hangingPunct="1">
                <a:spcBef>
                  <a:spcPct val="0"/>
                </a:spcBef>
              </a:pPr>
              <a:t>48</a:t>
            </a:fld>
            <a:endParaRPr lang="it-IT" altLang="it-IT"/>
          </a:p>
        </p:txBody>
      </p:sp>
      <p:sp>
        <p:nvSpPr>
          <p:cNvPr id="306179" name="Rectangle 2"/>
          <p:cNvSpPr>
            <a:spLocks noGrp="1" noRot="1" noChangeAspect="1" noChangeArrowheads="1" noTextEdit="1"/>
          </p:cNvSpPr>
          <p:nvPr>
            <p:ph type="sldImg"/>
          </p:nvPr>
        </p:nvSpPr>
        <p:spPr>
          <a:xfrm>
            <a:off x="3344863" y="533400"/>
            <a:ext cx="3546475" cy="2660650"/>
          </a:xfrm>
          <a:ln/>
        </p:spPr>
      </p:sp>
      <p:sp>
        <p:nvSpPr>
          <p:cNvPr id="306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20752591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C63D7B7-01B4-414B-A824-86696BE6B273}" type="slidenum">
              <a:rPr lang="it-IT" altLang="it-IT" smtClean="0"/>
              <a:pPr eaLnBrk="1" hangingPunct="1">
                <a:spcBef>
                  <a:spcPct val="0"/>
                </a:spcBef>
              </a:pPr>
              <a:t>49</a:t>
            </a:fld>
            <a:endParaRPr lang="it-IT" altLang="it-IT"/>
          </a:p>
        </p:txBody>
      </p:sp>
      <p:sp>
        <p:nvSpPr>
          <p:cNvPr id="307203" name="Rectangle 2"/>
          <p:cNvSpPr>
            <a:spLocks noGrp="1" noRot="1" noChangeAspect="1" noChangeArrowheads="1" noTextEdit="1"/>
          </p:cNvSpPr>
          <p:nvPr>
            <p:ph type="sldImg"/>
          </p:nvPr>
        </p:nvSpPr>
        <p:spPr>
          <a:xfrm>
            <a:off x="3344863" y="533400"/>
            <a:ext cx="3546475" cy="2660650"/>
          </a:xfrm>
          <a:ln/>
        </p:spPr>
      </p:sp>
      <p:sp>
        <p:nvSpPr>
          <p:cNvPr id="307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14608833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Rectangle 2"/>
          <p:cNvSpPr>
            <a:spLocks noGrp="1" noRot="1" noChangeAspect="1" noChangeArrowheads="1" noTextEdit="1"/>
          </p:cNvSpPr>
          <p:nvPr>
            <p:ph type="sldImg"/>
          </p:nvPr>
        </p:nvSpPr>
        <p:spPr>
          <a:xfrm>
            <a:off x="3344863" y="533400"/>
            <a:ext cx="3546475" cy="2660650"/>
          </a:xfrm>
          <a:ln/>
        </p:spPr>
      </p:sp>
      <p:sp>
        <p:nvSpPr>
          <p:cNvPr id="3102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Tree>
    <p:extLst>
      <p:ext uri="{BB962C8B-B14F-4D97-AF65-F5344CB8AC3E}">
        <p14:creationId xmlns:p14="http://schemas.microsoft.com/office/powerpoint/2010/main" val="6444453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3C84D7D-948F-49EE-BDB0-E49E2628856C}" type="slidenum">
              <a:rPr lang="it-IT" altLang="it-IT" smtClean="0"/>
              <a:pPr eaLnBrk="1" hangingPunct="1">
                <a:spcBef>
                  <a:spcPct val="0"/>
                </a:spcBef>
              </a:pPr>
              <a:t>52</a:t>
            </a:fld>
            <a:endParaRPr lang="it-IT" altLang="it-IT"/>
          </a:p>
        </p:txBody>
      </p:sp>
      <p:sp>
        <p:nvSpPr>
          <p:cNvPr id="314371" name="Rectangle 2"/>
          <p:cNvSpPr>
            <a:spLocks noGrp="1" noRot="1" noChangeAspect="1" noChangeArrowheads="1" noTextEdit="1"/>
          </p:cNvSpPr>
          <p:nvPr>
            <p:ph type="sldImg"/>
          </p:nvPr>
        </p:nvSpPr>
        <p:spPr>
          <a:xfrm>
            <a:off x="1143000" y="687388"/>
            <a:ext cx="4572000" cy="3429000"/>
          </a:xfrm>
          <a:ln/>
        </p:spPr>
      </p:sp>
      <p:sp>
        <p:nvSpPr>
          <p:cNvPr id="314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p>
        </p:txBody>
      </p:sp>
    </p:spTree>
    <p:extLst>
      <p:ext uri="{BB962C8B-B14F-4D97-AF65-F5344CB8AC3E}">
        <p14:creationId xmlns:p14="http://schemas.microsoft.com/office/powerpoint/2010/main" val="28223155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p63:notes"/>
          <p:cNvSpPr txBox="1">
            <a:spLocks noGrp="1"/>
          </p:cNvSpPr>
          <p:nvPr>
            <p:ph type="sldNum" idx="12"/>
          </p:nvPr>
        </p:nvSpPr>
        <p:spPr>
          <a:xfrm>
            <a:off x="5797550" y="6743700"/>
            <a:ext cx="4435475" cy="354013"/>
          </a:xfrm>
          <a:prstGeom prst="rect">
            <a:avLst/>
          </a:prstGeom>
          <a:noFill/>
          <a:ln>
            <a:noFill/>
          </a:ln>
        </p:spPr>
        <p:txBody>
          <a:bodyPr spcFirstLastPara="1" wrap="square" lIns="95050" tIns="47525" rIns="95050" bIns="47525" anchor="b" anchorCtr="0">
            <a:noAutofit/>
          </a:bodyPr>
          <a:lstStyle/>
          <a:p>
            <a:pPr marL="0" marR="0" lvl="0" indent="0" algn="r" rtl="0">
              <a:spcBef>
                <a:spcPts val="0"/>
              </a:spcBef>
              <a:spcAft>
                <a:spcPts val="0"/>
              </a:spcAft>
              <a:buNone/>
            </a:pPr>
            <a:fld id="{00000000-1234-1234-1234-123412341234}" type="slidenum">
              <a:rPr lang="it-IT" sz="1200" b="0">
                <a:solidFill>
                  <a:schemeClr val="dk1"/>
                </a:solidFill>
                <a:latin typeface="Arial"/>
                <a:ea typeface="Arial"/>
                <a:cs typeface="Arial"/>
                <a:sym typeface="Arial"/>
              </a:rPr>
              <a:t>58</a:t>
            </a:fld>
            <a:endParaRPr sz="1200" b="0">
              <a:solidFill>
                <a:schemeClr val="dk1"/>
              </a:solidFill>
              <a:latin typeface="Arial"/>
              <a:ea typeface="Arial"/>
              <a:cs typeface="Arial"/>
              <a:sym typeface="Arial"/>
            </a:endParaRPr>
          </a:p>
        </p:txBody>
      </p:sp>
      <p:sp>
        <p:nvSpPr>
          <p:cNvPr id="593" name="Google Shape;593;p63:notes"/>
          <p:cNvSpPr>
            <a:spLocks noGrp="1" noRot="1" noChangeAspect="1"/>
          </p:cNvSpPr>
          <p:nvPr>
            <p:ph type="sldImg" idx="2"/>
          </p:nvPr>
        </p:nvSpPr>
        <p:spPr>
          <a:xfrm>
            <a:off x="3400425" y="528638"/>
            <a:ext cx="3525838" cy="26431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94" name="Google Shape;594;p63:notes"/>
          <p:cNvSpPr txBox="1">
            <a:spLocks noGrp="1"/>
          </p:cNvSpPr>
          <p:nvPr>
            <p:ph type="body" idx="1"/>
          </p:nvPr>
        </p:nvSpPr>
        <p:spPr>
          <a:xfrm>
            <a:off x="1317625" y="3382963"/>
            <a:ext cx="7580313" cy="3171825"/>
          </a:xfrm>
          <a:prstGeom prst="rect">
            <a:avLst/>
          </a:prstGeom>
          <a:noFill/>
          <a:ln>
            <a:noFill/>
          </a:ln>
        </p:spPr>
        <p:txBody>
          <a:bodyPr spcFirstLastPara="1" wrap="square" lIns="95050" tIns="47525" rIns="95050" bIns="47525" anchor="t" anchorCtr="0">
            <a:noAutofit/>
          </a:bodyPr>
          <a:lstStyle/>
          <a:p>
            <a:pPr marL="0" lvl="0" indent="0" algn="l" rtl="0">
              <a:spcBef>
                <a:spcPts val="0"/>
              </a:spcBef>
              <a:spcAft>
                <a:spcPts val="0"/>
              </a:spcAft>
              <a:buNone/>
            </a:pPr>
            <a:endParaRPr>
              <a:latin typeface="Arial"/>
              <a:ea typeface="Arial"/>
              <a:cs typeface="Arial"/>
              <a:sym typeface="Arial"/>
            </a:endParaRPr>
          </a:p>
        </p:txBody>
      </p:sp>
    </p:spTree>
    <p:extLst>
      <p:ext uri="{BB962C8B-B14F-4D97-AF65-F5344CB8AC3E}">
        <p14:creationId xmlns:p14="http://schemas.microsoft.com/office/powerpoint/2010/main" val="5884356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Campi recettivi gangli</a:t>
            </a:r>
            <a:endParaRPr lang="en-US" dirty="0"/>
          </a:p>
        </p:txBody>
      </p:sp>
      <p:sp>
        <p:nvSpPr>
          <p:cNvPr id="4" name="Segnaposto numero diapositiva 3"/>
          <p:cNvSpPr>
            <a:spLocks noGrp="1"/>
          </p:cNvSpPr>
          <p:nvPr>
            <p:ph type="sldNum" sz="quarter" idx="5"/>
          </p:nvPr>
        </p:nvSpPr>
        <p:spPr/>
        <p:txBody>
          <a:bodyPr/>
          <a:lstStyle/>
          <a:p>
            <a:fld id="{04249298-63EF-FD4B-8347-7C5E9E407EFB}" type="slidenum">
              <a:rPr lang="en-GB" smtClean="0"/>
              <a:pPr/>
              <a:t>59</a:t>
            </a:fld>
            <a:endParaRPr lang="en-GB" dirty="0"/>
          </a:p>
        </p:txBody>
      </p:sp>
    </p:spTree>
    <p:extLst>
      <p:ext uri="{BB962C8B-B14F-4D97-AF65-F5344CB8AC3E}">
        <p14:creationId xmlns:p14="http://schemas.microsoft.com/office/powerpoint/2010/main" val="26121331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0"/>
        <p:cNvGrpSpPr/>
        <p:nvPr/>
      </p:nvGrpSpPr>
      <p:grpSpPr>
        <a:xfrm>
          <a:off x="0" y="0"/>
          <a:ext cx="0" cy="0"/>
          <a:chOff x="0" y="0"/>
          <a:chExt cx="0" cy="0"/>
        </a:xfrm>
      </p:grpSpPr>
      <p:sp>
        <p:nvSpPr>
          <p:cNvPr id="821" name="Google Shape;821;p83:notes"/>
          <p:cNvSpPr txBox="1">
            <a:spLocks noGrp="1"/>
          </p:cNvSpPr>
          <p:nvPr>
            <p:ph type="body" idx="1"/>
          </p:nvPr>
        </p:nvSpPr>
        <p:spPr>
          <a:xfrm>
            <a:off x="1022350" y="3373437"/>
            <a:ext cx="8189912" cy="3194050"/>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822" name="Google Shape;822;p83:notes"/>
          <p:cNvSpPr>
            <a:spLocks noGrp="1" noRot="1" noChangeAspect="1"/>
          </p:cNvSpPr>
          <p:nvPr>
            <p:ph type="sldImg" idx="2"/>
          </p:nvPr>
        </p:nvSpPr>
        <p:spPr>
          <a:xfrm>
            <a:off x="3344863" y="533400"/>
            <a:ext cx="3546475" cy="26606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469119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egnaposto immagine diapositiva 1"/>
          <p:cNvSpPr>
            <a:spLocks noGrp="1" noRot="1" noChangeAspect="1" noTextEdit="1"/>
          </p:cNvSpPr>
          <p:nvPr>
            <p:ph type="sldImg"/>
          </p:nvPr>
        </p:nvSpPr>
        <p:spPr>
          <a:ln/>
        </p:spPr>
      </p:sp>
      <p:sp>
        <p:nvSpPr>
          <p:cNvPr id="145411" name="Segnaposto note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
        <p:nvSpPr>
          <p:cNvPr id="4" name="Segnaposto numero diapositiva 3"/>
          <p:cNvSpPr>
            <a:spLocks noGrp="1"/>
          </p:cNvSpPr>
          <p:nvPr>
            <p:ph type="sldNum" sz="quarter" idx="5"/>
          </p:nvPr>
        </p:nvSpPr>
        <p:spPr/>
        <p:txBody>
          <a:bodyPr/>
          <a:lstStyle/>
          <a:p>
            <a:pPr>
              <a:defRPr/>
            </a:pPr>
            <a:fld id="{BC689056-5B63-4727-B8D4-66E43F81F32C}" type="slidenum">
              <a:rPr lang="it-IT" smtClean="0"/>
              <a:pPr>
                <a:defRPr/>
              </a:pPr>
              <a:t>65</a:t>
            </a:fld>
            <a:endParaRPr lang="it-IT"/>
          </a:p>
        </p:txBody>
      </p:sp>
    </p:spTree>
    <p:extLst>
      <p:ext uri="{BB962C8B-B14F-4D97-AF65-F5344CB8AC3E}">
        <p14:creationId xmlns:p14="http://schemas.microsoft.com/office/powerpoint/2010/main" val="11504423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egnaposto immagine diapositiva 1"/>
          <p:cNvSpPr>
            <a:spLocks noGrp="1" noRot="1" noChangeAspect="1" noTextEdit="1"/>
          </p:cNvSpPr>
          <p:nvPr>
            <p:ph type="sldImg"/>
          </p:nvPr>
        </p:nvSpPr>
        <p:spPr>
          <a:xfrm>
            <a:off x="3732213" y="517525"/>
            <a:ext cx="3444875" cy="2584450"/>
          </a:xfrm>
          <a:ln/>
        </p:spPr>
      </p:sp>
      <p:sp>
        <p:nvSpPr>
          <p:cNvPr id="154627" name="Segnaposto note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
        <p:nvSpPr>
          <p:cNvPr id="4" name="Segnaposto numero diapositiva 3"/>
          <p:cNvSpPr>
            <a:spLocks noGrp="1"/>
          </p:cNvSpPr>
          <p:nvPr>
            <p:ph type="sldNum" sz="quarter" idx="5"/>
          </p:nvPr>
        </p:nvSpPr>
        <p:spPr/>
        <p:txBody>
          <a:bodyPr/>
          <a:lstStyle/>
          <a:p>
            <a:pPr>
              <a:defRPr/>
            </a:pPr>
            <a:fld id="{FFA9FF1D-C354-4FDF-90E5-32740B9A0F47}" type="slidenum">
              <a:rPr lang="it-IT" smtClean="0"/>
              <a:pPr>
                <a:defRPr/>
              </a:pPr>
              <a:t>66</a:t>
            </a:fld>
            <a:endParaRPr lang="it-IT"/>
          </a:p>
        </p:txBody>
      </p:sp>
    </p:spTree>
    <p:extLst>
      <p:ext uri="{BB962C8B-B14F-4D97-AF65-F5344CB8AC3E}">
        <p14:creationId xmlns:p14="http://schemas.microsoft.com/office/powerpoint/2010/main" val="39454995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egnaposto immagine diapositiva 1"/>
          <p:cNvSpPr>
            <a:spLocks noGrp="1" noRot="1" noChangeAspect="1" noTextEdit="1"/>
          </p:cNvSpPr>
          <p:nvPr>
            <p:ph type="sldImg"/>
          </p:nvPr>
        </p:nvSpPr>
        <p:spPr>
          <a:xfrm>
            <a:off x="3732213" y="517525"/>
            <a:ext cx="3444875" cy="2584450"/>
          </a:xfrm>
          <a:ln/>
        </p:spPr>
      </p:sp>
      <p:sp>
        <p:nvSpPr>
          <p:cNvPr id="154627" name="Segnaposto note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
        <p:nvSpPr>
          <p:cNvPr id="4" name="Segnaposto numero diapositiva 3"/>
          <p:cNvSpPr>
            <a:spLocks noGrp="1"/>
          </p:cNvSpPr>
          <p:nvPr>
            <p:ph type="sldNum" sz="quarter" idx="5"/>
          </p:nvPr>
        </p:nvSpPr>
        <p:spPr/>
        <p:txBody>
          <a:bodyPr/>
          <a:lstStyle/>
          <a:p>
            <a:pPr>
              <a:defRPr/>
            </a:pPr>
            <a:fld id="{FFA9FF1D-C354-4FDF-90E5-32740B9A0F47}" type="slidenum">
              <a:rPr lang="it-IT" smtClean="0"/>
              <a:pPr>
                <a:defRPr/>
              </a:pPr>
              <a:t>67</a:t>
            </a:fld>
            <a:endParaRPr lang="it-IT"/>
          </a:p>
        </p:txBody>
      </p:sp>
    </p:spTree>
    <p:extLst>
      <p:ext uri="{BB962C8B-B14F-4D97-AF65-F5344CB8AC3E}">
        <p14:creationId xmlns:p14="http://schemas.microsoft.com/office/powerpoint/2010/main" val="39454995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egnaposto immagine diapositiva 1"/>
          <p:cNvSpPr>
            <a:spLocks noGrp="1" noRot="1" noChangeAspect="1" noTextEdit="1"/>
          </p:cNvSpPr>
          <p:nvPr>
            <p:ph type="sldImg"/>
          </p:nvPr>
        </p:nvSpPr>
        <p:spPr>
          <a:xfrm>
            <a:off x="3732213" y="517525"/>
            <a:ext cx="3444875" cy="2584450"/>
          </a:xfrm>
          <a:ln/>
        </p:spPr>
      </p:sp>
      <p:sp>
        <p:nvSpPr>
          <p:cNvPr id="154627" name="Segnaposto note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
        <p:nvSpPr>
          <p:cNvPr id="4" name="Segnaposto numero diapositiva 3"/>
          <p:cNvSpPr>
            <a:spLocks noGrp="1"/>
          </p:cNvSpPr>
          <p:nvPr>
            <p:ph type="sldNum" sz="quarter" idx="5"/>
          </p:nvPr>
        </p:nvSpPr>
        <p:spPr/>
        <p:txBody>
          <a:bodyPr/>
          <a:lstStyle/>
          <a:p>
            <a:pPr>
              <a:defRPr/>
            </a:pPr>
            <a:fld id="{FFA9FF1D-C354-4FDF-90E5-32740B9A0F47}" type="slidenum">
              <a:rPr lang="it-IT" smtClean="0"/>
              <a:pPr>
                <a:defRPr/>
              </a:pPr>
              <a:t>68</a:t>
            </a:fld>
            <a:endParaRPr lang="it-IT"/>
          </a:p>
        </p:txBody>
      </p:sp>
    </p:spTree>
    <p:extLst>
      <p:ext uri="{BB962C8B-B14F-4D97-AF65-F5344CB8AC3E}">
        <p14:creationId xmlns:p14="http://schemas.microsoft.com/office/powerpoint/2010/main" val="394549957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egnaposto immagine diapositiva 1"/>
          <p:cNvSpPr>
            <a:spLocks noGrp="1" noRot="1" noChangeAspect="1" noTextEdit="1"/>
          </p:cNvSpPr>
          <p:nvPr>
            <p:ph type="sldImg"/>
          </p:nvPr>
        </p:nvSpPr>
        <p:spPr>
          <a:xfrm>
            <a:off x="3732213" y="517525"/>
            <a:ext cx="3444875" cy="2584450"/>
          </a:xfrm>
          <a:ln/>
        </p:spPr>
      </p:sp>
      <p:sp>
        <p:nvSpPr>
          <p:cNvPr id="154627" name="Segnaposto note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
        <p:nvSpPr>
          <p:cNvPr id="4" name="Segnaposto numero diapositiva 3"/>
          <p:cNvSpPr>
            <a:spLocks noGrp="1"/>
          </p:cNvSpPr>
          <p:nvPr>
            <p:ph type="sldNum" sz="quarter" idx="5"/>
          </p:nvPr>
        </p:nvSpPr>
        <p:spPr/>
        <p:txBody>
          <a:bodyPr/>
          <a:lstStyle/>
          <a:p>
            <a:pPr>
              <a:defRPr/>
            </a:pPr>
            <a:fld id="{FFA9FF1D-C354-4FDF-90E5-32740B9A0F47}" type="slidenum">
              <a:rPr lang="it-IT" smtClean="0"/>
              <a:pPr>
                <a:defRPr/>
              </a:pPr>
              <a:t>69</a:t>
            </a:fld>
            <a:endParaRPr lang="it-IT"/>
          </a:p>
        </p:txBody>
      </p:sp>
    </p:spTree>
    <p:extLst>
      <p:ext uri="{BB962C8B-B14F-4D97-AF65-F5344CB8AC3E}">
        <p14:creationId xmlns:p14="http://schemas.microsoft.com/office/powerpoint/2010/main" val="394549957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egnaposto immagine diapositiva 1"/>
          <p:cNvSpPr>
            <a:spLocks noGrp="1" noRot="1" noChangeAspect="1" noTextEdit="1"/>
          </p:cNvSpPr>
          <p:nvPr>
            <p:ph type="sldImg"/>
          </p:nvPr>
        </p:nvSpPr>
        <p:spPr>
          <a:xfrm>
            <a:off x="3732213" y="517525"/>
            <a:ext cx="3444875" cy="2584450"/>
          </a:xfrm>
          <a:ln/>
        </p:spPr>
      </p:sp>
      <p:sp>
        <p:nvSpPr>
          <p:cNvPr id="139267" name="Segnaposto note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
        <p:nvSpPr>
          <p:cNvPr id="4" name="Segnaposto numero diapositiva 3"/>
          <p:cNvSpPr>
            <a:spLocks noGrp="1"/>
          </p:cNvSpPr>
          <p:nvPr>
            <p:ph type="sldNum" sz="quarter" idx="5"/>
          </p:nvPr>
        </p:nvSpPr>
        <p:spPr/>
        <p:txBody>
          <a:bodyPr/>
          <a:lstStyle/>
          <a:p>
            <a:pPr>
              <a:defRPr/>
            </a:pPr>
            <a:fld id="{302F9688-679B-40FE-8CB2-510077B8ECFA}" type="slidenum">
              <a:rPr lang="it-IT" smtClean="0"/>
              <a:pPr>
                <a:defRPr/>
              </a:pPr>
              <a:t>71</a:t>
            </a:fld>
            <a:endParaRPr lang="it-IT"/>
          </a:p>
        </p:txBody>
      </p:sp>
    </p:spTree>
    <p:extLst>
      <p:ext uri="{BB962C8B-B14F-4D97-AF65-F5344CB8AC3E}">
        <p14:creationId xmlns:p14="http://schemas.microsoft.com/office/powerpoint/2010/main" val="117876939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egnaposto immagine diapositiva 1"/>
          <p:cNvSpPr>
            <a:spLocks noGrp="1" noRot="1" noChangeAspect="1" noTextEdit="1"/>
          </p:cNvSpPr>
          <p:nvPr>
            <p:ph type="sldImg"/>
          </p:nvPr>
        </p:nvSpPr>
        <p:spPr>
          <a:xfrm>
            <a:off x="3732213" y="517525"/>
            <a:ext cx="3444875" cy="2584450"/>
          </a:xfrm>
          <a:ln/>
        </p:spPr>
      </p:sp>
      <p:sp>
        <p:nvSpPr>
          <p:cNvPr id="140291" name="Segnaposto note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
        <p:nvSpPr>
          <p:cNvPr id="4" name="Segnaposto numero diapositiva 3"/>
          <p:cNvSpPr>
            <a:spLocks noGrp="1"/>
          </p:cNvSpPr>
          <p:nvPr>
            <p:ph type="sldNum" sz="quarter" idx="5"/>
          </p:nvPr>
        </p:nvSpPr>
        <p:spPr/>
        <p:txBody>
          <a:bodyPr/>
          <a:lstStyle/>
          <a:p>
            <a:pPr>
              <a:defRPr/>
            </a:pPr>
            <a:fld id="{C047DA6E-902B-443E-8638-D00F0992F7A2}" type="slidenum">
              <a:rPr lang="it-IT" smtClean="0"/>
              <a:pPr>
                <a:defRPr/>
              </a:pPr>
              <a:t>74</a:t>
            </a:fld>
            <a:endParaRPr lang="it-IT"/>
          </a:p>
        </p:txBody>
      </p:sp>
    </p:spTree>
    <p:extLst>
      <p:ext uri="{BB962C8B-B14F-4D97-AF65-F5344CB8AC3E}">
        <p14:creationId xmlns:p14="http://schemas.microsoft.com/office/powerpoint/2010/main" val="111460582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1"/>
        <p:cNvGrpSpPr/>
        <p:nvPr/>
      </p:nvGrpSpPr>
      <p:grpSpPr>
        <a:xfrm>
          <a:off x="0" y="0"/>
          <a:ext cx="0" cy="0"/>
          <a:chOff x="0" y="0"/>
          <a:chExt cx="0" cy="0"/>
        </a:xfrm>
      </p:grpSpPr>
      <p:sp>
        <p:nvSpPr>
          <p:cNvPr id="932" name="Google Shape;932;p95:notes"/>
          <p:cNvSpPr txBox="1">
            <a:spLocks noGrp="1"/>
          </p:cNvSpPr>
          <p:nvPr>
            <p:ph type="body" idx="1"/>
          </p:nvPr>
        </p:nvSpPr>
        <p:spPr>
          <a:xfrm>
            <a:off x="1089798"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933" name="Google Shape;933;p95: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801048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B377699B-6962-F246-96F6-9CE4423F987D}" type="slidenum">
              <a:rPr lang="en-US" sz="1200">
                <a:latin typeface="Calibri" charset="0"/>
              </a:rPr>
              <a:pPr eaLnBrk="1" hangingPunct="1"/>
              <a:t>76</a:t>
            </a:fld>
            <a:endParaRPr lang="en-US" sz="1200">
              <a:latin typeface="Calibri" charset="0"/>
            </a:endParaRPr>
          </a:p>
        </p:txBody>
      </p:sp>
      <p:sp>
        <p:nvSpPr>
          <p:cNvPr id="21506" name="Rectangle 2"/>
          <p:cNvSpPr>
            <a:spLocks noGrp="1" noRot="1" noChangeAspect="1" noChangeArrowheads="1" noTextEdit="1"/>
          </p:cNvSpPr>
          <p:nvPr>
            <p:ph type="sldImg"/>
          </p:nvPr>
        </p:nvSpPr>
        <p:spPr bwMode="auto">
          <a:xfrm>
            <a:off x="3732213" y="517525"/>
            <a:ext cx="3444875" cy="25844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21507" name="Rectangle 3"/>
          <p:cNvSpPr>
            <a:spLocks noGrp="1" noChangeArrowheads="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atin typeface="Calibri" charset="0"/>
              </a:rPr>
              <a:t>cogneuro-fig-05-14-0.jpg</a:t>
            </a:r>
            <a:br>
              <a:rPr lang="en-US">
                <a:latin typeface="Calibri" charset="0"/>
              </a:rPr>
            </a:br>
            <a:endParaRPr lang="en-US">
              <a:latin typeface="Calibri" charset="0"/>
            </a:endParaRPr>
          </a:p>
        </p:txBody>
      </p:sp>
    </p:spTree>
    <p:extLst>
      <p:ext uri="{BB962C8B-B14F-4D97-AF65-F5344CB8AC3E}">
        <p14:creationId xmlns:p14="http://schemas.microsoft.com/office/powerpoint/2010/main" val="53628795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6"/>
        <p:cNvGrpSpPr/>
        <p:nvPr/>
      </p:nvGrpSpPr>
      <p:grpSpPr>
        <a:xfrm>
          <a:off x="0" y="0"/>
          <a:ext cx="0" cy="0"/>
          <a:chOff x="0" y="0"/>
          <a:chExt cx="0" cy="0"/>
        </a:xfrm>
      </p:grpSpPr>
      <p:sp>
        <p:nvSpPr>
          <p:cNvPr id="1007" name="Google Shape;1007;p107:notes"/>
          <p:cNvSpPr txBox="1">
            <a:spLocks noGrp="1"/>
          </p:cNvSpPr>
          <p:nvPr>
            <p:ph type="body" idx="1"/>
          </p:nvPr>
        </p:nvSpPr>
        <p:spPr>
          <a:xfrm>
            <a:off x="1089798"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1008" name="Google Shape;1008;p107: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591269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7"/>
        <p:cNvGrpSpPr/>
        <p:nvPr/>
      </p:nvGrpSpPr>
      <p:grpSpPr>
        <a:xfrm>
          <a:off x="0" y="0"/>
          <a:ext cx="0" cy="0"/>
          <a:chOff x="0" y="0"/>
          <a:chExt cx="0" cy="0"/>
        </a:xfrm>
      </p:grpSpPr>
      <p:sp>
        <p:nvSpPr>
          <p:cNvPr id="1128" name="Google Shape;1128;p126:notes"/>
          <p:cNvSpPr txBox="1">
            <a:spLocks noGrp="1"/>
          </p:cNvSpPr>
          <p:nvPr>
            <p:ph type="body" idx="1"/>
          </p:nvPr>
        </p:nvSpPr>
        <p:spPr>
          <a:xfrm>
            <a:off x="1089798"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1129" name="Google Shape;1129;p126: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586895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9DD29094-E6AA-1A40-B87A-0255DEA942FC}" type="slidenum">
              <a:rPr lang="en-US" sz="1200">
                <a:latin typeface="Calibri" charset="0"/>
              </a:rPr>
              <a:pPr eaLnBrk="1" hangingPunct="1"/>
              <a:t>80</a:t>
            </a:fld>
            <a:endParaRPr lang="en-US" sz="1200">
              <a:latin typeface="Calibri" charset="0"/>
            </a:endParaRPr>
          </a:p>
        </p:txBody>
      </p:sp>
      <p:sp>
        <p:nvSpPr>
          <p:cNvPr id="40962" name="Rectangle 2"/>
          <p:cNvSpPr>
            <a:spLocks noGrp="1" noRot="1" noChangeAspect="1" noChangeArrowheads="1" noTextEdit="1"/>
          </p:cNvSpPr>
          <p:nvPr>
            <p:ph type="sldImg"/>
          </p:nvPr>
        </p:nvSpPr>
        <p:spPr bwMode="auto">
          <a:xfrm>
            <a:off x="3732213" y="517525"/>
            <a:ext cx="3444875" cy="25844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0963" name="Rectangle 3"/>
          <p:cNvSpPr>
            <a:spLocks noGrp="1" noChangeArrowheads="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atin typeface="Calibri" charset="0"/>
              </a:rPr>
              <a:t>cogneuro-fig-05-12-0.jpg</a:t>
            </a:r>
            <a:br>
              <a:rPr lang="en-US">
                <a:latin typeface="Calibri" charset="0"/>
              </a:rPr>
            </a:br>
            <a:endParaRPr lang="en-US">
              <a:latin typeface="Calibri" charset="0"/>
            </a:endParaRPr>
          </a:p>
        </p:txBody>
      </p:sp>
    </p:spTree>
    <p:extLst>
      <p:ext uri="{BB962C8B-B14F-4D97-AF65-F5344CB8AC3E}">
        <p14:creationId xmlns:p14="http://schemas.microsoft.com/office/powerpoint/2010/main" val="35114688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8"/>
        <p:cNvGrpSpPr/>
        <p:nvPr/>
      </p:nvGrpSpPr>
      <p:grpSpPr>
        <a:xfrm>
          <a:off x="0" y="0"/>
          <a:ext cx="0" cy="0"/>
          <a:chOff x="0" y="0"/>
          <a:chExt cx="0" cy="0"/>
        </a:xfrm>
      </p:grpSpPr>
      <p:sp>
        <p:nvSpPr>
          <p:cNvPr id="489" name="Google Shape;489;p54:notes"/>
          <p:cNvSpPr txBox="1">
            <a:spLocks noGrp="1"/>
          </p:cNvSpPr>
          <p:nvPr>
            <p:ph type="body" idx="1"/>
          </p:nvPr>
        </p:nvSpPr>
        <p:spPr>
          <a:xfrm>
            <a:off x="1089798"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490" name="Google Shape;490;p54: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750352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58:notes"/>
          <p:cNvSpPr txBox="1">
            <a:spLocks noGrp="1"/>
          </p:cNvSpPr>
          <p:nvPr>
            <p:ph type="body" idx="1"/>
          </p:nvPr>
        </p:nvSpPr>
        <p:spPr>
          <a:xfrm>
            <a:off x="1089798"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516" name="Google Shape;516;p58: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939686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59:notes"/>
          <p:cNvSpPr txBox="1">
            <a:spLocks noGrp="1"/>
          </p:cNvSpPr>
          <p:nvPr>
            <p:ph type="body" idx="1"/>
          </p:nvPr>
        </p:nvSpPr>
        <p:spPr>
          <a:xfrm>
            <a:off x="1089798"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522" name="Google Shape;522;p59: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7795126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1"/>
        <p:cNvGrpSpPr/>
        <p:nvPr/>
      </p:nvGrpSpPr>
      <p:grpSpPr>
        <a:xfrm>
          <a:off x="0" y="0"/>
          <a:ext cx="0" cy="0"/>
          <a:chOff x="0" y="0"/>
          <a:chExt cx="0" cy="0"/>
        </a:xfrm>
      </p:grpSpPr>
      <p:sp>
        <p:nvSpPr>
          <p:cNvPr id="602" name="Google Shape;602;p66:notes"/>
          <p:cNvSpPr txBox="1">
            <a:spLocks noGrp="1"/>
          </p:cNvSpPr>
          <p:nvPr>
            <p:ph type="body" idx="1"/>
          </p:nvPr>
        </p:nvSpPr>
        <p:spPr>
          <a:xfrm>
            <a:off x="1089798"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603" name="Google Shape;603;p66: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418308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9"/>
        <p:cNvGrpSpPr/>
        <p:nvPr/>
      </p:nvGrpSpPr>
      <p:grpSpPr>
        <a:xfrm>
          <a:off x="0" y="0"/>
          <a:ext cx="0" cy="0"/>
          <a:chOff x="0" y="0"/>
          <a:chExt cx="0" cy="0"/>
        </a:xfrm>
      </p:grpSpPr>
      <p:sp>
        <p:nvSpPr>
          <p:cNvPr id="540" name="Google Shape;540;p55:notes"/>
          <p:cNvSpPr txBox="1">
            <a:spLocks noGrp="1"/>
          </p:cNvSpPr>
          <p:nvPr>
            <p:ph type="body" idx="1"/>
          </p:nvPr>
        </p:nvSpPr>
        <p:spPr>
          <a:xfrm>
            <a:off x="1089797" y="3276071"/>
            <a:ext cx="8730220" cy="3101861"/>
          </a:xfrm>
          <a:prstGeom prst="rect">
            <a:avLst/>
          </a:prstGeom>
        </p:spPr>
        <p:txBody>
          <a:bodyPr spcFirstLastPara="1" wrap="square" lIns="95050" tIns="47525" rIns="95050" bIns="47525" anchor="t" anchorCtr="0">
            <a:noAutofit/>
          </a:bodyPr>
          <a:lstStyle/>
          <a:p>
            <a:pPr marL="0" lvl="0" indent="0" algn="l" rtl="0">
              <a:spcBef>
                <a:spcPts val="360"/>
              </a:spcBef>
              <a:spcAft>
                <a:spcPts val="0"/>
              </a:spcAft>
              <a:buNone/>
            </a:pPr>
            <a:endParaRPr/>
          </a:p>
        </p:txBody>
      </p:sp>
      <p:sp>
        <p:nvSpPr>
          <p:cNvPr id="541" name="Google Shape;541;p55: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3666086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p49:notes"/>
          <p:cNvSpPr txBox="1">
            <a:spLocks noGrp="1"/>
          </p:cNvSpPr>
          <p:nvPr>
            <p:ph type="body" idx="1"/>
          </p:nvPr>
        </p:nvSpPr>
        <p:spPr>
          <a:xfrm>
            <a:off x="1089797" y="3276071"/>
            <a:ext cx="8730220" cy="3101861"/>
          </a:xfrm>
          <a:prstGeom prst="rect">
            <a:avLst/>
          </a:prstGeom>
        </p:spPr>
        <p:txBody>
          <a:bodyPr spcFirstLastPara="1" wrap="square" lIns="95050" tIns="47525" rIns="95050" bIns="47525" anchor="t" anchorCtr="0">
            <a:noAutofit/>
          </a:bodyPr>
          <a:lstStyle/>
          <a:p>
            <a:pPr marL="0" lvl="0" indent="0" algn="l" rtl="0">
              <a:spcBef>
                <a:spcPts val="360"/>
              </a:spcBef>
              <a:spcAft>
                <a:spcPts val="0"/>
              </a:spcAft>
              <a:buNone/>
            </a:pPr>
            <a:endParaRPr/>
          </a:p>
        </p:txBody>
      </p:sp>
      <p:sp>
        <p:nvSpPr>
          <p:cNvPr id="502" name="Google Shape;502;p49: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178810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p64:notes"/>
          <p:cNvSpPr txBox="1">
            <a:spLocks noGrp="1"/>
          </p:cNvSpPr>
          <p:nvPr>
            <p:ph type="body" idx="1"/>
          </p:nvPr>
        </p:nvSpPr>
        <p:spPr>
          <a:xfrm>
            <a:off x="1089798"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555" name="Google Shape;555;p64: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153409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p56:notes"/>
          <p:cNvSpPr txBox="1">
            <a:spLocks noGrp="1"/>
          </p:cNvSpPr>
          <p:nvPr>
            <p:ph type="body" idx="1"/>
          </p:nvPr>
        </p:nvSpPr>
        <p:spPr>
          <a:xfrm>
            <a:off x="1089798" y="3276070"/>
            <a:ext cx="8730219" cy="3101861"/>
          </a:xfrm>
          <a:prstGeom prst="rect">
            <a:avLst/>
          </a:prstGeom>
        </p:spPr>
        <p:txBody>
          <a:bodyPr spcFirstLastPara="1" wrap="square" lIns="95050" tIns="47525" rIns="95050" bIns="47525" anchor="t" anchorCtr="0">
            <a:noAutofit/>
          </a:bodyPr>
          <a:lstStyle/>
          <a:p>
            <a:pPr marL="0" lvl="0" indent="0" algn="l" rtl="0">
              <a:spcBef>
                <a:spcPts val="0"/>
              </a:spcBef>
              <a:spcAft>
                <a:spcPts val="0"/>
              </a:spcAft>
              <a:buNone/>
            </a:pPr>
            <a:endParaRPr/>
          </a:p>
        </p:txBody>
      </p:sp>
      <p:sp>
        <p:nvSpPr>
          <p:cNvPr id="502" name="Google Shape;502;p56:notes"/>
          <p:cNvSpPr>
            <a:spLocks noGrp="1" noRot="1" noChangeAspect="1"/>
          </p:cNvSpPr>
          <p:nvPr>
            <p:ph type="sldImg" idx="2"/>
          </p:nvPr>
        </p:nvSpPr>
        <p:spPr>
          <a:xfrm>
            <a:off x="3732213" y="517525"/>
            <a:ext cx="3444875" cy="25844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059616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61A6C952-81EA-4E33-96D4-28C97469250E}" type="slidenum">
              <a:rPr lang="it-IT"/>
              <a:pPr>
                <a:defRPr/>
              </a:pPr>
              <a:t>109</a:t>
            </a:fld>
            <a:endParaRPr lang="it-IT"/>
          </a:p>
        </p:txBody>
      </p:sp>
      <p:sp>
        <p:nvSpPr>
          <p:cNvPr id="95235" name="Rectangle 2"/>
          <p:cNvSpPr>
            <a:spLocks noGrp="1" noRot="1" noChangeAspect="1" noChangeArrowheads="1" noTextEdit="1"/>
          </p:cNvSpPr>
          <p:nvPr>
            <p:ph type="sldImg"/>
          </p:nvPr>
        </p:nvSpPr>
        <p:spPr>
          <a:xfrm>
            <a:off x="3732213" y="517525"/>
            <a:ext cx="3446462" cy="2584450"/>
          </a:xfrm>
          <a:ln/>
        </p:spPr>
      </p:sp>
      <p:sp>
        <p:nvSpPr>
          <p:cNvPr id="95236" name="Rectangle 3"/>
          <p:cNvSpPr>
            <a:spLocks noGrp="1" noChangeArrowheads="1"/>
          </p:cNvSpPr>
          <p:nvPr>
            <p:ph type="body" idx="1"/>
          </p:nvPr>
        </p:nvSpPr>
        <p:spPr>
          <a:xfrm>
            <a:off x="731385" y="4217640"/>
            <a:ext cx="5847669" cy="399524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Tree>
    <p:extLst>
      <p:ext uri="{BB962C8B-B14F-4D97-AF65-F5344CB8AC3E}">
        <p14:creationId xmlns:p14="http://schemas.microsoft.com/office/powerpoint/2010/main" val="157868043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54F0B5D-1952-4EF8-90EE-BA553B2B8589}" type="slidenum">
              <a:rPr lang="it-IT"/>
              <a:pPr>
                <a:defRPr/>
              </a:pPr>
              <a:t>110</a:t>
            </a:fld>
            <a:endParaRPr lang="it-IT"/>
          </a:p>
        </p:txBody>
      </p:sp>
      <p:sp>
        <p:nvSpPr>
          <p:cNvPr id="97283" name="Rectangle 2"/>
          <p:cNvSpPr>
            <a:spLocks noGrp="1" noRot="1" noChangeAspect="1" noChangeArrowheads="1" noTextEdit="1"/>
          </p:cNvSpPr>
          <p:nvPr>
            <p:ph type="sldImg"/>
          </p:nvPr>
        </p:nvSpPr>
        <p:spPr>
          <a:xfrm>
            <a:off x="3732213" y="517525"/>
            <a:ext cx="3446462" cy="2584450"/>
          </a:xfrm>
          <a:ln/>
        </p:spPr>
      </p:sp>
      <p:sp>
        <p:nvSpPr>
          <p:cNvPr id="97284" name="Rectangle 3"/>
          <p:cNvSpPr>
            <a:spLocks noGrp="1" noChangeArrowheads="1"/>
          </p:cNvSpPr>
          <p:nvPr>
            <p:ph type="body" idx="1"/>
          </p:nvPr>
        </p:nvSpPr>
        <p:spPr>
          <a:xfrm>
            <a:off x="731385" y="4217640"/>
            <a:ext cx="5847669" cy="399524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Tree>
    <p:extLst>
      <p:ext uri="{BB962C8B-B14F-4D97-AF65-F5344CB8AC3E}">
        <p14:creationId xmlns:p14="http://schemas.microsoft.com/office/powerpoint/2010/main" val="87354543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54F0B5D-1952-4EF8-90EE-BA553B2B8589}" type="slidenum">
              <a:rPr lang="it-IT"/>
              <a:pPr>
                <a:defRPr/>
              </a:pPr>
              <a:t>111</a:t>
            </a:fld>
            <a:endParaRPr lang="it-IT"/>
          </a:p>
        </p:txBody>
      </p:sp>
      <p:sp>
        <p:nvSpPr>
          <p:cNvPr id="97283" name="Rectangle 2"/>
          <p:cNvSpPr>
            <a:spLocks noGrp="1" noRot="1" noChangeAspect="1" noChangeArrowheads="1" noTextEdit="1"/>
          </p:cNvSpPr>
          <p:nvPr>
            <p:ph type="sldImg"/>
          </p:nvPr>
        </p:nvSpPr>
        <p:spPr>
          <a:xfrm>
            <a:off x="3732213" y="517525"/>
            <a:ext cx="3446462" cy="2584450"/>
          </a:xfrm>
          <a:ln/>
        </p:spPr>
      </p:sp>
      <p:sp>
        <p:nvSpPr>
          <p:cNvPr id="97284" name="Rectangle 3"/>
          <p:cNvSpPr>
            <a:spLocks noGrp="1" noChangeArrowheads="1"/>
          </p:cNvSpPr>
          <p:nvPr>
            <p:ph type="body" idx="1"/>
          </p:nvPr>
        </p:nvSpPr>
        <p:spPr>
          <a:xfrm>
            <a:off x="731385" y="4217640"/>
            <a:ext cx="5847669" cy="399524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Tree>
    <p:extLst>
      <p:ext uri="{BB962C8B-B14F-4D97-AF65-F5344CB8AC3E}">
        <p14:creationId xmlns:p14="http://schemas.microsoft.com/office/powerpoint/2010/main" val="87354543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54F0B5D-1952-4EF8-90EE-BA553B2B8589}" type="slidenum">
              <a:rPr lang="it-IT"/>
              <a:pPr>
                <a:defRPr/>
              </a:pPr>
              <a:t>112</a:t>
            </a:fld>
            <a:endParaRPr lang="it-IT"/>
          </a:p>
        </p:txBody>
      </p:sp>
      <p:sp>
        <p:nvSpPr>
          <p:cNvPr id="97283" name="Rectangle 2"/>
          <p:cNvSpPr>
            <a:spLocks noGrp="1" noRot="1" noChangeAspect="1" noChangeArrowheads="1" noTextEdit="1"/>
          </p:cNvSpPr>
          <p:nvPr>
            <p:ph type="sldImg"/>
          </p:nvPr>
        </p:nvSpPr>
        <p:spPr>
          <a:xfrm>
            <a:off x="3732213" y="517525"/>
            <a:ext cx="3446462" cy="2584450"/>
          </a:xfrm>
          <a:ln/>
        </p:spPr>
      </p:sp>
      <p:sp>
        <p:nvSpPr>
          <p:cNvPr id="97284" name="Rectangle 3"/>
          <p:cNvSpPr>
            <a:spLocks noGrp="1" noChangeArrowheads="1"/>
          </p:cNvSpPr>
          <p:nvPr>
            <p:ph type="body" idx="1"/>
          </p:nvPr>
        </p:nvSpPr>
        <p:spPr>
          <a:xfrm>
            <a:off x="731385" y="4217640"/>
            <a:ext cx="5847669" cy="399524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Tree>
    <p:extLst>
      <p:ext uri="{BB962C8B-B14F-4D97-AF65-F5344CB8AC3E}">
        <p14:creationId xmlns:p14="http://schemas.microsoft.com/office/powerpoint/2010/main" val="87354543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F1190B5-4EC0-4578-8F12-8E1F9F7B698F}" type="slidenum">
              <a:rPr lang="it-IT"/>
              <a:pPr>
                <a:defRPr/>
              </a:pPr>
              <a:t>115</a:t>
            </a:fld>
            <a:endParaRPr lang="it-IT"/>
          </a:p>
        </p:txBody>
      </p:sp>
      <p:sp>
        <p:nvSpPr>
          <p:cNvPr id="101379" name="Rectangle 2"/>
          <p:cNvSpPr>
            <a:spLocks noGrp="1" noRot="1" noChangeAspect="1" noChangeArrowheads="1" noTextEdit="1"/>
          </p:cNvSpPr>
          <p:nvPr>
            <p:ph type="sldImg"/>
          </p:nvPr>
        </p:nvSpPr>
        <p:spPr>
          <a:xfrm>
            <a:off x="3732213" y="517525"/>
            <a:ext cx="3446462" cy="2584450"/>
          </a:xfrm>
          <a:ln/>
        </p:spPr>
      </p:sp>
      <p:sp>
        <p:nvSpPr>
          <p:cNvPr id="101380" name="Rectangle 3"/>
          <p:cNvSpPr>
            <a:spLocks noGrp="1" noChangeArrowheads="1"/>
          </p:cNvSpPr>
          <p:nvPr>
            <p:ph type="body" idx="1"/>
          </p:nvPr>
        </p:nvSpPr>
        <p:spPr>
          <a:xfrm>
            <a:off x="731385" y="4217640"/>
            <a:ext cx="5847669" cy="399524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Tree>
    <p:extLst>
      <p:ext uri="{BB962C8B-B14F-4D97-AF65-F5344CB8AC3E}">
        <p14:creationId xmlns:p14="http://schemas.microsoft.com/office/powerpoint/2010/main" val="419576045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F1190B5-4EC0-4578-8F12-8E1F9F7B698F}" type="slidenum">
              <a:rPr lang="it-IT"/>
              <a:pPr>
                <a:defRPr/>
              </a:pPr>
              <a:t>116</a:t>
            </a:fld>
            <a:endParaRPr lang="it-IT"/>
          </a:p>
        </p:txBody>
      </p:sp>
      <p:sp>
        <p:nvSpPr>
          <p:cNvPr id="101379" name="Rectangle 2"/>
          <p:cNvSpPr>
            <a:spLocks noGrp="1" noRot="1" noChangeAspect="1" noChangeArrowheads="1" noTextEdit="1"/>
          </p:cNvSpPr>
          <p:nvPr>
            <p:ph type="sldImg"/>
          </p:nvPr>
        </p:nvSpPr>
        <p:spPr>
          <a:xfrm>
            <a:off x="3732213" y="517525"/>
            <a:ext cx="3446462" cy="2584450"/>
          </a:xfrm>
          <a:ln/>
        </p:spPr>
      </p:sp>
      <p:sp>
        <p:nvSpPr>
          <p:cNvPr id="101380" name="Rectangle 3"/>
          <p:cNvSpPr>
            <a:spLocks noGrp="1" noChangeArrowheads="1"/>
          </p:cNvSpPr>
          <p:nvPr>
            <p:ph type="body" idx="1"/>
          </p:nvPr>
        </p:nvSpPr>
        <p:spPr>
          <a:xfrm>
            <a:off x="731385" y="4217640"/>
            <a:ext cx="5847669" cy="399524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Tree>
    <p:extLst>
      <p:ext uri="{BB962C8B-B14F-4D97-AF65-F5344CB8AC3E}">
        <p14:creationId xmlns:p14="http://schemas.microsoft.com/office/powerpoint/2010/main" val="419576045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4DE58E-24AF-455D-A0F0-49275378521C}" type="slidenum">
              <a:rPr lang="en-US">
                <a:solidFill>
                  <a:prstClr val="black"/>
                </a:solidFill>
              </a:rPr>
              <a:pPr/>
              <a:t>119</a:t>
            </a:fld>
            <a:endParaRPr lang="en-US">
              <a:solidFill>
                <a:prstClr val="black"/>
              </a:solidFill>
            </a:endParaRPr>
          </a:p>
        </p:txBody>
      </p:sp>
      <p:sp>
        <p:nvSpPr>
          <p:cNvPr id="525314" name="Rectangle 2"/>
          <p:cNvSpPr>
            <a:spLocks noGrp="1" noRot="1" noChangeAspect="1" noChangeArrowheads="1" noTextEdit="1"/>
          </p:cNvSpPr>
          <p:nvPr>
            <p:ph type="sldImg"/>
          </p:nvPr>
        </p:nvSpPr>
        <p:spPr>
          <a:xfrm>
            <a:off x="3732213" y="517525"/>
            <a:ext cx="3446462" cy="2584450"/>
          </a:xfrm>
          <a:ln/>
        </p:spPr>
      </p:sp>
      <p:sp>
        <p:nvSpPr>
          <p:cNvPr id="52531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79438964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9AF9F4C5-63C6-4785-9FC1-684A8EB70ADA}" type="slidenum">
              <a:rPr lang="it-IT"/>
              <a:pPr>
                <a:defRPr/>
              </a:pPr>
              <a:t>122</a:t>
            </a:fld>
            <a:endParaRPr lang="it-IT"/>
          </a:p>
        </p:txBody>
      </p:sp>
      <p:sp>
        <p:nvSpPr>
          <p:cNvPr id="117763" name="Rectangle 2"/>
          <p:cNvSpPr>
            <a:spLocks noGrp="1" noRot="1" noChangeAspect="1" noChangeArrowheads="1" noTextEdit="1"/>
          </p:cNvSpPr>
          <p:nvPr>
            <p:ph type="sldImg"/>
          </p:nvPr>
        </p:nvSpPr>
        <p:spPr>
          <a:xfrm>
            <a:off x="3732213" y="517525"/>
            <a:ext cx="3446462" cy="2584450"/>
          </a:xfrm>
          <a:ln/>
        </p:spPr>
      </p:sp>
      <p:sp>
        <p:nvSpPr>
          <p:cNvPr id="1177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Tree>
    <p:extLst>
      <p:ext uri="{BB962C8B-B14F-4D97-AF65-F5344CB8AC3E}">
        <p14:creationId xmlns:p14="http://schemas.microsoft.com/office/powerpoint/2010/main" val="247837914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101961D-98A5-441D-B899-20D61AD8E040}" type="slidenum">
              <a:rPr lang="it-IT"/>
              <a:pPr>
                <a:defRPr/>
              </a:pPr>
              <a:t>126</a:t>
            </a:fld>
            <a:endParaRPr lang="it-IT"/>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Tree>
    <p:extLst>
      <p:ext uri="{BB962C8B-B14F-4D97-AF65-F5344CB8AC3E}">
        <p14:creationId xmlns:p14="http://schemas.microsoft.com/office/powerpoint/2010/main" val="42719955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63785579-D499-48AA-A0F1-6DF10822B38F}" type="slidenum">
              <a:rPr lang="it-IT"/>
              <a:pPr>
                <a:defRPr/>
              </a:pPr>
              <a:t>127</a:t>
            </a:fld>
            <a:endParaRPr lang="it-IT"/>
          </a:p>
        </p:txBody>
      </p:sp>
      <p:sp>
        <p:nvSpPr>
          <p:cNvPr id="124931" name="Rectangle 2"/>
          <p:cNvSpPr>
            <a:spLocks noGrp="1" noRot="1" noChangeAspect="1" noChangeArrowheads="1" noTextEdit="1"/>
          </p:cNvSpPr>
          <p:nvPr>
            <p:ph type="sldImg"/>
          </p:nvPr>
        </p:nvSpPr>
        <p:spPr>
          <a:ln/>
        </p:spPr>
      </p:sp>
      <p:sp>
        <p:nvSpPr>
          <p:cNvPr id="1249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Tree>
    <p:extLst>
      <p:ext uri="{BB962C8B-B14F-4D97-AF65-F5344CB8AC3E}">
        <p14:creationId xmlns:p14="http://schemas.microsoft.com/office/powerpoint/2010/main" val="223081007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C7A3CDA-0E6B-410D-98A5-20353E69B86C}" type="slidenum">
              <a:rPr lang="it-IT"/>
              <a:pPr>
                <a:defRPr/>
              </a:pPr>
              <a:t>128</a:t>
            </a:fld>
            <a:endParaRPr lang="it-IT"/>
          </a:p>
        </p:txBody>
      </p:sp>
      <p:sp>
        <p:nvSpPr>
          <p:cNvPr id="125955" name="Rectangle 2"/>
          <p:cNvSpPr>
            <a:spLocks noGrp="1" noRot="1" noChangeAspect="1" noChangeArrowheads="1" noTextEdit="1"/>
          </p:cNvSpPr>
          <p:nvPr>
            <p:ph type="sldImg"/>
          </p:nvPr>
        </p:nvSpPr>
        <p:spPr>
          <a:ln/>
        </p:spPr>
      </p:sp>
      <p:sp>
        <p:nvSpPr>
          <p:cNvPr id="1259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Tree>
    <p:extLst>
      <p:ext uri="{BB962C8B-B14F-4D97-AF65-F5344CB8AC3E}">
        <p14:creationId xmlns:p14="http://schemas.microsoft.com/office/powerpoint/2010/main" val="230950832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86B270F5-1E4D-4584-92A6-2C1758D8BC32}" type="slidenum">
              <a:rPr lang="it-IT"/>
              <a:pPr>
                <a:defRPr/>
              </a:pPr>
              <a:t>129</a:t>
            </a:fld>
            <a:endParaRPr lang="it-IT"/>
          </a:p>
        </p:txBody>
      </p:sp>
      <p:sp>
        <p:nvSpPr>
          <p:cNvPr id="129027" name="Rectangle 2"/>
          <p:cNvSpPr>
            <a:spLocks noGrp="1" noRot="1" noChangeAspect="1" noChangeArrowheads="1" noTextEdit="1"/>
          </p:cNvSpPr>
          <p:nvPr>
            <p:ph type="sldImg"/>
          </p:nvPr>
        </p:nvSpPr>
        <p:spPr>
          <a:ln/>
        </p:spPr>
      </p:sp>
      <p:sp>
        <p:nvSpPr>
          <p:cNvPr id="1290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Tree>
    <p:extLst>
      <p:ext uri="{BB962C8B-B14F-4D97-AF65-F5344CB8AC3E}">
        <p14:creationId xmlns:p14="http://schemas.microsoft.com/office/powerpoint/2010/main" val="219247509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686DC30-AB8D-4ADF-B7D9-4B14604FC95E}" type="slidenum">
              <a:rPr lang="it-IT"/>
              <a:pPr>
                <a:defRPr/>
              </a:pPr>
              <a:t>130</a:t>
            </a:fld>
            <a:endParaRPr lang="it-IT"/>
          </a:p>
        </p:txBody>
      </p:sp>
      <p:sp>
        <p:nvSpPr>
          <p:cNvPr id="130051" name="Rectangle 2"/>
          <p:cNvSpPr>
            <a:spLocks noGrp="1" noRot="1" noChangeAspect="1" noChangeArrowheads="1" noTextEdit="1"/>
          </p:cNvSpPr>
          <p:nvPr>
            <p:ph type="sldImg"/>
          </p:nvPr>
        </p:nvSpPr>
        <p:spPr>
          <a:xfrm>
            <a:off x="3732213" y="517525"/>
            <a:ext cx="3446462" cy="2584450"/>
          </a:xfrm>
          <a:ln/>
        </p:spPr>
      </p:sp>
      <p:sp>
        <p:nvSpPr>
          <p:cNvPr id="1300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t-IT" altLang="it-IT"/>
          </a:p>
        </p:txBody>
      </p:sp>
    </p:spTree>
    <p:extLst>
      <p:ext uri="{BB962C8B-B14F-4D97-AF65-F5344CB8AC3E}">
        <p14:creationId xmlns:p14="http://schemas.microsoft.com/office/powerpoint/2010/main" val="23466299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143000" y="1122363"/>
            <a:ext cx="6858000" cy="2387600"/>
          </a:xfrm>
        </p:spPr>
        <p:txBody>
          <a:bodyPr anchor="b"/>
          <a:lstStyle>
            <a:lvl1pPr algn="ctr">
              <a:defRPr sz="4500"/>
            </a:lvl1pPr>
          </a:lstStyle>
          <a:p>
            <a:r>
              <a:rPr lang="it-IT"/>
              <a:t>Fare clic per modificare lo stile del titolo</a:t>
            </a:r>
            <a:endParaRPr lang="en-US"/>
          </a:p>
        </p:txBody>
      </p:sp>
      <p:sp>
        <p:nvSpPr>
          <p:cNvPr id="3" name="Sottotito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it-IT"/>
              <a:t>Fare clic per modificare lo stile del sottotitolo dello schema</a:t>
            </a:r>
            <a:endParaRPr lang="en-US"/>
          </a:p>
        </p:txBody>
      </p:sp>
      <p:sp>
        <p:nvSpPr>
          <p:cNvPr id="4" name="Segnaposto data 3"/>
          <p:cNvSpPr>
            <a:spLocks noGrp="1"/>
          </p:cNvSpPr>
          <p:nvPr>
            <p:ph type="dt" sz="half" idx="10"/>
          </p:nvPr>
        </p:nvSpPr>
        <p:spPr/>
        <p:txBody>
          <a:bodyPr/>
          <a:lstStyle/>
          <a:p>
            <a:fld id="{141B5712-DEC7-4609-9ABC-9DB8B05B2C36}" type="datetime1">
              <a:rPr lang="it-IT" smtClean="0"/>
              <a:t>29/09/2022</a:t>
            </a:fld>
            <a:endParaRPr lang="en-GB"/>
          </a:p>
        </p:txBody>
      </p:sp>
      <p:sp>
        <p:nvSpPr>
          <p:cNvPr id="5" name="Segnaposto piè di pagina 4"/>
          <p:cNvSpPr>
            <a:spLocks noGrp="1"/>
          </p:cNvSpPr>
          <p:nvPr>
            <p:ph type="ftr" sz="quarter" idx="11"/>
          </p:nvPr>
        </p:nvSpPr>
        <p:spPr/>
        <p:txBody>
          <a:bodyPr/>
          <a:lstStyle/>
          <a:p>
            <a:r>
              <a:rPr lang="en-GB"/>
              <a:t>Percezione Visiva A.A. 2020-2021</a:t>
            </a:r>
          </a:p>
        </p:txBody>
      </p:sp>
      <p:sp>
        <p:nvSpPr>
          <p:cNvPr id="6" name="Segnaposto numero diapositiva 5"/>
          <p:cNvSpPr>
            <a:spLocks noGrp="1"/>
          </p:cNvSpPr>
          <p:nvPr>
            <p:ph type="sldNum" sz="quarter" idx="12"/>
          </p:nvPr>
        </p:nvSpPr>
        <p:spPr/>
        <p:txBody>
          <a:bodyPr/>
          <a:lstStyle/>
          <a:p>
            <a:fld id="{91B408E6-0D12-1549-8D3E-D2A0191EB813}" type="slidenum">
              <a:rPr lang="en-GB" smtClean="0"/>
              <a:t>‹N›</a:t>
            </a:fld>
            <a:endParaRPr lang="en-GB"/>
          </a:p>
        </p:txBody>
      </p:sp>
    </p:spTree>
    <p:extLst>
      <p:ext uri="{BB962C8B-B14F-4D97-AF65-F5344CB8AC3E}">
        <p14:creationId xmlns:p14="http://schemas.microsoft.com/office/powerpoint/2010/main" val="1898365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lvl1pPr>
              <a:defRPr sz="3600">
                <a:solidFill>
                  <a:srgbClr val="C00000"/>
                </a:solidFill>
              </a:defRPr>
            </a:lvl1pPr>
          </a:lstStyle>
          <a:p>
            <a:r>
              <a:rPr lang="it-IT" dirty="0"/>
              <a:t>Fare clic per modificare lo stile del titolo</a:t>
            </a:r>
            <a:endParaRPr lang="en-US" dirty="0"/>
          </a:p>
        </p:txBody>
      </p:sp>
      <p:sp>
        <p:nvSpPr>
          <p:cNvPr id="3" name="Segnaposto contenuto 2"/>
          <p:cNvSpPr>
            <a:spLocks noGrp="1"/>
          </p:cNvSpPr>
          <p:nvPr>
            <p:ph idx="1"/>
          </p:nvPr>
        </p:nvSpPr>
        <p:spPr/>
        <p:txBody>
          <a:bodyPr/>
          <a:lstStyle>
            <a:lvl1pPr>
              <a:defRPr sz="2800"/>
            </a:lvl1pPr>
            <a:lvl2pPr>
              <a:defRPr sz="2400"/>
            </a:lvl2pPr>
            <a:lvl3pPr>
              <a:defRPr sz="2000"/>
            </a:lvl3pPr>
            <a:lvl4pPr>
              <a:defRPr sz="1800"/>
            </a:lvl4pPr>
            <a:lvl5pPr>
              <a:defRPr sz="1600"/>
            </a:lvl5pPr>
          </a:lstStyle>
          <a:p>
            <a:pPr lvl="0"/>
            <a:r>
              <a:rPr lang="it-IT" dirty="0"/>
              <a:t>Fare clic per modificare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lang="en-US" dirty="0"/>
          </a:p>
        </p:txBody>
      </p:sp>
      <p:sp>
        <p:nvSpPr>
          <p:cNvPr id="4" name="Segnaposto data 3"/>
          <p:cNvSpPr>
            <a:spLocks noGrp="1"/>
          </p:cNvSpPr>
          <p:nvPr>
            <p:ph type="dt" sz="half" idx="10"/>
          </p:nvPr>
        </p:nvSpPr>
        <p:spPr/>
        <p:txBody>
          <a:bodyPr/>
          <a:lstStyle/>
          <a:p>
            <a:fld id="{EF5B8E7C-F6DF-4780-906E-FB55E480B616}" type="datetime1">
              <a:rPr lang="it-IT" smtClean="0"/>
              <a:t>29/09/2022</a:t>
            </a:fld>
            <a:endParaRPr lang="en-GB"/>
          </a:p>
        </p:txBody>
      </p:sp>
      <p:sp>
        <p:nvSpPr>
          <p:cNvPr id="6" name="Segnaposto numero diapositiva 5"/>
          <p:cNvSpPr>
            <a:spLocks noGrp="1"/>
          </p:cNvSpPr>
          <p:nvPr>
            <p:ph type="sldNum" sz="quarter" idx="12"/>
          </p:nvPr>
        </p:nvSpPr>
        <p:spPr/>
        <p:txBody>
          <a:bodyPr/>
          <a:lstStyle/>
          <a:p>
            <a:fld id="{91B408E6-0D12-1549-8D3E-D2A0191EB813}" type="slidenum">
              <a:rPr lang="en-GB" smtClean="0"/>
              <a:t>‹N›</a:t>
            </a:fld>
            <a:endParaRPr lang="en-GB"/>
          </a:p>
        </p:txBody>
      </p:sp>
      <p:sp>
        <p:nvSpPr>
          <p:cNvPr id="7" name="Segnaposto piè di pagina 1"/>
          <p:cNvSpPr txBox="1">
            <a:spLocks/>
          </p:cNvSpPr>
          <p:nvPr userDrawn="1"/>
        </p:nvSpPr>
        <p:spPr>
          <a:xfrm>
            <a:off x="3028950" y="6356351"/>
            <a:ext cx="3086100" cy="365125"/>
          </a:xfrm>
          <a:prstGeom prst="rect">
            <a:avLst/>
          </a:prstGeom>
        </p:spPr>
        <p:txBody>
          <a:bodyP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400" dirty="0" err="1"/>
              <a:t>Psicologia</a:t>
            </a:r>
            <a:r>
              <a:rPr lang="en-GB" sz="1400" dirty="0"/>
              <a:t> </a:t>
            </a:r>
            <a:r>
              <a:rPr lang="en-GB" sz="1400" dirty="0" err="1"/>
              <a:t>Generale</a:t>
            </a:r>
            <a:r>
              <a:rPr lang="en-GB" sz="1400" dirty="0"/>
              <a:t> - </a:t>
            </a:r>
            <a:r>
              <a:rPr lang="en-GB" sz="1400" dirty="0" err="1"/>
              <a:t>Percezione</a:t>
            </a:r>
            <a:endParaRPr lang="en-GB" sz="1400" dirty="0"/>
          </a:p>
        </p:txBody>
      </p:sp>
      <p:sp>
        <p:nvSpPr>
          <p:cNvPr id="9" name="Rettangolo 8"/>
          <p:cNvSpPr/>
          <p:nvPr/>
        </p:nvSpPr>
        <p:spPr>
          <a:xfrm>
            <a:off x="0" y="15630"/>
            <a:ext cx="179388" cy="6858000"/>
          </a:xfrm>
          <a:prstGeom prst="rect">
            <a:avLst/>
          </a:prstGeom>
          <a:solidFill>
            <a:srgbClr val="A422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solidFill>
                <a:srgbClr val="B82585"/>
              </a:solidFill>
            </a:endParaRPr>
          </a:p>
        </p:txBody>
      </p:sp>
      <p:pic>
        <p:nvPicPr>
          <p:cNvPr id="2050" name="Picture 2" descr="https://media.formazionecontinuainpsicologia.it/wp-content/uploads/2021/09/03004613/raffaello-cortina.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15350" y="6246589"/>
            <a:ext cx="584647" cy="584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3146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623888" y="1709739"/>
            <a:ext cx="7886700" cy="2852737"/>
          </a:xfrm>
        </p:spPr>
        <p:txBody>
          <a:bodyPr anchor="b"/>
          <a:lstStyle>
            <a:lvl1pPr>
              <a:defRPr sz="4500"/>
            </a:lvl1pPr>
          </a:lstStyle>
          <a:p>
            <a:r>
              <a:rPr lang="it-IT"/>
              <a:t>Fare clic per modificare lo stile del titolo</a:t>
            </a:r>
            <a:endParaRPr lang="en-US"/>
          </a:p>
        </p:txBody>
      </p:sp>
      <p:sp>
        <p:nvSpPr>
          <p:cNvPr id="3" name="Segnaposto tes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14A70EB4-0966-44B8-A727-143060FD98E3}" type="datetime1">
              <a:rPr lang="it-IT" smtClean="0"/>
              <a:t>29/09/2022</a:t>
            </a:fld>
            <a:endParaRPr lang="en-GB"/>
          </a:p>
        </p:txBody>
      </p:sp>
      <p:sp>
        <p:nvSpPr>
          <p:cNvPr id="5" name="Segnaposto piè di pagina 4"/>
          <p:cNvSpPr>
            <a:spLocks noGrp="1"/>
          </p:cNvSpPr>
          <p:nvPr>
            <p:ph type="ftr" sz="quarter" idx="11"/>
          </p:nvPr>
        </p:nvSpPr>
        <p:spPr/>
        <p:txBody>
          <a:bodyPr/>
          <a:lstStyle/>
          <a:p>
            <a:r>
              <a:rPr lang="en-GB"/>
              <a:t>Percezione Visiva A.A. 2020-2021</a:t>
            </a:r>
          </a:p>
        </p:txBody>
      </p:sp>
      <p:sp>
        <p:nvSpPr>
          <p:cNvPr id="6" name="Segnaposto numero diapositiva 5"/>
          <p:cNvSpPr>
            <a:spLocks noGrp="1"/>
          </p:cNvSpPr>
          <p:nvPr>
            <p:ph type="sldNum" sz="quarter" idx="12"/>
          </p:nvPr>
        </p:nvSpPr>
        <p:spPr/>
        <p:txBody>
          <a:bodyPr/>
          <a:lstStyle/>
          <a:p>
            <a:fld id="{91B408E6-0D12-1549-8D3E-D2A0191EB813}" type="slidenum">
              <a:rPr lang="en-GB" smtClean="0"/>
              <a:t>‹N›</a:t>
            </a:fld>
            <a:endParaRPr lang="en-GB"/>
          </a:p>
        </p:txBody>
      </p:sp>
    </p:spTree>
    <p:extLst>
      <p:ext uri="{BB962C8B-B14F-4D97-AF65-F5344CB8AC3E}">
        <p14:creationId xmlns:p14="http://schemas.microsoft.com/office/powerpoint/2010/main" val="3325124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n-US"/>
          </a:p>
        </p:txBody>
      </p:sp>
      <p:sp>
        <p:nvSpPr>
          <p:cNvPr id="3" name="Segnaposto contenuto 2"/>
          <p:cNvSpPr>
            <a:spLocks noGrp="1"/>
          </p:cNvSpPr>
          <p:nvPr>
            <p:ph sz="half" idx="1"/>
          </p:nvPr>
        </p:nvSpPr>
        <p:spPr>
          <a:xfrm>
            <a:off x="628650" y="1825625"/>
            <a:ext cx="38862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contenuto 3"/>
          <p:cNvSpPr>
            <a:spLocks noGrp="1"/>
          </p:cNvSpPr>
          <p:nvPr>
            <p:ph sz="half" idx="2"/>
          </p:nvPr>
        </p:nvSpPr>
        <p:spPr>
          <a:xfrm>
            <a:off x="4629150" y="1825625"/>
            <a:ext cx="38862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Segnaposto data 4"/>
          <p:cNvSpPr>
            <a:spLocks noGrp="1"/>
          </p:cNvSpPr>
          <p:nvPr>
            <p:ph type="dt" sz="half" idx="10"/>
          </p:nvPr>
        </p:nvSpPr>
        <p:spPr/>
        <p:txBody>
          <a:bodyPr/>
          <a:lstStyle/>
          <a:p>
            <a:fld id="{408CC06F-4EAC-4EC8-BFD3-A1908939777B}" type="datetime1">
              <a:rPr lang="it-IT" smtClean="0"/>
              <a:t>29/09/2022</a:t>
            </a:fld>
            <a:endParaRPr lang="en-GB" dirty="0"/>
          </a:p>
        </p:txBody>
      </p:sp>
      <p:sp>
        <p:nvSpPr>
          <p:cNvPr id="6" name="Segnaposto piè di pagina 5"/>
          <p:cNvSpPr>
            <a:spLocks noGrp="1"/>
          </p:cNvSpPr>
          <p:nvPr>
            <p:ph type="ftr" sz="quarter" idx="11"/>
          </p:nvPr>
        </p:nvSpPr>
        <p:spPr/>
        <p:txBody>
          <a:bodyPr/>
          <a:lstStyle/>
          <a:p>
            <a:r>
              <a:rPr lang="en-GB"/>
              <a:t>Percezione Visiva A.A. 2020-2021</a:t>
            </a:r>
            <a:endParaRPr lang="en-GB" dirty="0"/>
          </a:p>
        </p:txBody>
      </p:sp>
      <p:sp>
        <p:nvSpPr>
          <p:cNvPr id="7" name="Segnaposto numero diapositiva 6"/>
          <p:cNvSpPr>
            <a:spLocks noGrp="1"/>
          </p:cNvSpPr>
          <p:nvPr>
            <p:ph type="sldNum" sz="quarter" idx="12"/>
          </p:nvPr>
        </p:nvSpPr>
        <p:spPr/>
        <p:txBody>
          <a:bodyPr/>
          <a:lstStyle/>
          <a:p>
            <a:fld id="{91B408E6-0D12-1549-8D3E-D2A0191EB813}" type="slidenum">
              <a:rPr lang="en-GB" smtClean="0"/>
              <a:pPr/>
              <a:t>‹N›</a:t>
            </a:fld>
            <a:endParaRPr lang="en-GB" dirty="0"/>
          </a:p>
        </p:txBody>
      </p:sp>
    </p:spTree>
    <p:extLst>
      <p:ext uri="{BB962C8B-B14F-4D97-AF65-F5344CB8AC3E}">
        <p14:creationId xmlns:p14="http://schemas.microsoft.com/office/powerpoint/2010/main" val="1940559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29841" y="365126"/>
            <a:ext cx="7886700" cy="1325563"/>
          </a:xfrm>
        </p:spPr>
        <p:txBody>
          <a:bodyPr/>
          <a:lstStyle/>
          <a:p>
            <a:r>
              <a:rPr lang="it-IT"/>
              <a:t>Fare clic per modificare lo stile del titolo</a:t>
            </a:r>
            <a:endParaRPr lang="en-US"/>
          </a:p>
        </p:txBody>
      </p:sp>
      <p:sp>
        <p:nvSpPr>
          <p:cNvPr id="3" name="Segnaposto tes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a:t>Fare clic per modificare stili del testo dello schema</a:t>
            </a:r>
          </a:p>
        </p:txBody>
      </p:sp>
      <p:sp>
        <p:nvSpPr>
          <p:cNvPr id="4" name="Segnaposto contenuto 3"/>
          <p:cNvSpPr>
            <a:spLocks noGrp="1"/>
          </p:cNvSpPr>
          <p:nvPr>
            <p:ph sz="half" idx="2"/>
          </p:nvPr>
        </p:nvSpPr>
        <p:spPr>
          <a:xfrm>
            <a:off x="629842" y="2505075"/>
            <a:ext cx="3868340"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Segnaposto tes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a:t>Fare clic per modificare stili del testo dello schema</a:t>
            </a:r>
          </a:p>
        </p:txBody>
      </p:sp>
      <p:sp>
        <p:nvSpPr>
          <p:cNvPr id="6" name="Segnaposto contenuto 5"/>
          <p:cNvSpPr>
            <a:spLocks noGrp="1"/>
          </p:cNvSpPr>
          <p:nvPr>
            <p:ph sz="quarter" idx="4"/>
          </p:nvPr>
        </p:nvSpPr>
        <p:spPr>
          <a:xfrm>
            <a:off x="4629150" y="2505075"/>
            <a:ext cx="3887391"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7" name="Segnaposto data 6"/>
          <p:cNvSpPr>
            <a:spLocks noGrp="1"/>
          </p:cNvSpPr>
          <p:nvPr>
            <p:ph type="dt" sz="half" idx="10"/>
          </p:nvPr>
        </p:nvSpPr>
        <p:spPr/>
        <p:txBody>
          <a:bodyPr/>
          <a:lstStyle/>
          <a:p>
            <a:fld id="{309A3286-0F7C-46BC-86EE-6B2990C66F6F}" type="datetime1">
              <a:rPr lang="it-IT" smtClean="0"/>
              <a:t>29/09/2022</a:t>
            </a:fld>
            <a:endParaRPr lang="en-GB"/>
          </a:p>
        </p:txBody>
      </p:sp>
      <p:sp>
        <p:nvSpPr>
          <p:cNvPr id="8" name="Segnaposto piè di pagina 7"/>
          <p:cNvSpPr>
            <a:spLocks noGrp="1"/>
          </p:cNvSpPr>
          <p:nvPr>
            <p:ph type="ftr" sz="quarter" idx="11"/>
          </p:nvPr>
        </p:nvSpPr>
        <p:spPr/>
        <p:txBody>
          <a:bodyPr/>
          <a:lstStyle/>
          <a:p>
            <a:r>
              <a:rPr lang="en-GB"/>
              <a:t>Percezione Visiva A.A. 2020-2021</a:t>
            </a:r>
          </a:p>
        </p:txBody>
      </p:sp>
      <p:sp>
        <p:nvSpPr>
          <p:cNvPr id="9" name="Segnaposto numero diapositiva 8"/>
          <p:cNvSpPr>
            <a:spLocks noGrp="1"/>
          </p:cNvSpPr>
          <p:nvPr>
            <p:ph type="sldNum" sz="quarter" idx="12"/>
          </p:nvPr>
        </p:nvSpPr>
        <p:spPr/>
        <p:txBody>
          <a:bodyPr/>
          <a:lstStyle/>
          <a:p>
            <a:fld id="{91B408E6-0D12-1549-8D3E-D2A0191EB813}" type="slidenum">
              <a:rPr lang="en-GB" smtClean="0"/>
              <a:t>‹N›</a:t>
            </a:fld>
            <a:endParaRPr lang="en-GB"/>
          </a:p>
        </p:txBody>
      </p:sp>
    </p:spTree>
    <p:extLst>
      <p:ext uri="{BB962C8B-B14F-4D97-AF65-F5344CB8AC3E}">
        <p14:creationId xmlns:p14="http://schemas.microsoft.com/office/powerpoint/2010/main" val="4117032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n-US"/>
          </a:p>
        </p:txBody>
      </p:sp>
      <p:sp>
        <p:nvSpPr>
          <p:cNvPr id="3" name="Segnaposto data 2"/>
          <p:cNvSpPr>
            <a:spLocks noGrp="1"/>
          </p:cNvSpPr>
          <p:nvPr>
            <p:ph type="dt" sz="half" idx="10"/>
          </p:nvPr>
        </p:nvSpPr>
        <p:spPr/>
        <p:txBody>
          <a:bodyPr/>
          <a:lstStyle/>
          <a:p>
            <a:fld id="{CFFB5F9D-2101-4A66-9095-DFE4687DB157}" type="datetime1">
              <a:rPr lang="it-IT" smtClean="0"/>
              <a:t>29/09/2022</a:t>
            </a:fld>
            <a:endParaRPr lang="en-GB"/>
          </a:p>
        </p:txBody>
      </p:sp>
      <p:sp>
        <p:nvSpPr>
          <p:cNvPr id="4" name="Segnaposto piè di pagina 3"/>
          <p:cNvSpPr>
            <a:spLocks noGrp="1"/>
          </p:cNvSpPr>
          <p:nvPr>
            <p:ph type="ftr" sz="quarter" idx="11"/>
          </p:nvPr>
        </p:nvSpPr>
        <p:spPr/>
        <p:txBody>
          <a:bodyPr/>
          <a:lstStyle/>
          <a:p>
            <a:r>
              <a:rPr lang="en-GB"/>
              <a:t>Percezione Visiva A.A. 2020-2021</a:t>
            </a:r>
          </a:p>
        </p:txBody>
      </p:sp>
      <p:sp>
        <p:nvSpPr>
          <p:cNvPr id="5" name="Segnaposto numero diapositiva 4"/>
          <p:cNvSpPr>
            <a:spLocks noGrp="1"/>
          </p:cNvSpPr>
          <p:nvPr>
            <p:ph type="sldNum" sz="quarter" idx="12"/>
          </p:nvPr>
        </p:nvSpPr>
        <p:spPr/>
        <p:txBody>
          <a:bodyPr/>
          <a:lstStyle/>
          <a:p>
            <a:fld id="{91B408E6-0D12-1549-8D3E-D2A0191EB813}" type="slidenum">
              <a:rPr lang="en-GB" smtClean="0"/>
              <a:t>‹N›</a:t>
            </a:fld>
            <a:endParaRPr lang="en-GB"/>
          </a:p>
        </p:txBody>
      </p:sp>
    </p:spTree>
    <p:extLst>
      <p:ext uri="{BB962C8B-B14F-4D97-AF65-F5344CB8AC3E}">
        <p14:creationId xmlns:p14="http://schemas.microsoft.com/office/powerpoint/2010/main" val="3604435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F59501A7-2B3B-4EA6-8FB3-403A03261976}" type="datetime1">
              <a:rPr lang="it-IT" smtClean="0"/>
              <a:t>29/09/2022</a:t>
            </a:fld>
            <a:endParaRPr lang="en-GB" dirty="0"/>
          </a:p>
        </p:txBody>
      </p:sp>
      <p:sp>
        <p:nvSpPr>
          <p:cNvPr id="4" name="Segnaposto numero diapositiva 3"/>
          <p:cNvSpPr>
            <a:spLocks noGrp="1"/>
          </p:cNvSpPr>
          <p:nvPr>
            <p:ph type="sldNum" sz="quarter" idx="12"/>
          </p:nvPr>
        </p:nvSpPr>
        <p:spPr/>
        <p:txBody>
          <a:bodyPr/>
          <a:lstStyle/>
          <a:p>
            <a:fld id="{91B408E6-0D12-1549-8D3E-D2A0191EB813}" type="slidenum">
              <a:rPr lang="en-GB" smtClean="0"/>
              <a:pPr/>
              <a:t>‹N›</a:t>
            </a:fld>
            <a:endParaRPr lang="en-GB" dirty="0"/>
          </a:p>
        </p:txBody>
      </p:sp>
      <p:grpSp>
        <p:nvGrpSpPr>
          <p:cNvPr id="6" name="Gruppo 5"/>
          <p:cNvGrpSpPr/>
          <p:nvPr userDrawn="1"/>
        </p:nvGrpSpPr>
        <p:grpSpPr>
          <a:xfrm>
            <a:off x="0" y="15630"/>
            <a:ext cx="8964613" cy="6858000"/>
            <a:chOff x="0" y="0"/>
            <a:chExt cx="8964613" cy="6858000"/>
          </a:xfrm>
        </p:grpSpPr>
        <p:sp>
          <p:nvSpPr>
            <p:cNvPr id="7" name="Rettangolo 6"/>
            <p:cNvSpPr/>
            <p:nvPr/>
          </p:nvSpPr>
          <p:spPr>
            <a:xfrm>
              <a:off x="0" y="0"/>
              <a:ext cx="179388" cy="6858000"/>
            </a:xfrm>
            <a:prstGeom prst="rect">
              <a:avLst/>
            </a:prstGeom>
            <a:solidFill>
              <a:srgbClr val="A422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solidFill>
                  <a:srgbClr val="B82585"/>
                </a:solidFill>
              </a:endParaRPr>
            </a:p>
          </p:txBody>
        </p:sp>
        <p:pic>
          <p:nvPicPr>
            <p:cNvPr id="8" name="Immagin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77225" y="5946775"/>
              <a:ext cx="687388" cy="72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407249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29841" y="457200"/>
            <a:ext cx="2949178" cy="1600200"/>
          </a:xfrm>
        </p:spPr>
        <p:txBody>
          <a:bodyPr anchor="b"/>
          <a:lstStyle>
            <a:lvl1pPr>
              <a:defRPr sz="2400"/>
            </a:lvl1pPr>
          </a:lstStyle>
          <a:p>
            <a:r>
              <a:rPr lang="it-IT"/>
              <a:t>Fare clic per modificare lo stile del titolo</a:t>
            </a:r>
            <a:endParaRPr lang="en-US"/>
          </a:p>
        </p:txBody>
      </p:sp>
      <p:sp>
        <p:nvSpPr>
          <p:cNvPr id="3" name="Segnaposto contenut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tes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E3AC07F0-4730-472A-82E0-054E410F673E}" type="datetime1">
              <a:rPr lang="it-IT" smtClean="0"/>
              <a:t>29/09/2022</a:t>
            </a:fld>
            <a:endParaRPr lang="en-GB"/>
          </a:p>
        </p:txBody>
      </p:sp>
      <p:sp>
        <p:nvSpPr>
          <p:cNvPr id="6" name="Segnaposto piè di pagina 5"/>
          <p:cNvSpPr>
            <a:spLocks noGrp="1"/>
          </p:cNvSpPr>
          <p:nvPr>
            <p:ph type="ftr" sz="quarter" idx="11"/>
          </p:nvPr>
        </p:nvSpPr>
        <p:spPr/>
        <p:txBody>
          <a:bodyPr/>
          <a:lstStyle/>
          <a:p>
            <a:r>
              <a:rPr lang="en-GB"/>
              <a:t>Percezione Visiva A.A. 2020-2021</a:t>
            </a:r>
          </a:p>
        </p:txBody>
      </p:sp>
      <p:sp>
        <p:nvSpPr>
          <p:cNvPr id="7" name="Segnaposto numero diapositiva 6"/>
          <p:cNvSpPr>
            <a:spLocks noGrp="1"/>
          </p:cNvSpPr>
          <p:nvPr>
            <p:ph type="sldNum" sz="quarter" idx="12"/>
          </p:nvPr>
        </p:nvSpPr>
        <p:spPr/>
        <p:txBody>
          <a:bodyPr/>
          <a:lstStyle/>
          <a:p>
            <a:fld id="{91B408E6-0D12-1549-8D3E-D2A0191EB813}" type="slidenum">
              <a:rPr lang="en-GB" smtClean="0"/>
              <a:t>‹N›</a:t>
            </a:fld>
            <a:endParaRPr lang="en-GB"/>
          </a:p>
        </p:txBody>
      </p:sp>
    </p:spTree>
    <p:extLst>
      <p:ext uri="{BB962C8B-B14F-4D97-AF65-F5344CB8AC3E}">
        <p14:creationId xmlns:p14="http://schemas.microsoft.com/office/powerpoint/2010/main" val="3042141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29841" y="457200"/>
            <a:ext cx="2949178" cy="1600200"/>
          </a:xfrm>
        </p:spPr>
        <p:txBody>
          <a:bodyPr anchor="b"/>
          <a:lstStyle>
            <a:lvl1pPr>
              <a:defRPr sz="2400"/>
            </a:lvl1pPr>
          </a:lstStyle>
          <a:p>
            <a:r>
              <a:rPr lang="it-IT"/>
              <a:t>Fare clic per modificare lo stile del titolo</a:t>
            </a:r>
            <a:endParaRPr lang="en-US"/>
          </a:p>
        </p:txBody>
      </p:sp>
      <p:sp>
        <p:nvSpPr>
          <p:cNvPr id="3" name="Segnaposto immagine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it-IT"/>
              <a:t>Fare clic sull'icona per inserire un'immagine</a:t>
            </a:r>
            <a:endParaRPr lang="en-US"/>
          </a:p>
        </p:txBody>
      </p:sp>
      <p:sp>
        <p:nvSpPr>
          <p:cNvPr id="4" name="Segnaposto tes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06CFA0E2-55E0-4998-A85E-BC479AEDE43A}" type="datetime1">
              <a:rPr lang="it-IT" smtClean="0"/>
              <a:t>29/09/2022</a:t>
            </a:fld>
            <a:endParaRPr lang="en-GB"/>
          </a:p>
        </p:txBody>
      </p:sp>
      <p:sp>
        <p:nvSpPr>
          <p:cNvPr id="6" name="Segnaposto piè di pagina 5"/>
          <p:cNvSpPr>
            <a:spLocks noGrp="1"/>
          </p:cNvSpPr>
          <p:nvPr>
            <p:ph type="ftr" sz="quarter" idx="11"/>
          </p:nvPr>
        </p:nvSpPr>
        <p:spPr/>
        <p:txBody>
          <a:bodyPr/>
          <a:lstStyle/>
          <a:p>
            <a:r>
              <a:rPr lang="en-GB"/>
              <a:t>Percezione Visiva A.A. 2020-2021</a:t>
            </a:r>
          </a:p>
        </p:txBody>
      </p:sp>
      <p:sp>
        <p:nvSpPr>
          <p:cNvPr id="7" name="Segnaposto numero diapositiva 6"/>
          <p:cNvSpPr>
            <a:spLocks noGrp="1"/>
          </p:cNvSpPr>
          <p:nvPr>
            <p:ph type="sldNum" sz="quarter" idx="12"/>
          </p:nvPr>
        </p:nvSpPr>
        <p:spPr/>
        <p:txBody>
          <a:bodyPr/>
          <a:lstStyle/>
          <a:p>
            <a:fld id="{91B408E6-0D12-1549-8D3E-D2A0191EB813}" type="slidenum">
              <a:rPr lang="en-GB" smtClean="0"/>
              <a:t>‹N›</a:t>
            </a:fld>
            <a:endParaRPr lang="en-GB"/>
          </a:p>
        </p:txBody>
      </p:sp>
    </p:spTree>
    <p:extLst>
      <p:ext uri="{BB962C8B-B14F-4D97-AF65-F5344CB8AC3E}">
        <p14:creationId xmlns:p14="http://schemas.microsoft.com/office/powerpoint/2010/main" val="1150619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n-US"/>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data 3"/>
          <p:cNvSpPr>
            <a:spLocks noGrp="1"/>
          </p:cNvSpPr>
          <p:nvPr>
            <p:ph type="dt" sz="half" idx="10"/>
          </p:nvPr>
        </p:nvSpPr>
        <p:spPr/>
        <p:txBody>
          <a:bodyPr/>
          <a:lstStyle/>
          <a:p>
            <a:fld id="{17B7370A-12B9-41C3-967A-B94D748BFEF5}" type="datetime1">
              <a:rPr lang="it-IT" smtClean="0"/>
              <a:t>29/09/2022</a:t>
            </a:fld>
            <a:endParaRPr lang="en-GB"/>
          </a:p>
        </p:txBody>
      </p:sp>
      <p:sp>
        <p:nvSpPr>
          <p:cNvPr id="5" name="Segnaposto piè di pagina 4"/>
          <p:cNvSpPr>
            <a:spLocks noGrp="1"/>
          </p:cNvSpPr>
          <p:nvPr>
            <p:ph type="ftr" sz="quarter" idx="11"/>
          </p:nvPr>
        </p:nvSpPr>
        <p:spPr/>
        <p:txBody>
          <a:bodyPr/>
          <a:lstStyle/>
          <a:p>
            <a:r>
              <a:rPr lang="en-GB"/>
              <a:t>Percezione Visiva A.A. 2020-2021</a:t>
            </a:r>
          </a:p>
        </p:txBody>
      </p:sp>
      <p:sp>
        <p:nvSpPr>
          <p:cNvPr id="6" name="Segnaposto numero diapositiva 5"/>
          <p:cNvSpPr>
            <a:spLocks noGrp="1"/>
          </p:cNvSpPr>
          <p:nvPr>
            <p:ph type="sldNum" sz="quarter" idx="12"/>
          </p:nvPr>
        </p:nvSpPr>
        <p:spPr/>
        <p:txBody>
          <a:bodyPr/>
          <a:lstStyle/>
          <a:p>
            <a:fld id="{91B408E6-0D12-1549-8D3E-D2A0191EB813}" type="slidenum">
              <a:rPr lang="en-GB" smtClean="0"/>
              <a:t>‹N›</a:t>
            </a:fld>
            <a:endParaRPr lang="en-GB"/>
          </a:p>
        </p:txBody>
      </p:sp>
    </p:spTree>
    <p:extLst>
      <p:ext uri="{BB962C8B-B14F-4D97-AF65-F5344CB8AC3E}">
        <p14:creationId xmlns:p14="http://schemas.microsoft.com/office/powerpoint/2010/main" val="3669506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43675" y="365125"/>
            <a:ext cx="1971675" cy="5811838"/>
          </a:xfrm>
        </p:spPr>
        <p:txBody>
          <a:bodyPr vert="eaVert"/>
          <a:lstStyle/>
          <a:p>
            <a:r>
              <a:rPr lang="it-IT"/>
              <a:t>Fare clic per modificare lo stile del titolo</a:t>
            </a:r>
            <a:endParaRPr lang="en-US"/>
          </a:p>
        </p:txBody>
      </p:sp>
      <p:sp>
        <p:nvSpPr>
          <p:cNvPr id="3" name="Segnaposto testo verticale 2"/>
          <p:cNvSpPr>
            <a:spLocks noGrp="1"/>
          </p:cNvSpPr>
          <p:nvPr>
            <p:ph type="body" orient="vert" idx="1"/>
          </p:nvPr>
        </p:nvSpPr>
        <p:spPr>
          <a:xfrm>
            <a:off x="628650" y="365125"/>
            <a:ext cx="5800725" cy="581183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data 3"/>
          <p:cNvSpPr>
            <a:spLocks noGrp="1"/>
          </p:cNvSpPr>
          <p:nvPr>
            <p:ph type="dt" sz="half" idx="10"/>
          </p:nvPr>
        </p:nvSpPr>
        <p:spPr/>
        <p:txBody>
          <a:bodyPr/>
          <a:lstStyle/>
          <a:p>
            <a:fld id="{7FE5958B-C2F3-4032-96F0-4D2E845D2C23}" type="datetime1">
              <a:rPr lang="it-IT" smtClean="0"/>
              <a:t>29/09/2022</a:t>
            </a:fld>
            <a:endParaRPr lang="en-GB" dirty="0"/>
          </a:p>
        </p:txBody>
      </p:sp>
      <p:sp>
        <p:nvSpPr>
          <p:cNvPr id="5" name="Segnaposto piè di pagina 4"/>
          <p:cNvSpPr>
            <a:spLocks noGrp="1"/>
          </p:cNvSpPr>
          <p:nvPr>
            <p:ph type="ftr" sz="quarter" idx="11"/>
          </p:nvPr>
        </p:nvSpPr>
        <p:spPr/>
        <p:txBody>
          <a:bodyPr/>
          <a:lstStyle/>
          <a:p>
            <a:r>
              <a:rPr lang="en-GB"/>
              <a:t>Percezione Visiva A.A. 2020-2021</a:t>
            </a:r>
            <a:endParaRPr lang="en-GB" dirty="0"/>
          </a:p>
        </p:txBody>
      </p:sp>
      <p:sp>
        <p:nvSpPr>
          <p:cNvPr id="6" name="Segnaposto numero diapositiva 5"/>
          <p:cNvSpPr>
            <a:spLocks noGrp="1"/>
          </p:cNvSpPr>
          <p:nvPr>
            <p:ph type="sldNum" sz="quarter" idx="12"/>
          </p:nvPr>
        </p:nvSpPr>
        <p:spPr/>
        <p:txBody>
          <a:bodyPr/>
          <a:lstStyle/>
          <a:p>
            <a:fld id="{91B408E6-0D12-1549-8D3E-D2A0191EB813}" type="slidenum">
              <a:rPr lang="en-GB" smtClean="0"/>
              <a:pPr/>
              <a:t>‹N›</a:t>
            </a:fld>
            <a:endParaRPr lang="en-GB" dirty="0"/>
          </a:p>
        </p:txBody>
      </p:sp>
    </p:spTree>
    <p:extLst>
      <p:ext uri="{BB962C8B-B14F-4D97-AF65-F5344CB8AC3E}">
        <p14:creationId xmlns:p14="http://schemas.microsoft.com/office/powerpoint/2010/main" val="19356282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olo, ClipArt e testo" type="clipArtAndTx">
  <p:cSld name="Titolo, ClipArt e testo">
    <p:spTree>
      <p:nvGrpSpPr>
        <p:cNvPr id="1" name="Shape 39"/>
        <p:cNvGrpSpPr/>
        <p:nvPr/>
      </p:nvGrpSpPr>
      <p:grpSpPr>
        <a:xfrm>
          <a:off x="0" y="0"/>
          <a:ext cx="0" cy="0"/>
          <a:chOff x="0" y="0"/>
          <a:chExt cx="0" cy="0"/>
        </a:xfrm>
      </p:grpSpPr>
      <p:sp>
        <p:nvSpPr>
          <p:cNvPr id="40" name="Google Shape;40;p5"/>
          <p:cNvSpPr txBox="1">
            <a:spLocks noGrp="1"/>
          </p:cNvSpPr>
          <p:nvPr>
            <p:ph type="title"/>
          </p:nvPr>
        </p:nvSpPr>
        <p:spPr>
          <a:xfrm>
            <a:off x="457200" y="122238"/>
            <a:ext cx="7543800" cy="1295400"/>
          </a:xfrm>
          <a:prstGeom prst="rect">
            <a:avLst/>
          </a:prstGeom>
          <a:noFill/>
          <a:ln>
            <a:noFill/>
          </a:ln>
        </p:spPr>
        <p:txBody>
          <a:bodyPr spcFirstLastPara="1" wrap="square" lIns="91425" tIns="45700" rIns="91425" bIns="45700" anchor="b" anchorCtr="0"/>
          <a:lstStyle>
            <a:lvl1pPr marR="0" lvl="0" algn="l" rtl="0">
              <a:spcBef>
                <a:spcPts val="0"/>
              </a:spcBef>
              <a:spcAft>
                <a:spcPts val="0"/>
              </a:spcAft>
              <a:buSzPts val="1400"/>
              <a:buNone/>
              <a:defRPr sz="3900" b="1"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3900" b="1" i="0" u="none" strike="noStrike" cap="none">
                <a:solidFill>
                  <a:schemeClr val="dk2"/>
                </a:solidFill>
                <a:latin typeface="Arial"/>
                <a:ea typeface="Arial"/>
                <a:cs typeface="Arial"/>
                <a:sym typeface="Arial"/>
              </a:defRPr>
            </a:lvl2pPr>
            <a:lvl3pPr marR="0" lvl="2" algn="l" rtl="0">
              <a:spcBef>
                <a:spcPts val="0"/>
              </a:spcBef>
              <a:spcAft>
                <a:spcPts val="0"/>
              </a:spcAft>
              <a:buSzPts val="1400"/>
              <a:buNone/>
              <a:defRPr sz="3900" b="1" i="0" u="none" strike="noStrike" cap="none">
                <a:solidFill>
                  <a:schemeClr val="dk2"/>
                </a:solidFill>
                <a:latin typeface="Arial"/>
                <a:ea typeface="Arial"/>
                <a:cs typeface="Arial"/>
                <a:sym typeface="Arial"/>
              </a:defRPr>
            </a:lvl3pPr>
            <a:lvl4pPr marR="0" lvl="3" algn="l" rtl="0">
              <a:spcBef>
                <a:spcPts val="0"/>
              </a:spcBef>
              <a:spcAft>
                <a:spcPts val="0"/>
              </a:spcAft>
              <a:buSzPts val="1400"/>
              <a:buNone/>
              <a:defRPr sz="3900" b="1" i="0" u="none" strike="noStrike" cap="none">
                <a:solidFill>
                  <a:schemeClr val="dk2"/>
                </a:solidFill>
                <a:latin typeface="Arial"/>
                <a:ea typeface="Arial"/>
                <a:cs typeface="Arial"/>
                <a:sym typeface="Arial"/>
              </a:defRPr>
            </a:lvl4pPr>
            <a:lvl5pPr marR="0" lvl="4" algn="l" rtl="0">
              <a:spcBef>
                <a:spcPts val="0"/>
              </a:spcBef>
              <a:spcAft>
                <a:spcPts val="0"/>
              </a:spcAft>
              <a:buSzPts val="1400"/>
              <a:buNone/>
              <a:defRPr sz="3900" b="1" i="0" u="none" strike="noStrike" cap="none">
                <a:solidFill>
                  <a:schemeClr val="dk2"/>
                </a:solidFill>
                <a:latin typeface="Arial"/>
                <a:ea typeface="Arial"/>
                <a:cs typeface="Arial"/>
                <a:sym typeface="Arial"/>
              </a:defRPr>
            </a:lvl5pPr>
            <a:lvl6pPr marR="0" lvl="5" algn="l" rtl="0">
              <a:spcBef>
                <a:spcPts val="0"/>
              </a:spcBef>
              <a:spcAft>
                <a:spcPts val="0"/>
              </a:spcAft>
              <a:buSzPts val="1400"/>
              <a:buNone/>
              <a:defRPr sz="3900" b="1" i="0" u="none" strike="noStrike" cap="none">
                <a:solidFill>
                  <a:schemeClr val="dk2"/>
                </a:solidFill>
                <a:latin typeface="Arial"/>
                <a:ea typeface="Arial"/>
                <a:cs typeface="Arial"/>
                <a:sym typeface="Arial"/>
              </a:defRPr>
            </a:lvl6pPr>
            <a:lvl7pPr marR="0" lvl="6" algn="l" rtl="0">
              <a:spcBef>
                <a:spcPts val="0"/>
              </a:spcBef>
              <a:spcAft>
                <a:spcPts val="0"/>
              </a:spcAft>
              <a:buSzPts val="1400"/>
              <a:buNone/>
              <a:defRPr sz="3900" b="1" i="0" u="none" strike="noStrike" cap="none">
                <a:solidFill>
                  <a:schemeClr val="dk2"/>
                </a:solidFill>
                <a:latin typeface="Arial"/>
                <a:ea typeface="Arial"/>
                <a:cs typeface="Arial"/>
                <a:sym typeface="Arial"/>
              </a:defRPr>
            </a:lvl7pPr>
            <a:lvl8pPr marR="0" lvl="7" algn="l" rtl="0">
              <a:spcBef>
                <a:spcPts val="0"/>
              </a:spcBef>
              <a:spcAft>
                <a:spcPts val="0"/>
              </a:spcAft>
              <a:buSzPts val="1400"/>
              <a:buNone/>
              <a:defRPr sz="3900" b="1" i="0" u="none" strike="noStrike" cap="none">
                <a:solidFill>
                  <a:schemeClr val="dk2"/>
                </a:solidFill>
                <a:latin typeface="Arial"/>
                <a:ea typeface="Arial"/>
                <a:cs typeface="Arial"/>
                <a:sym typeface="Arial"/>
              </a:defRPr>
            </a:lvl8pPr>
            <a:lvl9pPr marR="0" lvl="8" algn="l" rtl="0">
              <a:spcBef>
                <a:spcPts val="0"/>
              </a:spcBef>
              <a:spcAft>
                <a:spcPts val="0"/>
              </a:spcAft>
              <a:buSzPts val="1400"/>
              <a:buNone/>
              <a:defRPr sz="3900" b="1" i="0" u="none" strike="noStrike" cap="none">
                <a:solidFill>
                  <a:schemeClr val="dk2"/>
                </a:solidFill>
                <a:latin typeface="Arial"/>
                <a:ea typeface="Arial"/>
                <a:cs typeface="Arial"/>
                <a:sym typeface="Arial"/>
              </a:defRPr>
            </a:lvl9pPr>
          </a:lstStyle>
          <a:p>
            <a:endParaRPr/>
          </a:p>
        </p:txBody>
      </p:sp>
      <p:sp>
        <p:nvSpPr>
          <p:cNvPr id="41" name="Google Shape;41;p5"/>
          <p:cNvSpPr>
            <a:spLocks noGrp="1"/>
          </p:cNvSpPr>
          <p:nvPr>
            <p:ph type="clipArt" idx="2"/>
          </p:nvPr>
        </p:nvSpPr>
        <p:spPr>
          <a:xfrm>
            <a:off x="457200" y="1719263"/>
            <a:ext cx="4038600" cy="4411662"/>
          </a:xfrm>
          <a:prstGeom prst="rect">
            <a:avLst/>
          </a:prstGeom>
          <a:noFill/>
          <a:ln>
            <a:noFill/>
          </a:ln>
        </p:spPr>
        <p:txBody>
          <a:bodyPr spcFirstLastPara="1" wrap="square" lIns="91425" tIns="45700" rIns="91425" bIns="45700" anchor="t" anchorCtr="0"/>
          <a:lstStyle>
            <a:lvl1pPr marR="0" lvl="0" algn="l" rtl="0">
              <a:spcBef>
                <a:spcPts val="600"/>
              </a:spcBef>
              <a:spcAft>
                <a:spcPts val="0"/>
              </a:spcAft>
              <a:buClr>
                <a:schemeClr val="dk2"/>
              </a:buClr>
              <a:buSzPts val="2100"/>
              <a:buFont typeface="Noto Sans Symbols"/>
              <a:buChar char="●"/>
              <a:defRPr sz="3000">
                <a:solidFill>
                  <a:schemeClr val="dk1"/>
                </a:solidFill>
                <a:latin typeface="Arial"/>
                <a:ea typeface="Arial"/>
                <a:cs typeface="Arial"/>
                <a:sym typeface="Arial"/>
              </a:defRPr>
            </a:lvl1pPr>
            <a:lvl2pPr marR="0" lvl="1" algn="l" rtl="0">
              <a:spcBef>
                <a:spcPts val="520"/>
              </a:spcBef>
              <a:spcAft>
                <a:spcPts val="0"/>
              </a:spcAft>
              <a:buClr>
                <a:schemeClr val="accent2"/>
              </a:buClr>
              <a:buSzPts val="1820"/>
              <a:buFont typeface="Noto Sans Symbols"/>
              <a:buChar char="●"/>
              <a:defRPr sz="2600" b="0" i="0" u="none" strike="noStrike" cap="none">
                <a:solidFill>
                  <a:schemeClr val="dk1"/>
                </a:solidFill>
                <a:latin typeface="Arial"/>
                <a:ea typeface="Arial"/>
                <a:cs typeface="Arial"/>
                <a:sym typeface="Arial"/>
              </a:defRPr>
            </a:lvl2pPr>
            <a:lvl3pPr marR="0" lvl="2" algn="l" rtl="0">
              <a:spcBef>
                <a:spcPts val="460"/>
              </a:spcBef>
              <a:spcAft>
                <a:spcPts val="0"/>
              </a:spcAft>
              <a:buClr>
                <a:schemeClr val="accent1"/>
              </a:buClr>
              <a:buSzPts val="1610"/>
              <a:buFont typeface="Noto Sans Symbols"/>
              <a:buChar char="●"/>
              <a:defRPr sz="2300" b="0" i="0" u="none" strike="noStrike" cap="none">
                <a:solidFill>
                  <a:schemeClr val="dk1"/>
                </a:solidFill>
                <a:latin typeface="Arial"/>
                <a:ea typeface="Arial"/>
                <a:cs typeface="Arial"/>
                <a:sym typeface="Arial"/>
              </a:defRPr>
            </a:lvl3pPr>
            <a:lvl4pPr marR="0" lvl="3" algn="l" rtl="0">
              <a:spcBef>
                <a:spcPts val="400"/>
              </a:spcBef>
              <a:spcAft>
                <a:spcPts val="0"/>
              </a:spcAft>
              <a:buClr>
                <a:schemeClr val="dk2"/>
              </a:buClr>
              <a:buSzPts val="1500"/>
              <a:buFont typeface="Noto Sans Symbols"/>
              <a:buChar char="▪"/>
              <a:defRPr sz="2000" b="0" i="0" u="none" strike="noStrike" cap="none">
                <a:solidFill>
                  <a:schemeClr val="dk1"/>
                </a:solidFill>
                <a:latin typeface="Arial"/>
                <a:ea typeface="Arial"/>
                <a:cs typeface="Arial"/>
                <a:sym typeface="Arial"/>
              </a:defRPr>
            </a:lvl4pPr>
            <a:lvl5pPr marR="0" lvl="4"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5pPr>
            <a:lvl6pPr marR="0" lvl="5"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6pPr>
            <a:lvl7pPr marR="0" lvl="6"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7pPr>
            <a:lvl8pPr marR="0" lvl="7"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8pPr>
            <a:lvl9pPr marR="0" lvl="8"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42" name="Google Shape;42;p5"/>
          <p:cNvSpPr txBox="1">
            <a:spLocks noGrp="1"/>
          </p:cNvSpPr>
          <p:nvPr>
            <p:ph type="body" idx="1"/>
          </p:nvPr>
        </p:nvSpPr>
        <p:spPr>
          <a:xfrm>
            <a:off x="4648200" y="1719263"/>
            <a:ext cx="4038600" cy="4411662"/>
          </a:xfrm>
          <a:prstGeom prst="rect">
            <a:avLst/>
          </a:prstGeom>
          <a:noFill/>
          <a:ln>
            <a:noFill/>
          </a:ln>
        </p:spPr>
        <p:txBody>
          <a:bodyPr spcFirstLastPara="1" wrap="square" lIns="91425" tIns="45700" rIns="91425" bIns="45700" anchor="t" anchorCtr="0"/>
          <a:lstStyle>
            <a:lvl1pPr marL="457200" marR="0" lvl="0" indent="-361950" algn="l" rtl="0">
              <a:spcBef>
                <a:spcPts val="600"/>
              </a:spcBef>
              <a:spcAft>
                <a:spcPts val="0"/>
              </a:spcAft>
              <a:buClr>
                <a:schemeClr val="dk2"/>
              </a:buClr>
              <a:buSzPts val="2100"/>
              <a:buFont typeface="Noto Sans Symbols"/>
              <a:buChar char="●"/>
              <a:defRPr sz="3000">
                <a:solidFill>
                  <a:schemeClr val="dk1"/>
                </a:solidFill>
                <a:latin typeface="Arial"/>
                <a:ea typeface="Arial"/>
                <a:cs typeface="Arial"/>
                <a:sym typeface="Arial"/>
              </a:defRPr>
            </a:lvl1pPr>
            <a:lvl2pPr marL="914400" marR="0" lvl="1" indent="-344169" algn="l" rtl="0">
              <a:spcBef>
                <a:spcPts val="520"/>
              </a:spcBef>
              <a:spcAft>
                <a:spcPts val="0"/>
              </a:spcAft>
              <a:buClr>
                <a:schemeClr val="accent2"/>
              </a:buClr>
              <a:buSzPts val="1820"/>
              <a:buFont typeface="Noto Sans Symbols"/>
              <a:buChar char="●"/>
              <a:defRPr sz="2600" b="0" i="0" u="none" strike="noStrike" cap="none">
                <a:solidFill>
                  <a:schemeClr val="dk1"/>
                </a:solidFill>
                <a:latin typeface="Arial"/>
                <a:ea typeface="Arial"/>
                <a:cs typeface="Arial"/>
                <a:sym typeface="Arial"/>
              </a:defRPr>
            </a:lvl2pPr>
            <a:lvl3pPr marL="1371600" marR="0" lvl="2" indent="-330835" algn="l" rtl="0">
              <a:spcBef>
                <a:spcPts val="460"/>
              </a:spcBef>
              <a:spcAft>
                <a:spcPts val="0"/>
              </a:spcAft>
              <a:buClr>
                <a:schemeClr val="accent1"/>
              </a:buClr>
              <a:buSzPts val="1610"/>
              <a:buFont typeface="Noto Sans Symbols"/>
              <a:buChar char="●"/>
              <a:defRPr sz="2300" b="0" i="0" u="none" strike="noStrike" cap="none">
                <a:solidFill>
                  <a:schemeClr val="dk1"/>
                </a:solidFill>
                <a:latin typeface="Arial"/>
                <a:ea typeface="Arial"/>
                <a:cs typeface="Arial"/>
                <a:sym typeface="Arial"/>
              </a:defRPr>
            </a:lvl3pPr>
            <a:lvl4pPr marL="1828800" marR="0" lvl="3" indent="-323850" algn="l" rtl="0">
              <a:spcBef>
                <a:spcPts val="400"/>
              </a:spcBef>
              <a:spcAft>
                <a:spcPts val="0"/>
              </a:spcAft>
              <a:buClr>
                <a:schemeClr val="dk2"/>
              </a:buClr>
              <a:buSzPts val="1500"/>
              <a:buFont typeface="Noto Sans Symbols"/>
              <a:buChar char="▪"/>
              <a:defRPr sz="2000" b="0" i="0" u="none" strike="noStrike" cap="none">
                <a:solidFill>
                  <a:schemeClr val="dk1"/>
                </a:solidFill>
                <a:latin typeface="Arial"/>
                <a:ea typeface="Arial"/>
                <a:cs typeface="Arial"/>
                <a:sym typeface="Arial"/>
              </a:defRPr>
            </a:lvl4pPr>
            <a:lvl5pPr marL="2286000" marR="0" lvl="4" indent="-330200"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5pPr>
            <a:lvl6pPr marL="2743200" marR="0" lvl="5" indent="-330200"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6pPr>
            <a:lvl7pPr marL="3200400" marR="0" lvl="6" indent="-330200"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7pPr>
            <a:lvl8pPr marL="3657600" marR="0" lvl="7" indent="-330200"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8pPr>
            <a:lvl9pPr marL="4114800" marR="0" lvl="8" indent="-330200" algn="l" rtl="0">
              <a:spcBef>
                <a:spcPts val="400"/>
              </a:spcBef>
              <a:spcAft>
                <a:spcPts val="0"/>
              </a:spcAft>
              <a:buClr>
                <a:schemeClr val="folHlink"/>
              </a:buClr>
              <a:buSzPts val="16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43" name="Google Shape;43;p5"/>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4" name="Google Shape;44;p5"/>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5" name="Google Shape;45;p5"/>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None/>
              <a:defRPr sz="1800" b="0" i="0" u="none">
                <a:solidFill>
                  <a:schemeClr val="dk1"/>
                </a:solidFill>
                <a:latin typeface="Arial"/>
                <a:ea typeface="Arial"/>
                <a:cs typeface="Arial"/>
                <a:sym typeface="Arial"/>
              </a:defRPr>
            </a:lvl1pPr>
            <a:lvl2pPr marL="0" marR="0" lvl="1" indent="0" algn="l" rtl="0">
              <a:lnSpc>
                <a:spcPct val="100000"/>
              </a:lnSpc>
              <a:spcBef>
                <a:spcPts val="0"/>
              </a:spcBef>
              <a:spcAft>
                <a:spcPts val="0"/>
              </a:spcAft>
              <a:buNone/>
              <a:defRPr sz="1800" b="0" i="0" u="none">
                <a:solidFill>
                  <a:schemeClr val="dk1"/>
                </a:solidFill>
                <a:latin typeface="Arial"/>
                <a:ea typeface="Arial"/>
                <a:cs typeface="Arial"/>
                <a:sym typeface="Arial"/>
              </a:defRPr>
            </a:lvl2pPr>
            <a:lvl3pPr marL="0" marR="0" lvl="2" indent="0" algn="l" rtl="0">
              <a:lnSpc>
                <a:spcPct val="100000"/>
              </a:lnSpc>
              <a:spcBef>
                <a:spcPts val="0"/>
              </a:spcBef>
              <a:spcAft>
                <a:spcPts val="0"/>
              </a:spcAft>
              <a:buNone/>
              <a:defRPr sz="1800" b="0" i="0" u="none">
                <a:solidFill>
                  <a:schemeClr val="dk1"/>
                </a:solidFill>
                <a:latin typeface="Arial"/>
                <a:ea typeface="Arial"/>
                <a:cs typeface="Arial"/>
                <a:sym typeface="Arial"/>
              </a:defRPr>
            </a:lvl3pPr>
            <a:lvl4pPr marL="0" marR="0" lvl="3" indent="0" algn="l" rtl="0">
              <a:lnSpc>
                <a:spcPct val="100000"/>
              </a:lnSpc>
              <a:spcBef>
                <a:spcPts val="0"/>
              </a:spcBef>
              <a:spcAft>
                <a:spcPts val="0"/>
              </a:spcAft>
              <a:buNone/>
              <a:defRPr sz="1800" b="0" i="0" u="none">
                <a:solidFill>
                  <a:schemeClr val="dk1"/>
                </a:solidFill>
                <a:latin typeface="Arial"/>
                <a:ea typeface="Arial"/>
                <a:cs typeface="Arial"/>
                <a:sym typeface="Arial"/>
              </a:defRPr>
            </a:lvl4pPr>
            <a:lvl5pPr marL="0" marR="0" lvl="4" indent="0" algn="l" rtl="0">
              <a:lnSpc>
                <a:spcPct val="100000"/>
              </a:lnSpc>
              <a:spcBef>
                <a:spcPts val="0"/>
              </a:spcBef>
              <a:spcAft>
                <a:spcPts val="0"/>
              </a:spcAft>
              <a:buNone/>
              <a:defRPr sz="1800" b="0" i="0" u="none">
                <a:solidFill>
                  <a:schemeClr val="dk1"/>
                </a:solidFill>
                <a:latin typeface="Arial"/>
                <a:ea typeface="Arial"/>
                <a:cs typeface="Arial"/>
                <a:sym typeface="Arial"/>
              </a:defRPr>
            </a:lvl5pPr>
            <a:lvl6pPr marL="0" marR="0" lvl="5" indent="0" algn="l" rtl="0">
              <a:lnSpc>
                <a:spcPct val="100000"/>
              </a:lnSpc>
              <a:spcBef>
                <a:spcPts val="0"/>
              </a:spcBef>
              <a:spcAft>
                <a:spcPts val="0"/>
              </a:spcAft>
              <a:buNone/>
              <a:defRPr sz="1800" b="0" i="0" u="none">
                <a:solidFill>
                  <a:schemeClr val="dk1"/>
                </a:solidFill>
                <a:latin typeface="Arial"/>
                <a:ea typeface="Arial"/>
                <a:cs typeface="Arial"/>
                <a:sym typeface="Arial"/>
              </a:defRPr>
            </a:lvl6pPr>
            <a:lvl7pPr marL="0" marR="0" lvl="6" indent="0" algn="l" rtl="0">
              <a:lnSpc>
                <a:spcPct val="100000"/>
              </a:lnSpc>
              <a:spcBef>
                <a:spcPts val="0"/>
              </a:spcBef>
              <a:spcAft>
                <a:spcPts val="0"/>
              </a:spcAft>
              <a:buNone/>
              <a:defRPr sz="1800" b="0" i="0" u="none">
                <a:solidFill>
                  <a:schemeClr val="dk1"/>
                </a:solidFill>
                <a:latin typeface="Arial"/>
                <a:ea typeface="Arial"/>
                <a:cs typeface="Arial"/>
                <a:sym typeface="Arial"/>
              </a:defRPr>
            </a:lvl7pPr>
            <a:lvl8pPr marL="0" marR="0" lvl="7" indent="0" algn="l" rtl="0">
              <a:lnSpc>
                <a:spcPct val="100000"/>
              </a:lnSpc>
              <a:spcBef>
                <a:spcPts val="0"/>
              </a:spcBef>
              <a:spcAft>
                <a:spcPts val="0"/>
              </a:spcAft>
              <a:buNone/>
              <a:defRPr sz="1800" b="0" i="0" u="none">
                <a:solidFill>
                  <a:schemeClr val="dk1"/>
                </a:solidFill>
                <a:latin typeface="Arial"/>
                <a:ea typeface="Arial"/>
                <a:cs typeface="Arial"/>
                <a:sym typeface="Arial"/>
              </a:defRPr>
            </a:lvl8pPr>
            <a:lvl9pPr marL="0" marR="0" lvl="8" indent="0" algn="l" rtl="0">
              <a:lnSpc>
                <a:spcPct val="100000"/>
              </a:lnSpc>
              <a:spcBef>
                <a:spcPts val="0"/>
              </a:spcBef>
              <a:spcAft>
                <a:spcPts val="0"/>
              </a:spcAft>
              <a:buNone/>
              <a:defRPr sz="1800" b="0" i="0" u="none">
                <a:solidFill>
                  <a:schemeClr val="dk1"/>
                </a:solidFill>
                <a:latin typeface="Arial"/>
                <a:ea typeface="Arial"/>
                <a:cs typeface="Arial"/>
                <a:sym typeface="Arial"/>
              </a:defRPr>
            </a:lvl9p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39858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it-IT"/>
              <a:t>Fare clic per modificare lo stile del titolo</a:t>
            </a:r>
            <a:endParaRPr lang="en-US"/>
          </a:p>
        </p:txBody>
      </p:sp>
      <p:sp>
        <p:nvSpPr>
          <p:cNvPr id="3" name="Segnaposto tes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data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743EF3E-FE39-4419-9885-6EB1A705640D}" type="datetime1">
              <a:rPr lang="it-IT" smtClean="0"/>
              <a:t>29/09/2022</a:t>
            </a:fld>
            <a:endParaRPr lang="en-GB" dirty="0"/>
          </a:p>
        </p:txBody>
      </p:sp>
      <p:sp>
        <p:nvSpPr>
          <p:cNvPr id="5" name="Segnaposto piè di pagina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GB" dirty="0" err="1"/>
              <a:t>Psicologia</a:t>
            </a:r>
            <a:r>
              <a:rPr lang="en-GB" dirty="0"/>
              <a:t> </a:t>
            </a:r>
            <a:r>
              <a:rPr lang="en-GB" dirty="0" err="1"/>
              <a:t>Generale</a:t>
            </a:r>
            <a:r>
              <a:rPr lang="en-GB" dirty="0"/>
              <a:t> I A.A. 2020-2021</a:t>
            </a:r>
          </a:p>
        </p:txBody>
      </p:sp>
      <p:sp>
        <p:nvSpPr>
          <p:cNvPr id="6" name="Segnaposto numero diapositiva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1B408E6-0D12-1549-8D3E-D2A0191EB813}" type="slidenum">
              <a:rPr lang="en-GB" smtClean="0"/>
              <a:pPr/>
              <a:t>‹N›</a:t>
            </a:fld>
            <a:endParaRPr lang="en-GB" dirty="0"/>
          </a:p>
        </p:txBody>
      </p:sp>
      <p:grpSp>
        <p:nvGrpSpPr>
          <p:cNvPr id="8" name="Gruppo 7"/>
          <p:cNvGrpSpPr/>
          <p:nvPr userDrawn="1"/>
        </p:nvGrpSpPr>
        <p:grpSpPr>
          <a:xfrm>
            <a:off x="0" y="15630"/>
            <a:ext cx="8964613" cy="6858000"/>
            <a:chOff x="0" y="0"/>
            <a:chExt cx="8964613" cy="6858000"/>
          </a:xfrm>
        </p:grpSpPr>
        <p:sp>
          <p:nvSpPr>
            <p:cNvPr id="9" name="Rettangolo 8"/>
            <p:cNvSpPr/>
            <p:nvPr/>
          </p:nvSpPr>
          <p:spPr>
            <a:xfrm>
              <a:off x="0" y="0"/>
              <a:ext cx="179388" cy="6858000"/>
            </a:xfrm>
            <a:prstGeom prst="rect">
              <a:avLst/>
            </a:prstGeom>
            <a:solidFill>
              <a:srgbClr val="A422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solidFill>
                  <a:srgbClr val="B82585"/>
                </a:solidFill>
              </a:endParaRPr>
            </a:p>
          </p:txBody>
        </p:sp>
        <p:pic>
          <p:nvPicPr>
            <p:cNvPr id="10" name="Immagine 3"/>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8277225" y="5946775"/>
              <a:ext cx="687388" cy="72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342545073"/>
      </p:ext>
    </p:extLst>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 id="2147484067" r:id="rId12"/>
  </p:sldLayoutIdLst>
  <p:hf sldNum="0"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1.xml"/><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1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2.xml"/><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1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notesSlide" Target="../notesSlides/notesSlide63.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ttangolo 2"/>
          <p:cNvSpPr/>
          <p:nvPr/>
        </p:nvSpPr>
        <p:spPr>
          <a:xfrm>
            <a:off x="0" y="0"/>
            <a:ext cx="1258888" cy="6858000"/>
          </a:xfrm>
          <a:prstGeom prst="rect">
            <a:avLst/>
          </a:prstGeom>
          <a:solidFill>
            <a:srgbClr val="A422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solidFill>
                <a:srgbClr val="A4224B"/>
              </a:solidFill>
            </a:endParaRPr>
          </a:p>
        </p:txBody>
      </p:sp>
      <p:sp>
        <p:nvSpPr>
          <p:cNvPr id="7" name="Rettangolo arrotondato 6"/>
          <p:cNvSpPr/>
          <p:nvPr/>
        </p:nvSpPr>
        <p:spPr>
          <a:xfrm>
            <a:off x="755650" y="549275"/>
            <a:ext cx="1089025" cy="1223963"/>
          </a:xfrm>
          <a:prstGeom prst="roundRect">
            <a:avLst/>
          </a:prstGeom>
          <a:solidFill>
            <a:schemeClr val="bg1"/>
          </a:solidFill>
          <a:ln w="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5" name="CasellaDiTesto 4"/>
          <p:cNvSpPr txBox="1"/>
          <p:nvPr/>
        </p:nvSpPr>
        <p:spPr>
          <a:xfrm>
            <a:off x="1908175" y="1909763"/>
            <a:ext cx="6551613" cy="769937"/>
          </a:xfrm>
          <a:prstGeom prst="rect">
            <a:avLst/>
          </a:prstGeom>
          <a:noFill/>
          <a:ln>
            <a:noFill/>
          </a:ln>
        </p:spPr>
        <p:style>
          <a:lnRef idx="2">
            <a:schemeClr val="accent3"/>
          </a:lnRef>
          <a:fillRef idx="1">
            <a:schemeClr val="lt1"/>
          </a:fillRef>
          <a:effectRef idx="0">
            <a:schemeClr val="accent3"/>
          </a:effectRef>
          <a:fontRef idx="minor">
            <a:schemeClr val="dk1"/>
          </a:fontRef>
        </p:style>
        <p:txBody>
          <a:bodyPr>
            <a:spAutoFit/>
          </a:bodyPr>
          <a:lstStyle/>
          <a:p>
            <a:pPr eaLnBrk="1" hangingPunct="1">
              <a:defRPr/>
            </a:pPr>
            <a:r>
              <a:rPr lang="it-IT" sz="4400" dirty="0">
                <a:ln w="0"/>
                <a:solidFill>
                  <a:srgbClr val="080808"/>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Psicologia Generale I</a:t>
            </a:r>
          </a:p>
        </p:txBody>
      </p:sp>
      <p:sp>
        <p:nvSpPr>
          <p:cNvPr id="8" name="CasellaDiTesto 7"/>
          <p:cNvSpPr txBox="1"/>
          <p:nvPr/>
        </p:nvSpPr>
        <p:spPr>
          <a:xfrm>
            <a:off x="5364088" y="673100"/>
            <a:ext cx="3679825" cy="307975"/>
          </a:xfrm>
          <a:prstGeom prst="rect">
            <a:avLst/>
          </a:prstGeom>
          <a:noFill/>
          <a:ln>
            <a:noFill/>
          </a:ln>
        </p:spPr>
        <p:style>
          <a:lnRef idx="2">
            <a:schemeClr val="accent3"/>
          </a:lnRef>
          <a:fillRef idx="1">
            <a:schemeClr val="lt1"/>
          </a:fillRef>
          <a:effectRef idx="0">
            <a:schemeClr val="accent3"/>
          </a:effectRef>
          <a:fontRef idx="minor">
            <a:schemeClr val="dk1"/>
          </a:fontRef>
        </p:style>
        <p:txBody>
          <a:bodyPr>
            <a:spAutoFit/>
          </a:bodyPr>
          <a:lstStyle/>
          <a:p>
            <a:pPr eaLnBrk="1" hangingPunct="1">
              <a:defRPr/>
            </a:pPr>
            <a:r>
              <a:rPr lang="it-IT" sz="1400" b="1" cap="all" dirty="0">
                <a:solidFill>
                  <a:srgbClr val="A4224B"/>
                </a:solidFill>
                <a:latin typeface="Calibri" panose="020F0502020204030204" pitchFamily="34" charset="0"/>
              </a:rPr>
              <a:t>Dipartimento di XXX</a:t>
            </a:r>
          </a:p>
        </p:txBody>
      </p:sp>
      <p:sp>
        <p:nvSpPr>
          <p:cNvPr id="9" name="CasellaDiTesto 8"/>
          <p:cNvSpPr txBox="1"/>
          <p:nvPr/>
        </p:nvSpPr>
        <p:spPr>
          <a:xfrm>
            <a:off x="2239963" y="6057900"/>
            <a:ext cx="6551612" cy="400050"/>
          </a:xfrm>
          <a:prstGeom prst="rect">
            <a:avLst/>
          </a:prstGeom>
          <a:noFill/>
          <a:ln>
            <a:noFill/>
          </a:ln>
        </p:spPr>
        <p:style>
          <a:lnRef idx="2">
            <a:schemeClr val="accent3"/>
          </a:lnRef>
          <a:fillRef idx="1">
            <a:schemeClr val="lt1"/>
          </a:fillRef>
          <a:effectRef idx="0">
            <a:schemeClr val="accent3"/>
          </a:effectRef>
          <a:fontRef idx="minor">
            <a:schemeClr val="dk1"/>
          </a:fontRef>
        </p:style>
        <p:txBody>
          <a:bodyPr>
            <a:spAutoFit/>
          </a:bodyPr>
          <a:lstStyle/>
          <a:p>
            <a:pPr algn="r" eaLnBrk="1" hangingPunct="1">
              <a:defRPr/>
            </a:pPr>
            <a:r>
              <a:rPr lang="it-IT" sz="2000" dirty="0">
                <a:ln w="0"/>
                <a:solidFill>
                  <a:srgbClr val="A4224B"/>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data</a:t>
            </a:r>
          </a:p>
        </p:txBody>
      </p:sp>
      <p:sp>
        <p:nvSpPr>
          <p:cNvPr id="11" name="CasellaDiTesto 10"/>
          <p:cNvSpPr txBox="1"/>
          <p:nvPr/>
        </p:nvSpPr>
        <p:spPr>
          <a:xfrm>
            <a:off x="4572000" y="6416675"/>
            <a:ext cx="4184650" cy="276225"/>
          </a:xfrm>
          <a:prstGeom prst="rect">
            <a:avLst/>
          </a:prstGeom>
          <a:noFill/>
          <a:ln>
            <a:noFill/>
          </a:ln>
        </p:spPr>
        <p:style>
          <a:lnRef idx="2">
            <a:schemeClr val="accent3"/>
          </a:lnRef>
          <a:fillRef idx="1">
            <a:schemeClr val="lt1"/>
          </a:fillRef>
          <a:effectRef idx="0">
            <a:schemeClr val="accent3"/>
          </a:effectRef>
          <a:fontRef idx="minor">
            <a:schemeClr val="dk1"/>
          </a:fontRef>
        </p:style>
        <p:txBody>
          <a:bodyPr>
            <a:spAutoFit/>
          </a:bodyPr>
          <a:lstStyle/>
          <a:p>
            <a:pPr algn="r" eaLnBrk="1" hangingPunct="1">
              <a:defRPr/>
            </a:pPr>
            <a:r>
              <a:rPr lang="it-IT" sz="1200" dirty="0">
                <a:ln w="0"/>
                <a:solidFill>
                  <a:srgbClr val="A4224B"/>
                </a:solidFill>
                <a:effectLst>
                  <a:outerShdw blurRad="38100" dist="19050" dir="2700000" algn="tl" rotWithShape="0">
                    <a:schemeClr val="dk1">
                      <a:alpha val="40000"/>
                    </a:schemeClr>
                  </a:outerShdw>
                </a:effectLst>
                <a:latin typeface="Calibri" panose="020F0502020204030204" pitchFamily="34" charset="0"/>
              </a:rPr>
              <a:t>Università di XXX</a:t>
            </a:r>
          </a:p>
        </p:txBody>
      </p:sp>
      <p:sp>
        <p:nvSpPr>
          <p:cNvPr id="12" name="CasellaDiTesto 11"/>
          <p:cNvSpPr txBox="1"/>
          <p:nvPr/>
        </p:nvSpPr>
        <p:spPr>
          <a:xfrm>
            <a:off x="1908175" y="2887663"/>
            <a:ext cx="6551613" cy="1077218"/>
          </a:xfrm>
          <a:prstGeom prst="rect">
            <a:avLst/>
          </a:prstGeom>
          <a:noFill/>
          <a:ln>
            <a:noFill/>
          </a:ln>
        </p:spPr>
        <p:style>
          <a:lnRef idx="2">
            <a:schemeClr val="accent3"/>
          </a:lnRef>
          <a:fillRef idx="1">
            <a:schemeClr val="lt1"/>
          </a:fillRef>
          <a:effectRef idx="0">
            <a:schemeClr val="accent3"/>
          </a:effectRef>
          <a:fontRef idx="minor">
            <a:schemeClr val="dk1"/>
          </a:fontRef>
        </p:style>
        <p:txBody>
          <a:bodyPr>
            <a:spAutoFit/>
          </a:bodyPr>
          <a:lstStyle/>
          <a:p>
            <a:pPr eaLnBrk="1" hangingPunct="1">
              <a:defRPr/>
            </a:pPr>
            <a:r>
              <a:rPr lang="it-IT" sz="3200" dirty="0">
                <a:ln w="0"/>
                <a:solidFill>
                  <a:srgbClr val="080808"/>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Capitolo 3</a:t>
            </a:r>
          </a:p>
          <a:p>
            <a:pPr eaLnBrk="1" hangingPunct="1">
              <a:defRPr/>
            </a:pPr>
            <a:r>
              <a:rPr lang="it-IT" sz="3200" dirty="0">
                <a:ln w="0"/>
                <a:solidFill>
                  <a:srgbClr val="080808"/>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La Percezione</a:t>
            </a:r>
          </a:p>
        </p:txBody>
      </p:sp>
      <p:pic>
        <p:nvPicPr>
          <p:cNvPr id="1028" name="Picture 4" descr="https://media.formazionecontinuainpsicologia.it/wp-content/uploads/2021/09/03004613/raffaello-corti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2956" y="673100"/>
            <a:ext cx="961736" cy="961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0246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rgbClr val="C00000"/>
          </a:fgClr>
          <a:bgClr>
            <a:schemeClr val="bg1"/>
          </a:bgClr>
        </a:patt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3.1 Cos’è la percezione</a:t>
            </a:r>
          </a:p>
        </p:txBody>
      </p:sp>
      <p:sp>
        <p:nvSpPr>
          <p:cNvPr id="3" name="Segnaposto contenuto 2"/>
          <p:cNvSpPr>
            <a:spLocks noGrp="1"/>
          </p:cNvSpPr>
          <p:nvPr>
            <p:ph idx="1"/>
          </p:nvPr>
        </p:nvSpPr>
        <p:spPr/>
        <p:txBody>
          <a:bodyPr/>
          <a:lstStyle/>
          <a:p>
            <a:r>
              <a:rPr lang="it-IT" dirty="0"/>
              <a:t>Le percezioni si costruiscono</a:t>
            </a:r>
          </a:p>
          <a:p>
            <a:r>
              <a:rPr lang="it-IT" dirty="0"/>
              <a:t>3.1.1 Lo Sviluppo percettivo </a:t>
            </a:r>
          </a:p>
          <a:p>
            <a:r>
              <a:rPr lang="it-IT" dirty="0"/>
              <a:t>3.1.2 Interpretazione bayesiana percezione</a:t>
            </a:r>
          </a:p>
        </p:txBody>
      </p:sp>
    </p:spTree>
    <p:extLst>
      <p:ext uri="{BB962C8B-B14F-4D97-AF65-F5344CB8AC3E}">
        <p14:creationId xmlns:p14="http://schemas.microsoft.com/office/powerpoint/2010/main" val="2098427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2" name="Title 1">
            <a:extLst>
              <a:ext uri="{FF2B5EF4-FFF2-40B4-BE49-F238E27FC236}">
                <a16:creationId xmlns="" xmlns:a16="http://schemas.microsoft.com/office/drawing/2014/main" id="{D2F76FED-F860-F550-E95D-2A84D35CE626}"/>
              </a:ext>
            </a:extLst>
          </p:cNvPr>
          <p:cNvSpPr>
            <a:spLocks noGrp="1"/>
          </p:cNvSpPr>
          <p:nvPr>
            <p:ph type="title"/>
          </p:nvPr>
        </p:nvSpPr>
        <p:spPr/>
        <p:txBody>
          <a:bodyPr/>
          <a:lstStyle/>
          <a:p>
            <a:r>
              <a:rPr lang="it-IT" smtClean="0"/>
              <a:t>Sensazioni e percezioni</a:t>
            </a:r>
            <a:endParaRPr lang="it-IT" dirty="0"/>
          </a:p>
        </p:txBody>
      </p:sp>
      <p:sp>
        <p:nvSpPr>
          <p:cNvPr id="134" name="Google Shape;134;p19"/>
          <p:cNvSpPr txBox="1">
            <a:spLocks noGrp="1"/>
          </p:cNvSpPr>
          <p:nvPr>
            <p:ph idx="1"/>
          </p:nvPr>
        </p:nvSpPr>
        <p:spPr/>
        <p:txBody>
          <a:bodyPr>
            <a:normAutofit/>
          </a:bodyPr>
          <a:lstStyle/>
          <a:p>
            <a:pPr lvl="0"/>
            <a:r>
              <a:rPr lang="it-IT" dirty="0" smtClean="0">
                <a:sym typeface="Arial"/>
              </a:rPr>
              <a:t>Percezione è un processo cognitivo grazie al quale, a partire da stimolazioni sensoriali, otteniamo informazioni sull’ambiente e guidiamo le azioni. </a:t>
            </a:r>
          </a:p>
          <a:p>
            <a:pPr lvl="0"/>
            <a:endParaRPr lang="it-IT" dirty="0" smtClean="0"/>
          </a:p>
          <a:p>
            <a:pPr lvl="1"/>
            <a:r>
              <a:rPr lang="it-IT" dirty="0" smtClean="0">
                <a:sym typeface="Arial"/>
              </a:rPr>
              <a:t>Gli organi di senso registrano l’energia nell’ambiente. Le risposte fisiologiche sono associate ea esperienze grezze (</a:t>
            </a:r>
            <a:r>
              <a:rPr lang="it-IT" dirty="0" smtClean="0">
                <a:solidFill>
                  <a:srgbClr val="C00000"/>
                </a:solidFill>
                <a:sym typeface="Arial"/>
              </a:rPr>
              <a:t>sensazioni</a:t>
            </a:r>
            <a:r>
              <a:rPr lang="it-IT" dirty="0" smtClean="0">
                <a:sym typeface="Arial"/>
              </a:rPr>
              <a:t>) </a:t>
            </a:r>
          </a:p>
          <a:p>
            <a:pPr lvl="1"/>
            <a:r>
              <a:rPr lang="it-IT" dirty="0" smtClean="0">
                <a:sym typeface="Arial"/>
              </a:rPr>
              <a:t>Le sensazioni sono rielaborate e trasformate in esperienze psicologiche soggettive e consapevoli (</a:t>
            </a:r>
            <a:r>
              <a:rPr lang="it-IT" dirty="0" smtClean="0">
                <a:solidFill>
                  <a:srgbClr val="C00000"/>
                </a:solidFill>
                <a:sym typeface="Arial"/>
              </a:rPr>
              <a:t>percezioni</a:t>
            </a:r>
            <a:r>
              <a:rPr lang="it-IT" dirty="0" smtClean="0">
                <a:sym typeface="Arial"/>
              </a:rPr>
              <a:t>)</a:t>
            </a:r>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5"/>
          <p:cNvSpPr txBox="1">
            <a:spLocks noGrp="1"/>
          </p:cNvSpPr>
          <p:nvPr>
            <p:ph type="title"/>
          </p:nvPr>
        </p:nvSpPr>
        <p:spPr/>
        <p:txBody>
          <a:bodyPr/>
          <a:lstStyle/>
          <a:p>
            <a:pPr lvl="0"/>
            <a:r>
              <a:rPr lang="it-IT" smtClean="0">
                <a:sym typeface="Comic Sans MS"/>
              </a:rPr>
              <a:t>Processo percettivo</a:t>
            </a:r>
            <a:endParaRPr lang="it-IT" dirty="0">
              <a:sym typeface="Comic Sans MS"/>
            </a:endParaRPr>
          </a:p>
        </p:txBody>
      </p:sp>
      <p:sp>
        <p:nvSpPr>
          <p:cNvPr id="141" name="Google Shape;141;p5"/>
          <p:cNvSpPr txBox="1">
            <a:spLocks noGrp="1"/>
          </p:cNvSpPr>
          <p:nvPr>
            <p:ph type="body" idx="1"/>
          </p:nvPr>
        </p:nvSpPr>
        <p:spPr/>
        <p:txBody>
          <a:bodyPr/>
          <a:lstStyle/>
          <a:p>
            <a:pPr lvl="0"/>
            <a:r>
              <a:rPr lang="it-IT" smtClean="0">
                <a:sym typeface="Comic Sans MS"/>
              </a:rPr>
              <a:t>In poche parole … </a:t>
            </a:r>
            <a:endParaRPr lang="it-IT" smtClean="0"/>
          </a:p>
          <a:p>
            <a:pPr lvl="0"/>
            <a:r>
              <a:rPr lang="it-IT" smtClean="0">
                <a:sym typeface="Comic Sans MS"/>
              </a:rPr>
              <a:t>	… la percezione tratta del modo in cui noi acquisiamo informazione dall’ambiente che ci circonda , la convertiamo in una rappresentazione significativa ( e alla fine la utilizziamo come guida per il comportamento e l’azione).			</a:t>
            </a:r>
            <a:endParaRPr lang="it-IT" smtClean="0"/>
          </a:p>
          <a:p>
            <a:pPr lvl="0"/>
            <a:endParaRPr lang="it-IT" dirty="0">
              <a:sym typeface="Comic Sans MS"/>
            </a:endParaRPr>
          </a:p>
        </p:txBody>
      </p:sp>
      <p:sp>
        <p:nvSpPr>
          <p:cNvPr id="143" name="Google Shape;143;p5"/>
          <p:cNvSpPr/>
          <p:nvPr/>
        </p:nvSpPr>
        <p:spPr>
          <a:xfrm>
            <a:off x="203200" y="4724400"/>
            <a:ext cx="1557338"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000"/>
              <a:buFont typeface="Noto Sans Symbols"/>
              <a:buNone/>
            </a:pPr>
            <a:r>
              <a:rPr lang="it-IT" sz="2000" b="0" i="0" u="none" strike="noStrike" cap="none">
                <a:solidFill>
                  <a:schemeClr val="lt1"/>
                </a:solidFill>
                <a:latin typeface="Comic Sans MS"/>
                <a:ea typeface="Comic Sans MS"/>
                <a:cs typeface="Comic Sans MS"/>
                <a:sym typeface="Comic Sans MS"/>
              </a:rPr>
              <a:t>Ambiente</a:t>
            </a:r>
            <a:endParaRPr sz="2000"/>
          </a:p>
        </p:txBody>
      </p:sp>
      <p:cxnSp>
        <p:nvCxnSpPr>
          <p:cNvPr id="144" name="Google Shape;144;p5"/>
          <p:cNvCxnSpPr/>
          <p:nvPr/>
        </p:nvCxnSpPr>
        <p:spPr>
          <a:xfrm>
            <a:off x="1693863" y="5105400"/>
            <a:ext cx="638175" cy="0"/>
          </a:xfrm>
          <a:prstGeom prst="straightConnector1">
            <a:avLst/>
          </a:prstGeom>
          <a:noFill/>
          <a:ln w="9525" cap="flat" cmpd="sng">
            <a:solidFill>
              <a:schemeClr val="dk1"/>
            </a:solidFill>
            <a:prstDash val="solid"/>
            <a:round/>
            <a:headEnd type="none" w="med" len="med"/>
            <a:tailEnd type="triangle" w="med" len="med"/>
          </a:ln>
        </p:spPr>
      </p:cxnSp>
      <p:sp>
        <p:nvSpPr>
          <p:cNvPr id="145" name="Google Shape;145;p5"/>
          <p:cNvSpPr/>
          <p:nvPr/>
        </p:nvSpPr>
        <p:spPr>
          <a:xfrm>
            <a:off x="2370138" y="4724400"/>
            <a:ext cx="1312400"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000"/>
              <a:buFont typeface="Noto Sans Symbols"/>
              <a:buNone/>
            </a:pPr>
            <a:r>
              <a:rPr lang="it-IT" sz="2000" b="0" i="0" u="none" strike="noStrike" cap="none">
                <a:solidFill>
                  <a:schemeClr val="lt1"/>
                </a:solidFill>
                <a:latin typeface="Comic Sans MS"/>
                <a:ea typeface="Comic Sans MS"/>
                <a:cs typeface="Comic Sans MS"/>
                <a:sym typeface="Comic Sans MS"/>
              </a:rPr>
              <a:t>Organi </a:t>
            </a:r>
            <a:endParaRPr sz="2000"/>
          </a:p>
          <a:p>
            <a:pPr marL="0" marR="0" lvl="0" indent="0" algn="ctr" rtl="0">
              <a:spcBef>
                <a:spcPts val="0"/>
              </a:spcBef>
              <a:spcAft>
                <a:spcPts val="0"/>
              </a:spcAft>
              <a:buClr>
                <a:schemeClr val="lt1"/>
              </a:buClr>
              <a:buSzPts val="2000"/>
              <a:buFont typeface="Noto Sans Symbols"/>
              <a:buNone/>
            </a:pPr>
            <a:r>
              <a:rPr lang="it-IT" sz="2000" b="0" i="0" u="none" strike="noStrike" cap="none">
                <a:solidFill>
                  <a:schemeClr val="lt1"/>
                </a:solidFill>
                <a:latin typeface="Comic Sans MS"/>
                <a:ea typeface="Comic Sans MS"/>
                <a:cs typeface="Comic Sans MS"/>
                <a:sym typeface="Comic Sans MS"/>
              </a:rPr>
              <a:t>sensoriali</a:t>
            </a:r>
            <a:endParaRPr sz="2000"/>
          </a:p>
        </p:txBody>
      </p:sp>
      <p:sp>
        <p:nvSpPr>
          <p:cNvPr id="146" name="Google Shape;146;p5"/>
          <p:cNvSpPr/>
          <p:nvPr/>
        </p:nvSpPr>
        <p:spPr>
          <a:xfrm>
            <a:off x="4064000" y="4724400"/>
            <a:ext cx="1156393"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000"/>
              <a:buFont typeface="Noto Sans Symbols"/>
              <a:buNone/>
            </a:pPr>
            <a:r>
              <a:rPr lang="it-IT" sz="2000" b="0" i="0" u="none" strike="noStrike" cap="none">
                <a:solidFill>
                  <a:schemeClr val="lt1"/>
                </a:solidFill>
                <a:latin typeface="Comic Sans MS"/>
                <a:ea typeface="Comic Sans MS"/>
                <a:cs typeface="Comic Sans MS"/>
                <a:sym typeface="Comic Sans MS"/>
              </a:rPr>
              <a:t>Cervello</a:t>
            </a:r>
            <a:endParaRPr sz="2000"/>
          </a:p>
        </p:txBody>
      </p:sp>
      <p:sp>
        <p:nvSpPr>
          <p:cNvPr id="147" name="Google Shape;147;p5"/>
          <p:cNvSpPr/>
          <p:nvPr/>
        </p:nvSpPr>
        <p:spPr>
          <a:xfrm>
            <a:off x="7518400" y="4724400"/>
            <a:ext cx="1422400"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000"/>
              <a:buFont typeface="Noto Sans Symbols"/>
              <a:buNone/>
            </a:pPr>
            <a:r>
              <a:rPr lang="it-IT" sz="2000" b="0" i="0" u="none" strike="noStrike" cap="none">
                <a:solidFill>
                  <a:schemeClr val="lt1"/>
                </a:solidFill>
                <a:latin typeface="Comic Sans MS"/>
                <a:ea typeface="Comic Sans MS"/>
                <a:cs typeface="Comic Sans MS"/>
                <a:sym typeface="Comic Sans MS"/>
              </a:rPr>
              <a:t>Ambiente</a:t>
            </a:r>
            <a:endParaRPr sz="2000"/>
          </a:p>
        </p:txBody>
      </p:sp>
      <p:cxnSp>
        <p:nvCxnSpPr>
          <p:cNvPr id="148" name="Google Shape;148;p5"/>
          <p:cNvCxnSpPr/>
          <p:nvPr/>
        </p:nvCxnSpPr>
        <p:spPr>
          <a:xfrm>
            <a:off x="6840538" y="5105400"/>
            <a:ext cx="639762" cy="0"/>
          </a:xfrm>
          <a:prstGeom prst="straightConnector1">
            <a:avLst/>
          </a:prstGeom>
          <a:noFill/>
          <a:ln w="9525" cap="flat" cmpd="sng">
            <a:solidFill>
              <a:schemeClr val="dk1"/>
            </a:solidFill>
            <a:prstDash val="solid"/>
            <a:round/>
            <a:headEnd type="none" w="med" len="med"/>
            <a:tailEnd type="triangle" w="med" len="med"/>
          </a:ln>
        </p:spPr>
      </p:cxnSp>
      <p:cxnSp>
        <p:nvCxnSpPr>
          <p:cNvPr id="149" name="Google Shape;149;p5"/>
          <p:cNvCxnSpPr/>
          <p:nvPr/>
        </p:nvCxnSpPr>
        <p:spPr>
          <a:xfrm>
            <a:off x="5148263" y="5105400"/>
            <a:ext cx="638175" cy="0"/>
          </a:xfrm>
          <a:prstGeom prst="straightConnector1">
            <a:avLst/>
          </a:prstGeom>
          <a:noFill/>
          <a:ln w="9525" cap="flat" cmpd="sng">
            <a:solidFill>
              <a:schemeClr val="dk1"/>
            </a:solidFill>
            <a:prstDash val="solid"/>
            <a:round/>
            <a:headEnd type="none" w="med" len="med"/>
            <a:tailEnd type="triangle" w="med" len="med"/>
          </a:ln>
        </p:spPr>
      </p:cxnSp>
      <p:cxnSp>
        <p:nvCxnSpPr>
          <p:cNvPr id="150" name="Google Shape;150;p5"/>
          <p:cNvCxnSpPr/>
          <p:nvPr/>
        </p:nvCxnSpPr>
        <p:spPr>
          <a:xfrm>
            <a:off x="3454400" y="5105400"/>
            <a:ext cx="639763" cy="0"/>
          </a:xfrm>
          <a:prstGeom prst="straightConnector1">
            <a:avLst/>
          </a:prstGeom>
          <a:noFill/>
          <a:ln w="9525" cap="flat" cmpd="sng">
            <a:solidFill>
              <a:schemeClr val="dk1"/>
            </a:solidFill>
            <a:prstDash val="solid"/>
            <a:round/>
            <a:headEnd type="none" w="med" len="med"/>
            <a:tailEnd type="triangle" w="med" len="med"/>
          </a:ln>
        </p:spPr>
      </p:cxnSp>
      <p:sp>
        <p:nvSpPr>
          <p:cNvPr id="151" name="Google Shape;151;p5"/>
          <p:cNvSpPr/>
          <p:nvPr/>
        </p:nvSpPr>
        <p:spPr>
          <a:xfrm>
            <a:off x="5757863" y="4724400"/>
            <a:ext cx="1082675"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000"/>
              <a:buFont typeface="Noto Sans Symbols"/>
              <a:buNone/>
            </a:pPr>
            <a:r>
              <a:rPr lang="it-IT" sz="2000" b="0" i="0" u="none" strike="noStrike" cap="none">
                <a:solidFill>
                  <a:schemeClr val="lt1"/>
                </a:solidFill>
                <a:latin typeface="Comic Sans MS"/>
                <a:ea typeface="Comic Sans MS"/>
                <a:cs typeface="Comic Sans MS"/>
                <a:sym typeface="Comic Sans MS"/>
              </a:rPr>
              <a:t>Muscoli</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8"/>
          <p:cNvSpPr txBox="1">
            <a:spLocks noGrp="1"/>
          </p:cNvSpPr>
          <p:nvPr>
            <p:ph type="title"/>
          </p:nvPr>
        </p:nvSpPr>
        <p:spPr/>
        <p:txBody>
          <a:bodyPr/>
          <a:lstStyle/>
          <a:p>
            <a:pPr lvl="0"/>
            <a:r>
              <a:rPr lang="it-IT" smtClean="0">
                <a:sym typeface="Comic Sans MS"/>
              </a:rPr>
              <a:t>Processo percettivo</a:t>
            </a:r>
            <a:endParaRPr lang="it-IT" dirty="0"/>
          </a:p>
        </p:txBody>
      </p:sp>
      <p:sp>
        <p:nvSpPr>
          <p:cNvPr id="184" name="Google Shape;184;p8"/>
          <p:cNvSpPr txBox="1">
            <a:spLocks noGrp="1"/>
          </p:cNvSpPr>
          <p:nvPr>
            <p:ph type="body" idx="1"/>
          </p:nvPr>
        </p:nvSpPr>
        <p:spPr>
          <a:xfrm>
            <a:off x="628650" y="3269673"/>
            <a:ext cx="7886700" cy="2907290"/>
          </a:xfrm>
        </p:spPr>
        <p:txBody>
          <a:bodyPr>
            <a:normAutofit fontScale="92500"/>
          </a:bodyPr>
          <a:lstStyle/>
          <a:p>
            <a:r>
              <a:rPr lang="it-IT" dirty="0" smtClean="0">
                <a:sym typeface="Comic Sans MS"/>
              </a:rPr>
              <a:t>Nell’ambiente è presente uno </a:t>
            </a:r>
            <a:r>
              <a:rPr lang="it-IT" dirty="0" smtClean="0">
                <a:solidFill>
                  <a:srgbClr val="C00000"/>
                </a:solidFill>
                <a:sym typeface="Comic Sans MS"/>
              </a:rPr>
              <a:t>stimolo distale</a:t>
            </a:r>
            <a:r>
              <a:rPr lang="it-IT" dirty="0" smtClean="0">
                <a:sym typeface="Comic Sans MS"/>
              </a:rPr>
              <a:t>,  con caratteristiche fisiche misurabili.</a:t>
            </a:r>
            <a:r>
              <a:rPr lang="it-IT" dirty="0">
                <a:sym typeface="Arial"/>
              </a:rPr>
              <a:t> </a:t>
            </a:r>
            <a:r>
              <a:rPr lang="it-IT" dirty="0" smtClean="0">
                <a:sym typeface="Arial"/>
              </a:rPr>
              <a:t>E’ un oggetto </a:t>
            </a:r>
            <a:r>
              <a:rPr lang="it-IT" dirty="0">
                <a:sym typeface="Arial"/>
              </a:rPr>
              <a:t>fisico </a:t>
            </a:r>
            <a:r>
              <a:rPr lang="it-IT" dirty="0" smtClean="0">
                <a:sym typeface="Arial"/>
              </a:rPr>
              <a:t>con </a:t>
            </a:r>
            <a:r>
              <a:rPr lang="it-IT" dirty="0">
                <a:sym typeface="Arial"/>
              </a:rPr>
              <a:t>caratteristiche indipendenti da un organismo che le </a:t>
            </a:r>
            <a:r>
              <a:rPr lang="it-IT" dirty="0" smtClean="0">
                <a:sym typeface="Arial"/>
              </a:rPr>
              <a:t>osservi</a:t>
            </a:r>
            <a:endParaRPr lang="it-IT" dirty="0" smtClean="0">
              <a:sym typeface="Comic Sans MS"/>
            </a:endParaRPr>
          </a:p>
          <a:p>
            <a:pPr lvl="0"/>
            <a:r>
              <a:rPr lang="it-IT" dirty="0" smtClean="0">
                <a:sym typeface="Comic Sans MS"/>
              </a:rPr>
              <a:t>Sono esempi di stimoli distali per la visione gli oggetti concreti presenti nell’ambiente che ci circonda. L’elenco è infinito: case, persone, alberi, mobili, utensili…..</a:t>
            </a:r>
          </a:p>
          <a:p>
            <a:pPr marL="0" lvl="0" indent="0">
              <a:buNone/>
            </a:pPr>
            <a:endParaRPr lang="it-IT" dirty="0"/>
          </a:p>
        </p:txBody>
      </p:sp>
      <p:sp>
        <p:nvSpPr>
          <p:cNvPr id="185" name="Google Shape;185;p8"/>
          <p:cNvSpPr/>
          <p:nvPr/>
        </p:nvSpPr>
        <p:spPr>
          <a:xfrm>
            <a:off x="134937" y="1828800"/>
            <a:ext cx="1693863" cy="1219200"/>
          </a:xfrm>
          <a:prstGeom prst="ellipse">
            <a:avLst/>
          </a:prstGeom>
          <a:noFill/>
          <a:ln w="50800" cap="flat" cmpd="sng">
            <a:solidFill>
              <a:schemeClr val="hlink"/>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3600" b="1">
              <a:solidFill>
                <a:schemeClr val="dk1"/>
              </a:solidFill>
              <a:latin typeface="Arial"/>
              <a:ea typeface="Arial"/>
              <a:cs typeface="Arial"/>
              <a:sym typeface="Arial"/>
            </a:endParaRPr>
          </a:p>
        </p:txBody>
      </p:sp>
      <p:sp>
        <p:nvSpPr>
          <p:cNvPr id="186" name="Google Shape;186;p8"/>
          <p:cNvSpPr/>
          <p:nvPr/>
        </p:nvSpPr>
        <p:spPr>
          <a:xfrm>
            <a:off x="203200" y="2057400"/>
            <a:ext cx="1557338"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1800" b="0" dirty="0">
                <a:solidFill>
                  <a:schemeClr val="lt1"/>
                </a:solidFill>
                <a:latin typeface="Times New Roman"/>
                <a:ea typeface="Times New Roman"/>
                <a:cs typeface="Times New Roman"/>
                <a:sym typeface="Times New Roman"/>
              </a:rPr>
              <a:t>Ambiente</a:t>
            </a:r>
            <a:endParaRPr sz="1800" dirty="0"/>
          </a:p>
        </p:txBody>
      </p:sp>
      <p:cxnSp>
        <p:nvCxnSpPr>
          <p:cNvPr id="187" name="Google Shape;187;p8"/>
          <p:cNvCxnSpPr/>
          <p:nvPr/>
        </p:nvCxnSpPr>
        <p:spPr>
          <a:xfrm>
            <a:off x="1693863" y="2438400"/>
            <a:ext cx="638175" cy="0"/>
          </a:xfrm>
          <a:prstGeom prst="straightConnector1">
            <a:avLst/>
          </a:prstGeom>
          <a:noFill/>
          <a:ln w="9525" cap="flat" cmpd="sng">
            <a:solidFill>
              <a:schemeClr val="dk1"/>
            </a:solidFill>
            <a:prstDash val="solid"/>
            <a:round/>
            <a:headEnd type="none" w="med" len="med"/>
            <a:tailEnd type="triangle" w="med" len="med"/>
          </a:ln>
        </p:spPr>
      </p:cxnSp>
      <p:sp>
        <p:nvSpPr>
          <p:cNvPr id="188" name="Google Shape;188;p8"/>
          <p:cNvSpPr/>
          <p:nvPr/>
        </p:nvSpPr>
        <p:spPr>
          <a:xfrm>
            <a:off x="2370138" y="2057400"/>
            <a:ext cx="1084262"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1800" b="0">
                <a:solidFill>
                  <a:schemeClr val="lt1"/>
                </a:solidFill>
                <a:latin typeface="Times New Roman"/>
                <a:ea typeface="Times New Roman"/>
                <a:cs typeface="Times New Roman"/>
                <a:sym typeface="Times New Roman"/>
              </a:rPr>
              <a:t>Organi </a:t>
            </a:r>
            <a:endParaRPr sz="1800"/>
          </a:p>
          <a:p>
            <a:pPr marL="0" marR="0" lvl="0" indent="0" algn="ctr" rtl="0">
              <a:spcBef>
                <a:spcPts val="0"/>
              </a:spcBef>
              <a:spcAft>
                <a:spcPts val="0"/>
              </a:spcAft>
              <a:buClr>
                <a:schemeClr val="lt1"/>
              </a:buClr>
              <a:buSzPts val="2400"/>
              <a:buFont typeface="Noto Sans Symbols"/>
              <a:buNone/>
            </a:pPr>
            <a:r>
              <a:rPr lang="it-IT" sz="1800" b="0">
                <a:solidFill>
                  <a:schemeClr val="lt1"/>
                </a:solidFill>
                <a:latin typeface="Times New Roman"/>
                <a:ea typeface="Times New Roman"/>
                <a:cs typeface="Times New Roman"/>
                <a:sym typeface="Times New Roman"/>
              </a:rPr>
              <a:t>di senso</a:t>
            </a:r>
            <a:endParaRPr sz="1800"/>
          </a:p>
        </p:txBody>
      </p:sp>
      <p:sp>
        <p:nvSpPr>
          <p:cNvPr id="189" name="Google Shape;189;p8"/>
          <p:cNvSpPr/>
          <p:nvPr/>
        </p:nvSpPr>
        <p:spPr>
          <a:xfrm>
            <a:off x="4064000" y="2057400"/>
            <a:ext cx="1084263"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1800" b="0">
                <a:solidFill>
                  <a:schemeClr val="lt1"/>
                </a:solidFill>
                <a:latin typeface="Times New Roman"/>
                <a:ea typeface="Times New Roman"/>
                <a:cs typeface="Times New Roman"/>
                <a:sym typeface="Times New Roman"/>
              </a:rPr>
              <a:t>Cervello</a:t>
            </a:r>
            <a:endParaRPr sz="1800"/>
          </a:p>
        </p:txBody>
      </p:sp>
      <p:sp>
        <p:nvSpPr>
          <p:cNvPr id="190" name="Google Shape;190;p8"/>
          <p:cNvSpPr/>
          <p:nvPr/>
        </p:nvSpPr>
        <p:spPr>
          <a:xfrm>
            <a:off x="7518400" y="2057400"/>
            <a:ext cx="1422400"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1800" b="0">
                <a:solidFill>
                  <a:schemeClr val="lt1"/>
                </a:solidFill>
                <a:latin typeface="Times New Roman"/>
                <a:ea typeface="Times New Roman"/>
                <a:cs typeface="Times New Roman"/>
                <a:sym typeface="Times New Roman"/>
              </a:rPr>
              <a:t>Ambiente</a:t>
            </a:r>
            <a:endParaRPr sz="1800"/>
          </a:p>
        </p:txBody>
      </p:sp>
      <p:cxnSp>
        <p:nvCxnSpPr>
          <p:cNvPr id="191" name="Google Shape;191;p8"/>
          <p:cNvCxnSpPr/>
          <p:nvPr/>
        </p:nvCxnSpPr>
        <p:spPr>
          <a:xfrm>
            <a:off x="6840538" y="2438400"/>
            <a:ext cx="639762" cy="0"/>
          </a:xfrm>
          <a:prstGeom prst="straightConnector1">
            <a:avLst/>
          </a:prstGeom>
          <a:noFill/>
          <a:ln w="9525" cap="flat" cmpd="sng">
            <a:solidFill>
              <a:schemeClr val="dk1"/>
            </a:solidFill>
            <a:prstDash val="solid"/>
            <a:round/>
            <a:headEnd type="none" w="med" len="med"/>
            <a:tailEnd type="triangle" w="med" len="med"/>
          </a:ln>
        </p:spPr>
      </p:cxnSp>
      <p:cxnSp>
        <p:nvCxnSpPr>
          <p:cNvPr id="192" name="Google Shape;192;p8"/>
          <p:cNvCxnSpPr/>
          <p:nvPr/>
        </p:nvCxnSpPr>
        <p:spPr>
          <a:xfrm>
            <a:off x="5148263" y="2438400"/>
            <a:ext cx="638175" cy="0"/>
          </a:xfrm>
          <a:prstGeom prst="straightConnector1">
            <a:avLst/>
          </a:prstGeom>
          <a:noFill/>
          <a:ln w="9525" cap="flat" cmpd="sng">
            <a:solidFill>
              <a:schemeClr val="dk1"/>
            </a:solidFill>
            <a:prstDash val="solid"/>
            <a:round/>
            <a:headEnd type="none" w="med" len="med"/>
            <a:tailEnd type="triangle" w="med" len="med"/>
          </a:ln>
        </p:spPr>
      </p:cxnSp>
      <p:cxnSp>
        <p:nvCxnSpPr>
          <p:cNvPr id="193" name="Google Shape;193;p8"/>
          <p:cNvCxnSpPr/>
          <p:nvPr/>
        </p:nvCxnSpPr>
        <p:spPr>
          <a:xfrm>
            <a:off x="3454400" y="2438400"/>
            <a:ext cx="639763" cy="0"/>
          </a:xfrm>
          <a:prstGeom prst="straightConnector1">
            <a:avLst/>
          </a:prstGeom>
          <a:noFill/>
          <a:ln w="9525" cap="flat" cmpd="sng">
            <a:solidFill>
              <a:schemeClr val="dk1"/>
            </a:solidFill>
            <a:prstDash val="solid"/>
            <a:round/>
            <a:headEnd type="none" w="med" len="med"/>
            <a:tailEnd type="triangle" w="med" len="med"/>
          </a:ln>
        </p:spPr>
      </p:cxnSp>
      <p:sp>
        <p:nvSpPr>
          <p:cNvPr id="194" name="Google Shape;194;p8"/>
          <p:cNvSpPr/>
          <p:nvPr/>
        </p:nvSpPr>
        <p:spPr>
          <a:xfrm>
            <a:off x="5757863" y="2057400"/>
            <a:ext cx="1082675"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1800" b="0">
                <a:solidFill>
                  <a:schemeClr val="lt1"/>
                </a:solidFill>
                <a:latin typeface="Times New Roman"/>
                <a:ea typeface="Times New Roman"/>
                <a:cs typeface="Times New Roman"/>
                <a:sym typeface="Times New Roman"/>
              </a:rPr>
              <a:t>Muscoli</a:t>
            </a:r>
            <a:endParaRPr sz="1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8"/>
          <p:cNvSpPr txBox="1">
            <a:spLocks noGrp="1"/>
          </p:cNvSpPr>
          <p:nvPr>
            <p:ph type="title"/>
          </p:nvPr>
        </p:nvSpPr>
        <p:spPr/>
        <p:txBody>
          <a:bodyPr/>
          <a:lstStyle/>
          <a:p>
            <a:pPr lvl="0"/>
            <a:r>
              <a:rPr lang="it-IT" smtClean="0">
                <a:sym typeface="Comic Sans MS"/>
              </a:rPr>
              <a:t>Processo percettivo</a:t>
            </a:r>
            <a:endParaRPr lang="it-IT" dirty="0"/>
          </a:p>
        </p:txBody>
      </p:sp>
      <p:sp>
        <p:nvSpPr>
          <p:cNvPr id="184" name="Google Shape;184;p8"/>
          <p:cNvSpPr txBox="1">
            <a:spLocks noGrp="1"/>
          </p:cNvSpPr>
          <p:nvPr>
            <p:ph type="body" idx="1"/>
          </p:nvPr>
        </p:nvSpPr>
        <p:spPr>
          <a:xfrm>
            <a:off x="628650" y="3269673"/>
            <a:ext cx="7886700" cy="2907290"/>
          </a:xfrm>
        </p:spPr>
        <p:txBody>
          <a:bodyPr/>
          <a:lstStyle/>
          <a:p>
            <a:pPr lvl="0"/>
            <a:r>
              <a:rPr lang="it-IT" dirty="0" smtClean="0">
                <a:sym typeface="Comic Sans MS"/>
              </a:rPr>
              <a:t>Se lo stimolo distale è in grado di emettere energia che i nostri sensi sono in grado di rilevare, questa energia attiva i recettori negli organi di senso creando lo </a:t>
            </a:r>
            <a:r>
              <a:rPr lang="it-IT" dirty="0" smtClean="0">
                <a:solidFill>
                  <a:srgbClr val="C00000"/>
                </a:solidFill>
                <a:sym typeface="Comic Sans MS"/>
              </a:rPr>
              <a:t>stimolo prossimale</a:t>
            </a:r>
            <a:r>
              <a:rPr lang="it-IT" dirty="0" smtClean="0">
                <a:sym typeface="Comic Sans MS"/>
              </a:rPr>
              <a:t>.</a:t>
            </a:r>
          </a:p>
          <a:p>
            <a:pPr lvl="0"/>
            <a:r>
              <a:rPr lang="it-IT" dirty="0" smtClean="0">
                <a:sym typeface="Comic Sans MS"/>
              </a:rPr>
              <a:t>Nel caso della visione, in presenza di luce nell’ambiente, gli oggetti riflettono la luce che raggiunge e attiva i fotorecettori  </a:t>
            </a:r>
          </a:p>
          <a:p>
            <a:pPr lvl="0"/>
            <a:endParaRPr lang="it-IT" dirty="0"/>
          </a:p>
        </p:txBody>
      </p:sp>
      <p:sp>
        <p:nvSpPr>
          <p:cNvPr id="185" name="Google Shape;185;p8"/>
          <p:cNvSpPr/>
          <p:nvPr/>
        </p:nvSpPr>
        <p:spPr>
          <a:xfrm>
            <a:off x="2032000" y="1828800"/>
            <a:ext cx="1693863" cy="1219200"/>
          </a:xfrm>
          <a:prstGeom prst="ellipse">
            <a:avLst/>
          </a:prstGeom>
          <a:noFill/>
          <a:ln w="50800" cap="flat" cmpd="sng">
            <a:solidFill>
              <a:schemeClr val="hlink"/>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3600" b="1">
              <a:solidFill>
                <a:schemeClr val="dk1"/>
              </a:solidFill>
              <a:latin typeface="Arial"/>
              <a:ea typeface="Arial"/>
              <a:cs typeface="Arial"/>
              <a:sym typeface="Arial"/>
            </a:endParaRPr>
          </a:p>
        </p:txBody>
      </p:sp>
      <p:sp>
        <p:nvSpPr>
          <p:cNvPr id="186" name="Google Shape;186;p8"/>
          <p:cNvSpPr/>
          <p:nvPr/>
        </p:nvSpPr>
        <p:spPr>
          <a:xfrm>
            <a:off x="203200" y="2057400"/>
            <a:ext cx="1557338"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1800" b="0" dirty="0">
                <a:solidFill>
                  <a:schemeClr val="lt1"/>
                </a:solidFill>
                <a:latin typeface="Times New Roman"/>
                <a:ea typeface="Times New Roman"/>
                <a:cs typeface="Times New Roman"/>
                <a:sym typeface="Times New Roman"/>
              </a:rPr>
              <a:t>Ambiente</a:t>
            </a:r>
            <a:endParaRPr sz="1800" dirty="0"/>
          </a:p>
        </p:txBody>
      </p:sp>
      <p:cxnSp>
        <p:nvCxnSpPr>
          <p:cNvPr id="187" name="Google Shape;187;p8"/>
          <p:cNvCxnSpPr/>
          <p:nvPr/>
        </p:nvCxnSpPr>
        <p:spPr>
          <a:xfrm>
            <a:off x="1693863" y="2438400"/>
            <a:ext cx="638175" cy="0"/>
          </a:xfrm>
          <a:prstGeom prst="straightConnector1">
            <a:avLst/>
          </a:prstGeom>
          <a:noFill/>
          <a:ln w="9525" cap="flat" cmpd="sng">
            <a:solidFill>
              <a:schemeClr val="dk1"/>
            </a:solidFill>
            <a:prstDash val="solid"/>
            <a:round/>
            <a:headEnd type="none" w="med" len="med"/>
            <a:tailEnd type="triangle" w="med" len="med"/>
          </a:ln>
        </p:spPr>
      </p:cxnSp>
      <p:sp>
        <p:nvSpPr>
          <p:cNvPr id="188" name="Google Shape;188;p8"/>
          <p:cNvSpPr/>
          <p:nvPr/>
        </p:nvSpPr>
        <p:spPr>
          <a:xfrm>
            <a:off x="2370138" y="2057400"/>
            <a:ext cx="1084262"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1800" b="0">
                <a:solidFill>
                  <a:schemeClr val="lt1"/>
                </a:solidFill>
                <a:latin typeface="Times New Roman"/>
                <a:ea typeface="Times New Roman"/>
                <a:cs typeface="Times New Roman"/>
                <a:sym typeface="Times New Roman"/>
              </a:rPr>
              <a:t>Organi </a:t>
            </a:r>
            <a:endParaRPr sz="1800"/>
          </a:p>
          <a:p>
            <a:pPr marL="0" marR="0" lvl="0" indent="0" algn="ctr" rtl="0">
              <a:spcBef>
                <a:spcPts val="0"/>
              </a:spcBef>
              <a:spcAft>
                <a:spcPts val="0"/>
              </a:spcAft>
              <a:buClr>
                <a:schemeClr val="lt1"/>
              </a:buClr>
              <a:buSzPts val="2400"/>
              <a:buFont typeface="Noto Sans Symbols"/>
              <a:buNone/>
            </a:pPr>
            <a:r>
              <a:rPr lang="it-IT" sz="1800" b="0">
                <a:solidFill>
                  <a:schemeClr val="lt1"/>
                </a:solidFill>
                <a:latin typeface="Times New Roman"/>
                <a:ea typeface="Times New Roman"/>
                <a:cs typeface="Times New Roman"/>
                <a:sym typeface="Times New Roman"/>
              </a:rPr>
              <a:t>di senso</a:t>
            </a:r>
            <a:endParaRPr sz="1800"/>
          </a:p>
        </p:txBody>
      </p:sp>
      <p:sp>
        <p:nvSpPr>
          <p:cNvPr id="189" name="Google Shape;189;p8"/>
          <p:cNvSpPr/>
          <p:nvPr/>
        </p:nvSpPr>
        <p:spPr>
          <a:xfrm>
            <a:off x="4064000" y="2057400"/>
            <a:ext cx="1084263"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1800" b="0">
                <a:solidFill>
                  <a:schemeClr val="lt1"/>
                </a:solidFill>
                <a:latin typeface="Times New Roman"/>
                <a:ea typeface="Times New Roman"/>
                <a:cs typeface="Times New Roman"/>
                <a:sym typeface="Times New Roman"/>
              </a:rPr>
              <a:t>Cervello</a:t>
            </a:r>
            <a:endParaRPr sz="1800"/>
          </a:p>
        </p:txBody>
      </p:sp>
      <p:sp>
        <p:nvSpPr>
          <p:cNvPr id="190" name="Google Shape;190;p8"/>
          <p:cNvSpPr/>
          <p:nvPr/>
        </p:nvSpPr>
        <p:spPr>
          <a:xfrm>
            <a:off x="7518400" y="2057400"/>
            <a:ext cx="1422400"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1800" b="0">
                <a:solidFill>
                  <a:schemeClr val="lt1"/>
                </a:solidFill>
                <a:latin typeface="Times New Roman"/>
                <a:ea typeface="Times New Roman"/>
                <a:cs typeface="Times New Roman"/>
                <a:sym typeface="Times New Roman"/>
              </a:rPr>
              <a:t>Ambiente</a:t>
            </a:r>
            <a:endParaRPr sz="1800"/>
          </a:p>
        </p:txBody>
      </p:sp>
      <p:cxnSp>
        <p:nvCxnSpPr>
          <p:cNvPr id="191" name="Google Shape;191;p8"/>
          <p:cNvCxnSpPr/>
          <p:nvPr/>
        </p:nvCxnSpPr>
        <p:spPr>
          <a:xfrm>
            <a:off x="6840538" y="2438400"/>
            <a:ext cx="639762" cy="0"/>
          </a:xfrm>
          <a:prstGeom prst="straightConnector1">
            <a:avLst/>
          </a:prstGeom>
          <a:noFill/>
          <a:ln w="9525" cap="flat" cmpd="sng">
            <a:solidFill>
              <a:schemeClr val="dk1"/>
            </a:solidFill>
            <a:prstDash val="solid"/>
            <a:round/>
            <a:headEnd type="none" w="med" len="med"/>
            <a:tailEnd type="triangle" w="med" len="med"/>
          </a:ln>
        </p:spPr>
      </p:cxnSp>
      <p:cxnSp>
        <p:nvCxnSpPr>
          <p:cNvPr id="192" name="Google Shape;192;p8"/>
          <p:cNvCxnSpPr/>
          <p:nvPr/>
        </p:nvCxnSpPr>
        <p:spPr>
          <a:xfrm>
            <a:off x="5148263" y="2438400"/>
            <a:ext cx="638175" cy="0"/>
          </a:xfrm>
          <a:prstGeom prst="straightConnector1">
            <a:avLst/>
          </a:prstGeom>
          <a:noFill/>
          <a:ln w="9525" cap="flat" cmpd="sng">
            <a:solidFill>
              <a:schemeClr val="dk1"/>
            </a:solidFill>
            <a:prstDash val="solid"/>
            <a:round/>
            <a:headEnd type="none" w="med" len="med"/>
            <a:tailEnd type="triangle" w="med" len="med"/>
          </a:ln>
        </p:spPr>
      </p:cxnSp>
      <p:cxnSp>
        <p:nvCxnSpPr>
          <p:cNvPr id="193" name="Google Shape;193;p8"/>
          <p:cNvCxnSpPr/>
          <p:nvPr/>
        </p:nvCxnSpPr>
        <p:spPr>
          <a:xfrm>
            <a:off x="3454400" y="2438400"/>
            <a:ext cx="639763" cy="0"/>
          </a:xfrm>
          <a:prstGeom prst="straightConnector1">
            <a:avLst/>
          </a:prstGeom>
          <a:noFill/>
          <a:ln w="9525" cap="flat" cmpd="sng">
            <a:solidFill>
              <a:schemeClr val="dk1"/>
            </a:solidFill>
            <a:prstDash val="solid"/>
            <a:round/>
            <a:headEnd type="none" w="med" len="med"/>
            <a:tailEnd type="triangle" w="med" len="med"/>
          </a:ln>
        </p:spPr>
      </p:cxnSp>
      <p:sp>
        <p:nvSpPr>
          <p:cNvPr id="194" name="Google Shape;194;p8"/>
          <p:cNvSpPr/>
          <p:nvPr/>
        </p:nvSpPr>
        <p:spPr>
          <a:xfrm>
            <a:off x="5757863" y="2057400"/>
            <a:ext cx="1082675"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1800" b="0">
                <a:solidFill>
                  <a:schemeClr val="lt1"/>
                </a:solidFill>
                <a:latin typeface="Times New Roman"/>
                <a:ea typeface="Times New Roman"/>
                <a:cs typeface="Times New Roman"/>
                <a:sym typeface="Times New Roman"/>
              </a:rPr>
              <a:t>Muscoli</a:t>
            </a:r>
            <a:endParaRPr sz="1800"/>
          </a:p>
        </p:txBody>
      </p:sp>
    </p:spTree>
    <p:extLst>
      <p:ext uri="{BB962C8B-B14F-4D97-AF65-F5344CB8AC3E}">
        <p14:creationId xmlns:p14="http://schemas.microsoft.com/office/powerpoint/2010/main" val="295317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9"/>
          <p:cNvSpPr txBox="1">
            <a:spLocks noGrp="1"/>
          </p:cNvSpPr>
          <p:nvPr>
            <p:ph type="title"/>
          </p:nvPr>
        </p:nvSpPr>
        <p:spPr/>
        <p:txBody>
          <a:bodyPr/>
          <a:lstStyle/>
          <a:p>
            <a:pPr lvl="0"/>
            <a:r>
              <a:rPr lang="it-IT" smtClean="0">
                <a:sym typeface="Comic Sans MS"/>
              </a:rPr>
              <a:t>Processo percettivo</a:t>
            </a:r>
            <a:endParaRPr lang="it-IT" dirty="0"/>
          </a:p>
        </p:txBody>
      </p:sp>
      <p:sp>
        <p:nvSpPr>
          <p:cNvPr id="202" name="Google Shape;202;p9"/>
          <p:cNvSpPr txBox="1">
            <a:spLocks noGrp="1"/>
          </p:cNvSpPr>
          <p:nvPr>
            <p:ph type="body" idx="1"/>
          </p:nvPr>
        </p:nvSpPr>
        <p:spPr>
          <a:xfrm>
            <a:off x="628650" y="3269673"/>
            <a:ext cx="7886700" cy="2907290"/>
          </a:xfrm>
        </p:spPr>
        <p:txBody>
          <a:bodyPr/>
          <a:lstStyle/>
          <a:p>
            <a:pPr lvl="0"/>
            <a:r>
              <a:rPr lang="it-IT" dirty="0" smtClean="0">
                <a:sym typeface="Comic Sans MS"/>
              </a:rPr>
              <a:t>Il processo percettivo rielabora in stadi successivi fino ai livelli più alti della corteccia le informazioni presenti nello stimolo prossimale creando una rappresentazione mentale soggettiva dello </a:t>
            </a:r>
            <a:r>
              <a:rPr lang="it-IT" dirty="0" err="1" smtClean="0">
                <a:sym typeface="Comic Sans MS"/>
              </a:rPr>
              <a:t>simolo</a:t>
            </a:r>
            <a:r>
              <a:rPr lang="it-IT" dirty="0" smtClean="0">
                <a:sym typeface="Comic Sans MS"/>
              </a:rPr>
              <a:t> prossimale, cioè il </a:t>
            </a:r>
            <a:r>
              <a:rPr lang="it-IT" dirty="0" smtClean="0">
                <a:solidFill>
                  <a:srgbClr val="C00000"/>
                </a:solidFill>
                <a:sym typeface="Comic Sans MS"/>
              </a:rPr>
              <a:t>percetto</a:t>
            </a:r>
            <a:r>
              <a:rPr lang="it-IT" dirty="0" smtClean="0">
                <a:sym typeface="Comic Sans MS"/>
              </a:rPr>
              <a:t>. </a:t>
            </a:r>
            <a:endParaRPr lang="it-IT" dirty="0"/>
          </a:p>
        </p:txBody>
      </p:sp>
      <p:sp>
        <p:nvSpPr>
          <p:cNvPr id="203" name="Google Shape;203;p9"/>
          <p:cNvSpPr/>
          <p:nvPr/>
        </p:nvSpPr>
        <p:spPr>
          <a:xfrm>
            <a:off x="3725863" y="1828800"/>
            <a:ext cx="1692275" cy="1219200"/>
          </a:xfrm>
          <a:prstGeom prst="ellipse">
            <a:avLst/>
          </a:prstGeom>
          <a:noFill/>
          <a:ln w="50800" cap="flat" cmpd="sng">
            <a:solidFill>
              <a:schemeClr val="hlink"/>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3600" b="1">
              <a:solidFill>
                <a:schemeClr val="dk1"/>
              </a:solidFill>
              <a:latin typeface="Arial"/>
              <a:ea typeface="Arial"/>
              <a:cs typeface="Arial"/>
              <a:sym typeface="Arial"/>
            </a:endParaRPr>
          </a:p>
        </p:txBody>
      </p:sp>
      <p:sp>
        <p:nvSpPr>
          <p:cNvPr id="204" name="Google Shape;204;p9"/>
          <p:cNvSpPr/>
          <p:nvPr/>
        </p:nvSpPr>
        <p:spPr>
          <a:xfrm>
            <a:off x="457200" y="76200"/>
            <a:ext cx="7543800" cy="1295400"/>
          </a:xfrm>
          <a:prstGeom prst="rect">
            <a:avLst/>
          </a:prstGeom>
          <a:noFill/>
          <a:ln>
            <a:noFill/>
          </a:ln>
        </p:spPr>
        <p:txBody>
          <a:bodyPr spcFirstLastPara="1" wrap="square" lIns="91425" tIns="45700" rIns="91425" bIns="45700" anchor="b" anchorCtr="0">
            <a:noAutofit/>
          </a:bodyPr>
          <a:lstStyle/>
          <a:p>
            <a:pPr marL="0" marR="0" lvl="0" indent="0" algn="l" rtl="0">
              <a:spcBef>
                <a:spcPts val="0"/>
              </a:spcBef>
              <a:spcAft>
                <a:spcPts val="0"/>
              </a:spcAft>
              <a:buClr>
                <a:schemeClr val="dk1"/>
              </a:buClr>
              <a:buSzPts val="3900"/>
              <a:buFont typeface="Noto Sans Symbols"/>
              <a:buNone/>
            </a:pPr>
            <a:endParaRPr sz="3900" b="1">
              <a:solidFill>
                <a:schemeClr val="dk2"/>
              </a:solidFill>
              <a:latin typeface="Comic Sans MS"/>
              <a:ea typeface="Comic Sans MS"/>
              <a:cs typeface="Comic Sans MS"/>
              <a:sym typeface="Comic Sans MS"/>
            </a:endParaRPr>
          </a:p>
        </p:txBody>
      </p:sp>
      <p:sp>
        <p:nvSpPr>
          <p:cNvPr id="205" name="Google Shape;205;p9"/>
          <p:cNvSpPr/>
          <p:nvPr/>
        </p:nvSpPr>
        <p:spPr>
          <a:xfrm>
            <a:off x="203200" y="2057400"/>
            <a:ext cx="1557338"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2000" b="0" dirty="0">
                <a:solidFill>
                  <a:schemeClr val="lt1"/>
                </a:solidFill>
                <a:latin typeface="Times New Roman"/>
                <a:ea typeface="Times New Roman"/>
                <a:cs typeface="Times New Roman"/>
                <a:sym typeface="Times New Roman"/>
              </a:rPr>
              <a:t>Ambiente</a:t>
            </a:r>
            <a:endParaRPr sz="2000" dirty="0"/>
          </a:p>
        </p:txBody>
      </p:sp>
      <p:cxnSp>
        <p:nvCxnSpPr>
          <p:cNvPr id="206" name="Google Shape;206;p9"/>
          <p:cNvCxnSpPr/>
          <p:nvPr/>
        </p:nvCxnSpPr>
        <p:spPr>
          <a:xfrm>
            <a:off x="1693863" y="2438400"/>
            <a:ext cx="638175" cy="0"/>
          </a:xfrm>
          <a:prstGeom prst="straightConnector1">
            <a:avLst/>
          </a:prstGeom>
          <a:noFill/>
          <a:ln w="9525" cap="flat" cmpd="sng">
            <a:solidFill>
              <a:schemeClr val="dk1"/>
            </a:solidFill>
            <a:prstDash val="solid"/>
            <a:round/>
            <a:headEnd type="none" w="med" len="med"/>
            <a:tailEnd type="triangle" w="med" len="med"/>
          </a:ln>
        </p:spPr>
      </p:cxnSp>
      <p:sp>
        <p:nvSpPr>
          <p:cNvPr id="207" name="Google Shape;207;p9"/>
          <p:cNvSpPr/>
          <p:nvPr/>
        </p:nvSpPr>
        <p:spPr>
          <a:xfrm>
            <a:off x="2370138" y="2057400"/>
            <a:ext cx="1084262"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2000" b="0">
                <a:solidFill>
                  <a:schemeClr val="lt1"/>
                </a:solidFill>
                <a:latin typeface="Times New Roman"/>
                <a:ea typeface="Times New Roman"/>
                <a:cs typeface="Times New Roman"/>
                <a:sym typeface="Times New Roman"/>
              </a:rPr>
              <a:t>Organi </a:t>
            </a:r>
            <a:endParaRPr sz="2000"/>
          </a:p>
          <a:p>
            <a:pPr marL="0" marR="0" lvl="0" indent="0" algn="ctr" rtl="0">
              <a:spcBef>
                <a:spcPts val="0"/>
              </a:spcBef>
              <a:spcAft>
                <a:spcPts val="0"/>
              </a:spcAft>
              <a:buClr>
                <a:schemeClr val="lt1"/>
              </a:buClr>
              <a:buSzPts val="2400"/>
              <a:buFont typeface="Noto Sans Symbols"/>
              <a:buNone/>
            </a:pPr>
            <a:r>
              <a:rPr lang="it-IT" sz="2000" b="0">
                <a:solidFill>
                  <a:schemeClr val="lt1"/>
                </a:solidFill>
                <a:latin typeface="Times New Roman"/>
                <a:ea typeface="Times New Roman"/>
                <a:cs typeface="Times New Roman"/>
                <a:sym typeface="Times New Roman"/>
              </a:rPr>
              <a:t>di senso</a:t>
            </a:r>
            <a:endParaRPr sz="2000"/>
          </a:p>
        </p:txBody>
      </p:sp>
      <p:sp>
        <p:nvSpPr>
          <p:cNvPr id="208" name="Google Shape;208;p9"/>
          <p:cNvSpPr/>
          <p:nvPr/>
        </p:nvSpPr>
        <p:spPr>
          <a:xfrm>
            <a:off x="4064000" y="2057400"/>
            <a:ext cx="1084263"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2000" b="0">
                <a:solidFill>
                  <a:schemeClr val="lt1"/>
                </a:solidFill>
                <a:latin typeface="Times New Roman"/>
                <a:ea typeface="Times New Roman"/>
                <a:cs typeface="Times New Roman"/>
                <a:sym typeface="Times New Roman"/>
              </a:rPr>
              <a:t>Cervello</a:t>
            </a:r>
            <a:endParaRPr sz="2000"/>
          </a:p>
        </p:txBody>
      </p:sp>
      <p:sp>
        <p:nvSpPr>
          <p:cNvPr id="209" name="Google Shape;209;p9"/>
          <p:cNvSpPr/>
          <p:nvPr/>
        </p:nvSpPr>
        <p:spPr>
          <a:xfrm>
            <a:off x="7518400" y="2057400"/>
            <a:ext cx="1422400"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2000" b="0">
                <a:solidFill>
                  <a:schemeClr val="lt1"/>
                </a:solidFill>
                <a:latin typeface="Times New Roman"/>
                <a:ea typeface="Times New Roman"/>
                <a:cs typeface="Times New Roman"/>
                <a:sym typeface="Times New Roman"/>
              </a:rPr>
              <a:t>Ambiente</a:t>
            </a:r>
            <a:endParaRPr sz="2000"/>
          </a:p>
        </p:txBody>
      </p:sp>
      <p:cxnSp>
        <p:nvCxnSpPr>
          <p:cNvPr id="210" name="Google Shape;210;p9"/>
          <p:cNvCxnSpPr/>
          <p:nvPr/>
        </p:nvCxnSpPr>
        <p:spPr>
          <a:xfrm>
            <a:off x="6840538" y="2438400"/>
            <a:ext cx="639762" cy="0"/>
          </a:xfrm>
          <a:prstGeom prst="straightConnector1">
            <a:avLst/>
          </a:prstGeom>
          <a:noFill/>
          <a:ln w="9525" cap="flat" cmpd="sng">
            <a:solidFill>
              <a:schemeClr val="dk1"/>
            </a:solidFill>
            <a:prstDash val="solid"/>
            <a:round/>
            <a:headEnd type="none" w="med" len="med"/>
            <a:tailEnd type="triangle" w="med" len="med"/>
          </a:ln>
        </p:spPr>
      </p:cxnSp>
      <p:cxnSp>
        <p:nvCxnSpPr>
          <p:cNvPr id="211" name="Google Shape;211;p9"/>
          <p:cNvCxnSpPr/>
          <p:nvPr/>
        </p:nvCxnSpPr>
        <p:spPr>
          <a:xfrm>
            <a:off x="5148263" y="2438400"/>
            <a:ext cx="638175" cy="0"/>
          </a:xfrm>
          <a:prstGeom prst="straightConnector1">
            <a:avLst/>
          </a:prstGeom>
          <a:noFill/>
          <a:ln w="9525" cap="flat" cmpd="sng">
            <a:solidFill>
              <a:schemeClr val="dk1"/>
            </a:solidFill>
            <a:prstDash val="solid"/>
            <a:round/>
            <a:headEnd type="none" w="med" len="med"/>
            <a:tailEnd type="triangle" w="med" len="med"/>
          </a:ln>
        </p:spPr>
      </p:cxnSp>
      <p:cxnSp>
        <p:nvCxnSpPr>
          <p:cNvPr id="212" name="Google Shape;212;p9"/>
          <p:cNvCxnSpPr/>
          <p:nvPr/>
        </p:nvCxnSpPr>
        <p:spPr>
          <a:xfrm>
            <a:off x="3454400" y="2438400"/>
            <a:ext cx="639763" cy="0"/>
          </a:xfrm>
          <a:prstGeom prst="straightConnector1">
            <a:avLst/>
          </a:prstGeom>
          <a:noFill/>
          <a:ln w="9525" cap="flat" cmpd="sng">
            <a:solidFill>
              <a:schemeClr val="dk1"/>
            </a:solidFill>
            <a:prstDash val="solid"/>
            <a:round/>
            <a:headEnd type="none" w="med" len="med"/>
            <a:tailEnd type="triangle" w="med" len="med"/>
          </a:ln>
        </p:spPr>
      </p:cxnSp>
      <p:sp>
        <p:nvSpPr>
          <p:cNvPr id="213" name="Google Shape;213;p9"/>
          <p:cNvSpPr/>
          <p:nvPr/>
        </p:nvSpPr>
        <p:spPr>
          <a:xfrm>
            <a:off x="5757863" y="2057400"/>
            <a:ext cx="1082675" cy="762000"/>
          </a:xfrm>
          <a:prstGeom prst="rect">
            <a:avLst/>
          </a:prstGeom>
          <a:solidFill>
            <a:schemeClr val="dk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400"/>
              <a:buFont typeface="Noto Sans Symbols"/>
              <a:buNone/>
            </a:pPr>
            <a:r>
              <a:rPr lang="it-IT" sz="2000" b="0">
                <a:solidFill>
                  <a:schemeClr val="lt1"/>
                </a:solidFill>
                <a:latin typeface="Times New Roman"/>
                <a:ea typeface="Times New Roman"/>
                <a:cs typeface="Times New Roman"/>
                <a:sym typeface="Times New Roman"/>
              </a:rPr>
              <a:t>Muscoli</a:t>
            </a:r>
            <a:endParaRPr sz="2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25"/>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err="1" smtClean="0">
                <a:sym typeface="Arial"/>
              </a:rPr>
              <a:t>Processo</a:t>
            </a:r>
            <a:r>
              <a:rPr lang="en-US" dirty="0" smtClean="0">
                <a:sym typeface="Arial"/>
              </a:rPr>
              <a:t> </a:t>
            </a:r>
            <a:r>
              <a:rPr lang="en-US" dirty="0" err="1" smtClean="0">
                <a:sym typeface="Arial"/>
              </a:rPr>
              <a:t>percettivo</a:t>
            </a:r>
            <a:endParaRPr lang="en-US" dirty="0"/>
          </a:p>
        </p:txBody>
      </p:sp>
      <p:sp>
        <p:nvSpPr>
          <p:cNvPr id="194" name="Google Shape;194;p25"/>
          <p:cNvSpPr txBox="1">
            <a:spLocks noGrp="1"/>
          </p:cNvSpPr>
          <p:nvPr>
            <p:ph idx="1"/>
          </p:nvPr>
        </p:nvSpPr>
        <p:spPr>
          <a:xfrm>
            <a:off x="628650" y="2852257"/>
            <a:ext cx="7886700" cy="3324706"/>
          </a:xfrm>
          <a:noFill/>
          <a:ln>
            <a:noFill/>
          </a:ln>
        </p:spPr>
        <p:txBody>
          <a:bodyPr spcFirstLastPara="1" wrap="square" lIns="91425" tIns="45700" rIns="91425" bIns="45700" anchor="t" anchorCtr="0">
            <a:noAutofit/>
          </a:bodyPr>
          <a:lstStyle/>
          <a:p>
            <a:pPr lvl="0"/>
            <a:r>
              <a:rPr lang="it-IT" dirty="0" smtClean="0"/>
              <a:t>Il processo percettivo parte dalle informazioni codificate dai sensi (stimolo prossimale)</a:t>
            </a:r>
          </a:p>
          <a:p>
            <a:pPr lvl="0"/>
            <a:r>
              <a:rPr lang="it-IT" dirty="0" smtClean="0"/>
              <a:t>Non conosce lo stimolo distale!</a:t>
            </a:r>
          </a:p>
          <a:p>
            <a:pPr lvl="0"/>
            <a:r>
              <a:rPr lang="it-IT" dirty="0" smtClean="0"/>
              <a:t>Lo stimolo distale può essere stabile  (ad esempio una sedia) ma lo stimolo prossimale varia costantemente a seconda di illuminazione, posizione relativa tra osservatore e oggetto!</a:t>
            </a:r>
            <a:endParaRPr lang="it-IT" dirty="0"/>
          </a:p>
        </p:txBody>
      </p:sp>
      <p:pic>
        <p:nvPicPr>
          <p:cNvPr id="195" name="Google Shape;195;p25"/>
          <p:cNvPicPr preferRelativeResize="0"/>
          <p:nvPr/>
        </p:nvPicPr>
        <p:blipFill rotWithShape="1">
          <a:blip r:embed="rId3">
            <a:alphaModFix/>
          </a:blip>
          <a:srcRect/>
          <a:stretch/>
        </p:blipFill>
        <p:spPr>
          <a:xfrm>
            <a:off x="371475" y="1700212"/>
            <a:ext cx="8448675" cy="968375"/>
          </a:xfrm>
          <a:prstGeom prst="rect">
            <a:avLst/>
          </a:prstGeom>
          <a:noFill/>
          <a:ln>
            <a:noFill/>
          </a:ln>
        </p:spPr>
      </p:pic>
      <p:sp>
        <p:nvSpPr>
          <p:cNvPr id="2" name="CasellaDiTesto 1"/>
          <p:cNvSpPr txBox="1"/>
          <p:nvPr/>
        </p:nvSpPr>
        <p:spPr>
          <a:xfrm>
            <a:off x="1262656" y="2482925"/>
            <a:ext cx="6666312" cy="369332"/>
          </a:xfrm>
          <a:prstGeom prst="rect">
            <a:avLst/>
          </a:prstGeom>
          <a:noFill/>
        </p:spPr>
        <p:txBody>
          <a:bodyPr wrap="none" rtlCol="0">
            <a:spAutoFit/>
          </a:bodyPr>
          <a:lstStyle/>
          <a:p>
            <a:r>
              <a:rPr lang="it-IT" dirty="0" smtClean="0"/>
              <a:t>Ambiente                                 Organi di senso 			          Corteccia</a:t>
            </a:r>
            <a:endParaRPr lang="it-IT"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30"/>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err="1" smtClean="0">
                <a:sym typeface="Arial"/>
              </a:rPr>
              <a:t>Problema</a:t>
            </a:r>
            <a:r>
              <a:rPr lang="en-US" dirty="0" smtClean="0">
                <a:sym typeface="Arial"/>
              </a:rPr>
              <a:t> </a:t>
            </a:r>
            <a:r>
              <a:rPr lang="en-US" dirty="0" err="1" smtClean="0">
                <a:sym typeface="Arial"/>
              </a:rPr>
              <a:t>dell’ottica</a:t>
            </a:r>
            <a:r>
              <a:rPr lang="en-US" dirty="0" smtClean="0">
                <a:sym typeface="Arial"/>
              </a:rPr>
              <a:t> </a:t>
            </a:r>
            <a:r>
              <a:rPr lang="en-US" dirty="0" err="1" smtClean="0">
                <a:sym typeface="Arial"/>
              </a:rPr>
              <a:t>inversa</a:t>
            </a:r>
            <a:endParaRPr lang="en-US" dirty="0"/>
          </a:p>
        </p:txBody>
      </p:sp>
      <p:sp>
        <p:nvSpPr>
          <p:cNvPr id="228" name="Google Shape;228;p30"/>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a:sym typeface="Arial"/>
              </a:rPr>
              <a:t>Concezione della percezione visiva come ottica inversa. </a:t>
            </a:r>
            <a:endParaRPr lang="it-IT"/>
          </a:p>
          <a:p>
            <a:pPr lvl="1"/>
            <a:r>
              <a:rPr lang="it-IT">
                <a:sym typeface="Arial"/>
              </a:rPr>
              <a:t>Quando un fisico descrive il percorso nello spazio dei raggi luminosi verso un punto di vista e ne calcola la proiezione su una superficie bidimensionale, sta risolvendo un problema diretto che ammette una soluzione unica. </a:t>
            </a:r>
            <a:endParaRPr lang="it-IT"/>
          </a:p>
          <a:p>
            <a:pPr lvl="1"/>
            <a:r>
              <a:rPr lang="it-IT">
                <a:sym typeface="Arial"/>
              </a:rPr>
              <a:t>Lo studioso di percezione si occupa invece di un processo che procede in senso inverso: i sistemi percettivi non conoscono direttamente le proprietà dello stimolo distale, ma debbono ricostruirle a partire dall’informazione disponibile. </a:t>
            </a:r>
            <a:endParaRPr lang="it-IT"/>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4" name="Titolo 3"/>
          <p:cNvSpPr>
            <a:spLocks noGrp="1"/>
          </p:cNvSpPr>
          <p:nvPr>
            <p:ph type="title"/>
          </p:nvPr>
        </p:nvSpPr>
        <p:spPr/>
        <p:txBody>
          <a:bodyPr/>
          <a:lstStyle/>
          <a:p>
            <a:r>
              <a:rPr lang="it-IT" dirty="0" smtClean="0"/>
              <a:t>Problema dell’ottica inversa</a:t>
            </a:r>
            <a:endParaRPr lang="it-IT" dirty="0"/>
          </a:p>
        </p:txBody>
      </p:sp>
      <p:sp>
        <p:nvSpPr>
          <p:cNvPr id="207" name="Google Shape;207;p27"/>
          <p:cNvSpPr txBox="1">
            <a:spLocks noGrp="1"/>
          </p:cNvSpPr>
          <p:nvPr>
            <p:ph idx="1"/>
          </p:nvPr>
        </p:nvSpPr>
        <p:spPr>
          <a:xfrm>
            <a:off x="5070764" y="1825625"/>
            <a:ext cx="3444586" cy="4351338"/>
          </a:xfrm>
        </p:spPr>
        <p:txBody>
          <a:bodyPr>
            <a:normAutofit fontScale="85000" lnSpcReduction="20000"/>
          </a:bodyPr>
          <a:lstStyle/>
          <a:p>
            <a:r>
              <a:rPr lang="it-IT" dirty="0" smtClean="0">
                <a:sym typeface="Arial"/>
              </a:rPr>
              <a:t>Molti </a:t>
            </a:r>
            <a:r>
              <a:rPr lang="it-IT" dirty="0">
                <a:sym typeface="Arial"/>
              </a:rPr>
              <a:t>stimoli prossimali possono corrispondere ad una solo stimolo distale!</a:t>
            </a:r>
          </a:p>
          <a:p>
            <a:pPr lvl="1"/>
            <a:r>
              <a:rPr lang="it-IT" dirty="0" smtClean="0">
                <a:sym typeface="Arial"/>
              </a:rPr>
              <a:t>La tazza distale è un oggetto solido, esteso in tre dimensioni spaziali, dotato di forma e grandezza. </a:t>
            </a:r>
            <a:endParaRPr lang="it-IT" dirty="0" smtClean="0"/>
          </a:p>
          <a:p>
            <a:pPr lvl="1"/>
            <a:r>
              <a:rPr lang="it-IT" dirty="0" smtClean="0">
                <a:sym typeface="Arial"/>
              </a:rPr>
              <a:t>Sulla retina non solo , una delle due dimensioni va persa, ma anche la forma e la grandezza vanno perse, perché la proiezione della tazza sulla superficie retinica dipende da molti parametri.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830" y="1825625"/>
            <a:ext cx="4210050" cy="4152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8"/>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err="1" smtClean="0">
                <a:sym typeface="Arial"/>
              </a:rPr>
              <a:t>Indeterminazione</a:t>
            </a:r>
            <a:r>
              <a:rPr lang="en-US" dirty="0" smtClean="0">
                <a:sym typeface="Arial"/>
              </a:rPr>
              <a:t> </a:t>
            </a:r>
            <a:r>
              <a:rPr lang="en-US" dirty="0" err="1" smtClean="0">
                <a:sym typeface="Arial"/>
              </a:rPr>
              <a:t>ottica</a:t>
            </a:r>
            <a:endParaRPr lang="en-US" dirty="0"/>
          </a:p>
        </p:txBody>
      </p:sp>
      <p:sp>
        <p:nvSpPr>
          <p:cNvPr id="213" name="Google Shape;213;p28"/>
          <p:cNvSpPr txBox="1">
            <a:spLocks noGrp="1"/>
          </p:cNvSpPr>
          <p:nvPr>
            <p:ph idx="1"/>
          </p:nvPr>
        </p:nvSpPr>
        <p:spPr>
          <a:xfrm>
            <a:off x="628650" y="4156363"/>
            <a:ext cx="7886700" cy="2020599"/>
          </a:xfrm>
          <a:noFill/>
          <a:ln>
            <a:noFill/>
          </a:ln>
        </p:spPr>
        <p:txBody>
          <a:bodyPr spcFirstLastPara="1" wrap="square" lIns="91425" tIns="45700" rIns="91425" bIns="45700" anchor="t" anchorCtr="0">
            <a:noAutofit/>
          </a:bodyPr>
          <a:lstStyle/>
          <a:p>
            <a:pPr lvl="0"/>
            <a:r>
              <a:rPr lang="it-IT" dirty="0" smtClean="0">
                <a:sym typeface="Arial"/>
              </a:rPr>
              <a:t>Non sono molti stimoli prossimali possono originare da uno stesso stimolo distale, ma anche lo stesso stimolo prossimale può derivare da diversi stimoli distali. </a:t>
            </a:r>
            <a:endParaRPr lang="it-IT"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1221" y="1690690"/>
            <a:ext cx="3992562" cy="2335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4BEE89B-4C64-464E-BA80-E47F3CC68F9E}"/>
              </a:ext>
            </a:extLst>
          </p:cNvPr>
          <p:cNvSpPr>
            <a:spLocks noGrp="1"/>
          </p:cNvSpPr>
          <p:nvPr>
            <p:ph type="title"/>
          </p:nvPr>
        </p:nvSpPr>
        <p:spPr/>
        <p:txBody>
          <a:bodyPr/>
          <a:lstStyle/>
          <a:p>
            <a:r>
              <a:rPr lang="it-IT" dirty="0"/>
              <a:t>Ricostruire un mondo stabile: </a:t>
            </a:r>
            <a:br>
              <a:rPr lang="it-IT" dirty="0"/>
            </a:br>
            <a:r>
              <a:rPr lang="it-IT" dirty="0"/>
              <a:t>Le costanza percettive </a:t>
            </a:r>
            <a:endParaRPr lang="en-US" dirty="0"/>
          </a:p>
        </p:txBody>
      </p:sp>
      <p:sp>
        <p:nvSpPr>
          <p:cNvPr id="3" name="Content Placeholder 2">
            <a:extLst>
              <a:ext uri="{FF2B5EF4-FFF2-40B4-BE49-F238E27FC236}">
                <a16:creationId xmlns="" xmlns:a16="http://schemas.microsoft.com/office/drawing/2014/main" id="{8A1D57D1-345D-4647-ADF2-0EEF7C1288BA}"/>
              </a:ext>
            </a:extLst>
          </p:cNvPr>
          <p:cNvSpPr>
            <a:spLocks noGrp="1"/>
          </p:cNvSpPr>
          <p:nvPr>
            <p:ph idx="1"/>
          </p:nvPr>
        </p:nvSpPr>
        <p:spPr/>
        <p:txBody>
          <a:bodyPr>
            <a:normAutofit/>
          </a:bodyPr>
          <a:lstStyle/>
          <a:p>
            <a:r>
              <a:rPr lang="it-IT" dirty="0"/>
              <a:t>Il mondo ricostruito deve essere stabile, veritiero, indipendente dalla stimolazione sensoriale</a:t>
            </a:r>
          </a:p>
          <a:p>
            <a:r>
              <a:rPr lang="it-IT" sz="2800" dirty="0"/>
              <a:t>Il problema delle costanze percettive riguarda più aspetti della percezione (colore, grandezza, forma, posizione, etc.). </a:t>
            </a:r>
          </a:p>
          <a:p>
            <a:r>
              <a:rPr lang="it-IT" sz="2800" dirty="0"/>
              <a:t>Tutte quest</a:t>
            </a:r>
            <a:r>
              <a:rPr lang="it-IT" dirty="0"/>
              <a:t>e caratteristiche stabili di un oggetto devono essere mantenute nel percetto.</a:t>
            </a:r>
          </a:p>
          <a:p>
            <a:r>
              <a:rPr lang="it-IT" dirty="0">
                <a:solidFill>
                  <a:srgbClr val="C00000"/>
                </a:solidFill>
              </a:rPr>
              <a:t>Costanza percettiva </a:t>
            </a:r>
            <a:r>
              <a:rPr lang="it-IT" dirty="0"/>
              <a:t>= processo che </a:t>
            </a:r>
            <a:r>
              <a:rPr lang="it-IT" dirty="0" smtClean="0"/>
              <a:t>corregge il più possibile l’indeterminazione </a:t>
            </a:r>
            <a:r>
              <a:rPr lang="it-IT" dirty="0"/>
              <a:t>ottica </a:t>
            </a:r>
            <a:endParaRPr lang="it-IT" sz="2800" dirty="0"/>
          </a:p>
          <a:p>
            <a:endParaRPr lang="it-IT" dirty="0"/>
          </a:p>
          <a:p>
            <a:endParaRPr lang="en-US" dirty="0"/>
          </a:p>
        </p:txBody>
      </p:sp>
    </p:spTree>
    <p:extLst>
      <p:ext uri="{BB962C8B-B14F-4D97-AF65-F5344CB8AC3E}">
        <p14:creationId xmlns:p14="http://schemas.microsoft.com/office/powerpoint/2010/main" val="23740942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it-IT" smtClean="0"/>
              <a:t>Ricostruire un mondo stabile: </a:t>
            </a:r>
            <a:br>
              <a:rPr lang="it-IT" smtClean="0"/>
            </a:br>
            <a:r>
              <a:rPr lang="en-US" smtClean="0"/>
              <a:t>Le costanze percettive</a:t>
            </a:r>
            <a:endParaRPr lang="en-US" dirty="0"/>
          </a:p>
        </p:txBody>
      </p:sp>
      <p:sp>
        <p:nvSpPr>
          <p:cNvPr id="5" name="Segnaposto testo 4"/>
          <p:cNvSpPr>
            <a:spLocks noGrp="1"/>
          </p:cNvSpPr>
          <p:nvPr>
            <p:ph type="body" idx="1"/>
          </p:nvPr>
        </p:nvSpPr>
        <p:spPr/>
        <p:txBody>
          <a:bodyPr/>
          <a:lstStyle/>
          <a:p>
            <a:r>
              <a:rPr lang="it-IT" dirty="0" smtClean="0"/>
              <a:t>Come è possibile passare da un mondo esterno stabile ad un’esperienza fenomenica altrettanto stabile per mezzo di un’immagine retinica assolutamente instabile? </a:t>
            </a:r>
          </a:p>
          <a:p>
            <a:r>
              <a:rPr lang="it-IT" dirty="0" smtClean="0"/>
              <a:t>Due i possibili approcci:</a:t>
            </a:r>
          </a:p>
          <a:p>
            <a:pPr lvl="1"/>
            <a:r>
              <a:rPr lang="it-IT" dirty="0" smtClean="0"/>
              <a:t>Processo puramente guidato da dati sensoriali (bottom-up)</a:t>
            </a:r>
          </a:p>
          <a:p>
            <a:pPr lvl="1"/>
            <a:r>
              <a:rPr lang="it-IT" dirty="0" smtClean="0"/>
              <a:t>Processo modulato da conoscenze pregresse e/o dall’esperienza (top-down)!</a:t>
            </a:r>
            <a:endParaRPr lang="en-US" dirty="0"/>
          </a:p>
        </p:txBody>
      </p:sp>
      <p:sp>
        <p:nvSpPr>
          <p:cNvPr id="2" name="Rettangolo 1"/>
          <p:cNvSpPr/>
          <p:nvPr/>
        </p:nvSpPr>
        <p:spPr>
          <a:xfrm>
            <a:off x="1339850" y="5416550"/>
            <a:ext cx="3948113" cy="1319213"/>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a:p>
        </p:txBody>
      </p:sp>
    </p:spTree>
    <p:extLst>
      <p:ext uri="{BB962C8B-B14F-4D97-AF65-F5344CB8AC3E}">
        <p14:creationId xmlns:p14="http://schemas.microsoft.com/office/powerpoint/2010/main" val="42596430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4BEE89B-4C64-464E-BA80-E47F3CC68F9E}"/>
              </a:ext>
            </a:extLst>
          </p:cNvPr>
          <p:cNvSpPr>
            <a:spLocks noGrp="1"/>
          </p:cNvSpPr>
          <p:nvPr>
            <p:ph type="title"/>
          </p:nvPr>
        </p:nvSpPr>
        <p:spPr/>
        <p:txBody>
          <a:bodyPr/>
          <a:lstStyle/>
          <a:p>
            <a:r>
              <a:rPr lang="it-IT" smtClean="0"/>
              <a:t>Processi bottom-up</a:t>
            </a:r>
            <a:endParaRPr lang="en-US" dirty="0"/>
          </a:p>
        </p:txBody>
      </p:sp>
      <p:sp>
        <p:nvSpPr>
          <p:cNvPr id="3" name="Content Placeholder 2">
            <a:extLst>
              <a:ext uri="{FF2B5EF4-FFF2-40B4-BE49-F238E27FC236}">
                <a16:creationId xmlns="" xmlns:a16="http://schemas.microsoft.com/office/drawing/2014/main" id="{8A1D57D1-345D-4647-ADF2-0EEF7C1288BA}"/>
              </a:ext>
            </a:extLst>
          </p:cNvPr>
          <p:cNvSpPr>
            <a:spLocks noGrp="1"/>
          </p:cNvSpPr>
          <p:nvPr>
            <p:ph idx="1"/>
          </p:nvPr>
        </p:nvSpPr>
        <p:spPr/>
        <p:txBody>
          <a:bodyPr>
            <a:normAutofit lnSpcReduction="10000"/>
          </a:bodyPr>
          <a:lstStyle/>
          <a:p>
            <a:r>
              <a:rPr lang="it-IT" dirty="0" smtClean="0"/>
              <a:t>I Ipotesi: Percezione diretta</a:t>
            </a:r>
          </a:p>
          <a:p>
            <a:r>
              <a:rPr lang="it-IT" dirty="0" smtClean="0"/>
              <a:t>Processo di costruzione del percetto potrebbe essere completamente guidato dai dati sensoriali (bottom-basso-organi di senso ad up-alto-centri corticali superiori)</a:t>
            </a:r>
          </a:p>
          <a:p>
            <a:pPr lvl="1"/>
            <a:r>
              <a:rPr lang="it-IT" dirty="0" smtClean="0"/>
              <a:t>Abbiamo tutti i materiali =&gt; possiamo costruire la casa</a:t>
            </a:r>
          </a:p>
          <a:p>
            <a:pPr lvl="1"/>
            <a:r>
              <a:rPr lang="it-IT" dirty="0" smtClean="0"/>
              <a:t> Teoria ecologica di Gibson</a:t>
            </a:r>
          </a:p>
          <a:p>
            <a:pPr lvl="2"/>
            <a:r>
              <a:rPr lang="it-IT" dirty="0" smtClean="0"/>
              <a:t>Tutte le informazioni necessarie sono contenute nello stimolo prossimale (approccio fenomenico)</a:t>
            </a:r>
          </a:p>
          <a:p>
            <a:pPr lvl="2"/>
            <a:r>
              <a:rPr lang="it-IT" altLang="it-IT" dirty="0" smtClean="0">
                <a:sym typeface="Wingdings" panose="05000000000000000000" pitchFamily="2" charset="2"/>
              </a:rPr>
              <a:t>il sistema sensoriale estrae dagli stimoli informazioni molto complesse</a:t>
            </a:r>
          </a:p>
          <a:p>
            <a:pPr lvl="2"/>
            <a:r>
              <a:rPr lang="it-IT" altLang="it-IT" dirty="0" smtClean="0">
                <a:sym typeface="Wingdings" panose="05000000000000000000" pitchFamily="2" charset="2"/>
              </a:rPr>
              <a:t> processi inferenziali non necessari</a:t>
            </a:r>
          </a:p>
          <a:p>
            <a:pPr lvl="2"/>
            <a:endParaRPr lang="it-IT" dirty="0" smtClean="0"/>
          </a:p>
          <a:p>
            <a:pPr lvl="2"/>
            <a:endParaRPr lang="en-US" dirty="0"/>
          </a:p>
        </p:txBody>
      </p:sp>
    </p:spTree>
    <p:extLst>
      <p:ext uri="{BB962C8B-B14F-4D97-AF65-F5344CB8AC3E}">
        <p14:creationId xmlns:p14="http://schemas.microsoft.com/office/powerpoint/2010/main" val="38729485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FA5B8170-8881-4818-9B9B-4B81A1E210D3}"/>
              </a:ext>
            </a:extLst>
          </p:cNvPr>
          <p:cNvSpPr>
            <a:spLocks noGrp="1"/>
          </p:cNvSpPr>
          <p:nvPr>
            <p:ph type="title"/>
          </p:nvPr>
        </p:nvSpPr>
        <p:spPr/>
        <p:txBody>
          <a:bodyPr/>
          <a:lstStyle/>
          <a:p>
            <a:r>
              <a:rPr lang="it-IT" dirty="0"/>
              <a:t>Processi top-down</a:t>
            </a:r>
            <a:endParaRPr lang="en-US" dirty="0"/>
          </a:p>
        </p:txBody>
      </p:sp>
      <p:sp>
        <p:nvSpPr>
          <p:cNvPr id="3" name="Segnaposto contenuto 2">
            <a:extLst>
              <a:ext uri="{FF2B5EF4-FFF2-40B4-BE49-F238E27FC236}">
                <a16:creationId xmlns="" xmlns:a16="http://schemas.microsoft.com/office/drawing/2014/main" id="{F2FE379C-84C4-4E60-99DA-EAEAB703FC17}"/>
              </a:ext>
            </a:extLst>
          </p:cNvPr>
          <p:cNvSpPr>
            <a:spLocks noGrp="1"/>
          </p:cNvSpPr>
          <p:nvPr>
            <p:ph idx="1"/>
          </p:nvPr>
        </p:nvSpPr>
        <p:spPr/>
        <p:txBody>
          <a:bodyPr/>
          <a:lstStyle/>
          <a:p>
            <a:r>
              <a:rPr lang="it-IT" dirty="0" smtClean="0"/>
              <a:t>II ipotesi: percezione indiretta</a:t>
            </a:r>
          </a:p>
          <a:p>
            <a:r>
              <a:rPr lang="it-IT" dirty="0" smtClean="0"/>
              <a:t>Ma </a:t>
            </a:r>
            <a:r>
              <a:rPr lang="it-IT" dirty="0"/>
              <a:t>l’interpretazione non dipende solo dai dati sensoriali</a:t>
            </a:r>
            <a:endParaRPr lang="en-US" dirty="0"/>
          </a:p>
        </p:txBody>
      </p:sp>
      <p:pic>
        <p:nvPicPr>
          <p:cNvPr id="4" name="Immagine 3">
            <a:extLst>
              <a:ext uri="{FF2B5EF4-FFF2-40B4-BE49-F238E27FC236}">
                <a16:creationId xmlns="" xmlns:a16="http://schemas.microsoft.com/office/drawing/2014/main" id="{909F1223-83CC-44E5-A476-D6C3658A20DC}"/>
              </a:ext>
            </a:extLst>
          </p:cNvPr>
          <p:cNvPicPr>
            <a:picLocks noChangeAspect="1"/>
          </p:cNvPicPr>
          <p:nvPr/>
        </p:nvPicPr>
        <p:blipFill>
          <a:blip r:embed="rId2"/>
          <a:stretch>
            <a:fillRect/>
          </a:stretch>
        </p:blipFill>
        <p:spPr>
          <a:xfrm>
            <a:off x="2789715" y="2730241"/>
            <a:ext cx="4689308" cy="3638256"/>
          </a:xfrm>
          <a:prstGeom prst="rect">
            <a:avLst/>
          </a:prstGeom>
        </p:spPr>
      </p:pic>
    </p:spTree>
    <p:extLst>
      <p:ext uri="{BB962C8B-B14F-4D97-AF65-F5344CB8AC3E}">
        <p14:creationId xmlns:p14="http://schemas.microsoft.com/office/powerpoint/2010/main" val="42464630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FDDF96C4-F33B-42D8-AB43-AC7D0319A6C5}"/>
              </a:ext>
            </a:extLst>
          </p:cNvPr>
          <p:cNvSpPr>
            <a:spLocks noGrp="1"/>
          </p:cNvSpPr>
          <p:nvPr>
            <p:ph type="title"/>
          </p:nvPr>
        </p:nvSpPr>
        <p:spPr/>
        <p:txBody>
          <a:bodyPr/>
          <a:lstStyle/>
          <a:p>
            <a:r>
              <a:rPr lang="it-IT" dirty="0"/>
              <a:t>Processi top-down</a:t>
            </a:r>
            <a:endParaRPr lang="en-US" dirty="0"/>
          </a:p>
        </p:txBody>
      </p:sp>
      <p:sp>
        <p:nvSpPr>
          <p:cNvPr id="3" name="Segnaposto contenuto 2">
            <a:extLst>
              <a:ext uri="{FF2B5EF4-FFF2-40B4-BE49-F238E27FC236}">
                <a16:creationId xmlns="" xmlns:a16="http://schemas.microsoft.com/office/drawing/2014/main" id="{7CDC2DD7-FD32-40DA-89CF-C58F09A378B7}"/>
              </a:ext>
            </a:extLst>
          </p:cNvPr>
          <p:cNvSpPr>
            <a:spLocks noGrp="1"/>
          </p:cNvSpPr>
          <p:nvPr>
            <p:ph idx="1"/>
          </p:nvPr>
        </p:nvSpPr>
        <p:spPr/>
        <p:txBody>
          <a:bodyPr/>
          <a:lstStyle/>
          <a:p>
            <a:endParaRPr lang="en-US" dirty="0"/>
          </a:p>
        </p:txBody>
      </p:sp>
      <p:pic>
        <p:nvPicPr>
          <p:cNvPr id="5" name="Immagine 4">
            <a:extLst>
              <a:ext uri="{FF2B5EF4-FFF2-40B4-BE49-F238E27FC236}">
                <a16:creationId xmlns="" xmlns:a16="http://schemas.microsoft.com/office/drawing/2014/main" id="{E68F818E-572A-4EBC-B041-DF6A9567EAA7}"/>
              </a:ext>
            </a:extLst>
          </p:cNvPr>
          <p:cNvPicPr>
            <a:picLocks noChangeAspect="1"/>
          </p:cNvPicPr>
          <p:nvPr/>
        </p:nvPicPr>
        <p:blipFill>
          <a:blip r:embed="rId2"/>
          <a:stretch>
            <a:fillRect/>
          </a:stretch>
        </p:blipFill>
        <p:spPr>
          <a:xfrm>
            <a:off x="1167064" y="1426177"/>
            <a:ext cx="6227998" cy="4750786"/>
          </a:xfrm>
          <a:prstGeom prst="rect">
            <a:avLst/>
          </a:prstGeom>
        </p:spPr>
      </p:pic>
    </p:spTree>
    <p:extLst>
      <p:ext uri="{BB962C8B-B14F-4D97-AF65-F5344CB8AC3E}">
        <p14:creationId xmlns:p14="http://schemas.microsoft.com/office/powerpoint/2010/main" val="18905532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FDDF96C4-F33B-42D8-AB43-AC7D0319A6C5}"/>
              </a:ext>
            </a:extLst>
          </p:cNvPr>
          <p:cNvSpPr>
            <a:spLocks noGrp="1"/>
          </p:cNvSpPr>
          <p:nvPr>
            <p:ph type="title"/>
          </p:nvPr>
        </p:nvSpPr>
        <p:spPr/>
        <p:txBody>
          <a:bodyPr/>
          <a:lstStyle/>
          <a:p>
            <a:r>
              <a:rPr lang="it-IT" dirty="0"/>
              <a:t>Processi top-down</a:t>
            </a:r>
            <a:endParaRPr lang="en-US" dirty="0"/>
          </a:p>
        </p:txBody>
      </p:sp>
      <p:sp>
        <p:nvSpPr>
          <p:cNvPr id="3" name="Segnaposto contenuto 2">
            <a:extLst>
              <a:ext uri="{FF2B5EF4-FFF2-40B4-BE49-F238E27FC236}">
                <a16:creationId xmlns="" xmlns:a16="http://schemas.microsoft.com/office/drawing/2014/main" id="{7CDC2DD7-FD32-40DA-89CF-C58F09A378B7}"/>
              </a:ext>
            </a:extLst>
          </p:cNvPr>
          <p:cNvSpPr>
            <a:spLocks noGrp="1"/>
          </p:cNvSpPr>
          <p:nvPr>
            <p:ph idx="1"/>
          </p:nvPr>
        </p:nvSpPr>
        <p:spPr/>
        <p:txBody>
          <a:bodyPr/>
          <a:lstStyle/>
          <a:p>
            <a:r>
              <a:rPr lang="it-IT" dirty="0"/>
              <a:t>Memoria o aspettative cambiano la percezione</a:t>
            </a:r>
          </a:p>
          <a:p>
            <a:r>
              <a:rPr lang="it-IT" dirty="0"/>
              <a:t>Oltre ai materiali per costruire la casa è opportuno avere il progetto!</a:t>
            </a:r>
          </a:p>
          <a:p>
            <a:endParaRPr lang="it-IT" dirty="0"/>
          </a:p>
          <a:p>
            <a:r>
              <a:rPr lang="it-IT" dirty="0"/>
              <a:t>=&gt; due tipi di elaborazione che lavorano in </a:t>
            </a:r>
            <a:r>
              <a:rPr lang="it-IT" dirty="0" smtClean="0"/>
              <a:t>parallelo</a:t>
            </a:r>
          </a:p>
          <a:p>
            <a:pPr marL="342900" lvl="1" indent="0">
              <a:buNone/>
            </a:pPr>
            <a:endParaRPr lang="en-US" dirty="0"/>
          </a:p>
        </p:txBody>
      </p:sp>
    </p:spTree>
    <p:extLst>
      <p:ext uri="{BB962C8B-B14F-4D97-AF65-F5344CB8AC3E}">
        <p14:creationId xmlns:p14="http://schemas.microsoft.com/office/powerpoint/2010/main" val="31659510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31"/>
          <p:cNvSpPr txBox="1">
            <a:spLocks noGrp="1"/>
          </p:cNvSpPr>
          <p:nvPr>
            <p:ph type="title"/>
          </p:nvPr>
        </p:nvSpPr>
        <p:spPr>
          <a:xfrm>
            <a:off x="457200" y="122238"/>
            <a:ext cx="7543800" cy="12954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it-IT" sz="3200" dirty="0"/>
              <a:t>Percezione indiretta</a:t>
            </a:r>
            <a:endParaRPr dirty="0"/>
          </a:p>
        </p:txBody>
      </p:sp>
      <p:sp>
        <p:nvSpPr>
          <p:cNvPr id="447" name="Google Shape;447;p31"/>
          <p:cNvSpPr txBox="1">
            <a:spLocks noGrp="1"/>
          </p:cNvSpPr>
          <p:nvPr>
            <p:ph type="body" idx="1"/>
          </p:nvPr>
        </p:nvSpPr>
        <p:spPr>
          <a:xfrm>
            <a:off x="457200" y="1719263"/>
            <a:ext cx="4343400" cy="4411662"/>
          </a:xfrm>
          <a:prstGeom prst="rect">
            <a:avLst/>
          </a:prstGeom>
          <a:noFill/>
          <a:ln>
            <a:noFill/>
          </a:ln>
        </p:spPr>
        <p:txBody>
          <a:bodyPr spcFirstLastPara="1" wrap="square" lIns="91425" tIns="45700" rIns="91425" bIns="45700" anchor="t" anchorCtr="0">
            <a:noAutofit/>
          </a:bodyPr>
          <a:lstStyle/>
          <a:p>
            <a:pPr marL="342900" lvl="0" indent="-342900" algn="l" rtl="0">
              <a:lnSpc>
                <a:spcPct val="80000"/>
              </a:lnSpc>
              <a:spcBef>
                <a:spcPts val="0"/>
              </a:spcBef>
              <a:spcAft>
                <a:spcPts val="0"/>
              </a:spcAft>
              <a:buSzPts val="1820"/>
              <a:buChar char="●"/>
            </a:pPr>
            <a:r>
              <a:rPr lang="it-IT" sz="2600" dirty="0"/>
              <a:t>Hermann von Helmholtz (1821-1894), fisico, fisiologo e psicologo</a:t>
            </a:r>
            <a:endParaRPr dirty="0"/>
          </a:p>
          <a:p>
            <a:pPr marL="342900" lvl="0" indent="-342900" algn="l" rtl="0">
              <a:lnSpc>
                <a:spcPct val="80000"/>
              </a:lnSpc>
              <a:spcBef>
                <a:spcPts val="520"/>
              </a:spcBef>
              <a:spcAft>
                <a:spcPts val="0"/>
              </a:spcAft>
              <a:buSzPts val="1820"/>
              <a:buChar char="●"/>
            </a:pPr>
            <a:endParaRPr lang="it-IT" sz="2600" dirty="0"/>
          </a:p>
          <a:p>
            <a:pPr marL="342900" lvl="0" indent="-342900" algn="l" rtl="0">
              <a:lnSpc>
                <a:spcPct val="80000"/>
              </a:lnSpc>
              <a:spcBef>
                <a:spcPts val="520"/>
              </a:spcBef>
              <a:spcAft>
                <a:spcPts val="0"/>
              </a:spcAft>
              <a:buSzPts val="1820"/>
              <a:buChar char="●"/>
            </a:pPr>
            <a:r>
              <a:rPr lang="it-IT" sz="2600" dirty="0"/>
              <a:t>La percezione </a:t>
            </a:r>
            <a:r>
              <a:rPr lang="it-IT" sz="2600" dirty="0" err="1"/>
              <a:t>e’</a:t>
            </a:r>
            <a:r>
              <a:rPr lang="it-IT" sz="2600" dirty="0"/>
              <a:t> il prodotto di processi inferenziali inconsci</a:t>
            </a:r>
            <a:endParaRPr dirty="0"/>
          </a:p>
          <a:p>
            <a:pPr marL="692150" lvl="1" indent="-347663" algn="l" rtl="0">
              <a:lnSpc>
                <a:spcPct val="80000"/>
              </a:lnSpc>
              <a:spcBef>
                <a:spcPts val="440"/>
              </a:spcBef>
              <a:spcAft>
                <a:spcPts val="0"/>
              </a:spcAft>
              <a:buSzPts val="1470"/>
              <a:buChar char="●"/>
            </a:pPr>
            <a:endParaRPr lang="it-IT" sz="2100" dirty="0"/>
          </a:p>
          <a:p>
            <a:pPr marL="349250" indent="-347663">
              <a:lnSpc>
                <a:spcPct val="80000"/>
              </a:lnSpc>
              <a:spcBef>
                <a:spcPts val="440"/>
              </a:spcBef>
              <a:buSzPts val="1470"/>
              <a:buChar char="●"/>
            </a:pPr>
            <a:r>
              <a:rPr lang="it-IT" sz="2500" dirty="0"/>
              <a:t>Informazione nello stimolo prossimale solo fonte di indizi</a:t>
            </a:r>
          </a:p>
          <a:p>
            <a:pPr marL="344487" lvl="1" indent="0" algn="l" rtl="0">
              <a:lnSpc>
                <a:spcPct val="80000"/>
              </a:lnSpc>
              <a:spcBef>
                <a:spcPts val="440"/>
              </a:spcBef>
              <a:spcAft>
                <a:spcPts val="0"/>
              </a:spcAft>
              <a:buSzPts val="1470"/>
              <a:buNone/>
            </a:pPr>
            <a:endParaRPr dirty="0"/>
          </a:p>
        </p:txBody>
      </p:sp>
      <p:pic>
        <p:nvPicPr>
          <p:cNvPr id="448" name="Google Shape;448;p31"/>
          <p:cNvPicPr preferRelativeResize="0"/>
          <p:nvPr/>
        </p:nvPicPr>
        <p:blipFill rotWithShape="1">
          <a:blip r:embed="rId3">
            <a:alphaModFix/>
          </a:blip>
          <a:srcRect/>
          <a:stretch/>
        </p:blipFill>
        <p:spPr>
          <a:xfrm>
            <a:off x="5562600" y="2133600"/>
            <a:ext cx="2565400" cy="3768725"/>
          </a:xfrm>
          <a:prstGeom prst="rect">
            <a:avLst/>
          </a:prstGeom>
          <a:noFill/>
          <a:ln>
            <a:noFill/>
          </a:ln>
        </p:spPr>
      </p:pic>
    </p:spTree>
    <p:extLst>
      <p:ext uri="{BB962C8B-B14F-4D97-AF65-F5344CB8AC3E}">
        <p14:creationId xmlns:p14="http://schemas.microsoft.com/office/powerpoint/2010/main" val="8957665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31"/>
          <p:cNvSpPr txBox="1">
            <a:spLocks noGrp="1"/>
          </p:cNvSpPr>
          <p:nvPr>
            <p:ph type="title"/>
          </p:nvPr>
        </p:nvSpPr>
        <p:spPr>
          <a:xfrm>
            <a:off x="457200" y="122238"/>
            <a:ext cx="7543800" cy="12954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it-IT" sz="3200" dirty="0"/>
              <a:t>Percezione indiretta</a:t>
            </a:r>
            <a:endParaRPr dirty="0"/>
          </a:p>
        </p:txBody>
      </p:sp>
      <p:sp>
        <p:nvSpPr>
          <p:cNvPr id="447" name="Google Shape;447;p31"/>
          <p:cNvSpPr txBox="1">
            <a:spLocks noGrp="1"/>
          </p:cNvSpPr>
          <p:nvPr>
            <p:ph type="body" idx="1"/>
          </p:nvPr>
        </p:nvSpPr>
        <p:spPr>
          <a:xfrm>
            <a:off x="457200" y="1719263"/>
            <a:ext cx="4343400" cy="4411662"/>
          </a:xfrm>
          <a:prstGeom prst="rect">
            <a:avLst/>
          </a:prstGeom>
          <a:noFill/>
          <a:ln>
            <a:noFill/>
          </a:ln>
        </p:spPr>
        <p:txBody>
          <a:bodyPr spcFirstLastPara="1" wrap="square" lIns="91425" tIns="45700" rIns="91425" bIns="45700" anchor="t" anchorCtr="0">
            <a:noAutofit/>
          </a:bodyPr>
          <a:lstStyle/>
          <a:p>
            <a:pPr marL="342900" lvl="0" indent="-342900" algn="l" rtl="0">
              <a:lnSpc>
                <a:spcPct val="80000"/>
              </a:lnSpc>
              <a:spcBef>
                <a:spcPts val="0"/>
              </a:spcBef>
              <a:spcAft>
                <a:spcPts val="0"/>
              </a:spcAft>
              <a:buSzPts val="1820"/>
              <a:buChar char="●"/>
            </a:pPr>
            <a:r>
              <a:rPr lang="it-IT" sz="2600" dirty="0"/>
              <a:t>Richard Gregory, (1923-2010) psicologo</a:t>
            </a:r>
            <a:endParaRPr dirty="0"/>
          </a:p>
          <a:p>
            <a:pPr marL="342900" lvl="0" indent="-342900" algn="l" rtl="0">
              <a:lnSpc>
                <a:spcPct val="80000"/>
              </a:lnSpc>
              <a:spcBef>
                <a:spcPts val="520"/>
              </a:spcBef>
              <a:spcAft>
                <a:spcPts val="0"/>
              </a:spcAft>
              <a:buSzPts val="1820"/>
              <a:buChar char="●"/>
            </a:pPr>
            <a:endParaRPr lang="it-IT" sz="2600" dirty="0"/>
          </a:p>
          <a:p>
            <a:pPr marL="342900" lvl="0" indent="-342900" algn="l" rtl="0">
              <a:lnSpc>
                <a:spcPct val="80000"/>
              </a:lnSpc>
              <a:spcBef>
                <a:spcPts val="520"/>
              </a:spcBef>
              <a:spcAft>
                <a:spcPts val="0"/>
              </a:spcAft>
              <a:buSzPts val="1820"/>
              <a:buChar char="●"/>
            </a:pPr>
            <a:r>
              <a:rPr lang="it-IT" sz="2600" dirty="0"/>
              <a:t>Percezione = tentativo di dare senso allo stimolo prossimale</a:t>
            </a:r>
            <a:endParaRPr dirty="0"/>
          </a:p>
          <a:p>
            <a:pPr marL="692150" lvl="1" indent="-347663" algn="l" rtl="0">
              <a:lnSpc>
                <a:spcPct val="80000"/>
              </a:lnSpc>
              <a:spcBef>
                <a:spcPts val="440"/>
              </a:spcBef>
              <a:spcAft>
                <a:spcPts val="0"/>
              </a:spcAft>
              <a:buSzPts val="1470"/>
              <a:buChar char="●"/>
            </a:pPr>
            <a:endParaRPr lang="it-IT" sz="2100" dirty="0"/>
          </a:p>
          <a:p>
            <a:pPr marL="349250" indent="-347663">
              <a:lnSpc>
                <a:spcPct val="80000"/>
              </a:lnSpc>
              <a:spcBef>
                <a:spcPts val="440"/>
              </a:spcBef>
              <a:buSzPts val="1470"/>
              <a:buChar char="●"/>
            </a:pPr>
            <a:r>
              <a:rPr lang="it-IT" sz="2500" dirty="0"/>
              <a:t>Cerchiamo la miglior interpretazione possibile date le nostre conoscenze ed esperienze</a:t>
            </a:r>
          </a:p>
          <a:p>
            <a:pPr marL="344487" lvl="1" indent="0" algn="l" rtl="0">
              <a:lnSpc>
                <a:spcPct val="80000"/>
              </a:lnSpc>
              <a:spcBef>
                <a:spcPts val="440"/>
              </a:spcBef>
              <a:spcAft>
                <a:spcPts val="0"/>
              </a:spcAft>
              <a:buSzPts val="1470"/>
              <a:buNone/>
            </a:pPr>
            <a:endParaRPr dirty="0"/>
          </a:p>
        </p:txBody>
      </p:sp>
      <p:pic>
        <p:nvPicPr>
          <p:cNvPr id="1026" name="Picture 2" descr="Professor Richard Gregory - Posts | Facebook">
            <a:extLst>
              <a:ext uri="{FF2B5EF4-FFF2-40B4-BE49-F238E27FC236}">
                <a16:creationId xmlns="" xmlns:a16="http://schemas.microsoft.com/office/drawing/2014/main" id="{DCF6EE6C-8FD6-4F9D-8712-3EB2B1601C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0597" y="2946985"/>
            <a:ext cx="2705100" cy="1685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46715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CF83726F-2226-482C-A41C-CCF218FD5856}"/>
              </a:ext>
            </a:extLst>
          </p:cNvPr>
          <p:cNvSpPr>
            <a:spLocks noGrp="1"/>
          </p:cNvSpPr>
          <p:nvPr>
            <p:ph type="title"/>
          </p:nvPr>
        </p:nvSpPr>
        <p:spPr/>
        <p:txBody>
          <a:bodyPr/>
          <a:lstStyle/>
          <a:p>
            <a:r>
              <a:rPr lang="it-IT" dirty="0"/>
              <a:t>Percezione indiretta</a:t>
            </a:r>
            <a:endParaRPr lang="en-US" dirty="0"/>
          </a:p>
        </p:txBody>
      </p:sp>
      <p:sp>
        <p:nvSpPr>
          <p:cNvPr id="3" name="Segnaposto contenuto 2">
            <a:extLst>
              <a:ext uri="{FF2B5EF4-FFF2-40B4-BE49-F238E27FC236}">
                <a16:creationId xmlns="" xmlns:a16="http://schemas.microsoft.com/office/drawing/2014/main" id="{9830E7E6-6ED5-4ECD-8047-A5267412588D}"/>
              </a:ext>
            </a:extLst>
          </p:cNvPr>
          <p:cNvSpPr>
            <a:spLocks noGrp="1"/>
          </p:cNvSpPr>
          <p:nvPr>
            <p:ph idx="1"/>
          </p:nvPr>
        </p:nvSpPr>
        <p:spPr/>
        <p:txBody>
          <a:bodyPr/>
          <a:lstStyle/>
          <a:p>
            <a:r>
              <a:rPr lang="it-IT" dirty="0"/>
              <a:t>Dato che il sistema DEVE portare ad </a:t>
            </a:r>
            <a:r>
              <a:rPr lang="it-IT" dirty="0">
                <a:solidFill>
                  <a:srgbClr val="A4224B"/>
                </a:solidFill>
              </a:rPr>
              <a:t>un’interpretazione unica </a:t>
            </a:r>
            <a:r>
              <a:rPr lang="it-IT" dirty="0"/>
              <a:t>e stabile del segnale in ingresso, la percezione è un processo di </a:t>
            </a:r>
            <a:r>
              <a:rPr lang="it-IT" dirty="0">
                <a:solidFill>
                  <a:srgbClr val="A4224B"/>
                </a:solidFill>
              </a:rPr>
              <a:t>inferenza </a:t>
            </a:r>
            <a:r>
              <a:rPr lang="it-IT" dirty="0"/>
              <a:t>che partendo dagli </a:t>
            </a:r>
            <a:r>
              <a:rPr lang="it-IT" dirty="0">
                <a:solidFill>
                  <a:srgbClr val="A4224B"/>
                </a:solidFill>
              </a:rPr>
              <a:t>indizi</a:t>
            </a:r>
            <a:r>
              <a:rPr lang="it-IT" dirty="0"/>
              <a:t> forniti dallo stimolo prossimale, utilizza strategie euristiche, esperienze precedenti, il contesto o regole predefinite per creare una rappresentazione dell’ambiente che ci circondi. </a:t>
            </a:r>
            <a:endParaRPr lang="en-US" dirty="0"/>
          </a:p>
        </p:txBody>
      </p:sp>
    </p:spTree>
    <p:extLst>
      <p:ext uri="{BB962C8B-B14F-4D97-AF65-F5344CB8AC3E}">
        <p14:creationId xmlns:p14="http://schemas.microsoft.com/office/powerpoint/2010/main" val="25276390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A11F99C2-F1A4-47BD-A093-E5A7838F0913}"/>
              </a:ext>
            </a:extLst>
          </p:cNvPr>
          <p:cNvSpPr>
            <a:spLocks noGrp="1"/>
          </p:cNvSpPr>
          <p:nvPr>
            <p:ph type="title"/>
          </p:nvPr>
        </p:nvSpPr>
        <p:spPr/>
        <p:txBody>
          <a:bodyPr/>
          <a:lstStyle/>
          <a:p>
            <a:r>
              <a:rPr lang="it-IT" dirty="0" smtClean="0"/>
              <a:t>Effetto del contesto</a:t>
            </a:r>
            <a:endParaRPr lang="en-US" dirty="0"/>
          </a:p>
        </p:txBody>
      </p:sp>
      <p:sp>
        <p:nvSpPr>
          <p:cNvPr id="3" name="Segnaposto contenuto 2">
            <a:extLst>
              <a:ext uri="{FF2B5EF4-FFF2-40B4-BE49-F238E27FC236}">
                <a16:creationId xmlns="" xmlns:a16="http://schemas.microsoft.com/office/drawing/2014/main" id="{3F469A11-16C0-4228-BF4E-F4DF78070227}"/>
              </a:ext>
            </a:extLst>
          </p:cNvPr>
          <p:cNvSpPr>
            <a:spLocks noGrp="1"/>
          </p:cNvSpPr>
          <p:nvPr>
            <p:ph idx="1"/>
          </p:nvPr>
        </p:nvSpPr>
        <p:spPr/>
        <p:txBody>
          <a:bodyPr/>
          <a:lstStyle/>
          <a:p>
            <a:r>
              <a:rPr lang="it-IT" dirty="0"/>
              <a:t>Esempio di Effetto del </a:t>
            </a:r>
            <a:r>
              <a:rPr lang="it-IT" dirty="0" smtClean="0"/>
              <a:t>contesto</a:t>
            </a:r>
            <a:endParaRPr lang="en-US" dirty="0"/>
          </a:p>
        </p:txBody>
      </p:sp>
      <p:pic>
        <p:nvPicPr>
          <p:cNvPr id="4" name="Immagine 3" descr="Immagine che contiene testo&#10;&#10;Descrizione generata automaticamente">
            <a:extLst>
              <a:ext uri="{FF2B5EF4-FFF2-40B4-BE49-F238E27FC236}">
                <a16:creationId xmlns="" xmlns:a16="http://schemas.microsoft.com/office/drawing/2014/main" id="{677E83C8-91B0-4B8E-BDBF-CC3969679FBB}"/>
              </a:ext>
            </a:extLst>
          </p:cNvPr>
          <p:cNvPicPr>
            <a:picLocks noChangeAspect="1"/>
          </p:cNvPicPr>
          <p:nvPr/>
        </p:nvPicPr>
        <p:blipFill>
          <a:blip r:embed="rId3"/>
          <a:stretch>
            <a:fillRect/>
          </a:stretch>
        </p:blipFill>
        <p:spPr>
          <a:xfrm>
            <a:off x="2264444" y="2451267"/>
            <a:ext cx="4996210" cy="3725696"/>
          </a:xfrm>
          <a:prstGeom prst="rect">
            <a:avLst/>
          </a:prstGeom>
        </p:spPr>
      </p:pic>
    </p:spTree>
    <p:extLst>
      <p:ext uri="{BB962C8B-B14F-4D97-AF65-F5344CB8AC3E}">
        <p14:creationId xmlns:p14="http://schemas.microsoft.com/office/powerpoint/2010/main" val="41420721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Illusioni</a:t>
            </a:r>
            <a:endParaRPr lang="it-IT" dirty="0"/>
          </a:p>
        </p:txBody>
      </p:sp>
      <p:sp>
        <p:nvSpPr>
          <p:cNvPr id="3" name="Segnaposto contenuto 2"/>
          <p:cNvSpPr>
            <a:spLocks noGrp="1"/>
          </p:cNvSpPr>
          <p:nvPr>
            <p:ph idx="1"/>
          </p:nvPr>
        </p:nvSpPr>
        <p:spPr/>
        <p:txBody>
          <a:bodyPr/>
          <a:lstStyle/>
          <a:p>
            <a:r>
              <a:rPr lang="it-IT" dirty="0" smtClean="0"/>
              <a:t>Per mantenere le costanze percettive, vengono utilizzate regole euristiche che però in alcuni casi portano a percezioni che </a:t>
            </a:r>
            <a:r>
              <a:rPr lang="it-IT" u="sng" dirty="0" smtClean="0"/>
              <a:t>non</a:t>
            </a:r>
            <a:r>
              <a:rPr lang="it-IT" dirty="0" smtClean="0"/>
              <a:t> corrispondono allo stimolo distale (</a:t>
            </a:r>
            <a:r>
              <a:rPr lang="it-IT" dirty="0" smtClean="0">
                <a:solidFill>
                  <a:srgbClr val="C00000"/>
                </a:solidFill>
              </a:rPr>
              <a:t>illusioni</a:t>
            </a:r>
            <a:r>
              <a:rPr lang="it-IT" dirty="0" smtClean="0"/>
              <a:t>).</a:t>
            </a:r>
          </a:p>
          <a:p>
            <a:endParaRPr lang="it-IT" dirty="0"/>
          </a:p>
        </p:txBody>
      </p:sp>
    </p:spTree>
    <p:extLst>
      <p:ext uri="{BB962C8B-B14F-4D97-AF65-F5344CB8AC3E}">
        <p14:creationId xmlns:p14="http://schemas.microsoft.com/office/powerpoint/2010/main" val="33278880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Figure ambigue</a:t>
            </a:r>
            <a:endParaRPr lang="it-IT" dirty="0"/>
          </a:p>
        </p:txBody>
      </p:sp>
      <p:sp>
        <p:nvSpPr>
          <p:cNvPr id="3" name="Segnaposto contenuto 2"/>
          <p:cNvSpPr>
            <a:spLocks noGrp="1"/>
          </p:cNvSpPr>
          <p:nvPr>
            <p:ph idx="1"/>
          </p:nvPr>
        </p:nvSpPr>
        <p:spPr>
          <a:xfrm>
            <a:off x="628650" y="4655127"/>
            <a:ext cx="7886700" cy="1521835"/>
          </a:xfrm>
        </p:spPr>
        <p:txBody>
          <a:bodyPr>
            <a:normAutofit lnSpcReduction="10000"/>
          </a:bodyPr>
          <a:lstStyle/>
          <a:p>
            <a:r>
              <a:rPr lang="it-IT" dirty="0" smtClean="0"/>
              <a:t>Il sistema visivo per mantenere la stabilità da in ogni istante interpretazioni  univoche agli stimoli prossimali per poter decidere come agire sull’ambiente</a:t>
            </a:r>
            <a:endParaRPr lang="it-IT"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916" y="1507836"/>
            <a:ext cx="6610350" cy="2438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5763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FC64CE6B-5974-47F5-A142-8AEC9E741798}"/>
              </a:ext>
            </a:extLst>
          </p:cNvPr>
          <p:cNvSpPr>
            <a:spLocks noGrp="1"/>
          </p:cNvSpPr>
          <p:nvPr>
            <p:ph type="title"/>
          </p:nvPr>
        </p:nvSpPr>
        <p:spPr/>
        <p:txBody>
          <a:bodyPr/>
          <a:lstStyle/>
          <a:p>
            <a:r>
              <a:rPr lang="it-IT" dirty="0" smtClean="0"/>
              <a:t>3.1.1 Sviluppo </a:t>
            </a:r>
            <a:r>
              <a:rPr lang="it-IT" dirty="0"/>
              <a:t>percettivo</a:t>
            </a:r>
            <a:endParaRPr lang="en-US" dirty="0"/>
          </a:p>
        </p:txBody>
      </p:sp>
      <p:sp>
        <p:nvSpPr>
          <p:cNvPr id="3" name="Segnaposto contenuto 2">
            <a:extLst>
              <a:ext uri="{FF2B5EF4-FFF2-40B4-BE49-F238E27FC236}">
                <a16:creationId xmlns="" xmlns:a16="http://schemas.microsoft.com/office/drawing/2014/main" id="{B1E75480-A984-4B53-A250-6AE0B3C02014}"/>
              </a:ext>
            </a:extLst>
          </p:cNvPr>
          <p:cNvSpPr>
            <a:spLocks noGrp="1"/>
          </p:cNvSpPr>
          <p:nvPr>
            <p:ph idx="1"/>
          </p:nvPr>
        </p:nvSpPr>
        <p:spPr/>
        <p:txBody>
          <a:bodyPr/>
          <a:lstStyle/>
          <a:p>
            <a:r>
              <a:rPr lang="it-IT" dirty="0"/>
              <a:t>Neonati dotati di prerequisiti percettivi e cognitivi precoci che si sviluppano in interazione con l’ambiente</a:t>
            </a:r>
          </a:p>
          <a:p>
            <a:endParaRPr lang="it-IT" dirty="0"/>
          </a:p>
          <a:p>
            <a:pPr lvl="1"/>
            <a:r>
              <a:rPr lang="it-IT" dirty="0"/>
              <a:t>All’inizio scarsa acuità visiva, scarsa motilità oculare,</a:t>
            </a:r>
          </a:p>
          <a:p>
            <a:pPr lvl="1"/>
            <a:endParaRPr lang="it-IT" dirty="0"/>
          </a:p>
          <a:p>
            <a:r>
              <a:rPr lang="it-IT" dirty="0" smtClean="0"/>
              <a:t>Ipotesi iniziale: </a:t>
            </a:r>
            <a:r>
              <a:rPr lang="it-IT" dirty="0"/>
              <a:t>periodo critico </a:t>
            </a:r>
          </a:p>
          <a:p>
            <a:pPr lvl="1"/>
            <a:r>
              <a:rPr lang="it-IT" dirty="0"/>
              <a:t>Strabismo e percezione tridimensionale  </a:t>
            </a:r>
            <a:endParaRPr lang="en-US" dirty="0"/>
          </a:p>
        </p:txBody>
      </p:sp>
    </p:spTree>
    <p:extLst>
      <p:ext uri="{BB962C8B-B14F-4D97-AF65-F5344CB8AC3E}">
        <p14:creationId xmlns:p14="http://schemas.microsoft.com/office/powerpoint/2010/main" val="6726465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FC64CE6B-5974-47F5-A142-8AEC9E741798}"/>
              </a:ext>
            </a:extLst>
          </p:cNvPr>
          <p:cNvSpPr>
            <a:spLocks noGrp="1"/>
          </p:cNvSpPr>
          <p:nvPr>
            <p:ph type="title"/>
          </p:nvPr>
        </p:nvSpPr>
        <p:spPr/>
        <p:txBody>
          <a:bodyPr/>
          <a:lstStyle/>
          <a:p>
            <a:r>
              <a:rPr lang="it-IT" dirty="0" smtClean="0"/>
              <a:t>Sviluppo </a:t>
            </a:r>
            <a:r>
              <a:rPr lang="it-IT" dirty="0"/>
              <a:t>percettivo</a:t>
            </a:r>
            <a:endParaRPr lang="en-US" dirty="0"/>
          </a:p>
        </p:txBody>
      </p:sp>
      <p:sp>
        <p:nvSpPr>
          <p:cNvPr id="3" name="Segnaposto contenuto 2">
            <a:extLst>
              <a:ext uri="{FF2B5EF4-FFF2-40B4-BE49-F238E27FC236}">
                <a16:creationId xmlns="" xmlns:a16="http://schemas.microsoft.com/office/drawing/2014/main" id="{B1E75480-A984-4B53-A250-6AE0B3C02014}"/>
              </a:ext>
            </a:extLst>
          </p:cNvPr>
          <p:cNvSpPr>
            <a:spLocks noGrp="1"/>
          </p:cNvSpPr>
          <p:nvPr>
            <p:ph idx="1"/>
          </p:nvPr>
        </p:nvSpPr>
        <p:spPr/>
        <p:txBody>
          <a:bodyPr/>
          <a:lstStyle/>
          <a:p>
            <a:r>
              <a:rPr lang="it-IT" dirty="0" smtClean="0"/>
              <a:t>Nuova ipotesi: L’</a:t>
            </a:r>
            <a:r>
              <a:rPr lang="it-IT" dirty="0" err="1" smtClean="0"/>
              <a:t>epprendimento</a:t>
            </a:r>
            <a:r>
              <a:rPr lang="it-IT" dirty="0" smtClean="0"/>
              <a:t> percettivo prosegue anche nell’età adulta modificando </a:t>
            </a:r>
            <a:r>
              <a:rPr lang="it-IT" dirty="0" err="1" smtClean="0"/>
              <a:t>anceh</a:t>
            </a:r>
            <a:r>
              <a:rPr lang="it-IT" dirty="0" smtClean="0"/>
              <a:t> a livello cerebrale come strutturiamo le percezioni</a:t>
            </a:r>
          </a:p>
          <a:p>
            <a:r>
              <a:rPr lang="it-IT" dirty="0" smtClean="0"/>
              <a:t>Project </a:t>
            </a:r>
            <a:r>
              <a:rPr lang="it-IT" dirty="0" err="1" smtClean="0"/>
              <a:t>Prakash:mhttps</a:t>
            </a:r>
            <a:r>
              <a:rPr lang="it-IT" dirty="0"/>
              <a:t>://web. </a:t>
            </a:r>
            <a:r>
              <a:rPr lang="it-IT" dirty="0" err="1"/>
              <a:t>mit</a:t>
            </a:r>
            <a:r>
              <a:rPr lang="it-IT" dirty="0"/>
              <a:t>. </a:t>
            </a:r>
            <a:r>
              <a:rPr lang="it-IT" dirty="0" err="1"/>
              <a:t>edu</a:t>
            </a:r>
            <a:r>
              <a:rPr lang="it-IT" dirty="0"/>
              <a:t>/</a:t>
            </a:r>
            <a:r>
              <a:rPr lang="it-IT" dirty="0" err="1"/>
              <a:t>sinhalab</a:t>
            </a:r>
            <a:r>
              <a:rPr lang="it-IT" dirty="0"/>
              <a:t>/</a:t>
            </a:r>
            <a:r>
              <a:rPr lang="it-IT" dirty="0" err="1"/>
              <a:t>prakash</a:t>
            </a:r>
            <a:r>
              <a:rPr lang="it-IT" dirty="0"/>
              <a:t>. html</a:t>
            </a:r>
            <a:endParaRPr lang="it-IT" dirty="0" smtClean="0"/>
          </a:p>
          <a:p>
            <a:endParaRPr lang="it-IT" dirty="0" smtClean="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5454" y="4008581"/>
            <a:ext cx="5130829" cy="25388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15230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47"/>
        <p:cNvGrpSpPr/>
        <p:nvPr/>
      </p:nvGrpSpPr>
      <p:grpSpPr>
        <a:xfrm>
          <a:off x="0" y="0"/>
          <a:ext cx="0" cy="0"/>
          <a:chOff x="0" y="0"/>
          <a:chExt cx="0" cy="0"/>
        </a:xfrm>
      </p:grpSpPr>
      <p:sp>
        <p:nvSpPr>
          <p:cNvPr id="648" name="Google Shape;648;p76"/>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smtClean="0">
                <a:sym typeface="Arial"/>
              </a:rPr>
              <a:t>3.1.2 </a:t>
            </a:r>
            <a:r>
              <a:rPr lang="en-US" dirty="0" err="1" smtClean="0">
                <a:sym typeface="Arial"/>
              </a:rPr>
              <a:t>Interpretazione</a:t>
            </a:r>
            <a:r>
              <a:rPr lang="en-US" dirty="0" smtClean="0">
                <a:sym typeface="Arial"/>
              </a:rPr>
              <a:t> </a:t>
            </a:r>
            <a:r>
              <a:rPr lang="en-US" dirty="0" err="1" smtClean="0">
                <a:sym typeface="Arial"/>
              </a:rPr>
              <a:t>bayesiana</a:t>
            </a:r>
            <a:r>
              <a:rPr lang="en-US" dirty="0" smtClean="0">
                <a:sym typeface="Arial"/>
              </a:rPr>
              <a:t> </a:t>
            </a:r>
            <a:r>
              <a:rPr lang="en-US" dirty="0" err="1" smtClean="0">
                <a:sym typeface="Arial"/>
              </a:rPr>
              <a:t>della</a:t>
            </a:r>
            <a:r>
              <a:rPr lang="en-US" dirty="0" smtClean="0">
                <a:sym typeface="Arial"/>
              </a:rPr>
              <a:t> </a:t>
            </a:r>
            <a:r>
              <a:rPr lang="en-US" dirty="0" err="1" smtClean="0">
                <a:sym typeface="Arial"/>
              </a:rPr>
              <a:t>percezione</a:t>
            </a:r>
            <a:endParaRPr lang="en-US" dirty="0"/>
          </a:p>
        </p:txBody>
      </p:sp>
      <p:sp>
        <p:nvSpPr>
          <p:cNvPr id="649" name="Google Shape;649;p76"/>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smtClean="0">
                <a:sym typeface="Arial"/>
              </a:rPr>
              <a:t>Per comprendere la percezione vengono utilizzati vari modelli computazionali </a:t>
            </a:r>
            <a:endParaRPr lang="it-IT" dirty="0">
              <a:sym typeface="Arial"/>
            </a:endParaRPr>
          </a:p>
          <a:p>
            <a:pPr lvl="0"/>
            <a:r>
              <a:rPr lang="it-IT" dirty="0" smtClean="0">
                <a:sym typeface="Arial"/>
              </a:rPr>
              <a:t>Tra questi la classe di modelli più utilizzata per studiare la percezione come processo inferenziale è quella dei </a:t>
            </a:r>
            <a:r>
              <a:rPr lang="it-IT" dirty="0" smtClean="0">
                <a:solidFill>
                  <a:srgbClr val="C00000"/>
                </a:solidFill>
                <a:sym typeface="Arial"/>
              </a:rPr>
              <a:t>modelli </a:t>
            </a:r>
            <a:r>
              <a:rPr lang="it-IT" dirty="0" err="1" smtClean="0">
                <a:solidFill>
                  <a:srgbClr val="C00000"/>
                </a:solidFill>
                <a:sym typeface="Arial"/>
              </a:rPr>
              <a:t>bayesiani</a:t>
            </a:r>
            <a:r>
              <a:rPr lang="it-IT" dirty="0" smtClean="0">
                <a:sym typeface="Arial"/>
              </a:rPr>
              <a:t>.</a:t>
            </a:r>
            <a:endParaRPr lang="it-IT" dirty="0"/>
          </a:p>
          <a:p>
            <a:pPr lvl="0"/>
            <a:r>
              <a:rPr lang="it-IT" dirty="0" smtClean="0">
                <a:sym typeface="Arial"/>
              </a:rPr>
              <a:t>Nella percezione indiretta, i </a:t>
            </a:r>
            <a:r>
              <a:rPr lang="it-IT" dirty="0">
                <a:sym typeface="Arial"/>
              </a:rPr>
              <a:t>percetti sono una sorta di conclusione sul mondo con cui entriamo in contatto attraverso i sensi, tratta a partire da </a:t>
            </a:r>
            <a:endParaRPr lang="it-IT" dirty="0"/>
          </a:p>
          <a:p>
            <a:pPr lvl="1"/>
            <a:r>
              <a:rPr lang="it-IT" dirty="0">
                <a:sym typeface="Arial"/>
              </a:rPr>
              <a:t>premesse in parte esterne (gli stimoli disponibili) </a:t>
            </a:r>
            <a:endParaRPr lang="it-IT" dirty="0"/>
          </a:p>
          <a:p>
            <a:pPr lvl="1"/>
            <a:r>
              <a:rPr lang="it-IT" dirty="0">
                <a:sym typeface="Arial"/>
              </a:rPr>
              <a:t>in parte interne (le conoscenze dell’osservatore). </a:t>
            </a:r>
            <a:endParaRPr lang="it-IT" dirty="0"/>
          </a:p>
        </p:txBody>
      </p:sp>
    </p:spTree>
    <p:extLst>
      <p:ext uri="{BB962C8B-B14F-4D97-AF65-F5344CB8AC3E}">
        <p14:creationId xmlns:p14="http://schemas.microsoft.com/office/powerpoint/2010/main" val="18955854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77"/>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smtClean="0">
                <a:sym typeface="Arial"/>
              </a:rPr>
              <a:t>I </a:t>
            </a:r>
            <a:r>
              <a:rPr lang="en-US" dirty="0" err="1" smtClean="0">
                <a:sym typeface="Arial"/>
              </a:rPr>
              <a:t>modelli</a:t>
            </a:r>
            <a:r>
              <a:rPr lang="en-US" dirty="0" smtClean="0">
                <a:sym typeface="Arial"/>
              </a:rPr>
              <a:t> </a:t>
            </a:r>
            <a:r>
              <a:rPr lang="en-US" dirty="0" err="1" smtClean="0">
                <a:sym typeface="Arial"/>
              </a:rPr>
              <a:t>bayesiani</a:t>
            </a:r>
            <a:endParaRPr lang="en-US" dirty="0"/>
          </a:p>
        </p:txBody>
      </p:sp>
      <p:sp>
        <p:nvSpPr>
          <p:cNvPr id="655" name="Google Shape;655;p77"/>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smtClean="0">
                <a:sym typeface="Arial"/>
              </a:rPr>
              <a:t>I modelli </a:t>
            </a:r>
            <a:r>
              <a:rPr lang="it-IT" dirty="0" err="1" smtClean="0">
                <a:sym typeface="Arial"/>
              </a:rPr>
              <a:t>bayesiani</a:t>
            </a:r>
            <a:r>
              <a:rPr lang="it-IT" dirty="0" smtClean="0">
                <a:sym typeface="Arial"/>
              </a:rPr>
              <a:t> considerano </a:t>
            </a:r>
            <a:r>
              <a:rPr lang="it-IT" dirty="0">
                <a:sym typeface="Arial"/>
              </a:rPr>
              <a:t>la percezione </a:t>
            </a:r>
            <a:r>
              <a:rPr lang="it-IT" dirty="0" smtClean="0">
                <a:sym typeface="Arial"/>
              </a:rPr>
              <a:t>come una </a:t>
            </a:r>
            <a:r>
              <a:rPr lang="it-IT" dirty="0">
                <a:sym typeface="Arial"/>
              </a:rPr>
              <a:t>forma di inferenza </a:t>
            </a:r>
            <a:r>
              <a:rPr lang="it-IT" dirty="0" smtClean="0">
                <a:sym typeface="Arial"/>
              </a:rPr>
              <a:t>probabilistica: si stima qual è la probabilità che ci sia un particolare oggetto dato lo stimolo in ingresso basandosi sulla probabilità che davanti a noi ci sia proprio quell’oggetto in base alla nostra esperienza.</a:t>
            </a:r>
            <a:endParaRPr lang="it-IT" dirty="0">
              <a:sym typeface="Arial"/>
            </a:endParaRPr>
          </a:p>
          <a:p>
            <a:pPr lvl="0"/>
            <a:endParaRPr lang="it-IT" dirty="0" smtClean="0">
              <a:sym typeface="Arial"/>
            </a:endParaRPr>
          </a:p>
          <a:p>
            <a:pPr lvl="0"/>
            <a:r>
              <a:rPr lang="it-IT" dirty="0">
                <a:sym typeface="Arial"/>
              </a:rPr>
              <a:t>L</a:t>
            </a:r>
            <a:r>
              <a:rPr lang="it-IT" dirty="0" smtClean="0">
                <a:sym typeface="Arial"/>
              </a:rPr>
              <a:t>a  </a:t>
            </a:r>
            <a:r>
              <a:rPr lang="it-IT" dirty="0">
                <a:sym typeface="Arial"/>
              </a:rPr>
              <a:t>struttura logica corrisponde </a:t>
            </a:r>
            <a:r>
              <a:rPr lang="it-IT" dirty="0" smtClean="0">
                <a:sym typeface="Arial"/>
              </a:rPr>
              <a:t> </a:t>
            </a:r>
            <a:r>
              <a:rPr lang="it-IT" dirty="0">
                <a:sym typeface="Arial"/>
              </a:rPr>
              <a:t>a una regola di calcolo della probabilità: la regola di </a:t>
            </a:r>
            <a:r>
              <a:rPr lang="it-IT" dirty="0" err="1" smtClean="0">
                <a:sym typeface="Arial"/>
              </a:rPr>
              <a:t>Bayes</a:t>
            </a:r>
            <a:endParaRPr lang="it-IT" dirty="0">
              <a:sym typeface="Arial"/>
            </a:endParaRPr>
          </a:p>
        </p:txBody>
      </p:sp>
    </p:spTree>
    <p:extLst>
      <p:ext uri="{BB962C8B-B14F-4D97-AF65-F5344CB8AC3E}">
        <p14:creationId xmlns:p14="http://schemas.microsoft.com/office/powerpoint/2010/main" val="21009272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ED37A194-DA9D-454F-A1FF-2D5F619A3907}"/>
              </a:ext>
            </a:extLst>
          </p:cNvPr>
          <p:cNvSpPr>
            <a:spLocks noGrp="1"/>
          </p:cNvSpPr>
          <p:nvPr>
            <p:ph type="title"/>
          </p:nvPr>
        </p:nvSpPr>
        <p:spPr/>
        <p:txBody>
          <a:bodyPr/>
          <a:lstStyle/>
          <a:p>
            <a:r>
              <a:rPr lang="en-US" dirty="0">
                <a:sym typeface="Arial"/>
              </a:rPr>
              <a:t>I </a:t>
            </a:r>
            <a:r>
              <a:rPr lang="en-US" dirty="0" err="1">
                <a:sym typeface="Arial"/>
              </a:rPr>
              <a:t>modelli</a:t>
            </a:r>
            <a:r>
              <a:rPr lang="en-US" dirty="0">
                <a:sym typeface="Arial"/>
              </a:rPr>
              <a:t> </a:t>
            </a:r>
            <a:r>
              <a:rPr lang="en-US" dirty="0" err="1">
                <a:sym typeface="Arial"/>
              </a:rPr>
              <a:t>bayesiani</a:t>
            </a:r>
            <a:endParaRPr lang="en-US" dirty="0"/>
          </a:p>
        </p:txBody>
      </p:sp>
      <p:sp>
        <p:nvSpPr>
          <p:cNvPr id="3" name="Segnaposto contenuto 2">
            <a:extLst>
              <a:ext uri="{FF2B5EF4-FFF2-40B4-BE49-F238E27FC236}">
                <a16:creationId xmlns="" xmlns:a16="http://schemas.microsoft.com/office/drawing/2014/main" id="{562A2799-D81D-4AF1-B94E-681B6A04216E}"/>
              </a:ext>
            </a:extLst>
          </p:cNvPr>
          <p:cNvSpPr>
            <a:spLocks noGrp="1"/>
          </p:cNvSpPr>
          <p:nvPr>
            <p:ph idx="1"/>
          </p:nvPr>
        </p:nvSpPr>
        <p:spPr/>
        <p:txBody>
          <a:bodyPr/>
          <a:lstStyle/>
          <a:p>
            <a:r>
              <a:rPr lang="it-IT" dirty="0"/>
              <a:t>Come si applica alla percezione</a:t>
            </a:r>
          </a:p>
          <a:p>
            <a:pPr lvl="1"/>
            <a:endParaRPr lang="it-IT" dirty="0"/>
          </a:p>
          <a:p>
            <a:pPr lvl="1"/>
            <a:r>
              <a:rPr lang="it-IT" dirty="0"/>
              <a:t>Abbiamo uno stimolo prossimale (set di dati D), quale oggetto H</a:t>
            </a:r>
            <a:r>
              <a:rPr lang="it-IT" baseline="-25000" dirty="0"/>
              <a:t>i</a:t>
            </a:r>
            <a:r>
              <a:rPr lang="it-IT" dirty="0"/>
              <a:t> (ipotesi) lo ha generato?</a:t>
            </a:r>
          </a:p>
          <a:p>
            <a:pPr lvl="1"/>
            <a:endParaRPr lang="it-IT" dirty="0"/>
          </a:p>
          <a:p>
            <a:pPr lvl="1"/>
            <a:r>
              <a:rPr lang="it-IT" dirty="0"/>
              <a:t>Più oggetti H</a:t>
            </a:r>
            <a:r>
              <a:rPr lang="it-IT" baseline="-25000" dirty="0"/>
              <a:t>1, </a:t>
            </a:r>
            <a:r>
              <a:rPr lang="it-IT" dirty="0"/>
              <a:t>H</a:t>
            </a:r>
            <a:r>
              <a:rPr lang="it-IT" baseline="-25000" dirty="0"/>
              <a:t>2</a:t>
            </a:r>
            <a:r>
              <a:rPr lang="it-IT" dirty="0"/>
              <a:t> ….. Possono aver generato D</a:t>
            </a:r>
          </a:p>
          <a:p>
            <a:pPr lvl="1"/>
            <a:endParaRPr lang="it-IT" dirty="0"/>
          </a:p>
          <a:p>
            <a:pPr lvl="1"/>
            <a:r>
              <a:rPr lang="it-IT" dirty="0"/>
              <a:t>E’ nota che probabilità ha un oggetto di aver generato un’immagine prima di vedere l’immagine stessa (conoscenze pregresse): probabilità a priori </a:t>
            </a:r>
            <a:r>
              <a:rPr lang="it-IT" dirty="0">
                <a:solidFill>
                  <a:srgbClr val="A4224B"/>
                </a:solidFill>
              </a:rPr>
              <a:t>P(H</a:t>
            </a:r>
            <a:r>
              <a:rPr lang="it-IT" baseline="-25000" dirty="0">
                <a:solidFill>
                  <a:srgbClr val="A4224B"/>
                </a:solidFill>
              </a:rPr>
              <a:t>i</a:t>
            </a:r>
            <a:r>
              <a:rPr lang="it-IT" dirty="0">
                <a:solidFill>
                  <a:srgbClr val="A4224B"/>
                </a:solidFill>
              </a:rPr>
              <a:t> )</a:t>
            </a:r>
            <a:endParaRPr lang="en-US" dirty="0">
              <a:solidFill>
                <a:srgbClr val="A4224B"/>
              </a:solidFill>
            </a:endParaRPr>
          </a:p>
        </p:txBody>
      </p:sp>
    </p:spTree>
    <p:extLst>
      <p:ext uri="{BB962C8B-B14F-4D97-AF65-F5344CB8AC3E}">
        <p14:creationId xmlns:p14="http://schemas.microsoft.com/office/powerpoint/2010/main" val="37805346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ED37A194-DA9D-454F-A1FF-2D5F619A3907}"/>
              </a:ext>
            </a:extLst>
          </p:cNvPr>
          <p:cNvSpPr>
            <a:spLocks noGrp="1"/>
          </p:cNvSpPr>
          <p:nvPr>
            <p:ph type="title"/>
          </p:nvPr>
        </p:nvSpPr>
        <p:spPr/>
        <p:txBody>
          <a:bodyPr/>
          <a:lstStyle/>
          <a:p>
            <a:r>
              <a:rPr lang="en-US" dirty="0">
                <a:sym typeface="Arial"/>
              </a:rPr>
              <a:t>I </a:t>
            </a:r>
            <a:r>
              <a:rPr lang="en-US" dirty="0" err="1">
                <a:sym typeface="Arial"/>
              </a:rPr>
              <a:t>modelli</a:t>
            </a:r>
            <a:r>
              <a:rPr lang="en-US" dirty="0">
                <a:sym typeface="Arial"/>
              </a:rPr>
              <a:t> </a:t>
            </a:r>
            <a:r>
              <a:rPr lang="en-US" dirty="0" err="1">
                <a:sym typeface="Arial"/>
              </a:rPr>
              <a:t>bayesiani</a:t>
            </a:r>
            <a:endParaRPr lang="en-US" dirty="0"/>
          </a:p>
        </p:txBody>
      </p:sp>
      <p:sp>
        <p:nvSpPr>
          <p:cNvPr id="3" name="Segnaposto contenuto 2">
            <a:extLst>
              <a:ext uri="{FF2B5EF4-FFF2-40B4-BE49-F238E27FC236}">
                <a16:creationId xmlns="" xmlns:a16="http://schemas.microsoft.com/office/drawing/2014/main" id="{562A2799-D81D-4AF1-B94E-681B6A04216E}"/>
              </a:ext>
            </a:extLst>
          </p:cNvPr>
          <p:cNvSpPr>
            <a:spLocks noGrp="1"/>
          </p:cNvSpPr>
          <p:nvPr>
            <p:ph idx="1"/>
          </p:nvPr>
        </p:nvSpPr>
        <p:spPr/>
        <p:txBody>
          <a:bodyPr/>
          <a:lstStyle/>
          <a:p>
            <a:r>
              <a:rPr lang="it-IT" dirty="0"/>
              <a:t>Come si applica alla percezione</a:t>
            </a:r>
          </a:p>
          <a:p>
            <a:pPr lvl="1"/>
            <a:endParaRPr lang="it-IT" dirty="0"/>
          </a:p>
          <a:p>
            <a:pPr lvl="1"/>
            <a:r>
              <a:rPr lang="it-IT" dirty="0"/>
              <a:t>Abbiamo uno stimolo prossimale (set di dati D), quale oggetto H</a:t>
            </a:r>
            <a:r>
              <a:rPr lang="it-IT" baseline="-25000" dirty="0"/>
              <a:t>i</a:t>
            </a:r>
            <a:r>
              <a:rPr lang="it-IT" dirty="0"/>
              <a:t> (ipotesi) lo ha generato?</a:t>
            </a:r>
          </a:p>
          <a:p>
            <a:pPr lvl="1"/>
            <a:endParaRPr lang="it-IT" dirty="0"/>
          </a:p>
          <a:p>
            <a:pPr lvl="1"/>
            <a:r>
              <a:rPr lang="it-IT" dirty="0"/>
              <a:t>Più oggetti H</a:t>
            </a:r>
            <a:r>
              <a:rPr lang="it-IT" baseline="-25000" dirty="0"/>
              <a:t>1, </a:t>
            </a:r>
            <a:r>
              <a:rPr lang="it-IT" dirty="0"/>
              <a:t>H</a:t>
            </a:r>
            <a:r>
              <a:rPr lang="it-IT" baseline="-25000" dirty="0"/>
              <a:t>2</a:t>
            </a:r>
            <a:r>
              <a:rPr lang="it-IT" dirty="0"/>
              <a:t> ….. Possono aver generato D</a:t>
            </a:r>
          </a:p>
          <a:p>
            <a:pPr lvl="1"/>
            <a:endParaRPr lang="it-IT" dirty="0"/>
          </a:p>
          <a:p>
            <a:pPr lvl="1"/>
            <a:r>
              <a:rPr lang="it-IT" dirty="0"/>
              <a:t>E’ nota </a:t>
            </a:r>
            <a:r>
              <a:rPr lang="it-IT" dirty="0" smtClean="0"/>
              <a:t>la probabilità che </a:t>
            </a:r>
            <a:r>
              <a:rPr lang="it-IT" dirty="0"/>
              <a:t>un </a:t>
            </a:r>
            <a:r>
              <a:rPr lang="it-IT" dirty="0" smtClean="0"/>
              <a:t>dato oggetto possa </a:t>
            </a:r>
            <a:r>
              <a:rPr lang="it-IT" dirty="0"/>
              <a:t>aver generato un’immagine prima di vedere l’immagine stessa (conoscenze pregresse): probabilità a priori </a:t>
            </a:r>
            <a:r>
              <a:rPr lang="it-IT" dirty="0">
                <a:solidFill>
                  <a:srgbClr val="A4224B"/>
                </a:solidFill>
              </a:rPr>
              <a:t>P(H</a:t>
            </a:r>
            <a:r>
              <a:rPr lang="it-IT" baseline="-25000" dirty="0">
                <a:solidFill>
                  <a:srgbClr val="A4224B"/>
                </a:solidFill>
              </a:rPr>
              <a:t>i</a:t>
            </a:r>
            <a:r>
              <a:rPr lang="it-IT" dirty="0">
                <a:solidFill>
                  <a:srgbClr val="A4224B"/>
                </a:solidFill>
              </a:rPr>
              <a:t> )</a:t>
            </a:r>
            <a:endParaRPr lang="en-US" dirty="0">
              <a:solidFill>
                <a:srgbClr val="A4224B"/>
              </a:solidFill>
            </a:endParaRPr>
          </a:p>
        </p:txBody>
      </p:sp>
    </p:spTree>
    <p:extLst>
      <p:ext uri="{BB962C8B-B14F-4D97-AF65-F5344CB8AC3E}">
        <p14:creationId xmlns:p14="http://schemas.microsoft.com/office/powerpoint/2010/main" val="8947666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ED37A194-DA9D-454F-A1FF-2D5F619A3907}"/>
              </a:ext>
            </a:extLst>
          </p:cNvPr>
          <p:cNvSpPr>
            <a:spLocks noGrp="1"/>
          </p:cNvSpPr>
          <p:nvPr>
            <p:ph type="title"/>
          </p:nvPr>
        </p:nvSpPr>
        <p:spPr/>
        <p:txBody>
          <a:bodyPr/>
          <a:lstStyle/>
          <a:p>
            <a:r>
              <a:rPr lang="en-US" dirty="0">
                <a:sym typeface="Arial"/>
              </a:rPr>
              <a:t>I </a:t>
            </a:r>
            <a:r>
              <a:rPr lang="en-US" dirty="0" err="1">
                <a:sym typeface="Arial"/>
              </a:rPr>
              <a:t>modelli</a:t>
            </a:r>
            <a:r>
              <a:rPr lang="en-US" dirty="0">
                <a:sym typeface="Arial"/>
              </a:rPr>
              <a:t> </a:t>
            </a:r>
            <a:r>
              <a:rPr lang="en-US" dirty="0" err="1">
                <a:sym typeface="Arial"/>
              </a:rPr>
              <a:t>bayesiani</a:t>
            </a:r>
            <a:endParaRPr lang="en-US" dirty="0"/>
          </a:p>
        </p:txBody>
      </p:sp>
      <p:sp>
        <p:nvSpPr>
          <p:cNvPr id="3" name="Segnaposto contenuto 2">
            <a:extLst>
              <a:ext uri="{FF2B5EF4-FFF2-40B4-BE49-F238E27FC236}">
                <a16:creationId xmlns="" xmlns:a16="http://schemas.microsoft.com/office/drawing/2014/main" id="{562A2799-D81D-4AF1-B94E-681B6A04216E}"/>
              </a:ext>
            </a:extLst>
          </p:cNvPr>
          <p:cNvSpPr>
            <a:spLocks noGrp="1"/>
          </p:cNvSpPr>
          <p:nvPr>
            <p:ph idx="1"/>
          </p:nvPr>
        </p:nvSpPr>
        <p:spPr/>
        <p:txBody>
          <a:bodyPr/>
          <a:lstStyle/>
          <a:p>
            <a:r>
              <a:rPr lang="it-IT" dirty="0"/>
              <a:t>Come si applica alla percezione</a:t>
            </a:r>
          </a:p>
          <a:p>
            <a:pPr lvl="1"/>
            <a:endParaRPr lang="it-IT" dirty="0"/>
          </a:p>
          <a:p>
            <a:pPr lvl="1"/>
            <a:r>
              <a:rPr lang="it-IT" dirty="0"/>
              <a:t>Ci interessa calcolare la probabilità che ci sia l’oggetto H</a:t>
            </a:r>
            <a:r>
              <a:rPr lang="it-IT" baseline="-25000" dirty="0"/>
              <a:t>i</a:t>
            </a:r>
            <a:r>
              <a:rPr lang="it-IT" dirty="0"/>
              <a:t> dopo aver visto D. Probabilità a posteriori P(H</a:t>
            </a:r>
            <a:r>
              <a:rPr lang="it-IT" baseline="-25000" dirty="0"/>
              <a:t>i</a:t>
            </a:r>
            <a:r>
              <a:rPr lang="it-IT" dirty="0"/>
              <a:t> | D)</a:t>
            </a:r>
          </a:p>
          <a:p>
            <a:pPr lvl="1"/>
            <a:endParaRPr lang="it-IT" dirty="0"/>
          </a:p>
          <a:p>
            <a:pPr lvl="1"/>
            <a:r>
              <a:rPr lang="it-IT" dirty="0"/>
              <a:t>La regola di </a:t>
            </a:r>
            <a:r>
              <a:rPr lang="it-IT" dirty="0" err="1"/>
              <a:t>Bayes</a:t>
            </a:r>
            <a:r>
              <a:rPr lang="it-IT" dirty="0"/>
              <a:t> ci da la procedura per calcolarla!</a:t>
            </a:r>
          </a:p>
          <a:p>
            <a:pPr lvl="1"/>
            <a:endParaRPr lang="it-IT" dirty="0"/>
          </a:p>
          <a:p>
            <a:pPr lvl="1"/>
            <a:r>
              <a:rPr lang="it-IT" dirty="0"/>
              <a:t>Si sceglie quindi l’ipotesi con la probabilità più alta!</a:t>
            </a:r>
          </a:p>
        </p:txBody>
      </p:sp>
    </p:spTree>
    <p:extLst>
      <p:ext uri="{BB962C8B-B14F-4D97-AF65-F5344CB8AC3E}">
        <p14:creationId xmlns:p14="http://schemas.microsoft.com/office/powerpoint/2010/main" val="5773426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59"/>
        <p:cNvGrpSpPr/>
        <p:nvPr/>
      </p:nvGrpSpPr>
      <p:grpSpPr>
        <a:xfrm>
          <a:off x="0" y="0"/>
          <a:ext cx="0" cy="0"/>
          <a:chOff x="0" y="0"/>
          <a:chExt cx="0" cy="0"/>
        </a:xfrm>
      </p:grpSpPr>
      <p:sp>
        <p:nvSpPr>
          <p:cNvPr id="660" name="Google Shape;660;p78"/>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a:sym typeface="Arial"/>
              </a:rPr>
              <a:t>I </a:t>
            </a:r>
            <a:r>
              <a:rPr lang="en-US" dirty="0" err="1">
                <a:sym typeface="Arial"/>
              </a:rPr>
              <a:t>modelli</a:t>
            </a:r>
            <a:r>
              <a:rPr lang="en-US" dirty="0">
                <a:sym typeface="Arial"/>
              </a:rPr>
              <a:t> </a:t>
            </a:r>
            <a:r>
              <a:rPr lang="en-US" dirty="0" err="1">
                <a:sym typeface="Arial"/>
              </a:rPr>
              <a:t>bayesiani</a:t>
            </a:r>
            <a:endParaRPr lang="en-US" dirty="0"/>
          </a:p>
        </p:txBody>
      </p:sp>
      <p:sp>
        <p:nvSpPr>
          <p:cNvPr id="661" name="Google Shape;661;p78"/>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La probabilità a posteriori di una credenza dipende dalla </a:t>
            </a:r>
            <a:endParaRPr lang="it-IT" dirty="0"/>
          </a:p>
          <a:p>
            <a:pPr lvl="1"/>
            <a:r>
              <a:rPr lang="it-IT" dirty="0">
                <a:sym typeface="Arial"/>
              </a:rPr>
              <a:t>sua probabilità a priori</a:t>
            </a:r>
            <a:endParaRPr lang="it-IT" dirty="0"/>
          </a:p>
          <a:p>
            <a:pPr lvl="1"/>
            <a:r>
              <a:rPr lang="it-IT" dirty="0">
                <a:sym typeface="Arial"/>
              </a:rPr>
              <a:t>dalla sua verosimiglianza.</a:t>
            </a:r>
            <a:endParaRPr lang="it-IT" dirty="0"/>
          </a:p>
          <a:p>
            <a:pPr lvl="0"/>
            <a:r>
              <a:rPr lang="it-IT" dirty="0">
                <a:sym typeface="Arial"/>
              </a:rPr>
              <a:t>Nella sua forma più generale la regola di </a:t>
            </a:r>
            <a:r>
              <a:rPr lang="it-IT" dirty="0" err="1">
                <a:sym typeface="Arial"/>
              </a:rPr>
              <a:t>Bayes</a:t>
            </a:r>
            <a:r>
              <a:rPr lang="it-IT" dirty="0">
                <a:sym typeface="Arial"/>
              </a:rPr>
              <a:t> è:</a:t>
            </a:r>
            <a:endParaRPr lang="it-IT" dirty="0"/>
          </a:p>
          <a:p>
            <a:pPr marL="0" lvl="0" indent="0">
              <a:buNone/>
            </a:pPr>
            <a:r>
              <a:rPr lang="it-IT" dirty="0">
                <a:sym typeface="Arial"/>
              </a:rPr>
              <a:t>		p(H|D) = p(H) p(D|H)/ p(D)</a:t>
            </a:r>
            <a:endParaRPr lang="it-IT" dirty="0"/>
          </a:p>
          <a:p>
            <a:pPr lvl="1"/>
            <a:endParaRPr lang="it-IT" dirty="0">
              <a:sym typeface="Arial"/>
            </a:endParaRPr>
          </a:p>
          <a:p>
            <a:pPr lvl="1"/>
            <a:r>
              <a:rPr lang="it-IT" dirty="0">
                <a:sym typeface="Arial"/>
              </a:rPr>
              <a:t>P(H|D) è la probabilità a posteriori dell’ipotesi alla luce del dato osservato. </a:t>
            </a:r>
            <a:endParaRPr lang="it-IT" dirty="0"/>
          </a:p>
          <a:p>
            <a:pPr lvl="1"/>
            <a:r>
              <a:rPr lang="it-IT" dirty="0">
                <a:sym typeface="Arial"/>
              </a:rPr>
              <a:t>P(H) è la probabilità a priori dell’ipotesi</a:t>
            </a:r>
            <a:endParaRPr lang="it-IT" dirty="0"/>
          </a:p>
        </p:txBody>
      </p:sp>
    </p:spTree>
    <p:extLst>
      <p:ext uri="{BB962C8B-B14F-4D97-AF65-F5344CB8AC3E}">
        <p14:creationId xmlns:p14="http://schemas.microsoft.com/office/powerpoint/2010/main" val="4224809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65"/>
        <p:cNvGrpSpPr/>
        <p:nvPr/>
      </p:nvGrpSpPr>
      <p:grpSpPr>
        <a:xfrm>
          <a:off x="0" y="0"/>
          <a:ext cx="0" cy="0"/>
          <a:chOff x="0" y="0"/>
          <a:chExt cx="0" cy="0"/>
        </a:xfrm>
      </p:grpSpPr>
      <p:sp>
        <p:nvSpPr>
          <p:cNvPr id="666" name="Google Shape;666;p79"/>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err="1" smtClean="0">
                <a:sym typeface="Arial"/>
              </a:rPr>
              <a:t>Applicazione</a:t>
            </a:r>
            <a:r>
              <a:rPr lang="en-US" dirty="0" smtClean="0">
                <a:sym typeface="Arial"/>
              </a:rPr>
              <a:t> </a:t>
            </a:r>
            <a:r>
              <a:rPr lang="en-US" dirty="0" err="1" smtClean="0">
                <a:sym typeface="Arial"/>
              </a:rPr>
              <a:t>alla</a:t>
            </a:r>
            <a:r>
              <a:rPr lang="en-US" dirty="0" smtClean="0">
                <a:sym typeface="Arial"/>
              </a:rPr>
              <a:t> </a:t>
            </a:r>
            <a:r>
              <a:rPr lang="en-US" dirty="0" err="1" smtClean="0">
                <a:sym typeface="Arial"/>
              </a:rPr>
              <a:t>percezione</a:t>
            </a:r>
            <a:r>
              <a:rPr lang="en-US" dirty="0" smtClean="0">
                <a:sym typeface="Arial"/>
              </a:rPr>
              <a:t> </a:t>
            </a:r>
            <a:r>
              <a:rPr lang="en-US" dirty="0" err="1" smtClean="0">
                <a:sym typeface="Arial"/>
              </a:rPr>
              <a:t>della</a:t>
            </a:r>
            <a:r>
              <a:rPr lang="en-US" dirty="0" smtClean="0">
                <a:sym typeface="Arial"/>
              </a:rPr>
              <a:t> </a:t>
            </a:r>
            <a:r>
              <a:rPr lang="en-US" dirty="0" err="1" smtClean="0">
                <a:sym typeface="Arial"/>
              </a:rPr>
              <a:t>regola</a:t>
            </a:r>
            <a:r>
              <a:rPr lang="en-US" dirty="0" smtClean="0">
                <a:sym typeface="Arial"/>
              </a:rPr>
              <a:t> </a:t>
            </a:r>
            <a:r>
              <a:rPr lang="en-US" dirty="0">
                <a:sym typeface="Arial"/>
              </a:rPr>
              <a:t>di Bayes</a:t>
            </a:r>
            <a:endParaRPr lang="en-US" dirty="0"/>
          </a:p>
        </p:txBody>
      </p:sp>
      <p:sp>
        <p:nvSpPr>
          <p:cNvPr id="667" name="Google Shape;667;p79"/>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Applicata alla percezione, la regola dice, dunque, che </a:t>
            </a:r>
            <a:endParaRPr lang="it-IT" dirty="0"/>
          </a:p>
          <a:p>
            <a:pPr lvl="1"/>
            <a:r>
              <a:rPr lang="it-IT" dirty="0">
                <a:sym typeface="Arial"/>
              </a:rPr>
              <a:t>la plausibilità di una interpretazione percettiva (probabilità a posteriori) dipende da:</a:t>
            </a:r>
            <a:endParaRPr lang="it-IT" dirty="0"/>
          </a:p>
          <a:p>
            <a:pPr lvl="2"/>
            <a:r>
              <a:rPr lang="it-IT" dirty="0">
                <a:sym typeface="Arial"/>
              </a:rPr>
              <a:t>La sua plausibilità prima di avere nuove informazioni sensoriali (probabilità a priori – top-down)</a:t>
            </a:r>
            <a:endParaRPr lang="it-IT" dirty="0"/>
          </a:p>
          <a:p>
            <a:pPr lvl="2"/>
            <a:r>
              <a:rPr lang="it-IT" dirty="0">
                <a:sym typeface="Arial"/>
              </a:rPr>
              <a:t>la specificità delle nuove informazioni sensoriali (verosimiglianza, bottom-up). </a:t>
            </a:r>
            <a:endParaRPr lang="it-IT" dirty="0"/>
          </a:p>
        </p:txBody>
      </p:sp>
    </p:spTree>
    <p:extLst>
      <p:ext uri="{BB962C8B-B14F-4D97-AF65-F5344CB8AC3E}">
        <p14:creationId xmlns:p14="http://schemas.microsoft.com/office/powerpoint/2010/main" val="16193806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2" name="Google Shape;672;p80"/>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a:sym typeface="Arial"/>
              </a:rPr>
              <a:t>I </a:t>
            </a:r>
            <a:r>
              <a:rPr lang="en-US" dirty="0" err="1">
                <a:sym typeface="Arial"/>
              </a:rPr>
              <a:t>modelli</a:t>
            </a:r>
            <a:r>
              <a:rPr lang="en-US" dirty="0">
                <a:sym typeface="Arial"/>
              </a:rPr>
              <a:t> </a:t>
            </a:r>
            <a:r>
              <a:rPr lang="en-US" dirty="0" err="1">
                <a:sym typeface="Arial"/>
              </a:rPr>
              <a:t>bayesiani</a:t>
            </a:r>
            <a:endParaRPr lang="en-US" dirty="0"/>
          </a:p>
        </p:txBody>
      </p:sp>
      <p:sp>
        <p:nvSpPr>
          <p:cNvPr id="673" name="Google Shape;673;p80"/>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Il modello </a:t>
            </a:r>
            <a:r>
              <a:rPr lang="it-IT" dirty="0" err="1">
                <a:sym typeface="Arial"/>
              </a:rPr>
              <a:t>bayesiano</a:t>
            </a:r>
            <a:r>
              <a:rPr lang="it-IT" dirty="0">
                <a:sym typeface="Arial"/>
              </a:rPr>
              <a:t> </a:t>
            </a:r>
            <a:r>
              <a:rPr lang="it-IT" dirty="0" smtClean="0">
                <a:sym typeface="Arial"/>
              </a:rPr>
              <a:t>richiede  </a:t>
            </a:r>
            <a:endParaRPr lang="it-IT" dirty="0"/>
          </a:p>
          <a:p>
            <a:pPr lvl="1"/>
            <a:r>
              <a:rPr lang="it-IT" dirty="0" smtClean="0">
                <a:sym typeface="Arial"/>
              </a:rPr>
              <a:t>informazioni bottom-up (ruolo </a:t>
            </a:r>
            <a:r>
              <a:rPr lang="it-IT" dirty="0">
                <a:sym typeface="Arial"/>
              </a:rPr>
              <a:t>della verosimiglianza),</a:t>
            </a:r>
            <a:endParaRPr lang="it-IT" dirty="0"/>
          </a:p>
          <a:p>
            <a:pPr lvl="1"/>
            <a:r>
              <a:rPr lang="it-IT" dirty="0" smtClean="0">
                <a:sym typeface="Arial"/>
              </a:rPr>
              <a:t>informazioni top-down </a:t>
            </a:r>
            <a:r>
              <a:rPr lang="it-IT" dirty="0">
                <a:sym typeface="Arial"/>
              </a:rPr>
              <a:t>(ruolo delle probabilità a priori). </a:t>
            </a:r>
            <a:endParaRPr lang="it-IT" dirty="0" smtClean="0">
              <a:sym typeface="Arial"/>
            </a:endParaRPr>
          </a:p>
          <a:p>
            <a:pPr lvl="1"/>
            <a:endParaRPr lang="it-IT" dirty="0">
              <a:sym typeface="Arial"/>
            </a:endParaRPr>
          </a:p>
          <a:p>
            <a:r>
              <a:rPr lang="it-IT" dirty="0" smtClean="0">
                <a:sym typeface="Arial"/>
              </a:rPr>
              <a:t>Recentemente studi di </a:t>
            </a:r>
            <a:r>
              <a:rPr lang="it-IT" dirty="0" err="1" smtClean="0">
                <a:sym typeface="Arial"/>
              </a:rPr>
              <a:t>neuroimmagini</a:t>
            </a:r>
            <a:r>
              <a:rPr lang="it-IT" dirty="0" smtClean="0">
                <a:sym typeface="Arial"/>
              </a:rPr>
              <a:t> hanno dato supporto a questi modelli</a:t>
            </a:r>
          </a:p>
          <a:p>
            <a:endParaRPr lang="it-IT" dirty="0"/>
          </a:p>
        </p:txBody>
      </p:sp>
    </p:spTree>
    <p:extLst>
      <p:ext uri="{BB962C8B-B14F-4D97-AF65-F5344CB8AC3E}">
        <p14:creationId xmlns:p14="http://schemas.microsoft.com/office/powerpoint/2010/main" val="1084599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77"/>
        <p:cNvGrpSpPr/>
        <p:nvPr/>
      </p:nvGrpSpPr>
      <p:grpSpPr>
        <a:xfrm>
          <a:off x="0" y="0"/>
          <a:ext cx="0" cy="0"/>
          <a:chOff x="0" y="0"/>
          <a:chExt cx="0" cy="0"/>
        </a:xfrm>
      </p:grpSpPr>
      <p:sp>
        <p:nvSpPr>
          <p:cNvPr id="678" name="Google Shape;678;p81"/>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a:sym typeface="Arial"/>
              </a:rPr>
              <a:t>I </a:t>
            </a:r>
            <a:r>
              <a:rPr lang="en-US" dirty="0" err="1">
                <a:sym typeface="Arial"/>
              </a:rPr>
              <a:t>modelli</a:t>
            </a:r>
            <a:r>
              <a:rPr lang="en-US" dirty="0">
                <a:sym typeface="Arial"/>
              </a:rPr>
              <a:t> </a:t>
            </a:r>
            <a:r>
              <a:rPr lang="en-US" dirty="0" err="1">
                <a:sym typeface="Arial"/>
              </a:rPr>
              <a:t>bayesiani</a:t>
            </a:r>
            <a:endParaRPr lang="en-US" dirty="0"/>
          </a:p>
        </p:txBody>
      </p:sp>
      <p:sp>
        <p:nvSpPr>
          <p:cNvPr id="679" name="Google Shape;679;p81"/>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L’approccio </a:t>
            </a:r>
            <a:r>
              <a:rPr lang="it-IT" dirty="0" err="1">
                <a:sym typeface="Arial"/>
              </a:rPr>
              <a:t>bayesiano</a:t>
            </a:r>
            <a:r>
              <a:rPr lang="it-IT" dirty="0">
                <a:sym typeface="Arial"/>
              </a:rPr>
              <a:t> consente di affrontare in maniera matematicamente rigorosa il rapporto fra percezione e conoscenza. </a:t>
            </a:r>
            <a:endParaRPr lang="it-IT" dirty="0"/>
          </a:p>
          <a:p>
            <a:pPr lvl="1"/>
            <a:r>
              <a:rPr lang="it-IT" dirty="0">
                <a:sym typeface="Arial"/>
              </a:rPr>
              <a:t>l’esito percettivo dipende sempre da verosimiglianza e conoscenze a priori. Ma il peso relativo delle due componenti varia</a:t>
            </a:r>
            <a:endParaRPr lang="it-IT" dirty="0"/>
          </a:p>
          <a:p>
            <a:pPr lvl="2"/>
            <a:r>
              <a:rPr lang="it-IT" dirty="0">
                <a:sym typeface="Arial"/>
              </a:rPr>
              <a:t>Quando l’informazione sensoriale è ambigua o debole, le conoscenze a priori hanno un ruolo più importante; </a:t>
            </a:r>
            <a:endParaRPr lang="it-IT" dirty="0"/>
          </a:p>
          <a:p>
            <a:pPr lvl="2"/>
            <a:r>
              <a:rPr lang="it-IT" dirty="0">
                <a:sym typeface="Arial"/>
              </a:rPr>
              <a:t>Quando l’informazione è ricca, il percetto è determinato principalmente dallo stimolo.</a:t>
            </a:r>
            <a:endParaRPr lang="it-IT" dirty="0"/>
          </a:p>
        </p:txBody>
      </p:sp>
    </p:spTree>
    <p:extLst>
      <p:ext uri="{BB962C8B-B14F-4D97-AF65-F5344CB8AC3E}">
        <p14:creationId xmlns:p14="http://schemas.microsoft.com/office/powerpoint/2010/main" val="26726459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pattFill prst="pct5">
          <a:fgClr>
            <a:srgbClr val="C00000"/>
          </a:fgClr>
          <a:bgClr>
            <a:schemeClr val="bg1"/>
          </a:bgClr>
        </a:patt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3.2 La </a:t>
            </a:r>
            <a:r>
              <a:rPr lang="it-IT" dirty="0" smtClean="0"/>
              <a:t>percezione visiva</a:t>
            </a:r>
            <a:endParaRPr lang="it-IT" dirty="0"/>
          </a:p>
        </p:txBody>
      </p:sp>
      <p:sp>
        <p:nvSpPr>
          <p:cNvPr id="3" name="Segnaposto contenuto 2"/>
          <p:cNvSpPr>
            <a:spLocks noGrp="1"/>
          </p:cNvSpPr>
          <p:nvPr>
            <p:ph idx="1"/>
          </p:nvPr>
        </p:nvSpPr>
        <p:spPr/>
        <p:txBody>
          <a:bodyPr/>
          <a:lstStyle/>
          <a:p>
            <a:r>
              <a:rPr lang="it-IT" dirty="0" smtClean="0"/>
              <a:t>Introduzione</a:t>
            </a:r>
          </a:p>
          <a:p>
            <a:r>
              <a:rPr lang="it-IT" dirty="0" smtClean="0"/>
              <a:t>La percezione del colore</a:t>
            </a:r>
          </a:p>
          <a:p>
            <a:r>
              <a:rPr lang="it-IT" dirty="0" smtClean="0"/>
              <a:t>La percezione della distanza e della dimensione</a:t>
            </a:r>
          </a:p>
          <a:p>
            <a:r>
              <a:rPr lang="it-IT" dirty="0" smtClean="0"/>
              <a:t>La percezione del movimento</a:t>
            </a:r>
          </a:p>
          <a:p>
            <a:r>
              <a:rPr lang="it-IT" dirty="0" smtClean="0"/>
              <a:t>La percezione degli oggetti</a:t>
            </a:r>
          </a:p>
          <a:p>
            <a:endParaRPr lang="it-IT" dirty="0"/>
          </a:p>
        </p:txBody>
      </p:sp>
    </p:spTree>
    <p:extLst>
      <p:ext uri="{BB962C8B-B14F-4D97-AF65-F5344CB8AC3E}">
        <p14:creationId xmlns:p14="http://schemas.microsoft.com/office/powerpoint/2010/main" val="40384808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sp>
        <p:nvSpPr>
          <p:cNvPr id="488" name="Google Shape;488;p54"/>
          <p:cNvSpPr txBox="1">
            <a:spLocks noGrp="1"/>
          </p:cNvSpPr>
          <p:nvPr>
            <p:ph type="title"/>
          </p:nvPr>
        </p:nvSpPr>
        <p:spPr>
          <a:xfrm>
            <a:off x="652714" y="365125"/>
            <a:ext cx="7886700" cy="1325563"/>
          </a:xfrm>
          <a:noFill/>
          <a:ln>
            <a:noFill/>
          </a:ln>
        </p:spPr>
        <p:txBody>
          <a:bodyPr spcFirstLastPara="1" wrap="square" lIns="91425" tIns="45700" rIns="91425" bIns="45700" anchor="b" anchorCtr="0">
            <a:noAutofit/>
          </a:bodyPr>
          <a:lstStyle/>
          <a:p>
            <a:pPr lvl="0"/>
            <a:r>
              <a:rPr lang="en-US" dirty="0">
                <a:sym typeface="Arial"/>
              </a:rPr>
              <a:t>La </a:t>
            </a:r>
            <a:r>
              <a:rPr lang="en-US" dirty="0" err="1">
                <a:sym typeface="Arial"/>
              </a:rPr>
              <a:t>percezione</a:t>
            </a:r>
            <a:r>
              <a:rPr lang="en-US" dirty="0">
                <a:sym typeface="Arial"/>
              </a:rPr>
              <a:t> </a:t>
            </a:r>
            <a:r>
              <a:rPr lang="en-US" dirty="0" err="1">
                <a:sym typeface="Arial"/>
              </a:rPr>
              <a:t>visiva</a:t>
            </a:r>
            <a:endParaRPr lang="en-US" dirty="0"/>
          </a:p>
        </p:txBody>
      </p:sp>
      <p:sp>
        <p:nvSpPr>
          <p:cNvPr id="489" name="Google Shape;489;p54"/>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smtClean="0">
                <a:sym typeface="Arial"/>
              </a:rPr>
              <a:t>Tra il 20% e il 30% della corteccia è dedicata all’analisi dell’informazione visiva. </a:t>
            </a:r>
          </a:p>
          <a:p>
            <a:pPr lvl="0"/>
            <a:r>
              <a:rPr lang="it-IT" dirty="0" smtClean="0">
                <a:sym typeface="Arial"/>
              </a:rPr>
              <a:t>Le diverse proprietà dello stimolo sono analizzate da  </a:t>
            </a:r>
            <a:r>
              <a:rPr lang="it-IT" dirty="0">
                <a:sym typeface="Arial"/>
              </a:rPr>
              <a:t>processi distinti sia dal punto di vista anatomico, sia dal punto di vista </a:t>
            </a:r>
            <a:r>
              <a:rPr lang="it-IT" dirty="0" smtClean="0">
                <a:sym typeface="Arial"/>
              </a:rPr>
              <a:t>funzionale e poi combinate per arrivare ad un unico percetto. </a:t>
            </a:r>
          </a:p>
          <a:p>
            <a:pPr lvl="0"/>
            <a:r>
              <a:rPr lang="it-IT" dirty="0" smtClean="0">
                <a:sym typeface="Arial"/>
              </a:rPr>
              <a:t>Importante ricordare che anche se analizziamo i processi separatamente per facilità di comprensione questi interagiscono a tutti i livelli. </a:t>
            </a:r>
            <a:endParaRPr lang="it-IT" dirty="0"/>
          </a:p>
        </p:txBody>
      </p:sp>
    </p:spTree>
    <p:extLst>
      <p:ext uri="{BB962C8B-B14F-4D97-AF65-F5344CB8AC3E}">
        <p14:creationId xmlns:p14="http://schemas.microsoft.com/office/powerpoint/2010/main" val="24936835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14"/>
        <p:cNvGrpSpPr/>
        <p:nvPr/>
      </p:nvGrpSpPr>
      <p:grpSpPr>
        <a:xfrm>
          <a:off x="0" y="0"/>
          <a:ext cx="0" cy="0"/>
          <a:chOff x="0" y="0"/>
          <a:chExt cx="0" cy="0"/>
        </a:xfrm>
      </p:grpSpPr>
      <p:sp>
        <p:nvSpPr>
          <p:cNvPr id="515" name="Google Shape;515;p57"/>
          <p:cNvSpPr txBox="1">
            <a:spLocks noGrp="1"/>
          </p:cNvSpPr>
          <p:nvPr>
            <p:ph type="title"/>
          </p:nvPr>
        </p:nvSpPr>
        <p:spPr/>
        <p:txBody>
          <a:bodyPr/>
          <a:lstStyle/>
          <a:p>
            <a:pPr lvl="0"/>
            <a:r>
              <a:rPr lang="it-IT" smtClean="0">
                <a:sym typeface="Arial"/>
              </a:rPr>
              <a:t>Il modello a due vie</a:t>
            </a:r>
            <a:endParaRPr lang="it-IT" dirty="0"/>
          </a:p>
        </p:txBody>
      </p:sp>
      <p:sp>
        <p:nvSpPr>
          <p:cNvPr id="516" name="Google Shape;516;p57"/>
          <p:cNvSpPr txBox="1">
            <a:spLocks noGrp="1"/>
          </p:cNvSpPr>
          <p:nvPr>
            <p:ph idx="1"/>
          </p:nvPr>
        </p:nvSpPr>
        <p:spPr>
          <a:xfrm>
            <a:off x="3777673" y="1825625"/>
            <a:ext cx="4737677" cy="4351338"/>
          </a:xfrm>
        </p:spPr>
        <p:txBody>
          <a:bodyPr>
            <a:normAutofit/>
          </a:bodyPr>
          <a:lstStyle/>
          <a:p>
            <a:pPr lvl="0"/>
            <a:r>
              <a:rPr lang="it-IT" dirty="0" smtClean="0">
                <a:sym typeface="Arial"/>
              </a:rPr>
              <a:t>I segnali visivi arrivati alla area visiva primaria (vedi capitolo 2) sono organizzati in due proiezioni principali: </a:t>
            </a:r>
          </a:p>
          <a:p>
            <a:pPr lvl="1"/>
            <a:r>
              <a:rPr lang="it-IT" dirty="0" smtClean="0">
                <a:sym typeface="Arial"/>
              </a:rPr>
              <a:t>la via ventrale (via del cosa) verso il lobo temporale per il riconoscimento di oggetti</a:t>
            </a:r>
          </a:p>
          <a:p>
            <a:pPr lvl="1"/>
            <a:r>
              <a:rPr lang="it-IT" dirty="0" smtClean="0">
                <a:sym typeface="Arial"/>
              </a:rPr>
              <a:t>la via dorsale  verso la parte posteriore del lobo parietale per la localizzazione di oggetti (</a:t>
            </a:r>
            <a:r>
              <a:rPr lang="it-IT" dirty="0" err="1" smtClean="0">
                <a:sym typeface="Arial"/>
              </a:rPr>
              <a:t>Ungerleider</a:t>
            </a:r>
            <a:r>
              <a:rPr lang="it-IT" dirty="0" smtClean="0">
                <a:sym typeface="Arial"/>
              </a:rPr>
              <a:t> &amp; </a:t>
            </a:r>
            <a:r>
              <a:rPr lang="it-IT" dirty="0" err="1" smtClean="0">
                <a:sym typeface="Arial"/>
              </a:rPr>
              <a:t>Mishkin</a:t>
            </a:r>
            <a:r>
              <a:rPr lang="it-IT" dirty="0" smtClean="0">
                <a:sym typeface="Arial"/>
              </a:rPr>
              <a:t>, 1982)</a:t>
            </a:r>
            <a:endParaRPr lang="it-IT"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174" y="2103293"/>
            <a:ext cx="3743325" cy="2762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917956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60"/>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it-IT" dirty="0">
                <a:sym typeface="Arial"/>
              </a:rPr>
              <a:t>Il modello </a:t>
            </a:r>
            <a:r>
              <a:rPr lang="it-IT" dirty="0" smtClean="0">
                <a:sym typeface="Arial"/>
              </a:rPr>
              <a:t>percezione-azione</a:t>
            </a:r>
            <a:endParaRPr lang="it-IT" dirty="0"/>
          </a:p>
        </p:txBody>
      </p:sp>
      <p:sp>
        <p:nvSpPr>
          <p:cNvPr id="538" name="Google Shape;538;p60"/>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smtClean="0">
                <a:sym typeface="Arial"/>
              </a:rPr>
              <a:t>Studi successivi hanno portato  </a:t>
            </a:r>
            <a:r>
              <a:rPr lang="it-IT" dirty="0" err="1">
                <a:sym typeface="Arial"/>
              </a:rPr>
              <a:t>Milner</a:t>
            </a:r>
            <a:r>
              <a:rPr lang="it-IT" dirty="0">
                <a:sym typeface="Arial"/>
              </a:rPr>
              <a:t> e </a:t>
            </a:r>
            <a:r>
              <a:rPr lang="it-IT" dirty="0" err="1" smtClean="0">
                <a:sym typeface="Arial"/>
              </a:rPr>
              <a:t>Goodale</a:t>
            </a:r>
            <a:r>
              <a:rPr lang="it-IT" dirty="0" smtClean="0">
                <a:sym typeface="Arial"/>
              </a:rPr>
              <a:t> (1992), a proporre una modifica, </a:t>
            </a:r>
            <a:r>
              <a:rPr lang="it-IT" dirty="0" smtClean="0">
                <a:solidFill>
                  <a:srgbClr val="C00000"/>
                </a:solidFill>
                <a:sym typeface="Arial"/>
              </a:rPr>
              <a:t>modello percezione-azione</a:t>
            </a:r>
            <a:r>
              <a:rPr lang="it-IT" dirty="0" smtClean="0">
                <a:sym typeface="Arial"/>
              </a:rPr>
              <a:t>.</a:t>
            </a:r>
          </a:p>
          <a:p>
            <a:pPr lvl="0"/>
            <a:r>
              <a:rPr lang="it-IT" dirty="0" smtClean="0">
                <a:sym typeface="Arial"/>
              </a:rPr>
              <a:t> </a:t>
            </a:r>
            <a:r>
              <a:rPr lang="it-IT" dirty="0">
                <a:sym typeface="Arial"/>
              </a:rPr>
              <a:t>L</a:t>
            </a:r>
            <a:r>
              <a:rPr lang="it-IT" dirty="0" smtClean="0">
                <a:sym typeface="Arial"/>
              </a:rPr>
              <a:t>e </a:t>
            </a:r>
            <a:r>
              <a:rPr lang="it-IT" dirty="0">
                <a:sym typeface="Arial"/>
              </a:rPr>
              <a:t>vie si occupano in realtà di elaborare attributi sia visivi sia spaziali, ma lo fanno per due scopi differenti: </a:t>
            </a:r>
            <a:endParaRPr lang="it-IT" dirty="0" smtClean="0">
              <a:sym typeface="Arial"/>
            </a:endParaRPr>
          </a:p>
          <a:p>
            <a:pPr lvl="1"/>
            <a:r>
              <a:rPr lang="it-IT" dirty="0" smtClean="0">
                <a:sym typeface="Arial"/>
              </a:rPr>
              <a:t>il </a:t>
            </a:r>
            <a:r>
              <a:rPr lang="it-IT" dirty="0">
                <a:sym typeface="Arial"/>
              </a:rPr>
              <a:t>riconoscimento cosciente (via ventrale) </a:t>
            </a:r>
            <a:r>
              <a:rPr lang="it-IT" dirty="0" smtClean="0">
                <a:sym typeface="Arial"/>
              </a:rPr>
              <a:t> - </a:t>
            </a:r>
            <a:r>
              <a:rPr lang="it-IT" dirty="0" err="1" smtClean="0">
                <a:solidFill>
                  <a:srgbClr val="C00000"/>
                </a:solidFill>
                <a:sym typeface="Arial"/>
              </a:rPr>
              <a:t>vision</a:t>
            </a:r>
            <a:r>
              <a:rPr lang="it-IT" dirty="0" smtClean="0">
                <a:solidFill>
                  <a:srgbClr val="C00000"/>
                </a:solidFill>
                <a:sym typeface="Arial"/>
              </a:rPr>
              <a:t> for </a:t>
            </a:r>
            <a:r>
              <a:rPr lang="it-IT" dirty="0" err="1" smtClean="0">
                <a:solidFill>
                  <a:srgbClr val="C00000"/>
                </a:solidFill>
                <a:sym typeface="Arial"/>
              </a:rPr>
              <a:t>perception</a:t>
            </a:r>
            <a:endParaRPr lang="it-IT" dirty="0">
              <a:solidFill>
                <a:srgbClr val="C00000"/>
              </a:solidFill>
              <a:sym typeface="Arial"/>
            </a:endParaRPr>
          </a:p>
          <a:p>
            <a:pPr lvl="1"/>
            <a:r>
              <a:rPr lang="it-IT" dirty="0" smtClean="0">
                <a:sym typeface="Arial"/>
              </a:rPr>
              <a:t>la </a:t>
            </a:r>
            <a:r>
              <a:rPr lang="it-IT" dirty="0">
                <a:sym typeface="Arial"/>
              </a:rPr>
              <a:t>guida dei movimenti (via dorsale</a:t>
            </a:r>
            <a:r>
              <a:rPr lang="it-IT" dirty="0" smtClean="0">
                <a:sym typeface="Arial"/>
              </a:rPr>
              <a:t>) – </a:t>
            </a:r>
            <a:r>
              <a:rPr lang="it-IT" dirty="0" err="1" smtClean="0">
                <a:solidFill>
                  <a:srgbClr val="C00000"/>
                </a:solidFill>
                <a:sym typeface="Arial"/>
              </a:rPr>
              <a:t>vision</a:t>
            </a:r>
            <a:r>
              <a:rPr lang="it-IT" dirty="0" smtClean="0">
                <a:solidFill>
                  <a:srgbClr val="C00000"/>
                </a:solidFill>
                <a:sym typeface="Arial"/>
              </a:rPr>
              <a:t> for </a:t>
            </a:r>
            <a:r>
              <a:rPr lang="it-IT" dirty="0" err="1" smtClean="0">
                <a:solidFill>
                  <a:srgbClr val="C00000"/>
                </a:solidFill>
                <a:sym typeface="Arial"/>
              </a:rPr>
              <a:t>action</a:t>
            </a:r>
            <a:r>
              <a:rPr lang="it-IT" dirty="0" smtClean="0">
                <a:sym typeface="Arial"/>
              </a:rPr>
              <a:t>. </a:t>
            </a:r>
            <a:endParaRPr lang="it-IT" dirty="0"/>
          </a:p>
        </p:txBody>
      </p:sp>
    </p:spTree>
    <p:extLst>
      <p:ext uri="{BB962C8B-B14F-4D97-AF65-F5344CB8AC3E}">
        <p14:creationId xmlns:p14="http://schemas.microsoft.com/office/powerpoint/2010/main" val="9116767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60"/>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it-IT" dirty="0">
                <a:sym typeface="Arial"/>
              </a:rPr>
              <a:t>Il modello </a:t>
            </a:r>
            <a:r>
              <a:rPr lang="it-IT" dirty="0" smtClean="0">
                <a:sym typeface="Arial"/>
              </a:rPr>
              <a:t>percezione-azione</a:t>
            </a:r>
            <a:endParaRPr lang="it-IT" dirty="0"/>
          </a:p>
        </p:txBody>
      </p:sp>
      <p:sp>
        <p:nvSpPr>
          <p:cNvPr id="538" name="Google Shape;538;p60"/>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smtClean="0"/>
              <a:t>Dati di doppia dissociazione a favore del modello</a:t>
            </a:r>
          </a:p>
          <a:p>
            <a:pPr lvl="0"/>
            <a:r>
              <a:rPr lang="it-IT" dirty="0" smtClean="0"/>
              <a:t>Compito:</a:t>
            </a:r>
          </a:p>
          <a:p>
            <a:pPr lvl="1"/>
            <a:r>
              <a:rPr lang="it-IT" dirty="0" smtClean="0"/>
              <a:t>A. Specificare l’inclinazione di una fessura (</a:t>
            </a:r>
            <a:r>
              <a:rPr lang="it-IT" dirty="0" err="1" smtClean="0"/>
              <a:t>vision</a:t>
            </a:r>
            <a:r>
              <a:rPr lang="it-IT" dirty="0" smtClean="0"/>
              <a:t> for </a:t>
            </a:r>
            <a:r>
              <a:rPr lang="it-IT" dirty="0" err="1" smtClean="0"/>
              <a:t>perception</a:t>
            </a:r>
            <a:r>
              <a:rPr lang="it-IT" dirty="0" smtClean="0"/>
              <a:t>)</a:t>
            </a:r>
          </a:p>
          <a:p>
            <a:pPr lvl="1"/>
            <a:r>
              <a:rPr lang="it-IT" dirty="0" smtClean="0"/>
              <a:t>B. Inserire oggetto in un fessura (</a:t>
            </a:r>
            <a:r>
              <a:rPr lang="it-IT" dirty="0" err="1" smtClean="0"/>
              <a:t>vision</a:t>
            </a:r>
            <a:r>
              <a:rPr lang="it-IT" dirty="0" smtClean="0"/>
              <a:t> for </a:t>
            </a:r>
            <a:r>
              <a:rPr lang="it-IT" dirty="0" err="1" smtClean="0"/>
              <a:t>action</a:t>
            </a:r>
            <a:r>
              <a:rPr lang="it-IT" dirty="0" smtClean="0"/>
              <a:t>)</a:t>
            </a:r>
          </a:p>
          <a:p>
            <a:r>
              <a:rPr lang="it-IT" dirty="0" smtClean="0"/>
              <a:t>Pazienti</a:t>
            </a:r>
          </a:p>
          <a:p>
            <a:pPr lvl="1"/>
            <a:r>
              <a:rPr lang="it-IT" dirty="0" smtClean="0"/>
              <a:t>Lesione cerebrale a livello ventrale (paziente D.F.)</a:t>
            </a:r>
          </a:p>
          <a:p>
            <a:pPr lvl="1"/>
            <a:r>
              <a:rPr lang="it-IT" dirty="0" smtClean="0"/>
              <a:t>Lesione cerebrale a livello dorsali</a:t>
            </a:r>
            <a:endParaRPr lang="it-IT" dirty="0"/>
          </a:p>
        </p:txBody>
      </p:sp>
    </p:spTree>
    <p:extLst>
      <p:ext uri="{BB962C8B-B14F-4D97-AF65-F5344CB8AC3E}">
        <p14:creationId xmlns:p14="http://schemas.microsoft.com/office/powerpoint/2010/main" val="20313631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sp>
        <p:nvSpPr>
          <p:cNvPr id="549" name="Google Shape;549;p62"/>
          <p:cNvSpPr txBox="1">
            <a:spLocks noGrp="1"/>
          </p:cNvSpPr>
          <p:nvPr>
            <p:ph type="title"/>
          </p:nvPr>
        </p:nvSpPr>
        <p:spPr/>
        <p:txBody>
          <a:bodyPr/>
          <a:lstStyle/>
          <a:p>
            <a:pPr lvl="0"/>
            <a:r>
              <a:rPr lang="it-IT" dirty="0" smtClean="0">
                <a:sym typeface="Arial"/>
              </a:rPr>
              <a:t>Il modello percezione-azione</a:t>
            </a:r>
            <a:endParaRPr lang="it-IT" dirty="0">
              <a:sym typeface="Arial"/>
            </a:endParaRPr>
          </a:p>
        </p:txBody>
      </p:sp>
      <p:sp>
        <p:nvSpPr>
          <p:cNvPr id="550" name="Google Shape;550;p62"/>
          <p:cNvSpPr txBox="1">
            <a:spLocks noGrp="1"/>
          </p:cNvSpPr>
          <p:nvPr>
            <p:ph type="body" idx="1"/>
          </p:nvPr>
        </p:nvSpPr>
        <p:spPr/>
        <p:txBody>
          <a:bodyPr/>
          <a:lstStyle/>
          <a:p>
            <a:pPr lvl="0"/>
            <a:r>
              <a:rPr lang="it-IT" dirty="0" smtClean="0">
                <a:sym typeface="Arial"/>
              </a:rPr>
              <a:t>Doppia dissociazione</a:t>
            </a:r>
          </a:p>
          <a:p>
            <a:pPr lvl="1"/>
            <a:r>
              <a:rPr lang="it-IT" dirty="0" smtClean="0">
                <a:sym typeface="Arial"/>
              </a:rPr>
              <a:t>Paziente D.F. </a:t>
            </a:r>
            <a:endParaRPr lang="it-IT" dirty="0" smtClean="0"/>
          </a:p>
          <a:p>
            <a:pPr lvl="2"/>
            <a:r>
              <a:rPr lang="it-IT" dirty="0" smtClean="0">
                <a:sym typeface="Arial"/>
              </a:rPr>
              <a:t>incapace di percepire le caratteristiche dell’oggetto ai fini del suo riconoscimento consapevole (agnosia visiva), </a:t>
            </a:r>
            <a:endParaRPr lang="it-IT" dirty="0" smtClean="0"/>
          </a:p>
          <a:p>
            <a:pPr lvl="2"/>
            <a:r>
              <a:rPr lang="it-IT" dirty="0" smtClean="0">
                <a:sym typeface="Arial"/>
              </a:rPr>
              <a:t>Capace di rilevare inconsapevolmente quelle stesse caratteristiche per guidare i suoi movimenti.</a:t>
            </a:r>
          </a:p>
          <a:p>
            <a:pPr lvl="1"/>
            <a:r>
              <a:rPr lang="it-IT" dirty="0" smtClean="0">
                <a:sym typeface="Arial"/>
              </a:rPr>
              <a:t>Pazienti con lesioni dorsali</a:t>
            </a:r>
          </a:p>
          <a:p>
            <a:pPr lvl="2"/>
            <a:r>
              <a:rPr lang="it-IT" dirty="0" smtClean="0">
                <a:sym typeface="Arial"/>
              </a:rPr>
              <a:t> capaci </a:t>
            </a:r>
            <a:r>
              <a:rPr lang="it-IT" dirty="0">
                <a:sym typeface="Arial"/>
              </a:rPr>
              <a:t>di percepire le caratteristiche dell’oggetto ai fini del suo riconoscimento consapevole </a:t>
            </a:r>
            <a:endParaRPr lang="it-IT" dirty="0" smtClean="0">
              <a:sym typeface="Arial"/>
            </a:endParaRPr>
          </a:p>
          <a:p>
            <a:pPr lvl="2"/>
            <a:r>
              <a:rPr lang="it-IT" dirty="0" smtClean="0">
                <a:sym typeface="Arial"/>
              </a:rPr>
              <a:t>Incapace </a:t>
            </a:r>
            <a:r>
              <a:rPr lang="it-IT" dirty="0">
                <a:sym typeface="Arial"/>
              </a:rPr>
              <a:t>di rilevare inconsapevolmente quelle stesse caratteristiche per guidare i suoi </a:t>
            </a:r>
            <a:r>
              <a:rPr lang="it-IT" dirty="0" smtClean="0">
                <a:sym typeface="Arial"/>
              </a:rPr>
              <a:t>movimenti (atassia ottica)</a:t>
            </a:r>
            <a:endParaRPr lang="it-IT" dirty="0">
              <a:sym typeface="Arial"/>
            </a:endParaRPr>
          </a:p>
          <a:p>
            <a:pPr lvl="2"/>
            <a:endParaRPr lang="it-IT" dirty="0" smtClean="0">
              <a:sym typeface="Arial"/>
            </a:endParaRPr>
          </a:p>
          <a:p>
            <a:pPr lvl="2"/>
            <a:endParaRPr lang="it-IT" dirty="0"/>
          </a:p>
        </p:txBody>
      </p:sp>
    </p:spTree>
    <p:extLst>
      <p:ext uri="{BB962C8B-B14F-4D97-AF65-F5344CB8AC3E}">
        <p14:creationId xmlns:p14="http://schemas.microsoft.com/office/powerpoint/2010/main" val="8946641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23"/>
        <p:cNvGrpSpPr/>
        <p:nvPr/>
      </p:nvGrpSpPr>
      <p:grpSpPr>
        <a:xfrm>
          <a:off x="0" y="0"/>
          <a:ext cx="0" cy="0"/>
          <a:chOff x="0" y="0"/>
          <a:chExt cx="0" cy="0"/>
        </a:xfrm>
      </p:grpSpPr>
      <p:sp>
        <p:nvSpPr>
          <p:cNvPr id="3" name="Titolo 2">
            <a:extLst>
              <a:ext uri="{FF2B5EF4-FFF2-40B4-BE49-F238E27FC236}">
                <a16:creationId xmlns="" xmlns:a16="http://schemas.microsoft.com/office/drawing/2014/main" id="{AA111498-EB2C-475A-A024-74F5634197A7}"/>
              </a:ext>
            </a:extLst>
          </p:cNvPr>
          <p:cNvSpPr>
            <a:spLocks noGrp="1"/>
          </p:cNvSpPr>
          <p:nvPr>
            <p:ph type="title"/>
          </p:nvPr>
        </p:nvSpPr>
        <p:spPr/>
        <p:txBody>
          <a:bodyPr/>
          <a:lstStyle/>
          <a:p>
            <a:r>
              <a:rPr lang="en-US" dirty="0" smtClean="0"/>
              <a:t>Il </a:t>
            </a:r>
            <a:r>
              <a:rPr lang="en-US" dirty="0" err="1" smtClean="0"/>
              <a:t>modello</a:t>
            </a:r>
            <a:r>
              <a:rPr lang="en-US" dirty="0" smtClean="0"/>
              <a:t> </a:t>
            </a:r>
            <a:r>
              <a:rPr lang="en-US" dirty="0" err="1" smtClean="0"/>
              <a:t>percezione-azione</a:t>
            </a:r>
            <a:endParaRPr lang="en-US" dirty="0"/>
          </a:p>
        </p:txBody>
      </p:sp>
      <p:sp>
        <p:nvSpPr>
          <p:cNvPr id="625" name="Google Shape;625;p72"/>
          <p:cNvSpPr txBox="1">
            <a:spLocks noGrp="1"/>
          </p:cNvSpPr>
          <p:nvPr>
            <p:ph idx="1"/>
          </p:nvPr>
        </p:nvSpPr>
        <p:spPr>
          <a:xfrm>
            <a:off x="4488872" y="1825625"/>
            <a:ext cx="4026477" cy="4351338"/>
          </a:xfrm>
          <a:noFill/>
          <a:ln>
            <a:noFill/>
          </a:ln>
        </p:spPr>
        <p:txBody>
          <a:bodyPr spcFirstLastPara="1" wrap="square" lIns="91425" tIns="45700" rIns="91425" bIns="45700" anchor="t" anchorCtr="0">
            <a:noAutofit/>
          </a:bodyPr>
          <a:lstStyle/>
          <a:p>
            <a:pPr lvl="0"/>
            <a:r>
              <a:rPr lang="it-IT" dirty="0" smtClean="0">
                <a:sym typeface="Arial"/>
              </a:rPr>
              <a:t>Vision for </a:t>
            </a:r>
            <a:r>
              <a:rPr lang="it-IT" dirty="0" err="1" smtClean="0">
                <a:sym typeface="Arial"/>
              </a:rPr>
              <a:t>action</a:t>
            </a:r>
            <a:r>
              <a:rPr lang="it-IT" dirty="0" smtClean="0">
                <a:sym typeface="Arial"/>
              </a:rPr>
              <a:t>: per tutti gli oggetti nella scena è richiesto mantenere la forma</a:t>
            </a:r>
          </a:p>
          <a:p>
            <a:pPr lvl="0"/>
            <a:r>
              <a:rPr lang="it-IT" dirty="0" smtClean="0">
                <a:sym typeface="Arial"/>
              </a:rPr>
              <a:t>Vision for </a:t>
            </a:r>
            <a:r>
              <a:rPr lang="it-IT" dirty="0" err="1" smtClean="0">
                <a:sym typeface="Arial"/>
              </a:rPr>
              <a:t>action</a:t>
            </a:r>
            <a:r>
              <a:rPr lang="it-IT" dirty="0" smtClean="0">
                <a:sym typeface="Arial"/>
              </a:rPr>
              <a:t>: sono necessarie anche dimensioni e localizzazione degli oggetti</a:t>
            </a:r>
          </a:p>
          <a:p>
            <a:pPr marL="0" lvl="0" indent="0">
              <a:buNone/>
            </a:pPr>
            <a:endParaRPr lang="it-IT"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673" y="2531198"/>
            <a:ext cx="3667125" cy="274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43264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23"/>
        <p:cNvGrpSpPr/>
        <p:nvPr/>
      </p:nvGrpSpPr>
      <p:grpSpPr>
        <a:xfrm>
          <a:off x="0" y="0"/>
          <a:ext cx="0" cy="0"/>
          <a:chOff x="0" y="0"/>
          <a:chExt cx="0" cy="0"/>
        </a:xfrm>
      </p:grpSpPr>
      <p:sp>
        <p:nvSpPr>
          <p:cNvPr id="3" name="Titolo 2">
            <a:extLst>
              <a:ext uri="{FF2B5EF4-FFF2-40B4-BE49-F238E27FC236}">
                <a16:creationId xmlns="" xmlns:a16="http://schemas.microsoft.com/office/drawing/2014/main" id="{AA111498-EB2C-475A-A024-74F5634197A7}"/>
              </a:ext>
            </a:extLst>
          </p:cNvPr>
          <p:cNvSpPr>
            <a:spLocks noGrp="1"/>
          </p:cNvSpPr>
          <p:nvPr>
            <p:ph type="title"/>
          </p:nvPr>
        </p:nvSpPr>
        <p:spPr/>
        <p:txBody>
          <a:bodyPr/>
          <a:lstStyle/>
          <a:p>
            <a:r>
              <a:rPr lang="en-US" smtClean="0"/>
              <a:t>Il modello percezione-azione</a:t>
            </a:r>
            <a:endParaRPr lang="en-US" dirty="0"/>
          </a:p>
        </p:txBody>
      </p:sp>
      <p:sp>
        <p:nvSpPr>
          <p:cNvPr id="625" name="Google Shape;625;p72"/>
          <p:cNvSpPr txBox="1">
            <a:spLocks noGrp="1"/>
          </p:cNvSpPr>
          <p:nvPr>
            <p:ph idx="1"/>
          </p:nvPr>
        </p:nvSpPr>
        <p:spPr>
          <a:xfrm>
            <a:off x="4608944" y="1825625"/>
            <a:ext cx="3906405" cy="3374448"/>
          </a:xfrm>
        </p:spPr>
        <p:txBody>
          <a:bodyPr>
            <a:normAutofit fontScale="85000" lnSpcReduction="20000"/>
          </a:bodyPr>
          <a:lstStyle/>
          <a:p>
            <a:r>
              <a:rPr lang="it-IT" dirty="0">
                <a:sym typeface="Arial"/>
              </a:rPr>
              <a:t>C</a:t>
            </a:r>
            <a:r>
              <a:rPr lang="it-IT" dirty="0" smtClean="0">
                <a:sym typeface="Arial"/>
              </a:rPr>
              <a:t>ompito di stima: nel contesto di dischi piccoli il disco-bersaglio veniva giudicato più grande rispetto a quello nel contesto di dischi grandi =&gt; effetto di contrasto di grandezza. </a:t>
            </a:r>
            <a:endParaRPr lang="it-IT" dirty="0" smtClean="0"/>
          </a:p>
          <a:p>
            <a:r>
              <a:rPr lang="it-IT" dirty="0">
                <a:sym typeface="Arial"/>
              </a:rPr>
              <a:t>C</a:t>
            </a:r>
            <a:r>
              <a:rPr lang="it-IT" dirty="0" smtClean="0">
                <a:sym typeface="Arial"/>
              </a:rPr>
              <a:t>ompito motorio, invece, l’apertura della mano era la stessa in entrambe le condizioni. </a:t>
            </a:r>
            <a:endParaRPr lang="it-IT"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673" y="1825625"/>
            <a:ext cx="3667125" cy="274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ttangolo 4"/>
          <p:cNvSpPr/>
          <p:nvPr/>
        </p:nvSpPr>
        <p:spPr>
          <a:xfrm>
            <a:off x="715672" y="5091745"/>
            <a:ext cx="7799677" cy="923330"/>
          </a:xfrm>
          <a:prstGeom prst="rect">
            <a:avLst/>
          </a:prstGeom>
        </p:spPr>
        <p:txBody>
          <a:bodyPr wrap="square">
            <a:spAutoFit/>
          </a:bodyPr>
          <a:lstStyle/>
          <a:p>
            <a:pPr lvl="0"/>
            <a:r>
              <a:rPr lang="it-IT" dirty="0">
                <a:sym typeface="Arial"/>
              </a:rPr>
              <a:t>La codifica della grandezza del disco </a:t>
            </a:r>
            <a:r>
              <a:rPr lang="it-IT" dirty="0" err="1">
                <a:sym typeface="Arial"/>
              </a:rPr>
              <a:t>e’</a:t>
            </a:r>
            <a:r>
              <a:rPr lang="it-IT" dirty="0">
                <a:sym typeface="Arial"/>
              </a:rPr>
              <a:t> immune dall’effetto del contesto, se finalizzata </a:t>
            </a:r>
            <a:r>
              <a:rPr lang="it-IT" dirty="0" smtClean="0">
                <a:sym typeface="Arial"/>
              </a:rPr>
              <a:t>alla guida </a:t>
            </a:r>
            <a:r>
              <a:rPr lang="it-IT" dirty="0">
                <a:sym typeface="Arial"/>
              </a:rPr>
              <a:t>del movimento piuttosto che alla percezione (</a:t>
            </a:r>
            <a:r>
              <a:rPr lang="it-IT" dirty="0" err="1">
                <a:sym typeface="Arial"/>
              </a:rPr>
              <a:t>Aglioti</a:t>
            </a:r>
            <a:r>
              <a:rPr lang="it-IT" dirty="0">
                <a:sym typeface="Arial"/>
              </a:rPr>
              <a:t>, de </a:t>
            </a:r>
            <a:r>
              <a:rPr lang="it-IT" dirty="0" err="1">
                <a:sym typeface="Arial"/>
              </a:rPr>
              <a:t>Souza</a:t>
            </a:r>
            <a:r>
              <a:rPr lang="it-IT" dirty="0">
                <a:sym typeface="Arial"/>
              </a:rPr>
              <a:t>, Goodale,1995). </a:t>
            </a:r>
            <a:endParaRPr lang="it-IT" dirty="0"/>
          </a:p>
        </p:txBody>
      </p:sp>
    </p:spTree>
    <p:extLst>
      <p:ext uri="{BB962C8B-B14F-4D97-AF65-F5344CB8AC3E}">
        <p14:creationId xmlns:p14="http://schemas.microsoft.com/office/powerpoint/2010/main" val="26206629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29"/>
        <p:cNvGrpSpPr/>
        <p:nvPr/>
      </p:nvGrpSpPr>
      <p:grpSpPr>
        <a:xfrm>
          <a:off x="0" y="0"/>
          <a:ext cx="0" cy="0"/>
          <a:chOff x="0" y="0"/>
          <a:chExt cx="0" cy="0"/>
        </a:xfrm>
      </p:grpSpPr>
      <p:sp>
        <p:nvSpPr>
          <p:cNvPr id="3" name="Titolo 2">
            <a:extLst>
              <a:ext uri="{FF2B5EF4-FFF2-40B4-BE49-F238E27FC236}">
                <a16:creationId xmlns="" xmlns:a16="http://schemas.microsoft.com/office/drawing/2014/main" id="{967A2B12-315F-41E0-B25D-87B9341DE2DB}"/>
              </a:ext>
            </a:extLst>
          </p:cNvPr>
          <p:cNvSpPr>
            <a:spLocks noGrp="1"/>
          </p:cNvSpPr>
          <p:nvPr>
            <p:ph type="title"/>
          </p:nvPr>
        </p:nvSpPr>
        <p:spPr/>
        <p:txBody>
          <a:bodyPr/>
          <a:lstStyle/>
          <a:p>
            <a:r>
              <a:rPr lang="en-US" dirty="0" smtClean="0"/>
              <a:t>Il </a:t>
            </a:r>
            <a:r>
              <a:rPr lang="en-US" dirty="0" err="1" smtClean="0"/>
              <a:t>modello</a:t>
            </a:r>
            <a:r>
              <a:rPr lang="en-US" dirty="0" smtClean="0"/>
              <a:t> </a:t>
            </a:r>
            <a:r>
              <a:rPr lang="en-US" dirty="0" err="1" smtClean="0"/>
              <a:t>percezione-azione</a:t>
            </a:r>
            <a:endParaRPr lang="en-US" dirty="0"/>
          </a:p>
        </p:txBody>
      </p:sp>
      <p:sp>
        <p:nvSpPr>
          <p:cNvPr id="631" name="Google Shape;631;p73"/>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Questo risultato appare in linea con le previsioni del modello </a:t>
            </a:r>
            <a:r>
              <a:rPr lang="it-IT" dirty="0" smtClean="0">
                <a:sym typeface="Arial"/>
              </a:rPr>
              <a:t>percezione-azione</a:t>
            </a:r>
            <a:r>
              <a:rPr lang="it-IT" dirty="0">
                <a:sym typeface="Arial"/>
              </a:rPr>
              <a:t>.</a:t>
            </a:r>
            <a:endParaRPr lang="it-IT" dirty="0"/>
          </a:p>
          <a:p>
            <a:pPr lvl="0"/>
            <a:r>
              <a:rPr lang="it-IT" dirty="0">
                <a:sym typeface="Arial"/>
              </a:rPr>
              <a:t>Moltissimi lavori successivi hanno tuttavia messo in dubbio la generalità di questo risultato. I risultati suggeriscono che una vera e propria immunità dagli effetti di contesto si ottiene solo in condizioni specifiche, e non in generale quando la risposta è un movimento</a:t>
            </a:r>
            <a:r>
              <a:rPr lang="it-IT" dirty="0" smtClean="0">
                <a:sym typeface="Arial"/>
              </a:rPr>
              <a:t>.</a:t>
            </a:r>
          </a:p>
          <a:p>
            <a:pPr lvl="0"/>
            <a:r>
              <a:rPr lang="it-IT" dirty="0" smtClean="0">
                <a:sym typeface="Arial"/>
              </a:rPr>
              <a:t>Il dibattito rimane aperto</a:t>
            </a:r>
            <a:endParaRPr lang="it-IT" dirty="0"/>
          </a:p>
        </p:txBody>
      </p:sp>
    </p:spTree>
    <p:extLst>
      <p:ext uri="{BB962C8B-B14F-4D97-AF65-F5344CB8AC3E}">
        <p14:creationId xmlns:p14="http://schemas.microsoft.com/office/powerpoint/2010/main" val="32942865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3.2.1 LA PERCEZIONE DEL COLORE</a:t>
            </a:r>
            <a:endParaRPr lang="it-IT" dirty="0"/>
          </a:p>
        </p:txBody>
      </p:sp>
      <p:sp>
        <p:nvSpPr>
          <p:cNvPr id="5" name="Segnaposto contenuto 4"/>
          <p:cNvSpPr>
            <a:spLocks noGrp="1"/>
          </p:cNvSpPr>
          <p:nvPr>
            <p:ph idx="1"/>
          </p:nvPr>
        </p:nvSpPr>
        <p:spPr/>
        <p:txBody>
          <a:bodyPr/>
          <a:lstStyle/>
          <a:p>
            <a:r>
              <a:rPr lang="it-IT" dirty="0" smtClean="0"/>
              <a:t>Il </a:t>
            </a:r>
            <a:r>
              <a:rPr lang="it-IT" dirty="0" smtClean="0">
                <a:solidFill>
                  <a:srgbClr val="C00000"/>
                </a:solidFill>
              </a:rPr>
              <a:t>colore</a:t>
            </a:r>
            <a:r>
              <a:rPr lang="it-IT" dirty="0" smtClean="0"/>
              <a:t> è una caratteristica percettiva e la sua relazione con la caratteristica fisica  (la </a:t>
            </a:r>
            <a:r>
              <a:rPr lang="it-IT" dirty="0" err="1" smtClean="0"/>
              <a:t>riflettanza</a:t>
            </a:r>
            <a:r>
              <a:rPr lang="it-IT" dirty="0" smtClean="0"/>
              <a:t> del materiale) non è lineare né semplice. La percezione del colore mostra chiaramente che la visione è interpretazione</a:t>
            </a:r>
          </a:p>
          <a:p>
            <a:endParaRPr lang="it-IT" dirty="0" smtClean="0"/>
          </a:p>
          <a:p>
            <a:r>
              <a:rPr lang="it-IT" altLang="it-IT" dirty="0" smtClean="0"/>
              <a:t>L’esperienza del colore dipende dalla luce presente nell’ambiente, dalle proprietà della superfice dell’oggetto, dell’occhio e del sistema nervoso.</a:t>
            </a:r>
          </a:p>
          <a:p>
            <a:endParaRPr lang="it-IT" dirty="0" smtClean="0"/>
          </a:p>
          <a:p>
            <a:pPr marL="0" indent="0">
              <a:buNone/>
            </a:pPr>
            <a:endParaRPr lang="it-IT" dirty="0"/>
          </a:p>
        </p:txBody>
      </p:sp>
    </p:spTree>
    <p:extLst>
      <p:ext uri="{BB962C8B-B14F-4D97-AF65-F5344CB8AC3E}">
        <p14:creationId xmlns:p14="http://schemas.microsoft.com/office/powerpoint/2010/main" val="35054037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percezione del colore	</a:t>
            </a:r>
            <a:endParaRPr lang="it-IT" dirty="0"/>
          </a:p>
        </p:txBody>
      </p:sp>
      <p:sp>
        <p:nvSpPr>
          <p:cNvPr id="3" name="Segnaposto contenuto 2"/>
          <p:cNvSpPr>
            <a:spLocks noGrp="1"/>
          </p:cNvSpPr>
          <p:nvPr>
            <p:ph idx="1"/>
          </p:nvPr>
        </p:nvSpPr>
        <p:spPr/>
        <p:txBody>
          <a:bodyPr>
            <a:normAutofit lnSpcReduction="10000"/>
          </a:bodyPr>
          <a:lstStyle/>
          <a:p>
            <a:r>
              <a:rPr lang="it-IT" dirty="0" smtClean="0"/>
              <a:t>La luce presente nell’ambiente (</a:t>
            </a:r>
            <a:r>
              <a:rPr lang="it-IT" dirty="0" smtClean="0">
                <a:solidFill>
                  <a:srgbClr val="C00000"/>
                </a:solidFill>
              </a:rPr>
              <a:t>illuminante</a:t>
            </a:r>
            <a:r>
              <a:rPr lang="it-IT" dirty="0" smtClean="0"/>
              <a:t>) colpisce la superficie dell’oggetto che assorbe alcune lunghezze d’onda e ne riflette altre (quali assorbe e quali riflette dipendono dalla </a:t>
            </a:r>
            <a:r>
              <a:rPr lang="it-IT" dirty="0" err="1" smtClean="0">
                <a:solidFill>
                  <a:srgbClr val="C00000"/>
                </a:solidFill>
              </a:rPr>
              <a:t>riflettanza</a:t>
            </a:r>
            <a:r>
              <a:rPr lang="it-IT" dirty="0" smtClean="0">
                <a:solidFill>
                  <a:srgbClr val="C00000"/>
                </a:solidFill>
              </a:rPr>
              <a:t> </a:t>
            </a:r>
            <a:r>
              <a:rPr lang="it-IT" dirty="0" smtClean="0"/>
              <a:t>del materiale)</a:t>
            </a:r>
          </a:p>
          <a:p>
            <a:endParaRPr lang="it-IT" dirty="0" smtClean="0"/>
          </a:p>
          <a:p>
            <a:r>
              <a:rPr lang="it-IT" dirty="0" smtClean="0"/>
              <a:t>La luce riflessa dalla superficie (</a:t>
            </a:r>
            <a:r>
              <a:rPr lang="it-IT" dirty="0" smtClean="0">
                <a:solidFill>
                  <a:srgbClr val="C00000"/>
                </a:solidFill>
              </a:rPr>
              <a:t>luminanza</a:t>
            </a:r>
            <a:r>
              <a:rPr lang="it-IT" dirty="0" smtClean="0"/>
              <a:t>) raggiunge l’occhio</a:t>
            </a:r>
          </a:p>
          <a:p>
            <a:endParaRPr lang="it-IT" dirty="0"/>
          </a:p>
          <a:p>
            <a:r>
              <a:rPr lang="it-IT" dirty="0" smtClean="0"/>
              <a:t>Il sistema visivi deve estrarre informazioni sulla </a:t>
            </a:r>
            <a:r>
              <a:rPr lang="it-IT" dirty="0" err="1" smtClean="0"/>
              <a:t>riflettanza</a:t>
            </a:r>
            <a:r>
              <a:rPr lang="it-IT" dirty="0" smtClean="0"/>
              <a:t> partendo dalla luminanza. </a:t>
            </a:r>
            <a:endParaRPr lang="it-IT" dirty="0"/>
          </a:p>
        </p:txBody>
      </p:sp>
    </p:spTree>
    <p:extLst>
      <p:ext uri="{BB962C8B-B14F-4D97-AF65-F5344CB8AC3E}">
        <p14:creationId xmlns:p14="http://schemas.microsoft.com/office/powerpoint/2010/main" val="29918754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r>
              <a:rPr lang="it-IT" altLang="it-IT"/>
              <a:t>Fenomenologia del colore</a:t>
            </a:r>
            <a:endParaRPr lang="it-IT" altLang="it-IT" dirty="0"/>
          </a:p>
        </p:txBody>
      </p:sp>
      <p:sp>
        <p:nvSpPr>
          <p:cNvPr id="133123" name="Rectangle 3"/>
          <p:cNvSpPr>
            <a:spLocks noGrp="1" noChangeArrowheads="1"/>
          </p:cNvSpPr>
          <p:nvPr>
            <p:ph type="body" idx="1"/>
          </p:nvPr>
        </p:nvSpPr>
        <p:spPr/>
        <p:txBody>
          <a:bodyPr/>
          <a:lstStyle/>
          <a:p>
            <a:r>
              <a:rPr lang="it-IT" altLang="it-IT" dirty="0"/>
              <a:t>Nel linguaggio quotidiano usiamo il temine colore per esprimere fatti diversi dalla nostra esperienza</a:t>
            </a:r>
            <a:r>
              <a:rPr lang="it-IT" altLang="it-IT" dirty="0" smtClean="0"/>
              <a:t>. Se non vogliamo essere ambigui dobbiamo usare tre termini diversi</a:t>
            </a:r>
            <a:endParaRPr lang="it-IT" altLang="it-IT" dirty="0"/>
          </a:p>
          <a:p>
            <a:pPr lvl="1"/>
            <a:endParaRPr lang="it-IT" altLang="it-IT" dirty="0" smtClean="0"/>
          </a:p>
          <a:p>
            <a:pPr lvl="1"/>
            <a:r>
              <a:rPr lang="it-IT" altLang="it-IT" dirty="0" smtClean="0"/>
              <a:t>Un </a:t>
            </a:r>
            <a:r>
              <a:rPr lang="it-IT" altLang="it-IT" dirty="0"/>
              <a:t>maglione verde è diverso da uno rosso (</a:t>
            </a:r>
            <a:r>
              <a:rPr lang="it-IT" altLang="it-IT" dirty="0">
                <a:solidFill>
                  <a:srgbClr val="A4224B"/>
                </a:solidFill>
              </a:rPr>
              <a:t>tinta</a:t>
            </a:r>
            <a:r>
              <a:rPr lang="it-IT" altLang="it-IT" dirty="0"/>
              <a:t>)</a:t>
            </a:r>
          </a:p>
          <a:p>
            <a:pPr lvl="1"/>
            <a:r>
              <a:rPr lang="it-IT" altLang="it-IT" dirty="0"/>
              <a:t>Un maglione verde sbiadito è diverso da uno verde vivace (</a:t>
            </a:r>
            <a:r>
              <a:rPr lang="it-IT" altLang="it-IT" dirty="0">
                <a:solidFill>
                  <a:srgbClr val="A4224B"/>
                </a:solidFill>
              </a:rPr>
              <a:t>saturazione</a:t>
            </a:r>
            <a:r>
              <a:rPr lang="it-IT" altLang="it-IT" dirty="0"/>
              <a:t>)</a:t>
            </a:r>
          </a:p>
          <a:p>
            <a:pPr lvl="1"/>
            <a:r>
              <a:rPr lang="it-IT" altLang="it-IT" dirty="0"/>
              <a:t>Un maglione verde scuro è diverso da uno verde chiaro (intensità/</a:t>
            </a:r>
            <a:r>
              <a:rPr lang="it-IT" altLang="it-IT" dirty="0">
                <a:solidFill>
                  <a:srgbClr val="A4224B"/>
                </a:solidFill>
              </a:rPr>
              <a:t>chiarezza</a:t>
            </a:r>
            <a:r>
              <a:rPr lang="it-IT" altLang="it-IT" dirty="0"/>
              <a:t>)</a:t>
            </a:r>
          </a:p>
        </p:txBody>
      </p:sp>
    </p:spTree>
    <p:extLst>
      <p:ext uri="{BB962C8B-B14F-4D97-AF65-F5344CB8AC3E}">
        <p14:creationId xmlns:p14="http://schemas.microsoft.com/office/powerpoint/2010/main" val="1995502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Percezione del colore</a:t>
            </a:r>
            <a:endParaRPr lang="it-IT" dirty="0"/>
          </a:p>
        </p:txBody>
      </p:sp>
      <p:sp>
        <p:nvSpPr>
          <p:cNvPr id="3" name="Segnaposto contenuto 2"/>
          <p:cNvSpPr>
            <a:spLocks noGrp="1"/>
          </p:cNvSpPr>
          <p:nvPr>
            <p:ph idx="1"/>
          </p:nvPr>
        </p:nvSpPr>
        <p:spPr>
          <a:xfrm>
            <a:off x="267855" y="1825625"/>
            <a:ext cx="3796145" cy="4351338"/>
          </a:xfrm>
        </p:spPr>
        <p:txBody>
          <a:bodyPr>
            <a:normAutofit/>
          </a:bodyPr>
          <a:lstStyle/>
          <a:p>
            <a:pPr marL="0" indent="0">
              <a:buNone/>
            </a:pPr>
            <a:r>
              <a:rPr lang="it-IT" sz="2400" dirty="0" smtClean="0"/>
              <a:t>Per rappresentare tutti i colori che percepiamo viene utilizzato un sistema di classificazione del colore che rappresenta come esso varia al variare delle tre dimensioni di esperienza del colore</a:t>
            </a:r>
          </a:p>
          <a:p>
            <a:pPr lvl="1"/>
            <a:r>
              <a:rPr lang="it-IT" dirty="0" smtClean="0"/>
              <a:t>Tinta</a:t>
            </a:r>
          </a:p>
          <a:p>
            <a:pPr lvl="1"/>
            <a:r>
              <a:rPr lang="it-IT" dirty="0" smtClean="0">
                <a:sym typeface="Wingdings"/>
              </a:rPr>
              <a:t>Saturazione</a:t>
            </a:r>
          </a:p>
          <a:p>
            <a:pPr lvl="1"/>
            <a:r>
              <a:rPr lang="it-IT" dirty="0" smtClean="0">
                <a:sym typeface="Wingdings"/>
              </a:rPr>
              <a:t>Chiarezza del colore</a:t>
            </a:r>
            <a:endParaRPr lang="it-IT"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0465" y="1590097"/>
            <a:ext cx="4810125" cy="4324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165158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r>
              <a:rPr lang="en-US" altLang="it-IT" dirty="0" err="1" smtClean="0"/>
              <a:t>Percezione</a:t>
            </a:r>
            <a:r>
              <a:rPr lang="en-US" altLang="it-IT" dirty="0" smtClean="0"/>
              <a:t> del </a:t>
            </a:r>
            <a:r>
              <a:rPr lang="en-US" altLang="it-IT" dirty="0" err="1" smtClean="0"/>
              <a:t>colore</a:t>
            </a:r>
            <a:endParaRPr lang="it-IT" altLang="it-IT" dirty="0"/>
          </a:p>
        </p:txBody>
      </p:sp>
      <p:sp>
        <p:nvSpPr>
          <p:cNvPr id="134147" name="Rectangle 3"/>
          <p:cNvSpPr>
            <a:spLocks noGrp="1" noChangeArrowheads="1"/>
          </p:cNvSpPr>
          <p:nvPr>
            <p:ph type="body" idx="1"/>
          </p:nvPr>
        </p:nvSpPr>
        <p:spPr/>
        <p:txBody>
          <a:bodyPr/>
          <a:lstStyle/>
          <a:p>
            <a:r>
              <a:rPr lang="it-IT" altLang="it-IT" dirty="0"/>
              <a:t>La visione </a:t>
            </a:r>
            <a:r>
              <a:rPr lang="it-IT" altLang="it-IT" dirty="0" err="1"/>
              <a:t>e’</a:t>
            </a:r>
            <a:r>
              <a:rPr lang="it-IT" altLang="it-IT" dirty="0"/>
              <a:t> una modalità sensoriale </a:t>
            </a:r>
            <a:r>
              <a:rPr lang="it-IT" altLang="it-IT" b="1" dirty="0">
                <a:solidFill>
                  <a:srgbClr val="A00458"/>
                </a:solidFill>
              </a:rPr>
              <a:t>sintetica</a:t>
            </a:r>
            <a:r>
              <a:rPr lang="it-IT" altLang="it-IT" dirty="0"/>
              <a:t>: mette insieme lunghezze d’onda diverse e percepiamo un colore intermedio non le componenti</a:t>
            </a:r>
            <a:r>
              <a:rPr lang="it-IT" altLang="it-IT" dirty="0" smtClean="0"/>
              <a:t>.</a:t>
            </a:r>
          </a:p>
          <a:p>
            <a:pPr lvl="1"/>
            <a:r>
              <a:rPr lang="it-IT" altLang="it-IT" dirty="0" smtClean="0"/>
              <a:t>Due luci ci possono apparire identiche anche se una è composta da una sola lunghezza d’onda  mentre l’altra può contenere molte lunghezze d’onda diverse</a:t>
            </a:r>
          </a:p>
          <a:p>
            <a:pPr lvl="1"/>
            <a:endParaRPr lang="it-IT" altLang="it-IT" dirty="0"/>
          </a:p>
          <a:p>
            <a:r>
              <a:rPr lang="en-US" altLang="it-IT" dirty="0" smtClean="0"/>
              <a:t>Ma come </a:t>
            </a:r>
            <a:r>
              <a:rPr lang="en-US" altLang="it-IT" dirty="0" err="1"/>
              <a:t>vengono</a:t>
            </a:r>
            <a:r>
              <a:rPr lang="en-US" altLang="it-IT" dirty="0"/>
              <a:t> </a:t>
            </a:r>
            <a:r>
              <a:rPr lang="en-US" altLang="it-IT" dirty="0" err="1"/>
              <a:t>mescolate</a:t>
            </a:r>
            <a:r>
              <a:rPr lang="en-US" altLang="it-IT" dirty="0"/>
              <a:t> </a:t>
            </a:r>
            <a:r>
              <a:rPr lang="en-US" altLang="it-IT" dirty="0" err="1"/>
              <a:t>luci</a:t>
            </a:r>
            <a:r>
              <a:rPr lang="en-US" altLang="it-IT" dirty="0"/>
              <a:t> e </a:t>
            </a:r>
            <a:r>
              <a:rPr lang="en-US" altLang="it-IT" dirty="0" err="1"/>
              <a:t>colori</a:t>
            </a:r>
            <a:r>
              <a:rPr lang="en-US" altLang="it-IT" dirty="0"/>
              <a:t>?</a:t>
            </a:r>
            <a:endParaRPr lang="it-IT" altLang="it-IT" dirty="0"/>
          </a:p>
        </p:txBody>
      </p:sp>
    </p:spTree>
    <p:extLst>
      <p:ext uri="{BB962C8B-B14F-4D97-AF65-F5344CB8AC3E}">
        <p14:creationId xmlns:p14="http://schemas.microsoft.com/office/powerpoint/2010/main" val="344372506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r>
              <a:rPr lang="it-IT" altLang="it-IT" dirty="0" smtClean="0"/>
              <a:t>Combinazione sottrattiva e additiva </a:t>
            </a:r>
            <a:br>
              <a:rPr lang="it-IT" altLang="it-IT" dirty="0" smtClean="0"/>
            </a:br>
            <a:r>
              <a:rPr lang="it-IT" altLang="it-IT" dirty="0" smtClean="0"/>
              <a:t>dei colori</a:t>
            </a:r>
            <a:endParaRPr lang="it-IT" altLang="it-IT" dirty="0"/>
          </a:p>
        </p:txBody>
      </p:sp>
      <p:sp>
        <p:nvSpPr>
          <p:cNvPr id="135171" name="Rectangle 3"/>
          <p:cNvSpPr>
            <a:spLocks noGrp="1" noChangeArrowheads="1"/>
          </p:cNvSpPr>
          <p:nvPr>
            <p:ph type="body" idx="1"/>
          </p:nvPr>
        </p:nvSpPr>
        <p:spPr/>
        <p:txBody>
          <a:bodyPr/>
          <a:lstStyle/>
          <a:p>
            <a:r>
              <a:rPr lang="it-IT" altLang="it-IT" dirty="0"/>
              <a:t>C’è un importante differenza tra le luci e i pigmenti. </a:t>
            </a:r>
          </a:p>
          <a:p>
            <a:pPr lvl="1"/>
            <a:endParaRPr lang="it-IT" altLang="it-IT" dirty="0" smtClean="0"/>
          </a:p>
          <a:p>
            <a:pPr lvl="1"/>
            <a:r>
              <a:rPr lang="it-IT" altLang="it-IT" dirty="0" smtClean="0"/>
              <a:t>Le </a:t>
            </a:r>
            <a:r>
              <a:rPr lang="it-IT" altLang="it-IT" dirty="0"/>
              <a:t>luci si mescolano </a:t>
            </a:r>
            <a:r>
              <a:rPr lang="it-IT" altLang="it-IT" dirty="0">
                <a:solidFill>
                  <a:srgbClr val="A00458"/>
                </a:solidFill>
              </a:rPr>
              <a:t>additivamente</a:t>
            </a:r>
            <a:r>
              <a:rPr lang="it-IT" altLang="it-IT" dirty="0"/>
              <a:t>. Più luci vengono aggiunte al miscuglio, </a:t>
            </a:r>
            <a:r>
              <a:rPr lang="it-IT" altLang="it-IT" dirty="0" smtClean="0"/>
              <a:t>più </a:t>
            </a:r>
            <a:r>
              <a:rPr lang="it-IT" altLang="it-IT" dirty="0"/>
              <a:t>vicino si arriva alla luce bianca. </a:t>
            </a:r>
          </a:p>
          <a:p>
            <a:pPr lvl="1"/>
            <a:endParaRPr lang="it-IT" altLang="it-IT" dirty="0" smtClean="0"/>
          </a:p>
          <a:p>
            <a:pPr lvl="1"/>
            <a:r>
              <a:rPr lang="it-IT" altLang="it-IT" dirty="0" smtClean="0"/>
              <a:t>I </a:t>
            </a:r>
            <a:r>
              <a:rPr lang="it-IT" altLang="it-IT" dirty="0"/>
              <a:t>pigmenti (pittura, </a:t>
            </a:r>
            <a:r>
              <a:rPr lang="it-IT" altLang="it-IT" dirty="0" err="1"/>
              <a:t>etc</a:t>
            </a:r>
            <a:r>
              <a:rPr lang="it-IT" altLang="it-IT" dirty="0"/>
              <a:t>) si mescolano </a:t>
            </a:r>
            <a:r>
              <a:rPr lang="it-IT" altLang="it-IT" dirty="0" err="1">
                <a:solidFill>
                  <a:srgbClr val="A00458"/>
                </a:solidFill>
              </a:rPr>
              <a:t>sottrattivamente</a:t>
            </a:r>
            <a:r>
              <a:rPr lang="it-IT" altLang="it-IT" dirty="0"/>
              <a:t>. Più colori si aggiungono, più vicini ci si porta al nero. Questo è dato dal fatto che i pigmenti assorbono la luce. Più pigmenti si aggiungono, più luce verrà assorbita. </a:t>
            </a:r>
          </a:p>
        </p:txBody>
      </p:sp>
    </p:spTree>
    <p:extLst>
      <p:ext uri="{BB962C8B-B14F-4D97-AF65-F5344CB8AC3E}">
        <p14:creationId xmlns:p14="http://schemas.microsoft.com/office/powerpoint/2010/main" val="34286760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Teoria tricromatica del colore</a:t>
            </a:r>
            <a:endParaRPr lang="it-IT" dirty="0"/>
          </a:p>
        </p:txBody>
      </p:sp>
      <p:sp>
        <p:nvSpPr>
          <p:cNvPr id="5" name="Segnaposto testo 4"/>
          <p:cNvSpPr>
            <a:spLocks noGrp="1"/>
          </p:cNvSpPr>
          <p:nvPr>
            <p:ph type="body" idx="1"/>
          </p:nvPr>
        </p:nvSpPr>
        <p:spPr/>
        <p:txBody>
          <a:bodyPr/>
          <a:lstStyle/>
          <a:p>
            <a:r>
              <a:rPr lang="it-IT" altLang="it-IT" sz="2800" dirty="0" smtClean="0"/>
              <a:t>Prime fasi della percezione del colore </a:t>
            </a:r>
          </a:p>
          <a:p>
            <a:r>
              <a:rPr lang="it-IT" dirty="0" smtClean="0"/>
              <a:t>La luce che raggiunge la retina viene codificata da tre canali (i tre tipi di coni) ciascuno </a:t>
            </a:r>
            <a:r>
              <a:rPr lang="it-IT" altLang="it-IT" dirty="0"/>
              <a:t>relativamente più sensibile a una diversa lunghezza </a:t>
            </a:r>
            <a:r>
              <a:rPr lang="it-IT" altLang="it-IT" dirty="0" smtClean="0"/>
              <a:t>d’onda</a:t>
            </a:r>
          </a:p>
          <a:p>
            <a:r>
              <a:rPr lang="it-IT" altLang="it-IT" dirty="0"/>
              <a:t>Ciascuna luce produce una terna di </a:t>
            </a:r>
            <a:r>
              <a:rPr lang="it-IT" altLang="it-IT" dirty="0" smtClean="0"/>
              <a:t>risposte</a:t>
            </a:r>
            <a:endParaRPr lang="en-US" altLang="it-IT" dirty="0"/>
          </a:p>
          <a:p>
            <a:r>
              <a:rPr lang="en-US" altLang="it-IT" dirty="0" smtClean="0"/>
              <a:t>Le </a:t>
            </a:r>
            <a:r>
              <a:rPr lang="en-US" altLang="it-IT" dirty="0" err="1" smtClean="0"/>
              <a:t>terne</a:t>
            </a:r>
            <a:r>
              <a:rPr lang="en-US" altLang="it-IT" dirty="0" smtClean="0"/>
              <a:t> ci </a:t>
            </a:r>
            <a:r>
              <a:rPr lang="en-US" altLang="it-IT" dirty="0" err="1" smtClean="0"/>
              <a:t>permettono</a:t>
            </a:r>
            <a:r>
              <a:rPr lang="en-US" altLang="it-IT" dirty="0" smtClean="0"/>
              <a:t> di </a:t>
            </a:r>
            <a:r>
              <a:rPr lang="en-US" altLang="it-IT" dirty="0" err="1" smtClean="0"/>
              <a:t>discriminare</a:t>
            </a:r>
            <a:r>
              <a:rPr lang="en-US" altLang="it-IT" dirty="0" smtClean="0"/>
              <a:t> un </a:t>
            </a:r>
            <a:r>
              <a:rPr lang="en-US" altLang="it-IT" dirty="0" err="1" smtClean="0"/>
              <a:t>numero</a:t>
            </a:r>
            <a:r>
              <a:rPr lang="en-US" altLang="it-IT" dirty="0" smtClean="0"/>
              <a:t> molto </a:t>
            </a:r>
            <a:r>
              <a:rPr lang="en-US" altLang="it-IT" dirty="0" err="1" smtClean="0"/>
              <a:t>elevato</a:t>
            </a:r>
            <a:r>
              <a:rPr lang="en-US" altLang="it-IT" dirty="0" smtClean="0"/>
              <a:t> di </a:t>
            </a:r>
            <a:r>
              <a:rPr lang="en-US" altLang="it-IT" dirty="0" err="1" smtClean="0"/>
              <a:t>luci</a:t>
            </a:r>
            <a:r>
              <a:rPr lang="en-US" altLang="it-IT" dirty="0" smtClean="0"/>
              <a:t> di </a:t>
            </a:r>
            <a:r>
              <a:rPr lang="en-US" altLang="it-IT" dirty="0" err="1" smtClean="0"/>
              <a:t>composizione</a:t>
            </a:r>
            <a:r>
              <a:rPr lang="en-US" altLang="it-IT" dirty="0" smtClean="0"/>
              <a:t> </a:t>
            </a:r>
            <a:r>
              <a:rPr lang="en-US" altLang="it-IT" dirty="0" err="1" smtClean="0"/>
              <a:t>diversa</a:t>
            </a:r>
            <a:endParaRPr lang="it-IT" altLang="it-IT" dirty="0"/>
          </a:p>
        </p:txBody>
      </p:sp>
    </p:spTree>
    <p:extLst>
      <p:ext uri="{BB962C8B-B14F-4D97-AF65-F5344CB8AC3E}">
        <p14:creationId xmlns:p14="http://schemas.microsoft.com/office/powerpoint/2010/main" val="37350367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itolo 1"/>
          <p:cNvSpPr>
            <a:spLocks noGrp="1"/>
          </p:cNvSpPr>
          <p:nvPr>
            <p:ph type="title"/>
          </p:nvPr>
        </p:nvSpPr>
        <p:spPr/>
        <p:txBody>
          <a:bodyPr/>
          <a:lstStyle/>
          <a:p>
            <a:r>
              <a:rPr lang="en-US" altLang="it-IT" dirty="0" err="1" smtClean="0"/>
              <a:t>Teoria</a:t>
            </a:r>
            <a:r>
              <a:rPr lang="en-US" altLang="it-IT" dirty="0" smtClean="0"/>
              <a:t> </a:t>
            </a:r>
            <a:r>
              <a:rPr lang="en-US" altLang="it-IT" dirty="0" err="1" smtClean="0"/>
              <a:t>tricromatica</a:t>
            </a:r>
            <a:endParaRPr lang="it-IT" altLang="it-IT" dirty="0"/>
          </a:p>
        </p:txBody>
      </p:sp>
      <p:sp>
        <p:nvSpPr>
          <p:cNvPr id="138243" name="Segnaposto contenuto 2"/>
          <p:cNvSpPr>
            <a:spLocks noGrp="1"/>
          </p:cNvSpPr>
          <p:nvPr>
            <p:ph idx="1"/>
          </p:nvPr>
        </p:nvSpPr>
        <p:spPr/>
        <p:txBody>
          <a:bodyPr/>
          <a:lstStyle/>
          <a:p>
            <a:r>
              <a:rPr lang="it-IT" altLang="it-IT"/>
              <a:t>Ogni fonte di luce, a seconda delle lunghezze d’onda che la compongono, stimolerà in modo differente i tre tipi di coni. </a:t>
            </a:r>
          </a:p>
          <a:p>
            <a:r>
              <a:rPr lang="it-IT" altLang="it-IT"/>
              <a:t>Secondo la teoria tricromatica della visione dei colori (</a:t>
            </a:r>
            <a:r>
              <a:rPr lang="en-US"/>
              <a:t>Young–Helmholtz)</a:t>
            </a:r>
            <a:r>
              <a:rPr lang="it-IT" altLang="it-IT"/>
              <a:t>, ogni colore percepito risulta da una precisa combinazione di attivazione dei tre tipi di coni, cui il sistema percettivo fa corrispondere  quel determinato colore. </a:t>
            </a:r>
            <a:endParaRPr lang="it-IT" altLang="it-IT" dirty="0"/>
          </a:p>
        </p:txBody>
      </p:sp>
    </p:spTree>
    <p:extLst>
      <p:ext uri="{BB962C8B-B14F-4D97-AF65-F5344CB8AC3E}">
        <p14:creationId xmlns:p14="http://schemas.microsoft.com/office/powerpoint/2010/main" val="33524083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r>
              <a:rPr lang="it-IT" altLang="it-IT" dirty="0" smtClean="0"/>
              <a:t>Teoria tricromatica moderna</a:t>
            </a:r>
            <a:endParaRPr lang="it-IT" altLang="it-IT" dirty="0"/>
          </a:p>
        </p:txBody>
      </p:sp>
      <p:sp>
        <p:nvSpPr>
          <p:cNvPr id="142339" name="Rectangle 3"/>
          <p:cNvSpPr>
            <a:spLocks noGrp="1" noChangeArrowheads="1"/>
          </p:cNvSpPr>
          <p:nvPr>
            <p:ph type="body" idx="1"/>
          </p:nvPr>
        </p:nvSpPr>
        <p:spPr/>
        <p:txBody>
          <a:bodyPr/>
          <a:lstStyle/>
          <a:p>
            <a:r>
              <a:rPr lang="it-IT" altLang="it-IT" dirty="0"/>
              <a:t>Teoria tricromatica funziona se sono presenti luci isolate</a:t>
            </a:r>
          </a:p>
          <a:p>
            <a:r>
              <a:rPr lang="it-IT" altLang="it-IT" dirty="0" smtClean="0"/>
              <a:t>La teoria dei processi antagonisti spiega gli effetti dovuti al contrasto cromatico (vedi capitolo 2)</a:t>
            </a:r>
          </a:p>
          <a:p>
            <a:endParaRPr lang="it-IT" altLang="it-IT" dirty="0"/>
          </a:p>
          <a:p>
            <a:r>
              <a:rPr lang="it-IT" altLang="it-IT" dirty="0" smtClean="0"/>
              <a:t>La realtà è però ben più complessa (vedi </a:t>
            </a:r>
            <a:r>
              <a:rPr lang="it-IT" dirty="0" smtClean="0"/>
              <a:t>https</a:t>
            </a:r>
            <a:r>
              <a:rPr lang="it-IT" dirty="0"/>
              <a:t>://michaelbach. de/</a:t>
            </a:r>
            <a:r>
              <a:rPr lang="it-IT" dirty="0" err="1"/>
              <a:t>ot</a:t>
            </a:r>
            <a:r>
              <a:rPr lang="it-IT" dirty="0"/>
              <a:t>/col-</a:t>
            </a:r>
            <a:r>
              <a:rPr lang="it-IT" dirty="0" err="1"/>
              <a:t>Benham</a:t>
            </a:r>
            <a:r>
              <a:rPr lang="it-IT" dirty="0" smtClean="0"/>
              <a:t>/)</a:t>
            </a:r>
            <a:endParaRPr lang="it-IT" altLang="it-IT" dirty="0"/>
          </a:p>
          <a:p>
            <a:pPr lvl="2"/>
            <a:endParaRPr lang="it-IT" altLang="it-IT" dirty="0"/>
          </a:p>
        </p:txBody>
      </p:sp>
    </p:spTree>
    <p:extLst>
      <p:ext uri="{BB962C8B-B14F-4D97-AF65-F5344CB8AC3E}">
        <p14:creationId xmlns:p14="http://schemas.microsoft.com/office/powerpoint/2010/main" val="4398044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Percezione	del colore</a:t>
            </a:r>
            <a:endParaRPr lang="it-IT" dirty="0"/>
          </a:p>
        </p:txBody>
      </p:sp>
      <p:sp>
        <p:nvSpPr>
          <p:cNvPr id="3" name="Segnaposto contenuto 2"/>
          <p:cNvSpPr>
            <a:spLocks noGrp="1"/>
          </p:cNvSpPr>
          <p:nvPr>
            <p:ph idx="1"/>
          </p:nvPr>
        </p:nvSpPr>
        <p:spPr/>
        <p:txBody>
          <a:bodyPr/>
          <a:lstStyle/>
          <a:p>
            <a:r>
              <a:rPr lang="it-IT" dirty="0" smtClean="0"/>
              <a:t>La percezione del colore serve per identificare oggetti nell’ambiente </a:t>
            </a:r>
          </a:p>
          <a:p>
            <a:r>
              <a:rPr lang="it-IT" dirty="0" smtClean="0"/>
              <a:t>Vogliamo ricavare la </a:t>
            </a:r>
            <a:r>
              <a:rPr lang="it-IT" dirty="0" err="1" smtClean="0"/>
              <a:t>riflettanza</a:t>
            </a:r>
            <a:r>
              <a:rPr lang="it-IT" dirty="0" smtClean="0"/>
              <a:t> a partire dalla luminanza. I processi di elaborazione sono studiati separatamente </a:t>
            </a:r>
          </a:p>
          <a:p>
            <a:pPr lvl="1"/>
            <a:r>
              <a:rPr lang="it-IT" dirty="0" smtClean="0"/>
              <a:t>Percezione della cromaticità </a:t>
            </a:r>
          </a:p>
          <a:p>
            <a:pPr lvl="1"/>
            <a:r>
              <a:rPr lang="it-IT" dirty="0" smtClean="0"/>
              <a:t>Percezione </a:t>
            </a:r>
            <a:r>
              <a:rPr lang="it-IT" smtClean="0"/>
              <a:t>della chiarezza </a:t>
            </a:r>
            <a:endParaRPr lang="it-IT" dirty="0"/>
          </a:p>
        </p:txBody>
      </p:sp>
    </p:spTree>
    <p:extLst>
      <p:ext uri="{BB962C8B-B14F-4D97-AF65-F5344CB8AC3E}">
        <p14:creationId xmlns:p14="http://schemas.microsoft.com/office/powerpoint/2010/main" val="166884404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3073D6E7-B8D4-4157-8C43-825ABF7CFAD3}"/>
              </a:ext>
            </a:extLst>
          </p:cNvPr>
          <p:cNvSpPr>
            <a:spLocks noGrp="1"/>
          </p:cNvSpPr>
          <p:nvPr>
            <p:ph type="title"/>
          </p:nvPr>
        </p:nvSpPr>
        <p:spPr/>
        <p:txBody>
          <a:bodyPr/>
          <a:lstStyle/>
          <a:p>
            <a:r>
              <a:rPr lang="it-IT" dirty="0" smtClean="0"/>
              <a:t>3.2.1.1 La </a:t>
            </a:r>
            <a:r>
              <a:rPr lang="it-IT" dirty="0"/>
              <a:t>percezione </a:t>
            </a:r>
            <a:r>
              <a:rPr lang="it-IT" dirty="0" smtClean="0"/>
              <a:t>della cromaticità</a:t>
            </a:r>
            <a:endParaRPr lang="en-US" dirty="0"/>
          </a:p>
        </p:txBody>
      </p:sp>
      <p:sp>
        <p:nvSpPr>
          <p:cNvPr id="3" name="Segnaposto contenuto 2">
            <a:extLst>
              <a:ext uri="{FF2B5EF4-FFF2-40B4-BE49-F238E27FC236}">
                <a16:creationId xmlns="" xmlns:a16="http://schemas.microsoft.com/office/drawing/2014/main" id="{25590467-AE82-43C9-A1F7-C4CF84B746C5}"/>
              </a:ext>
            </a:extLst>
          </p:cNvPr>
          <p:cNvSpPr>
            <a:spLocks noGrp="1"/>
          </p:cNvSpPr>
          <p:nvPr>
            <p:ph idx="1"/>
          </p:nvPr>
        </p:nvSpPr>
        <p:spPr/>
        <p:txBody>
          <a:bodyPr/>
          <a:lstStyle/>
          <a:p>
            <a:r>
              <a:rPr lang="it-IT" dirty="0"/>
              <a:t>La percezione del colore serve per la percezione di oggetti e materiali e per descrivere gli oggetti quando comunichiamo con altre persone</a:t>
            </a:r>
          </a:p>
          <a:p>
            <a:endParaRPr lang="it-IT" dirty="0"/>
          </a:p>
          <a:p>
            <a:r>
              <a:rPr lang="it-IT" dirty="0"/>
              <a:t>Ci interessa estrarre la riflettanza =&gt; elaboriamo l’informazione</a:t>
            </a:r>
            <a:r>
              <a:rPr lang="en-US" dirty="0"/>
              <a:t>. </a:t>
            </a:r>
            <a:r>
              <a:rPr lang="en-US" dirty="0" err="1"/>
              <a:t>Studiamo</a:t>
            </a:r>
            <a:r>
              <a:rPr lang="en-US" dirty="0"/>
              <a:t> </a:t>
            </a:r>
            <a:r>
              <a:rPr lang="en-US" dirty="0" err="1"/>
              <a:t>separatemente</a:t>
            </a:r>
            <a:r>
              <a:rPr lang="en-US" dirty="0"/>
              <a:t> </a:t>
            </a:r>
          </a:p>
          <a:p>
            <a:pPr lvl="1"/>
            <a:r>
              <a:rPr lang="en-US" dirty="0" err="1" smtClean="0"/>
              <a:t>Cromaticità</a:t>
            </a:r>
            <a:r>
              <a:rPr lang="en-US" dirty="0" smtClean="0"/>
              <a:t>: </a:t>
            </a:r>
            <a:r>
              <a:rPr lang="en-US" dirty="0"/>
              <a:t>serve per </a:t>
            </a:r>
            <a:r>
              <a:rPr lang="en-US" dirty="0" err="1"/>
              <a:t>segregare</a:t>
            </a:r>
            <a:r>
              <a:rPr lang="en-US" dirty="0"/>
              <a:t> </a:t>
            </a:r>
            <a:r>
              <a:rPr lang="en-US" dirty="0" err="1"/>
              <a:t>gli</a:t>
            </a:r>
            <a:r>
              <a:rPr lang="en-US" dirty="0"/>
              <a:t> </a:t>
            </a:r>
            <a:r>
              <a:rPr lang="en-US" dirty="0" err="1"/>
              <a:t>oggetti</a:t>
            </a:r>
            <a:r>
              <a:rPr lang="en-US" dirty="0"/>
              <a:t> (</a:t>
            </a:r>
            <a:r>
              <a:rPr lang="en-US" dirty="0" err="1"/>
              <a:t>mimetismo</a:t>
            </a:r>
            <a:r>
              <a:rPr lang="en-US" dirty="0"/>
              <a:t>)</a:t>
            </a:r>
          </a:p>
          <a:p>
            <a:pPr lvl="1"/>
            <a:r>
              <a:rPr lang="en-US" dirty="0" err="1" smtClean="0"/>
              <a:t>Chiarezza</a:t>
            </a:r>
            <a:r>
              <a:rPr lang="en-US" dirty="0" smtClean="0"/>
              <a:t>: </a:t>
            </a:r>
            <a:r>
              <a:rPr lang="en-US" dirty="0"/>
              <a:t>varia </a:t>
            </a:r>
            <a:r>
              <a:rPr lang="en-US" dirty="0" err="1"/>
              <a:t>anche</a:t>
            </a:r>
            <a:r>
              <a:rPr lang="en-US" dirty="0"/>
              <a:t> in </a:t>
            </a:r>
            <a:r>
              <a:rPr lang="en-US" dirty="0" err="1"/>
              <a:t>dipendenza</a:t>
            </a:r>
            <a:r>
              <a:rPr lang="en-US" dirty="0"/>
              <a:t> </a:t>
            </a:r>
            <a:r>
              <a:rPr lang="en-US" dirty="0" err="1"/>
              <a:t>dalle</a:t>
            </a:r>
            <a:r>
              <a:rPr lang="en-US" dirty="0"/>
              <a:t> ombre (</a:t>
            </a:r>
            <a:r>
              <a:rPr lang="en-US" dirty="0" err="1"/>
              <a:t>difficoltà</a:t>
            </a:r>
            <a:r>
              <a:rPr lang="en-US" dirty="0"/>
              <a:t> di </a:t>
            </a:r>
            <a:r>
              <a:rPr lang="en-US" dirty="0" err="1"/>
              <a:t>riconoscere</a:t>
            </a:r>
            <a:r>
              <a:rPr lang="en-US" dirty="0"/>
              <a:t> </a:t>
            </a:r>
            <a:r>
              <a:rPr lang="en-US" dirty="0" err="1"/>
              <a:t>oggetti</a:t>
            </a:r>
            <a:r>
              <a:rPr lang="en-US" dirty="0"/>
              <a:t> al </a:t>
            </a:r>
            <a:r>
              <a:rPr lang="en-US" dirty="0" err="1"/>
              <a:t>buio</a:t>
            </a:r>
            <a:r>
              <a:rPr lang="en-US" dirty="0"/>
              <a:t>, </a:t>
            </a:r>
            <a:r>
              <a:rPr lang="en-US" dirty="0" err="1"/>
              <a:t>p.e</a:t>
            </a:r>
            <a:r>
              <a:rPr lang="en-US" dirty="0"/>
              <a:t> </a:t>
            </a:r>
            <a:r>
              <a:rPr lang="en-US" dirty="0" err="1"/>
              <a:t>ciliegie</a:t>
            </a:r>
            <a:r>
              <a:rPr lang="en-US" dirty="0"/>
              <a:t> </a:t>
            </a:r>
            <a:r>
              <a:rPr lang="en-US" dirty="0" err="1"/>
              <a:t>sull’albero</a:t>
            </a:r>
            <a:r>
              <a:rPr lang="en-US" dirty="0"/>
              <a:t>)</a:t>
            </a:r>
            <a:endParaRPr lang="it-IT" dirty="0"/>
          </a:p>
        </p:txBody>
      </p:sp>
    </p:spTree>
    <p:extLst>
      <p:ext uri="{BB962C8B-B14F-4D97-AF65-F5344CB8AC3E}">
        <p14:creationId xmlns:p14="http://schemas.microsoft.com/office/powerpoint/2010/main" val="307802813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t>Costanza del colore</a:t>
            </a:r>
            <a:endParaRPr lang="it-IT" dirty="0"/>
          </a:p>
        </p:txBody>
      </p:sp>
      <p:sp>
        <p:nvSpPr>
          <p:cNvPr id="3" name="Segnaposto contenuto 2"/>
          <p:cNvSpPr>
            <a:spLocks noGrp="1"/>
          </p:cNvSpPr>
          <p:nvPr>
            <p:ph idx="1"/>
          </p:nvPr>
        </p:nvSpPr>
        <p:spPr/>
        <p:txBody>
          <a:bodyPr>
            <a:normAutofit fontScale="92500" lnSpcReduction="20000"/>
          </a:bodyPr>
          <a:lstStyle/>
          <a:p>
            <a:r>
              <a:rPr lang="en-US" dirty="0" smtClean="0"/>
              <a:t>Il </a:t>
            </a:r>
            <a:r>
              <a:rPr lang="en-US" dirty="0" err="1" smtClean="0"/>
              <a:t>colore</a:t>
            </a:r>
            <a:r>
              <a:rPr lang="en-US" dirty="0"/>
              <a:t>*</a:t>
            </a:r>
            <a:r>
              <a:rPr lang="en-US" dirty="0" smtClean="0"/>
              <a:t> di un </a:t>
            </a:r>
            <a:r>
              <a:rPr lang="en-US" dirty="0" err="1" smtClean="0"/>
              <a:t>oggetto</a:t>
            </a:r>
            <a:r>
              <a:rPr lang="en-US" dirty="0" smtClean="0"/>
              <a:t> è </a:t>
            </a:r>
            <a:r>
              <a:rPr lang="en-US" dirty="0" err="1" smtClean="0"/>
              <a:t>importante</a:t>
            </a:r>
            <a:r>
              <a:rPr lang="en-US" dirty="0" smtClean="0"/>
              <a:t> per la </a:t>
            </a:r>
            <a:r>
              <a:rPr lang="en-US" dirty="0" err="1" smtClean="0"/>
              <a:t>sua</a:t>
            </a:r>
            <a:r>
              <a:rPr lang="en-US" dirty="0" smtClean="0"/>
              <a:t> </a:t>
            </a:r>
            <a:r>
              <a:rPr lang="en-US" dirty="0" err="1" smtClean="0"/>
              <a:t>identificazione</a:t>
            </a:r>
            <a:r>
              <a:rPr lang="en-US" dirty="0" smtClean="0"/>
              <a:t> </a:t>
            </a:r>
            <a:r>
              <a:rPr lang="en-US" dirty="0" err="1" smtClean="0"/>
              <a:t>quindi</a:t>
            </a:r>
            <a:r>
              <a:rPr lang="en-US" dirty="0" smtClean="0"/>
              <a:t> la </a:t>
            </a:r>
            <a:r>
              <a:rPr lang="en-US" dirty="0" err="1" smtClean="0"/>
              <a:t>percezione</a:t>
            </a:r>
            <a:r>
              <a:rPr lang="en-US" dirty="0" smtClean="0"/>
              <a:t> di </a:t>
            </a:r>
            <a:r>
              <a:rPr lang="en-US" dirty="0" err="1" smtClean="0"/>
              <a:t>questa</a:t>
            </a:r>
            <a:r>
              <a:rPr lang="en-US" dirty="0" smtClean="0"/>
              <a:t> </a:t>
            </a:r>
            <a:r>
              <a:rPr lang="en-US" dirty="0" err="1" smtClean="0"/>
              <a:t>caratteristica</a:t>
            </a:r>
            <a:r>
              <a:rPr lang="en-US" dirty="0" smtClean="0"/>
              <a:t> </a:t>
            </a:r>
            <a:r>
              <a:rPr lang="en-US" dirty="0" err="1" smtClean="0"/>
              <a:t>deve</a:t>
            </a:r>
            <a:r>
              <a:rPr lang="en-US" dirty="0" smtClean="0"/>
              <a:t> </a:t>
            </a:r>
            <a:r>
              <a:rPr lang="en-US" dirty="0" err="1" smtClean="0"/>
              <a:t>mantenersi</a:t>
            </a:r>
            <a:r>
              <a:rPr lang="en-US" dirty="0" smtClean="0"/>
              <a:t> stabile per </a:t>
            </a:r>
            <a:r>
              <a:rPr lang="en-US" dirty="0" err="1" smtClean="0"/>
              <a:t>permettere</a:t>
            </a:r>
            <a:r>
              <a:rPr lang="en-US" dirty="0" smtClean="0"/>
              <a:t> </a:t>
            </a:r>
            <a:r>
              <a:rPr lang="en-US" dirty="0" err="1" smtClean="0"/>
              <a:t>l’identificazione</a:t>
            </a:r>
            <a:endParaRPr lang="en-US" dirty="0"/>
          </a:p>
          <a:p>
            <a:endParaRPr lang="en-US" dirty="0">
              <a:solidFill>
                <a:srgbClr val="A4224B"/>
              </a:solidFill>
            </a:endParaRPr>
          </a:p>
          <a:p>
            <a:r>
              <a:rPr lang="en-US" dirty="0">
                <a:solidFill>
                  <a:srgbClr val="A4224B"/>
                </a:solidFill>
              </a:rPr>
              <a:t>Costanza </a:t>
            </a:r>
            <a:r>
              <a:rPr lang="en-US" dirty="0" err="1">
                <a:solidFill>
                  <a:srgbClr val="A4224B"/>
                </a:solidFill>
              </a:rPr>
              <a:t>cromatica</a:t>
            </a:r>
            <a:r>
              <a:rPr lang="en-US" dirty="0"/>
              <a:t>: La </a:t>
            </a:r>
            <a:r>
              <a:rPr lang="en-US" dirty="0" err="1"/>
              <a:t>tendenza</a:t>
            </a:r>
            <a:r>
              <a:rPr lang="en-US" dirty="0"/>
              <a:t> di una </a:t>
            </a:r>
            <a:r>
              <a:rPr lang="en-US" dirty="0" err="1"/>
              <a:t>superficie</a:t>
            </a:r>
            <a:r>
              <a:rPr lang="en-US" dirty="0"/>
              <a:t> ad </a:t>
            </a:r>
            <a:r>
              <a:rPr lang="en-US" dirty="0" err="1"/>
              <a:t>apparire</a:t>
            </a:r>
            <a:r>
              <a:rPr lang="en-US" dirty="0"/>
              <a:t> </a:t>
            </a:r>
            <a:r>
              <a:rPr lang="en-US" dirty="0" err="1"/>
              <a:t>dello</a:t>
            </a:r>
            <a:r>
              <a:rPr lang="en-US" dirty="0"/>
              <a:t> </a:t>
            </a:r>
            <a:r>
              <a:rPr lang="en-US" dirty="0" err="1"/>
              <a:t>stesso</a:t>
            </a:r>
            <a:r>
              <a:rPr lang="en-US" dirty="0"/>
              <a:t> </a:t>
            </a:r>
            <a:r>
              <a:rPr lang="en-US" dirty="0" err="1"/>
              <a:t>colore</a:t>
            </a:r>
            <a:r>
              <a:rPr lang="en-US" dirty="0"/>
              <a:t> sotto una </a:t>
            </a:r>
            <a:r>
              <a:rPr lang="en-US" dirty="0" err="1"/>
              <a:t>grande</a:t>
            </a:r>
            <a:r>
              <a:rPr lang="en-US" dirty="0"/>
              <a:t> </a:t>
            </a:r>
            <a:r>
              <a:rPr lang="en-US" dirty="0" err="1"/>
              <a:t>varietà</a:t>
            </a:r>
            <a:r>
              <a:rPr lang="en-US" dirty="0"/>
              <a:t> di </a:t>
            </a:r>
            <a:r>
              <a:rPr lang="en-US" dirty="0" err="1"/>
              <a:t>illuminanti</a:t>
            </a:r>
            <a:endParaRPr lang="en-US" dirty="0"/>
          </a:p>
          <a:p>
            <a:pPr lvl="1"/>
            <a:r>
              <a:rPr lang="en-US" dirty="0"/>
              <a:t>Per </a:t>
            </a:r>
            <a:r>
              <a:rPr lang="en-US" dirty="0" err="1"/>
              <a:t>ottenere</a:t>
            </a:r>
            <a:r>
              <a:rPr lang="en-US" dirty="0"/>
              <a:t> la </a:t>
            </a:r>
            <a:r>
              <a:rPr lang="en-US" dirty="0" err="1"/>
              <a:t>costanza</a:t>
            </a:r>
            <a:r>
              <a:rPr lang="en-US" dirty="0"/>
              <a:t> di </a:t>
            </a:r>
            <a:r>
              <a:rPr lang="en-US" dirty="0" err="1"/>
              <a:t>colore</a:t>
            </a:r>
            <a:r>
              <a:rPr lang="en-US" dirty="0"/>
              <a:t>, il </a:t>
            </a:r>
            <a:r>
              <a:rPr lang="en-US" dirty="0" err="1"/>
              <a:t>sistema</a:t>
            </a:r>
            <a:r>
              <a:rPr lang="en-US" dirty="0"/>
              <a:t> </a:t>
            </a:r>
            <a:r>
              <a:rPr lang="en-US" dirty="0" err="1"/>
              <a:t>deve</a:t>
            </a:r>
            <a:r>
              <a:rPr lang="en-US" dirty="0"/>
              <a:t> “</a:t>
            </a:r>
            <a:r>
              <a:rPr lang="en-US" dirty="0" err="1"/>
              <a:t>filtrare</a:t>
            </a:r>
            <a:r>
              <a:rPr lang="en-US" dirty="0"/>
              <a:t>” </a:t>
            </a:r>
            <a:r>
              <a:rPr lang="en-US" dirty="0" err="1"/>
              <a:t>l’illuminante</a:t>
            </a:r>
            <a:r>
              <a:rPr lang="en-US" dirty="0"/>
              <a:t> e </a:t>
            </a:r>
            <a:r>
              <a:rPr lang="en-US" dirty="0" err="1"/>
              <a:t>determineare</a:t>
            </a:r>
            <a:r>
              <a:rPr lang="en-US" dirty="0"/>
              <a:t> il “</a:t>
            </a:r>
            <a:r>
              <a:rPr lang="en-US" dirty="0" err="1"/>
              <a:t>vero</a:t>
            </a:r>
            <a:r>
              <a:rPr lang="en-US" dirty="0"/>
              <a:t>” </a:t>
            </a:r>
            <a:r>
              <a:rPr lang="en-US" dirty="0" err="1"/>
              <a:t>colore</a:t>
            </a:r>
            <a:r>
              <a:rPr lang="en-US" dirty="0"/>
              <a:t> </a:t>
            </a:r>
            <a:r>
              <a:rPr lang="en-US" dirty="0" err="1"/>
              <a:t>della</a:t>
            </a:r>
            <a:r>
              <a:rPr lang="en-US" dirty="0"/>
              <a:t> </a:t>
            </a:r>
            <a:r>
              <a:rPr lang="en-US" dirty="0" err="1"/>
              <a:t>superficie</a:t>
            </a:r>
            <a:r>
              <a:rPr lang="en-US" dirty="0"/>
              <a:t> </a:t>
            </a:r>
            <a:r>
              <a:rPr lang="en-US" dirty="0" smtClean="0"/>
              <a:t>(per </a:t>
            </a:r>
            <a:r>
              <a:rPr lang="en-US" dirty="0" err="1" smtClean="0"/>
              <a:t>convenzione</a:t>
            </a:r>
            <a:r>
              <a:rPr lang="en-US" dirty="0" smtClean="0"/>
              <a:t>, </a:t>
            </a:r>
            <a:r>
              <a:rPr lang="en-US" dirty="0" err="1" smtClean="0"/>
              <a:t>colore</a:t>
            </a:r>
            <a:r>
              <a:rPr lang="en-US" dirty="0" smtClean="0"/>
              <a:t> </a:t>
            </a:r>
            <a:r>
              <a:rPr lang="en-US" dirty="0" err="1"/>
              <a:t>ottenuto</a:t>
            </a:r>
            <a:r>
              <a:rPr lang="en-US" dirty="0"/>
              <a:t> </a:t>
            </a:r>
            <a:r>
              <a:rPr lang="en-US" dirty="0" err="1"/>
              <a:t>quando</a:t>
            </a:r>
            <a:r>
              <a:rPr lang="en-US" dirty="0"/>
              <a:t> </a:t>
            </a:r>
            <a:r>
              <a:rPr lang="en-US" dirty="0" err="1"/>
              <a:t>superficie</a:t>
            </a:r>
            <a:r>
              <a:rPr lang="en-US" dirty="0"/>
              <a:t> </a:t>
            </a:r>
            <a:r>
              <a:rPr lang="en-US" dirty="0" err="1"/>
              <a:t>illuminata</a:t>
            </a:r>
            <a:r>
              <a:rPr lang="en-US" dirty="0"/>
              <a:t> da luce </a:t>
            </a:r>
            <a:r>
              <a:rPr lang="en-US" dirty="0" err="1"/>
              <a:t>bianca</a:t>
            </a:r>
            <a:r>
              <a:rPr lang="en-US" dirty="0" smtClean="0"/>
              <a:t>)</a:t>
            </a:r>
          </a:p>
          <a:p>
            <a:pPr lvl="1"/>
            <a:endParaRPr lang="en-US" dirty="0"/>
          </a:p>
          <a:p>
            <a:pPr marL="342900" lvl="1" indent="0">
              <a:buNone/>
            </a:pPr>
            <a:endParaRPr lang="en-US" dirty="0" smtClean="0"/>
          </a:p>
          <a:p>
            <a:pPr marL="342900" lvl="1" indent="0">
              <a:buNone/>
            </a:pPr>
            <a:r>
              <a:rPr lang="en-US" sz="1100" dirty="0" smtClean="0"/>
              <a:t>* Qui </a:t>
            </a:r>
            <a:r>
              <a:rPr lang="en-US" sz="1100" dirty="0" err="1" smtClean="0"/>
              <a:t>intendiamo</a:t>
            </a:r>
            <a:r>
              <a:rPr lang="en-US" sz="1100" dirty="0" smtClean="0"/>
              <a:t> </a:t>
            </a:r>
            <a:r>
              <a:rPr lang="en-US" sz="1100" dirty="0" err="1" smtClean="0"/>
              <a:t>tinta</a:t>
            </a:r>
            <a:r>
              <a:rPr lang="en-US" sz="1100" dirty="0" smtClean="0"/>
              <a:t> e </a:t>
            </a:r>
            <a:r>
              <a:rPr lang="en-US" sz="1100" dirty="0" err="1" smtClean="0"/>
              <a:t>saturazione</a:t>
            </a:r>
            <a:endParaRPr lang="it-IT" sz="1100" dirty="0"/>
          </a:p>
        </p:txBody>
      </p:sp>
    </p:spTree>
    <p:extLst>
      <p:ext uri="{BB962C8B-B14F-4D97-AF65-F5344CB8AC3E}">
        <p14:creationId xmlns:p14="http://schemas.microsoft.com/office/powerpoint/2010/main" val="201824402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28650" y="365126"/>
            <a:ext cx="7886700" cy="1325563"/>
          </a:xfrm>
        </p:spPr>
        <p:txBody>
          <a:bodyPr/>
          <a:lstStyle/>
          <a:p>
            <a:r>
              <a:rPr lang="it-IT" dirty="0" smtClean="0"/>
              <a:t>Costanza del colore</a:t>
            </a:r>
            <a:endParaRPr lang="it-IT" dirty="0"/>
          </a:p>
        </p:txBody>
      </p:sp>
      <p:sp>
        <p:nvSpPr>
          <p:cNvPr id="5" name="Segnaposto contenuto 4">
            <a:extLst>
              <a:ext uri="{FF2B5EF4-FFF2-40B4-BE49-F238E27FC236}">
                <a16:creationId xmlns="" xmlns:a16="http://schemas.microsoft.com/office/drawing/2014/main" id="{60ED9BDF-CEC2-4DF2-A385-B260D1C95549}"/>
              </a:ext>
            </a:extLst>
          </p:cNvPr>
          <p:cNvSpPr>
            <a:spLocks noGrp="1"/>
          </p:cNvSpPr>
          <p:nvPr>
            <p:ph idx="1"/>
          </p:nvPr>
        </p:nvSpPr>
        <p:spPr/>
        <p:txBody>
          <a:bodyPr>
            <a:normAutofit fontScale="92500" lnSpcReduction="20000"/>
          </a:bodyPr>
          <a:lstStyle/>
          <a:p>
            <a:r>
              <a:rPr lang="it-IT" dirty="0" smtClean="0"/>
              <a:t>Indizi utilizzati per la stima del colore</a:t>
            </a:r>
          </a:p>
          <a:p>
            <a:pPr lvl="1"/>
            <a:r>
              <a:rPr lang="it-IT" dirty="0" smtClean="0"/>
              <a:t>Luminanza media</a:t>
            </a:r>
          </a:p>
          <a:p>
            <a:pPr lvl="1"/>
            <a:r>
              <a:rPr lang="it-IT" dirty="0" smtClean="0"/>
              <a:t>Luminanza massima (bianco)</a:t>
            </a:r>
          </a:p>
          <a:p>
            <a:pPr lvl="1"/>
            <a:r>
              <a:rPr lang="it-IT" dirty="0" smtClean="0"/>
              <a:t>…..</a:t>
            </a:r>
          </a:p>
          <a:p>
            <a:r>
              <a:rPr lang="it-IT" dirty="0" smtClean="0"/>
              <a:t>In </a:t>
            </a:r>
            <a:r>
              <a:rPr lang="it-IT" dirty="0"/>
              <a:t>condizioni naturali i meccanismi lavorano a pieno regime e si ipotizza che la costanza del colore sia dovuta ad adattamento alle condizioni di illuminazione naturale </a:t>
            </a:r>
          </a:p>
          <a:p>
            <a:endParaRPr lang="it-IT" dirty="0" smtClean="0"/>
          </a:p>
          <a:p>
            <a:r>
              <a:rPr lang="it-IT" dirty="0" smtClean="0"/>
              <a:t>Non </a:t>
            </a:r>
            <a:r>
              <a:rPr lang="it-IT" dirty="0"/>
              <a:t>sempre la costanza cromatica viene mantenuta</a:t>
            </a:r>
          </a:p>
          <a:p>
            <a:endParaRPr lang="it-IT" dirty="0"/>
          </a:p>
          <a:p>
            <a:r>
              <a:rPr lang="it-IT" dirty="0"/>
              <a:t>H: mancanza di costanza dovuta a incapacità di stimare luce incidente (p.e. colore oggetti in negozio vs. all’aperto)</a:t>
            </a:r>
          </a:p>
          <a:p>
            <a:pPr marL="342900" lvl="1" indent="0">
              <a:buNone/>
            </a:pPr>
            <a:endParaRPr lang="it-IT" dirty="0"/>
          </a:p>
          <a:p>
            <a:endParaRPr lang="en-US" dirty="0"/>
          </a:p>
          <a:p>
            <a:endParaRPr lang="en-US" dirty="0"/>
          </a:p>
        </p:txBody>
      </p:sp>
    </p:spTree>
    <p:extLst>
      <p:ext uri="{BB962C8B-B14F-4D97-AF65-F5344CB8AC3E}">
        <p14:creationId xmlns:p14="http://schemas.microsoft.com/office/powerpoint/2010/main" val="170783730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2986F67A-B0AB-4776-97FA-527BD757FFC5}"/>
              </a:ext>
            </a:extLst>
          </p:cNvPr>
          <p:cNvSpPr>
            <a:spLocks noGrp="1"/>
          </p:cNvSpPr>
          <p:nvPr>
            <p:ph type="title"/>
          </p:nvPr>
        </p:nvSpPr>
        <p:spPr/>
        <p:txBody>
          <a:bodyPr/>
          <a:lstStyle/>
          <a:p>
            <a:r>
              <a:rPr lang="it-IT" smtClean="0"/>
              <a:t>The dress</a:t>
            </a:r>
            <a:endParaRPr lang="en-US" dirty="0"/>
          </a:p>
        </p:txBody>
      </p:sp>
      <p:sp>
        <p:nvSpPr>
          <p:cNvPr id="3" name="Segnaposto contenuto 2">
            <a:extLst>
              <a:ext uri="{FF2B5EF4-FFF2-40B4-BE49-F238E27FC236}">
                <a16:creationId xmlns="" xmlns:a16="http://schemas.microsoft.com/office/drawing/2014/main" id="{185278AD-A8C9-47EA-8F85-E89C814D942F}"/>
              </a:ext>
            </a:extLst>
          </p:cNvPr>
          <p:cNvSpPr>
            <a:spLocks noGrp="1"/>
          </p:cNvSpPr>
          <p:nvPr>
            <p:ph idx="1"/>
          </p:nvPr>
        </p:nvSpPr>
        <p:spPr>
          <a:xfrm>
            <a:off x="4572000" y="1825625"/>
            <a:ext cx="3943350" cy="4351338"/>
          </a:xfrm>
        </p:spPr>
        <p:txBody>
          <a:bodyPr/>
          <a:lstStyle/>
          <a:p>
            <a:r>
              <a:rPr lang="it-IT" smtClean="0"/>
              <a:t>Possibile spiegazione:</a:t>
            </a:r>
          </a:p>
          <a:p>
            <a:r>
              <a:rPr lang="it-IT" smtClean="0"/>
              <a:t>Ipotesi percettive diverse</a:t>
            </a:r>
          </a:p>
          <a:p>
            <a:pPr lvl="1"/>
            <a:r>
              <a:rPr lang="it-IT" smtClean="0"/>
              <a:t>Vestito in ombra: oro e bianca</a:t>
            </a:r>
          </a:p>
          <a:p>
            <a:pPr lvl="1"/>
            <a:r>
              <a:rPr lang="it-IT" smtClean="0"/>
              <a:t>Vestito in piena luce: blu e nero</a:t>
            </a:r>
            <a:endParaRPr lang="en-US" dirty="0"/>
          </a:p>
        </p:txBody>
      </p:sp>
      <p:pic>
        <p:nvPicPr>
          <p:cNvPr id="6" name="Immagine 5">
            <a:extLst>
              <a:ext uri="{FF2B5EF4-FFF2-40B4-BE49-F238E27FC236}">
                <a16:creationId xmlns="" xmlns:a16="http://schemas.microsoft.com/office/drawing/2014/main" id="{C7202F52-4FA1-4CA8-BD9F-93E2F76BE10A}"/>
              </a:ext>
            </a:extLst>
          </p:cNvPr>
          <p:cNvPicPr>
            <a:picLocks noChangeAspect="1"/>
          </p:cNvPicPr>
          <p:nvPr/>
        </p:nvPicPr>
        <p:blipFill>
          <a:blip r:embed="rId2"/>
          <a:stretch>
            <a:fillRect/>
          </a:stretch>
        </p:blipFill>
        <p:spPr>
          <a:xfrm>
            <a:off x="326772" y="1825625"/>
            <a:ext cx="3827990" cy="4805680"/>
          </a:xfrm>
          <a:prstGeom prst="rect">
            <a:avLst/>
          </a:prstGeom>
        </p:spPr>
      </p:pic>
    </p:spTree>
    <p:extLst>
      <p:ext uri="{BB962C8B-B14F-4D97-AF65-F5344CB8AC3E}">
        <p14:creationId xmlns:p14="http://schemas.microsoft.com/office/powerpoint/2010/main" val="170593301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Shape 595"/>
        <p:cNvGrpSpPr/>
        <p:nvPr/>
      </p:nvGrpSpPr>
      <p:grpSpPr>
        <a:xfrm>
          <a:off x="0" y="0"/>
          <a:ext cx="0" cy="0"/>
          <a:chOff x="0" y="0"/>
          <a:chExt cx="0" cy="0"/>
        </a:xfrm>
      </p:grpSpPr>
      <p:sp>
        <p:nvSpPr>
          <p:cNvPr id="596" name="Google Shape;596;p76"/>
          <p:cNvSpPr txBox="1">
            <a:spLocks noGrp="1"/>
          </p:cNvSpPr>
          <p:nvPr>
            <p:ph type="title"/>
          </p:nvPr>
        </p:nvSpPr>
        <p:spPr/>
        <p:txBody>
          <a:bodyPr/>
          <a:lstStyle/>
          <a:p>
            <a:pPr lvl="0"/>
            <a:r>
              <a:rPr lang="it-IT" smtClean="0"/>
              <a:t>3.2.1.2 La percezione della chiarezza</a:t>
            </a:r>
            <a:endParaRPr lang="it-IT" dirty="0"/>
          </a:p>
        </p:txBody>
      </p:sp>
      <p:sp>
        <p:nvSpPr>
          <p:cNvPr id="3" name="Segnaposto contenuto 2"/>
          <p:cNvSpPr>
            <a:spLocks noGrp="1"/>
          </p:cNvSpPr>
          <p:nvPr>
            <p:ph idx="1"/>
          </p:nvPr>
        </p:nvSpPr>
        <p:spPr/>
        <p:txBody>
          <a:bodyPr/>
          <a:lstStyle/>
          <a:p>
            <a:r>
              <a:rPr lang="it-IT" dirty="0" smtClean="0"/>
              <a:t>Studiata separatamente da tinta e saturazione utilizzando stimoli acromatici (livelli di grigio)</a:t>
            </a:r>
          </a:p>
          <a:p>
            <a:r>
              <a:rPr lang="it-IT" dirty="0" smtClean="0"/>
              <a:t>Per stimare chiarezza non si deve solo stimare l’illuminante ma anche la presenza di ombre</a:t>
            </a:r>
          </a:p>
          <a:p>
            <a:r>
              <a:rPr lang="it-IT" dirty="0" smtClean="0"/>
              <a:t>Per ottenere la </a:t>
            </a:r>
            <a:r>
              <a:rPr lang="it-IT" dirty="0" smtClean="0">
                <a:solidFill>
                  <a:srgbClr val="C00000"/>
                </a:solidFill>
              </a:rPr>
              <a:t>costanza di luminosità </a:t>
            </a:r>
            <a:r>
              <a:rPr lang="it-IT" dirty="0" smtClean="0"/>
              <a:t>il sistema a partire dalla </a:t>
            </a:r>
            <a:r>
              <a:rPr lang="it-IT" dirty="0" smtClean="0">
                <a:solidFill>
                  <a:srgbClr val="C00000"/>
                </a:solidFill>
              </a:rPr>
              <a:t>luminanza</a:t>
            </a:r>
            <a:r>
              <a:rPr lang="it-IT" dirty="0" smtClean="0"/>
              <a:t> (L, quantità di luce riflessa dalla superficie) deve calcolare la </a:t>
            </a:r>
            <a:r>
              <a:rPr lang="it-IT" dirty="0" err="1" smtClean="0">
                <a:solidFill>
                  <a:srgbClr val="C00000"/>
                </a:solidFill>
              </a:rPr>
              <a:t>riflettanza</a:t>
            </a:r>
            <a:r>
              <a:rPr lang="it-IT" dirty="0" smtClean="0"/>
              <a:t> (R, caratteristica dell’oggetto) legate dalla formula</a:t>
            </a:r>
          </a:p>
          <a:p>
            <a:pPr marL="0" indent="0" algn="ctr">
              <a:buNone/>
            </a:pPr>
            <a:r>
              <a:rPr lang="it-IT" dirty="0" smtClean="0"/>
              <a:t>L=R*I</a:t>
            </a:r>
          </a:p>
          <a:p>
            <a:r>
              <a:rPr lang="it-IT" dirty="0" smtClean="0"/>
              <a:t>Dove I è l’intensità dell’</a:t>
            </a:r>
            <a:r>
              <a:rPr lang="it-IT" dirty="0" smtClean="0">
                <a:solidFill>
                  <a:srgbClr val="C00000"/>
                </a:solidFill>
              </a:rPr>
              <a:t>illuminazione</a:t>
            </a:r>
            <a:endParaRPr lang="it-IT" dirty="0">
              <a:solidFill>
                <a:srgbClr val="C00000"/>
              </a:solidFill>
            </a:endParaRPr>
          </a:p>
        </p:txBody>
      </p:sp>
    </p:spTree>
    <p:extLst>
      <p:ext uri="{BB962C8B-B14F-4D97-AF65-F5344CB8AC3E}">
        <p14:creationId xmlns:p14="http://schemas.microsoft.com/office/powerpoint/2010/main" val="94140068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29F5F849-C784-4103-9A24-3A79E234E11F}"/>
              </a:ext>
            </a:extLst>
          </p:cNvPr>
          <p:cNvSpPr>
            <a:spLocks noGrp="1"/>
          </p:cNvSpPr>
          <p:nvPr>
            <p:ph type="title"/>
          </p:nvPr>
        </p:nvSpPr>
        <p:spPr/>
        <p:txBody>
          <a:bodyPr/>
          <a:lstStyle/>
          <a:p>
            <a:r>
              <a:rPr lang="it-IT" dirty="0"/>
              <a:t>Contrasto simultaneo	</a:t>
            </a:r>
            <a:endParaRPr lang="en-US" dirty="0"/>
          </a:p>
        </p:txBody>
      </p:sp>
      <p:sp>
        <p:nvSpPr>
          <p:cNvPr id="3" name="Segnaposto contenuto 2">
            <a:extLst>
              <a:ext uri="{FF2B5EF4-FFF2-40B4-BE49-F238E27FC236}">
                <a16:creationId xmlns="" xmlns:a16="http://schemas.microsoft.com/office/drawing/2014/main" id="{C7D2F5D3-777B-420F-89A5-41342834DF6C}"/>
              </a:ext>
            </a:extLst>
          </p:cNvPr>
          <p:cNvSpPr>
            <a:spLocks noGrp="1"/>
          </p:cNvSpPr>
          <p:nvPr>
            <p:ph idx="1"/>
          </p:nvPr>
        </p:nvSpPr>
        <p:spPr/>
        <p:txBody>
          <a:bodyPr>
            <a:normAutofit fontScale="92500" lnSpcReduction="10000"/>
          </a:bodyPr>
          <a:lstStyle/>
          <a:p>
            <a:r>
              <a:rPr lang="it-IT" dirty="0" smtClean="0"/>
              <a:t>Il sistema utilizza indizi che permettono di calcolare l’intensità dell’illuminazione ma il calcolo non è puntuale, la percezione è influenzata da vari fattori.</a:t>
            </a:r>
          </a:p>
          <a:p>
            <a:endParaRPr lang="it-IT" dirty="0"/>
          </a:p>
          <a:p>
            <a:endParaRPr lang="it-IT" dirty="0" smtClean="0"/>
          </a:p>
          <a:p>
            <a:endParaRPr lang="it-IT" dirty="0"/>
          </a:p>
          <a:p>
            <a:endParaRPr lang="it-IT" dirty="0" smtClean="0"/>
          </a:p>
          <a:p>
            <a:endParaRPr lang="it-IT" dirty="0" smtClean="0"/>
          </a:p>
          <a:p>
            <a:endParaRPr lang="it-IT" dirty="0"/>
          </a:p>
          <a:p>
            <a:r>
              <a:rPr lang="it-IT" dirty="0" smtClean="0"/>
              <a:t>L’effetto di contrasto simultaneo in figura è spiegato chiamando in causa i campi recettivi che gangli</a:t>
            </a:r>
          </a:p>
          <a:p>
            <a:pPr marL="0" indent="0">
              <a:buNone/>
            </a:pPr>
            <a:endParaRPr lang="it-IT" dirty="0" smtClean="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5694" y="3187948"/>
            <a:ext cx="338137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6980395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Shape 823"/>
        <p:cNvGrpSpPr/>
        <p:nvPr/>
      </p:nvGrpSpPr>
      <p:grpSpPr>
        <a:xfrm>
          <a:off x="0" y="0"/>
          <a:ext cx="0" cy="0"/>
          <a:chOff x="0" y="0"/>
          <a:chExt cx="0" cy="0"/>
        </a:xfrm>
      </p:grpSpPr>
      <p:pic>
        <p:nvPicPr>
          <p:cNvPr id="833" name="Google Shape;833;p100"/>
          <p:cNvPicPr preferRelativeResize="0"/>
          <p:nvPr/>
        </p:nvPicPr>
        <p:blipFill rotWithShape="1">
          <a:blip r:embed="rId3">
            <a:alphaModFix/>
          </a:blip>
          <a:srcRect/>
          <a:stretch/>
        </p:blipFill>
        <p:spPr>
          <a:xfrm>
            <a:off x="3492843" y="2833001"/>
            <a:ext cx="5334000" cy="3668712"/>
          </a:xfrm>
          <a:prstGeom prst="rect">
            <a:avLst/>
          </a:prstGeom>
          <a:noFill/>
          <a:ln>
            <a:noFill/>
          </a:ln>
        </p:spPr>
      </p:pic>
      <p:sp>
        <p:nvSpPr>
          <p:cNvPr id="824" name="Google Shape;824;p100"/>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err="1">
                <a:sym typeface="Arial"/>
              </a:rPr>
              <a:t>Illusione</a:t>
            </a:r>
            <a:r>
              <a:rPr lang="en-US" dirty="0">
                <a:sym typeface="Arial"/>
              </a:rPr>
              <a:t> </a:t>
            </a:r>
            <a:r>
              <a:rPr lang="en-US" dirty="0" err="1">
                <a:sym typeface="Arial"/>
              </a:rPr>
              <a:t>ombra</a:t>
            </a:r>
            <a:r>
              <a:rPr lang="en-US" dirty="0">
                <a:sym typeface="Arial"/>
              </a:rPr>
              <a:t> –</a:t>
            </a:r>
            <a:r>
              <a:rPr lang="en-US" dirty="0" err="1">
                <a:sym typeface="Arial"/>
              </a:rPr>
              <a:t>scacchiera</a:t>
            </a:r>
            <a:endParaRPr lang="en-US" dirty="0"/>
          </a:p>
        </p:txBody>
      </p:sp>
      <p:sp>
        <p:nvSpPr>
          <p:cNvPr id="825" name="Google Shape;825;p100"/>
          <p:cNvSpPr txBox="1">
            <a:spLocks noGrp="1"/>
          </p:cNvSpPr>
          <p:nvPr>
            <p:ph idx="1"/>
          </p:nvPr>
        </p:nvSpPr>
        <p:spPr>
          <a:xfrm>
            <a:off x="628650" y="1825625"/>
            <a:ext cx="3429001" cy="4351338"/>
          </a:xfrm>
          <a:noFill/>
          <a:ln>
            <a:noFill/>
          </a:ln>
        </p:spPr>
        <p:txBody>
          <a:bodyPr spcFirstLastPara="1" wrap="square" lIns="91425" tIns="45700" rIns="91425" bIns="45700" anchor="t" anchorCtr="0">
            <a:noAutofit/>
          </a:bodyPr>
          <a:lstStyle/>
          <a:p>
            <a:pPr lvl="0"/>
            <a:r>
              <a:rPr lang="it-IT" dirty="0">
                <a:sym typeface="Arial"/>
              </a:rPr>
              <a:t>Conoscenza di alto ordine sulle ombre influenza la percezione della bianchezza</a:t>
            </a:r>
          </a:p>
          <a:p>
            <a:pPr lvl="1"/>
            <a:r>
              <a:rPr lang="it-IT" dirty="0">
                <a:sym typeface="Arial"/>
              </a:rPr>
              <a:t>Indizi retinici (contrasto simultaneo)</a:t>
            </a:r>
          </a:p>
          <a:p>
            <a:pPr lvl="1"/>
            <a:r>
              <a:rPr lang="it-IT" dirty="0">
                <a:sym typeface="Arial"/>
              </a:rPr>
              <a:t>Ipotesi di alto livello (ombre)</a:t>
            </a:r>
          </a:p>
          <a:p>
            <a:pPr lvl="0"/>
            <a:endParaRPr lang="it-IT" dirty="0"/>
          </a:p>
        </p:txBody>
      </p:sp>
      <p:sp>
        <p:nvSpPr>
          <p:cNvPr id="829" name="Google Shape;829;p100"/>
          <p:cNvSpPr/>
          <p:nvPr/>
        </p:nvSpPr>
        <p:spPr>
          <a:xfrm flipH="1">
            <a:off x="8312150" y="4821237"/>
            <a:ext cx="334962" cy="773112"/>
          </a:xfrm>
          <a:prstGeom prst="rtTriangl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600" b="1" i="0" u="none">
              <a:solidFill>
                <a:schemeClr val="dk1"/>
              </a:solidFill>
              <a:latin typeface="Arial"/>
              <a:ea typeface="Arial"/>
              <a:cs typeface="Arial"/>
              <a:sym typeface="Arial"/>
            </a:endParaRPr>
          </a:p>
        </p:txBody>
      </p:sp>
      <p:sp>
        <p:nvSpPr>
          <p:cNvPr id="830" name="Google Shape;830;p100"/>
          <p:cNvSpPr/>
          <p:nvPr/>
        </p:nvSpPr>
        <p:spPr>
          <a:xfrm rot="10800000">
            <a:off x="8312150" y="3265487"/>
            <a:ext cx="334962" cy="773112"/>
          </a:xfrm>
          <a:prstGeom prst="rtTriangle">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600" b="1" i="0" u="none">
              <a:solidFill>
                <a:schemeClr val="dk1"/>
              </a:solidFill>
              <a:latin typeface="Arial"/>
              <a:ea typeface="Arial"/>
              <a:cs typeface="Arial"/>
              <a:sym typeface="Arial"/>
            </a:endParaRPr>
          </a:p>
        </p:txBody>
      </p:sp>
      <p:sp>
        <p:nvSpPr>
          <p:cNvPr id="831" name="Google Shape;831;p100"/>
          <p:cNvSpPr txBox="1"/>
          <p:nvPr/>
        </p:nvSpPr>
        <p:spPr>
          <a:xfrm>
            <a:off x="8305800" y="5562600"/>
            <a:ext cx="457200" cy="1143000"/>
          </a:xfrm>
          <a:prstGeom prst="rect">
            <a:avLst/>
          </a:prstGeom>
          <a:solidFill>
            <a:schemeClr val="lt1"/>
          </a:solidFill>
          <a:ln w="952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600" b="1" i="0" u="none">
              <a:solidFill>
                <a:schemeClr val="dk1"/>
              </a:solidFill>
              <a:latin typeface="Arial"/>
              <a:ea typeface="Arial"/>
              <a:cs typeface="Arial"/>
              <a:sym typeface="Arial"/>
            </a:endParaRPr>
          </a:p>
        </p:txBody>
      </p:sp>
      <p:sp>
        <p:nvSpPr>
          <p:cNvPr id="832" name="Google Shape;832;p100"/>
          <p:cNvSpPr txBox="1"/>
          <p:nvPr/>
        </p:nvSpPr>
        <p:spPr>
          <a:xfrm>
            <a:off x="5086351" y="1855444"/>
            <a:ext cx="1931987" cy="4572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400"/>
              <a:buFont typeface="Comic Sans MS"/>
              <a:buNone/>
            </a:pPr>
            <a:r>
              <a:rPr lang="en-US" sz="2400" b="1" i="0" u="none" dirty="0" err="1">
                <a:solidFill>
                  <a:schemeClr val="dk1"/>
                </a:solidFill>
                <a:latin typeface="Comic Sans MS"/>
                <a:ea typeface="Comic Sans MS"/>
                <a:cs typeface="Comic Sans MS"/>
                <a:sym typeface="Comic Sans MS"/>
              </a:rPr>
              <a:t>Sono</a:t>
            </a:r>
            <a:r>
              <a:rPr lang="en-US" sz="2400" b="1" i="0" u="none" dirty="0">
                <a:solidFill>
                  <a:schemeClr val="dk1"/>
                </a:solidFill>
                <a:latin typeface="Comic Sans MS"/>
                <a:ea typeface="Comic Sans MS"/>
                <a:cs typeface="Comic Sans MS"/>
                <a:sym typeface="Comic Sans MS"/>
              </a:rPr>
              <a:t> </a:t>
            </a:r>
            <a:r>
              <a:rPr lang="en-US" sz="2400" b="1" i="0" u="none" dirty="0" err="1">
                <a:solidFill>
                  <a:schemeClr val="dk1"/>
                </a:solidFill>
                <a:latin typeface="Comic Sans MS"/>
                <a:ea typeface="Comic Sans MS"/>
                <a:cs typeface="Comic Sans MS"/>
                <a:sym typeface="Comic Sans MS"/>
              </a:rPr>
              <a:t>uguali</a:t>
            </a:r>
            <a:r>
              <a:rPr lang="en-US" sz="2400" b="1" i="0" u="none" dirty="0">
                <a:solidFill>
                  <a:schemeClr val="dk1"/>
                </a:solidFill>
                <a:latin typeface="Comic Sans MS"/>
                <a:ea typeface="Comic Sans MS"/>
                <a:cs typeface="Comic Sans MS"/>
                <a:sym typeface="Comic Sans MS"/>
              </a:rPr>
              <a:t>?</a:t>
            </a:r>
            <a:endParaRPr dirty="0"/>
          </a:p>
        </p:txBody>
      </p:sp>
    </p:spTree>
    <p:extLst>
      <p:ext uri="{BB962C8B-B14F-4D97-AF65-F5344CB8AC3E}">
        <p14:creationId xmlns:p14="http://schemas.microsoft.com/office/powerpoint/2010/main" val="199329651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309F9016-BE05-4199-AA1C-019B910E1443}"/>
              </a:ext>
            </a:extLst>
          </p:cNvPr>
          <p:cNvSpPr>
            <a:spLocks noGrp="1"/>
          </p:cNvSpPr>
          <p:nvPr>
            <p:ph type="title"/>
          </p:nvPr>
        </p:nvSpPr>
        <p:spPr/>
        <p:txBody>
          <a:bodyPr/>
          <a:lstStyle/>
          <a:p>
            <a:r>
              <a:rPr lang="it-IT" dirty="0"/>
              <a:t>Illusione di chiarezza</a:t>
            </a:r>
            <a:endParaRPr lang="en-US" dirty="0"/>
          </a:p>
        </p:txBody>
      </p:sp>
      <p:sp>
        <p:nvSpPr>
          <p:cNvPr id="3" name="Segnaposto contenuto 2">
            <a:extLst>
              <a:ext uri="{FF2B5EF4-FFF2-40B4-BE49-F238E27FC236}">
                <a16:creationId xmlns="" xmlns:a16="http://schemas.microsoft.com/office/drawing/2014/main" id="{88467D1E-46ED-4348-B4D4-3B7F48D02265}"/>
              </a:ext>
            </a:extLst>
          </p:cNvPr>
          <p:cNvSpPr>
            <a:spLocks noGrp="1"/>
          </p:cNvSpPr>
          <p:nvPr>
            <p:ph idx="1"/>
          </p:nvPr>
        </p:nvSpPr>
        <p:spPr/>
        <p:txBody>
          <a:bodyPr/>
          <a:lstStyle/>
          <a:p>
            <a:endParaRPr lang="en-US"/>
          </a:p>
        </p:txBody>
      </p:sp>
      <p:pic>
        <p:nvPicPr>
          <p:cNvPr id="4" name="Immagine 3" descr="Chess Pieces">
            <a:extLst>
              <a:ext uri="{FF2B5EF4-FFF2-40B4-BE49-F238E27FC236}">
                <a16:creationId xmlns="" xmlns:a16="http://schemas.microsoft.com/office/drawing/2014/main" id="{F0B6E4E8-7F21-4D49-9972-9586F1B0515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60942" y="1825625"/>
            <a:ext cx="4356418" cy="4340946"/>
          </a:xfrm>
          <a:prstGeom prst="rect">
            <a:avLst/>
          </a:prstGeom>
          <a:noFill/>
          <a:ln>
            <a:noFill/>
          </a:ln>
        </p:spPr>
      </p:pic>
    </p:spTree>
    <p:extLst>
      <p:ext uri="{BB962C8B-B14F-4D97-AF65-F5344CB8AC3E}">
        <p14:creationId xmlns:p14="http://schemas.microsoft.com/office/powerpoint/2010/main" val="988172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pattFill prst="pct5">
          <a:fgClr>
            <a:srgbClr val="C00000"/>
          </a:fgClr>
          <a:bgClr>
            <a:schemeClr val="bg1"/>
          </a:bgClr>
        </a:patt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3.2.2  La percezione della distanza e della dimensione</a:t>
            </a:r>
          </a:p>
        </p:txBody>
      </p:sp>
      <p:sp>
        <p:nvSpPr>
          <p:cNvPr id="3" name="Segnaposto contenuto 2"/>
          <p:cNvSpPr>
            <a:spLocks noGrp="1"/>
          </p:cNvSpPr>
          <p:nvPr>
            <p:ph idx="1"/>
          </p:nvPr>
        </p:nvSpPr>
        <p:spPr/>
        <p:txBody>
          <a:bodyPr/>
          <a:lstStyle/>
          <a:p>
            <a:r>
              <a:rPr lang="it-IT" dirty="0"/>
              <a:t>Percezione della grandezza</a:t>
            </a:r>
          </a:p>
          <a:p>
            <a:r>
              <a:rPr lang="it-IT" dirty="0" smtClean="0"/>
              <a:t>Elaborazione inconscia della profondità e illusioni </a:t>
            </a:r>
            <a:r>
              <a:rPr lang="it-IT" dirty="0"/>
              <a:t>ottiche di grandezza</a:t>
            </a:r>
          </a:p>
        </p:txBody>
      </p:sp>
    </p:spTree>
    <p:extLst>
      <p:ext uri="{BB962C8B-B14F-4D97-AF65-F5344CB8AC3E}">
        <p14:creationId xmlns:p14="http://schemas.microsoft.com/office/powerpoint/2010/main" val="253123691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6CE29E00-428C-4B29-BDB2-E6915B8858B9}"/>
              </a:ext>
            </a:extLst>
          </p:cNvPr>
          <p:cNvSpPr>
            <a:spLocks noGrp="1"/>
          </p:cNvSpPr>
          <p:nvPr>
            <p:ph type="title"/>
          </p:nvPr>
        </p:nvSpPr>
        <p:spPr/>
        <p:txBody>
          <a:bodyPr/>
          <a:lstStyle/>
          <a:p>
            <a:r>
              <a:rPr lang="it-IT" dirty="0" smtClean="0"/>
              <a:t>3.2.2 Percezione </a:t>
            </a:r>
            <a:r>
              <a:rPr lang="it-IT" dirty="0"/>
              <a:t>distanza e dimensione</a:t>
            </a:r>
            <a:endParaRPr lang="en-US" dirty="0"/>
          </a:p>
        </p:txBody>
      </p:sp>
      <p:sp>
        <p:nvSpPr>
          <p:cNvPr id="3" name="Segnaposto contenuto 2">
            <a:extLst>
              <a:ext uri="{FF2B5EF4-FFF2-40B4-BE49-F238E27FC236}">
                <a16:creationId xmlns="" xmlns:a16="http://schemas.microsoft.com/office/drawing/2014/main" id="{84C52C8E-C73F-4B2A-8DC3-E64B2A0C9145}"/>
              </a:ext>
            </a:extLst>
          </p:cNvPr>
          <p:cNvSpPr>
            <a:spLocks noGrp="1"/>
          </p:cNvSpPr>
          <p:nvPr>
            <p:ph idx="1"/>
          </p:nvPr>
        </p:nvSpPr>
        <p:spPr/>
        <p:txBody>
          <a:bodyPr/>
          <a:lstStyle/>
          <a:p>
            <a:r>
              <a:rPr lang="it-IT" dirty="0"/>
              <a:t>Fondamentali per l’interazione con l’ambiente</a:t>
            </a:r>
          </a:p>
          <a:p>
            <a:r>
              <a:rPr lang="it-IT" dirty="0"/>
              <a:t>Solo il sistema visivo ci permette di calcolare la distanza</a:t>
            </a:r>
          </a:p>
          <a:p>
            <a:pPr lvl="1"/>
            <a:r>
              <a:rPr lang="it-IT" dirty="0"/>
              <a:t>Sistema uditivo direzione ma non distanza</a:t>
            </a:r>
          </a:p>
          <a:p>
            <a:pPr lvl="1"/>
            <a:endParaRPr lang="it-IT" dirty="0"/>
          </a:p>
          <a:p>
            <a:r>
              <a:rPr lang="it-IT" dirty="0"/>
              <a:t>Per ottenere questo il sistema visivo utilizza informazioni nello stimolo prossimale: </a:t>
            </a:r>
            <a:r>
              <a:rPr lang="it-IT" dirty="0">
                <a:solidFill>
                  <a:srgbClr val="C00000"/>
                </a:solidFill>
              </a:rPr>
              <a:t>indizi di profondità</a:t>
            </a:r>
            <a:endParaRPr lang="en-US" dirty="0">
              <a:solidFill>
                <a:srgbClr val="C00000"/>
              </a:solidFill>
            </a:endParaRPr>
          </a:p>
        </p:txBody>
      </p:sp>
    </p:spTree>
    <p:extLst>
      <p:ext uri="{BB962C8B-B14F-4D97-AF65-F5344CB8AC3E}">
        <p14:creationId xmlns:p14="http://schemas.microsoft.com/office/powerpoint/2010/main" val="84099488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olo 1"/>
          <p:cNvSpPr>
            <a:spLocks noGrp="1"/>
          </p:cNvSpPr>
          <p:nvPr>
            <p:ph type="title"/>
          </p:nvPr>
        </p:nvSpPr>
        <p:spPr/>
        <p:txBody>
          <a:bodyPr/>
          <a:lstStyle/>
          <a:p>
            <a:r>
              <a:rPr lang="it-IT" dirty="0" smtClean="0"/>
              <a:t>Indizi di profondità</a:t>
            </a:r>
            <a:endParaRPr lang="it-IT" dirty="0"/>
          </a:p>
        </p:txBody>
      </p:sp>
      <p:sp>
        <p:nvSpPr>
          <p:cNvPr id="3" name="Segnaposto contenuto 2"/>
          <p:cNvSpPr>
            <a:spLocks noGrp="1"/>
          </p:cNvSpPr>
          <p:nvPr>
            <p:ph idx="1"/>
          </p:nvPr>
        </p:nvSpPr>
        <p:spPr/>
        <p:txBody>
          <a:bodyPr>
            <a:normAutofit fontScale="92500" lnSpcReduction="10000"/>
          </a:bodyPr>
          <a:lstStyle/>
          <a:p>
            <a:r>
              <a:rPr lang="it-IT" smtClean="0"/>
              <a:t>Il nostro sistema visivo ricostruisce la tridimensionalità di una scena utilizzando in maniera automatica e inconsapevole le seguenti informazioni estratte dallo stimolo prossimale:</a:t>
            </a:r>
          </a:p>
          <a:p>
            <a:pPr lvl="1"/>
            <a:r>
              <a:rPr lang="it-IT" smtClean="0"/>
              <a:t>Indizi binoculari (stereopsi e vergenza)</a:t>
            </a:r>
          </a:p>
          <a:p>
            <a:pPr lvl="1"/>
            <a:r>
              <a:rPr lang="it-IT" smtClean="0"/>
              <a:t>Indizi pittorici statici</a:t>
            </a:r>
          </a:p>
          <a:p>
            <a:pPr lvl="1"/>
            <a:r>
              <a:rPr lang="it-IT" smtClean="0"/>
              <a:t>Indizi cinetici (di movimento)</a:t>
            </a:r>
          </a:p>
          <a:p>
            <a:r>
              <a:rPr lang="it-IT" smtClean="0"/>
              <a:t>Dato che i singoli indizi calcolati dall’immagine prossimale non sono stabili, le informazioni vengno combinate</a:t>
            </a:r>
          </a:p>
          <a:p>
            <a:r>
              <a:rPr lang="it-IT" smtClean="0"/>
              <a:t>Oltre agli indizi retinici abbiamo anche un indizio extra retinico l’accomodazione</a:t>
            </a:r>
          </a:p>
          <a:p>
            <a:endParaRPr lang="it-IT" dirty="0"/>
          </a:p>
        </p:txBody>
      </p:sp>
    </p:spTree>
    <p:extLst>
      <p:ext uri="{BB962C8B-B14F-4D97-AF65-F5344CB8AC3E}">
        <p14:creationId xmlns:p14="http://schemas.microsoft.com/office/powerpoint/2010/main" val="418868105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it-IT" altLang="it-IT" dirty="0" smtClean="0"/>
              <a:t>Indizi pittorici</a:t>
            </a:r>
            <a:endParaRPr lang="it-IT" altLang="it-IT" dirty="0"/>
          </a:p>
        </p:txBody>
      </p:sp>
      <p:sp>
        <p:nvSpPr>
          <p:cNvPr id="31747" name="Rectangle 3"/>
          <p:cNvSpPr>
            <a:spLocks noGrp="1" noChangeArrowheads="1"/>
          </p:cNvSpPr>
          <p:nvPr>
            <p:ph type="body" idx="1"/>
          </p:nvPr>
        </p:nvSpPr>
        <p:spPr/>
        <p:txBody>
          <a:bodyPr>
            <a:normAutofit fontScale="92500" lnSpcReduction="10000"/>
          </a:bodyPr>
          <a:lstStyle/>
          <a:p>
            <a:r>
              <a:rPr lang="it-IT" altLang="it-IT" smtClean="0"/>
              <a:t>Nessuno degli indici fisiologici (monoculari o binoculari) è efficace quando guardiamo un dipinto </a:t>
            </a:r>
          </a:p>
          <a:p>
            <a:r>
              <a:rPr lang="it-IT" altLang="it-IT" smtClean="0"/>
              <a:t>Vengono utilizzati indizi pittorici (informazioni contenute nella scena) da cui viene derivata la posizione relativa nella scena:</a:t>
            </a:r>
          </a:p>
          <a:p>
            <a:pPr lvl="1"/>
            <a:r>
              <a:rPr lang="it-IT" altLang="it-IT" smtClean="0"/>
              <a:t>Prospettiva lineare</a:t>
            </a:r>
          </a:p>
          <a:p>
            <a:pPr lvl="1"/>
            <a:r>
              <a:rPr lang="it-IT" altLang="it-IT" smtClean="0"/>
              <a:t>Occlusione/Sovrapposizione</a:t>
            </a:r>
          </a:p>
          <a:p>
            <a:pPr lvl="1"/>
            <a:r>
              <a:rPr lang="it-IT" altLang="it-IT" smtClean="0"/>
              <a:t>Prospettiva aerea</a:t>
            </a:r>
          </a:p>
          <a:p>
            <a:pPr lvl="1"/>
            <a:r>
              <a:rPr lang="it-IT" altLang="it-IT" smtClean="0"/>
              <a:t>Gradienti di trama/tessitura</a:t>
            </a:r>
          </a:p>
          <a:p>
            <a:pPr lvl="1"/>
            <a:r>
              <a:rPr lang="it-IT" altLang="it-IT" smtClean="0"/>
              <a:t>Illuminazione delle superfici (Ombre)</a:t>
            </a:r>
          </a:p>
          <a:p>
            <a:pPr lvl="1"/>
            <a:r>
              <a:rPr lang="it-IT" altLang="it-IT" smtClean="0"/>
              <a:t>Dimensione relativa </a:t>
            </a:r>
          </a:p>
          <a:p>
            <a:pPr lvl="1"/>
            <a:r>
              <a:rPr lang="it-IT" altLang="it-IT" smtClean="0"/>
              <a:t>Grandezza familiare</a:t>
            </a:r>
          </a:p>
          <a:p>
            <a:pPr lvl="1"/>
            <a:r>
              <a:rPr lang="it-IT" altLang="it-IT" smtClean="0"/>
              <a:t>Altezza relativa</a:t>
            </a:r>
            <a:endParaRPr lang="it-IT" altLang="it-IT" dirty="0"/>
          </a:p>
        </p:txBody>
      </p:sp>
    </p:spTree>
    <p:extLst>
      <p:ext uri="{BB962C8B-B14F-4D97-AF65-F5344CB8AC3E}">
        <p14:creationId xmlns:p14="http://schemas.microsoft.com/office/powerpoint/2010/main" val="79904614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it-IT" altLang="it-IT" dirty="0"/>
              <a:t> </a:t>
            </a:r>
            <a:r>
              <a:rPr lang="it-IT" altLang="it-IT" dirty="0" smtClean="0"/>
              <a:t>Indici pittorici </a:t>
            </a:r>
            <a:endParaRPr lang="it-IT" altLang="it-IT" dirty="0"/>
          </a:p>
        </p:txBody>
      </p:sp>
      <p:sp>
        <p:nvSpPr>
          <p:cNvPr id="40963" name="Rectangle 3"/>
          <p:cNvSpPr>
            <a:spLocks noGrp="1" noChangeArrowheads="1"/>
          </p:cNvSpPr>
          <p:nvPr>
            <p:ph type="body" idx="1"/>
          </p:nvPr>
        </p:nvSpPr>
        <p:spPr>
          <a:xfrm>
            <a:off x="3657600" y="1537996"/>
            <a:ext cx="4857750" cy="4351338"/>
          </a:xfrm>
        </p:spPr>
        <p:txBody>
          <a:bodyPr>
            <a:normAutofit fontScale="85000" lnSpcReduction="20000"/>
          </a:bodyPr>
          <a:lstStyle/>
          <a:p>
            <a:r>
              <a:rPr lang="it-IT" altLang="it-IT" dirty="0" smtClean="0">
                <a:solidFill>
                  <a:srgbClr val="C00000"/>
                </a:solidFill>
              </a:rPr>
              <a:t>Occlusione</a:t>
            </a:r>
            <a:r>
              <a:rPr lang="it-IT" altLang="it-IT" dirty="0" smtClean="0"/>
              <a:t>: Se l’oggetto A è nascosto parzialmente da un oggetto B, B è più vicino all’osservatore di A</a:t>
            </a:r>
          </a:p>
          <a:p>
            <a:endParaRPr lang="it-IT" altLang="it-IT" dirty="0"/>
          </a:p>
          <a:p>
            <a:r>
              <a:rPr lang="it-IT" altLang="it-IT" dirty="0" smtClean="0">
                <a:solidFill>
                  <a:srgbClr val="C00000"/>
                </a:solidFill>
              </a:rPr>
              <a:t>Prospettiva lineare</a:t>
            </a:r>
            <a:r>
              <a:rPr lang="it-IT" altLang="it-IT" dirty="0" smtClean="0"/>
              <a:t>: due linee parallele che nell’ambiente si allontanano dall’osservatore nella proiezione retinica sembrano convergere verso un punto all’orizzonte. Punti in cui le due rette sono più vicine nella proiezione sono giudicati come più lontani rispetto a punti in cui le due rette sono più distanti. </a:t>
            </a:r>
            <a:endParaRPr lang="it-IT" altLang="it-IT"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82" y="1488784"/>
            <a:ext cx="3362325" cy="4400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527516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it-IT" altLang="it-IT" dirty="0"/>
              <a:t> </a:t>
            </a:r>
            <a:r>
              <a:rPr lang="it-IT" altLang="it-IT" dirty="0" smtClean="0"/>
              <a:t>Indici pittorici </a:t>
            </a:r>
            <a:endParaRPr lang="it-IT" altLang="it-IT" dirty="0"/>
          </a:p>
        </p:txBody>
      </p:sp>
      <p:sp>
        <p:nvSpPr>
          <p:cNvPr id="40963" name="Rectangle 3"/>
          <p:cNvSpPr>
            <a:spLocks noGrp="1" noChangeArrowheads="1"/>
          </p:cNvSpPr>
          <p:nvPr>
            <p:ph type="body" idx="1"/>
          </p:nvPr>
        </p:nvSpPr>
        <p:spPr>
          <a:xfrm>
            <a:off x="3657600" y="1537996"/>
            <a:ext cx="4857750" cy="4351338"/>
          </a:xfrm>
        </p:spPr>
        <p:txBody>
          <a:bodyPr>
            <a:normAutofit fontScale="92500"/>
          </a:bodyPr>
          <a:lstStyle/>
          <a:p>
            <a:r>
              <a:rPr lang="it-IT" altLang="it-IT" dirty="0" smtClean="0">
                <a:solidFill>
                  <a:srgbClr val="C00000"/>
                </a:solidFill>
              </a:rPr>
              <a:t>Gradiente di tessitura</a:t>
            </a:r>
            <a:r>
              <a:rPr lang="it-IT" altLang="it-IT" dirty="0" smtClean="0"/>
              <a:t>: trama o tessitura (elementi che si ripetono in modo regolare). Trama si infittisce con la distanza.</a:t>
            </a:r>
          </a:p>
          <a:p>
            <a:endParaRPr lang="it-IT" altLang="it-IT" dirty="0"/>
          </a:p>
          <a:p>
            <a:r>
              <a:rPr lang="it-IT" altLang="it-IT" dirty="0" smtClean="0">
                <a:solidFill>
                  <a:srgbClr val="C00000"/>
                </a:solidFill>
              </a:rPr>
              <a:t>Dimensione relativa</a:t>
            </a:r>
            <a:r>
              <a:rPr lang="it-IT" altLang="it-IT" dirty="0" smtClean="0"/>
              <a:t>: se la proiezione dell’oggetto A è più piccola di quella dell’oggetto B (uguale ad A), l’oggetto A è relativamente più lontano dall’osservatore </a:t>
            </a:r>
          </a:p>
          <a:p>
            <a:endParaRPr lang="it-IT" altLang="it-IT"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82" y="1488784"/>
            <a:ext cx="3362325" cy="4400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829303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it-IT" altLang="it-IT" dirty="0"/>
              <a:t> </a:t>
            </a:r>
            <a:r>
              <a:rPr lang="it-IT" altLang="it-IT" dirty="0" smtClean="0"/>
              <a:t>Indici pittorici </a:t>
            </a:r>
            <a:endParaRPr lang="it-IT" altLang="it-IT" dirty="0"/>
          </a:p>
        </p:txBody>
      </p:sp>
      <p:sp>
        <p:nvSpPr>
          <p:cNvPr id="40963" name="Rectangle 3"/>
          <p:cNvSpPr>
            <a:spLocks noGrp="1" noChangeArrowheads="1"/>
          </p:cNvSpPr>
          <p:nvPr>
            <p:ph type="body" idx="1"/>
          </p:nvPr>
        </p:nvSpPr>
        <p:spPr>
          <a:xfrm>
            <a:off x="3657600" y="1537996"/>
            <a:ext cx="4857750" cy="4351338"/>
          </a:xfrm>
        </p:spPr>
        <p:txBody>
          <a:bodyPr>
            <a:normAutofit/>
          </a:bodyPr>
          <a:lstStyle/>
          <a:p>
            <a:r>
              <a:rPr lang="it-IT" altLang="it-IT" dirty="0" smtClean="0">
                <a:solidFill>
                  <a:srgbClr val="C00000"/>
                </a:solidFill>
              </a:rPr>
              <a:t>Altezza relativa</a:t>
            </a:r>
            <a:r>
              <a:rPr lang="it-IT" altLang="it-IT" dirty="0" smtClean="0"/>
              <a:t>: Oggetti più vicini alla linea dell’orizzonte sono considerati più lontani</a:t>
            </a:r>
          </a:p>
          <a:p>
            <a:r>
              <a:rPr lang="it-IT" altLang="it-IT" dirty="0" smtClean="0">
                <a:solidFill>
                  <a:srgbClr val="C00000"/>
                </a:solidFill>
              </a:rPr>
              <a:t>Prospettiva aerea</a:t>
            </a:r>
            <a:r>
              <a:rPr lang="it-IT" altLang="it-IT" dirty="0" smtClean="0"/>
              <a:t>: gli oggetti appaiono più confusi e meno nitidi più sono a distanza</a:t>
            </a:r>
          </a:p>
          <a:p>
            <a:r>
              <a:rPr lang="it-IT" altLang="it-IT" dirty="0" smtClean="0">
                <a:solidFill>
                  <a:srgbClr val="C00000"/>
                </a:solidFill>
              </a:rPr>
              <a:t>Grandezza familiare</a:t>
            </a:r>
            <a:r>
              <a:rPr lang="it-IT" altLang="it-IT" dirty="0" smtClean="0"/>
              <a:t>: In assenza di altre informazioni si utilizza la dimensione familiare.</a:t>
            </a:r>
            <a:endParaRPr lang="it-IT" altLang="it-IT" dirty="0"/>
          </a:p>
          <a:p>
            <a:endParaRPr lang="it-IT" altLang="it-IT" dirty="0" smtClean="0"/>
          </a:p>
          <a:p>
            <a:endParaRPr lang="it-IT" altLang="it-IT" dirty="0" smtClean="0"/>
          </a:p>
          <a:p>
            <a:endParaRPr lang="it-IT" altLang="it-IT"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82" y="1488784"/>
            <a:ext cx="3362325" cy="4400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4060473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it-IT" altLang="it-IT" dirty="0"/>
              <a:t> </a:t>
            </a:r>
            <a:r>
              <a:rPr lang="it-IT" altLang="it-IT" dirty="0" smtClean="0"/>
              <a:t>Indici pittorici </a:t>
            </a:r>
            <a:endParaRPr lang="it-IT" altLang="it-IT" dirty="0"/>
          </a:p>
        </p:txBody>
      </p:sp>
      <p:sp>
        <p:nvSpPr>
          <p:cNvPr id="40963" name="Rectangle 3"/>
          <p:cNvSpPr>
            <a:spLocks noGrp="1" noChangeArrowheads="1"/>
          </p:cNvSpPr>
          <p:nvPr>
            <p:ph type="body" idx="1"/>
          </p:nvPr>
        </p:nvSpPr>
        <p:spPr>
          <a:xfrm>
            <a:off x="3657600" y="1537996"/>
            <a:ext cx="4857750" cy="4351338"/>
          </a:xfrm>
        </p:spPr>
        <p:txBody>
          <a:bodyPr>
            <a:normAutofit lnSpcReduction="10000"/>
          </a:bodyPr>
          <a:lstStyle/>
          <a:p>
            <a:r>
              <a:rPr lang="it-IT" altLang="it-IT" dirty="0" smtClean="0">
                <a:solidFill>
                  <a:srgbClr val="C00000"/>
                </a:solidFill>
              </a:rPr>
              <a:t>Ombre</a:t>
            </a:r>
            <a:endParaRPr lang="it-IT" altLang="it-IT" dirty="0"/>
          </a:p>
          <a:p>
            <a:pPr lvl="1"/>
            <a:r>
              <a:rPr lang="it-IT" altLang="it-IT" dirty="0" smtClean="0"/>
              <a:t>La luce si riflette in modo diverso a seconda dell’orientamento della superficie (ombreggiatura)</a:t>
            </a:r>
          </a:p>
          <a:p>
            <a:pPr lvl="1"/>
            <a:r>
              <a:rPr lang="it-IT" altLang="it-IT" dirty="0" smtClean="0"/>
              <a:t>Gli oggetti proiettano ombre su altri oggetti</a:t>
            </a:r>
          </a:p>
          <a:p>
            <a:pPr lvl="1"/>
            <a:r>
              <a:rPr lang="it-IT" altLang="it-IT" dirty="0" smtClean="0"/>
              <a:t>Le ombre attaccate all’oggetto oppure separate inducono percezioni diverse (</a:t>
            </a:r>
            <a:r>
              <a:rPr lang="it-IT" altLang="it-IT" sz="1800" dirty="0" smtClean="0"/>
              <a:t>vedi</a:t>
            </a:r>
            <a:r>
              <a:rPr lang="it-IT" altLang="it-IT" dirty="0" smtClean="0"/>
              <a:t> </a:t>
            </a:r>
            <a:r>
              <a:rPr lang="it-IT" sz="1800" dirty="0"/>
              <a:t>http://vision. </a:t>
            </a:r>
            <a:r>
              <a:rPr lang="it-IT" sz="1800" dirty="0" err="1"/>
              <a:t>psych</a:t>
            </a:r>
            <a:r>
              <a:rPr lang="it-IT" sz="1800" dirty="0"/>
              <a:t>. </a:t>
            </a:r>
            <a:r>
              <a:rPr lang="it-IT" sz="1800" dirty="0" err="1"/>
              <a:t>umn</a:t>
            </a:r>
            <a:r>
              <a:rPr lang="it-IT" sz="1800" dirty="0"/>
              <a:t>. </a:t>
            </a:r>
            <a:r>
              <a:rPr lang="it-IT" sz="1800" dirty="0" err="1"/>
              <a:t>edu</a:t>
            </a:r>
            <a:r>
              <a:rPr lang="it-IT" sz="1800" dirty="0"/>
              <a:t>/</a:t>
            </a:r>
            <a:r>
              <a:rPr lang="it-IT" sz="1800" dirty="0" err="1"/>
              <a:t>users</a:t>
            </a:r>
            <a:r>
              <a:rPr lang="it-IT" sz="1800" dirty="0"/>
              <a:t>/</a:t>
            </a:r>
            <a:r>
              <a:rPr lang="it-IT" sz="1800" dirty="0" err="1"/>
              <a:t>kersten</a:t>
            </a:r>
            <a:r>
              <a:rPr lang="it-IT" sz="1800" dirty="0"/>
              <a:t>/</a:t>
            </a:r>
            <a:r>
              <a:rPr lang="it-IT" sz="1800" dirty="0" err="1"/>
              <a:t>kersten</a:t>
            </a:r>
            <a:r>
              <a:rPr lang="it-IT" sz="1800" dirty="0"/>
              <a:t>-lab/</a:t>
            </a:r>
            <a:r>
              <a:rPr lang="it-IT" sz="1800" dirty="0" err="1"/>
              <a:t>shadows</a:t>
            </a:r>
            <a:r>
              <a:rPr lang="it-IT" sz="1800" dirty="0"/>
              <a:t>. </a:t>
            </a:r>
            <a:r>
              <a:rPr lang="it-IT" sz="1800" dirty="0" smtClean="0"/>
              <a:t>Html)</a:t>
            </a:r>
            <a:r>
              <a:rPr lang="it-IT" dirty="0" smtClean="0"/>
              <a:t>.</a:t>
            </a:r>
            <a:endParaRPr lang="it-IT" altLang="it-IT" dirty="0" smtClean="0"/>
          </a:p>
          <a:p>
            <a:pPr lvl="1"/>
            <a:r>
              <a:rPr lang="it-IT" altLang="it-IT" dirty="0" smtClean="0"/>
              <a:t>Forniscono informazioni su forme e su distanza degli oggetti</a:t>
            </a:r>
            <a:endParaRPr lang="it-IT" altLang="it-IT"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084" y="1852002"/>
            <a:ext cx="3645388" cy="3852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909587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Indizi pittorici</a:t>
            </a:r>
            <a:endParaRPr lang="it-IT" dirty="0"/>
          </a:p>
        </p:txBody>
      </p:sp>
      <p:sp>
        <p:nvSpPr>
          <p:cNvPr id="3" name="Segnaposto contenuto 2"/>
          <p:cNvSpPr>
            <a:spLocks noGrp="1"/>
          </p:cNvSpPr>
          <p:nvPr>
            <p:ph idx="1"/>
          </p:nvPr>
        </p:nvSpPr>
        <p:spPr/>
        <p:txBody>
          <a:bodyPr/>
          <a:lstStyle/>
          <a:p>
            <a:r>
              <a:rPr lang="it-IT" dirty="0" smtClean="0"/>
              <a:t>Gli indizi pittorici sono utilizzati anche quando osserviamo una </a:t>
            </a:r>
            <a:r>
              <a:rPr lang="it-IT" dirty="0"/>
              <a:t>scena </a:t>
            </a:r>
            <a:r>
              <a:rPr lang="it-IT" dirty="0" smtClean="0"/>
              <a:t>reale tridimensionale. </a:t>
            </a:r>
          </a:p>
          <a:p>
            <a:r>
              <a:rPr lang="it-IT" dirty="0" smtClean="0"/>
              <a:t>Sono </a:t>
            </a:r>
            <a:r>
              <a:rPr lang="it-IT" dirty="0"/>
              <a:t>tutti rilevabili osservando l’ambiente </a:t>
            </a:r>
            <a:r>
              <a:rPr lang="it-IT" dirty="0" err="1" smtClean="0"/>
              <a:t>conun</a:t>
            </a:r>
            <a:r>
              <a:rPr lang="it-IT" dirty="0" smtClean="0"/>
              <a:t> </a:t>
            </a:r>
            <a:r>
              <a:rPr lang="it-IT" dirty="0"/>
              <a:t>occhio soltanto e per questo vengono detti </a:t>
            </a:r>
            <a:r>
              <a:rPr lang="it-IT" i="1" dirty="0"/>
              <a:t>monoculari</a:t>
            </a:r>
            <a:r>
              <a:rPr lang="it-IT" dirty="0"/>
              <a:t>. </a:t>
            </a:r>
            <a:endParaRPr lang="it-IT" dirty="0" smtClean="0"/>
          </a:p>
          <a:p>
            <a:r>
              <a:rPr lang="it-IT" dirty="0" smtClean="0"/>
              <a:t>Sono </a:t>
            </a:r>
            <a:r>
              <a:rPr lang="it-IT" dirty="0"/>
              <a:t>indizi che </a:t>
            </a:r>
            <a:r>
              <a:rPr lang="it-IT" dirty="0" smtClean="0"/>
              <a:t>calcolano la </a:t>
            </a:r>
            <a:r>
              <a:rPr lang="it-IT" dirty="0">
                <a:solidFill>
                  <a:srgbClr val="C00000"/>
                </a:solidFill>
              </a:rPr>
              <a:t>distanza relativa</a:t>
            </a:r>
            <a:r>
              <a:rPr lang="it-IT" dirty="0"/>
              <a:t> degli </a:t>
            </a:r>
            <a:r>
              <a:rPr lang="it-IT" dirty="0" smtClean="0"/>
              <a:t>oggetti</a:t>
            </a:r>
            <a:endParaRPr lang="it-IT" dirty="0"/>
          </a:p>
        </p:txBody>
      </p:sp>
    </p:spTree>
    <p:extLst>
      <p:ext uri="{BB962C8B-B14F-4D97-AF65-F5344CB8AC3E}">
        <p14:creationId xmlns:p14="http://schemas.microsoft.com/office/powerpoint/2010/main" val="177378455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normAutofit/>
          </a:bodyPr>
          <a:lstStyle/>
          <a:p>
            <a:r>
              <a:rPr lang="it-IT" altLang="it-IT" b="1" dirty="0">
                <a:solidFill>
                  <a:srgbClr val="A4224B"/>
                </a:solidFill>
              </a:rPr>
              <a:t> </a:t>
            </a:r>
            <a:r>
              <a:rPr lang="it-IT" altLang="it-IT" b="1" dirty="0" smtClean="0">
                <a:solidFill>
                  <a:srgbClr val="A4224B"/>
                </a:solidFill>
              </a:rPr>
              <a:t>Accomodazione</a:t>
            </a:r>
            <a:endParaRPr lang="it-IT" altLang="it-IT" b="1" dirty="0">
              <a:solidFill>
                <a:srgbClr val="A4224B"/>
              </a:solidFill>
            </a:endParaRPr>
          </a:p>
        </p:txBody>
      </p:sp>
      <p:sp>
        <p:nvSpPr>
          <p:cNvPr id="25603" name="Rectangle 3"/>
          <p:cNvSpPr>
            <a:spLocks noGrp="1" noChangeArrowheads="1"/>
          </p:cNvSpPr>
          <p:nvPr>
            <p:ph type="body" idx="1"/>
          </p:nvPr>
        </p:nvSpPr>
        <p:spPr/>
        <p:txBody>
          <a:bodyPr>
            <a:normAutofit lnSpcReduction="10000"/>
          </a:bodyPr>
          <a:lstStyle/>
          <a:p>
            <a:pPr lvl="1"/>
            <a:endParaRPr lang="it-IT" altLang="it-IT" dirty="0" smtClean="0"/>
          </a:p>
          <a:p>
            <a:pPr lvl="1"/>
            <a:r>
              <a:rPr lang="it-IT" altLang="it-IT" dirty="0">
                <a:solidFill>
                  <a:srgbClr val="A4224B"/>
                </a:solidFill>
              </a:rPr>
              <a:t>Accomodazione</a:t>
            </a:r>
            <a:r>
              <a:rPr lang="it-IT" altLang="it-IT" dirty="0"/>
              <a:t>. Il livello di accomodazione che l’occhio (lente) attua per focalizzare su un oggetto varia con la profondità.</a:t>
            </a:r>
          </a:p>
          <a:p>
            <a:pPr lvl="1"/>
            <a:endParaRPr lang="it-IT" altLang="it-IT" dirty="0" smtClean="0"/>
          </a:p>
          <a:p>
            <a:pPr lvl="1"/>
            <a:r>
              <a:rPr lang="it-IT" altLang="it-IT" dirty="0" smtClean="0"/>
              <a:t>Indizio monoculare</a:t>
            </a:r>
          </a:p>
          <a:p>
            <a:pPr lvl="1"/>
            <a:endParaRPr lang="it-IT" altLang="it-IT" dirty="0" smtClean="0"/>
          </a:p>
          <a:p>
            <a:pPr lvl="1"/>
            <a:r>
              <a:rPr lang="it-IT" altLang="it-IT" dirty="0" smtClean="0"/>
              <a:t>Permette </a:t>
            </a:r>
            <a:r>
              <a:rPr lang="it-IT" altLang="it-IT" dirty="0"/>
              <a:t>di stimare la </a:t>
            </a:r>
            <a:r>
              <a:rPr lang="it-IT" altLang="it-IT" dirty="0">
                <a:solidFill>
                  <a:srgbClr val="C00000"/>
                </a:solidFill>
              </a:rPr>
              <a:t>distanza assoluta</a:t>
            </a:r>
            <a:r>
              <a:rPr lang="it-IT" altLang="it-IT" dirty="0"/>
              <a:t> di oggetti vicini a noi (ottimale fino a 1,2 metri</a:t>
            </a:r>
            <a:r>
              <a:rPr lang="it-IT" altLang="it-IT" dirty="0" smtClean="0"/>
              <a:t>)</a:t>
            </a:r>
          </a:p>
          <a:p>
            <a:pPr lvl="1"/>
            <a:endParaRPr lang="it-IT" altLang="it-IT" dirty="0"/>
          </a:p>
          <a:p>
            <a:pPr lvl="1"/>
            <a:r>
              <a:rPr lang="it-IT" altLang="it-IT" dirty="0" smtClean="0"/>
              <a:t>Utilità limitata ma utilissimo per interagire con oggetti vicini a noi</a:t>
            </a:r>
          </a:p>
          <a:p>
            <a:pPr lvl="1"/>
            <a:endParaRPr lang="it-IT" altLang="it-IT" dirty="0" smtClean="0">
              <a:solidFill>
                <a:srgbClr val="A4224B"/>
              </a:solidFill>
            </a:endParaRPr>
          </a:p>
          <a:p>
            <a:pPr marL="342900" lvl="1" indent="0">
              <a:buNone/>
            </a:pPr>
            <a:endParaRPr lang="it-IT" altLang="it-IT" dirty="0">
              <a:solidFill>
                <a:srgbClr val="A4224B"/>
              </a:solidFill>
            </a:endParaRPr>
          </a:p>
          <a:p>
            <a:pPr lvl="1"/>
            <a:endParaRPr lang="it-IT" altLang="it-IT" dirty="0" smtClean="0">
              <a:solidFill>
                <a:srgbClr val="A4224B"/>
              </a:solidFill>
            </a:endParaRPr>
          </a:p>
          <a:p>
            <a:pPr lvl="1"/>
            <a:endParaRPr lang="it-IT" altLang="it-IT" dirty="0" smtClean="0">
              <a:solidFill>
                <a:srgbClr val="A4224B"/>
              </a:solidFill>
            </a:endParaRPr>
          </a:p>
          <a:p>
            <a:pPr lvl="1"/>
            <a:endParaRPr lang="it-IT" altLang="it-IT" dirty="0"/>
          </a:p>
        </p:txBody>
      </p:sp>
    </p:spTree>
    <p:extLst>
      <p:ext uri="{BB962C8B-B14F-4D97-AF65-F5344CB8AC3E}">
        <p14:creationId xmlns:p14="http://schemas.microsoft.com/office/powerpoint/2010/main" val="639087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r>
              <a:rPr lang="it-IT" altLang="it-IT" dirty="0"/>
              <a:t>Indizi </a:t>
            </a:r>
            <a:r>
              <a:rPr lang="it-IT" altLang="it-IT" dirty="0" smtClean="0"/>
              <a:t>di movimento</a:t>
            </a:r>
            <a:endParaRPr lang="it-IT" altLang="it-IT" dirty="0"/>
          </a:p>
        </p:txBody>
      </p:sp>
      <p:sp>
        <p:nvSpPr>
          <p:cNvPr id="91139" name="Rectangle 3"/>
          <p:cNvSpPr>
            <a:spLocks noGrp="1" noChangeArrowheads="1"/>
          </p:cNvSpPr>
          <p:nvPr>
            <p:ph type="body" idx="1"/>
          </p:nvPr>
        </p:nvSpPr>
        <p:spPr/>
        <p:txBody>
          <a:bodyPr>
            <a:normAutofit fontScale="92500" lnSpcReduction="10000"/>
          </a:bodyPr>
          <a:lstStyle/>
          <a:p>
            <a:r>
              <a:rPr lang="it-IT" altLang="it-IT" dirty="0"/>
              <a:t>Il movimento degli oggetti può essere determinante per percepire il rilievo, la corporeità e la </a:t>
            </a:r>
            <a:r>
              <a:rPr lang="it-IT" altLang="it-IT" dirty="0" smtClean="0"/>
              <a:t>distanza</a:t>
            </a:r>
          </a:p>
          <a:p>
            <a:r>
              <a:rPr lang="it-IT" altLang="it-IT" dirty="0" smtClean="0"/>
              <a:t>Gli  indizi utilizzati quando ci muoviamo in una direzione sono </a:t>
            </a:r>
            <a:endParaRPr lang="it-IT" altLang="it-IT" dirty="0"/>
          </a:p>
          <a:p>
            <a:pPr lvl="1"/>
            <a:r>
              <a:rPr lang="it-IT" altLang="it-IT" dirty="0">
                <a:solidFill>
                  <a:srgbClr val="C00000"/>
                </a:solidFill>
              </a:rPr>
              <a:t>Parallasse di </a:t>
            </a:r>
            <a:r>
              <a:rPr lang="it-IT" altLang="it-IT" dirty="0" smtClean="0">
                <a:solidFill>
                  <a:srgbClr val="C00000"/>
                </a:solidFill>
              </a:rPr>
              <a:t>movimento</a:t>
            </a:r>
            <a:r>
              <a:rPr lang="it-IT" altLang="it-IT" dirty="0" smtClean="0"/>
              <a:t>: quando </a:t>
            </a:r>
            <a:r>
              <a:rPr lang="it-IT" dirty="0" smtClean="0"/>
              <a:t>guardiamo </a:t>
            </a:r>
            <a:r>
              <a:rPr lang="it-IT" dirty="0"/>
              <a:t>nella direzione perpendicolare </a:t>
            </a:r>
            <a:r>
              <a:rPr lang="it-IT" dirty="0" smtClean="0"/>
              <a:t>al nostro movimento; gli oggetti più lontani si spostano più lentamente</a:t>
            </a:r>
            <a:endParaRPr lang="it-IT" altLang="it-IT" dirty="0"/>
          </a:p>
          <a:p>
            <a:pPr lvl="1"/>
            <a:r>
              <a:rPr lang="it-IT" altLang="it-IT" dirty="0">
                <a:solidFill>
                  <a:srgbClr val="C00000"/>
                </a:solidFill>
              </a:rPr>
              <a:t>Flusso </a:t>
            </a:r>
            <a:r>
              <a:rPr lang="it-IT" altLang="it-IT" dirty="0" smtClean="0">
                <a:solidFill>
                  <a:srgbClr val="C00000"/>
                </a:solidFill>
              </a:rPr>
              <a:t>ottico</a:t>
            </a:r>
            <a:r>
              <a:rPr lang="it-IT" altLang="it-IT" dirty="0" smtClean="0"/>
              <a:t>: </a:t>
            </a:r>
            <a:r>
              <a:rPr lang="it-IT" dirty="0" smtClean="0"/>
              <a:t>quando </a:t>
            </a:r>
            <a:r>
              <a:rPr lang="it-IT" dirty="0"/>
              <a:t>guardiamo direttamente </a:t>
            </a:r>
            <a:r>
              <a:rPr lang="it-IT" dirty="0" smtClean="0"/>
              <a:t>davanti a noi; il movimento retinico nasce da un punto all’infinito che ci serve per stimare la direzione in cui si muoviamo (</a:t>
            </a:r>
            <a:r>
              <a:rPr lang="it-IT" dirty="0" err="1" smtClean="0">
                <a:solidFill>
                  <a:srgbClr val="C00000"/>
                </a:solidFill>
              </a:rPr>
              <a:t>heading</a:t>
            </a:r>
            <a:r>
              <a:rPr lang="it-IT" dirty="0" smtClean="0"/>
              <a:t>) </a:t>
            </a:r>
            <a:endParaRPr lang="it-IT" altLang="it-IT" dirty="0"/>
          </a:p>
          <a:p>
            <a:r>
              <a:rPr lang="it-IT" altLang="it-IT" dirty="0"/>
              <a:t>Sono indizi molto potenti e sembrano essere innati mentre la sensibilità agli indizi pittorici si svilupperebbe successivamente</a:t>
            </a:r>
          </a:p>
          <a:p>
            <a:pPr lvl="1"/>
            <a:endParaRPr lang="it-IT" altLang="it-IT" dirty="0"/>
          </a:p>
        </p:txBody>
      </p:sp>
    </p:spTree>
    <p:extLst>
      <p:ext uri="{BB962C8B-B14F-4D97-AF65-F5344CB8AC3E}">
        <p14:creationId xmlns:p14="http://schemas.microsoft.com/office/powerpoint/2010/main" val="317553767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20E4FE05-D46A-4A16-9506-5DE6F3E68831}"/>
              </a:ext>
            </a:extLst>
          </p:cNvPr>
          <p:cNvSpPr>
            <a:spLocks noGrp="1"/>
          </p:cNvSpPr>
          <p:nvPr>
            <p:ph type="title"/>
          </p:nvPr>
        </p:nvSpPr>
        <p:spPr/>
        <p:txBody>
          <a:bodyPr/>
          <a:lstStyle/>
          <a:p>
            <a:r>
              <a:rPr lang="it-IT" dirty="0"/>
              <a:t>Indizi binoculari</a:t>
            </a:r>
            <a:endParaRPr lang="en-US" dirty="0"/>
          </a:p>
        </p:txBody>
      </p:sp>
      <p:sp>
        <p:nvSpPr>
          <p:cNvPr id="3" name="Segnaposto contenuto 2">
            <a:extLst>
              <a:ext uri="{FF2B5EF4-FFF2-40B4-BE49-F238E27FC236}">
                <a16:creationId xmlns="" xmlns:a16="http://schemas.microsoft.com/office/drawing/2014/main" id="{3421CAD6-998F-443C-81DB-61CA3722B001}"/>
              </a:ext>
            </a:extLst>
          </p:cNvPr>
          <p:cNvSpPr>
            <a:spLocks noGrp="1"/>
          </p:cNvSpPr>
          <p:nvPr>
            <p:ph idx="1"/>
          </p:nvPr>
        </p:nvSpPr>
        <p:spPr/>
        <p:txBody>
          <a:bodyPr/>
          <a:lstStyle/>
          <a:p>
            <a:r>
              <a:rPr lang="it-IT" dirty="0"/>
              <a:t>Efficaci solo per gli oggetti relativamente vicini</a:t>
            </a:r>
          </a:p>
          <a:p>
            <a:r>
              <a:rPr lang="it-IT" dirty="0"/>
              <a:t>Ma permettono il calcolo di una profondità accurata</a:t>
            </a:r>
          </a:p>
          <a:p>
            <a:endParaRPr lang="it-IT" dirty="0"/>
          </a:p>
          <a:p>
            <a:r>
              <a:rPr lang="it-IT" dirty="0"/>
              <a:t>Convergenza binoculare</a:t>
            </a:r>
          </a:p>
          <a:p>
            <a:r>
              <a:rPr lang="it-IT" dirty="0"/>
              <a:t>Disparità retinica</a:t>
            </a:r>
            <a:endParaRPr lang="en-US" dirty="0"/>
          </a:p>
        </p:txBody>
      </p:sp>
    </p:spTree>
    <p:extLst>
      <p:ext uri="{BB962C8B-B14F-4D97-AF65-F5344CB8AC3E}">
        <p14:creationId xmlns:p14="http://schemas.microsoft.com/office/powerpoint/2010/main" val="80750585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7" name="Rectangle 3"/>
          <p:cNvSpPr>
            <a:spLocks noGrp="1" noChangeArrowheads="1"/>
          </p:cNvSpPr>
          <p:nvPr>
            <p:ph type="title"/>
          </p:nvPr>
        </p:nvSpPr>
        <p:spPr/>
        <p:txBody>
          <a:bodyPr/>
          <a:lstStyle/>
          <a:p>
            <a:r>
              <a:rPr lang="it-IT" altLang="it-IT" smtClean="0"/>
              <a:t>Convergenza</a:t>
            </a:r>
            <a:endParaRPr lang="it-IT" altLang="it-IT" dirty="0"/>
          </a:p>
        </p:txBody>
      </p:sp>
      <p:sp>
        <p:nvSpPr>
          <p:cNvPr id="26628" name="Rectangle 4"/>
          <p:cNvSpPr>
            <a:spLocks noGrp="1" noChangeArrowheads="1"/>
          </p:cNvSpPr>
          <p:nvPr>
            <p:ph type="body" idx="1"/>
          </p:nvPr>
        </p:nvSpPr>
        <p:spPr/>
        <p:txBody>
          <a:bodyPr>
            <a:normAutofit lnSpcReduction="10000"/>
          </a:bodyPr>
          <a:lstStyle/>
          <a:p>
            <a:r>
              <a:rPr lang="it-IT" dirty="0"/>
              <a:t>Per </a:t>
            </a:r>
            <a:r>
              <a:rPr lang="it-IT" dirty="0" smtClean="0"/>
              <a:t>mettere a </a:t>
            </a:r>
            <a:r>
              <a:rPr lang="it-IT" dirty="0"/>
              <a:t>fuoco </a:t>
            </a:r>
            <a:r>
              <a:rPr lang="it-IT" dirty="0" smtClean="0"/>
              <a:t>un oggetto dobbiamo </a:t>
            </a:r>
            <a:r>
              <a:rPr lang="it-IT" dirty="0"/>
              <a:t>muovere </a:t>
            </a:r>
            <a:r>
              <a:rPr lang="it-IT" dirty="0" smtClean="0"/>
              <a:t>allineare la fovea </a:t>
            </a:r>
            <a:r>
              <a:rPr lang="it-IT" dirty="0"/>
              <a:t>di entrambi con l’oggetto stesso. </a:t>
            </a:r>
            <a:endParaRPr lang="it-IT" altLang="it-IT" dirty="0" smtClean="0"/>
          </a:p>
          <a:p>
            <a:pPr lvl="1"/>
            <a:r>
              <a:rPr lang="it-IT" altLang="it-IT" dirty="0" smtClean="0"/>
              <a:t>Convergiamo gli occhi quando guardiamo ad oggetti vicini</a:t>
            </a:r>
          </a:p>
          <a:p>
            <a:pPr lvl="1"/>
            <a:r>
              <a:rPr lang="it-IT" altLang="it-IT" dirty="0" smtClean="0"/>
              <a:t>Li divergiamo quando guardiamo oggetti lontani</a:t>
            </a:r>
          </a:p>
          <a:p>
            <a:r>
              <a:rPr lang="it-IT" altLang="it-IT" dirty="0"/>
              <a:t>Il sistema visivo utilizza il segnale afferente (feedback) originato dai </a:t>
            </a:r>
            <a:r>
              <a:rPr lang="it-IT" altLang="it-IT" dirty="0" err="1"/>
              <a:t>tensorecettori</a:t>
            </a:r>
            <a:r>
              <a:rPr lang="it-IT" altLang="it-IT" dirty="0"/>
              <a:t> dei muscoli oculari per stimare la distanza dell’oggetto. Oltre i 3 metri gli occhi sono paralleli </a:t>
            </a:r>
            <a:r>
              <a:rPr lang="it-IT" altLang="it-IT" dirty="0" smtClean="0"/>
              <a:t>e questo indizio non può essere utilizzato</a:t>
            </a:r>
          </a:p>
          <a:p>
            <a:r>
              <a:rPr lang="it-IT" dirty="0" smtClean="0"/>
              <a:t>La </a:t>
            </a:r>
            <a:r>
              <a:rPr lang="it-IT" dirty="0"/>
              <a:t>convergenza oculare è un indizio relativamente </a:t>
            </a:r>
            <a:r>
              <a:rPr lang="it-IT" dirty="0" smtClean="0"/>
              <a:t>debole.</a:t>
            </a:r>
            <a:endParaRPr lang="it-IT" dirty="0"/>
          </a:p>
          <a:p>
            <a:pPr lvl="1"/>
            <a:endParaRPr lang="it-IT" altLang="it-IT" dirty="0"/>
          </a:p>
        </p:txBody>
      </p:sp>
    </p:spTree>
    <p:extLst>
      <p:ext uri="{BB962C8B-B14F-4D97-AF65-F5344CB8AC3E}">
        <p14:creationId xmlns:p14="http://schemas.microsoft.com/office/powerpoint/2010/main" val="351862864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Shape 934"/>
        <p:cNvGrpSpPr/>
        <p:nvPr/>
      </p:nvGrpSpPr>
      <p:grpSpPr>
        <a:xfrm>
          <a:off x="0" y="0"/>
          <a:ext cx="0" cy="0"/>
          <a:chOff x="0" y="0"/>
          <a:chExt cx="0" cy="0"/>
        </a:xfrm>
      </p:grpSpPr>
      <p:sp>
        <p:nvSpPr>
          <p:cNvPr id="935" name="Google Shape;935;p112"/>
          <p:cNvSpPr txBox="1">
            <a:spLocks noGrp="1"/>
          </p:cNvSpPr>
          <p:nvPr>
            <p:ph type="title"/>
          </p:nvPr>
        </p:nvSpPr>
        <p:spPr/>
        <p:txBody>
          <a:bodyPr/>
          <a:lstStyle/>
          <a:p>
            <a:pPr lvl="0"/>
            <a:r>
              <a:rPr lang="en-US" dirty="0" smtClean="0">
                <a:sym typeface="Arial"/>
              </a:rPr>
              <a:t> </a:t>
            </a:r>
            <a:r>
              <a:rPr lang="en-US" dirty="0" err="1" smtClean="0">
                <a:sym typeface="Arial"/>
              </a:rPr>
              <a:t>Disparita</a:t>
            </a:r>
            <a:r>
              <a:rPr lang="en-US" dirty="0" smtClean="0">
                <a:sym typeface="Arial"/>
              </a:rPr>
              <a:t>’ </a:t>
            </a:r>
            <a:r>
              <a:rPr lang="en-US" dirty="0" err="1" smtClean="0">
                <a:sym typeface="Arial"/>
              </a:rPr>
              <a:t>retinica</a:t>
            </a:r>
            <a:endParaRPr lang="en-US" dirty="0"/>
          </a:p>
        </p:txBody>
      </p:sp>
      <p:sp>
        <p:nvSpPr>
          <p:cNvPr id="936" name="Google Shape;936;p112"/>
          <p:cNvSpPr txBox="1">
            <a:spLocks noGrp="1"/>
          </p:cNvSpPr>
          <p:nvPr>
            <p:ph type="body" idx="1"/>
          </p:nvPr>
        </p:nvSpPr>
        <p:spPr/>
        <p:txBody>
          <a:bodyPr>
            <a:normAutofit fontScale="85000" lnSpcReduction="20000"/>
          </a:bodyPr>
          <a:lstStyle/>
          <a:p>
            <a:r>
              <a:rPr lang="it-IT" dirty="0" smtClean="0"/>
              <a:t>Gli </a:t>
            </a:r>
            <a:r>
              <a:rPr lang="it-IT" dirty="0"/>
              <a:t>occhi </a:t>
            </a:r>
            <a:r>
              <a:rPr lang="it-IT" dirty="0" smtClean="0"/>
              <a:t>sono </a:t>
            </a:r>
            <a:r>
              <a:rPr lang="it-IT" dirty="0"/>
              <a:t>frontali a una certa distanza tra loro. </a:t>
            </a:r>
            <a:endParaRPr lang="it-IT" dirty="0" smtClean="0"/>
          </a:p>
          <a:p>
            <a:r>
              <a:rPr lang="it-IT" dirty="0" smtClean="0"/>
              <a:t>Gran </a:t>
            </a:r>
            <a:r>
              <a:rPr lang="it-IT" dirty="0"/>
              <a:t>parte del campo visivo è</a:t>
            </a:r>
            <a:r>
              <a:rPr lang="it-IT" dirty="0" smtClean="0"/>
              <a:t> </a:t>
            </a:r>
            <a:r>
              <a:rPr lang="it-IT" dirty="0"/>
              <a:t>coperta da entrambi gli occhi. </a:t>
            </a:r>
            <a:endParaRPr lang="it-IT" dirty="0" smtClean="0"/>
          </a:p>
          <a:p>
            <a:r>
              <a:rPr lang="it-IT" dirty="0" smtClean="0"/>
              <a:t>Una </a:t>
            </a:r>
            <a:r>
              <a:rPr lang="it-IT" dirty="0"/>
              <a:t>volta che gli occhi sono diretti verso un punto di fissazione, tutti gli oggetti posti alla stessa distanza di quello fissato dall’osservatore cadono su punti corrispondenti delle due retine. </a:t>
            </a:r>
          </a:p>
          <a:p>
            <a:pPr lvl="0"/>
            <a:r>
              <a:rPr lang="it-IT" dirty="0" smtClean="0">
                <a:sym typeface="Arial"/>
              </a:rPr>
              <a:t>Data la separazione in orizzontale dei nostri occhi (6/7 cm) le due immagini sono spostate lateralmente una rispetto all’altra (parallasse binoculare); Questa differenza </a:t>
            </a:r>
            <a:r>
              <a:rPr lang="it-IT" dirty="0" err="1" smtClean="0">
                <a:sym typeface="Arial"/>
              </a:rPr>
              <a:t>e’</a:t>
            </a:r>
            <a:r>
              <a:rPr lang="it-IT" dirty="0" smtClean="0">
                <a:sym typeface="Arial"/>
              </a:rPr>
              <a:t> chiamata </a:t>
            </a:r>
            <a:r>
              <a:rPr lang="it-IT" dirty="0" err="1" smtClean="0">
                <a:solidFill>
                  <a:srgbClr val="C00000"/>
                </a:solidFill>
                <a:sym typeface="Arial"/>
              </a:rPr>
              <a:t>disparita’</a:t>
            </a:r>
            <a:r>
              <a:rPr lang="it-IT" dirty="0" smtClean="0">
                <a:solidFill>
                  <a:srgbClr val="C00000"/>
                </a:solidFill>
                <a:sym typeface="Arial"/>
              </a:rPr>
              <a:t> retinica</a:t>
            </a:r>
            <a:r>
              <a:rPr lang="it-IT" dirty="0" smtClean="0">
                <a:sym typeface="Arial"/>
              </a:rPr>
              <a:t>.</a:t>
            </a:r>
            <a:endParaRPr lang="it-IT" dirty="0" smtClean="0"/>
          </a:p>
          <a:p>
            <a:pPr lvl="0"/>
            <a:r>
              <a:rPr lang="it-IT" dirty="0" smtClean="0">
                <a:sym typeface="Arial"/>
              </a:rPr>
              <a:t>Le due immagini vengono paragonate </a:t>
            </a:r>
          </a:p>
          <a:p>
            <a:pPr lvl="0"/>
            <a:r>
              <a:rPr lang="it-IT" dirty="0" smtClean="0">
                <a:sym typeface="Arial"/>
              </a:rPr>
              <a:t>Per lo studio vengono utilizzati stimoli che contengono solo informazioni di disparità </a:t>
            </a:r>
            <a:r>
              <a:rPr lang="it-IT" dirty="0">
                <a:solidFill>
                  <a:srgbClr val="C00000"/>
                </a:solidFill>
              </a:rPr>
              <a:t>stereogrammi a punti casuali</a:t>
            </a:r>
            <a:endParaRPr lang="it-IT" dirty="0" smtClean="0">
              <a:solidFill>
                <a:srgbClr val="C00000"/>
              </a:solidFill>
            </a:endParaRPr>
          </a:p>
        </p:txBody>
      </p:sp>
    </p:spTree>
    <p:extLst>
      <p:ext uri="{BB962C8B-B14F-4D97-AF65-F5344CB8AC3E}">
        <p14:creationId xmlns:p14="http://schemas.microsoft.com/office/powerpoint/2010/main" val="138196222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r>
              <a:rPr lang="it-IT" smtClean="0"/>
              <a:t>Disparità retinica</a:t>
            </a:r>
            <a:endParaRPr lang="it-IT" dirty="0"/>
          </a:p>
        </p:txBody>
      </p:sp>
      <p:sp>
        <p:nvSpPr>
          <p:cNvPr id="63491" name="Rectangle 3"/>
          <p:cNvSpPr>
            <a:spLocks noGrp="1" noChangeArrowheads="1"/>
          </p:cNvSpPr>
          <p:nvPr>
            <p:ph type="body" idx="1"/>
          </p:nvPr>
        </p:nvSpPr>
        <p:spPr/>
        <p:txBody>
          <a:bodyPr/>
          <a:lstStyle/>
          <a:p>
            <a:r>
              <a:rPr lang="it-IT" smtClean="0"/>
              <a:t>STEREOSCOPIO</a:t>
            </a:r>
            <a:endParaRPr lang="it-IT" dirty="0"/>
          </a:p>
        </p:txBody>
      </p:sp>
      <p:sp>
        <p:nvSpPr>
          <p:cNvPr id="2" name="Rettangolo 1"/>
          <p:cNvSpPr/>
          <p:nvPr/>
        </p:nvSpPr>
        <p:spPr>
          <a:xfrm>
            <a:off x="4572000" y="1657394"/>
            <a:ext cx="4489704" cy="4154984"/>
          </a:xfrm>
          <a:prstGeom prst="rect">
            <a:avLst/>
          </a:prstGeom>
          <a:solidFill>
            <a:schemeClr val="bg1"/>
          </a:solidFill>
        </p:spPr>
        <p:txBody>
          <a:bodyPr wrap="square">
            <a:spAutoFit/>
          </a:bodyPr>
          <a:lstStyle/>
          <a:p>
            <a:pPr marL="342900" indent="-342900">
              <a:buFont typeface="Arial" panose="020B0604020202020204" pitchFamily="34" charset="0"/>
              <a:buChar char="•"/>
            </a:pPr>
            <a:r>
              <a:rPr lang="it-IT" sz="2400" dirty="0"/>
              <a:t>A seconda del segno, </a:t>
            </a:r>
            <a:r>
              <a:rPr lang="it-IT" sz="2400" dirty="0" smtClean="0"/>
              <a:t>cioè se </a:t>
            </a:r>
            <a:r>
              <a:rPr lang="it-IT" sz="2400" dirty="0"/>
              <a:t>l’immagine dell’oggetto è spostata più a destra o più a sinistra nell’occhio </a:t>
            </a:r>
            <a:r>
              <a:rPr lang="it-IT" sz="2400" dirty="0" smtClean="0"/>
              <a:t>di destra </a:t>
            </a:r>
            <a:r>
              <a:rPr lang="it-IT" sz="2400" dirty="0"/>
              <a:t>rispetto a quello di sinistra, il sistema interpreta gli oggetti come </a:t>
            </a:r>
            <a:r>
              <a:rPr lang="it-IT" sz="2400" dirty="0" smtClean="0"/>
              <a:t>posizionati davanti </a:t>
            </a:r>
            <a:r>
              <a:rPr lang="it-IT" sz="2400" dirty="0"/>
              <a:t>o dietro rispetto a quello </a:t>
            </a:r>
            <a:r>
              <a:rPr lang="it-IT" sz="2400" dirty="0" smtClean="0"/>
              <a:t>fissato</a:t>
            </a:r>
            <a:endParaRPr lang="it-IT" sz="2400" dirty="0"/>
          </a:p>
          <a:p>
            <a:pPr marL="342900" indent="-342900">
              <a:buFont typeface="Arial" panose="020B0604020202020204" pitchFamily="34" charset="0"/>
              <a:buChar char="•"/>
            </a:pPr>
            <a:r>
              <a:rPr lang="it-IT" sz="2400" dirty="0" smtClean="0"/>
              <a:t>Più grande è la disparità più lontano è l’oggetto dal punto di fissazione</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725" y="1334767"/>
            <a:ext cx="4105275" cy="4943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855960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Shape 1009"/>
        <p:cNvGrpSpPr/>
        <p:nvPr/>
      </p:nvGrpSpPr>
      <p:grpSpPr>
        <a:xfrm>
          <a:off x="0" y="0"/>
          <a:ext cx="0" cy="0"/>
          <a:chOff x="0" y="0"/>
          <a:chExt cx="0" cy="0"/>
        </a:xfrm>
      </p:grpSpPr>
      <p:sp>
        <p:nvSpPr>
          <p:cNvPr id="1010" name="Google Shape;1010;p124"/>
          <p:cNvSpPr txBox="1">
            <a:spLocks noGrp="1"/>
          </p:cNvSpPr>
          <p:nvPr>
            <p:ph type="title"/>
          </p:nvPr>
        </p:nvSpPr>
        <p:spPr/>
        <p:txBody>
          <a:bodyPr/>
          <a:lstStyle/>
          <a:p>
            <a:pPr lvl="0"/>
            <a:r>
              <a:rPr lang="en-US" dirty="0" err="1" smtClean="0">
                <a:sym typeface="Arial"/>
              </a:rPr>
              <a:t>Disparità</a:t>
            </a:r>
            <a:r>
              <a:rPr lang="en-US" dirty="0" smtClean="0">
                <a:sym typeface="Arial"/>
              </a:rPr>
              <a:t> </a:t>
            </a:r>
            <a:r>
              <a:rPr lang="en-US" dirty="0" err="1" smtClean="0">
                <a:sym typeface="Arial"/>
              </a:rPr>
              <a:t>retinica</a:t>
            </a:r>
            <a:endParaRPr lang="en-US" dirty="0"/>
          </a:p>
        </p:txBody>
      </p:sp>
      <p:sp>
        <p:nvSpPr>
          <p:cNvPr id="1011" name="Google Shape;1011;p124"/>
          <p:cNvSpPr txBox="1">
            <a:spLocks noGrp="1"/>
          </p:cNvSpPr>
          <p:nvPr>
            <p:ph type="body" idx="1"/>
          </p:nvPr>
        </p:nvSpPr>
        <p:spPr/>
        <p:txBody>
          <a:bodyPr/>
          <a:lstStyle/>
          <a:p>
            <a:pPr lvl="0"/>
            <a:r>
              <a:rPr lang="it-IT" dirty="0" smtClean="0">
                <a:sym typeface="Arial"/>
              </a:rPr>
              <a:t>E’ indispensabile per localizzare con estrema precisione la posizione degli oggetti a distanze ravvicinate (spazio manipolatorio).</a:t>
            </a:r>
            <a:endParaRPr lang="it-IT" dirty="0" smtClean="0"/>
          </a:p>
          <a:p>
            <a:pPr lvl="1"/>
            <a:r>
              <a:rPr lang="it-IT" dirty="0" smtClean="0">
                <a:sym typeface="Arial"/>
              </a:rPr>
              <a:t>Infilare un ago chiudendo un occhio</a:t>
            </a:r>
            <a:endParaRPr lang="it-IT" dirty="0" smtClean="0"/>
          </a:p>
          <a:p>
            <a:pPr lvl="1"/>
            <a:r>
              <a:rPr lang="it-IT" dirty="0" smtClean="0">
                <a:sym typeface="Arial"/>
              </a:rPr>
              <a:t>Far toccare le punte di due penne tendendo le braccia e chiudendo un occhio</a:t>
            </a:r>
            <a:endParaRPr lang="it-IT" dirty="0" smtClean="0"/>
          </a:p>
          <a:p>
            <a:pPr lvl="0"/>
            <a:r>
              <a:rPr lang="it-IT" dirty="0" smtClean="0">
                <a:sym typeface="Arial"/>
              </a:rPr>
              <a:t>A parte questo fatto innegabile, la </a:t>
            </a:r>
            <a:r>
              <a:rPr lang="it-IT" dirty="0" err="1" smtClean="0">
                <a:sym typeface="Arial"/>
              </a:rPr>
              <a:t>stereopsi</a:t>
            </a:r>
            <a:r>
              <a:rPr lang="it-IT" dirty="0" smtClean="0">
                <a:sym typeface="Arial"/>
              </a:rPr>
              <a:t> riveste un ruolo abbastanza marginale nella percezione della profondità dove invece dominano gli indici pittorici</a:t>
            </a:r>
            <a:endParaRPr lang="it-IT" dirty="0"/>
          </a:p>
        </p:txBody>
      </p:sp>
    </p:spTree>
    <p:extLst>
      <p:ext uri="{BB962C8B-B14F-4D97-AF65-F5344CB8AC3E}">
        <p14:creationId xmlns:p14="http://schemas.microsoft.com/office/powerpoint/2010/main" val="311852911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Shape 1130"/>
        <p:cNvGrpSpPr/>
        <p:nvPr/>
      </p:nvGrpSpPr>
      <p:grpSpPr>
        <a:xfrm>
          <a:off x="0" y="0"/>
          <a:ext cx="0" cy="0"/>
          <a:chOff x="0" y="0"/>
          <a:chExt cx="0" cy="0"/>
        </a:xfrm>
      </p:grpSpPr>
      <p:sp>
        <p:nvSpPr>
          <p:cNvPr id="1131" name="Google Shape;1131;p143"/>
          <p:cNvSpPr txBox="1">
            <a:spLocks noGrp="1"/>
          </p:cNvSpPr>
          <p:nvPr>
            <p:ph type="title"/>
          </p:nvPr>
        </p:nvSpPr>
        <p:spPr/>
        <p:txBody>
          <a:bodyPr/>
          <a:lstStyle/>
          <a:p>
            <a:pPr lvl="0"/>
            <a:r>
              <a:rPr lang="en-US" smtClean="0">
                <a:sym typeface="Arial"/>
              </a:rPr>
              <a:t> Rivalità binoculare</a:t>
            </a:r>
            <a:endParaRPr lang="en-US"/>
          </a:p>
        </p:txBody>
      </p:sp>
      <p:sp>
        <p:nvSpPr>
          <p:cNvPr id="1132" name="Google Shape;1132;p143"/>
          <p:cNvSpPr txBox="1">
            <a:spLocks noGrp="1"/>
          </p:cNvSpPr>
          <p:nvPr>
            <p:ph type="body" idx="1"/>
          </p:nvPr>
        </p:nvSpPr>
        <p:spPr/>
        <p:txBody>
          <a:bodyPr/>
          <a:lstStyle/>
          <a:p>
            <a:pPr lvl="0"/>
            <a:r>
              <a:rPr lang="it-IT" dirty="0" smtClean="0">
                <a:sym typeface="Arial"/>
              </a:rPr>
              <a:t>Il sistema è stato costruito per combinare le due immagini ma cosa succede quando immagini molto diverse sono presentate a ciascun occhio =&gt; </a:t>
            </a:r>
            <a:r>
              <a:rPr lang="it-IT" dirty="0" smtClean="0">
                <a:solidFill>
                  <a:srgbClr val="C00000"/>
                </a:solidFill>
                <a:sym typeface="Arial"/>
              </a:rPr>
              <a:t>rivalità binoculare</a:t>
            </a:r>
            <a:r>
              <a:rPr lang="it-IT" dirty="0" smtClean="0">
                <a:sym typeface="Arial"/>
              </a:rPr>
              <a:t>. </a:t>
            </a:r>
            <a:endParaRPr lang="it-IT" dirty="0" smtClean="0"/>
          </a:p>
          <a:p>
            <a:pPr lvl="1"/>
            <a:r>
              <a:rPr lang="it-IT" dirty="0" smtClean="0">
                <a:sym typeface="Arial"/>
              </a:rPr>
              <a:t>Invece di mescolare, l’immagine di un occhio domina per un </a:t>
            </a:r>
            <a:r>
              <a:rPr lang="it-IT" dirty="0" err="1" smtClean="0">
                <a:sym typeface="Arial"/>
              </a:rPr>
              <a:t>pò</a:t>
            </a:r>
            <a:r>
              <a:rPr lang="it-IT" dirty="0" smtClean="0">
                <a:sym typeface="Arial"/>
              </a:rPr>
              <a:t>  e poi l’immagine dell’altro occhio domina. </a:t>
            </a:r>
            <a:endParaRPr lang="it-IT" dirty="0" smtClean="0"/>
          </a:p>
          <a:p>
            <a:pPr lvl="1"/>
            <a:r>
              <a:rPr lang="it-IT" dirty="0" smtClean="0">
                <a:sym typeface="Arial"/>
              </a:rPr>
              <a:t>Ci sono delle mescolanze durante i periodi di transizione.</a:t>
            </a:r>
            <a:endParaRPr lang="it-IT" dirty="0"/>
          </a:p>
        </p:txBody>
      </p:sp>
    </p:spTree>
    <p:extLst>
      <p:ext uri="{BB962C8B-B14F-4D97-AF65-F5344CB8AC3E}">
        <p14:creationId xmlns:p14="http://schemas.microsoft.com/office/powerpoint/2010/main" val="342799386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Integrazione degli indizi</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Esistono quindi  un </a:t>
            </a:r>
            <a:r>
              <a:rPr lang="it-IT" dirty="0"/>
              <a:t>grande numero di indizi sensoriali indipendenti che danno delle stime </a:t>
            </a:r>
            <a:r>
              <a:rPr lang="it-IT" dirty="0" smtClean="0"/>
              <a:t>approssimate</a:t>
            </a:r>
          </a:p>
          <a:p>
            <a:r>
              <a:rPr lang="it-IT" dirty="0"/>
              <a:t>Distanza assoluta</a:t>
            </a:r>
          </a:p>
          <a:p>
            <a:pPr lvl="1"/>
            <a:r>
              <a:rPr lang="it-IT" dirty="0"/>
              <a:t>Convergenza , accomodazione, grandezza familiare</a:t>
            </a:r>
          </a:p>
          <a:p>
            <a:r>
              <a:rPr lang="it-IT" dirty="0"/>
              <a:t>Distanza relativa tutti gli altri</a:t>
            </a:r>
          </a:p>
          <a:p>
            <a:r>
              <a:rPr lang="it-IT" dirty="0"/>
              <a:t>L</a:t>
            </a:r>
            <a:r>
              <a:rPr lang="it-IT" dirty="0" smtClean="0"/>
              <a:t>’esperienza </a:t>
            </a:r>
            <a:r>
              <a:rPr lang="it-IT" dirty="0"/>
              <a:t>soggettiva </a:t>
            </a:r>
            <a:r>
              <a:rPr lang="it-IT" dirty="0" smtClean="0"/>
              <a:t>è un’unica coerente </a:t>
            </a:r>
            <a:r>
              <a:rPr lang="it-IT" dirty="0"/>
              <a:t>interpretazione tridimensionale dello stimolo </a:t>
            </a:r>
            <a:r>
              <a:rPr lang="it-IT" dirty="0" smtClean="0"/>
              <a:t>prossimale</a:t>
            </a:r>
            <a:endParaRPr lang="it-IT" dirty="0"/>
          </a:p>
          <a:p>
            <a:r>
              <a:rPr lang="it-IT" dirty="0" smtClean="0"/>
              <a:t>=&gt; </a:t>
            </a:r>
            <a:r>
              <a:rPr lang="it-IT" dirty="0" err="1"/>
              <a:t>necessitá</a:t>
            </a:r>
            <a:r>
              <a:rPr lang="it-IT" dirty="0"/>
              <a:t> di integrazione</a:t>
            </a:r>
          </a:p>
          <a:p>
            <a:pPr lvl="1"/>
            <a:r>
              <a:rPr lang="it-IT" dirty="0" smtClean="0"/>
              <a:t>Media </a:t>
            </a:r>
            <a:r>
              <a:rPr lang="it-IT" dirty="0"/>
              <a:t>ponderata con pesi diversi a seconda di indizio e condizione </a:t>
            </a:r>
            <a:r>
              <a:rPr lang="it-IT" dirty="0" smtClean="0"/>
              <a:t>ambientale</a:t>
            </a:r>
          </a:p>
          <a:p>
            <a:pPr lvl="1"/>
            <a:r>
              <a:rPr lang="it-IT" dirty="0" smtClean="0"/>
              <a:t>Quando </a:t>
            </a:r>
            <a:r>
              <a:rPr lang="it-IT" dirty="0"/>
              <a:t>un indizio è meno affidabile di un altro la stima integrata tende a </a:t>
            </a:r>
            <a:r>
              <a:rPr lang="it-IT" dirty="0" smtClean="0"/>
              <a:t>essere più </a:t>
            </a:r>
            <a:r>
              <a:rPr lang="it-IT" dirty="0"/>
              <a:t>spostata verso il valore calcolato dall’indizio più affidabile.</a:t>
            </a:r>
          </a:p>
          <a:p>
            <a:pPr lvl="1"/>
            <a:endParaRPr lang="it-IT" dirty="0"/>
          </a:p>
        </p:txBody>
      </p:sp>
    </p:spTree>
    <p:extLst>
      <p:ext uri="{BB962C8B-B14F-4D97-AF65-F5344CB8AC3E}">
        <p14:creationId xmlns:p14="http://schemas.microsoft.com/office/powerpoint/2010/main" val="140175813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628650" y="365126"/>
            <a:ext cx="7886700" cy="1325563"/>
          </a:xfrm>
        </p:spPr>
        <p:txBody>
          <a:bodyPr/>
          <a:lstStyle/>
          <a:p>
            <a:r>
              <a:rPr lang="en-US" dirty="0" smtClean="0"/>
              <a:t>3.2.2.1 La </a:t>
            </a:r>
            <a:r>
              <a:rPr lang="en-US" dirty="0" err="1" smtClean="0"/>
              <a:t>percezione</a:t>
            </a:r>
            <a:r>
              <a:rPr lang="en-US" dirty="0" smtClean="0"/>
              <a:t> </a:t>
            </a:r>
            <a:r>
              <a:rPr lang="en-US" dirty="0" err="1" smtClean="0"/>
              <a:t>della</a:t>
            </a:r>
            <a:r>
              <a:rPr lang="en-US" dirty="0" smtClean="0"/>
              <a:t> </a:t>
            </a:r>
            <a:r>
              <a:rPr lang="en-US" dirty="0" err="1" smtClean="0"/>
              <a:t>grandezza</a:t>
            </a:r>
            <a:endParaRPr lang="en-US" dirty="0"/>
          </a:p>
        </p:txBody>
      </p:sp>
      <p:sp>
        <p:nvSpPr>
          <p:cNvPr id="5" name="Segnaposto testo 4"/>
          <p:cNvSpPr>
            <a:spLocks noGrp="1"/>
          </p:cNvSpPr>
          <p:nvPr>
            <p:ph idx="1"/>
          </p:nvPr>
        </p:nvSpPr>
        <p:spPr>
          <a:xfrm>
            <a:off x="628650" y="1825625"/>
            <a:ext cx="7886700" cy="4351338"/>
          </a:xfrm>
        </p:spPr>
        <p:txBody>
          <a:bodyPr>
            <a:normAutofit/>
          </a:bodyPr>
          <a:lstStyle/>
          <a:p>
            <a:r>
              <a:rPr lang="it-IT" dirty="0"/>
              <a:t>Il problema delle costanze percettive riguarda </a:t>
            </a:r>
            <a:r>
              <a:rPr lang="it-IT" dirty="0" smtClean="0"/>
              <a:t>anche la percezione della grandezza</a:t>
            </a:r>
          </a:p>
          <a:p>
            <a:r>
              <a:rPr lang="it-IT" dirty="0" smtClean="0"/>
              <a:t>La grandezza retinica è altamente influenzata dalla distanza dell’oggetto dall’osservatore</a:t>
            </a:r>
            <a:endParaRPr lang="it-IT" dirty="0"/>
          </a:p>
          <a:p>
            <a:r>
              <a:rPr lang="it-IT" dirty="0" smtClean="0"/>
              <a:t>Per l’interazione con gli oggetti è fondamentale stimare correttamente questa distanza per mantenere la </a:t>
            </a:r>
            <a:r>
              <a:rPr lang="it-IT" dirty="0" smtClean="0">
                <a:solidFill>
                  <a:srgbClr val="C00000"/>
                </a:solidFill>
              </a:rPr>
              <a:t>costanza di grandezza</a:t>
            </a:r>
            <a:endParaRPr lang="en-US" dirty="0">
              <a:solidFill>
                <a:srgbClr val="C00000"/>
              </a:solidFill>
            </a:endParaRPr>
          </a:p>
        </p:txBody>
      </p:sp>
    </p:spTree>
    <p:extLst>
      <p:ext uri="{BB962C8B-B14F-4D97-AF65-F5344CB8AC3E}">
        <p14:creationId xmlns:p14="http://schemas.microsoft.com/office/powerpoint/2010/main" val="12434858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Shape 491"/>
        <p:cNvGrpSpPr/>
        <p:nvPr/>
      </p:nvGrpSpPr>
      <p:grpSpPr>
        <a:xfrm>
          <a:off x="0" y="0"/>
          <a:ext cx="0" cy="0"/>
          <a:chOff x="0" y="0"/>
          <a:chExt cx="0" cy="0"/>
        </a:xfrm>
      </p:grpSpPr>
      <p:sp>
        <p:nvSpPr>
          <p:cNvPr id="492" name="Google Shape;492;p71"/>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dirty="0" err="1">
                <a:sym typeface="Arial"/>
              </a:rPr>
              <a:t>Costanza</a:t>
            </a:r>
            <a:r>
              <a:rPr lang="en-US" dirty="0">
                <a:sym typeface="Arial"/>
              </a:rPr>
              <a:t> di </a:t>
            </a:r>
            <a:r>
              <a:rPr lang="en-US" dirty="0" err="1">
                <a:sym typeface="Arial"/>
              </a:rPr>
              <a:t>grandezza</a:t>
            </a:r>
            <a:endParaRPr lang="en-US" dirty="0"/>
          </a:p>
        </p:txBody>
      </p:sp>
      <p:sp>
        <p:nvSpPr>
          <p:cNvPr id="493" name="Google Shape;493;p71"/>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Capacità di percepire le dimensioni effettive di un oggetto al di là delle variazioni di grandezza della sua immagine retinica</a:t>
            </a:r>
            <a:endParaRPr lang="it-IT" dirty="0"/>
          </a:p>
        </p:txBody>
      </p:sp>
      <p:pic>
        <p:nvPicPr>
          <p:cNvPr id="6" name="Immagine 5">
            <a:extLst>
              <a:ext uri="{FF2B5EF4-FFF2-40B4-BE49-F238E27FC236}">
                <a16:creationId xmlns="" xmlns:a16="http://schemas.microsoft.com/office/drawing/2014/main" id="{D23906EA-84E2-49B1-86A1-61466CDCCA91}"/>
              </a:ext>
            </a:extLst>
          </p:cNvPr>
          <p:cNvPicPr>
            <a:picLocks noChangeAspect="1"/>
          </p:cNvPicPr>
          <p:nvPr/>
        </p:nvPicPr>
        <p:blipFill>
          <a:blip r:embed="rId3"/>
          <a:stretch>
            <a:fillRect/>
          </a:stretch>
        </p:blipFill>
        <p:spPr>
          <a:xfrm>
            <a:off x="1665604" y="3205352"/>
            <a:ext cx="5507355" cy="2649983"/>
          </a:xfrm>
          <a:prstGeom prst="rect">
            <a:avLst/>
          </a:prstGeom>
        </p:spPr>
      </p:pic>
    </p:spTree>
    <p:extLst>
      <p:ext uri="{BB962C8B-B14F-4D97-AF65-F5344CB8AC3E}">
        <p14:creationId xmlns:p14="http://schemas.microsoft.com/office/powerpoint/2010/main" val="252589166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Shape 517"/>
        <p:cNvGrpSpPr/>
        <p:nvPr/>
      </p:nvGrpSpPr>
      <p:grpSpPr>
        <a:xfrm>
          <a:off x="0" y="0"/>
          <a:ext cx="0" cy="0"/>
          <a:chOff x="0" y="0"/>
          <a:chExt cx="0" cy="0"/>
        </a:xfrm>
      </p:grpSpPr>
      <p:sp>
        <p:nvSpPr>
          <p:cNvPr id="518" name="Google Shape;518;p75"/>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a:sym typeface="Arial"/>
              </a:rPr>
              <a:t>Costanza di grandezza</a:t>
            </a:r>
            <a:endParaRPr lang="en-US"/>
          </a:p>
        </p:txBody>
      </p:sp>
      <p:sp>
        <p:nvSpPr>
          <p:cNvPr id="519" name="Google Shape;519;p75"/>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a:sym typeface="Arial"/>
              </a:rPr>
              <a:t>Il fatto che abbiamo costanza di grandezza significa che la dimensione percepita dipende da qualcosa di più che la semplice immagine retinica. </a:t>
            </a:r>
            <a:endParaRPr lang="it-IT" dirty="0"/>
          </a:p>
          <a:p>
            <a:pPr lvl="0"/>
            <a:r>
              <a:rPr lang="it-IT" dirty="0">
                <a:sym typeface="Arial"/>
              </a:rPr>
              <a:t>Sembra che teniamo conto anche della distanza percepita</a:t>
            </a:r>
            <a:endParaRPr lang="it-IT" dirty="0"/>
          </a:p>
          <a:p>
            <a:pPr lvl="0"/>
            <a:r>
              <a:rPr lang="it-IT" dirty="0">
                <a:sym typeface="Arial"/>
              </a:rPr>
              <a:t>Questa relazione tra dimensione percepita e distanza percepita è conosciuto come </a:t>
            </a:r>
            <a:r>
              <a:rPr lang="it-IT" dirty="0" smtClean="0">
                <a:sym typeface="Arial"/>
              </a:rPr>
              <a:t>legge di </a:t>
            </a:r>
            <a:r>
              <a:rPr lang="it-IT" dirty="0" err="1" smtClean="0">
                <a:sym typeface="Arial"/>
              </a:rPr>
              <a:t>Emmert</a:t>
            </a:r>
            <a:r>
              <a:rPr lang="it-IT" dirty="0" smtClean="0">
                <a:sym typeface="Arial"/>
              </a:rPr>
              <a:t>. </a:t>
            </a:r>
            <a:endParaRPr lang="it-IT" dirty="0"/>
          </a:p>
          <a:p>
            <a:pPr lvl="0"/>
            <a:endParaRPr lang="it-IT" dirty="0">
              <a:sym typeface="Arial"/>
            </a:endParaRPr>
          </a:p>
        </p:txBody>
      </p:sp>
    </p:spTree>
    <p:extLst>
      <p:ext uri="{BB962C8B-B14F-4D97-AF65-F5344CB8AC3E}">
        <p14:creationId xmlns:p14="http://schemas.microsoft.com/office/powerpoint/2010/main" val="260511813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Shape 523"/>
        <p:cNvGrpSpPr/>
        <p:nvPr/>
      </p:nvGrpSpPr>
      <p:grpSpPr>
        <a:xfrm>
          <a:off x="0" y="0"/>
          <a:ext cx="0" cy="0"/>
          <a:chOff x="0" y="0"/>
          <a:chExt cx="0" cy="0"/>
        </a:xfrm>
      </p:grpSpPr>
      <p:sp>
        <p:nvSpPr>
          <p:cNvPr id="524" name="Google Shape;524;p76"/>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a:sym typeface="Arial"/>
              </a:rPr>
              <a:t>Legge di Emmert</a:t>
            </a:r>
            <a:endParaRPr lang="en-US"/>
          </a:p>
        </p:txBody>
      </p:sp>
      <p:sp>
        <p:nvSpPr>
          <p:cNvPr id="525" name="Google Shape;525;p76"/>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r>
              <a:rPr lang="it-IT" dirty="0" smtClean="0">
                <a:sym typeface="Arial"/>
              </a:rPr>
              <a:t>La dimensione </a:t>
            </a:r>
            <a:r>
              <a:rPr lang="it-IT" dirty="0" err="1" smtClean="0">
                <a:sym typeface="Arial"/>
              </a:rPr>
              <a:t>oercepita</a:t>
            </a:r>
            <a:r>
              <a:rPr lang="it-IT" dirty="0" smtClean="0">
                <a:sym typeface="Arial"/>
              </a:rPr>
              <a:t> di un oggetto il cui angolo visivo rimane costante è direttamente proporzionale alla sua distanza percepita</a:t>
            </a:r>
            <a:endParaRPr lang="it-IT" dirty="0"/>
          </a:p>
          <a:p>
            <a:pPr marL="0" lvl="0" indent="0" algn="ctr">
              <a:buNone/>
            </a:pPr>
            <a:r>
              <a:rPr lang="it-IT" dirty="0" err="1">
                <a:sym typeface="Arial"/>
              </a:rPr>
              <a:t>Gp</a:t>
            </a:r>
            <a:r>
              <a:rPr lang="it-IT" dirty="0">
                <a:sym typeface="Arial"/>
              </a:rPr>
              <a:t> = k * Gr * </a:t>
            </a:r>
            <a:r>
              <a:rPr lang="it-IT" dirty="0" err="1" smtClean="0">
                <a:sym typeface="Arial"/>
              </a:rPr>
              <a:t>Dp</a:t>
            </a:r>
            <a:endParaRPr lang="it-IT" dirty="0">
              <a:sym typeface="Arial"/>
            </a:endParaRPr>
          </a:p>
          <a:p>
            <a:pPr marL="0" lvl="0" indent="0" algn="ctr">
              <a:buNone/>
            </a:pPr>
            <a:r>
              <a:rPr lang="it-IT" dirty="0" err="1" smtClean="0">
                <a:sym typeface="Arial"/>
              </a:rPr>
              <a:t>Gp</a:t>
            </a:r>
            <a:r>
              <a:rPr lang="it-IT" dirty="0" smtClean="0">
                <a:sym typeface="Arial"/>
              </a:rPr>
              <a:t> </a:t>
            </a:r>
            <a:r>
              <a:rPr lang="it-IT" dirty="0">
                <a:sym typeface="Arial"/>
              </a:rPr>
              <a:t>-&gt; grandezza percepita; Gr-&gt; grandezza retinica;                    </a:t>
            </a:r>
            <a:r>
              <a:rPr lang="it-IT" dirty="0" err="1">
                <a:sym typeface="Arial"/>
              </a:rPr>
              <a:t>Dp</a:t>
            </a:r>
            <a:r>
              <a:rPr lang="it-IT" dirty="0">
                <a:sym typeface="Arial"/>
              </a:rPr>
              <a:t> -&gt; distanza percepita; k -&gt; costante)</a:t>
            </a:r>
            <a:endParaRPr lang="it-IT" dirty="0"/>
          </a:p>
          <a:p>
            <a:pPr lvl="0"/>
            <a:endParaRPr lang="it-IT" dirty="0">
              <a:sym typeface="Arial"/>
            </a:endParaRPr>
          </a:p>
          <a:p>
            <a:pPr lvl="0"/>
            <a:r>
              <a:rPr lang="it-IT" dirty="0">
                <a:sym typeface="Arial"/>
              </a:rPr>
              <a:t>La legge di </a:t>
            </a:r>
            <a:r>
              <a:rPr lang="it-IT" dirty="0" err="1">
                <a:sym typeface="Arial"/>
              </a:rPr>
              <a:t>Emmert</a:t>
            </a:r>
            <a:r>
              <a:rPr lang="it-IT" dirty="0">
                <a:sym typeface="Arial"/>
              </a:rPr>
              <a:t> può spiegare sia la costanza di grandezza sia i casi in cui non funziona  (illusioni di grandezza). </a:t>
            </a:r>
            <a:endParaRPr lang="it-IT" dirty="0"/>
          </a:p>
        </p:txBody>
      </p:sp>
    </p:spTree>
    <p:extLst>
      <p:ext uri="{BB962C8B-B14F-4D97-AF65-F5344CB8AC3E}">
        <p14:creationId xmlns:p14="http://schemas.microsoft.com/office/powerpoint/2010/main" val="269198712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FA237FEE-878D-4B62-AF24-73B5F999F6F6}"/>
              </a:ext>
            </a:extLst>
          </p:cNvPr>
          <p:cNvSpPr>
            <a:spLocks noGrp="1"/>
          </p:cNvSpPr>
          <p:nvPr>
            <p:ph type="title"/>
          </p:nvPr>
        </p:nvSpPr>
        <p:spPr/>
        <p:txBody>
          <a:bodyPr/>
          <a:lstStyle/>
          <a:p>
            <a:r>
              <a:rPr lang="it-IT" dirty="0"/>
              <a:t>Costanza di grandezza </a:t>
            </a:r>
            <a:br>
              <a:rPr lang="it-IT" dirty="0"/>
            </a:br>
            <a:r>
              <a:rPr lang="it-IT" dirty="0"/>
              <a:t>Esperimento di </a:t>
            </a:r>
            <a:r>
              <a:rPr lang="it-IT" dirty="0" err="1"/>
              <a:t>Emmert</a:t>
            </a:r>
            <a:endParaRPr lang="en-US" dirty="0"/>
          </a:p>
        </p:txBody>
      </p:sp>
      <p:sp>
        <p:nvSpPr>
          <p:cNvPr id="3" name="Segnaposto contenuto 2">
            <a:extLst>
              <a:ext uri="{FF2B5EF4-FFF2-40B4-BE49-F238E27FC236}">
                <a16:creationId xmlns="" xmlns:a16="http://schemas.microsoft.com/office/drawing/2014/main" id="{6F642778-3597-49DB-B34A-4570EED13BDC}"/>
              </a:ext>
            </a:extLst>
          </p:cNvPr>
          <p:cNvSpPr>
            <a:spLocks noGrp="1"/>
          </p:cNvSpPr>
          <p:nvPr>
            <p:ph idx="1"/>
          </p:nvPr>
        </p:nvSpPr>
        <p:spPr/>
        <p:txBody>
          <a:bodyPr>
            <a:normAutofit lnSpcReduction="10000"/>
          </a:bodyPr>
          <a:lstStyle/>
          <a:p>
            <a:r>
              <a:rPr lang="it-IT" dirty="0"/>
              <a:t>Utilizza fenomeno immagini postume</a:t>
            </a:r>
          </a:p>
          <a:p>
            <a:endParaRPr lang="it-IT" dirty="0"/>
          </a:p>
          <a:p>
            <a:pPr marL="0" indent="0">
              <a:buNone/>
            </a:pPr>
            <a:endParaRPr lang="it-IT" dirty="0"/>
          </a:p>
          <a:p>
            <a:pPr marL="0" indent="0">
              <a:buNone/>
            </a:pPr>
            <a:endParaRPr lang="it-IT" dirty="0"/>
          </a:p>
          <a:p>
            <a:pPr marL="0" indent="0">
              <a:buNone/>
            </a:pPr>
            <a:endParaRPr lang="it-IT" dirty="0"/>
          </a:p>
          <a:p>
            <a:r>
              <a:rPr lang="it-IT" dirty="0"/>
              <a:t>Fissare per un periodo di tempo un disco luminoso</a:t>
            </a:r>
          </a:p>
          <a:p>
            <a:r>
              <a:rPr lang="it-IT" dirty="0"/>
              <a:t>=&gt; immagine postuma di </a:t>
            </a:r>
            <a:r>
              <a:rPr lang="it-IT" dirty="0">
                <a:solidFill>
                  <a:srgbClr val="C00000"/>
                </a:solidFill>
              </a:rPr>
              <a:t>dimensione retinica fissa</a:t>
            </a:r>
          </a:p>
          <a:p>
            <a:endParaRPr lang="it-IT" dirty="0">
              <a:solidFill>
                <a:srgbClr val="C00000"/>
              </a:solidFill>
            </a:endParaRPr>
          </a:p>
          <a:p>
            <a:r>
              <a:rPr lang="it-IT" dirty="0"/>
              <a:t>MA dimensione percepita dell’immagine postuma varia a seconda che fissiamo lontano o vicino</a:t>
            </a:r>
            <a:endParaRPr lang="en-US" dirty="0"/>
          </a:p>
        </p:txBody>
      </p:sp>
      <p:sp>
        <p:nvSpPr>
          <p:cNvPr id="4" name="Ovale 3">
            <a:extLst>
              <a:ext uri="{FF2B5EF4-FFF2-40B4-BE49-F238E27FC236}">
                <a16:creationId xmlns="" xmlns:a16="http://schemas.microsoft.com/office/drawing/2014/main" id="{A0748A6A-B55C-4FB8-9C75-6B505B973BF0}"/>
              </a:ext>
            </a:extLst>
          </p:cNvPr>
          <p:cNvSpPr/>
          <p:nvPr/>
        </p:nvSpPr>
        <p:spPr>
          <a:xfrm>
            <a:off x="3444240" y="2293304"/>
            <a:ext cx="1727200" cy="159512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4930954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Shape 604"/>
        <p:cNvGrpSpPr/>
        <p:nvPr/>
      </p:nvGrpSpPr>
      <p:grpSpPr>
        <a:xfrm>
          <a:off x="0" y="0"/>
          <a:ext cx="0" cy="0"/>
          <a:chOff x="0" y="0"/>
          <a:chExt cx="0" cy="0"/>
        </a:xfrm>
      </p:grpSpPr>
      <p:sp>
        <p:nvSpPr>
          <p:cNvPr id="605" name="Google Shape;605;p83"/>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a:sym typeface="Arial"/>
              </a:rPr>
              <a:t>Costanza di grandezza</a:t>
            </a:r>
            <a:endParaRPr lang="en-US"/>
          </a:p>
        </p:txBody>
      </p:sp>
      <p:sp>
        <p:nvSpPr>
          <p:cNvPr id="606" name="Google Shape;606;p83"/>
          <p:cNvSpPr txBox="1">
            <a:spLocks noGrp="1"/>
          </p:cNvSpPr>
          <p:nvPr>
            <p:ph idx="1"/>
          </p:nvPr>
        </p:nvSpPr>
        <p:spPr>
          <a:xfrm>
            <a:off x="628650" y="1825625"/>
            <a:ext cx="8213346" cy="1135689"/>
          </a:xfrm>
          <a:noFill/>
          <a:ln>
            <a:noFill/>
          </a:ln>
        </p:spPr>
        <p:txBody>
          <a:bodyPr spcFirstLastPara="1" wrap="square" lIns="91425" tIns="45700" rIns="91425" bIns="45700" anchor="t" anchorCtr="0">
            <a:noAutofit/>
          </a:bodyPr>
          <a:lstStyle/>
          <a:p>
            <a:pPr lvl="0"/>
            <a:r>
              <a:rPr lang="it-IT" dirty="0">
                <a:sym typeface="Arial"/>
              </a:rPr>
              <a:t>Quindi il sistema visivo utilizza l’informazione data dalla prospettiva e dalla distanza per compensare la grandezza retinica quando giudica la grandezza</a:t>
            </a:r>
            <a:endParaRPr lang="it-IT" dirty="0"/>
          </a:p>
          <a:p>
            <a:pPr lvl="0"/>
            <a:r>
              <a:rPr lang="it-IT" dirty="0">
                <a:sym typeface="Arial"/>
              </a:rPr>
              <a:t>E le </a:t>
            </a:r>
            <a:r>
              <a:rPr lang="it-IT" dirty="0" err="1">
                <a:sym typeface="Arial"/>
              </a:rPr>
              <a:t>correzioni</a:t>
            </a:r>
            <a:r>
              <a:rPr lang="it-IT" dirty="0">
                <a:sym typeface="Arial"/>
              </a:rPr>
              <a:t> </a:t>
            </a:r>
            <a:r>
              <a:rPr lang="it-IT" dirty="0" err="1">
                <a:sym typeface="Arial"/>
              </a:rPr>
              <a:t>sono</a:t>
            </a:r>
            <a:r>
              <a:rPr lang="it-IT" dirty="0">
                <a:sym typeface="Arial"/>
              </a:rPr>
              <a:t> </a:t>
            </a:r>
            <a:r>
              <a:rPr lang="it-IT" dirty="0" err="1">
                <a:sym typeface="Arial"/>
              </a:rPr>
              <a:t>grandi</a:t>
            </a:r>
            <a:r>
              <a:rPr lang="it-IT" dirty="0">
                <a:sym typeface="Arial"/>
              </a:rPr>
              <a:t>!</a:t>
            </a:r>
            <a:endParaRPr lang="it-IT"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3025" y="3866453"/>
            <a:ext cx="4868455" cy="29915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1903284"/>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Shape 542"/>
        <p:cNvGrpSpPr/>
        <p:nvPr/>
      </p:nvGrpSpPr>
      <p:grpSpPr>
        <a:xfrm>
          <a:off x="0" y="0"/>
          <a:ext cx="0" cy="0"/>
          <a:chOff x="0" y="0"/>
          <a:chExt cx="0" cy="0"/>
        </a:xfrm>
      </p:grpSpPr>
      <p:sp>
        <p:nvSpPr>
          <p:cNvPr id="543" name="Google Shape;543;p68"/>
          <p:cNvSpPr txBox="1">
            <a:spLocks noGrp="1"/>
          </p:cNvSpPr>
          <p:nvPr>
            <p:ph type="title"/>
          </p:nvPr>
        </p:nvSpPr>
        <p:spPr>
          <a:xfrm>
            <a:off x="457200" y="122238"/>
            <a:ext cx="7543800" cy="12954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it-IT" sz="3600" dirty="0" smtClean="0"/>
              <a:t>Costanza di grandezza</a:t>
            </a:r>
            <a:endParaRPr sz="3600" dirty="0"/>
          </a:p>
        </p:txBody>
      </p:sp>
      <p:sp>
        <p:nvSpPr>
          <p:cNvPr id="544" name="Google Shape;544;p68"/>
          <p:cNvSpPr txBox="1">
            <a:spLocks noGrp="1"/>
          </p:cNvSpPr>
          <p:nvPr>
            <p:ph type="body" idx="1"/>
          </p:nvPr>
        </p:nvSpPr>
        <p:spPr>
          <a:xfrm>
            <a:off x="457200" y="1719263"/>
            <a:ext cx="8229600" cy="441166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100"/>
              <a:buChar char="●"/>
            </a:pPr>
            <a:r>
              <a:rPr lang="it-IT" dirty="0"/>
              <a:t>La costanza di grandezza dipende quindi da un meccanismo che in qualche modo “tiene conto” della </a:t>
            </a:r>
            <a:r>
              <a:rPr lang="it-IT" dirty="0">
                <a:solidFill>
                  <a:srgbClr val="C00000"/>
                </a:solidFill>
              </a:rPr>
              <a:t>distanza percepita</a:t>
            </a:r>
            <a:r>
              <a:rPr lang="it-IT" dirty="0"/>
              <a:t>, sfruttando le informazioni spaziali disponibili:</a:t>
            </a:r>
            <a:endParaRPr dirty="0"/>
          </a:p>
          <a:p>
            <a:pPr marL="692150" lvl="1" indent="-347663" algn="l" rtl="0">
              <a:spcBef>
                <a:spcPts val="520"/>
              </a:spcBef>
              <a:spcAft>
                <a:spcPts val="0"/>
              </a:spcAft>
              <a:buSzPts val="1820"/>
              <a:buChar char="●"/>
            </a:pPr>
            <a:r>
              <a:rPr lang="it-IT" b="1" dirty="0"/>
              <a:t>binoculari</a:t>
            </a:r>
            <a:r>
              <a:rPr lang="it-IT" dirty="0"/>
              <a:t>, </a:t>
            </a:r>
            <a:endParaRPr dirty="0"/>
          </a:p>
          <a:p>
            <a:pPr marL="692150" lvl="1" indent="-347663" algn="l" rtl="0">
              <a:spcBef>
                <a:spcPts val="520"/>
              </a:spcBef>
              <a:spcAft>
                <a:spcPts val="0"/>
              </a:spcAft>
              <a:buSzPts val="1820"/>
              <a:buChar char="●"/>
            </a:pPr>
            <a:r>
              <a:rPr lang="it-IT" b="1" dirty="0"/>
              <a:t>monoculari legate al movimento</a:t>
            </a:r>
            <a:endParaRPr dirty="0"/>
          </a:p>
          <a:p>
            <a:pPr marL="692150" lvl="1" indent="-347663" algn="l" rtl="0">
              <a:spcBef>
                <a:spcPts val="520"/>
              </a:spcBef>
              <a:spcAft>
                <a:spcPts val="0"/>
              </a:spcAft>
              <a:buSzPts val="1820"/>
              <a:buChar char="●"/>
            </a:pPr>
            <a:r>
              <a:rPr lang="it-IT" b="1" dirty="0"/>
              <a:t>monoculari statiche</a:t>
            </a:r>
          </a:p>
          <a:p>
            <a:pPr marL="692150" lvl="1" indent="-347663" algn="l" rtl="0">
              <a:spcBef>
                <a:spcPts val="520"/>
              </a:spcBef>
              <a:spcAft>
                <a:spcPts val="0"/>
              </a:spcAft>
              <a:buSzPts val="1820"/>
              <a:buChar char="●"/>
            </a:pPr>
            <a:endParaRPr lang="it-IT" b="1" dirty="0"/>
          </a:p>
          <a:p>
            <a:pPr marL="349250" indent="-347663">
              <a:spcBef>
                <a:spcPts val="520"/>
              </a:spcBef>
              <a:buSzPts val="1820"/>
              <a:buFont typeface="Arial" panose="020B0604020202020204" pitchFamily="34" charset="0"/>
              <a:buChar char="●"/>
            </a:pPr>
            <a:r>
              <a:rPr lang="it-IT" dirty="0">
                <a:sym typeface="Arial"/>
              </a:rPr>
              <a:t>Conseguenze percettive: Grandezza e forma dell’oggetto sono </a:t>
            </a:r>
            <a:r>
              <a:rPr lang="it-IT" dirty="0" smtClean="0">
                <a:sym typeface="Arial"/>
              </a:rPr>
              <a:t>relative </a:t>
            </a:r>
            <a:r>
              <a:rPr lang="it-IT" dirty="0">
                <a:sym typeface="Arial"/>
              </a:rPr>
              <a:t>alla distanza e all’inclinazione percepite</a:t>
            </a:r>
            <a:endParaRPr lang="it-IT" dirty="0"/>
          </a:p>
          <a:p>
            <a:pPr marL="349250" indent="-347663">
              <a:spcBef>
                <a:spcPts val="520"/>
              </a:spcBef>
              <a:buSzPts val="1820"/>
              <a:buChar char="●"/>
            </a:pPr>
            <a:endParaRPr dirty="0"/>
          </a:p>
        </p:txBody>
      </p:sp>
    </p:spTree>
    <p:extLst>
      <p:ext uri="{BB962C8B-B14F-4D97-AF65-F5344CB8AC3E}">
        <p14:creationId xmlns:p14="http://schemas.microsoft.com/office/powerpoint/2010/main" val="174462103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FE21B052-D4E8-44E8-84AA-AAD0E2361E82}"/>
              </a:ext>
            </a:extLst>
          </p:cNvPr>
          <p:cNvSpPr>
            <a:spLocks noGrp="1"/>
          </p:cNvSpPr>
          <p:nvPr>
            <p:ph type="title"/>
          </p:nvPr>
        </p:nvSpPr>
        <p:spPr/>
        <p:txBody>
          <a:bodyPr/>
          <a:lstStyle/>
          <a:p>
            <a:r>
              <a:rPr lang="it-IT" dirty="0" smtClean="0"/>
              <a:t>3.2.2.2 Elaborazione </a:t>
            </a:r>
            <a:r>
              <a:rPr lang="it-IT" dirty="0"/>
              <a:t>inconscia e automatica della terza dimensione</a:t>
            </a:r>
            <a:endParaRPr lang="en-US" dirty="0"/>
          </a:p>
        </p:txBody>
      </p:sp>
      <p:sp>
        <p:nvSpPr>
          <p:cNvPr id="3" name="Segnaposto contenuto 2">
            <a:extLst>
              <a:ext uri="{FF2B5EF4-FFF2-40B4-BE49-F238E27FC236}">
                <a16:creationId xmlns="" xmlns:a16="http://schemas.microsoft.com/office/drawing/2014/main" id="{5B173BF6-C426-4CFD-BB95-C9998F5D28DA}"/>
              </a:ext>
            </a:extLst>
          </p:cNvPr>
          <p:cNvSpPr>
            <a:spLocks noGrp="1"/>
          </p:cNvSpPr>
          <p:nvPr>
            <p:ph idx="1"/>
          </p:nvPr>
        </p:nvSpPr>
        <p:spPr>
          <a:xfrm>
            <a:off x="588970" y="1673071"/>
            <a:ext cx="7886700" cy="4660617"/>
          </a:xfrm>
        </p:spPr>
        <p:txBody>
          <a:bodyPr>
            <a:normAutofit/>
          </a:bodyPr>
          <a:lstStyle/>
          <a:p>
            <a:r>
              <a:rPr lang="it-IT" dirty="0" smtClean="0"/>
              <a:t>Il sistema visivo usa gli indizi di profondità in modo automatico ed inconscio</a:t>
            </a:r>
          </a:p>
          <a:p>
            <a:endParaRPr lang="it-IT" dirty="0" smtClean="0"/>
          </a:p>
          <a:p>
            <a:endParaRPr lang="it-IT" dirty="0"/>
          </a:p>
          <a:p>
            <a:endParaRPr lang="it-IT" dirty="0" smtClean="0"/>
          </a:p>
          <a:p>
            <a:endParaRPr lang="it-IT" dirty="0"/>
          </a:p>
          <a:p>
            <a:endParaRPr lang="it-IT" dirty="0" smtClean="0"/>
          </a:p>
          <a:p>
            <a:r>
              <a:rPr lang="it-IT" dirty="0" smtClean="0"/>
              <a:t>Forchetta </a:t>
            </a:r>
            <a:r>
              <a:rPr lang="it-IT" dirty="0"/>
              <a:t>di Schuster. Figura impossibile in tre dimensioni ma NON riusciamo a interpretarla come semplice figura bidimensionale</a:t>
            </a:r>
            <a:endParaRPr lang="en-US" dirty="0"/>
          </a:p>
        </p:txBody>
      </p:sp>
      <p:pic>
        <p:nvPicPr>
          <p:cNvPr id="4" name="Immagine 3">
            <a:extLst>
              <a:ext uri="{FF2B5EF4-FFF2-40B4-BE49-F238E27FC236}">
                <a16:creationId xmlns="" xmlns:a16="http://schemas.microsoft.com/office/drawing/2014/main" id="{CF7D0D9E-0E11-4E42-93F3-CDD01656BED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34811" y="2609167"/>
            <a:ext cx="3290401" cy="1567082"/>
          </a:xfrm>
          <a:prstGeom prst="rect">
            <a:avLst/>
          </a:prstGeom>
          <a:noFill/>
          <a:ln>
            <a:noFill/>
          </a:ln>
        </p:spPr>
      </p:pic>
    </p:spTree>
    <p:extLst>
      <p:ext uri="{BB962C8B-B14F-4D97-AF65-F5344CB8AC3E}">
        <p14:creationId xmlns:p14="http://schemas.microsoft.com/office/powerpoint/2010/main" val="11253909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Shape 503"/>
        <p:cNvGrpSpPr/>
        <p:nvPr/>
      </p:nvGrpSpPr>
      <p:grpSpPr>
        <a:xfrm>
          <a:off x="0" y="0"/>
          <a:ext cx="0" cy="0"/>
          <a:chOff x="0" y="0"/>
          <a:chExt cx="0" cy="0"/>
        </a:xfrm>
      </p:grpSpPr>
      <p:sp>
        <p:nvSpPr>
          <p:cNvPr id="504" name="Google Shape;504;p62"/>
          <p:cNvSpPr txBox="1">
            <a:spLocks noGrp="1"/>
          </p:cNvSpPr>
          <p:nvPr>
            <p:ph type="title"/>
          </p:nvPr>
        </p:nvSpPr>
        <p:spPr/>
        <p:txBody>
          <a:bodyPr/>
          <a:lstStyle/>
          <a:p>
            <a:pPr lvl="0"/>
            <a:r>
              <a:rPr lang="it-IT" dirty="0" smtClean="0"/>
              <a:t>Illusioni di grandezza</a:t>
            </a:r>
            <a:endParaRPr lang="it-IT" dirty="0"/>
          </a:p>
        </p:txBody>
      </p:sp>
      <p:sp>
        <p:nvSpPr>
          <p:cNvPr id="505" name="Google Shape;505;p62"/>
          <p:cNvSpPr txBox="1">
            <a:spLocks noGrp="1"/>
          </p:cNvSpPr>
          <p:nvPr>
            <p:ph type="body" idx="1"/>
          </p:nvPr>
        </p:nvSpPr>
        <p:spPr/>
        <p:txBody>
          <a:bodyPr/>
          <a:lstStyle/>
          <a:p>
            <a:pPr lvl="0"/>
            <a:r>
              <a:rPr lang="it-IT" smtClean="0"/>
              <a:t>Domanda: I percetti rimangono perfettamente costanti al variare degli stimoli prossimali, o la stabilizzazione è più approssimativa e può fallire in certe condizioni? </a:t>
            </a:r>
          </a:p>
          <a:p>
            <a:pPr lvl="1"/>
            <a:r>
              <a:rPr lang="it-IT" smtClean="0"/>
              <a:t>Le costanze non sono perfette, anche se funzionano piuttosto bene in condizioni in cui l’informazione disponibile è ricca. In condizioni di informazione ridotta, invece, si possono verificare fallimenti clamorosi. =&gt; illusioni di profondità</a:t>
            </a:r>
            <a:endParaRPr lang="it-IT" dirty="0"/>
          </a:p>
        </p:txBody>
      </p:sp>
    </p:spTree>
    <p:extLst>
      <p:ext uri="{BB962C8B-B14F-4D97-AF65-F5344CB8AC3E}">
        <p14:creationId xmlns:p14="http://schemas.microsoft.com/office/powerpoint/2010/main" val="406552785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EC096F7E-2535-4A5E-A848-4114302D0828}"/>
              </a:ext>
            </a:extLst>
          </p:cNvPr>
          <p:cNvSpPr>
            <a:spLocks noGrp="1"/>
          </p:cNvSpPr>
          <p:nvPr>
            <p:ph type="title"/>
          </p:nvPr>
        </p:nvSpPr>
        <p:spPr/>
        <p:txBody>
          <a:bodyPr/>
          <a:lstStyle/>
          <a:p>
            <a:r>
              <a:rPr lang="it-IT" dirty="0"/>
              <a:t>Illusioni di grandezza</a:t>
            </a:r>
            <a:br>
              <a:rPr lang="it-IT" dirty="0"/>
            </a:br>
            <a:r>
              <a:rPr lang="it-IT" dirty="0"/>
              <a:t>Illusione di Muller-</a:t>
            </a:r>
            <a:r>
              <a:rPr lang="it-IT" dirty="0" err="1"/>
              <a:t>Lyer</a:t>
            </a:r>
            <a:endParaRPr lang="en-US" dirty="0"/>
          </a:p>
        </p:txBody>
      </p:sp>
      <p:sp>
        <p:nvSpPr>
          <p:cNvPr id="3" name="Segnaposto contenuto 2">
            <a:extLst>
              <a:ext uri="{FF2B5EF4-FFF2-40B4-BE49-F238E27FC236}">
                <a16:creationId xmlns="" xmlns:a16="http://schemas.microsoft.com/office/drawing/2014/main" id="{DBF6586A-04C5-4052-9D08-5953AD36657C}"/>
              </a:ext>
            </a:extLst>
          </p:cNvPr>
          <p:cNvSpPr>
            <a:spLocks noGrp="1"/>
          </p:cNvSpPr>
          <p:nvPr>
            <p:ph idx="1"/>
          </p:nvPr>
        </p:nvSpPr>
        <p:spPr>
          <a:xfrm>
            <a:off x="628650" y="5167311"/>
            <a:ext cx="7886700" cy="1009652"/>
          </a:xfrm>
        </p:spPr>
        <p:txBody>
          <a:bodyPr>
            <a:normAutofit fontScale="77500" lnSpcReduction="20000"/>
          </a:bodyPr>
          <a:lstStyle/>
          <a:p>
            <a:r>
              <a:rPr lang="it-IT" dirty="0"/>
              <a:t>Possibile spiegazione: </a:t>
            </a:r>
            <a:r>
              <a:rPr lang="it-IT" dirty="0">
                <a:solidFill>
                  <a:srgbClr val="C00000"/>
                </a:solidFill>
              </a:rPr>
              <a:t>Teoria degli indizi di profondità</a:t>
            </a:r>
            <a:r>
              <a:rPr lang="it-IT" dirty="0"/>
              <a:t> di Gregory</a:t>
            </a:r>
          </a:p>
          <a:p>
            <a:r>
              <a:rPr lang="it-IT" dirty="0"/>
              <a:t>Ma perché non la vediamo in tre dimensioni?</a:t>
            </a:r>
          </a:p>
          <a:p>
            <a:r>
              <a:rPr lang="it-IT" dirty="0"/>
              <a:t>Esistono spiegazioni alternative: differenza di grandezza globale</a:t>
            </a:r>
            <a:endParaRPr lang="en-US" dirty="0"/>
          </a:p>
        </p:txBody>
      </p:sp>
      <p:pic>
        <p:nvPicPr>
          <p:cNvPr id="4" name="Immagine 3">
            <a:extLst>
              <a:ext uri="{FF2B5EF4-FFF2-40B4-BE49-F238E27FC236}">
                <a16:creationId xmlns="" xmlns:a16="http://schemas.microsoft.com/office/drawing/2014/main" id="{F425AB3E-5EA1-45D7-9181-2807FBA71970}"/>
              </a:ext>
            </a:extLst>
          </p:cNvPr>
          <p:cNvPicPr>
            <a:picLocks noChangeAspect="1"/>
          </p:cNvPicPr>
          <p:nvPr/>
        </p:nvPicPr>
        <p:blipFill>
          <a:blip r:embed="rId2"/>
          <a:stretch>
            <a:fillRect/>
          </a:stretch>
        </p:blipFill>
        <p:spPr>
          <a:xfrm>
            <a:off x="821689" y="1690689"/>
            <a:ext cx="6686551" cy="3314762"/>
          </a:xfrm>
          <a:prstGeom prst="rect">
            <a:avLst/>
          </a:prstGeom>
        </p:spPr>
      </p:pic>
    </p:spTree>
    <p:extLst>
      <p:ext uri="{BB962C8B-B14F-4D97-AF65-F5344CB8AC3E}">
        <p14:creationId xmlns:p14="http://schemas.microsoft.com/office/powerpoint/2010/main" val="334320736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CA530B19-4676-4D0B-A2AF-ECBF533D7A12}"/>
              </a:ext>
            </a:extLst>
          </p:cNvPr>
          <p:cNvSpPr>
            <a:spLocks noGrp="1"/>
          </p:cNvSpPr>
          <p:nvPr>
            <p:ph type="title"/>
          </p:nvPr>
        </p:nvSpPr>
        <p:spPr/>
        <p:txBody>
          <a:bodyPr>
            <a:normAutofit/>
          </a:bodyPr>
          <a:lstStyle/>
          <a:p>
            <a:r>
              <a:rPr lang="it-IT" dirty="0"/>
              <a:t>Illusioni di grandezza</a:t>
            </a:r>
            <a:br>
              <a:rPr lang="it-IT" dirty="0"/>
            </a:br>
            <a:r>
              <a:rPr lang="it-IT" dirty="0"/>
              <a:t>Illusione di Ponzo</a:t>
            </a:r>
            <a:endParaRPr lang="en-US" dirty="0"/>
          </a:p>
        </p:txBody>
      </p:sp>
      <p:sp>
        <p:nvSpPr>
          <p:cNvPr id="3" name="Segnaposto contenuto 2">
            <a:extLst>
              <a:ext uri="{FF2B5EF4-FFF2-40B4-BE49-F238E27FC236}">
                <a16:creationId xmlns="" xmlns:a16="http://schemas.microsoft.com/office/drawing/2014/main" id="{197E4388-EFE7-47A9-A54E-68B66354B39A}"/>
              </a:ext>
            </a:extLst>
          </p:cNvPr>
          <p:cNvSpPr>
            <a:spLocks noGrp="1"/>
          </p:cNvSpPr>
          <p:nvPr>
            <p:ph idx="1"/>
          </p:nvPr>
        </p:nvSpPr>
        <p:spPr>
          <a:xfrm>
            <a:off x="628650" y="1825625"/>
            <a:ext cx="4876800" cy="4351338"/>
          </a:xfrm>
        </p:spPr>
        <p:txBody>
          <a:bodyPr/>
          <a:lstStyle/>
          <a:p>
            <a:r>
              <a:rPr lang="it-IT" dirty="0"/>
              <a:t>Influenza di indizi di profondità</a:t>
            </a:r>
          </a:p>
          <a:p>
            <a:r>
              <a:rPr lang="it-IT" dirty="0"/>
              <a:t>Sensibilità acquisita precocemente? </a:t>
            </a:r>
          </a:p>
          <a:p>
            <a:pPr lvl="1"/>
            <a:r>
              <a:rPr lang="it-IT" dirty="0"/>
              <a:t>Probabilmente no – progetto </a:t>
            </a:r>
            <a:r>
              <a:rPr lang="it-IT" dirty="0" err="1"/>
              <a:t>Prakash</a:t>
            </a:r>
            <a:endParaRPr lang="it-IT" dirty="0"/>
          </a:p>
          <a:p>
            <a:pPr lvl="1"/>
            <a:endParaRPr lang="it-IT" dirty="0"/>
          </a:p>
          <a:p>
            <a:pPr lvl="1"/>
            <a:endParaRPr lang="en-US" dirty="0"/>
          </a:p>
        </p:txBody>
      </p:sp>
      <p:pic>
        <p:nvPicPr>
          <p:cNvPr id="4" name="Immagine 3">
            <a:extLst>
              <a:ext uri="{FF2B5EF4-FFF2-40B4-BE49-F238E27FC236}">
                <a16:creationId xmlns="" xmlns:a16="http://schemas.microsoft.com/office/drawing/2014/main" id="{BAF99125-5946-4596-9FD9-BA31332994FE}"/>
              </a:ext>
            </a:extLst>
          </p:cNvPr>
          <p:cNvPicPr>
            <a:picLocks noChangeAspect="1"/>
          </p:cNvPicPr>
          <p:nvPr/>
        </p:nvPicPr>
        <p:blipFill>
          <a:blip r:embed="rId2"/>
          <a:stretch>
            <a:fillRect/>
          </a:stretch>
        </p:blipFill>
        <p:spPr>
          <a:xfrm>
            <a:off x="5505450" y="1701800"/>
            <a:ext cx="3372168" cy="4150360"/>
          </a:xfrm>
          <a:prstGeom prst="rect">
            <a:avLst/>
          </a:prstGeom>
        </p:spPr>
      </p:pic>
    </p:spTree>
    <p:extLst>
      <p:ext uri="{BB962C8B-B14F-4D97-AF65-F5344CB8AC3E}">
        <p14:creationId xmlns:p14="http://schemas.microsoft.com/office/powerpoint/2010/main" val="135079486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Shape 556"/>
        <p:cNvGrpSpPr/>
        <p:nvPr/>
      </p:nvGrpSpPr>
      <p:grpSpPr>
        <a:xfrm>
          <a:off x="0" y="0"/>
          <a:ext cx="0" cy="0"/>
          <a:chOff x="0" y="0"/>
          <a:chExt cx="0" cy="0"/>
        </a:xfrm>
      </p:grpSpPr>
      <p:sp>
        <p:nvSpPr>
          <p:cNvPr id="557" name="Google Shape;557;p81"/>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en-US">
                <a:sym typeface="Arial"/>
              </a:rPr>
              <a:t>Illusione della luna</a:t>
            </a:r>
            <a:endParaRPr lang="en-US"/>
          </a:p>
        </p:txBody>
      </p:sp>
      <p:sp>
        <p:nvSpPr>
          <p:cNvPr id="558" name="Google Shape;558;p81"/>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pPr lvl="0"/>
            <a:r>
              <a:rPr lang="it-IT" dirty="0" smtClean="0">
                <a:sym typeface="Arial"/>
              </a:rPr>
              <a:t>Percepiamo la luna più grande quando appare all’orizzonte piuttosto che in mezzo alla volta celeste sopra di noi.</a:t>
            </a:r>
          </a:p>
          <a:p>
            <a:pPr lvl="0"/>
            <a:r>
              <a:rPr lang="it-IT" dirty="0" smtClean="0">
                <a:sym typeface="Arial"/>
              </a:rPr>
              <a:t>In linea con la teoria di Gregory, è possibile che il sistema stimi la luna </a:t>
            </a:r>
            <a:r>
              <a:rPr lang="it-IT" dirty="0">
                <a:sym typeface="Arial"/>
              </a:rPr>
              <a:t>vicino all’orizzonte </a:t>
            </a:r>
            <a:r>
              <a:rPr lang="it-IT" dirty="0" smtClean="0">
                <a:sym typeface="Arial"/>
              </a:rPr>
              <a:t>come </a:t>
            </a:r>
            <a:r>
              <a:rPr lang="it-IT" dirty="0">
                <a:sym typeface="Arial"/>
              </a:rPr>
              <a:t>più </a:t>
            </a:r>
            <a:r>
              <a:rPr lang="it-IT" dirty="0" smtClean="0">
                <a:sym typeface="Arial"/>
              </a:rPr>
              <a:t>lontana. La luna, però, </a:t>
            </a:r>
            <a:r>
              <a:rPr lang="it-IT" dirty="0">
                <a:sym typeface="Arial"/>
              </a:rPr>
              <a:t>copre la stesso angolo visivo, quindi sembra più grande</a:t>
            </a:r>
            <a:endParaRPr lang="it-IT" dirty="0"/>
          </a:p>
        </p:txBody>
      </p:sp>
    </p:spTree>
    <p:extLst>
      <p:ext uri="{BB962C8B-B14F-4D97-AF65-F5344CB8AC3E}">
        <p14:creationId xmlns:p14="http://schemas.microsoft.com/office/powerpoint/2010/main" val="383902550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Abitudini percettive</a:t>
            </a:r>
            <a:br>
              <a:rPr lang="it-IT" dirty="0"/>
            </a:br>
            <a:r>
              <a:rPr lang="it-IT" dirty="0"/>
              <a:t>Stanza di Ames</a:t>
            </a:r>
          </a:p>
        </p:txBody>
      </p:sp>
      <p:sp>
        <p:nvSpPr>
          <p:cNvPr id="7" name="Segnaposto testo 6"/>
          <p:cNvSpPr>
            <a:spLocks noGrp="1"/>
          </p:cNvSpPr>
          <p:nvPr>
            <p:ph type="body" idx="1"/>
          </p:nvPr>
        </p:nvSpPr>
        <p:spPr/>
        <p:txBody>
          <a:bodyPr/>
          <a:lstStyle/>
          <a:p>
            <a:r>
              <a:rPr lang="en-US" dirty="0" err="1" smtClean="0"/>
              <a:t>Effetti</a:t>
            </a:r>
            <a:r>
              <a:rPr lang="en-US" dirty="0" smtClean="0"/>
              <a:t> </a:t>
            </a:r>
            <a:r>
              <a:rPr lang="en-US" dirty="0" err="1" smtClean="0"/>
              <a:t>dovuti</a:t>
            </a:r>
            <a:r>
              <a:rPr lang="en-US" dirty="0" smtClean="0"/>
              <a:t> </a:t>
            </a:r>
            <a:r>
              <a:rPr lang="en-US" dirty="0" err="1" smtClean="0"/>
              <a:t>all’esperienza</a:t>
            </a:r>
            <a:r>
              <a:rPr lang="en-US" dirty="0" smtClean="0"/>
              <a:t> </a:t>
            </a:r>
            <a:r>
              <a:rPr lang="en-US" dirty="0" err="1" smtClean="0"/>
              <a:t>pregressa</a:t>
            </a:r>
            <a:r>
              <a:rPr lang="en-US" dirty="0" smtClean="0"/>
              <a:t> (</a:t>
            </a:r>
            <a:r>
              <a:rPr lang="en-US" dirty="0" err="1" smtClean="0"/>
              <a:t>abitutidini</a:t>
            </a:r>
            <a:r>
              <a:rPr lang="en-US" dirty="0" smtClean="0"/>
              <a:t>  </a:t>
            </a:r>
            <a:r>
              <a:rPr lang="en-US" dirty="0" err="1" smtClean="0"/>
              <a:t>percettive</a:t>
            </a:r>
            <a:r>
              <a:rPr lang="en-US" dirty="0" smtClean="0"/>
              <a:t>)</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644" y="2725417"/>
            <a:ext cx="8607278" cy="32307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3599860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Shape 503"/>
        <p:cNvGrpSpPr/>
        <p:nvPr/>
      </p:nvGrpSpPr>
      <p:grpSpPr>
        <a:xfrm>
          <a:off x="0" y="0"/>
          <a:ext cx="0" cy="0"/>
          <a:chOff x="0" y="0"/>
          <a:chExt cx="0" cy="0"/>
        </a:xfrm>
      </p:grpSpPr>
      <p:sp>
        <p:nvSpPr>
          <p:cNvPr id="504" name="Google Shape;504;p73"/>
          <p:cNvSpPr txBox="1">
            <a:spLocks noGrp="1"/>
          </p:cNvSpPr>
          <p:nvPr>
            <p:ph type="title"/>
          </p:nvPr>
        </p:nvSpPr>
        <p:spPr>
          <a:xfrm>
            <a:off x="628650" y="365126"/>
            <a:ext cx="7886700" cy="1325563"/>
          </a:xfrm>
          <a:noFill/>
          <a:ln>
            <a:noFill/>
          </a:ln>
        </p:spPr>
        <p:txBody>
          <a:bodyPr spcFirstLastPara="1" wrap="square" lIns="91425" tIns="45700" rIns="91425" bIns="45700" anchor="b" anchorCtr="0">
            <a:noAutofit/>
          </a:bodyPr>
          <a:lstStyle/>
          <a:p>
            <a:pPr lvl="0"/>
            <a:r>
              <a:rPr lang="it-IT" dirty="0" smtClean="0">
                <a:sym typeface="Arial"/>
              </a:rPr>
              <a:t>Abitudini percettive </a:t>
            </a:r>
            <a:br>
              <a:rPr lang="it-IT" dirty="0" smtClean="0">
                <a:sym typeface="Arial"/>
              </a:rPr>
            </a:br>
            <a:r>
              <a:rPr lang="it-IT" dirty="0" smtClean="0">
                <a:sym typeface="Arial"/>
              </a:rPr>
              <a:t>Camera di </a:t>
            </a:r>
            <a:r>
              <a:rPr lang="it-IT" dirty="0" err="1" smtClean="0">
                <a:sym typeface="Arial"/>
              </a:rPr>
              <a:t>Ames</a:t>
            </a:r>
            <a:endParaRPr lang="it-IT" dirty="0">
              <a:sym typeface="Arial"/>
            </a:endParaRPr>
          </a:p>
        </p:txBody>
      </p:sp>
      <p:sp>
        <p:nvSpPr>
          <p:cNvPr id="505" name="Google Shape;505;p73"/>
          <p:cNvSpPr txBox="1">
            <a:spLocks noGrp="1"/>
          </p:cNvSpPr>
          <p:nvPr>
            <p:ph idx="1"/>
          </p:nvPr>
        </p:nvSpPr>
        <p:spPr>
          <a:xfrm>
            <a:off x="628650" y="1825625"/>
            <a:ext cx="7886700" cy="4351338"/>
          </a:xfrm>
          <a:noFill/>
          <a:ln>
            <a:noFill/>
          </a:ln>
        </p:spPr>
        <p:txBody>
          <a:bodyPr spcFirstLastPara="1" wrap="square" lIns="91425" tIns="45700" rIns="91425" bIns="45700" anchor="t" anchorCtr="0">
            <a:noAutofit/>
          </a:bodyPr>
          <a:lstStyle/>
          <a:p>
            <a:r>
              <a:rPr lang="it-IT" dirty="0">
                <a:sym typeface="Arial"/>
              </a:rPr>
              <a:t>La grandezza familiare non è un indizio molto forte</a:t>
            </a:r>
          </a:p>
          <a:p>
            <a:endParaRPr lang="it-IT" dirty="0">
              <a:sym typeface="Arial"/>
            </a:endParaRPr>
          </a:p>
          <a:p>
            <a:r>
              <a:rPr lang="it-IT" dirty="0">
                <a:sym typeface="Arial"/>
              </a:rPr>
              <a:t>La grandezza viene anche influenzata da variabili non puramente percettive: </a:t>
            </a:r>
          </a:p>
          <a:p>
            <a:pPr lvl="1"/>
            <a:r>
              <a:rPr lang="it-IT" dirty="0">
                <a:sym typeface="Arial"/>
              </a:rPr>
              <a:t>Persone con fobie dei ragni percepiscono i ragni di dimensioni maggiori a seconda dello stato di paura indotto dall’animale. </a:t>
            </a:r>
          </a:p>
          <a:p>
            <a:endParaRPr lang="it-IT" dirty="0">
              <a:sym typeface="Arial"/>
            </a:endParaRPr>
          </a:p>
          <a:p>
            <a:endParaRPr lang="it-IT" dirty="0">
              <a:sym typeface="Arial"/>
            </a:endParaRPr>
          </a:p>
        </p:txBody>
      </p:sp>
    </p:spTree>
    <p:extLst>
      <p:ext uri="{BB962C8B-B14F-4D97-AF65-F5344CB8AC3E}">
        <p14:creationId xmlns:p14="http://schemas.microsoft.com/office/powerpoint/2010/main" val="263247882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pattFill prst="pct5">
          <a:fgClr>
            <a:srgbClr val="C00000"/>
          </a:fgClr>
          <a:bgClr>
            <a:schemeClr val="bg1"/>
          </a:bgClr>
        </a:patt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3.2.3 La percezione del movimento</a:t>
            </a:r>
          </a:p>
        </p:txBody>
      </p:sp>
      <p:sp>
        <p:nvSpPr>
          <p:cNvPr id="3" name="Segnaposto contenuto 2"/>
          <p:cNvSpPr>
            <a:spLocks noGrp="1"/>
          </p:cNvSpPr>
          <p:nvPr>
            <p:ph idx="1"/>
          </p:nvPr>
        </p:nvSpPr>
        <p:spPr/>
        <p:txBody>
          <a:bodyPr/>
          <a:lstStyle/>
          <a:p>
            <a:endParaRPr lang="it-IT" dirty="0"/>
          </a:p>
        </p:txBody>
      </p:sp>
    </p:spTree>
    <p:extLst>
      <p:ext uri="{BB962C8B-B14F-4D97-AF65-F5344CB8AC3E}">
        <p14:creationId xmlns:p14="http://schemas.microsoft.com/office/powerpoint/2010/main" val="253123691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Titolo 1"/>
          <p:cNvSpPr>
            <a:spLocks noGrp="1"/>
          </p:cNvSpPr>
          <p:nvPr>
            <p:ph type="title"/>
          </p:nvPr>
        </p:nvSpPr>
        <p:spPr/>
        <p:txBody>
          <a:bodyPr/>
          <a:lstStyle/>
          <a:p>
            <a:r>
              <a:rPr lang="it-IT" altLang="it-IT" smtClean="0"/>
              <a:t>3.2.3 La percezione del movimento</a:t>
            </a:r>
            <a:endParaRPr lang="it-IT" altLang="it-IT" dirty="0"/>
          </a:p>
        </p:txBody>
      </p:sp>
      <p:sp>
        <p:nvSpPr>
          <p:cNvPr id="5123" name="Segnaposto contenuto 2"/>
          <p:cNvSpPr>
            <a:spLocks noGrp="1"/>
          </p:cNvSpPr>
          <p:nvPr>
            <p:ph idx="1"/>
          </p:nvPr>
        </p:nvSpPr>
        <p:spPr/>
        <p:txBody>
          <a:bodyPr>
            <a:normAutofit fontScale="92500" lnSpcReduction="20000"/>
          </a:bodyPr>
          <a:lstStyle/>
          <a:p>
            <a:r>
              <a:rPr lang="it-IT" altLang="it-IT" smtClean="0"/>
              <a:t>Possiamo estrarre molte informazioni da stimoli statici ma ancora di più dagli stimoli in movimento</a:t>
            </a:r>
          </a:p>
          <a:p>
            <a:r>
              <a:rPr lang="it-IT" altLang="it-IT" smtClean="0"/>
              <a:t>Il movimento é un evento spaziotemporale definito come un cambiamento della posizione spaziale nel tempo:</a:t>
            </a:r>
          </a:p>
          <a:p>
            <a:pPr lvl="1"/>
            <a:r>
              <a:rPr lang="it-IT" altLang="it-IT" smtClean="0"/>
              <a:t>dimensione più potente dello stimolo visivo</a:t>
            </a:r>
          </a:p>
          <a:p>
            <a:pPr lvl="1"/>
            <a:r>
              <a:rPr lang="it-IT" altLang="it-IT" smtClean="0"/>
              <a:t>particolarmente efficace nella cattura dell’attenzione </a:t>
            </a:r>
          </a:p>
          <a:p>
            <a:pPr lvl="1"/>
            <a:r>
              <a:rPr lang="it-IT" altLang="it-IT" smtClean="0"/>
              <a:t>segnala </a:t>
            </a:r>
          </a:p>
          <a:p>
            <a:pPr lvl="2"/>
            <a:r>
              <a:rPr lang="it-IT" altLang="it-IT" smtClean="0"/>
              <a:t>proprietà dinamiche dell’oggetto: direzione e velocità</a:t>
            </a:r>
          </a:p>
          <a:p>
            <a:pPr lvl="2"/>
            <a:r>
              <a:rPr lang="it-IT" altLang="it-IT" smtClean="0"/>
              <a:t>proprietà spaziali: posizione e distanza</a:t>
            </a:r>
          </a:p>
          <a:p>
            <a:pPr lvl="2"/>
            <a:endParaRPr lang="it-IT" altLang="it-IT" smtClean="0"/>
          </a:p>
          <a:p>
            <a:r>
              <a:rPr lang="it-IT" altLang="it-IT" smtClean="0"/>
              <a:t>Percepire il movimento è importante per muoversi, guidare, giocare a tennis etc… E’ necessario stimare sia velocità che direzione del moto</a:t>
            </a:r>
            <a:endParaRPr lang="it-IT" altLang="it-IT" dirty="0"/>
          </a:p>
        </p:txBody>
      </p:sp>
    </p:spTree>
    <p:extLst>
      <p:ext uri="{BB962C8B-B14F-4D97-AF65-F5344CB8AC3E}">
        <p14:creationId xmlns:p14="http://schemas.microsoft.com/office/powerpoint/2010/main" val="351985690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Titolo 1"/>
          <p:cNvSpPr>
            <a:spLocks noGrp="1"/>
          </p:cNvSpPr>
          <p:nvPr>
            <p:ph type="title"/>
          </p:nvPr>
        </p:nvSpPr>
        <p:spPr/>
        <p:txBody>
          <a:bodyPr/>
          <a:lstStyle/>
          <a:p>
            <a:r>
              <a:rPr lang="it-IT" altLang="it-IT" dirty="0" smtClean="0"/>
              <a:t>La percezione del movimento</a:t>
            </a:r>
            <a:endParaRPr lang="it-IT" altLang="it-IT" dirty="0"/>
          </a:p>
        </p:txBody>
      </p:sp>
      <p:sp>
        <p:nvSpPr>
          <p:cNvPr id="5123" name="Segnaposto contenuto 2"/>
          <p:cNvSpPr>
            <a:spLocks noGrp="1"/>
          </p:cNvSpPr>
          <p:nvPr>
            <p:ph idx="1"/>
          </p:nvPr>
        </p:nvSpPr>
        <p:spPr/>
        <p:txBody>
          <a:bodyPr>
            <a:normAutofit fontScale="92500"/>
          </a:bodyPr>
          <a:lstStyle/>
          <a:p>
            <a:r>
              <a:rPr lang="it-IT" altLang="it-IT" dirty="0"/>
              <a:t>Il movimento retinico è però dovuto non solo al movimento di uno stimolo nell’ambiente ma anche dal movimento dell’osservatore o dai suoi movimenti oculari</a:t>
            </a:r>
          </a:p>
          <a:p>
            <a:endParaRPr lang="it-IT" altLang="it-IT" dirty="0"/>
          </a:p>
          <a:p>
            <a:r>
              <a:rPr lang="it-IT" altLang="it-IT" dirty="0"/>
              <a:t>Il sistema visivo riesce a discriminare </a:t>
            </a:r>
            <a:r>
              <a:rPr lang="it-IT" altLang="it-IT" dirty="0" smtClean="0"/>
              <a:t>questi </a:t>
            </a:r>
            <a:r>
              <a:rPr lang="it-IT" altLang="it-IT" dirty="0"/>
              <a:t>due tipi di movimento filtrando il movimento dovuto alla persona. </a:t>
            </a:r>
          </a:p>
          <a:p>
            <a:endParaRPr lang="it-IT" altLang="it-IT" dirty="0"/>
          </a:p>
          <a:p>
            <a:r>
              <a:rPr lang="it-IT" altLang="it-IT" dirty="0"/>
              <a:t>Analizzeremo solo il movimento presente nell’ambiente in assenza di movimento dell’osservatore</a:t>
            </a:r>
          </a:p>
        </p:txBody>
      </p:sp>
    </p:spTree>
    <p:extLst>
      <p:ext uri="{BB962C8B-B14F-4D97-AF65-F5344CB8AC3E}">
        <p14:creationId xmlns:p14="http://schemas.microsoft.com/office/powerpoint/2010/main" val="91493659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9B689FDF-CE2C-4D59-8BE4-89FB036B5732}"/>
              </a:ext>
            </a:extLst>
          </p:cNvPr>
          <p:cNvSpPr>
            <a:spLocks noGrp="1"/>
          </p:cNvSpPr>
          <p:nvPr>
            <p:ph type="title"/>
          </p:nvPr>
        </p:nvSpPr>
        <p:spPr/>
        <p:txBody>
          <a:bodyPr/>
          <a:lstStyle/>
          <a:p>
            <a:r>
              <a:rPr lang="it-IT" dirty="0"/>
              <a:t>La percezione del movimento </a:t>
            </a:r>
            <a:endParaRPr lang="en-US" dirty="0"/>
          </a:p>
        </p:txBody>
      </p:sp>
      <p:sp>
        <p:nvSpPr>
          <p:cNvPr id="3" name="Segnaposto contenuto 2">
            <a:extLst>
              <a:ext uri="{FF2B5EF4-FFF2-40B4-BE49-F238E27FC236}">
                <a16:creationId xmlns="" xmlns:a16="http://schemas.microsoft.com/office/drawing/2014/main" id="{293613C4-FE56-4B4B-9F57-7E5A392FE33A}"/>
              </a:ext>
            </a:extLst>
          </p:cNvPr>
          <p:cNvSpPr>
            <a:spLocks noGrp="1"/>
          </p:cNvSpPr>
          <p:nvPr>
            <p:ph idx="1"/>
          </p:nvPr>
        </p:nvSpPr>
        <p:spPr/>
        <p:txBody>
          <a:bodyPr/>
          <a:lstStyle/>
          <a:p>
            <a:r>
              <a:rPr lang="it-IT" dirty="0"/>
              <a:t>Movimento in ambiente naturale è un continuo cambiamento di posizione di un oggetto</a:t>
            </a:r>
          </a:p>
          <a:p>
            <a:endParaRPr lang="it-IT" dirty="0"/>
          </a:p>
          <a:p>
            <a:r>
              <a:rPr lang="it-IT" dirty="0"/>
              <a:t>Questo </a:t>
            </a:r>
            <a:r>
              <a:rPr lang="it-IT" dirty="0" smtClean="0"/>
              <a:t>spostamento </a:t>
            </a:r>
            <a:r>
              <a:rPr lang="it-IT" dirty="0"/>
              <a:t>crea un spostamento dell’attività sulla retina che viene interpretato come movimento</a:t>
            </a:r>
          </a:p>
          <a:p>
            <a:endParaRPr lang="it-IT" dirty="0"/>
          </a:p>
          <a:p>
            <a:r>
              <a:rPr lang="it-IT" dirty="0"/>
              <a:t>Ma la continuità del movimento NON è necessaria</a:t>
            </a:r>
            <a:r>
              <a:rPr lang="it-IT" dirty="0" smtClean="0"/>
              <a:t>! -&gt; </a:t>
            </a:r>
            <a:r>
              <a:rPr lang="it-IT" dirty="0" smtClean="0">
                <a:solidFill>
                  <a:srgbClr val="C00000"/>
                </a:solidFill>
              </a:rPr>
              <a:t>movimento stroboscopico</a:t>
            </a:r>
            <a:endParaRPr lang="en-US" dirty="0">
              <a:solidFill>
                <a:srgbClr val="C00000"/>
              </a:solidFill>
            </a:endParaRPr>
          </a:p>
        </p:txBody>
      </p:sp>
    </p:spTree>
    <p:extLst>
      <p:ext uri="{BB962C8B-B14F-4D97-AF65-F5344CB8AC3E}">
        <p14:creationId xmlns:p14="http://schemas.microsoft.com/office/powerpoint/2010/main" val="328047473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Titolo 1"/>
          <p:cNvSpPr>
            <a:spLocks noGrp="1"/>
          </p:cNvSpPr>
          <p:nvPr>
            <p:ph type="title"/>
          </p:nvPr>
        </p:nvSpPr>
        <p:spPr/>
        <p:txBody>
          <a:bodyPr/>
          <a:lstStyle/>
          <a:p>
            <a:r>
              <a:rPr lang="it-IT" altLang="it-IT" sz="3200" b="0" dirty="0"/>
              <a:t>Il movimento stroboscopico (o movimento </a:t>
            </a:r>
            <a:r>
              <a:rPr lang="it-IT" altLang="it-IT" sz="3200" b="0" dirty="0" err="1"/>
              <a:t>phi</a:t>
            </a:r>
            <a:r>
              <a:rPr lang="it-IT" altLang="it-IT" sz="3200" b="0" dirty="0"/>
              <a:t>)</a:t>
            </a:r>
            <a:endParaRPr lang="it-IT" altLang="it-IT" sz="3200" dirty="0"/>
          </a:p>
        </p:txBody>
      </p:sp>
      <p:sp>
        <p:nvSpPr>
          <p:cNvPr id="11267" name="Segnaposto contenuto 2"/>
          <p:cNvSpPr>
            <a:spLocks noGrp="1"/>
          </p:cNvSpPr>
          <p:nvPr>
            <p:ph idx="1"/>
          </p:nvPr>
        </p:nvSpPr>
        <p:spPr/>
        <p:txBody>
          <a:bodyPr/>
          <a:lstStyle/>
          <a:p>
            <a:r>
              <a:rPr lang="it-IT" altLang="it-IT" dirty="0"/>
              <a:t>Cambiamenti discreti e successivi delle posizioni dello stimolo, che inducono la percezione </a:t>
            </a:r>
            <a:r>
              <a:rPr lang="it-IT" altLang="it-IT" dirty="0" smtClean="0"/>
              <a:t>(l’illusione) di </a:t>
            </a:r>
            <a:r>
              <a:rPr lang="it-IT" altLang="it-IT" dirty="0"/>
              <a:t>un movimento continuo:</a:t>
            </a:r>
          </a:p>
          <a:p>
            <a:r>
              <a:rPr lang="it-IT" altLang="it-IT" dirty="0"/>
              <a:t>Movimento percepito che ha luogo in assenza di </a:t>
            </a:r>
          </a:p>
          <a:p>
            <a:pPr lvl="1"/>
            <a:r>
              <a:rPr lang="it-IT" altLang="it-IT" dirty="0"/>
              <a:t>Movimento nel mondo fisico </a:t>
            </a:r>
          </a:p>
          <a:p>
            <a:pPr lvl="1"/>
            <a:r>
              <a:rPr lang="it-IT" altLang="it-IT" dirty="0"/>
              <a:t>Movimento al livello dei recettori </a:t>
            </a:r>
          </a:p>
        </p:txBody>
      </p:sp>
    </p:spTree>
    <p:extLst>
      <p:ext uri="{BB962C8B-B14F-4D97-AF65-F5344CB8AC3E}">
        <p14:creationId xmlns:p14="http://schemas.microsoft.com/office/powerpoint/2010/main" val="330894979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Titolo 1"/>
          <p:cNvSpPr>
            <a:spLocks noGrp="1"/>
          </p:cNvSpPr>
          <p:nvPr>
            <p:ph type="title"/>
          </p:nvPr>
        </p:nvSpPr>
        <p:spPr/>
        <p:txBody>
          <a:bodyPr/>
          <a:lstStyle/>
          <a:p>
            <a:r>
              <a:rPr lang="it-IT" altLang="it-IT" sz="3200" dirty="0"/>
              <a:t>Movimento stroboscopico (</a:t>
            </a:r>
            <a:r>
              <a:rPr lang="it-IT" altLang="it-IT" sz="3200" dirty="0" err="1"/>
              <a:t>phi</a:t>
            </a:r>
            <a:r>
              <a:rPr lang="it-IT" altLang="it-IT" sz="3200" dirty="0"/>
              <a:t>)</a:t>
            </a:r>
          </a:p>
        </p:txBody>
      </p:sp>
      <p:sp>
        <p:nvSpPr>
          <p:cNvPr id="12291" name="Segnaposto contenuto 2"/>
          <p:cNvSpPr>
            <a:spLocks noGrp="1"/>
          </p:cNvSpPr>
          <p:nvPr>
            <p:ph idx="1"/>
          </p:nvPr>
        </p:nvSpPr>
        <p:spPr>
          <a:xfrm>
            <a:off x="457200" y="1719263"/>
            <a:ext cx="4114800" cy="4411662"/>
          </a:xfrm>
        </p:spPr>
        <p:txBody>
          <a:bodyPr/>
          <a:lstStyle/>
          <a:p>
            <a:r>
              <a:rPr lang="it-IT" altLang="it-IT" sz="2400"/>
              <a:t>In condizioni spaziotemporali appropriate, si percepisce un movimento attraverso lo spazio</a:t>
            </a:r>
          </a:p>
          <a:p>
            <a:r>
              <a:rPr lang="it-IT" altLang="it-IT" sz="2400"/>
              <a:t>La resa percettiva dipende dall’ISI di buio</a:t>
            </a:r>
          </a:p>
          <a:p>
            <a:r>
              <a:rPr lang="it-IT" altLang="it-IT" sz="2400"/>
              <a:t>Ogni distanza spaziale tra gli stimoli ha il suo tempo ottimale per il movimento stroboscopico, e ogni tempo ha la sua distanza (leggi di Korte, 1915).</a:t>
            </a:r>
          </a:p>
          <a:p>
            <a:endParaRPr lang="it-IT" altLang="it-IT" sz="2400"/>
          </a:p>
        </p:txBody>
      </p:sp>
      <p:pic>
        <p:nvPicPr>
          <p:cNvPr id="6" name="Immagine 5">
            <a:extLst>
              <a:ext uri="{FF2B5EF4-FFF2-40B4-BE49-F238E27FC236}">
                <a16:creationId xmlns="" xmlns:a16="http://schemas.microsoft.com/office/drawing/2014/main" id="{A7A960F0-E5E4-4AE6-A91C-A852FCD7749B}"/>
              </a:ext>
            </a:extLst>
          </p:cNvPr>
          <p:cNvPicPr>
            <a:picLocks noChangeAspect="1"/>
          </p:cNvPicPr>
          <p:nvPr/>
        </p:nvPicPr>
        <p:blipFill>
          <a:blip r:embed="rId2"/>
          <a:stretch>
            <a:fillRect/>
          </a:stretch>
        </p:blipFill>
        <p:spPr>
          <a:xfrm>
            <a:off x="4414263" y="1830705"/>
            <a:ext cx="4810382" cy="3482975"/>
          </a:xfrm>
          <a:prstGeom prst="rect">
            <a:avLst/>
          </a:prstGeom>
        </p:spPr>
      </p:pic>
    </p:spTree>
    <p:extLst>
      <p:ext uri="{BB962C8B-B14F-4D97-AF65-F5344CB8AC3E}">
        <p14:creationId xmlns:p14="http://schemas.microsoft.com/office/powerpoint/2010/main" val="884851311"/>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Titolo 1"/>
          <p:cNvSpPr>
            <a:spLocks noGrp="1"/>
          </p:cNvSpPr>
          <p:nvPr>
            <p:ph type="title"/>
          </p:nvPr>
        </p:nvSpPr>
        <p:spPr/>
        <p:txBody>
          <a:bodyPr/>
          <a:lstStyle/>
          <a:p>
            <a:r>
              <a:rPr lang="it-IT" altLang="it-IT"/>
              <a:t>Problema della corrispondenza</a:t>
            </a:r>
          </a:p>
        </p:txBody>
      </p:sp>
      <p:sp>
        <p:nvSpPr>
          <p:cNvPr id="16387" name="Segnaposto contenuto 2"/>
          <p:cNvSpPr>
            <a:spLocks noGrp="1"/>
          </p:cNvSpPr>
          <p:nvPr>
            <p:ph idx="1"/>
          </p:nvPr>
        </p:nvSpPr>
        <p:spPr>
          <a:xfrm>
            <a:off x="457200" y="2997200"/>
            <a:ext cx="8229600" cy="2989263"/>
          </a:xfrm>
        </p:spPr>
        <p:txBody>
          <a:bodyPr>
            <a:normAutofit fontScale="92500" lnSpcReduction="10000"/>
          </a:bodyPr>
          <a:lstStyle/>
          <a:p>
            <a:r>
              <a:rPr lang="it-IT" altLang="it-IT" sz="2800" dirty="0"/>
              <a:t>Verso quale delle due posizioni apparirà muoversi la luce presentata in t1? </a:t>
            </a:r>
          </a:p>
          <a:p>
            <a:r>
              <a:rPr lang="it-IT" altLang="it-IT" sz="2800" dirty="0"/>
              <a:t>A quale delle due luci presentate in t2 corrisponderà la luce presentata in t1? </a:t>
            </a:r>
          </a:p>
          <a:p>
            <a:r>
              <a:rPr lang="it-IT" altLang="it-IT" sz="2800" dirty="0"/>
              <a:t>La risposta non può essere nota a priori: il sistema utilizza i principi di unificazione percettiva (Wertheimer,1923</a:t>
            </a:r>
            <a:r>
              <a:rPr lang="it-IT" altLang="it-IT" sz="2800" dirty="0" smtClean="0"/>
              <a:t>) per mantenere costante l’</a:t>
            </a:r>
            <a:r>
              <a:rPr lang="it-IT" altLang="it-IT" sz="2800" dirty="0" err="1" smtClean="0"/>
              <a:t>identita</a:t>
            </a:r>
            <a:r>
              <a:rPr lang="it-IT" altLang="it-IT" sz="2800" dirty="0" smtClean="0"/>
              <a:t> dell’oggetto</a:t>
            </a:r>
            <a:endParaRPr lang="it-IT" altLang="it-IT" sz="2800" dirty="0"/>
          </a:p>
          <a:p>
            <a:pPr lvl="1"/>
            <a:r>
              <a:rPr lang="en-US" altLang="it-IT" dirty="0"/>
              <a:t>E.g. </a:t>
            </a:r>
            <a:r>
              <a:rPr lang="en-US" altLang="it-IT" dirty="0" err="1"/>
              <a:t>ruote</a:t>
            </a:r>
            <a:r>
              <a:rPr lang="en-US" altLang="it-IT" dirty="0"/>
              <a:t> al cinema</a:t>
            </a:r>
            <a:endParaRPr lang="it-IT" altLang="it-IT" dirty="0"/>
          </a:p>
        </p:txBody>
      </p:sp>
      <p:pic>
        <p:nvPicPr>
          <p:cNvPr id="1638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1916113"/>
            <a:ext cx="432435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855771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72DCC938-9818-4666-AE3C-8863410BF853}"/>
              </a:ext>
            </a:extLst>
          </p:cNvPr>
          <p:cNvSpPr>
            <a:spLocks noGrp="1"/>
          </p:cNvSpPr>
          <p:nvPr>
            <p:ph type="title"/>
          </p:nvPr>
        </p:nvSpPr>
        <p:spPr/>
        <p:txBody>
          <a:bodyPr/>
          <a:lstStyle/>
          <a:p>
            <a:r>
              <a:rPr lang="it-IT" dirty="0"/>
              <a:t>Problema della corrispondenza</a:t>
            </a:r>
            <a:endParaRPr lang="en-US" dirty="0"/>
          </a:p>
        </p:txBody>
      </p:sp>
      <p:sp>
        <p:nvSpPr>
          <p:cNvPr id="3" name="Segnaposto contenuto 2">
            <a:extLst>
              <a:ext uri="{FF2B5EF4-FFF2-40B4-BE49-F238E27FC236}">
                <a16:creationId xmlns="" xmlns:a16="http://schemas.microsoft.com/office/drawing/2014/main" id="{E7F5ABDF-0C6F-44A8-8DB4-5EAFCB8939DC}"/>
              </a:ext>
            </a:extLst>
          </p:cNvPr>
          <p:cNvSpPr>
            <a:spLocks noGrp="1"/>
          </p:cNvSpPr>
          <p:nvPr>
            <p:ph idx="1"/>
          </p:nvPr>
        </p:nvSpPr>
        <p:spPr>
          <a:xfrm>
            <a:off x="628650" y="5167311"/>
            <a:ext cx="7886700" cy="1009652"/>
          </a:xfrm>
        </p:spPr>
        <p:txBody>
          <a:bodyPr>
            <a:normAutofit fontScale="85000" lnSpcReduction="20000"/>
          </a:bodyPr>
          <a:lstStyle/>
          <a:p>
            <a:r>
              <a:rPr lang="it-IT" dirty="0"/>
              <a:t>Mantenimento della costanza di identità</a:t>
            </a:r>
          </a:p>
          <a:p>
            <a:r>
              <a:rPr lang="it-IT" dirty="0"/>
              <a:t>A parità di condizioni si sceglie l’interpretazione «più semplice»</a:t>
            </a:r>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8962" y="1376099"/>
            <a:ext cx="6800850" cy="3667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06024946"/>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694323F4-AFD3-41B4-BE50-592E2884B0CD}"/>
              </a:ext>
            </a:extLst>
          </p:cNvPr>
          <p:cNvSpPr>
            <a:spLocks noGrp="1"/>
          </p:cNvSpPr>
          <p:nvPr>
            <p:ph type="title"/>
          </p:nvPr>
        </p:nvSpPr>
        <p:spPr/>
        <p:txBody>
          <a:bodyPr/>
          <a:lstStyle/>
          <a:p>
            <a:r>
              <a:rPr lang="it-IT" dirty="0"/>
              <a:t>Utilità del movimento	</a:t>
            </a:r>
            <a:endParaRPr lang="en-US" dirty="0"/>
          </a:p>
        </p:txBody>
      </p:sp>
      <p:sp>
        <p:nvSpPr>
          <p:cNvPr id="3" name="Segnaposto contenuto 2">
            <a:extLst>
              <a:ext uri="{FF2B5EF4-FFF2-40B4-BE49-F238E27FC236}">
                <a16:creationId xmlns="" xmlns:a16="http://schemas.microsoft.com/office/drawing/2014/main" id="{94081A97-CCBC-4C05-A157-83B04D4E673B}"/>
              </a:ext>
            </a:extLst>
          </p:cNvPr>
          <p:cNvSpPr>
            <a:spLocks noGrp="1"/>
          </p:cNvSpPr>
          <p:nvPr>
            <p:ph idx="1"/>
          </p:nvPr>
        </p:nvSpPr>
        <p:spPr/>
        <p:txBody>
          <a:bodyPr/>
          <a:lstStyle/>
          <a:p>
            <a:r>
              <a:rPr lang="it-IT" dirty="0"/>
              <a:t>Attrae l’attenzione su oggetti in movimento, potenzialmente in rotta di collisione con noi</a:t>
            </a:r>
          </a:p>
          <a:p>
            <a:endParaRPr lang="it-IT" dirty="0"/>
          </a:p>
          <a:p>
            <a:r>
              <a:rPr lang="it-IT" dirty="0"/>
              <a:t>Il </a:t>
            </a:r>
            <a:r>
              <a:rPr lang="it-IT" dirty="0">
                <a:solidFill>
                  <a:srgbClr val="C00000"/>
                </a:solidFill>
              </a:rPr>
              <a:t>flusso ottico </a:t>
            </a:r>
            <a:r>
              <a:rPr lang="it-IT" dirty="0"/>
              <a:t>ci fornisce informazioni importanti per navigare nell’ambiente e per evitare ostacoli (stima del time to contact TTC)</a:t>
            </a:r>
          </a:p>
          <a:p>
            <a:endParaRPr lang="it-IT" dirty="0"/>
          </a:p>
          <a:p>
            <a:r>
              <a:rPr lang="it-IT" dirty="0"/>
              <a:t>Ci aiuta ad interagire con gli altri!</a:t>
            </a:r>
            <a:endParaRPr lang="en-US" dirty="0"/>
          </a:p>
        </p:txBody>
      </p:sp>
    </p:spTree>
    <p:extLst>
      <p:ext uri="{BB962C8B-B14F-4D97-AF65-F5344CB8AC3E}">
        <p14:creationId xmlns:p14="http://schemas.microsoft.com/office/powerpoint/2010/main" val="3316284063"/>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Titolo 1"/>
          <p:cNvSpPr>
            <a:spLocks noGrp="1"/>
          </p:cNvSpPr>
          <p:nvPr>
            <p:ph type="title"/>
          </p:nvPr>
        </p:nvSpPr>
        <p:spPr/>
        <p:txBody>
          <a:bodyPr/>
          <a:lstStyle/>
          <a:p>
            <a:r>
              <a:rPr lang="it-IT" altLang="it-IT" dirty="0" smtClean="0"/>
              <a:t>Movimento biologico</a:t>
            </a:r>
            <a:endParaRPr lang="it-IT" altLang="it-IT" dirty="0"/>
          </a:p>
        </p:txBody>
      </p:sp>
      <p:sp>
        <p:nvSpPr>
          <p:cNvPr id="8195" name="Segnaposto contenuto 2"/>
          <p:cNvSpPr>
            <a:spLocks noGrp="1"/>
          </p:cNvSpPr>
          <p:nvPr>
            <p:ph idx="1"/>
          </p:nvPr>
        </p:nvSpPr>
        <p:spPr>
          <a:xfrm>
            <a:off x="628650" y="1825625"/>
            <a:ext cx="5881207" cy="4351338"/>
          </a:xfrm>
        </p:spPr>
        <p:txBody>
          <a:bodyPr>
            <a:normAutofit/>
          </a:bodyPr>
          <a:lstStyle/>
          <a:p>
            <a:r>
              <a:rPr lang="it-IT" altLang="it-IT" dirty="0"/>
              <a:t>Uomo come animale sociale</a:t>
            </a:r>
          </a:p>
          <a:p>
            <a:pPr lvl="1"/>
            <a:r>
              <a:rPr lang="it-IT" altLang="it-IT" dirty="0"/>
              <a:t>Non si può parlare di azione senza parlare di </a:t>
            </a:r>
            <a:r>
              <a:rPr lang="it-IT" altLang="it-IT" i="1" dirty="0" smtClean="0"/>
              <a:t>inter-azione</a:t>
            </a:r>
            <a:r>
              <a:rPr lang="it-IT" altLang="it-IT" dirty="0"/>
              <a:t>	</a:t>
            </a:r>
            <a:endParaRPr lang="it-IT" altLang="it-IT" dirty="0" smtClean="0"/>
          </a:p>
          <a:p>
            <a:r>
              <a:rPr lang="it-IT" altLang="it-IT" dirty="0" smtClean="0"/>
              <a:t>Il movimento è </a:t>
            </a:r>
            <a:r>
              <a:rPr lang="it-IT" altLang="it-IT" dirty="0"/>
              <a:t>caratterizzato da qualità espressive che consentono all’osservatore di vedere le “intenzioni” del movimento </a:t>
            </a:r>
            <a:r>
              <a:rPr lang="it-IT" altLang="it-IT" dirty="0" smtClean="0"/>
              <a:t>stesso</a:t>
            </a:r>
          </a:p>
          <a:p>
            <a:pPr marL="171450" lvl="1">
              <a:spcBef>
                <a:spcPts val="750"/>
              </a:spcBef>
            </a:pPr>
            <a:r>
              <a:rPr lang="it-IT" altLang="it-IT" sz="2800" dirty="0"/>
              <a:t>il movimento convoglia in modo ottimale informazioni sulla presenza di conspecifici</a:t>
            </a:r>
          </a:p>
          <a:p>
            <a:endParaRPr lang="it-IT" altLang="it-IT"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9565" y="1107177"/>
            <a:ext cx="2759602" cy="47218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8086813"/>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bg>
      <p:bgPr>
        <a:pattFill prst="pct5">
          <a:fgClr>
            <a:srgbClr val="C00000"/>
          </a:fgClr>
          <a:bgClr>
            <a:schemeClr val="bg1"/>
          </a:bgClr>
        </a:patt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3.2.4 La percezione degli oggetti</a:t>
            </a:r>
          </a:p>
        </p:txBody>
      </p:sp>
      <p:sp>
        <p:nvSpPr>
          <p:cNvPr id="3" name="Segnaposto contenuto 2"/>
          <p:cNvSpPr>
            <a:spLocks noGrp="1"/>
          </p:cNvSpPr>
          <p:nvPr>
            <p:ph idx="1"/>
          </p:nvPr>
        </p:nvSpPr>
        <p:spPr/>
        <p:txBody>
          <a:bodyPr/>
          <a:lstStyle/>
          <a:p>
            <a:r>
              <a:rPr lang="it-IT" dirty="0"/>
              <a:t>I processi di organizzazione percettiva</a:t>
            </a:r>
          </a:p>
          <a:p>
            <a:r>
              <a:rPr lang="it-IT" dirty="0"/>
              <a:t>Il riconoscimento degli oggetti</a:t>
            </a:r>
          </a:p>
          <a:p>
            <a:r>
              <a:rPr lang="it-IT" dirty="0"/>
              <a:t>Il riconoscimento dei volti</a:t>
            </a:r>
          </a:p>
        </p:txBody>
      </p:sp>
    </p:spTree>
    <p:extLst>
      <p:ext uri="{BB962C8B-B14F-4D97-AF65-F5344CB8AC3E}">
        <p14:creationId xmlns:p14="http://schemas.microsoft.com/office/powerpoint/2010/main" val="253123691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r>
              <a:rPr lang="it-IT" dirty="0" smtClean="0"/>
              <a:t>3.2.4 La percezione degli oggetti</a:t>
            </a:r>
            <a:endParaRPr lang="en-US" dirty="0"/>
          </a:p>
        </p:txBody>
      </p:sp>
      <p:sp>
        <p:nvSpPr>
          <p:cNvPr id="5" name="Segnaposto testo 4"/>
          <p:cNvSpPr>
            <a:spLocks noGrp="1"/>
          </p:cNvSpPr>
          <p:nvPr>
            <p:ph type="body" idx="1"/>
          </p:nvPr>
        </p:nvSpPr>
        <p:spPr/>
        <p:txBody>
          <a:bodyPr/>
          <a:lstStyle/>
          <a:p>
            <a:r>
              <a:rPr lang="it-IT" dirty="0" smtClean="0"/>
              <a:t>Abbiamo visto i meccanismi che analizzano le singole dimensioni percettive (colore, dimensione, distanza, movimento…) ma come percepiamo gli oggetti nell’ambiente? </a:t>
            </a:r>
          </a:p>
          <a:p>
            <a:endParaRPr lang="it-IT" dirty="0"/>
          </a:p>
          <a:p>
            <a:r>
              <a:rPr lang="it-IT" dirty="0" smtClean="0"/>
              <a:t>Sono stati individuati due processi diversi per </a:t>
            </a:r>
          </a:p>
          <a:p>
            <a:pPr lvl="1"/>
            <a:r>
              <a:rPr lang="it-IT" dirty="0" smtClean="0"/>
              <a:t>Percezione delle scene</a:t>
            </a:r>
          </a:p>
          <a:p>
            <a:pPr lvl="1"/>
            <a:r>
              <a:rPr lang="it-IT" dirty="0" smtClean="0"/>
              <a:t>Percezione di singoli oggetti</a:t>
            </a:r>
            <a:endParaRPr lang="en-US" dirty="0"/>
          </a:p>
        </p:txBody>
      </p:sp>
    </p:spTree>
    <p:extLst>
      <p:ext uri="{BB962C8B-B14F-4D97-AF65-F5344CB8AC3E}">
        <p14:creationId xmlns:p14="http://schemas.microsoft.com/office/powerpoint/2010/main" val="2926629612"/>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Percezione delle scene e degli oggetti</a:t>
            </a:r>
            <a:endParaRPr lang="it-IT" dirty="0"/>
          </a:p>
        </p:txBody>
      </p:sp>
      <p:sp>
        <p:nvSpPr>
          <p:cNvPr id="3" name="Segnaposto contenuto 2"/>
          <p:cNvSpPr>
            <a:spLocks noGrp="1"/>
          </p:cNvSpPr>
          <p:nvPr>
            <p:ph idx="1"/>
          </p:nvPr>
        </p:nvSpPr>
        <p:spPr/>
        <p:txBody>
          <a:bodyPr>
            <a:normAutofit fontScale="92500"/>
          </a:bodyPr>
          <a:lstStyle/>
          <a:p>
            <a:r>
              <a:rPr lang="it-IT" dirty="0" smtClean="0"/>
              <a:t>Un primo processo molto veloce permette di riconoscere molto velocemente il contenuto semantico (</a:t>
            </a:r>
            <a:r>
              <a:rPr lang="it-IT" dirty="0" err="1" smtClean="0"/>
              <a:t>gist</a:t>
            </a:r>
            <a:r>
              <a:rPr lang="it-IT" dirty="0" smtClean="0"/>
              <a:t>) di scene</a:t>
            </a:r>
          </a:p>
          <a:p>
            <a:pPr lvl="1"/>
            <a:r>
              <a:rPr lang="it-IT" dirty="0" smtClean="0"/>
              <a:t>Possiamo individuare una specifica scena in un flusso di immagini di scene naturali presentate alla velocità di 8 al secondo. </a:t>
            </a:r>
          </a:p>
          <a:p>
            <a:pPr lvl="1"/>
            <a:r>
              <a:rPr lang="it-IT" dirty="0" smtClean="0"/>
              <a:t>Ad oggi non è chiaro come questa analisi sia in grado di svilupparsi in una singola fissazione</a:t>
            </a:r>
          </a:p>
          <a:p>
            <a:pPr lvl="1"/>
            <a:endParaRPr lang="it-IT" dirty="0"/>
          </a:p>
          <a:p>
            <a:r>
              <a:rPr lang="it-IT" dirty="0" smtClean="0"/>
              <a:t>Lo studio dei processi che portano alla percezione di singoli oggetti invece a portato a diversi modelli ma non ad una spiegazione condivisa da tutti i ricercatori</a:t>
            </a:r>
          </a:p>
          <a:p>
            <a:pPr lvl="1"/>
            <a:endParaRPr lang="it-IT" dirty="0"/>
          </a:p>
        </p:txBody>
      </p:sp>
    </p:spTree>
    <p:extLst>
      <p:ext uri="{BB962C8B-B14F-4D97-AF65-F5344CB8AC3E}">
        <p14:creationId xmlns:p14="http://schemas.microsoft.com/office/powerpoint/2010/main" val="76705141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r>
              <a:rPr lang="it-IT" dirty="0" smtClean="0"/>
              <a:t>La percezione degli oggetti</a:t>
            </a:r>
            <a:endParaRPr lang="en-US" dirty="0"/>
          </a:p>
        </p:txBody>
      </p:sp>
      <p:sp>
        <p:nvSpPr>
          <p:cNvPr id="5" name="Segnaposto testo 4"/>
          <p:cNvSpPr>
            <a:spLocks noGrp="1"/>
          </p:cNvSpPr>
          <p:nvPr>
            <p:ph type="body" idx="1"/>
          </p:nvPr>
        </p:nvSpPr>
        <p:spPr/>
        <p:txBody>
          <a:bodyPr>
            <a:normAutofit lnSpcReduction="10000"/>
          </a:bodyPr>
          <a:lstStyle/>
          <a:p>
            <a:r>
              <a:rPr lang="it-IT" dirty="0" smtClean="0"/>
              <a:t>Partendo dallo stimolo prossimale che contiene solitamente informazioni su molti oggetti appartenenti alla scena visiva che stiamo osservando il riconoscimento avviene in vari passaggi successivi</a:t>
            </a:r>
          </a:p>
          <a:p>
            <a:pPr lvl="1"/>
            <a:r>
              <a:rPr lang="it-IT" dirty="0" smtClean="0">
                <a:solidFill>
                  <a:srgbClr val="C00000"/>
                </a:solidFill>
              </a:rPr>
              <a:t>Organizzazione percettiva</a:t>
            </a:r>
            <a:r>
              <a:rPr lang="it-IT" dirty="0" smtClean="0"/>
              <a:t>: permette di isolare l’informazione presente nella scena relativa ad un singolo oggetto</a:t>
            </a:r>
          </a:p>
          <a:p>
            <a:pPr lvl="1"/>
            <a:r>
              <a:rPr lang="it-IT" dirty="0" smtClean="0">
                <a:solidFill>
                  <a:srgbClr val="C00000"/>
                </a:solidFill>
              </a:rPr>
              <a:t>Riconoscimento</a:t>
            </a:r>
            <a:r>
              <a:rPr lang="it-IT" dirty="0" smtClean="0"/>
              <a:t>: analisi dell’informazione selezionata e costruzione del percetto</a:t>
            </a:r>
          </a:p>
          <a:p>
            <a:pPr lvl="1"/>
            <a:r>
              <a:rPr lang="it-IT" dirty="0" smtClean="0"/>
              <a:t>Classificazione ed estrazione di informazioni dalla memoria</a:t>
            </a:r>
            <a:endParaRPr lang="en-US" dirty="0"/>
          </a:p>
        </p:txBody>
      </p:sp>
    </p:spTree>
    <p:extLst>
      <p:ext uri="{BB962C8B-B14F-4D97-AF65-F5344CB8AC3E}">
        <p14:creationId xmlns:p14="http://schemas.microsoft.com/office/powerpoint/2010/main" val="2429361441"/>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processi di organizzazione percettiva</a:t>
            </a:r>
            <a:endParaRPr lang="it-IT" dirty="0"/>
          </a:p>
        </p:txBody>
      </p:sp>
      <p:sp>
        <p:nvSpPr>
          <p:cNvPr id="3" name="Segnaposto contenuto 2"/>
          <p:cNvSpPr>
            <a:spLocks noGrp="1"/>
          </p:cNvSpPr>
          <p:nvPr>
            <p:ph idx="1"/>
          </p:nvPr>
        </p:nvSpPr>
        <p:spPr/>
        <p:txBody>
          <a:bodyPr/>
          <a:lstStyle/>
          <a:p>
            <a:r>
              <a:rPr lang="it-IT" dirty="0" smtClean="0"/>
              <a:t>La retina tratta allo stesso modo la luce che arriva da due punti sulla stessa superficie e quella che arriva da due punti su due superficie diverse</a:t>
            </a:r>
          </a:p>
          <a:p>
            <a:endParaRPr lang="it-IT" dirty="0"/>
          </a:p>
          <a:p>
            <a:r>
              <a:rPr lang="it-IT" dirty="0"/>
              <a:t>Il segnale è frammentario e il primo passaggio è identificare e raggruppare informazioni relative ad un singolo </a:t>
            </a:r>
            <a:r>
              <a:rPr lang="it-IT" dirty="0" smtClean="0"/>
              <a:t>oggetto (organizzazione percettiva)</a:t>
            </a:r>
          </a:p>
          <a:p>
            <a:endParaRPr lang="it-IT" dirty="0"/>
          </a:p>
          <a:p>
            <a:endParaRPr lang="it-IT" dirty="0"/>
          </a:p>
          <a:p>
            <a:endParaRPr lang="it-IT" dirty="0" smtClean="0"/>
          </a:p>
          <a:p>
            <a:endParaRPr lang="it-IT" dirty="0"/>
          </a:p>
        </p:txBody>
      </p:sp>
    </p:spTree>
    <p:extLst>
      <p:ext uri="{BB962C8B-B14F-4D97-AF65-F5344CB8AC3E}">
        <p14:creationId xmlns:p14="http://schemas.microsoft.com/office/powerpoint/2010/main" val="108667892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it-IT" altLang="it-IT" dirty="0" smtClean="0"/>
              <a:t>Contorno degli oggetti</a:t>
            </a:r>
            <a:endParaRPr lang="it-IT" altLang="it-IT" dirty="0"/>
          </a:p>
        </p:txBody>
      </p:sp>
      <p:sp>
        <p:nvSpPr>
          <p:cNvPr id="6147" name="Rectangle 3"/>
          <p:cNvSpPr>
            <a:spLocks noGrp="1" noChangeArrowheads="1"/>
          </p:cNvSpPr>
          <p:nvPr>
            <p:ph type="body" idx="1"/>
          </p:nvPr>
        </p:nvSpPr>
        <p:spPr/>
        <p:txBody>
          <a:bodyPr>
            <a:normAutofit fontScale="92500" lnSpcReduction="10000"/>
          </a:bodyPr>
          <a:lstStyle/>
          <a:p>
            <a:r>
              <a:rPr lang="it-IT" altLang="it-IT" dirty="0" smtClean="0"/>
              <a:t>L’oggetto in prima approssimazione è definito dal suo contorno</a:t>
            </a:r>
          </a:p>
          <a:p>
            <a:endParaRPr lang="it-IT" altLang="it-IT" dirty="0"/>
          </a:p>
          <a:p>
            <a:r>
              <a:rPr lang="it-IT" altLang="it-IT" dirty="0" smtClean="0"/>
              <a:t>Il sistema visivo si è evoluto in modo da amplificare le differenze a livello dei contorni</a:t>
            </a:r>
          </a:p>
          <a:p>
            <a:endParaRPr lang="it-IT" altLang="it-IT" dirty="0"/>
          </a:p>
          <a:p>
            <a:r>
              <a:rPr lang="it-IT" altLang="it-IT" dirty="0" smtClean="0"/>
              <a:t>L’organizzazione centro-periferia dei campi recettivi dei gangli esalta il contrasto tra due superfici adiacenti </a:t>
            </a:r>
          </a:p>
          <a:p>
            <a:endParaRPr lang="it-IT" altLang="it-IT" dirty="0"/>
          </a:p>
          <a:p>
            <a:r>
              <a:rPr lang="it-IT" altLang="it-IT" dirty="0" smtClean="0"/>
              <a:t>Stadi successivi codificano la presenza di margini con determinate caratteristiche </a:t>
            </a:r>
            <a:endParaRPr lang="it-IT" altLang="it-IT" dirty="0"/>
          </a:p>
        </p:txBody>
      </p:sp>
    </p:spTree>
    <p:extLst>
      <p:ext uri="{BB962C8B-B14F-4D97-AF65-F5344CB8AC3E}">
        <p14:creationId xmlns:p14="http://schemas.microsoft.com/office/powerpoint/2010/main" val="3202457460"/>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it-IT" dirty="0" err="1" smtClean="0"/>
              <a:t>Articolazione</a:t>
            </a:r>
            <a:r>
              <a:rPr lang="en-US" altLang="it-IT" dirty="0" smtClean="0"/>
              <a:t> </a:t>
            </a:r>
            <a:r>
              <a:rPr lang="en-US" altLang="it-IT" dirty="0" err="1"/>
              <a:t>figura-sfondo</a:t>
            </a:r>
            <a:endParaRPr lang="en-US" altLang="it-IT" dirty="0"/>
          </a:p>
        </p:txBody>
      </p:sp>
      <p:sp>
        <p:nvSpPr>
          <p:cNvPr id="8195" name="Rectangle 3"/>
          <p:cNvSpPr>
            <a:spLocks noGrp="1" noChangeArrowheads="1"/>
          </p:cNvSpPr>
          <p:nvPr>
            <p:ph type="body" idx="1"/>
          </p:nvPr>
        </p:nvSpPr>
        <p:spPr>
          <a:xfrm>
            <a:off x="713064" y="1825625"/>
            <a:ext cx="7802285" cy="4351338"/>
          </a:xfrm>
        </p:spPr>
        <p:txBody>
          <a:bodyPr>
            <a:normAutofit lnSpcReduction="10000"/>
          </a:bodyPr>
          <a:lstStyle/>
          <a:p>
            <a:r>
              <a:rPr lang="en-US" altLang="it-IT" sz="2400" dirty="0" err="1" smtClean="0"/>
              <a:t>Margini</a:t>
            </a:r>
            <a:r>
              <a:rPr lang="en-US" altLang="it-IT" sz="2400" dirty="0" smtClean="0"/>
              <a:t> con </a:t>
            </a:r>
            <a:r>
              <a:rPr lang="en-US" altLang="it-IT" sz="2400" dirty="0" err="1" smtClean="0"/>
              <a:t>caratteristiche</a:t>
            </a:r>
            <a:r>
              <a:rPr lang="en-US" altLang="it-IT" sz="2400" dirty="0" smtClean="0"/>
              <a:t> </a:t>
            </a:r>
            <a:r>
              <a:rPr lang="en-US" altLang="it-IT" sz="2400" dirty="0" err="1" smtClean="0"/>
              <a:t>simili</a:t>
            </a:r>
            <a:r>
              <a:rPr lang="en-US" altLang="it-IT" sz="2400" dirty="0" smtClean="0"/>
              <a:t> </a:t>
            </a:r>
            <a:r>
              <a:rPr lang="en-US" altLang="it-IT" sz="2400" dirty="0" err="1" smtClean="0"/>
              <a:t>devono</a:t>
            </a:r>
            <a:r>
              <a:rPr lang="en-US" altLang="it-IT" sz="2400" dirty="0" smtClean="0"/>
              <a:t> </a:t>
            </a:r>
            <a:r>
              <a:rPr lang="en-US" altLang="it-IT" sz="2400" dirty="0" err="1" smtClean="0"/>
              <a:t>essere</a:t>
            </a:r>
            <a:r>
              <a:rPr lang="en-US" altLang="it-IT" sz="2400" dirty="0" smtClean="0"/>
              <a:t> </a:t>
            </a:r>
            <a:r>
              <a:rPr lang="en-US" altLang="it-IT" sz="2400" dirty="0" err="1" smtClean="0"/>
              <a:t>integrati</a:t>
            </a:r>
            <a:r>
              <a:rPr lang="en-US" altLang="it-IT" sz="2400" dirty="0" smtClean="0"/>
              <a:t> se </a:t>
            </a:r>
            <a:r>
              <a:rPr lang="en-US" altLang="it-IT" sz="2400" dirty="0" err="1" smtClean="0"/>
              <a:t>appartengono</a:t>
            </a:r>
            <a:r>
              <a:rPr lang="en-US" altLang="it-IT" sz="2400" dirty="0" smtClean="0"/>
              <a:t> </a:t>
            </a:r>
            <a:r>
              <a:rPr lang="en-US" altLang="it-IT" sz="2400" dirty="0" err="1" smtClean="0"/>
              <a:t>allo</a:t>
            </a:r>
            <a:r>
              <a:rPr lang="en-US" altLang="it-IT" sz="2400" dirty="0" smtClean="0"/>
              <a:t> </a:t>
            </a:r>
            <a:r>
              <a:rPr lang="en-US" altLang="it-IT" sz="2400" dirty="0" err="1" smtClean="0"/>
              <a:t>stesso</a:t>
            </a:r>
            <a:r>
              <a:rPr lang="en-US" altLang="it-IT" sz="2400" dirty="0" smtClean="0"/>
              <a:t> </a:t>
            </a:r>
            <a:r>
              <a:rPr lang="en-US" altLang="it-IT" sz="2400" dirty="0" err="1" smtClean="0"/>
              <a:t>oggetto</a:t>
            </a:r>
            <a:endParaRPr lang="en-US" altLang="it-IT" sz="2400" dirty="0" smtClean="0"/>
          </a:p>
          <a:p>
            <a:r>
              <a:rPr lang="en-US" altLang="it-IT" sz="2400" dirty="0" smtClean="0"/>
              <a:t>Per </a:t>
            </a:r>
            <a:r>
              <a:rPr lang="en-US" altLang="it-IT" sz="2400" dirty="0" err="1" smtClean="0"/>
              <a:t>risolvere</a:t>
            </a:r>
            <a:r>
              <a:rPr lang="en-US" altLang="it-IT" sz="2400" dirty="0" smtClean="0"/>
              <a:t> </a:t>
            </a:r>
            <a:r>
              <a:rPr lang="en-US" altLang="it-IT" sz="2400" dirty="0" err="1" smtClean="0"/>
              <a:t>questi</a:t>
            </a:r>
            <a:r>
              <a:rPr lang="en-US" altLang="it-IT" sz="2400" dirty="0" smtClean="0"/>
              <a:t> </a:t>
            </a:r>
            <a:r>
              <a:rPr lang="en-US" altLang="it-IT" sz="2400" dirty="0" err="1" smtClean="0"/>
              <a:t>problemi</a:t>
            </a:r>
            <a:r>
              <a:rPr lang="en-US" altLang="it-IT" sz="2400" dirty="0" smtClean="0"/>
              <a:t> </a:t>
            </a:r>
            <a:r>
              <a:rPr lang="en-US" altLang="it-IT" sz="2400" dirty="0" err="1" smtClean="0"/>
              <a:t>i</a:t>
            </a:r>
            <a:r>
              <a:rPr lang="en-US" altLang="it-IT" sz="2400" dirty="0" smtClean="0"/>
              <a:t> </a:t>
            </a:r>
            <a:r>
              <a:rPr lang="en-US" altLang="it-IT" sz="2400" dirty="0" err="1" smtClean="0"/>
              <a:t>teorici</a:t>
            </a:r>
            <a:r>
              <a:rPr lang="en-US" altLang="it-IT" sz="2400" dirty="0" smtClean="0"/>
              <a:t> </a:t>
            </a:r>
            <a:r>
              <a:rPr lang="en-US" altLang="it-IT" sz="2400" dirty="0" err="1" smtClean="0"/>
              <a:t>della</a:t>
            </a:r>
            <a:r>
              <a:rPr lang="en-US" altLang="it-IT" sz="2400" dirty="0" smtClean="0"/>
              <a:t> Gestalt (=forma </a:t>
            </a:r>
            <a:r>
              <a:rPr lang="en-US" altLang="it-IT" sz="2400" dirty="0" err="1" smtClean="0"/>
              <a:t>globale</a:t>
            </a:r>
            <a:r>
              <a:rPr lang="en-US" altLang="it-IT" sz="2400" dirty="0" smtClean="0"/>
              <a:t>) </a:t>
            </a:r>
            <a:r>
              <a:rPr lang="en-US" altLang="it-IT" sz="2400" dirty="0" err="1" smtClean="0"/>
              <a:t>hanno</a:t>
            </a:r>
            <a:r>
              <a:rPr lang="en-US" altLang="it-IT" sz="2400" dirty="0" smtClean="0"/>
              <a:t> </a:t>
            </a:r>
            <a:r>
              <a:rPr lang="en-US" altLang="it-IT" sz="2400" dirty="0" err="1" smtClean="0"/>
              <a:t>proposto</a:t>
            </a:r>
            <a:r>
              <a:rPr lang="en-US" altLang="it-IT" sz="2400" dirty="0" smtClean="0"/>
              <a:t> </a:t>
            </a:r>
            <a:r>
              <a:rPr lang="en-US" altLang="it-IT" sz="2400" dirty="0" err="1" smtClean="0"/>
              <a:t>l’esistenza</a:t>
            </a:r>
            <a:r>
              <a:rPr lang="en-US" altLang="it-IT" sz="2400" dirty="0" smtClean="0"/>
              <a:t> di </a:t>
            </a:r>
            <a:r>
              <a:rPr lang="en-US" altLang="it-IT" sz="2400" dirty="0" err="1" smtClean="0">
                <a:solidFill>
                  <a:srgbClr val="C00000"/>
                </a:solidFill>
              </a:rPr>
              <a:t>processi</a:t>
            </a:r>
            <a:r>
              <a:rPr lang="en-US" altLang="it-IT" sz="2400" dirty="0" smtClean="0">
                <a:solidFill>
                  <a:srgbClr val="C00000"/>
                </a:solidFill>
              </a:rPr>
              <a:t> di </a:t>
            </a:r>
            <a:r>
              <a:rPr lang="en-US" altLang="it-IT" sz="2400" dirty="0" err="1" smtClean="0">
                <a:solidFill>
                  <a:srgbClr val="C00000"/>
                </a:solidFill>
              </a:rPr>
              <a:t>organizzazione</a:t>
            </a:r>
            <a:r>
              <a:rPr lang="en-US" altLang="it-IT" sz="2400" dirty="0" smtClean="0">
                <a:solidFill>
                  <a:srgbClr val="C00000"/>
                </a:solidFill>
              </a:rPr>
              <a:t> </a:t>
            </a:r>
            <a:r>
              <a:rPr lang="en-US" altLang="it-IT" sz="2400" dirty="0" err="1" smtClean="0">
                <a:solidFill>
                  <a:srgbClr val="C00000"/>
                </a:solidFill>
              </a:rPr>
              <a:t>percettiva</a:t>
            </a:r>
            <a:endParaRPr lang="en-US" altLang="it-IT" sz="2400" dirty="0" smtClean="0">
              <a:solidFill>
                <a:srgbClr val="C00000"/>
              </a:solidFill>
            </a:endParaRPr>
          </a:p>
          <a:p>
            <a:r>
              <a:rPr lang="en-US" altLang="it-IT" sz="2400" dirty="0" smtClean="0">
                <a:solidFill>
                  <a:srgbClr val="080808"/>
                </a:solidFill>
              </a:rPr>
              <a:t>In un primo </a:t>
            </a:r>
            <a:r>
              <a:rPr lang="en-US" altLang="it-IT" sz="2400" dirty="0" err="1" smtClean="0">
                <a:solidFill>
                  <a:srgbClr val="080808"/>
                </a:solidFill>
              </a:rPr>
              <a:t>momento</a:t>
            </a:r>
            <a:r>
              <a:rPr lang="en-US" altLang="it-IT" sz="2400" dirty="0" smtClean="0">
                <a:solidFill>
                  <a:srgbClr val="080808"/>
                </a:solidFill>
              </a:rPr>
              <a:t>, </a:t>
            </a:r>
            <a:r>
              <a:rPr lang="en-US" altLang="it-IT" sz="2400" dirty="0" err="1" smtClean="0">
                <a:solidFill>
                  <a:srgbClr val="080808"/>
                </a:solidFill>
              </a:rPr>
              <a:t>parti</a:t>
            </a:r>
            <a:r>
              <a:rPr lang="en-US" altLang="it-IT" sz="2400" dirty="0" smtClean="0">
                <a:solidFill>
                  <a:srgbClr val="080808"/>
                </a:solidFill>
              </a:rPr>
              <a:t> del campo </a:t>
            </a:r>
            <a:r>
              <a:rPr lang="en-US" altLang="it-IT" sz="2400" dirty="0" err="1" smtClean="0">
                <a:solidFill>
                  <a:srgbClr val="080808"/>
                </a:solidFill>
              </a:rPr>
              <a:t>visivo</a:t>
            </a:r>
            <a:r>
              <a:rPr lang="en-US" altLang="it-IT" sz="2400" dirty="0" smtClean="0">
                <a:solidFill>
                  <a:srgbClr val="080808"/>
                </a:solidFill>
              </a:rPr>
              <a:t> </a:t>
            </a:r>
            <a:r>
              <a:rPr lang="en-US" altLang="it-IT" sz="2400" dirty="0" err="1" smtClean="0">
                <a:solidFill>
                  <a:srgbClr val="080808"/>
                </a:solidFill>
              </a:rPr>
              <a:t>vengono</a:t>
            </a:r>
            <a:r>
              <a:rPr lang="en-US" altLang="it-IT" sz="2400" dirty="0" smtClean="0">
                <a:solidFill>
                  <a:srgbClr val="080808"/>
                </a:solidFill>
              </a:rPr>
              <a:t> separate dal resto </a:t>
            </a:r>
            <a:r>
              <a:rPr lang="en-US" altLang="it-IT" sz="2400" dirty="0" err="1" smtClean="0">
                <a:solidFill>
                  <a:srgbClr val="080808"/>
                </a:solidFill>
              </a:rPr>
              <a:t>utilizzando</a:t>
            </a:r>
            <a:r>
              <a:rPr lang="en-US" altLang="it-IT" sz="2400" dirty="0" smtClean="0">
                <a:solidFill>
                  <a:srgbClr val="080808"/>
                </a:solidFill>
              </a:rPr>
              <a:t> </a:t>
            </a:r>
            <a:r>
              <a:rPr lang="en-US" altLang="it-IT" sz="2400" dirty="0" err="1" smtClean="0">
                <a:solidFill>
                  <a:srgbClr val="080808"/>
                </a:solidFill>
              </a:rPr>
              <a:t>determinati</a:t>
            </a:r>
            <a:r>
              <a:rPr lang="en-US" altLang="it-IT" sz="2400" dirty="0" smtClean="0">
                <a:solidFill>
                  <a:srgbClr val="080808"/>
                </a:solidFill>
              </a:rPr>
              <a:t> </a:t>
            </a:r>
            <a:r>
              <a:rPr lang="en-US" altLang="it-IT" sz="2400" dirty="0" err="1" smtClean="0">
                <a:solidFill>
                  <a:srgbClr val="080808"/>
                </a:solidFill>
              </a:rPr>
              <a:t>attributi</a:t>
            </a:r>
            <a:r>
              <a:rPr lang="en-US" altLang="it-IT" sz="2400" dirty="0" smtClean="0">
                <a:solidFill>
                  <a:srgbClr val="080808"/>
                </a:solidFill>
              </a:rPr>
              <a:t> come </a:t>
            </a:r>
            <a:r>
              <a:rPr lang="en-US" altLang="it-IT" sz="2400" dirty="0" err="1" smtClean="0">
                <a:solidFill>
                  <a:srgbClr val="080808"/>
                </a:solidFill>
              </a:rPr>
              <a:t>colore</a:t>
            </a:r>
            <a:r>
              <a:rPr lang="en-US" altLang="it-IT" sz="2400" dirty="0" smtClean="0">
                <a:solidFill>
                  <a:srgbClr val="080808"/>
                </a:solidFill>
              </a:rPr>
              <a:t>, </a:t>
            </a:r>
            <a:r>
              <a:rPr lang="en-US" altLang="it-IT" sz="2400" dirty="0" err="1" smtClean="0">
                <a:solidFill>
                  <a:srgbClr val="080808"/>
                </a:solidFill>
              </a:rPr>
              <a:t>trama</a:t>
            </a:r>
            <a:r>
              <a:rPr lang="en-US" altLang="it-IT" sz="2400" dirty="0" smtClean="0">
                <a:solidFill>
                  <a:srgbClr val="080808"/>
                </a:solidFill>
              </a:rPr>
              <a:t>, </a:t>
            </a:r>
            <a:r>
              <a:rPr lang="en-US" altLang="it-IT" sz="2400" dirty="0" err="1" smtClean="0">
                <a:solidFill>
                  <a:srgbClr val="080808"/>
                </a:solidFill>
              </a:rPr>
              <a:t>contorni</a:t>
            </a:r>
            <a:r>
              <a:rPr lang="en-US" altLang="it-IT" sz="2400" dirty="0" smtClean="0">
                <a:solidFill>
                  <a:srgbClr val="080808"/>
                </a:solidFill>
              </a:rPr>
              <a:t>…. (</a:t>
            </a:r>
            <a:r>
              <a:rPr lang="en-US" altLang="it-IT" sz="2400" dirty="0" err="1" smtClean="0">
                <a:solidFill>
                  <a:srgbClr val="C00000"/>
                </a:solidFill>
              </a:rPr>
              <a:t>articolazione</a:t>
            </a:r>
            <a:r>
              <a:rPr lang="en-US" altLang="it-IT" sz="2400" dirty="0" smtClean="0">
                <a:solidFill>
                  <a:srgbClr val="C00000"/>
                </a:solidFill>
              </a:rPr>
              <a:t> </a:t>
            </a:r>
            <a:r>
              <a:rPr lang="en-US" altLang="it-IT" sz="2400" dirty="0" err="1" smtClean="0">
                <a:solidFill>
                  <a:srgbClr val="C00000"/>
                </a:solidFill>
              </a:rPr>
              <a:t>figura-sfondo</a:t>
            </a:r>
            <a:r>
              <a:rPr lang="en-US" altLang="it-IT" sz="2400" dirty="0" smtClean="0">
                <a:solidFill>
                  <a:srgbClr val="080808"/>
                </a:solidFill>
              </a:rPr>
              <a:t>)</a:t>
            </a:r>
          </a:p>
          <a:p>
            <a:r>
              <a:rPr lang="en-US" altLang="it-IT" sz="2400" dirty="0" smtClean="0">
                <a:solidFill>
                  <a:srgbClr val="080808"/>
                </a:solidFill>
              </a:rPr>
              <a:t>Il </a:t>
            </a:r>
            <a:r>
              <a:rPr lang="en-US" altLang="it-IT" sz="2400" dirty="0" err="1" smtClean="0">
                <a:solidFill>
                  <a:srgbClr val="080808"/>
                </a:solidFill>
              </a:rPr>
              <a:t>processo</a:t>
            </a:r>
            <a:r>
              <a:rPr lang="en-US" altLang="it-IT" sz="2400" dirty="0" smtClean="0">
                <a:solidFill>
                  <a:srgbClr val="080808"/>
                </a:solidFill>
              </a:rPr>
              <a:t> </a:t>
            </a:r>
            <a:r>
              <a:rPr lang="en-US" altLang="it-IT" sz="2400" dirty="0" err="1" smtClean="0">
                <a:solidFill>
                  <a:srgbClr val="080808"/>
                </a:solidFill>
              </a:rPr>
              <a:t>assegan</a:t>
            </a:r>
            <a:r>
              <a:rPr lang="en-US" altLang="it-IT" sz="2400" dirty="0" smtClean="0">
                <a:solidFill>
                  <a:srgbClr val="080808"/>
                </a:solidFill>
              </a:rPr>
              <a:t> diverse </a:t>
            </a:r>
            <a:r>
              <a:rPr lang="en-US" altLang="it-IT" sz="2400" dirty="0" err="1" smtClean="0">
                <a:solidFill>
                  <a:srgbClr val="080808"/>
                </a:solidFill>
              </a:rPr>
              <a:t>parti</a:t>
            </a:r>
            <a:r>
              <a:rPr lang="en-US" altLang="it-IT" sz="2400" dirty="0" smtClean="0">
                <a:solidFill>
                  <a:srgbClr val="080808"/>
                </a:solidFill>
              </a:rPr>
              <a:t> </a:t>
            </a:r>
            <a:r>
              <a:rPr lang="en-US" altLang="it-IT" sz="2400" dirty="0" err="1" smtClean="0">
                <a:solidFill>
                  <a:srgbClr val="080808"/>
                </a:solidFill>
              </a:rPr>
              <a:t>dello</a:t>
            </a:r>
            <a:r>
              <a:rPr lang="en-US" altLang="it-IT" sz="2400" dirty="0" smtClean="0">
                <a:solidFill>
                  <a:srgbClr val="080808"/>
                </a:solidFill>
              </a:rPr>
              <a:t> </a:t>
            </a:r>
            <a:r>
              <a:rPr lang="en-US" altLang="it-IT" sz="2400" dirty="0" err="1" smtClean="0">
                <a:solidFill>
                  <a:srgbClr val="080808"/>
                </a:solidFill>
              </a:rPr>
              <a:t>stimolo</a:t>
            </a:r>
            <a:r>
              <a:rPr lang="en-US" altLang="it-IT" sz="2400" dirty="0" smtClean="0">
                <a:solidFill>
                  <a:srgbClr val="080808"/>
                </a:solidFill>
              </a:rPr>
              <a:t> </a:t>
            </a:r>
            <a:r>
              <a:rPr lang="en-US" altLang="it-IT" sz="2400" dirty="0" err="1" smtClean="0">
                <a:solidFill>
                  <a:srgbClr val="080808"/>
                </a:solidFill>
              </a:rPr>
              <a:t>prossimale</a:t>
            </a:r>
            <a:r>
              <a:rPr lang="en-US" altLang="it-IT" sz="2400" dirty="0" smtClean="0">
                <a:solidFill>
                  <a:srgbClr val="080808"/>
                </a:solidFill>
              </a:rPr>
              <a:t> </a:t>
            </a:r>
            <a:r>
              <a:rPr lang="en-US" altLang="it-IT" sz="2400" dirty="0" err="1" smtClean="0">
                <a:solidFill>
                  <a:srgbClr val="080808"/>
                </a:solidFill>
              </a:rPr>
              <a:t>alla</a:t>
            </a:r>
            <a:r>
              <a:rPr lang="en-US" altLang="it-IT" sz="2400" dirty="0" smtClean="0">
                <a:solidFill>
                  <a:srgbClr val="080808"/>
                </a:solidFill>
              </a:rPr>
              <a:t> </a:t>
            </a:r>
            <a:r>
              <a:rPr lang="en-US" altLang="it-IT" sz="2400" dirty="0" err="1" smtClean="0">
                <a:solidFill>
                  <a:srgbClr val="080808"/>
                </a:solidFill>
              </a:rPr>
              <a:t>figura</a:t>
            </a:r>
            <a:r>
              <a:rPr lang="en-US" altLang="it-IT" sz="2400" dirty="0" smtClean="0">
                <a:solidFill>
                  <a:srgbClr val="080808"/>
                </a:solidFill>
              </a:rPr>
              <a:t> o </a:t>
            </a:r>
            <a:r>
              <a:rPr lang="en-US" altLang="it-IT" sz="2400" dirty="0" err="1" smtClean="0">
                <a:solidFill>
                  <a:srgbClr val="080808"/>
                </a:solidFill>
              </a:rPr>
              <a:t>allo</a:t>
            </a:r>
            <a:r>
              <a:rPr lang="en-US" altLang="it-IT" sz="2400" dirty="0" smtClean="0">
                <a:solidFill>
                  <a:srgbClr val="080808"/>
                </a:solidFill>
              </a:rPr>
              <a:t> </a:t>
            </a:r>
            <a:r>
              <a:rPr lang="en-US" altLang="it-IT" sz="2400" dirty="0" err="1" smtClean="0">
                <a:solidFill>
                  <a:srgbClr val="080808"/>
                </a:solidFill>
              </a:rPr>
              <a:t>sfondo</a:t>
            </a:r>
            <a:r>
              <a:rPr lang="en-US" altLang="it-IT" sz="2400" dirty="0" smtClean="0">
                <a:solidFill>
                  <a:srgbClr val="080808"/>
                </a:solidFill>
              </a:rPr>
              <a:t> </a:t>
            </a:r>
            <a:r>
              <a:rPr lang="en-US" altLang="it-IT" sz="2400" dirty="0" err="1" smtClean="0">
                <a:solidFill>
                  <a:srgbClr val="080808"/>
                </a:solidFill>
              </a:rPr>
              <a:t>seguendo</a:t>
            </a:r>
            <a:r>
              <a:rPr lang="en-US" altLang="it-IT" sz="2400" dirty="0" smtClean="0">
                <a:solidFill>
                  <a:srgbClr val="080808"/>
                </a:solidFill>
              </a:rPr>
              <a:t> la </a:t>
            </a:r>
            <a:r>
              <a:rPr lang="en-US" altLang="it-IT" sz="2400" dirty="0" err="1" smtClean="0">
                <a:solidFill>
                  <a:srgbClr val="080808"/>
                </a:solidFill>
              </a:rPr>
              <a:t>legge</a:t>
            </a:r>
            <a:r>
              <a:rPr lang="en-US" altLang="it-IT" sz="2400" dirty="0" smtClean="0">
                <a:solidFill>
                  <a:srgbClr val="080808"/>
                </a:solidFill>
              </a:rPr>
              <a:t> </a:t>
            </a:r>
            <a:r>
              <a:rPr lang="en-US" altLang="it-IT" sz="2400" dirty="0" err="1" smtClean="0">
                <a:solidFill>
                  <a:srgbClr val="080808"/>
                </a:solidFill>
              </a:rPr>
              <a:t>della</a:t>
            </a:r>
            <a:r>
              <a:rPr lang="en-US" altLang="it-IT" sz="2400" dirty="0" smtClean="0">
                <a:solidFill>
                  <a:srgbClr val="080808"/>
                </a:solidFill>
              </a:rPr>
              <a:t> </a:t>
            </a:r>
            <a:r>
              <a:rPr lang="en-US" altLang="it-IT" sz="2400" dirty="0" err="1" smtClean="0">
                <a:solidFill>
                  <a:srgbClr val="080808"/>
                </a:solidFill>
              </a:rPr>
              <a:t>buona</a:t>
            </a:r>
            <a:r>
              <a:rPr lang="en-US" altLang="it-IT" sz="2400" dirty="0" smtClean="0">
                <a:solidFill>
                  <a:srgbClr val="080808"/>
                </a:solidFill>
              </a:rPr>
              <a:t> forma</a:t>
            </a:r>
          </a:p>
          <a:p>
            <a:r>
              <a:rPr lang="en-US" altLang="it-IT" sz="2400" dirty="0" smtClean="0">
                <a:solidFill>
                  <a:srgbClr val="080808"/>
                </a:solidFill>
              </a:rPr>
              <a:t>Le </a:t>
            </a:r>
            <a:r>
              <a:rPr lang="en-US" altLang="it-IT" sz="2400" dirty="0" err="1" smtClean="0">
                <a:solidFill>
                  <a:srgbClr val="080808"/>
                </a:solidFill>
              </a:rPr>
              <a:t>parti</a:t>
            </a:r>
            <a:r>
              <a:rPr lang="en-US" altLang="it-IT" sz="2400" dirty="0" smtClean="0">
                <a:solidFill>
                  <a:srgbClr val="080808"/>
                </a:solidFill>
              </a:rPr>
              <a:t> associate </a:t>
            </a:r>
            <a:r>
              <a:rPr lang="en-US" altLang="it-IT" sz="2400" dirty="0" err="1" smtClean="0">
                <a:solidFill>
                  <a:srgbClr val="080808"/>
                </a:solidFill>
              </a:rPr>
              <a:t>all’oggetto</a:t>
            </a:r>
            <a:r>
              <a:rPr lang="en-US" altLang="it-IT" sz="2400" dirty="0" smtClean="0">
                <a:solidFill>
                  <a:srgbClr val="080808"/>
                </a:solidFill>
              </a:rPr>
              <a:t> </a:t>
            </a:r>
            <a:r>
              <a:rPr lang="en-US" altLang="it-IT" sz="2400" dirty="0" err="1" smtClean="0">
                <a:solidFill>
                  <a:srgbClr val="080808"/>
                </a:solidFill>
              </a:rPr>
              <a:t>sono</a:t>
            </a:r>
            <a:r>
              <a:rPr lang="en-US" altLang="it-IT" sz="2400" dirty="0" smtClean="0">
                <a:solidFill>
                  <a:srgbClr val="080808"/>
                </a:solidFill>
              </a:rPr>
              <a:t> </a:t>
            </a:r>
            <a:r>
              <a:rPr lang="en-US" altLang="it-IT" sz="2400" dirty="0" err="1" smtClean="0">
                <a:solidFill>
                  <a:srgbClr val="080808"/>
                </a:solidFill>
              </a:rPr>
              <a:t>ulteriormente</a:t>
            </a:r>
            <a:r>
              <a:rPr lang="en-US" altLang="it-IT" sz="2400" dirty="0" smtClean="0">
                <a:solidFill>
                  <a:srgbClr val="080808"/>
                </a:solidFill>
              </a:rPr>
              <a:t> </a:t>
            </a:r>
            <a:r>
              <a:rPr lang="en-US" altLang="it-IT" sz="2400" dirty="0" err="1" smtClean="0">
                <a:solidFill>
                  <a:srgbClr val="080808"/>
                </a:solidFill>
              </a:rPr>
              <a:t>analizzate</a:t>
            </a:r>
            <a:r>
              <a:rPr lang="en-US" altLang="it-IT" sz="2400" dirty="0" smtClean="0">
                <a:solidFill>
                  <a:srgbClr val="080808"/>
                </a:solidFill>
              </a:rPr>
              <a:t> per </a:t>
            </a:r>
            <a:r>
              <a:rPr lang="en-US" altLang="it-IT" sz="2400" dirty="0" err="1" smtClean="0">
                <a:solidFill>
                  <a:srgbClr val="080808"/>
                </a:solidFill>
              </a:rPr>
              <a:t>costruire</a:t>
            </a:r>
            <a:r>
              <a:rPr lang="en-US" altLang="it-IT" sz="2400" dirty="0" smtClean="0">
                <a:solidFill>
                  <a:srgbClr val="080808"/>
                </a:solidFill>
              </a:rPr>
              <a:t> un </a:t>
            </a:r>
            <a:r>
              <a:rPr lang="en-US" altLang="it-IT" sz="2400" dirty="0" err="1" smtClean="0">
                <a:solidFill>
                  <a:srgbClr val="080808"/>
                </a:solidFill>
              </a:rPr>
              <a:t>percetto</a:t>
            </a:r>
            <a:r>
              <a:rPr lang="en-US" altLang="it-IT" dirty="0" smtClean="0">
                <a:solidFill>
                  <a:srgbClr val="080808"/>
                </a:solidFill>
              </a:rPr>
              <a:t> </a:t>
            </a:r>
            <a:endParaRPr lang="en-US" altLang="it-IT" dirty="0">
              <a:solidFill>
                <a:srgbClr val="080808"/>
              </a:solidFill>
            </a:endParaRPr>
          </a:p>
        </p:txBody>
      </p:sp>
    </p:spTree>
    <p:extLst>
      <p:ext uri="{BB962C8B-B14F-4D97-AF65-F5344CB8AC3E}">
        <p14:creationId xmlns:p14="http://schemas.microsoft.com/office/powerpoint/2010/main" val="360876071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it-IT" smtClean="0"/>
              <a:t>Articolazione figura-sfondo</a:t>
            </a:r>
            <a:endParaRPr lang="en-US" altLang="it-IT" dirty="0"/>
          </a:p>
        </p:txBody>
      </p:sp>
      <p:sp>
        <p:nvSpPr>
          <p:cNvPr id="8195" name="Rectangle 3"/>
          <p:cNvSpPr>
            <a:spLocks noGrp="1" noChangeArrowheads="1"/>
          </p:cNvSpPr>
          <p:nvPr>
            <p:ph type="body" idx="1"/>
          </p:nvPr>
        </p:nvSpPr>
        <p:spPr/>
        <p:txBody>
          <a:bodyPr/>
          <a:lstStyle/>
          <a:p>
            <a:r>
              <a:rPr lang="en-US" altLang="it-IT" dirty="0" smtClean="0"/>
              <a:t>Secondo </a:t>
            </a:r>
            <a:r>
              <a:rPr lang="en-US" altLang="it-IT" dirty="0" err="1" smtClean="0"/>
              <a:t>gli</a:t>
            </a:r>
            <a:r>
              <a:rPr lang="en-US" altLang="it-IT" dirty="0" smtClean="0"/>
              <a:t> </a:t>
            </a:r>
            <a:r>
              <a:rPr lang="en-US" altLang="it-IT" dirty="0" err="1" smtClean="0"/>
              <a:t>psicologi</a:t>
            </a:r>
            <a:r>
              <a:rPr lang="en-US" altLang="it-IT" dirty="0" smtClean="0"/>
              <a:t> </a:t>
            </a:r>
            <a:r>
              <a:rPr lang="en-US" altLang="it-IT" dirty="0" err="1" smtClean="0"/>
              <a:t>della</a:t>
            </a:r>
            <a:r>
              <a:rPr lang="en-US" altLang="it-IT" dirty="0" smtClean="0"/>
              <a:t> Gestalt, a </a:t>
            </a:r>
            <a:r>
              <a:rPr lang="en-US" altLang="it-IT" dirty="0" err="1" smtClean="0"/>
              <a:t>parità</a:t>
            </a:r>
            <a:r>
              <a:rPr lang="en-US" altLang="it-IT" dirty="0" smtClean="0"/>
              <a:t> di </a:t>
            </a:r>
            <a:r>
              <a:rPr lang="en-US" altLang="it-IT" dirty="0" err="1" smtClean="0"/>
              <a:t>altre</a:t>
            </a:r>
            <a:r>
              <a:rPr lang="en-US" altLang="it-IT" dirty="0" smtClean="0"/>
              <a:t> </a:t>
            </a:r>
            <a:r>
              <a:rPr lang="en-US" altLang="it-IT" dirty="0" err="1" smtClean="0"/>
              <a:t>condizioni</a:t>
            </a:r>
            <a:r>
              <a:rPr lang="en-US" altLang="it-IT" dirty="0" smtClean="0"/>
              <a:t>, </a:t>
            </a:r>
            <a:r>
              <a:rPr lang="en-US" altLang="it-IT" dirty="0" err="1" smtClean="0"/>
              <a:t>cosa</a:t>
            </a:r>
            <a:r>
              <a:rPr lang="en-US" altLang="it-IT" dirty="0" smtClean="0"/>
              <a:t> </a:t>
            </a:r>
            <a:r>
              <a:rPr lang="en-US" altLang="it-IT" dirty="0" err="1" smtClean="0"/>
              <a:t>sia</a:t>
            </a:r>
            <a:r>
              <a:rPr lang="en-US" altLang="it-IT" dirty="0" smtClean="0"/>
              <a:t> </a:t>
            </a:r>
            <a:r>
              <a:rPr lang="en-US" altLang="it-IT" dirty="0" err="1" smtClean="0"/>
              <a:t>figura</a:t>
            </a:r>
            <a:r>
              <a:rPr lang="en-US" altLang="it-IT" dirty="0" smtClean="0"/>
              <a:t> o </a:t>
            </a:r>
            <a:r>
              <a:rPr lang="en-US" altLang="it-IT" dirty="0" err="1" smtClean="0"/>
              <a:t>sfondo</a:t>
            </a:r>
            <a:r>
              <a:rPr lang="en-US" altLang="it-IT" dirty="0" smtClean="0"/>
              <a:t> segue </a:t>
            </a:r>
            <a:r>
              <a:rPr lang="en-US" altLang="it-IT" dirty="0" err="1" smtClean="0"/>
              <a:t>alcune</a:t>
            </a:r>
            <a:r>
              <a:rPr lang="en-US" altLang="it-IT" dirty="0" smtClean="0"/>
              <a:t> </a:t>
            </a:r>
            <a:r>
              <a:rPr lang="en-US" altLang="it-IT" dirty="0" err="1" smtClean="0"/>
              <a:t>regole</a:t>
            </a:r>
            <a:r>
              <a:rPr lang="en-US" altLang="it-IT" dirty="0" smtClean="0"/>
              <a:t>. E’ </a:t>
            </a:r>
            <a:r>
              <a:rPr lang="en-US" altLang="it-IT" dirty="0" err="1" smtClean="0"/>
              <a:t>figura</a:t>
            </a:r>
            <a:endParaRPr lang="en-US" altLang="it-IT" dirty="0" smtClean="0"/>
          </a:p>
          <a:p>
            <a:pPr lvl="1"/>
            <a:r>
              <a:rPr lang="en-US" altLang="it-IT" dirty="0" smtClean="0"/>
              <a:t>La </a:t>
            </a:r>
            <a:r>
              <a:rPr lang="en-US" altLang="it-IT" dirty="0" err="1" smtClean="0"/>
              <a:t>regione</a:t>
            </a:r>
            <a:r>
              <a:rPr lang="en-US" altLang="it-IT" dirty="0" smtClean="0"/>
              <a:t> </a:t>
            </a:r>
            <a:r>
              <a:rPr lang="en-US" altLang="it-IT" dirty="0" err="1" smtClean="0"/>
              <a:t>inclusa</a:t>
            </a:r>
            <a:endParaRPr lang="en-US" altLang="it-IT" dirty="0" smtClean="0"/>
          </a:p>
          <a:p>
            <a:pPr lvl="1"/>
            <a:r>
              <a:rPr lang="en-US" altLang="it-IT" dirty="0" smtClean="0"/>
              <a:t> la </a:t>
            </a:r>
            <a:r>
              <a:rPr lang="en-US" altLang="it-IT" dirty="0" err="1" smtClean="0"/>
              <a:t>regione</a:t>
            </a:r>
            <a:r>
              <a:rPr lang="en-US" altLang="it-IT" dirty="0" smtClean="0"/>
              <a:t> </a:t>
            </a:r>
            <a:r>
              <a:rPr lang="en-US" altLang="it-IT" dirty="0" err="1" smtClean="0"/>
              <a:t>convessa</a:t>
            </a:r>
            <a:endParaRPr lang="en-US" altLang="it-IT" dirty="0" smtClean="0"/>
          </a:p>
          <a:p>
            <a:pPr lvl="1"/>
            <a:r>
              <a:rPr lang="en-US" altLang="it-IT" dirty="0" smtClean="0"/>
              <a:t>La </a:t>
            </a:r>
            <a:r>
              <a:rPr lang="en-US" altLang="it-IT" dirty="0" err="1" smtClean="0"/>
              <a:t>regione</a:t>
            </a:r>
            <a:r>
              <a:rPr lang="en-US" altLang="it-IT" dirty="0" smtClean="0"/>
              <a:t> </a:t>
            </a:r>
            <a:r>
              <a:rPr lang="en-US" altLang="it-IT" dirty="0" err="1" smtClean="0"/>
              <a:t>meno</a:t>
            </a:r>
            <a:r>
              <a:rPr lang="en-US" altLang="it-IT" dirty="0" smtClean="0"/>
              <a:t> </a:t>
            </a:r>
            <a:r>
              <a:rPr lang="en-US" altLang="it-IT" dirty="0" err="1" smtClean="0"/>
              <a:t>estesa</a:t>
            </a:r>
            <a:endParaRPr lang="en-US" altLang="it-IT" dirty="0" smtClean="0"/>
          </a:p>
          <a:p>
            <a:pPr lvl="1"/>
            <a:r>
              <a:rPr lang="en-US" altLang="it-IT" dirty="0" err="1" smtClean="0"/>
              <a:t>Quella</a:t>
            </a:r>
            <a:r>
              <a:rPr lang="en-US" altLang="it-IT" dirty="0" smtClean="0"/>
              <a:t> </a:t>
            </a:r>
            <a:r>
              <a:rPr lang="en-US" altLang="it-IT" dirty="0" err="1" smtClean="0"/>
              <a:t>davanti</a:t>
            </a:r>
            <a:endParaRPr lang="en-US" altLang="it-IT" dirty="0" smtClean="0"/>
          </a:p>
          <a:p>
            <a:pPr lvl="1"/>
            <a:r>
              <a:rPr lang="en-US" altLang="it-IT" dirty="0" err="1" smtClean="0"/>
              <a:t>Quella</a:t>
            </a:r>
            <a:r>
              <a:rPr lang="en-US" altLang="it-IT" dirty="0" smtClean="0"/>
              <a:t> </a:t>
            </a:r>
            <a:r>
              <a:rPr lang="en-US" altLang="it-IT" dirty="0" err="1" smtClean="0"/>
              <a:t>orientata</a:t>
            </a:r>
            <a:r>
              <a:rPr lang="en-US" altLang="it-IT" dirty="0" smtClean="0"/>
              <a:t> in </a:t>
            </a:r>
            <a:r>
              <a:rPr lang="en-US" altLang="it-IT" dirty="0" err="1" smtClean="0"/>
              <a:t>orizzontale</a:t>
            </a:r>
            <a:r>
              <a:rPr lang="en-US" altLang="it-IT" dirty="0" smtClean="0"/>
              <a:t> o in </a:t>
            </a:r>
            <a:r>
              <a:rPr lang="en-US" altLang="it-IT" dirty="0" err="1" smtClean="0"/>
              <a:t>verticale</a:t>
            </a:r>
            <a:endParaRPr lang="en-US" altLang="it-IT" dirty="0" smtClean="0"/>
          </a:p>
          <a:p>
            <a:pPr lvl="1"/>
            <a:r>
              <a:rPr lang="en-US" altLang="it-IT" dirty="0" smtClean="0"/>
              <a:t>…..</a:t>
            </a:r>
            <a:endParaRPr lang="en-US" altLang="it-IT" dirty="0"/>
          </a:p>
        </p:txBody>
      </p:sp>
    </p:spTree>
    <p:extLst>
      <p:ext uri="{BB962C8B-B14F-4D97-AF65-F5344CB8AC3E}">
        <p14:creationId xmlns:p14="http://schemas.microsoft.com/office/powerpoint/2010/main" val="2525820048"/>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it-IT" dirty="0" err="1" smtClean="0"/>
              <a:t>Articolazione</a:t>
            </a:r>
            <a:r>
              <a:rPr lang="en-US" altLang="it-IT" dirty="0" smtClean="0"/>
              <a:t> </a:t>
            </a:r>
            <a:r>
              <a:rPr lang="en-US" altLang="it-IT" dirty="0" err="1"/>
              <a:t>figura-sfondo</a:t>
            </a:r>
            <a:endParaRPr lang="en-US" altLang="it-IT" dirty="0"/>
          </a:p>
        </p:txBody>
      </p:sp>
      <p:sp>
        <p:nvSpPr>
          <p:cNvPr id="8195" name="Rectangle 3"/>
          <p:cNvSpPr>
            <a:spLocks noGrp="1" noChangeArrowheads="1"/>
          </p:cNvSpPr>
          <p:nvPr>
            <p:ph type="body" idx="1"/>
          </p:nvPr>
        </p:nvSpPr>
        <p:spPr>
          <a:xfrm>
            <a:off x="4391024" y="1825625"/>
            <a:ext cx="4124325" cy="4351338"/>
          </a:xfrm>
        </p:spPr>
        <p:txBody>
          <a:bodyPr/>
          <a:lstStyle/>
          <a:p>
            <a:r>
              <a:rPr lang="en-US" altLang="it-IT" sz="2400" dirty="0" err="1" smtClean="0"/>
              <a:t>L’articolazione</a:t>
            </a:r>
            <a:r>
              <a:rPr lang="en-US" altLang="it-IT" sz="2400" dirty="0" smtClean="0"/>
              <a:t> </a:t>
            </a:r>
            <a:r>
              <a:rPr lang="en-US" altLang="it-IT" sz="2400" dirty="0" err="1" smtClean="0"/>
              <a:t>figura</a:t>
            </a:r>
            <a:r>
              <a:rPr lang="en-US" altLang="it-IT" sz="2400" dirty="0" smtClean="0"/>
              <a:t> </a:t>
            </a:r>
            <a:r>
              <a:rPr lang="en-US" altLang="it-IT" sz="2400" dirty="0" err="1" smtClean="0"/>
              <a:t>sfondo</a:t>
            </a:r>
            <a:r>
              <a:rPr lang="en-US" altLang="it-IT" sz="2400" dirty="0" smtClean="0"/>
              <a:t> non è </a:t>
            </a:r>
            <a:r>
              <a:rPr lang="en-US" altLang="it-IT" sz="2400" dirty="0" err="1" smtClean="0"/>
              <a:t>completamente</a:t>
            </a:r>
            <a:r>
              <a:rPr lang="en-US" altLang="it-IT" sz="2400" dirty="0" smtClean="0"/>
              <a:t> </a:t>
            </a:r>
            <a:r>
              <a:rPr lang="en-US" altLang="it-IT" sz="2400" dirty="0" err="1" smtClean="0"/>
              <a:t>deterministica</a:t>
            </a:r>
            <a:r>
              <a:rPr lang="en-US" altLang="it-IT" sz="2400" dirty="0" smtClean="0"/>
              <a:t> -&gt; </a:t>
            </a:r>
            <a:r>
              <a:rPr lang="en-US" altLang="it-IT" sz="2400" dirty="0" smtClean="0">
                <a:solidFill>
                  <a:srgbClr val="C00000"/>
                </a:solidFill>
              </a:rPr>
              <a:t>figure </a:t>
            </a:r>
            <a:r>
              <a:rPr lang="en-US" altLang="it-IT" sz="2400" dirty="0" err="1" smtClean="0">
                <a:solidFill>
                  <a:srgbClr val="C00000"/>
                </a:solidFill>
              </a:rPr>
              <a:t>reversibili</a:t>
            </a:r>
            <a:endParaRPr lang="en-US" altLang="it-IT" sz="2400" dirty="0" smtClean="0">
              <a:solidFill>
                <a:srgbClr val="C00000"/>
              </a:solidFill>
            </a:endParaRPr>
          </a:p>
          <a:p>
            <a:endParaRPr lang="en-US" altLang="it-IT" sz="2400" dirty="0" smtClean="0">
              <a:solidFill>
                <a:srgbClr val="080808"/>
              </a:solidFill>
            </a:endParaRPr>
          </a:p>
          <a:p>
            <a:r>
              <a:rPr lang="en-US" altLang="it-IT" sz="2400" dirty="0" smtClean="0">
                <a:solidFill>
                  <a:srgbClr val="080808"/>
                </a:solidFill>
              </a:rPr>
              <a:t>Le due figure non </a:t>
            </a:r>
            <a:r>
              <a:rPr lang="en-US" altLang="it-IT" sz="2400" dirty="0" err="1" smtClean="0">
                <a:solidFill>
                  <a:srgbClr val="080808"/>
                </a:solidFill>
              </a:rPr>
              <a:t>possono</a:t>
            </a:r>
            <a:r>
              <a:rPr lang="en-US" altLang="it-IT" sz="2400" dirty="0" smtClean="0">
                <a:solidFill>
                  <a:srgbClr val="080808"/>
                </a:solidFill>
              </a:rPr>
              <a:t> </a:t>
            </a:r>
            <a:r>
              <a:rPr lang="en-US" altLang="it-IT" sz="2400" dirty="0" err="1" smtClean="0">
                <a:solidFill>
                  <a:srgbClr val="080808"/>
                </a:solidFill>
              </a:rPr>
              <a:t>essere</a:t>
            </a:r>
            <a:r>
              <a:rPr lang="en-US" altLang="it-IT" sz="2400" dirty="0" smtClean="0">
                <a:solidFill>
                  <a:srgbClr val="080808"/>
                </a:solidFill>
              </a:rPr>
              <a:t> </a:t>
            </a:r>
            <a:r>
              <a:rPr lang="en-US" altLang="it-IT" sz="2400" dirty="0" err="1" smtClean="0">
                <a:solidFill>
                  <a:srgbClr val="080808"/>
                </a:solidFill>
              </a:rPr>
              <a:t>percepite</a:t>
            </a:r>
            <a:r>
              <a:rPr lang="en-US" altLang="it-IT" sz="2400" dirty="0" smtClean="0">
                <a:solidFill>
                  <a:srgbClr val="080808"/>
                </a:solidFill>
              </a:rPr>
              <a:t> </a:t>
            </a:r>
            <a:r>
              <a:rPr lang="en-US" altLang="it-IT" sz="2400" dirty="0" err="1" smtClean="0">
                <a:solidFill>
                  <a:srgbClr val="080808"/>
                </a:solidFill>
              </a:rPr>
              <a:t>contemporaneamente</a:t>
            </a:r>
            <a:endParaRPr lang="en-US" altLang="it-IT" sz="2400" dirty="0" smtClean="0">
              <a:solidFill>
                <a:srgbClr val="080808"/>
              </a:solidFill>
            </a:endParaRPr>
          </a:p>
          <a:p>
            <a:endParaRPr lang="en-US" altLang="it-IT" sz="2400" dirty="0">
              <a:solidFill>
                <a:srgbClr val="C00000"/>
              </a:solidFill>
            </a:endParaRPr>
          </a:p>
          <a:p>
            <a:r>
              <a:rPr lang="en-US" altLang="it-IT" sz="2400" dirty="0" err="1" smtClean="0">
                <a:solidFill>
                  <a:srgbClr val="080808"/>
                </a:solidFill>
              </a:rPr>
              <a:t>Esiste</a:t>
            </a:r>
            <a:r>
              <a:rPr lang="en-US" altLang="it-IT" sz="2400" dirty="0" smtClean="0">
                <a:solidFill>
                  <a:srgbClr val="080808"/>
                </a:solidFill>
              </a:rPr>
              <a:t> </a:t>
            </a:r>
            <a:r>
              <a:rPr lang="en-US" altLang="it-IT" sz="2400" dirty="0" err="1" smtClean="0">
                <a:solidFill>
                  <a:srgbClr val="080808"/>
                </a:solidFill>
              </a:rPr>
              <a:t>un’elaborazione</a:t>
            </a:r>
            <a:r>
              <a:rPr lang="en-US" altLang="it-IT" sz="2400" dirty="0" smtClean="0">
                <a:solidFill>
                  <a:srgbClr val="080808"/>
                </a:solidFill>
              </a:rPr>
              <a:t> </a:t>
            </a:r>
            <a:r>
              <a:rPr lang="en-US" altLang="it-IT" sz="2400" dirty="0" err="1" smtClean="0">
                <a:solidFill>
                  <a:srgbClr val="080808"/>
                </a:solidFill>
              </a:rPr>
              <a:t>guidata</a:t>
            </a:r>
            <a:r>
              <a:rPr lang="en-US" altLang="it-IT" sz="2400" dirty="0" smtClean="0">
                <a:solidFill>
                  <a:srgbClr val="080808"/>
                </a:solidFill>
              </a:rPr>
              <a:t> top down</a:t>
            </a:r>
            <a:r>
              <a:rPr lang="en-US" altLang="it-IT" sz="2400" dirty="0" smtClean="0"/>
              <a:t> </a:t>
            </a:r>
            <a:endParaRPr lang="en-US" altLang="it-IT" sz="24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 y="1690689"/>
            <a:ext cx="3762375" cy="4191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35506307"/>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tutto è più della  somma delle sua parti</a:t>
            </a:r>
            <a:endParaRPr lang="it-IT" dirty="0"/>
          </a:p>
        </p:txBody>
      </p:sp>
      <p:sp>
        <p:nvSpPr>
          <p:cNvPr id="3" name="Segnaposto contenuto 2"/>
          <p:cNvSpPr>
            <a:spLocks noGrp="1"/>
          </p:cNvSpPr>
          <p:nvPr>
            <p:ph idx="1"/>
          </p:nvPr>
        </p:nvSpPr>
        <p:spPr/>
        <p:txBody>
          <a:bodyPr/>
          <a:lstStyle/>
          <a:p>
            <a:r>
              <a:rPr lang="it-IT" dirty="0" err="1" smtClean="0"/>
              <a:t>Secono</a:t>
            </a:r>
            <a:r>
              <a:rPr lang="it-IT" dirty="0" smtClean="0"/>
              <a:t> gli psicologi della Gestalt, inoltre, i singoli elementi percettivi vengono organizzati in un tutto unitario che è più della somma delle sue parti</a:t>
            </a:r>
          </a:p>
          <a:p>
            <a:endParaRPr lang="it-IT" dirty="0"/>
          </a:p>
          <a:p>
            <a:r>
              <a:rPr lang="it-IT" dirty="0" smtClean="0"/>
              <a:t>Vengono organizzati nella forma migliore, più semplice e più stabile (legge della Pregnanza, </a:t>
            </a:r>
            <a:r>
              <a:rPr lang="it-IT" dirty="0" err="1" smtClean="0"/>
              <a:t>Koffka</a:t>
            </a:r>
            <a:r>
              <a:rPr lang="it-IT" dirty="0" smtClean="0"/>
              <a:t>)</a:t>
            </a:r>
          </a:p>
          <a:p>
            <a:endParaRPr lang="it-IT" dirty="0"/>
          </a:p>
          <a:p>
            <a:r>
              <a:rPr lang="it-IT" dirty="0" smtClean="0"/>
              <a:t>Influenza della forma globale sulla locale</a:t>
            </a:r>
          </a:p>
          <a:p>
            <a:endParaRPr lang="it-IT" dirty="0"/>
          </a:p>
          <a:p>
            <a:endParaRPr lang="it-IT" dirty="0"/>
          </a:p>
        </p:txBody>
      </p:sp>
    </p:spTree>
    <p:extLst>
      <p:ext uri="{BB962C8B-B14F-4D97-AF65-F5344CB8AC3E}">
        <p14:creationId xmlns:p14="http://schemas.microsoft.com/office/powerpoint/2010/main" val="270573078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a:t>Effetto Navon</a:t>
            </a:r>
            <a:endParaRPr lang="it-IT" dirty="0"/>
          </a:p>
        </p:txBody>
      </p:sp>
      <p:sp>
        <p:nvSpPr>
          <p:cNvPr id="3" name="Segnaposto contenuto 2"/>
          <p:cNvSpPr>
            <a:spLocks noGrp="1"/>
          </p:cNvSpPr>
          <p:nvPr>
            <p:ph idx="1"/>
          </p:nvPr>
        </p:nvSpPr>
        <p:spPr/>
        <p:txBody>
          <a:bodyPr/>
          <a:lstStyle/>
          <a:p>
            <a:r>
              <a:rPr lang="it-IT"/>
              <a:t>Parti e tutto</a:t>
            </a:r>
          </a:p>
          <a:p>
            <a:pPr lvl="1"/>
            <a:r>
              <a:rPr lang="it-IT"/>
              <a:t>Effetto di superiorità del globale: le proprietà dell'intero oggetto hanno la precedenza sulle proprietà delle parti dell'oggetto</a:t>
            </a:r>
            <a:endParaRPr lang="it-IT" dirty="0"/>
          </a:p>
        </p:txBody>
      </p:sp>
      <p:pic>
        <p:nvPicPr>
          <p:cNvPr id="4" name="Immagin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3717032"/>
            <a:ext cx="7107283" cy="2736304"/>
          </a:xfrm>
          <a:prstGeom prst="rect">
            <a:avLst/>
          </a:prstGeom>
        </p:spPr>
      </p:pic>
    </p:spTree>
    <p:extLst>
      <p:ext uri="{BB962C8B-B14F-4D97-AF65-F5344CB8AC3E}">
        <p14:creationId xmlns:p14="http://schemas.microsoft.com/office/powerpoint/2010/main" val="208253381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altLang="it-IT" dirty="0" err="1"/>
              <a:t>Leggi</a:t>
            </a:r>
            <a:r>
              <a:rPr lang="en-US" altLang="it-IT" dirty="0"/>
              <a:t> </a:t>
            </a:r>
            <a:r>
              <a:rPr lang="en-US" altLang="it-IT" dirty="0" smtClean="0"/>
              <a:t>dell’ </a:t>
            </a:r>
            <a:r>
              <a:rPr lang="en-US" altLang="it-IT" dirty="0" err="1"/>
              <a:t>organizzazione</a:t>
            </a:r>
            <a:r>
              <a:rPr lang="en-US" altLang="it-IT" dirty="0"/>
              <a:t> </a:t>
            </a:r>
            <a:r>
              <a:rPr lang="en-US" altLang="it-IT" dirty="0" err="1" smtClean="0"/>
              <a:t>percettiva</a:t>
            </a:r>
            <a:endParaRPr lang="en-US" altLang="it-IT" dirty="0"/>
          </a:p>
        </p:txBody>
      </p:sp>
      <p:sp>
        <p:nvSpPr>
          <p:cNvPr id="12291" name="Rectangle 3"/>
          <p:cNvSpPr>
            <a:spLocks noGrp="1" noChangeArrowheads="1"/>
          </p:cNvSpPr>
          <p:nvPr>
            <p:ph type="body" idx="1"/>
          </p:nvPr>
        </p:nvSpPr>
        <p:spPr>
          <a:xfrm>
            <a:off x="628651" y="1825625"/>
            <a:ext cx="6468436" cy="4351338"/>
          </a:xfrm>
        </p:spPr>
        <p:txBody>
          <a:bodyPr>
            <a:normAutofit fontScale="92500"/>
          </a:bodyPr>
          <a:lstStyle/>
          <a:p>
            <a:r>
              <a:rPr lang="en-US" altLang="it-IT" sz="2400" dirty="0" err="1" smtClean="0">
                <a:solidFill>
                  <a:srgbClr val="080808"/>
                </a:solidFill>
              </a:rPr>
              <a:t>Esistono</a:t>
            </a:r>
            <a:r>
              <a:rPr lang="en-US" altLang="it-IT" sz="2400" dirty="0" smtClean="0">
                <a:solidFill>
                  <a:srgbClr val="080808"/>
                </a:solidFill>
              </a:rPr>
              <a:t> </a:t>
            </a:r>
            <a:r>
              <a:rPr lang="en-US" altLang="it-IT" sz="2400" dirty="0" err="1" smtClean="0">
                <a:solidFill>
                  <a:srgbClr val="080808"/>
                </a:solidFill>
              </a:rPr>
              <a:t>principi</a:t>
            </a:r>
            <a:r>
              <a:rPr lang="en-US" altLang="it-IT" sz="2400" dirty="0" smtClean="0">
                <a:solidFill>
                  <a:srgbClr val="080808"/>
                </a:solidFill>
              </a:rPr>
              <a:t> </a:t>
            </a:r>
            <a:r>
              <a:rPr lang="en-US" altLang="it-IT" sz="2400" dirty="0" err="1" smtClean="0">
                <a:solidFill>
                  <a:srgbClr val="080808"/>
                </a:solidFill>
              </a:rPr>
              <a:t>che</a:t>
            </a:r>
            <a:r>
              <a:rPr lang="en-US" altLang="it-IT" sz="2400" dirty="0" smtClean="0">
                <a:solidFill>
                  <a:srgbClr val="080808"/>
                </a:solidFill>
              </a:rPr>
              <a:t> </a:t>
            </a:r>
            <a:r>
              <a:rPr lang="en-US" altLang="it-IT" sz="2400" dirty="0" err="1" smtClean="0">
                <a:solidFill>
                  <a:srgbClr val="080808"/>
                </a:solidFill>
              </a:rPr>
              <a:t>regolano</a:t>
            </a:r>
            <a:r>
              <a:rPr lang="en-US" altLang="it-IT" sz="2400" dirty="0" smtClean="0">
                <a:solidFill>
                  <a:srgbClr val="080808"/>
                </a:solidFill>
              </a:rPr>
              <a:t> come le </a:t>
            </a:r>
            <a:r>
              <a:rPr lang="en-US" altLang="it-IT" sz="2400" dirty="0" err="1" smtClean="0">
                <a:solidFill>
                  <a:srgbClr val="080808"/>
                </a:solidFill>
              </a:rPr>
              <a:t>parti</a:t>
            </a:r>
            <a:r>
              <a:rPr lang="en-US" altLang="it-IT" sz="2400" dirty="0" smtClean="0">
                <a:solidFill>
                  <a:srgbClr val="080808"/>
                </a:solidFill>
              </a:rPr>
              <a:t> </a:t>
            </a:r>
            <a:r>
              <a:rPr lang="en-US" altLang="it-IT" sz="2400" dirty="0" err="1" smtClean="0">
                <a:solidFill>
                  <a:srgbClr val="080808"/>
                </a:solidFill>
              </a:rPr>
              <a:t>vengono</a:t>
            </a:r>
            <a:r>
              <a:rPr lang="en-US" altLang="it-IT" sz="2400" dirty="0" smtClean="0">
                <a:solidFill>
                  <a:srgbClr val="080808"/>
                </a:solidFill>
              </a:rPr>
              <a:t> </a:t>
            </a:r>
            <a:r>
              <a:rPr lang="en-US" altLang="it-IT" sz="2400" dirty="0" err="1" smtClean="0">
                <a:solidFill>
                  <a:srgbClr val="080808"/>
                </a:solidFill>
              </a:rPr>
              <a:t>raggruppate</a:t>
            </a:r>
            <a:r>
              <a:rPr lang="en-US" altLang="it-IT" sz="2400" dirty="0" smtClean="0">
                <a:solidFill>
                  <a:srgbClr val="080808"/>
                </a:solidFill>
              </a:rPr>
              <a:t> in un </a:t>
            </a:r>
            <a:r>
              <a:rPr lang="en-US" altLang="it-IT" sz="2400" dirty="0" err="1" smtClean="0">
                <a:solidFill>
                  <a:srgbClr val="080808"/>
                </a:solidFill>
              </a:rPr>
              <a:t>tutto</a:t>
            </a:r>
            <a:r>
              <a:rPr lang="en-US" altLang="it-IT" sz="2400" dirty="0" smtClean="0">
                <a:solidFill>
                  <a:srgbClr val="A00458"/>
                </a:solidFill>
              </a:rPr>
              <a:t> (</a:t>
            </a:r>
            <a:r>
              <a:rPr lang="en-US" altLang="it-IT" sz="2400" dirty="0" err="1" smtClean="0">
                <a:solidFill>
                  <a:srgbClr val="A00458"/>
                </a:solidFill>
              </a:rPr>
              <a:t>Leggi</a:t>
            </a:r>
            <a:r>
              <a:rPr lang="en-US" altLang="it-IT" sz="2400" dirty="0" smtClean="0">
                <a:solidFill>
                  <a:srgbClr val="A00458"/>
                </a:solidFill>
              </a:rPr>
              <a:t> </a:t>
            </a:r>
            <a:r>
              <a:rPr lang="en-US" altLang="it-IT" sz="2400" dirty="0" err="1" smtClean="0">
                <a:solidFill>
                  <a:srgbClr val="A00458"/>
                </a:solidFill>
              </a:rPr>
              <a:t>dell’organizzazione</a:t>
            </a:r>
            <a:r>
              <a:rPr lang="en-US" altLang="it-IT" sz="2400" dirty="0" smtClean="0">
                <a:solidFill>
                  <a:srgbClr val="A00458"/>
                </a:solidFill>
              </a:rPr>
              <a:t> </a:t>
            </a:r>
            <a:r>
              <a:rPr lang="en-US" altLang="it-IT" sz="2400" dirty="0" err="1" smtClean="0">
                <a:solidFill>
                  <a:srgbClr val="A00458"/>
                </a:solidFill>
              </a:rPr>
              <a:t>percettiva</a:t>
            </a:r>
            <a:r>
              <a:rPr lang="en-US" altLang="it-IT" sz="2400" dirty="0" smtClean="0">
                <a:solidFill>
                  <a:srgbClr val="A00458"/>
                </a:solidFill>
              </a:rPr>
              <a:t>)</a:t>
            </a:r>
          </a:p>
          <a:p>
            <a:r>
              <a:rPr lang="en-US" altLang="it-IT" sz="2400" dirty="0" smtClean="0">
                <a:solidFill>
                  <a:srgbClr val="A00458"/>
                </a:solidFill>
              </a:rPr>
              <a:t>A. </a:t>
            </a:r>
            <a:r>
              <a:rPr lang="en-US" altLang="it-IT" sz="2400" dirty="0" err="1" smtClean="0">
                <a:solidFill>
                  <a:srgbClr val="A00458"/>
                </a:solidFill>
              </a:rPr>
              <a:t>Legge</a:t>
            </a:r>
            <a:r>
              <a:rPr lang="en-US" altLang="it-IT" sz="2400" dirty="0" smtClean="0">
                <a:solidFill>
                  <a:srgbClr val="A00458"/>
                </a:solidFill>
              </a:rPr>
              <a:t> </a:t>
            </a:r>
            <a:r>
              <a:rPr lang="en-US" altLang="it-IT" sz="2400" dirty="0" err="1" smtClean="0">
                <a:solidFill>
                  <a:srgbClr val="A00458"/>
                </a:solidFill>
              </a:rPr>
              <a:t>della</a:t>
            </a:r>
            <a:r>
              <a:rPr lang="en-US" altLang="it-IT" sz="2400" dirty="0" smtClean="0">
                <a:solidFill>
                  <a:srgbClr val="A00458"/>
                </a:solidFill>
              </a:rPr>
              <a:t> </a:t>
            </a:r>
            <a:r>
              <a:rPr lang="en-US" altLang="it-IT" sz="2400" dirty="0" err="1" smtClean="0">
                <a:solidFill>
                  <a:srgbClr val="A00458"/>
                </a:solidFill>
              </a:rPr>
              <a:t>Prossimità</a:t>
            </a:r>
            <a:r>
              <a:rPr lang="en-US" altLang="it-IT" sz="2400" dirty="0" smtClean="0"/>
              <a:t>. Se </a:t>
            </a:r>
            <a:r>
              <a:rPr lang="en-US" altLang="it-IT" sz="2400" dirty="0" err="1" smtClean="0"/>
              <a:t>tutto</a:t>
            </a:r>
            <a:r>
              <a:rPr lang="en-US" altLang="it-IT" sz="2400" dirty="0" smtClean="0"/>
              <a:t> </a:t>
            </a:r>
            <a:r>
              <a:rPr lang="en-US" altLang="it-IT" sz="2400" dirty="0" err="1" smtClean="0"/>
              <a:t>il</a:t>
            </a:r>
            <a:r>
              <a:rPr lang="en-US" altLang="it-IT" sz="2400" dirty="0" smtClean="0"/>
              <a:t> resto è </a:t>
            </a:r>
            <a:r>
              <a:rPr lang="en-US" altLang="it-IT" sz="2400" dirty="0" err="1" smtClean="0"/>
              <a:t>uguale</a:t>
            </a:r>
            <a:r>
              <a:rPr lang="en-US" altLang="it-IT" sz="2400" dirty="0" smtClean="0"/>
              <a:t>, </a:t>
            </a:r>
            <a:r>
              <a:rPr lang="en-US" altLang="it-IT" sz="2400" dirty="0" err="1"/>
              <a:t>e</a:t>
            </a:r>
            <a:r>
              <a:rPr lang="en-US" altLang="it-IT" sz="2400" dirty="0" err="1" smtClean="0"/>
              <a:t>lementi</a:t>
            </a:r>
            <a:r>
              <a:rPr lang="en-US" altLang="it-IT" sz="2400" dirty="0" smtClean="0"/>
              <a:t> </a:t>
            </a:r>
            <a:r>
              <a:rPr lang="en-US" altLang="it-IT" sz="2400" dirty="0" err="1"/>
              <a:t>vicini</a:t>
            </a:r>
            <a:r>
              <a:rPr lang="en-US" altLang="it-IT" sz="2400" dirty="0"/>
              <a:t> </a:t>
            </a:r>
            <a:r>
              <a:rPr lang="en-US" altLang="it-IT" sz="2400" dirty="0" err="1"/>
              <a:t>sono</a:t>
            </a:r>
            <a:r>
              <a:rPr lang="en-US" altLang="it-IT" sz="2400" dirty="0"/>
              <a:t> </a:t>
            </a:r>
            <a:r>
              <a:rPr lang="en-US" altLang="it-IT" sz="2400" dirty="0" err="1"/>
              <a:t>spesso</a:t>
            </a:r>
            <a:r>
              <a:rPr lang="en-US" altLang="it-IT" sz="2400" dirty="0"/>
              <a:t> </a:t>
            </a:r>
            <a:r>
              <a:rPr lang="en-US" altLang="it-IT" sz="2400" dirty="0" err="1" smtClean="0"/>
              <a:t>associati</a:t>
            </a:r>
            <a:r>
              <a:rPr lang="en-US" altLang="it-IT" sz="2400" dirty="0" smtClean="0"/>
              <a:t> come </a:t>
            </a:r>
            <a:r>
              <a:rPr lang="en-US" altLang="it-IT" sz="2400" dirty="0" err="1" smtClean="0"/>
              <a:t>parti</a:t>
            </a:r>
            <a:r>
              <a:rPr lang="en-US" altLang="it-IT" sz="2400" dirty="0" smtClean="0"/>
              <a:t> di </a:t>
            </a:r>
            <a:r>
              <a:rPr lang="en-US" altLang="it-IT" sz="2400" dirty="0" err="1" smtClean="0"/>
              <a:t>uno</a:t>
            </a:r>
            <a:r>
              <a:rPr lang="en-US" altLang="it-IT" sz="2400" dirty="0" smtClean="0"/>
              <a:t> </a:t>
            </a:r>
            <a:r>
              <a:rPr lang="en-US" altLang="it-IT" sz="2400" dirty="0" err="1" smtClean="0"/>
              <a:t>stesso</a:t>
            </a:r>
            <a:r>
              <a:rPr lang="en-US" altLang="it-IT" sz="2400" dirty="0" smtClean="0"/>
              <a:t> </a:t>
            </a:r>
            <a:r>
              <a:rPr lang="en-US" altLang="it-IT" sz="2400" dirty="0" err="1" smtClean="0"/>
              <a:t>oggetto</a:t>
            </a:r>
            <a:r>
              <a:rPr lang="en-US" altLang="it-IT" sz="2400" dirty="0" smtClean="0"/>
              <a:t>.</a:t>
            </a:r>
            <a:endParaRPr lang="en-US" altLang="it-IT" sz="2400" dirty="0"/>
          </a:p>
          <a:p>
            <a:r>
              <a:rPr lang="en-US" altLang="it-IT" sz="2400" dirty="0" smtClean="0">
                <a:solidFill>
                  <a:srgbClr val="A00458"/>
                </a:solidFill>
              </a:rPr>
              <a:t>B. </a:t>
            </a:r>
            <a:r>
              <a:rPr lang="en-US" altLang="it-IT" sz="2400" dirty="0" err="1" smtClean="0">
                <a:solidFill>
                  <a:srgbClr val="A00458"/>
                </a:solidFill>
              </a:rPr>
              <a:t>Legge</a:t>
            </a:r>
            <a:r>
              <a:rPr lang="en-US" altLang="it-IT" sz="2400" dirty="0" smtClean="0">
                <a:solidFill>
                  <a:srgbClr val="A00458"/>
                </a:solidFill>
              </a:rPr>
              <a:t> </a:t>
            </a:r>
            <a:r>
              <a:rPr lang="en-US" altLang="it-IT" sz="2400" dirty="0" err="1" smtClean="0">
                <a:solidFill>
                  <a:srgbClr val="A00458"/>
                </a:solidFill>
              </a:rPr>
              <a:t>della</a:t>
            </a:r>
            <a:r>
              <a:rPr lang="en-US" altLang="it-IT" sz="2400" dirty="0" smtClean="0">
                <a:solidFill>
                  <a:srgbClr val="A00458"/>
                </a:solidFill>
              </a:rPr>
              <a:t> </a:t>
            </a:r>
            <a:r>
              <a:rPr lang="en-US" altLang="it-IT" sz="2400" dirty="0" err="1" smtClean="0">
                <a:solidFill>
                  <a:srgbClr val="A00458"/>
                </a:solidFill>
              </a:rPr>
              <a:t>Somiglianza</a:t>
            </a:r>
            <a:r>
              <a:rPr lang="en-US" altLang="it-IT" sz="2400" dirty="0"/>
              <a:t>. Se </a:t>
            </a:r>
            <a:r>
              <a:rPr lang="en-US" altLang="it-IT" sz="2400" dirty="0" err="1"/>
              <a:t>tutto</a:t>
            </a:r>
            <a:r>
              <a:rPr lang="en-US" altLang="it-IT" sz="2400" dirty="0"/>
              <a:t> </a:t>
            </a:r>
            <a:r>
              <a:rPr lang="en-US" altLang="it-IT" sz="2400" dirty="0" err="1"/>
              <a:t>il</a:t>
            </a:r>
            <a:r>
              <a:rPr lang="en-US" altLang="it-IT" sz="2400" dirty="0"/>
              <a:t> resto è </a:t>
            </a:r>
            <a:r>
              <a:rPr lang="en-US" altLang="it-IT" sz="2400" dirty="0" err="1"/>
              <a:t>uguale</a:t>
            </a:r>
            <a:r>
              <a:rPr lang="en-US" altLang="it-IT" sz="2400" dirty="0"/>
              <a:t>, </a:t>
            </a:r>
            <a:r>
              <a:rPr lang="en-US" altLang="it-IT" sz="2400" dirty="0" err="1"/>
              <a:t>elementi</a:t>
            </a:r>
            <a:r>
              <a:rPr lang="en-US" altLang="it-IT" sz="2400" dirty="0"/>
              <a:t> </a:t>
            </a:r>
            <a:r>
              <a:rPr lang="en-US" altLang="it-IT" sz="2400" dirty="0" err="1" smtClean="0"/>
              <a:t>simili</a:t>
            </a:r>
            <a:r>
              <a:rPr lang="en-US" altLang="it-IT" sz="2400" dirty="0" smtClean="0"/>
              <a:t> (per </a:t>
            </a:r>
            <a:r>
              <a:rPr lang="en-US" altLang="it-IT" sz="2400" dirty="0" err="1" smtClean="0"/>
              <a:t>grandezza</a:t>
            </a:r>
            <a:r>
              <a:rPr lang="en-US" altLang="it-IT" sz="2400" dirty="0" smtClean="0"/>
              <a:t>, forma, </a:t>
            </a:r>
            <a:r>
              <a:rPr lang="en-US" altLang="it-IT" sz="2400" dirty="0" err="1" smtClean="0"/>
              <a:t>colore</a:t>
            </a:r>
            <a:r>
              <a:rPr lang="en-US" altLang="it-IT" sz="2400" dirty="0" smtClean="0"/>
              <a:t>) </a:t>
            </a:r>
            <a:r>
              <a:rPr lang="en-US" altLang="it-IT" sz="2400" dirty="0" err="1" smtClean="0"/>
              <a:t>sono</a:t>
            </a:r>
            <a:r>
              <a:rPr lang="en-US" altLang="it-IT" sz="2400" dirty="0" smtClean="0"/>
              <a:t> </a:t>
            </a:r>
            <a:r>
              <a:rPr lang="en-US" altLang="it-IT" sz="2400" dirty="0" err="1"/>
              <a:t>spesso</a:t>
            </a:r>
            <a:r>
              <a:rPr lang="en-US" altLang="it-IT" sz="2400" dirty="0"/>
              <a:t> </a:t>
            </a:r>
            <a:r>
              <a:rPr lang="en-US" altLang="it-IT" sz="2400" dirty="0" err="1"/>
              <a:t>associati</a:t>
            </a:r>
            <a:r>
              <a:rPr lang="en-US" altLang="it-IT" sz="2400" dirty="0"/>
              <a:t> come </a:t>
            </a:r>
            <a:r>
              <a:rPr lang="en-US" altLang="it-IT" sz="2400" dirty="0" err="1"/>
              <a:t>parti</a:t>
            </a:r>
            <a:r>
              <a:rPr lang="en-US" altLang="it-IT" sz="2400" dirty="0"/>
              <a:t> di </a:t>
            </a:r>
            <a:r>
              <a:rPr lang="en-US" altLang="it-IT" sz="2400" dirty="0" err="1"/>
              <a:t>uno</a:t>
            </a:r>
            <a:r>
              <a:rPr lang="en-US" altLang="it-IT" sz="2400" dirty="0"/>
              <a:t> </a:t>
            </a:r>
            <a:r>
              <a:rPr lang="en-US" altLang="it-IT" sz="2400" dirty="0" err="1"/>
              <a:t>stesso</a:t>
            </a:r>
            <a:r>
              <a:rPr lang="en-US" altLang="it-IT" sz="2400" dirty="0"/>
              <a:t> </a:t>
            </a:r>
            <a:r>
              <a:rPr lang="en-US" altLang="it-IT" sz="2400" dirty="0" err="1"/>
              <a:t>oggetto</a:t>
            </a:r>
            <a:r>
              <a:rPr lang="en-US" altLang="it-IT" sz="2400" dirty="0"/>
              <a:t>. </a:t>
            </a:r>
          </a:p>
          <a:p>
            <a:r>
              <a:rPr lang="en-US" altLang="it-IT" sz="2400" dirty="0" smtClean="0">
                <a:solidFill>
                  <a:srgbClr val="A00458"/>
                </a:solidFill>
              </a:rPr>
              <a:t>C. </a:t>
            </a:r>
            <a:r>
              <a:rPr lang="en-US" altLang="it-IT" sz="2400" dirty="0" err="1" smtClean="0">
                <a:solidFill>
                  <a:srgbClr val="A00458"/>
                </a:solidFill>
              </a:rPr>
              <a:t>Legge</a:t>
            </a:r>
            <a:r>
              <a:rPr lang="en-US" altLang="it-IT" sz="2400" dirty="0" smtClean="0">
                <a:solidFill>
                  <a:srgbClr val="A00458"/>
                </a:solidFill>
              </a:rPr>
              <a:t> </a:t>
            </a:r>
            <a:r>
              <a:rPr lang="en-US" altLang="it-IT" sz="2400" dirty="0" err="1" smtClean="0">
                <a:solidFill>
                  <a:srgbClr val="A00458"/>
                </a:solidFill>
              </a:rPr>
              <a:t>della</a:t>
            </a:r>
            <a:r>
              <a:rPr lang="en-US" altLang="it-IT" sz="2400" dirty="0" smtClean="0">
                <a:solidFill>
                  <a:srgbClr val="A00458"/>
                </a:solidFill>
              </a:rPr>
              <a:t> </a:t>
            </a:r>
            <a:r>
              <a:rPr lang="en-US" altLang="it-IT" sz="2400" dirty="0" err="1" smtClean="0">
                <a:solidFill>
                  <a:srgbClr val="A00458"/>
                </a:solidFill>
              </a:rPr>
              <a:t>buona</a:t>
            </a:r>
            <a:r>
              <a:rPr lang="en-US" altLang="it-IT" sz="2400" dirty="0" smtClean="0">
                <a:solidFill>
                  <a:srgbClr val="A00458"/>
                </a:solidFill>
              </a:rPr>
              <a:t> </a:t>
            </a:r>
            <a:r>
              <a:rPr lang="en-US" altLang="it-IT" sz="2400" dirty="0" err="1" smtClean="0">
                <a:solidFill>
                  <a:srgbClr val="A00458"/>
                </a:solidFill>
              </a:rPr>
              <a:t>continuazione</a:t>
            </a:r>
            <a:r>
              <a:rPr lang="en-US" altLang="it-IT" sz="2400" dirty="0"/>
              <a:t>. Se </a:t>
            </a:r>
            <a:r>
              <a:rPr lang="en-US" altLang="it-IT" sz="2400" dirty="0" err="1"/>
              <a:t>tutto</a:t>
            </a:r>
            <a:r>
              <a:rPr lang="en-US" altLang="it-IT" sz="2400" dirty="0"/>
              <a:t> </a:t>
            </a:r>
            <a:r>
              <a:rPr lang="en-US" altLang="it-IT" sz="2400" dirty="0" err="1"/>
              <a:t>il</a:t>
            </a:r>
            <a:r>
              <a:rPr lang="en-US" altLang="it-IT" sz="2400" dirty="0"/>
              <a:t> resto è </a:t>
            </a:r>
            <a:r>
              <a:rPr lang="en-US" altLang="it-IT" sz="2400" dirty="0" err="1"/>
              <a:t>uguale</a:t>
            </a:r>
            <a:r>
              <a:rPr lang="en-US" altLang="it-IT" sz="2400" dirty="0"/>
              <a:t>, </a:t>
            </a:r>
            <a:r>
              <a:rPr lang="en-US" altLang="it-IT" sz="2400" dirty="0" err="1"/>
              <a:t>elementi</a:t>
            </a:r>
            <a:r>
              <a:rPr lang="en-US" altLang="it-IT" sz="2400" dirty="0"/>
              <a:t> </a:t>
            </a:r>
            <a:r>
              <a:rPr lang="en-US" altLang="it-IT" sz="2400" dirty="0" err="1" smtClean="0"/>
              <a:t>che</a:t>
            </a:r>
            <a:r>
              <a:rPr lang="en-US" altLang="it-IT" sz="2400" dirty="0" smtClean="0"/>
              <a:t> </a:t>
            </a:r>
            <a:r>
              <a:rPr lang="en-US" altLang="it-IT" sz="2400" dirty="0" err="1" smtClean="0"/>
              <a:t>presentano</a:t>
            </a:r>
            <a:r>
              <a:rPr lang="en-US" altLang="it-IT" sz="2400" dirty="0" smtClean="0"/>
              <a:t> </a:t>
            </a:r>
            <a:r>
              <a:rPr lang="en-US" altLang="it-IT" sz="2400" dirty="0" err="1" smtClean="0"/>
              <a:t>continuità</a:t>
            </a:r>
            <a:r>
              <a:rPr lang="en-US" altLang="it-IT" sz="2400" dirty="0" smtClean="0"/>
              <a:t> di </a:t>
            </a:r>
            <a:r>
              <a:rPr lang="en-US" altLang="it-IT" sz="2400" dirty="0" err="1" smtClean="0"/>
              <a:t>direzione</a:t>
            </a:r>
            <a:r>
              <a:rPr lang="en-US" altLang="it-IT" sz="2400" dirty="0" smtClean="0"/>
              <a:t> </a:t>
            </a:r>
            <a:r>
              <a:rPr lang="en-US" altLang="it-IT" sz="2400" dirty="0" err="1"/>
              <a:t>sono</a:t>
            </a:r>
            <a:r>
              <a:rPr lang="en-US" altLang="it-IT" sz="2400" dirty="0"/>
              <a:t> </a:t>
            </a:r>
            <a:r>
              <a:rPr lang="en-US" altLang="it-IT" sz="2400" dirty="0" err="1"/>
              <a:t>spesso</a:t>
            </a:r>
            <a:r>
              <a:rPr lang="en-US" altLang="it-IT" sz="2400" dirty="0"/>
              <a:t> </a:t>
            </a:r>
            <a:r>
              <a:rPr lang="en-US" altLang="it-IT" sz="2400" dirty="0" err="1"/>
              <a:t>associati</a:t>
            </a:r>
            <a:r>
              <a:rPr lang="en-US" altLang="it-IT" sz="2400" dirty="0"/>
              <a:t> come </a:t>
            </a:r>
            <a:r>
              <a:rPr lang="en-US" altLang="it-IT" sz="2400" dirty="0" err="1"/>
              <a:t>parti</a:t>
            </a:r>
            <a:r>
              <a:rPr lang="en-US" altLang="it-IT" sz="2400" dirty="0"/>
              <a:t> di </a:t>
            </a:r>
            <a:r>
              <a:rPr lang="en-US" altLang="it-IT" sz="2400" dirty="0" err="1"/>
              <a:t>uno</a:t>
            </a:r>
            <a:r>
              <a:rPr lang="en-US" altLang="it-IT" sz="2400" dirty="0"/>
              <a:t> </a:t>
            </a:r>
            <a:r>
              <a:rPr lang="en-US" altLang="it-IT" sz="2400" dirty="0" err="1"/>
              <a:t>stesso</a:t>
            </a:r>
            <a:r>
              <a:rPr lang="en-US" altLang="it-IT" sz="2400" dirty="0"/>
              <a:t> </a:t>
            </a:r>
            <a:r>
              <a:rPr lang="en-US" altLang="it-IT" sz="2400" dirty="0" err="1"/>
              <a:t>oggetto</a:t>
            </a:r>
            <a:r>
              <a:rPr lang="en-US" altLang="it-IT" sz="2400"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5428" y="2419570"/>
            <a:ext cx="1644543" cy="12443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32206" y="3697164"/>
            <a:ext cx="1644543" cy="13141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97087" y="5008229"/>
            <a:ext cx="1538620" cy="11167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6203620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altLang="it-IT" dirty="0" err="1"/>
              <a:t>Leggi</a:t>
            </a:r>
            <a:r>
              <a:rPr lang="en-US" altLang="it-IT" dirty="0"/>
              <a:t> di </a:t>
            </a:r>
            <a:r>
              <a:rPr lang="en-US" altLang="it-IT" dirty="0" err="1"/>
              <a:t>organizzazione</a:t>
            </a:r>
            <a:r>
              <a:rPr lang="en-US" altLang="it-IT" dirty="0"/>
              <a:t> </a:t>
            </a:r>
            <a:r>
              <a:rPr lang="en-US" altLang="it-IT" dirty="0" err="1"/>
              <a:t>percettiva</a:t>
            </a:r>
            <a:r>
              <a:rPr lang="en-US" altLang="it-IT" dirty="0"/>
              <a:t> (Gestalt)</a:t>
            </a:r>
          </a:p>
        </p:txBody>
      </p:sp>
      <p:sp>
        <p:nvSpPr>
          <p:cNvPr id="12291" name="Rectangle 3"/>
          <p:cNvSpPr>
            <a:spLocks noGrp="1" noChangeArrowheads="1"/>
          </p:cNvSpPr>
          <p:nvPr>
            <p:ph type="body" idx="1"/>
          </p:nvPr>
        </p:nvSpPr>
        <p:spPr>
          <a:xfrm>
            <a:off x="628650" y="1825625"/>
            <a:ext cx="6321541" cy="4351338"/>
          </a:xfrm>
        </p:spPr>
        <p:txBody>
          <a:bodyPr>
            <a:normAutofit/>
          </a:bodyPr>
          <a:lstStyle/>
          <a:p>
            <a:r>
              <a:rPr lang="en-US" altLang="it-IT" sz="2400" dirty="0" smtClean="0">
                <a:solidFill>
                  <a:srgbClr val="A00458"/>
                </a:solidFill>
              </a:rPr>
              <a:t>D. </a:t>
            </a:r>
            <a:r>
              <a:rPr lang="en-US" altLang="it-IT" sz="2400" dirty="0" err="1" smtClean="0">
                <a:solidFill>
                  <a:srgbClr val="A00458"/>
                </a:solidFill>
              </a:rPr>
              <a:t>Legge</a:t>
            </a:r>
            <a:r>
              <a:rPr lang="en-US" altLang="it-IT" sz="2400" dirty="0" smtClean="0">
                <a:solidFill>
                  <a:srgbClr val="A00458"/>
                </a:solidFill>
              </a:rPr>
              <a:t> </a:t>
            </a:r>
            <a:r>
              <a:rPr lang="en-US" altLang="it-IT" sz="2400" dirty="0" err="1" smtClean="0">
                <a:solidFill>
                  <a:srgbClr val="A00458"/>
                </a:solidFill>
              </a:rPr>
              <a:t>della</a:t>
            </a:r>
            <a:r>
              <a:rPr lang="en-US" altLang="it-IT" sz="2400" dirty="0" smtClean="0">
                <a:solidFill>
                  <a:srgbClr val="A00458"/>
                </a:solidFill>
              </a:rPr>
              <a:t> </a:t>
            </a:r>
            <a:r>
              <a:rPr lang="en-US" altLang="it-IT" sz="2400" dirty="0" err="1" smtClean="0">
                <a:solidFill>
                  <a:srgbClr val="A00458"/>
                </a:solidFill>
              </a:rPr>
              <a:t>Chiusura</a:t>
            </a:r>
            <a:r>
              <a:rPr lang="en-US" altLang="it-IT" sz="2400" dirty="0"/>
              <a:t>. </a:t>
            </a:r>
            <a:r>
              <a:rPr lang="en-US" altLang="it-IT" sz="2400" dirty="0" smtClean="0"/>
              <a:t> </a:t>
            </a:r>
            <a:r>
              <a:rPr lang="en-US" altLang="it-IT" sz="2400" dirty="0"/>
              <a:t>Se </a:t>
            </a:r>
            <a:r>
              <a:rPr lang="en-US" altLang="it-IT" sz="2400" dirty="0" err="1"/>
              <a:t>tutto</a:t>
            </a:r>
            <a:r>
              <a:rPr lang="en-US" altLang="it-IT" sz="2400" dirty="0"/>
              <a:t> </a:t>
            </a:r>
            <a:r>
              <a:rPr lang="en-US" altLang="it-IT" sz="2400" dirty="0" err="1"/>
              <a:t>il</a:t>
            </a:r>
            <a:r>
              <a:rPr lang="en-US" altLang="it-IT" sz="2400" dirty="0"/>
              <a:t> resto è </a:t>
            </a:r>
            <a:r>
              <a:rPr lang="en-US" altLang="it-IT" sz="2400" dirty="0" err="1"/>
              <a:t>uguale</a:t>
            </a:r>
            <a:r>
              <a:rPr lang="en-US" altLang="it-IT" sz="2400" dirty="0"/>
              <a:t>, </a:t>
            </a:r>
            <a:r>
              <a:rPr lang="en-US" altLang="it-IT" sz="2400" dirty="0" err="1"/>
              <a:t>elementi</a:t>
            </a:r>
            <a:r>
              <a:rPr lang="en-US" altLang="it-IT" sz="2400" dirty="0"/>
              <a:t> </a:t>
            </a:r>
            <a:r>
              <a:rPr lang="en-US" altLang="it-IT" sz="2400" dirty="0" err="1" smtClean="0"/>
              <a:t>che</a:t>
            </a:r>
            <a:r>
              <a:rPr lang="en-US" altLang="it-IT" sz="2400" dirty="0" smtClean="0"/>
              <a:t> </a:t>
            </a:r>
            <a:r>
              <a:rPr lang="en-US" altLang="it-IT" sz="2400" dirty="0" err="1" smtClean="0"/>
              <a:t>creano</a:t>
            </a:r>
            <a:r>
              <a:rPr lang="en-US" altLang="it-IT" sz="2400" dirty="0" smtClean="0"/>
              <a:t> </a:t>
            </a:r>
            <a:r>
              <a:rPr lang="en-US" altLang="it-IT" sz="2400" dirty="0" err="1" smtClean="0"/>
              <a:t>una</a:t>
            </a:r>
            <a:r>
              <a:rPr lang="en-US" altLang="it-IT" sz="2400" dirty="0" smtClean="0"/>
              <a:t> </a:t>
            </a:r>
            <a:r>
              <a:rPr lang="en-US" altLang="it-IT" sz="2400" dirty="0" err="1" smtClean="0"/>
              <a:t>figura</a:t>
            </a:r>
            <a:r>
              <a:rPr lang="en-US" altLang="it-IT" sz="2400" dirty="0" smtClean="0"/>
              <a:t> </a:t>
            </a:r>
            <a:r>
              <a:rPr lang="en-US" altLang="it-IT" sz="2400" dirty="0" err="1" smtClean="0"/>
              <a:t>chiusa</a:t>
            </a:r>
            <a:r>
              <a:rPr lang="en-US" altLang="it-IT" sz="2400" dirty="0" smtClean="0"/>
              <a:t> </a:t>
            </a:r>
            <a:r>
              <a:rPr lang="en-US" altLang="it-IT" sz="2400" dirty="0" err="1"/>
              <a:t>sono</a:t>
            </a:r>
            <a:r>
              <a:rPr lang="en-US" altLang="it-IT" sz="2400" dirty="0"/>
              <a:t> </a:t>
            </a:r>
            <a:r>
              <a:rPr lang="en-US" altLang="it-IT" sz="2400" dirty="0" err="1"/>
              <a:t>spesso</a:t>
            </a:r>
            <a:r>
              <a:rPr lang="en-US" altLang="it-IT" sz="2400" dirty="0"/>
              <a:t> </a:t>
            </a:r>
            <a:r>
              <a:rPr lang="en-US" altLang="it-IT" sz="2400" dirty="0" err="1"/>
              <a:t>associati</a:t>
            </a:r>
            <a:r>
              <a:rPr lang="en-US" altLang="it-IT" sz="2400" dirty="0"/>
              <a:t> come </a:t>
            </a:r>
            <a:r>
              <a:rPr lang="en-US" altLang="it-IT" sz="2400" dirty="0" err="1"/>
              <a:t>parti</a:t>
            </a:r>
            <a:r>
              <a:rPr lang="en-US" altLang="it-IT" sz="2400" dirty="0"/>
              <a:t> di </a:t>
            </a:r>
            <a:r>
              <a:rPr lang="en-US" altLang="it-IT" sz="2400" dirty="0" err="1"/>
              <a:t>uno</a:t>
            </a:r>
            <a:r>
              <a:rPr lang="en-US" altLang="it-IT" sz="2400" dirty="0"/>
              <a:t> </a:t>
            </a:r>
            <a:r>
              <a:rPr lang="en-US" altLang="it-IT" sz="2400" dirty="0" err="1"/>
              <a:t>stesso</a:t>
            </a:r>
            <a:r>
              <a:rPr lang="en-US" altLang="it-IT" sz="2400" dirty="0"/>
              <a:t> </a:t>
            </a:r>
            <a:r>
              <a:rPr lang="en-US" altLang="it-IT" sz="2400" dirty="0" err="1"/>
              <a:t>oggetto</a:t>
            </a:r>
            <a:r>
              <a:rPr lang="en-US" altLang="it-IT" sz="2400" dirty="0" smtClean="0"/>
              <a:t>. </a:t>
            </a:r>
            <a:r>
              <a:rPr lang="en-US" altLang="it-IT" sz="2400" dirty="0" err="1" smtClean="0"/>
              <a:t>Legge</a:t>
            </a:r>
            <a:r>
              <a:rPr lang="en-US" altLang="it-IT" sz="2400" dirty="0" smtClean="0"/>
              <a:t> molto forte: </a:t>
            </a:r>
            <a:r>
              <a:rPr lang="en-US" altLang="it-IT" sz="2400" dirty="0" err="1" smtClean="0"/>
              <a:t>il</a:t>
            </a:r>
            <a:r>
              <a:rPr lang="en-US" altLang="it-IT" sz="2400" dirty="0" smtClean="0"/>
              <a:t> </a:t>
            </a:r>
            <a:r>
              <a:rPr lang="en-US" altLang="it-IT" sz="2400" dirty="0" err="1" smtClean="0"/>
              <a:t>sistema</a:t>
            </a:r>
            <a:r>
              <a:rPr lang="en-US" altLang="it-IT" sz="2400" dirty="0" smtClean="0"/>
              <a:t> porta a </a:t>
            </a:r>
            <a:r>
              <a:rPr lang="en-US" altLang="it-IT" sz="2400" dirty="0" err="1" smtClean="0"/>
              <a:t>completare</a:t>
            </a:r>
            <a:r>
              <a:rPr lang="en-US" altLang="it-IT" sz="2400" dirty="0" smtClean="0"/>
              <a:t> </a:t>
            </a:r>
            <a:r>
              <a:rPr lang="en-US" altLang="it-IT" sz="2400" dirty="0" err="1" smtClean="0"/>
              <a:t>una</a:t>
            </a:r>
            <a:r>
              <a:rPr lang="en-US" altLang="it-IT" sz="2400" dirty="0" smtClean="0"/>
              <a:t> forma.</a:t>
            </a:r>
            <a:endParaRPr lang="en-US" altLang="it-IT" sz="2400" dirty="0"/>
          </a:p>
          <a:p>
            <a:r>
              <a:rPr lang="en-US" altLang="it-IT" sz="2400" dirty="0" smtClean="0">
                <a:solidFill>
                  <a:srgbClr val="A00458"/>
                </a:solidFill>
              </a:rPr>
              <a:t>E. </a:t>
            </a:r>
            <a:r>
              <a:rPr lang="en-US" altLang="it-IT" sz="2400" dirty="0" err="1" smtClean="0">
                <a:solidFill>
                  <a:srgbClr val="A00458"/>
                </a:solidFill>
              </a:rPr>
              <a:t>Legge</a:t>
            </a:r>
            <a:r>
              <a:rPr lang="en-US" altLang="it-IT" sz="2400" dirty="0" smtClean="0">
                <a:solidFill>
                  <a:srgbClr val="A00458"/>
                </a:solidFill>
              </a:rPr>
              <a:t> del </a:t>
            </a:r>
            <a:r>
              <a:rPr lang="en-US" altLang="it-IT" sz="2400" dirty="0" err="1" smtClean="0">
                <a:solidFill>
                  <a:srgbClr val="A00458"/>
                </a:solidFill>
              </a:rPr>
              <a:t>Destino</a:t>
            </a:r>
            <a:r>
              <a:rPr lang="en-US" altLang="it-IT" sz="2400" dirty="0" smtClean="0">
                <a:solidFill>
                  <a:srgbClr val="A00458"/>
                </a:solidFill>
              </a:rPr>
              <a:t> </a:t>
            </a:r>
            <a:r>
              <a:rPr lang="en-US" altLang="it-IT" sz="2400" dirty="0" err="1">
                <a:solidFill>
                  <a:srgbClr val="A00458"/>
                </a:solidFill>
              </a:rPr>
              <a:t>comune</a:t>
            </a:r>
            <a:r>
              <a:rPr lang="en-US" altLang="it-IT" sz="2400" dirty="0"/>
              <a:t>. </a:t>
            </a:r>
            <a:r>
              <a:rPr lang="en-US" altLang="it-IT" sz="2400" dirty="0" smtClean="0"/>
              <a:t>Se </a:t>
            </a:r>
            <a:r>
              <a:rPr lang="en-US" altLang="it-IT" sz="2400" dirty="0" err="1"/>
              <a:t>tutto</a:t>
            </a:r>
            <a:r>
              <a:rPr lang="en-US" altLang="it-IT" sz="2400" dirty="0"/>
              <a:t> </a:t>
            </a:r>
            <a:r>
              <a:rPr lang="en-US" altLang="it-IT" sz="2400" dirty="0" err="1"/>
              <a:t>il</a:t>
            </a:r>
            <a:r>
              <a:rPr lang="en-US" altLang="it-IT" sz="2400" dirty="0"/>
              <a:t> resto è </a:t>
            </a:r>
            <a:r>
              <a:rPr lang="en-US" altLang="it-IT" sz="2400" dirty="0" err="1"/>
              <a:t>uguale</a:t>
            </a:r>
            <a:r>
              <a:rPr lang="en-US" altLang="it-IT" sz="2400" dirty="0"/>
              <a:t>, </a:t>
            </a:r>
            <a:r>
              <a:rPr lang="en-US" altLang="it-IT" sz="2400" dirty="0" err="1"/>
              <a:t>elementi</a:t>
            </a:r>
            <a:r>
              <a:rPr lang="en-US" altLang="it-IT" sz="2400" dirty="0"/>
              <a:t> </a:t>
            </a:r>
            <a:r>
              <a:rPr lang="en-US" altLang="it-IT" sz="2400" dirty="0" err="1"/>
              <a:t>che</a:t>
            </a:r>
            <a:r>
              <a:rPr lang="en-US" altLang="it-IT" sz="2400" dirty="0"/>
              <a:t> </a:t>
            </a:r>
            <a:r>
              <a:rPr lang="en-US" altLang="it-IT" sz="2400" dirty="0" err="1" smtClean="0"/>
              <a:t>seguono</a:t>
            </a:r>
            <a:r>
              <a:rPr lang="en-US" altLang="it-IT" sz="2400" dirty="0" smtClean="0"/>
              <a:t> lo </a:t>
            </a:r>
            <a:r>
              <a:rPr lang="en-US" altLang="it-IT" sz="2400" dirty="0" err="1" smtClean="0"/>
              <a:t>stesso</a:t>
            </a:r>
            <a:r>
              <a:rPr lang="en-US" altLang="it-IT" sz="2400" dirty="0" smtClean="0"/>
              <a:t> </a:t>
            </a:r>
            <a:r>
              <a:rPr lang="en-US" altLang="it-IT" sz="2400" dirty="0" err="1" smtClean="0"/>
              <a:t>movimento</a:t>
            </a:r>
            <a:r>
              <a:rPr lang="en-US" altLang="it-IT" sz="2400" dirty="0" smtClean="0"/>
              <a:t>, </a:t>
            </a:r>
            <a:r>
              <a:rPr lang="en-US" altLang="it-IT" sz="2400" dirty="0" err="1" smtClean="0"/>
              <a:t>sono</a:t>
            </a:r>
            <a:r>
              <a:rPr lang="en-US" altLang="it-IT" sz="2400" dirty="0" smtClean="0"/>
              <a:t> </a:t>
            </a:r>
            <a:r>
              <a:rPr lang="en-US" altLang="it-IT" sz="2400" dirty="0" err="1"/>
              <a:t>spesso</a:t>
            </a:r>
            <a:r>
              <a:rPr lang="en-US" altLang="it-IT" sz="2400" dirty="0"/>
              <a:t> </a:t>
            </a:r>
            <a:r>
              <a:rPr lang="en-US" altLang="it-IT" sz="2400" dirty="0" err="1"/>
              <a:t>associati</a:t>
            </a:r>
            <a:r>
              <a:rPr lang="en-US" altLang="it-IT" sz="2400" dirty="0"/>
              <a:t> come </a:t>
            </a:r>
            <a:r>
              <a:rPr lang="en-US" altLang="it-IT" sz="2400" dirty="0" err="1"/>
              <a:t>parti</a:t>
            </a:r>
            <a:r>
              <a:rPr lang="en-US" altLang="it-IT" sz="2400" dirty="0"/>
              <a:t> di </a:t>
            </a:r>
            <a:r>
              <a:rPr lang="en-US" altLang="it-IT" sz="2400" dirty="0" err="1"/>
              <a:t>uno</a:t>
            </a:r>
            <a:r>
              <a:rPr lang="en-US" altLang="it-IT" sz="2400" dirty="0"/>
              <a:t> </a:t>
            </a:r>
            <a:r>
              <a:rPr lang="en-US" altLang="it-IT" sz="2400" dirty="0" err="1"/>
              <a:t>stesso</a:t>
            </a:r>
            <a:r>
              <a:rPr lang="en-US" altLang="it-IT" sz="2400" dirty="0"/>
              <a:t> </a:t>
            </a:r>
            <a:r>
              <a:rPr lang="en-US" altLang="it-IT" sz="2400" dirty="0" err="1"/>
              <a:t>oggetto</a:t>
            </a:r>
            <a:r>
              <a:rPr lang="en-US" altLang="it-IT" sz="2400" dirty="0" smtClean="0"/>
              <a:t>.</a:t>
            </a:r>
          </a:p>
          <a:p>
            <a:r>
              <a:rPr lang="en-US" altLang="it-IT" sz="2400" dirty="0" smtClean="0"/>
              <a:t> </a:t>
            </a:r>
            <a:r>
              <a:rPr lang="en-US" altLang="it-IT" sz="2400" dirty="0" smtClean="0">
                <a:solidFill>
                  <a:srgbClr val="A00458"/>
                </a:solidFill>
              </a:rPr>
              <a:t>F. </a:t>
            </a:r>
            <a:r>
              <a:rPr lang="en-US" altLang="it-IT" sz="2400" dirty="0" err="1" smtClean="0">
                <a:solidFill>
                  <a:srgbClr val="A00458"/>
                </a:solidFill>
              </a:rPr>
              <a:t>Regione</a:t>
            </a:r>
            <a:r>
              <a:rPr lang="en-US" altLang="it-IT" sz="2400" dirty="0" smtClean="0">
                <a:solidFill>
                  <a:srgbClr val="A00458"/>
                </a:solidFill>
              </a:rPr>
              <a:t> </a:t>
            </a:r>
            <a:r>
              <a:rPr lang="en-US" altLang="it-IT" sz="2400" dirty="0" err="1" smtClean="0">
                <a:solidFill>
                  <a:srgbClr val="A00458"/>
                </a:solidFill>
              </a:rPr>
              <a:t>comune</a:t>
            </a:r>
            <a:r>
              <a:rPr lang="en-US" altLang="it-IT" sz="2400" dirty="0" smtClean="0">
                <a:solidFill>
                  <a:srgbClr val="A00458"/>
                </a:solidFill>
              </a:rPr>
              <a:t> o </a:t>
            </a:r>
            <a:r>
              <a:rPr lang="en-US" altLang="it-IT" sz="2400" dirty="0" err="1" smtClean="0">
                <a:solidFill>
                  <a:srgbClr val="A00458"/>
                </a:solidFill>
              </a:rPr>
              <a:t>contrasto</a:t>
            </a:r>
            <a:r>
              <a:rPr lang="en-US" altLang="it-IT" sz="2400" dirty="0" smtClean="0">
                <a:solidFill>
                  <a:srgbClr val="A00458"/>
                </a:solidFill>
              </a:rPr>
              <a:t> </a:t>
            </a:r>
            <a:r>
              <a:rPr lang="en-US" altLang="it-IT" sz="2400" dirty="0" err="1" smtClean="0">
                <a:solidFill>
                  <a:srgbClr val="A00458"/>
                </a:solidFill>
              </a:rPr>
              <a:t>cromatico</a:t>
            </a:r>
            <a:r>
              <a:rPr lang="en-US" altLang="it-IT" sz="2400" dirty="0" smtClean="0"/>
              <a:t>. </a:t>
            </a:r>
            <a:r>
              <a:rPr lang="en-US" altLang="it-IT" sz="2400" dirty="0"/>
              <a:t>Se </a:t>
            </a:r>
            <a:r>
              <a:rPr lang="en-US" altLang="it-IT" sz="2400" dirty="0" err="1"/>
              <a:t>tutto</a:t>
            </a:r>
            <a:r>
              <a:rPr lang="en-US" altLang="it-IT" sz="2400" dirty="0"/>
              <a:t> </a:t>
            </a:r>
            <a:r>
              <a:rPr lang="en-US" altLang="it-IT" sz="2400" dirty="0" err="1"/>
              <a:t>il</a:t>
            </a:r>
            <a:r>
              <a:rPr lang="en-US" altLang="it-IT" sz="2400" dirty="0"/>
              <a:t> resto è </a:t>
            </a:r>
            <a:r>
              <a:rPr lang="en-US" altLang="it-IT" sz="2400" dirty="0" err="1"/>
              <a:t>uguale</a:t>
            </a:r>
            <a:r>
              <a:rPr lang="en-US" altLang="it-IT" sz="2400" dirty="0"/>
              <a:t>, </a:t>
            </a:r>
            <a:r>
              <a:rPr lang="en-US" altLang="it-IT" sz="2400" dirty="0" err="1"/>
              <a:t>elementi</a:t>
            </a:r>
            <a:r>
              <a:rPr lang="en-US" altLang="it-IT" sz="2400" dirty="0"/>
              <a:t> </a:t>
            </a:r>
            <a:r>
              <a:rPr lang="en-US" altLang="it-IT" sz="2400" dirty="0" err="1" smtClean="0"/>
              <a:t>all’interno</a:t>
            </a:r>
            <a:r>
              <a:rPr lang="en-US" altLang="it-IT" sz="2400" dirty="0" smtClean="0"/>
              <a:t> di </a:t>
            </a:r>
            <a:r>
              <a:rPr lang="en-US" altLang="it-IT" sz="2400" dirty="0" err="1" smtClean="0"/>
              <a:t>un’area</a:t>
            </a:r>
            <a:r>
              <a:rPr lang="en-US" altLang="it-IT" sz="2400" dirty="0" smtClean="0"/>
              <a:t> </a:t>
            </a:r>
            <a:r>
              <a:rPr lang="en-US" altLang="it-IT" sz="2400" dirty="0" err="1" smtClean="0"/>
              <a:t>comune</a:t>
            </a:r>
            <a:r>
              <a:rPr lang="en-US" altLang="it-IT" sz="2400" dirty="0" smtClean="0"/>
              <a:t> </a:t>
            </a:r>
            <a:r>
              <a:rPr lang="en-US" altLang="it-IT" sz="2400" dirty="0" err="1" smtClean="0"/>
              <a:t>tendono</a:t>
            </a:r>
            <a:r>
              <a:rPr lang="en-US" altLang="it-IT" sz="2400" dirty="0" smtClean="0"/>
              <a:t> a </a:t>
            </a:r>
            <a:r>
              <a:rPr lang="en-US" altLang="it-IT" sz="2400" dirty="0" err="1" smtClean="0"/>
              <a:t>essere</a:t>
            </a:r>
            <a:r>
              <a:rPr lang="en-US" altLang="it-IT" sz="2400" dirty="0" smtClean="0"/>
              <a:t> </a:t>
            </a:r>
            <a:r>
              <a:rPr lang="en-US" altLang="it-IT" sz="2400" dirty="0" err="1" smtClean="0"/>
              <a:t>associati</a:t>
            </a:r>
            <a:r>
              <a:rPr lang="en-US" altLang="it-IT" sz="2400" dirty="0" smtClean="0"/>
              <a:t>.</a:t>
            </a:r>
            <a:endParaRPr lang="en-US" altLang="it-IT" sz="2400" dirty="0"/>
          </a:p>
          <a:p>
            <a:endParaRPr lang="en-US" altLang="it-IT" sz="24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2180" y="1132076"/>
            <a:ext cx="1623241" cy="17941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02180" y="2926184"/>
            <a:ext cx="1592483" cy="1760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50191" y="4585630"/>
            <a:ext cx="2156145" cy="16107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53031930"/>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 leggi dell’organizzazione percettiva</a:t>
            </a:r>
            <a:endParaRPr lang="it-IT" dirty="0"/>
          </a:p>
        </p:txBody>
      </p:sp>
      <p:sp>
        <p:nvSpPr>
          <p:cNvPr id="3" name="Segnaposto contenuto 2"/>
          <p:cNvSpPr>
            <a:spLocks noGrp="1"/>
          </p:cNvSpPr>
          <p:nvPr>
            <p:ph idx="1"/>
          </p:nvPr>
        </p:nvSpPr>
        <p:spPr/>
        <p:txBody>
          <a:bodyPr/>
          <a:lstStyle/>
          <a:p>
            <a:r>
              <a:rPr lang="it-IT" dirty="0" smtClean="0"/>
              <a:t>I principi della gestalt sono top-down</a:t>
            </a:r>
          </a:p>
          <a:p>
            <a:r>
              <a:rPr lang="it-IT" dirty="0" smtClean="0"/>
              <a:t>Vengono sempre applicati anche quando sono presenti solo parti di oggetti</a:t>
            </a:r>
          </a:p>
          <a:p>
            <a:r>
              <a:rPr lang="it-IT" dirty="0" smtClean="0"/>
              <a:t>Il sistema può percepire qualcosa che c’è ma non si vede.(illusione di </a:t>
            </a:r>
            <a:r>
              <a:rPr lang="it-IT" dirty="0" err="1" smtClean="0"/>
              <a:t>Bregman</a:t>
            </a:r>
            <a:r>
              <a:rPr lang="it-IT" dirty="0" smtClean="0"/>
              <a:t>)</a:t>
            </a:r>
            <a:endParaRPr lang="it-IT"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720" y="4035105"/>
            <a:ext cx="2459696" cy="22271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3308" y="4035105"/>
            <a:ext cx="2517597" cy="22942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1316804"/>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Completamento modale e amodale</a:t>
            </a:r>
            <a:endParaRPr lang="it-IT" dirty="0"/>
          </a:p>
        </p:txBody>
      </p:sp>
      <p:sp>
        <p:nvSpPr>
          <p:cNvPr id="3" name="Segnaposto contenuto 2"/>
          <p:cNvSpPr>
            <a:spLocks noGrp="1"/>
          </p:cNvSpPr>
          <p:nvPr>
            <p:ph idx="1"/>
          </p:nvPr>
        </p:nvSpPr>
        <p:spPr>
          <a:xfrm>
            <a:off x="628650" y="1825625"/>
            <a:ext cx="5352700" cy="4351338"/>
          </a:xfrm>
        </p:spPr>
        <p:txBody>
          <a:bodyPr>
            <a:normAutofit lnSpcReduction="10000"/>
          </a:bodyPr>
          <a:lstStyle/>
          <a:p>
            <a:r>
              <a:rPr lang="it-IT" dirty="0">
                <a:solidFill>
                  <a:srgbClr val="A00458"/>
                </a:solidFill>
              </a:rPr>
              <a:t>Completamento </a:t>
            </a:r>
            <a:r>
              <a:rPr lang="it-IT" dirty="0" err="1">
                <a:solidFill>
                  <a:srgbClr val="A00458"/>
                </a:solidFill>
              </a:rPr>
              <a:t>amodale</a:t>
            </a:r>
            <a:r>
              <a:rPr lang="it-IT" dirty="0"/>
              <a:t>: l’impressione percettiva di completezza NON porta alla comparsa nel percetto di parti che non erano presenti nello stimolo prossimale</a:t>
            </a:r>
          </a:p>
          <a:p>
            <a:r>
              <a:rPr lang="it-IT" dirty="0">
                <a:solidFill>
                  <a:srgbClr val="A00458"/>
                </a:solidFill>
              </a:rPr>
              <a:t>Completamento modale</a:t>
            </a:r>
            <a:r>
              <a:rPr lang="it-IT" dirty="0"/>
              <a:t>: comparsa di una vera e propria superficie dotata di contorni e «riempita» di un colore superficiale.</a:t>
            </a:r>
          </a:p>
        </p:txBody>
      </p:sp>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1675" y="1762825"/>
            <a:ext cx="3362325" cy="3181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7355755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8692" name="Rectangle 4"/>
          <p:cNvSpPr>
            <a:spLocks noChangeArrowheads="1"/>
          </p:cNvSpPr>
          <p:nvPr>
            <p:custDataLst>
              <p:tags r:id="rId1"/>
            </p:custDataLst>
          </p:nvPr>
        </p:nvSpPr>
        <p:spPr bwMode="auto">
          <a:xfrm>
            <a:off x="533400" y="762000"/>
            <a:ext cx="8001000" cy="152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z="2400" dirty="0">
              <a:solidFill>
                <a:srgbClr val="000000"/>
              </a:solidFill>
              <a:latin typeface="Arial"/>
            </a:endParaRPr>
          </a:p>
        </p:txBody>
      </p:sp>
      <p:sp>
        <p:nvSpPr>
          <p:cNvPr id="3" name="Rettangolo 2"/>
          <p:cNvSpPr/>
          <p:nvPr/>
        </p:nvSpPr>
        <p:spPr>
          <a:xfrm>
            <a:off x="290396" y="1413932"/>
            <a:ext cx="8676386" cy="830997"/>
          </a:xfrm>
          <a:prstGeom prst="rect">
            <a:avLst/>
          </a:prstGeom>
        </p:spPr>
        <p:txBody>
          <a:bodyPr wrap="square">
            <a:spAutoFit/>
          </a:bodyPr>
          <a:lstStyle/>
          <a:p>
            <a:pPr marL="417513" indent="-342900">
              <a:buFont typeface="Arial"/>
              <a:buChar char="•"/>
            </a:pPr>
            <a:endParaRPr lang="it-IT" sz="2400" dirty="0">
              <a:latin typeface="Arial"/>
              <a:cs typeface="Arial"/>
            </a:endParaRPr>
          </a:p>
          <a:p>
            <a:pPr marL="74613"/>
            <a:endParaRPr lang="it-IT" sz="2400" dirty="0">
              <a:latin typeface="Arial"/>
              <a:cs typeface="Arial"/>
            </a:endParaRPr>
          </a:p>
        </p:txBody>
      </p:sp>
      <p:sp>
        <p:nvSpPr>
          <p:cNvPr id="2" name="Titolo 1"/>
          <p:cNvSpPr>
            <a:spLocks noGrp="1"/>
          </p:cNvSpPr>
          <p:nvPr>
            <p:ph type="title"/>
          </p:nvPr>
        </p:nvSpPr>
        <p:spPr/>
        <p:txBody>
          <a:bodyPr/>
          <a:lstStyle/>
          <a:p>
            <a:r>
              <a:rPr lang="it-IT" dirty="0" smtClean="0"/>
              <a:t>Il </a:t>
            </a:r>
            <a:r>
              <a:rPr lang="it-IT" dirty="0"/>
              <a:t>riconoscimento di oggetti </a:t>
            </a:r>
            <a:endParaRPr lang="en-US" dirty="0"/>
          </a:p>
        </p:txBody>
      </p:sp>
      <p:sp>
        <p:nvSpPr>
          <p:cNvPr id="4" name="Segnaposto testo 3"/>
          <p:cNvSpPr>
            <a:spLocks noGrp="1"/>
          </p:cNvSpPr>
          <p:nvPr>
            <p:ph idx="1"/>
          </p:nvPr>
        </p:nvSpPr>
        <p:spPr/>
        <p:txBody>
          <a:bodyPr>
            <a:normAutofit fontScale="92500" lnSpcReduction="20000"/>
          </a:bodyPr>
          <a:lstStyle/>
          <a:p>
            <a:r>
              <a:rPr lang="it-IT" dirty="0" smtClean="0"/>
              <a:t>I processi di organizzazione percettiva raggruppano elementi che appartengono ad un oggetto, il passaggio successivo porta alla costruzione del percetto</a:t>
            </a:r>
            <a:endParaRPr lang="it-IT" sz="2800" dirty="0" smtClean="0"/>
          </a:p>
          <a:p>
            <a:r>
              <a:rPr lang="it-IT" sz="2800" dirty="0" smtClean="0"/>
              <a:t>Nonostante </a:t>
            </a:r>
            <a:r>
              <a:rPr lang="it-IT" sz="2800" dirty="0"/>
              <a:t>la semplicità con cui percepiamo e riconosciamo gli oggetti, la costruzione di percetti è un processo tutt’altro che semplice.</a:t>
            </a:r>
          </a:p>
          <a:p>
            <a:r>
              <a:rPr lang="it-IT" sz="2800" dirty="0"/>
              <a:t>Problemi:</a:t>
            </a:r>
          </a:p>
          <a:p>
            <a:pPr lvl="1"/>
            <a:r>
              <a:rPr lang="it-IT" sz="2400" dirty="0"/>
              <a:t>Punto di vista variabile</a:t>
            </a:r>
          </a:p>
          <a:p>
            <a:pPr lvl="1"/>
            <a:r>
              <a:rPr lang="it-IT" sz="2400" dirty="0"/>
              <a:t>Variazione  della grandezza/orientamento/profondità</a:t>
            </a:r>
          </a:p>
          <a:p>
            <a:pPr lvl="1"/>
            <a:r>
              <a:rPr lang="it-IT" sz="2400" dirty="0"/>
              <a:t>Occlusione</a:t>
            </a:r>
          </a:p>
          <a:p>
            <a:pPr lvl="1"/>
            <a:r>
              <a:rPr lang="it-IT" sz="2400" dirty="0"/>
              <a:t>Variazione dell’illuminazione</a:t>
            </a:r>
          </a:p>
          <a:p>
            <a:pPr lvl="1"/>
            <a:r>
              <a:rPr lang="it-IT" sz="2400" dirty="0"/>
              <a:t>Molteplicità degli elementi interni ad una categoria/classe di oggetti</a:t>
            </a:r>
          </a:p>
          <a:p>
            <a:pPr lvl="1"/>
            <a:r>
              <a:rPr lang="it-IT" sz="2400" dirty="0"/>
              <a:t>Deformazione e sfocatura</a:t>
            </a:r>
          </a:p>
          <a:p>
            <a:endParaRPr lang="it-IT" sz="2800" dirty="0"/>
          </a:p>
          <a:p>
            <a:endParaRPr lang="en-US" sz="2800" dirty="0"/>
          </a:p>
        </p:txBody>
      </p:sp>
    </p:spTree>
    <p:extLst>
      <p:ext uri="{BB962C8B-B14F-4D97-AF65-F5344CB8AC3E}">
        <p14:creationId xmlns:p14="http://schemas.microsoft.com/office/powerpoint/2010/main" val="505755783"/>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3BD7F193-DD49-45FA-8C6E-7EF4A0F9F27C}"/>
              </a:ext>
            </a:extLst>
          </p:cNvPr>
          <p:cNvSpPr>
            <a:spLocks noGrp="1"/>
          </p:cNvSpPr>
          <p:nvPr>
            <p:ph type="title"/>
          </p:nvPr>
        </p:nvSpPr>
        <p:spPr>
          <a:xfrm>
            <a:off x="628650" y="365126"/>
            <a:ext cx="7886700" cy="1325563"/>
          </a:xfrm>
        </p:spPr>
        <p:txBody>
          <a:bodyPr/>
          <a:lstStyle/>
          <a:p>
            <a:r>
              <a:rPr lang="it-IT" dirty="0"/>
              <a:t>Livelli di riconoscimento</a:t>
            </a:r>
            <a:endParaRPr lang="en-US" dirty="0"/>
          </a:p>
        </p:txBody>
      </p:sp>
      <p:sp>
        <p:nvSpPr>
          <p:cNvPr id="3" name="Segnaposto contenuto 2">
            <a:extLst>
              <a:ext uri="{FF2B5EF4-FFF2-40B4-BE49-F238E27FC236}">
                <a16:creationId xmlns="" xmlns:a16="http://schemas.microsoft.com/office/drawing/2014/main" id="{1AA572DD-22D9-40DB-81A9-CFAA21444F2D}"/>
              </a:ext>
            </a:extLst>
          </p:cNvPr>
          <p:cNvSpPr>
            <a:spLocks noGrp="1"/>
          </p:cNvSpPr>
          <p:nvPr>
            <p:ph idx="1"/>
          </p:nvPr>
        </p:nvSpPr>
        <p:spPr>
          <a:xfrm>
            <a:off x="628650" y="1825625"/>
            <a:ext cx="7886700" cy="4351338"/>
          </a:xfrm>
        </p:spPr>
        <p:txBody>
          <a:bodyPr>
            <a:normAutofit/>
          </a:bodyPr>
          <a:lstStyle/>
          <a:p>
            <a:r>
              <a:rPr lang="it-IT" dirty="0"/>
              <a:t>E importante chiarire che il riconoscimento avviene a </a:t>
            </a:r>
            <a:r>
              <a:rPr lang="it-IT" dirty="0" smtClean="0"/>
              <a:t>più livelli:</a:t>
            </a:r>
            <a:endParaRPr lang="it-IT" dirty="0"/>
          </a:p>
          <a:p>
            <a:pPr lvl="1"/>
            <a:r>
              <a:rPr lang="it-IT" dirty="0">
                <a:solidFill>
                  <a:srgbClr val="C00000"/>
                </a:solidFill>
              </a:rPr>
              <a:t>riconoscimento visivo o percettivo</a:t>
            </a:r>
            <a:r>
              <a:rPr lang="it-IT" dirty="0"/>
              <a:t>, che si conclude nell’identificare l’oggetto costruendo un modello mentale della sua forma fisica. Passaggio </a:t>
            </a:r>
            <a:r>
              <a:rPr lang="it-IT" dirty="0" err="1"/>
              <a:t>efettuato</a:t>
            </a:r>
            <a:r>
              <a:rPr lang="it-IT" dirty="0"/>
              <a:t> anche  se vediamo un oggetto stranissimo, mai visto prima: lo riconosciamo come “oggetto”, e sapremmo descriverne o tratteggiarne, pur grossolanamente, la forma. </a:t>
            </a:r>
          </a:p>
          <a:p>
            <a:pPr lvl="1"/>
            <a:r>
              <a:rPr lang="it-IT" dirty="0"/>
              <a:t>confronto con i concetti appresi dall’esperienza e immagazzinati nelle nostre memorie</a:t>
            </a:r>
          </a:p>
          <a:p>
            <a:pPr lvl="1"/>
            <a:r>
              <a:rPr lang="it-IT" dirty="0"/>
              <a:t>categorizzazione, una forma di “riconoscimento cognitivo”</a:t>
            </a:r>
            <a:endParaRPr lang="en-US" dirty="0"/>
          </a:p>
        </p:txBody>
      </p:sp>
    </p:spTree>
    <p:extLst>
      <p:ext uri="{BB962C8B-B14F-4D97-AF65-F5344CB8AC3E}">
        <p14:creationId xmlns:p14="http://schemas.microsoft.com/office/powerpoint/2010/main" val="1374554837"/>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8CB654B9-38BF-4670-B96E-CEBF13CE654D}"/>
              </a:ext>
            </a:extLst>
          </p:cNvPr>
          <p:cNvSpPr>
            <a:spLocks noGrp="1"/>
          </p:cNvSpPr>
          <p:nvPr>
            <p:ph type="title"/>
          </p:nvPr>
        </p:nvSpPr>
        <p:spPr/>
        <p:txBody>
          <a:bodyPr/>
          <a:lstStyle/>
          <a:p>
            <a:r>
              <a:rPr lang="it-IT" dirty="0"/>
              <a:t>Costanza della forma</a:t>
            </a:r>
            <a:endParaRPr lang="en-US" dirty="0"/>
          </a:p>
        </p:txBody>
      </p:sp>
      <p:sp>
        <p:nvSpPr>
          <p:cNvPr id="3" name="Segnaposto contenuto 2">
            <a:extLst>
              <a:ext uri="{FF2B5EF4-FFF2-40B4-BE49-F238E27FC236}">
                <a16:creationId xmlns="" xmlns:a16="http://schemas.microsoft.com/office/drawing/2014/main" id="{E38D9B56-39EE-4299-B3F5-575D5EE2A03F}"/>
              </a:ext>
            </a:extLst>
          </p:cNvPr>
          <p:cNvSpPr>
            <a:spLocks noGrp="1"/>
          </p:cNvSpPr>
          <p:nvPr>
            <p:ph idx="1"/>
          </p:nvPr>
        </p:nvSpPr>
        <p:spPr>
          <a:xfrm>
            <a:off x="5059680" y="1825625"/>
            <a:ext cx="3455670" cy="4351338"/>
          </a:xfrm>
        </p:spPr>
        <p:txBody>
          <a:bodyPr/>
          <a:lstStyle/>
          <a:p>
            <a:pPr algn="l"/>
            <a:r>
              <a:rPr lang="it-IT" sz="1800" b="0" i="0" u="none" strike="noStrike" baseline="0" dirty="0">
                <a:latin typeface="SimonciniGaramondPlus"/>
              </a:rPr>
              <a:t>L’immagine di un oggetto proiettata sulla retina varia in modo drastico a seconda della posizione relativa dell’osservatore rispetto all’oggetto, ma il sistema visivo deve essere in grado di riconoscere l’oggetto in ogni caso. =&gt; Problema dell’</a:t>
            </a:r>
            <a:r>
              <a:rPr lang="it-IT" sz="1800" b="1" i="0" u="none" strike="noStrike" baseline="0" dirty="0">
                <a:latin typeface="FrutigerLTStd-Bold"/>
              </a:rPr>
              <a:t>invarianza dal punto di vista </a:t>
            </a:r>
            <a:r>
              <a:rPr lang="it-IT" sz="1800" b="0" i="0" u="none" strike="noStrike" baseline="0" dirty="0">
                <a:latin typeface="SimonciniGaramondPlus"/>
              </a:rPr>
              <a:t>(</a:t>
            </a:r>
            <a:r>
              <a:rPr lang="it-IT" sz="1800" b="0" i="1" u="none" strike="noStrike" baseline="0" dirty="0" err="1">
                <a:latin typeface="SimonciniGaramondPlus-Italic"/>
              </a:rPr>
              <a:t>viewpoint</a:t>
            </a:r>
            <a:r>
              <a:rPr lang="it-IT" sz="1800" b="0" i="1" u="none" strike="noStrike" baseline="0" dirty="0">
                <a:latin typeface="SimonciniGaramondPlus-Italic"/>
              </a:rPr>
              <a:t> </a:t>
            </a:r>
            <a:r>
              <a:rPr lang="it-IT" sz="1800" b="0" i="1" u="none" strike="noStrike" baseline="0" dirty="0" err="1">
                <a:latin typeface="SimonciniGaramondPlus-Italic"/>
              </a:rPr>
              <a:t>invariance</a:t>
            </a:r>
            <a:r>
              <a:rPr lang="it-IT" sz="1800" b="0" i="0" u="none" strike="noStrike" baseline="0" dirty="0">
                <a:latin typeface="SimonciniGaramondPlus"/>
              </a:rPr>
              <a:t>)</a:t>
            </a:r>
            <a:endParaRPr lang="en-US" dirty="0"/>
          </a:p>
        </p:txBody>
      </p:sp>
      <p:pic>
        <p:nvPicPr>
          <p:cNvPr id="5" name="Immagine 4">
            <a:extLst>
              <a:ext uri="{FF2B5EF4-FFF2-40B4-BE49-F238E27FC236}">
                <a16:creationId xmlns="" xmlns:a16="http://schemas.microsoft.com/office/drawing/2014/main" id="{DA4EBE0B-7D1C-45B9-A63B-AD0B30130D08}"/>
              </a:ext>
            </a:extLst>
          </p:cNvPr>
          <p:cNvPicPr>
            <a:picLocks noChangeAspect="1"/>
          </p:cNvPicPr>
          <p:nvPr/>
        </p:nvPicPr>
        <p:blipFill>
          <a:blip r:embed="rId2"/>
          <a:stretch>
            <a:fillRect/>
          </a:stretch>
        </p:blipFill>
        <p:spPr>
          <a:xfrm>
            <a:off x="628650" y="1825625"/>
            <a:ext cx="4143375" cy="4124325"/>
          </a:xfrm>
          <a:prstGeom prst="rect">
            <a:avLst/>
          </a:prstGeom>
        </p:spPr>
      </p:pic>
    </p:spTree>
    <p:extLst>
      <p:ext uri="{BB962C8B-B14F-4D97-AF65-F5344CB8AC3E}">
        <p14:creationId xmlns:p14="http://schemas.microsoft.com/office/powerpoint/2010/main" val="2830477666"/>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normAutofit/>
          </a:bodyPr>
          <a:lstStyle/>
          <a:p>
            <a:r>
              <a:rPr lang="it-IT" altLang="it-IT"/>
              <a:t> Elementi base per il riconoscimento? </a:t>
            </a:r>
          </a:p>
        </p:txBody>
      </p:sp>
      <p:sp>
        <p:nvSpPr>
          <p:cNvPr id="29699" name="Rectangle 3"/>
          <p:cNvSpPr>
            <a:spLocks noGrp="1" noChangeArrowheads="1"/>
          </p:cNvSpPr>
          <p:nvPr>
            <p:ph type="body" idx="1"/>
          </p:nvPr>
        </p:nvSpPr>
        <p:spPr/>
        <p:txBody>
          <a:bodyPr/>
          <a:lstStyle/>
          <a:p>
            <a:pPr>
              <a:lnSpc>
                <a:spcPct val="90000"/>
              </a:lnSpc>
            </a:pPr>
            <a:r>
              <a:rPr lang="it-IT" altLang="it-IT" sz="2600" dirty="0"/>
              <a:t>Modelli recenti del riconoscimento si sono basati sulla definizione di vincoli (o “primitive”) e strategie base che il sistema visivo può utilizzare.</a:t>
            </a:r>
          </a:p>
          <a:p>
            <a:pPr marL="742950" lvl="1" indent="-285750">
              <a:lnSpc>
                <a:spcPct val="90000"/>
              </a:lnSpc>
            </a:pPr>
            <a:r>
              <a:rPr lang="it-IT" altLang="it-IT" sz="2200" dirty="0">
                <a:solidFill>
                  <a:schemeClr val="tx2"/>
                </a:solidFill>
              </a:rPr>
              <a:t>Marr and </a:t>
            </a:r>
            <a:r>
              <a:rPr lang="it-IT" altLang="it-IT" sz="2200" dirty="0" err="1">
                <a:solidFill>
                  <a:schemeClr val="tx2"/>
                </a:solidFill>
              </a:rPr>
              <a:t>Nishihara</a:t>
            </a:r>
            <a:r>
              <a:rPr lang="it-IT" altLang="it-IT" sz="2200" dirty="0"/>
              <a:t> presentano un modello ristretto a un insieme di oggetti che possono essere descritti come </a:t>
            </a:r>
            <a:r>
              <a:rPr lang="it-IT" altLang="it-IT" sz="2200" dirty="0" smtClean="0">
                <a:solidFill>
                  <a:srgbClr val="C00000"/>
                </a:solidFill>
              </a:rPr>
              <a:t>cilindri </a:t>
            </a:r>
            <a:r>
              <a:rPr lang="it-IT" altLang="it-IT" sz="2200" dirty="0">
                <a:solidFill>
                  <a:srgbClr val="C00000"/>
                </a:solidFill>
              </a:rPr>
              <a:t>generalizzati</a:t>
            </a:r>
          </a:p>
          <a:p>
            <a:pPr marL="742950" lvl="1" indent="-285750">
              <a:lnSpc>
                <a:spcPct val="90000"/>
              </a:lnSpc>
            </a:pPr>
            <a:r>
              <a:rPr lang="it-IT" altLang="it-IT" sz="2200" dirty="0" err="1" smtClean="0">
                <a:solidFill>
                  <a:schemeClr val="tx2"/>
                </a:solidFill>
              </a:rPr>
              <a:t>Biederman</a:t>
            </a:r>
            <a:r>
              <a:rPr lang="it-IT" altLang="it-IT" sz="2200" dirty="0" smtClean="0"/>
              <a:t>. </a:t>
            </a:r>
            <a:r>
              <a:rPr lang="it-IT" altLang="it-IT" sz="2200" dirty="0"/>
              <a:t>Secondo la teoria </a:t>
            </a:r>
            <a:r>
              <a:rPr lang="it-IT" altLang="it-IT" sz="2200" dirty="0" smtClean="0"/>
              <a:t>del </a:t>
            </a:r>
            <a:r>
              <a:rPr lang="it-IT" altLang="it-IT" sz="2200" dirty="0" smtClean="0">
                <a:solidFill>
                  <a:srgbClr val="C00000"/>
                </a:solidFill>
              </a:rPr>
              <a:t>riconoscimento per componenti</a:t>
            </a:r>
            <a:r>
              <a:rPr lang="it-IT" altLang="it-IT" sz="2200" dirty="0" smtClean="0"/>
              <a:t>, </a:t>
            </a:r>
            <a:r>
              <a:rPr lang="it-IT" altLang="it-IT" sz="2200" dirty="0"/>
              <a:t>oggetti complessi sono composti di un insieme di parti componenti semplici ('</a:t>
            </a:r>
            <a:r>
              <a:rPr lang="it-IT" altLang="it-IT" sz="2200" dirty="0" err="1"/>
              <a:t>geons</a:t>
            </a:r>
            <a:r>
              <a:rPr lang="it-IT" altLang="it-IT" sz="2200" dirty="0"/>
              <a:t>'). </a:t>
            </a:r>
          </a:p>
        </p:txBody>
      </p:sp>
    </p:spTree>
    <p:extLst>
      <p:ext uri="{BB962C8B-B14F-4D97-AF65-F5344CB8AC3E}">
        <p14:creationId xmlns:p14="http://schemas.microsoft.com/office/powerpoint/2010/main" val="288535697"/>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739A0368-B789-4103-AFBE-06B3A33264B2}"/>
              </a:ext>
            </a:extLst>
          </p:cNvPr>
          <p:cNvSpPr>
            <a:spLocks noGrp="1"/>
          </p:cNvSpPr>
          <p:nvPr>
            <p:ph type="title"/>
          </p:nvPr>
        </p:nvSpPr>
        <p:spPr/>
        <p:txBody>
          <a:bodyPr/>
          <a:lstStyle/>
          <a:p>
            <a:r>
              <a:rPr lang="it-IT" dirty="0"/>
              <a:t>Teoria </a:t>
            </a:r>
            <a:r>
              <a:rPr lang="it-IT" dirty="0" smtClean="0"/>
              <a:t>dei cilindri generalizzati </a:t>
            </a:r>
            <a:r>
              <a:rPr lang="it-IT" dirty="0"/>
              <a:t>di </a:t>
            </a:r>
            <a:r>
              <a:rPr lang="it-IT" dirty="0" smtClean="0"/>
              <a:t>Marr; </a:t>
            </a:r>
            <a:r>
              <a:rPr lang="it-IT" dirty="0" err="1" smtClean="0"/>
              <a:t>Nishihara</a:t>
            </a:r>
            <a:endParaRPr lang="en-US" dirty="0"/>
          </a:p>
        </p:txBody>
      </p:sp>
      <p:sp>
        <p:nvSpPr>
          <p:cNvPr id="3" name="Segnaposto contenuto 2">
            <a:extLst>
              <a:ext uri="{FF2B5EF4-FFF2-40B4-BE49-F238E27FC236}">
                <a16:creationId xmlns="" xmlns:a16="http://schemas.microsoft.com/office/drawing/2014/main" id="{2FCF870C-BD24-4639-B7E8-4B2435B0C334}"/>
              </a:ext>
            </a:extLst>
          </p:cNvPr>
          <p:cNvSpPr>
            <a:spLocks noGrp="1"/>
          </p:cNvSpPr>
          <p:nvPr>
            <p:ph idx="1"/>
          </p:nvPr>
        </p:nvSpPr>
        <p:spPr/>
        <p:txBody>
          <a:bodyPr/>
          <a:lstStyle/>
          <a:p>
            <a:endParaRPr lang="en-US"/>
          </a:p>
        </p:txBody>
      </p:sp>
      <p:pic>
        <p:nvPicPr>
          <p:cNvPr id="5" name="Immagine 4">
            <a:extLst>
              <a:ext uri="{FF2B5EF4-FFF2-40B4-BE49-F238E27FC236}">
                <a16:creationId xmlns="" xmlns:a16="http://schemas.microsoft.com/office/drawing/2014/main" id="{7C2D39B0-1FFC-49F0-A9F2-D98A9B8C68F5}"/>
              </a:ext>
            </a:extLst>
          </p:cNvPr>
          <p:cNvPicPr>
            <a:picLocks noChangeAspect="1"/>
          </p:cNvPicPr>
          <p:nvPr/>
        </p:nvPicPr>
        <p:blipFill>
          <a:blip r:embed="rId2"/>
          <a:stretch>
            <a:fillRect/>
          </a:stretch>
        </p:blipFill>
        <p:spPr>
          <a:xfrm>
            <a:off x="1841500" y="1878490"/>
            <a:ext cx="6306820" cy="4272120"/>
          </a:xfrm>
          <a:prstGeom prst="rect">
            <a:avLst/>
          </a:prstGeom>
        </p:spPr>
      </p:pic>
    </p:spTree>
    <p:extLst>
      <p:ext uri="{BB962C8B-B14F-4D97-AF65-F5344CB8AC3E}">
        <p14:creationId xmlns:p14="http://schemas.microsoft.com/office/powerpoint/2010/main" val="4193624352"/>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Teoria dei cilindri generalizzati</a:t>
            </a:r>
            <a:endParaRPr lang="it-IT" dirty="0"/>
          </a:p>
        </p:txBody>
      </p:sp>
      <p:sp>
        <p:nvSpPr>
          <p:cNvPr id="4" name="Segnaposto contenuto 3">
            <a:extLst>
              <a:ext uri="{FF2B5EF4-FFF2-40B4-BE49-F238E27FC236}">
                <a16:creationId xmlns="" xmlns:a16="http://schemas.microsoft.com/office/drawing/2014/main" id="{2DC2A3D2-A852-462C-853C-0A2E4745CC10}"/>
              </a:ext>
            </a:extLst>
          </p:cNvPr>
          <p:cNvSpPr>
            <a:spLocks noGrp="1"/>
          </p:cNvSpPr>
          <p:nvPr>
            <p:ph idx="1"/>
          </p:nvPr>
        </p:nvSpPr>
        <p:spPr/>
        <p:txBody>
          <a:bodyPr/>
          <a:lstStyle/>
          <a:p>
            <a:r>
              <a:rPr lang="it-IT" smtClean="0"/>
              <a:t>Proprietà fondamentali della rappresentazione degli oggetti secondo Marr e Nishihara era che la rappresentazione fosse </a:t>
            </a:r>
          </a:p>
          <a:p>
            <a:pPr lvl="1"/>
            <a:r>
              <a:rPr lang="it-IT" smtClean="0"/>
              <a:t>univoca e stabile, in modo da permettere di distinguere tra oggetti diversi, </a:t>
            </a:r>
          </a:p>
          <a:p>
            <a:pPr lvl="1"/>
            <a:r>
              <a:rPr lang="it-IT" smtClean="0"/>
              <a:t>generica, per consentire di costruire la stessa rappresentazione dell’oggetto indipendentemente dalla specifica immagine di partenza, permettendo di mantenere la costanza della forma e l’indipendenza dal punto di vista</a:t>
            </a:r>
            <a:endParaRPr lang="en-US" dirty="0"/>
          </a:p>
        </p:txBody>
      </p:sp>
    </p:spTree>
    <p:extLst>
      <p:ext uri="{BB962C8B-B14F-4D97-AF65-F5344CB8AC3E}">
        <p14:creationId xmlns:p14="http://schemas.microsoft.com/office/powerpoint/2010/main" val="2370865509"/>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visione secondo Marr</a:t>
            </a:r>
            <a:endParaRPr lang="it-IT" dirty="0"/>
          </a:p>
        </p:txBody>
      </p:sp>
      <p:sp>
        <p:nvSpPr>
          <p:cNvPr id="5" name="Segnaposto contenuto 4"/>
          <p:cNvSpPr>
            <a:spLocks noGrp="1"/>
          </p:cNvSpPr>
          <p:nvPr>
            <p:ph idx="1"/>
          </p:nvPr>
        </p:nvSpPr>
        <p:spPr/>
        <p:txBody>
          <a:bodyPr/>
          <a:lstStyle/>
          <a:p>
            <a:r>
              <a:rPr lang="it-IT" dirty="0" smtClean="0"/>
              <a:t>Visione processo a tre stadi:</a:t>
            </a:r>
          </a:p>
          <a:p>
            <a:pPr lvl="1"/>
            <a:r>
              <a:rPr lang="it-IT" dirty="0" smtClean="0"/>
              <a:t>1. Costruzione immagine bidimensionale dell’oggetto (</a:t>
            </a:r>
            <a:r>
              <a:rPr lang="it-IT" dirty="0" err="1" smtClean="0"/>
              <a:t>primal</a:t>
            </a:r>
            <a:r>
              <a:rPr lang="it-IT" dirty="0" smtClean="0"/>
              <a:t> sketch) ove vengono codificati curve e contorni</a:t>
            </a:r>
          </a:p>
          <a:p>
            <a:pPr lvl="1"/>
            <a:r>
              <a:rPr lang="it-IT" dirty="0" smtClean="0"/>
              <a:t>2. Informazione viene elaborata  per produrre il 2e 1/2D sketch, creando rappresentazione di come l’oggetto appare dal punto di vista dell’osservatore</a:t>
            </a:r>
          </a:p>
          <a:p>
            <a:pPr lvl="1"/>
            <a:r>
              <a:rPr lang="it-IT" dirty="0" smtClean="0"/>
              <a:t>3. Rappresentazione tridimensionale completa dell’oggetto, indipendente dal punto di vista</a:t>
            </a:r>
            <a:endParaRPr lang="it-IT" dirty="0"/>
          </a:p>
        </p:txBody>
      </p:sp>
    </p:spTree>
    <p:extLst>
      <p:ext uri="{BB962C8B-B14F-4D97-AF65-F5344CB8AC3E}">
        <p14:creationId xmlns:p14="http://schemas.microsoft.com/office/powerpoint/2010/main" val="3099872355"/>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normAutofit fontScale="90000"/>
          </a:bodyPr>
          <a:lstStyle/>
          <a:p>
            <a:r>
              <a:rPr lang="it-IT" altLang="it-IT" dirty="0" smtClean="0"/>
              <a:t>Modello di riconoscimento per componenti (</a:t>
            </a:r>
            <a:r>
              <a:rPr lang="it-IT" altLang="it-IT" dirty="0" err="1" smtClean="0"/>
              <a:t>Biederman</a:t>
            </a:r>
            <a:r>
              <a:rPr lang="it-IT" altLang="it-IT" dirty="0" smtClean="0"/>
              <a:t>, 1985)</a:t>
            </a:r>
            <a:br>
              <a:rPr lang="it-IT" altLang="it-IT" dirty="0" smtClean="0"/>
            </a:br>
            <a:endParaRPr lang="it-IT" altLang="it-IT" dirty="0"/>
          </a:p>
        </p:txBody>
      </p:sp>
      <p:sp>
        <p:nvSpPr>
          <p:cNvPr id="34819" name="Rectangle 3"/>
          <p:cNvSpPr>
            <a:spLocks noGrp="1" noChangeArrowheads="1"/>
          </p:cNvSpPr>
          <p:nvPr>
            <p:ph type="body" idx="1"/>
          </p:nvPr>
        </p:nvSpPr>
        <p:spPr/>
        <p:txBody>
          <a:bodyPr/>
          <a:lstStyle/>
          <a:p>
            <a:r>
              <a:rPr lang="it-IT" altLang="it-IT" dirty="0" smtClean="0"/>
              <a:t>Estensione della teoria dei cilindri generalizzati</a:t>
            </a:r>
          </a:p>
          <a:p>
            <a:r>
              <a:rPr lang="it-IT" altLang="it-IT" dirty="0" err="1" smtClean="0"/>
              <a:t>geons</a:t>
            </a:r>
            <a:r>
              <a:rPr lang="it-IT" altLang="it-IT" dirty="0" smtClean="0"/>
              <a:t> (</a:t>
            </a:r>
            <a:r>
              <a:rPr lang="it-IT" altLang="it-IT" dirty="0" err="1" smtClean="0"/>
              <a:t>geometrical</a:t>
            </a:r>
            <a:r>
              <a:rPr lang="it-IT" altLang="it-IT" dirty="0" smtClean="0"/>
              <a:t> </a:t>
            </a:r>
            <a:r>
              <a:rPr lang="it-IT" altLang="it-IT" dirty="0" err="1" smtClean="0"/>
              <a:t>ions</a:t>
            </a:r>
            <a:r>
              <a:rPr lang="it-IT" altLang="it-IT" dirty="0" smtClean="0"/>
              <a:t>) invece dei cilindri generalizzati</a:t>
            </a:r>
          </a:p>
          <a:p>
            <a:r>
              <a:rPr lang="it-IT" altLang="it-IT" dirty="0" smtClean="0"/>
              <a:t>Gli oggetti sono rappresentati dai loro </a:t>
            </a:r>
            <a:r>
              <a:rPr lang="it-IT" altLang="it-IT" dirty="0" err="1" smtClean="0"/>
              <a:t>geoni</a:t>
            </a:r>
            <a:r>
              <a:rPr lang="it-IT" altLang="it-IT" dirty="0" smtClean="0"/>
              <a:t> componenti con le loro relazioni </a:t>
            </a:r>
            <a:r>
              <a:rPr lang="it-IT" altLang="it-IT" dirty="0" smtClean="0"/>
              <a:t>spaziali</a:t>
            </a:r>
          </a:p>
          <a:p>
            <a:r>
              <a:rPr lang="it-IT" altLang="it-IT" dirty="0" err="1" smtClean="0"/>
              <a:t>Riconiscimento</a:t>
            </a:r>
            <a:r>
              <a:rPr lang="it-IT" altLang="it-IT" dirty="0" smtClean="0"/>
              <a:t> indipendente dal punto di vista</a:t>
            </a:r>
          </a:p>
          <a:p>
            <a:pPr marL="342900" lvl="1" indent="0">
              <a:buNone/>
            </a:pPr>
            <a:endParaRPr lang="it-IT" altLang="it-IT" dirty="0" smtClean="0"/>
          </a:p>
        </p:txBody>
      </p:sp>
    </p:spTree>
    <p:extLst>
      <p:ext uri="{BB962C8B-B14F-4D97-AF65-F5344CB8AC3E}">
        <p14:creationId xmlns:p14="http://schemas.microsoft.com/office/powerpoint/2010/main" val="3198345742"/>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it-IT" altLang="it-IT"/>
              <a:t> Geoni</a:t>
            </a:r>
          </a:p>
        </p:txBody>
      </p:sp>
      <p:sp>
        <p:nvSpPr>
          <p:cNvPr id="36867" name="Rectangle 3"/>
          <p:cNvSpPr>
            <a:spLocks noGrp="1" noChangeArrowheads="1"/>
          </p:cNvSpPr>
          <p:nvPr>
            <p:ph type="body" idx="1"/>
          </p:nvPr>
        </p:nvSpPr>
        <p:spPr/>
        <p:txBody>
          <a:bodyPr>
            <a:normAutofit/>
          </a:bodyPr>
          <a:lstStyle/>
          <a:p>
            <a:pPr>
              <a:lnSpc>
                <a:spcPct val="90000"/>
              </a:lnSpc>
            </a:pPr>
            <a:r>
              <a:rPr lang="it-IT" altLang="it-IT" dirty="0"/>
              <a:t>Volumi primitivi </a:t>
            </a:r>
            <a:r>
              <a:rPr lang="it-IT" altLang="it-IT" dirty="0" smtClean="0"/>
              <a:t>semplici (36 </a:t>
            </a:r>
            <a:r>
              <a:rPr lang="it-IT" altLang="it-IT" dirty="0" err="1" smtClean="0"/>
              <a:t>geoni</a:t>
            </a:r>
            <a:r>
              <a:rPr lang="it-IT" altLang="it-IT" dirty="0" smtClean="0"/>
              <a:t>)</a:t>
            </a:r>
            <a:endParaRPr lang="it-IT" altLang="it-IT" dirty="0"/>
          </a:p>
          <a:p>
            <a:pPr>
              <a:lnSpc>
                <a:spcPct val="90000"/>
              </a:lnSpc>
            </a:pPr>
            <a:r>
              <a:rPr lang="it-IT" altLang="it-IT" dirty="0" smtClean="0"/>
              <a:t>Prima fase: L’individuazione dei contorni porta all’ identificazione dei </a:t>
            </a:r>
            <a:r>
              <a:rPr lang="it-IT" altLang="it-IT" dirty="0" err="1" smtClean="0"/>
              <a:t>geoni</a:t>
            </a:r>
            <a:r>
              <a:rPr lang="it-IT" altLang="it-IT" dirty="0" smtClean="0"/>
              <a:t>. </a:t>
            </a:r>
            <a:r>
              <a:rPr lang="it-IT" altLang="it-IT" dirty="0" smtClean="0"/>
              <a:t>I </a:t>
            </a:r>
            <a:r>
              <a:rPr lang="it-IT" altLang="it-IT" dirty="0" err="1" smtClean="0"/>
              <a:t>geoni</a:t>
            </a:r>
            <a:r>
              <a:rPr lang="it-IT" altLang="it-IT" dirty="0" smtClean="0"/>
              <a:t> sono definiti da contorni con caratteristiche invarianti cioè indipendenti dal punto di vista</a:t>
            </a:r>
            <a:endParaRPr lang="it-IT" altLang="it-IT" dirty="0"/>
          </a:p>
          <a:p>
            <a:pPr marL="742950" lvl="1" indent="-285750">
              <a:lnSpc>
                <a:spcPct val="90000"/>
              </a:lnSpc>
            </a:pPr>
            <a:r>
              <a:rPr lang="it-IT" altLang="it-IT" dirty="0"/>
              <a:t>Sezioni curve o rettilinee</a:t>
            </a:r>
          </a:p>
          <a:p>
            <a:pPr marL="742950" lvl="1" indent="-285750">
              <a:lnSpc>
                <a:spcPct val="90000"/>
              </a:lnSpc>
            </a:pPr>
            <a:r>
              <a:rPr lang="it-IT" altLang="it-IT" dirty="0"/>
              <a:t>Asse principale curvo o rettilineo</a:t>
            </a:r>
          </a:p>
          <a:p>
            <a:pPr marL="742950" lvl="1" indent="-285750">
              <a:lnSpc>
                <a:spcPct val="90000"/>
              </a:lnSpc>
            </a:pPr>
            <a:r>
              <a:rPr lang="it-IT" altLang="it-IT" dirty="0"/>
              <a:t>Lati paralleli o non </a:t>
            </a:r>
            <a:r>
              <a:rPr lang="it-IT" altLang="it-IT" dirty="0" smtClean="0"/>
              <a:t>paralleli</a:t>
            </a:r>
          </a:p>
          <a:p>
            <a:pPr marL="400050" indent="-285750"/>
            <a:r>
              <a:rPr lang="it-IT" altLang="it-IT" dirty="0" smtClean="0"/>
              <a:t>Seconda fase: i </a:t>
            </a:r>
            <a:r>
              <a:rPr lang="it-IT" altLang="it-IT" dirty="0" err="1" smtClean="0"/>
              <a:t>geoni</a:t>
            </a:r>
            <a:r>
              <a:rPr lang="it-IT" altLang="it-IT" dirty="0" smtClean="0"/>
              <a:t> sono integrati per identificare l’oggetto</a:t>
            </a:r>
            <a:endParaRPr lang="it-IT" altLang="it-IT" dirty="0"/>
          </a:p>
        </p:txBody>
      </p:sp>
    </p:spTree>
    <p:extLst>
      <p:ext uri="{BB962C8B-B14F-4D97-AF65-F5344CB8AC3E}">
        <p14:creationId xmlns:p14="http://schemas.microsoft.com/office/powerpoint/2010/main" val="3508430427"/>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8119" y="1498902"/>
            <a:ext cx="3382642" cy="45923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tolo 7"/>
          <p:cNvSpPr>
            <a:spLocks noGrp="1"/>
          </p:cNvSpPr>
          <p:nvPr>
            <p:ph type="title"/>
          </p:nvPr>
        </p:nvSpPr>
        <p:spPr/>
        <p:txBody>
          <a:bodyPr/>
          <a:lstStyle/>
          <a:p>
            <a:r>
              <a:rPr lang="it-IT" smtClean="0"/>
              <a:t>Modello di riconoscimento per componenti</a:t>
            </a:r>
            <a:endParaRPr lang="it-IT" dirty="0"/>
          </a:p>
        </p:txBody>
      </p:sp>
      <p:sp>
        <p:nvSpPr>
          <p:cNvPr id="9" name="Segnaposto contenuto 8"/>
          <p:cNvSpPr>
            <a:spLocks noGrp="1"/>
          </p:cNvSpPr>
          <p:nvPr>
            <p:ph idx="1"/>
          </p:nvPr>
        </p:nvSpPr>
        <p:spPr>
          <a:xfrm>
            <a:off x="628650" y="1825625"/>
            <a:ext cx="3532289" cy="4351338"/>
          </a:xfrm>
        </p:spPr>
        <p:txBody>
          <a:bodyPr/>
          <a:lstStyle/>
          <a:p>
            <a:r>
              <a:rPr lang="it-IT" dirty="0" smtClean="0"/>
              <a:t>Supporto empirico: </a:t>
            </a:r>
          </a:p>
          <a:p>
            <a:pPr lvl="1"/>
            <a:r>
              <a:rPr lang="it-IT" dirty="0" smtClean="0"/>
              <a:t>esperimento con contorni parziali</a:t>
            </a:r>
          </a:p>
          <a:p>
            <a:pPr lvl="1"/>
            <a:r>
              <a:rPr lang="it-IT" dirty="0" smtClean="0"/>
              <a:t>Supporto neurofisiologico</a:t>
            </a:r>
            <a:endParaRPr lang="it-IT" dirty="0"/>
          </a:p>
        </p:txBody>
      </p:sp>
    </p:spTree>
    <p:extLst>
      <p:ext uri="{BB962C8B-B14F-4D97-AF65-F5344CB8AC3E}">
        <p14:creationId xmlns:p14="http://schemas.microsoft.com/office/powerpoint/2010/main" val="1019190074"/>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it-IT" altLang="it-IT" smtClean="0"/>
              <a:t>Dipendenza dal punto di vista</a:t>
            </a:r>
            <a:endParaRPr lang="it-IT" altLang="it-IT" dirty="0"/>
          </a:p>
        </p:txBody>
      </p:sp>
      <p:sp>
        <p:nvSpPr>
          <p:cNvPr id="41987" name="Rectangle 3"/>
          <p:cNvSpPr>
            <a:spLocks noGrp="1" noChangeArrowheads="1"/>
          </p:cNvSpPr>
          <p:nvPr>
            <p:ph type="body" idx="1"/>
          </p:nvPr>
        </p:nvSpPr>
        <p:spPr/>
        <p:txBody>
          <a:bodyPr/>
          <a:lstStyle/>
          <a:p>
            <a:r>
              <a:rPr lang="it-IT" altLang="it-IT" dirty="0" smtClean="0"/>
              <a:t>Problemi con il modello di riconoscimento per componenti: La rappresentazion</a:t>
            </a:r>
            <a:r>
              <a:rPr lang="it-IT" altLang="it-IT" dirty="0" smtClean="0"/>
              <a:t>e degli oggetti per il riconoscimento</a:t>
            </a:r>
            <a:r>
              <a:rPr lang="it-IT" altLang="it-IT" dirty="0" smtClean="0"/>
              <a:t> dipende dal punto di vista</a:t>
            </a:r>
          </a:p>
          <a:p>
            <a:pPr lvl="1"/>
            <a:r>
              <a:rPr lang="it-IT" altLang="it-IT" dirty="0" smtClean="0"/>
              <a:t>Dati comportamentali (ad esempio, </a:t>
            </a:r>
            <a:r>
              <a:rPr lang="it-IT" altLang="it-IT" dirty="0" err="1" smtClean="0"/>
              <a:t>Buelthoff</a:t>
            </a:r>
            <a:r>
              <a:rPr lang="it-IT" altLang="it-IT" dirty="0" smtClean="0"/>
              <a:t> e </a:t>
            </a:r>
            <a:r>
              <a:rPr lang="it-IT" altLang="it-IT" dirty="0" err="1" smtClean="0"/>
              <a:t>Edelman</a:t>
            </a:r>
            <a:r>
              <a:rPr lang="it-IT" altLang="it-IT" dirty="0" smtClean="0"/>
              <a:t>, 1982)</a:t>
            </a:r>
            <a:endParaRPr lang="it-IT" altLang="it-IT" dirty="0" smtClean="0"/>
          </a:p>
          <a:p>
            <a:pPr lvl="1"/>
            <a:r>
              <a:rPr lang="it-IT" altLang="it-IT" dirty="0"/>
              <a:t>D</a:t>
            </a:r>
            <a:r>
              <a:rPr lang="it-IT" altLang="it-IT" dirty="0" smtClean="0"/>
              <a:t>ati  neurofisiologici nelle scimmie (</a:t>
            </a:r>
            <a:r>
              <a:rPr lang="it-IT" altLang="it-IT" dirty="0" err="1"/>
              <a:t>L</a:t>
            </a:r>
            <a:r>
              <a:rPr lang="it-IT" altLang="it-IT" dirty="0" err="1" smtClean="0"/>
              <a:t>ogothetis</a:t>
            </a:r>
            <a:r>
              <a:rPr lang="it-IT" altLang="it-IT" dirty="0" smtClean="0"/>
              <a:t> et al, 1995)</a:t>
            </a:r>
          </a:p>
          <a:p>
            <a:pPr lvl="1"/>
            <a:r>
              <a:rPr lang="it-IT" altLang="it-IT" dirty="0" smtClean="0"/>
              <a:t>Correlati </a:t>
            </a:r>
            <a:r>
              <a:rPr lang="it-IT" altLang="it-IT" dirty="0" err="1" smtClean="0"/>
              <a:t>neurfisiologici</a:t>
            </a:r>
            <a:r>
              <a:rPr lang="it-IT" altLang="it-IT" dirty="0" smtClean="0"/>
              <a:t> nell’uomo (</a:t>
            </a:r>
            <a:r>
              <a:rPr lang="it-IT" altLang="it-IT" dirty="0" err="1"/>
              <a:t>G</a:t>
            </a:r>
            <a:r>
              <a:rPr lang="it-IT" altLang="it-IT" dirty="0" err="1" smtClean="0"/>
              <a:t>authier</a:t>
            </a:r>
            <a:r>
              <a:rPr lang="it-IT" altLang="it-IT" dirty="0" smtClean="0"/>
              <a:t> </a:t>
            </a:r>
            <a:r>
              <a:rPr lang="it-IT" altLang="it-IT" dirty="0" err="1" smtClean="0"/>
              <a:t>er</a:t>
            </a:r>
            <a:r>
              <a:rPr lang="it-IT" altLang="it-IT" dirty="0" smtClean="0"/>
              <a:t> al 2002)</a:t>
            </a:r>
          </a:p>
          <a:p>
            <a:pPr lvl="1"/>
            <a:endParaRPr lang="it-IT" altLang="it-IT" dirty="0"/>
          </a:p>
        </p:txBody>
      </p:sp>
    </p:spTree>
    <p:extLst>
      <p:ext uri="{BB962C8B-B14F-4D97-AF65-F5344CB8AC3E}">
        <p14:creationId xmlns:p14="http://schemas.microsoft.com/office/powerpoint/2010/main" val="2155446301"/>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normAutofit/>
          </a:bodyPr>
          <a:lstStyle/>
          <a:p>
            <a:r>
              <a:rPr lang="it-IT" altLang="it-IT" dirty="0" smtClean="0"/>
              <a:t>Modelli basati sulle immagini</a:t>
            </a:r>
            <a:endParaRPr lang="it-IT" altLang="it-IT" dirty="0"/>
          </a:p>
        </p:txBody>
      </p:sp>
      <p:sp>
        <p:nvSpPr>
          <p:cNvPr id="43011" name="Rectangle 3"/>
          <p:cNvSpPr>
            <a:spLocks noGrp="1" noChangeArrowheads="1"/>
          </p:cNvSpPr>
          <p:nvPr>
            <p:ph type="body" idx="1"/>
          </p:nvPr>
        </p:nvSpPr>
        <p:spPr/>
        <p:txBody>
          <a:bodyPr>
            <a:normAutofit/>
          </a:bodyPr>
          <a:lstStyle/>
          <a:p>
            <a:r>
              <a:rPr lang="it-IT" altLang="it-IT" dirty="0" smtClean="0"/>
              <a:t>Se il riconoscimento dipende dal punto di vista, Una </a:t>
            </a:r>
            <a:r>
              <a:rPr lang="it-IT" altLang="it-IT" dirty="0"/>
              <a:t>teoria alternativa è semplicemente che voi memorizzate un insieme di immagini caratteristiche (immagini mentali) di ciascun oggetto. Ciascun oggetto viene riconosciuto trovando l’immagine memorizzata che più si avvicina</a:t>
            </a:r>
            <a:r>
              <a:rPr lang="it-IT" altLang="it-IT" dirty="0" smtClean="0"/>
              <a:t>. (</a:t>
            </a:r>
            <a:r>
              <a:rPr lang="it-IT" altLang="it-IT" dirty="0" err="1" smtClean="0"/>
              <a:t>BuelthofF</a:t>
            </a:r>
            <a:r>
              <a:rPr lang="it-IT" altLang="it-IT" dirty="0" smtClean="0"/>
              <a:t> et al 1995)</a:t>
            </a:r>
            <a:endParaRPr lang="it-IT" altLang="it-IT" dirty="0"/>
          </a:p>
          <a:p>
            <a:r>
              <a:rPr lang="it-IT" altLang="it-IT" dirty="0"/>
              <a:t>Questo tipo di modello non richiede che noi inferiamo/ricostruiamo la forma 3dimensionale per identificare gli oggetti</a:t>
            </a:r>
            <a:r>
              <a:rPr lang="it-IT" altLang="it-IT" dirty="0" smtClean="0"/>
              <a:t>.</a:t>
            </a:r>
          </a:p>
          <a:p>
            <a:endParaRPr lang="it-IT" altLang="it-IT" dirty="0" smtClean="0"/>
          </a:p>
          <a:p>
            <a:endParaRPr lang="it-IT" altLang="it-IT" dirty="0"/>
          </a:p>
        </p:txBody>
      </p:sp>
    </p:spTree>
    <p:extLst>
      <p:ext uri="{BB962C8B-B14F-4D97-AF65-F5344CB8AC3E}">
        <p14:creationId xmlns:p14="http://schemas.microsoft.com/office/powerpoint/2010/main" val="3104135892"/>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CB96F747-EE49-4452-803D-6C8F4FA01639}"/>
              </a:ext>
            </a:extLst>
          </p:cNvPr>
          <p:cNvSpPr>
            <a:spLocks noGrp="1"/>
          </p:cNvSpPr>
          <p:nvPr>
            <p:ph type="title"/>
          </p:nvPr>
        </p:nvSpPr>
        <p:spPr>
          <a:xfrm>
            <a:off x="628650" y="365126"/>
            <a:ext cx="7886700" cy="1325563"/>
          </a:xfrm>
        </p:spPr>
        <p:txBody>
          <a:bodyPr/>
          <a:lstStyle/>
          <a:p>
            <a:r>
              <a:rPr lang="it-IT" dirty="0"/>
              <a:t>Quale teoria?</a:t>
            </a:r>
            <a:endParaRPr lang="en-US" dirty="0"/>
          </a:p>
        </p:txBody>
      </p:sp>
      <p:sp>
        <p:nvSpPr>
          <p:cNvPr id="3" name="Segnaposto contenuto 2">
            <a:extLst>
              <a:ext uri="{FF2B5EF4-FFF2-40B4-BE49-F238E27FC236}">
                <a16:creationId xmlns="" xmlns:a16="http://schemas.microsoft.com/office/drawing/2014/main" id="{692B57D0-0175-46FE-9FC3-9798AA3B1B67}"/>
              </a:ext>
            </a:extLst>
          </p:cNvPr>
          <p:cNvSpPr>
            <a:spLocks noGrp="1"/>
          </p:cNvSpPr>
          <p:nvPr>
            <p:ph idx="1"/>
          </p:nvPr>
        </p:nvSpPr>
        <p:spPr>
          <a:xfrm>
            <a:off x="628650" y="1825625"/>
            <a:ext cx="7886700" cy="4351338"/>
          </a:xfrm>
        </p:spPr>
        <p:txBody>
          <a:bodyPr>
            <a:normAutofit/>
          </a:bodyPr>
          <a:lstStyle/>
          <a:p>
            <a:r>
              <a:rPr lang="it-IT" dirty="0"/>
              <a:t>Il dibattito rimane aperto. </a:t>
            </a:r>
          </a:p>
          <a:p>
            <a:pPr lvl="1"/>
            <a:r>
              <a:rPr lang="it-IT" dirty="0"/>
              <a:t>Entrambe sembrano proporre una soluzione al problema dell’invarianza, ma </a:t>
            </a:r>
            <a:r>
              <a:rPr lang="it-IT" dirty="0" smtClean="0"/>
              <a:t>singolarmente non </a:t>
            </a:r>
            <a:r>
              <a:rPr lang="it-IT" dirty="0"/>
              <a:t>sono in grado di spiegare tutto. </a:t>
            </a:r>
          </a:p>
          <a:p>
            <a:pPr lvl="1"/>
            <a:r>
              <a:rPr lang="it-IT" dirty="0"/>
              <a:t>Inoltre, a seconda delle condizioni sperimentali e di quali parti del cervello vengono analizzate, si possono ottenere dati che supportano una o l’altra teoria. </a:t>
            </a:r>
          </a:p>
          <a:p>
            <a:r>
              <a:rPr lang="it-IT" dirty="0"/>
              <a:t>Necessario cambiare approccio focalizzandosi sulla natura delle rappresentazioni e cercando di determinare quali siano le caratteristiche che permettono </a:t>
            </a:r>
            <a:r>
              <a:rPr lang="it-IT" dirty="0" smtClean="0"/>
              <a:t>l’invarianza.</a:t>
            </a:r>
            <a:endParaRPr lang="en-US" dirty="0"/>
          </a:p>
        </p:txBody>
      </p:sp>
    </p:spTree>
    <p:extLst>
      <p:ext uri="{BB962C8B-B14F-4D97-AF65-F5344CB8AC3E}">
        <p14:creationId xmlns:p14="http://schemas.microsoft.com/office/powerpoint/2010/main" val="2760811990"/>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628CC111-221E-4A90-9B8E-5B208DCE515E}"/>
              </a:ext>
            </a:extLst>
          </p:cNvPr>
          <p:cNvSpPr>
            <a:spLocks noGrp="1"/>
          </p:cNvSpPr>
          <p:nvPr>
            <p:ph type="title"/>
          </p:nvPr>
        </p:nvSpPr>
        <p:spPr>
          <a:xfrm>
            <a:off x="628650" y="365126"/>
            <a:ext cx="7886700" cy="1325563"/>
          </a:xfrm>
        </p:spPr>
        <p:txBody>
          <a:bodyPr/>
          <a:lstStyle/>
          <a:p>
            <a:r>
              <a:rPr lang="it-IT" dirty="0"/>
              <a:t>Riconoscimento dei volti</a:t>
            </a:r>
            <a:endParaRPr lang="en-US" dirty="0"/>
          </a:p>
        </p:txBody>
      </p:sp>
      <p:sp>
        <p:nvSpPr>
          <p:cNvPr id="3" name="Segnaposto contenuto 2">
            <a:extLst>
              <a:ext uri="{FF2B5EF4-FFF2-40B4-BE49-F238E27FC236}">
                <a16:creationId xmlns="" xmlns:a16="http://schemas.microsoft.com/office/drawing/2014/main" id="{B6AD30BC-CDA0-4CBD-AA43-7D54ECC1BED0}"/>
              </a:ext>
            </a:extLst>
          </p:cNvPr>
          <p:cNvSpPr>
            <a:spLocks noGrp="1"/>
          </p:cNvSpPr>
          <p:nvPr>
            <p:ph idx="1"/>
          </p:nvPr>
        </p:nvSpPr>
        <p:spPr>
          <a:xfrm>
            <a:off x="628650" y="1825625"/>
            <a:ext cx="7886700" cy="4351338"/>
          </a:xfrm>
        </p:spPr>
        <p:txBody>
          <a:bodyPr/>
          <a:lstStyle/>
          <a:p>
            <a:r>
              <a:rPr lang="en-US" dirty="0" err="1"/>
              <a:t>Impressionante</a:t>
            </a:r>
            <a:r>
              <a:rPr lang="en-US" dirty="0"/>
              <a:t> </a:t>
            </a:r>
            <a:r>
              <a:rPr lang="en-US" dirty="0" err="1"/>
              <a:t>abilità</a:t>
            </a:r>
            <a:r>
              <a:rPr lang="en-US" dirty="0"/>
              <a:t> </a:t>
            </a:r>
            <a:r>
              <a:rPr lang="it-IT" dirty="0"/>
              <a:t>nel distinguere i volti fin dalla nascita e identificarne le emozioni dalle espressioni facciali </a:t>
            </a:r>
          </a:p>
          <a:p>
            <a:r>
              <a:rPr lang="it-IT" dirty="0"/>
              <a:t>Ipotesi:  l’elaborazione dei volti sia attuata attraverso un processo diverso da quello adottato per la percezione degli altri oggetti. Due dati a favore:</a:t>
            </a:r>
          </a:p>
          <a:p>
            <a:pPr lvl="1"/>
            <a:r>
              <a:rPr lang="it-IT" dirty="0"/>
              <a:t> l’esistenza di una specifica area cerebrale dedicata ai volti, l’area fusiforme delle facce FFA</a:t>
            </a:r>
          </a:p>
          <a:p>
            <a:pPr lvl="1"/>
            <a:r>
              <a:rPr lang="it-IT" dirty="0"/>
              <a:t>Lesioni cerebrali possono portare </a:t>
            </a:r>
            <a:r>
              <a:rPr lang="it-IT" dirty="0" err="1"/>
              <a:t>aun</a:t>
            </a:r>
            <a:r>
              <a:rPr lang="it-IT" dirty="0"/>
              <a:t> deficit specifico di riconoscimento dei volti (prosopagnosia)</a:t>
            </a:r>
            <a:endParaRPr lang="en-US" dirty="0"/>
          </a:p>
        </p:txBody>
      </p:sp>
    </p:spTree>
    <p:extLst>
      <p:ext uri="{BB962C8B-B14F-4D97-AF65-F5344CB8AC3E}">
        <p14:creationId xmlns:p14="http://schemas.microsoft.com/office/powerpoint/2010/main" val="1615219408"/>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A249D5AD-11C8-49D0-8B70-972619149120}"/>
              </a:ext>
            </a:extLst>
          </p:cNvPr>
          <p:cNvSpPr>
            <a:spLocks noGrp="1"/>
          </p:cNvSpPr>
          <p:nvPr>
            <p:ph type="title"/>
          </p:nvPr>
        </p:nvSpPr>
        <p:spPr>
          <a:xfrm>
            <a:off x="628650" y="365126"/>
            <a:ext cx="7886700" cy="1325563"/>
          </a:xfrm>
        </p:spPr>
        <p:txBody>
          <a:bodyPr/>
          <a:lstStyle/>
          <a:p>
            <a:r>
              <a:rPr lang="it-IT" dirty="0"/>
              <a:t>Rappresentazione olistica</a:t>
            </a:r>
            <a:endParaRPr lang="en-US" dirty="0"/>
          </a:p>
        </p:txBody>
      </p:sp>
      <p:sp>
        <p:nvSpPr>
          <p:cNvPr id="3" name="Segnaposto contenuto 2">
            <a:extLst>
              <a:ext uri="{FF2B5EF4-FFF2-40B4-BE49-F238E27FC236}">
                <a16:creationId xmlns="" xmlns:a16="http://schemas.microsoft.com/office/drawing/2014/main" id="{BAF93976-3F7B-4C69-8A41-300EFCBE2670}"/>
              </a:ext>
            </a:extLst>
          </p:cNvPr>
          <p:cNvSpPr>
            <a:spLocks noGrp="1"/>
          </p:cNvSpPr>
          <p:nvPr>
            <p:ph idx="1"/>
          </p:nvPr>
        </p:nvSpPr>
        <p:spPr>
          <a:xfrm>
            <a:off x="628650" y="1825625"/>
            <a:ext cx="7886700" cy="4351338"/>
          </a:xfrm>
        </p:spPr>
        <p:txBody>
          <a:bodyPr/>
          <a:lstStyle/>
          <a:p>
            <a:r>
              <a:rPr lang="it-IT" dirty="0"/>
              <a:t>Nel caso dei volti il riconoscimento non avviene riconoscendo le singole parti (occhi, naso, bocca) e poi combinandole in un percetto, ma considerando il volto </a:t>
            </a:r>
            <a:r>
              <a:rPr lang="en-US" dirty="0"/>
              <a:t>come un </a:t>
            </a:r>
            <a:r>
              <a:rPr lang="en-US" dirty="0" err="1"/>
              <a:t>unico</a:t>
            </a:r>
            <a:r>
              <a:rPr lang="en-US" dirty="0"/>
              <a:t> </a:t>
            </a:r>
            <a:r>
              <a:rPr lang="en-US" dirty="0" err="1"/>
              <a:t>oggetto</a:t>
            </a:r>
            <a:endParaRPr lang="en-US" dirty="0"/>
          </a:p>
          <a:p>
            <a:r>
              <a:rPr lang="en-US" dirty="0"/>
              <a:t>Dato a </a:t>
            </a:r>
            <a:r>
              <a:rPr lang="en-US" dirty="0" err="1"/>
              <a:t>favore</a:t>
            </a:r>
            <a:r>
              <a:rPr lang="en-US" dirty="0"/>
              <a:t>: </a:t>
            </a:r>
            <a:r>
              <a:rPr lang="en-US" dirty="0" err="1"/>
              <a:t>Effetto</a:t>
            </a:r>
            <a:r>
              <a:rPr lang="en-US" dirty="0"/>
              <a:t> </a:t>
            </a:r>
            <a:r>
              <a:rPr lang="en-US" dirty="0" err="1" smtClean="0"/>
              <a:t>inversione</a:t>
            </a:r>
            <a:r>
              <a:rPr lang="en-US" dirty="0" smtClean="0"/>
              <a:t> </a:t>
            </a:r>
            <a:r>
              <a:rPr lang="en-US" dirty="0"/>
              <a:t>Maggiore per I volti</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2515" y="4144161"/>
            <a:ext cx="1783804" cy="22507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V="1">
            <a:off x="3985994" y="4144160"/>
            <a:ext cx="1783804" cy="22507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11433675"/>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Modelli basati sulla norma</a:t>
            </a:r>
            <a:endParaRPr lang="it-IT" dirty="0"/>
          </a:p>
        </p:txBody>
      </p:sp>
      <p:sp>
        <p:nvSpPr>
          <p:cNvPr id="3" name="Segnaposto contenuto 2"/>
          <p:cNvSpPr>
            <a:spLocks noGrp="1"/>
          </p:cNvSpPr>
          <p:nvPr>
            <p:ph idx="1"/>
          </p:nvPr>
        </p:nvSpPr>
        <p:spPr/>
        <p:txBody>
          <a:bodyPr>
            <a:normAutofit lnSpcReduction="10000"/>
          </a:bodyPr>
          <a:lstStyle/>
          <a:p>
            <a:r>
              <a:rPr lang="it-IT" dirty="0"/>
              <a:t>Secondo questi </a:t>
            </a:r>
            <a:r>
              <a:rPr lang="it-IT" dirty="0" err="1" smtClean="0"/>
              <a:t>modelli,vun</a:t>
            </a:r>
            <a:r>
              <a:rPr lang="it-IT" dirty="0" smtClean="0"/>
              <a:t> </a:t>
            </a:r>
            <a:r>
              <a:rPr lang="it-IT" dirty="0"/>
              <a:t>volto è definito in relazione alla media di tutti i volti incontrati in </a:t>
            </a:r>
            <a:r>
              <a:rPr lang="it-IT" dirty="0" smtClean="0"/>
              <a:t>precedenza (</a:t>
            </a:r>
            <a:r>
              <a:rPr lang="it-IT" i="1" dirty="0" smtClean="0">
                <a:solidFill>
                  <a:srgbClr val="C00000"/>
                </a:solidFill>
              </a:rPr>
              <a:t>volto </a:t>
            </a:r>
            <a:r>
              <a:rPr lang="it-IT" i="1" dirty="0">
                <a:solidFill>
                  <a:srgbClr val="C00000"/>
                </a:solidFill>
              </a:rPr>
              <a:t>prototipico </a:t>
            </a:r>
            <a:r>
              <a:rPr lang="it-IT" dirty="0">
                <a:solidFill>
                  <a:srgbClr val="C00000"/>
                </a:solidFill>
              </a:rPr>
              <a:t>o </a:t>
            </a:r>
            <a:r>
              <a:rPr lang="it-IT" i="1" dirty="0">
                <a:solidFill>
                  <a:srgbClr val="C00000"/>
                </a:solidFill>
              </a:rPr>
              <a:t>norma</a:t>
            </a:r>
            <a:r>
              <a:rPr lang="it-IT" dirty="0"/>
              <a:t>). </a:t>
            </a:r>
            <a:endParaRPr lang="it-IT" dirty="0" smtClean="0"/>
          </a:p>
          <a:p>
            <a:r>
              <a:rPr lang="it-IT" dirty="0" smtClean="0"/>
              <a:t>Previsione: volti più distanti </a:t>
            </a:r>
            <a:r>
              <a:rPr lang="it-IT" dirty="0"/>
              <a:t>dalla norma dovrebbero essere più facilmente riconoscibili perché </a:t>
            </a:r>
            <a:r>
              <a:rPr lang="it-IT" dirty="0" smtClean="0"/>
              <a:t>sono codificati </a:t>
            </a:r>
            <a:r>
              <a:rPr lang="it-IT" dirty="0"/>
              <a:t>con segnali più ampi. </a:t>
            </a:r>
            <a:endParaRPr lang="it-IT" dirty="0" smtClean="0"/>
          </a:p>
          <a:p>
            <a:r>
              <a:rPr lang="it-IT" dirty="0" smtClean="0"/>
              <a:t>Conferma empirica: </a:t>
            </a:r>
          </a:p>
          <a:p>
            <a:pPr lvl="1"/>
            <a:r>
              <a:rPr lang="it-IT" dirty="0" smtClean="0"/>
              <a:t>siamo </a:t>
            </a:r>
            <a:r>
              <a:rPr lang="it-IT" dirty="0"/>
              <a:t>più bravi a </a:t>
            </a:r>
            <a:r>
              <a:rPr lang="it-IT" dirty="0" smtClean="0"/>
              <a:t>riconoscere caricature </a:t>
            </a:r>
            <a:r>
              <a:rPr lang="it-IT" dirty="0"/>
              <a:t>rispetto a volti reali. </a:t>
            </a:r>
            <a:endParaRPr lang="it-IT" dirty="0"/>
          </a:p>
          <a:p>
            <a:pPr lvl="1"/>
            <a:r>
              <a:rPr lang="it-IT" dirty="0" smtClean="0"/>
              <a:t>Effetto postumo </a:t>
            </a:r>
            <a:r>
              <a:rPr lang="it-IT" dirty="0"/>
              <a:t>dovuto all’adattamento ai </a:t>
            </a:r>
            <a:r>
              <a:rPr lang="it-IT"/>
              <a:t>volti </a:t>
            </a:r>
            <a:r>
              <a:rPr lang="it-IT" smtClean="0"/>
              <a:t>(</a:t>
            </a:r>
            <a:r>
              <a:rPr lang="it-IT" dirty="0"/>
              <a:t>Leopold et al., 2001).</a:t>
            </a:r>
            <a:endParaRPr lang="it-IT" dirty="0"/>
          </a:p>
        </p:txBody>
      </p:sp>
    </p:spTree>
    <p:extLst>
      <p:ext uri="{BB962C8B-B14F-4D97-AF65-F5344CB8AC3E}">
        <p14:creationId xmlns:p14="http://schemas.microsoft.com/office/powerpoint/2010/main" val="4230626838"/>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73D2EF3B-F4D4-4183-ADA2-8B03B7FFA15C}"/>
              </a:ext>
            </a:extLst>
          </p:cNvPr>
          <p:cNvSpPr>
            <a:spLocks noGrp="1"/>
          </p:cNvSpPr>
          <p:nvPr>
            <p:ph type="title"/>
          </p:nvPr>
        </p:nvSpPr>
        <p:spPr>
          <a:xfrm>
            <a:off x="628650" y="365126"/>
            <a:ext cx="7886700" cy="1325563"/>
          </a:xfrm>
        </p:spPr>
        <p:txBody>
          <a:bodyPr/>
          <a:lstStyle/>
          <a:p>
            <a:r>
              <a:rPr lang="it-IT" dirty="0"/>
              <a:t>Conclusione</a:t>
            </a:r>
            <a:endParaRPr lang="en-US" dirty="0"/>
          </a:p>
        </p:txBody>
      </p:sp>
      <p:sp>
        <p:nvSpPr>
          <p:cNvPr id="4" name="Segnaposto contenuto 3">
            <a:extLst>
              <a:ext uri="{FF2B5EF4-FFF2-40B4-BE49-F238E27FC236}">
                <a16:creationId xmlns="" xmlns:a16="http://schemas.microsoft.com/office/drawing/2014/main" id="{65F743E7-1B0C-4148-B858-6950CF1B3B03}"/>
              </a:ext>
            </a:extLst>
          </p:cNvPr>
          <p:cNvSpPr>
            <a:spLocks noGrp="1"/>
          </p:cNvSpPr>
          <p:nvPr>
            <p:ph idx="1"/>
          </p:nvPr>
        </p:nvSpPr>
        <p:spPr>
          <a:xfrm>
            <a:off x="628650" y="1825625"/>
            <a:ext cx="7886700" cy="4351338"/>
          </a:xfrm>
        </p:spPr>
        <p:txBody>
          <a:bodyPr/>
          <a:lstStyle/>
          <a:p>
            <a:r>
              <a:rPr lang="it-IT" dirty="0"/>
              <a:t>Il </a:t>
            </a:r>
            <a:r>
              <a:rPr lang="it-IT" dirty="0" err="1"/>
              <a:t>riconosciemtno</a:t>
            </a:r>
            <a:r>
              <a:rPr lang="it-IT" dirty="0"/>
              <a:t> dei volti  segue un’analisi diversa dagli altri oggetti</a:t>
            </a:r>
          </a:p>
          <a:p>
            <a:r>
              <a:rPr lang="it-IT" dirty="0"/>
              <a:t>Se la specificità dei volti sia legata all’esperienza o sia una differenza innata e ancora oggetto di un vivace dibattito.</a:t>
            </a:r>
            <a:endParaRPr lang="en-US" dirty="0"/>
          </a:p>
        </p:txBody>
      </p:sp>
      <p:sp>
        <p:nvSpPr>
          <p:cNvPr id="3" name="Segnaposto piè di pagina 2">
            <a:extLst>
              <a:ext uri="{FF2B5EF4-FFF2-40B4-BE49-F238E27FC236}">
                <a16:creationId xmlns="" xmlns:a16="http://schemas.microsoft.com/office/drawing/2014/main" id="{8BD209A6-2CF9-4C55-BB8F-7496ECCBEAC7}"/>
              </a:ext>
            </a:extLst>
          </p:cNvPr>
          <p:cNvSpPr>
            <a:spLocks noGrp="1"/>
          </p:cNvSpPr>
          <p:nvPr>
            <p:ph type="ftr" sz="quarter" idx="4294967295"/>
          </p:nvPr>
        </p:nvSpPr>
        <p:spPr>
          <a:xfrm>
            <a:off x="0" y="6356350"/>
            <a:ext cx="3086100" cy="365125"/>
          </a:xfrm>
        </p:spPr>
        <p:txBody>
          <a:bodyPr/>
          <a:lstStyle/>
          <a:p>
            <a:r>
              <a:rPr lang="en-GB"/>
              <a:t>Percezione Visiva A.A. 2020-2021</a:t>
            </a:r>
          </a:p>
        </p:txBody>
      </p:sp>
    </p:spTree>
    <p:extLst>
      <p:ext uri="{BB962C8B-B14F-4D97-AF65-F5344CB8AC3E}">
        <p14:creationId xmlns:p14="http://schemas.microsoft.com/office/powerpoint/2010/main" val="35120389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IW_NOTES_FOOTER" val="1"/>
</p:tagLst>
</file>

<file path=ppt/tags/tag2.xml><?xml version="1.0" encoding="utf-8"?>
<p:tagLst xmlns:a="http://schemas.openxmlformats.org/drawingml/2006/main" xmlns:r="http://schemas.openxmlformats.org/officeDocument/2006/relationships" xmlns:p="http://schemas.openxmlformats.org/presentationml/2006/main">
  <p:tag name="IIW_NOTES_FOOTER" val="1"/>
</p:tagLst>
</file>

<file path=ppt/tags/tag3.xml><?xml version="1.0" encoding="utf-8"?>
<p:tagLst xmlns:a="http://schemas.openxmlformats.org/drawingml/2006/main" xmlns:r="http://schemas.openxmlformats.org/officeDocument/2006/relationships" xmlns:p="http://schemas.openxmlformats.org/presentationml/2006/main">
  <p:tag name="IIW_NOTES_FOOTER" val="1"/>
</p:tagLst>
</file>

<file path=ppt/tags/tag4.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heme/theme1.xml><?xml version="1.0" encoding="utf-8"?>
<a:theme xmlns:a="http://schemas.openxmlformats.org/drawingml/2006/main" name="psidipTheme">
  <a:themeElements>
    <a:clrScheme name="Personalizzato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psidipTheme" id="{E051AA77-BC77-42A4-9CA0-9BFF95C9AED9}" vid="{CBFE430A-9F53-455F-89D5-B7EF42479A08}"/>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9917</TotalTime>
  <Words>6978</Words>
  <Application>Microsoft Office PowerPoint</Application>
  <PresentationFormat>Presentazione su schermo (4:3)</PresentationFormat>
  <Paragraphs>754</Paragraphs>
  <Slides>135</Slides>
  <Notes>69</Notes>
  <HiddenSlides>0</HiddenSlides>
  <MMClips>0</MMClips>
  <ScaleCrop>false</ScaleCrop>
  <HeadingPairs>
    <vt:vector size="4" baseType="variant">
      <vt:variant>
        <vt:lpstr>Tema</vt:lpstr>
      </vt:variant>
      <vt:variant>
        <vt:i4>1</vt:i4>
      </vt:variant>
      <vt:variant>
        <vt:lpstr>Titoli diapositive</vt:lpstr>
      </vt:variant>
      <vt:variant>
        <vt:i4>135</vt:i4>
      </vt:variant>
    </vt:vector>
  </HeadingPairs>
  <TitlesOfParts>
    <vt:vector size="136" baseType="lpstr">
      <vt:lpstr>psidipTheme</vt:lpstr>
      <vt:lpstr>Presentazione standard di PowerPoint</vt:lpstr>
      <vt:lpstr>3.1 Cos’è la percezione</vt:lpstr>
      <vt:lpstr>Sensazioni e percezioni</vt:lpstr>
      <vt:lpstr>Processo percettivo</vt:lpstr>
      <vt:lpstr>Processo percettivo</vt:lpstr>
      <vt:lpstr>Processo percettivo</vt:lpstr>
      <vt:lpstr>Processo percettivo</vt:lpstr>
      <vt:lpstr>Processo percettivo</vt:lpstr>
      <vt:lpstr>Problema dell’ottica inversa</vt:lpstr>
      <vt:lpstr>Problema dell’ottica inversa</vt:lpstr>
      <vt:lpstr>Indeterminazione ottica</vt:lpstr>
      <vt:lpstr>Ricostruire un mondo stabile:  Le costanza percettive </vt:lpstr>
      <vt:lpstr>Ricostruire un mondo stabile:  Le costanze percettive</vt:lpstr>
      <vt:lpstr>Processi bottom-up</vt:lpstr>
      <vt:lpstr>Processi top-down</vt:lpstr>
      <vt:lpstr>Processi top-down</vt:lpstr>
      <vt:lpstr>Processi top-down</vt:lpstr>
      <vt:lpstr>Percezione indiretta</vt:lpstr>
      <vt:lpstr>Percezione indiretta</vt:lpstr>
      <vt:lpstr>Percezione indiretta</vt:lpstr>
      <vt:lpstr>Effetto del contesto</vt:lpstr>
      <vt:lpstr>Illusioni</vt:lpstr>
      <vt:lpstr>Figure ambigue</vt:lpstr>
      <vt:lpstr>3.1.1 Sviluppo percettivo</vt:lpstr>
      <vt:lpstr>Sviluppo percettivo</vt:lpstr>
      <vt:lpstr>3.1.2 Interpretazione bayesiana della percezione</vt:lpstr>
      <vt:lpstr>I modelli bayesiani</vt:lpstr>
      <vt:lpstr>I modelli bayesiani</vt:lpstr>
      <vt:lpstr>I modelli bayesiani</vt:lpstr>
      <vt:lpstr>I modelli bayesiani</vt:lpstr>
      <vt:lpstr>I modelli bayesiani</vt:lpstr>
      <vt:lpstr>Applicazione alla percezione della regola di Bayes</vt:lpstr>
      <vt:lpstr>I modelli bayesiani</vt:lpstr>
      <vt:lpstr>I modelli bayesiani</vt:lpstr>
      <vt:lpstr>3.2 La percezione visiva</vt:lpstr>
      <vt:lpstr>La percezione visiva</vt:lpstr>
      <vt:lpstr>Il modello a due vie</vt:lpstr>
      <vt:lpstr>Il modello percezione-azione</vt:lpstr>
      <vt:lpstr>Il modello percezione-azione</vt:lpstr>
      <vt:lpstr>Il modello percezione-azione</vt:lpstr>
      <vt:lpstr>Il modello percezione-azione</vt:lpstr>
      <vt:lpstr>Il modello percezione-azione</vt:lpstr>
      <vt:lpstr>Il modello percezione-azione</vt:lpstr>
      <vt:lpstr>3.2.1 LA PERCEZIONE DEL COLORE</vt:lpstr>
      <vt:lpstr>La percezione del colore </vt:lpstr>
      <vt:lpstr>Fenomenologia del colore</vt:lpstr>
      <vt:lpstr>Percezione del colore</vt:lpstr>
      <vt:lpstr>Percezione del colore</vt:lpstr>
      <vt:lpstr>Combinazione sottrattiva e additiva  dei colori</vt:lpstr>
      <vt:lpstr>Teoria tricromatica del colore</vt:lpstr>
      <vt:lpstr>Teoria tricromatica</vt:lpstr>
      <vt:lpstr>Teoria tricromatica moderna</vt:lpstr>
      <vt:lpstr>Percezione del colore</vt:lpstr>
      <vt:lpstr>3.2.1.1 La percezione della cromaticità</vt:lpstr>
      <vt:lpstr>Costanza del colore</vt:lpstr>
      <vt:lpstr>Costanza del colore</vt:lpstr>
      <vt:lpstr>The dress</vt:lpstr>
      <vt:lpstr>3.2.1.2 La percezione della chiarezza</vt:lpstr>
      <vt:lpstr>Contrasto simultaneo </vt:lpstr>
      <vt:lpstr>Illusione ombra –scacchiera</vt:lpstr>
      <vt:lpstr>Illusione di chiarezza</vt:lpstr>
      <vt:lpstr>3.2.2  La percezione della distanza e della dimensione</vt:lpstr>
      <vt:lpstr>3.2.2 Percezione distanza e dimensione</vt:lpstr>
      <vt:lpstr>Indizi di profondità</vt:lpstr>
      <vt:lpstr>Indizi pittorici</vt:lpstr>
      <vt:lpstr> Indici pittorici </vt:lpstr>
      <vt:lpstr> Indici pittorici </vt:lpstr>
      <vt:lpstr> Indici pittorici </vt:lpstr>
      <vt:lpstr> Indici pittorici </vt:lpstr>
      <vt:lpstr>Indizi pittorici</vt:lpstr>
      <vt:lpstr> Accomodazione</vt:lpstr>
      <vt:lpstr>Indizi di movimento</vt:lpstr>
      <vt:lpstr>Indizi binoculari</vt:lpstr>
      <vt:lpstr>Convergenza</vt:lpstr>
      <vt:lpstr> Disparita’ retinica</vt:lpstr>
      <vt:lpstr>Disparità retinica</vt:lpstr>
      <vt:lpstr>Disparità retinica</vt:lpstr>
      <vt:lpstr> Rivalità binoculare</vt:lpstr>
      <vt:lpstr>Integrazione degli indizi</vt:lpstr>
      <vt:lpstr>3.2.2.1 La percezione della grandezza</vt:lpstr>
      <vt:lpstr>Costanza di grandezza</vt:lpstr>
      <vt:lpstr>Costanza di grandezza</vt:lpstr>
      <vt:lpstr>Legge di Emmert</vt:lpstr>
      <vt:lpstr>Costanza di grandezza  Esperimento di Emmert</vt:lpstr>
      <vt:lpstr>Costanza di grandezza</vt:lpstr>
      <vt:lpstr>Costanza di grandezza</vt:lpstr>
      <vt:lpstr>3.2.2.2 Elaborazione inconscia e automatica della terza dimensione</vt:lpstr>
      <vt:lpstr>Illusioni di grandezza</vt:lpstr>
      <vt:lpstr>Illusioni di grandezza Illusione di Muller-Lyer</vt:lpstr>
      <vt:lpstr>Illusioni di grandezza Illusione di Ponzo</vt:lpstr>
      <vt:lpstr>Illusione della luna</vt:lpstr>
      <vt:lpstr>Abitudini percettive Stanza di Ames</vt:lpstr>
      <vt:lpstr>Abitudini percettive  Camera di Ames</vt:lpstr>
      <vt:lpstr>3.2.3 La percezione del movimento</vt:lpstr>
      <vt:lpstr>3.2.3 La percezione del movimento</vt:lpstr>
      <vt:lpstr>La percezione del movimento</vt:lpstr>
      <vt:lpstr>La percezione del movimento </vt:lpstr>
      <vt:lpstr>Il movimento stroboscopico (o movimento phi)</vt:lpstr>
      <vt:lpstr>Movimento stroboscopico (phi)</vt:lpstr>
      <vt:lpstr>Problema della corrispondenza</vt:lpstr>
      <vt:lpstr>Problema della corrispondenza</vt:lpstr>
      <vt:lpstr>Utilità del movimento </vt:lpstr>
      <vt:lpstr>Movimento biologico</vt:lpstr>
      <vt:lpstr>3.2.4 La percezione degli oggetti</vt:lpstr>
      <vt:lpstr>3.2.4 La percezione degli oggetti</vt:lpstr>
      <vt:lpstr>Percezione delle scene e degli oggetti</vt:lpstr>
      <vt:lpstr>La percezione degli oggetti</vt:lpstr>
      <vt:lpstr>I processi di organizzazione percettiva</vt:lpstr>
      <vt:lpstr>Contorno degli oggetti</vt:lpstr>
      <vt:lpstr>Articolazione figura-sfondo</vt:lpstr>
      <vt:lpstr>Articolazione figura-sfondo</vt:lpstr>
      <vt:lpstr>Articolazione figura-sfondo</vt:lpstr>
      <vt:lpstr>Il tutto è più della  somma delle sua parti</vt:lpstr>
      <vt:lpstr>Effetto Navon</vt:lpstr>
      <vt:lpstr>Leggi dell’ organizzazione percettiva</vt:lpstr>
      <vt:lpstr>Leggi di organizzazione percettiva (Gestalt)</vt:lpstr>
      <vt:lpstr>Le leggi dell’organizzazione percettiva</vt:lpstr>
      <vt:lpstr>Completamento modale e amodale</vt:lpstr>
      <vt:lpstr>Il riconoscimento di oggetti </vt:lpstr>
      <vt:lpstr>Livelli di riconoscimento</vt:lpstr>
      <vt:lpstr>Costanza della forma</vt:lpstr>
      <vt:lpstr> Elementi base per il riconoscimento? </vt:lpstr>
      <vt:lpstr>Teoria dei cilindri generalizzati di Marr; Nishihara</vt:lpstr>
      <vt:lpstr>Teoria dei cilindri generalizzati</vt:lpstr>
      <vt:lpstr>La visione secondo Marr</vt:lpstr>
      <vt:lpstr>Modello di riconoscimento per componenti (Biederman, 1985) </vt:lpstr>
      <vt:lpstr> Geoni</vt:lpstr>
      <vt:lpstr>Modello di riconoscimento per componenti</vt:lpstr>
      <vt:lpstr>Dipendenza dal punto di vista</vt:lpstr>
      <vt:lpstr>Modelli basati sulle immagini</vt:lpstr>
      <vt:lpstr>Quale teoria?</vt:lpstr>
      <vt:lpstr>Riconoscimento dei volti</vt:lpstr>
      <vt:lpstr>Rappresentazione olistica</vt:lpstr>
      <vt:lpstr>Modelli basati sulla norma</vt:lpstr>
      <vt:lpstr>Conclusione</vt:lpstr>
    </vt:vector>
  </TitlesOfParts>
  <Company>Università Bicocca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UNIVERSITA’ DI MILANO-BICOCCA FACOLTA’ DI PSICOLOGIA</dc:title>
  <dc:creator>Roberta Daini</dc:creator>
  <cp:lastModifiedBy>Bricolo</cp:lastModifiedBy>
  <cp:revision>510</cp:revision>
  <cp:lastPrinted>2021-11-04T07:46:11Z</cp:lastPrinted>
  <dcterms:created xsi:type="dcterms:W3CDTF">2013-10-01T10:28:07Z</dcterms:created>
  <dcterms:modified xsi:type="dcterms:W3CDTF">2022-09-29T20:20:50Z</dcterms:modified>
</cp:coreProperties>
</file>