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55" r:id="rId1"/>
  </p:sldMasterIdLst>
  <p:notesMasterIdLst>
    <p:notesMasterId r:id="rId104"/>
  </p:notesMasterIdLst>
  <p:handoutMasterIdLst>
    <p:handoutMasterId r:id="rId105"/>
  </p:handoutMasterIdLst>
  <p:sldIdLst>
    <p:sldId id="798" r:id="rId2"/>
    <p:sldId id="1077" r:id="rId3"/>
    <p:sldId id="799" r:id="rId4"/>
    <p:sldId id="259" r:id="rId5"/>
    <p:sldId id="260" r:id="rId6"/>
    <p:sldId id="257" r:id="rId7"/>
    <p:sldId id="261" r:id="rId8"/>
    <p:sldId id="262" r:id="rId9"/>
    <p:sldId id="800" r:id="rId10"/>
    <p:sldId id="801" r:id="rId11"/>
    <p:sldId id="802" r:id="rId12"/>
    <p:sldId id="803" r:id="rId13"/>
    <p:sldId id="263" r:id="rId14"/>
    <p:sldId id="264" r:id="rId15"/>
    <p:sldId id="265" r:id="rId16"/>
    <p:sldId id="268" r:id="rId17"/>
    <p:sldId id="269" r:id="rId18"/>
    <p:sldId id="804" r:id="rId19"/>
    <p:sldId id="805" r:id="rId20"/>
    <p:sldId id="466" r:id="rId21"/>
    <p:sldId id="807" r:id="rId22"/>
    <p:sldId id="808" r:id="rId23"/>
    <p:sldId id="811" r:id="rId24"/>
    <p:sldId id="813" r:id="rId25"/>
    <p:sldId id="814" r:id="rId26"/>
    <p:sldId id="815" r:id="rId27"/>
    <p:sldId id="816" r:id="rId28"/>
    <p:sldId id="316" r:id="rId29"/>
    <p:sldId id="317" r:id="rId30"/>
    <p:sldId id="818" r:id="rId31"/>
    <p:sldId id="820" r:id="rId32"/>
    <p:sldId id="819" r:id="rId33"/>
    <p:sldId id="318" r:id="rId34"/>
    <p:sldId id="319" r:id="rId35"/>
    <p:sldId id="320" r:id="rId36"/>
    <p:sldId id="321" r:id="rId37"/>
    <p:sldId id="1083" r:id="rId38"/>
    <p:sldId id="1084" r:id="rId39"/>
    <p:sldId id="322" r:id="rId40"/>
    <p:sldId id="1078" r:id="rId41"/>
    <p:sldId id="1085" r:id="rId42"/>
    <p:sldId id="1086" r:id="rId43"/>
    <p:sldId id="1087" r:id="rId44"/>
    <p:sldId id="830" r:id="rId45"/>
    <p:sldId id="1088" r:id="rId46"/>
    <p:sldId id="1089" r:id="rId47"/>
    <p:sldId id="1091" r:id="rId48"/>
    <p:sldId id="1092" r:id="rId49"/>
    <p:sldId id="1093" r:id="rId50"/>
    <p:sldId id="1094" r:id="rId51"/>
    <p:sldId id="1095" r:id="rId52"/>
    <p:sldId id="1096" r:id="rId53"/>
    <p:sldId id="831" r:id="rId54"/>
    <p:sldId id="1097" r:id="rId55"/>
    <p:sldId id="835" r:id="rId56"/>
    <p:sldId id="836" r:id="rId57"/>
    <p:sldId id="838" r:id="rId58"/>
    <p:sldId id="1079" r:id="rId59"/>
    <p:sldId id="850" r:id="rId60"/>
    <p:sldId id="851" r:id="rId61"/>
    <p:sldId id="1098" r:id="rId62"/>
    <p:sldId id="852" r:id="rId63"/>
    <p:sldId id="854" r:id="rId64"/>
    <p:sldId id="855" r:id="rId65"/>
    <p:sldId id="858" r:id="rId66"/>
    <p:sldId id="1099" r:id="rId67"/>
    <p:sldId id="861" r:id="rId68"/>
    <p:sldId id="1100" r:id="rId69"/>
    <p:sldId id="1101" r:id="rId70"/>
    <p:sldId id="1102" r:id="rId71"/>
    <p:sldId id="1103" r:id="rId72"/>
    <p:sldId id="1104" r:id="rId73"/>
    <p:sldId id="1105" r:id="rId74"/>
    <p:sldId id="1106" r:id="rId75"/>
    <p:sldId id="1107" r:id="rId76"/>
    <p:sldId id="1108" r:id="rId77"/>
    <p:sldId id="1109" r:id="rId78"/>
    <p:sldId id="1110" r:id="rId79"/>
    <p:sldId id="1111" r:id="rId80"/>
    <p:sldId id="1112" r:id="rId81"/>
    <p:sldId id="1113" r:id="rId82"/>
    <p:sldId id="1114" r:id="rId83"/>
    <p:sldId id="862" r:id="rId84"/>
    <p:sldId id="1115" r:id="rId85"/>
    <p:sldId id="1116" r:id="rId86"/>
    <p:sldId id="1117" r:id="rId87"/>
    <p:sldId id="1118" r:id="rId88"/>
    <p:sldId id="1119" r:id="rId89"/>
    <p:sldId id="1120" r:id="rId90"/>
    <p:sldId id="1121" r:id="rId91"/>
    <p:sldId id="1122" r:id="rId92"/>
    <p:sldId id="1123" r:id="rId93"/>
    <p:sldId id="1124" r:id="rId94"/>
    <p:sldId id="1125" r:id="rId95"/>
    <p:sldId id="1126" r:id="rId96"/>
    <p:sldId id="1127" r:id="rId97"/>
    <p:sldId id="1128" r:id="rId98"/>
    <p:sldId id="1129" r:id="rId99"/>
    <p:sldId id="1131" r:id="rId100"/>
    <p:sldId id="1130" r:id="rId101"/>
    <p:sldId id="1132" r:id="rId102"/>
    <p:sldId id="1133" r:id="rId103"/>
  </p:sldIdLst>
  <p:sldSz cx="9144000" cy="6858000" type="screen4x3"/>
  <p:notesSz cx="10234613" cy="7104063"/>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17" userDrawn="1">
          <p15:clr>
            <a:srgbClr val="A4A3A4"/>
          </p15:clr>
        </p15:guide>
        <p15:guide id="2" pos="2880">
          <p15:clr>
            <a:srgbClr val="A4A3A4"/>
          </p15:clr>
        </p15:guide>
      </p15:sldGuideLst>
    </p:ext>
    <p:ext uri="{2D200454-40CA-4A62-9FC3-DE9A4176ACB9}">
      <p15:notesGuideLst xmlns:p15="http://schemas.microsoft.com/office/powerpoint/2012/main">
        <p15:guide id="1" orient="horz" pos="2237" userDrawn="1">
          <p15:clr>
            <a:srgbClr val="A4A3A4"/>
          </p15:clr>
        </p15:guide>
        <p15:guide id="2" pos="3223"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0808"/>
    <a:srgbClr val="A4224B"/>
    <a:srgbClr val="7F0F7E"/>
    <a:srgbClr val="1F497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16" autoAdjust="0"/>
    <p:restoredTop sz="88298" autoAdjust="0"/>
  </p:normalViewPr>
  <p:slideViewPr>
    <p:cSldViewPr snapToGrid="0" snapToObjects="1">
      <p:cViewPr varScale="1">
        <p:scale>
          <a:sx n="100" d="100"/>
          <a:sy n="100" d="100"/>
        </p:scale>
        <p:origin x="2176" y="160"/>
      </p:cViewPr>
      <p:guideLst>
        <p:guide orient="horz" pos="1117"/>
        <p:guide pos="2880"/>
      </p:guideLst>
    </p:cSldViewPr>
  </p:slideViewPr>
  <p:outlineViewPr>
    <p:cViewPr>
      <p:scale>
        <a:sx n="33" d="100"/>
        <a:sy n="33" d="100"/>
      </p:scale>
      <p:origin x="0" y="-107346"/>
    </p:cViewPr>
  </p:outlineViewPr>
  <p:notesTextViewPr>
    <p:cViewPr>
      <p:scale>
        <a:sx n="3" d="2"/>
        <a:sy n="3" d="2"/>
      </p:scale>
      <p:origin x="0" y="0"/>
    </p:cViewPr>
  </p:notesTextViewPr>
  <p:sorterViewPr>
    <p:cViewPr>
      <p:scale>
        <a:sx n="1" d="1"/>
        <a:sy n="1" d="1"/>
      </p:scale>
      <p:origin x="0" y="70796"/>
    </p:cViewPr>
  </p:sorterViewPr>
  <p:notesViewPr>
    <p:cSldViewPr snapToGrid="0" snapToObjects="1" showGuides="1">
      <p:cViewPr varScale="1">
        <p:scale>
          <a:sx n="111" d="100"/>
          <a:sy n="111" d="100"/>
        </p:scale>
        <p:origin x="1016" y="184"/>
      </p:cViewPr>
      <p:guideLst>
        <p:guide orient="horz" pos="2237"/>
        <p:guide pos="3223"/>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viewProps" Target="viewProp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theme" Target="theme/theme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2" y="1"/>
            <a:ext cx="4435304" cy="355920"/>
          </a:xfrm>
          <a:prstGeom prst="rect">
            <a:avLst/>
          </a:prstGeom>
        </p:spPr>
        <p:txBody>
          <a:bodyPr vert="horz" lIns="91440" tIns="45720" rIns="91440" bIns="45720" rtlCol="0"/>
          <a:lstStyle>
            <a:lvl1pPr algn="l">
              <a:defRPr sz="1200"/>
            </a:lvl1pPr>
          </a:lstStyle>
          <a:p>
            <a:endParaRPr lang="en-US"/>
          </a:p>
        </p:txBody>
      </p:sp>
      <p:sp>
        <p:nvSpPr>
          <p:cNvPr id="3" name="Segnaposto data 2"/>
          <p:cNvSpPr>
            <a:spLocks noGrp="1"/>
          </p:cNvSpPr>
          <p:nvPr>
            <p:ph type="dt" sz="quarter" idx="1"/>
          </p:nvPr>
        </p:nvSpPr>
        <p:spPr>
          <a:xfrm>
            <a:off x="5797023" y="1"/>
            <a:ext cx="4435304" cy="355920"/>
          </a:xfrm>
          <a:prstGeom prst="rect">
            <a:avLst/>
          </a:prstGeom>
        </p:spPr>
        <p:txBody>
          <a:bodyPr vert="horz" lIns="91440" tIns="45720" rIns="91440" bIns="45720" rtlCol="0"/>
          <a:lstStyle>
            <a:lvl1pPr algn="r">
              <a:defRPr sz="1200"/>
            </a:lvl1pPr>
          </a:lstStyle>
          <a:p>
            <a:fld id="{BB6CE426-3D15-449C-B789-56F59D3B2C13}" type="datetimeFigureOut">
              <a:rPr lang="en-US" smtClean="0"/>
              <a:t>9/20/22</a:t>
            </a:fld>
            <a:endParaRPr lang="en-US"/>
          </a:p>
        </p:txBody>
      </p:sp>
      <p:sp>
        <p:nvSpPr>
          <p:cNvPr id="4" name="Segnaposto piè di pagina 3"/>
          <p:cNvSpPr>
            <a:spLocks noGrp="1"/>
          </p:cNvSpPr>
          <p:nvPr>
            <p:ph type="ftr" sz="quarter" idx="2"/>
          </p:nvPr>
        </p:nvSpPr>
        <p:spPr>
          <a:xfrm>
            <a:off x="2" y="6748144"/>
            <a:ext cx="4435304" cy="355920"/>
          </a:xfrm>
          <a:prstGeom prst="rect">
            <a:avLst/>
          </a:prstGeom>
        </p:spPr>
        <p:txBody>
          <a:bodyPr vert="horz" lIns="91440" tIns="45720" rIns="91440" bIns="45720" rtlCol="0" anchor="b"/>
          <a:lstStyle>
            <a:lvl1pPr algn="l">
              <a:defRPr sz="1200"/>
            </a:lvl1pPr>
          </a:lstStyle>
          <a:p>
            <a:endParaRPr lang="en-US"/>
          </a:p>
        </p:txBody>
      </p:sp>
      <p:sp>
        <p:nvSpPr>
          <p:cNvPr id="5" name="Segnaposto numero diapositiva 4"/>
          <p:cNvSpPr>
            <a:spLocks noGrp="1"/>
          </p:cNvSpPr>
          <p:nvPr>
            <p:ph type="sldNum" sz="quarter" idx="3"/>
          </p:nvPr>
        </p:nvSpPr>
        <p:spPr>
          <a:xfrm>
            <a:off x="5797023" y="6748144"/>
            <a:ext cx="4435304" cy="355920"/>
          </a:xfrm>
          <a:prstGeom prst="rect">
            <a:avLst/>
          </a:prstGeom>
        </p:spPr>
        <p:txBody>
          <a:bodyPr vert="horz" lIns="91440" tIns="45720" rIns="91440" bIns="45720" rtlCol="0" anchor="b"/>
          <a:lstStyle>
            <a:lvl1pPr algn="r">
              <a:defRPr sz="1200"/>
            </a:lvl1pPr>
          </a:lstStyle>
          <a:p>
            <a:fld id="{9445F16C-65EB-4B74-AD31-64105891FE6A}" type="slidenum">
              <a:rPr lang="en-US" smtClean="0"/>
              <a:t>‹N›</a:t>
            </a:fld>
            <a:endParaRPr lang="en-US"/>
          </a:p>
        </p:txBody>
      </p:sp>
    </p:spTree>
    <p:extLst>
      <p:ext uri="{BB962C8B-B14F-4D97-AF65-F5344CB8AC3E}">
        <p14:creationId xmlns:p14="http://schemas.microsoft.com/office/powerpoint/2010/main" val="4052629600"/>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237" userDrawn="1">
          <p15:clr>
            <a:srgbClr val="F26B43"/>
          </p15:clr>
        </p15:guide>
        <p15:guide id="2" pos="3223"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4" y="2"/>
            <a:ext cx="4434998" cy="355204"/>
          </a:xfrm>
          <a:prstGeom prst="rect">
            <a:avLst/>
          </a:prstGeom>
        </p:spPr>
        <p:txBody>
          <a:bodyPr vert="horz" lIns="99048" tIns="49524" rIns="99048" bIns="49524" rtlCol="0"/>
          <a:lstStyle>
            <a:lvl1pPr algn="l">
              <a:defRPr sz="1300">
                <a:latin typeface="Arial"/>
              </a:defRPr>
            </a:lvl1pPr>
          </a:lstStyle>
          <a:p>
            <a:endParaRPr lang="en-GB" dirty="0"/>
          </a:p>
        </p:txBody>
      </p:sp>
      <p:sp>
        <p:nvSpPr>
          <p:cNvPr id="3" name="Segnaposto data 2"/>
          <p:cNvSpPr>
            <a:spLocks noGrp="1"/>
          </p:cNvSpPr>
          <p:nvPr>
            <p:ph type="dt" idx="1"/>
          </p:nvPr>
        </p:nvSpPr>
        <p:spPr>
          <a:xfrm>
            <a:off x="5797249" y="2"/>
            <a:ext cx="4434998" cy="355204"/>
          </a:xfrm>
          <a:prstGeom prst="rect">
            <a:avLst/>
          </a:prstGeom>
        </p:spPr>
        <p:txBody>
          <a:bodyPr vert="horz" lIns="99048" tIns="49524" rIns="99048" bIns="49524" rtlCol="0"/>
          <a:lstStyle>
            <a:lvl1pPr algn="r">
              <a:defRPr sz="1300">
                <a:latin typeface="Arial"/>
              </a:defRPr>
            </a:lvl1pPr>
          </a:lstStyle>
          <a:p>
            <a:fld id="{334A3B61-2373-8043-9433-7200EF298552}" type="datetimeFigureOut">
              <a:rPr lang="it-IT" smtClean="0"/>
              <a:pPr/>
              <a:t>20/09/22</a:t>
            </a:fld>
            <a:endParaRPr lang="en-GB" dirty="0"/>
          </a:p>
        </p:txBody>
      </p:sp>
      <p:sp>
        <p:nvSpPr>
          <p:cNvPr id="4" name="Segnaposto immagine diapositiva 3"/>
          <p:cNvSpPr>
            <a:spLocks noGrp="1" noRot="1" noChangeAspect="1"/>
          </p:cNvSpPr>
          <p:nvPr>
            <p:ph type="sldImg" idx="2"/>
          </p:nvPr>
        </p:nvSpPr>
        <p:spPr>
          <a:xfrm>
            <a:off x="3341688" y="533400"/>
            <a:ext cx="3551237" cy="2662238"/>
          </a:xfrm>
          <a:prstGeom prst="rect">
            <a:avLst/>
          </a:prstGeom>
          <a:noFill/>
          <a:ln w="12700">
            <a:solidFill>
              <a:prstClr val="black"/>
            </a:solidFill>
          </a:ln>
        </p:spPr>
        <p:txBody>
          <a:bodyPr vert="horz" lIns="99048" tIns="49524" rIns="99048" bIns="49524" rtlCol="0" anchor="ctr"/>
          <a:lstStyle/>
          <a:p>
            <a:endParaRPr lang="en-GB" dirty="0"/>
          </a:p>
        </p:txBody>
      </p:sp>
      <p:sp>
        <p:nvSpPr>
          <p:cNvPr id="5" name="Segnaposto note 4"/>
          <p:cNvSpPr>
            <a:spLocks noGrp="1"/>
          </p:cNvSpPr>
          <p:nvPr>
            <p:ph type="body" sz="quarter" idx="3"/>
          </p:nvPr>
        </p:nvSpPr>
        <p:spPr>
          <a:xfrm>
            <a:off x="1023462" y="3374432"/>
            <a:ext cx="8187690" cy="3196829"/>
          </a:xfrm>
          <a:prstGeom prst="rect">
            <a:avLst/>
          </a:prstGeom>
        </p:spPr>
        <p:txBody>
          <a:bodyPr vert="horz" lIns="99048" tIns="49524" rIns="99048" bIns="49524" rtlCol="0"/>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GB" dirty="0"/>
          </a:p>
        </p:txBody>
      </p:sp>
      <p:sp>
        <p:nvSpPr>
          <p:cNvPr id="6" name="Segnaposto piè di pagina 5"/>
          <p:cNvSpPr>
            <a:spLocks noGrp="1"/>
          </p:cNvSpPr>
          <p:nvPr>
            <p:ph type="ftr" sz="quarter" idx="4"/>
          </p:nvPr>
        </p:nvSpPr>
        <p:spPr>
          <a:xfrm>
            <a:off x="4" y="6747627"/>
            <a:ext cx="4434998" cy="355204"/>
          </a:xfrm>
          <a:prstGeom prst="rect">
            <a:avLst/>
          </a:prstGeom>
        </p:spPr>
        <p:txBody>
          <a:bodyPr vert="horz" lIns="99048" tIns="49524" rIns="99048" bIns="49524" rtlCol="0" anchor="b"/>
          <a:lstStyle>
            <a:lvl1pPr algn="l">
              <a:defRPr sz="1300">
                <a:latin typeface="Arial"/>
              </a:defRPr>
            </a:lvl1pPr>
          </a:lstStyle>
          <a:p>
            <a:endParaRPr lang="en-GB" dirty="0"/>
          </a:p>
        </p:txBody>
      </p:sp>
      <p:sp>
        <p:nvSpPr>
          <p:cNvPr id="7" name="Segnaposto numero diapositiva 6"/>
          <p:cNvSpPr>
            <a:spLocks noGrp="1"/>
          </p:cNvSpPr>
          <p:nvPr>
            <p:ph type="sldNum" sz="quarter" idx="5"/>
          </p:nvPr>
        </p:nvSpPr>
        <p:spPr>
          <a:xfrm>
            <a:off x="5797249" y="6747627"/>
            <a:ext cx="4434998" cy="355204"/>
          </a:xfrm>
          <a:prstGeom prst="rect">
            <a:avLst/>
          </a:prstGeom>
        </p:spPr>
        <p:txBody>
          <a:bodyPr vert="horz" lIns="99048" tIns="49524" rIns="99048" bIns="49524" rtlCol="0" anchor="b"/>
          <a:lstStyle>
            <a:lvl1pPr algn="r">
              <a:defRPr sz="1300">
                <a:latin typeface="Arial"/>
              </a:defRPr>
            </a:lvl1pPr>
          </a:lstStyle>
          <a:p>
            <a:fld id="{04249298-63EF-FD4B-8347-7C5E9E407EFB}" type="slidenum">
              <a:rPr lang="en-GB" smtClean="0"/>
              <a:pPr/>
              <a:t>‹N›</a:t>
            </a:fld>
            <a:endParaRPr lang="en-GB" dirty="0"/>
          </a:p>
        </p:txBody>
      </p:sp>
    </p:spTree>
    <p:extLst>
      <p:ext uri="{BB962C8B-B14F-4D97-AF65-F5344CB8AC3E}">
        <p14:creationId xmlns:p14="http://schemas.microsoft.com/office/powerpoint/2010/main" val="9210059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Arial"/>
        <a:ea typeface="+mn-ea"/>
        <a:cs typeface="+mn-cs"/>
      </a:defRPr>
    </a:lvl1pPr>
    <a:lvl2pPr marL="457200" algn="l" defTabSz="457200" rtl="0" eaLnBrk="1" latinLnBrk="0" hangingPunct="1">
      <a:defRPr sz="1200" kern="1200">
        <a:solidFill>
          <a:schemeClr val="tx1"/>
        </a:solidFill>
        <a:latin typeface="Arial"/>
        <a:ea typeface="+mn-ea"/>
        <a:cs typeface="+mn-cs"/>
      </a:defRPr>
    </a:lvl2pPr>
    <a:lvl3pPr marL="914400" algn="l" defTabSz="457200" rtl="0" eaLnBrk="1" latinLnBrk="0" hangingPunct="1">
      <a:defRPr sz="1200" kern="1200">
        <a:solidFill>
          <a:schemeClr val="tx1"/>
        </a:solidFill>
        <a:latin typeface="Arial"/>
        <a:ea typeface="+mn-ea"/>
        <a:cs typeface="+mn-cs"/>
      </a:defRPr>
    </a:lvl3pPr>
    <a:lvl4pPr marL="1371600" algn="l" defTabSz="457200" rtl="0" eaLnBrk="1" latinLnBrk="0" hangingPunct="1">
      <a:defRPr sz="1200" kern="1200">
        <a:solidFill>
          <a:schemeClr val="tx1"/>
        </a:solidFill>
        <a:latin typeface="Arial"/>
        <a:ea typeface="+mn-ea"/>
        <a:cs typeface="+mn-cs"/>
      </a:defRPr>
    </a:lvl4pPr>
    <a:lvl5pPr marL="1828800" algn="l" defTabSz="457200" rtl="0" eaLnBrk="1" latinLnBrk="0" hangingPunct="1">
      <a:defRPr sz="1200" kern="1200">
        <a:solidFill>
          <a:schemeClr val="tx1"/>
        </a:solidFill>
        <a:latin typeface="Arial"/>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ags" Target="../tags/tag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it-IT" altLang="it-IT" dirty="0"/>
          </a:p>
        </p:txBody>
      </p:sp>
      <p:sp>
        <p:nvSpPr>
          <p:cNvPr id="4100"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300">
                <a:solidFill>
                  <a:schemeClr val="tx1"/>
                </a:solidFill>
                <a:latin typeface="Calibri" panose="020F0502020204030204" pitchFamily="34" charset="0"/>
              </a:defRPr>
            </a:lvl1pPr>
            <a:lvl2pPr marL="804763" indent="-309524">
              <a:spcBef>
                <a:spcPct val="30000"/>
              </a:spcBef>
              <a:defRPr sz="1300">
                <a:solidFill>
                  <a:schemeClr val="tx1"/>
                </a:solidFill>
                <a:latin typeface="Calibri" panose="020F0502020204030204" pitchFamily="34" charset="0"/>
              </a:defRPr>
            </a:lvl2pPr>
            <a:lvl3pPr marL="1238098" indent="-247620">
              <a:spcBef>
                <a:spcPct val="30000"/>
              </a:spcBef>
              <a:defRPr sz="1300">
                <a:solidFill>
                  <a:schemeClr val="tx1"/>
                </a:solidFill>
                <a:latin typeface="Calibri" panose="020F0502020204030204" pitchFamily="34" charset="0"/>
              </a:defRPr>
            </a:lvl3pPr>
            <a:lvl4pPr marL="1733337" indent="-247620">
              <a:spcBef>
                <a:spcPct val="30000"/>
              </a:spcBef>
              <a:defRPr sz="1300">
                <a:solidFill>
                  <a:schemeClr val="tx1"/>
                </a:solidFill>
                <a:latin typeface="Calibri" panose="020F0502020204030204" pitchFamily="34" charset="0"/>
              </a:defRPr>
            </a:lvl4pPr>
            <a:lvl5pPr marL="2228576" indent="-247620">
              <a:spcBef>
                <a:spcPct val="30000"/>
              </a:spcBef>
              <a:defRPr sz="1300">
                <a:solidFill>
                  <a:schemeClr val="tx1"/>
                </a:solidFill>
                <a:latin typeface="Calibri" panose="020F0502020204030204" pitchFamily="34" charset="0"/>
              </a:defRPr>
            </a:lvl5pPr>
            <a:lvl6pPr marL="2723815" indent="-247620" eaLnBrk="0" fontAlgn="base" hangingPunct="0">
              <a:spcBef>
                <a:spcPct val="30000"/>
              </a:spcBef>
              <a:spcAft>
                <a:spcPct val="0"/>
              </a:spcAft>
              <a:defRPr sz="1300">
                <a:solidFill>
                  <a:schemeClr val="tx1"/>
                </a:solidFill>
                <a:latin typeface="Calibri" panose="020F0502020204030204" pitchFamily="34" charset="0"/>
              </a:defRPr>
            </a:lvl6pPr>
            <a:lvl7pPr marL="3219054" indent="-247620" eaLnBrk="0" fontAlgn="base" hangingPunct="0">
              <a:spcBef>
                <a:spcPct val="30000"/>
              </a:spcBef>
              <a:spcAft>
                <a:spcPct val="0"/>
              </a:spcAft>
              <a:defRPr sz="1300">
                <a:solidFill>
                  <a:schemeClr val="tx1"/>
                </a:solidFill>
                <a:latin typeface="Calibri" panose="020F0502020204030204" pitchFamily="34" charset="0"/>
              </a:defRPr>
            </a:lvl7pPr>
            <a:lvl8pPr marL="3714293" indent="-247620" eaLnBrk="0" fontAlgn="base" hangingPunct="0">
              <a:spcBef>
                <a:spcPct val="30000"/>
              </a:spcBef>
              <a:spcAft>
                <a:spcPct val="0"/>
              </a:spcAft>
              <a:defRPr sz="1300">
                <a:solidFill>
                  <a:schemeClr val="tx1"/>
                </a:solidFill>
                <a:latin typeface="Calibri" panose="020F0502020204030204" pitchFamily="34" charset="0"/>
              </a:defRPr>
            </a:lvl8pPr>
            <a:lvl9pPr marL="4209532" indent="-247620" eaLnBrk="0" fontAlgn="base" hangingPunct="0">
              <a:spcBef>
                <a:spcPct val="30000"/>
              </a:spcBef>
              <a:spcAft>
                <a:spcPct val="0"/>
              </a:spcAft>
              <a:defRPr sz="1300">
                <a:solidFill>
                  <a:schemeClr val="tx1"/>
                </a:solidFill>
                <a:latin typeface="Calibri" panose="020F0502020204030204" pitchFamily="34" charset="0"/>
              </a:defRPr>
            </a:lvl9pPr>
          </a:lstStyle>
          <a:p>
            <a:pPr>
              <a:spcBef>
                <a:spcPct val="0"/>
              </a:spcBef>
            </a:pPr>
            <a:fld id="{C6EC9848-2548-46DA-998D-1FE1BD08E0B5}" type="slidenum">
              <a:rPr lang="it-IT" altLang="it-IT" smtClean="0">
                <a:latin typeface="Arial" panose="020B0604020202020204" pitchFamily="34" charset="0"/>
              </a:rPr>
              <a:pPr>
                <a:spcBef>
                  <a:spcPct val="0"/>
                </a:spcBef>
              </a:pPr>
              <a:t>1</a:t>
            </a:fld>
            <a:endParaRPr lang="it-IT" altLang="it-IT">
              <a:latin typeface="Arial" panose="020B0604020202020204" pitchFamily="34" charset="0"/>
            </a:endParaRPr>
          </a:p>
        </p:txBody>
      </p:sp>
    </p:spTree>
    <p:extLst>
      <p:ext uri="{BB962C8B-B14F-4D97-AF65-F5344CB8AC3E}">
        <p14:creationId xmlns:p14="http://schemas.microsoft.com/office/powerpoint/2010/main" val="2447242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2: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3</a:t>
            </a:fld>
            <a:endParaRPr/>
          </a:p>
        </p:txBody>
      </p:sp>
      <p:sp>
        <p:nvSpPr>
          <p:cNvPr id="114" name="Google Shape;114;p2: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5" name="Google Shape;115;p2: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720958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3: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4</a:t>
            </a:fld>
            <a:endParaRPr/>
          </a:p>
        </p:txBody>
      </p:sp>
      <p:sp>
        <p:nvSpPr>
          <p:cNvPr id="122" name="Google Shape;122;p3: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3" name="Google Shape;123;p3: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09344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4: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5</a:t>
            </a:fld>
            <a:endParaRPr/>
          </a:p>
        </p:txBody>
      </p:sp>
      <p:sp>
        <p:nvSpPr>
          <p:cNvPr id="130" name="Google Shape;130;p4: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1" name="Google Shape;131;p4: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33885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2: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131" name="Google Shape;131;p2: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869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5: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7</a:t>
            </a:fld>
            <a:endParaRPr/>
          </a:p>
        </p:txBody>
      </p:sp>
      <p:sp>
        <p:nvSpPr>
          <p:cNvPr id="138" name="Google Shape;138;p5: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9" name="Google Shape;139;p5: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23677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6: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8</a:t>
            </a:fld>
            <a:endParaRPr/>
          </a:p>
        </p:txBody>
      </p:sp>
      <p:sp>
        <p:nvSpPr>
          <p:cNvPr id="155" name="Google Shape;155;p6: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6" name="Google Shape;156;p6: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9704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9</a:t>
            </a:fld>
            <a:endParaRPr/>
          </a:p>
        </p:txBody>
      </p:sp>
      <p:sp>
        <p:nvSpPr>
          <p:cNvPr id="172" name="Google Shape;172;p7: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3" name="Google Shape;173;p7: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5312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8: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10</a:t>
            </a:fld>
            <a:endParaRPr/>
          </a:p>
        </p:txBody>
      </p:sp>
      <p:sp>
        <p:nvSpPr>
          <p:cNvPr id="180" name="Google Shape;180;p8: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1" name="Google Shape;181;p8: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92915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9: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11</a:t>
            </a:fld>
            <a:endParaRPr/>
          </a:p>
        </p:txBody>
      </p:sp>
      <p:sp>
        <p:nvSpPr>
          <p:cNvPr id="198" name="Google Shape;198;p9: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9" name="Google Shape;199;p9: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419685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0: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12</a:t>
            </a:fld>
            <a:endParaRPr/>
          </a:p>
        </p:txBody>
      </p:sp>
      <p:sp>
        <p:nvSpPr>
          <p:cNvPr id="217" name="Google Shape;217;p10: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18" name="Google Shape;218;p10: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85097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8: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191" name="Google Shape;191;p8: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4619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9: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198" name="Google Shape;198;p9: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25440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r>
              <a:rPr lang="it-IT" dirty="0"/>
              <a:t>Al partecipante veniva presentata per un brevissimo periodo</a:t>
            </a:r>
          </a:p>
          <a:p>
            <a:pPr marL="0" lvl="0" indent="0" algn="l" rtl="0">
              <a:spcBef>
                <a:spcPts val="0"/>
              </a:spcBef>
              <a:spcAft>
                <a:spcPts val="0"/>
              </a:spcAft>
              <a:buNone/>
            </a:pPr>
            <a:r>
              <a:rPr lang="it-IT" dirty="0"/>
              <a:t>una griglia con tre righe di caratteri. Dopo la presentazione, ai partecipanti</a:t>
            </a:r>
          </a:p>
          <a:p>
            <a:pPr marL="0" lvl="0" indent="0" algn="l" rtl="0">
              <a:spcBef>
                <a:spcPts val="0"/>
              </a:spcBef>
              <a:spcAft>
                <a:spcPts val="0"/>
              </a:spcAft>
              <a:buNone/>
            </a:pPr>
            <a:r>
              <a:rPr lang="it-IT" dirty="0"/>
              <a:t>veniva chiesto di ricordare tutte le lettere presentate (condizione denominata di</a:t>
            </a:r>
          </a:p>
          <a:p>
            <a:pPr marL="0" lvl="0" indent="0" algn="l" rtl="0">
              <a:spcBef>
                <a:spcPts val="0"/>
              </a:spcBef>
              <a:spcAft>
                <a:spcPts val="0"/>
              </a:spcAft>
              <a:buNone/>
            </a:pPr>
            <a:r>
              <a:rPr lang="it-IT" dirty="0"/>
              <a:t>rapporto completo) oppure solo quelle di una delle righe (condizione denominata</a:t>
            </a:r>
          </a:p>
          <a:p>
            <a:pPr marL="0" lvl="0" indent="0" algn="l" rtl="0">
              <a:spcBef>
                <a:spcPts val="0"/>
              </a:spcBef>
              <a:spcAft>
                <a:spcPts val="0"/>
              </a:spcAft>
              <a:buNone/>
            </a:pPr>
            <a:r>
              <a:rPr lang="it-IT" dirty="0"/>
              <a:t>di rapporto parziale). Nella condizione di rapporto completo, i partecipanti</a:t>
            </a:r>
          </a:p>
          <a:p>
            <a:pPr marL="0" lvl="0" indent="0" algn="l" rtl="0">
              <a:spcBef>
                <a:spcPts val="0"/>
              </a:spcBef>
              <a:spcAft>
                <a:spcPts val="0"/>
              </a:spcAft>
              <a:buNone/>
            </a:pPr>
            <a:r>
              <a:rPr lang="it-IT" dirty="0"/>
              <a:t>riuscivano a ricordare mediamente 4,5 lettere, con la percezione di aver perso il</a:t>
            </a:r>
          </a:p>
          <a:p>
            <a:pPr marL="0" lvl="0" indent="0" algn="l" rtl="0">
              <a:spcBef>
                <a:spcPts val="0"/>
              </a:spcBef>
              <a:spcAft>
                <a:spcPts val="0"/>
              </a:spcAft>
              <a:buNone/>
            </a:pPr>
            <a:r>
              <a:rPr lang="it-IT" dirty="0"/>
              <a:t>resto nel momento del recupero. Nella condizione di rapporto parziale, la riga da</a:t>
            </a:r>
          </a:p>
          <a:p>
            <a:pPr marL="0" lvl="0" indent="0" algn="l" rtl="0">
              <a:spcBef>
                <a:spcPts val="0"/>
              </a:spcBef>
              <a:spcAft>
                <a:spcPts val="0"/>
              </a:spcAft>
              <a:buNone/>
            </a:pPr>
            <a:r>
              <a:rPr lang="it-IT" dirty="0"/>
              <a:t>ricordare era segnalata da note di diversa altezza: il tono alto indicava di ricordare</a:t>
            </a:r>
          </a:p>
          <a:p>
            <a:pPr marL="0" lvl="0" indent="0" algn="l" rtl="0">
              <a:spcBef>
                <a:spcPts val="0"/>
              </a:spcBef>
              <a:spcAft>
                <a:spcPts val="0"/>
              </a:spcAft>
              <a:buNone/>
            </a:pPr>
            <a:r>
              <a:rPr lang="it-IT" dirty="0"/>
              <a:t>la riga superiore, il tono intermedio la riga di mezzo, il tono basso quella inferiore.</a:t>
            </a:r>
          </a:p>
          <a:p>
            <a:pPr marL="0" lvl="0" indent="0" algn="l" rtl="0">
              <a:spcBef>
                <a:spcPts val="0"/>
              </a:spcBef>
              <a:spcAft>
                <a:spcPts val="0"/>
              </a:spcAft>
              <a:buNone/>
            </a:pPr>
            <a:r>
              <a:rPr lang="it-IT" dirty="0"/>
              <a:t>Se il tono veniva presentato abbastanza presto (entro qualche decimo di secondo),</a:t>
            </a:r>
          </a:p>
          <a:p>
            <a:pPr marL="0" lvl="0" indent="0" algn="l" rtl="0">
              <a:spcBef>
                <a:spcPts val="0"/>
              </a:spcBef>
              <a:spcAft>
                <a:spcPts val="0"/>
              </a:spcAft>
              <a:buNone/>
            </a:pPr>
            <a:r>
              <a:rPr lang="it-IT" dirty="0"/>
              <a:t>quasi tutti i caratteri nella riga designata venivano richiamati. È interessante che</a:t>
            </a:r>
          </a:p>
          <a:p>
            <a:pPr marL="0" lvl="0" indent="0" algn="l" rtl="0">
              <a:spcBef>
                <a:spcPts val="0"/>
              </a:spcBef>
              <a:spcAft>
                <a:spcPts val="0"/>
              </a:spcAft>
              <a:buNone/>
            </a:pPr>
            <a:r>
              <a:rPr lang="it-IT" dirty="0"/>
              <a:t>nella condizione di rapporto parziale i partecipanti riuscivano a ricordare più informazioni</a:t>
            </a:r>
          </a:p>
          <a:p>
            <a:pPr marL="0" lvl="0" indent="0" algn="l" rtl="0">
              <a:spcBef>
                <a:spcPts val="0"/>
              </a:spcBef>
              <a:spcAft>
                <a:spcPts val="0"/>
              </a:spcAft>
              <a:buNone/>
            </a:pPr>
            <a:r>
              <a:rPr lang="it-IT" dirty="0"/>
              <a:t>di quelle che ricordavano nella condizione di rapporto completo e il</a:t>
            </a:r>
          </a:p>
          <a:p>
            <a:pPr marL="0" lvl="0" indent="0" algn="l" rtl="0">
              <a:spcBef>
                <a:spcPts val="0"/>
              </a:spcBef>
              <a:spcAft>
                <a:spcPts val="0"/>
              </a:spcAft>
              <a:buNone/>
            </a:pPr>
            <a:r>
              <a:rPr lang="it-IT" dirty="0"/>
              <a:t>numero di informazioni aumentava all’aumentare degli stimoli presentati (Figura</a:t>
            </a:r>
          </a:p>
          <a:p>
            <a:pPr marL="0" lvl="0" indent="0" algn="l" rtl="0">
              <a:spcBef>
                <a:spcPts val="0"/>
              </a:spcBef>
              <a:spcAft>
                <a:spcPts val="0"/>
              </a:spcAft>
              <a:buNone/>
            </a:pPr>
            <a:r>
              <a:rPr lang="it-IT" dirty="0"/>
              <a:t>5.2 pannello B). In altre parole la memoria per le informazioni presentate persisteva</a:t>
            </a:r>
          </a:p>
          <a:p>
            <a:pPr marL="0" lvl="0" indent="0" algn="l" rtl="0">
              <a:spcBef>
                <a:spcPts val="0"/>
              </a:spcBef>
              <a:spcAft>
                <a:spcPts val="0"/>
              </a:spcAft>
              <a:buNone/>
            </a:pPr>
            <a:r>
              <a:rPr lang="it-IT" dirty="0"/>
              <a:t>oltre il tempo di presentazione della griglia (seppure per un periodo brevissimo)</a:t>
            </a:r>
          </a:p>
          <a:p>
            <a:pPr marL="0" lvl="0" indent="0" algn="l" rtl="0">
              <a:spcBef>
                <a:spcPts val="0"/>
              </a:spcBef>
              <a:spcAft>
                <a:spcPts val="0"/>
              </a:spcAft>
              <a:buNone/>
            </a:pPr>
            <a:r>
              <a:rPr lang="it-IT" dirty="0"/>
              <a:t>e questo permetteva di recuperarle alla presentazione del tono. Tuttavia,</a:t>
            </a:r>
          </a:p>
          <a:p>
            <a:pPr marL="0" lvl="0" indent="0" algn="l" rtl="0">
              <a:spcBef>
                <a:spcPts val="0"/>
              </a:spcBef>
              <a:spcAft>
                <a:spcPts val="0"/>
              </a:spcAft>
              <a:buNone/>
            </a:pPr>
            <a:r>
              <a:rPr lang="it-IT" dirty="0"/>
              <a:t>all’aumentare dell’intervallo fra la presentazione degli stimoli e la comparsa del</a:t>
            </a:r>
          </a:p>
          <a:p>
            <a:pPr marL="0" lvl="0" indent="0" algn="l" rtl="0">
              <a:spcBef>
                <a:spcPts val="0"/>
              </a:spcBef>
              <a:spcAft>
                <a:spcPts val="0"/>
              </a:spcAft>
              <a:buNone/>
            </a:pPr>
            <a:r>
              <a:rPr lang="it-IT" dirty="0"/>
              <a:t>tono, diminuiva drasticamente il numero di informazioni che venivano ricordate.</a:t>
            </a:r>
            <a:endParaRPr dirty="0"/>
          </a:p>
        </p:txBody>
      </p:sp>
      <p:sp>
        <p:nvSpPr>
          <p:cNvPr id="204" name="Google Shape;204;p10: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36058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3: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225" name="Google Shape;225;p13: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9245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4: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231" name="Google Shape;231;p14: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59883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9DD29094-E6AA-1A40-B87A-0255DEA942FC}" type="slidenum">
              <a:rPr lang="en-US" sz="1200">
                <a:latin typeface="Calibri" charset="0"/>
              </a:rPr>
              <a:pPr eaLnBrk="1" hangingPunct="1"/>
              <a:t>20</a:t>
            </a:fld>
            <a:endParaRPr lang="en-US" sz="1200">
              <a:latin typeface="Calibri" charset="0"/>
            </a:endParaRPr>
          </a:p>
        </p:txBody>
      </p:sp>
      <p:sp>
        <p:nvSpPr>
          <p:cNvPr id="40962" name="Rectangle 2"/>
          <p:cNvSpPr>
            <a:spLocks noGrp="1" noRot="1" noChangeAspect="1" noChangeArrowheads="1" noTextEdit="1"/>
          </p:cNvSpPr>
          <p:nvPr>
            <p:ph type="sldImg"/>
          </p:nvPr>
        </p:nvSpPr>
        <p:spPr bwMode="auto">
          <a:xfrm>
            <a:off x="3732213" y="517525"/>
            <a:ext cx="3446462" cy="2584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0963" name="Rectangle 3"/>
          <p:cNvSpPr>
            <a:spLocks noGrp="1" noChangeArrowheads="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latin typeface="Calibri" charset="0"/>
              </a:rPr>
              <a:t>Per </a:t>
            </a:r>
            <a:r>
              <a:rPr lang="en-US" dirty="0" err="1">
                <a:latin typeface="Calibri" charset="0"/>
              </a:rPr>
              <a:t>fortuna</a:t>
            </a:r>
            <a:r>
              <a:rPr lang="en-US" dirty="0">
                <a:latin typeface="Calibri" charset="0"/>
              </a:rPr>
              <a:t> </a:t>
            </a:r>
            <a:r>
              <a:rPr lang="en-US" dirty="0" err="1">
                <a:latin typeface="Calibri" charset="0"/>
              </a:rPr>
              <a:t>altrimenti</a:t>
            </a:r>
            <a:r>
              <a:rPr lang="en-US" dirty="0">
                <a:latin typeface="Calibri" charset="0"/>
              </a:rPr>
              <a:t> non </a:t>
            </a:r>
            <a:r>
              <a:rPr lang="en-US" dirty="0" err="1">
                <a:latin typeface="Calibri" charset="0"/>
              </a:rPr>
              <a:t>riusciremo</a:t>
            </a:r>
            <a:r>
              <a:rPr lang="en-US" dirty="0">
                <a:latin typeface="Calibri" charset="0"/>
              </a:rPr>
              <a:t> a </a:t>
            </a:r>
            <a:r>
              <a:rPr lang="en-US" dirty="0" err="1">
                <a:latin typeface="Calibri" charset="0"/>
              </a:rPr>
              <a:t>riconoscere</a:t>
            </a:r>
            <a:r>
              <a:rPr lang="en-US" dirty="0">
                <a:latin typeface="Calibri" charset="0"/>
              </a:rPr>
              <a:t> </a:t>
            </a:r>
            <a:r>
              <a:rPr lang="en-US" dirty="0" err="1">
                <a:latin typeface="Calibri" charset="0"/>
              </a:rPr>
              <a:t>gli</a:t>
            </a:r>
            <a:r>
              <a:rPr lang="en-US" dirty="0">
                <a:latin typeface="Calibri" charset="0"/>
              </a:rPr>
              <a:t> </a:t>
            </a:r>
            <a:r>
              <a:rPr lang="en-US" dirty="0" err="1">
                <a:latin typeface="Calibri" charset="0"/>
              </a:rPr>
              <a:t>oggetti</a:t>
            </a:r>
            <a:br>
              <a:rPr lang="en-US" dirty="0">
                <a:latin typeface="Calibri" charset="0"/>
              </a:rPr>
            </a:br>
            <a:endParaRPr lang="en-US" dirty="0">
              <a:latin typeface="Calibri" charset="0"/>
            </a:endParaRPr>
          </a:p>
        </p:txBody>
      </p:sp>
    </p:spTree>
    <p:extLst>
      <p:ext uri="{BB962C8B-B14F-4D97-AF65-F5344CB8AC3E}">
        <p14:creationId xmlns:p14="http://schemas.microsoft.com/office/powerpoint/2010/main" val="3511468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31: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24</a:t>
            </a:fld>
            <a:endParaRPr/>
          </a:p>
        </p:txBody>
      </p:sp>
      <p:sp>
        <p:nvSpPr>
          <p:cNvPr id="443" name="Google Shape;443;p31: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4" name="Google Shape;444;p31:notes"/>
          <p:cNvSpPr txBox="1">
            <a:spLocks noGrp="1"/>
          </p:cNvSpPr>
          <p:nvPr>
            <p:ph type="body" idx="1"/>
          </p:nvPr>
        </p:nvSpPr>
        <p:spPr>
          <a:xfrm>
            <a:off x="1090495" y="3274489"/>
            <a:ext cx="8728827" cy="3102317"/>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47571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31: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25</a:t>
            </a:fld>
            <a:endParaRPr/>
          </a:p>
        </p:txBody>
      </p:sp>
      <p:sp>
        <p:nvSpPr>
          <p:cNvPr id="443" name="Google Shape;443;p31: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4" name="Google Shape;444;p31:notes"/>
          <p:cNvSpPr txBox="1">
            <a:spLocks noGrp="1"/>
          </p:cNvSpPr>
          <p:nvPr>
            <p:ph type="body" idx="1"/>
          </p:nvPr>
        </p:nvSpPr>
        <p:spPr>
          <a:xfrm>
            <a:off x="1090495" y="3274489"/>
            <a:ext cx="8728827" cy="3102317"/>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478858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GB" dirty="0"/>
          </a:p>
        </p:txBody>
      </p:sp>
      <p:sp>
        <p:nvSpPr>
          <p:cNvPr id="4" name="Segnaposto numero diapositiva 3"/>
          <p:cNvSpPr>
            <a:spLocks noGrp="1"/>
          </p:cNvSpPr>
          <p:nvPr>
            <p:ph type="sldNum" sz="quarter" idx="5"/>
          </p:nvPr>
        </p:nvSpPr>
        <p:spPr/>
        <p:txBody>
          <a:bodyPr/>
          <a:lstStyle/>
          <a:p>
            <a:fld id="{04249298-63EF-FD4B-8347-7C5E9E407EFB}" type="slidenum">
              <a:rPr lang="en-GB" smtClean="0"/>
              <a:pPr/>
              <a:t>27</a:t>
            </a:fld>
            <a:endParaRPr lang="en-GB" dirty="0"/>
          </a:p>
        </p:txBody>
      </p:sp>
    </p:spTree>
    <p:extLst>
      <p:ext uri="{BB962C8B-B14F-4D97-AF65-F5344CB8AC3E}">
        <p14:creationId xmlns:p14="http://schemas.microsoft.com/office/powerpoint/2010/main" val="9919859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61: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46" name="Google Shape;646;p61: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17276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62: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52" name="Google Shape;652;p62: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24573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GB" dirty="0"/>
              <a:t>A</a:t>
            </a:r>
          </a:p>
          <a:p>
            <a:r>
              <a:rPr lang="en-GB" dirty="0" err="1"/>
              <a:t>partire</a:t>
            </a:r>
            <a:r>
              <a:rPr lang="en-GB" dirty="0"/>
              <a:t> da </a:t>
            </a:r>
            <a:r>
              <a:rPr lang="en-GB" dirty="0" err="1"/>
              <a:t>dati</a:t>
            </a:r>
            <a:r>
              <a:rPr lang="en-GB" dirty="0"/>
              <a:t> di natura </a:t>
            </a:r>
            <a:r>
              <a:rPr lang="en-GB" dirty="0" err="1"/>
              <a:t>neuropsicologica</a:t>
            </a:r>
            <a:r>
              <a:rPr lang="en-GB" dirty="0"/>
              <a:t> non </a:t>
            </a:r>
            <a:r>
              <a:rPr lang="en-GB" dirty="0" err="1"/>
              <a:t>spiegabili</a:t>
            </a:r>
            <a:r>
              <a:rPr lang="en-GB" dirty="0"/>
              <a:t> con </a:t>
            </a:r>
            <a:r>
              <a:rPr lang="en-GB" dirty="0" err="1"/>
              <a:t>l’iniziale</a:t>
            </a:r>
            <a:r>
              <a:rPr lang="en-GB" dirty="0"/>
              <a:t> </a:t>
            </a:r>
            <a:r>
              <a:rPr lang="en-GB" dirty="0" err="1"/>
              <a:t>modello</a:t>
            </a:r>
            <a:r>
              <a:rPr lang="en-GB" dirty="0"/>
              <a:t>,</a:t>
            </a:r>
          </a:p>
          <a:p>
            <a:r>
              <a:rPr lang="en-GB" dirty="0" err="1"/>
              <a:t>definendo</a:t>
            </a:r>
            <a:r>
              <a:rPr lang="en-GB" dirty="0"/>
              <a:t> </a:t>
            </a:r>
            <a:r>
              <a:rPr lang="en-GB" dirty="0" err="1"/>
              <a:t>meglio</a:t>
            </a:r>
            <a:r>
              <a:rPr lang="en-GB" dirty="0"/>
              <a:t> non solo le </a:t>
            </a:r>
            <a:r>
              <a:rPr lang="en-GB" dirty="0" err="1"/>
              <a:t>caratteristiche</a:t>
            </a:r>
            <a:r>
              <a:rPr lang="en-GB" dirty="0"/>
              <a:t> del </a:t>
            </a:r>
            <a:r>
              <a:rPr lang="en-GB" dirty="0" err="1"/>
              <a:t>sistema</a:t>
            </a:r>
            <a:r>
              <a:rPr lang="en-GB" dirty="0"/>
              <a:t> di </a:t>
            </a:r>
            <a:r>
              <a:rPr lang="en-GB" dirty="0" err="1"/>
              <a:t>memoria</a:t>
            </a:r>
            <a:r>
              <a:rPr lang="en-GB" dirty="0"/>
              <a:t> di </a:t>
            </a:r>
            <a:r>
              <a:rPr lang="en-GB" dirty="0" err="1"/>
              <a:t>lavoro</a:t>
            </a:r>
            <a:r>
              <a:rPr lang="en-GB" dirty="0"/>
              <a:t>,</a:t>
            </a:r>
          </a:p>
          <a:p>
            <a:r>
              <a:rPr lang="en-GB" dirty="0"/>
              <a:t>ma </a:t>
            </a:r>
            <a:r>
              <a:rPr lang="en-GB" dirty="0" err="1"/>
              <a:t>anche</a:t>
            </a:r>
            <a:r>
              <a:rPr lang="en-GB" dirty="0"/>
              <a:t> la </a:t>
            </a:r>
            <a:r>
              <a:rPr lang="en-GB" dirty="0" err="1"/>
              <a:t>sua</a:t>
            </a:r>
            <a:r>
              <a:rPr lang="en-GB" dirty="0"/>
              <a:t> </a:t>
            </a:r>
            <a:r>
              <a:rPr lang="en-GB" dirty="0" err="1"/>
              <a:t>relazione</a:t>
            </a:r>
            <a:r>
              <a:rPr lang="en-GB" dirty="0"/>
              <a:t> con la </a:t>
            </a:r>
            <a:r>
              <a:rPr lang="en-GB" dirty="0" err="1"/>
              <a:t>memoria</a:t>
            </a:r>
            <a:r>
              <a:rPr lang="en-GB" dirty="0"/>
              <a:t> a </a:t>
            </a:r>
            <a:r>
              <a:rPr lang="en-GB" dirty="0" err="1"/>
              <a:t>lungo</a:t>
            </a:r>
            <a:r>
              <a:rPr lang="en-GB" dirty="0"/>
              <a:t> </a:t>
            </a:r>
            <a:r>
              <a:rPr lang="en-GB" dirty="0" err="1"/>
              <a:t>termine</a:t>
            </a:r>
            <a:r>
              <a:rPr lang="en-GB" dirty="0"/>
              <a:t>. La </a:t>
            </a:r>
            <a:r>
              <a:rPr lang="en-GB" dirty="0" err="1"/>
              <a:t>revisione</a:t>
            </a:r>
            <a:r>
              <a:rPr lang="en-GB" dirty="0"/>
              <a:t> ha </a:t>
            </a:r>
            <a:r>
              <a:rPr lang="en-GB" dirty="0" err="1"/>
              <a:t>introdotto</a:t>
            </a:r>
            <a:endParaRPr lang="en-GB" dirty="0"/>
          </a:p>
          <a:p>
            <a:r>
              <a:rPr lang="en-GB" dirty="0" err="1"/>
              <a:t>una</a:t>
            </a:r>
            <a:r>
              <a:rPr lang="en-GB" dirty="0"/>
              <a:t> </a:t>
            </a:r>
            <a:r>
              <a:rPr lang="en-GB" dirty="0" err="1"/>
              <a:t>quarta</a:t>
            </a:r>
            <a:r>
              <a:rPr lang="en-GB" dirty="0"/>
              <a:t> </a:t>
            </a:r>
            <a:r>
              <a:rPr lang="en-GB" dirty="0" err="1"/>
              <a:t>componente</a:t>
            </a:r>
            <a:r>
              <a:rPr lang="en-GB" dirty="0"/>
              <a:t> </a:t>
            </a:r>
            <a:r>
              <a:rPr lang="en-GB" dirty="0" err="1"/>
              <a:t>chiamata</a:t>
            </a:r>
            <a:r>
              <a:rPr lang="en-GB" dirty="0"/>
              <a:t> buffer </a:t>
            </a:r>
            <a:r>
              <a:rPr lang="en-GB" dirty="0" err="1"/>
              <a:t>episodico</a:t>
            </a:r>
            <a:r>
              <a:rPr lang="en-GB" dirty="0"/>
              <a:t>.</a:t>
            </a:r>
          </a:p>
        </p:txBody>
      </p:sp>
      <p:sp>
        <p:nvSpPr>
          <p:cNvPr id="4" name="Segnaposto numero diapositiva 3"/>
          <p:cNvSpPr>
            <a:spLocks noGrp="1"/>
          </p:cNvSpPr>
          <p:nvPr>
            <p:ph type="sldNum" sz="quarter" idx="5"/>
          </p:nvPr>
        </p:nvSpPr>
        <p:spPr/>
        <p:txBody>
          <a:bodyPr/>
          <a:lstStyle/>
          <a:p>
            <a:fld id="{04249298-63EF-FD4B-8347-7C5E9E407EFB}" type="slidenum">
              <a:rPr lang="en-GB" smtClean="0"/>
              <a:pPr/>
              <a:t>31</a:t>
            </a:fld>
            <a:endParaRPr lang="en-GB" dirty="0"/>
          </a:p>
        </p:txBody>
      </p:sp>
    </p:spTree>
    <p:extLst>
      <p:ext uri="{BB962C8B-B14F-4D97-AF65-F5344CB8AC3E}">
        <p14:creationId xmlns:p14="http://schemas.microsoft.com/office/powerpoint/2010/main" val="37468084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6"/>
        <p:cNvGrpSpPr/>
        <p:nvPr/>
      </p:nvGrpSpPr>
      <p:grpSpPr>
        <a:xfrm>
          <a:off x="0" y="0"/>
          <a:ext cx="0" cy="0"/>
          <a:chOff x="0" y="0"/>
          <a:chExt cx="0" cy="0"/>
        </a:xfrm>
      </p:grpSpPr>
      <p:sp>
        <p:nvSpPr>
          <p:cNvPr id="657" name="Google Shape;657;p63: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58" name="Google Shape;658;p63: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1435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p64: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64" name="Google Shape;664;p64: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42438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p65: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70" name="Google Shape;670;p65: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57652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66: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76" name="Google Shape;676;p66: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66494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p67: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82" name="Google Shape;682;p67: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38571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39: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r>
              <a:rPr lang="it-IT" dirty="0"/>
              <a:t>Come vedrete meglio con la Prof. Daini</a:t>
            </a:r>
            <a:endParaRPr dirty="0"/>
          </a:p>
        </p:txBody>
      </p:sp>
      <p:sp>
        <p:nvSpPr>
          <p:cNvPr id="486" name="Google Shape;486;p39: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7360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45: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35" name="Google Shape;535;p45: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56120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p46: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41" name="Google Shape;541;p46: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7701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47: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47" name="Google Shape;547;p47: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26906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F6B79D3-269D-409C-871E-B70CAAFBE96B}" type="slidenum">
              <a:rPr lang="it-IT" altLang="it-IT" smtClean="0"/>
              <a:pPr eaLnBrk="1" hangingPunct="1">
                <a:spcBef>
                  <a:spcPct val="0"/>
                </a:spcBef>
              </a:pPr>
              <a:t>60</a:t>
            </a:fld>
            <a:endParaRPr lang="it-IT" altLang="it-IT"/>
          </a:p>
        </p:txBody>
      </p:sp>
      <p:sp>
        <p:nvSpPr>
          <p:cNvPr id="300035" name="Rectangle 2"/>
          <p:cNvSpPr>
            <a:spLocks noGrp="1" noRot="1" noChangeAspect="1" noChangeArrowheads="1" noTextEdit="1"/>
          </p:cNvSpPr>
          <p:nvPr>
            <p:ph type="sldImg"/>
          </p:nvPr>
        </p:nvSpPr>
        <p:spPr>
          <a:xfrm>
            <a:off x="3344863" y="533400"/>
            <a:ext cx="3546475" cy="2660650"/>
          </a:xfrm>
          <a:ln/>
        </p:spPr>
      </p:sp>
      <p:sp>
        <p:nvSpPr>
          <p:cNvPr id="300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41737873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C99ED9A-E921-4D2A-B664-73C654EB29DA}" type="slidenum">
              <a:rPr lang="it-IT" altLang="it-IT" smtClean="0"/>
              <a:pPr eaLnBrk="1" hangingPunct="1">
                <a:spcBef>
                  <a:spcPct val="0"/>
                </a:spcBef>
              </a:pPr>
              <a:t>61</a:t>
            </a:fld>
            <a:endParaRPr lang="it-IT" altLang="it-IT"/>
          </a:p>
        </p:txBody>
      </p:sp>
      <p:sp>
        <p:nvSpPr>
          <p:cNvPr id="302083" name="Rectangle 2"/>
          <p:cNvSpPr>
            <a:spLocks noGrp="1" noRot="1" noChangeAspect="1" noChangeArrowheads="1" noTextEdit="1"/>
          </p:cNvSpPr>
          <p:nvPr>
            <p:ph type="sldImg"/>
          </p:nvPr>
        </p:nvSpPr>
        <p:spPr>
          <a:xfrm>
            <a:off x="3344863" y="533400"/>
            <a:ext cx="3546475" cy="2660650"/>
          </a:xfrm>
          <a:ln/>
        </p:spPr>
      </p:sp>
      <p:sp>
        <p:nvSpPr>
          <p:cNvPr id="302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37520306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C99ED9A-E921-4D2A-B664-73C654EB29DA}" type="slidenum">
              <a:rPr lang="it-IT" altLang="it-IT" smtClean="0"/>
              <a:pPr eaLnBrk="1" hangingPunct="1">
                <a:spcBef>
                  <a:spcPct val="0"/>
                </a:spcBef>
              </a:pPr>
              <a:t>62</a:t>
            </a:fld>
            <a:endParaRPr lang="it-IT" altLang="it-IT"/>
          </a:p>
        </p:txBody>
      </p:sp>
      <p:sp>
        <p:nvSpPr>
          <p:cNvPr id="302083" name="Rectangle 2"/>
          <p:cNvSpPr>
            <a:spLocks noGrp="1" noRot="1" noChangeAspect="1" noChangeArrowheads="1" noTextEdit="1"/>
          </p:cNvSpPr>
          <p:nvPr>
            <p:ph type="sldImg"/>
          </p:nvPr>
        </p:nvSpPr>
        <p:spPr>
          <a:xfrm>
            <a:off x="3344863" y="533400"/>
            <a:ext cx="3546475" cy="2660650"/>
          </a:xfrm>
          <a:ln/>
        </p:spPr>
      </p:sp>
      <p:sp>
        <p:nvSpPr>
          <p:cNvPr id="302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16002621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A884EE0-918F-4333-8613-AD0DC23FF27C}" type="slidenum">
              <a:rPr lang="it-IT" altLang="it-IT" smtClean="0"/>
              <a:pPr eaLnBrk="1" hangingPunct="1">
                <a:spcBef>
                  <a:spcPct val="0"/>
                </a:spcBef>
              </a:pPr>
              <a:t>63</a:t>
            </a:fld>
            <a:endParaRPr lang="it-IT" altLang="it-IT"/>
          </a:p>
        </p:txBody>
      </p:sp>
      <p:sp>
        <p:nvSpPr>
          <p:cNvPr id="301059" name="Rectangle 2"/>
          <p:cNvSpPr>
            <a:spLocks noGrp="1" noRot="1" noChangeAspect="1" noChangeArrowheads="1" noTextEdit="1"/>
          </p:cNvSpPr>
          <p:nvPr>
            <p:ph type="sldImg"/>
          </p:nvPr>
        </p:nvSpPr>
        <p:spPr>
          <a:xfrm>
            <a:off x="3344863" y="533400"/>
            <a:ext cx="3546475" cy="2660650"/>
          </a:xfrm>
          <a:ln/>
        </p:spPr>
      </p:sp>
      <p:sp>
        <p:nvSpPr>
          <p:cNvPr id="301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42496774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1A3AE3D-E8C0-42F6-B72C-CFA847EA0DBD}" type="slidenum">
              <a:rPr lang="it-IT" altLang="it-IT" smtClean="0"/>
              <a:pPr eaLnBrk="1" hangingPunct="1">
                <a:spcBef>
                  <a:spcPct val="0"/>
                </a:spcBef>
              </a:pPr>
              <a:t>64</a:t>
            </a:fld>
            <a:endParaRPr lang="it-IT" altLang="it-IT"/>
          </a:p>
        </p:txBody>
      </p:sp>
      <p:sp>
        <p:nvSpPr>
          <p:cNvPr id="305155" name="Rectangle 2"/>
          <p:cNvSpPr>
            <a:spLocks noGrp="1" noRot="1" noChangeAspect="1" noChangeArrowheads="1" noTextEdit="1"/>
          </p:cNvSpPr>
          <p:nvPr>
            <p:ph type="sldImg"/>
          </p:nvPr>
        </p:nvSpPr>
        <p:spPr>
          <a:xfrm>
            <a:off x="3344863" y="533400"/>
            <a:ext cx="3546475" cy="2660650"/>
          </a:xfrm>
          <a:ln/>
        </p:spPr>
      </p:sp>
      <p:sp>
        <p:nvSpPr>
          <p:cNvPr id="305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9272886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2EA783-47CD-40F6-8F59-2BA4C0F0F83E}" type="slidenum">
              <a:rPr lang="it-IT" altLang="it-IT" smtClean="0"/>
              <a:pPr eaLnBrk="1" hangingPunct="1">
                <a:spcBef>
                  <a:spcPct val="0"/>
                </a:spcBef>
              </a:pPr>
              <a:t>67</a:t>
            </a:fld>
            <a:endParaRPr lang="it-IT" altLang="it-IT"/>
          </a:p>
        </p:txBody>
      </p:sp>
      <p:sp>
        <p:nvSpPr>
          <p:cNvPr id="306179" name="Rectangle 2"/>
          <p:cNvSpPr>
            <a:spLocks noGrp="1" noRot="1" noChangeAspect="1" noChangeArrowheads="1" noTextEdit="1"/>
          </p:cNvSpPr>
          <p:nvPr>
            <p:ph type="sldImg"/>
          </p:nvPr>
        </p:nvSpPr>
        <p:spPr>
          <a:xfrm>
            <a:off x="3344863" y="533400"/>
            <a:ext cx="3546475" cy="2660650"/>
          </a:xfrm>
          <a:ln/>
        </p:spPr>
      </p:sp>
      <p:sp>
        <p:nvSpPr>
          <p:cNvPr id="306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20752591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2EA783-47CD-40F6-8F59-2BA4C0F0F83E}" type="slidenum">
              <a:rPr lang="it-IT" altLang="it-IT" smtClean="0"/>
              <a:pPr eaLnBrk="1" hangingPunct="1">
                <a:spcBef>
                  <a:spcPct val="0"/>
                </a:spcBef>
              </a:pPr>
              <a:t>68</a:t>
            </a:fld>
            <a:endParaRPr lang="it-IT" altLang="it-IT"/>
          </a:p>
        </p:txBody>
      </p:sp>
      <p:sp>
        <p:nvSpPr>
          <p:cNvPr id="306179" name="Rectangle 2"/>
          <p:cNvSpPr>
            <a:spLocks noGrp="1" noRot="1" noChangeAspect="1" noChangeArrowheads="1" noTextEdit="1"/>
          </p:cNvSpPr>
          <p:nvPr>
            <p:ph type="sldImg"/>
          </p:nvPr>
        </p:nvSpPr>
        <p:spPr>
          <a:xfrm>
            <a:off x="3344863" y="533400"/>
            <a:ext cx="3546475" cy="2660650"/>
          </a:xfrm>
          <a:ln/>
        </p:spPr>
      </p:sp>
      <p:sp>
        <p:nvSpPr>
          <p:cNvPr id="306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37220290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2EA783-47CD-40F6-8F59-2BA4C0F0F83E}" type="slidenum">
              <a:rPr lang="it-IT" altLang="it-IT" smtClean="0"/>
              <a:pPr eaLnBrk="1" hangingPunct="1">
                <a:spcBef>
                  <a:spcPct val="0"/>
                </a:spcBef>
              </a:pPr>
              <a:t>69</a:t>
            </a:fld>
            <a:endParaRPr lang="it-IT" altLang="it-IT"/>
          </a:p>
        </p:txBody>
      </p:sp>
      <p:sp>
        <p:nvSpPr>
          <p:cNvPr id="306179" name="Rectangle 2"/>
          <p:cNvSpPr>
            <a:spLocks noGrp="1" noRot="1" noChangeAspect="1" noChangeArrowheads="1" noTextEdit="1"/>
          </p:cNvSpPr>
          <p:nvPr>
            <p:ph type="sldImg"/>
          </p:nvPr>
        </p:nvSpPr>
        <p:spPr>
          <a:xfrm>
            <a:off x="3344863" y="533400"/>
            <a:ext cx="3546475" cy="2660650"/>
          </a:xfrm>
          <a:ln/>
        </p:spPr>
      </p:sp>
      <p:sp>
        <p:nvSpPr>
          <p:cNvPr id="306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17610714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2EA783-47CD-40F6-8F59-2BA4C0F0F83E}" type="slidenum">
              <a:rPr lang="it-IT" altLang="it-IT" smtClean="0"/>
              <a:pPr eaLnBrk="1" hangingPunct="1">
                <a:spcBef>
                  <a:spcPct val="0"/>
                </a:spcBef>
              </a:pPr>
              <a:t>70</a:t>
            </a:fld>
            <a:endParaRPr lang="it-IT" altLang="it-IT"/>
          </a:p>
        </p:txBody>
      </p:sp>
      <p:sp>
        <p:nvSpPr>
          <p:cNvPr id="306179" name="Rectangle 2"/>
          <p:cNvSpPr>
            <a:spLocks noGrp="1" noRot="1" noChangeAspect="1" noChangeArrowheads="1" noTextEdit="1"/>
          </p:cNvSpPr>
          <p:nvPr>
            <p:ph type="sldImg"/>
          </p:nvPr>
        </p:nvSpPr>
        <p:spPr>
          <a:xfrm>
            <a:off x="3344863" y="533400"/>
            <a:ext cx="3546475" cy="2660650"/>
          </a:xfrm>
          <a:ln/>
        </p:spPr>
      </p:sp>
      <p:sp>
        <p:nvSpPr>
          <p:cNvPr id="306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11545068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2EA783-47CD-40F6-8F59-2BA4C0F0F83E}" type="slidenum">
              <a:rPr lang="it-IT" altLang="it-IT" smtClean="0"/>
              <a:pPr eaLnBrk="1" hangingPunct="1">
                <a:spcBef>
                  <a:spcPct val="0"/>
                </a:spcBef>
              </a:pPr>
              <a:t>71</a:t>
            </a:fld>
            <a:endParaRPr lang="it-IT" altLang="it-IT"/>
          </a:p>
        </p:txBody>
      </p:sp>
      <p:sp>
        <p:nvSpPr>
          <p:cNvPr id="306179" name="Rectangle 2"/>
          <p:cNvSpPr>
            <a:spLocks noGrp="1" noRot="1" noChangeAspect="1" noChangeArrowheads="1" noTextEdit="1"/>
          </p:cNvSpPr>
          <p:nvPr>
            <p:ph type="sldImg"/>
          </p:nvPr>
        </p:nvSpPr>
        <p:spPr>
          <a:xfrm>
            <a:off x="3344863" y="533400"/>
            <a:ext cx="3546475" cy="2660650"/>
          </a:xfrm>
          <a:ln/>
        </p:spPr>
      </p:sp>
      <p:sp>
        <p:nvSpPr>
          <p:cNvPr id="306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11948435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2EA783-47CD-40F6-8F59-2BA4C0F0F83E}" type="slidenum">
              <a:rPr lang="it-IT" altLang="it-IT" smtClean="0"/>
              <a:pPr eaLnBrk="1" hangingPunct="1">
                <a:spcBef>
                  <a:spcPct val="0"/>
                </a:spcBef>
              </a:pPr>
              <a:t>72</a:t>
            </a:fld>
            <a:endParaRPr lang="it-IT" altLang="it-IT"/>
          </a:p>
        </p:txBody>
      </p:sp>
      <p:sp>
        <p:nvSpPr>
          <p:cNvPr id="306179" name="Rectangle 2"/>
          <p:cNvSpPr>
            <a:spLocks noGrp="1" noRot="1" noChangeAspect="1" noChangeArrowheads="1" noTextEdit="1"/>
          </p:cNvSpPr>
          <p:nvPr>
            <p:ph type="sldImg"/>
          </p:nvPr>
        </p:nvSpPr>
        <p:spPr>
          <a:xfrm>
            <a:off x="3344863" y="533400"/>
            <a:ext cx="3546475" cy="2660650"/>
          </a:xfrm>
          <a:ln/>
        </p:spPr>
      </p:sp>
      <p:sp>
        <p:nvSpPr>
          <p:cNvPr id="306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195037727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2EA783-47CD-40F6-8F59-2BA4C0F0F83E}" type="slidenum">
              <a:rPr lang="it-IT" altLang="it-IT" smtClean="0"/>
              <a:pPr eaLnBrk="1" hangingPunct="1">
                <a:spcBef>
                  <a:spcPct val="0"/>
                </a:spcBef>
              </a:pPr>
              <a:t>73</a:t>
            </a:fld>
            <a:endParaRPr lang="it-IT" altLang="it-IT"/>
          </a:p>
        </p:txBody>
      </p:sp>
      <p:sp>
        <p:nvSpPr>
          <p:cNvPr id="306179" name="Rectangle 2"/>
          <p:cNvSpPr>
            <a:spLocks noGrp="1" noRot="1" noChangeAspect="1" noChangeArrowheads="1" noTextEdit="1"/>
          </p:cNvSpPr>
          <p:nvPr>
            <p:ph type="sldImg"/>
          </p:nvPr>
        </p:nvSpPr>
        <p:spPr>
          <a:xfrm>
            <a:off x="3344863" y="533400"/>
            <a:ext cx="3546475" cy="2660650"/>
          </a:xfrm>
          <a:ln/>
        </p:spPr>
      </p:sp>
      <p:sp>
        <p:nvSpPr>
          <p:cNvPr id="306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26836692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err="1"/>
              <a:t>Luria</a:t>
            </a:r>
            <a:r>
              <a:rPr lang="it-IT" dirty="0"/>
              <a:t> (1968) riferiva di </a:t>
            </a:r>
            <a:r>
              <a:rPr lang="it-IT" dirty="0" err="1"/>
              <a:t>Shereshevsky</a:t>
            </a:r>
            <a:r>
              <a:rPr lang="it-IT" dirty="0"/>
              <a:t>, uno mnemonista</a:t>
            </a:r>
          </a:p>
          <a:p>
            <a:r>
              <a:rPr lang="it-IT" dirty="0"/>
              <a:t>eccezionale che poteva, tra le altre cose, ricordare lunghissime sequenze</a:t>
            </a:r>
          </a:p>
          <a:p>
            <a:r>
              <a:rPr lang="it-IT" dirty="0"/>
              <a:t>di numeri o parole dopo averle studiate per pochi minuti. La sua vita quotidiana</a:t>
            </a:r>
          </a:p>
          <a:p>
            <a:r>
              <a:rPr lang="it-IT" dirty="0"/>
              <a:t>però era difficile. La sua mente era continuamente assillata da dettagli, immagini</a:t>
            </a:r>
          </a:p>
          <a:p>
            <a:r>
              <a:rPr lang="it-IT" dirty="0"/>
              <a:t>e associazioni mentali prodotti dalla sua memoria eccezionale. Jill Price, una</a:t>
            </a:r>
          </a:p>
          <a:p>
            <a:r>
              <a:rPr lang="it-IT" dirty="0"/>
              <a:t>donna con sindrome </a:t>
            </a:r>
            <a:r>
              <a:rPr lang="it-IT" dirty="0" err="1"/>
              <a:t>ipertimesica</a:t>
            </a:r>
            <a:r>
              <a:rPr lang="it-IT" dirty="0"/>
              <a:t> (una rara condizione che porta a un eccezionale</a:t>
            </a:r>
          </a:p>
          <a:p>
            <a:r>
              <a:rPr lang="it-IT" dirty="0"/>
              <a:t>livello di dettaglio nella memoria autobiografica), ricorda letteralmente ogni</a:t>
            </a:r>
          </a:p>
          <a:p>
            <a:r>
              <a:rPr lang="it-IT" dirty="0"/>
              <a:t>singolo giorno della sua vita fin da quando era adolescente (Price, Davis, 2008).</a:t>
            </a:r>
          </a:p>
          <a:p>
            <a:r>
              <a:rPr lang="it-IT" dirty="0"/>
              <a:t>Questo è comprovato, tra altre dimostrazioni, dal fatto che Jill Price ha tenuto</a:t>
            </a:r>
          </a:p>
          <a:p>
            <a:r>
              <a:rPr lang="it-IT" dirty="0"/>
              <a:t>un diario, ed è in grado in qualsiasi momento di ripeterne il contenuto per un</a:t>
            </a:r>
          </a:p>
          <a:p>
            <a:r>
              <a:rPr lang="it-IT" dirty="0"/>
              <a:t>qualsiasi specifico giorno del suo passato. Jill Price ha definito la sua memoria</a:t>
            </a:r>
          </a:p>
          <a:p>
            <a:r>
              <a:rPr lang="it-IT" dirty="0"/>
              <a:t>“tirannica”, per il costante, inarrestabile flusso di ricordi spontanei che le giungono</a:t>
            </a:r>
          </a:p>
          <a:p>
            <a:r>
              <a:rPr lang="it-IT" dirty="0"/>
              <a:t>alla mente, per il fatto che anche i ricordi negativi e i rimpianti per le scelte</a:t>
            </a:r>
          </a:p>
          <a:p>
            <a:r>
              <a:rPr lang="it-IT" dirty="0"/>
              <a:t>sbagliate non possono mai essere dimenticati, al punto da essersi definita “prigioniera”</a:t>
            </a:r>
          </a:p>
          <a:p>
            <a:r>
              <a:rPr lang="it-IT" dirty="0"/>
              <a:t>della sua memoria.</a:t>
            </a:r>
          </a:p>
        </p:txBody>
      </p:sp>
      <p:sp>
        <p:nvSpPr>
          <p:cNvPr id="4" name="Segnaposto numero diapositiva 3"/>
          <p:cNvSpPr>
            <a:spLocks noGrp="1"/>
          </p:cNvSpPr>
          <p:nvPr>
            <p:ph type="sldNum" sz="quarter" idx="5"/>
          </p:nvPr>
        </p:nvSpPr>
        <p:spPr/>
        <p:txBody>
          <a:bodyPr/>
          <a:lstStyle/>
          <a:p>
            <a:fld id="{04249298-63EF-FD4B-8347-7C5E9E407EFB}" type="slidenum">
              <a:rPr lang="en-GB" smtClean="0"/>
              <a:pPr/>
              <a:t>82</a:t>
            </a:fld>
            <a:endParaRPr lang="en-GB" dirty="0"/>
          </a:p>
        </p:txBody>
      </p:sp>
    </p:spTree>
    <p:extLst>
      <p:ext uri="{BB962C8B-B14F-4D97-AF65-F5344CB8AC3E}">
        <p14:creationId xmlns:p14="http://schemas.microsoft.com/office/powerpoint/2010/main" val="206197369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C63D7B7-01B4-414B-A824-86696BE6B273}" type="slidenum">
              <a:rPr lang="it-IT" altLang="it-IT" smtClean="0"/>
              <a:pPr eaLnBrk="1" hangingPunct="1">
                <a:spcBef>
                  <a:spcPct val="0"/>
                </a:spcBef>
              </a:pPr>
              <a:t>83</a:t>
            </a:fld>
            <a:endParaRPr lang="it-IT" altLang="it-IT"/>
          </a:p>
        </p:txBody>
      </p:sp>
      <p:sp>
        <p:nvSpPr>
          <p:cNvPr id="307203" name="Rectangle 2"/>
          <p:cNvSpPr>
            <a:spLocks noGrp="1" noRot="1" noChangeAspect="1" noChangeArrowheads="1" noTextEdit="1"/>
          </p:cNvSpPr>
          <p:nvPr>
            <p:ph type="sldImg"/>
          </p:nvPr>
        </p:nvSpPr>
        <p:spPr>
          <a:xfrm>
            <a:off x="3344863" y="533400"/>
            <a:ext cx="3546475" cy="2660650"/>
          </a:xfrm>
          <a:ln/>
        </p:spPr>
      </p:sp>
      <p:sp>
        <p:nvSpPr>
          <p:cNvPr id="307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14608833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143000" y="1122363"/>
            <a:ext cx="6858000" cy="2387600"/>
          </a:xfrm>
        </p:spPr>
        <p:txBody>
          <a:bodyPr anchor="b"/>
          <a:lstStyle>
            <a:lvl1pPr algn="ctr">
              <a:defRPr sz="4500"/>
            </a:lvl1pPr>
          </a:lstStyle>
          <a:p>
            <a:r>
              <a:rPr lang="it-IT"/>
              <a:t>Fare clic per modificare lo stile del titolo</a:t>
            </a:r>
            <a:endParaRPr lang="en-US"/>
          </a:p>
        </p:txBody>
      </p:sp>
      <p:sp>
        <p:nvSpPr>
          <p:cNvPr id="3" name="Sottotito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a:t>Fare clic per modificare lo stile del sottotitolo dello schema</a:t>
            </a:r>
            <a:endParaRPr lang="en-US"/>
          </a:p>
        </p:txBody>
      </p:sp>
      <p:sp>
        <p:nvSpPr>
          <p:cNvPr id="4" name="Segnaposto data 3"/>
          <p:cNvSpPr>
            <a:spLocks noGrp="1"/>
          </p:cNvSpPr>
          <p:nvPr>
            <p:ph type="dt" sz="half" idx="10"/>
          </p:nvPr>
        </p:nvSpPr>
        <p:spPr/>
        <p:txBody>
          <a:bodyPr/>
          <a:lstStyle/>
          <a:p>
            <a:fld id="{141B5712-DEC7-4609-9ABC-9DB8B05B2C36}" type="datetime1">
              <a:rPr lang="it-IT" smtClean="0"/>
              <a:t>20/09/22</a:t>
            </a:fld>
            <a:endParaRPr lang="en-GB"/>
          </a:p>
        </p:txBody>
      </p:sp>
      <p:sp>
        <p:nvSpPr>
          <p:cNvPr id="5" name="Segnaposto piè di pagina 4"/>
          <p:cNvSpPr>
            <a:spLocks noGrp="1"/>
          </p:cNvSpPr>
          <p:nvPr>
            <p:ph type="ftr" sz="quarter" idx="11"/>
          </p:nvPr>
        </p:nvSpPr>
        <p:spPr/>
        <p:txBody>
          <a:bodyPr/>
          <a:lstStyle/>
          <a:p>
            <a:r>
              <a:rPr lang="en-GB"/>
              <a:t>Percezione Visiva A.A. 2020-2021</a:t>
            </a:r>
          </a:p>
        </p:txBody>
      </p:sp>
      <p:sp>
        <p:nvSpPr>
          <p:cNvPr id="6" name="Segnaposto numero diapositiva 5"/>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1898365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lvl1pPr>
              <a:defRPr sz="3600">
                <a:solidFill>
                  <a:srgbClr val="C00000"/>
                </a:solidFill>
              </a:defRPr>
            </a:lvl1pPr>
          </a:lstStyle>
          <a:p>
            <a:r>
              <a:rPr lang="it-IT" dirty="0"/>
              <a:t>Fare clic per modificare lo stile del titolo</a:t>
            </a:r>
            <a:endParaRPr lang="en-US" dirty="0"/>
          </a:p>
        </p:txBody>
      </p:sp>
      <p:sp>
        <p:nvSpPr>
          <p:cNvPr id="3" name="Segnaposto contenuto 2"/>
          <p:cNvSpPr>
            <a:spLocks noGrp="1"/>
          </p:cNvSpPr>
          <p:nvPr>
            <p:ph idx="1"/>
          </p:nvPr>
        </p:nvSpPr>
        <p:spPr/>
        <p:txBody>
          <a:bodyPr/>
          <a:lstStyle>
            <a:lvl1pPr>
              <a:defRPr sz="2800"/>
            </a:lvl1pPr>
            <a:lvl2pPr>
              <a:defRPr sz="2400"/>
            </a:lvl2pPr>
            <a:lvl3pPr>
              <a:defRPr sz="2000"/>
            </a:lvl3pPr>
            <a:lvl4pPr>
              <a:defRPr sz="1800"/>
            </a:lvl4pPr>
            <a:lvl5pPr>
              <a:defRPr sz="1600"/>
            </a:lvl5pPr>
          </a:lstStyle>
          <a:p>
            <a:pPr lvl="0"/>
            <a:r>
              <a:rPr lang="it-IT" dirty="0"/>
              <a:t>Fare clic per modificare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US" dirty="0"/>
          </a:p>
        </p:txBody>
      </p:sp>
      <p:sp>
        <p:nvSpPr>
          <p:cNvPr id="4" name="Segnaposto data 3"/>
          <p:cNvSpPr>
            <a:spLocks noGrp="1"/>
          </p:cNvSpPr>
          <p:nvPr>
            <p:ph type="dt" sz="half" idx="10"/>
          </p:nvPr>
        </p:nvSpPr>
        <p:spPr/>
        <p:txBody>
          <a:bodyPr/>
          <a:lstStyle/>
          <a:p>
            <a:fld id="{EF5B8E7C-F6DF-4780-906E-FB55E480B616}" type="datetime1">
              <a:rPr lang="it-IT" smtClean="0"/>
              <a:t>20/09/22</a:t>
            </a:fld>
            <a:endParaRPr lang="en-GB"/>
          </a:p>
        </p:txBody>
      </p:sp>
      <p:sp>
        <p:nvSpPr>
          <p:cNvPr id="6" name="Segnaposto numero diapositiva 5"/>
          <p:cNvSpPr>
            <a:spLocks noGrp="1"/>
          </p:cNvSpPr>
          <p:nvPr>
            <p:ph type="sldNum" sz="quarter" idx="12"/>
          </p:nvPr>
        </p:nvSpPr>
        <p:spPr/>
        <p:txBody>
          <a:bodyPr/>
          <a:lstStyle/>
          <a:p>
            <a:fld id="{91B408E6-0D12-1549-8D3E-D2A0191EB813}" type="slidenum">
              <a:rPr lang="en-GB" smtClean="0"/>
              <a:t>‹N›</a:t>
            </a:fld>
            <a:endParaRPr lang="en-GB"/>
          </a:p>
        </p:txBody>
      </p:sp>
      <p:sp>
        <p:nvSpPr>
          <p:cNvPr id="9" name="Rettangolo 8"/>
          <p:cNvSpPr/>
          <p:nvPr/>
        </p:nvSpPr>
        <p:spPr>
          <a:xfrm>
            <a:off x="0" y="15630"/>
            <a:ext cx="179388" cy="6858000"/>
          </a:xfrm>
          <a:prstGeom prst="rect">
            <a:avLst/>
          </a:prstGeom>
          <a:solidFill>
            <a:srgbClr val="A422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rgbClr val="B82585"/>
              </a:solidFill>
            </a:endParaRPr>
          </a:p>
        </p:txBody>
      </p:sp>
      <p:pic>
        <p:nvPicPr>
          <p:cNvPr id="2050" name="Picture 2" descr="https://media.formazionecontinuainpsicologia.it/wp-content/uploads/2021/09/03004613/raffaello-cortina.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15350" y="6246589"/>
            <a:ext cx="584647" cy="584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314664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9"/>
            <a:ext cx="7886700" cy="2852737"/>
          </a:xfrm>
        </p:spPr>
        <p:txBody>
          <a:bodyPr anchor="b"/>
          <a:lstStyle>
            <a:lvl1pPr>
              <a:defRPr sz="4500"/>
            </a:lvl1pPr>
          </a:lstStyle>
          <a:p>
            <a:r>
              <a:rPr lang="it-IT"/>
              <a:t>Fare clic per modificare lo stile del titolo</a:t>
            </a:r>
            <a:endParaRPr lang="en-US"/>
          </a:p>
        </p:txBody>
      </p:sp>
      <p:sp>
        <p:nvSpPr>
          <p:cNvPr id="3" name="Segnaposto tes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14A70EB4-0966-44B8-A727-143060FD98E3}" type="datetime1">
              <a:rPr lang="it-IT" smtClean="0"/>
              <a:t>20/09/22</a:t>
            </a:fld>
            <a:endParaRPr lang="en-GB"/>
          </a:p>
        </p:txBody>
      </p:sp>
      <p:sp>
        <p:nvSpPr>
          <p:cNvPr id="5" name="Segnaposto piè di pagina 4"/>
          <p:cNvSpPr>
            <a:spLocks noGrp="1"/>
          </p:cNvSpPr>
          <p:nvPr>
            <p:ph type="ftr" sz="quarter" idx="11"/>
          </p:nvPr>
        </p:nvSpPr>
        <p:spPr/>
        <p:txBody>
          <a:bodyPr/>
          <a:lstStyle/>
          <a:p>
            <a:r>
              <a:rPr lang="en-GB"/>
              <a:t>Percezione Visiva A.A. 2020-2021</a:t>
            </a:r>
          </a:p>
        </p:txBody>
      </p:sp>
      <p:sp>
        <p:nvSpPr>
          <p:cNvPr id="6" name="Segnaposto numero diapositiva 5"/>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3325124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contenuto 2"/>
          <p:cNvSpPr>
            <a:spLocks noGrp="1"/>
          </p:cNvSpPr>
          <p:nvPr>
            <p:ph sz="half" idx="1"/>
          </p:nvPr>
        </p:nvSpPr>
        <p:spPr>
          <a:xfrm>
            <a:off x="628650" y="1825625"/>
            <a:ext cx="38862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contenuto 3"/>
          <p:cNvSpPr>
            <a:spLocks noGrp="1"/>
          </p:cNvSpPr>
          <p:nvPr>
            <p:ph sz="half" idx="2"/>
          </p:nvPr>
        </p:nvSpPr>
        <p:spPr>
          <a:xfrm>
            <a:off x="4629150" y="1825625"/>
            <a:ext cx="38862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Segnaposto data 4"/>
          <p:cNvSpPr>
            <a:spLocks noGrp="1"/>
          </p:cNvSpPr>
          <p:nvPr>
            <p:ph type="dt" sz="half" idx="10"/>
          </p:nvPr>
        </p:nvSpPr>
        <p:spPr/>
        <p:txBody>
          <a:bodyPr/>
          <a:lstStyle/>
          <a:p>
            <a:fld id="{408CC06F-4EAC-4EC8-BFD3-A1908939777B}" type="datetime1">
              <a:rPr lang="it-IT" smtClean="0"/>
              <a:t>20/09/22</a:t>
            </a:fld>
            <a:endParaRPr lang="en-GB" dirty="0"/>
          </a:p>
        </p:txBody>
      </p:sp>
      <p:sp>
        <p:nvSpPr>
          <p:cNvPr id="6" name="Segnaposto piè di pagina 5"/>
          <p:cNvSpPr>
            <a:spLocks noGrp="1"/>
          </p:cNvSpPr>
          <p:nvPr>
            <p:ph type="ftr" sz="quarter" idx="11"/>
          </p:nvPr>
        </p:nvSpPr>
        <p:spPr/>
        <p:txBody>
          <a:bodyPr/>
          <a:lstStyle/>
          <a:p>
            <a:r>
              <a:rPr lang="en-GB"/>
              <a:t>Percezione Visiva A.A. 2020-2021</a:t>
            </a:r>
            <a:endParaRPr lang="en-GB" dirty="0"/>
          </a:p>
        </p:txBody>
      </p:sp>
      <p:sp>
        <p:nvSpPr>
          <p:cNvPr id="7" name="Segnaposto numero diapositiva 6"/>
          <p:cNvSpPr>
            <a:spLocks noGrp="1"/>
          </p:cNvSpPr>
          <p:nvPr>
            <p:ph type="sldNum" sz="quarter" idx="12"/>
          </p:nvPr>
        </p:nvSpPr>
        <p:spPr/>
        <p:txBody>
          <a:bodyPr/>
          <a:lstStyle/>
          <a:p>
            <a:fld id="{91B408E6-0D12-1549-8D3E-D2A0191EB813}" type="slidenum">
              <a:rPr lang="en-GB" smtClean="0"/>
              <a:pPr/>
              <a:t>‹N›</a:t>
            </a:fld>
            <a:endParaRPr lang="en-GB" dirty="0"/>
          </a:p>
        </p:txBody>
      </p:sp>
    </p:spTree>
    <p:extLst>
      <p:ext uri="{BB962C8B-B14F-4D97-AF65-F5344CB8AC3E}">
        <p14:creationId xmlns:p14="http://schemas.microsoft.com/office/powerpoint/2010/main" val="1940559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29841" y="365126"/>
            <a:ext cx="7886700" cy="1325563"/>
          </a:xfrm>
        </p:spPr>
        <p:txBody>
          <a:bodyPr/>
          <a:lstStyle/>
          <a:p>
            <a:r>
              <a:rPr lang="it-IT"/>
              <a:t>Fare clic per modificare lo stile del titolo</a:t>
            </a:r>
            <a:endParaRPr lang="en-US"/>
          </a:p>
        </p:txBody>
      </p:sp>
      <p:sp>
        <p:nvSpPr>
          <p:cNvPr id="3" name="Segnaposto tes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4" name="Segnaposto contenuto 3"/>
          <p:cNvSpPr>
            <a:spLocks noGrp="1"/>
          </p:cNvSpPr>
          <p:nvPr>
            <p:ph sz="half" idx="2"/>
          </p:nvPr>
        </p:nvSpPr>
        <p:spPr>
          <a:xfrm>
            <a:off x="629842" y="2505075"/>
            <a:ext cx="3868340"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Segnaposto tes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6" name="Segnaposto contenuto 5"/>
          <p:cNvSpPr>
            <a:spLocks noGrp="1"/>
          </p:cNvSpPr>
          <p:nvPr>
            <p:ph sz="quarter" idx="4"/>
          </p:nvPr>
        </p:nvSpPr>
        <p:spPr>
          <a:xfrm>
            <a:off x="4629150" y="2505075"/>
            <a:ext cx="3887391"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Segnaposto data 6"/>
          <p:cNvSpPr>
            <a:spLocks noGrp="1"/>
          </p:cNvSpPr>
          <p:nvPr>
            <p:ph type="dt" sz="half" idx="10"/>
          </p:nvPr>
        </p:nvSpPr>
        <p:spPr/>
        <p:txBody>
          <a:bodyPr/>
          <a:lstStyle/>
          <a:p>
            <a:fld id="{309A3286-0F7C-46BC-86EE-6B2990C66F6F}" type="datetime1">
              <a:rPr lang="it-IT" smtClean="0"/>
              <a:t>20/09/22</a:t>
            </a:fld>
            <a:endParaRPr lang="en-GB"/>
          </a:p>
        </p:txBody>
      </p:sp>
      <p:sp>
        <p:nvSpPr>
          <p:cNvPr id="8" name="Segnaposto piè di pagina 7"/>
          <p:cNvSpPr>
            <a:spLocks noGrp="1"/>
          </p:cNvSpPr>
          <p:nvPr>
            <p:ph type="ftr" sz="quarter" idx="11"/>
          </p:nvPr>
        </p:nvSpPr>
        <p:spPr/>
        <p:txBody>
          <a:bodyPr/>
          <a:lstStyle/>
          <a:p>
            <a:r>
              <a:rPr lang="en-GB"/>
              <a:t>Percezione Visiva A.A. 2020-2021</a:t>
            </a:r>
          </a:p>
        </p:txBody>
      </p:sp>
      <p:sp>
        <p:nvSpPr>
          <p:cNvPr id="9" name="Segnaposto numero diapositiva 8"/>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411703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data 2"/>
          <p:cNvSpPr>
            <a:spLocks noGrp="1"/>
          </p:cNvSpPr>
          <p:nvPr>
            <p:ph type="dt" sz="half" idx="10"/>
          </p:nvPr>
        </p:nvSpPr>
        <p:spPr/>
        <p:txBody>
          <a:bodyPr/>
          <a:lstStyle/>
          <a:p>
            <a:fld id="{CFFB5F9D-2101-4A66-9095-DFE4687DB157}" type="datetime1">
              <a:rPr lang="it-IT" smtClean="0"/>
              <a:t>20/09/22</a:t>
            </a:fld>
            <a:endParaRPr lang="en-GB"/>
          </a:p>
        </p:txBody>
      </p:sp>
      <p:sp>
        <p:nvSpPr>
          <p:cNvPr id="4" name="Segnaposto piè di pagina 3"/>
          <p:cNvSpPr>
            <a:spLocks noGrp="1"/>
          </p:cNvSpPr>
          <p:nvPr>
            <p:ph type="ftr" sz="quarter" idx="11"/>
          </p:nvPr>
        </p:nvSpPr>
        <p:spPr/>
        <p:txBody>
          <a:bodyPr/>
          <a:lstStyle/>
          <a:p>
            <a:r>
              <a:rPr lang="en-GB"/>
              <a:t>Percezione Visiva A.A. 2020-2021</a:t>
            </a:r>
          </a:p>
        </p:txBody>
      </p:sp>
      <p:sp>
        <p:nvSpPr>
          <p:cNvPr id="5" name="Segnaposto numero diapositiva 4"/>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3604435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59501A7-2B3B-4EA6-8FB3-403A03261976}" type="datetime1">
              <a:rPr lang="it-IT" smtClean="0"/>
              <a:t>20/09/22</a:t>
            </a:fld>
            <a:endParaRPr lang="en-GB" dirty="0"/>
          </a:p>
        </p:txBody>
      </p:sp>
      <p:sp>
        <p:nvSpPr>
          <p:cNvPr id="4" name="Segnaposto numero diapositiva 3"/>
          <p:cNvSpPr>
            <a:spLocks noGrp="1"/>
          </p:cNvSpPr>
          <p:nvPr>
            <p:ph type="sldNum" sz="quarter" idx="12"/>
          </p:nvPr>
        </p:nvSpPr>
        <p:spPr/>
        <p:txBody>
          <a:bodyPr/>
          <a:lstStyle/>
          <a:p>
            <a:fld id="{91B408E6-0D12-1549-8D3E-D2A0191EB813}" type="slidenum">
              <a:rPr lang="en-GB" smtClean="0"/>
              <a:pPr/>
              <a:t>‹N›</a:t>
            </a:fld>
            <a:endParaRPr lang="en-GB" dirty="0"/>
          </a:p>
        </p:txBody>
      </p:sp>
      <p:grpSp>
        <p:nvGrpSpPr>
          <p:cNvPr id="6" name="Gruppo 5"/>
          <p:cNvGrpSpPr/>
          <p:nvPr userDrawn="1"/>
        </p:nvGrpSpPr>
        <p:grpSpPr>
          <a:xfrm>
            <a:off x="0" y="15630"/>
            <a:ext cx="8964613" cy="6858000"/>
            <a:chOff x="0" y="0"/>
            <a:chExt cx="8964613" cy="6858000"/>
          </a:xfrm>
        </p:grpSpPr>
        <p:sp>
          <p:nvSpPr>
            <p:cNvPr id="7" name="Rettangolo 6"/>
            <p:cNvSpPr/>
            <p:nvPr/>
          </p:nvSpPr>
          <p:spPr>
            <a:xfrm>
              <a:off x="0" y="0"/>
              <a:ext cx="179388" cy="6858000"/>
            </a:xfrm>
            <a:prstGeom prst="rect">
              <a:avLst/>
            </a:prstGeom>
            <a:solidFill>
              <a:srgbClr val="A422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rgbClr val="B82585"/>
                </a:solidFill>
              </a:endParaRPr>
            </a:p>
          </p:txBody>
        </p:sp>
        <p:pic>
          <p:nvPicPr>
            <p:cNvPr id="8" name="Immagin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7225" y="5946775"/>
              <a:ext cx="687388" cy="72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407249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29841" y="457200"/>
            <a:ext cx="2949178" cy="1600200"/>
          </a:xfrm>
        </p:spPr>
        <p:txBody>
          <a:bodyPr anchor="b"/>
          <a:lstStyle>
            <a:lvl1pPr>
              <a:defRPr sz="2400"/>
            </a:lvl1pPr>
          </a:lstStyle>
          <a:p>
            <a:r>
              <a:rPr lang="it-IT"/>
              <a:t>Fare clic per modificare lo stile del titolo</a:t>
            </a:r>
            <a:endParaRPr lang="en-US"/>
          </a:p>
        </p:txBody>
      </p:sp>
      <p:sp>
        <p:nvSpPr>
          <p:cNvPr id="3" name="Segnaposto contenut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tes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E3AC07F0-4730-472A-82E0-054E410F673E}" type="datetime1">
              <a:rPr lang="it-IT" smtClean="0"/>
              <a:t>20/09/22</a:t>
            </a:fld>
            <a:endParaRPr lang="en-GB"/>
          </a:p>
        </p:txBody>
      </p:sp>
      <p:sp>
        <p:nvSpPr>
          <p:cNvPr id="6" name="Segnaposto piè di pagina 5"/>
          <p:cNvSpPr>
            <a:spLocks noGrp="1"/>
          </p:cNvSpPr>
          <p:nvPr>
            <p:ph type="ftr" sz="quarter" idx="11"/>
          </p:nvPr>
        </p:nvSpPr>
        <p:spPr/>
        <p:txBody>
          <a:bodyPr/>
          <a:lstStyle/>
          <a:p>
            <a:r>
              <a:rPr lang="en-GB"/>
              <a:t>Percezione Visiva A.A. 2020-2021</a:t>
            </a:r>
          </a:p>
        </p:txBody>
      </p:sp>
      <p:sp>
        <p:nvSpPr>
          <p:cNvPr id="7" name="Segnaposto numero diapositiva 6"/>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3042141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29841" y="457200"/>
            <a:ext cx="2949178" cy="1600200"/>
          </a:xfrm>
        </p:spPr>
        <p:txBody>
          <a:bodyPr anchor="b"/>
          <a:lstStyle>
            <a:lvl1pPr>
              <a:defRPr sz="2400"/>
            </a:lvl1pPr>
          </a:lstStyle>
          <a:p>
            <a:r>
              <a:rPr lang="it-IT"/>
              <a:t>Fare clic per modificare lo stile del titolo</a:t>
            </a:r>
            <a:endParaRPr lang="en-US"/>
          </a:p>
        </p:txBody>
      </p:sp>
      <p:sp>
        <p:nvSpPr>
          <p:cNvPr id="3" name="Segnaposto immagine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it-IT"/>
              <a:t>Fare clic sull'icona per inserire un'immagine</a:t>
            </a:r>
            <a:endParaRPr lang="en-US"/>
          </a:p>
        </p:txBody>
      </p:sp>
      <p:sp>
        <p:nvSpPr>
          <p:cNvPr id="4" name="Segnaposto tes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06CFA0E2-55E0-4998-A85E-BC479AEDE43A}" type="datetime1">
              <a:rPr lang="it-IT" smtClean="0"/>
              <a:t>20/09/22</a:t>
            </a:fld>
            <a:endParaRPr lang="en-GB"/>
          </a:p>
        </p:txBody>
      </p:sp>
      <p:sp>
        <p:nvSpPr>
          <p:cNvPr id="6" name="Segnaposto piè di pagina 5"/>
          <p:cNvSpPr>
            <a:spLocks noGrp="1"/>
          </p:cNvSpPr>
          <p:nvPr>
            <p:ph type="ftr" sz="quarter" idx="11"/>
          </p:nvPr>
        </p:nvSpPr>
        <p:spPr/>
        <p:txBody>
          <a:bodyPr/>
          <a:lstStyle/>
          <a:p>
            <a:r>
              <a:rPr lang="en-GB"/>
              <a:t>Percezione Visiva A.A. 2020-2021</a:t>
            </a:r>
          </a:p>
        </p:txBody>
      </p:sp>
      <p:sp>
        <p:nvSpPr>
          <p:cNvPr id="7" name="Segnaposto numero diapositiva 6"/>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1150619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10"/>
          </p:nvPr>
        </p:nvSpPr>
        <p:spPr/>
        <p:txBody>
          <a:bodyPr/>
          <a:lstStyle/>
          <a:p>
            <a:fld id="{17B7370A-12B9-41C3-967A-B94D748BFEF5}" type="datetime1">
              <a:rPr lang="it-IT" smtClean="0"/>
              <a:t>20/09/22</a:t>
            </a:fld>
            <a:endParaRPr lang="en-GB"/>
          </a:p>
        </p:txBody>
      </p:sp>
      <p:sp>
        <p:nvSpPr>
          <p:cNvPr id="5" name="Segnaposto piè di pagina 4"/>
          <p:cNvSpPr>
            <a:spLocks noGrp="1"/>
          </p:cNvSpPr>
          <p:nvPr>
            <p:ph type="ftr" sz="quarter" idx="11"/>
          </p:nvPr>
        </p:nvSpPr>
        <p:spPr/>
        <p:txBody>
          <a:bodyPr/>
          <a:lstStyle/>
          <a:p>
            <a:r>
              <a:rPr lang="en-GB"/>
              <a:t>Percezione Visiva A.A. 2020-2021</a:t>
            </a:r>
          </a:p>
        </p:txBody>
      </p:sp>
      <p:sp>
        <p:nvSpPr>
          <p:cNvPr id="6" name="Segnaposto numero diapositiva 5"/>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3669506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43675" y="365125"/>
            <a:ext cx="1971675" cy="5811838"/>
          </a:xfrm>
        </p:spPr>
        <p:txBody>
          <a:bodyPr vert="eaVert"/>
          <a:lstStyle/>
          <a:p>
            <a:r>
              <a:rPr lang="it-IT"/>
              <a:t>Fare clic per modificare lo stile del titolo</a:t>
            </a:r>
            <a:endParaRPr lang="en-US"/>
          </a:p>
        </p:txBody>
      </p:sp>
      <p:sp>
        <p:nvSpPr>
          <p:cNvPr id="3" name="Segnaposto testo verticale 2"/>
          <p:cNvSpPr>
            <a:spLocks noGrp="1"/>
          </p:cNvSpPr>
          <p:nvPr>
            <p:ph type="body" orient="vert" idx="1"/>
          </p:nvPr>
        </p:nvSpPr>
        <p:spPr>
          <a:xfrm>
            <a:off x="628650" y="365125"/>
            <a:ext cx="5800725"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10"/>
          </p:nvPr>
        </p:nvSpPr>
        <p:spPr/>
        <p:txBody>
          <a:bodyPr/>
          <a:lstStyle/>
          <a:p>
            <a:fld id="{7FE5958B-C2F3-4032-96F0-4D2E845D2C23}" type="datetime1">
              <a:rPr lang="it-IT" smtClean="0"/>
              <a:t>20/09/22</a:t>
            </a:fld>
            <a:endParaRPr lang="en-GB" dirty="0"/>
          </a:p>
        </p:txBody>
      </p:sp>
      <p:sp>
        <p:nvSpPr>
          <p:cNvPr id="5" name="Segnaposto piè di pagina 4"/>
          <p:cNvSpPr>
            <a:spLocks noGrp="1"/>
          </p:cNvSpPr>
          <p:nvPr>
            <p:ph type="ftr" sz="quarter" idx="11"/>
          </p:nvPr>
        </p:nvSpPr>
        <p:spPr/>
        <p:txBody>
          <a:bodyPr/>
          <a:lstStyle/>
          <a:p>
            <a:r>
              <a:rPr lang="en-GB"/>
              <a:t>Percezione Visiva A.A. 2020-2021</a:t>
            </a:r>
            <a:endParaRPr lang="en-GB" dirty="0"/>
          </a:p>
        </p:txBody>
      </p:sp>
      <p:sp>
        <p:nvSpPr>
          <p:cNvPr id="6" name="Segnaposto numero diapositiva 5"/>
          <p:cNvSpPr>
            <a:spLocks noGrp="1"/>
          </p:cNvSpPr>
          <p:nvPr>
            <p:ph type="sldNum" sz="quarter" idx="12"/>
          </p:nvPr>
        </p:nvSpPr>
        <p:spPr/>
        <p:txBody>
          <a:bodyPr/>
          <a:lstStyle/>
          <a:p>
            <a:fld id="{91B408E6-0D12-1549-8D3E-D2A0191EB813}" type="slidenum">
              <a:rPr lang="en-GB" smtClean="0"/>
              <a:pPr/>
              <a:t>‹N›</a:t>
            </a:fld>
            <a:endParaRPr lang="en-GB" dirty="0"/>
          </a:p>
        </p:txBody>
      </p:sp>
    </p:spTree>
    <p:extLst>
      <p:ext uri="{BB962C8B-B14F-4D97-AF65-F5344CB8AC3E}">
        <p14:creationId xmlns:p14="http://schemas.microsoft.com/office/powerpoint/2010/main" val="1935628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olo, ClipArt e testo" type="clipArtAndTx">
  <p:cSld name="Titolo, ClipArt e testo">
    <p:spTree>
      <p:nvGrpSpPr>
        <p:cNvPr id="1" name="Shape 39"/>
        <p:cNvGrpSpPr/>
        <p:nvPr/>
      </p:nvGrpSpPr>
      <p:grpSpPr>
        <a:xfrm>
          <a:off x="0" y="0"/>
          <a:ext cx="0" cy="0"/>
          <a:chOff x="0" y="0"/>
          <a:chExt cx="0" cy="0"/>
        </a:xfrm>
      </p:grpSpPr>
      <p:sp>
        <p:nvSpPr>
          <p:cNvPr id="40" name="Google Shape;40;p5"/>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lstStyle>
            <a:lvl1pPr marR="0" lvl="0" algn="l" rtl="0">
              <a:spcBef>
                <a:spcPts val="0"/>
              </a:spcBef>
              <a:spcAft>
                <a:spcPts val="0"/>
              </a:spcAft>
              <a:buSzPts val="1400"/>
              <a:buNone/>
              <a:defRPr sz="3900" b="1"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3900" b="1" i="0" u="none" strike="noStrike" cap="none">
                <a:solidFill>
                  <a:schemeClr val="dk2"/>
                </a:solidFill>
                <a:latin typeface="Arial"/>
                <a:ea typeface="Arial"/>
                <a:cs typeface="Arial"/>
                <a:sym typeface="Arial"/>
              </a:defRPr>
            </a:lvl2pPr>
            <a:lvl3pPr marR="0" lvl="2" algn="l" rtl="0">
              <a:spcBef>
                <a:spcPts val="0"/>
              </a:spcBef>
              <a:spcAft>
                <a:spcPts val="0"/>
              </a:spcAft>
              <a:buSzPts val="1400"/>
              <a:buNone/>
              <a:defRPr sz="3900" b="1" i="0" u="none" strike="noStrike" cap="none">
                <a:solidFill>
                  <a:schemeClr val="dk2"/>
                </a:solidFill>
                <a:latin typeface="Arial"/>
                <a:ea typeface="Arial"/>
                <a:cs typeface="Arial"/>
                <a:sym typeface="Arial"/>
              </a:defRPr>
            </a:lvl3pPr>
            <a:lvl4pPr marR="0" lvl="3" algn="l" rtl="0">
              <a:spcBef>
                <a:spcPts val="0"/>
              </a:spcBef>
              <a:spcAft>
                <a:spcPts val="0"/>
              </a:spcAft>
              <a:buSzPts val="1400"/>
              <a:buNone/>
              <a:defRPr sz="3900" b="1" i="0" u="none" strike="noStrike" cap="none">
                <a:solidFill>
                  <a:schemeClr val="dk2"/>
                </a:solidFill>
                <a:latin typeface="Arial"/>
                <a:ea typeface="Arial"/>
                <a:cs typeface="Arial"/>
                <a:sym typeface="Arial"/>
              </a:defRPr>
            </a:lvl4pPr>
            <a:lvl5pPr marR="0" lvl="4" algn="l" rtl="0">
              <a:spcBef>
                <a:spcPts val="0"/>
              </a:spcBef>
              <a:spcAft>
                <a:spcPts val="0"/>
              </a:spcAft>
              <a:buSzPts val="1400"/>
              <a:buNone/>
              <a:defRPr sz="3900" b="1" i="0" u="none" strike="noStrike" cap="none">
                <a:solidFill>
                  <a:schemeClr val="dk2"/>
                </a:solidFill>
                <a:latin typeface="Arial"/>
                <a:ea typeface="Arial"/>
                <a:cs typeface="Arial"/>
                <a:sym typeface="Arial"/>
              </a:defRPr>
            </a:lvl5pPr>
            <a:lvl6pPr marR="0" lvl="5" algn="l" rtl="0">
              <a:spcBef>
                <a:spcPts val="0"/>
              </a:spcBef>
              <a:spcAft>
                <a:spcPts val="0"/>
              </a:spcAft>
              <a:buSzPts val="1400"/>
              <a:buNone/>
              <a:defRPr sz="3900" b="1" i="0" u="none" strike="noStrike" cap="none">
                <a:solidFill>
                  <a:schemeClr val="dk2"/>
                </a:solidFill>
                <a:latin typeface="Arial"/>
                <a:ea typeface="Arial"/>
                <a:cs typeface="Arial"/>
                <a:sym typeface="Arial"/>
              </a:defRPr>
            </a:lvl6pPr>
            <a:lvl7pPr marR="0" lvl="6" algn="l" rtl="0">
              <a:spcBef>
                <a:spcPts val="0"/>
              </a:spcBef>
              <a:spcAft>
                <a:spcPts val="0"/>
              </a:spcAft>
              <a:buSzPts val="1400"/>
              <a:buNone/>
              <a:defRPr sz="3900" b="1" i="0" u="none" strike="noStrike" cap="none">
                <a:solidFill>
                  <a:schemeClr val="dk2"/>
                </a:solidFill>
                <a:latin typeface="Arial"/>
                <a:ea typeface="Arial"/>
                <a:cs typeface="Arial"/>
                <a:sym typeface="Arial"/>
              </a:defRPr>
            </a:lvl7pPr>
            <a:lvl8pPr marR="0" lvl="7" algn="l" rtl="0">
              <a:spcBef>
                <a:spcPts val="0"/>
              </a:spcBef>
              <a:spcAft>
                <a:spcPts val="0"/>
              </a:spcAft>
              <a:buSzPts val="1400"/>
              <a:buNone/>
              <a:defRPr sz="3900" b="1" i="0" u="none" strike="noStrike" cap="none">
                <a:solidFill>
                  <a:schemeClr val="dk2"/>
                </a:solidFill>
                <a:latin typeface="Arial"/>
                <a:ea typeface="Arial"/>
                <a:cs typeface="Arial"/>
                <a:sym typeface="Arial"/>
              </a:defRPr>
            </a:lvl8pPr>
            <a:lvl9pPr marR="0" lvl="8" algn="l" rtl="0">
              <a:spcBef>
                <a:spcPts val="0"/>
              </a:spcBef>
              <a:spcAft>
                <a:spcPts val="0"/>
              </a:spcAft>
              <a:buSzPts val="1400"/>
              <a:buNone/>
              <a:defRPr sz="3900" b="1" i="0" u="none" strike="noStrike" cap="none">
                <a:solidFill>
                  <a:schemeClr val="dk2"/>
                </a:solidFill>
                <a:latin typeface="Arial"/>
                <a:ea typeface="Arial"/>
                <a:cs typeface="Arial"/>
                <a:sym typeface="Arial"/>
              </a:defRPr>
            </a:lvl9pPr>
          </a:lstStyle>
          <a:p>
            <a:endParaRPr/>
          </a:p>
        </p:txBody>
      </p:sp>
      <p:sp>
        <p:nvSpPr>
          <p:cNvPr id="41" name="Google Shape;41;p5"/>
          <p:cNvSpPr>
            <a:spLocks noGrp="1"/>
          </p:cNvSpPr>
          <p:nvPr>
            <p:ph type="clipArt" idx="2"/>
          </p:nvPr>
        </p:nvSpPr>
        <p:spPr>
          <a:xfrm>
            <a:off x="457200" y="1719263"/>
            <a:ext cx="4038600" cy="4411662"/>
          </a:xfrm>
          <a:prstGeom prst="rect">
            <a:avLst/>
          </a:prstGeom>
          <a:noFill/>
          <a:ln>
            <a:noFill/>
          </a:ln>
        </p:spPr>
        <p:txBody>
          <a:bodyPr spcFirstLastPara="1" wrap="square" lIns="91425" tIns="45700" rIns="91425" bIns="45700" anchor="t" anchorCtr="0"/>
          <a:lstStyle>
            <a:lvl1pPr marR="0" lvl="0" algn="l" rtl="0">
              <a:spcBef>
                <a:spcPts val="600"/>
              </a:spcBef>
              <a:spcAft>
                <a:spcPts val="0"/>
              </a:spcAft>
              <a:buClr>
                <a:schemeClr val="dk2"/>
              </a:buClr>
              <a:buSzPts val="2100"/>
              <a:buFont typeface="Noto Sans Symbols"/>
              <a:buChar char="●"/>
              <a:defRPr sz="3000">
                <a:solidFill>
                  <a:schemeClr val="dk1"/>
                </a:solidFill>
                <a:latin typeface="Arial"/>
                <a:ea typeface="Arial"/>
                <a:cs typeface="Arial"/>
                <a:sym typeface="Arial"/>
              </a:defRPr>
            </a:lvl1pPr>
            <a:lvl2pPr marR="0" lvl="1" algn="l" rtl="0">
              <a:spcBef>
                <a:spcPts val="520"/>
              </a:spcBef>
              <a:spcAft>
                <a:spcPts val="0"/>
              </a:spcAft>
              <a:buClr>
                <a:schemeClr val="accent2"/>
              </a:buClr>
              <a:buSzPts val="1820"/>
              <a:buFont typeface="Noto Sans Symbols"/>
              <a:buChar char="●"/>
              <a:defRPr sz="2600" b="0" i="0" u="none" strike="noStrike" cap="none">
                <a:solidFill>
                  <a:schemeClr val="dk1"/>
                </a:solidFill>
                <a:latin typeface="Arial"/>
                <a:ea typeface="Arial"/>
                <a:cs typeface="Arial"/>
                <a:sym typeface="Arial"/>
              </a:defRPr>
            </a:lvl2pPr>
            <a:lvl3pPr marR="0" lvl="2" algn="l" rtl="0">
              <a:spcBef>
                <a:spcPts val="460"/>
              </a:spcBef>
              <a:spcAft>
                <a:spcPts val="0"/>
              </a:spcAft>
              <a:buClr>
                <a:schemeClr val="accent1"/>
              </a:buClr>
              <a:buSzPts val="1610"/>
              <a:buFont typeface="Noto Sans Symbols"/>
              <a:buChar char="●"/>
              <a:defRPr sz="2300" b="0" i="0" u="none" strike="noStrike" cap="none">
                <a:solidFill>
                  <a:schemeClr val="dk1"/>
                </a:solidFill>
                <a:latin typeface="Arial"/>
                <a:ea typeface="Arial"/>
                <a:cs typeface="Arial"/>
                <a:sym typeface="Arial"/>
              </a:defRPr>
            </a:lvl3pPr>
            <a:lvl4pPr marR="0" lvl="3" algn="l" rtl="0">
              <a:spcBef>
                <a:spcPts val="400"/>
              </a:spcBef>
              <a:spcAft>
                <a:spcPts val="0"/>
              </a:spcAft>
              <a:buClr>
                <a:schemeClr val="dk2"/>
              </a:buClr>
              <a:buSzPts val="1500"/>
              <a:buFont typeface="Noto Sans Symbols"/>
              <a:buChar char="▪"/>
              <a:defRPr sz="2000" b="0" i="0" u="none" strike="noStrike" cap="none">
                <a:solidFill>
                  <a:schemeClr val="dk1"/>
                </a:solidFill>
                <a:latin typeface="Arial"/>
                <a:ea typeface="Arial"/>
                <a:cs typeface="Arial"/>
                <a:sym typeface="Arial"/>
              </a:defRPr>
            </a:lvl4pPr>
            <a:lvl5pPr marR="0" lvl="4"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5pPr>
            <a:lvl6pPr marR="0" lvl="5"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6pPr>
            <a:lvl7pPr marR="0" lvl="6"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7pPr>
            <a:lvl8pPr marR="0" lvl="7"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8pPr>
            <a:lvl9pPr marR="0" lvl="8"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42" name="Google Shape;42;p5"/>
          <p:cNvSpPr txBox="1">
            <a:spLocks noGrp="1"/>
          </p:cNvSpPr>
          <p:nvPr>
            <p:ph type="body" idx="1"/>
          </p:nvPr>
        </p:nvSpPr>
        <p:spPr>
          <a:xfrm>
            <a:off x="4648200" y="1719263"/>
            <a:ext cx="4038600" cy="4411662"/>
          </a:xfrm>
          <a:prstGeom prst="rect">
            <a:avLst/>
          </a:prstGeom>
          <a:noFill/>
          <a:ln>
            <a:noFill/>
          </a:ln>
        </p:spPr>
        <p:txBody>
          <a:bodyPr spcFirstLastPara="1" wrap="square" lIns="91425" tIns="45700" rIns="91425" bIns="45700" anchor="t" anchorCtr="0"/>
          <a:lstStyle>
            <a:lvl1pPr marL="457200" marR="0" lvl="0" indent="-361950" algn="l" rtl="0">
              <a:spcBef>
                <a:spcPts val="600"/>
              </a:spcBef>
              <a:spcAft>
                <a:spcPts val="0"/>
              </a:spcAft>
              <a:buClr>
                <a:schemeClr val="dk2"/>
              </a:buClr>
              <a:buSzPts val="2100"/>
              <a:buFont typeface="Noto Sans Symbols"/>
              <a:buChar char="●"/>
              <a:defRPr sz="3000">
                <a:solidFill>
                  <a:schemeClr val="dk1"/>
                </a:solidFill>
                <a:latin typeface="Arial"/>
                <a:ea typeface="Arial"/>
                <a:cs typeface="Arial"/>
                <a:sym typeface="Arial"/>
              </a:defRPr>
            </a:lvl1pPr>
            <a:lvl2pPr marL="914400" marR="0" lvl="1" indent="-344169" algn="l" rtl="0">
              <a:spcBef>
                <a:spcPts val="520"/>
              </a:spcBef>
              <a:spcAft>
                <a:spcPts val="0"/>
              </a:spcAft>
              <a:buClr>
                <a:schemeClr val="accent2"/>
              </a:buClr>
              <a:buSzPts val="1820"/>
              <a:buFont typeface="Noto Sans Symbols"/>
              <a:buChar char="●"/>
              <a:defRPr sz="2600" b="0" i="0" u="none" strike="noStrike" cap="none">
                <a:solidFill>
                  <a:schemeClr val="dk1"/>
                </a:solidFill>
                <a:latin typeface="Arial"/>
                <a:ea typeface="Arial"/>
                <a:cs typeface="Arial"/>
                <a:sym typeface="Arial"/>
              </a:defRPr>
            </a:lvl2pPr>
            <a:lvl3pPr marL="1371600" marR="0" lvl="2" indent="-330835" algn="l" rtl="0">
              <a:spcBef>
                <a:spcPts val="460"/>
              </a:spcBef>
              <a:spcAft>
                <a:spcPts val="0"/>
              </a:spcAft>
              <a:buClr>
                <a:schemeClr val="accent1"/>
              </a:buClr>
              <a:buSzPts val="1610"/>
              <a:buFont typeface="Noto Sans Symbols"/>
              <a:buChar char="●"/>
              <a:defRPr sz="2300" b="0" i="0" u="none" strike="noStrike" cap="none">
                <a:solidFill>
                  <a:schemeClr val="dk1"/>
                </a:solidFill>
                <a:latin typeface="Arial"/>
                <a:ea typeface="Arial"/>
                <a:cs typeface="Arial"/>
                <a:sym typeface="Arial"/>
              </a:defRPr>
            </a:lvl3pPr>
            <a:lvl4pPr marL="1828800" marR="0" lvl="3" indent="-323850" algn="l" rtl="0">
              <a:spcBef>
                <a:spcPts val="400"/>
              </a:spcBef>
              <a:spcAft>
                <a:spcPts val="0"/>
              </a:spcAft>
              <a:buClr>
                <a:schemeClr val="dk2"/>
              </a:buClr>
              <a:buSzPts val="1500"/>
              <a:buFont typeface="Noto Sans Symbols"/>
              <a:buChar char="▪"/>
              <a:defRPr sz="2000" b="0" i="0" u="none" strike="noStrike" cap="none">
                <a:solidFill>
                  <a:schemeClr val="dk1"/>
                </a:solidFill>
                <a:latin typeface="Arial"/>
                <a:ea typeface="Arial"/>
                <a:cs typeface="Arial"/>
                <a:sym typeface="Arial"/>
              </a:defRPr>
            </a:lvl4pPr>
            <a:lvl5pPr marL="2286000" marR="0" lvl="4"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5pPr>
            <a:lvl6pPr marL="2743200" marR="0" lvl="5"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6pPr>
            <a:lvl7pPr marL="3200400" marR="0" lvl="6"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7pPr>
            <a:lvl8pPr marL="3657600" marR="0" lvl="7"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8pPr>
            <a:lvl9pPr marL="4114800" marR="0" lvl="8"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43" name="Google Shape;43;p5"/>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4" name="Google Shape;44;p5"/>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5" name="Google Shape;45;p5"/>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None/>
              <a:defRPr sz="1800" b="0" i="0" u="none">
                <a:solidFill>
                  <a:schemeClr val="dk1"/>
                </a:solidFill>
                <a:latin typeface="Arial"/>
                <a:ea typeface="Arial"/>
                <a:cs typeface="Arial"/>
                <a:sym typeface="Arial"/>
              </a:defRPr>
            </a:lvl1pPr>
            <a:lvl2pPr marL="0" marR="0" lvl="1" indent="0" algn="l" rtl="0">
              <a:lnSpc>
                <a:spcPct val="100000"/>
              </a:lnSpc>
              <a:spcBef>
                <a:spcPts val="0"/>
              </a:spcBef>
              <a:spcAft>
                <a:spcPts val="0"/>
              </a:spcAft>
              <a:buNone/>
              <a:defRPr sz="1800" b="0" i="0" u="none">
                <a:solidFill>
                  <a:schemeClr val="dk1"/>
                </a:solidFill>
                <a:latin typeface="Arial"/>
                <a:ea typeface="Arial"/>
                <a:cs typeface="Arial"/>
                <a:sym typeface="Arial"/>
              </a:defRPr>
            </a:lvl2pPr>
            <a:lvl3pPr marL="0" marR="0" lvl="2" indent="0" algn="l" rtl="0">
              <a:lnSpc>
                <a:spcPct val="100000"/>
              </a:lnSpc>
              <a:spcBef>
                <a:spcPts val="0"/>
              </a:spcBef>
              <a:spcAft>
                <a:spcPts val="0"/>
              </a:spcAft>
              <a:buNone/>
              <a:defRPr sz="1800" b="0" i="0" u="none">
                <a:solidFill>
                  <a:schemeClr val="dk1"/>
                </a:solidFill>
                <a:latin typeface="Arial"/>
                <a:ea typeface="Arial"/>
                <a:cs typeface="Arial"/>
                <a:sym typeface="Arial"/>
              </a:defRPr>
            </a:lvl3pPr>
            <a:lvl4pPr marL="0" marR="0" lvl="3" indent="0" algn="l" rtl="0">
              <a:lnSpc>
                <a:spcPct val="100000"/>
              </a:lnSpc>
              <a:spcBef>
                <a:spcPts val="0"/>
              </a:spcBef>
              <a:spcAft>
                <a:spcPts val="0"/>
              </a:spcAft>
              <a:buNone/>
              <a:defRPr sz="1800" b="0" i="0" u="none">
                <a:solidFill>
                  <a:schemeClr val="dk1"/>
                </a:solidFill>
                <a:latin typeface="Arial"/>
                <a:ea typeface="Arial"/>
                <a:cs typeface="Arial"/>
                <a:sym typeface="Arial"/>
              </a:defRPr>
            </a:lvl4pPr>
            <a:lvl5pPr marL="0" marR="0" lvl="4" indent="0" algn="l" rtl="0">
              <a:lnSpc>
                <a:spcPct val="100000"/>
              </a:lnSpc>
              <a:spcBef>
                <a:spcPts val="0"/>
              </a:spcBef>
              <a:spcAft>
                <a:spcPts val="0"/>
              </a:spcAft>
              <a:buNone/>
              <a:defRPr sz="1800" b="0" i="0" u="none">
                <a:solidFill>
                  <a:schemeClr val="dk1"/>
                </a:solidFill>
                <a:latin typeface="Arial"/>
                <a:ea typeface="Arial"/>
                <a:cs typeface="Arial"/>
                <a:sym typeface="Arial"/>
              </a:defRPr>
            </a:lvl5pPr>
            <a:lvl6pPr marL="0" marR="0" lvl="5" indent="0" algn="l" rtl="0">
              <a:lnSpc>
                <a:spcPct val="100000"/>
              </a:lnSpc>
              <a:spcBef>
                <a:spcPts val="0"/>
              </a:spcBef>
              <a:spcAft>
                <a:spcPts val="0"/>
              </a:spcAft>
              <a:buNone/>
              <a:defRPr sz="1800" b="0" i="0" u="none">
                <a:solidFill>
                  <a:schemeClr val="dk1"/>
                </a:solidFill>
                <a:latin typeface="Arial"/>
                <a:ea typeface="Arial"/>
                <a:cs typeface="Arial"/>
                <a:sym typeface="Arial"/>
              </a:defRPr>
            </a:lvl6pPr>
            <a:lvl7pPr marL="0" marR="0" lvl="6" indent="0" algn="l" rtl="0">
              <a:lnSpc>
                <a:spcPct val="100000"/>
              </a:lnSpc>
              <a:spcBef>
                <a:spcPts val="0"/>
              </a:spcBef>
              <a:spcAft>
                <a:spcPts val="0"/>
              </a:spcAft>
              <a:buNone/>
              <a:defRPr sz="1800" b="0" i="0" u="none">
                <a:solidFill>
                  <a:schemeClr val="dk1"/>
                </a:solidFill>
                <a:latin typeface="Arial"/>
                <a:ea typeface="Arial"/>
                <a:cs typeface="Arial"/>
                <a:sym typeface="Arial"/>
              </a:defRPr>
            </a:lvl7pPr>
            <a:lvl8pPr marL="0" marR="0" lvl="7" indent="0" algn="l" rtl="0">
              <a:lnSpc>
                <a:spcPct val="100000"/>
              </a:lnSpc>
              <a:spcBef>
                <a:spcPts val="0"/>
              </a:spcBef>
              <a:spcAft>
                <a:spcPts val="0"/>
              </a:spcAft>
              <a:buNone/>
              <a:defRPr sz="1800" b="0" i="0" u="none">
                <a:solidFill>
                  <a:schemeClr val="dk1"/>
                </a:solidFill>
                <a:latin typeface="Arial"/>
                <a:ea typeface="Arial"/>
                <a:cs typeface="Arial"/>
                <a:sym typeface="Arial"/>
              </a:defRPr>
            </a:lvl8pPr>
            <a:lvl9pPr marL="0" marR="0" lvl="8" indent="0" algn="l" rtl="0">
              <a:lnSpc>
                <a:spcPct val="100000"/>
              </a:lnSpc>
              <a:spcBef>
                <a:spcPts val="0"/>
              </a:spcBef>
              <a:spcAft>
                <a:spcPts val="0"/>
              </a:spcAft>
              <a:buNone/>
              <a:defRPr sz="1800" b="0" i="0" u="none">
                <a:solidFill>
                  <a:schemeClr val="dk1"/>
                </a:solidFill>
                <a:latin typeface="Arial"/>
                <a:ea typeface="Arial"/>
                <a:cs typeface="Arial"/>
                <a:sym typeface="Arial"/>
              </a:defRPr>
            </a:lvl9p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39858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a:t>
            </a:r>
            <a:endParaRPr lang="en-US"/>
          </a:p>
        </p:txBody>
      </p:sp>
      <p:sp>
        <p:nvSpPr>
          <p:cNvPr id="3" name="Segnaposto tes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743EF3E-FE39-4419-9885-6EB1A705640D}" type="datetime1">
              <a:rPr lang="it-IT" smtClean="0"/>
              <a:t>20/09/22</a:t>
            </a:fld>
            <a:endParaRPr lang="en-GB" dirty="0"/>
          </a:p>
        </p:txBody>
      </p:sp>
      <p:sp>
        <p:nvSpPr>
          <p:cNvPr id="5" name="Segnaposto piè di pa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dirty="0" err="1"/>
              <a:t>Psicologia</a:t>
            </a:r>
            <a:r>
              <a:rPr lang="en-GB" dirty="0"/>
              <a:t> </a:t>
            </a:r>
            <a:r>
              <a:rPr lang="en-GB" dirty="0" err="1"/>
              <a:t>Generale</a:t>
            </a:r>
            <a:r>
              <a:rPr lang="en-GB" dirty="0"/>
              <a:t> I A.A. 2020-2021</a:t>
            </a:r>
          </a:p>
        </p:txBody>
      </p:sp>
      <p:sp>
        <p:nvSpPr>
          <p:cNvPr id="6" name="Segnaposto numero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1B408E6-0D12-1549-8D3E-D2A0191EB813}" type="slidenum">
              <a:rPr lang="en-GB" smtClean="0"/>
              <a:pPr/>
              <a:t>‹N›</a:t>
            </a:fld>
            <a:endParaRPr lang="en-GB" dirty="0"/>
          </a:p>
        </p:txBody>
      </p:sp>
      <p:sp>
        <p:nvSpPr>
          <p:cNvPr id="9" name="Rettangolo 8"/>
          <p:cNvSpPr/>
          <p:nvPr/>
        </p:nvSpPr>
        <p:spPr>
          <a:xfrm>
            <a:off x="0" y="15630"/>
            <a:ext cx="179388" cy="6858000"/>
          </a:xfrm>
          <a:prstGeom prst="rect">
            <a:avLst/>
          </a:prstGeom>
          <a:solidFill>
            <a:srgbClr val="A422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rgbClr val="B82585"/>
              </a:solidFill>
            </a:endParaRPr>
          </a:p>
        </p:txBody>
      </p:sp>
    </p:spTree>
    <p:extLst>
      <p:ext uri="{BB962C8B-B14F-4D97-AF65-F5344CB8AC3E}">
        <p14:creationId xmlns:p14="http://schemas.microsoft.com/office/powerpoint/2010/main" val="2342545073"/>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hyperlink" Target="https://creativecommons.org/licenses/by-nc/4.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ttangolo 2"/>
          <p:cNvSpPr/>
          <p:nvPr/>
        </p:nvSpPr>
        <p:spPr>
          <a:xfrm>
            <a:off x="0" y="0"/>
            <a:ext cx="1258888" cy="6858000"/>
          </a:xfrm>
          <a:prstGeom prst="rect">
            <a:avLst/>
          </a:prstGeom>
          <a:solidFill>
            <a:srgbClr val="A422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rgbClr val="A4224B"/>
              </a:solidFill>
            </a:endParaRPr>
          </a:p>
        </p:txBody>
      </p:sp>
      <p:sp>
        <p:nvSpPr>
          <p:cNvPr id="7" name="Rettangolo arrotondato 6"/>
          <p:cNvSpPr/>
          <p:nvPr/>
        </p:nvSpPr>
        <p:spPr>
          <a:xfrm>
            <a:off x="755650" y="549275"/>
            <a:ext cx="1089025" cy="1223963"/>
          </a:xfrm>
          <a:prstGeom prst="roundRect">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12" name="CasellaDiTesto 11"/>
          <p:cNvSpPr txBox="1"/>
          <p:nvPr/>
        </p:nvSpPr>
        <p:spPr>
          <a:xfrm>
            <a:off x="1908175" y="2887663"/>
            <a:ext cx="6551613" cy="584775"/>
          </a:xfrm>
          <a:prstGeom prst="rect">
            <a:avLst/>
          </a:prstGeom>
          <a:noFill/>
          <a:ln>
            <a:noFill/>
          </a:ln>
        </p:spPr>
        <p:style>
          <a:lnRef idx="2">
            <a:schemeClr val="accent3"/>
          </a:lnRef>
          <a:fillRef idx="1">
            <a:schemeClr val="lt1"/>
          </a:fillRef>
          <a:effectRef idx="0">
            <a:schemeClr val="accent3"/>
          </a:effectRef>
          <a:fontRef idx="minor">
            <a:schemeClr val="dk1"/>
          </a:fontRef>
        </p:style>
        <p:txBody>
          <a:bodyPr>
            <a:spAutoFit/>
          </a:bodyPr>
          <a:lstStyle/>
          <a:p>
            <a:pPr eaLnBrk="1" hangingPunct="1">
              <a:defRPr/>
            </a:pPr>
            <a:r>
              <a:rPr lang="it-IT" sz="3200" dirty="0">
                <a:ln w="0"/>
                <a:solidFill>
                  <a:srgbClr val="080808"/>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La Memoria</a:t>
            </a:r>
          </a:p>
        </p:txBody>
      </p:sp>
      <p:pic>
        <p:nvPicPr>
          <p:cNvPr id="1028" name="Picture 4" descr="https://media.formazionecontinuainpsicologia.it/wp-content/uploads/2021/09/03004613/raffaello-cort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2956" y="673100"/>
            <a:ext cx="961736" cy="96173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Licenza Creative Commons">
            <a:hlinkClick r:id="rId4"/>
            <a:extLst>
              <a:ext uri="{FF2B5EF4-FFF2-40B4-BE49-F238E27FC236}">
                <a16:creationId xmlns:a16="http://schemas.microsoft.com/office/drawing/2014/main" id="{FA464A8F-88A3-0E58-150A-52373C13BD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0098" y="6058756"/>
            <a:ext cx="767376" cy="27032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a:extLst>
              <a:ext uri="{FF2B5EF4-FFF2-40B4-BE49-F238E27FC236}">
                <a16:creationId xmlns:a16="http://schemas.microsoft.com/office/drawing/2014/main" id="{58453C7F-282D-9285-3A9A-809DBA5A5DF9}"/>
              </a:ext>
            </a:extLst>
          </p:cNvPr>
          <p:cNvSpPr txBox="1"/>
          <p:nvPr/>
        </p:nvSpPr>
        <p:spPr>
          <a:xfrm>
            <a:off x="7679684" y="5597091"/>
            <a:ext cx="1107996" cy="461665"/>
          </a:xfrm>
          <a:prstGeom prst="rect">
            <a:avLst/>
          </a:prstGeom>
          <a:noFill/>
        </p:spPr>
        <p:txBody>
          <a:bodyPr wrap="none" rtlCol="0">
            <a:spAutoFit/>
          </a:bodyPr>
          <a:lstStyle/>
          <a:p>
            <a:r>
              <a:rPr lang="it-IT" sz="1200" i="1" dirty="0"/>
              <a:t>slides a cura di</a:t>
            </a:r>
          </a:p>
          <a:p>
            <a:r>
              <a:rPr lang="it-IT" sz="1200" i="1" dirty="0"/>
              <a:t>P. Cherubini</a:t>
            </a:r>
          </a:p>
        </p:txBody>
      </p:sp>
    </p:spTree>
    <p:extLst>
      <p:ext uri="{BB962C8B-B14F-4D97-AF65-F5344CB8AC3E}">
        <p14:creationId xmlns:p14="http://schemas.microsoft.com/office/powerpoint/2010/main" val="4030246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Cos’è la memoria</a:t>
            </a:r>
          </a:p>
        </p:txBody>
      </p:sp>
      <p:sp>
        <p:nvSpPr>
          <p:cNvPr id="3" name="Segnaposto contenuto 2"/>
          <p:cNvSpPr>
            <a:spLocks noGrp="1"/>
          </p:cNvSpPr>
          <p:nvPr>
            <p:ph idx="1"/>
          </p:nvPr>
        </p:nvSpPr>
        <p:spPr/>
        <p:txBody>
          <a:bodyPr>
            <a:normAutofit/>
          </a:bodyPr>
          <a:lstStyle/>
          <a:p>
            <a:r>
              <a:rPr lang="it-IT" dirty="0"/>
              <a:t>Conserva e consente di recuperare le informazioni che servono a:</a:t>
            </a:r>
          </a:p>
          <a:p>
            <a:r>
              <a:rPr lang="it-IT" dirty="0"/>
              <a:t>Comprendere</a:t>
            </a:r>
          </a:p>
          <a:p>
            <a:r>
              <a:rPr lang="it-IT" dirty="0"/>
              <a:t>Ragionare</a:t>
            </a:r>
          </a:p>
          <a:p>
            <a:r>
              <a:rPr lang="it-IT" dirty="0"/>
              <a:t>Fare previsioni</a:t>
            </a:r>
          </a:p>
          <a:p>
            <a:r>
              <a:rPr lang="it-IT" dirty="0"/>
              <a:t>Prendere decisioni</a:t>
            </a:r>
          </a:p>
          <a:p>
            <a:r>
              <a:rPr lang="it-IT" dirty="0"/>
              <a:t>Mantenere il senso di continuità della nostra identità</a:t>
            </a:r>
          </a:p>
          <a:p>
            <a:r>
              <a:rPr lang="it-IT" dirty="0"/>
              <a:t>Processo di base, ma composto da più stadi</a:t>
            </a:r>
          </a:p>
        </p:txBody>
      </p:sp>
    </p:spTree>
    <p:extLst>
      <p:ext uri="{BB962C8B-B14F-4D97-AF65-F5344CB8AC3E}">
        <p14:creationId xmlns:p14="http://schemas.microsoft.com/office/powerpoint/2010/main" val="2098427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
          <p:cNvSpPr txBox="1">
            <a:spLocks noGrp="1"/>
          </p:cNvSpPr>
          <p:nvPr>
            <p:ph type="title"/>
          </p:nvPr>
        </p:nvSpPr>
        <p:spPr>
          <a:xfrm>
            <a:off x="294112" y="0"/>
            <a:ext cx="7886700" cy="1325563"/>
          </a:xfrm>
        </p:spPr>
        <p:txBody>
          <a:bodyPr/>
          <a:lstStyle/>
          <a:p>
            <a:pPr lvl="0"/>
            <a:r>
              <a:rPr lang="it-IT" dirty="0">
                <a:sym typeface="Comic Sans MS"/>
              </a:rPr>
              <a:t>Stadi della memoria</a:t>
            </a:r>
            <a:endParaRPr lang="it-IT" dirty="0"/>
          </a:p>
        </p:txBody>
      </p:sp>
      <p:sp>
        <p:nvSpPr>
          <p:cNvPr id="118" name="Google Shape;118;p2"/>
          <p:cNvSpPr txBox="1">
            <a:spLocks noGrp="1"/>
          </p:cNvSpPr>
          <p:nvPr>
            <p:ph idx="1"/>
          </p:nvPr>
        </p:nvSpPr>
        <p:spPr>
          <a:xfrm>
            <a:off x="1137423" y="3554064"/>
            <a:ext cx="7087994" cy="2969399"/>
          </a:xfrm>
        </p:spPr>
        <p:txBody>
          <a:bodyPr>
            <a:normAutofit fontScale="92500" lnSpcReduction="20000"/>
          </a:bodyPr>
          <a:lstStyle/>
          <a:p>
            <a:pPr lvl="0"/>
            <a:r>
              <a:rPr lang="it-IT" dirty="0">
                <a:sym typeface="Comic Sans MS"/>
              </a:rPr>
              <a:t>La </a:t>
            </a:r>
            <a:r>
              <a:rPr lang="it-IT" b="1" dirty="0">
                <a:sym typeface="Comic Sans MS"/>
              </a:rPr>
              <a:t>codifica</a:t>
            </a:r>
            <a:r>
              <a:rPr lang="it-IT" dirty="0">
                <a:sym typeface="Comic Sans MS"/>
              </a:rPr>
              <a:t> permette di trasformare l’input fisico in un’informazione che può essere elaborata</a:t>
            </a:r>
          </a:p>
          <a:p>
            <a:pPr lvl="0"/>
            <a:r>
              <a:rPr lang="it-IT" dirty="0">
                <a:sym typeface="Comic Sans MS"/>
              </a:rPr>
              <a:t>L’elaborazione avviene nella fase dell’</a:t>
            </a:r>
            <a:r>
              <a:rPr lang="it-IT" b="1" dirty="0">
                <a:sym typeface="Comic Sans MS"/>
              </a:rPr>
              <a:t>immagazzinamento</a:t>
            </a:r>
            <a:r>
              <a:rPr lang="it-IT" dirty="0">
                <a:sym typeface="Comic Sans MS"/>
              </a:rPr>
              <a:t>, per esempio attraverso l’utilizzo di strategie di memoria</a:t>
            </a:r>
          </a:p>
          <a:p>
            <a:pPr lvl="0"/>
            <a:r>
              <a:rPr lang="it-IT" dirty="0">
                <a:sym typeface="Comic Sans MS"/>
              </a:rPr>
              <a:t>Il </a:t>
            </a:r>
            <a:r>
              <a:rPr lang="it-IT" b="1" dirty="0">
                <a:sym typeface="Comic Sans MS"/>
              </a:rPr>
              <a:t>recupero</a:t>
            </a:r>
            <a:r>
              <a:rPr lang="it-IT" dirty="0">
                <a:sym typeface="Comic Sans MS"/>
              </a:rPr>
              <a:t> è la possibilità di richiamare l’informazione nel momento in cui serve</a:t>
            </a:r>
          </a:p>
          <a:p>
            <a:pPr lvl="0"/>
            <a:r>
              <a:rPr lang="it-IT" dirty="0">
                <a:sym typeface="Comic Sans MS"/>
              </a:rPr>
              <a:t>Il recupero influenza l’immagazzinamento, facilitandolo</a:t>
            </a:r>
            <a:endParaRPr lang="it-IT" dirty="0"/>
          </a:p>
        </p:txBody>
      </p:sp>
      <p:pic>
        <p:nvPicPr>
          <p:cNvPr id="3" name="Immagine 2" descr="Immagine che contiene testo&#10;&#10;Descrizione generata automaticamente">
            <a:extLst>
              <a:ext uri="{FF2B5EF4-FFF2-40B4-BE49-F238E27FC236}">
                <a16:creationId xmlns:a16="http://schemas.microsoft.com/office/drawing/2014/main" id="{2F688B0A-C812-8BD6-7EE5-05E122658E54}"/>
              </a:ext>
            </a:extLst>
          </p:cNvPr>
          <p:cNvPicPr>
            <a:picLocks noChangeAspect="1"/>
          </p:cNvPicPr>
          <p:nvPr/>
        </p:nvPicPr>
        <p:blipFill>
          <a:blip r:embed="rId3"/>
          <a:stretch>
            <a:fillRect/>
          </a:stretch>
        </p:blipFill>
        <p:spPr>
          <a:xfrm>
            <a:off x="1137423" y="867049"/>
            <a:ext cx="6445406" cy="256195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3"/>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dirty="0">
                <a:latin typeface="Comic Sans MS"/>
                <a:ea typeface="Comic Sans MS"/>
                <a:cs typeface="Comic Sans MS"/>
                <a:sym typeface="Comic Sans MS"/>
              </a:rPr>
              <a:t>Sistemi della memoria</a:t>
            </a:r>
            <a:endParaRPr dirty="0"/>
          </a:p>
        </p:txBody>
      </p:sp>
      <p:sp>
        <p:nvSpPr>
          <p:cNvPr id="126" name="Google Shape;126;p3"/>
          <p:cNvSpPr txBox="1">
            <a:spLocks noGrp="1"/>
          </p:cNvSpPr>
          <p:nvPr>
            <p:ph type="body" idx="1"/>
          </p:nvPr>
        </p:nvSpPr>
        <p:spPr>
          <a:xfrm>
            <a:off x="457200" y="1719263"/>
            <a:ext cx="8229600" cy="441166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470"/>
              <a:buChar char="●"/>
            </a:pPr>
            <a:r>
              <a:rPr lang="it-IT" sz="2100" dirty="0">
                <a:latin typeface="Comic Sans MS"/>
                <a:ea typeface="Comic Sans MS"/>
                <a:cs typeface="Comic Sans MS"/>
                <a:sym typeface="Comic Sans MS"/>
              </a:rPr>
              <a:t>I sistemi </a:t>
            </a:r>
            <a:r>
              <a:rPr lang="it-IT" sz="2100" b="1" dirty="0">
                <a:latin typeface="Comic Sans MS"/>
                <a:ea typeface="Comic Sans MS"/>
                <a:cs typeface="Comic Sans MS"/>
                <a:sym typeface="Comic Sans MS"/>
              </a:rPr>
              <a:t>temporanei</a:t>
            </a:r>
            <a:r>
              <a:rPr lang="it-IT" sz="2100" dirty="0">
                <a:latin typeface="Comic Sans MS"/>
                <a:ea typeface="Comic Sans MS"/>
                <a:cs typeface="Comic Sans MS"/>
                <a:sym typeface="Comic Sans MS"/>
              </a:rPr>
              <a:t> di memoria assicurano il mantenimento delle informazioni per un tempo limitato</a:t>
            </a:r>
          </a:p>
          <a:p>
            <a:pPr marL="342900" lvl="0" indent="-342900" algn="l" rtl="0">
              <a:spcBef>
                <a:spcPts val="0"/>
              </a:spcBef>
              <a:spcAft>
                <a:spcPts val="0"/>
              </a:spcAft>
              <a:buSzPts val="1470"/>
              <a:buChar char="●"/>
            </a:pPr>
            <a:endParaRPr lang="it-IT" sz="2100" dirty="0">
              <a:latin typeface="Comic Sans MS"/>
              <a:ea typeface="Comic Sans MS"/>
              <a:cs typeface="Comic Sans MS"/>
              <a:sym typeface="Comic Sans MS"/>
            </a:endParaRPr>
          </a:p>
          <a:p>
            <a:pPr marL="342900" lvl="0" indent="-342900" algn="l" rtl="0">
              <a:spcBef>
                <a:spcPts val="0"/>
              </a:spcBef>
              <a:spcAft>
                <a:spcPts val="0"/>
              </a:spcAft>
              <a:buSzPts val="1470"/>
              <a:buChar char="●"/>
            </a:pPr>
            <a:r>
              <a:rPr lang="it-IT" sz="2100" dirty="0">
                <a:latin typeface="Comic Sans MS"/>
                <a:ea typeface="Comic Sans MS"/>
                <a:cs typeface="Comic Sans MS"/>
                <a:sym typeface="Comic Sans MS"/>
              </a:rPr>
              <a:t>I </a:t>
            </a:r>
            <a:r>
              <a:rPr lang="it-IT" sz="2100" b="1" dirty="0">
                <a:latin typeface="Comic Sans MS"/>
                <a:ea typeface="Comic Sans MS"/>
                <a:cs typeface="Comic Sans MS"/>
                <a:sym typeface="Comic Sans MS"/>
              </a:rPr>
              <a:t>sistemi permanenti</a:t>
            </a:r>
            <a:r>
              <a:rPr lang="it-IT" sz="2100" dirty="0">
                <a:latin typeface="Comic Sans MS"/>
                <a:ea typeface="Comic Sans MS"/>
                <a:cs typeface="Comic Sans MS"/>
                <a:sym typeface="Comic Sans MS"/>
              </a:rPr>
              <a:t>  conservano le informazioni per un tempo potenzialmente illimitato</a:t>
            </a:r>
          </a:p>
          <a:p>
            <a:pPr marL="342900" lvl="0" indent="-342900" algn="l" rtl="0">
              <a:spcBef>
                <a:spcPts val="0"/>
              </a:spcBef>
              <a:spcAft>
                <a:spcPts val="0"/>
              </a:spcAft>
              <a:buSzPts val="1470"/>
              <a:buChar char="●"/>
            </a:pPr>
            <a:endParaRPr lang="it-IT" sz="2100" dirty="0">
              <a:latin typeface="Comic Sans MS"/>
              <a:ea typeface="Comic Sans MS"/>
              <a:cs typeface="Comic Sans MS"/>
              <a:sym typeface="Comic Sans MS"/>
            </a:endParaRPr>
          </a:p>
          <a:p>
            <a:pPr marL="342900" lvl="0" indent="-342900" algn="l" rtl="0">
              <a:spcBef>
                <a:spcPts val="0"/>
              </a:spcBef>
              <a:spcAft>
                <a:spcPts val="0"/>
              </a:spcAft>
              <a:buSzPts val="1470"/>
              <a:buChar char="●"/>
            </a:pPr>
            <a:r>
              <a:rPr lang="it-IT" sz="2100" dirty="0">
                <a:latin typeface="Comic Sans MS"/>
                <a:ea typeface="Comic Sans MS"/>
                <a:cs typeface="Comic Sans MS"/>
                <a:sym typeface="Comic Sans MS"/>
              </a:rPr>
              <a:t>Distinzione introdotta da William James (1890), ma formalizzata nel </a:t>
            </a:r>
            <a:r>
              <a:rPr lang="it-IT" sz="2100" b="1" dirty="0">
                <a:latin typeface="Comic Sans MS"/>
                <a:ea typeface="Comic Sans MS"/>
                <a:cs typeface="Comic Sans MS"/>
                <a:sym typeface="Comic Sans MS"/>
              </a:rPr>
              <a:t>modello modale</a:t>
            </a:r>
            <a:r>
              <a:rPr lang="it-IT" sz="2100" dirty="0">
                <a:latin typeface="Comic Sans MS"/>
                <a:ea typeface="Comic Sans MS"/>
                <a:cs typeface="Comic Sans MS"/>
                <a:sym typeface="Comic Sans MS"/>
              </a:rPr>
              <a:t> (Atkinson &amp; </a:t>
            </a:r>
            <a:r>
              <a:rPr lang="it-IT" sz="2100" dirty="0" err="1">
                <a:latin typeface="Comic Sans MS"/>
                <a:ea typeface="Comic Sans MS"/>
                <a:cs typeface="Comic Sans MS"/>
                <a:sym typeface="Comic Sans MS"/>
              </a:rPr>
              <a:t>Shiffrin</a:t>
            </a:r>
            <a:r>
              <a:rPr lang="it-IT" sz="2100" dirty="0">
                <a:latin typeface="Comic Sans MS"/>
                <a:ea typeface="Comic Sans MS"/>
                <a:cs typeface="Comic Sans MS"/>
                <a:sym typeface="Comic Sans MS"/>
              </a:rPr>
              <a:t>, 1968)</a:t>
            </a:r>
          </a:p>
          <a:p>
            <a:pPr marL="342900" lvl="0" indent="-342900" algn="l" rtl="0">
              <a:spcBef>
                <a:spcPts val="0"/>
              </a:spcBef>
              <a:spcAft>
                <a:spcPts val="0"/>
              </a:spcAft>
              <a:buSzPts val="1470"/>
              <a:buChar char="●"/>
            </a:pPr>
            <a:endParaRPr sz="2000" dirty="0">
              <a:solidFill>
                <a:schemeClr val="dk2"/>
              </a:solidFill>
              <a:latin typeface="Comic Sans MS"/>
              <a:ea typeface="Comic Sans MS"/>
              <a:cs typeface="Comic Sans MS"/>
              <a:sym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4"/>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dirty="0">
                <a:latin typeface="Comic Sans MS"/>
                <a:ea typeface="Comic Sans MS"/>
                <a:cs typeface="Comic Sans MS"/>
                <a:sym typeface="Comic Sans MS"/>
              </a:rPr>
              <a:t>Il modello modale</a:t>
            </a:r>
            <a:endParaRPr dirty="0"/>
          </a:p>
        </p:txBody>
      </p:sp>
      <p:sp>
        <p:nvSpPr>
          <p:cNvPr id="134" name="Google Shape;134;p4"/>
          <p:cNvSpPr txBox="1">
            <a:spLocks noGrp="1"/>
          </p:cNvSpPr>
          <p:nvPr>
            <p:ph type="body" idx="1"/>
          </p:nvPr>
        </p:nvSpPr>
        <p:spPr>
          <a:xfrm>
            <a:off x="457200" y="1719263"/>
            <a:ext cx="8229600" cy="441166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100"/>
              <a:buChar char="●"/>
            </a:pPr>
            <a:r>
              <a:rPr lang="it-IT" dirty="0">
                <a:latin typeface="Comic Sans MS"/>
                <a:ea typeface="Comic Sans MS"/>
                <a:cs typeface="Comic Sans MS"/>
                <a:sym typeface="Comic Sans MS"/>
              </a:rPr>
              <a:t>Categorizzazione dei sistemi di memoria in funzione del </a:t>
            </a:r>
            <a:r>
              <a:rPr lang="it-IT" b="1" dirty="0">
                <a:latin typeface="Comic Sans MS"/>
                <a:ea typeface="Comic Sans MS"/>
                <a:cs typeface="Comic Sans MS"/>
                <a:sym typeface="Comic Sans MS"/>
              </a:rPr>
              <a:t>tempo di permanenza</a:t>
            </a:r>
            <a:r>
              <a:rPr lang="it-IT" dirty="0">
                <a:latin typeface="Comic Sans MS"/>
                <a:ea typeface="Comic Sans MS"/>
                <a:cs typeface="Comic Sans MS"/>
                <a:sym typeface="Comic Sans MS"/>
              </a:rPr>
              <a:t> delle informazioni</a:t>
            </a:r>
          </a:p>
          <a:p>
            <a:pPr marL="342900" lvl="0" indent="-342900" algn="l" rtl="0">
              <a:spcBef>
                <a:spcPts val="0"/>
              </a:spcBef>
              <a:spcAft>
                <a:spcPts val="0"/>
              </a:spcAft>
              <a:buSzPts val="2100"/>
              <a:buChar char="●"/>
            </a:pPr>
            <a:r>
              <a:rPr lang="it-IT" dirty="0" err="1">
                <a:latin typeface="Comic Sans MS"/>
                <a:ea typeface="Comic Sans MS"/>
                <a:cs typeface="Comic Sans MS"/>
                <a:sym typeface="Comic Sans MS"/>
              </a:rPr>
              <a:t>distinguen</a:t>
            </a:r>
            <a:r>
              <a:rPr lang="it-IT" dirty="0">
                <a:latin typeface="Comic Sans MS"/>
                <a:ea typeface="Comic Sans MS"/>
                <a:cs typeface="Comic Sans MS"/>
                <a:sym typeface="Comic Sans MS"/>
              </a:rPr>
              <a:t> tre magazzini: </a:t>
            </a:r>
          </a:p>
          <a:p>
            <a:pPr marL="342900" lvl="0" indent="-342900" algn="l" rtl="0">
              <a:spcBef>
                <a:spcPts val="0"/>
              </a:spcBef>
              <a:spcAft>
                <a:spcPts val="0"/>
              </a:spcAft>
              <a:buSzPts val="2100"/>
              <a:buChar char="●"/>
            </a:pPr>
            <a:r>
              <a:rPr lang="it-IT" b="1" dirty="0">
                <a:latin typeface="Comic Sans MS"/>
                <a:ea typeface="Comic Sans MS"/>
                <a:cs typeface="Comic Sans MS"/>
                <a:sym typeface="Comic Sans MS"/>
              </a:rPr>
              <a:t>Magazzino sensoriale</a:t>
            </a:r>
          </a:p>
          <a:p>
            <a:pPr marL="342900" lvl="0" indent="-342900" algn="l" rtl="0">
              <a:spcBef>
                <a:spcPts val="0"/>
              </a:spcBef>
              <a:spcAft>
                <a:spcPts val="0"/>
              </a:spcAft>
              <a:buSzPts val="2100"/>
              <a:buChar char="●"/>
            </a:pPr>
            <a:r>
              <a:rPr lang="it-IT" b="1" dirty="0">
                <a:latin typeface="Comic Sans MS"/>
                <a:ea typeface="Comic Sans MS"/>
                <a:cs typeface="Comic Sans MS"/>
                <a:sym typeface="Comic Sans MS"/>
              </a:rPr>
              <a:t>magazzino a breve termine</a:t>
            </a:r>
          </a:p>
          <a:p>
            <a:pPr marL="342900" lvl="0" indent="-342900" algn="l" rtl="0">
              <a:spcBef>
                <a:spcPts val="0"/>
              </a:spcBef>
              <a:spcAft>
                <a:spcPts val="0"/>
              </a:spcAft>
              <a:buSzPts val="2100"/>
              <a:buChar char="●"/>
            </a:pPr>
            <a:r>
              <a:rPr lang="it-IT" b="1" dirty="0">
                <a:latin typeface="Comic Sans MS"/>
                <a:ea typeface="Comic Sans MS"/>
                <a:cs typeface="Comic Sans MS"/>
                <a:sym typeface="Comic Sans MS"/>
              </a:rPr>
              <a:t>magazzino a lungo termine.</a:t>
            </a:r>
            <a:endParaRPr b="1" dirty="0">
              <a:solidFill>
                <a:schemeClr val="dk2"/>
              </a:solidFill>
              <a:latin typeface="Comic Sans MS"/>
              <a:ea typeface="Comic Sans MS"/>
              <a:cs typeface="Comic Sans MS"/>
              <a:sym typeface="Comic Sans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9"/>
          <p:cNvSpPr txBox="1">
            <a:spLocks noGrp="1"/>
          </p:cNvSpPr>
          <p:nvPr>
            <p:ph type="title"/>
          </p:nvPr>
        </p:nvSpPr>
        <p:spPr>
          <a:xfrm>
            <a:off x="457200" y="122237"/>
            <a:ext cx="7543800" cy="1295400"/>
          </a:xfrm>
          <a:prstGeom prst="rect">
            <a:avLst/>
          </a:prstGeom>
          <a:noFill/>
          <a:ln>
            <a:noFill/>
          </a:ln>
        </p:spPr>
        <p:txBody>
          <a:bodyPr spcFirstLastPara="1" wrap="square" lIns="91425" tIns="45700" rIns="91425" bIns="45700" anchor="b" anchorCtr="0">
            <a:noAutofit/>
          </a:bodyPr>
          <a:lstStyle/>
          <a:p>
            <a:pPr marL="0" marR="0" lvl="0" indent="0" algn="l" rtl="0">
              <a:spcBef>
                <a:spcPts val="0"/>
              </a:spcBef>
              <a:spcAft>
                <a:spcPts val="0"/>
              </a:spcAft>
              <a:buNone/>
            </a:pPr>
            <a:r>
              <a:rPr lang="it-IT" sz="3900" b="1" i="0" u="none" strike="noStrike" cap="none" dirty="0">
                <a:solidFill>
                  <a:schemeClr val="dk2"/>
                </a:solidFill>
                <a:latin typeface="Arial"/>
                <a:ea typeface="Arial"/>
                <a:cs typeface="Arial"/>
                <a:sym typeface="Arial"/>
              </a:rPr>
              <a:t>Magazzino sensoriale</a:t>
            </a:r>
            <a:endParaRPr sz="3900" b="1" i="0" u="none" strike="noStrike" cap="none" dirty="0">
              <a:solidFill>
                <a:schemeClr val="dk2"/>
              </a:solidFill>
              <a:latin typeface="Arial"/>
              <a:ea typeface="Arial"/>
              <a:cs typeface="Arial"/>
              <a:sym typeface="Arial"/>
            </a:endParaRPr>
          </a:p>
        </p:txBody>
      </p:sp>
      <p:sp>
        <p:nvSpPr>
          <p:cNvPr id="134" name="Google Shape;134;p19"/>
          <p:cNvSpPr txBox="1">
            <a:spLocks noGrp="1"/>
          </p:cNvSpPr>
          <p:nvPr>
            <p:ph type="body" idx="1"/>
          </p:nvPr>
        </p:nvSpPr>
        <p:spPr>
          <a:xfrm>
            <a:off x="457200" y="1719262"/>
            <a:ext cx="8229600" cy="4411662"/>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2"/>
              </a:buClr>
              <a:buSzPts val="2100"/>
              <a:buFont typeface="Noto Sans Symbols"/>
              <a:buChar char="●"/>
            </a:pPr>
            <a:r>
              <a:rPr lang="en-US" sz="3000" b="0" i="0" u="none" strike="noStrike" cap="none" dirty="0">
                <a:solidFill>
                  <a:schemeClr val="dk1"/>
                </a:solidFill>
                <a:latin typeface="Arial"/>
                <a:ea typeface="Arial"/>
                <a:cs typeface="Arial"/>
                <a:sym typeface="Arial"/>
              </a:rPr>
              <a:t>Breve </a:t>
            </a:r>
            <a:r>
              <a:rPr lang="en-US" sz="3000" b="0" i="0" u="none" strike="noStrike" cap="none" dirty="0" err="1">
                <a:solidFill>
                  <a:schemeClr val="dk1"/>
                </a:solidFill>
                <a:latin typeface="Arial"/>
                <a:ea typeface="Arial"/>
                <a:cs typeface="Arial"/>
                <a:sym typeface="Arial"/>
              </a:rPr>
              <a:t>durata</a:t>
            </a:r>
            <a:r>
              <a:rPr lang="en-US" sz="3000" b="0" i="0" u="none" strike="noStrike" cap="none"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pochi</a:t>
            </a:r>
            <a:r>
              <a:rPr lang="en-US" sz="3000" b="0" i="0" u="none" strike="noStrike" cap="none" dirty="0">
                <a:solidFill>
                  <a:schemeClr val="dk1"/>
                </a:solidFill>
                <a:latin typeface="Arial"/>
                <a:ea typeface="Arial"/>
                <a:cs typeface="Arial"/>
                <a:sym typeface="Arial"/>
              </a:rPr>
              <a:t> millisecond)</a:t>
            </a:r>
          </a:p>
          <a:p>
            <a:pPr marL="342900" marR="0" lvl="0" indent="-342900" algn="l" rtl="0">
              <a:lnSpc>
                <a:spcPct val="100000"/>
              </a:lnSpc>
              <a:spcBef>
                <a:spcPts val="0"/>
              </a:spcBef>
              <a:spcAft>
                <a:spcPts val="0"/>
              </a:spcAft>
              <a:buClr>
                <a:schemeClr val="dk2"/>
              </a:buClr>
              <a:buSzPts val="2100"/>
              <a:buFont typeface="Noto Sans Symbols"/>
              <a:buChar char="●"/>
            </a:pPr>
            <a:r>
              <a:rPr lang="en-US" sz="3000" b="0" i="0" u="none" strike="noStrike" cap="none" dirty="0">
                <a:solidFill>
                  <a:schemeClr val="dk1"/>
                </a:solidFill>
                <a:latin typeface="Arial"/>
                <a:ea typeface="Arial"/>
                <a:cs typeface="Arial"/>
                <a:sym typeface="Arial"/>
              </a:rPr>
              <a:t>le </a:t>
            </a:r>
            <a:r>
              <a:rPr lang="en-US" sz="3000" b="0" i="0" u="none" strike="noStrike" cap="none" dirty="0" err="1">
                <a:solidFill>
                  <a:schemeClr val="dk1"/>
                </a:solidFill>
                <a:latin typeface="Arial"/>
                <a:ea typeface="Arial"/>
                <a:cs typeface="Arial"/>
                <a:sym typeface="Arial"/>
              </a:rPr>
              <a:t>informazioni</a:t>
            </a:r>
            <a:r>
              <a:rPr lang="en-US" sz="3000" b="0" i="0" u="none" strike="noStrike" cap="none"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vengono</a:t>
            </a:r>
            <a:r>
              <a:rPr lang="en-US" sz="3000" b="0" i="0" u="none" strike="noStrike" cap="none" dirty="0">
                <a:solidFill>
                  <a:schemeClr val="dk1"/>
                </a:solidFill>
                <a:latin typeface="Arial"/>
                <a:ea typeface="Arial"/>
                <a:cs typeface="Arial"/>
                <a:sym typeface="Arial"/>
              </a:rPr>
              <a:t> elaborate </a:t>
            </a:r>
            <a:r>
              <a:rPr lang="en-US" sz="3000" b="0" i="0" u="none" strike="noStrike" cap="none" dirty="0" err="1">
                <a:solidFill>
                  <a:schemeClr val="dk1"/>
                </a:solidFill>
                <a:latin typeface="Arial"/>
                <a:ea typeface="Arial"/>
                <a:cs typeface="Arial"/>
                <a:sym typeface="Arial"/>
              </a:rPr>
              <a:t>sulla</a:t>
            </a:r>
            <a:endParaRPr lang="en-US" sz="3000" b="0" i="0" u="none" strike="noStrike" cap="none" dirty="0">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2"/>
              </a:buClr>
              <a:buSzPts val="2100"/>
              <a:buFont typeface="Noto Sans Symbols"/>
              <a:buChar char="●"/>
            </a:pPr>
            <a:r>
              <a:rPr lang="en-US" sz="3000" b="0" i="0" u="none" strike="noStrike" cap="none" dirty="0">
                <a:solidFill>
                  <a:schemeClr val="dk1"/>
                </a:solidFill>
                <a:latin typeface="Arial"/>
                <a:ea typeface="Arial"/>
                <a:cs typeface="Arial"/>
                <a:sym typeface="Arial"/>
              </a:rPr>
              <a:t>base </a:t>
            </a:r>
            <a:r>
              <a:rPr lang="en-US" sz="3000" b="0" i="0" u="none" strike="noStrike" cap="none" dirty="0" err="1">
                <a:solidFill>
                  <a:schemeClr val="dk1"/>
                </a:solidFill>
                <a:latin typeface="Arial"/>
                <a:ea typeface="Arial"/>
                <a:cs typeface="Arial"/>
                <a:sym typeface="Arial"/>
              </a:rPr>
              <a:t>della</a:t>
            </a:r>
            <a:r>
              <a:rPr lang="en-US" sz="3000" b="0" i="0" u="none" strike="noStrike" cap="none"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specifica</a:t>
            </a:r>
            <a:r>
              <a:rPr lang="en-US" sz="3000" b="0" i="0" u="none" strike="noStrike" cap="none"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modalità</a:t>
            </a:r>
            <a:r>
              <a:rPr lang="en-US" sz="3000" b="0" i="0" u="none" strike="noStrike" cap="none"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sensoriale</a:t>
            </a:r>
            <a:r>
              <a:rPr lang="en-US" sz="3000" dirty="0">
                <a:solidFill>
                  <a:schemeClr val="dk1"/>
                </a:solidFill>
                <a:latin typeface="Arial"/>
                <a:ea typeface="Arial"/>
                <a:cs typeface="Arial"/>
                <a:sym typeface="Arial"/>
              </a:rPr>
              <a:t>:</a:t>
            </a:r>
          </a:p>
          <a:p>
            <a:pPr marL="342900" marR="0" lvl="0" indent="-342900" algn="l" rtl="0">
              <a:lnSpc>
                <a:spcPct val="100000"/>
              </a:lnSpc>
              <a:spcBef>
                <a:spcPts val="0"/>
              </a:spcBef>
              <a:spcAft>
                <a:spcPts val="0"/>
              </a:spcAft>
              <a:buClr>
                <a:schemeClr val="dk2"/>
              </a:buClr>
              <a:buSzPts val="2100"/>
              <a:buFont typeface="Noto Sans Symbols"/>
              <a:buChar char="●"/>
            </a:pPr>
            <a:r>
              <a:rPr lang="en-US" sz="3000" b="0" i="0" u="none" strike="noStrike" cap="none" dirty="0" err="1">
                <a:solidFill>
                  <a:schemeClr val="dk1"/>
                </a:solidFill>
                <a:latin typeface="Arial"/>
                <a:ea typeface="Arial"/>
                <a:cs typeface="Arial"/>
                <a:sym typeface="Arial"/>
              </a:rPr>
              <a:t>visiva</a:t>
            </a:r>
            <a:r>
              <a:rPr lang="en-US" sz="3000" b="0" i="0" u="none" strike="noStrike" cap="none"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uditiva</a:t>
            </a:r>
            <a:r>
              <a:rPr lang="en-US" sz="3000" b="0" i="0" u="none" strike="noStrike" cap="none"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tattile</a:t>
            </a:r>
            <a:r>
              <a:rPr lang="en-US" sz="3000" b="0" i="0" u="none" strike="noStrike" cap="none" dirty="0">
                <a:solidFill>
                  <a:schemeClr val="dk1"/>
                </a:solidFill>
                <a:latin typeface="Arial"/>
                <a:ea typeface="Arial"/>
                <a:cs typeface="Arial"/>
                <a:sym typeface="Arial"/>
              </a:rPr>
              <a:t>…</a:t>
            </a:r>
          </a:p>
          <a:p>
            <a:pPr marL="342900" marR="0" lvl="0" indent="-342900" algn="l" rtl="0">
              <a:lnSpc>
                <a:spcPct val="100000"/>
              </a:lnSpc>
              <a:spcBef>
                <a:spcPts val="0"/>
              </a:spcBef>
              <a:spcAft>
                <a:spcPts val="0"/>
              </a:spcAft>
              <a:buClr>
                <a:schemeClr val="dk2"/>
              </a:buClr>
              <a:buSzPts val="2100"/>
              <a:buFont typeface="Noto Sans Symbols"/>
              <a:buChar char="●"/>
            </a:pPr>
            <a:r>
              <a:rPr lang="en-US" sz="3000" b="0" i="0" u="none" strike="noStrike" cap="none" dirty="0">
                <a:solidFill>
                  <a:schemeClr val="dk1"/>
                </a:solidFill>
                <a:latin typeface="Arial"/>
                <a:ea typeface="Arial"/>
                <a:cs typeface="Arial"/>
                <a:sym typeface="Arial"/>
              </a:rPr>
              <a:t>solo se </a:t>
            </a:r>
            <a:r>
              <a:rPr lang="en-US" sz="3000" b="0" i="0" u="none" strike="noStrike" cap="none" dirty="0" err="1">
                <a:solidFill>
                  <a:schemeClr val="dk1"/>
                </a:solidFill>
                <a:latin typeface="Arial"/>
                <a:ea typeface="Arial"/>
                <a:cs typeface="Arial"/>
                <a:sym typeface="Arial"/>
              </a:rPr>
              <a:t>ulteriormente</a:t>
            </a:r>
            <a:r>
              <a:rPr lang="en-US" sz="3000"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processate</a:t>
            </a:r>
            <a:r>
              <a:rPr lang="en-US" sz="3000" b="0" i="0" u="none" strike="noStrike" cap="none" dirty="0">
                <a:solidFill>
                  <a:schemeClr val="dk1"/>
                </a:solidFill>
                <a:latin typeface="Arial"/>
                <a:ea typeface="Arial"/>
                <a:cs typeface="Arial"/>
                <a:sym typeface="Arial"/>
              </a:rPr>
              <a:t> </a:t>
            </a:r>
            <a:r>
              <a:rPr lang="en-US" sz="3000" b="0" i="0" u="none" strike="noStrike" cap="none" dirty="0" err="1">
                <a:solidFill>
                  <a:schemeClr val="dk1"/>
                </a:solidFill>
                <a:latin typeface="Arial"/>
                <a:ea typeface="Arial"/>
                <a:cs typeface="Arial"/>
                <a:sym typeface="Arial"/>
              </a:rPr>
              <a:t>accedono</a:t>
            </a:r>
            <a:r>
              <a:rPr lang="en-US" sz="3000" b="0" i="0" u="none" strike="noStrike" cap="none" dirty="0">
                <a:solidFill>
                  <a:schemeClr val="dk1"/>
                </a:solidFill>
                <a:latin typeface="Arial"/>
                <a:ea typeface="Arial"/>
                <a:cs typeface="Arial"/>
                <a:sym typeface="Arial"/>
              </a:rPr>
              <a:t> al </a:t>
            </a:r>
            <a:r>
              <a:rPr lang="en-US" sz="3000" b="1" i="0" u="none" strike="noStrike" cap="none" dirty="0" err="1">
                <a:solidFill>
                  <a:schemeClr val="dk1"/>
                </a:solidFill>
                <a:latin typeface="Arial"/>
                <a:ea typeface="Arial"/>
                <a:cs typeface="Arial"/>
                <a:sym typeface="Arial"/>
              </a:rPr>
              <a:t>magazzino</a:t>
            </a:r>
            <a:r>
              <a:rPr lang="en-US" sz="3000" b="1" i="0" u="none" strike="noStrike" cap="none" dirty="0">
                <a:solidFill>
                  <a:schemeClr val="dk1"/>
                </a:solidFill>
                <a:latin typeface="Arial"/>
                <a:ea typeface="Arial"/>
                <a:cs typeface="Arial"/>
                <a:sym typeface="Arial"/>
              </a:rPr>
              <a:t> a breve </a:t>
            </a:r>
            <a:r>
              <a:rPr lang="en-US" sz="3000" b="1" i="0" u="none" strike="noStrike" cap="none" dirty="0" err="1">
                <a:solidFill>
                  <a:schemeClr val="dk1"/>
                </a:solidFill>
                <a:latin typeface="Arial"/>
                <a:ea typeface="Arial"/>
                <a:cs typeface="Arial"/>
                <a:sym typeface="Arial"/>
              </a:rPr>
              <a:t>termine</a:t>
            </a:r>
            <a:endParaRPr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5"/>
          <p:cNvSpPr txBox="1">
            <a:spLocks noGrp="1"/>
          </p:cNvSpPr>
          <p:nvPr>
            <p:ph type="body" idx="1"/>
          </p:nvPr>
        </p:nvSpPr>
        <p:spPr>
          <a:xfrm>
            <a:off x="457200" y="1719263"/>
            <a:ext cx="8229600" cy="2368550"/>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Clr>
                <a:srgbClr val="FFFDB7"/>
              </a:buClr>
              <a:buSzPts val="1690"/>
              <a:buFont typeface="Arial"/>
              <a:buNone/>
            </a:pPr>
            <a:r>
              <a:rPr lang="it-IT" sz="2600" dirty="0">
                <a:latin typeface="Comic Sans MS"/>
                <a:ea typeface="Comic Sans MS"/>
                <a:cs typeface="Comic Sans MS"/>
                <a:sym typeface="Comic Sans MS"/>
              </a:rPr>
              <a:t>Il passaggio in MBT garantisce la disponibilità delle informazioni per un tempo maggiore</a:t>
            </a:r>
          </a:p>
          <a:p>
            <a:pPr marL="342900" lvl="0" indent="-342900" algn="l" rtl="0">
              <a:lnSpc>
                <a:spcPct val="90000"/>
              </a:lnSpc>
              <a:spcBef>
                <a:spcPts val="0"/>
              </a:spcBef>
              <a:spcAft>
                <a:spcPts val="0"/>
              </a:spcAft>
              <a:buClr>
                <a:srgbClr val="FFFDB7"/>
              </a:buClr>
              <a:buSzPts val="1690"/>
              <a:buFont typeface="Arial"/>
              <a:buNone/>
            </a:pPr>
            <a:endParaRPr lang="it-IT" sz="2600" dirty="0">
              <a:latin typeface="Comic Sans MS"/>
              <a:ea typeface="Comic Sans MS"/>
              <a:cs typeface="Comic Sans MS"/>
              <a:sym typeface="Comic Sans MS"/>
            </a:endParaRPr>
          </a:p>
          <a:p>
            <a:pPr marL="342900" lvl="0" indent="-342900" algn="l" rtl="0">
              <a:lnSpc>
                <a:spcPct val="90000"/>
              </a:lnSpc>
              <a:spcBef>
                <a:spcPts val="0"/>
              </a:spcBef>
              <a:spcAft>
                <a:spcPts val="0"/>
              </a:spcAft>
              <a:buClr>
                <a:srgbClr val="FFFDB7"/>
              </a:buClr>
              <a:buSzPts val="1690"/>
              <a:buFont typeface="Arial"/>
              <a:buNone/>
            </a:pPr>
            <a:r>
              <a:rPr lang="it-IT" sz="2600" dirty="0">
                <a:latin typeface="Comic Sans MS"/>
                <a:ea typeface="Comic Sans MS"/>
                <a:cs typeface="Comic Sans MS"/>
                <a:sym typeface="Comic Sans MS"/>
              </a:rPr>
              <a:t>stimata all’incirca in 15-18 secondi</a:t>
            </a:r>
          </a:p>
          <a:p>
            <a:pPr marL="342900" lvl="0" indent="-342900" algn="l" rtl="0">
              <a:lnSpc>
                <a:spcPct val="90000"/>
              </a:lnSpc>
              <a:spcBef>
                <a:spcPts val="0"/>
              </a:spcBef>
              <a:spcAft>
                <a:spcPts val="0"/>
              </a:spcAft>
              <a:buClr>
                <a:srgbClr val="FFFDB7"/>
              </a:buClr>
              <a:buSzPts val="1690"/>
              <a:buFont typeface="Arial"/>
              <a:buNone/>
            </a:pPr>
            <a:endParaRPr lang="it-IT" sz="2600" dirty="0">
              <a:latin typeface="Comic Sans MS"/>
              <a:ea typeface="Comic Sans MS"/>
              <a:cs typeface="Comic Sans MS"/>
              <a:sym typeface="Comic Sans MS"/>
            </a:endParaRPr>
          </a:p>
          <a:p>
            <a:pPr marL="342900" lvl="0" indent="-342900" algn="l" rtl="0">
              <a:lnSpc>
                <a:spcPct val="90000"/>
              </a:lnSpc>
              <a:spcBef>
                <a:spcPts val="0"/>
              </a:spcBef>
              <a:spcAft>
                <a:spcPts val="0"/>
              </a:spcAft>
              <a:buClr>
                <a:srgbClr val="FFFDB7"/>
              </a:buClr>
              <a:buSzPts val="1690"/>
              <a:buFont typeface="Arial"/>
              <a:buNone/>
            </a:pPr>
            <a:r>
              <a:rPr lang="it-IT" sz="2600" dirty="0">
                <a:latin typeface="Comic Sans MS"/>
                <a:ea typeface="Comic Sans MS"/>
                <a:cs typeface="Comic Sans MS"/>
                <a:sym typeface="Comic Sans MS"/>
              </a:rPr>
              <a:t>ulteriormente elaborate, le informazioni possono diventare delle tracce permanenti di memoria, entrando nel magazzino </a:t>
            </a:r>
            <a:r>
              <a:rPr lang="it-IT" sz="2600" b="1" dirty="0">
                <a:latin typeface="Comic Sans MS"/>
                <a:ea typeface="Comic Sans MS"/>
                <a:cs typeface="Comic Sans MS"/>
                <a:sym typeface="Comic Sans MS"/>
              </a:rPr>
              <a:t>a lungo termine</a:t>
            </a:r>
            <a:endParaRPr sz="3400" b="1" dirty="0">
              <a:latin typeface="Comic Sans MS"/>
              <a:ea typeface="Comic Sans MS"/>
              <a:cs typeface="Comic Sans MS"/>
              <a:sym typeface="Comic Sans MS"/>
            </a:endParaRPr>
          </a:p>
        </p:txBody>
      </p:sp>
      <p:sp>
        <p:nvSpPr>
          <p:cNvPr id="142" name="Google Shape;142;p5"/>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dirty="0">
                <a:latin typeface="Comic Sans MS"/>
                <a:ea typeface="Comic Sans MS"/>
                <a:cs typeface="Comic Sans MS"/>
                <a:sym typeface="Comic Sans MS"/>
              </a:rPr>
              <a:t>Magazzini a breve e lungo termine</a:t>
            </a:r>
            <a:endParaRPr dirty="0">
              <a:latin typeface="Comic Sans MS"/>
              <a:ea typeface="Comic Sans MS"/>
              <a:cs typeface="Comic Sans MS"/>
              <a:sym typeface="Comic Sans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6"/>
          <p:cNvSpPr txBox="1">
            <a:spLocks noGrp="1"/>
          </p:cNvSpPr>
          <p:nvPr>
            <p:ph type="body" idx="1"/>
          </p:nvPr>
        </p:nvSpPr>
        <p:spPr>
          <a:xfrm>
            <a:off x="685800" y="1700561"/>
            <a:ext cx="7772400" cy="2209800"/>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SzPts val="1540"/>
              <a:buChar char="●"/>
            </a:pPr>
            <a:r>
              <a:rPr lang="it-IT" sz="2200" dirty="0">
                <a:latin typeface="Comic Sans MS"/>
                <a:ea typeface="Comic Sans MS"/>
                <a:cs typeface="Comic Sans MS"/>
                <a:sym typeface="Comic Sans MS"/>
              </a:rPr>
              <a:t>La ricerca successiva ha messo in dubbio la necessità di pensare a magazzini di memoria distinti</a:t>
            </a:r>
          </a:p>
          <a:p>
            <a:pPr marL="342900" lvl="0" indent="-342900" algn="l" rtl="0">
              <a:lnSpc>
                <a:spcPct val="90000"/>
              </a:lnSpc>
              <a:spcBef>
                <a:spcPts val="0"/>
              </a:spcBef>
              <a:spcAft>
                <a:spcPts val="0"/>
              </a:spcAft>
              <a:buSzPts val="1540"/>
              <a:buChar char="●"/>
            </a:pPr>
            <a:r>
              <a:rPr lang="it-IT" sz="2200" dirty="0">
                <a:latin typeface="Comic Sans MS"/>
                <a:ea typeface="Comic Sans MS"/>
                <a:cs typeface="Comic Sans MS"/>
                <a:sym typeface="Comic Sans MS"/>
              </a:rPr>
              <a:t>Secondo </a:t>
            </a:r>
            <a:r>
              <a:rPr lang="it-IT" sz="2200" dirty="0" err="1">
                <a:latin typeface="Comic Sans MS"/>
                <a:ea typeface="Comic Sans MS"/>
                <a:cs typeface="Comic Sans MS"/>
                <a:sym typeface="Comic Sans MS"/>
              </a:rPr>
              <a:t>Craik</a:t>
            </a:r>
            <a:r>
              <a:rPr lang="it-IT" sz="2200" dirty="0">
                <a:latin typeface="Comic Sans MS"/>
                <a:ea typeface="Comic Sans MS"/>
                <a:cs typeface="Comic Sans MS"/>
                <a:sym typeface="Comic Sans MS"/>
              </a:rPr>
              <a:t> e </a:t>
            </a:r>
            <a:r>
              <a:rPr lang="it-IT" sz="2200" dirty="0" err="1">
                <a:latin typeface="Comic Sans MS"/>
                <a:ea typeface="Comic Sans MS"/>
                <a:cs typeface="Comic Sans MS"/>
                <a:sym typeface="Comic Sans MS"/>
              </a:rPr>
              <a:t>Lochkart</a:t>
            </a:r>
            <a:r>
              <a:rPr lang="it-IT" sz="2200" dirty="0">
                <a:latin typeface="Comic Sans MS"/>
                <a:ea typeface="Comic Sans MS"/>
                <a:cs typeface="Comic Sans MS"/>
                <a:sym typeface="Comic Sans MS"/>
              </a:rPr>
              <a:t> (1972), per esempio, per comprendere i processi di memoria è più utile concentrarsi sulle operazioni mentali messe in atto per elaborare gli stimoli</a:t>
            </a:r>
          </a:p>
          <a:p>
            <a:pPr marL="342900" lvl="0" indent="-342900" algn="l" rtl="0">
              <a:lnSpc>
                <a:spcPct val="90000"/>
              </a:lnSpc>
              <a:spcBef>
                <a:spcPts val="0"/>
              </a:spcBef>
              <a:spcAft>
                <a:spcPts val="0"/>
              </a:spcAft>
              <a:buSzPts val="1540"/>
              <a:buChar char="●"/>
            </a:pPr>
            <a:r>
              <a:rPr lang="it-IT" sz="2200" dirty="0">
                <a:latin typeface="Comic Sans MS"/>
                <a:ea typeface="Comic Sans MS"/>
                <a:cs typeface="Comic Sans MS"/>
                <a:sym typeface="Comic Sans MS"/>
              </a:rPr>
              <a:t>Elaborazione superficiale (basata per esempio sulle caratteristiche sensoriali) </a:t>
            </a:r>
            <a:r>
              <a:rPr lang="it-IT" sz="2200" dirty="0">
                <a:latin typeface="Comic Sans MS"/>
                <a:ea typeface="Comic Sans MS"/>
                <a:cs typeface="Comic Sans MS"/>
                <a:sym typeface="Wingdings" pitchFamily="2" charset="2"/>
              </a:rPr>
              <a:t> breve durata della traccia di memoria</a:t>
            </a:r>
            <a:r>
              <a:rPr lang="it-IT" sz="2200" dirty="0">
                <a:latin typeface="Comic Sans MS"/>
                <a:ea typeface="Comic Sans MS"/>
                <a:cs typeface="Comic Sans MS"/>
                <a:sym typeface="Comic Sans MS"/>
              </a:rPr>
              <a:t> </a:t>
            </a:r>
          </a:p>
          <a:p>
            <a:pPr marL="342900" lvl="0" indent="-342900" algn="l" rtl="0">
              <a:lnSpc>
                <a:spcPct val="90000"/>
              </a:lnSpc>
              <a:spcBef>
                <a:spcPts val="0"/>
              </a:spcBef>
              <a:spcAft>
                <a:spcPts val="0"/>
              </a:spcAft>
              <a:buSzPts val="1540"/>
              <a:buChar char="●"/>
            </a:pPr>
            <a:r>
              <a:rPr lang="it-IT" sz="2200" dirty="0">
                <a:latin typeface="Comic Sans MS"/>
                <a:ea typeface="Comic Sans MS"/>
                <a:cs typeface="Comic Sans MS"/>
                <a:sym typeface="Comic Sans MS"/>
              </a:rPr>
              <a:t>Elaborazione più profonda (centrate su un’analisi del significato) </a:t>
            </a:r>
            <a:r>
              <a:rPr lang="it-IT" sz="2200" dirty="0">
                <a:latin typeface="Comic Sans MS"/>
                <a:ea typeface="Comic Sans MS"/>
                <a:cs typeface="Comic Sans MS"/>
                <a:sym typeface="Wingdings" pitchFamily="2" charset="2"/>
              </a:rPr>
              <a:t> traccia più duratura</a:t>
            </a:r>
          </a:p>
          <a:p>
            <a:pPr marL="342900" lvl="0" indent="-342900" algn="l" rtl="0">
              <a:lnSpc>
                <a:spcPct val="90000"/>
              </a:lnSpc>
              <a:spcBef>
                <a:spcPts val="0"/>
              </a:spcBef>
              <a:spcAft>
                <a:spcPts val="0"/>
              </a:spcAft>
              <a:buSzPts val="1540"/>
              <a:buChar char="●"/>
            </a:pPr>
            <a:r>
              <a:rPr lang="it-IT" sz="2200" dirty="0">
                <a:latin typeface="Comic Sans MS"/>
                <a:ea typeface="Comic Sans MS"/>
                <a:cs typeface="Comic Sans MS"/>
                <a:sym typeface="Wingdings" pitchFamily="2" charset="2"/>
              </a:rPr>
              <a:t>La distinzione per sistemi è tuttavia utile</a:t>
            </a:r>
            <a:endParaRPr dirty="0">
              <a:latin typeface="Comic Sans MS"/>
              <a:ea typeface="Comic Sans MS"/>
              <a:cs typeface="Comic Sans MS"/>
              <a:sym typeface="Comic Sans MS"/>
            </a:endParaRPr>
          </a:p>
        </p:txBody>
      </p:sp>
      <p:sp>
        <p:nvSpPr>
          <p:cNvPr id="159" name="Google Shape;159;p6"/>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dirty="0">
                <a:latin typeface="Comic Sans MS"/>
                <a:ea typeface="Comic Sans MS"/>
                <a:cs typeface="Comic Sans MS"/>
                <a:sym typeface="Comic Sans MS"/>
              </a:rPr>
              <a:t>Modello della «profondità di elaborazione»</a:t>
            </a:r>
            <a:endParaRPr dirty="0">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7"/>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dirty="0">
                <a:latin typeface="Comic Sans MS"/>
                <a:ea typeface="Comic Sans MS"/>
                <a:cs typeface="Comic Sans MS"/>
                <a:sym typeface="Comic Sans MS"/>
              </a:rPr>
              <a:t>Sistemi temporanei</a:t>
            </a:r>
            <a:endParaRPr dirty="0"/>
          </a:p>
        </p:txBody>
      </p:sp>
      <p:sp>
        <p:nvSpPr>
          <p:cNvPr id="176" name="Google Shape;176;p7"/>
          <p:cNvSpPr txBox="1">
            <a:spLocks noGrp="1"/>
          </p:cNvSpPr>
          <p:nvPr>
            <p:ph type="body" idx="1"/>
          </p:nvPr>
        </p:nvSpPr>
        <p:spPr>
          <a:xfrm>
            <a:off x="457200" y="1719263"/>
            <a:ext cx="8229600" cy="441166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100"/>
              <a:buChar char="●"/>
            </a:pPr>
            <a:r>
              <a:rPr lang="it-IT" dirty="0">
                <a:latin typeface="Comic Sans MS"/>
                <a:ea typeface="Comic Sans MS"/>
                <a:cs typeface="Comic Sans MS"/>
                <a:sym typeface="Comic Sans MS"/>
              </a:rPr>
              <a:t>consentono di mantenere le </a:t>
            </a:r>
            <a:r>
              <a:rPr lang="it-IT" dirty="0" err="1">
                <a:latin typeface="Comic Sans MS"/>
                <a:ea typeface="Comic Sans MS"/>
                <a:cs typeface="Comic Sans MS"/>
                <a:sym typeface="Comic Sans MS"/>
              </a:rPr>
              <a:t>informazioniper</a:t>
            </a:r>
            <a:r>
              <a:rPr lang="it-IT" dirty="0">
                <a:latin typeface="Comic Sans MS"/>
                <a:ea typeface="Comic Sans MS"/>
                <a:cs typeface="Comic Sans MS"/>
                <a:sym typeface="Comic Sans MS"/>
              </a:rPr>
              <a:t> un tempo limitato </a:t>
            </a:r>
          </a:p>
          <a:p>
            <a:pPr marL="685800" lvl="1" indent="-342900">
              <a:spcBef>
                <a:spcPts val="0"/>
              </a:spcBef>
              <a:buSzPts val="2100"/>
              <a:buChar char="●"/>
            </a:pPr>
            <a:r>
              <a:rPr lang="it-IT" dirty="0">
                <a:latin typeface="Comic Sans MS"/>
                <a:ea typeface="Comic Sans MS"/>
                <a:cs typeface="Comic Sans MS"/>
                <a:sym typeface="Comic Sans MS"/>
              </a:rPr>
              <a:t>da millisecondi a secondi</a:t>
            </a:r>
          </a:p>
          <a:p>
            <a:pPr marL="342900" indent="-342900">
              <a:spcBef>
                <a:spcPts val="0"/>
              </a:spcBef>
              <a:buSzPts val="2100"/>
              <a:buChar char="●"/>
            </a:pPr>
            <a:r>
              <a:rPr lang="it-IT" dirty="0">
                <a:latin typeface="Comic Sans MS"/>
                <a:ea typeface="Comic Sans MS"/>
                <a:cs typeface="Comic Sans MS"/>
                <a:sym typeface="Comic Sans MS"/>
              </a:rPr>
              <a:t>strettamente legati alle particolarità del materiale da elaborare </a:t>
            </a:r>
          </a:p>
          <a:p>
            <a:pPr marL="685800" lvl="1" indent="-342900">
              <a:spcBef>
                <a:spcPts val="0"/>
              </a:spcBef>
              <a:buSzPts val="2100"/>
              <a:buChar char="●"/>
            </a:pPr>
            <a:r>
              <a:rPr lang="it-IT" dirty="0">
                <a:latin typeface="Comic Sans MS"/>
                <a:ea typeface="Comic Sans MS"/>
                <a:cs typeface="Comic Sans MS"/>
                <a:sym typeface="Comic Sans MS"/>
              </a:rPr>
              <a:t>verbale, visivo, spaziale, tattile, olfattivo, gustativo)</a:t>
            </a:r>
          </a:p>
          <a:p>
            <a:pPr marL="685800" lvl="1" indent="-342900">
              <a:spcBef>
                <a:spcPts val="0"/>
              </a:spcBef>
              <a:buSzPts val="2100"/>
              <a:buChar char="●"/>
            </a:pPr>
            <a:r>
              <a:rPr lang="it-IT" dirty="0">
                <a:latin typeface="Comic Sans MS"/>
                <a:ea typeface="Comic Sans MS"/>
                <a:cs typeface="Comic Sans MS"/>
                <a:sym typeface="Comic Sans MS"/>
              </a:rPr>
              <a:t>le strategie usate per memorizzare un’informazione visiva possono essere diverse da quelle utili per ricordare informazioni verbali.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8"/>
          <p:cNvSpPr txBox="1">
            <a:spLocks noGrp="1"/>
          </p:cNvSpPr>
          <p:nvPr>
            <p:ph type="title"/>
          </p:nvPr>
        </p:nvSpPr>
        <p:spPr>
          <a:xfrm>
            <a:off x="457200" y="76200"/>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dirty="0">
                <a:latin typeface="Comic Sans MS"/>
                <a:ea typeface="Comic Sans MS"/>
                <a:cs typeface="Comic Sans MS"/>
                <a:sym typeface="Comic Sans MS"/>
              </a:rPr>
              <a:t>Sistemi temporanei (2)</a:t>
            </a:r>
            <a:endParaRPr dirty="0"/>
          </a:p>
        </p:txBody>
      </p:sp>
      <p:sp>
        <p:nvSpPr>
          <p:cNvPr id="184" name="Google Shape;184;p8"/>
          <p:cNvSpPr txBox="1">
            <a:spLocks noGrp="1"/>
          </p:cNvSpPr>
          <p:nvPr>
            <p:ph type="body" idx="1"/>
          </p:nvPr>
        </p:nvSpPr>
        <p:spPr>
          <a:xfrm>
            <a:off x="457200" y="3189288"/>
            <a:ext cx="8229600" cy="2941637"/>
          </a:xfrm>
          <a:prstGeom prst="rect">
            <a:avLst/>
          </a:prstGeom>
          <a:noFill/>
          <a:ln>
            <a:noFill/>
          </a:ln>
        </p:spPr>
        <p:txBody>
          <a:bodyPr spcFirstLastPara="1" wrap="square" lIns="91425" tIns="45700" rIns="91425" bIns="45700" anchor="t" anchorCtr="0">
            <a:noAutofit/>
          </a:bodyPr>
          <a:lstStyle/>
          <a:p>
            <a:pPr marL="342900" indent="-342900">
              <a:spcBef>
                <a:spcPts val="0"/>
              </a:spcBef>
              <a:buSzPts val="2100"/>
              <a:buChar char="●"/>
            </a:pPr>
            <a:r>
              <a:rPr lang="it-IT" sz="2400" dirty="0">
                <a:latin typeface="Comic Sans MS"/>
                <a:ea typeface="Comic Sans MS"/>
                <a:cs typeface="Comic Sans MS"/>
                <a:sym typeface="Comic Sans MS"/>
              </a:rPr>
              <a:t>All’aumentare della complessità delle operazioni richieste, diminuisce l’influenza del formato sensoriale </a:t>
            </a:r>
          </a:p>
          <a:p>
            <a:pPr marL="342900" indent="-342900">
              <a:spcBef>
                <a:spcPts val="0"/>
              </a:spcBef>
              <a:buSzPts val="2100"/>
              <a:buChar char="●"/>
            </a:pPr>
            <a:endParaRPr lang="it-IT" sz="2400" dirty="0">
              <a:latin typeface="Comic Sans MS"/>
              <a:ea typeface="Comic Sans MS"/>
              <a:cs typeface="Comic Sans MS"/>
              <a:sym typeface="Comic Sans MS"/>
            </a:endParaRPr>
          </a:p>
          <a:p>
            <a:pPr marL="342900" indent="-342900">
              <a:spcBef>
                <a:spcPts val="0"/>
              </a:spcBef>
              <a:buSzPts val="2100"/>
              <a:buChar char="●"/>
            </a:pPr>
            <a:r>
              <a:rPr lang="it-IT" sz="2400" dirty="0">
                <a:latin typeface="Comic Sans MS"/>
                <a:ea typeface="Comic Sans MS"/>
                <a:cs typeface="Comic Sans MS"/>
                <a:sym typeface="Comic Sans MS"/>
              </a:rPr>
              <a:t>Diventa più importante il controllo esercitato per elaborare in maniera efficace le informazioni</a:t>
            </a:r>
            <a:endParaRPr lang="it-IT"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9"/>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dirty="0">
                <a:latin typeface="Comic Sans MS"/>
                <a:ea typeface="Comic Sans MS"/>
                <a:cs typeface="Comic Sans MS"/>
                <a:sym typeface="Comic Sans MS"/>
              </a:rPr>
              <a:t>Sistemi temporanei (3)</a:t>
            </a:r>
            <a:endParaRPr dirty="0"/>
          </a:p>
        </p:txBody>
      </p:sp>
      <p:sp>
        <p:nvSpPr>
          <p:cNvPr id="202" name="Google Shape;202;p9"/>
          <p:cNvSpPr txBox="1">
            <a:spLocks noGrp="1"/>
          </p:cNvSpPr>
          <p:nvPr>
            <p:ph type="body" idx="1"/>
          </p:nvPr>
        </p:nvSpPr>
        <p:spPr>
          <a:xfrm>
            <a:off x="685800" y="1944938"/>
            <a:ext cx="7772400" cy="4032116"/>
          </a:xfrm>
          <a:prstGeom prst="rect">
            <a:avLst/>
          </a:prstGeom>
          <a:noFill/>
          <a:ln>
            <a:noFill/>
          </a:ln>
        </p:spPr>
        <p:txBody>
          <a:bodyPr spcFirstLastPara="1" wrap="square" lIns="91425" tIns="45700" rIns="91425" bIns="45700" anchor="t" anchorCtr="0">
            <a:noAutofit/>
          </a:bodyPr>
          <a:lstStyle/>
          <a:p>
            <a:pPr marL="342900" lvl="0" indent="-342900">
              <a:spcBef>
                <a:spcPts val="0"/>
              </a:spcBef>
              <a:buSzPts val="2100"/>
              <a:buChar char="●"/>
            </a:pPr>
            <a:r>
              <a:rPr lang="it-IT" sz="2400" b="1" dirty="0">
                <a:latin typeface="Comic Sans MS"/>
                <a:ea typeface="Comic Sans MS"/>
                <a:cs typeface="Comic Sans MS"/>
                <a:sym typeface="Comic Sans MS"/>
              </a:rPr>
              <a:t>capacità limitata</a:t>
            </a:r>
          </a:p>
          <a:p>
            <a:pPr marL="342900" lvl="0" indent="-342900">
              <a:spcBef>
                <a:spcPts val="0"/>
              </a:spcBef>
              <a:buSzPts val="2100"/>
              <a:buChar char="●"/>
            </a:pPr>
            <a:endParaRPr lang="it-IT" sz="2400" b="1" dirty="0">
              <a:latin typeface="Comic Sans MS"/>
              <a:ea typeface="Comic Sans MS"/>
              <a:cs typeface="Comic Sans MS"/>
              <a:sym typeface="Comic Sans MS"/>
            </a:endParaRPr>
          </a:p>
          <a:p>
            <a:pPr marL="342900" lvl="0" indent="-342900">
              <a:spcBef>
                <a:spcPts val="0"/>
              </a:spcBef>
              <a:buSzPts val="2100"/>
              <a:buChar char="●"/>
            </a:pPr>
            <a:r>
              <a:rPr lang="it-IT" sz="2400" dirty="0">
                <a:latin typeface="Comic Sans MS"/>
                <a:ea typeface="Comic Sans MS"/>
                <a:cs typeface="Comic Sans MS"/>
                <a:sym typeface="Comic Sans MS"/>
              </a:rPr>
              <a:t>un numero limitato di informazioni può essere elaborato e mantenuto in uno stesso momento</a:t>
            </a:r>
          </a:p>
          <a:p>
            <a:pPr marL="342900" lvl="0" indent="-342900">
              <a:spcBef>
                <a:spcPts val="0"/>
              </a:spcBef>
              <a:buSzPts val="2100"/>
              <a:buChar char="●"/>
            </a:pPr>
            <a:endParaRPr lang="it-IT" sz="2400" dirty="0">
              <a:latin typeface="Comic Sans MS"/>
              <a:ea typeface="Comic Sans MS"/>
              <a:cs typeface="Comic Sans MS"/>
              <a:sym typeface="Comic Sans MS"/>
            </a:endParaRPr>
          </a:p>
          <a:p>
            <a:pPr marL="342900" lvl="0" indent="-342900">
              <a:spcBef>
                <a:spcPts val="0"/>
              </a:spcBef>
              <a:buSzPts val="2100"/>
              <a:buChar char="●"/>
            </a:pPr>
            <a:r>
              <a:rPr lang="it-IT" sz="2400" dirty="0">
                <a:latin typeface="Comic Sans MS"/>
                <a:ea typeface="Comic Sans MS"/>
                <a:cs typeface="Comic Sans MS"/>
                <a:sym typeface="Comic Sans MS"/>
              </a:rPr>
              <a:t>La capacità è misurata dallo </a:t>
            </a:r>
            <a:r>
              <a:rPr lang="it-IT" sz="2400" b="1" dirty="0" err="1">
                <a:latin typeface="Comic Sans MS"/>
                <a:ea typeface="Comic Sans MS"/>
                <a:cs typeface="Comic Sans MS"/>
                <a:sym typeface="Comic Sans MS"/>
              </a:rPr>
              <a:t>span</a:t>
            </a:r>
            <a:r>
              <a:rPr lang="it-IT" sz="2400" dirty="0">
                <a:latin typeface="Comic Sans MS"/>
                <a:ea typeface="Comic Sans MS"/>
                <a:cs typeface="Comic Sans MS"/>
                <a:sym typeface="Comic Sans MS"/>
              </a:rPr>
              <a:t> di memoria</a:t>
            </a:r>
          </a:p>
          <a:p>
            <a:pPr marL="685800" lvl="1" indent="-342900">
              <a:spcBef>
                <a:spcPts val="0"/>
              </a:spcBef>
              <a:buSzPts val="2100"/>
              <a:buChar char="●"/>
            </a:pPr>
            <a:r>
              <a:rPr lang="it-IT" sz="2000" dirty="0">
                <a:latin typeface="Comic Sans MS"/>
                <a:ea typeface="Comic Sans MS"/>
                <a:cs typeface="Comic Sans MS"/>
                <a:sym typeface="Comic Sans MS"/>
              </a:rPr>
              <a:t>Varia in funzione del materiale da ricordare, anche all’interno dello stesso individuo</a:t>
            </a:r>
          </a:p>
          <a:p>
            <a:pPr marL="685800" lvl="1" indent="-342900">
              <a:spcBef>
                <a:spcPts val="0"/>
              </a:spcBef>
              <a:buSzPts val="2100"/>
              <a:buChar char="●"/>
            </a:pPr>
            <a:r>
              <a:rPr lang="it-IT" sz="2000" dirty="0">
                <a:latin typeface="Comic Sans MS"/>
                <a:ea typeface="Comic Sans MS"/>
                <a:cs typeface="Comic Sans MS"/>
                <a:sym typeface="Comic Sans MS"/>
              </a:rPr>
              <a:t>ci possono essere persone che hanno uno </a:t>
            </a:r>
            <a:r>
              <a:rPr lang="it-IT" sz="2000" dirty="0" err="1">
                <a:latin typeface="Comic Sans MS"/>
                <a:ea typeface="Comic Sans MS"/>
                <a:cs typeface="Comic Sans MS"/>
                <a:sym typeface="Comic Sans MS"/>
              </a:rPr>
              <a:t>span</a:t>
            </a:r>
            <a:r>
              <a:rPr lang="it-IT" sz="2000" dirty="0">
                <a:latin typeface="Comic Sans MS"/>
                <a:ea typeface="Comic Sans MS"/>
                <a:cs typeface="Comic Sans MS"/>
                <a:sym typeface="Comic Sans MS"/>
              </a:rPr>
              <a:t> verbale maggiore di quello spaziale o visivo, o viceversa</a:t>
            </a:r>
          </a:p>
          <a:p>
            <a:pPr marL="685800" lvl="1" indent="-342900">
              <a:spcBef>
                <a:spcPts val="0"/>
              </a:spcBef>
              <a:buSzPts val="2100"/>
              <a:buChar char="●"/>
            </a:pPr>
            <a:endParaRPr lang="it-IT" sz="2000" dirty="0">
              <a:latin typeface="Comic Sans MS"/>
              <a:ea typeface="Comic Sans MS"/>
              <a:cs typeface="Comic Sans MS"/>
              <a:sym typeface="Comic Sans MS"/>
            </a:endParaRPr>
          </a:p>
          <a:p>
            <a:pPr marL="342900" lvl="0" indent="-342900">
              <a:spcBef>
                <a:spcPts val="0"/>
              </a:spcBef>
              <a:buSzPts val="2100"/>
              <a:buChar char="●"/>
            </a:pPr>
            <a:r>
              <a:rPr lang="it-IT" sz="2400" dirty="0">
                <a:latin typeface="Comic Sans MS"/>
                <a:ea typeface="Comic Sans MS"/>
                <a:cs typeface="Comic Sans MS"/>
                <a:sym typeface="Comic Sans MS"/>
              </a:rPr>
              <a:t>Lo </a:t>
            </a:r>
            <a:r>
              <a:rPr lang="it-IT" sz="2400" dirty="0" err="1">
                <a:latin typeface="Comic Sans MS"/>
                <a:ea typeface="Comic Sans MS"/>
                <a:cs typeface="Comic Sans MS"/>
                <a:sym typeface="Comic Sans MS"/>
              </a:rPr>
              <a:t>span</a:t>
            </a:r>
            <a:r>
              <a:rPr lang="it-IT" sz="2400" dirty="0">
                <a:latin typeface="Comic Sans MS"/>
                <a:ea typeface="Comic Sans MS"/>
                <a:cs typeface="Comic Sans MS"/>
                <a:sym typeface="Comic Sans MS"/>
              </a:rPr>
              <a:t> di memoria varia anche in funzione dell’età con andamenti differenti a seconda della componente considerata</a:t>
            </a:r>
            <a:endParaRPr sz="2400" dirty="0"/>
          </a:p>
        </p:txBody>
      </p:sp>
      <p:sp>
        <p:nvSpPr>
          <p:cNvPr id="204" name="Google Shape;204;p9"/>
          <p:cNvSpPr/>
          <p:nvPr/>
        </p:nvSpPr>
        <p:spPr>
          <a:xfrm>
            <a:off x="457200" y="76200"/>
            <a:ext cx="7543800" cy="1295400"/>
          </a:xfrm>
          <a:prstGeom prst="rect">
            <a:avLst/>
          </a:prstGeom>
          <a:noFill/>
          <a:ln>
            <a:noFill/>
          </a:ln>
        </p:spPr>
        <p:txBody>
          <a:bodyPr spcFirstLastPara="1" wrap="square" lIns="91425" tIns="45700" rIns="91425" bIns="45700" anchor="b" anchorCtr="0">
            <a:noAutofit/>
          </a:bodyPr>
          <a:lstStyle/>
          <a:p>
            <a:pPr marL="0" marR="0" lvl="0" indent="0" algn="l" rtl="0">
              <a:spcBef>
                <a:spcPts val="0"/>
              </a:spcBef>
              <a:spcAft>
                <a:spcPts val="0"/>
              </a:spcAft>
              <a:buClr>
                <a:schemeClr val="dk1"/>
              </a:buClr>
              <a:buSzPts val="3900"/>
              <a:buFont typeface="Noto Sans Symbols"/>
              <a:buNone/>
            </a:pPr>
            <a:endParaRPr sz="3900" b="1">
              <a:solidFill>
                <a:schemeClr val="dk2"/>
              </a:solidFill>
              <a:latin typeface="Comic Sans MS"/>
              <a:ea typeface="Comic Sans MS"/>
              <a:cs typeface="Comic Sans MS"/>
              <a:sym typeface="Comic Sans M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10"/>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dirty="0">
                <a:latin typeface="Comic Sans MS"/>
                <a:ea typeface="Comic Sans MS"/>
                <a:cs typeface="Comic Sans MS"/>
                <a:sym typeface="Comic Sans MS"/>
              </a:rPr>
              <a:t>Memoria sensoriale</a:t>
            </a:r>
            <a:endParaRPr dirty="0"/>
          </a:p>
        </p:txBody>
      </p:sp>
      <p:sp>
        <p:nvSpPr>
          <p:cNvPr id="221" name="Google Shape;221;p10"/>
          <p:cNvSpPr txBox="1">
            <a:spLocks noGrp="1"/>
          </p:cNvSpPr>
          <p:nvPr>
            <p:ph type="body" idx="1"/>
          </p:nvPr>
        </p:nvSpPr>
        <p:spPr>
          <a:xfrm>
            <a:off x="744538" y="2209800"/>
            <a:ext cx="7772400" cy="4495800"/>
          </a:xfrm>
          <a:prstGeom prst="rect">
            <a:avLst/>
          </a:prstGeom>
          <a:noFill/>
          <a:ln>
            <a:noFill/>
          </a:ln>
        </p:spPr>
        <p:txBody>
          <a:bodyPr spcFirstLastPara="1" wrap="square" lIns="91425" tIns="45700" rIns="91425" bIns="45700" anchor="t" anchorCtr="0">
            <a:noAutofit/>
          </a:bodyPr>
          <a:lstStyle/>
          <a:p>
            <a:pPr marL="342900" lvl="0" indent="-342900">
              <a:spcBef>
                <a:spcPts val="0"/>
              </a:spcBef>
              <a:buSzPts val="2100"/>
              <a:buChar char="●"/>
            </a:pPr>
            <a:r>
              <a:rPr lang="it-IT" dirty="0">
                <a:latin typeface="Comic Sans MS"/>
                <a:ea typeface="Comic Sans MS"/>
                <a:cs typeface="Comic Sans MS"/>
                <a:sym typeface="Comic Sans MS"/>
              </a:rPr>
              <a:t>permette di mantenere per brevissimo tempo i dettagli sensoriali degli eventi</a:t>
            </a:r>
          </a:p>
          <a:p>
            <a:pPr marL="342900" lvl="0" indent="-342900">
              <a:spcBef>
                <a:spcPts val="0"/>
              </a:spcBef>
              <a:buSzPts val="2100"/>
              <a:buChar char="●"/>
            </a:pPr>
            <a:r>
              <a:rPr lang="it-IT" dirty="0">
                <a:latin typeface="Comic Sans MS"/>
                <a:ea typeface="Comic Sans MS"/>
                <a:cs typeface="Comic Sans MS"/>
                <a:sym typeface="Comic Sans MS"/>
              </a:rPr>
              <a:t>mantiene le caratteristiche degli stimoli, ma non le idee/rappresentazioni relative a ciò che colpisce i nostri sensi</a:t>
            </a:r>
          </a:p>
          <a:p>
            <a:pPr marL="342900" lvl="0" indent="-342900">
              <a:spcBef>
                <a:spcPts val="0"/>
              </a:spcBef>
              <a:buSzPts val="2100"/>
              <a:buChar char="●"/>
            </a:pPr>
            <a:r>
              <a:rPr lang="it-IT" dirty="0"/>
              <a:t>il ricordo sensoriale non consenta una categorizzazione degli stimoli</a:t>
            </a:r>
          </a:p>
          <a:p>
            <a:pPr marL="342900" lvl="0" indent="-342900">
              <a:spcBef>
                <a:spcPts val="0"/>
              </a:spcBef>
              <a:buSzPts val="2100"/>
              <a:buChar char="●"/>
            </a:pPr>
            <a:r>
              <a:rPr lang="it-IT" dirty="0"/>
              <a:t>tuttavia permette di confrontare accuratamente la similarità/differenza fra due stimoli presentati in successione</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5"/>
          <p:cNvSpPr txBox="1">
            <a:spLocks noGrp="1"/>
          </p:cNvSpPr>
          <p:nvPr>
            <p:ph type="title"/>
          </p:nvPr>
        </p:nvSpPr>
        <p:spPr>
          <a:xfrm>
            <a:off x="628650" y="-404308"/>
            <a:ext cx="7886700" cy="1325563"/>
          </a:xfrm>
          <a:noFill/>
          <a:ln>
            <a:noFill/>
          </a:ln>
        </p:spPr>
        <p:txBody>
          <a:bodyPr spcFirstLastPara="1" wrap="square" lIns="91425" tIns="45700" rIns="91425" bIns="45700" anchor="b" anchorCtr="0">
            <a:noAutofit/>
          </a:bodyPr>
          <a:lstStyle/>
          <a:p>
            <a:pPr lvl="0"/>
            <a:r>
              <a:rPr lang="en-US" dirty="0">
                <a:sym typeface="Arial"/>
              </a:rPr>
              <a:t>Memoria </a:t>
            </a:r>
            <a:r>
              <a:rPr lang="en-US" dirty="0" err="1">
                <a:sym typeface="Arial"/>
              </a:rPr>
              <a:t>sensoriale</a:t>
            </a:r>
            <a:r>
              <a:rPr lang="en-US" dirty="0">
                <a:sym typeface="Arial"/>
              </a:rPr>
              <a:t> (2)</a:t>
            </a:r>
            <a:endParaRPr lang="en-US" dirty="0"/>
          </a:p>
        </p:txBody>
      </p:sp>
      <p:sp>
        <p:nvSpPr>
          <p:cNvPr id="194" name="Google Shape;194;p25"/>
          <p:cNvSpPr txBox="1">
            <a:spLocks noGrp="1"/>
          </p:cNvSpPr>
          <p:nvPr>
            <p:ph idx="1"/>
          </p:nvPr>
        </p:nvSpPr>
        <p:spPr>
          <a:xfrm>
            <a:off x="628650" y="921255"/>
            <a:ext cx="7886700" cy="3324706"/>
          </a:xfrm>
          <a:noFill/>
          <a:ln>
            <a:noFill/>
          </a:ln>
        </p:spPr>
        <p:txBody>
          <a:bodyPr spcFirstLastPara="1" wrap="square" lIns="91425" tIns="45700" rIns="91425" bIns="45700" anchor="t" anchorCtr="0">
            <a:noAutofit/>
          </a:bodyPr>
          <a:lstStyle/>
          <a:p>
            <a:pPr lvl="0"/>
            <a:r>
              <a:rPr lang="it-IT" dirty="0">
                <a:sym typeface="Arial"/>
              </a:rPr>
              <a:t>il ricordo sensoriale può essere sia esplicito che implicito</a:t>
            </a:r>
          </a:p>
          <a:p>
            <a:pPr lvl="0"/>
            <a:r>
              <a:rPr lang="it-IT" dirty="0">
                <a:sym typeface="Arial"/>
              </a:rPr>
              <a:t>Esempio: le persone sono capaci di ricordare un’informazione uditiva (la presenza di una sillaba) a cui non dovevano prestare attenzione</a:t>
            </a:r>
          </a:p>
          <a:p>
            <a:pPr lvl="0"/>
            <a:r>
              <a:rPr lang="it-IT" dirty="0">
                <a:sym typeface="Arial"/>
              </a:rPr>
              <a:t>Cowan (1990): </a:t>
            </a:r>
          </a:p>
          <a:p>
            <a:pPr lvl="1"/>
            <a:r>
              <a:rPr lang="it-IT" dirty="0">
                <a:sym typeface="Arial"/>
              </a:rPr>
              <a:t>Ai partecipanti era chiesto di leggere in modo silente un testo, mentre ascoltavano delle sillabe pronunciate a intervalli variabili attraverso delle cuffie</a:t>
            </a:r>
          </a:p>
          <a:p>
            <a:pPr lvl="1"/>
            <a:r>
              <a:rPr lang="it-IT" dirty="0">
                <a:sym typeface="Arial"/>
              </a:rPr>
              <a:t>All’apparire di un segnale visivo i partecipanti dovevano identificare la sillaba presentata 1, 5 o 10 secondi prima.</a:t>
            </a:r>
          </a:p>
          <a:p>
            <a:pPr lvl="1"/>
            <a:r>
              <a:rPr lang="it-IT" dirty="0">
                <a:sym typeface="Arial"/>
              </a:rPr>
              <a:t>Nella condizione a 1 secondo il ricordo era pressoché perfetto, nonostante l’istruzione fosse di ignorare le sillabe.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3" name="Title 2">
            <a:extLst>
              <a:ext uri="{FF2B5EF4-FFF2-40B4-BE49-F238E27FC236}">
                <a16:creationId xmlns:a16="http://schemas.microsoft.com/office/drawing/2014/main" id="{601FB130-49C9-4BA8-9C37-F357A56B813B}"/>
              </a:ext>
            </a:extLst>
          </p:cNvPr>
          <p:cNvSpPr>
            <a:spLocks noGrp="1"/>
          </p:cNvSpPr>
          <p:nvPr>
            <p:ph type="title"/>
          </p:nvPr>
        </p:nvSpPr>
        <p:spPr/>
        <p:txBody>
          <a:bodyPr/>
          <a:lstStyle/>
          <a:p>
            <a:r>
              <a:rPr lang="it-IT" dirty="0"/>
              <a:t>Memoria iconica ed ecoica</a:t>
            </a:r>
          </a:p>
        </p:txBody>
      </p:sp>
      <p:sp>
        <p:nvSpPr>
          <p:cNvPr id="201" name="Google Shape;201;p26"/>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Le due memorie sensoriali più studiate sono :</a:t>
            </a:r>
          </a:p>
          <a:p>
            <a:pPr lvl="0"/>
            <a:r>
              <a:rPr lang="it-IT" dirty="0">
                <a:sym typeface="Arial"/>
              </a:rPr>
              <a:t> componente visiva: </a:t>
            </a:r>
            <a:r>
              <a:rPr lang="it-IT" b="1" dirty="0">
                <a:sym typeface="Arial"/>
              </a:rPr>
              <a:t>memoria iconica</a:t>
            </a:r>
          </a:p>
          <a:p>
            <a:pPr lvl="0"/>
            <a:r>
              <a:rPr lang="it-IT" dirty="0">
                <a:sym typeface="Arial"/>
              </a:rPr>
              <a:t>Componente uditiva:</a:t>
            </a:r>
            <a:r>
              <a:rPr lang="it-IT" b="1" dirty="0">
                <a:sym typeface="Arial"/>
              </a:rPr>
              <a:t> memoria ecoica</a:t>
            </a:r>
            <a:endParaRPr lang="it-IT"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3" name="Title 2">
            <a:extLst>
              <a:ext uri="{FF2B5EF4-FFF2-40B4-BE49-F238E27FC236}">
                <a16:creationId xmlns:a16="http://schemas.microsoft.com/office/drawing/2014/main" id="{D6A0299E-541F-4147-BA35-A5AF6979BF7E}"/>
              </a:ext>
            </a:extLst>
          </p:cNvPr>
          <p:cNvSpPr>
            <a:spLocks noGrp="1"/>
          </p:cNvSpPr>
          <p:nvPr>
            <p:ph type="title"/>
          </p:nvPr>
        </p:nvSpPr>
        <p:spPr/>
        <p:txBody>
          <a:bodyPr/>
          <a:lstStyle/>
          <a:p>
            <a:r>
              <a:rPr lang="it-IT" dirty="0"/>
              <a:t>Studi di Sperling (1959) sulla memoria iconica</a:t>
            </a:r>
          </a:p>
        </p:txBody>
      </p:sp>
      <p:pic>
        <p:nvPicPr>
          <p:cNvPr id="4" name="Immagine 3">
            <a:extLst>
              <a:ext uri="{FF2B5EF4-FFF2-40B4-BE49-F238E27FC236}">
                <a16:creationId xmlns:a16="http://schemas.microsoft.com/office/drawing/2014/main" id="{771796FD-4C62-5256-A5FC-2BD5E79EC20C}"/>
              </a:ext>
            </a:extLst>
          </p:cNvPr>
          <p:cNvPicPr>
            <a:picLocks noChangeAspect="1"/>
          </p:cNvPicPr>
          <p:nvPr/>
        </p:nvPicPr>
        <p:blipFill>
          <a:blip r:embed="rId3"/>
          <a:stretch>
            <a:fillRect/>
          </a:stretch>
        </p:blipFill>
        <p:spPr>
          <a:xfrm>
            <a:off x="189106" y="2004394"/>
            <a:ext cx="9011462" cy="3872299"/>
          </a:xfrm>
          <a:prstGeom prst="rect">
            <a:avLst/>
          </a:prstGeom>
        </p:spPr>
      </p:pic>
      <p:sp>
        <p:nvSpPr>
          <p:cNvPr id="7" name="Rettangolo 6">
            <a:extLst>
              <a:ext uri="{FF2B5EF4-FFF2-40B4-BE49-F238E27FC236}">
                <a16:creationId xmlns:a16="http://schemas.microsoft.com/office/drawing/2014/main" id="{57D3E136-BB88-F180-8FC5-D3E14C62BC5F}"/>
              </a:ext>
            </a:extLst>
          </p:cNvPr>
          <p:cNvSpPr/>
          <p:nvPr/>
        </p:nvSpPr>
        <p:spPr>
          <a:xfrm>
            <a:off x="6375040" y="5215944"/>
            <a:ext cx="1287889" cy="2575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solidFill>
                  <a:sysClr val="windowText" lastClr="000000"/>
                </a:solidFill>
              </a:rPr>
              <a:t>presentate</a:t>
            </a:r>
            <a:endParaRPr lang="en-GB" dirty="0">
              <a:solidFill>
                <a:sysClr val="windowText" lastClr="00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30"/>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a:sym typeface="Arial"/>
              </a:rPr>
              <a:t>Confine </a:t>
            </a:r>
            <a:r>
              <a:rPr lang="en-US" dirty="0" err="1">
                <a:sym typeface="Arial"/>
              </a:rPr>
              <a:t>tra</a:t>
            </a:r>
            <a:r>
              <a:rPr lang="en-US" dirty="0">
                <a:sym typeface="Arial"/>
              </a:rPr>
              <a:t> </a:t>
            </a:r>
            <a:r>
              <a:rPr lang="en-US" dirty="0" err="1">
                <a:sym typeface="Arial"/>
              </a:rPr>
              <a:t>processi</a:t>
            </a:r>
            <a:r>
              <a:rPr lang="en-US" dirty="0">
                <a:sym typeface="Arial"/>
              </a:rPr>
              <a:t> </a:t>
            </a:r>
            <a:r>
              <a:rPr lang="en-US" dirty="0" err="1">
                <a:sym typeface="Arial"/>
              </a:rPr>
              <a:t>percettivi</a:t>
            </a:r>
            <a:r>
              <a:rPr lang="en-US" dirty="0">
                <a:sym typeface="Arial"/>
              </a:rPr>
              <a:t> e </a:t>
            </a:r>
            <a:r>
              <a:rPr lang="en-US" dirty="0" err="1">
                <a:sym typeface="Arial"/>
              </a:rPr>
              <a:t>mnestici</a:t>
            </a:r>
            <a:endParaRPr lang="en-US" dirty="0"/>
          </a:p>
        </p:txBody>
      </p:sp>
      <p:sp>
        <p:nvSpPr>
          <p:cNvPr id="228" name="Google Shape;228;p30"/>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Il confine fra processi percettivi e mnestici è labile</a:t>
            </a:r>
          </a:p>
          <a:p>
            <a:pPr lvl="0"/>
            <a:r>
              <a:rPr lang="it-IT" dirty="0">
                <a:sym typeface="Arial"/>
              </a:rPr>
              <a:t>la possibilità di ricordare le informazioni appena presentate potrebbe non essere altro che una eco dell’elaborazione percettiva </a:t>
            </a:r>
          </a:p>
          <a:p>
            <a:pPr lvl="0"/>
            <a:r>
              <a:rPr lang="it-IT" dirty="0">
                <a:sym typeface="Arial"/>
              </a:rPr>
              <a:t>infatti la durata e l’intensità dello stimolo influenzano la persistenza del ricordo sensoriale</a:t>
            </a:r>
          </a:p>
          <a:p>
            <a:pPr lvl="0"/>
            <a:r>
              <a:rPr lang="it-IT" dirty="0">
                <a:sym typeface="Arial"/>
              </a:rPr>
              <a:t>Alcuni processi di integrazione che avvengono nella memoria sensoriale richiedono l’intervento dell’attenzione, quindi di processi non prettamente mnestici (paragrafi 4.2.1, 4.2.3, 4.2.4).</a:t>
            </a:r>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31"/>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a:sym typeface="Arial"/>
              </a:rPr>
              <a:t>Memoria a breve </a:t>
            </a:r>
            <a:r>
              <a:rPr lang="en-US" dirty="0" err="1">
                <a:sym typeface="Arial"/>
              </a:rPr>
              <a:t>termine</a:t>
            </a:r>
            <a:endParaRPr lang="en-US" dirty="0"/>
          </a:p>
        </p:txBody>
      </p:sp>
      <p:sp>
        <p:nvSpPr>
          <p:cNvPr id="234" name="Google Shape;234;p31"/>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L’interesse per la memoria a breve termine diventa centrale nella psicologia cognitiva intorno agli anni Sessanta del xx secolo</a:t>
            </a:r>
          </a:p>
          <a:p>
            <a:pPr lvl="0"/>
            <a:r>
              <a:rPr lang="it-IT" dirty="0">
                <a:sym typeface="Arial"/>
              </a:rPr>
              <a:t>Stretto legame con altri aspetti della cognizione: pensiero, ragionamento, consapevolezza</a:t>
            </a:r>
          </a:p>
          <a:p>
            <a:pPr lvl="0"/>
            <a:r>
              <a:rPr lang="it-IT" dirty="0">
                <a:sym typeface="Arial"/>
              </a:rPr>
              <a:t>È per questo legame che, al concetto classico di memoria a breve termine...</a:t>
            </a:r>
          </a:p>
          <a:p>
            <a:pPr lvl="1"/>
            <a:r>
              <a:rPr lang="it-IT" dirty="0">
                <a:sym typeface="Arial"/>
              </a:rPr>
              <a:t>definito in termini di durata delle informazioni</a:t>
            </a:r>
          </a:p>
          <a:p>
            <a:r>
              <a:rPr lang="it-IT" dirty="0">
                <a:sym typeface="Arial"/>
              </a:rPr>
              <a:t> ...molto presto si è affiancato il concetto di </a:t>
            </a:r>
            <a:r>
              <a:rPr lang="it-IT" b="1" dirty="0">
                <a:sym typeface="Arial"/>
              </a:rPr>
              <a:t>memoria di lavoro</a:t>
            </a:r>
            <a:r>
              <a:rPr lang="it-IT" dirty="0">
                <a:sym typeface="Arial"/>
              </a:rPr>
              <a:t> (MDL)</a:t>
            </a:r>
          </a:p>
          <a:p>
            <a:pPr lvl="1"/>
            <a:r>
              <a:rPr lang="it-IT" dirty="0">
                <a:sym typeface="Arial"/>
              </a:rPr>
              <a:t>Definito dalla possibilità di svolgere operazioni sulle informazioni mantenute</a:t>
            </a:r>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EE89B-4C64-464E-BA80-E47F3CC68F9E}"/>
              </a:ext>
            </a:extLst>
          </p:cNvPr>
          <p:cNvSpPr>
            <a:spLocks noGrp="1"/>
          </p:cNvSpPr>
          <p:nvPr>
            <p:ph type="title"/>
          </p:nvPr>
        </p:nvSpPr>
        <p:spPr/>
        <p:txBody>
          <a:bodyPr/>
          <a:lstStyle/>
          <a:p>
            <a:r>
              <a:rPr lang="it-IT" dirty="0"/>
              <a:t>Modello classico di </a:t>
            </a:r>
            <a:r>
              <a:rPr lang="it-IT" dirty="0" err="1"/>
              <a:t>Baddeley</a:t>
            </a:r>
            <a:r>
              <a:rPr lang="it-IT" dirty="0"/>
              <a:t> e </a:t>
            </a:r>
            <a:r>
              <a:rPr lang="it-IT" dirty="0" err="1"/>
              <a:t>Hitch</a:t>
            </a:r>
            <a:r>
              <a:rPr lang="it-IT" dirty="0"/>
              <a:t> (1974)</a:t>
            </a:r>
            <a:endParaRPr lang="en-US" dirty="0"/>
          </a:p>
        </p:txBody>
      </p:sp>
      <p:sp>
        <p:nvSpPr>
          <p:cNvPr id="3" name="Content Placeholder 2">
            <a:extLst>
              <a:ext uri="{FF2B5EF4-FFF2-40B4-BE49-F238E27FC236}">
                <a16:creationId xmlns:a16="http://schemas.microsoft.com/office/drawing/2014/main" id="{8A1D57D1-345D-4647-ADF2-0EEF7C1288BA}"/>
              </a:ext>
            </a:extLst>
          </p:cNvPr>
          <p:cNvSpPr>
            <a:spLocks noGrp="1"/>
          </p:cNvSpPr>
          <p:nvPr>
            <p:ph idx="1"/>
          </p:nvPr>
        </p:nvSpPr>
        <p:spPr/>
        <p:txBody>
          <a:bodyPr>
            <a:normAutofit fontScale="92500"/>
          </a:bodyPr>
          <a:lstStyle/>
          <a:p>
            <a:r>
              <a:rPr lang="it-IT" dirty="0"/>
              <a:t>La memoria di lavoro è uno spazio di lavoro </a:t>
            </a:r>
          </a:p>
          <a:p>
            <a:r>
              <a:rPr lang="it-IT" dirty="0"/>
              <a:t>consente all’essere umano di capire e rappresentarsi mentalmente l’ambiente intorno a </a:t>
            </a:r>
            <a:r>
              <a:rPr lang="it-IT" dirty="0" err="1"/>
              <a:t>sè</a:t>
            </a:r>
            <a:r>
              <a:rPr lang="it-IT" dirty="0"/>
              <a:t>, </a:t>
            </a:r>
          </a:p>
          <a:p>
            <a:r>
              <a:rPr lang="it-IT" dirty="0"/>
              <a:t>mantenere informazioni circa le esperienze appena passate</a:t>
            </a:r>
          </a:p>
          <a:p>
            <a:r>
              <a:rPr lang="it-IT" dirty="0"/>
              <a:t>sostenere l’apprendimento di nuove conoscenze</a:t>
            </a:r>
          </a:p>
          <a:p>
            <a:r>
              <a:rPr lang="it-IT" dirty="0"/>
              <a:t>risolvere problemi</a:t>
            </a:r>
          </a:p>
          <a:p>
            <a:r>
              <a:rPr lang="it-IT" dirty="0"/>
              <a:t>formulare previsioni</a:t>
            </a:r>
          </a:p>
          <a:p>
            <a:r>
              <a:rPr lang="it-IT" dirty="0"/>
              <a:t>collegare e mettere in atto comportamenti e obiettivi</a:t>
            </a:r>
          </a:p>
        </p:txBody>
      </p:sp>
    </p:spTree>
    <p:extLst>
      <p:ext uri="{BB962C8B-B14F-4D97-AF65-F5344CB8AC3E}">
        <p14:creationId xmlns:p14="http://schemas.microsoft.com/office/powerpoint/2010/main" val="2807206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EE89B-4C64-464E-BA80-E47F3CC68F9E}"/>
              </a:ext>
            </a:extLst>
          </p:cNvPr>
          <p:cNvSpPr>
            <a:spLocks noGrp="1"/>
          </p:cNvSpPr>
          <p:nvPr>
            <p:ph type="title"/>
          </p:nvPr>
        </p:nvSpPr>
        <p:spPr/>
        <p:txBody>
          <a:bodyPr/>
          <a:lstStyle/>
          <a:p>
            <a:r>
              <a:rPr lang="it-IT" dirty="0"/>
              <a:t>Componenti del modello</a:t>
            </a:r>
            <a:endParaRPr lang="en-US" dirty="0"/>
          </a:p>
        </p:txBody>
      </p:sp>
      <p:sp>
        <p:nvSpPr>
          <p:cNvPr id="3" name="Content Placeholder 2">
            <a:extLst>
              <a:ext uri="{FF2B5EF4-FFF2-40B4-BE49-F238E27FC236}">
                <a16:creationId xmlns:a16="http://schemas.microsoft.com/office/drawing/2014/main" id="{8A1D57D1-345D-4647-ADF2-0EEF7C1288BA}"/>
              </a:ext>
            </a:extLst>
          </p:cNvPr>
          <p:cNvSpPr>
            <a:spLocks noGrp="1"/>
          </p:cNvSpPr>
          <p:nvPr>
            <p:ph idx="1"/>
          </p:nvPr>
        </p:nvSpPr>
        <p:spPr/>
        <p:txBody>
          <a:bodyPr>
            <a:normAutofit/>
          </a:bodyPr>
          <a:lstStyle/>
          <a:p>
            <a:r>
              <a:rPr lang="it-IT" b="1" dirty="0"/>
              <a:t>esecutivo centrale</a:t>
            </a:r>
            <a:r>
              <a:rPr lang="it-IT" dirty="0"/>
              <a:t>: un sistema per il controllo delle risorse </a:t>
            </a:r>
            <a:r>
              <a:rPr lang="it-IT" dirty="0" err="1"/>
              <a:t>attentive</a:t>
            </a:r>
            <a:endParaRPr lang="it-IT" dirty="0"/>
          </a:p>
          <a:p>
            <a:r>
              <a:rPr lang="it-IT" dirty="0"/>
              <a:t>Due componenti ausiliarie per il mantenimento di informazioni in modalità specifiche:</a:t>
            </a:r>
          </a:p>
          <a:p>
            <a:r>
              <a:rPr lang="it-IT" dirty="0"/>
              <a:t> il </a:t>
            </a:r>
            <a:r>
              <a:rPr lang="it-IT" b="1" dirty="0"/>
              <a:t>loop articolatorio</a:t>
            </a:r>
            <a:r>
              <a:rPr lang="it-IT" dirty="0"/>
              <a:t> per le informazioni di natura verbale</a:t>
            </a:r>
          </a:p>
          <a:p>
            <a:r>
              <a:rPr lang="it-IT" dirty="0"/>
              <a:t> il </a:t>
            </a:r>
            <a:r>
              <a:rPr lang="it-IT" b="1" dirty="0"/>
              <a:t>taccuino </a:t>
            </a:r>
            <a:r>
              <a:rPr lang="it-IT" b="1" dirty="0" err="1"/>
              <a:t>visuo</a:t>
            </a:r>
            <a:r>
              <a:rPr lang="it-IT" b="1" dirty="0"/>
              <a:t>-spaziale</a:t>
            </a:r>
            <a:r>
              <a:rPr lang="it-IT" dirty="0"/>
              <a:t> per le informazioni di natura </a:t>
            </a:r>
            <a:r>
              <a:rPr lang="it-IT" dirty="0" err="1"/>
              <a:t>visuo</a:t>
            </a:r>
            <a:r>
              <a:rPr lang="it-IT" dirty="0"/>
              <a:t>-spaziale</a:t>
            </a:r>
          </a:p>
          <a:p>
            <a:pPr marL="0" indent="0">
              <a:buNone/>
            </a:pPr>
            <a:endParaRPr lang="en-US" dirty="0"/>
          </a:p>
        </p:txBody>
      </p:sp>
    </p:spTree>
    <p:extLst>
      <p:ext uri="{BB962C8B-B14F-4D97-AF65-F5344CB8AC3E}">
        <p14:creationId xmlns:p14="http://schemas.microsoft.com/office/powerpoint/2010/main" val="2374094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39850" y="5416550"/>
            <a:ext cx="3948113" cy="1319213"/>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a:p>
        </p:txBody>
      </p:sp>
      <p:pic>
        <p:nvPicPr>
          <p:cNvPr id="9" name="Immagine 8">
            <a:extLst>
              <a:ext uri="{FF2B5EF4-FFF2-40B4-BE49-F238E27FC236}">
                <a16:creationId xmlns:a16="http://schemas.microsoft.com/office/drawing/2014/main" id="{06DF6DEA-F22D-05CC-D81B-FE16E211FDF9}"/>
              </a:ext>
            </a:extLst>
          </p:cNvPr>
          <p:cNvPicPr>
            <a:picLocks noChangeAspect="1"/>
          </p:cNvPicPr>
          <p:nvPr/>
        </p:nvPicPr>
        <p:blipFill>
          <a:blip r:embed="rId3"/>
          <a:stretch>
            <a:fillRect/>
          </a:stretch>
        </p:blipFill>
        <p:spPr>
          <a:xfrm>
            <a:off x="679450" y="1773238"/>
            <a:ext cx="7772400" cy="2888914"/>
          </a:xfrm>
          <a:prstGeom prst="rect">
            <a:avLst/>
          </a:prstGeom>
        </p:spPr>
      </p:pic>
    </p:spTree>
    <p:extLst>
      <p:ext uri="{BB962C8B-B14F-4D97-AF65-F5344CB8AC3E}">
        <p14:creationId xmlns:p14="http://schemas.microsoft.com/office/powerpoint/2010/main" val="42596430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EE89B-4C64-464E-BA80-E47F3CC68F9E}"/>
              </a:ext>
            </a:extLst>
          </p:cNvPr>
          <p:cNvSpPr>
            <a:spLocks noGrp="1"/>
          </p:cNvSpPr>
          <p:nvPr>
            <p:ph type="title"/>
          </p:nvPr>
        </p:nvSpPr>
        <p:spPr/>
        <p:txBody>
          <a:bodyPr/>
          <a:lstStyle/>
          <a:p>
            <a:r>
              <a:rPr lang="it-IT" dirty="0"/>
              <a:t>Loop articolatorio</a:t>
            </a:r>
            <a:endParaRPr lang="en-US" dirty="0"/>
          </a:p>
        </p:txBody>
      </p:sp>
      <p:sp>
        <p:nvSpPr>
          <p:cNvPr id="3" name="Content Placeholder 2">
            <a:extLst>
              <a:ext uri="{FF2B5EF4-FFF2-40B4-BE49-F238E27FC236}">
                <a16:creationId xmlns:a16="http://schemas.microsoft.com/office/drawing/2014/main" id="{8A1D57D1-345D-4647-ADF2-0EEF7C1288BA}"/>
              </a:ext>
            </a:extLst>
          </p:cNvPr>
          <p:cNvSpPr>
            <a:spLocks noGrp="1"/>
          </p:cNvSpPr>
          <p:nvPr>
            <p:ph idx="1"/>
          </p:nvPr>
        </p:nvSpPr>
        <p:spPr/>
        <p:txBody>
          <a:bodyPr>
            <a:normAutofit fontScale="85000" lnSpcReduction="10000"/>
          </a:bodyPr>
          <a:lstStyle/>
          <a:p>
            <a:r>
              <a:rPr lang="it-IT" dirty="0"/>
              <a:t>Composta da:</a:t>
            </a:r>
          </a:p>
          <a:p>
            <a:r>
              <a:rPr lang="it-IT" dirty="0"/>
              <a:t> un magazzino passivo chiamato</a:t>
            </a:r>
            <a:r>
              <a:rPr lang="it-IT" b="1" dirty="0"/>
              <a:t> </a:t>
            </a:r>
            <a:r>
              <a:rPr lang="it-IT" b="1" dirty="0" err="1"/>
              <a:t>phonological</a:t>
            </a:r>
            <a:r>
              <a:rPr lang="it-IT" b="1" dirty="0"/>
              <a:t> store</a:t>
            </a:r>
            <a:endParaRPr lang="it-IT" dirty="0"/>
          </a:p>
          <a:p>
            <a:r>
              <a:rPr lang="it-IT" dirty="0"/>
              <a:t>un processo di ripetizione attivo: </a:t>
            </a:r>
            <a:r>
              <a:rPr lang="it-IT" b="1" dirty="0" err="1"/>
              <a:t>rehearsal</a:t>
            </a:r>
            <a:r>
              <a:rPr lang="it-IT" dirty="0"/>
              <a:t> </a:t>
            </a:r>
          </a:p>
          <a:p>
            <a:r>
              <a:rPr lang="it-IT" dirty="0"/>
              <a:t>Il magazzino passivo consente di mantenere le informazioni in un codice fonologico per un periodo di tempo limitato</a:t>
            </a:r>
          </a:p>
          <a:p>
            <a:pPr lvl="1"/>
            <a:r>
              <a:rPr lang="it-IT" dirty="0"/>
              <a:t>Pochi secondi</a:t>
            </a:r>
          </a:p>
          <a:p>
            <a:r>
              <a:rPr lang="it-IT" dirty="0"/>
              <a:t>Il processo di ripetizione attiva consente di “rinfrescare” le informazioni in modo continuo per evitarne il decadimento</a:t>
            </a:r>
          </a:p>
          <a:p>
            <a:r>
              <a:rPr lang="it-IT" dirty="0"/>
              <a:t>Entra in gioco nella percezione e produzione del linguaggio</a:t>
            </a:r>
          </a:p>
          <a:p>
            <a:r>
              <a:rPr lang="it-IT" dirty="0"/>
              <a:t>Questa distinzione è supportata da studi neuropsicologici (</a:t>
            </a:r>
            <a:r>
              <a:rPr lang="it-IT" dirty="0" err="1"/>
              <a:t>Baddeley</a:t>
            </a:r>
            <a:r>
              <a:rPr lang="it-IT" dirty="0"/>
              <a:t>, 1986) e di neuroimmagine (Smith, </a:t>
            </a:r>
            <a:r>
              <a:rPr lang="it-IT" dirty="0" err="1"/>
              <a:t>Jonides</a:t>
            </a:r>
            <a:r>
              <a:rPr lang="it-IT" dirty="0"/>
              <a:t>, 1997)</a:t>
            </a:r>
          </a:p>
          <a:p>
            <a:pPr lvl="2"/>
            <a:endParaRPr lang="en-US" dirty="0"/>
          </a:p>
        </p:txBody>
      </p:sp>
    </p:spTree>
    <p:extLst>
      <p:ext uri="{BB962C8B-B14F-4D97-AF65-F5344CB8AC3E}">
        <p14:creationId xmlns:p14="http://schemas.microsoft.com/office/powerpoint/2010/main" val="38729485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556307F-4847-480F-ABC5-1E3F122853F0}"/>
              </a:ext>
            </a:extLst>
          </p:cNvPr>
          <p:cNvSpPr>
            <a:spLocks noGrp="1"/>
          </p:cNvSpPr>
          <p:nvPr>
            <p:ph type="title"/>
          </p:nvPr>
        </p:nvSpPr>
        <p:spPr/>
        <p:txBody>
          <a:bodyPr/>
          <a:lstStyle/>
          <a:p>
            <a:r>
              <a:rPr lang="it-IT" dirty="0"/>
              <a:t>Taccuino </a:t>
            </a:r>
            <a:r>
              <a:rPr lang="it-IT" dirty="0" err="1"/>
              <a:t>visuo</a:t>
            </a:r>
            <a:r>
              <a:rPr lang="it-IT" dirty="0"/>
              <a:t>-spaziale</a:t>
            </a:r>
            <a:endParaRPr lang="en-US" dirty="0"/>
          </a:p>
        </p:txBody>
      </p:sp>
      <p:sp>
        <p:nvSpPr>
          <p:cNvPr id="3" name="Segnaposto contenuto 2">
            <a:extLst>
              <a:ext uri="{FF2B5EF4-FFF2-40B4-BE49-F238E27FC236}">
                <a16:creationId xmlns:a16="http://schemas.microsoft.com/office/drawing/2014/main" id="{26602DE0-0103-469D-863E-6741D58BA648}"/>
              </a:ext>
            </a:extLst>
          </p:cNvPr>
          <p:cNvSpPr>
            <a:spLocks noGrp="1"/>
          </p:cNvSpPr>
          <p:nvPr>
            <p:ph idx="1"/>
          </p:nvPr>
        </p:nvSpPr>
        <p:spPr/>
        <p:txBody>
          <a:bodyPr>
            <a:normAutofit fontScale="92500" lnSpcReduction="20000"/>
          </a:bodyPr>
          <a:lstStyle/>
          <a:p>
            <a:r>
              <a:rPr lang="it-IT" dirty="0"/>
              <a:t>Due componenti:</a:t>
            </a:r>
          </a:p>
          <a:p>
            <a:r>
              <a:rPr lang="it-IT" dirty="0"/>
              <a:t>Magazzino per il mantenimento passivo delle informazioni </a:t>
            </a:r>
            <a:r>
              <a:rPr lang="it-IT" i="1" dirty="0"/>
              <a:t>visive</a:t>
            </a:r>
            <a:r>
              <a:rPr lang="it-IT" dirty="0"/>
              <a:t>: </a:t>
            </a:r>
            <a:r>
              <a:rPr lang="it-IT" b="1" dirty="0"/>
              <a:t>visual cache</a:t>
            </a:r>
          </a:p>
          <a:p>
            <a:r>
              <a:rPr lang="it-IT" dirty="0"/>
              <a:t>processo di ripasso delle informazioni </a:t>
            </a:r>
            <a:r>
              <a:rPr lang="it-IT" i="1" dirty="0"/>
              <a:t>spaziali</a:t>
            </a:r>
            <a:r>
              <a:rPr lang="it-IT" dirty="0"/>
              <a:t>: </a:t>
            </a:r>
            <a:r>
              <a:rPr lang="it-IT" b="1" dirty="0" err="1"/>
              <a:t>inner</a:t>
            </a:r>
            <a:r>
              <a:rPr lang="it-IT" b="1" dirty="0"/>
              <a:t> </a:t>
            </a:r>
            <a:r>
              <a:rPr lang="it-IT" b="1" dirty="0" err="1"/>
              <a:t>scribe</a:t>
            </a:r>
            <a:endParaRPr lang="it-IT" b="1" dirty="0"/>
          </a:p>
          <a:p>
            <a:r>
              <a:rPr lang="it-IT" dirty="0"/>
              <a:t>distinzione all’interno della componente spaziale basata sul formato di presentazione degli stimoli: </a:t>
            </a:r>
          </a:p>
          <a:p>
            <a:pPr lvl="1"/>
            <a:r>
              <a:rPr lang="it-IT" dirty="0"/>
              <a:t>componente spaziale-simultanea, quando le informazioni da ricordare sono presentate contemporaneamente, </a:t>
            </a:r>
          </a:p>
          <a:p>
            <a:pPr lvl="1"/>
            <a:r>
              <a:rPr lang="it-IT" dirty="0"/>
              <a:t>Componente spaziale-sequenziale, quando le informazioni sono presentate una alla volta.</a:t>
            </a:r>
          </a:p>
          <a:p>
            <a:r>
              <a:rPr lang="it-IT" dirty="0"/>
              <a:t>Distinzione utile per descrivere differenze </a:t>
            </a:r>
            <a:r>
              <a:rPr lang="it-IT" dirty="0" err="1"/>
              <a:t>individualie</a:t>
            </a:r>
            <a:r>
              <a:rPr lang="it-IT" dirty="0"/>
              <a:t> legate all’età </a:t>
            </a:r>
            <a:r>
              <a:rPr lang="it-IT" dirty="0" err="1"/>
              <a:t>nellamemoria</a:t>
            </a:r>
            <a:r>
              <a:rPr lang="it-IT" dirty="0"/>
              <a:t> di lavoro </a:t>
            </a:r>
            <a:r>
              <a:rPr lang="it-IT" dirty="0" err="1"/>
              <a:t>visuo</a:t>
            </a:r>
            <a:r>
              <a:rPr lang="it-IT" dirty="0"/>
              <a:t>-spaziale</a:t>
            </a:r>
          </a:p>
        </p:txBody>
      </p:sp>
    </p:spTree>
    <p:extLst>
      <p:ext uri="{BB962C8B-B14F-4D97-AF65-F5344CB8AC3E}">
        <p14:creationId xmlns:p14="http://schemas.microsoft.com/office/powerpoint/2010/main" val="24190974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DDF96C4-F33B-42D8-AB43-AC7D0319A6C5}"/>
              </a:ext>
            </a:extLst>
          </p:cNvPr>
          <p:cNvSpPr>
            <a:spLocks noGrp="1"/>
          </p:cNvSpPr>
          <p:nvPr>
            <p:ph type="title"/>
          </p:nvPr>
        </p:nvSpPr>
        <p:spPr/>
        <p:txBody>
          <a:bodyPr/>
          <a:lstStyle/>
          <a:p>
            <a:r>
              <a:rPr lang="it-IT" dirty="0"/>
              <a:t>Esecutivo centrale</a:t>
            </a:r>
            <a:endParaRPr lang="en-US" dirty="0"/>
          </a:p>
        </p:txBody>
      </p:sp>
      <p:sp>
        <p:nvSpPr>
          <p:cNvPr id="3" name="Segnaposto contenuto 2">
            <a:extLst>
              <a:ext uri="{FF2B5EF4-FFF2-40B4-BE49-F238E27FC236}">
                <a16:creationId xmlns:a16="http://schemas.microsoft.com/office/drawing/2014/main" id="{7CDC2DD7-FD32-40DA-89CF-C58F09A378B7}"/>
              </a:ext>
            </a:extLst>
          </p:cNvPr>
          <p:cNvSpPr>
            <a:spLocks noGrp="1"/>
          </p:cNvSpPr>
          <p:nvPr>
            <p:ph idx="1"/>
          </p:nvPr>
        </p:nvSpPr>
        <p:spPr/>
        <p:txBody>
          <a:bodyPr>
            <a:normAutofit lnSpcReduction="10000"/>
          </a:bodyPr>
          <a:lstStyle/>
          <a:p>
            <a:r>
              <a:rPr lang="en-US" dirty="0" err="1"/>
              <a:t>Controlla</a:t>
            </a:r>
            <a:r>
              <a:rPr lang="en-US" dirty="0"/>
              <a:t> e </a:t>
            </a:r>
            <a:r>
              <a:rPr lang="en-US" dirty="0" err="1"/>
              <a:t>alla</a:t>
            </a:r>
            <a:r>
              <a:rPr lang="en-US" dirty="0"/>
              <a:t> </a:t>
            </a:r>
            <a:r>
              <a:rPr lang="en-US" dirty="0" err="1"/>
              <a:t>gestisce</a:t>
            </a:r>
            <a:r>
              <a:rPr lang="en-US" dirty="0"/>
              <a:t> le </a:t>
            </a:r>
            <a:r>
              <a:rPr lang="en-US" dirty="0" err="1"/>
              <a:t>risorse</a:t>
            </a:r>
            <a:r>
              <a:rPr lang="en-US" dirty="0"/>
              <a:t> attentive </a:t>
            </a:r>
            <a:r>
              <a:rPr lang="en-US" dirty="0" err="1"/>
              <a:t>nella</a:t>
            </a:r>
            <a:r>
              <a:rPr lang="en-US" dirty="0"/>
              <a:t> </a:t>
            </a:r>
            <a:r>
              <a:rPr lang="en-US" dirty="0" err="1"/>
              <a:t>memoria</a:t>
            </a:r>
            <a:r>
              <a:rPr lang="en-US" dirty="0"/>
              <a:t> di </a:t>
            </a:r>
            <a:r>
              <a:rPr lang="en-US" dirty="0" err="1"/>
              <a:t>lavoro</a:t>
            </a:r>
            <a:endParaRPr lang="en-US" dirty="0"/>
          </a:p>
          <a:p>
            <a:r>
              <a:rPr lang="en-US" dirty="0" err="1"/>
              <a:t>Coordina</a:t>
            </a:r>
            <a:r>
              <a:rPr lang="en-US" dirty="0"/>
              <a:t> il </a:t>
            </a:r>
            <a:r>
              <a:rPr lang="en-US" dirty="0" err="1"/>
              <a:t>lavoro</a:t>
            </a:r>
            <a:r>
              <a:rPr lang="en-US" dirty="0"/>
              <a:t> </a:t>
            </a:r>
            <a:r>
              <a:rPr lang="en-US" dirty="0" err="1"/>
              <a:t>dei</a:t>
            </a:r>
            <a:r>
              <a:rPr lang="en-US" dirty="0"/>
              <a:t> due </a:t>
            </a:r>
            <a:r>
              <a:rPr lang="en-US" dirty="0" err="1"/>
              <a:t>sistemi</a:t>
            </a:r>
            <a:r>
              <a:rPr lang="en-US" dirty="0"/>
              <a:t> </a:t>
            </a:r>
            <a:r>
              <a:rPr lang="en-US" dirty="0" err="1"/>
              <a:t>sussidiari</a:t>
            </a:r>
            <a:endParaRPr lang="en-US" dirty="0"/>
          </a:p>
          <a:p>
            <a:r>
              <a:rPr lang="en-US" dirty="0" err="1"/>
              <a:t>Integrare</a:t>
            </a:r>
            <a:r>
              <a:rPr lang="en-US" dirty="0"/>
              <a:t> le </a:t>
            </a:r>
            <a:r>
              <a:rPr lang="en-US" dirty="0" err="1"/>
              <a:t>informazioni</a:t>
            </a:r>
            <a:endParaRPr lang="en-US" dirty="0"/>
          </a:p>
          <a:p>
            <a:r>
              <a:rPr lang="en-US" dirty="0" err="1"/>
              <a:t>Focalizzare</a:t>
            </a:r>
            <a:r>
              <a:rPr lang="en-US" dirty="0"/>
              <a:t> </a:t>
            </a:r>
            <a:r>
              <a:rPr lang="en-US" dirty="0" err="1"/>
              <a:t>l’attenzione</a:t>
            </a:r>
            <a:r>
              <a:rPr lang="en-US" dirty="0"/>
              <a:t>, o </a:t>
            </a:r>
            <a:r>
              <a:rPr lang="en-US" dirty="0" err="1"/>
              <a:t>permettere</a:t>
            </a:r>
            <a:r>
              <a:rPr lang="en-US" dirty="0"/>
              <a:t> di </a:t>
            </a:r>
            <a:r>
              <a:rPr lang="en-US" dirty="0" err="1"/>
              <a:t>alternare</a:t>
            </a:r>
            <a:r>
              <a:rPr lang="en-US" dirty="0"/>
              <a:t> il focus </a:t>
            </a:r>
            <a:r>
              <a:rPr lang="en-US" dirty="0" err="1"/>
              <a:t>attentivo</a:t>
            </a:r>
            <a:r>
              <a:rPr lang="en-US" dirty="0"/>
              <a:t> </a:t>
            </a:r>
            <a:r>
              <a:rPr lang="en-US" dirty="0" err="1"/>
              <a:t>su</a:t>
            </a:r>
            <a:r>
              <a:rPr lang="en-US" dirty="0"/>
              <a:t> due o </a:t>
            </a:r>
            <a:r>
              <a:rPr lang="en-US" dirty="0" err="1"/>
              <a:t>più</a:t>
            </a:r>
            <a:r>
              <a:rPr lang="en-US" dirty="0"/>
              <a:t> </a:t>
            </a:r>
            <a:r>
              <a:rPr lang="en-US" dirty="0" err="1"/>
              <a:t>compiti</a:t>
            </a:r>
            <a:endParaRPr lang="en-US" dirty="0"/>
          </a:p>
          <a:p>
            <a:r>
              <a:rPr lang="en-US" dirty="0" err="1"/>
              <a:t>mantiene</a:t>
            </a:r>
            <a:r>
              <a:rPr lang="en-US" dirty="0"/>
              <a:t> </a:t>
            </a:r>
            <a:r>
              <a:rPr lang="en-US" dirty="0" err="1"/>
              <a:t>attive</a:t>
            </a:r>
            <a:r>
              <a:rPr lang="en-US" dirty="0"/>
              <a:t> </a:t>
            </a:r>
            <a:r>
              <a:rPr lang="en-US" dirty="0" err="1"/>
              <a:t>informazioni</a:t>
            </a:r>
            <a:r>
              <a:rPr lang="en-US" dirty="0"/>
              <a:t> </a:t>
            </a:r>
            <a:r>
              <a:rPr lang="en-US" dirty="0" err="1"/>
              <a:t>provenienti</a:t>
            </a:r>
            <a:r>
              <a:rPr lang="en-US" dirty="0"/>
              <a:t> </a:t>
            </a:r>
            <a:r>
              <a:rPr lang="en-US" dirty="0" err="1"/>
              <a:t>dalla</a:t>
            </a:r>
            <a:r>
              <a:rPr lang="en-US" dirty="0"/>
              <a:t> </a:t>
            </a:r>
            <a:r>
              <a:rPr lang="en-US" dirty="0" err="1"/>
              <a:t>memoria</a:t>
            </a:r>
            <a:r>
              <a:rPr lang="en-US" dirty="0"/>
              <a:t> a </a:t>
            </a:r>
            <a:r>
              <a:rPr lang="en-US" dirty="0" err="1"/>
              <a:t>lungo</a:t>
            </a:r>
            <a:r>
              <a:rPr lang="en-US" dirty="0"/>
              <a:t> </a:t>
            </a:r>
            <a:r>
              <a:rPr lang="en-US" dirty="0" err="1"/>
              <a:t>termine</a:t>
            </a:r>
            <a:endParaRPr lang="en-US" dirty="0"/>
          </a:p>
          <a:p>
            <a:r>
              <a:rPr lang="en-US" b="1" dirty="0"/>
              <a:t>non</a:t>
            </a:r>
            <a:r>
              <a:rPr lang="en-US" dirty="0"/>
              <a:t> </a:t>
            </a:r>
            <a:r>
              <a:rPr lang="en-US" dirty="0" err="1"/>
              <a:t>svolge</a:t>
            </a:r>
            <a:r>
              <a:rPr lang="en-US" dirty="0"/>
              <a:t> </a:t>
            </a:r>
            <a:r>
              <a:rPr lang="en-US" dirty="0" err="1"/>
              <a:t>funzioni</a:t>
            </a:r>
            <a:r>
              <a:rPr lang="en-US" dirty="0"/>
              <a:t> di </a:t>
            </a:r>
            <a:r>
              <a:rPr lang="en-US" dirty="0" err="1"/>
              <a:t>mantenimento</a:t>
            </a:r>
            <a:r>
              <a:rPr lang="en-US" dirty="0"/>
              <a:t> </a:t>
            </a:r>
            <a:r>
              <a:rPr lang="en-US" dirty="0" err="1"/>
              <a:t>delle</a:t>
            </a:r>
            <a:r>
              <a:rPr lang="en-US" dirty="0"/>
              <a:t> </a:t>
            </a:r>
            <a:r>
              <a:rPr lang="en-US" dirty="0" err="1"/>
              <a:t>informazioni</a:t>
            </a:r>
            <a:endParaRPr lang="en-US" dirty="0"/>
          </a:p>
        </p:txBody>
      </p:sp>
    </p:spTree>
    <p:extLst>
      <p:ext uri="{BB962C8B-B14F-4D97-AF65-F5344CB8AC3E}">
        <p14:creationId xmlns:p14="http://schemas.microsoft.com/office/powerpoint/2010/main" val="31659510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31"/>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sz="3200" dirty="0"/>
              <a:t>Misurare la memoria di lavoro</a:t>
            </a:r>
            <a:endParaRPr dirty="0"/>
          </a:p>
        </p:txBody>
      </p:sp>
      <p:sp>
        <p:nvSpPr>
          <p:cNvPr id="447" name="Google Shape;447;p31"/>
          <p:cNvSpPr txBox="1">
            <a:spLocks noGrp="1"/>
          </p:cNvSpPr>
          <p:nvPr>
            <p:ph type="body" idx="1"/>
          </p:nvPr>
        </p:nvSpPr>
        <p:spPr>
          <a:xfrm>
            <a:off x="457200" y="1719263"/>
            <a:ext cx="8686800" cy="4411662"/>
          </a:xfrm>
          <a:prstGeom prst="rect">
            <a:avLst/>
          </a:prstGeom>
          <a:noFill/>
          <a:ln>
            <a:noFill/>
          </a:ln>
        </p:spPr>
        <p:txBody>
          <a:bodyPr spcFirstLastPara="1" wrap="square" lIns="91425" tIns="45700" rIns="91425" bIns="45700" anchor="t" anchorCtr="0">
            <a:noAutofit/>
          </a:bodyPr>
          <a:lstStyle/>
          <a:p>
            <a:pPr marL="342900" lvl="0" indent="-342900" algn="l" rtl="0">
              <a:lnSpc>
                <a:spcPct val="80000"/>
              </a:lnSpc>
              <a:spcBef>
                <a:spcPts val="0"/>
              </a:spcBef>
              <a:spcAft>
                <a:spcPts val="0"/>
              </a:spcAft>
              <a:buSzPts val="1820"/>
              <a:buChar char="●"/>
            </a:pPr>
            <a:r>
              <a:rPr lang="it-IT" sz="2600" dirty="0"/>
              <a:t>misure passive di memoria: i classici </a:t>
            </a:r>
            <a:r>
              <a:rPr lang="it-IT" sz="2600" b="1" dirty="0" err="1"/>
              <a:t>span</a:t>
            </a:r>
            <a:r>
              <a:rPr lang="it-IT" sz="2600" b="1" dirty="0"/>
              <a:t> in avanti </a:t>
            </a:r>
            <a:r>
              <a:rPr lang="it-IT" sz="2600" dirty="0"/>
              <a:t>in cui le informazioni devono essere riprodotte così come sono state presentate</a:t>
            </a:r>
          </a:p>
          <a:p>
            <a:pPr marL="342900" lvl="0" indent="-342900" algn="l" rtl="0">
              <a:lnSpc>
                <a:spcPct val="80000"/>
              </a:lnSpc>
              <a:spcBef>
                <a:spcPts val="0"/>
              </a:spcBef>
              <a:spcAft>
                <a:spcPts val="0"/>
              </a:spcAft>
              <a:buSzPts val="1820"/>
              <a:buChar char="●"/>
            </a:pPr>
            <a:r>
              <a:rPr lang="it-IT" sz="2600" dirty="0"/>
              <a:t>misure che richiedono di modificare le informazioni prima del recupero: </a:t>
            </a:r>
            <a:r>
              <a:rPr lang="it-IT" sz="2600" b="1" dirty="0" err="1"/>
              <a:t>span</a:t>
            </a:r>
            <a:r>
              <a:rPr lang="it-IT" sz="2600" b="1" dirty="0"/>
              <a:t> all’indietro </a:t>
            </a:r>
          </a:p>
          <a:p>
            <a:pPr marL="342900" lvl="0" indent="-342900">
              <a:lnSpc>
                <a:spcPct val="80000"/>
              </a:lnSpc>
              <a:spcBef>
                <a:spcPts val="0"/>
              </a:spcBef>
              <a:buSzPts val="1820"/>
              <a:buChar char="●"/>
            </a:pPr>
            <a:r>
              <a:rPr lang="it-IT" sz="2600" dirty="0"/>
              <a:t>prove più complesse in cui al compito di memoria si aggiunge un compito secondario in cui il ruolo dell’esecutivo centrale diventa predominante: </a:t>
            </a:r>
            <a:r>
              <a:rPr lang="it-IT" sz="2600" b="1" dirty="0" err="1"/>
              <a:t>span</a:t>
            </a:r>
            <a:r>
              <a:rPr lang="it-IT" sz="2600" b="1" dirty="0"/>
              <a:t> complessi </a:t>
            </a:r>
          </a:p>
          <a:p>
            <a:pPr marL="342900" lvl="0" indent="-342900">
              <a:lnSpc>
                <a:spcPct val="80000"/>
              </a:lnSpc>
              <a:spcBef>
                <a:spcPts val="0"/>
              </a:spcBef>
              <a:buSzPts val="1820"/>
              <a:buChar char="●"/>
            </a:pPr>
            <a:r>
              <a:rPr lang="it-IT" sz="2600" dirty="0"/>
              <a:t>Le prove di memoria di lavoro prevedono generalmente una difficoltà crescente, determinata dal numero di item da ricordare, in modo da identificare il limite massimo della prestazione</a:t>
            </a:r>
            <a:endParaRPr dirty="0"/>
          </a:p>
        </p:txBody>
      </p:sp>
    </p:spTree>
    <p:extLst>
      <p:ext uri="{BB962C8B-B14F-4D97-AF65-F5344CB8AC3E}">
        <p14:creationId xmlns:p14="http://schemas.microsoft.com/office/powerpoint/2010/main" val="8957665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pic>
        <p:nvPicPr>
          <p:cNvPr id="7" name="Immagine 6" descr="Immagine che contiene tavolo&#10;&#10;Descrizione generata automaticamente">
            <a:extLst>
              <a:ext uri="{FF2B5EF4-FFF2-40B4-BE49-F238E27FC236}">
                <a16:creationId xmlns:a16="http://schemas.microsoft.com/office/drawing/2014/main" id="{B78A4062-D66C-6A10-8D3A-727F3883E9D3}"/>
              </a:ext>
            </a:extLst>
          </p:cNvPr>
          <p:cNvPicPr>
            <a:picLocks noChangeAspect="1"/>
          </p:cNvPicPr>
          <p:nvPr/>
        </p:nvPicPr>
        <p:blipFill>
          <a:blip r:embed="rId3"/>
          <a:stretch>
            <a:fillRect/>
          </a:stretch>
        </p:blipFill>
        <p:spPr>
          <a:xfrm>
            <a:off x="176254" y="363345"/>
            <a:ext cx="8967746" cy="5689725"/>
          </a:xfrm>
          <a:prstGeom prst="rect">
            <a:avLst/>
          </a:prstGeom>
        </p:spPr>
      </p:pic>
    </p:spTree>
    <p:extLst>
      <p:ext uri="{BB962C8B-B14F-4D97-AF65-F5344CB8AC3E}">
        <p14:creationId xmlns:p14="http://schemas.microsoft.com/office/powerpoint/2010/main" val="37946715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F83726F-2226-482C-A41C-CCF218FD5856}"/>
              </a:ext>
            </a:extLst>
          </p:cNvPr>
          <p:cNvSpPr>
            <a:spLocks noGrp="1"/>
          </p:cNvSpPr>
          <p:nvPr>
            <p:ph type="title"/>
          </p:nvPr>
        </p:nvSpPr>
        <p:spPr/>
        <p:txBody>
          <a:bodyPr/>
          <a:lstStyle/>
          <a:p>
            <a:r>
              <a:rPr lang="it-IT" dirty="0"/>
              <a:t>Capacità della memoria di lavoro</a:t>
            </a:r>
            <a:endParaRPr lang="en-US" dirty="0"/>
          </a:p>
        </p:txBody>
      </p:sp>
      <p:sp>
        <p:nvSpPr>
          <p:cNvPr id="3" name="Segnaposto contenuto 2">
            <a:extLst>
              <a:ext uri="{FF2B5EF4-FFF2-40B4-BE49-F238E27FC236}">
                <a16:creationId xmlns:a16="http://schemas.microsoft.com/office/drawing/2014/main" id="{9830E7E6-6ED5-4ECD-8047-A5267412588D}"/>
              </a:ext>
            </a:extLst>
          </p:cNvPr>
          <p:cNvSpPr>
            <a:spLocks noGrp="1"/>
          </p:cNvSpPr>
          <p:nvPr>
            <p:ph idx="1"/>
          </p:nvPr>
        </p:nvSpPr>
        <p:spPr/>
        <p:txBody>
          <a:bodyPr>
            <a:normAutofit fontScale="70000" lnSpcReduction="20000"/>
          </a:bodyPr>
          <a:lstStyle/>
          <a:p>
            <a:r>
              <a:rPr lang="it-IT" dirty="0"/>
              <a:t>Per definizione la memoria di lavoro è un sistema a </a:t>
            </a:r>
            <a:r>
              <a:rPr lang="it-IT" b="1" dirty="0"/>
              <a:t>capacità limitata: </a:t>
            </a:r>
            <a:r>
              <a:rPr lang="it-IT" dirty="0"/>
              <a:t>solo un ristretto numero di informazioni può essere mantenuto ed elaborato</a:t>
            </a:r>
          </a:p>
          <a:p>
            <a:r>
              <a:rPr lang="it-IT" dirty="0"/>
              <a:t>Classicamente (Miller, 1956) il limite della memoria a </a:t>
            </a:r>
            <a:r>
              <a:rPr lang="it-IT" b="1" dirty="0"/>
              <a:t>breve termine </a:t>
            </a:r>
            <a:r>
              <a:rPr lang="it-IT" dirty="0"/>
              <a:t>negli adulti era considerato di circa 7±2 </a:t>
            </a:r>
            <a:r>
              <a:rPr lang="it-IT" i="1" dirty="0" err="1"/>
              <a:t>chunk</a:t>
            </a:r>
            <a:r>
              <a:rPr lang="it-IT" dirty="0"/>
              <a:t> di informazioni; </a:t>
            </a:r>
          </a:p>
          <a:p>
            <a:r>
              <a:rPr lang="it-IT" dirty="0"/>
              <a:t>Con compiti più attivi Cowan (1999) individua un limite di</a:t>
            </a:r>
            <a:r>
              <a:rPr lang="it-IT" b="1" dirty="0"/>
              <a:t> 4 </a:t>
            </a:r>
            <a:r>
              <a:rPr lang="it-IT" b="1" dirty="0" err="1"/>
              <a:t>chunk</a:t>
            </a:r>
            <a:r>
              <a:rPr lang="it-IT" dirty="0"/>
              <a:t> che possono essere mantenuti in </a:t>
            </a:r>
            <a:r>
              <a:rPr lang="it-IT" b="1" dirty="0"/>
              <a:t>memoria di lavoro</a:t>
            </a:r>
            <a:r>
              <a:rPr lang="it-IT" dirty="0"/>
              <a:t>, mentre li si elabora</a:t>
            </a:r>
          </a:p>
          <a:p>
            <a:r>
              <a:rPr lang="it-IT" dirty="0"/>
              <a:t>Un </a:t>
            </a:r>
            <a:r>
              <a:rPr lang="it-IT" b="1" dirty="0" err="1"/>
              <a:t>chunk</a:t>
            </a:r>
            <a:r>
              <a:rPr lang="it-IT" dirty="0"/>
              <a:t> non è un’informazione singola: può contenere più informazioni raggruppate in base alle caratteristiche degli stimoli oppure alle conoscenze di chi svolge la prova</a:t>
            </a:r>
          </a:p>
          <a:p>
            <a:r>
              <a:rPr lang="it-IT" b="1" dirty="0"/>
              <a:t>Esempio</a:t>
            </a:r>
            <a:r>
              <a:rPr lang="it-IT" dirty="0"/>
              <a:t>: per ricordare una serie di parole appartenenti a diverse categorie, nel memorizzarle potreste creare delle associazioni categoria-esemplare che vi permettano di ridurre lo spazio occupato da ognuna nella vostra memoria. In questo modo in fase di recupero, attivereste la categoria per facilitare il recupero delle relative parole.</a:t>
            </a:r>
          </a:p>
          <a:p>
            <a:r>
              <a:rPr lang="it-IT" dirty="0"/>
              <a:t>I limiti di capacità di ML sono importanti per capire le differenze individuali</a:t>
            </a:r>
          </a:p>
        </p:txBody>
      </p:sp>
    </p:spTree>
    <p:extLst>
      <p:ext uri="{BB962C8B-B14F-4D97-AF65-F5344CB8AC3E}">
        <p14:creationId xmlns:p14="http://schemas.microsoft.com/office/powerpoint/2010/main" val="2527639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64CE6B-5974-47F5-A142-8AEC9E741798}"/>
              </a:ext>
            </a:extLst>
          </p:cNvPr>
          <p:cNvSpPr>
            <a:spLocks noGrp="1"/>
          </p:cNvSpPr>
          <p:nvPr>
            <p:ph type="title"/>
          </p:nvPr>
        </p:nvSpPr>
        <p:spPr/>
        <p:txBody>
          <a:bodyPr/>
          <a:lstStyle/>
          <a:p>
            <a:r>
              <a:rPr lang="it-IT" dirty="0"/>
              <a:t>Natura dei limiti della ML</a:t>
            </a:r>
            <a:endParaRPr lang="en-US" dirty="0"/>
          </a:p>
        </p:txBody>
      </p:sp>
      <p:sp>
        <p:nvSpPr>
          <p:cNvPr id="3" name="Segnaposto contenuto 2">
            <a:extLst>
              <a:ext uri="{FF2B5EF4-FFF2-40B4-BE49-F238E27FC236}">
                <a16:creationId xmlns:a16="http://schemas.microsoft.com/office/drawing/2014/main" id="{B1E75480-A984-4B53-A250-6AE0B3C02014}"/>
              </a:ext>
            </a:extLst>
          </p:cNvPr>
          <p:cNvSpPr>
            <a:spLocks noGrp="1"/>
          </p:cNvSpPr>
          <p:nvPr>
            <p:ph idx="1"/>
          </p:nvPr>
        </p:nvSpPr>
        <p:spPr/>
        <p:txBody>
          <a:bodyPr>
            <a:normAutofit fontScale="92500" lnSpcReduction="10000"/>
          </a:bodyPr>
          <a:lstStyle/>
          <a:p>
            <a:r>
              <a:rPr lang="it-IT" dirty="0"/>
              <a:t>Diversi autori hanno sottolineato cause diverse per i limiti di ML:</a:t>
            </a:r>
          </a:p>
          <a:p>
            <a:r>
              <a:rPr lang="it-IT" dirty="0"/>
              <a:t>decadimento della traccia (</a:t>
            </a:r>
            <a:r>
              <a:rPr lang="it-IT" dirty="0" err="1"/>
              <a:t>Baddeley</a:t>
            </a:r>
            <a:r>
              <a:rPr lang="it-IT" dirty="0"/>
              <a:t>, </a:t>
            </a:r>
            <a:r>
              <a:rPr lang="it-IT" dirty="0" err="1"/>
              <a:t>Logie</a:t>
            </a:r>
            <a:r>
              <a:rPr lang="it-IT" dirty="0"/>
              <a:t>, 1999)</a:t>
            </a:r>
          </a:p>
          <a:p>
            <a:r>
              <a:rPr lang="it-IT" dirty="0"/>
              <a:t>velocità di elaborazione (</a:t>
            </a:r>
            <a:r>
              <a:rPr lang="it-IT" dirty="0" err="1"/>
              <a:t>Salthouse</a:t>
            </a:r>
            <a:r>
              <a:rPr lang="it-IT" dirty="0"/>
              <a:t>, </a:t>
            </a:r>
            <a:r>
              <a:rPr lang="it-IT" dirty="0" err="1"/>
              <a:t>Meinz</a:t>
            </a:r>
            <a:r>
              <a:rPr lang="it-IT" dirty="0"/>
              <a:t>, 1995)</a:t>
            </a:r>
          </a:p>
          <a:p>
            <a:r>
              <a:rPr lang="it-IT" dirty="0"/>
              <a:t>suscettibilità all’interferenza (</a:t>
            </a:r>
            <a:r>
              <a:rPr lang="it-IT" dirty="0" err="1"/>
              <a:t>Engle</a:t>
            </a:r>
            <a:r>
              <a:rPr lang="it-IT" dirty="0"/>
              <a:t> et al., 1999)</a:t>
            </a:r>
          </a:p>
          <a:p>
            <a:r>
              <a:rPr lang="it-IT" dirty="0"/>
              <a:t>mancanza di conoscenze (Ericsson, </a:t>
            </a:r>
            <a:r>
              <a:rPr lang="it-IT" dirty="0" err="1"/>
              <a:t>Kintsch</a:t>
            </a:r>
            <a:r>
              <a:rPr lang="it-IT" dirty="0"/>
              <a:t>, 1995) </a:t>
            </a:r>
          </a:p>
          <a:p>
            <a:r>
              <a:rPr lang="it-IT" dirty="0"/>
              <a:t>Per molto tempo si è ritenuto che una spiegazione escludesse l’altra</a:t>
            </a:r>
          </a:p>
          <a:p>
            <a:r>
              <a:rPr lang="it-IT" dirty="0"/>
              <a:t>Oggi si ritiene che le limitazioni nella capacità della memoria di lavoro (e nelle differenze individuali che ne seguono) possano avere molteplici cause</a:t>
            </a:r>
            <a:endParaRPr lang="en-US" dirty="0"/>
          </a:p>
        </p:txBody>
      </p:sp>
    </p:spTree>
    <p:extLst>
      <p:ext uri="{BB962C8B-B14F-4D97-AF65-F5344CB8AC3E}">
        <p14:creationId xmlns:p14="http://schemas.microsoft.com/office/powerpoint/2010/main" val="6726465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76"/>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err="1">
                <a:sym typeface="Arial"/>
              </a:rPr>
              <a:t>L’esecutivo</a:t>
            </a:r>
            <a:r>
              <a:rPr lang="en-US" dirty="0">
                <a:sym typeface="Arial"/>
              </a:rPr>
              <a:t> centrale e </a:t>
            </a:r>
            <a:r>
              <a:rPr lang="en-US" dirty="0" err="1">
                <a:sym typeface="Arial"/>
              </a:rPr>
              <a:t>funzioni</a:t>
            </a:r>
            <a:r>
              <a:rPr lang="en-US" dirty="0">
                <a:sym typeface="Arial"/>
              </a:rPr>
              <a:t> </a:t>
            </a:r>
            <a:r>
              <a:rPr lang="en-US" dirty="0" err="1">
                <a:sym typeface="Arial"/>
              </a:rPr>
              <a:t>esecutive</a:t>
            </a:r>
            <a:endParaRPr lang="en-US" dirty="0"/>
          </a:p>
        </p:txBody>
      </p:sp>
      <p:sp>
        <p:nvSpPr>
          <p:cNvPr id="649" name="Google Shape;649;p76"/>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L’esecutivo centrale è associato al concetto di </a:t>
            </a:r>
            <a:r>
              <a:rPr lang="it-IT" b="1" dirty="0">
                <a:sym typeface="Arial"/>
              </a:rPr>
              <a:t>funzioni esecutive</a:t>
            </a:r>
            <a:r>
              <a:rPr lang="it-IT" dirty="0">
                <a:sym typeface="Arial"/>
              </a:rPr>
              <a:t>:</a:t>
            </a:r>
          </a:p>
          <a:p>
            <a:pPr lvl="1"/>
            <a:r>
              <a:rPr lang="it-IT" dirty="0">
                <a:sym typeface="Arial"/>
              </a:rPr>
              <a:t>quei meccanismi e processi che consentono il controllo di pensieri e azioni</a:t>
            </a:r>
          </a:p>
          <a:p>
            <a:pPr lvl="0"/>
            <a:r>
              <a:rPr lang="it-IT" dirty="0">
                <a:sym typeface="Arial"/>
              </a:rPr>
              <a:t>In passato, diversi studi su adulti e bambini con disturbi del </a:t>
            </a:r>
            <a:r>
              <a:rPr lang="it-IT" dirty="0" err="1">
                <a:sym typeface="Arial"/>
              </a:rPr>
              <a:t>neurosviluppo</a:t>
            </a:r>
            <a:r>
              <a:rPr lang="it-IT" dirty="0">
                <a:sym typeface="Arial"/>
              </a:rPr>
              <a:t> hanno fatto ritenere che le funzioni esecutive siano </a:t>
            </a:r>
            <a:r>
              <a:rPr lang="it-IT" b="1" dirty="0">
                <a:sym typeface="Arial"/>
              </a:rPr>
              <a:t>molteplici</a:t>
            </a:r>
            <a:r>
              <a:rPr lang="it-IT" dirty="0">
                <a:sym typeface="Arial"/>
              </a:rPr>
              <a:t> e tra loro </a:t>
            </a:r>
            <a:r>
              <a:rPr lang="it-IT" b="1" dirty="0">
                <a:sym typeface="Arial"/>
              </a:rPr>
              <a:t>separate</a:t>
            </a:r>
          </a:p>
        </p:txBody>
      </p:sp>
    </p:spTree>
    <p:extLst>
      <p:ext uri="{BB962C8B-B14F-4D97-AF65-F5344CB8AC3E}">
        <p14:creationId xmlns:p14="http://schemas.microsoft.com/office/powerpoint/2010/main" val="18955854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77"/>
          <p:cNvSpPr txBox="1">
            <a:spLocks noGrp="1"/>
          </p:cNvSpPr>
          <p:nvPr>
            <p:ph type="title"/>
          </p:nvPr>
        </p:nvSpPr>
        <p:spPr>
          <a:xfrm>
            <a:off x="481750" y="-480276"/>
            <a:ext cx="8180499" cy="1325563"/>
          </a:xfrm>
          <a:noFill/>
          <a:ln>
            <a:noFill/>
          </a:ln>
        </p:spPr>
        <p:txBody>
          <a:bodyPr spcFirstLastPara="1" wrap="square" lIns="91425" tIns="45700" rIns="91425" bIns="45700" anchor="b" anchorCtr="0">
            <a:noAutofit/>
          </a:bodyPr>
          <a:lstStyle/>
          <a:p>
            <a:pPr lvl="0"/>
            <a:r>
              <a:rPr lang="en-US" dirty="0" err="1">
                <a:sym typeface="Arial"/>
              </a:rPr>
              <a:t>Funzioni</a:t>
            </a:r>
            <a:r>
              <a:rPr lang="en-US" dirty="0">
                <a:sym typeface="Arial"/>
              </a:rPr>
              <a:t> </a:t>
            </a:r>
            <a:r>
              <a:rPr lang="en-US" dirty="0" err="1">
                <a:sym typeface="Arial"/>
              </a:rPr>
              <a:t>esecutive</a:t>
            </a:r>
            <a:r>
              <a:rPr lang="en-US" dirty="0">
                <a:sym typeface="Arial"/>
              </a:rPr>
              <a:t> per Miyake et al. (2000)</a:t>
            </a:r>
            <a:endParaRPr lang="en-US" dirty="0"/>
          </a:p>
        </p:txBody>
      </p:sp>
      <p:sp>
        <p:nvSpPr>
          <p:cNvPr id="655" name="Google Shape;655;p77"/>
          <p:cNvSpPr txBox="1">
            <a:spLocks noGrp="1"/>
          </p:cNvSpPr>
          <p:nvPr>
            <p:ph idx="1"/>
          </p:nvPr>
        </p:nvSpPr>
        <p:spPr>
          <a:xfrm>
            <a:off x="628649" y="957822"/>
            <a:ext cx="7886700" cy="4351338"/>
          </a:xfrm>
          <a:noFill/>
          <a:ln>
            <a:noFill/>
          </a:ln>
        </p:spPr>
        <p:txBody>
          <a:bodyPr spcFirstLastPara="1" wrap="square" lIns="91425" tIns="45700" rIns="91425" bIns="45700" anchor="t" anchorCtr="0">
            <a:noAutofit/>
          </a:bodyPr>
          <a:lstStyle/>
          <a:p>
            <a:pPr lvl="0"/>
            <a:r>
              <a:rPr lang="it-IT" dirty="0">
                <a:sym typeface="Arial"/>
              </a:rPr>
              <a:t>Studio basato su analisi fattoriale</a:t>
            </a:r>
          </a:p>
          <a:p>
            <a:pPr lvl="0"/>
            <a:r>
              <a:rPr lang="it-IT" dirty="0">
                <a:sym typeface="Arial"/>
              </a:rPr>
              <a:t>Individua tre distinte funzioni esecutive: </a:t>
            </a:r>
          </a:p>
          <a:p>
            <a:pPr lvl="1"/>
            <a:r>
              <a:rPr lang="it-IT" dirty="0">
                <a:sym typeface="Arial"/>
              </a:rPr>
              <a:t>l’</a:t>
            </a:r>
            <a:r>
              <a:rPr lang="it-IT" b="1" dirty="0">
                <a:sym typeface="Arial"/>
              </a:rPr>
              <a:t>aggiornamento</a:t>
            </a:r>
            <a:r>
              <a:rPr lang="it-IT" dirty="0">
                <a:sym typeface="Arial"/>
              </a:rPr>
              <a:t> (</a:t>
            </a:r>
            <a:r>
              <a:rPr lang="it-IT" dirty="0" err="1">
                <a:sym typeface="Arial"/>
              </a:rPr>
              <a:t>updating</a:t>
            </a:r>
            <a:r>
              <a:rPr lang="it-IT" dirty="0">
                <a:sym typeface="Arial"/>
              </a:rPr>
              <a:t>), vale a dire la capacità di monitorare e aggiornare le informazioni in memoria di lavoro in base alla loro rilevanza con il compito</a:t>
            </a:r>
          </a:p>
          <a:p>
            <a:pPr lvl="1"/>
            <a:r>
              <a:rPr lang="it-IT" dirty="0">
                <a:sym typeface="Arial"/>
              </a:rPr>
              <a:t> l’</a:t>
            </a:r>
            <a:r>
              <a:rPr lang="it-IT" b="1" dirty="0">
                <a:sym typeface="Arial"/>
              </a:rPr>
              <a:t>inibizione</a:t>
            </a:r>
            <a:r>
              <a:rPr lang="it-IT" dirty="0">
                <a:sym typeface="Arial"/>
              </a:rPr>
              <a:t> (</a:t>
            </a:r>
            <a:r>
              <a:rPr lang="it-IT" dirty="0" err="1">
                <a:sym typeface="Arial"/>
              </a:rPr>
              <a:t>inhibition</a:t>
            </a:r>
            <a:r>
              <a:rPr lang="it-IT" dirty="0">
                <a:sym typeface="Arial"/>
              </a:rPr>
              <a:t>), vale a dire la capacità di controllare e eliminare le informazioni irrilevanti</a:t>
            </a:r>
          </a:p>
          <a:p>
            <a:pPr lvl="1"/>
            <a:r>
              <a:rPr lang="it-IT" dirty="0">
                <a:sym typeface="Arial"/>
              </a:rPr>
              <a:t>la capacità di alternare fra due compiti o operazioni (</a:t>
            </a:r>
            <a:r>
              <a:rPr lang="it-IT" b="1" dirty="0" err="1">
                <a:sym typeface="Arial"/>
              </a:rPr>
              <a:t>shifting</a:t>
            </a:r>
            <a:r>
              <a:rPr lang="it-IT" dirty="0">
                <a:sym typeface="Arial"/>
              </a:rPr>
              <a:t>)</a:t>
            </a:r>
          </a:p>
          <a:p>
            <a:r>
              <a:rPr lang="it-IT" dirty="0">
                <a:sym typeface="Arial"/>
              </a:rPr>
              <a:t>Rianalizzando gli stessi dati, </a:t>
            </a:r>
            <a:r>
              <a:rPr lang="it-IT" dirty="0" err="1">
                <a:sym typeface="Arial"/>
              </a:rPr>
              <a:t>Bunting</a:t>
            </a:r>
            <a:r>
              <a:rPr lang="it-IT" dirty="0">
                <a:sym typeface="Arial"/>
              </a:rPr>
              <a:t> e Conway (2002) hanno mostrato che l’aggiornamento e l’inibizione potrebbero costituire un unico fattore, separato dallo </a:t>
            </a:r>
            <a:r>
              <a:rPr lang="it-IT" dirty="0" err="1">
                <a:sym typeface="Arial"/>
              </a:rPr>
              <a:t>shifting</a:t>
            </a:r>
            <a:endParaRPr lang="it-IT" dirty="0"/>
          </a:p>
        </p:txBody>
      </p:sp>
    </p:spTree>
    <p:extLst>
      <p:ext uri="{BB962C8B-B14F-4D97-AF65-F5344CB8AC3E}">
        <p14:creationId xmlns:p14="http://schemas.microsoft.com/office/powerpoint/2010/main" val="2100927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37A194-DA9D-454F-A1FF-2D5F619A3907}"/>
              </a:ext>
            </a:extLst>
          </p:cNvPr>
          <p:cNvSpPr>
            <a:spLocks noGrp="1"/>
          </p:cNvSpPr>
          <p:nvPr>
            <p:ph type="title"/>
          </p:nvPr>
        </p:nvSpPr>
        <p:spPr/>
        <p:txBody>
          <a:bodyPr/>
          <a:lstStyle/>
          <a:p>
            <a:r>
              <a:rPr lang="it-IT" dirty="0"/>
              <a:t>Metanalisi di </a:t>
            </a:r>
            <a:r>
              <a:rPr lang="it-IT" dirty="0" err="1"/>
              <a:t>Karr</a:t>
            </a:r>
            <a:r>
              <a:rPr lang="it-IT" dirty="0"/>
              <a:t> et al. (2018)</a:t>
            </a:r>
            <a:endParaRPr lang="en-US" dirty="0"/>
          </a:p>
        </p:txBody>
      </p:sp>
      <p:sp>
        <p:nvSpPr>
          <p:cNvPr id="3" name="Segnaposto contenuto 2">
            <a:extLst>
              <a:ext uri="{FF2B5EF4-FFF2-40B4-BE49-F238E27FC236}">
                <a16:creationId xmlns:a16="http://schemas.microsoft.com/office/drawing/2014/main" id="{562A2799-D81D-4AF1-B94E-681B6A04216E}"/>
              </a:ext>
            </a:extLst>
          </p:cNvPr>
          <p:cNvSpPr>
            <a:spLocks noGrp="1"/>
          </p:cNvSpPr>
          <p:nvPr>
            <p:ph idx="1"/>
          </p:nvPr>
        </p:nvSpPr>
        <p:spPr>
          <a:xfrm>
            <a:off x="628650" y="1825624"/>
            <a:ext cx="7886700" cy="5032375"/>
          </a:xfrm>
        </p:spPr>
        <p:txBody>
          <a:bodyPr>
            <a:normAutofit lnSpcReduction="10000"/>
          </a:bodyPr>
          <a:lstStyle/>
          <a:p>
            <a:r>
              <a:rPr lang="it-IT" dirty="0"/>
              <a:t>Condotta su 46 diversi studi basati su analisi fattoriale</a:t>
            </a:r>
          </a:p>
          <a:p>
            <a:r>
              <a:rPr lang="it-IT" dirty="0"/>
              <a:t>Risultati più articolati, e differenze legate all’età:</a:t>
            </a:r>
          </a:p>
          <a:p>
            <a:r>
              <a:rPr lang="it-IT" b="1" dirty="0"/>
              <a:t>Bambini e adolescenti</a:t>
            </a:r>
            <a:r>
              <a:rPr lang="it-IT" dirty="0"/>
              <a:t>: una singola funzione esecutiva potrebbe spiegare tutte le operazioni in ML</a:t>
            </a:r>
          </a:p>
          <a:p>
            <a:r>
              <a:rPr lang="it-IT" b="1" dirty="0"/>
              <a:t>Adulti e anziani</a:t>
            </a:r>
            <a:r>
              <a:rPr lang="it-IT" dirty="0"/>
              <a:t>: due funzioni esecutive, di cui una comune a entrambi</a:t>
            </a:r>
          </a:p>
          <a:p>
            <a:r>
              <a:rPr lang="it-IT" dirty="0"/>
              <a:t>Gli autori illustrano diversi limiti metodologici degli studi condotti finora. Il problema se le operazioni in ML siano basate su un’unica funzione esecutiva, o su più funzioni nettamente separabili e misurabili indipendentemente l’una dall’altra, rimane aperto</a:t>
            </a:r>
          </a:p>
          <a:p>
            <a:endParaRPr lang="it-IT" dirty="0"/>
          </a:p>
        </p:txBody>
      </p:sp>
    </p:spTree>
    <p:extLst>
      <p:ext uri="{BB962C8B-B14F-4D97-AF65-F5344CB8AC3E}">
        <p14:creationId xmlns:p14="http://schemas.microsoft.com/office/powerpoint/2010/main" val="37805346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37A194-DA9D-454F-A1FF-2D5F619A3907}"/>
              </a:ext>
            </a:extLst>
          </p:cNvPr>
          <p:cNvSpPr>
            <a:spLocks noGrp="1"/>
          </p:cNvSpPr>
          <p:nvPr>
            <p:ph type="title"/>
          </p:nvPr>
        </p:nvSpPr>
        <p:spPr/>
        <p:txBody>
          <a:bodyPr/>
          <a:lstStyle/>
          <a:p>
            <a:r>
              <a:rPr lang="it-IT" dirty="0" err="1"/>
              <a:t>Baddeley</a:t>
            </a:r>
            <a:r>
              <a:rPr lang="it-IT" dirty="0"/>
              <a:t>, 2000: aggiornamento del modello di ML</a:t>
            </a:r>
            <a:endParaRPr lang="en-US" dirty="0"/>
          </a:p>
        </p:txBody>
      </p:sp>
      <p:pic>
        <p:nvPicPr>
          <p:cNvPr id="5" name="Immagine 4">
            <a:extLst>
              <a:ext uri="{FF2B5EF4-FFF2-40B4-BE49-F238E27FC236}">
                <a16:creationId xmlns:a16="http://schemas.microsoft.com/office/drawing/2014/main" id="{2D14C670-BF10-11B0-6B3C-8620DC14CD2C}"/>
              </a:ext>
            </a:extLst>
          </p:cNvPr>
          <p:cNvPicPr>
            <a:picLocks noChangeAspect="1"/>
          </p:cNvPicPr>
          <p:nvPr/>
        </p:nvPicPr>
        <p:blipFill>
          <a:blip r:embed="rId3"/>
          <a:stretch>
            <a:fillRect/>
          </a:stretch>
        </p:blipFill>
        <p:spPr>
          <a:xfrm>
            <a:off x="717550" y="1765300"/>
            <a:ext cx="7708900" cy="4313528"/>
          </a:xfrm>
          <a:prstGeom prst="rect">
            <a:avLst/>
          </a:prstGeom>
        </p:spPr>
      </p:pic>
      <p:sp>
        <p:nvSpPr>
          <p:cNvPr id="6" name="Rettangolo con angoli arrotondati 5">
            <a:extLst>
              <a:ext uri="{FF2B5EF4-FFF2-40B4-BE49-F238E27FC236}">
                <a16:creationId xmlns:a16="http://schemas.microsoft.com/office/drawing/2014/main" id="{4B6E88DC-7C40-AECB-BB86-C67D52827670}"/>
              </a:ext>
            </a:extLst>
          </p:cNvPr>
          <p:cNvSpPr/>
          <p:nvPr/>
        </p:nvSpPr>
        <p:spPr>
          <a:xfrm>
            <a:off x="901521" y="4790941"/>
            <a:ext cx="7418231" cy="978794"/>
          </a:xfrm>
          <a:prstGeom prst="roundRect">
            <a:avLst/>
          </a:prstGeom>
          <a:solidFill>
            <a:schemeClr val="accent2">
              <a:lumMod val="60000"/>
              <a:lumOff val="40000"/>
              <a:alpha val="5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47666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37A194-DA9D-454F-A1FF-2D5F619A3907}"/>
              </a:ext>
            </a:extLst>
          </p:cNvPr>
          <p:cNvSpPr>
            <a:spLocks noGrp="1"/>
          </p:cNvSpPr>
          <p:nvPr>
            <p:ph type="title"/>
          </p:nvPr>
        </p:nvSpPr>
        <p:spPr/>
        <p:txBody>
          <a:bodyPr/>
          <a:lstStyle/>
          <a:p>
            <a:r>
              <a:rPr lang="it-IT" dirty="0"/>
              <a:t>Buffer episodico</a:t>
            </a:r>
            <a:endParaRPr lang="en-US" dirty="0"/>
          </a:p>
        </p:txBody>
      </p:sp>
      <p:sp>
        <p:nvSpPr>
          <p:cNvPr id="3" name="Segnaposto contenuto 2">
            <a:extLst>
              <a:ext uri="{FF2B5EF4-FFF2-40B4-BE49-F238E27FC236}">
                <a16:creationId xmlns:a16="http://schemas.microsoft.com/office/drawing/2014/main" id="{562A2799-D81D-4AF1-B94E-681B6A04216E}"/>
              </a:ext>
            </a:extLst>
          </p:cNvPr>
          <p:cNvSpPr>
            <a:spLocks noGrp="1"/>
          </p:cNvSpPr>
          <p:nvPr>
            <p:ph idx="1"/>
          </p:nvPr>
        </p:nvSpPr>
        <p:spPr/>
        <p:txBody>
          <a:bodyPr>
            <a:normAutofit fontScale="70000" lnSpcReduction="20000"/>
          </a:bodyPr>
          <a:lstStyle/>
          <a:p>
            <a:r>
              <a:rPr lang="it-IT" dirty="0"/>
              <a:t>Il </a:t>
            </a:r>
            <a:r>
              <a:rPr lang="it-IT" b="1" dirty="0"/>
              <a:t>buffer episodico</a:t>
            </a:r>
            <a:r>
              <a:rPr lang="it-IT" dirty="0"/>
              <a:t> immagazzina le informazioni in un codice multi-dimensionale</a:t>
            </a:r>
          </a:p>
          <a:p>
            <a:r>
              <a:rPr lang="it-IT" dirty="0"/>
              <a:t>Rappresenta un’interfaccia temporanea fra i due servo-sistemi e la memoria a lungo termine</a:t>
            </a:r>
          </a:p>
          <a:p>
            <a:r>
              <a:rPr lang="it-IT" dirty="0"/>
              <a:t>è direttamente controllato dall’esecutivo centrale</a:t>
            </a:r>
          </a:p>
          <a:p>
            <a:r>
              <a:rPr lang="it-IT" dirty="0"/>
              <a:t>È responsabile dell’attività di integrazione di informazioni provenienti da fonti differenti (</a:t>
            </a:r>
            <a:r>
              <a:rPr lang="it-IT" b="1" dirty="0" err="1"/>
              <a:t>binding</a:t>
            </a:r>
            <a:r>
              <a:rPr lang="it-IT" dirty="0"/>
              <a:t>) in un’unica rappresentazione episodica</a:t>
            </a:r>
          </a:p>
          <a:p>
            <a:r>
              <a:rPr lang="it-IT" dirty="0"/>
              <a:t>Serve come magazzino temporaneo in cui le informazioni in entrata (sia di natura verbale sia </a:t>
            </a:r>
            <a:r>
              <a:rPr lang="it-IT" dirty="0" err="1"/>
              <a:t>visuo</a:t>
            </a:r>
            <a:r>
              <a:rPr lang="it-IT" dirty="0"/>
              <a:t>-spaziale) si integrano con informazioni provenienti dalla MLT</a:t>
            </a:r>
          </a:p>
          <a:p>
            <a:r>
              <a:rPr lang="it-IT" dirty="0"/>
              <a:t>Le aree in grigio rappresentano gli aspetti </a:t>
            </a:r>
            <a:r>
              <a:rPr lang="it-IT" b="1" dirty="0"/>
              <a:t>cristallizzati</a:t>
            </a:r>
            <a:r>
              <a:rPr lang="it-IT" dirty="0"/>
              <a:t> della cognizione, che hanno lo scopo di accumulare la conoscenza in modo permanente </a:t>
            </a:r>
          </a:p>
          <a:p>
            <a:r>
              <a:rPr lang="it-IT" dirty="0"/>
              <a:t>le aree in azzurro rappresentano le capacità fluide (come l’attenzione e l’immagazzinamento temporaneo, che non vengono cambiate dall’apprendimento</a:t>
            </a:r>
          </a:p>
        </p:txBody>
      </p:sp>
    </p:spTree>
    <p:extLst>
      <p:ext uri="{BB962C8B-B14F-4D97-AF65-F5344CB8AC3E}">
        <p14:creationId xmlns:p14="http://schemas.microsoft.com/office/powerpoint/2010/main" val="5773426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59"/>
        <p:cNvGrpSpPr/>
        <p:nvPr/>
      </p:nvGrpSpPr>
      <p:grpSpPr>
        <a:xfrm>
          <a:off x="0" y="0"/>
          <a:ext cx="0" cy="0"/>
          <a:chOff x="0" y="0"/>
          <a:chExt cx="0" cy="0"/>
        </a:xfrm>
      </p:grpSpPr>
      <p:sp>
        <p:nvSpPr>
          <p:cNvPr id="660" name="Google Shape;660;p78"/>
          <p:cNvSpPr txBox="1">
            <a:spLocks noGrp="1"/>
          </p:cNvSpPr>
          <p:nvPr>
            <p:ph type="title"/>
          </p:nvPr>
        </p:nvSpPr>
        <p:spPr>
          <a:xfrm>
            <a:off x="461225" y="-381848"/>
            <a:ext cx="7886700" cy="1325563"/>
          </a:xfrm>
          <a:noFill/>
          <a:ln>
            <a:noFill/>
          </a:ln>
        </p:spPr>
        <p:txBody>
          <a:bodyPr spcFirstLastPara="1" wrap="square" lIns="91425" tIns="45700" rIns="91425" bIns="45700" anchor="b" anchorCtr="0">
            <a:noAutofit/>
          </a:bodyPr>
          <a:lstStyle/>
          <a:p>
            <a:pPr lvl="0"/>
            <a:r>
              <a:rPr lang="en-US" dirty="0" err="1">
                <a:sym typeface="Arial"/>
              </a:rPr>
              <a:t>Modelli</a:t>
            </a:r>
            <a:r>
              <a:rPr lang="en-US" dirty="0">
                <a:sym typeface="Arial"/>
              </a:rPr>
              <a:t> </a:t>
            </a:r>
            <a:r>
              <a:rPr lang="en-US" dirty="0" err="1">
                <a:sym typeface="Arial"/>
              </a:rPr>
              <a:t>alternativi</a:t>
            </a:r>
            <a:r>
              <a:rPr lang="en-US" dirty="0">
                <a:sym typeface="Arial"/>
              </a:rPr>
              <a:t> di ML</a:t>
            </a:r>
            <a:endParaRPr lang="en-US" dirty="0"/>
          </a:p>
        </p:txBody>
      </p:sp>
      <p:sp>
        <p:nvSpPr>
          <p:cNvPr id="661" name="Google Shape;661;p78"/>
          <p:cNvSpPr txBox="1">
            <a:spLocks noGrp="1"/>
          </p:cNvSpPr>
          <p:nvPr>
            <p:ph idx="1"/>
          </p:nvPr>
        </p:nvSpPr>
        <p:spPr>
          <a:xfrm>
            <a:off x="628650" y="1117287"/>
            <a:ext cx="7886700" cy="4351338"/>
          </a:xfrm>
          <a:noFill/>
          <a:ln>
            <a:noFill/>
          </a:ln>
        </p:spPr>
        <p:txBody>
          <a:bodyPr spcFirstLastPara="1" wrap="square" lIns="91425" tIns="45700" rIns="91425" bIns="45700" anchor="t" anchorCtr="0">
            <a:noAutofit/>
          </a:bodyPr>
          <a:lstStyle/>
          <a:p>
            <a:pPr lvl="0"/>
            <a:r>
              <a:rPr lang="it-IT" dirty="0">
                <a:sym typeface="Arial"/>
              </a:rPr>
              <a:t>Al modello iniziale di </a:t>
            </a:r>
            <a:r>
              <a:rPr lang="it-IT" dirty="0" err="1">
                <a:sym typeface="Arial"/>
              </a:rPr>
              <a:t>Baddeley</a:t>
            </a:r>
            <a:r>
              <a:rPr lang="it-IT" dirty="0">
                <a:sym typeface="Arial"/>
              </a:rPr>
              <a:t> sono seguite varie formulazioni. I modelli possono essere distinti tra:</a:t>
            </a:r>
          </a:p>
          <a:p>
            <a:pPr lvl="0"/>
            <a:r>
              <a:rPr lang="it-IT" dirty="0">
                <a:sym typeface="Arial"/>
              </a:rPr>
              <a:t>Basati sulle caratteristiche di </a:t>
            </a:r>
            <a:r>
              <a:rPr lang="it-IT" b="1" dirty="0">
                <a:sym typeface="Arial"/>
              </a:rPr>
              <a:t>contenuto</a:t>
            </a:r>
            <a:r>
              <a:rPr lang="it-IT" dirty="0">
                <a:sym typeface="Arial"/>
              </a:rPr>
              <a:t> della memoria di lavoro (Cowan, 1999; Ericsson e </a:t>
            </a:r>
            <a:r>
              <a:rPr lang="it-IT" dirty="0" err="1">
                <a:sym typeface="Arial"/>
              </a:rPr>
              <a:t>Kintsch</a:t>
            </a:r>
            <a:r>
              <a:rPr lang="it-IT" dirty="0">
                <a:sym typeface="Arial"/>
              </a:rPr>
              <a:t>, 2005; Ericsson, Delaney, 1999) </a:t>
            </a:r>
          </a:p>
          <a:p>
            <a:pPr lvl="1"/>
            <a:r>
              <a:rPr lang="it-IT" dirty="0">
                <a:sym typeface="Arial"/>
              </a:rPr>
              <a:t>sottolineano il legame con la memoria a lungo termine, sostenendo che la memoria di lavoro rappresenti una porzione attiva della memoria a lungo termine</a:t>
            </a:r>
          </a:p>
          <a:p>
            <a:pPr lvl="0"/>
            <a:r>
              <a:rPr lang="it-IT" dirty="0">
                <a:sym typeface="Arial"/>
              </a:rPr>
              <a:t>Basati sugli </a:t>
            </a:r>
            <a:r>
              <a:rPr lang="it-IT" b="1" dirty="0">
                <a:sym typeface="Arial"/>
              </a:rPr>
              <a:t>aspetti funzionali</a:t>
            </a:r>
            <a:r>
              <a:rPr lang="it-IT" dirty="0">
                <a:sym typeface="Arial"/>
              </a:rPr>
              <a:t> (</a:t>
            </a:r>
            <a:r>
              <a:rPr lang="it-IT" dirty="0" err="1">
                <a:sym typeface="Arial"/>
              </a:rPr>
              <a:t>Cornoldi</a:t>
            </a:r>
            <a:r>
              <a:rPr lang="it-IT" dirty="0">
                <a:sym typeface="Arial"/>
              </a:rPr>
              <a:t>, Vecchi, 2003; </a:t>
            </a:r>
            <a:r>
              <a:rPr lang="it-IT" dirty="0" err="1">
                <a:sym typeface="Arial"/>
              </a:rPr>
              <a:t>Engle</a:t>
            </a:r>
            <a:r>
              <a:rPr lang="it-IT" dirty="0">
                <a:sym typeface="Arial"/>
              </a:rPr>
              <a:t>, Kane, </a:t>
            </a:r>
            <a:r>
              <a:rPr lang="it-IT" dirty="0" err="1">
                <a:sym typeface="Arial"/>
              </a:rPr>
              <a:t>Tuholski</a:t>
            </a:r>
            <a:r>
              <a:rPr lang="it-IT" dirty="0">
                <a:sym typeface="Arial"/>
              </a:rPr>
              <a:t>, 1999; Kane et al., 2004)</a:t>
            </a:r>
          </a:p>
          <a:p>
            <a:pPr lvl="1"/>
            <a:r>
              <a:rPr lang="it-IT" dirty="0" err="1"/>
              <a:t>eidenziano</a:t>
            </a:r>
            <a:r>
              <a:rPr lang="it-IT" dirty="0"/>
              <a:t> i meccanismi che sottostanno al funzionamento della memoria di lavoro, per chiarire la natura della relazione con altri aspetti della cognizione</a:t>
            </a:r>
          </a:p>
        </p:txBody>
      </p:sp>
    </p:spTree>
    <p:extLst>
      <p:ext uri="{BB962C8B-B14F-4D97-AF65-F5344CB8AC3E}">
        <p14:creationId xmlns:p14="http://schemas.microsoft.com/office/powerpoint/2010/main" val="4224809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6" name="Google Shape;666;p79"/>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err="1">
                <a:sym typeface="Arial"/>
              </a:rPr>
              <a:t>Oberauer</a:t>
            </a:r>
            <a:r>
              <a:rPr lang="en-US" dirty="0">
                <a:sym typeface="Arial"/>
              </a:rPr>
              <a:t> et al., 2018</a:t>
            </a:r>
            <a:endParaRPr lang="en-US" dirty="0"/>
          </a:p>
        </p:txBody>
      </p:sp>
      <p:sp>
        <p:nvSpPr>
          <p:cNvPr id="667" name="Google Shape;667;p79"/>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t>frutto di una </a:t>
            </a:r>
            <a:r>
              <a:rPr lang="it-IT" i="1" dirty="0"/>
              <a:t>consensus conference </a:t>
            </a:r>
            <a:r>
              <a:rPr lang="it-IT" dirty="0"/>
              <a:t>che ha riunito un gruppo di ricercatori di fama internazionale che si occupa di memoria di lavoro</a:t>
            </a:r>
          </a:p>
          <a:p>
            <a:pPr lvl="0"/>
            <a:r>
              <a:rPr lang="it-IT" dirty="0"/>
              <a:t>A partire da una serie di seminari e dall’analisi dei risultati presenti in letteratura, il gruppo di lavoro ha elencato una serie di punti fermi (</a:t>
            </a:r>
            <a:r>
              <a:rPr lang="it-IT" i="1" dirty="0"/>
              <a:t>benchmark</a:t>
            </a:r>
            <a:r>
              <a:rPr lang="it-IT" dirty="0"/>
              <a:t>) sulle conoscenze acquisite oltre 40 anni di </a:t>
            </a:r>
            <a:r>
              <a:rPr lang="it-IT" dirty="0" err="1"/>
              <a:t>ricercasulla</a:t>
            </a:r>
            <a:r>
              <a:rPr lang="it-IT" dirty="0"/>
              <a:t> memoria di lavoro </a:t>
            </a:r>
          </a:p>
          <a:p>
            <a:pPr lvl="1"/>
            <a:r>
              <a:rPr lang="it-IT" dirty="0"/>
              <a:t>Scaricabile dai materiali online</a:t>
            </a:r>
          </a:p>
        </p:txBody>
      </p:sp>
    </p:spTree>
    <p:extLst>
      <p:ext uri="{BB962C8B-B14F-4D97-AF65-F5344CB8AC3E}">
        <p14:creationId xmlns:p14="http://schemas.microsoft.com/office/powerpoint/2010/main" val="16193806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80"/>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a:sym typeface="Arial"/>
              </a:rPr>
              <a:t>Memoria di </a:t>
            </a:r>
            <a:r>
              <a:rPr lang="en-US" dirty="0" err="1">
                <a:sym typeface="Arial"/>
              </a:rPr>
              <a:t>lavoro</a:t>
            </a:r>
            <a:r>
              <a:rPr lang="en-US" dirty="0">
                <a:sym typeface="Arial"/>
              </a:rPr>
              <a:t> e </a:t>
            </a:r>
            <a:r>
              <a:rPr lang="en-US" dirty="0" err="1">
                <a:sym typeface="Arial"/>
              </a:rPr>
              <a:t>cognizione</a:t>
            </a:r>
            <a:r>
              <a:rPr lang="en-US" dirty="0">
                <a:sym typeface="Arial"/>
              </a:rPr>
              <a:t> </a:t>
            </a:r>
            <a:r>
              <a:rPr lang="en-US" dirty="0" err="1">
                <a:sym typeface="Arial"/>
              </a:rPr>
              <a:t>complessa</a:t>
            </a:r>
            <a:endParaRPr lang="en-US" dirty="0"/>
          </a:p>
        </p:txBody>
      </p:sp>
      <p:sp>
        <p:nvSpPr>
          <p:cNvPr id="673" name="Google Shape;673;p80"/>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Un aspetto che accomuna i vari modelli di memoria di lavoro riguarda la sua importanza per la cognizione complessa</a:t>
            </a:r>
          </a:p>
          <a:p>
            <a:pPr lvl="0"/>
            <a:r>
              <a:rPr lang="it-IT" b="1" dirty="0">
                <a:sym typeface="Arial"/>
              </a:rPr>
              <a:t>processo al servizio di altri processi cognitivi complessi</a:t>
            </a:r>
          </a:p>
          <a:p>
            <a:pPr lvl="0"/>
            <a:r>
              <a:rPr lang="it-IT" dirty="0">
                <a:sym typeface="Arial"/>
              </a:rPr>
              <a:t>Numerosi dati sul coinvolgimento della memoria di lavoro nei processi di comprensione del testo, </a:t>
            </a:r>
            <a:r>
              <a:rPr lang="it-IT" dirty="0" err="1">
                <a:sym typeface="Arial"/>
              </a:rPr>
              <a:t>problem</a:t>
            </a:r>
            <a:r>
              <a:rPr lang="it-IT" dirty="0">
                <a:sym typeface="Arial"/>
              </a:rPr>
              <a:t> solving, intelligenza fluida</a:t>
            </a:r>
          </a:p>
          <a:p>
            <a:pPr lvl="0"/>
            <a:r>
              <a:rPr lang="it-IT" dirty="0">
                <a:sym typeface="Arial"/>
              </a:rPr>
              <a:t>Quale sia però la natura del coinvolgimento della ML è stato ed è oggetto di dibattito</a:t>
            </a:r>
            <a:endParaRPr lang="it-IT" dirty="0"/>
          </a:p>
        </p:txBody>
      </p:sp>
    </p:spTree>
    <p:extLst>
      <p:ext uri="{BB962C8B-B14F-4D97-AF65-F5344CB8AC3E}">
        <p14:creationId xmlns:p14="http://schemas.microsoft.com/office/powerpoint/2010/main" val="1084599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81"/>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a:sym typeface="Arial"/>
              </a:rPr>
              <a:t>ML e </a:t>
            </a:r>
            <a:r>
              <a:rPr lang="en-US" dirty="0" err="1">
                <a:sym typeface="Arial"/>
              </a:rPr>
              <a:t>comprensione</a:t>
            </a:r>
            <a:r>
              <a:rPr lang="en-US" dirty="0">
                <a:sym typeface="Arial"/>
              </a:rPr>
              <a:t> del testo</a:t>
            </a:r>
            <a:endParaRPr lang="en-US" dirty="0"/>
          </a:p>
        </p:txBody>
      </p:sp>
      <p:sp>
        <p:nvSpPr>
          <p:cNvPr id="679" name="Google Shape;679;p81"/>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err="1">
                <a:sym typeface="Arial"/>
              </a:rPr>
              <a:t>Daneman</a:t>
            </a:r>
            <a:r>
              <a:rPr lang="it-IT" dirty="0">
                <a:sym typeface="Arial"/>
              </a:rPr>
              <a:t> e Carpenter (1980) somministrarono ai partecipanti una prova di memoria di lavoro, il </a:t>
            </a:r>
            <a:r>
              <a:rPr lang="it-IT" b="1" dirty="0" err="1">
                <a:sym typeface="Arial"/>
              </a:rPr>
              <a:t>Listening</a:t>
            </a:r>
            <a:r>
              <a:rPr lang="it-IT" b="1" dirty="0">
                <a:sym typeface="Arial"/>
              </a:rPr>
              <a:t> </a:t>
            </a:r>
            <a:r>
              <a:rPr lang="it-IT" b="1" dirty="0" err="1">
                <a:sym typeface="Arial"/>
              </a:rPr>
              <a:t>span</a:t>
            </a:r>
            <a:r>
              <a:rPr lang="it-IT" b="1" dirty="0">
                <a:sym typeface="Arial"/>
              </a:rPr>
              <a:t> test</a:t>
            </a:r>
            <a:r>
              <a:rPr lang="it-IT" dirty="0">
                <a:sym typeface="Arial"/>
              </a:rPr>
              <a:t>, che rifletteva la complessità delle operazioni che avvengano in ML durante la comprensione di un testo</a:t>
            </a:r>
          </a:p>
          <a:p>
            <a:pPr lvl="0"/>
            <a:endParaRPr lang="it-IT" dirty="0"/>
          </a:p>
        </p:txBody>
      </p:sp>
    </p:spTree>
    <p:extLst>
      <p:ext uri="{BB962C8B-B14F-4D97-AF65-F5344CB8AC3E}">
        <p14:creationId xmlns:p14="http://schemas.microsoft.com/office/powerpoint/2010/main" val="26726459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0EBC492-1EC4-5369-4D42-F0D4313B1DFD}"/>
              </a:ext>
            </a:extLst>
          </p:cNvPr>
          <p:cNvSpPr>
            <a:spLocks noGrp="1"/>
          </p:cNvSpPr>
          <p:nvPr>
            <p:ph type="title"/>
          </p:nvPr>
        </p:nvSpPr>
        <p:spPr/>
        <p:txBody>
          <a:bodyPr/>
          <a:lstStyle/>
          <a:p>
            <a:r>
              <a:rPr lang="en-GB" dirty="0"/>
              <a:t>Listening span test</a:t>
            </a:r>
          </a:p>
        </p:txBody>
      </p:sp>
      <p:sp>
        <p:nvSpPr>
          <p:cNvPr id="3" name="Segnaposto contenuto 2">
            <a:extLst>
              <a:ext uri="{FF2B5EF4-FFF2-40B4-BE49-F238E27FC236}">
                <a16:creationId xmlns:a16="http://schemas.microsoft.com/office/drawing/2014/main" id="{29A5CDEC-8B98-4BD3-03B6-C5671064A7FF}"/>
              </a:ext>
            </a:extLst>
          </p:cNvPr>
          <p:cNvSpPr>
            <a:spLocks noGrp="1"/>
          </p:cNvSpPr>
          <p:nvPr>
            <p:ph idx="1"/>
          </p:nvPr>
        </p:nvSpPr>
        <p:spPr/>
        <p:txBody>
          <a:bodyPr>
            <a:normAutofit fontScale="77500" lnSpcReduction="20000"/>
          </a:bodyPr>
          <a:lstStyle/>
          <a:p>
            <a:r>
              <a:rPr lang="en-GB" dirty="0"/>
              <a:t>La </a:t>
            </a:r>
            <a:r>
              <a:rPr lang="en-GB" dirty="0" err="1"/>
              <a:t>prova</a:t>
            </a:r>
            <a:r>
              <a:rPr lang="en-GB" dirty="0"/>
              <a:t> </a:t>
            </a:r>
            <a:r>
              <a:rPr lang="en-GB" dirty="0" err="1"/>
              <a:t>si</a:t>
            </a:r>
            <a:r>
              <a:rPr lang="en-GB" dirty="0"/>
              <a:t> </a:t>
            </a:r>
            <a:r>
              <a:rPr lang="en-GB" dirty="0" err="1"/>
              <a:t>compone</a:t>
            </a:r>
            <a:r>
              <a:rPr lang="en-GB" dirty="0"/>
              <a:t> di </a:t>
            </a:r>
            <a:r>
              <a:rPr lang="en-GB" dirty="0" err="1"/>
              <a:t>una</a:t>
            </a:r>
            <a:r>
              <a:rPr lang="en-GB" dirty="0"/>
              <a:t> </a:t>
            </a:r>
            <a:r>
              <a:rPr lang="en-GB" dirty="0" err="1"/>
              <a:t>serie</a:t>
            </a:r>
            <a:r>
              <a:rPr lang="en-GB" dirty="0"/>
              <a:t> di </a:t>
            </a:r>
            <a:r>
              <a:rPr lang="en-GB" dirty="0" err="1"/>
              <a:t>frasi</a:t>
            </a:r>
            <a:r>
              <a:rPr lang="en-GB" dirty="0"/>
              <a:t> di facile </a:t>
            </a:r>
            <a:r>
              <a:rPr lang="en-GB" dirty="0" err="1"/>
              <a:t>comprensione</a:t>
            </a:r>
            <a:endParaRPr lang="en-GB" dirty="0"/>
          </a:p>
          <a:p>
            <a:pPr lvl="1"/>
            <a:r>
              <a:rPr lang="en-GB" dirty="0"/>
              <a:t>del </a:t>
            </a:r>
            <a:r>
              <a:rPr lang="en-GB" dirty="0" err="1"/>
              <a:t>tipo</a:t>
            </a:r>
            <a:r>
              <a:rPr lang="en-GB" dirty="0"/>
              <a:t>: “Il burro e la </a:t>
            </a:r>
            <a:r>
              <a:rPr lang="en-GB" dirty="0" err="1"/>
              <a:t>marmellata</a:t>
            </a:r>
            <a:r>
              <a:rPr lang="en-GB" dirty="0"/>
              <a:t> </a:t>
            </a:r>
            <a:r>
              <a:rPr lang="en-GB" dirty="0" err="1"/>
              <a:t>vanno</a:t>
            </a:r>
            <a:r>
              <a:rPr lang="en-GB" dirty="0"/>
              <a:t> con il pane”</a:t>
            </a:r>
          </a:p>
          <a:p>
            <a:r>
              <a:rPr lang="en-GB" dirty="0"/>
              <a:t>Il </a:t>
            </a:r>
            <a:r>
              <a:rPr lang="en-GB" dirty="0" err="1"/>
              <a:t>partecipante</a:t>
            </a:r>
            <a:r>
              <a:rPr lang="en-GB" dirty="0"/>
              <a:t> </a:t>
            </a:r>
            <a:r>
              <a:rPr lang="en-GB" dirty="0" err="1"/>
              <a:t>deve</a:t>
            </a:r>
            <a:r>
              <a:rPr lang="en-GB" dirty="0"/>
              <a:t> </a:t>
            </a:r>
            <a:r>
              <a:rPr lang="en-GB" dirty="0" err="1"/>
              <a:t>ascoltarle</a:t>
            </a:r>
            <a:r>
              <a:rPr lang="en-GB" dirty="0"/>
              <a:t>, </a:t>
            </a:r>
            <a:r>
              <a:rPr lang="en-GB" dirty="0" err="1"/>
              <a:t>decidere</a:t>
            </a:r>
            <a:r>
              <a:rPr lang="en-GB" dirty="0"/>
              <a:t> se </a:t>
            </a:r>
            <a:r>
              <a:rPr lang="en-GB" dirty="0" err="1"/>
              <a:t>sono</a:t>
            </a:r>
            <a:r>
              <a:rPr lang="en-GB" dirty="0"/>
              <a:t> </a:t>
            </a:r>
            <a:r>
              <a:rPr lang="en-GB" dirty="0" err="1"/>
              <a:t>vere</a:t>
            </a:r>
            <a:r>
              <a:rPr lang="en-GB" dirty="0"/>
              <a:t> o false e </a:t>
            </a:r>
            <a:r>
              <a:rPr lang="en-GB" dirty="0" err="1"/>
              <a:t>ricordare</a:t>
            </a:r>
            <a:r>
              <a:rPr lang="en-GB" dirty="0"/>
              <a:t> </a:t>
            </a:r>
            <a:r>
              <a:rPr lang="en-GB" dirty="0" err="1"/>
              <a:t>l’ultima</a:t>
            </a:r>
            <a:r>
              <a:rPr lang="en-GB" dirty="0"/>
              <a:t> </a:t>
            </a:r>
            <a:r>
              <a:rPr lang="en-GB" dirty="0" err="1"/>
              <a:t>parola</a:t>
            </a:r>
            <a:r>
              <a:rPr lang="en-GB" dirty="0"/>
              <a:t> di </a:t>
            </a:r>
            <a:r>
              <a:rPr lang="en-GB" dirty="0" err="1"/>
              <a:t>ogni</a:t>
            </a:r>
            <a:r>
              <a:rPr lang="en-GB" dirty="0"/>
              <a:t> </a:t>
            </a:r>
            <a:r>
              <a:rPr lang="en-GB" dirty="0" err="1"/>
              <a:t>frase</a:t>
            </a:r>
            <a:endParaRPr lang="en-GB" dirty="0"/>
          </a:p>
          <a:p>
            <a:r>
              <a:rPr lang="en-GB" dirty="0"/>
              <a:t>le </a:t>
            </a:r>
            <a:r>
              <a:rPr lang="en-GB" dirty="0" err="1"/>
              <a:t>frasi</a:t>
            </a:r>
            <a:r>
              <a:rPr lang="en-GB" dirty="0"/>
              <a:t> </a:t>
            </a:r>
            <a:r>
              <a:rPr lang="en-GB" dirty="0" err="1"/>
              <a:t>sono</a:t>
            </a:r>
            <a:r>
              <a:rPr lang="en-GB" dirty="0"/>
              <a:t> </a:t>
            </a:r>
            <a:r>
              <a:rPr lang="en-GB" dirty="0" err="1"/>
              <a:t>presentate</a:t>
            </a:r>
            <a:r>
              <a:rPr lang="en-GB" dirty="0"/>
              <a:t> in </a:t>
            </a:r>
            <a:r>
              <a:rPr lang="en-GB" dirty="0" err="1"/>
              <a:t>sequenze</a:t>
            </a:r>
            <a:r>
              <a:rPr lang="en-GB" dirty="0"/>
              <a:t> di due, </a:t>
            </a:r>
            <a:r>
              <a:rPr lang="en-GB" dirty="0" err="1"/>
              <a:t>tre</a:t>
            </a:r>
            <a:r>
              <a:rPr lang="en-GB" dirty="0"/>
              <a:t>, quattro, cinque o sei</a:t>
            </a:r>
          </a:p>
          <a:p>
            <a:r>
              <a:rPr lang="en-GB" dirty="0" err="1"/>
              <a:t>Alla</a:t>
            </a:r>
            <a:r>
              <a:rPr lang="en-GB" dirty="0"/>
              <a:t> fine di </a:t>
            </a:r>
            <a:r>
              <a:rPr lang="en-GB" dirty="0" err="1"/>
              <a:t>ogni</a:t>
            </a:r>
            <a:r>
              <a:rPr lang="en-GB" dirty="0"/>
              <a:t> </a:t>
            </a:r>
            <a:r>
              <a:rPr lang="en-GB" dirty="0" err="1"/>
              <a:t>sequenza</a:t>
            </a:r>
            <a:r>
              <a:rPr lang="en-GB" dirty="0"/>
              <a:t> il </a:t>
            </a:r>
            <a:r>
              <a:rPr lang="en-GB" dirty="0" err="1"/>
              <a:t>partecipante</a:t>
            </a:r>
            <a:r>
              <a:rPr lang="en-GB" dirty="0"/>
              <a:t> </a:t>
            </a:r>
            <a:r>
              <a:rPr lang="en-GB" dirty="0" err="1"/>
              <a:t>deve</a:t>
            </a:r>
            <a:r>
              <a:rPr lang="en-GB" dirty="0"/>
              <a:t> </a:t>
            </a:r>
            <a:r>
              <a:rPr lang="en-GB" dirty="0" err="1"/>
              <a:t>ricordare</a:t>
            </a:r>
            <a:r>
              <a:rPr lang="en-GB" dirty="0"/>
              <a:t> </a:t>
            </a:r>
            <a:r>
              <a:rPr lang="en-GB" dirty="0" err="1"/>
              <a:t>l’ultima</a:t>
            </a:r>
            <a:r>
              <a:rPr lang="en-GB" dirty="0"/>
              <a:t> </a:t>
            </a:r>
            <a:r>
              <a:rPr lang="en-GB" dirty="0" err="1"/>
              <a:t>parola</a:t>
            </a:r>
            <a:r>
              <a:rPr lang="en-GB" dirty="0"/>
              <a:t> di </a:t>
            </a:r>
            <a:r>
              <a:rPr lang="en-GB" dirty="0" err="1"/>
              <a:t>ogni</a:t>
            </a:r>
            <a:r>
              <a:rPr lang="en-GB" dirty="0"/>
              <a:t> </a:t>
            </a:r>
            <a:r>
              <a:rPr lang="en-GB" dirty="0" err="1"/>
              <a:t>frase</a:t>
            </a:r>
            <a:r>
              <a:rPr lang="en-GB" dirty="0"/>
              <a:t> (il </a:t>
            </a:r>
            <a:r>
              <a:rPr lang="en-GB" dirty="0" err="1"/>
              <a:t>numero</a:t>
            </a:r>
            <a:r>
              <a:rPr lang="en-GB" dirty="0"/>
              <a:t> di parole da </a:t>
            </a:r>
            <a:r>
              <a:rPr lang="en-GB" dirty="0" err="1"/>
              <a:t>ricordare</a:t>
            </a:r>
            <a:r>
              <a:rPr lang="en-GB" dirty="0"/>
              <a:t> varia </a:t>
            </a:r>
            <a:r>
              <a:rPr lang="en-GB" dirty="0" err="1"/>
              <a:t>quindi</a:t>
            </a:r>
            <a:r>
              <a:rPr lang="en-GB" dirty="0"/>
              <a:t> da due a sei)</a:t>
            </a:r>
          </a:p>
          <a:p>
            <a:r>
              <a:rPr lang="en-GB" dirty="0"/>
              <a:t>Lo </a:t>
            </a:r>
            <a:r>
              <a:rPr lang="en-GB" i="1" dirty="0"/>
              <a:t>span</a:t>
            </a:r>
            <a:r>
              <a:rPr lang="en-GB" dirty="0"/>
              <a:t> </a:t>
            </a:r>
            <a:r>
              <a:rPr lang="en-GB" dirty="0" err="1"/>
              <a:t>raggiunto</a:t>
            </a:r>
            <a:r>
              <a:rPr lang="en-GB" dirty="0"/>
              <a:t> </a:t>
            </a:r>
            <a:r>
              <a:rPr lang="en-GB" dirty="0" err="1"/>
              <a:t>è</a:t>
            </a:r>
            <a:r>
              <a:rPr lang="en-GB" dirty="0"/>
              <a:t> il </a:t>
            </a:r>
            <a:r>
              <a:rPr lang="en-GB" dirty="0" err="1"/>
              <a:t>massimo</a:t>
            </a:r>
            <a:r>
              <a:rPr lang="en-GB" dirty="0"/>
              <a:t> di </a:t>
            </a:r>
            <a:r>
              <a:rPr lang="en-GB" dirty="0" err="1"/>
              <a:t>complessità</a:t>
            </a:r>
            <a:r>
              <a:rPr lang="en-GB" dirty="0"/>
              <a:t> in cui le </a:t>
            </a:r>
            <a:r>
              <a:rPr lang="en-GB" dirty="0" err="1"/>
              <a:t>risposte</a:t>
            </a:r>
            <a:r>
              <a:rPr lang="en-GB" dirty="0"/>
              <a:t> del </a:t>
            </a:r>
            <a:r>
              <a:rPr lang="en-GB" dirty="0" err="1"/>
              <a:t>partecipante</a:t>
            </a:r>
            <a:r>
              <a:rPr lang="en-GB" dirty="0"/>
              <a:t> </a:t>
            </a:r>
            <a:r>
              <a:rPr lang="en-GB" dirty="0" err="1"/>
              <a:t>sono</a:t>
            </a:r>
            <a:r>
              <a:rPr lang="en-GB" dirty="0"/>
              <a:t> sempre </a:t>
            </a:r>
            <a:r>
              <a:rPr lang="en-GB" dirty="0" err="1"/>
              <a:t>corrette</a:t>
            </a:r>
            <a:endParaRPr lang="en-GB" dirty="0"/>
          </a:p>
          <a:p>
            <a:r>
              <a:rPr lang="en-GB" dirty="0" err="1"/>
              <a:t>Esempio</a:t>
            </a:r>
            <a:r>
              <a:rPr lang="en-GB" dirty="0"/>
              <a:t>: lo span </a:t>
            </a:r>
            <a:r>
              <a:rPr lang="en-GB" dirty="0" err="1"/>
              <a:t>è</a:t>
            </a:r>
            <a:r>
              <a:rPr lang="en-GB" dirty="0"/>
              <a:t> 3 se </a:t>
            </a:r>
            <a:r>
              <a:rPr lang="en-GB" dirty="0" err="1"/>
              <a:t>nei</a:t>
            </a:r>
            <a:r>
              <a:rPr lang="en-GB" dirty="0"/>
              <a:t> </a:t>
            </a:r>
            <a:r>
              <a:rPr lang="en-GB" dirty="0" err="1"/>
              <a:t>tre</a:t>
            </a:r>
            <a:r>
              <a:rPr lang="en-GB" dirty="0"/>
              <a:t> set da due </a:t>
            </a:r>
            <a:r>
              <a:rPr lang="en-GB" dirty="0" err="1"/>
              <a:t>frasi</a:t>
            </a:r>
            <a:r>
              <a:rPr lang="en-GB" dirty="0"/>
              <a:t> e </a:t>
            </a:r>
            <a:r>
              <a:rPr lang="en-GB" dirty="0" err="1"/>
              <a:t>nei</a:t>
            </a:r>
            <a:r>
              <a:rPr lang="en-GB" dirty="0"/>
              <a:t> </a:t>
            </a:r>
            <a:r>
              <a:rPr lang="en-GB" dirty="0" err="1"/>
              <a:t>tre</a:t>
            </a:r>
            <a:r>
              <a:rPr lang="en-GB" dirty="0"/>
              <a:t> set da </a:t>
            </a:r>
            <a:r>
              <a:rPr lang="en-GB" dirty="0" err="1"/>
              <a:t>tre</a:t>
            </a:r>
            <a:r>
              <a:rPr lang="en-GB" dirty="0"/>
              <a:t> </a:t>
            </a:r>
            <a:r>
              <a:rPr lang="en-GB" dirty="0" err="1"/>
              <a:t>frasi</a:t>
            </a:r>
            <a:r>
              <a:rPr lang="en-GB" dirty="0"/>
              <a:t> il </a:t>
            </a:r>
            <a:r>
              <a:rPr lang="en-GB" dirty="0" err="1"/>
              <a:t>partecipante</a:t>
            </a:r>
            <a:r>
              <a:rPr lang="en-GB" dirty="0"/>
              <a:t> non ha </a:t>
            </a:r>
            <a:r>
              <a:rPr lang="en-GB" dirty="0" err="1"/>
              <a:t>mai</a:t>
            </a:r>
            <a:r>
              <a:rPr lang="en-GB" dirty="0"/>
              <a:t> </a:t>
            </a:r>
            <a:r>
              <a:rPr lang="en-GB" dirty="0" err="1"/>
              <a:t>commesso</a:t>
            </a:r>
            <a:r>
              <a:rPr lang="en-GB" dirty="0"/>
              <a:t> </a:t>
            </a:r>
            <a:r>
              <a:rPr lang="en-GB" dirty="0" err="1"/>
              <a:t>errori</a:t>
            </a:r>
            <a:r>
              <a:rPr lang="en-GB" dirty="0"/>
              <a:t>, </a:t>
            </a:r>
            <a:r>
              <a:rPr lang="en-GB" dirty="0" err="1"/>
              <a:t>mentre</a:t>
            </a:r>
            <a:r>
              <a:rPr lang="en-GB" dirty="0"/>
              <a:t> ne ha </a:t>
            </a:r>
            <a:r>
              <a:rPr lang="en-GB" dirty="0" err="1"/>
              <a:t>commessi</a:t>
            </a:r>
            <a:r>
              <a:rPr lang="en-GB" dirty="0"/>
              <a:t> </a:t>
            </a:r>
            <a:r>
              <a:rPr lang="en-GB" dirty="0" err="1"/>
              <a:t>nei</a:t>
            </a:r>
            <a:r>
              <a:rPr lang="en-GB" dirty="0"/>
              <a:t> set da quattro </a:t>
            </a:r>
            <a:r>
              <a:rPr lang="en-GB" dirty="0" err="1"/>
              <a:t>frasi</a:t>
            </a:r>
            <a:r>
              <a:rPr lang="en-GB" dirty="0"/>
              <a:t>.</a:t>
            </a:r>
          </a:p>
        </p:txBody>
      </p:sp>
    </p:spTree>
    <p:extLst>
      <p:ext uri="{BB962C8B-B14F-4D97-AF65-F5344CB8AC3E}">
        <p14:creationId xmlns:p14="http://schemas.microsoft.com/office/powerpoint/2010/main" val="41885569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C4389D2-C2DE-CC20-EC57-C492C6DC00BF}"/>
              </a:ext>
            </a:extLst>
          </p:cNvPr>
          <p:cNvSpPr>
            <a:spLocks noGrp="1"/>
          </p:cNvSpPr>
          <p:nvPr>
            <p:ph type="title"/>
          </p:nvPr>
        </p:nvSpPr>
        <p:spPr/>
        <p:txBody>
          <a:bodyPr/>
          <a:lstStyle/>
          <a:p>
            <a:r>
              <a:rPr lang="en-GB" dirty="0" err="1"/>
              <a:t>Risultatati</a:t>
            </a:r>
            <a:r>
              <a:rPr lang="en-GB" dirty="0"/>
              <a:t> di Daneman e Carpenter</a:t>
            </a:r>
          </a:p>
        </p:txBody>
      </p:sp>
      <p:sp>
        <p:nvSpPr>
          <p:cNvPr id="3" name="Segnaposto contenuto 2">
            <a:extLst>
              <a:ext uri="{FF2B5EF4-FFF2-40B4-BE49-F238E27FC236}">
                <a16:creationId xmlns:a16="http://schemas.microsoft.com/office/drawing/2014/main" id="{981164DB-901B-F4AE-44AF-CCE6DB48B385}"/>
              </a:ext>
            </a:extLst>
          </p:cNvPr>
          <p:cNvSpPr>
            <a:spLocks noGrp="1"/>
          </p:cNvSpPr>
          <p:nvPr>
            <p:ph idx="1"/>
          </p:nvPr>
        </p:nvSpPr>
        <p:spPr/>
        <p:txBody>
          <a:bodyPr>
            <a:normAutofit lnSpcReduction="10000"/>
          </a:bodyPr>
          <a:lstStyle/>
          <a:p>
            <a:r>
              <a:rPr lang="en-GB" dirty="0"/>
              <a:t>Lo span del LST  </a:t>
            </a:r>
            <a:r>
              <a:rPr lang="en-GB" dirty="0" err="1"/>
              <a:t>è</a:t>
            </a:r>
            <a:r>
              <a:rPr lang="en-GB" dirty="0"/>
              <a:t> fortemente </a:t>
            </a:r>
            <a:r>
              <a:rPr lang="en-GB" dirty="0" err="1"/>
              <a:t>correlato</a:t>
            </a:r>
            <a:r>
              <a:rPr lang="en-GB" dirty="0"/>
              <a:t> con la </a:t>
            </a:r>
            <a:r>
              <a:rPr lang="en-GB" dirty="0" err="1"/>
              <a:t>comprensione</a:t>
            </a:r>
            <a:r>
              <a:rPr lang="en-GB" dirty="0"/>
              <a:t> del testo (da r = .59 a r = .90) </a:t>
            </a:r>
            <a:r>
              <a:rPr lang="en-GB" dirty="0" err="1"/>
              <a:t>misurata</a:t>
            </a:r>
            <a:r>
              <a:rPr lang="en-GB" dirty="0"/>
              <a:t> </a:t>
            </a:r>
            <a:r>
              <a:rPr lang="en-GB" dirty="0" err="1"/>
              <a:t>attraverso</a:t>
            </a:r>
            <a:r>
              <a:rPr lang="en-GB" dirty="0"/>
              <a:t> </a:t>
            </a:r>
            <a:r>
              <a:rPr lang="en-GB" dirty="0" err="1"/>
              <a:t>tre</a:t>
            </a:r>
            <a:r>
              <a:rPr lang="en-GB" dirty="0"/>
              <a:t> prove </a:t>
            </a:r>
            <a:r>
              <a:rPr lang="en-GB" dirty="0" err="1"/>
              <a:t>differenti</a:t>
            </a:r>
            <a:r>
              <a:rPr lang="en-GB" dirty="0"/>
              <a:t>:</a:t>
            </a:r>
          </a:p>
          <a:p>
            <a:r>
              <a:rPr lang="en-GB" dirty="0" err="1"/>
              <a:t>comprensione</a:t>
            </a:r>
            <a:r>
              <a:rPr lang="en-GB" dirty="0"/>
              <a:t> </a:t>
            </a:r>
            <a:r>
              <a:rPr lang="en-GB" dirty="0" err="1"/>
              <a:t>letterale</a:t>
            </a:r>
            <a:endParaRPr lang="en-GB" dirty="0"/>
          </a:p>
          <a:p>
            <a:r>
              <a:rPr lang="en-GB" dirty="0" err="1"/>
              <a:t>comprensione</a:t>
            </a:r>
            <a:r>
              <a:rPr lang="en-GB" dirty="0"/>
              <a:t> </a:t>
            </a:r>
            <a:r>
              <a:rPr lang="en-GB" dirty="0" err="1"/>
              <a:t>inferenziale</a:t>
            </a:r>
            <a:r>
              <a:rPr lang="en-GB" dirty="0"/>
              <a:t> </a:t>
            </a:r>
          </a:p>
          <a:p>
            <a:r>
              <a:rPr lang="en-GB" i="1" dirty="0"/>
              <a:t>Verbal Scholastic Aptitude Test</a:t>
            </a:r>
            <a:r>
              <a:rPr lang="en-GB" dirty="0"/>
              <a:t> (</a:t>
            </a:r>
            <a:r>
              <a:rPr lang="en-GB" dirty="0" err="1"/>
              <a:t>una</a:t>
            </a:r>
            <a:r>
              <a:rPr lang="en-GB" dirty="0"/>
              <a:t> </a:t>
            </a:r>
            <a:r>
              <a:rPr lang="en-GB" dirty="0" err="1"/>
              <a:t>misura</a:t>
            </a:r>
            <a:r>
              <a:rPr lang="en-GB" dirty="0"/>
              <a:t> </a:t>
            </a:r>
            <a:r>
              <a:rPr lang="en-GB" dirty="0" err="1"/>
              <a:t>standardizzata</a:t>
            </a:r>
            <a:r>
              <a:rPr lang="en-GB" dirty="0"/>
              <a:t> di </a:t>
            </a:r>
            <a:r>
              <a:rPr lang="en-GB" dirty="0" err="1"/>
              <a:t>Lettura</a:t>
            </a:r>
            <a:r>
              <a:rPr lang="en-GB" dirty="0"/>
              <a:t>) </a:t>
            </a:r>
          </a:p>
          <a:p>
            <a:r>
              <a:rPr lang="en-GB" dirty="0" err="1"/>
              <a:t>importanza</a:t>
            </a:r>
            <a:r>
              <a:rPr lang="en-GB" dirty="0"/>
              <a:t> </a:t>
            </a:r>
            <a:r>
              <a:rPr lang="en-GB" dirty="0" err="1"/>
              <a:t>alla</a:t>
            </a:r>
            <a:r>
              <a:rPr lang="en-GB" dirty="0"/>
              <a:t> </a:t>
            </a:r>
            <a:r>
              <a:rPr lang="en-GB" b="1" dirty="0" err="1"/>
              <a:t>componente</a:t>
            </a:r>
            <a:r>
              <a:rPr lang="en-GB" b="1" dirty="0"/>
              <a:t> </a:t>
            </a:r>
            <a:r>
              <a:rPr lang="en-GB" b="1" dirty="0" err="1"/>
              <a:t>dominio</a:t>
            </a:r>
            <a:r>
              <a:rPr lang="en-GB" b="1" dirty="0"/>
              <a:t> </a:t>
            </a:r>
            <a:r>
              <a:rPr lang="en-GB" b="1" dirty="0" err="1"/>
              <a:t>specifica</a:t>
            </a:r>
            <a:r>
              <a:rPr lang="en-GB" b="1" dirty="0"/>
              <a:t>: </a:t>
            </a:r>
            <a:r>
              <a:rPr lang="en-GB" dirty="0" err="1"/>
              <a:t>l’alta</a:t>
            </a:r>
            <a:r>
              <a:rPr lang="en-GB" dirty="0"/>
              <a:t> </a:t>
            </a:r>
            <a:r>
              <a:rPr lang="en-GB" dirty="0" err="1"/>
              <a:t>correlazione</a:t>
            </a:r>
            <a:r>
              <a:rPr lang="en-GB" dirty="0"/>
              <a:t> </a:t>
            </a:r>
            <a:r>
              <a:rPr lang="en-GB" dirty="0" err="1"/>
              <a:t>è</a:t>
            </a:r>
            <a:r>
              <a:rPr lang="en-GB" dirty="0"/>
              <a:t> </a:t>
            </a:r>
            <a:r>
              <a:rPr lang="en-GB" dirty="0" err="1"/>
              <a:t>dovuta</a:t>
            </a:r>
            <a:r>
              <a:rPr lang="en-GB" dirty="0"/>
              <a:t> al </a:t>
            </a:r>
            <a:r>
              <a:rPr lang="en-GB" dirty="0" err="1"/>
              <a:t>fatto</a:t>
            </a:r>
            <a:r>
              <a:rPr lang="en-GB" dirty="0"/>
              <a:t> </a:t>
            </a:r>
            <a:r>
              <a:rPr lang="en-GB" dirty="0" err="1"/>
              <a:t>che</a:t>
            </a:r>
            <a:r>
              <a:rPr lang="en-GB" b="1" dirty="0"/>
              <a:t> </a:t>
            </a:r>
            <a:r>
              <a:rPr lang="en-GB" dirty="0" err="1"/>
              <a:t>sia</a:t>
            </a:r>
            <a:r>
              <a:rPr lang="en-GB" dirty="0"/>
              <a:t> il Listening span test </a:t>
            </a:r>
            <a:r>
              <a:rPr lang="en-GB" dirty="0" err="1"/>
              <a:t>sia</a:t>
            </a:r>
            <a:r>
              <a:rPr lang="en-GB" dirty="0"/>
              <a:t> la </a:t>
            </a:r>
            <a:r>
              <a:rPr lang="en-GB" dirty="0" err="1"/>
              <a:t>comprensione</a:t>
            </a:r>
            <a:r>
              <a:rPr lang="en-GB" dirty="0"/>
              <a:t> </a:t>
            </a:r>
            <a:r>
              <a:rPr lang="en-GB" dirty="0" err="1"/>
              <a:t>richiedono</a:t>
            </a:r>
            <a:r>
              <a:rPr lang="en-GB" dirty="0"/>
              <a:t> di </a:t>
            </a:r>
            <a:r>
              <a:rPr lang="en-GB" dirty="0" err="1"/>
              <a:t>elaborare</a:t>
            </a:r>
            <a:r>
              <a:rPr lang="en-GB" dirty="0"/>
              <a:t> </a:t>
            </a:r>
            <a:r>
              <a:rPr lang="en-GB" dirty="0" err="1"/>
              <a:t>materiale</a:t>
            </a:r>
            <a:r>
              <a:rPr lang="en-GB" dirty="0"/>
              <a:t> </a:t>
            </a:r>
            <a:r>
              <a:rPr lang="en-GB" dirty="0" err="1"/>
              <a:t>linguistico</a:t>
            </a:r>
            <a:endParaRPr lang="en-GB" dirty="0"/>
          </a:p>
        </p:txBody>
      </p:sp>
    </p:spTree>
    <p:extLst>
      <p:ext uri="{BB962C8B-B14F-4D97-AF65-F5344CB8AC3E}">
        <p14:creationId xmlns:p14="http://schemas.microsoft.com/office/powerpoint/2010/main" val="36580795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83"/>
        <p:cNvGrpSpPr/>
        <p:nvPr/>
      </p:nvGrpSpPr>
      <p:grpSpPr>
        <a:xfrm>
          <a:off x="0" y="0"/>
          <a:ext cx="0" cy="0"/>
          <a:chOff x="0" y="0"/>
          <a:chExt cx="0" cy="0"/>
        </a:xfrm>
      </p:grpSpPr>
      <p:sp>
        <p:nvSpPr>
          <p:cNvPr id="2" name="Titolo 1">
            <a:extLst>
              <a:ext uri="{FF2B5EF4-FFF2-40B4-BE49-F238E27FC236}">
                <a16:creationId xmlns:a16="http://schemas.microsoft.com/office/drawing/2014/main" id="{023CC8B3-47C3-B6E6-12BC-D753D8861541}"/>
              </a:ext>
            </a:extLst>
          </p:cNvPr>
          <p:cNvSpPr>
            <a:spLocks noGrp="1"/>
          </p:cNvSpPr>
          <p:nvPr>
            <p:ph type="title"/>
          </p:nvPr>
        </p:nvSpPr>
        <p:spPr/>
        <p:txBody>
          <a:bodyPr/>
          <a:lstStyle/>
          <a:p>
            <a:r>
              <a:rPr lang="en-GB" dirty="0"/>
              <a:t>Turner e Eagle (1989)</a:t>
            </a:r>
          </a:p>
        </p:txBody>
      </p:sp>
      <p:sp>
        <p:nvSpPr>
          <p:cNvPr id="685" name="Google Shape;685;p82"/>
          <p:cNvSpPr txBox="1">
            <a:spLocks noGrp="1"/>
          </p:cNvSpPr>
          <p:nvPr>
            <p:ph idx="1"/>
          </p:nvPr>
        </p:nvSpPr>
        <p:spPr>
          <a:xfrm>
            <a:off x="628650" y="1406525"/>
            <a:ext cx="7886700" cy="4351338"/>
          </a:xfrm>
          <a:noFill/>
          <a:ln>
            <a:noFill/>
          </a:ln>
        </p:spPr>
        <p:txBody>
          <a:bodyPr spcFirstLastPara="1" wrap="square" lIns="91425" tIns="45700" rIns="91425" bIns="45700" anchor="t" anchorCtr="0">
            <a:noAutofit/>
          </a:bodyPr>
          <a:lstStyle/>
          <a:p>
            <a:pPr lvl="0"/>
            <a:r>
              <a:rPr lang="it-IT" sz="2400" dirty="0">
                <a:sym typeface="Arial"/>
              </a:rPr>
              <a:t>Ipotesi: la correlazione tra </a:t>
            </a:r>
            <a:r>
              <a:rPr lang="it-IT" sz="2400" dirty="0" err="1">
                <a:sym typeface="Arial"/>
              </a:rPr>
              <a:t>span</a:t>
            </a:r>
            <a:r>
              <a:rPr lang="it-IT" sz="2400" dirty="0">
                <a:sym typeface="Arial"/>
              </a:rPr>
              <a:t> e comprensione è legata, alla gestione delle risorse </a:t>
            </a:r>
            <a:r>
              <a:rPr lang="it-IT" sz="2400" dirty="0" err="1">
                <a:sym typeface="Arial"/>
              </a:rPr>
              <a:t>attentive</a:t>
            </a:r>
            <a:r>
              <a:rPr lang="it-IT" sz="2400" dirty="0">
                <a:sym typeface="Arial"/>
              </a:rPr>
              <a:t> general, più che alla somiglianza di materiali tra le due prove</a:t>
            </a:r>
          </a:p>
          <a:p>
            <a:pPr lvl="0"/>
            <a:r>
              <a:rPr lang="it-IT" sz="2400" dirty="0"/>
              <a:t>Utilizzando una nuova prova (</a:t>
            </a:r>
            <a:r>
              <a:rPr lang="it-IT" sz="2400" i="1" dirty="0" err="1"/>
              <a:t>Operation</a:t>
            </a:r>
            <a:r>
              <a:rPr lang="it-IT" sz="2400" i="1" dirty="0"/>
              <a:t> </a:t>
            </a:r>
            <a:r>
              <a:rPr lang="it-IT" sz="2400" i="1" dirty="0" err="1"/>
              <a:t>span</a:t>
            </a:r>
            <a:r>
              <a:rPr lang="it-IT" sz="2400" dirty="0"/>
              <a:t>)  i due autori dimostrarono che la correlazione fra memoria di lavoro e comprensione era simile a quella trovata con il </a:t>
            </a:r>
            <a:r>
              <a:rPr lang="it-IT" sz="2400" i="1" dirty="0" err="1"/>
              <a:t>Listening</a:t>
            </a:r>
            <a:r>
              <a:rPr lang="it-IT" sz="2400" i="1" dirty="0"/>
              <a:t> </a:t>
            </a:r>
            <a:r>
              <a:rPr lang="it-IT" sz="2400" i="1" dirty="0" err="1"/>
              <a:t>span</a:t>
            </a:r>
            <a:r>
              <a:rPr lang="it-IT" sz="2400" i="1" dirty="0"/>
              <a:t> test</a:t>
            </a:r>
          </a:p>
          <a:p>
            <a:pPr lvl="0"/>
            <a:r>
              <a:rPr lang="it-IT" sz="2400" dirty="0"/>
              <a:t>eppure, l’</a:t>
            </a:r>
            <a:r>
              <a:rPr lang="it-IT" sz="2400" dirty="0" err="1"/>
              <a:t>Operation</a:t>
            </a:r>
            <a:r>
              <a:rPr lang="it-IT" sz="2400" dirty="0"/>
              <a:t> </a:t>
            </a:r>
            <a:r>
              <a:rPr lang="it-IT" sz="2400" dirty="0" err="1"/>
              <a:t>span</a:t>
            </a:r>
            <a:r>
              <a:rPr lang="it-IT" sz="2400" dirty="0"/>
              <a:t> non richiede comprensione linguistica</a:t>
            </a:r>
          </a:p>
          <a:p>
            <a:pPr lvl="0"/>
            <a:r>
              <a:rPr lang="it-IT" sz="2400" dirty="0"/>
              <a:t> Questi risultati suggeriscono che il legame tra comprensione e </a:t>
            </a:r>
            <a:r>
              <a:rPr lang="it-IT" sz="2400" i="1" dirty="0" err="1"/>
              <a:t>span</a:t>
            </a:r>
            <a:r>
              <a:rPr lang="it-IT" sz="2400" dirty="0"/>
              <a:t> non fosse dovuto a effetti </a:t>
            </a:r>
            <a:r>
              <a:rPr lang="it-IT" sz="2400" b="1" dirty="0"/>
              <a:t>dominio specifici</a:t>
            </a:r>
            <a:r>
              <a:rPr lang="it-IT" sz="2400" dirty="0"/>
              <a:t> legati alle caratteristiche del materiale, ma al coinvolgimento di processi </a:t>
            </a:r>
            <a:r>
              <a:rPr lang="it-IT" sz="2400" b="1" dirty="0"/>
              <a:t>dominio generali</a:t>
            </a:r>
            <a:r>
              <a:rPr lang="it-IT" sz="2400" dirty="0"/>
              <a:t>, legati al controllo delle risorse cognitive</a:t>
            </a:r>
          </a:p>
        </p:txBody>
      </p:sp>
    </p:spTree>
    <p:extLst>
      <p:ext uri="{BB962C8B-B14F-4D97-AF65-F5344CB8AC3E}">
        <p14:creationId xmlns:p14="http://schemas.microsoft.com/office/powerpoint/2010/main" val="13146003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Di può potenziare la ML?</a:t>
            </a:r>
          </a:p>
        </p:txBody>
      </p:sp>
      <p:sp>
        <p:nvSpPr>
          <p:cNvPr id="3" name="Segnaposto contenuto 2"/>
          <p:cNvSpPr>
            <a:spLocks noGrp="1"/>
          </p:cNvSpPr>
          <p:nvPr>
            <p:ph idx="1"/>
          </p:nvPr>
        </p:nvSpPr>
        <p:spPr/>
        <p:txBody>
          <a:bodyPr/>
          <a:lstStyle/>
          <a:p>
            <a:r>
              <a:rPr lang="it-IT" dirty="0"/>
              <a:t>Training di memoria di lavoro</a:t>
            </a:r>
          </a:p>
          <a:p>
            <a:r>
              <a:rPr lang="it-IT" dirty="0"/>
              <a:t>Il primo e più famoso dovuto a </a:t>
            </a:r>
            <a:r>
              <a:rPr lang="it-IT" dirty="0" err="1"/>
              <a:t>Klinberg</a:t>
            </a:r>
            <a:r>
              <a:rPr lang="it-IT" dirty="0"/>
              <a:t> et al (2005)</a:t>
            </a:r>
          </a:p>
          <a:p>
            <a:r>
              <a:rPr lang="it-IT" dirty="0"/>
              <a:t>Testato inizialmente su bambini con disturbo da deficit </a:t>
            </a:r>
            <a:r>
              <a:rPr lang="it-IT" dirty="0" err="1"/>
              <a:t>attentivo</a:t>
            </a:r>
            <a:r>
              <a:rPr lang="it-IT" dirty="0"/>
              <a:t> con iperattività (ADHD)</a:t>
            </a:r>
          </a:p>
          <a:p>
            <a:r>
              <a:rPr lang="it-IT" dirty="0"/>
              <a:t>Diverse metanalisi pubblicate dal 2010 hanno fortemente ridimensionato gli effetti positivi del training</a:t>
            </a:r>
          </a:p>
          <a:p>
            <a:endParaRPr lang="it-IT" dirty="0"/>
          </a:p>
          <a:p>
            <a:endParaRPr lang="it-IT" dirty="0"/>
          </a:p>
        </p:txBody>
      </p:sp>
    </p:spTree>
    <p:extLst>
      <p:ext uri="{BB962C8B-B14F-4D97-AF65-F5344CB8AC3E}">
        <p14:creationId xmlns:p14="http://schemas.microsoft.com/office/powerpoint/2010/main" val="40384808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3CA7920-08EF-9869-35D7-9F1273601555}"/>
              </a:ext>
            </a:extLst>
          </p:cNvPr>
          <p:cNvSpPr>
            <a:spLocks noGrp="1"/>
          </p:cNvSpPr>
          <p:nvPr>
            <p:ph type="title"/>
          </p:nvPr>
        </p:nvSpPr>
        <p:spPr/>
        <p:txBody>
          <a:bodyPr/>
          <a:lstStyle/>
          <a:p>
            <a:r>
              <a:rPr lang="en-GB" dirty="0"/>
              <a:t>Training di ML in bambini</a:t>
            </a:r>
          </a:p>
        </p:txBody>
      </p:sp>
      <p:sp>
        <p:nvSpPr>
          <p:cNvPr id="3" name="Segnaposto contenuto 2">
            <a:extLst>
              <a:ext uri="{FF2B5EF4-FFF2-40B4-BE49-F238E27FC236}">
                <a16:creationId xmlns:a16="http://schemas.microsoft.com/office/drawing/2014/main" id="{412EEA3E-4EE4-129E-27F0-6255E36E6E11}"/>
              </a:ext>
            </a:extLst>
          </p:cNvPr>
          <p:cNvSpPr>
            <a:spLocks noGrp="1"/>
          </p:cNvSpPr>
          <p:nvPr>
            <p:ph idx="1"/>
          </p:nvPr>
        </p:nvSpPr>
        <p:spPr/>
        <p:txBody>
          <a:bodyPr/>
          <a:lstStyle/>
          <a:p>
            <a:r>
              <a:rPr lang="en-GB" dirty="0" err="1"/>
              <a:t>Provati</a:t>
            </a:r>
            <a:r>
              <a:rPr lang="en-GB" dirty="0"/>
              <a:t> </a:t>
            </a:r>
            <a:r>
              <a:rPr lang="en-GB" dirty="0" err="1"/>
              <a:t>sia</a:t>
            </a:r>
            <a:r>
              <a:rPr lang="en-GB" dirty="0"/>
              <a:t> </a:t>
            </a:r>
            <a:r>
              <a:rPr lang="en-GB" dirty="0" err="1"/>
              <a:t>su</a:t>
            </a:r>
            <a:r>
              <a:rPr lang="en-GB" dirty="0"/>
              <a:t> bambini con </a:t>
            </a:r>
            <a:r>
              <a:rPr lang="en-GB" dirty="0" err="1"/>
              <a:t>sviluppo</a:t>
            </a:r>
            <a:r>
              <a:rPr lang="en-GB" dirty="0"/>
              <a:t> </a:t>
            </a:r>
            <a:r>
              <a:rPr lang="en-GB" dirty="0" err="1"/>
              <a:t>tipico</a:t>
            </a:r>
            <a:r>
              <a:rPr lang="en-GB" dirty="0"/>
              <a:t>, </a:t>
            </a:r>
            <a:r>
              <a:rPr lang="en-GB" dirty="0" err="1"/>
              <a:t>sia</a:t>
            </a:r>
            <a:r>
              <a:rPr lang="en-GB" dirty="0"/>
              <a:t> </a:t>
            </a:r>
            <a:r>
              <a:rPr lang="en-GB" dirty="0" err="1"/>
              <a:t>atipico</a:t>
            </a:r>
            <a:endParaRPr lang="en-GB" dirty="0"/>
          </a:p>
          <a:p>
            <a:pPr lvl="1"/>
            <a:r>
              <a:rPr lang="en-GB" dirty="0"/>
              <a:t>Deficit di </a:t>
            </a:r>
            <a:r>
              <a:rPr lang="en-GB" dirty="0" err="1"/>
              <a:t>apprendimento</a:t>
            </a:r>
            <a:r>
              <a:rPr lang="en-GB" dirty="0"/>
              <a:t>, ADHD</a:t>
            </a:r>
          </a:p>
          <a:p>
            <a:r>
              <a:rPr lang="en-GB" dirty="0"/>
              <a:t>Le </a:t>
            </a:r>
            <a:r>
              <a:rPr lang="en-GB" dirty="0" err="1"/>
              <a:t>metanalisi</a:t>
            </a:r>
            <a:r>
              <a:rPr lang="en-GB" dirty="0"/>
              <a:t> </a:t>
            </a:r>
            <a:r>
              <a:rPr lang="en-GB" dirty="0" err="1"/>
              <a:t>mostrano</a:t>
            </a:r>
            <a:r>
              <a:rPr lang="en-GB" dirty="0"/>
              <a:t>:</a:t>
            </a:r>
          </a:p>
          <a:p>
            <a:pPr lvl="1"/>
            <a:r>
              <a:rPr lang="en-GB" dirty="0" err="1"/>
              <a:t>Effetti</a:t>
            </a:r>
            <a:r>
              <a:rPr lang="en-GB" dirty="0"/>
              <a:t> </a:t>
            </a:r>
            <a:r>
              <a:rPr lang="en-GB" dirty="0" err="1"/>
              <a:t>benefici</a:t>
            </a:r>
            <a:r>
              <a:rPr lang="en-GB" dirty="0"/>
              <a:t> a breve e </a:t>
            </a:r>
            <a:r>
              <a:rPr lang="en-GB" dirty="0" err="1"/>
              <a:t>lungo</a:t>
            </a:r>
            <a:r>
              <a:rPr lang="en-GB" dirty="0"/>
              <a:t> </a:t>
            </a:r>
            <a:r>
              <a:rPr lang="en-GB" dirty="0" err="1"/>
              <a:t>termine</a:t>
            </a:r>
            <a:r>
              <a:rPr lang="en-GB" dirty="0"/>
              <a:t> </a:t>
            </a:r>
            <a:r>
              <a:rPr lang="en-GB" dirty="0" err="1"/>
              <a:t>sulle</a:t>
            </a:r>
            <a:r>
              <a:rPr lang="en-GB" dirty="0"/>
              <a:t> </a:t>
            </a:r>
            <a:r>
              <a:rPr lang="en-GB" i="1" dirty="0" err="1"/>
              <a:t>specifiche</a:t>
            </a:r>
            <a:r>
              <a:rPr lang="en-GB" dirty="0"/>
              <a:t> prove </a:t>
            </a:r>
            <a:r>
              <a:rPr lang="en-GB" dirty="0" err="1"/>
              <a:t>oggetto</a:t>
            </a:r>
            <a:r>
              <a:rPr lang="en-GB" dirty="0"/>
              <a:t> di </a:t>
            </a:r>
            <a:r>
              <a:rPr lang="en-GB" dirty="0" err="1"/>
              <a:t>addestramento</a:t>
            </a:r>
            <a:endParaRPr lang="en-GB" dirty="0"/>
          </a:p>
          <a:p>
            <a:pPr lvl="1"/>
            <a:r>
              <a:rPr lang="en-GB" dirty="0" err="1"/>
              <a:t>Moderati</a:t>
            </a:r>
            <a:r>
              <a:rPr lang="en-GB" dirty="0"/>
              <a:t> </a:t>
            </a:r>
            <a:r>
              <a:rPr lang="en-GB" dirty="0" err="1"/>
              <a:t>benefici</a:t>
            </a:r>
            <a:r>
              <a:rPr lang="en-GB" dirty="0"/>
              <a:t> </a:t>
            </a:r>
            <a:r>
              <a:rPr lang="en-GB" dirty="0" err="1"/>
              <a:t>su</a:t>
            </a:r>
            <a:r>
              <a:rPr lang="en-GB" dirty="0"/>
              <a:t> prove di </a:t>
            </a:r>
            <a:r>
              <a:rPr lang="en-GB" dirty="0" err="1"/>
              <a:t>memoria</a:t>
            </a:r>
            <a:r>
              <a:rPr lang="en-GB" dirty="0"/>
              <a:t> </a:t>
            </a:r>
            <a:r>
              <a:rPr lang="en-GB" i="1" dirty="0"/>
              <a:t>diverse</a:t>
            </a:r>
            <a:r>
              <a:rPr lang="en-GB" dirty="0"/>
              <a:t> da quelle </a:t>
            </a:r>
            <a:r>
              <a:rPr lang="en-GB" dirty="0" err="1"/>
              <a:t>su</a:t>
            </a:r>
            <a:r>
              <a:rPr lang="en-GB" dirty="0"/>
              <a:t> cui ci </a:t>
            </a:r>
            <a:r>
              <a:rPr lang="en-GB" dirty="0" err="1"/>
              <a:t>si</a:t>
            </a:r>
            <a:r>
              <a:rPr lang="en-GB" dirty="0"/>
              <a:t> </a:t>
            </a:r>
            <a:r>
              <a:rPr lang="en-GB" dirty="0" err="1"/>
              <a:t>è</a:t>
            </a:r>
            <a:r>
              <a:rPr lang="en-GB" dirty="0"/>
              <a:t> </a:t>
            </a:r>
            <a:r>
              <a:rPr lang="en-GB" dirty="0" err="1"/>
              <a:t>allenati</a:t>
            </a:r>
            <a:r>
              <a:rPr lang="en-GB" dirty="0"/>
              <a:t> (</a:t>
            </a:r>
            <a:r>
              <a:rPr lang="en-GB" i="1" dirty="0"/>
              <a:t>near transfer</a:t>
            </a:r>
            <a:r>
              <a:rPr lang="en-GB" dirty="0"/>
              <a:t>)</a:t>
            </a:r>
          </a:p>
          <a:p>
            <a:pPr lvl="1"/>
            <a:r>
              <a:rPr lang="en-GB" dirty="0" err="1"/>
              <a:t>Scarso</a:t>
            </a:r>
            <a:r>
              <a:rPr lang="en-GB" dirty="0"/>
              <a:t> o </a:t>
            </a:r>
            <a:r>
              <a:rPr lang="en-GB" dirty="0" err="1"/>
              <a:t>nullo</a:t>
            </a:r>
            <a:r>
              <a:rPr lang="en-GB" dirty="0"/>
              <a:t> </a:t>
            </a:r>
            <a:r>
              <a:rPr lang="en-GB" i="1" dirty="0"/>
              <a:t>far transfer</a:t>
            </a:r>
            <a:r>
              <a:rPr lang="en-GB" dirty="0"/>
              <a:t> </a:t>
            </a:r>
            <a:r>
              <a:rPr lang="en-GB" dirty="0" err="1"/>
              <a:t>su</a:t>
            </a:r>
            <a:r>
              <a:rPr lang="en-GB" dirty="0"/>
              <a:t> prove associate </a:t>
            </a:r>
            <a:r>
              <a:rPr lang="en-GB" dirty="0" err="1"/>
              <a:t>alla</a:t>
            </a:r>
            <a:r>
              <a:rPr lang="en-GB" dirty="0"/>
              <a:t> </a:t>
            </a:r>
            <a:r>
              <a:rPr lang="en-GB" dirty="0" err="1"/>
              <a:t>memoria</a:t>
            </a:r>
            <a:r>
              <a:rPr lang="en-GB" dirty="0"/>
              <a:t> di </a:t>
            </a:r>
            <a:r>
              <a:rPr lang="en-GB" dirty="0" err="1"/>
              <a:t>lavoro</a:t>
            </a:r>
            <a:r>
              <a:rPr lang="en-GB" dirty="0"/>
              <a:t> o in cui la </a:t>
            </a:r>
            <a:r>
              <a:rPr lang="en-GB" dirty="0" err="1"/>
              <a:t>memoria</a:t>
            </a:r>
            <a:r>
              <a:rPr lang="en-GB" dirty="0"/>
              <a:t> di </a:t>
            </a:r>
            <a:r>
              <a:rPr lang="en-GB" dirty="0" err="1"/>
              <a:t>lavoro</a:t>
            </a:r>
            <a:r>
              <a:rPr lang="en-GB" dirty="0"/>
              <a:t> </a:t>
            </a:r>
            <a:r>
              <a:rPr lang="en-GB" dirty="0" err="1"/>
              <a:t>è</a:t>
            </a:r>
            <a:r>
              <a:rPr lang="en-GB" dirty="0"/>
              <a:t> implicata, ma </a:t>
            </a:r>
            <a:r>
              <a:rPr lang="en-GB" dirty="0" err="1"/>
              <a:t>che</a:t>
            </a:r>
            <a:r>
              <a:rPr lang="en-GB" dirty="0"/>
              <a:t> non </a:t>
            </a:r>
            <a:r>
              <a:rPr lang="en-GB" dirty="0" err="1"/>
              <a:t>sono</a:t>
            </a:r>
            <a:r>
              <a:rPr lang="en-GB" dirty="0"/>
              <a:t> prove di </a:t>
            </a:r>
            <a:r>
              <a:rPr lang="en-GB" dirty="0" err="1"/>
              <a:t>memoria</a:t>
            </a:r>
            <a:endParaRPr lang="en-GB" dirty="0"/>
          </a:p>
          <a:p>
            <a:pPr lvl="2"/>
            <a:r>
              <a:rPr lang="en-GB" dirty="0" err="1"/>
              <a:t>Compiti</a:t>
            </a:r>
            <a:r>
              <a:rPr lang="en-GB" dirty="0"/>
              <a:t> </a:t>
            </a:r>
            <a:r>
              <a:rPr lang="en-GB" dirty="0" err="1"/>
              <a:t>attentivi</a:t>
            </a:r>
            <a:r>
              <a:rPr lang="en-GB" dirty="0"/>
              <a:t>, di </a:t>
            </a:r>
            <a:r>
              <a:rPr lang="en-GB" dirty="0" err="1"/>
              <a:t>ragionamento</a:t>
            </a:r>
            <a:r>
              <a:rPr lang="en-GB" dirty="0"/>
              <a:t>, di </a:t>
            </a:r>
            <a:r>
              <a:rPr lang="en-GB" dirty="0" err="1"/>
              <a:t>apprendimento</a:t>
            </a:r>
            <a:endParaRPr lang="en-GB" dirty="0"/>
          </a:p>
        </p:txBody>
      </p:sp>
    </p:spTree>
    <p:extLst>
      <p:ext uri="{BB962C8B-B14F-4D97-AF65-F5344CB8AC3E}">
        <p14:creationId xmlns:p14="http://schemas.microsoft.com/office/powerpoint/2010/main" val="9256166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3CA7920-08EF-9869-35D7-9F1273601555}"/>
              </a:ext>
            </a:extLst>
          </p:cNvPr>
          <p:cNvSpPr>
            <a:spLocks noGrp="1"/>
          </p:cNvSpPr>
          <p:nvPr>
            <p:ph type="title"/>
          </p:nvPr>
        </p:nvSpPr>
        <p:spPr/>
        <p:txBody>
          <a:bodyPr/>
          <a:lstStyle/>
          <a:p>
            <a:r>
              <a:rPr lang="en-GB" dirty="0"/>
              <a:t>Training di ML in </a:t>
            </a:r>
            <a:r>
              <a:rPr lang="en-GB" dirty="0" err="1"/>
              <a:t>giovani</a:t>
            </a:r>
            <a:r>
              <a:rPr lang="en-GB" dirty="0"/>
              <a:t> </a:t>
            </a:r>
            <a:r>
              <a:rPr lang="en-GB" dirty="0" err="1"/>
              <a:t>adulti</a:t>
            </a:r>
            <a:endParaRPr lang="en-GB" dirty="0"/>
          </a:p>
        </p:txBody>
      </p:sp>
      <p:sp>
        <p:nvSpPr>
          <p:cNvPr id="3" name="Segnaposto contenuto 2">
            <a:extLst>
              <a:ext uri="{FF2B5EF4-FFF2-40B4-BE49-F238E27FC236}">
                <a16:creationId xmlns:a16="http://schemas.microsoft.com/office/drawing/2014/main" id="{412EEA3E-4EE4-129E-27F0-6255E36E6E11}"/>
              </a:ext>
            </a:extLst>
          </p:cNvPr>
          <p:cNvSpPr>
            <a:spLocks noGrp="1"/>
          </p:cNvSpPr>
          <p:nvPr>
            <p:ph idx="1"/>
          </p:nvPr>
        </p:nvSpPr>
        <p:spPr/>
        <p:txBody>
          <a:bodyPr/>
          <a:lstStyle/>
          <a:p>
            <a:r>
              <a:rPr lang="en-GB" dirty="0" err="1"/>
              <a:t>Benefici</a:t>
            </a:r>
            <a:r>
              <a:rPr lang="en-GB" dirty="0"/>
              <a:t> </a:t>
            </a:r>
            <a:r>
              <a:rPr lang="en-GB" dirty="0" err="1"/>
              <a:t>specifici</a:t>
            </a:r>
            <a:r>
              <a:rPr lang="en-GB" dirty="0"/>
              <a:t>, </a:t>
            </a:r>
            <a:r>
              <a:rPr lang="en-GB" dirty="0" err="1"/>
              <a:t>effetti</a:t>
            </a:r>
            <a:r>
              <a:rPr lang="en-GB" dirty="0"/>
              <a:t> di transfer </a:t>
            </a:r>
            <a:r>
              <a:rPr lang="en-GB" dirty="0" err="1"/>
              <a:t>modesti</a:t>
            </a:r>
            <a:endParaRPr lang="en-GB" dirty="0"/>
          </a:p>
          <a:p>
            <a:r>
              <a:rPr lang="en-GB" dirty="0" err="1"/>
              <a:t>Maggiori</a:t>
            </a:r>
            <a:r>
              <a:rPr lang="en-GB" dirty="0"/>
              <a:t> </a:t>
            </a:r>
            <a:r>
              <a:rPr lang="en-GB" dirty="0" err="1"/>
              <a:t>effetti</a:t>
            </a:r>
            <a:r>
              <a:rPr lang="en-GB" dirty="0"/>
              <a:t> </a:t>
            </a:r>
            <a:r>
              <a:rPr lang="en-GB" dirty="0" err="1"/>
              <a:t>possono</a:t>
            </a:r>
            <a:r>
              <a:rPr lang="en-GB" dirty="0"/>
              <a:t> </a:t>
            </a:r>
            <a:r>
              <a:rPr lang="en-GB" dirty="0" err="1"/>
              <a:t>avere</a:t>
            </a:r>
            <a:r>
              <a:rPr lang="en-GB" dirty="0"/>
              <a:t> </a:t>
            </a:r>
            <a:r>
              <a:rPr lang="en-GB" dirty="0" err="1"/>
              <a:t>i</a:t>
            </a:r>
            <a:r>
              <a:rPr lang="en-GB" dirty="0"/>
              <a:t> training con </a:t>
            </a:r>
            <a:r>
              <a:rPr lang="en-GB" dirty="0" err="1"/>
              <a:t>paradigma</a:t>
            </a:r>
            <a:r>
              <a:rPr lang="en-GB" dirty="0"/>
              <a:t> </a:t>
            </a:r>
            <a:r>
              <a:rPr lang="en-GB" i="1" dirty="0"/>
              <a:t>n-back</a:t>
            </a:r>
            <a:r>
              <a:rPr lang="en-GB" dirty="0"/>
              <a:t>:</a:t>
            </a:r>
          </a:p>
          <a:p>
            <a:pPr lvl="1"/>
            <a:r>
              <a:rPr lang="en-GB" dirty="0" err="1"/>
              <a:t>vengono</a:t>
            </a:r>
            <a:r>
              <a:rPr lang="en-GB" dirty="0"/>
              <a:t> </a:t>
            </a:r>
            <a:r>
              <a:rPr lang="en-GB" dirty="0" err="1"/>
              <a:t>presentate</a:t>
            </a:r>
            <a:r>
              <a:rPr lang="en-GB" dirty="0"/>
              <a:t> </a:t>
            </a:r>
            <a:r>
              <a:rPr lang="en-GB" dirty="0" err="1"/>
              <a:t>lunghe</a:t>
            </a:r>
            <a:r>
              <a:rPr lang="en-GB" dirty="0"/>
              <a:t> </a:t>
            </a:r>
            <a:r>
              <a:rPr lang="en-GB" dirty="0" err="1"/>
              <a:t>liste</a:t>
            </a:r>
            <a:r>
              <a:rPr lang="en-GB" dirty="0"/>
              <a:t> di </a:t>
            </a:r>
            <a:r>
              <a:rPr lang="en-GB" i="1" dirty="0"/>
              <a:t>item</a:t>
            </a:r>
            <a:r>
              <a:rPr lang="en-GB" dirty="0"/>
              <a:t> ai </a:t>
            </a:r>
            <a:r>
              <a:rPr lang="en-GB" dirty="0" err="1"/>
              <a:t>partecipanti</a:t>
            </a:r>
            <a:r>
              <a:rPr lang="en-GB" dirty="0"/>
              <a:t>, con il </a:t>
            </a:r>
            <a:r>
              <a:rPr lang="en-GB" dirty="0" err="1"/>
              <a:t>compito</a:t>
            </a:r>
            <a:r>
              <a:rPr lang="en-GB" dirty="0"/>
              <a:t> di decider, per </a:t>
            </a:r>
            <a:r>
              <a:rPr lang="en-GB" dirty="0" err="1"/>
              <a:t>ogni</a:t>
            </a:r>
            <a:r>
              <a:rPr lang="en-GB" dirty="0"/>
              <a:t> </a:t>
            </a:r>
            <a:r>
              <a:rPr lang="en-GB" dirty="0" err="1"/>
              <a:t>stimolo</a:t>
            </a:r>
            <a:r>
              <a:rPr lang="en-GB" dirty="0"/>
              <a:t>, se </a:t>
            </a:r>
            <a:r>
              <a:rPr lang="en-GB" dirty="0" err="1"/>
              <a:t>è</a:t>
            </a:r>
            <a:r>
              <a:rPr lang="en-GB" dirty="0"/>
              <a:t> </a:t>
            </a:r>
            <a:r>
              <a:rPr lang="en-GB" dirty="0" err="1"/>
              <a:t>uguale</a:t>
            </a:r>
            <a:r>
              <a:rPr lang="en-GB" dirty="0"/>
              <a:t> a </a:t>
            </a:r>
            <a:r>
              <a:rPr lang="en-GB" dirty="0" err="1"/>
              <a:t>quello</a:t>
            </a:r>
            <a:r>
              <a:rPr lang="en-GB" dirty="0"/>
              <a:t> </a:t>
            </a:r>
            <a:r>
              <a:rPr lang="en-GB" dirty="0" err="1"/>
              <a:t>presentato</a:t>
            </a:r>
            <a:r>
              <a:rPr lang="en-GB" dirty="0"/>
              <a:t> in 1, 2, 3…</a:t>
            </a:r>
            <a:r>
              <a:rPr lang="en-GB" i="1" dirty="0"/>
              <a:t>n</a:t>
            </a:r>
            <a:r>
              <a:rPr lang="en-GB" dirty="0"/>
              <a:t> </a:t>
            </a:r>
            <a:r>
              <a:rPr lang="en-GB" dirty="0" err="1"/>
              <a:t>posizioni</a:t>
            </a:r>
            <a:r>
              <a:rPr lang="en-GB" dirty="0"/>
              <a:t> precedent</a:t>
            </a:r>
          </a:p>
          <a:p>
            <a:r>
              <a:rPr lang="en-GB" dirty="0" err="1"/>
              <a:t>Effetti</a:t>
            </a:r>
            <a:r>
              <a:rPr lang="en-GB" dirty="0"/>
              <a:t> di transfer </a:t>
            </a:r>
            <a:r>
              <a:rPr lang="en-GB" dirty="0" err="1"/>
              <a:t>modesti</a:t>
            </a:r>
            <a:r>
              <a:rPr lang="en-GB" dirty="0"/>
              <a:t>, ma significative, verso prove di </a:t>
            </a:r>
            <a:r>
              <a:rPr lang="en-GB" dirty="0" err="1"/>
              <a:t>ragionamento</a:t>
            </a:r>
            <a:endParaRPr lang="en-GB" dirty="0"/>
          </a:p>
          <a:p>
            <a:r>
              <a:rPr lang="en-GB" dirty="0" err="1"/>
              <a:t>Confermati</a:t>
            </a:r>
            <a:r>
              <a:rPr lang="en-GB" dirty="0"/>
              <a:t> solo in </a:t>
            </a:r>
            <a:r>
              <a:rPr lang="en-GB" dirty="0" err="1"/>
              <a:t>alcune</a:t>
            </a:r>
            <a:r>
              <a:rPr lang="en-GB" dirty="0"/>
              <a:t> </a:t>
            </a:r>
            <a:r>
              <a:rPr lang="en-GB" dirty="0" err="1"/>
              <a:t>metanalisi</a:t>
            </a:r>
            <a:endParaRPr lang="en-GB" dirty="0"/>
          </a:p>
        </p:txBody>
      </p:sp>
    </p:spTree>
    <p:extLst>
      <p:ext uri="{BB962C8B-B14F-4D97-AF65-F5344CB8AC3E}">
        <p14:creationId xmlns:p14="http://schemas.microsoft.com/office/powerpoint/2010/main" val="15901567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3CA7920-08EF-9869-35D7-9F1273601555}"/>
              </a:ext>
            </a:extLst>
          </p:cNvPr>
          <p:cNvSpPr>
            <a:spLocks noGrp="1"/>
          </p:cNvSpPr>
          <p:nvPr>
            <p:ph type="title"/>
          </p:nvPr>
        </p:nvSpPr>
        <p:spPr/>
        <p:txBody>
          <a:bodyPr/>
          <a:lstStyle/>
          <a:p>
            <a:r>
              <a:rPr lang="en-GB" dirty="0"/>
              <a:t>Training in anziani con </a:t>
            </a:r>
            <a:r>
              <a:rPr lang="en-GB" dirty="0" err="1"/>
              <a:t>invecchiamento</a:t>
            </a:r>
            <a:r>
              <a:rPr lang="en-GB" dirty="0"/>
              <a:t> </a:t>
            </a:r>
            <a:r>
              <a:rPr lang="en-GB" dirty="0" err="1"/>
              <a:t>normale</a:t>
            </a:r>
            <a:endParaRPr lang="en-GB" dirty="0"/>
          </a:p>
        </p:txBody>
      </p:sp>
      <p:sp>
        <p:nvSpPr>
          <p:cNvPr id="3" name="Segnaposto contenuto 2">
            <a:extLst>
              <a:ext uri="{FF2B5EF4-FFF2-40B4-BE49-F238E27FC236}">
                <a16:creationId xmlns:a16="http://schemas.microsoft.com/office/drawing/2014/main" id="{412EEA3E-4EE4-129E-27F0-6255E36E6E11}"/>
              </a:ext>
            </a:extLst>
          </p:cNvPr>
          <p:cNvSpPr>
            <a:spLocks noGrp="1"/>
          </p:cNvSpPr>
          <p:nvPr>
            <p:ph idx="1"/>
          </p:nvPr>
        </p:nvSpPr>
        <p:spPr/>
        <p:txBody>
          <a:bodyPr>
            <a:normAutofit fontScale="92500" lnSpcReduction="10000"/>
          </a:bodyPr>
          <a:lstStyle/>
          <a:p>
            <a:r>
              <a:rPr lang="en-GB" dirty="0" err="1"/>
              <a:t>Benefici</a:t>
            </a:r>
            <a:r>
              <a:rPr lang="en-GB" dirty="0"/>
              <a:t> sui </a:t>
            </a:r>
            <a:r>
              <a:rPr lang="en-GB" dirty="0" err="1"/>
              <a:t>compiti</a:t>
            </a:r>
            <a:r>
              <a:rPr lang="en-GB" dirty="0"/>
              <a:t> </a:t>
            </a:r>
            <a:r>
              <a:rPr lang="en-GB" dirty="0" err="1"/>
              <a:t>specifici</a:t>
            </a:r>
            <a:r>
              <a:rPr lang="en-GB" dirty="0"/>
              <a:t>, moderato </a:t>
            </a:r>
            <a:r>
              <a:rPr lang="en-GB" i="1" dirty="0"/>
              <a:t>near transfer</a:t>
            </a:r>
          </a:p>
          <a:p>
            <a:pPr lvl="1"/>
            <a:r>
              <a:rPr lang="en-GB" dirty="0"/>
              <a:t>Non </a:t>
            </a:r>
            <a:r>
              <a:rPr lang="en-GB" dirty="0" err="1"/>
              <a:t>è</a:t>
            </a:r>
            <a:r>
              <a:rPr lang="en-GB" dirty="0"/>
              <a:t> </a:t>
            </a:r>
            <a:r>
              <a:rPr lang="en-GB" dirty="0" err="1"/>
              <a:t>chiaro</a:t>
            </a:r>
            <a:r>
              <a:rPr lang="en-GB" dirty="0"/>
              <a:t> se </a:t>
            </a:r>
            <a:r>
              <a:rPr lang="en-GB" dirty="0" err="1"/>
              <a:t>siano</a:t>
            </a:r>
            <a:r>
              <a:rPr lang="en-GB" dirty="0"/>
              <a:t> a </a:t>
            </a:r>
            <a:r>
              <a:rPr lang="en-GB" dirty="0" err="1"/>
              <a:t>lungo</a:t>
            </a:r>
            <a:r>
              <a:rPr lang="en-GB" dirty="0"/>
              <a:t> </a:t>
            </a:r>
            <a:r>
              <a:rPr lang="en-GB" dirty="0" err="1"/>
              <a:t>termine</a:t>
            </a:r>
            <a:endParaRPr lang="en-GB" dirty="0"/>
          </a:p>
          <a:p>
            <a:r>
              <a:rPr lang="en-GB" dirty="0" err="1"/>
              <a:t>Scarso</a:t>
            </a:r>
            <a:r>
              <a:rPr lang="en-GB" dirty="0"/>
              <a:t> o </a:t>
            </a:r>
            <a:r>
              <a:rPr lang="en-GB" dirty="0" err="1"/>
              <a:t>nullo</a:t>
            </a:r>
            <a:r>
              <a:rPr lang="en-GB" dirty="0"/>
              <a:t> </a:t>
            </a:r>
            <a:r>
              <a:rPr lang="en-GB" i="1" dirty="0"/>
              <a:t>far transfer </a:t>
            </a:r>
            <a:r>
              <a:rPr lang="en-GB" dirty="0"/>
              <a:t>a </a:t>
            </a:r>
            <a:r>
              <a:rPr lang="en-GB" dirty="0" err="1"/>
              <a:t>compiti</a:t>
            </a:r>
            <a:r>
              <a:rPr lang="en-GB" dirty="0"/>
              <a:t> di </a:t>
            </a:r>
            <a:r>
              <a:rPr lang="en-GB" dirty="0" err="1"/>
              <a:t>intelligenza</a:t>
            </a:r>
            <a:r>
              <a:rPr lang="en-GB" dirty="0"/>
              <a:t> </a:t>
            </a:r>
            <a:r>
              <a:rPr lang="en-GB" dirty="0" err="1"/>
              <a:t>fluida</a:t>
            </a:r>
            <a:r>
              <a:rPr lang="en-GB" dirty="0"/>
              <a:t>, </a:t>
            </a:r>
            <a:r>
              <a:rPr lang="en-GB" dirty="0" err="1"/>
              <a:t>attenzione</a:t>
            </a:r>
            <a:r>
              <a:rPr lang="en-GB" dirty="0"/>
              <a:t>, </a:t>
            </a:r>
            <a:r>
              <a:rPr lang="en-GB" dirty="0" err="1"/>
              <a:t>velocità</a:t>
            </a:r>
            <a:r>
              <a:rPr lang="en-GB" dirty="0"/>
              <a:t> di </a:t>
            </a:r>
            <a:r>
              <a:rPr lang="en-GB" dirty="0" err="1"/>
              <a:t>elaborazione</a:t>
            </a:r>
            <a:r>
              <a:rPr lang="en-GB" dirty="0"/>
              <a:t>, </a:t>
            </a:r>
            <a:r>
              <a:rPr lang="en-GB" dirty="0" err="1"/>
              <a:t>funzionalità</a:t>
            </a:r>
            <a:r>
              <a:rPr lang="en-GB" dirty="0"/>
              <a:t> </a:t>
            </a:r>
            <a:r>
              <a:rPr lang="en-GB" dirty="0" err="1"/>
              <a:t>quotidiana</a:t>
            </a:r>
            <a:r>
              <a:rPr lang="en-GB" dirty="0"/>
              <a:t> </a:t>
            </a:r>
            <a:r>
              <a:rPr lang="en-GB" dirty="0" err="1"/>
              <a:t>dell’anziano</a:t>
            </a:r>
            <a:endParaRPr lang="en-GB" dirty="0"/>
          </a:p>
          <a:p>
            <a:endParaRPr lang="en-GB" dirty="0"/>
          </a:p>
          <a:p>
            <a:r>
              <a:rPr lang="en-GB" dirty="0"/>
              <a:t>Nel </a:t>
            </a:r>
            <a:r>
              <a:rPr lang="en-GB" dirty="0" err="1"/>
              <a:t>complesso</a:t>
            </a:r>
            <a:r>
              <a:rPr lang="en-GB" dirty="0"/>
              <a:t>, </a:t>
            </a:r>
            <a:r>
              <a:rPr lang="en-GB" dirty="0" err="1"/>
              <a:t>i</a:t>
            </a:r>
            <a:r>
              <a:rPr lang="en-GB" dirty="0"/>
              <a:t> </a:t>
            </a:r>
            <a:r>
              <a:rPr lang="en-GB" dirty="0" err="1"/>
              <a:t>risultati</a:t>
            </a:r>
            <a:r>
              <a:rPr lang="en-GB" dirty="0"/>
              <a:t> </a:t>
            </a:r>
            <a:r>
              <a:rPr lang="en-GB" dirty="0" err="1"/>
              <a:t>suggeriscono</a:t>
            </a:r>
            <a:r>
              <a:rPr lang="en-GB" dirty="0"/>
              <a:t> </a:t>
            </a:r>
            <a:r>
              <a:rPr lang="en-GB" dirty="0" err="1"/>
              <a:t>che</a:t>
            </a:r>
            <a:r>
              <a:rPr lang="en-GB" dirty="0"/>
              <a:t> training </a:t>
            </a:r>
            <a:r>
              <a:rPr lang="en-GB" dirty="0" err="1"/>
              <a:t>centrati</a:t>
            </a:r>
            <a:r>
              <a:rPr lang="en-GB" dirty="0"/>
              <a:t> </a:t>
            </a:r>
            <a:r>
              <a:rPr lang="en-GB" dirty="0" err="1"/>
              <a:t>esclusivamente</a:t>
            </a:r>
            <a:r>
              <a:rPr lang="en-GB" dirty="0"/>
              <a:t> </a:t>
            </a:r>
            <a:r>
              <a:rPr lang="en-GB" dirty="0" err="1"/>
              <a:t>sulla</a:t>
            </a:r>
            <a:r>
              <a:rPr lang="en-GB" dirty="0"/>
              <a:t> </a:t>
            </a:r>
            <a:r>
              <a:rPr lang="en-GB" dirty="0" err="1"/>
              <a:t>memoria</a:t>
            </a:r>
            <a:r>
              <a:rPr lang="en-GB" dirty="0"/>
              <a:t> di </a:t>
            </a:r>
            <a:r>
              <a:rPr lang="en-GB" dirty="0" err="1"/>
              <a:t>lavoro</a:t>
            </a:r>
            <a:r>
              <a:rPr lang="en-GB" dirty="0"/>
              <a:t> </a:t>
            </a:r>
            <a:r>
              <a:rPr lang="en-GB" dirty="0" err="1"/>
              <a:t>conducono</a:t>
            </a:r>
            <a:r>
              <a:rPr lang="en-GB" dirty="0"/>
              <a:t> a </a:t>
            </a:r>
            <a:r>
              <a:rPr lang="en-GB" dirty="0" err="1"/>
              <a:t>dei</a:t>
            </a:r>
            <a:r>
              <a:rPr lang="en-GB" dirty="0"/>
              <a:t> </a:t>
            </a:r>
            <a:r>
              <a:rPr lang="en-GB" dirty="0" err="1"/>
              <a:t>cambiamenti</a:t>
            </a:r>
            <a:r>
              <a:rPr lang="en-GB" dirty="0"/>
              <a:t> </a:t>
            </a:r>
            <a:r>
              <a:rPr lang="en-GB" dirty="0" err="1"/>
              <a:t>nella</a:t>
            </a:r>
            <a:r>
              <a:rPr lang="en-GB" dirty="0"/>
              <a:t> </a:t>
            </a:r>
            <a:r>
              <a:rPr lang="en-GB" dirty="0" err="1"/>
              <a:t>prestazione</a:t>
            </a:r>
            <a:r>
              <a:rPr lang="en-GB" dirty="0"/>
              <a:t> in </a:t>
            </a:r>
            <a:r>
              <a:rPr lang="en-GB" dirty="0" err="1"/>
              <a:t>compiti</a:t>
            </a:r>
            <a:r>
              <a:rPr lang="en-GB" dirty="0"/>
              <a:t> di </a:t>
            </a:r>
            <a:r>
              <a:rPr lang="en-GB" dirty="0" err="1"/>
              <a:t>memoria</a:t>
            </a:r>
            <a:r>
              <a:rPr lang="en-GB" dirty="0"/>
              <a:t> di </a:t>
            </a:r>
            <a:r>
              <a:rPr lang="en-GB" dirty="0" err="1"/>
              <a:t>lavoro</a:t>
            </a:r>
            <a:r>
              <a:rPr lang="en-GB" dirty="0"/>
              <a:t>, ma </a:t>
            </a:r>
            <a:r>
              <a:rPr lang="en-GB" dirty="0" err="1"/>
              <a:t>che</a:t>
            </a:r>
            <a:r>
              <a:rPr lang="en-GB" dirty="0"/>
              <a:t> </a:t>
            </a:r>
            <a:r>
              <a:rPr lang="en-GB" dirty="0" err="1"/>
              <a:t>questo</a:t>
            </a:r>
            <a:r>
              <a:rPr lang="en-GB" dirty="0"/>
              <a:t> </a:t>
            </a:r>
            <a:r>
              <a:rPr lang="en-GB" dirty="0" err="1"/>
              <a:t>comporta</a:t>
            </a:r>
            <a:r>
              <a:rPr lang="en-GB" dirty="0"/>
              <a:t> </a:t>
            </a:r>
            <a:r>
              <a:rPr lang="en-GB" dirty="0" err="1"/>
              <a:t>pochi</a:t>
            </a:r>
            <a:r>
              <a:rPr lang="en-GB" dirty="0"/>
              <a:t> o nulli </a:t>
            </a:r>
            <a:r>
              <a:rPr lang="en-GB" dirty="0" err="1"/>
              <a:t>effetti</a:t>
            </a:r>
            <a:r>
              <a:rPr lang="en-GB" dirty="0"/>
              <a:t> in prove </a:t>
            </a:r>
            <a:r>
              <a:rPr lang="en-GB" dirty="0" err="1"/>
              <a:t>che</a:t>
            </a:r>
            <a:r>
              <a:rPr lang="en-GB" dirty="0"/>
              <a:t> </a:t>
            </a:r>
            <a:r>
              <a:rPr lang="en-GB" dirty="0" err="1"/>
              <a:t>valutano</a:t>
            </a:r>
            <a:r>
              <a:rPr lang="en-GB" dirty="0"/>
              <a:t> </a:t>
            </a:r>
            <a:r>
              <a:rPr lang="en-GB" dirty="0" err="1"/>
              <a:t>altri</a:t>
            </a:r>
            <a:r>
              <a:rPr lang="en-GB" dirty="0"/>
              <a:t> </a:t>
            </a:r>
            <a:r>
              <a:rPr lang="en-GB" dirty="0" err="1"/>
              <a:t>aspetti</a:t>
            </a:r>
            <a:r>
              <a:rPr lang="en-GB" dirty="0"/>
              <a:t> </a:t>
            </a:r>
            <a:r>
              <a:rPr lang="en-GB" dirty="0" err="1"/>
              <a:t>della</a:t>
            </a:r>
            <a:r>
              <a:rPr lang="en-GB" dirty="0"/>
              <a:t> </a:t>
            </a:r>
            <a:r>
              <a:rPr lang="en-GB" dirty="0" err="1"/>
              <a:t>cognizione</a:t>
            </a:r>
            <a:endParaRPr lang="en-GB" dirty="0"/>
          </a:p>
          <a:p>
            <a:pPr marL="0" indent="0">
              <a:buNone/>
            </a:pPr>
            <a:endParaRPr lang="en-GB" dirty="0"/>
          </a:p>
        </p:txBody>
      </p:sp>
    </p:spTree>
    <p:extLst>
      <p:ext uri="{BB962C8B-B14F-4D97-AF65-F5344CB8AC3E}">
        <p14:creationId xmlns:p14="http://schemas.microsoft.com/office/powerpoint/2010/main" val="25917703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19B56-C77C-4E10-9831-4850247EC9D1}"/>
              </a:ext>
            </a:extLst>
          </p:cNvPr>
          <p:cNvSpPr>
            <a:spLocks noGrp="1"/>
          </p:cNvSpPr>
          <p:nvPr>
            <p:ph type="title"/>
          </p:nvPr>
        </p:nvSpPr>
        <p:spPr/>
        <p:txBody>
          <a:bodyPr/>
          <a:lstStyle/>
          <a:p>
            <a:r>
              <a:rPr lang="it-IT" dirty="0"/>
              <a:t>Gli  «effetti di memoria»</a:t>
            </a:r>
            <a:endParaRPr lang="en-US" dirty="0"/>
          </a:p>
        </p:txBody>
      </p:sp>
      <p:sp>
        <p:nvSpPr>
          <p:cNvPr id="3" name="Content Placeholder 2">
            <a:extLst>
              <a:ext uri="{FF2B5EF4-FFF2-40B4-BE49-F238E27FC236}">
                <a16:creationId xmlns:a16="http://schemas.microsoft.com/office/drawing/2014/main" id="{38C1D070-AABB-487B-BA45-D416922BB82F}"/>
              </a:ext>
            </a:extLst>
          </p:cNvPr>
          <p:cNvSpPr>
            <a:spLocks noGrp="1"/>
          </p:cNvSpPr>
          <p:nvPr>
            <p:ph idx="1"/>
          </p:nvPr>
        </p:nvSpPr>
        <p:spPr/>
        <p:txBody>
          <a:bodyPr>
            <a:normAutofit fontScale="92500" lnSpcReduction="20000"/>
          </a:bodyPr>
          <a:lstStyle/>
          <a:p>
            <a:r>
              <a:rPr lang="it-IT" dirty="0">
                <a:effectLst/>
                <a:latin typeface="Times" pitchFamily="2" charset="0"/>
              </a:rPr>
              <a:t>Si ricorda tutto allo stesso modo?</a:t>
            </a:r>
          </a:p>
          <a:p>
            <a:r>
              <a:rPr lang="it-IT" dirty="0">
                <a:latin typeface="Times" pitchFamily="2" charset="0"/>
              </a:rPr>
              <a:t>È importante la posizione di un </a:t>
            </a:r>
            <a:r>
              <a:rPr lang="it-IT" i="1" dirty="0">
                <a:latin typeface="Times" pitchFamily="2" charset="0"/>
              </a:rPr>
              <a:t>item</a:t>
            </a:r>
            <a:r>
              <a:rPr lang="it-IT" dirty="0">
                <a:latin typeface="Times" pitchFamily="2" charset="0"/>
              </a:rPr>
              <a:t> nella lista da ricordare</a:t>
            </a:r>
          </a:p>
          <a:p>
            <a:r>
              <a:rPr lang="it-IT" dirty="0">
                <a:effectLst/>
                <a:latin typeface="Times" pitchFamily="2" charset="0"/>
              </a:rPr>
              <a:t>Si ricordano più facilmente gli </a:t>
            </a:r>
            <a:r>
              <a:rPr lang="it-IT" i="1" dirty="0">
                <a:effectLst/>
                <a:latin typeface="Times" pitchFamily="2" charset="0"/>
              </a:rPr>
              <a:t>item</a:t>
            </a:r>
            <a:r>
              <a:rPr lang="it-IT" dirty="0">
                <a:effectLst/>
                <a:latin typeface="Times" pitchFamily="2" charset="0"/>
              </a:rPr>
              <a:t> all’inizio della lista: </a:t>
            </a:r>
            <a:r>
              <a:rPr lang="it-IT" b="1" dirty="0">
                <a:effectLst/>
                <a:latin typeface="Times" pitchFamily="2" charset="0"/>
              </a:rPr>
              <a:t>effetto priorità</a:t>
            </a:r>
            <a:endParaRPr lang="it-IT" b="1" dirty="0">
              <a:latin typeface="Times" pitchFamily="2" charset="0"/>
            </a:endParaRPr>
          </a:p>
          <a:p>
            <a:r>
              <a:rPr lang="it-IT" dirty="0">
                <a:latin typeface="Times" pitchFamily="2" charset="0"/>
              </a:rPr>
              <a:t>E</a:t>
            </a:r>
            <a:r>
              <a:rPr lang="it-IT" dirty="0">
                <a:effectLst/>
                <a:latin typeface="Times" pitchFamily="2" charset="0"/>
              </a:rPr>
              <a:t> quelli alla fine: </a:t>
            </a:r>
            <a:r>
              <a:rPr lang="it-IT" b="1" dirty="0">
                <a:effectLst/>
                <a:latin typeface="Times" pitchFamily="2" charset="0"/>
              </a:rPr>
              <a:t>effetto </a:t>
            </a:r>
            <a:r>
              <a:rPr lang="it-IT" b="1" dirty="0" err="1">
                <a:effectLst/>
                <a:latin typeface="Times" pitchFamily="2" charset="0"/>
              </a:rPr>
              <a:t>recenza</a:t>
            </a:r>
            <a:endParaRPr lang="it-IT" b="1" dirty="0">
              <a:latin typeface="Times" pitchFamily="2" charset="0"/>
            </a:endParaRPr>
          </a:p>
          <a:p>
            <a:r>
              <a:rPr lang="it-IT" dirty="0">
                <a:effectLst/>
                <a:latin typeface="Times" pitchFamily="2" charset="0"/>
              </a:rPr>
              <a:t>Quelli in posizione intermedia sono ricordati meno. </a:t>
            </a:r>
          </a:p>
          <a:p>
            <a:r>
              <a:rPr lang="it-IT" dirty="0">
                <a:effectLst/>
                <a:latin typeface="Times" pitchFamily="2" charset="0"/>
              </a:rPr>
              <a:t>Il</a:t>
            </a:r>
            <a:r>
              <a:rPr lang="it-IT" dirty="0">
                <a:latin typeface="Times" pitchFamily="2" charset="0"/>
              </a:rPr>
              <a:t> </a:t>
            </a:r>
            <a:r>
              <a:rPr lang="it-IT" dirty="0">
                <a:effectLst/>
                <a:latin typeface="Times" pitchFamily="2" charset="0"/>
              </a:rPr>
              <a:t>vantaggio delle informazioni nelle prime posizioni è attribuito alla maggiore probabilità che vengano ripetute nel </a:t>
            </a:r>
            <a:r>
              <a:rPr lang="it-IT" i="1" dirty="0">
                <a:latin typeface="Times" pitchFamily="2" charset="0"/>
              </a:rPr>
              <a:t>loop fonologico </a:t>
            </a:r>
          </a:p>
          <a:p>
            <a:r>
              <a:rPr lang="it-IT" dirty="0">
                <a:latin typeface="Times" pitchFamily="2" charset="0"/>
              </a:rPr>
              <a:t>L</a:t>
            </a:r>
            <a:r>
              <a:rPr lang="it-IT" dirty="0">
                <a:effectLst/>
                <a:latin typeface="Times" pitchFamily="2" charset="0"/>
              </a:rPr>
              <a:t>e parole nelle ultime posizioni sarebbero invece ancora disponibili in memoria di lavoro al momento del test</a:t>
            </a:r>
          </a:p>
        </p:txBody>
      </p:sp>
    </p:spTree>
    <p:extLst>
      <p:ext uri="{BB962C8B-B14F-4D97-AF65-F5344CB8AC3E}">
        <p14:creationId xmlns:p14="http://schemas.microsoft.com/office/powerpoint/2010/main" val="31175438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6934E19-E10F-EE42-439D-6CDB530BCF36}"/>
              </a:ext>
            </a:extLst>
          </p:cNvPr>
          <p:cNvSpPr>
            <a:spLocks noGrp="1"/>
          </p:cNvSpPr>
          <p:nvPr>
            <p:ph type="title"/>
          </p:nvPr>
        </p:nvSpPr>
        <p:spPr/>
        <p:txBody>
          <a:bodyPr/>
          <a:lstStyle/>
          <a:p>
            <a:r>
              <a:rPr lang="en-GB" dirty="0" err="1"/>
              <a:t>Curva</a:t>
            </a:r>
            <a:r>
              <a:rPr lang="en-GB" dirty="0"/>
              <a:t> di </a:t>
            </a:r>
            <a:r>
              <a:rPr lang="en-GB" dirty="0" err="1"/>
              <a:t>posizione</a:t>
            </a:r>
            <a:r>
              <a:rPr lang="en-GB" dirty="0"/>
              <a:t> </a:t>
            </a:r>
            <a:r>
              <a:rPr lang="en-GB" dirty="0" err="1"/>
              <a:t>seriale</a:t>
            </a:r>
            <a:endParaRPr lang="en-GB" dirty="0"/>
          </a:p>
        </p:txBody>
      </p:sp>
      <p:pic>
        <p:nvPicPr>
          <p:cNvPr id="5" name="Immagine 4">
            <a:extLst>
              <a:ext uri="{FF2B5EF4-FFF2-40B4-BE49-F238E27FC236}">
                <a16:creationId xmlns:a16="http://schemas.microsoft.com/office/drawing/2014/main" id="{F9D46628-1387-A19D-31E0-8F0FE933E204}"/>
              </a:ext>
            </a:extLst>
          </p:cNvPr>
          <p:cNvPicPr>
            <a:picLocks noChangeAspect="1"/>
          </p:cNvPicPr>
          <p:nvPr/>
        </p:nvPicPr>
        <p:blipFill>
          <a:blip r:embed="rId2"/>
          <a:stretch>
            <a:fillRect/>
          </a:stretch>
        </p:blipFill>
        <p:spPr>
          <a:xfrm>
            <a:off x="1143000" y="1560511"/>
            <a:ext cx="6228572" cy="4851400"/>
          </a:xfrm>
          <a:prstGeom prst="rect">
            <a:avLst/>
          </a:prstGeom>
        </p:spPr>
      </p:pic>
    </p:spTree>
    <p:extLst>
      <p:ext uri="{BB962C8B-B14F-4D97-AF65-F5344CB8AC3E}">
        <p14:creationId xmlns:p14="http://schemas.microsoft.com/office/powerpoint/2010/main" val="42285088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6588A1A-E572-67AE-28A7-F10251C3E62F}"/>
              </a:ext>
            </a:extLst>
          </p:cNvPr>
          <p:cNvSpPr>
            <a:spLocks noGrp="1"/>
          </p:cNvSpPr>
          <p:nvPr>
            <p:ph type="title"/>
          </p:nvPr>
        </p:nvSpPr>
        <p:spPr/>
        <p:txBody>
          <a:bodyPr/>
          <a:lstStyle/>
          <a:p>
            <a:r>
              <a:rPr lang="en-GB" dirty="0" err="1"/>
              <a:t>Altri</a:t>
            </a:r>
            <a:r>
              <a:rPr lang="en-GB" dirty="0"/>
              <a:t> </a:t>
            </a:r>
            <a:r>
              <a:rPr lang="en-GB" dirty="0" err="1"/>
              <a:t>effetti</a:t>
            </a:r>
            <a:r>
              <a:rPr lang="en-GB" dirty="0"/>
              <a:t> di </a:t>
            </a:r>
            <a:r>
              <a:rPr lang="en-GB" dirty="0" err="1"/>
              <a:t>memoria</a:t>
            </a:r>
            <a:endParaRPr lang="en-GB" dirty="0"/>
          </a:p>
        </p:txBody>
      </p:sp>
      <p:sp>
        <p:nvSpPr>
          <p:cNvPr id="3" name="Segnaposto contenuto 2">
            <a:extLst>
              <a:ext uri="{FF2B5EF4-FFF2-40B4-BE49-F238E27FC236}">
                <a16:creationId xmlns:a16="http://schemas.microsoft.com/office/drawing/2014/main" id="{AE79AFA8-DE5E-E89D-D7D5-6842F8672476}"/>
              </a:ext>
            </a:extLst>
          </p:cNvPr>
          <p:cNvSpPr>
            <a:spLocks noGrp="1"/>
          </p:cNvSpPr>
          <p:nvPr>
            <p:ph idx="1"/>
          </p:nvPr>
        </p:nvSpPr>
        <p:spPr/>
        <p:txBody>
          <a:bodyPr>
            <a:normAutofit fontScale="92500" lnSpcReduction="20000"/>
          </a:bodyPr>
          <a:lstStyle/>
          <a:p>
            <a:r>
              <a:rPr lang="en-GB" dirty="0" err="1"/>
              <a:t>Altri</a:t>
            </a:r>
            <a:r>
              <a:rPr lang="en-GB" dirty="0"/>
              <a:t> </a:t>
            </a:r>
            <a:r>
              <a:rPr lang="en-GB" dirty="0" err="1"/>
              <a:t>effetti</a:t>
            </a:r>
            <a:r>
              <a:rPr lang="en-GB" dirty="0"/>
              <a:t> </a:t>
            </a:r>
            <a:r>
              <a:rPr lang="en-GB" dirty="0" err="1"/>
              <a:t>tipici</a:t>
            </a:r>
            <a:r>
              <a:rPr lang="en-GB" dirty="0"/>
              <a:t> di </a:t>
            </a:r>
            <a:r>
              <a:rPr lang="en-GB" dirty="0" err="1"/>
              <a:t>memoria</a:t>
            </a:r>
            <a:r>
              <a:rPr lang="en-GB" dirty="0"/>
              <a:t> </a:t>
            </a:r>
            <a:r>
              <a:rPr lang="en-GB" dirty="0" err="1"/>
              <a:t>riguardano</a:t>
            </a:r>
            <a:r>
              <a:rPr lang="en-GB" dirty="0"/>
              <a:t> le </a:t>
            </a:r>
            <a:r>
              <a:rPr lang="en-GB" dirty="0" err="1"/>
              <a:t>caratteristiche</a:t>
            </a:r>
            <a:r>
              <a:rPr lang="en-GB" dirty="0"/>
              <a:t> </a:t>
            </a:r>
            <a:r>
              <a:rPr lang="en-GB" dirty="0" err="1"/>
              <a:t>degli</a:t>
            </a:r>
            <a:r>
              <a:rPr lang="en-GB" dirty="0"/>
              <a:t> </a:t>
            </a:r>
            <a:r>
              <a:rPr lang="en-GB" dirty="0" err="1"/>
              <a:t>stimoli</a:t>
            </a:r>
            <a:endParaRPr lang="en-GB" dirty="0"/>
          </a:p>
          <a:p>
            <a:r>
              <a:rPr lang="en-GB" dirty="0"/>
              <a:t>Per </a:t>
            </a:r>
            <a:r>
              <a:rPr lang="en-GB" dirty="0" err="1"/>
              <a:t>esempio</a:t>
            </a:r>
            <a:r>
              <a:rPr lang="en-GB" dirty="0"/>
              <a:t>, per le parole, il </a:t>
            </a:r>
            <a:r>
              <a:rPr lang="en-GB" dirty="0" err="1"/>
              <a:t>ricordo</a:t>
            </a:r>
            <a:r>
              <a:rPr lang="en-GB" dirty="0"/>
              <a:t> </a:t>
            </a:r>
            <a:r>
              <a:rPr lang="en-GB" dirty="0" err="1"/>
              <a:t>è</a:t>
            </a:r>
            <a:r>
              <a:rPr lang="en-GB" dirty="0"/>
              <a:t> </a:t>
            </a:r>
            <a:r>
              <a:rPr lang="en-GB" dirty="0" err="1"/>
              <a:t>influenzato</a:t>
            </a:r>
            <a:r>
              <a:rPr lang="en-GB" dirty="0"/>
              <a:t> da:</a:t>
            </a:r>
          </a:p>
          <a:p>
            <a:r>
              <a:rPr lang="en-GB" dirty="0"/>
              <a:t> </a:t>
            </a:r>
            <a:r>
              <a:rPr lang="en-GB" dirty="0" err="1"/>
              <a:t>frequenza</a:t>
            </a:r>
            <a:r>
              <a:rPr lang="en-GB" dirty="0"/>
              <a:t> </a:t>
            </a:r>
            <a:r>
              <a:rPr lang="en-GB" dirty="0" err="1"/>
              <a:t>d’uso</a:t>
            </a:r>
            <a:r>
              <a:rPr lang="en-GB" dirty="0"/>
              <a:t>: le parole </a:t>
            </a:r>
            <a:r>
              <a:rPr lang="en-GB" dirty="0" err="1"/>
              <a:t>più</a:t>
            </a:r>
            <a:r>
              <a:rPr lang="en-GB" dirty="0"/>
              <a:t> </a:t>
            </a:r>
            <a:r>
              <a:rPr lang="en-GB" dirty="0" err="1"/>
              <a:t>frequenti</a:t>
            </a:r>
            <a:r>
              <a:rPr lang="en-GB" dirty="0"/>
              <a:t> </a:t>
            </a:r>
            <a:r>
              <a:rPr lang="en-GB" dirty="0" err="1"/>
              <a:t>sono</a:t>
            </a:r>
            <a:r>
              <a:rPr lang="en-GB" dirty="0"/>
              <a:t> </a:t>
            </a:r>
            <a:r>
              <a:rPr lang="en-GB" dirty="0" err="1"/>
              <a:t>ricordate</a:t>
            </a:r>
            <a:r>
              <a:rPr lang="en-GB" dirty="0"/>
              <a:t> </a:t>
            </a:r>
            <a:r>
              <a:rPr lang="en-GB" dirty="0" err="1"/>
              <a:t>più</a:t>
            </a:r>
            <a:r>
              <a:rPr lang="en-GB" dirty="0"/>
              <a:t> </a:t>
            </a:r>
            <a:r>
              <a:rPr lang="en-GB" dirty="0" err="1"/>
              <a:t>facilmente</a:t>
            </a:r>
            <a:endParaRPr lang="en-GB" dirty="0"/>
          </a:p>
          <a:p>
            <a:r>
              <a:rPr lang="en-GB" dirty="0" err="1"/>
              <a:t>Concretezza</a:t>
            </a:r>
            <a:r>
              <a:rPr lang="en-GB" dirty="0"/>
              <a:t> e </a:t>
            </a:r>
            <a:r>
              <a:rPr lang="en-GB" dirty="0" err="1"/>
              <a:t>valore</a:t>
            </a:r>
            <a:r>
              <a:rPr lang="en-GB" dirty="0"/>
              <a:t> di imagine (</a:t>
            </a:r>
            <a:r>
              <a:rPr lang="en-GB" dirty="0" err="1"/>
              <a:t>caratteristiche</a:t>
            </a:r>
            <a:r>
              <a:rPr lang="en-GB" dirty="0"/>
              <a:t> </a:t>
            </a:r>
            <a:r>
              <a:rPr lang="en-GB" dirty="0" err="1"/>
              <a:t>tra</a:t>
            </a:r>
            <a:r>
              <a:rPr lang="en-GB" dirty="0"/>
              <a:t> </a:t>
            </a:r>
            <a:r>
              <a:rPr lang="en-GB" dirty="0" err="1"/>
              <a:t>loro</a:t>
            </a:r>
            <a:r>
              <a:rPr lang="en-GB" dirty="0"/>
              <a:t> associate): le parole concrete e ad alto </a:t>
            </a:r>
            <a:r>
              <a:rPr lang="en-GB" dirty="0" err="1"/>
              <a:t>valore</a:t>
            </a:r>
            <a:r>
              <a:rPr lang="en-GB" dirty="0"/>
              <a:t> di </a:t>
            </a:r>
            <a:r>
              <a:rPr lang="en-GB" dirty="0" err="1"/>
              <a:t>immagine</a:t>
            </a:r>
            <a:r>
              <a:rPr lang="en-GB" dirty="0"/>
              <a:t> (per </a:t>
            </a:r>
            <a:r>
              <a:rPr lang="en-GB" dirty="0" err="1"/>
              <a:t>esempio</a:t>
            </a:r>
            <a:r>
              <a:rPr lang="en-GB" dirty="0"/>
              <a:t> MATITA) </a:t>
            </a:r>
            <a:r>
              <a:rPr lang="en-GB" dirty="0" err="1"/>
              <a:t>sono</a:t>
            </a:r>
            <a:r>
              <a:rPr lang="en-GB" dirty="0"/>
              <a:t> </a:t>
            </a:r>
            <a:r>
              <a:rPr lang="en-GB" dirty="0" err="1"/>
              <a:t>ricordate</a:t>
            </a:r>
            <a:r>
              <a:rPr lang="en-GB" dirty="0"/>
              <a:t> </a:t>
            </a:r>
            <a:r>
              <a:rPr lang="en-GB" dirty="0" err="1"/>
              <a:t>meglio</a:t>
            </a:r>
            <a:r>
              <a:rPr lang="en-GB" dirty="0"/>
              <a:t> di quelle </a:t>
            </a:r>
            <a:r>
              <a:rPr lang="en-GB" dirty="0" err="1"/>
              <a:t>astratte</a:t>
            </a:r>
            <a:endParaRPr lang="en-GB" dirty="0"/>
          </a:p>
          <a:p>
            <a:pPr lvl="1"/>
            <a:r>
              <a:rPr lang="en-GB" dirty="0" err="1"/>
              <a:t>sono</a:t>
            </a:r>
            <a:r>
              <a:rPr lang="en-GB" dirty="0"/>
              <a:t> </a:t>
            </a:r>
            <a:r>
              <a:rPr lang="en-GB" dirty="0" err="1"/>
              <a:t>facilmente</a:t>
            </a:r>
            <a:r>
              <a:rPr lang="en-GB" dirty="0"/>
              <a:t> </a:t>
            </a:r>
            <a:r>
              <a:rPr lang="en-GB" dirty="0" err="1"/>
              <a:t>elaborabili</a:t>
            </a:r>
            <a:r>
              <a:rPr lang="en-GB" dirty="0"/>
              <a:t>, </a:t>
            </a:r>
            <a:r>
              <a:rPr lang="en-GB" dirty="0" err="1"/>
              <a:t>accedendo</a:t>
            </a:r>
            <a:r>
              <a:rPr lang="en-GB" dirty="0"/>
              <a:t> </a:t>
            </a:r>
            <a:r>
              <a:rPr lang="en-GB" dirty="0" err="1"/>
              <a:t>sia</a:t>
            </a:r>
            <a:r>
              <a:rPr lang="en-GB" dirty="0"/>
              <a:t> al </a:t>
            </a:r>
            <a:r>
              <a:rPr lang="en-GB" dirty="0" err="1"/>
              <a:t>significato</a:t>
            </a:r>
            <a:r>
              <a:rPr lang="en-GB" dirty="0"/>
              <a:t> </a:t>
            </a:r>
            <a:r>
              <a:rPr lang="en-GB" dirty="0" err="1"/>
              <a:t>della</a:t>
            </a:r>
            <a:r>
              <a:rPr lang="en-GB" dirty="0"/>
              <a:t> </a:t>
            </a:r>
            <a:r>
              <a:rPr lang="en-GB" dirty="0" err="1"/>
              <a:t>parola</a:t>
            </a:r>
            <a:r>
              <a:rPr lang="en-GB" dirty="0"/>
              <a:t> </a:t>
            </a:r>
            <a:r>
              <a:rPr lang="en-GB" dirty="0" err="1"/>
              <a:t>che</a:t>
            </a:r>
            <a:r>
              <a:rPr lang="en-GB" dirty="0"/>
              <a:t> </a:t>
            </a:r>
            <a:r>
              <a:rPr lang="en-GB" dirty="0" err="1"/>
              <a:t>alla</a:t>
            </a:r>
            <a:r>
              <a:rPr lang="en-GB" dirty="0"/>
              <a:t> </a:t>
            </a:r>
            <a:r>
              <a:rPr lang="en-GB" dirty="0" err="1"/>
              <a:t>possibilità</a:t>
            </a:r>
            <a:r>
              <a:rPr lang="en-GB" dirty="0"/>
              <a:t> di </a:t>
            </a:r>
            <a:r>
              <a:rPr lang="en-GB" dirty="0" err="1"/>
              <a:t>crearne</a:t>
            </a:r>
            <a:r>
              <a:rPr lang="en-GB" dirty="0"/>
              <a:t> </a:t>
            </a:r>
            <a:r>
              <a:rPr lang="en-GB" dirty="0" err="1"/>
              <a:t>facilmente</a:t>
            </a:r>
            <a:r>
              <a:rPr lang="en-GB" dirty="0"/>
              <a:t> </a:t>
            </a:r>
            <a:r>
              <a:rPr lang="en-GB" dirty="0" err="1"/>
              <a:t>un’immagine</a:t>
            </a:r>
            <a:r>
              <a:rPr lang="en-GB" dirty="0"/>
              <a:t> </a:t>
            </a:r>
            <a:r>
              <a:rPr lang="en-GB" dirty="0" err="1"/>
              <a:t>mentale</a:t>
            </a:r>
            <a:r>
              <a:rPr lang="en-GB" dirty="0"/>
              <a:t> </a:t>
            </a:r>
          </a:p>
          <a:p>
            <a:r>
              <a:rPr lang="en-GB" dirty="0" err="1"/>
              <a:t>Questi</a:t>
            </a:r>
            <a:r>
              <a:rPr lang="en-GB" dirty="0"/>
              <a:t> </a:t>
            </a:r>
            <a:r>
              <a:rPr lang="en-GB" dirty="0" err="1"/>
              <a:t>fenomeni</a:t>
            </a:r>
            <a:r>
              <a:rPr lang="en-GB" dirty="0"/>
              <a:t> </a:t>
            </a:r>
            <a:r>
              <a:rPr lang="en-GB" dirty="0" err="1"/>
              <a:t>sono</a:t>
            </a:r>
            <a:r>
              <a:rPr lang="en-GB" dirty="0"/>
              <a:t> </a:t>
            </a:r>
            <a:r>
              <a:rPr lang="en-GB" dirty="0" err="1"/>
              <a:t>rintracciabili</a:t>
            </a:r>
            <a:r>
              <a:rPr lang="en-GB" dirty="0"/>
              <a:t> </a:t>
            </a:r>
            <a:r>
              <a:rPr lang="en-GB" dirty="0" err="1"/>
              <a:t>anche</a:t>
            </a:r>
            <a:r>
              <a:rPr lang="en-GB" dirty="0"/>
              <a:t> </a:t>
            </a:r>
            <a:r>
              <a:rPr lang="en-GB" dirty="0" err="1"/>
              <a:t>quando</a:t>
            </a:r>
            <a:r>
              <a:rPr lang="en-GB" dirty="0"/>
              <a:t> il </a:t>
            </a:r>
            <a:r>
              <a:rPr lang="en-GB" dirty="0" err="1"/>
              <a:t>materiale</a:t>
            </a:r>
            <a:r>
              <a:rPr lang="en-GB" dirty="0"/>
              <a:t> </a:t>
            </a:r>
            <a:r>
              <a:rPr lang="en-GB" dirty="0" err="1"/>
              <a:t>è</a:t>
            </a:r>
            <a:r>
              <a:rPr lang="en-GB" dirty="0"/>
              <a:t> di natura visuo-</a:t>
            </a:r>
            <a:r>
              <a:rPr lang="en-GB" dirty="0" err="1"/>
              <a:t>spaziale</a:t>
            </a:r>
            <a:endParaRPr lang="en-GB" dirty="0"/>
          </a:p>
        </p:txBody>
      </p:sp>
    </p:spTree>
    <p:extLst>
      <p:ext uri="{BB962C8B-B14F-4D97-AF65-F5344CB8AC3E}">
        <p14:creationId xmlns:p14="http://schemas.microsoft.com/office/powerpoint/2010/main" val="32449999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E14016B-767F-35C6-ACE4-112B0C53317E}"/>
              </a:ext>
            </a:extLst>
          </p:cNvPr>
          <p:cNvSpPr>
            <a:spLocks noGrp="1"/>
          </p:cNvSpPr>
          <p:nvPr>
            <p:ph type="ctrTitle"/>
          </p:nvPr>
        </p:nvSpPr>
        <p:spPr/>
        <p:txBody>
          <a:bodyPr/>
          <a:lstStyle/>
          <a:p>
            <a:r>
              <a:rPr lang="en-GB" dirty="0" err="1"/>
              <a:t>Sistemi</a:t>
            </a:r>
            <a:r>
              <a:rPr lang="en-GB" dirty="0"/>
              <a:t> </a:t>
            </a:r>
            <a:r>
              <a:rPr lang="en-GB" dirty="0" err="1"/>
              <a:t>permaenti</a:t>
            </a:r>
            <a:r>
              <a:rPr lang="en-GB" dirty="0"/>
              <a:t> di </a:t>
            </a:r>
            <a:r>
              <a:rPr lang="en-GB" dirty="0" err="1"/>
              <a:t>memoria</a:t>
            </a:r>
            <a:endParaRPr lang="en-GB" dirty="0"/>
          </a:p>
        </p:txBody>
      </p:sp>
      <p:sp>
        <p:nvSpPr>
          <p:cNvPr id="3" name="Sottotitolo 2">
            <a:extLst>
              <a:ext uri="{FF2B5EF4-FFF2-40B4-BE49-F238E27FC236}">
                <a16:creationId xmlns:a16="http://schemas.microsoft.com/office/drawing/2014/main" id="{DE879118-DAD9-AB33-EF3F-406720FB57D0}"/>
              </a:ext>
            </a:extLst>
          </p:cNvPr>
          <p:cNvSpPr>
            <a:spLocks noGrp="1"/>
          </p:cNvSpPr>
          <p:nvPr>
            <p:ph type="subTitle" idx="1"/>
          </p:nvPr>
        </p:nvSpPr>
        <p:spPr/>
        <p:txBody>
          <a:bodyPr/>
          <a:lstStyle/>
          <a:p>
            <a:r>
              <a:rPr lang="en-GB" dirty="0" err="1"/>
              <a:t>Memorie</a:t>
            </a:r>
            <a:r>
              <a:rPr lang="en-GB" dirty="0"/>
              <a:t> a </a:t>
            </a:r>
            <a:r>
              <a:rPr lang="en-GB" dirty="0" err="1"/>
              <a:t>lungo</a:t>
            </a:r>
            <a:r>
              <a:rPr lang="en-GB" dirty="0"/>
              <a:t> </a:t>
            </a:r>
            <a:r>
              <a:rPr lang="en-GB" dirty="0" err="1"/>
              <a:t>termine</a:t>
            </a:r>
            <a:r>
              <a:rPr lang="en-GB" dirty="0"/>
              <a:t>: </a:t>
            </a:r>
            <a:r>
              <a:rPr lang="en-GB" dirty="0" err="1"/>
              <a:t>episodica</a:t>
            </a:r>
            <a:r>
              <a:rPr lang="en-GB" dirty="0"/>
              <a:t>, </a:t>
            </a:r>
            <a:r>
              <a:rPr lang="en-GB" dirty="0" err="1"/>
              <a:t>semantica</a:t>
            </a:r>
            <a:r>
              <a:rPr lang="en-GB" dirty="0"/>
              <a:t>, </a:t>
            </a:r>
            <a:r>
              <a:rPr lang="en-GB" dirty="0" err="1"/>
              <a:t>autobiografica</a:t>
            </a:r>
            <a:endParaRPr lang="en-GB" dirty="0"/>
          </a:p>
        </p:txBody>
      </p:sp>
      <p:sp>
        <p:nvSpPr>
          <p:cNvPr id="4" name="Segnaposto piè di pagina 3">
            <a:extLst>
              <a:ext uri="{FF2B5EF4-FFF2-40B4-BE49-F238E27FC236}">
                <a16:creationId xmlns:a16="http://schemas.microsoft.com/office/drawing/2014/main" id="{0780EBB1-3081-44FD-28DB-A79B8F523CD9}"/>
              </a:ext>
            </a:extLst>
          </p:cNvPr>
          <p:cNvSpPr>
            <a:spLocks noGrp="1"/>
          </p:cNvSpPr>
          <p:nvPr>
            <p:ph type="ftr" sz="quarter" idx="11"/>
          </p:nvPr>
        </p:nvSpPr>
        <p:spPr/>
        <p:txBody>
          <a:bodyPr/>
          <a:lstStyle/>
          <a:p>
            <a:r>
              <a:rPr lang="en-GB"/>
              <a:t>Percezione Visiva A.A. 2020-2021</a:t>
            </a:r>
          </a:p>
        </p:txBody>
      </p:sp>
    </p:spTree>
    <p:extLst>
      <p:ext uri="{BB962C8B-B14F-4D97-AF65-F5344CB8AC3E}">
        <p14:creationId xmlns:p14="http://schemas.microsoft.com/office/powerpoint/2010/main" val="8969183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35AC069-F8BF-D18A-3863-1306CC5A911C}"/>
              </a:ext>
            </a:extLst>
          </p:cNvPr>
          <p:cNvSpPr>
            <a:spLocks noGrp="1"/>
          </p:cNvSpPr>
          <p:nvPr>
            <p:ph type="title"/>
          </p:nvPr>
        </p:nvSpPr>
        <p:spPr/>
        <p:txBody>
          <a:bodyPr/>
          <a:lstStyle/>
          <a:p>
            <a:r>
              <a:rPr lang="en-GB" dirty="0"/>
              <a:t>Memoria a </a:t>
            </a:r>
            <a:r>
              <a:rPr lang="en-GB" dirty="0" err="1"/>
              <a:t>lungo</a:t>
            </a:r>
            <a:r>
              <a:rPr lang="en-GB" dirty="0"/>
              <a:t> </a:t>
            </a:r>
            <a:r>
              <a:rPr lang="en-GB" dirty="0" err="1"/>
              <a:t>termine</a:t>
            </a:r>
            <a:r>
              <a:rPr lang="en-GB" dirty="0"/>
              <a:t> (MLT)</a:t>
            </a:r>
          </a:p>
        </p:txBody>
      </p:sp>
      <p:sp>
        <p:nvSpPr>
          <p:cNvPr id="3" name="Segnaposto contenuto 2">
            <a:extLst>
              <a:ext uri="{FF2B5EF4-FFF2-40B4-BE49-F238E27FC236}">
                <a16:creationId xmlns:a16="http://schemas.microsoft.com/office/drawing/2014/main" id="{E01682B6-F7CE-6DF3-3925-1814109364A6}"/>
              </a:ext>
            </a:extLst>
          </p:cNvPr>
          <p:cNvSpPr>
            <a:spLocks noGrp="1"/>
          </p:cNvSpPr>
          <p:nvPr>
            <p:ph idx="1"/>
          </p:nvPr>
        </p:nvSpPr>
        <p:spPr/>
        <p:txBody>
          <a:bodyPr>
            <a:normAutofit fontScale="92500" lnSpcReduction="10000"/>
          </a:bodyPr>
          <a:lstStyle/>
          <a:p>
            <a:r>
              <a:rPr lang="en-GB" dirty="0" err="1"/>
              <a:t>contiene</a:t>
            </a:r>
            <a:r>
              <a:rPr lang="en-GB" dirty="0"/>
              <a:t> in modo </a:t>
            </a:r>
            <a:r>
              <a:rPr lang="en-GB" dirty="0" err="1"/>
              <a:t>permanente</a:t>
            </a:r>
            <a:r>
              <a:rPr lang="en-GB" dirty="0"/>
              <a:t> </a:t>
            </a:r>
            <a:r>
              <a:rPr lang="en-GB" dirty="0" err="1"/>
              <a:t>tutte</a:t>
            </a:r>
            <a:r>
              <a:rPr lang="en-GB" dirty="0"/>
              <a:t> le </a:t>
            </a:r>
            <a:r>
              <a:rPr lang="en-GB" dirty="0" err="1"/>
              <a:t>informazioni</a:t>
            </a:r>
            <a:r>
              <a:rPr lang="en-GB" dirty="0"/>
              <a:t> </a:t>
            </a:r>
            <a:r>
              <a:rPr lang="en-GB" dirty="0" err="1"/>
              <a:t>che</a:t>
            </a:r>
            <a:r>
              <a:rPr lang="en-GB" dirty="0"/>
              <a:t> </a:t>
            </a:r>
            <a:r>
              <a:rPr lang="en-GB" dirty="0" err="1"/>
              <a:t>abbiamo</a:t>
            </a:r>
            <a:r>
              <a:rPr lang="en-GB" dirty="0"/>
              <a:t> </a:t>
            </a:r>
            <a:r>
              <a:rPr lang="en-GB" dirty="0" err="1"/>
              <a:t>immagazzinato</a:t>
            </a:r>
            <a:r>
              <a:rPr lang="en-GB" dirty="0"/>
              <a:t> </a:t>
            </a:r>
            <a:r>
              <a:rPr lang="en-GB" dirty="0" err="1"/>
              <a:t>nel</a:t>
            </a:r>
            <a:r>
              <a:rPr lang="en-GB" dirty="0"/>
              <a:t> </a:t>
            </a:r>
            <a:r>
              <a:rPr lang="en-GB" dirty="0" err="1"/>
              <a:t>corso</a:t>
            </a:r>
            <a:r>
              <a:rPr lang="en-GB" dirty="0"/>
              <a:t> </a:t>
            </a:r>
            <a:r>
              <a:rPr lang="en-GB" dirty="0" err="1"/>
              <a:t>della</a:t>
            </a:r>
            <a:r>
              <a:rPr lang="en-GB" dirty="0"/>
              <a:t> vita</a:t>
            </a:r>
          </a:p>
          <a:p>
            <a:r>
              <a:rPr lang="en-GB" dirty="0" err="1"/>
              <a:t>Teoricamente</a:t>
            </a:r>
            <a:r>
              <a:rPr lang="en-GB" dirty="0"/>
              <a:t> non ha </a:t>
            </a:r>
            <a:r>
              <a:rPr lang="en-GB" dirty="0" err="1"/>
              <a:t>limiti</a:t>
            </a:r>
            <a:r>
              <a:rPr lang="en-GB" dirty="0"/>
              <a:t> di </a:t>
            </a:r>
            <a:r>
              <a:rPr lang="en-GB" dirty="0" err="1"/>
              <a:t>durata</a:t>
            </a:r>
            <a:r>
              <a:rPr lang="en-GB" dirty="0"/>
              <a:t> né di </a:t>
            </a:r>
            <a:r>
              <a:rPr lang="en-GB" dirty="0" err="1"/>
              <a:t>capacità</a:t>
            </a:r>
            <a:endParaRPr lang="en-GB" dirty="0"/>
          </a:p>
          <a:p>
            <a:r>
              <a:rPr lang="en-GB" dirty="0"/>
              <a:t>il “</a:t>
            </a:r>
            <a:r>
              <a:rPr lang="en-GB" dirty="0" err="1"/>
              <a:t>dimenticare</a:t>
            </a:r>
            <a:r>
              <a:rPr lang="en-GB" dirty="0"/>
              <a:t>” </a:t>
            </a:r>
            <a:r>
              <a:rPr lang="en-GB" dirty="0" err="1"/>
              <a:t>va</a:t>
            </a:r>
            <a:r>
              <a:rPr lang="en-GB" dirty="0"/>
              <a:t> </a:t>
            </a:r>
            <a:r>
              <a:rPr lang="en-GB" dirty="0" err="1"/>
              <a:t>inteso</a:t>
            </a:r>
            <a:r>
              <a:rPr lang="en-GB" dirty="0"/>
              <a:t> come </a:t>
            </a:r>
            <a:r>
              <a:rPr lang="en-GB" dirty="0" err="1"/>
              <a:t>incapacità</a:t>
            </a:r>
            <a:r>
              <a:rPr lang="en-GB" dirty="0"/>
              <a:t> di </a:t>
            </a:r>
            <a:r>
              <a:rPr lang="en-GB" dirty="0" err="1"/>
              <a:t>recuperare</a:t>
            </a:r>
            <a:r>
              <a:rPr lang="en-GB" dirty="0"/>
              <a:t> </a:t>
            </a:r>
            <a:r>
              <a:rPr lang="en-GB" dirty="0" err="1"/>
              <a:t>un’informazione</a:t>
            </a:r>
            <a:r>
              <a:rPr lang="en-GB" dirty="0"/>
              <a:t> </a:t>
            </a:r>
            <a:r>
              <a:rPr lang="en-GB" dirty="0" err="1"/>
              <a:t>piuttosto</a:t>
            </a:r>
            <a:r>
              <a:rPr lang="en-GB" dirty="0"/>
              <a:t> </a:t>
            </a:r>
            <a:r>
              <a:rPr lang="en-GB" dirty="0" err="1"/>
              <a:t>che</a:t>
            </a:r>
            <a:r>
              <a:rPr lang="en-GB" dirty="0"/>
              <a:t> come </a:t>
            </a:r>
            <a:r>
              <a:rPr lang="en-GB" dirty="0" err="1"/>
              <a:t>sua</a:t>
            </a:r>
            <a:r>
              <a:rPr lang="en-GB" dirty="0"/>
              <a:t> “</a:t>
            </a:r>
            <a:r>
              <a:rPr lang="en-GB" dirty="0" err="1"/>
              <a:t>scomparsa</a:t>
            </a:r>
            <a:r>
              <a:rPr lang="en-GB" dirty="0"/>
              <a:t>” </a:t>
            </a:r>
          </a:p>
          <a:p>
            <a:r>
              <a:rPr lang="en-GB" dirty="0" err="1"/>
              <a:t>L’espressione</a:t>
            </a:r>
            <a:r>
              <a:rPr lang="en-GB" dirty="0"/>
              <a:t> “</a:t>
            </a:r>
            <a:r>
              <a:rPr lang="en-GB" dirty="0" err="1"/>
              <a:t>lungo</a:t>
            </a:r>
            <a:r>
              <a:rPr lang="en-GB" dirty="0"/>
              <a:t> </a:t>
            </a:r>
            <a:r>
              <a:rPr lang="en-GB" dirty="0" err="1"/>
              <a:t>termine</a:t>
            </a:r>
            <a:r>
              <a:rPr lang="en-GB" dirty="0"/>
              <a:t>” </a:t>
            </a:r>
            <a:r>
              <a:rPr lang="en-GB" dirty="0" err="1"/>
              <a:t>può</a:t>
            </a:r>
            <a:r>
              <a:rPr lang="en-GB" dirty="0"/>
              <a:t> far </a:t>
            </a:r>
            <a:r>
              <a:rPr lang="en-GB" dirty="0" err="1"/>
              <a:t>pensare</a:t>
            </a:r>
            <a:r>
              <a:rPr lang="en-GB" dirty="0"/>
              <a:t> a un </a:t>
            </a:r>
            <a:r>
              <a:rPr lang="en-GB" dirty="0" err="1"/>
              <a:t>recupero</a:t>
            </a:r>
            <a:r>
              <a:rPr lang="en-GB" dirty="0"/>
              <a:t> </a:t>
            </a:r>
            <a:r>
              <a:rPr lang="en-GB" dirty="0" err="1"/>
              <a:t>che</a:t>
            </a:r>
            <a:r>
              <a:rPr lang="en-GB" dirty="0"/>
              <a:t> </a:t>
            </a:r>
            <a:r>
              <a:rPr lang="en-GB" dirty="0" err="1"/>
              <a:t>avviene</a:t>
            </a:r>
            <a:r>
              <a:rPr lang="en-GB" dirty="0"/>
              <a:t> dopo </a:t>
            </a:r>
            <a:r>
              <a:rPr lang="en-GB" dirty="0" err="1"/>
              <a:t>mesi</a:t>
            </a:r>
            <a:r>
              <a:rPr lang="en-GB" dirty="0"/>
              <a:t> o anni</a:t>
            </a:r>
          </a:p>
          <a:p>
            <a:r>
              <a:rPr lang="en-GB" dirty="0"/>
              <a:t>In </a:t>
            </a:r>
            <a:r>
              <a:rPr lang="en-GB" dirty="0" err="1"/>
              <a:t>realtà</a:t>
            </a:r>
            <a:r>
              <a:rPr lang="en-GB" dirty="0"/>
              <a:t> </a:t>
            </a:r>
            <a:r>
              <a:rPr lang="en-GB" dirty="0" err="1"/>
              <a:t>è</a:t>
            </a:r>
            <a:r>
              <a:rPr lang="en-GB" dirty="0"/>
              <a:t> </a:t>
            </a:r>
            <a:r>
              <a:rPr lang="en-GB" dirty="0" err="1"/>
              <a:t>sufficiente</a:t>
            </a:r>
            <a:r>
              <a:rPr lang="en-GB" dirty="0"/>
              <a:t> </a:t>
            </a:r>
            <a:r>
              <a:rPr lang="en-GB" dirty="0" err="1"/>
              <a:t>che</a:t>
            </a:r>
            <a:r>
              <a:rPr lang="en-GB" dirty="0"/>
              <a:t> </a:t>
            </a:r>
            <a:r>
              <a:rPr lang="en-GB" dirty="0" err="1"/>
              <a:t>passino</a:t>
            </a:r>
            <a:r>
              <a:rPr lang="en-GB" dirty="0"/>
              <a:t> un </a:t>
            </a:r>
            <a:r>
              <a:rPr lang="en-GB" dirty="0" err="1"/>
              <a:t>paio</a:t>
            </a:r>
            <a:r>
              <a:rPr lang="en-GB" dirty="0"/>
              <a:t> di </a:t>
            </a:r>
            <a:r>
              <a:rPr lang="en-GB" dirty="0" err="1"/>
              <a:t>minuti</a:t>
            </a:r>
            <a:r>
              <a:rPr lang="en-GB" dirty="0"/>
              <a:t> </a:t>
            </a:r>
            <a:r>
              <a:rPr lang="en-GB" dirty="0" err="1"/>
              <a:t>tra</a:t>
            </a:r>
            <a:r>
              <a:rPr lang="en-GB" dirty="0"/>
              <a:t> </a:t>
            </a:r>
            <a:r>
              <a:rPr lang="en-GB" dirty="0" err="1"/>
              <a:t>codifica</a:t>
            </a:r>
            <a:r>
              <a:rPr lang="en-GB" dirty="0"/>
              <a:t> e </a:t>
            </a:r>
            <a:r>
              <a:rPr lang="en-GB" dirty="0" err="1"/>
              <a:t>recupero</a:t>
            </a:r>
            <a:r>
              <a:rPr lang="en-GB" dirty="0"/>
              <a:t> per </a:t>
            </a:r>
            <a:r>
              <a:rPr lang="en-GB" dirty="0" err="1"/>
              <a:t>poter</a:t>
            </a:r>
            <a:r>
              <a:rPr lang="en-GB" dirty="0"/>
              <a:t> </a:t>
            </a:r>
            <a:r>
              <a:rPr lang="en-GB" dirty="0" err="1"/>
              <a:t>parlare</a:t>
            </a:r>
            <a:r>
              <a:rPr lang="en-GB" dirty="0"/>
              <a:t> di </a:t>
            </a:r>
            <a:r>
              <a:rPr lang="en-GB" dirty="0" err="1"/>
              <a:t>memoria</a:t>
            </a:r>
            <a:r>
              <a:rPr lang="en-GB" dirty="0"/>
              <a:t> a </a:t>
            </a:r>
            <a:r>
              <a:rPr lang="en-GB" dirty="0" err="1"/>
              <a:t>lungo</a:t>
            </a:r>
            <a:r>
              <a:rPr lang="en-GB" dirty="0"/>
              <a:t> </a:t>
            </a:r>
            <a:r>
              <a:rPr lang="en-GB" dirty="0" err="1"/>
              <a:t>termine</a:t>
            </a:r>
            <a:r>
              <a:rPr lang="en-GB" dirty="0"/>
              <a:t> </a:t>
            </a:r>
          </a:p>
          <a:p>
            <a:pPr lvl="1"/>
            <a:r>
              <a:rPr lang="en-GB" dirty="0" err="1"/>
              <a:t>purché</a:t>
            </a:r>
            <a:r>
              <a:rPr lang="en-GB" dirty="0"/>
              <a:t>, </a:t>
            </a:r>
            <a:r>
              <a:rPr lang="en-GB" dirty="0" err="1"/>
              <a:t>nel</a:t>
            </a:r>
            <a:r>
              <a:rPr lang="en-GB" dirty="0"/>
              <a:t> </a:t>
            </a:r>
            <a:r>
              <a:rPr lang="en-GB" dirty="0" err="1"/>
              <a:t>frattempo</a:t>
            </a:r>
            <a:r>
              <a:rPr lang="en-GB" dirty="0"/>
              <a:t>, la </a:t>
            </a:r>
            <a:r>
              <a:rPr lang="en-GB" dirty="0" err="1"/>
              <a:t>traccia</a:t>
            </a:r>
            <a:r>
              <a:rPr lang="en-GB" dirty="0"/>
              <a:t> </a:t>
            </a:r>
            <a:r>
              <a:rPr lang="en-GB" dirty="0" err="1"/>
              <a:t>abbia</a:t>
            </a:r>
            <a:r>
              <a:rPr lang="en-GB" dirty="0"/>
              <a:t> </a:t>
            </a:r>
            <a:r>
              <a:rPr lang="en-GB" dirty="0" err="1"/>
              <a:t>smesso</a:t>
            </a:r>
            <a:r>
              <a:rPr lang="en-GB" dirty="0"/>
              <a:t> di </a:t>
            </a:r>
            <a:r>
              <a:rPr lang="en-GB" dirty="0" err="1"/>
              <a:t>essere</a:t>
            </a:r>
            <a:r>
              <a:rPr lang="en-GB" dirty="0"/>
              <a:t> </a:t>
            </a:r>
            <a:r>
              <a:rPr lang="en-GB" dirty="0" err="1"/>
              <a:t>mantenuta</a:t>
            </a:r>
            <a:r>
              <a:rPr lang="en-GB" dirty="0"/>
              <a:t> </a:t>
            </a:r>
            <a:r>
              <a:rPr lang="en-GB" dirty="0" err="1"/>
              <a:t>attiva</a:t>
            </a:r>
            <a:r>
              <a:rPr lang="en-GB" dirty="0"/>
              <a:t> in </a:t>
            </a:r>
            <a:r>
              <a:rPr lang="en-GB" dirty="0" err="1"/>
              <a:t>memoria</a:t>
            </a:r>
            <a:r>
              <a:rPr lang="en-GB" dirty="0"/>
              <a:t> di </a:t>
            </a:r>
            <a:r>
              <a:rPr lang="en-GB" dirty="0" err="1"/>
              <a:t>lavoro</a:t>
            </a:r>
            <a:endParaRPr lang="en-GB" dirty="0"/>
          </a:p>
        </p:txBody>
      </p:sp>
    </p:spTree>
    <p:extLst>
      <p:ext uri="{BB962C8B-B14F-4D97-AF65-F5344CB8AC3E}">
        <p14:creationId xmlns:p14="http://schemas.microsoft.com/office/powerpoint/2010/main" val="16076660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73FDFC7-6979-B6DE-5EA7-7A792F10CF23}"/>
              </a:ext>
            </a:extLst>
          </p:cNvPr>
          <p:cNvSpPr>
            <a:spLocks noGrp="1"/>
          </p:cNvSpPr>
          <p:nvPr>
            <p:ph type="title"/>
          </p:nvPr>
        </p:nvSpPr>
        <p:spPr/>
        <p:txBody>
          <a:bodyPr/>
          <a:lstStyle/>
          <a:p>
            <a:r>
              <a:rPr lang="en-GB" dirty="0"/>
              <a:t> “</a:t>
            </a:r>
            <a:r>
              <a:rPr lang="en-GB" dirty="0" err="1"/>
              <a:t>Magazzini</a:t>
            </a:r>
            <a:r>
              <a:rPr lang="en-GB" dirty="0"/>
              <a:t>” </a:t>
            </a:r>
            <a:r>
              <a:rPr lang="en-GB" dirty="0" err="1"/>
              <a:t>della</a:t>
            </a:r>
            <a:r>
              <a:rPr lang="en-GB" dirty="0"/>
              <a:t> MLT</a:t>
            </a:r>
          </a:p>
        </p:txBody>
      </p:sp>
      <p:sp>
        <p:nvSpPr>
          <p:cNvPr id="3" name="Segnaposto contenuto 2">
            <a:extLst>
              <a:ext uri="{FF2B5EF4-FFF2-40B4-BE49-F238E27FC236}">
                <a16:creationId xmlns:a16="http://schemas.microsoft.com/office/drawing/2014/main" id="{A1DE464C-FF22-81B1-F6B9-CB2C903E10FD}"/>
              </a:ext>
            </a:extLst>
          </p:cNvPr>
          <p:cNvSpPr>
            <a:spLocks noGrp="1"/>
          </p:cNvSpPr>
          <p:nvPr>
            <p:ph idx="1"/>
          </p:nvPr>
        </p:nvSpPr>
        <p:spPr/>
        <p:txBody>
          <a:bodyPr>
            <a:normAutofit fontScale="77500" lnSpcReduction="20000"/>
          </a:bodyPr>
          <a:lstStyle/>
          <a:p>
            <a:r>
              <a:rPr lang="en-GB" dirty="0"/>
              <a:t>La </a:t>
            </a:r>
            <a:r>
              <a:rPr lang="en-GB" dirty="0" err="1"/>
              <a:t>memoria</a:t>
            </a:r>
            <a:r>
              <a:rPr lang="en-GB" dirty="0"/>
              <a:t> a </a:t>
            </a:r>
            <a:r>
              <a:rPr lang="en-GB" dirty="0" err="1"/>
              <a:t>lungo</a:t>
            </a:r>
            <a:r>
              <a:rPr lang="en-GB" dirty="0"/>
              <a:t> </a:t>
            </a:r>
            <a:r>
              <a:rPr lang="en-GB" dirty="0" err="1"/>
              <a:t>termine</a:t>
            </a:r>
            <a:r>
              <a:rPr lang="en-GB" dirty="0"/>
              <a:t> </a:t>
            </a:r>
            <a:r>
              <a:rPr lang="en-GB" dirty="0" err="1"/>
              <a:t>è</a:t>
            </a:r>
            <a:r>
              <a:rPr lang="en-GB" dirty="0"/>
              <a:t> </a:t>
            </a:r>
            <a:r>
              <a:rPr lang="en-GB" dirty="0" err="1"/>
              <a:t>articolata</a:t>
            </a:r>
            <a:r>
              <a:rPr lang="en-GB" dirty="0"/>
              <a:t> in “</a:t>
            </a:r>
            <a:r>
              <a:rPr lang="en-GB" dirty="0" err="1"/>
              <a:t>magazzini</a:t>
            </a:r>
            <a:r>
              <a:rPr lang="en-GB" dirty="0"/>
              <a:t>” con </a:t>
            </a:r>
            <a:r>
              <a:rPr lang="en-GB" dirty="0" err="1"/>
              <a:t>caratteristiche</a:t>
            </a:r>
            <a:r>
              <a:rPr lang="en-GB" dirty="0"/>
              <a:t> diverse</a:t>
            </a:r>
          </a:p>
          <a:p>
            <a:r>
              <a:rPr lang="en-GB" dirty="0"/>
              <a:t>I </a:t>
            </a:r>
            <a:r>
              <a:rPr lang="en-GB" dirty="0" err="1"/>
              <a:t>confini</a:t>
            </a:r>
            <a:r>
              <a:rPr lang="en-GB" dirty="0"/>
              <a:t> </a:t>
            </a:r>
            <a:r>
              <a:rPr lang="en-GB" dirty="0" err="1"/>
              <a:t>tra</a:t>
            </a:r>
            <a:r>
              <a:rPr lang="en-GB" dirty="0"/>
              <a:t> </a:t>
            </a:r>
            <a:r>
              <a:rPr lang="en-GB" dirty="0" err="1"/>
              <a:t>l’uno</a:t>
            </a:r>
            <a:r>
              <a:rPr lang="en-GB" dirty="0"/>
              <a:t> e </a:t>
            </a:r>
            <a:r>
              <a:rPr lang="en-GB" dirty="0" err="1"/>
              <a:t>l’altro</a:t>
            </a:r>
            <a:r>
              <a:rPr lang="en-GB" dirty="0"/>
              <a:t> </a:t>
            </a:r>
            <a:r>
              <a:rPr lang="en-GB" dirty="0" err="1"/>
              <a:t>sono</a:t>
            </a:r>
            <a:r>
              <a:rPr lang="en-GB" dirty="0"/>
              <a:t> </a:t>
            </a:r>
            <a:r>
              <a:rPr lang="en-GB" dirty="0" err="1"/>
              <a:t>sfumati</a:t>
            </a:r>
            <a:r>
              <a:rPr lang="en-GB" dirty="0"/>
              <a:t>, </a:t>
            </a:r>
            <a:r>
              <a:rPr lang="en-GB" dirty="0" err="1"/>
              <a:t>sia</a:t>
            </a:r>
            <a:r>
              <a:rPr lang="en-GB" dirty="0"/>
              <a:t> dal punto di vista </a:t>
            </a:r>
            <a:r>
              <a:rPr lang="en-GB" dirty="0" err="1"/>
              <a:t>soggettivo</a:t>
            </a:r>
            <a:r>
              <a:rPr lang="en-GB" dirty="0"/>
              <a:t> </a:t>
            </a:r>
            <a:r>
              <a:rPr lang="en-GB" dirty="0" err="1"/>
              <a:t>sia</a:t>
            </a:r>
            <a:r>
              <a:rPr lang="en-GB" dirty="0"/>
              <a:t> </a:t>
            </a:r>
            <a:r>
              <a:rPr lang="en-GB" dirty="0" err="1"/>
              <a:t>cognitivo</a:t>
            </a:r>
            <a:r>
              <a:rPr lang="en-GB" dirty="0"/>
              <a:t> e </a:t>
            </a:r>
            <a:r>
              <a:rPr lang="en-GB" dirty="0" err="1"/>
              <a:t>neurale</a:t>
            </a:r>
            <a:endParaRPr lang="en-GB" dirty="0"/>
          </a:p>
          <a:p>
            <a:r>
              <a:rPr lang="en-GB" dirty="0"/>
              <a:t>Le </a:t>
            </a:r>
            <a:r>
              <a:rPr lang="en-GB" dirty="0" err="1"/>
              <a:t>distinzioni</a:t>
            </a:r>
            <a:r>
              <a:rPr lang="en-GB" dirty="0"/>
              <a:t> </a:t>
            </a:r>
            <a:r>
              <a:rPr lang="en-GB" dirty="0" err="1"/>
              <a:t>sono</a:t>
            </a:r>
            <a:r>
              <a:rPr lang="en-GB" dirty="0"/>
              <a:t> utile a </a:t>
            </a:r>
            <a:r>
              <a:rPr lang="en-GB" dirty="0" err="1"/>
              <a:t>fini</a:t>
            </a:r>
            <a:r>
              <a:rPr lang="en-GB" dirty="0"/>
              <a:t> </a:t>
            </a:r>
            <a:r>
              <a:rPr lang="en-GB" dirty="0" err="1"/>
              <a:t>interpretativi</a:t>
            </a:r>
            <a:r>
              <a:rPr lang="en-GB" dirty="0"/>
              <a:t>. </a:t>
            </a:r>
          </a:p>
          <a:p>
            <a:r>
              <a:rPr lang="en-GB" dirty="0"/>
              <a:t>La prima </a:t>
            </a:r>
            <a:r>
              <a:rPr lang="en-GB" dirty="0" err="1"/>
              <a:t>suddivisione</a:t>
            </a:r>
            <a:r>
              <a:rPr lang="en-GB" dirty="0"/>
              <a:t>, </a:t>
            </a:r>
            <a:r>
              <a:rPr lang="en-GB" dirty="0" err="1"/>
              <a:t>molto</a:t>
            </a:r>
            <a:r>
              <a:rPr lang="en-GB" dirty="0"/>
              <a:t> </a:t>
            </a:r>
            <a:r>
              <a:rPr lang="en-GB" dirty="0" err="1"/>
              <a:t>generale</a:t>
            </a:r>
            <a:r>
              <a:rPr lang="en-GB" dirty="0"/>
              <a:t>, </a:t>
            </a:r>
            <a:r>
              <a:rPr lang="en-GB" dirty="0" err="1"/>
              <a:t>è</a:t>
            </a:r>
            <a:r>
              <a:rPr lang="en-GB" dirty="0"/>
              <a:t> </a:t>
            </a:r>
            <a:r>
              <a:rPr lang="en-GB" dirty="0" err="1"/>
              <a:t>tra</a:t>
            </a:r>
            <a:r>
              <a:rPr lang="en-GB" dirty="0"/>
              <a:t> </a:t>
            </a:r>
            <a:r>
              <a:rPr lang="en-GB" dirty="0" err="1"/>
              <a:t>memoria</a:t>
            </a:r>
            <a:r>
              <a:rPr lang="en-GB" dirty="0"/>
              <a:t> </a:t>
            </a:r>
            <a:r>
              <a:rPr lang="en-GB" b="1" dirty="0" err="1"/>
              <a:t>esplicita</a:t>
            </a:r>
            <a:r>
              <a:rPr lang="en-GB" dirty="0"/>
              <a:t> (o “</a:t>
            </a:r>
            <a:r>
              <a:rPr lang="en-GB" dirty="0" err="1"/>
              <a:t>dichiarativa</a:t>
            </a:r>
            <a:r>
              <a:rPr lang="en-GB" dirty="0"/>
              <a:t>”) e </a:t>
            </a:r>
            <a:r>
              <a:rPr lang="en-GB" b="1" dirty="0" err="1"/>
              <a:t>implicita</a:t>
            </a:r>
            <a:r>
              <a:rPr lang="en-GB" dirty="0"/>
              <a:t> (o “non-</a:t>
            </a:r>
            <a:r>
              <a:rPr lang="en-GB" dirty="0" err="1"/>
              <a:t>dichiarativa</a:t>
            </a:r>
            <a:r>
              <a:rPr lang="en-GB" dirty="0"/>
              <a:t>”) </a:t>
            </a:r>
          </a:p>
          <a:p>
            <a:r>
              <a:rPr lang="en-GB" dirty="0"/>
              <a:t>La </a:t>
            </a:r>
            <a:r>
              <a:rPr lang="en-GB" dirty="0" err="1"/>
              <a:t>memoria</a:t>
            </a:r>
            <a:r>
              <a:rPr lang="en-GB" dirty="0"/>
              <a:t> </a:t>
            </a:r>
            <a:r>
              <a:rPr lang="en-GB" b="1" dirty="0" err="1"/>
              <a:t>esplicita</a:t>
            </a:r>
            <a:r>
              <a:rPr lang="en-GB" dirty="0"/>
              <a:t> </a:t>
            </a:r>
            <a:r>
              <a:rPr lang="en-GB" dirty="0" err="1"/>
              <a:t>si</a:t>
            </a:r>
            <a:r>
              <a:rPr lang="en-GB" dirty="0"/>
              <a:t> </a:t>
            </a:r>
            <a:r>
              <a:rPr lang="en-GB" dirty="0" err="1"/>
              <a:t>riferisce</a:t>
            </a:r>
            <a:r>
              <a:rPr lang="en-GB" dirty="0"/>
              <a:t> a </a:t>
            </a:r>
            <a:r>
              <a:rPr lang="en-GB" dirty="0" err="1"/>
              <a:t>informazioni</a:t>
            </a:r>
            <a:r>
              <a:rPr lang="en-GB" dirty="0"/>
              <a:t> </a:t>
            </a:r>
            <a:r>
              <a:rPr lang="en-GB" dirty="0" err="1"/>
              <a:t>che</a:t>
            </a:r>
            <a:r>
              <a:rPr lang="en-GB" dirty="0"/>
              <a:t> </a:t>
            </a:r>
            <a:r>
              <a:rPr lang="en-GB" dirty="0" err="1"/>
              <a:t>recuperiamo</a:t>
            </a:r>
            <a:r>
              <a:rPr lang="en-GB" dirty="0"/>
              <a:t> in modo verbale e </a:t>
            </a:r>
            <a:r>
              <a:rPr lang="en-GB" dirty="0" err="1"/>
              <a:t>consapevole</a:t>
            </a:r>
            <a:r>
              <a:rPr lang="en-GB" dirty="0"/>
              <a:t>, operando uno </a:t>
            </a:r>
            <a:r>
              <a:rPr lang="en-GB" dirty="0" err="1"/>
              <a:t>sforzo</a:t>
            </a:r>
            <a:r>
              <a:rPr lang="en-GB" dirty="0"/>
              <a:t> </a:t>
            </a:r>
            <a:r>
              <a:rPr lang="en-GB" dirty="0" err="1"/>
              <a:t>attentivo</a:t>
            </a:r>
            <a:r>
              <a:rPr lang="en-GB" dirty="0"/>
              <a:t> (</a:t>
            </a:r>
            <a:r>
              <a:rPr lang="en-GB" dirty="0" err="1"/>
              <a:t>sia</a:t>
            </a:r>
            <a:r>
              <a:rPr lang="en-GB" dirty="0"/>
              <a:t> </a:t>
            </a:r>
            <a:r>
              <a:rPr lang="en-GB" dirty="0" err="1"/>
              <a:t>pur</a:t>
            </a:r>
            <a:r>
              <a:rPr lang="en-GB" dirty="0"/>
              <a:t> </a:t>
            </a:r>
            <a:r>
              <a:rPr lang="en-GB" dirty="0" err="1"/>
              <a:t>minimo</a:t>
            </a:r>
            <a:r>
              <a:rPr lang="en-GB" dirty="0"/>
              <a:t>)</a:t>
            </a:r>
          </a:p>
          <a:p>
            <a:pPr lvl="1"/>
            <a:r>
              <a:rPr lang="en-GB" dirty="0" err="1"/>
              <a:t>cosa</a:t>
            </a:r>
            <a:r>
              <a:rPr lang="en-GB" dirty="0"/>
              <a:t> </a:t>
            </a:r>
            <a:r>
              <a:rPr lang="en-GB" dirty="0" err="1"/>
              <a:t>abbiamo</a:t>
            </a:r>
            <a:r>
              <a:rPr lang="en-GB" dirty="0"/>
              <a:t> </a:t>
            </a:r>
            <a:r>
              <a:rPr lang="en-GB" dirty="0" err="1"/>
              <a:t>mangiato</a:t>
            </a:r>
            <a:r>
              <a:rPr lang="en-GB" dirty="0"/>
              <a:t> </a:t>
            </a:r>
            <a:r>
              <a:rPr lang="en-GB" dirty="0" err="1"/>
              <a:t>ieri</a:t>
            </a:r>
            <a:r>
              <a:rPr lang="en-GB" dirty="0"/>
              <a:t> per </a:t>
            </a:r>
            <a:r>
              <a:rPr lang="en-GB" dirty="0" err="1"/>
              <a:t>cena</a:t>
            </a:r>
            <a:r>
              <a:rPr lang="en-GB" dirty="0"/>
              <a:t>, dove </a:t>
            </a:r>
            <a:r>
              <a:rPr lang="en-GB" dirty="0" err="1"/>
              <a:t>siamo</a:t>
            </a:r>
            <a:r>
              <a:rPr lang="en-GB" dirty="0"/>
              <a:t> </a:t>
            </a:r>
            <a:r>
              <a:rPr lang="en-GB" dirty="0" err="1"/>
              <a:t>andati</a:t>
            </a:r>
            <a:r>
              <a:rPr lang="en-GB" dirty="0"/>
              <a:t> in </a:t>
            </a:r>
            <a:r>
              <a:rPr lang="en-GB" dirty="0" err="1"/>
              <a:t>vacanza</a:t>
            </a:r>
            <a:r>
              <a:rPr lang="en-GB" dirty="0"/>
              <a:t> </a:t>
            </a:r>
            <a:r>
              <a:rPr lang="en-GB" dirty="0" err="1"/>
              <a:t>tre</a:t>
            </a:r>
            <a:r>
              <a:rPr lang="en-GB" dirty="0"/>
              <a:t> anni fa, o quale </a:t>
            </a:r>
            <a:r>
              <a:rPr lang="en-GB" dirty="0" err="1"/>
              <a:t>fiume</a:t>
            </a:r>
            <a:r>
              <a:rPr lang="en-GB" dirty="0"/>
              <a:t> </a:t>
            </a:r>
            <a:r>
              <a:rPr lang="en-GB" dirty="0" err="1"/>
              <a:t>scorre</a:t>
            </a:r>
            <a:r>
              <a:rPr lang="en-GB" dirty="0"/>
              <a:t> a Roma. </a:t>
            </a:r>
          </a:p>
          <a:p>
            <a:r>
              <a:rPr lang="en-GB" dirty="0"/>
              <a:t>La </a:t>
            </a:r>
            <a:r>
              <a:rPr lang="en-GB" dirty="0" err="1"/>
              <a:t>memoria</a:t>
            </a:r>
            <a:r>
              <a:rPr lang="en-GB" dirty="0"/>
              <a:t> </a:t>
            </a:r>
            <a:r>
              <a:rPr lang="en-GB" b="1" dirty="0" err="1"/>
              <a:t>implicita</a:t>
            </a:r>
            <a:r>
              <a:rPr lang="en-GB" dirty="0"/>
              <a:t> fa </a:t>
            </a:r>
            <a:r>
              <a:rPr lang="en-GB" dirty="0" err="1"/>
              <a:t>invece</a:t>
            </a:r>
            <a:r>
              <a:rPr lang="en-GB" dirty="0"/>
              <a:t> </a:t>
            </a:r>
            <a:r>
              <a:rPr lang="en-GB" dirty="0" err="1"/>
              <a:t>riferimento</a:t>
            </a:r>
            <a:r>
              <a:rPr lang="en-GB" dirty="0"/>
              <a:t> a </a:t>
            </a:r>
            <a:r>
              <a:rPr lang="en-GB" dirty="0" err="1"/>
              <a:t>tracce</a:t>
            </a:r>
            <a:r>
              <a:rPr lang="en-GB" dirty="0"/>
              <a:t> </a:t>
            </a:r>
            <a:r>
              <a:rPr lang="en-GB" dirty="0" err="1"/>
              <a:t>che</a:t>
            </a:r>
            <a:r>
              <a:rPr lang="en-GB" dirty="0"/>
              <a:t> </a:t>
            </a:r>
            <a:r>
              <a:rPr lang="en-GB" dirty="0" err="1"/>
              <a:t>recuperiamo</a:t>
            </a:r>
            <a:r>
              <a:rPr lang="en-GB" dirty="0"/>
              <a:t> in modo </a:t>
            </a:r>
            <a:r>
              <a:rPr lang="en-GB" dirty="0" err="1"/>
              <a:t>automatico</a:t>
            </a:r>
            <a:r>
              <a:rPr lang="en-GB" dirty="0"/>
              <a:t> e </a:t>
            </a:r>
            <a:r>
              <a:rPr lang="en-GB" dirty="0" err="1"/>
              <a:t>potenzialmente</a:t>
            </a:r>
            <a:r>
              <a:rPr lang="en-GB" dirty="0"/>
              <a:t> (ma non </a:t>
            </a:r>
            <a:r>
              <a:rPr lang="en-GB" dirty="0" err="1"/>
              <a:t>necessariamente</a:t>
            </a:r>
            <a:r>
              <a:rPr lang="en-GB" dirty="0"/>
              <a:t>) </a:t>
            </a:r>
            <a:r>
              <a:rPr lang="en-GB" dirty="0" err="1"/>
              <a:t>inconsapevole</a:t>
            </a:r>
            <a:endParaRPr lang="en-GB" dirty="0"/>
          </a:p>
        </p:txBody>
      </p:sp>
    </p:spTree>
    <p:extLst>
      <p:ext uri="{BB962C8B-B14F-4D97-AF65-F5344CB8AC3E}">
        <p14:creationId xmlns:p14="http://schemas.microsoft.com/office/powerpoint/2010/main" val="30493305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14E9051-BED8-501D-1DBA-C4DD4E650869}"/>
              </a:ext>
            </a:extLst>
          </p:cNvPr>
          <p:cNvSpPr>
            <a:spLocks noGrp="1"/>
          </p:cNvSpPr>
          <p:nvPr>
            <p:ph type="title"/>
          </p:nvPr>
        </p:nvSpPr>
        <p:spPr/>
        <p:txBody>
          <a:bodyPr/>
          <a:lstStyle/>
          <a:p>
            <a:r>
              <a:rPr lang="en-GB" dirty="0"/>
              <a:t>Memoria </a:t>
            </a:r>
            <a:r>
              <a:rPr lang="en-GB" dirty="0" err="1"/>
              <a:t>implicita</a:t>
            </a:r>
            <a:endParaRPr lang="en-GB" dirty="0"/>
          </a:p>
        </p:txBody>
      </p:sp>
      <p:sp>
        <p:nvSpPr>
          <p:cNvPr id="3" name="Segnaposto contenuto 2">
            <a:extLst>
              <a:ext uri="{FF2B5EF4-FFF2-40B4-BE49-F238E27FC236}">
                <a16:creationId xmlns:a16="http://schemas.microsoft.com/office/drawing/2014/main" id="{DF237B32-0D68-10BE-302D-0DA8A64FC399}"/>
              </a:ext>
            </a:extLst>
          </p:cNvPr>
          <p:cNvSpPr>
            <a:spLocks noGrp="1"/>
          </p:cNvSpPr>
          <p:nvPr>
            <p:ph idx="1"/>
          </p:nvPr>
        </p:nvSpPr>
        <p:spPr/>
        <p:txBody>
          <a:bodyPr>
            <a:normAutofit fontScale="92500" lnSpcReduction="10000"/>
          </a:bodyPr>
          <a:lstStyle/>
          <a:p>
            <a:r>
              <a:rPr lang="en-GB" dirty="0"/>
              <a:t>Un </a:t>
            </a:r>
            <a:r>
              <a:rPr lang="en-GB" dirty="0" err="1"/>
              <a:t>esempio</a:t>
            </a:r>
            <a:r>
              <a:rPr lang="en-GB" dirty="0"/>
              <a:t> di </a:t>
            </a:r>
            <a:r>
              <a:rPr lang="en-GB" dirty="0" err="1"/>
              <a:t>memoria</a:t>
            </a:r>
            <a:r>
              <a:rPr lang="en-GB" dirty="0"/>
              <a:t> </a:t>
            </a:r>
            <a:r>
              <a:rPr lang="en-GB" dirty="0" err="1"/>
              <a:t>implicita</a:t>
            </a:r>
            <a:r>
              <a:rPr lang="en-GB" dirty="0"/>
              <a:t> </a:t>
            </a:r>
            <a:r>
              <a:rPr lang="en-GB" dirty="0" err="1"/>
              <a:t>è</a:t>
            </a:r>
            <a:r>
              <a:rPr lang="en-GB" dirty="0"/>
              <a:t> </a:t>
            </a:r>
            <a:r>
              <a:rPr lang="en-GB" dirty="0" err="1"/>
              <a:t>quella</a:t>
            </a:r>
            <a:r>
              <a:rPr lang="en-GB" dirty="0"/>
              <a:t> </a:t>
            </a:r>
            <a:r>
              <a:rPr lang="en-GB" b="1" dirty="0"/>
              <a:t>procedural</a:t>
            </a:r>
          </a:p>
          <a:p>
            <a:pPr lvl="1"/>
            <a:r>
              <a:rPr lang="en-GB" dirty="0" err="1"/>
              <a:t>recupero</a:t>
            </a:r>
            <a:r>
              <a:rPr lang="en-GB" dirty="0"/>
              <a:t> di procedure </a:t>
            </a:r>
            <a:r>
              <a:rPr lang="en-GB" dirty="0" err="1"/>
              <a:t>così</a:t>
            </a:r>
            <a:r>
              <a:rPr lang="en-GB" dirty="0"/>
              <a:t> bene </a:t>
            </a:r>
            <a:r>
              <a:rPr lang="en-GB" dirty="0" err="1"/>
              <a:t>acquisite</a:t>
            </a:r>
            <a:r>
              <a:rPr lang="en-GB" dirty="0"/>
              <a:t> da </a:t>
            </a:r>
            <a:r>
              <a:rPr lang="en-GB" dirty="0" err="1"/>
              <a:t>essere</a:t>
            </a:r>
            <a:r>
              <a:rPr lang="en-GB" dirty="0"/>
              <a:t> </a:t>
            </a:r>
            <a:r>
              <a:rPr lang="en-GB" dirty="0" err="1"/>
              <a:t>diventate</a:t>
            </a:r>
            <a:r>
              <a:rPr lang="en-GB" dirty="0"/>
              <a:t> </a:t>
            </a:r>
            <a:r>
              <a:rPr lang="en-GB" dirty="0" err="1"/>
              <a:t>automatiche</a:t>
            </a:r>
            <a:endParaRPr lang="en-GB" dirty="0"/>
          </a:p>
          <a:p>
            <a:pPr lvl="1"/>
            <a:r>
              <a:rPr lang="en-GB" dirty="0" err="1"/>
              <a:t>allacciarsi</a:t>
            </a:r>
            <a:r>
              <a:rPr lang="en-GB" dirty="0"/>
              <a:t> le </a:t>
            </a:r>
            <a:r>
              <a:rPr lang="en-GB" dirty="0" err="1"/>
              <a:t>scarpe</a:t>
            </a:r>
            <a:r>
              <a:rPr lang="en-GB" dirty="0"/>
              <a:t>, </a:t>
            </a:r>
            <a:r>
              <a:rPr lang="en-GB" dirty="0" err="1"/>
              <a:t>scrivere</a:t>
            </a:r>
            <a:r>
              <a:rPr lang="en-GB" dirty="0"/>
              <a:t>, </a:t>
            </a:r>
            <a:r>
              <a:rPr lang="en-GB" dirty="0" err="1"/>
              <a:t>andare</a:t>
            </a:r>
            <a:r>
              <a:rPr lang="en-GB" dirty="0"/>
              <a:t> in </a:t>
            </a:r>
            <a:r>
              <a:rPr lang="en-GB" dirty="0" err="1"/>
              <a:t>bicicletta</a:t>
            </a:r>
            <a:endParaRPr lang="en-GB" dirty="0"/>
          </a:p>
          <a:p>
            <a:r>
              <a:rPr lang="en-GB" dirty="0"/>
              <a:t>Un </a:t>
            </a:r>
            <a:r>
              <a:rPr lang="en-GB" dirty="0" err="1"/>
              <a:t>altro</a:t>
            </a:r>
            <a:r>
              <a:rPr lang="en-GB" dirty="0"/>
              <a:t> </a:t>
            </a:r>
            <a:r>
              <a:rPr lang="en-GB" dirty="0" err="1"/>
              <a:t>esempio</a:t>
            </a:r>
            <a:r>
              <a:rPr lang="en-GB" dirty="0"/>
              <a:t> </a:t>
            </a:r>
            <a:r>
              <a:rPr lang="en-GB" dirty="0" err="1"/>
              <a:t>sono</a:t>
            </a:r>
            <a:r>
              <a:rPr lang="en-GB" dirty="0"/>
              <a:t> le </a:t>
            </a:r>
            <a:r>
              <a:rPr lang="en-GB" dirty="0" err="1"/>
              <a:t>tracce</a:t>
            </a:r>
            <a:r>
              <a:rPr lang="en-GB" dirty="0"/>
              <a:t> create </a:t>
            </a:r>
            <a:r>
              <a:rPr lang="en-GB" dirty="0" err="1"/>
              <a:t>tramite</a:t>
            </a:r>
            <a:r>
              <a:rPr lang="en-GB" dirty="0"/>
              <a:t> </a:t>
            </a:r>
            <a:r>
              <a:rPr lang="en-GB" b="1" dirty="0" err="1"/>
              <a:t>apprendimento</a:t>
            </a:r>
            <a:r>
              <a:rPr lang="en-GB" b="1" dirty="0"/>
              <a:t> </a:t>
            </a:r>
            <a:r>
              <a:rPr lang="en-GB" b="1" dirty="0" err="1"/>
              <a:t>associativo</a:t>
            </a:r>
            <a:r>
              <a:rPr lang="en-GB" b="1" dirty="0"/>
              <a:t> bottom-up </a:t>
            </a:r>
            <a:r>
              <a:rPr lang="en-GB" dirty="0"/>
              <a:t>(</a:t>
            </a:r>
            <a:r>
              <a:rPr lang="en-GB" dirty="0" err="1"/>
              <a:t>Capitolo</a:t>
            </a:r>
            <a:r>
              <a:rPr lang="en-GB" dirty="0"/>
              <a:t> 6)</a:t>
            </a:r>
          </a:p>
          <a:p>
            <a:r>
              <a:rPr lang="en-GB" dirty="0" err="1"/>
              <a:t>Infine</a:t>
            </a:r>
            <a:r>
              <a:rPr lang="en-GB" dirty="0"/>
              <a:t>, </a:t>
            </a:r>
            <a:r>
              <a:rPr lang="en-GB" dirty="0" err="1"/>
              <a:t>gli</a:t>
            </a:r>
            <a:r>
              <a:rPr lang="en-GB" dirty="0"/>
              <a:t> </a:t>
            </a:r>
            <a:r>
              <a:rPr lang="en-GB" dirty="0" err="1"/>
              <a:t>effetti</a:t>
            </a:r>
            <a:r>
              <a:rPr lang="en-GB" dirty="0"/>
              <a:t> di </a:t>
            </a:r>
            <a:r>
              <a:rPr lang="en-GB" b="1" dirty="0"/>
              <a:t>priming: </a:t>
            </a:r>
            <a:r>
              <a:rPr lang="en-GB" dirty="0" err="1"/>
              <a:t>quel</a:t>
            </a:r>
            <a:r>
              <a:rPr lang="en-GB" dirty="0"/>
              <a:t> </a:t>
            </a:r>
            <a:r>
              <a:rPr lang="en-GB" dirty="0" err="1"/>
              <a:t>fenomeno</a:t>
            </a:r>
            <a:r>
              <a:rPr lang="en-GB" dirty="0"/>
              <a:t> per cui uno </a:t>
            </a:r>
            <a:r>
              <a:rPr lang="en-GB" dirty="0" err="1"/>
              <a:t>stimolo</a:t>
            </a:r>
            <a:r>
              <a:rPr lang="en-GB" dirty="0"/>
              <a:t> </a:t>
            </a:r>
            <a:r>
              <a:rPr lang="en-GB" dirty="0" err="1"/>
              <a:t>presentato</a:t>
            </a:r>
            <a:r>
              <a:rPr lang="en-GB" dirty="0"/>
              <a:t> in </a:t>
            </a:r>
            <a:r>
              <a:rPr lang="en-GB" dirty="0" err="1"/>
              <a:t>precedenza</a:t>
            </a:r>
            <a:r>
              <a:rPr lang="en-GB" dirty="0"/>
              <a:t> influenza </a:t>
            </a:r>
            <a:r>
              <a:rPr lang="en-GB" dirty="0" err="1"/>
              <a:t>una</a:t>
            </a:r>
            <a:r>
              <a:rPr lang="en-GB" dirty="0"/>
              <a:t> </a:t>
            </a:r>
            <a:r>
              <a:rPr lang="en-GB" dirty="0" err="1"/>
              <a:t>risposta</a:t>
            </a:r>
            <a:r>
              <a:rPr lang="en-GB" dirty="0"/>
              <a:t>, </a:t>
            </a:r>
            <a:r>
              <a:rPr lang="en-GB" dirty="0" err="1"/>
              <a:t>anche</a:t>
            </a:r>
            <a:r>
              <a:rPr lang="en-GB" dirty="0"/>
              <a:t> senza </a:t>
            </a:r>
            <a:r>
              <a:rPr lang="en-GB" dirty="0" err="1"/>
              <a:t>che</a:t>
            </a:r>
            <a:r>
              <a:rPr lang="en-GB" dirty="0"/>
              <a:t> la persona se ne </a:t>
            </a:r>
            <a:r>
              <a:rPr lang="en-GB" dirty="0" err="1"/>
              <a:t>sia</a:t>
            </a:r>
            <a:r>
              <a:rPr lang="en-GB" dirty="0"/>
              <a:t> </a:t>
            </a:r>
            <a:r>
              <a:rPr lang="en-GB" dirty="0" err="1"/>
              <a:t>accorta</a:t>
            </a:r>
            <a:endParaRPr lang="en-GB" dirty="0"/>
          </a:p>
          <a:p>
            <a:pPr lvl="1"/>
            <a:r>
              <a:rPr lang="en-GB" dirty="0" err="1"/>
              <a:t>Esempio</a:t>
            </a:r>
            <a:r>
              <a:rPr lang="en-GB" dirty="0"/>
              <a:t>: </a:t>
            </a:r>
            <a:r>
              <a:rPr lang="en-GB" dirty="0" err="1"/>
              <a:t>avere</a:t>
            </a:r>
            <a:r>
              <a:rPr lang="en-GB" dirty="0"/>
              <a:t> visto </a:t>
            </a:r>
            <a:r>
              <a:rPr lang="en-GB" dirty="0" err="1"/>
              <a:t>recentemente</a:t>
            </a:r>
            <a:r>
              <a:rPr lang="en-GB" dirty="0"/>
              <a:t> la </a:t>
            </a:r>
            <a:r>
              <a:rPr lang="en-GB" dirty="0" err="1"/>
              <a:t>fotografia</a:t>
            </a:r>
            <a:r>
              <a:rPr lang="en-GB" dirty="0"/>
              <a:t> di un </a:t>
            </a:r>
            <a:r>
              <a:rPr lang="en-GB" dirty="0" err="1"/>
              <a:t>forno</a:t>
            </a:r>
            <a:r>
              <a:rPr lang="en-GB" dirty="0"/>
              <a:t> a </a:t>
            </a:r>
            <a:r>
              <a:rPr lang="en-GB" dirty="0" err="1"/>
              <a:t>legna</a:t>
            </a:r>
            <a:r>
              <a:rPr lang="en-GB" dirty="0"/>
              <a:t> </a:t>
            </a:r>
            <a:r>
              <a:rPr lang="en-GB" dirty="0" err="1"/>
              <a:t>può</a:t>
            </a:r>
            <a:r>
              <a:rPr lang="en-GB" dirty="0"/>
              <a:t> </a:t>
            </a:r>
            <a:r>
              <a:rPr lang="en-GB" dirty="0" err="1"/>
              <a:t>facilitare</a:t>
            </a:r>
            <a:r>
              <a:rPr lang="en-GB" dirty="0"/>
              <a:t> e </a:t>
            </a:r>
            <a:r>
              <a:rPr lang="en-GB" dirty="0" err="1"/>
              <a:t>velocizzare</a:t>
            </a:r>
            <a:r>
              <a:rPr lang="en-GB" dirty="0"/>
              <a:t> </a:t>
            </a:r>
            <a:r>
              <a:rPr lang="en-GB" dirty="0" err="1"/>
              <a:t>nel</a:t>
            </a:r>
            <a:r>
              <a:rPr lang="en-GB" dirty="0"/>
              <a:t> </a:t>
            </a:r>
            <a:r>
              <a:rPr lang="en-GB" dirty="0" err="1"/>
              <a:t>rispondere</a:t>
            </a:r>
            <a:r>
              <a:rPr lang="en-GB" dirty="0"/>
              <a:t> “pizza” di </a:t>
            </a:r>
            <a:r>
              <a:rPr lang="en-GB" dirty="0" err="1"/>
              <a:t>fronte</a:t>
            </a:r>
            <a:r>
              <a:rPr lang="en-GB" dirty="0"/>
              <a:t> a un </a:t>
            </a:r>
            <a:r>
              <a:rPr lang="en-GB" dirty="0" err="1"/>
              <a:t>compito</a:t>
            </a:r>
            <a:r>
              <a:rPr lang="en-GB" dirty="0"/>
              <a:t> di </a:t>
            </a:r>
            <a:r>
              <a:rPr lang="en-GB" dirty="0" err="1"/>
              <a:t>completamento</a:t>
            </a:r>
            <a:r>
              <a:rPr lang="en-GB" dirty="0"/>
              <a:t> di parole con “p_ _ _ _”</a:t>
            </a:r>
          </a:p>
        </p:txBody>
      </p:sp>
    </p:spTree>
    <p:extLst>
      <p:ext uri="{BB962C8B-B14F-4D97-AF65-F5344CB8AC3E}">
        <p14:creationId xmlns:p14="http://schemas.microsoft.com/office/powerpoint/2010/main" val="20471935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1C35B5-7520-3197-0FEE-B7A102DB3E5A}"/>
              </a:ext>
            </a:extLst>
          </p:cNvPr>
          <p:cNvSpPr>
            <a:spLocks noGrp="1"/>
          </p:cNvSpPr>
          <p:nvPr>
            <p:ph type="title"/>
          </p:nvPr>
        </p:nvSpPr>
        <p:spPr/>
        <p:txBody>
          <a:bodyPr/>
          <a:lstStyle/>
          <a:p>
            <a:r>
              <a:rPr lang="en-GB" dirty="0"/>
              <a:t>Memoria </a:t>
            </a:r>
            <a:r>
              <a:rPr lang="en-GB" dirty="0" err="1"/>
              <a:t>implicita</a:t>
            </a:r>
            <a:r>
              <a:rPr lang="en-GB" dirty="0"/>
              <a:t> (2)</a:t>
            </a:r>
          </a:p>
        </p:txBody>
      </p:sp>
      <p:sp>
        <p:nvSpPr>
          <p:cNvPr id="3" name="Segnaposto contenuto 2">
            <a:extLst>
              <a:ext uri="{FF2B5EF4-FFF2-40B4-BE49-F238E27FC236}">
                <a16:creationId xmlns:a16="http://schemas.microsoft.com/office/drawing/2014/main" id="{F991F1DE-793D-61C2-FCA0-8D51C688863D}"/>
              </a:ext>
            </a:extLst>
          </p:cNvPr>
          <p:cNvSpPr>
            <a:spLocks noGrp="1"/>
          </p:cNvSpPr>
          <p:nvPr>
            <p:ph idx="1"/>
          </p:nvPr>
        </p:nvSpPr>
        <p:spPr/>
        <p:txBody>
          <a:bodyPr>
            <a:normAutofit/>
          </a:bodyPr>
          <a:lstStyle/>
          <a:p>
            <a:r>
              <a:rPr lang="en-GB" dirty="0"/>
              <a:t>Tutte </a:t>
            </a:r>
            <a:r>
              <a:rPr lang="en-GB" dirty="0" err="1"/>
              <a:t>queste</a:t>
            </a:r>
            <a:r>
              <a:rPr lang="en-GB" dirty="0"/>
              <a:t> </a:t>
            </a:r>
            <a:r>
              <a:rPr lang="en-GB" dirty="0" err="1"/>
              <a:t>manifestazioni</a:t>
            </a:r>
            <a:r>
              <a:rPr lang="en-GB" dirty="0"/>
              <a:t> </a:t>
            </a:r>
            <a:r>
              <a:rPr lang="en-GB" dirty="0" err="1"/>
              <a:t>della</a:t>
            </a:r>
            <a:r>
              <a:rPr lang="en-GB" dirty="0"/>
              <a:t> </a:t>
            </a:r>
            <a:r>
              <a:rPr lang="en-GB" dirty="0" err="1"/>
              <a:t>memoria</a:t>
            </a:r>
            <a:r>
              <a:rPr lang="en-GB" dirty="0"/>
              <a:t> </a:t>
            </a:r>
            <a:r>
              <a:rPr lang="en-GB" dirty="0" err="1"/>
              <a:t>si</a:t>
            </a:r>
            <a:r>
              <a:rPr lang="en-GB" dirty="0"/>
              <a:t> </a:t>
            </a:r>
            <a:r>
              <a:rPr lang="en-GB" dirty="0" err="1"/>
              <a:t>riscontrano</a:t>
            </a:r>
            <a:r>
              <a:rPr lang="en-GB" dirty="0"/>
              <a:t> </a:t>
            </a:r>
            <a:r>
              <a:rPr lang="en-GB" dirty="0" err="1"/>
              <a:t>anche</a:t>
            </a:r>
            <a:r>
              <a:rPr lang="en-GB" dirty="0"/>
              <a:t> in </a:t>
            </a:r>
            <a:r>
              <a:rPr lang="en-GB" dirty="0" err="1"/>
              <a:t>pazienti</a:t>
            </a:r>
            <a:r>
              <a:rPr lang="en-GB" dirty="0"/>
              <a:t> con </a:t>
            </a:r>
            <a:r>
              <a:rPr lang="en-GB" dirty="0" err="1"/>
              <a:t>gravi</a:t>
            </a:r>
            <a:r>
              <a:rPr lang="en-GB" dirty="0"/>
              <a:t> </a:t>
            </a:r>
            <a:r>
              <a:rPr lang="en-GB" dirty="0" err="1"/>
              <a:t>amnesie</a:t>
            </a:r>
            <a:r>
              <a:rPr lang="en-GB" dirty="0"/>
              <a:t> </a:t>
            </a:r>
            <a:r>
              <a:rPr lang="en-GB" dirty="0" err="1"/>
              <a:t>che</a:t>
            </a:r>
            <a:r>
              <a:rPr lang="en-GB" dirty="0"/>
              <a:t> </a:t>
            </a:r>
            <a:r>
              <a:rPr lang="en-GB" dirty="0" err="1"/>
              <a:t>colpiscono</a:t>
            </a:r>
            <a:r>
              <a:rPr lang="en-GB" dirty="0"/>
              <a:t> la </a:t>
            </a:r>
            <a:r>
              <a:rPr lang="en-GB" dirty="0" err="1"/>
              <a:t>memoria</a:t>
            </a:r>
            <a:r>
              <a:rPr lang="en-GB" dirty="0"/>
              <a:t> </a:t>
            </a:r>
            <a:r>
              <a:rPr lang="en-GB" dirty="0" err="1"/>
              <a:t>esplicita</a:t>
            </a:r>
            <a:r>
              <a:rPr lang="en-GB" dirty="0"/>
              <a:t> (per </a:t>
            </a:r>
            <a:r>
              <a:rPr lang="en-GB" dirty="0" err="1"/>
              <a:t>esempio</a:t>
            </a:r>
            <a:r>
              <a:rPr lang="en-GB" dirty="0"/>
              <a:t> in </a:t>
            </a:r>
            <a:r>
              <a:rPr lang="en-GB" dirty="0" err="1"/>
              <a:t>seguito</a:t>
            </a:r>
            <a:r>
              <a:rPr lang="en-GB" dirty="0"/>
              <a:t> a </a:t>
            </a:r>
            <a:r>
              <a:rPr lang="en-GB" dirty="0" err="1"/>
              <a:t>lesioni</a:t>
            </a:r>
            <a:r>
              <a:rPr lang="en-GB" dirty="0"/>
              <a:t> </a:t>
            </a:r>
            <a:r>
              <a:rPr lang="en-GB" dirty="0" err="1"/>
              <a:t>cerebrali</a:t>
            </a:r>
            <a:r>
              <a:rPr lang="en-GB" dirty="0"/>
              <a:t>), </a:t>
            </a:r>
            <a:r>
              <a:rPr lang="en-GB" dirty="0" err="1"/>
              <a:t>suffragando</a:t>
            </a:r>
            <a:r>
              <a:rPr lang="en-GB" dirty="0"/>
              <a:t> la </a:t>
            </a:r>
            <a:r>
              <a:rPr lang="en-GB" dirty="0" err="1"/>
              <a:t>distinzione</a:t>
            </a:r>
            <a:r>
              <a:rPr lang="en-GB" dirty="0"/>
              <a:t> </a:t>
            </a:r>
            <a:r>
              <a:rPr lang="en-GB" dirty="0" err="1"/>
              <a:t>tra</a:t>
            </a:r>
            <a:r>
              <a:rPr lang="en-GB" dirty="0"/>
              <a:t> </a:t>
            </a:r>
            <a:r>
              <a:rPr lang="en-GB" dirty="0" err="1"/>
              <a:t>memoria</a:t>
            </a:r>
            <a:r>
              <a:rPr lang="en-GB" dirty="0"/>
              <a:t> </a:t>
            </a:r>
            <a:r>
              <a:rPr lang="en-GB" dirty="0" err="1"/>
              <a:t>implicita</a:t>
            </a:r>
            <a:r>
              <a:rPr lang="en-GB" dirty="0"/>
              <a:t> ed </a:t>
            </a:r>
            <a:r>
              <a:rPr lang="en-GB" dirty="0" err="1"/>
              <a:t>esplicita</a:t>
            </a:r>
            <a:r>
              <a:rPr lang="en-GB" dirty="0"/>
              <a:t>.</a:t>
            </a:r>
          </a:p>
          <a:p>
            <a:r>
              <a:rPr lang="en-GB" dirty="0"/>
              <a:t>La </a:t>
            </a:r>
            <a:r>
              <a:rPr lang="en-GB" dirty="0" err="1"/>
              <a:t>memoria</a:t>
            </a:r>
            <a:r>
              <a:rPr lang="en-GB" dirty="0"/>
              <a:t> </a:t>
            </a:r>
            <a:r>
              <a:rPr lang="en-GB" dirty="0" err="1"/>
              <a:t>implicita</a:t>
            </a:r>
            <a:r>
              <a:rPr lang="en-GB" dirty="0"/>
              <a:t> </a:t>
            </a:r>
            <a:r>
              <a:rPr lang="en-GB" dirty="0" err="1"/>
              <a:t>è</a:t>
            </a:r>
            <a:r>
              <a:rPr lang="en-GB" dirty="0"/>
              <a:t> </a:t>
            </a:r>
            <a:r>
              <a:rPr lang="en-GB" dirty="0" err="1"/>
              <a:t>direttamente</a:t>
            </a:r>
            <a:r>
              <a:rPr lang="en-GB" dirty="0"/>
              <a:t> </a:t>
            </a:r>
            <a:r>
              <a:rPr lang="en-GB" dirty="0" err="1"/>
              <a:t>coinvolta</a:t>
            </a:r>
            <a:r>
              <a:rPr lang="en-GB" dirty="0"/>
              <a:t> </a:t>
            </a:r>
            <a:r>
              <a:rPr lang="en-GB" dirty="0" err="1"/>
              <a:t>negli</a:t>
            </a:r>
            <a:r>
              <a:rPr lang="en-GB" dirty="0"/>
              <a:t> </a:t>
            </a:r>
            <a:r>
              <a:rPr lang="en-GB" dirty="0" err="1"/>
              <a:t>aspetti</a:t>
            </a:r>
            <a:r>
              <a:rPr lang="en-GB" dirty="0"/>
              <a:t> di base </a:t>
            </a:r>
            <a:r>
              <a:rPr lang="en-GB" dirty="0" err="1"/>
              <a:t>dell’apprendimento</a:t>
            </a:r>
            <a:endParaRPr lang="en-GB" dirty="0"/>
          </a:p>
          <a:p>
            <a:r>
              <a:rPr lang="en-GB" dirty="0"/>
              <a:t>Le sue </a:t>
            </a:r>
            <a:r>
              <a:rPr lang="en-GB" dirty="0" err="1"/>
              <a:t>caratteristiche</a:t>
            </a:r>
            <a:r>
              <a:rPr lang="en-GB" dirty="0"/>
              <a:t> </a:t>
            </a:r>
            <a:r>
              <a:rPr lang="en-GB" dirty="0" err="1"/>
              <a:t>sono</a:t>
            </a:r>
            <a:r>
              <a:rPr lang="en-GB" dirty="0"/>
              <a:t> </a:t>
            </a:r>
            <a:r>
              <a:rPr lang="en-GB" dirty="0" err="1"/>
              <a:t>ampiamente</a:t>
            </a:r>
            <a:r>
              <a:rPr lang="en-GB" dirty="0"/>
              <a:t> </a:t>
            </a:r>
            <a:r>
              <a:rPr lang="en-GB" dirty="0" err="1"/>
              <a:t>condivise</a:t>
            </a:r>
            <a:r>
              <a:rPr lang="en-GB" dirty="0"/>
              <a:t> con </a:t>
            </a:r>
            <a:r>
              <a:rPr lang="en-GB" dirty="0" err="1"/>
              <a:t>altre</a:t>
            </a:r>
            <a:r>
              <a:rPr lang="en-GB" dirty="0"/>
              <a:t> specie </a:t>
            </a:r>
            <a:r>
              <a:rPr lang="en-GB" dirty="0" err="1"/>
              <a:t>animali</a:t>
            </a:r>
            <a:endParaRPr lang="en-GB" dirty="0"/>
          </a:p>
        </p:txBody>
      </p:sp>
    </p:spTree>
    <p:extLst>
      <p:ext uri="{BB962C8B-B14F-4D97-AF65-F5344CB8AC3E}">
        <p14:creationId xmlns:p14="http://schemas.microsoft.com/office/powerpoint/2010/main" val="28863182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073D38A-528E-8506-C682-EE5CE59A4720}"/>
              </a:ext>
            </a:extLst>
          </p:cNvPr>
          <p:cNvSpPr>
            <a:spLocks noGrp="1"/>
          </p:cNvSpPr>
          <p:nvPr>
            <p:ph type="title"/>
          </p:nvPr>
        </p:nvSpPr>
        <p:spPr/>
        <p:txBody>
          <a:bodyPr/>
          <a:lstStyle/>
          <a:p>
            <a:r>
              <a:rPr lang="en-GB" dirty="0"/>
              <a:t>Memoria </a:t>
            </a:r>
            <a:r>
              <a:rPr lang="en-GB" dirty="0" err="1"/>
              <a:t>esplicita</a:t>
            </a:r>
            <a:r>
              <a:rPr lang="en-GB" dirty="0"/>
              <a:t>: </a:t>
            </a:r>
            <a:r>
              <a:rPr lang="en-GB" dirty="0" err="1"/>
              <a:t>episodica</a:t>
            </a:r>
            <a:endParaRPr lang="en-GB" dirty="0"/>
          </a:p>
        </p:txBody>
      </p:sp>
      <p:sp>
        <p:nvSpPr>
          <p:cNvPr id="3" name="Segnaposto contenuto 2">
            <a:extLst>
              <a:ext uri="{FF2B5EF4-FFF2-40B4-BE49-F238E27FC236}">
                <a16:creationId xmlns:a16="http://schemas.microsoft.com/office/drawing/2014/main" id="{6702A57C-9D6B-9A53-45EB-F8DCAFA047DC}"/>
              </a:ext>
            </a:extLst>
          </p:cNvPr>
          <p:cNvSpPr>
            <a:spLocks noGrp="1"/>
          </p:cNvSpPr>
          <p:nvPr>
            <p:ph idx="1"/>
          </p:nvPr>
        </p:nvSpPr>
        <p:spPr/>
        <p:txBody>
          <a:bodyPr>
            <a:normAutofit fontScale="85000" lnSpcReduction="20000"/>
          </a:bodyPr>
          <a:lstStyle/>
          <a:p>
            <a:r>
              <a:rPr lang="en-GB" dirty="0"/>
              <a:t>La </a:t>
            </a:r>
            <a:r>
              <a:rPr lang="en-GB" dirty="0" err="1"/>
              <a:t>distinzione</a:t>
            </a:r>
            <a:r>
              <a:rPr lang="en-GB" dirty="0"/>
              <a:t> </a:t>
            </a:r>
            <a:r>
              <a:rPr lang="en-GB" dirty="0" err="1"/>
              <a:t>più</a:t>
            </a:r>
            <a:r>
              <a:rPr lang="en-GB" dirty="0"/>
              <a:t> </a:t>
            </a:r>
            <a:r>
              <a:rPr lang="en-GB" dirty="0" err="1"/>
              <a:t>rilevante</a:t>
            </a:r>
            <a:r>
              <a:rPr lang="en-GB" dirty="0"/>
              <a:t> </a:t>
            </a:r>
            <a:r>
              <a:rPr lang="en-GB" dirty="0" err="1"/>
              <a:t>all’interno</a:t>
            </a:r>
            <a:r>
              <a:rPr lang="en-GB" dirty="0"/>
              <a:t> </a:t>
            </a:r>
            <a:r>
              <a:rPr lang="en-GB" dirty="0" err="1"/>
              <a:t>della</a:t>
            </a:r>
            <a:r>
              <a:rPr lang="en-GB" dirty="0"/>
              <a:t> </a:t>
            </a:r>
            <a:r>
              <a:rPr lang="en-GB" dirty="0" err="1"/>
              <a:t>memoria</a:t>
            </a:r>
            <a:r>
              <a:rPr lang="en-GB" dirty="0"/>
              <a:t> </a:t>
            </a:r>
            <a:r>
              <a:rPr lang="en-GB" b="1" dirty="0" err="1"/>
              <a:t>esplicita</a:t>
            </a:r>
            <a:r>
              <a:rPr lang="en-GB" dirty="0"/>
              <a:t> </a:t>
            </a:r>
            <a:r>
              <a:rPr lang="en-GB" dirty="0" err="1"/>
              <a:t>è</a:t>
            </a:r>
            <a:r>
              <a:rPr lang="en-GB" dirty="0"/>
              <a:t> </a:t>
            </a:r>
            <a:r>
              <a:rPr lang="en-GB" dirty="0" err="1"/>
              <a:t>quella</a:t>
            </a:r>
            <a:r>
              <a:rPr lang="en-GB" dirty="0"/>
              <a:t> </a:t>
            </a:r>
            <a:r>
              <a:rPr lang="en-GB" dirty="0" err="1"/>
              <a:t>tra</a:t>
            </a:r>
            <a:r>
              <a:rPr lang="en-GB" dirty="0"/>
              <a:t> </a:t>
            </a:r>
            <a:r>
              <a:rPr lang="en-GB" dirty="0" err="1"/>
              <a:t>memoria</a:t>
            </a:r>
            <a:r>
              <a:rPr lang="en-GB" dirty="0"/>
              <a:t> </a:t>
            </a:r>
            <a:r>
              <a:rPr lang="en-GB" b="1" dirty="0" err="1"/>
              <a:t>episodica</a:t>
            </a:r>
            <a:r>
              <a:rPr lang="en-GB" dirty="0"/>
              <a:t> e </a:t>
            </a:r>
            <a:r>
              <a:rPr lang="en-GB" b="1" dirty="0" err="1"/>
              <a:t>semantica</a:t>
            </a:r>
            <a:endParaRPr lang="en-GB" b="1" dirty="0"/>
          </a:p>
          <a:p>
            <a:r>
              <a:rPr lang="en-GB" dirty="0"/>
              <a:t>La </a:t>
            </a:r>
            <a:r>
              <a:rPr lang="en-GB" dirty="0" err="1"/>
              <a:t>memoria</a:t>
            </a:r>
            <a:r>
              <a:rPr lang="en-GB" dirty="0"/>
              <a:t> </a:t>
            </a:r>
            <a:r>
              <a:rPr lang="en-GB" b="1" dirty="0" err="1"/>
              <a:t>episodica</a:t>
            </a:r>
            <a:r>
              <a:rPr lang="en-GB" dirty="0"/>
              <a:t> </a:t>
            </a:r>
            <a:r>
              <a:rPr lang="en-GB" dirty="0" err="1"/>
              <a:t>permette</a:t>
            </a:r>
            <a:r>
              <a:rPr lang="en-GB" dirty="0"/>
              <a:t> di </a:t>
            </a:r>
            <a:r>
              <a:rPr lang="en-GB" dirty="0" err="1"/>
              <a:t>ricordare</a:t>
            </a:r>
            <a:r>
              <a:rPr lang="en-GB" dirty="0"/>
              <a:t> </a:t>
            </a:r>
            <a:r>
              <a:rPr lang="en-GB" dirty="0" err="1"/>
              <a:t>avvenimenti</a:t>
            </a:r>
            <a:r>
              <a:rPr lang="en-GB" dirty="0"/>
              <a:t> </a:t>
            </a:r>
            <a:r>
              <a:rPr lang="en-GB" dirty="0" err="1"/>
              <a:t>particolari</a:t>
            </a:r>
            <a:r>
              <a:rPr lang="en-GB" dirty="0"/>
              <a:t>, </a:t>
            </a:r>
            <a:r>
              <a:rPr lang="en-GB" dirty="0" err="1"/>
              <a:t>collocabili</a:t>
            </a:r>
            <a:r>
              <a:rPr lang="en-GB" dirty="0"/>
              <a:t> in un </a:t>
            </a:r>
            <a:r>
              <a:rPr lang="en-GB" dirty="0" err="1"/>
              <a:t>determinato</a:t>
            </a:r>
            <a:r>
              <a:rPr lang="en-GB" dirty="0"/>
              <a:t> contest </a:t>
            </a:r>
            <a:r>
              <a:rPr lang="en-GB" dirty="0" err="1"/>
              <a:t>spazio-temporale</a:t>
            </a:r>
            <a:r>
              <a:rPr lang="en-GB" dirty="0"/>
              <a:t>, e </a:t>
            </a:r>
            <a:r>
              <a:rPr lang="en-GB" dirty="0" err="1"/>
              <a:t>arricchiti</a:t>
            </a:r>
            <a:r>
              <a:rPr lang="en-GB" dirty="0"/>
              <a:t> di </a:t>
            </a:r>
            <a:r>
              <a:rPr lang="en-GB" dirty="0" err="1"/>
              <a:t>dettagli</a:t>
            </a:r>
            <a:r>
              <a:rPr lang="en-GB" dirty="0"/>
              <a:t> </a:t>
            </a:r>
            <a:r>
              <a:rPr lang="en-GB" dirty="0" err="1"/>
              <a:t>sensoriali</a:t>
            </a:r>
            <a:r>
              <a:rPr lang="en-GB" dirty="0"/>
              <a:t> </a:t>
            </a:r>
            <a:r>
              <a:rPr lang="en-GB" dirty="0" err="1"/>
              <a:t>specifici</a:t>
            </a:r>
            <a:endParaRPr lang="en-GB" dirty="0"/>
          </a:p>
          <a:p>
            <a:pPr lvl="1"/>
            <a:r>
              <a:rPr lang="en-GB" dirty="0" err="1"/>
              <a:t>Esempi</a:t>
            </a:r>
            <a:r>
              <a:rPr lang="en-GB" dirty="0"/>
              <a:t>: </a:t>
            </a:r>
            <a:r>
              <a:rPr lang="en-GB" dirty="0" err="1"/>
              <a:t>potreste</a:t>
            </a:r>
            <a:r>
              <a:rPr lang="en-GB" dirty="0"/>
              <a:t> </a:t>
            </a:r>
            <a:r>
              <a:rPr lang="en-GB" dirty="0" err="1"/>
              <a:t>ricordare</a:t>
            </a:r>
            <a:r>
              <a:rPr lang="en-GB" dirty="0"/>
              <a:t> </a:t>
            </a:r>
            <a:r>
              <a:rPr lang="en-GB" dirty="0" err="1"/>
              <a:t>quali</a:t>
            </a:r>
            <a:r>
              <a:rPr lang="en-GB" dirty="0"/>
              <a:t> parole vi </a:t>
            </a:r>
            <a:r>
              <a:rPr lang="en-GB" dirty="0" err="1"/>
              <a:t>sono</a:t>
            </a:r>
            <a:r>
              <a:rPr lang="en-GB" dirty="0"/>
              <a:t> state </a:t>
            </a:r>
            <a:r>
              <a:rPr lang="en-GB" dirty="0" err="1"/>
              <a:t>lette</a:t>
            </a:r>
            <a:r>
              <a:rPr lang="en-GB" dirty="0"/>
              <a:t> </a:t>
            </a:r>
            <a:r>
              <a:rPr lang="en-GB" dirty="0" err="1"/>
              <a:t>dieci</a:t>
            </a:r>
            <a:r>
              <a:rPr lang="en-GB" dirty="0"/>
              <a:t> </a:t>
            </a:r>
            <a:r>
              <a:rPr lang="en-GB" dirty="0" err="1"/>
              <a:t>minuti</a:t>
            </a:r>
            <a:r>
              <a:rPr lang="en-GB" dirty="0"/>
              <a:t> fa </a:t>
            </a:r>
            <a:r>
              <a:rPr lang="en-GB" dirty="0" err="1"/>
              <a:t>durante</a:t>
            </a:r>
            <a:r>
              <a:rPr lang="en-GB" dirty="0"/>
              <a:t> un </a:t>
            </a:r>
            <a:r>
              <a:rPr lang="en-GB" dirty="0" err="1"/>
              <a:t>esperimento</a:t>
            </a:r>
            <a:r>
              <a:rPr lang="en-GB" dirty="0"/>
              <a:t> in </a:t>
            </a:r>
            <a:r>
              <a:rPr lang="en-GB" dirty="0" err="1"/>
              <a:t>laboratorio</a:t>
            </a:r>
            <a:r>
              <a:rPr lang="en-GB" dirty="0"/>
              <a:t>, </a:t>
            </a:r>
            <a:r>
              <a:rPr lang="en-GB" dirty="0" err="1"/>
              <a:t>cosa</a:t>
            </a:r>
            <a:r>
              <a:rPr lang="en-GB" dirty="0"/>
              <a:t> </a:t>
            </a:r>
            <a:r>
              <a:rPr lang="en-GB" dirty="0" err="1"/>
              <a:t>avete</a:t>
            </a:r>
            <a:r>
              <a:rPr lang="en-GB" dirty="0"/>
              <a:t> </a:t>
            </a:r>
            <a:r>
              <a:rPr lang="en-GB" dirty="0" err="1"/>
              <a:t>fatto</a:t>
            </a:r>
            <a:r>
              <a:rPr lang="en-GB" dirty="0"/>
              <a:t> </a:t>
            </a:r>
            <a:r>
              <a:rPr lang="en-GB" dirty="0" err="1"/>
              <a:t>domenica</a:t>
            </a:r>
            <a:r>
              <a:rPr lang="en-GB" dirty="0"/>
              <a:t> </a:t>
            </a:r>
            <a:r>
              <a:rPr lang="en-GB" dirty="0" err="1"/>
              <a:t>scorsa</a:t>
            </a:r>
            <a:r>
              <a:rPr lang="en-GB" dirty="0"/>
              <a:t>, o il vostro primo </a:t>
            </a:r>
            <a:r>
              <a:rPr lang="en-GB" dirty="0" err="1"/>
              <a:t>giorno</a:t>
            </a:r>
            <a:r>
              <a:rPr lang="en-GB" dirty="0"/>
              <a:t> di </a:t>
            </a:r>
            <a:r>
              <a:rPr lang="en-GB" dirty="0" err="1"/>
              <a:t>scuola</a:t>
            </a:r>
            <a:r>
              <a:rPr lang="en-GB" dirty="0"/>
              <a:t> </a:t>
            </a:r>
            <a:r>
              <a:rPr lang="en-GB" dirty="0" err="1"/>
              <a:t>elementare</a:t>
            </a:r>
            <a:r>
              <a:rPr lang="en-GB" dirty="0"/>
              <a:t>. Per tutti </a:t>
            </a:r>
            <a:r>
              <a:rPr lang="en-GB" dirty="0" err="1"/>
              <a:t>questi</a:t>
            </a:r>
            <a:r>
              <a:rPr lang="en-GB" dirty="0"/>
              <a:t> </a:t>
            </a:r>
            <a:r>
              <a:rPr lang="en-GB" dirty="0" err="1"/>
              <a:t>eventi</a:t>
            </a:r>
            <a:r>
              <a:rPr lang="en-GB" dirty="0"/>
              <a:t> </a:t>
            </a:r>
            <a:r>
              <a:rPr lang="en-GB" dirty="0" err="1"/>
              <a:t>potreste</a:t>
            </a:r>
            <a:r>
              <a:rPr lang="en-GB" dirty="0"/>
              <a:t> </a:t>
            </a:r>
            <a:r>
              <a:rPr lang="en-GB" dirty="0" err="1"/>
              <a:t>riferire</a:t>
            </a:r>
            <a:r>
              <a:rPr lang="en-GB" dirty="0"/>
              <a:t> </a:t>
            </a:r>
            <a:r>
              <a:rPr lang="en-GB" dirty="0" err="1"/>
              <a:t>almeno</a:t>
            </a:r>
            <a:r>
              <a:rPr lang="en-GB" dirty="0"/>
              <a:t> </a:t>
            </a:r>
            <a:r>
              <a:rPr lang="en-GB" dirty="0" err="1"/>
              <a:t>qualche</a:t>
            </a:r>
            <a:r>
              <a:rPr lang="en-GB" dirty="0"/>
              <a:t> </a:t>
            </a:r>
            <a:r>
              <a:rPr lang="en-GB" dirty="0" err="1"/>
              <a:t>dettaglio</a:t>
            </a:r>
            <a:r>
              <a:rPr lang="en-GB" dirty="0"/>
              <a:t> </a:t>
            </a:r>
            <a:r>
              <a:rPr lang="en-GB" dirty="0" err="1"/>
              <a:t>uditivo</a:t>
            </a:r>
            <a:r>
              <a:rPr lang="en-GB" dirty="0"/>
              <a:t> o </a:t>
            </a:r>
            <a:r>
              <a:rPr lang="en-GB" dirty="0" err="1"/>
              <a:t>visivo</a:t>
            </a:r>
            <a:r>
              <a:rPr lang="en-GB" dirty="0"/>
              <a:t>, o </a:t>
            </a:r>
            <a:r>
              <a:rPr lang="en-GB" dirty="0" err="1"/>
              <a:t>qualcosa</a:t>
            </a:r>
            <a:r>
              <a:rPr lang="en-GB" dirty="0"/>
              <a:t> di </a:t>
            </a:r>
            <a:r>
              <a:rPr lang="en-GB" dirty="0" err="1"/>
              <a:t>particolare</a:t>
            </a:r>
            <a:r>
              <a:rPr lang="en-GB" dirty="0"/>
              <a:t> </a:t>
            </a:r>
            <a:r>
              <a:rPr lang="en-GB" dirty="0" err="1"/>
              <a:t>che</a:t>
            </a:r>
            <a:r>
              <a:rPr lang="en-GB" dirty="0"/>
              <a:t> </a:t>
            </a:r>
            <a:r>
              <a:rPr lang="en-GB" dirty="0" err="1"/>
              <a:t>ricordate</a:t>
            </a:r>
            <a:r>
              <a:rPr lang="en-GB" dirty="0"/>
              <a:t> di aver </a:t>
            </a:r>
            <a:r>
              <a:rPr lang="en-GB" dirty="0" err="1"/>
              <a:t>pensato</a:t>
            </a:r>
            <a:r>
              <a:rPr lang="en-GB" dirty="0"/>
              <a:t> in </a:t>
            </a:r>
            <a:r>
              <a:rPr lang="en-GB" dirty="0" err="1"/>
              <a:t>quei</a:t>
            </a:r>
            <a:r>
              <a:rPr lang="en-GB" dirty="0"/>
              <a:t> </a:t>
            </a:r>
            <a:r>
              <a:rPr lang="en-GB" dirty="0" err="1"/>
              <a:t>momenti</a:t>
            </a:r>
            <a:r>
              <a:rPr lang="en-GB" dirty="0"/>
              <a:t>. </a:t>
            </a:r>
          </a:p>
          <a:p>
            <a:r>
              <a:rPr lang="en-GB" dirty="0" err="1"/>
              <a:t>L’impressione</a:t>
            </a:r>
            <a:r>
              <a:rPr lang="en-GB" dirty="0"/>
              <a:t> </a:t>
            </a:r>
            <a:r>
              <a:rPr lang="en-GB" dirty="0" err="1"/>
              <a:t>soggettiva</a:t>
            </a:r>
            <a:r>
              <a:rPr lang="en-GB" dirty="0"/>
              <a:t> del </a:t>
            </a:r>
            <a:r>
              <a:rPr lang="en-GB" dirty="0" err="1"/>
              <a:t>ricordo</a:t>
            </a:r>
            <a:r>
              <a:rPr lang="en-GB" dirty="0"/>
              <a:t> </a:t>
            </a:r>
            <a:r>
              <a:rPr lang="en-GB" dirty="0" err="1"/>
              <a:t>episodico</a:t>
            </a:r>
            <a:r>
              <a:rPr lang="en-GB" dirty="0"/>
              <a:t> </a:t>
            </a:r>
            <a:r>
              <a:rPr lang="en-GB" dirty="0" err="1"/>
              <a:t>è</a:t>
            </a:r>
            <a:r>
              <a:rPr lang="en-GB" dirty="0"/>
              <a:t> </a:t>
            </a:r>
            <a:r>
              <a:rPr lang="en-GB" dirty="0" err="1"/>
              <a:t>quella</a:t>
            </a:r>
            <a:r>
              <a:rPr lang="en-GB" dirty="0"/>
              <a:t> di </a:t>
            </a:r>
            <a:r>
              <a:rPr lang="en-GB" dirty="0" err="1"/>
              <a:t>assistere</a:t>
            </a:r>
            <a:r>
              <a:rPr lang="en-GB" dirty="0"/>
              <a:t> </a:t>
            </a:r>
            <a:r>
              <a:rPr lang="en-GB" dirty="0" err="1"/>
              <a:t>nuovamente</a:t>
            </a:r>
            <a:r>
              <a:rPr lang="en-GB" dirty="0"/>
              <a:t> </a:t>
            </a:r>
            <a:r>
              <a:rPr lang="en-GB" dirty="0" err="1"/>
              <a:t>all’evento</a:t>
            </a:r>
            <a:r>
              <a:rPr lang="en-GB" dirty="0"/>
              <a:t> in prima persona, e </a:t>
            </a:r>
            <a:r>
              <a:rPr lang="en-GB" dirty="0" err="1"/>
              <a:t>viene</a:t>
            </a:r>
            <a:r>
              <a:rPr lang="en-GB" dirty="0"/>
              <a:t> </a:t>
            </a:r>
            <a:r>
              <a:rPr lang="en-GB" dirty="0" err="1"/>
              <a:t>descritta</a:t>
            </a:r>
            <a:r>
              <a:rPr lang="en-GB" dirty="0"/>
              <a:t> come un “</a:t>
            </a:r>
            <a:r>
              <a:rPr lang="en-GB" dirty="0" err="1"/>
              <a:t>viaggio</a:t>
            </a:r>
            <a:r>
              <a:rPr lang="en-GB" dirty="0"/>
              <a:t> </a:t>
            </a:r>
            <a:r>
              <a:rPr lang="en-GB" dirty="0" err="1"/>
              <a:t>nel</a:t>
            </a:r>
            <a:r>
              <a:rPr lang="en-GB" dirty="0"/>
              <a:t> tempo” con la </a:t>
            </a:r>
            <a:r>
              <a:rPr lang="en-GB" dirty="0" err="1"/>
              <a:t>mente</a:t>
            </a:r>
            <a:r>
              <a:rPr lang="en-GB" dirty="0"/>
              <a:t> (Tulving, 2005)</a:t>
            </a:r>
          </a:p>
        </p:txBody>
      </p:sp>
    </p:spTree>
    <p:extLst>
      <p:ext uri="{BB962C8B-B14F-4D97-AF65-F5344CB8AC3E}">
        <p14:creationId xmlns:p14="http://schemas.microsoft.com/office/powerpoint/2010/main" val="26338253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54"/>
          <p:cNvSpPr txBox="1">
            <a:spLocks noGrp="1"/>
          </p:cNvSpPr>
          <p:nvPr>
            <p:ph type="title"/>
          </p:nvPr>
        </p:nvSpPr>
        <p:spPr>
          <a:xfrm>
            <a:off x="652714" y="365125"/>
            <a:ext cx="7886700" cy="1325563"/>
          </a:xfrm>
          <a:noFill/>
          <a:ln>
            <a:noFill/>
          </a:ln>
        </p:spPr>
        <p:txBody>
          <a:bodyPr spcFirstLastPara="1" wrap="square" lIns="91425" tIns="45700" rIns="91425" bIns="45700" anchor="b" anchorCtr="0">
            <a:noAutofit/>
          </a:bodyPr>
          <a:lstStyle/>
          <a:p>
            <a:pPr lvl="0"/>
            <a:r>
              <a:rPr lang="en-US" dirty="0">
                <a:sym typeface="Arial"/>
              </a:rPr>
              <a:t>Memoria </a:t>
            </a:r>
            <a:r>
              <a:rPr lang="en-US" dirty="0" err="1">
                <a:sym typeface="Arial"/>
              </a:rPr>
              <a:t>esplicita</a:t>
            </a:r>
            <a:r>
              <a:rPr lang="en-US" dirty="0">
                <a:sym typeface="Arial"/>
              </a:rPr>
              <a:t>: </a:t>
            </a:r>
            <a:r>
              <a:rPr lang="en-US" dirty="0" err="1">
                <a:sym typeface="Arial"/>
              </a:rPr>
              <a:t>semantica</a:t>
            </a:r>
            <a:endParaRPr lang="en-US" dirty="0"/>
          </a:p>
        </p:txBody>
      </p:sp>
      <p:sp>
        <p:nvSpPr>
          <p:cNvPr id="489" name="Google Shape;489;p54"/>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La memoria </a:t>
            </a:r>
            <a:r>
              <a:rPr lang="it-IT" b="1" dirty="0">
                <a:sym typeface="Arial"/>
              </a:rPr>
              <a:t>semantica </a:t>
            </a:r>
            <a:r>
              <a:rPr lang="it-IT" dirty="0">
                <a:sym typeface="Arial"/>
              </a:rPr>
              <a:t>contiene conoscenze generali e astratte, di tipo “enciclopedico”</a:t>
            </a:r>
          </a:p>
          <a:p>
            <a:pPr lvl="1"/>
            <a:r>
              <a:rPr lang="it-IT" dirty="0">
                <a:sym typeface="Arial"/>
              </a:rPr>
              <a:t>qual è la capitale del Giappone, cos’è un licaone, quante ruote ha un’automobile o cosa significa </a:t>
            </a:r>
            <a:r>
              <a:rPr lang="it-IT" i="1" dirty="0" err="1">
                <a:sym typeface="Arial"/>
              </a:rPr>
              <a:t>yeast</a:t>
            </a:r>
            <a:r>
              <a:rPr lang="it-IT" dirty="0">
                <a:sym typeface="Arial"/>
              </a:rPr>
              <a:t> in inglese</a:t>
            </a:r>
          </a:p>
          <a:p>
            <a:r>
              <a:rPr lang="it-IT" dirty="0">
                <a:sym typeface="Arial"/>
              </a:rPr>
              <a:t> La memoria semantica include tutte le informazioni che conosciamo riguardo i concetti e i fatti generali appresi sul mondo</a:t>
            </a:r>
          </a:p>
          <a:p>
            <a:r>
              <a:rPr lang="it-IT" dirty="0">
                <a:sym typeface="Arial"/>
              </a:rPr>
              <a:t> è cruciale per il linguaggio </a:t>
            </a:r>
          </a:p>
        </p:txBody>
      </p:sp>
    </p:spTree>
    <p:extLst>
      <p:ext uri="{BB962C8B-B14F-4D97-AF65-F5344CB8AC3E}">
        <p14:creationId xmlns:p14="http://schemas.microsoft.com/office/powerpoint/2010/main" val="249368359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0426E77-61CC-FC1D-4201-B15B988F8EBB}"/>
              </a:ext>
            </a:extLst>
          </p:cNvPr>
          <p:cNvSpPr>
            <a:spLocks noGrp="1"/>
          </p:cNvSpPr>
          <p:nvPr>
            <p:ph type="title"/>
          </p:nvPr>
        </p:nvSpPr>
        <p:spPr/>
        <p:txBody>
          <a:bodyPr/>
          <a:lstStyle/>
          <a:p>
            <a:r>
              <a:rPr lang="it-IT" dirty="0"/>
              <a:t>Memoria semantica (2)</a:t>
            </a:r>
          </a:p>
        </p:txBody>
      </p:sp>
      <p:sp>
        <p:nvSpPr>
          <p:cNvPr id="3" name="Segnaposto contenuto 2">
            <a:extLst>
              <a:ext uri="{FF2B5EF4-FFF2-40B4-BE49-F238E27FC236}">
                <a16:creationId xmlns:a16="http://schemas.microsoft.com/office/drawing/2014/main" id="{6802091E-B6FA-6D64-565F-D9EB027C3BBE}"/>
              </a:ext>
            </a:extLst>
          </p:cNvPr>
          <p:cNvSpPr>
            <a:spLocks noGrp="1"/>
          </p:cNvSpPr>
          <p:nvPr>
            <p:ph idx="1"/>
          </p:nvPr>
        </p:nvSpPr>
        <p:spPr/>
        <p:txBody>
          <a:bodyPr>
            <a:normAutofit fontScale="92500" lnSpcReduction="10000"/>
          </a:bodyPr>
          <a:lstStyle/>
          <a:p>
            <a:r>
              <a:rPr lang="it-IT" dirty="0">
                <a:sym typeface="Arial"/>
              </a:rPr>
              <a:t>È una specie di “distillato” della memoria episodica, creato astraendo informazioni che in origine erano associate a eventi specifici</a:t>
            </a:r>
          </a:p>
          <a:p>
            <a:pPr lvl="1"/>
            <a:r>
              <a:rPr lang="it-IT" dirty="0">
                <a:sym typeface="Arial"/>
              </a:rPr>
              <a:t>sapete chi ha scritto Guerra e pace? Magari sì, possedete l’informazione semantica. Ma ricordate ancora l’episodio preciso in cui lo avete imparato? Probabilmente no</a:t>
            </a:r>
          </a:p>
          <a:p>
            <a:r>
              <a:rPr lang="it-IT" dirty="0">
                <a:sym typeface="Arial"/>
              </a:rPr>
              <a:t>Possiamo vedere la memoria </a:t>
            </a:r>
            <a:r>
              <a:rPr lang="it-IT" b="1" dirty="0">
                <a:sym typeface="Arial"/>
              </a:rPr>
              <a:t>semantica</a:t>
            </a:r>
            <a:r>
              <a:rPr lang="it-IT" dirty="0">
                <a:sym typeface="Arial"/>
              </a:rPr>
              <a:t> come un progressivo sedimentarsi di conoscenze relative al “che cosa” (il nocciolo dell’informazione) che permangono anche dopo che i dettagli contestuali (il “dove”, il “quando”, il “con chi”, le impressioni sensoriali associate all’evento) non sono più accessibili</a:t>
            </a:r>
            <a:endParaRPr lang="it-IT" dirty="0"/>
          </a:p>
          <a:p>
            <a:endParaRPr lang="it-IT" dirty="0"/>
          </a:p>
        </p:txBody>
      </p:sp>
    </p:spTree>
    <p:extLst>
      <p:ext uri="{BB962C8B-B14F-4D97-AF65-F5344CB8AC3E}">
        <p14:creationId xmlns:p14="http://schemas.microsoft.com/office/powerpoint/2010/main" val="34558331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60"/>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it-IT" dirty="0">
                <a:sym typeface="Arial"/>
              </a:rPr>
              <a:t>Il monitoraggio della fonte</a:t>
            </a:r>
            <a:endParaRPr lang="it-IT" dirty="0"/>
          </a:p>
        </p:txBody>
      </p:sp>
      <p:sp>
        <p:nvSpPr>
          <p:cNvPr id="538" name="Google Shape;538;p60"/>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Importante processo associato alla memoria episodica </a:t>
            </a:r>
          </a:p>
          <a:p>
            <a:pPr lvl="0"/>
            <a:r>
              <a:rPr lang="it-IT" dirty="0">
                <a:sym typeface="Arial"/>
              </a:rPr>
              <a:t>capacità di ricordare l’origine di un’informazione che abbiamo appreso</a:t>
            </a:r>
          </a:p>
          <a:p>
            <a:pPr lvl="1"/>
            <a:r>
              <a:rPr lang="it-IT" dirty="0">
                <a:sym typeface="Arial"/>
              </a:rPr>
              <a:t>Per esempio, so una notizia, ma chi me l’ha riferita? su quale sito Internet l’ho letta? </a:t>
            </a:r>
          </a:p>
          <a:p>
            <a:r>
              <a:rPr lang="it-IT" dirty="0">
                <a:sym typeface="Arial"/>
              </a:rPr>
              <a:t>Generalmente il nucleo dell’informazione persiste più a lungo rispetto al ricordo della fonte a cui è associata</a:t>
            </a:r>
          </a:p>
          <a:p>
            <a:r>
              <a:rPr lang="it-IT" dirty="0">
                <a:sym typeface="Arial"/>
              </a:rPr>
              <a:t>questo testimonia il sedimentarsi della conoscenza semantica</a:t>
            </a:r>
            <a:endParaRPr lang="it-IT" dirty="0"/>
          </a:p>
        </p:txBody>
      </p:sp>
    </p:spTree>
    <p:extLst>
      <p:ext uri="{BB962C8B-B14F-4D97-AF65-F5344CB8AC3E}">
        <p14:creationId xmlns:p14="http://schemas.microsoft.com/office/powerpoint/2010/main" val="9116767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42"/>
        <p:cNvGrpSpPr/>
        <p:nvPr/>
      </p:nvGrpSpPr>
      <p:grpSpPr>
        <a:xfrm>
          <a:off x="0" y="0"/>
          <a:ext cx="0" cy="0"/>
          <a:chOff x="0" y="0"/>
          <a:chExt cx="0" cy="0"/>
        </a:xfrm>
      </p:grpSpPr>
      <p:sp>
        <p:nvSpPr>
          <p:cNvPr id="543" name="Google Shape;543;p61"/>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it-IT" dirty="0">
                <a:sym typeface="Arial"/>
              </a:rPr>
              <a:t>Memoria episodica e semantica sono davvero separabili?</a:t>
            </a:r>
            <a:endParaRPr lang="it-IT" dirty="0"/>
          </a:p>
        </p:txBody>
      </p:sp>
      <p:sp>
        <p:nvSpPr>
          <p:cNvPr id="544" name="Google Shape;544;p61"/>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spesso nei casi clinici con amnesia si osserva una compromissione sia dell’una sia dell’altra</a:t>
            </a:r>
          </a:p>
          <a:p>
            <a:pPr lvl="0"/>
            <a:r>
              <a:rPr lang="it-IT" dirty="0">
                <a:sym typeface="Arial"/>
              </a:rPr>
              <a:t>Esistono però alcune condizioni che comportano un danneggiamento selettivo</a:t>
            </a:r>
          </a:p>
          <a:p>
            <a:pPr lvl="1"/>
            <a:r>
              <a:rPr lang="it-IT" dirty="0">
                <a:sym typeface="Arial"/>
              </a:rPr>
              <a:t>per esempio la demenza semantica, che colpisce progressivamente la conoscenza di concetti e parole danneggiando il linguaggio, ma lascia relativamente preservati i ricordi episodici </a:t>
            </a:r>
          </a:p>
          <a:p>
            <a:r>
              <a:rPr lang="it-IT" dirty="0">
                <a:sym typeface="Arial"/>
              </a:rPr>
              <a:t>Ad ogni modo, è certo che memoria episodica e semantica siano strettamente intrecciate per molti aspetti </a:t>
            </a:r>
          </a:p>
        </p:txBody>
      </p:sp>
    </p:spTree>
    <p:extLst>
      <p:ext uri="{BB962C8B-B14F-4D97-AF65-F5344CB8AC3E}">
        <p14:creationId xmlns:p14="http://schemas.microsoft.com/office/powerpoint/2010/main" val="6373841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50" name="Google Shape;550;p62"/>
          <p:cNvSpPr txBox="1">
            <a:spLocks noGrp="1"/>
          </p:cNvSpPr>
          <p:nvPr>
            <p:ph type="body" idx="1"/>
          </p:nvPr>
        </p:nvSpPr>
        <p:spPr>
          <a:xfrm>
            <a:off x="355600" y="157162"/>
            <a:ext cx="8229600" cy="4411662"/>
          </a:xfrm>
          <a:prstGeom prst="rect">
            <a:avLst/>
          </a:prstGeom>
          <a:noFill/>
          <a:ln>
            <a:noFill/>
          </a:ln>
        </p:spPr>
        <p:txBody>
          <a:bodyPr spcFirstLastPara="1" wrap="square" lIns="91425" tIns="45700" rIns="91425" bIns="45700" anchor="t" anchorCtr="0">
            <a:noAutofit/>
          </a:bodyPr>
          <a:lstStyle/>
          <a:p>
            <a:r>
              <a:rPr lang="it-IT" sz="3200" dirty="0">
                <a:sym typeface="Arial"/>
              </a:rPr>
              <a:t>la memoria episodica sfuma progressivamente in quella semantica mano a mano che il ricordo del contesto specifico in cui abbiamo appreso un’informazione diventa inaccessibile</a:t>
            </a:r>
          </a:p>
          <a:p>
            <a:endParaRPr lang="it-IT" sz="3200" dirty="0">
              <a:sym typeface="Arial"/>
            </a:endParaRPr>
          </a:p>
          <a:p>
            <a:r>
              <a:rPr lang="it-IT" sz="3200" dirty="0"/>
              <a:t>confermato dalla somiglianza dei relativi pattern di attivazione neurale al recupero</a:t>
            </a:r>
          </a:p>
          <a:p>
            <a:endParaRPr lang="it-IT" sz="3200" dirty="0"/>
          </a:p>
          <a:p>
            <a:r>
              <a:rPr lang="it-IT" sz="3200" dirty="0"/>
              <a:t>alcuni autori suggeriscono di vedere memoria episodica e semantica come due estremi di un continuo anziché come due categorie alternative</a:t>
            </a:r>
          </a:p>
        </p:txBody>
      </p:sp>
    </p:spTree>
    <p:extLst>
      <p:ext uri="{BB962C8B-B14F-4D97-AF65-F5344CB8AC3E}">
        <p14:creationId xmlns:p14="http://schemas.microsoft.com/office/powerpoint/2010/main" val="8946641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Episodic</a:t>
            </a:r>
            <a:r>
              <a:rPr lang="it-IT" dirty="0"/>
              <a:t> future thinking</a:t>
            </a:r>
          </a:p>
        </p:txBody>
      </p:sp>
      <p:sp>
        <p:nvSpPr>
          <p:cNvPr id="3" name="Segnaposto contenuto 2"/>
          <p:cNvSpPr>
            <a:spLocks noGrp="1"/>
          </p:cNvSpPr>
          <p:nvPr>
            <p:ph idx="1"/>
          </p:nvPr>
        </p:nvSpPr>
        <p:spPr/>
        <p:txBody>
          <a:bodyPr>
            <a:normAutofit fontScale="77500" lnSpcReduction="20000"/>
          </a:bodyPr>
          <a:lstStyle/>
          <a:p>
            <a:r>
              <a:rPr lang="it-IT" b="1" dirty="0"/>
              <a:t>«capacità di immaginare o simulare [mentalmente] eventi che potrebbero avvenire nel proprio futuro»</a:t>
            </a:r>
            <a:r>
              <a:rPr lang="it-IT" dirty="0"/>
              <a:t> (</a:t>
            </a:r>
            <a:r>
              <a:rPr lang="it-IT" dirty="0" err="1"/>
              <a:t>Schacter</a:t>
            </a:r>
            <a:r>
              <a:rPr lang="it-IT" dirty="0"/>
              <a:t> et al., 2017)</a:t>
            </a:r>
          </a:p>
          <a:p>
            <a:r>
              <a:rPr lang="it-IT" dirty="0"/>
              <a:t>Può sembrare strano parlare di immaginazione del futuro in un capitolo sulla memoria</a:t>
            </a:r>
          </a:p>
          <a:p>
            <a:r>
              <a:rPr lang="it-IT" dirty="0"/>
              <a:t>Ma come facciamo a immaginare scenari ipotetici, per esempio cosa faremo la prossima estate, cosa diremo al nostro/alla nostra partner al prossimo appuntamento, o che percorso faremo stasera per andare in un nuovo locale in una zona che conosciamo poco?</a:t>
            </a:r>
          </a:p>
          <a:p>
            <a:r>
              <a:rPr lang="it-IT" dirty="0"/>
              <a:t>Recuperiamo e ricombiniamo elementi già codificati in memoria per creare scenari nuovi</a:t>
            </a:r>
          </a:p>
          <a:p>
            <a:r>
              <a:rPr lang="it-IT" dirty="0"/>
              <a:t>Il ricordo del passato e l’immaginazione del futuro attivano le stesse reti di aree cerebrali, e le condizioni che compromettano il ricordo episodico compromettono anche l’</a:t>
            </a:r>
            <a:r>
              <a:rPr lang="it-IT" dirty="0" err="1"/>
              <a:t>episodic</a:t>
            </a:r>
            <a:r>
              <a:rPr lang="it-IT" dirty="0"/>
              <a:t> future thinking </a:t>
            </a:r>
          </a:p>
          <a:p>
            <a:pPr lvl="1"/>
            <a:r>
              <a:rPr lang="it-IT" dirty="0"/>
              <a:t>per esempio sindromi amnesiche, depressione, malattia di Alzheimer, o semplicemente l’età avanzata</a:t>
            </a:r>
          </a:p>
        </p:txBody>
      </p:sp>
    </p:spTree>
    <p:extLst>
      <p:ext uri="{BB962C8B-B14F-4D97-AF65-F5344CB8AC3E}">
        <p14:creationId xmlns:p14="http://schemas.microsoft.com/office/powerpoint/2010/main" val="23215578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28650" y="-358774"/>
            <a:ext cx="7886700" cy="1325563"/>
          </a:xfrm>
        </p:spPr>
        <p:txBody>
          <a:bodyPr/>
          <a:lstStyle/>
          <a:p>
            <a:r>
              <a:rPr lang="it-IT" dirty="0"/>
              <a:t>La memoria episodica è </a:t>
            </a:r>
            <a:r>
              <a:rPr lang="it-IT" b="1" dirty="0"/>
              <a:t>ricostruttiva</a:t>
            </a:r>
          </a:p>
        </p:txBody>
      </p:sp>
      <p:sp>
        <p:nvSpPr>
          <p:cNvPr id="3" name="CasellaDiTesto 2"/>
          <p:cNvSpPr txBox="1"/>
          <p:nvPr/>
        </p:nvSpPr>
        <p:spPr>
          <a:xfrm>
            <a:off x="508000" y="711200"/>
            <a:ext cx="8128000" cy="6494085"/>
          </a:xfrm>
          <a:prstGeom prst="rect">
            <a:avLst/>
          </a:prstGeom>
          <a:noFill/>
        </p:spPr>
        <p:txBody>
          <a:bodyPr wrap="square" rtlCol="0">
            <a:spAutoFit/>
          </a:bodyPr>
          <a:lstStyle/>
          <a:p>
            <a:r>
              <a:rPr lang="it-IT" sz="2400" dirty="0">
                <a:latin typeface="Arial"/>
                <a:cs typeface="Arial"/>
              </a:rPr>
              <a:t>quando ricordiamo non «guardiamo un videoclip» sempre uguale a se stesso, ma</a:t>
            </a:r>
          </a:p>
          <a:p>
            <a:r>
              <a:rPr lang="it-IT" sz="2400" dirty="0">
                <a:latin typeface="Arial"/>
                <a:cs typeface="Arial"/>
              </a:rPr>
              <a:t>ricostruiamo l’evento «sul palcoscenico della mente»</a:t>
            </a:r>
          </a:p>
          <a:p>
            <a:endParaRPr lang="it-IT" sz="2400" dirty="0">
              <a:latin typeface="Arial"/>
              <a:cs typeface="Arial"/>
            </a:endParaRPr>
          </a:p>
          <a:p>
            <a:r>
              <a:rPr lang="it-IT" sz="2400" dirty="0">
                <a:latin typeface="Arial"/>
                <a:cs typeface="Arial"/>
              </a:rPr>
              <a:t>Questa proprietà ci mette a rischio di commettere errori di ricordo, ma ci rende anche molto flessibili cognitivamente, permettendoci di “vedere” non</a:t>
            </a:r>
          </a:p>
          <a:p>
            <a:r>
              <a:rPr lang="it-IT" sz="2400" dirty="0">
                <a:latin typeface="Arial"/>
                <a:cs typeface="Arial"/>
              </a:rPr>
              <a:t>solo ciò che è già accaduto, ma anche tutto ciò che potrebbe accadere</a:t>
            </a:r>
          </a:p>
          <a:p>
            <a:endParaRPr lang="it-IT" sz="2400" dirty="0">
              <a:latin typeface="Arial"/>
              <a:cs typeface="Arial"/>
            </a:endParaRPr>
          </a:p>
          <a:p>
            <a:r>
              <a:rPr lang="it-IT" sz="2400" dirty="0">
                <a:latin typeface="Arial"/>
                <a:cs typeface="Arial"/>
              </a:rPr>
              <a:t>La capacità di simulare mentalmente eventi futuri serve a prendere decisioni, a regolare le emozioni, a programmare spostamenti o a immaginare in modo specifico di fare qualcosa in futuro per ricordarsi poi di farlo davvero (</a:t>
            </a:r>
            <a:r>
              <a:rPr lang="it-IT" sz="2400" dirty="0" err="1">
                <a:latin typeface="Arial"/>
                <a:cs typeface="Arial"/>
              </a:rPr>
              <a:t>la“memoria</a:t>
            </a:r>
            <a:r>
              <a:rPr lang="it-IT" sz="2400" dirty="0">
                <a:latin typeface="Arial"/>
                <a:cs typeface="Arial"/>
              </a:rPr>
              <a:t> prospettica”)</a:t>
            </a:r>
            <a:endParaRPr lang="it-IT" sz="2800" dirty="0">
              <a:latin typeface="Arial"/>
              <a:cs typeface="Arial"/>
            </a:endParaRPr>
          </a:p>
          <a:p>
            <a:endParaRPr lang="it-IT" sz="2800" dirty="0">
              <a:latin typeface="Arial"/>
              <a:cs typeface="Arial"/>
            </a:endParaRPr>
          </a:p>
          <a:p>
            <a:endParaRPr lang="it-IT" sz="2800" dirty="0">
              <a:latin typeface="Arial"/>
              <a:cs typeface="Arial"/>
            </a:endParaRPr>
          </a:p>
        </p:txBody>
      </p:sp>
    </p:spTree>
    <p:extLst>
      <p:ext uri="{BB962C8B-B14F-4D97-AF65-F5344CB8AC3E}">
        <p14:creationId xmlns:p14="http://schemas.microsoft.com/office/powerpoint/2010/main" val="35054037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r>
              <a:rPr lang="it-IT" altLang="it-IT" dirty="0"/>
              <a:t>Memoria ricostruttiva (2)</a:t>
            </a:r>
          </a:p>
        </p:txBody>
      </p:sp>
      <p:sp>
        <p:nvSpPr>
          <p:cNvPr id="128003" name="Rectangle 3"/>
          <p:cNvSpPr>
            <a:spLocks noGrp="1" noChangeArrowheads="1"/>
          </p:cNvSpPr>
          <p:nvPr>
            <p:ph type="body" idx="1"/>
          </p:nvPr>
        </p:nvSpPr>
        <p:spPr/>
        <p:txBody>
          <a:bodyPr>
            <a:normAutofit fontScale="92500" lnSpcReduction="10000"/>
          </a:bodyPr>
          <a:lstStyle/>
          <a:p>
            <a:endParaRPr lang="it-IT" altLang="it-IT" dirty="0"/>
          </a:p>
          <a:p>
            <a:r>
              <a:rPr lang="it-IT" altLang="it-IT" dirty="0"/>
              <a:t>L’</a:t>
            </a:r>
            <a:r>
              <a:rPr lang="it-IT" altLang="it-IT" i="1" dirty="0" err="1"/>
              <a:t>episodic</a:t>
            </a:r>
            <a:r>
              <a:rPr lang="it-IT" altLang="it-IT" i="1" dirty="0"/>
              <a:t> future thinking</a:t>
            </a:r>
            <a:r>
              <a:rPr lang="it-IT" altLang="it-IT" dirty="0"/>
              <a:t> non dipende solo dalla memoria episodica</a:t>
            </a:r>
          </a:p>
          <a:p>
            <a:r>
              <a:rPr lang="it-IT" altLang="it-IT" dirty="0"/>
              <a:t>rappresenta un altro esempio dello stretto rapporto tra memoria episodica e semantica</a:t>
            </a:r>
          </a:p>
          <a:p>
            <a:r>
              <a:rPr lang="it-IT" altLang="it-IT" dirty="0"/>
              <a:t>La conoscenza semantica contribuisce infatti a fornire lo “schema” generale dell’evento immaginato, poi popolandolo di dettagli più specifici</a:t>
            </a:r>
          </a:p>
          <a:p>
            <a:r>
              <a:rPr lang="it-IT" altLang="it-IT" dirty="0"/>
              <a:t>Il ricorso alle informazioni semantiche può compensare la difficoltà a generare dettagli di episodici specifici, per esempio negli anziani (</a:t>
            </a:r>
            <a:r>
              <a:rPr lang="it-IT" altLang="it-IT" dirty="0" err="1"/>
              <a:t>Devitt</a:t>
            </a:r>
            <a:r>
              <a:rPr lang="it-IT" altLang="it-IT" dirty="0"/>
              <a:t> et al., 2017)</a:t>
            </a:r>
          </a:p>
        </p:txBody>
      </p:sp>
    </p:spTree>
    <p:extLst>
      <p:ext uri="{BB962C8B-B14F-4D97-AF65-F5344CB8AC3E}">
        <p14:creationId xmlns:p14="http://schemas.microsoft.com/office/powerpoint/2010/main" val="404744533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r>
              <a:rPr lang="it-IT" altLang="it-IT" dirty="0"/>
              <a:t>Come migliorare la MLT? Ripetizione</a:t>
            </a:r>
          </a:p>
        </p:txBody>
      </p:sp>
      <p:sp>
        <p:nvSpPr>
          <p:cNvPr id="130051" name="Rectangle 3"/>
          <p:cNvSpPr>
            <a:spLocks noGrp="1" noChangeArrowheads="1"/>
          </p:cNvSpPr>
          <p:nvPr>
            <p:ph type="body" idx="1"/>
          </p:nvPr>
        </p:nvSpPr>
        <p:spPr/>
        <p:txBody>
          <a:bodyPr>
            <a:normAutofit/>
          </a:bodyPr>
          <a:lstStyle/>
          <a:p>
            <a:r>
              <a:rPr lang="it-IT" altLang="it-IT" sz="2400" dirty="0"/>
              <a:t>Potenziare la capacità di recupero di informazioni dalla MLT è uno spunto di riflessione </a:t>
            </a:r>
            <a:r>
              <a:rPr lang="it-IT" altLang="it-IT" sz="2400" b="1" dirty="0"/>
              <a:t>metacognitiva</a:t>
            </a:r>
            <a:r>
              <a:rPr lang="it-IT" altLang="it-IT" sz="2400" dirty="0"/>
              <a:t> che compare già nei bambini delle elementari, ed è all’apice negli studenti universitari</a:t>
            </a:r>
          </a:p>
          <a:p>
            <a:r>
              <a:rPr lang="it-IT" altLang="it-IT" sz="2400" dirty="0"/>
              <a:t>Si sono evolute diverse strategie</a:t>
            </a:r>
          </a:p>
          <a:p>
            <a:r>
              <a:rPr lang="it-IT" altLang="it-IT" sz="2400" dirty="0"/>
              <a:t>La strategia più semplice e spontanea è la </a:t>
            </a:r>
            <a:r>
              <a:rPr lang="it-IT" altLang="it-IT" sz="2400" b="1" dirty="0"/>
              <a:t>ripetizione</a:t>
            </a:r>
            <a:r>
              <a:rPr lang="it-IT" altLang="it-IT" sz="2400" dirty="0"/>
              <a:t>.</a:t>
            </a:r>
          </a:p>
          <a:p>
            <a:pPr lvl="1"/>
            <a:r>
              <a:rPr lang="it-IT" altLang="it-IT" sz="2000" dirty="0"/>
              <a:t>Studiando, rileggiamo più volte la stessa frase o lo stesso capitolo. </a:t>
            </a:r>
          </a:p>
          <a:p>
            <a:r>
              <a:rPr lang="it-IT" altLang="it-IT" sz="2400" dirty="0"/>
              <a:t>La ripetizione passiva, che prolunga e reitera il solo mantenimento dell’informazione nella memoria di lavoro, è però di </a:t>
            </a:r>
            <a:r>
              <a:rPr lang="it-IT" altLang="it-IT" sz="2400" b="1" dirty="0"/>
              <a:t>scarsa utilità</a:t>
            </a:r>
            <a:endParaRPr lang="it-IT" altLang="it-IT" sz="2400" dirty="0"/>
          </a:p>
          <a:p>
            <a:endParaRPr lang="it-IT" altLang="it-IT" sz="2400" dirty="0"/>
          </a:p>
        </p:txBody>
      </p:sp>
    </p:spTree>
    <p:extLst>
      <p:ext uri="{BB962C8B-B14F-4D97-AF65-F5344CB8AC3E}">
        <p14:creationId xmlns:p14="http://schemas.microsoft.com/office/powerpoint/2010/main" val="222365312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r>
              <a:rPr lang="it-IT" altLang="it-IT" dirty="0"/>
              <a:t>Ripasso </a:t>
            </a:r>
            <a:r>
              <a:rPr lang="it-IT" altLang="it-IT" dirty="0" err="1"/>
              <a:t>rielaborativo</a:t>
            </a:r>
            <a:endParaRPr lang="it-IT" altLang="it-IT" dirty="0"/>
          </a:p>
        </p:txBody>
      </p:sp>
      <p:sp>
        <p:nvSpPr>
          <p:cNvPr id="130051" name="Rectangle 3"/>
          <p:cNvSpPr>
            <a:spLocks noGrp="1" noChangeArrowheads="1"/>
          </p:cNvSpPr>
          <p:nvPr>
            <p:ph type="body" idx="1"/>
          </p:nvPr>
        </p:nvSpPr>
        <p:spPr/>
        <p:txBody>
          <a:bodyPr>
            <a:normAutofit fontScale="85000" lnSpcReduction="20000"/>
          </a:bodyPr>
          <a:lstStyle/>
          <a:p>
            <a:r>
              <a:rPr lang="it-IT" altLang="it-IT" sz="2400" dirty="0"/>
              <a:t>Più utile è il </a:t>
            </a:r>
            <a:r>
              <a:rPr lang="it-IT" altLang="it-IT" sz="2400" b="1" dirty="0"/>
              <a:t>ripasso elaborativo</a:t>
            </a:r>
            <a:r>
              <a:rPr lang="it-IT" altLang="it-IT" sz="2400" dirty="0"/>
              <a:t> (</a:t>
            </a:r>
            <a:r>
              <a:rPr lang="it-IT" altLang="it-IT" sz="2400" dirty="0" err="1"/>
              <a:t>Craik</a:t>
            </a:r>
            <a:r>
              <a:rPr lang="it-IT" altLang="it-IT" sz="2400" dirty="0"/>
              <a:t>, Watkins, 1973)</a:t>
            </a:r>
          </a:p>
          <a:p>
            <a:r>
              <a:rPr lang="it-IT" altLang="it-IT" sz="2400" dirty="0"/>
              <a:t>non si limita a ripetere l’informazione, ma ne </a:t>
            </a:r>
            <a:r>
              <a:rPr lang="it-IT" altLang="it-IT" sz="2400" b="1" dirty="0"/>
              <a:t>elabora</a:t>
            </a:r>
            <a:r>
              <a:rPr lang="it-IT" altLang="it-IT" sz="2400" dirty="0"/>
              <a:t> il significato in profondità e la </a:t>
            </a:r>
            <a:r>
              <a:rPr lang="it-IT" altLang="it-IT" sz="2400" b="1" dirty="0"/>
              <a:t>collega a quanto già si conosce</a:t>
            </a:r>
          </a:p>
          <a:p>
            <a:r>
              <a:rPr lang="it-IT" altLang="it-IT" sz="2400" dirty="0"/>
              <a:t>Un modo efficace per focalizzarsi sul significato è fare </a:t>
            </a:r>
            <a:r>
              <a:rPr lang="it-IT" altLang="it-IT" sz="2400" b="1" dirty="0"/>
              <a:t>schemi e riassunti</a:t>
            </a:r>
          </a:p>
          <a:p>
            <a:r>
              <a:rPr lang="it-IT" altLang="it-IT" sz="2400" dirty="0"/>
              <a:t>Ma possiamo anche  </a:t>
            </a:r>
            <a:r>
              <a:rPr lang="it-IT" altLang="it-IT" sz="2400" b="1" dirty="0"/>
              <a:t>creare associazioni</a:t>
            </a:r>
          </a:p>
          <a:p>
            <a:pPr lvl="1"/>
            <a:r>
              <a:rPr lang="it-IT" altLang="it-IT" sz="2000" dirty="0"/>
              <a:t>Per esempio, uno studente di astronomia potrebbe sforzarsi di collegare i fatti che sta studiando ai film di fantascienza che ha visto, magari individuandone le contraddizioni </a:t>
            </a:r>
          </a:p>
          <a:p>
            <a:r>
              <a:rPr lang="it-IT" altLang="it-IT" sz="2400" dirty="0"/>
              <a:t>Stabilire collegamenti tra informazioni nuove e strutture di conoscenza garantisce un maggior numero di “agganci” semantici </a:t>
            </a:r>
            <a:r>
              <a:rPr lang="it-IT" altLang="it-IT" sz="2400" b="1" dirty="0"/>
              <a:t>utili al recupero</a:t>
            </a:r>
          </a:p>
          <a:p>
            <a:r>
              <a:rPr lang="it-IT" altLang="it-IT" sz="2400" dirty="0"/>
              <a:t>La nostra memoria è una rete di nozioni interconnesse, che si </a:t>
            </a:r>
            <a:r>
              <a:rPr lang="it-IT" altLang="it-IT" sz="2500" dirty="0"/>
              <a:t>attivano reciprocamente</a:t>
            </a:r>
          </a:p>
          <a:p>
            <a:r>
              <a:rPr lang="it-IT" altLang="it-IT" sz="2500" dirty="0"/>
              <a:t>Se riusciamo a collegare le informazioni che stiamo studiando ad altre già note, esse non finiranno perdute in qualche “luogo periferico” del nostro magazzino semantico, ma saranno facilmente riattivate attraverso tanti possibili percorsi di recupero</a:t>
            </a:r>
            <a:endParaRPr lang="it-IT" altLang="it-IT" dirty="0"/>
          </a:p>
        </p:txBody>
      </p:sp>
    </p:spTree>
    <p:extLst>
      <p:ext uri="{BB962C8B-B14F-4D97-AF65-F5344CB8AC3E}">
        <p14:creationId xmlns:p14="http://schemas.microsoft.com/office/powerpoint/2010/main" val="110197542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r>
              <a:rPr lang="it-IT" altLang="it-IT" dirty="0"/>
              <a:t>Teoria dei livelli di elaborazione</a:t>
            </a:r>
          </a:p>
        </p:txBody>
      </p:sp>
      <p:sp>
        <p:nvSpPr>
          <p:cNvPr id="129027" name="Rectangle 3"/>
          <p:cNvSpPr>
            <a:spLocks noGrp="1" noChangeArrowheads="1"/>
          </p:cNvSpPr>
          <p:nvPr>
            <p:ph type="body" idx="1"/>
          </p:nvPr>
        </p:nvSpPr>
        <p:spPr/>
        <p:txBody>
          <a:bodyPr>
            <a:normAutofit fontScale="92500" lnSpcReduction="10000"/>
          </a:bodyPr>
          <a:lstStyle/>
          <a:p>
            <a:r>
              <a:rPr lang="it-IT" altLang="it-IT" dirty="0"/>
              <a:t>L’importanza dell’elaborazione del significato è al centro della teoria dei livelli di elaborazione (</a:t>
            </a:r>
            <a:r>
              <a:rPr lang="it-IT" altLang="it-IT" dirty="0" err="1"/>
              <a:t>Craik</a:t>
            </a:r>
            <a:r>
              <a:rPr lang="it-IT" altLang="it-IT" dirty="0"/>
              <a:t>, </a:t>
            </a:r>
            <a:r>
              <a:rPr lang="it-IT" altLang="it-IT" dirty="0" err="1"/>
              <a:t>Lochkart</a:t>
            </a:r>
            <a:r>
              <a:rPr lang="it-IT" altLang="it-IT" dirty="0"/>
              <a:t>, 1972)</a:t>
            </a:r>
          </a:p>
          <a:p>
            <a:r>
              <a:rPr lang="it-IT" altLang="it-IT" dirty="0"/>
              <a:t>a parità di tempo dedicato alla codifica, una lista di parole è ricordata molto meglio se per ciascuna parola il partecipante si focalizza su aspetti </a:t>
            </a:r>
            <a:r>
              <a:rPr lang="it-IT" altLang="it-IT" b="1" dirty="0"/>
              <a:t>semantici</a:t>
            </a:r>
            <a:r>
              <a:rPr lang="it-IT" altLang="it-IT" dirty="0"/>
              <a:t>...</a:t>
            </a:r>
          </a:p>
          <a:p>
            <a:pPr lvl="1"/>
            <a:r>
              <a:rPr lang="it-IT" altLang="it-IT" dirty="0"/>
              <a:t>per esempio, dicendo se la parola completa in modo sensato una certa frase</a:t>
            </a:r>
          </a:p>
          <a:p>
            <a:r>
              <a:rPr lang="it-IT" altLang="it-IT" dirty="0"/>
              <a:t>...anziché su aspetti </a:t>
            </a:r>
            <a:r>
              <a:rPr lang="it-IT" altLang="it-IT" b="1" dirty="0"/>
              <a:t>superficiali</a:t>
            </a:r>
            <a:r>
              <a:rPr lang="it-IT" altLang="it-IT" dirty="0"/>
              <a:t>, come la forma grafica o il suono</a:t>
            </a:r>
          </a:p>
          <a:p>
            <a:pPr lvl="1"/>
            <a:r>
              <a:rPr lang="it-IT" altLang="it-IT" dirty="0"/>
              <a:t>Per esempio, dicendo se la parola è scritta in lettere maiuscole o fa rima con un’altra parola</a:t>
            </a:r>
          </a:p>
        </p:txBody>
      </p:sp>
    </p:spTree>
    <p:extLst>
      <p:ext uri="{BB962C8B-B14F-4D97-AF65-F5344CB8AC3E}">
        <p14:creationId xmlns:p14="http://schemas.microsoft.com/office/powerpoint/2010/main" val="230998216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r>
              <a:rPr lang="it-IT" altLang="it-IT" dirty="0"/>
              <a:t>Mnemotecniche</a:t>
            </a:r>
          </a:p>
        </p:txBody>
      </p:sp>
      <p:sp>
        <p:nvSpPr>
          <p:cNvPr id="133123" name="Rectangle 3"/>
          <p:cNvSpPr>
            <a:spLocks noGrp="1" noChangeArrowheads="1"/>
          </p:cNvSpPr>
          <p:nvPr>
            <p:ph type="body" idx="1"/>
          </p:nvPr>
        </p:nvSpPr>
        <p:spPr/>
        <p:txBody>
          <a:bodyPr>
            <a:normAutofit lnSpcReduction="10000"/>
          </a:bodyPr>
          <a:lstStyle/>
          <a:p>
            <a:r>
              <a:rPr lang="it-IT" altLang="it-IT" dirty="0"/>
              <a:t>Dimostrano L’utilità di elaborare l’informazione e collegarla a strutture di conoscenza già note, sia pure in modi bizzarri</a:t>
            </a:r>
          </a:p>
          <a:p>
            <a:r>
              <a:rPr lang="it-IT" altLang="it-IT" dirty="0"/>
              <a:t>Questi “trucchi” della memoria erano noti già agli oratori  dell’antichità classica, che dovevano poter recuperare lunghi discorsi e argomentazioni senza aiuti esterni</a:t>
            </a:r>
          </a:p>
          <a:p>
            <a:pPr lvl="1"/>
            <a:r>
              <a:rPr lang="it-IT" altLang="it-IT" dirty="0"/>
              <a:t>un po’ come all’esame</a:t>
            </a:r>
          </a:p>
          <a:p>
            <a:r>
              <a:rPr lang="it-IT" altLang="it-IT" dirty="0"/>
              <a:t>La più famosa è probabilmente quella dei </a:t>
            </a:r>
            <a:r>
              <a:rPr lang="it-IT" altLang="it-IT" b="1" dirty="0"/>
              <a:t>loci</a:t>
            </a:r>
            <a:r>
              <a:rPr lang="it-IT" altLang="it-IT" dirty="0"/>
              <a:t> (cioè dei “luoghi”) di cui già parlava già il celebre oratore latino Cicerone. </a:t>
            </a:r>
          </a:p>
        </p:txBody>
      </p:sp>
    </p:spTree>
    <p:extLst>
      <p:ext uri="{BB962C8B-B14F-4D97-AF65-F5344CB8AC3E}">
        <p14:creationId xmlns:p14="http://schemas.microsoft.com/office/powerpoint/2010/main" val="1995502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C5EB583-DD09-4C09-A93D-68FDEA9C9E92}"/>
              </a:ext>
            </a:extLst>
          </p:cNvPr>
          <p:cNvSpPr>
            <a:spLocks noGrp="1"/>
          </p:cNvSpPr>
          <p:nvPr>
            <p:ph type="title"/>
          </p:nvPr>
        </p:nvSpPr>
        <p:spPr/>
        <p:txBody>
          <a:bodyPr/>
          <a:lstStyle/>
          <a:p>
            <a:r>
              <a:rPr lang="it-IT" dirty="0"/>
              <a:t>Mnemotecnica dei loci</a:t>
            </a:r>
            <a:endParaRPr lang="en-US" dirty="0"/>
          </a:p>
        </p:txBody>
      </p:sp>
      <p:sp>
        <p:nvSpPr>
          <p:cNvPr id="3" name="Segnaposto contenuto 2">
            <a:extLst>
              <a:ext uri="{FF2B5EF4-FFF2-40B4-BE49-F238E27FC236}">
                <a16:creationId xmlns:a16="http://schemas.microsoft.com/office/drawing/2014/main" id="{E5A45768-4CD6-473D-952D-97DD2EE4BD32}"/>
              </a:ext>
            </a:extLst>
          </p:cNvPr>
          <p:cNvSpPr>
            <a:spLocks noGrp="1"/>
          </p:cNvSpPr>
          <p:nvPr>
            <p:ph idx="1"/>
          </p:nvPr>
        </p:nvSpPr>
        <p:spPr/>
        <p:txBody>
          <a:bodyPr>
            <a:normAutofit fontScale="55000" lnSpcReduction="20000"/>
          </a:bodyPr>
          <a:lstStyle/>
          <a:p>
            <a:r>
              <a:rPr lang="it-IT" altLang="it-IT" dirty="0"/>
              <a:t>Aiuta a memorizzare i diversi punti di un discorso e a richiamarli in ordine, trasformandoli in immagini mentali e associandoli a una sequenza di luoghi noti</a:t>
            </a:r>
          </a:p>
          <a:p>
            <a:r>
              <a:rPr lang="it-IT" altLang="it-IT" dirty="0"/>
              <a:t>Esempio:</a:t>
            </a:r>
          </a:p>
          <a:p>
            <a:r>
              <a:rPr lang="it-IT" altLang="it-IT" dirty="0"/>
              <a:t>se “in primo luogo” (e non a caso si dice così) Cicerone avesse voluto parlare della corruzione dei senatori, avrebbe potuto immaginare i suoi colleghi nascondersi con borse piene di monete, e se “in secondo luogo” avesse voluto collegare questo a una recente sconfitta militare, avrebbe potuto immaginare dei legionari uccisi al suolo. Le diverse immagini mentali venivano quindi collocate mentalmente in una sequenza ben nota di luoghi, per esempio una serie di stanze in un edificio ben conosciuto o un percorso familiare. </a:t>
            </a:r>
          </a:p>
          <a:p>
            <a:r>
              <a:rPr lang="it-IT" altLang="it-IT" dirty="0"/>
              <a:t>Cicerone poteva immaginare la strada da casa al Senato, noi potremmo immaginare la strada dalla stazione all’edificio universitario</a:t>
            </a:r>
          </a:p>
          <a:p>
            <a:r>
              <a:rPr lang="it-IT" altLang="it-IT" dirty="0"/>
              <a:t>Questo garantisce il recupero dei vari punti del discorso nell’esatto ordine desiderato, semplicemente immaginando di passeggiare lungo il percorso scelto e visualizzando le immagini mentali che vi abbiamo associato</a:t>
            </a:r>
          </a:p>
          <a:p>
            <a:endParaRPr lang="it-IT" altLang="it-IT" dirty="0"/>
          </a:p>
          <a:p>
            <a:r>
              <a:rPr lang="it-IT" altLang="it-IT" dirty="0"/>
              <a:t>Il vantaggio della tecnica non è evidente se dobbiamo memorizzare solo due o tre punti, ma è notevole se gli argomenti da esporre sono decine</a:t>
            </a:r>
          </a:p>
          <a:p>
            <a:r>
              <a:rPr lang="it-IT" altLang="it-IT" dirty="0"/>
              <a:t> La creazione di immagini mentali, percorsi e storie, magari bizzarre, è un classico metodo nelle mnemotecniche, perché fornisce una codifica alternativa e molto distintiva dell’informazione da ricordare.</a:t>
            </a:r>
          </a:p>
          <a:p>
            <a:endParaRPr lang="en-US" dirty="0"/>
          </a:p>
        </p:txBody>
      </p:sp>
    </p:spTree>
    <p:extLst>
      <p:ext uri="{BB962C8B-B14F-4D97-AF65-F5344CB8AC3E}">
        <p14:creationId xmlns:p14="http://schemas.microsoft.com/office/powerpoint/2010/main" val="21728543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C5EB583-DD09-4C09-A93D-68FDEA9C9E92}"/>
              </a:ext>
            </a:extLst>
          </p:cNvPr>
          <p:cNvSpPr>
            <a:spLocks noGrp="1"/>
          </p:cNvSpPr>
          <p:nvPr>
            <p:ph type="title"/>
          </p:nvPr>
        </p:nvSpPr>
        <p:spPr/>
        <p:txBody>
          <a:bodyPr/>
          <a:lstStyle/>
          <a:p>
            <a:r>
              <a:rPr lang="it-IT" dirty="0"/>
              <a:t>Tecniche verbali</a:t>
            </a:r>
            <a:endParaRPr lang="en-US" dirty="0"/>
          </a:p>
        </p:txBody>
      </p:sp>
      <p:sp>
        <p:nvSpPr>
          <p:cNvPr id="3" name="Segnaposto contenuto 2">
            <a:extLst>
              <a:ext uri="{FF2B5EF4-FFF2-40B4-BE49-F238E27FC236}">
                <a16:creationId xmlns:a16="http://schemas.microsoft.com/office/drawing/2014/main" id="{E5A45768-4CD6-473D-952D-97DD2EE4BD32}"/>
              </a:ext>
            </a:extLst>
          </p:cNvPr>
          <p:cNvSpPr>
            <a:spLocks noGrp="1"/>
          </p:cNvSpPr>
          <p:nvPr>
            <p:ph idx="1"/>
          </p:nvPr>
        </p:nvSpPr>
        <p:spPr/>
        <p:txBody>
          <a:bodyPr>
            <a:normAutofit fontScale="92500"/>
          </a:bodyPr>
          <a:lstStyle/>
          <a:p>
            <a:r>
              <a:rPr lang="it-IT" altLang="it-IT" dirty="0"/>
              <a:t>Altri metodi sono di natura verbale, come gli acrostici</a:t>
            </a:r>
          </a:p>
          <a:p>
            <a:pPr lvl="1"/>
            <a:r>
              <a:rPr lang="it-IT" altLang="it-IT" dirty="0"/>
              <a:t>“Come Quando Fuori Piove” per ricordare la gerarchia dei semi nelle carte da poker: «cuori, quadri, fiori, picche”</a:t>
            </a:r>
          </a:p>
          <a:p>
            <a:pPr lvl="1"/>
            <a:r>
              <a:rPr lang="it-IT" altLang="it-IT" dirty="0"/>
              <a:t> “</a:t>
            </a:r>
            <a:r>
              <a:rPr lang="it-IT" altLang="it-IT" dirty="0" err="1"/>
              <a:t>Every</a:t>
            </a:r>
            <a:r>
              <a:rPr lang="it-IT" altLang="it-IT" dirty="0"/>
              <a:t> Good Boy Does Fine” per ricordare in ordine i nomi inglesi delle note musicali sulle cinque righe del pentagramma: EGBDF). </a:t>
            </a:r>
          </a:p>
          <a:p>
            <a:r>
              <a:rPr lang="it-IT" altLang="it-IT" b="1" dirty="0"/>
              <a:t>In generale</a:t>
            </a:r>
            <a:r>
              <a:rPr lang="it-IT" altLang="it-IT" dirty="0"/>
              <a:t>: diverse mnemotecniche possono facilitare il recupero di diversi tipi di informazione, ma tutte si basano su una rielaborazione del significato e/o sull’aggancio dell’informazione a strutture già ben note, o comunque più facili da recuperare</a:t>
            </a:r>
            <a:endParaRPr lang="en-US" dirty="0"/>
          </a:p>
        </p:txBody>
      </p:sp>
    </p:spTree>
    <p:extLst>
      <p:ext uri="{BB962C8B-B14F-4D97-AF65-F5344CB8AC3E}">
        <p14:creationId xmlns:p14="http://schemas.microsoft.com/office/powerpoint/2010/main" val="8508312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it-IT" dirty="0" err="1"/>
              <a:t>Pratica</a:t>
            </a:r>
            <a:r>
              <a:rPr lang="en-US" altLang="it-IT" dirty="0"/>
              <a:t> del </a:t>
            </a:r>
            <a:r>
              <a:rPr lang="en-US" altLang="it-IT" dirty="0" err="1"/>
              <a:t>recupero</a:t>
            </a:r>
            <a:endParaRPr lang="it-IT" altLang="it-IT" dirty="0"/>
          </a:p>
        </p:txBody>
      </p:sp>
      <p:sp>
        <p:nvSpPr>
          <p:cNvPr id="134147" name="Rectangle 3"/>
          <p:cNvSpPr>
            <a:spLocks noGrp="1" noChangeArrowheads="1"/>
          </p:cNvSpPr>
          <p:nvPr>
            <p:ph type="body" idx="1"/>
          </p:nvPr>
        </p:nvSpPr>
        <p:spPr/>
        <p:txBody>
          <a:bodyPr>
            <a:normAutofit fontScale="85000" lnSpcReduction="10000"/>
          </a:bodyPr>
          <a:lstStyle/>
          <a:p>
            <a:r>
              <a:rPr lang="it-IT" altLang="it-IT" dirty="0"/>
              <a:t>Alcune delle strategie di studio più importanti sono le più semplici</a:t>
            </a:r>
          </a:p>
          <a:p>
            <a:r>
              <a:rPr lang="it-IT" altLang="it-IT" dirty="0"/>
              <a:t>Lasciare il libro chiuso e cercare di ricordare ciò che si è già studiato può comportare un fastidioso sforzo mentale: ma la ricerca indica che questa </a:t>
            </a:r>
            <a:r>
              <a:rPr lang="it-IT" altLang="it-IT" b="1" dirty="0"/>
              <a:t>pratica del recupero</a:t>
            </a:r>
            <a:r>
              <a:rPr lang="it-IT" altLang="it-IT" dirty="0"/>
              <a:t> o </a:t>
            </a:r>
            <a:r>
              <a:rPr lang="it-IT" altLang="it-IT" i="1" dirty="0"/>
              <a:t>effetto testing</a:t>
            </a:r>
            <a:r>
              <a:rPr lang="it-IT" altLang="it-IT" dirty="0"/>
              <a:t> è uno dei mezzi più potenti per consolidare il ricordo</a:t>
            </a:r>
          </a:p>
          <a:p>
            <a:r>
              <a:rPr lang="it-IT" altLang="it-IT" dirty="0"/>
              <a:t>Leggere un capitolo formandosi immagini mentali e collegando i contenuti a quanto già si conosce è meglio che rileggerlo passivamente più volte</a:t>
            </a:r>
          </a:p>
          <a:p>
            <a:r>
              <a:rPr lang="it-IT" altLang="it-IT" dirty="0"/>
              <a:t>Ancora meglio è chiudere il libro e mettersi alla prova cercando di recuperare quanto si è imparato </a:t>
            </a:r>
          </a:p>
          <a:p>
            <a:r>
              <a:rPr lang="it-IT" altLang="it-IT" dirty="0"/>
              <a:t>Il top si ottiene facendo entrambe le cose: leggere rielaborando, e poi chiudere il libro e recuperare</a:t>
            </a:r>
          </a:p>
        </p:txBody>
      </p:sp>
    </p:spTree>
    <p:extLst>
      <p:ext uri="{BB962C8B-B14F-4D97-AF65-F5344CB8AC3E}">
        <p14:creationId xmlns:p14="http://schemas.microsoft.com/office/powerpoint/2010/main" val="344372506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it-IT" dirty="0" err="1"/>
              <a:t>Efficacia</a:t>
            </a:r>
            <a:r>
              <a:rPr lang="en-US" altLang="it-IT" dirty="0"/>
              <a:t> </a:t>
            </a:r>
            <a:r>
              <a:rPr lang="en-US" altLang="it-IT" dirty="0" err="1"/>
              <a:t>della</a:t>
            </a:r>
            <a:r>
              <a:rPr lang="en-US" altLang="it-IT" dirty="0"/>
              <a:t> </a:t>
            </a:r>
            <a:r>
              <a:rPr lang="en-US" altLang="it-IT" dirty="0" err="1"/>
              <a:t>pratica</a:t>
            </a:r>
            <a:r>
              <a:rPr lang="en-US" altLang="it-IT" dirty="0"/>
              <a:t> del </a:t>
            </a:r>
            <a:r>
              <a:rPr lang="en-US" altLang="it-IT" dirty="0" err="1"/>
              <a:t>recupero</a:t>
            </a:r>
            <a:endParaRPr lang="it-IT" altLang="it-IT" dirty="0"/>
          </a:p>
        </p:txBody>
      </p:sp>
      <p:sp>
        <p:nvSpPr>
          <p:cNvPr id="134147" name="Rectangle 3"/>
          <p:cNvSpPr>
            <a:spLocks noGrp="1" noChangeArrowheads="1"/>
          </p:cNvSpPr>
          <p:nvPr>
            <p:ph type="body" idx="1"/>
          </p:nvPr>
        </p:nvSpPr>
        <p:spPr/>
        <p:txBody>
          <a:bodyPr>
            <a:normAutofit fontScale="85000" lnSpcReduction="20000"/>
          </a:bodyPr>
          <a:lstStyle/>
          <a:p>
            <a:r>
              <a:rPr lang="it-IT" altLang="it-IT" dirty="0"/>
              <a:t>La pratica del recupero è particolarmente efficace in alcune condizioni:</a:t>
            </a:r>
          </a:p>
          <a:p>
            <a:pPr lvl="1"/>
            <a:r>
              <a:rPr lang="it-IT" altLang="it-IT" dirty="0"/>
              <a:t>Primo, è bene lasciar passare un po’ di tempo dalla codifica, in modo che il recupero ci imponga uno sforzo maggiore</a:t>
            </a:r>
          </a:p>
          <a:p>
            <a:pPr lvl="1"/>
            <a:r>
              <a:rPr lang="it-IT" altLang="it-IT" dirty="0"/>
              <a:t>Secondo, anche se non indispensabile, è molto vantaggioso avere un </a:t>
            </a:r>
            <a:r>
              <a:rPr lang="it-IT" altLang="it-IT" i="1" dirty="0"/>
              <a:t>feedback</a:t>
            </a:r>
            <a:r>
              <a:rPr lang="it-IT" altLang="it-IT" dirty="0"/>
              <a:t> sulla correttezza di quanto ricordato, per cui dopo esserci messi alla prova è utile riaprire il libro e verificare se abbiamo ricordato tutto correttamente, e annotare e rielaborare ciò che abbiamo sbagliato</a:t>
            </a:r>
          </a:p>
          <a:p>
            <a:pPr lvl="1"/>
            <a:r>
              <a:rPr lang="it-IT" altLang="it-IT" dirty="0"/>
              <a:t>Terzo, i benefici della pratica del recupero diventano tanto maggiori nel lungo periodo (già dopo una settimana rispetto a un’ora o un giorno dopo la codifica), perché è allora che il vantaggio di un ricordo fortemente consolidato si apprezza al massimo. </a:t>
            </a:r>
          </a:p>
          <a:p>
            <a:r>
              <a:rPr lang="it-IT" altLang="it-IT" dirty="0"/>
              <a:t>La pratica del recupero favorisce una profonda elaborazione del materiale nel momento in cui ci si sforza di recuperarlo</a:t>
            </a:r>
          </a:p>
          <a:p>
            <a:r>
              <a:rPr lang="it-IT" altLang="it-IT" dirty="0"/>
              <a:t>Inoltre, consolida o crea nuovi percorsi di recupero, che diventano facilmente accessibili per la volta successiva</a:t>
            </a:r>
          </a:p>
        </p:txBody>
      </p:sp>
    </p:spTree>
    <p:extLst>
      <p:ext uri="{BB962C8B-B14F-4D97-AF65-F5344CB8AC3E}">
        <p14:creationId xmlns:p14="http://schemas.microsoft.com/office/powerpoint/2010/main" val="5772959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it-IT" dirty="0" err="1"/>
              <a:t>Dilazionare</a:t>
            </a:r>
            <a:r>
              <a:rPr lang="en-US" altLang="it-IT" dirty="0"/>
              <a:t> la </a:t>
            </a:r>
            <a:r>
              <a:rPr lang="en-US" altLang="it-IT" dirty="0" err="1"/>
              <a:t>codifica</a:t>
            </a:r>
            <a:r>
              <a:rPr lang="en-US" altLang="it-IT" dirty="0"/>
              <a:t> del </a:t>
            </a:r>
            <a:r>
              <a:rPr lang="en-US" altLang="it-IT" dirty="0" err="1"/>
              <a:t>materiale</a:t>
            </a:r>
            <a:endParaRPr lang="it-IT" altLang="it-IT" dirty="0"/>
          </a:p>
        </p:txBody>
      </p:sp>
      <p:sp>
        <p:nvSpPr>
          <p:cNvPr id="134147" name="Rectangle 3"/>
          <p:cNvSpPr>
            <a:spLocks noGrp="1" noChangeArrowheads="1"/>
          </p:cNvSpPr>
          <p:nvPr>
            <p:ph type="body" idx="1"/>
          </p:nvPr>
        </p:nvSpPr>
        <p:spPr/>
        <p:txBody>
          <a:bodyPr>
            <a:normAutofit fontScale="55000" lnSpcReduction="20000"/>
          </a:bodyPr>
          <a:lstStyle/>
          <a:p>
            <a:r>
              <a:rPr lang="it-IT" altLang="it-IT" b="1" dirty="0" err="1"/>
              <a:t>spacing</a:t>
            </a:r>
            <a:r>
              <a:rPr lang="it-IT" altLang="it-IT" b="1" dirty="0"/>
              <a:t> </a:t>
            </a:r>
            <a:r>
              <a:rPr lang="it-IT" altLang="it-IT" b="1" dirty="0" err="1"/>
              <a:t>effect</a:t>
            </a:r>
            <a:r>
              <a:rPr lang="it-IT" altLang="it-IT" dirty="0"/>
              <a:t>: effetto del lasciar passare del tempo tra le diverse sessioni di codifica del materiale</a:t>
            </a:r>
          </a:p>
          <a:p>
            <a:r>
              <a:rPr lang="it-IT" altLang="it-IT" dirty="0"/>
              <a:t> Ogni studente sa che ridursi a studiare tutto il programma negli ultimi giorni prima dell’esame forse è una cattiva prassi</a:t>
            </a:r>
          </a:p>
          <a:p>
            <a:r>
              <a:rPr lang="it-IT" altLang="it-IT" dirty="0"/>
              <a:t>La ricerca mostra che questa “immersione massiccia” è anche </a:t>
            </a:r>
            <a:r>
              <a:rPr lang="it-IT" altLang="it-IT" b="1" dirty="0"/>
              <a:t>inefficiente: </a:t>
            </a:r>
            <a:r>
              <a:rPr lang="it-IT" altLang="it-IT" dirty="0"/>
              <a:t>a parità di tempo totale dedicato allo studio di un certo materiale (per esempio, 10 ore), otteniamo risultati migliori se facciamo tante brevi sessioni ripetute nel tempo, che poche sessioni prolungate</a:t>
            </a:r>
          </a:p>
          <a:p>
            <a:r>
              <a:rPr lang="it-IT" altLang="it-IT" dirty="0"/>
              <a:t>meglio 5 sessioni di 2 ore, che 2 sessioni di 5 ore</a:t>
            </a:r>
          </a:p>
          <a:p>
            <a:r>
              <a:rPr lang="it-IT" altLang="it-IT" dirty="0"/>
              <a:t>In pratica, è meglio ripassare tante volte per poco tempo, che poche volte per tanto tempo</a:t>
            </a:r>
          </a:p>
          <a:p>
            <a:r>
              <a:rPr lang="it-IT" altLang="it-IT" dirty="0"/>
              <a:t>Più spiegazioni:</a:t>
            </a:r>
          </a:p>
          <a:p>
            <a:r>
              <a:rPr lang="it-IT" altLang="it-IT" dirty="0"/>
              <a:t>sessioni prolungate di studio dello stesso materiale provocano un calo dell’attenzione volontaria</a:t>
            </a:r>
          </a:p>
          <a:p>
            <a:r>
              <a:rPr lang="it-IT" altLang="it-IT" dirty="0"/>
              <a:t>tornare a ripassare più volte a distanza di tempo riattiva ogni volta un processo di recupero della stessa traccia, conferendo dunque in parte i benefici della pratica del recupero</a:t>
            </a:r>
          </a:p>
          <a:p>
            <a:r>
              <a:rPr lang="it-IT" altLang="it-IT" dirty="0"/>
              <a:t> Inoltre</a:t>
            </a:r>
          </a:p>
        </p:txBody>
      </p:sp>
    </p:spTree>
    <p:extLst>
      <p:ext uri="{BB962C8B-B14F-4D97-AF65-F5344CB8AC3E}">
        <p14:creationId xmlns:p14="http://schemas.microsoft.com/office/powerpoint/2010/main" val="52387015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it-IT" dirty="0" err="1"/>
              <a:t>Efficacia</a:t>
            </a:r>
            <a:r>
              <a:rPr lang="en-US" altLang="it-IT" dirty="0"/>
              <a:t> </a:t>
            </a:r>
            <a:r>
              <a:rPr lang="en-US" altLang="it-IT" dirty="0" err="1"/>
              <a:t>della</a:t>
            </a:r>
            <a:r>
              <a:rPr lang="en-US" altLang="it-IT" dirty="0"/>
              <a:t> </a:t>
            </a:r>
            <a:r>
              <a:rPr lang="en-US" altLang="it-IT" dirty="0" err="1"/>
              <a:t>dilazione</a:t>
            </a:r>
            <a:endParaRPr lang="it-IT" altLang="it-IT" dirty="0"/>
          </a:p>
        </p:txBody>
      </p:sp>
      <p:sp>
        <p:nvSpPr>
          <p:cNvPr id="134147" name="Rectangle 3"/>
          <p:cNvSpPr>
            <a:spLocks noGrp="1" noChangeArrowheads="1"/>
          </p:cNvSpPr>
          <p:nvPr>
            <p:ph type="body" idx="1"/>
          </p:nvPr>
        </p:nvSpPr>
        <p:spPr>
          <a:xfrm>
            <a:off x="476250" y="1533525"/>
            <a:ext cx="7886700" cy="4351338"/>
          </a:xfrm>
        </p:spPr>
        <p:txBody>
          <a:bodyPr>
            <a:normAutofit fontScale="85000" lnSpcReduction="20000"/>
          </a:bodyPr>
          <a:lstStyle/>
          <a:p>
            <a:r>
              <a:rPr lang="it-IT" altLang="it-IT" dirty="0"/>
              <a:t>Più spiegazioni:</a:t>
            </a:r>
          </a:p>
          <a:p>
            <a:pPr lvl="1"/>
            <a:r>
              <a:rPr lang="it-IT" altLang="it-IT" dirty="0"/>
              <a:t>sessioni prolungate di studio dello stesso materiale provocano un calo dell’attenzione volontaria</a:t>
            </a:r>
          </a:p>
          <a:p>
            <a:pPr lvl="1"/>
            <a:r>
              <a:rPr lang="it-IT" altLang="it-IT" dirty="0"/>
              <a:t>tornare a ripassare più volte a distanza di tempo riattiva ogni volta un processo di recupero della stessa traccia</a:t>
            </a:r>
          </a:p>
          <a:p>
            <a:pPr lvl="2"/>
            <a:r>
              <a:rPr lang="it-IT" altLang="it-IT" dirty="0"/>
              <a:t>conferendo parte dei benefici della pratica del recupero</a:t>
            </a:r>
          </a:p>
          <a:p>
            <a:pPr lvl="1"/>
            <a:r>
              <a:rPr lang="it-IT" altLang="it-IT" dirty="0"/>
              <a:t> ripassare in tanti momenti diversi implica che ogni volta ci troveremo in uno stato d’animo, condizione psicofisiologica, atteggiamento mentale, e magari anche o tempo del giorno diverso. Questa variabilità favorisce la connessione della traccia con una molteplicità di “contesti” (fisici e psicologici), svincolando così il recupero dai limiti di un contesto di codifica troppo specifico</a:t>
            </a:r>
          </a:p>
          <a:p>
            <a:pPr lvl="1"/>
            <a:r>
              <a:rPr lang="it-IT" altLang="it-IT" dirty="0"/>
              <a:t>Infine, il consolidamento di una traccia richiede tempo, a livello neurale e sinaptico. Pertanto, fare brevi sessioni di ripasso lasciando ogni volta trascorrere del tempo potrebbe conferire il vantaggio di un pieno consolidamento ripetuto più volte</a:t>
            </a:r>
          </a:p>
          <a:p>
            <a:pPr lvl="2"/>
            <a:r>
              <a:rPr lang="it-IT" altLang="it-IT" dirty="0"/>
              <a:t>Il massimo del consolidamento della traccia avviene durante il sonno</a:t>
            </a:r>
          </a:p>
        </p:txBody>
      </p:sp>
    </p:spTree>
    <p:extLst>
      <p:ext uri="{BB962C8B-B14F-4D97-AF65-F5344CB8AC3E}">
        <p14:creationId xmlns:p14="http://schemas.microsoft.com/office/powerpoint/2010/main" val="155013263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it-IT" dirty="0"/>
              <a:t>La </a:t>
            </a:r>
            <a:r>
              <a:rPr lang="en-US" altLang="it-IT" dirty="0" err="1"/>
              <a:t>memoria</a:t>
            </a:r>
            <a:r>
              <a:rPr lang="en-US" altLang="it-IT" dirty="0"/>
              <a:t> </a:t>
            </a:r>
            <a:r>
              <a:rPr lang="en-US" altLang="it-IT" dirty="0" err="1"/>
              <a:t>autobiografica</a:t>
            </a:r>
            <a:endParaRPr lang="it-IT" altLang="it-IT" dirty="0"/>
          </a:p>
        </p:txBody>
      </p:sp>
      <p:sp>
        <p:nvSpPr>
          <p:cNvPr id="134147" name="Rectangle 3"/>
          <p:cNvSpPr>
            <a:spLocks noGrp="1" noChangeArrowheads="1"/>
          </p:cNvSpPr>
          <p:nvPr>
            <p:ph type="body" idx="1"/>
          </p:nvPr>
        </p:nvSpPr>
        <p:spPr>
          <a:xfrm>
            <a:off x="476250" y="1533524"/>
            <a:ext cx="7886700" cy="4959349"/>
          </a:xfrm>
        </p:spPr>
        <p:txBody>
          <a:bodyPr>
            <a:normAutofit fontScale="92500" lnSpcReduction="10000"/>
          </a:bodyPr>
          <a:lstStyle/>
          <a:p>
            <a:r>
              <a:rPr lang="it-IT" altLang="it-IT" dirty="0"/>
              <a:t>La sovrapposizione tra memoria </a:t>
            </a:r>
            <a:r>
              <a:rPr lang="it-IT" altLang="it-IT" b="1" dirty="0"/>
              <a:t>episodica</a:t>
            </a:r>
            <a:r>
              <a:rPr lang="it-IT" altLang="it-IT" dirty="0"/>
              <a:t> e </a:t>
            </a:r>
            <a:r>
              <a:rPr lang="it-IT" altLang="it-IT" b="1" dirty="0"/>
              <a:t>autobiografica</a:t>
            </a:r>
            <a:r>
              <a:rPr lang="it-IT" altLang="it-IT" dirty="0"/>
              <a:t> è solo parziale</a:t>
            </a:r>
          </a:p>
          <a:p>
            <a:r>
              <a:rPr lang="it-IT" altLang="it-IT" dirty="0"/>
              <a:t>Non tutta la memoria episodica è autobiografica, e non tutta la memoria autobiografica è di natura episodica </a:t>
            </a:r>
          </a:p>
          <a:p>
            <a:r>
              <a:rPr lang="it-IT" altLang="it-IT" dirty="0"/>
              <a:t>Se recuperiamo il ricordo episodico di un evento che ci è accaduto 10 anni fa è probabile che abbia un vero significato autobiografico. </a:t>
            </a:r>
          </a:p>
          <a:p>
            <a:r>
              <a:rPr lang="it-IT" altLang="it-IT" dirty="0"/>
              <a:t>Ma se ricordiamo di quando 2 ore fa stavamo facendo spesa al supermercato, o dove siamo stati a fare sport domenica scorsa, questi ricordi sono episodici ma non autobiografici. </a:t>
            </a:r>
          </a:p>
          <a:p>
            <a:r>
              <a:rPr lang="it-IT" altLang="it-IT" dirty="0"/>
              <a:t>Ciò che conta affinché un ricordo sia autobiografico è che sia </a:t>
            </a:r>
            <a:r>
              <a:rPr lang="it-IT" altLang="it-IT" b="1" dirty="0"/>
              <a:t>legato in modo significativo al sé</a:t>
            </a:r>
            <a:r>
              <a:rPr lang="it-IT" altLang="it-IT" dirty="0"/>
              <a:t>, che possa far parte della “storia” complessiva della propria vita</a:t>
            </a:r>
          </a:p>
        </p:txBody>
      </p:sp>
    </p:spTree>
    <p:extLst>
      <p:ext uri="{BB962C8B-B14F-4D97-AF65-F5344CB8AC3E}">
        <p14:creationId xmlns:p14="http://schemas.microsoft.com/office/powerpoint/2010/main" val="370159999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it-IT" dirty="0"/>
              <a:t>La </a:t>
            </a:r>
            <a:r>
              <a:rPr lang="en-US" altLang="it-IT" dirty="0" err="1"/>
              <a:t>memoria</a:t>
            </a:r>
            <a:r>
              <a:rPr lang="en-US" altLang="it-IT" dirty="0"/>
              <a:t> </a:t>
            </a:r>
            <a:r>
              <a:rPr lang="en-US" altLang="it-IT" dirty="0" err="1"/>
              <a:t>autobiografica</a:t>
            </a:r>
            <a:r>
              <a:rPr lang="en-US" altLang="it-IT" dirty="0"/>
              <a:t> (2)</a:t>
            </a:r>
            <a:endParaRPr lang="it-IT" altLang="it-IT" dirty="0"/>
          </a:p>
        </p:txBody>
      </p:sp>
      <p:sp>
        <p:nvSpPr>
          <p:cNvPr id="134147" name="Rectangle 3"/>
          <p:cNvSpPr>
            <a:spLocks noGrp="1" noChangeArrowheads="1"/>
          </p:cNvSpPr>
          <p:nvPr>
            <p:ph type="body" idx="1"/>
          </p:nvPr>
        </p:nvSpPr>
        <p:spPr>
          <a:xfrm>
            <a:off x="476250" y="1533524"/>
            <a:ext cx="7886700" cy="4959349"/>
          </a:xfrm>
        </p:spPr>
        <p:txBody>
          <a:bodyPr>
            <a:normAutofit fontScale="92500" lnSpcReduction="10000"/>
          </a:bodyPr>
          <a:lstStyle/>
          <a:p>
            <a:r>
              <a:rPr lang="it-IT" dirty="0">
                <a:effectLst/>
                <a:latin typeface="Times" pitchFamily="2" charset="0"/>
              </a:rPr>
              <a:t>Al tempo stesso, non tutta la memoria autobiografica è  episodica</a:t>
            </a:r>
          </a:p>
          <a:p>
            <a:r>
              <a:rPr lang="it-IT" dirty="0">
                <a:effectLst/>
                <a:latin typeface="Times" pitchFamily="2" charset="0"/>
              </a:rPr>
              <a:t>Una parte è semantica, e include conoscenze, idee e convinzioni generali relative alla propria vita</a:t>
            </a:r>
          </a:p>
          <a:p>
            <a:pPr lvl="1"/>
            <a:r>
              <a:rPr lang="it-IT" dirty="0">
                <a:effectLst/>
                <a:latin typeface="Times" pitchFamily="2" charset="0"/>
              </a:rPr>
              <a:t>in quale citt</a:t>
            </a:r>
            <a:r>
              <a:rPr lang="it-IT" dirty="0">
                <a:latin typeface="Times" pitchFamily="2" charset="0"/>
              </a:rPr>
              <a:t>à</a:t>
            </a:r>
            <a:r>
              <a:rPr lang="it-IT" dirty="0">
                <a:effectLst/>
                <a:latin typeface="Times" pitchFamily="2" charset="0"/>
              </a:rPr>
              <a:t> sono nato, dove ho studiato da giovane, che persona sono, cosa mi caratterizza, in che cosa credo</a:t>
            </a:r>
          </a:p>
          <a:p>
            <a:r>
              <a:rPr lang="it-IT" dirty="0">
                <a:effectLst/>
                <a:latin typeface="Times" pitchFamily="2" charset="0"/>
              </a:rPr>
              <a:t>Esempio (Conway e Williams, 2008): </a:t>
            </a:r>
          </a:p>
          <a:p>
            <a:pPr lvl="1"/>
            <a:r>
              <a:rPr lang="it-IT" dirty="0">
                <a:effectLst/>
                <a:latin typeface="Times" pitchFamily="2" charset="0"/>
              </a:rPr>
              <a:t>una persona rievoca il suo primo ricordo d’infanzia, quando a quattro anni, nella casa in cui viveva e di cui descrive l’aspetto (parte semantica), era stata messa in punizione dai genitori, costretta a stare a met</a:t>
            </a:r>
            <a:r>
              <a:rPr lang="it-IT" dirty="0">
                <a:latin typeface="Times" pitchFamily="2" charset="0"/>
              </a:rPr>
              <a:t>à</a:t>
            </a:r>
            <a:r>
              <a:rPr lang="it-IT" dirty="0">
                <a:effectLst/>
                <a:latin typeface="Times" pitchFamily="2" charset="0"/>
              </a:rPr>
              <a:t> della scala e guardare il muro, </a:t>
            </a:r>
            <a:r>
              <a:rPr lang="it-IT" dirty="0" err="1">
                <a:effectLst/>
                <a:latin typeface="Times" pitchFamily="2" charset="0"/>
              </a:rPr>
              <a:t>perch</a:t>
            </a:r>
            <a:r>
              <a:rPr lang="it-IT" dirty="0" err="1">
                <a:latin typeface="Times" pitchFamily="2" charset="0"/>
              </a:rPr>
              <a:t>è</a:t>
            </a:r>
            <a:r>
              <a:rPr lang="it-IT" dirty="0">
                <a:effectLst/>
                <a:latin typeface="Times" pitchFamily="2" charset="0"/>
              </a:rPr>
              <a:t> non si era impegnata abbastanza a imparare i nomi dei giorni della settimana (parte episodica), ma questo le sembrava strano </a:t>
            </a:r>
            <a:r>
              <a:rPr lang="it-IT" dirty="0" err="1">
                <a:effectLst/>
                <a:latin typeface="Times" pitchFamily="2" charset="0"/>
              </a:rPr>
              <a:t>perch</a:t>
            </a:r>
            <a:r>
              <a:rPr lang="it-IT" dirty="0" err="1">
                <a:latin typeface="Times" pitchFamily="2" charset="0"/>
              </a:rPr>
              <a:t>è</a:t>
            </a:r>
            <a:r>
              <a:rPr lang="it-IT" dirty="0">
                <a:effectLst/>
                <a:latin typeface="Times" pitchFamily="2" charset="0"/>
              </a:rPr>
              <a:t> i suoi genitori erano sempre stati molto premurosi nei suoi confronti (ulteriore parte semantica).</a:t>
            </a:r>
          </a:p>
        </p:txBody>
      </p:sp>
    </p:spTree>
    <p:extLst>
      <p:ext uri="{BB962C8B-B14F-4D97-AF65-F5344CB8AC3E}">
        <p14:creationId xmlns:p14="http://schemas.microsoft.com/office/powerpoint/2010/main" val="19099697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it-IT" dirty="0"/>
              <a:t>La </a:t>
            </a:r>
            <a:r>
              <a:rPr lang="en-US" altLang="it-IT" dirty="0" err="1"/>
              <a:t>memoria</a:t>
            </a:r>
            <a:r>
              <a:rPr lang="en-US" altLang="it-IT" dirty="0"/>
              <a:t> </a:t>
            </a:r>
            <a:r>
              <a:rPr lang="en-US" altLang="it-IT" dirty="0" err="1"/>
              <a:t>autobiografica</a:t>
            </a:r>
            <a:r>
              <a:rPr lang="en-US" altLang="it-IT" dirty="0"/>
              <a:t>: </a:t>
            </a:r>
            <a:r>
              <a:rPr lang="en-US" altLang="it-IT" dirty="0" err="1"/>
              <a:t>definizione</a:t>
            </a:r>
            <a:endParaRPr lang="it-IT" altLang="it-IT" dirty="0"/>
          </a:p>
        </p:txBody>
      </p:sp>
      <p:sp>
        <p:nvSpPr>
          <p:cNvPr id="134147" name="Rectangle 3"/>
          <p:cNvSpPr>
            <a:spLocks noGrp="1" noChangeArrowheads="1"/>
          </p:cNvSpPr>
          <p:nvPr>
            <p:ph type="body" idx="1"/>
          </p:nvPr>
        </p:nvSpPr>
        <p:spPr>
          <a:xfrm>
            <a:off x="476250" y="1533524"/>
            <a:ext cx="7886700" cy="4959349"/>
          </a:xfrm>
        </p:spPr>
        <p:txBody>
          <a:bodyPr>
            <a:normAutofit fontScale="92500" lnSpcReduction="10000"/>
          </a:bodyPr>
          <a:lstStyle/>
          <a:p>
            <a:r>
              <a:rPr lang="it-IT" dirty="0">
                <a:effectLst/>
                <a:latin typeface="Times" pitchFamily="2" charset="0"/>
              </a:rPr>
              <a:t>Secondo </a:t>
            </a:r>
            <a:r>
              <a:rPr lang="it-IT" dirty="0" err="1">
                <a:effectLst/>
                <a:latin typeface="Times" pitchFamily="2" charset="0"/>
              </a:rPr>
              <a:t>Fivush</a:t>
            </a:r>
            <a:r>
              <a:rPr lang="it-IT" dirty="0">
                <a:effectLst/>
                <a:latin typeface="Times" pitchFamily="2" charset="0"/>
              </a:rPr>
              <a:t> e Graci (2017), la MA è:</a:t>
            </a:r>
          </a:p>
          <a:p>
            <a:r>
              <a:rPr lang="it-IT" dirty="0">
                <a:latin typeface="Times" pitchFamily="2" charset="0"/>
              </a:rPr>
              <a:t>«</a:t>
            </a:r>
            <a:r>
              <a:rPr lang="it-IT" i="1" dirty="0">
                <a:latin typeface="Times" pitchFamily="2" charset="0"/>
              </a:rPr>
              <a:t>un complesso intreccio di forme di memoria e conoscenza integrate in una storia coerente del sé, che si basa sul ricordo di eventi singoli, eventi ricorrenti, ed eventi estesi nel tempo, nonché su fatti relativi a noi stessi che abbiamo appreso dagli altri o abbiamo astratto a partire da esperienze personali</a:t>
            </a:r>
            <a:r>
              <a:rPr lang="it-IT" dirty="0">
                <a:latin typeface="Times" pitchFamily="2" charset="0"/>
              </a:rPr>
              <a:t>»</a:t>
            </a:r>
          </a:p>
          <a:p>
            <a:endParaRPr lang="it-IT" dirty="0">
              <a:latin typeface="Times" pitchFamily="2" charset="0"/>
            </a:endParaRPr>
          </a:p>
          <a:p>
            <a:r>
              <a:rPr lang="it-IT" dirty="0">
                <a:effectLst/>
                <a:latin typeface="Times" pitchFamily="2" charset="0"/>
              </a:rPr>
              <a:t>Conway e Williams (2008) specificano:</a:t>
            </a:r>
          </a:p>
          <a:p>
            <a:r>
              <a:rPr lang="it-IT" dirty="0">
                <a:latin typeface="Times" pitchFamily="2" charset="0"/>
              </a:rPr>
              <a:t>«</a:t>
            </a:r>
            <a:r>
              <a:rPr lang="it-IT" i="1" dirty="0">
                <a:latin typeface="Times" pitchFamily="2" charset="0"/>
              </a:rPr>
              <a:t>definisce chi siamo, chi siamo stati e, cosa importante, chi possiamo ancora diventare. Ci permette di avere un passato, un presente e un futuro nel quale esistere come individui</a:t>
            </a:r>
            <a:r>
              <a:rPr lang="it-IT" dirty="0">
                <a:latin typeface="Times" pitchFamily="2" charset="0"/>
              </a:rPr>
              <a:t>»</a:t>
            </a:r>
            <a:endParaRPr lang="it-IT" dirty="0">
              <a:effectLst/>
              <a:latin typeface="Times" pitchFamily="2" charset="0"/>
            </a:endParaRPr>
          </a:p>
        </p:txBody>
      </p:sp>
    </p:spTree>
    <p:extLst>
      <p:ext uri="{BB962C8B-B14F-4D97-AF65-F5344CB8AC3E}">
        <p14:creationId xmlns:p14="http://schemas.microsoft.com/office/powerpoint/2010/main" val="148511287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ECCC5B4-A6C2-509D-DBE5-F0847CF7A5E3}"/>
              </a:ext>
            </a:extLst>
          </p:cNvPr>
          <p:cNvSpPr>
            <a:spLocks noGrp="1"/>
          </p:cNvSpPr>
          <p:nvPr>
            <p:ph type="title"/>
          </p:nvPr>
        </p:nvSpPr>
        <p:spPr/>
        <p:txBody>
          <a:bodyPr/>
          <a:lstStyle/>
          <a:p>
            <a:r>
              <a:rPr lang="it-IT" dirty="0"/>
              <a:t>Funzioni della MA</a:t>
            </a:r>
          </a:p>
        </p:txBody>
      </p:sp>
      <p:sp>
        <p:nvSpPr>
          <p:cNvPr id="3" name="Segnaposto contenuto 2">
            <a:extLst>
              <a:ext uri="{FF2B5EF4-FFF2-40B4-BE49-F238E27FC236}">
                <a16:creationId xmlns:a16="http://schemas.microsoft.com/office/drawing/2014/main" id="{EC6B79A9-D350-3778-868C-75D8FACB09BE}"/>
              </a:ext>
            </a:extLst>
          </p:cNvPr>
          <p:cNvSpPr>
            <a:spLocks noGrp="1"/>
          </p:cNvSpPr>
          <p:nvPr>
            <p:ph idx="1"/>
          </p:nvPr>
        </p:nvSpPr>
        <p:spPr/>
        <p:txBody>
          <a:bodyPr>
            <a:normAutofit lnSpcReduction="10000"/>
          </a:bodyPr>
          <a:lstStyle/>
          <a:p>
            <a:r>
              <a:rPr lang="it-IT" dirty="0"/>
              <a:t>La memoria autobiografica non è un “compartimento” della memoria individuabile come quelli che finora introdotti: è una forma di organizzazione dei ricordi</a:t>
            </a:r>
          </a:p>
          <a:p>
            <a:r>
              <a:rPr lang="it-IT" dirty="0"/>
              <a:t>La possiamo comprendere in base alle funzioni a cui serve:</a:t>
            </a:r>
          </a:p>
          <a:p>
            <a:pPr lvl="1"/>
            <a:r>
              <a:rPr lang="it-IT" b="1" dirty="0"/>
              <a:t>definire il sé, creare un senso di identità e di continuità nel tempo. </a:t>
            </a:r>
          </a:p>
          <a:p>
            <a:pPr lvl="1"/>
            <a:r>
              <a:rPr lang="it-IT" b="1" dirty="0"/>
              <a:t>fornire una narrazione della propria vita che, adattata ai diversi contesti, ci permette di funzionare socialmente </a:t>
            </a:r>
          </a:p>
          <a:p>
            <a:pPr lvl="1"/>
            <a:r>
              <a:rPr lang="it-IT" b="1" dirty="0"/>
              <a:t>contribuisce all’autoregolazione delle emozioni e migliora il benessere</a:t>
            </a:r>
          </a:p>
        </p:txBody>
      </p:sp>
    </p:spTree>
    <p:extLst>
      <p:ext uri="{BB962C8B-B14F-4D97-AF65-F5344CB8AC3E}">
        <p14:creationId xmlns:p14="http://schemas.microsoft.com/office/powerpoint/2010/main" val="59113020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856852-B9D7-5D49-6CD0-32A77BD74276}"/>
              </a:ext>
            </a:extLst>
          </p:cNvPr>
          <p:cNvSpPr>
            <a:spLocks noGrp="1"/>
          </p:cNvSpPr>
          <p:nvPr>
            <p:ph type="title"/>
          </p:nvPr>
        </p:nvSpPr>
        <p:spPr/>
        <p:txBody>
          <a:bodyPr/>
          <a:lstStyle/>
          <a:p>
            <a:r>
              <a:rPr lang="it-IT" dirty="0"/>
              <a:t>Costruzione della MA</a:t>
            </a:r>
          </a:p>
        </p:txBody>
      </p:sp>
      <p:sp>
        <p:nvSpPr>
          <p:cNvPr id="3" name="Segnaposto contenuto 2">
            <a:extLst>
              <a:ext uri="{FF2B5EF4-FFF2-40B4-BE49-F238E27FC236}">
                <a16:creationId xmlns:a16="http://schemas.microsoft.com/office/drawing/2014/main" id="{EAF161AC-90FF-25BD-F1D5-89206CCD261B}"/>
              </a:ext>
            </a:extLst>
          </p:cNvPr>
          <p:cNvSpPr>
            <a:spLocks noGrp="1"/>
          </p:cNvSpPr>
          <p:nvPr>
            <p:ph idx="1"/>
          </p:nvPr>
        </p:nvSpPr>
        <p:spPr/>
        <p:txBody>
          <a:bodyPr/>
          <a:lstStyle/>
          <a:p>
            <a:r>
              <a:rPr lang="it-IT" dirty="0"/>
              <a:t>La costruzione della memoria autobiografica inizia nell’infanzia, quando il bambino comincia a ricordare gli eventi che gli sono accaduti</a:t>
            </a:r>
          </a:p>
          <a:p>
            <a:r>
              <a:rPr lang="it-IT" dirty="0"/>
              <a:t>Ma è solo nell’adolescenza, con la definizione di nessi temporali e la formulazione di giudizi causali tra gli eventi, che si struttura la “narrazione” della propria vita</a:t>
            </a:r>
          </a:p>
          <a:p>
            <a:pPr marL="0" indent="0">
              <a:buNone/>
            </a:pPr>
            <a:endParaRPr lang="it-IT" dirty="0"/>
          </a:p>
        </p:txBody>
      </p:sp>
    </p:spTree>
    <p:extLst>
      <p:ext uri="{BB962C8B-B14F-4D97-AF65-F5344CB8AC3E}">
        <p14:creationId xmlns:p14="http://schemas.microsoft.com/office/powerpoint/2010/main" val="358531972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2C6D0A8-FEEC-DE17-50AE-C66F68A27ED4}"/>
              </a:ext>
            </a:extLst>
          </p:cNvPr>
          <p:cNvSpPr>
            <a:spLocks noGrp="1"/>
          </p:cNvSpPr>
          <p:nvPr>
            <p:ph type="title"/>
          </p:nvPr>
        </p:nvSpPr>
        <p:spPr/>
        <p:txBody>
          <a:bodyPr/>
          <a:lstStyle/>
          <a:p>
            <a:r>
              <a:rPr lang="it-IT" dirty="0"/>
              <a:t>MA e autoregolazione delle emozioni</a:t>
            </a:r>
          </a:p>
        </p:txBody>
      </p:sp>
      <p:sp>
        <p:nvSpPr>
          <p:cNvPr id="3" name="Segnaposto contenuto 2">
            <a:extLst>
              <a:ext uri="{FF2B5EF4-FFF2-40B4-BE49-F238E27FC236}">
                <a16:creationId xmlns:a16="http://schemas.microsoft.com/office/drawing/2014/main" id="{E781DCE3-6D33-BF44-D692-E0745520428C}"/>
              </a:ext>
            </a:extLst>
          </p:cNvPr>
          <p:cNvSpPr>
            <a:spLocks noGrp="1"/>
          </p:cNvSpPr>
          <p:nvPr>
            <p:ph idx="1"/>
          </p:nvPr>
        </p:nvSpPr>
        <p:spPr/>
        <p:txBody>
          <a:bodyPr>
            <a:normAutofit fontScale="77500" lnSpcReduction="20000"/>
          </a:bodyPr>
          <a:lstStyle/>
          <a:p>
            <a:r>
              <a:rPr lang="it-IT" dirty="0"/>
              <a:t>Diversi studi hanno mostrato che raccontare i propri ricordi, e soprattutto narrare i momenti difficili, aiuta a ridurre lo stress e a migliorare il benessere fisico e psicologico</a:t>
            </a:r>
          </a:p>
          <a:p>
            <a:r>
              <a:rPr lang="it-IT" dirty="0"/>
              <a:t>La cosa importante è integrare il ricordo delle diverse esperienze positive e negative in una storia coerente</a:t>
            </a:r>
          </a:p>
          <a:p>
            <a:pPr lvl="1"/>
            <a:r>
              <a:rPr lang="it-IT" dirty="0"/>
              <a:t>Esempio: una persona potrebbe riflettere sulle difficoltà che ha attraversato pensando a come esse siano servite a renderla più forte e a fornirle le risorse e le capacità che possiede ora. </a:t>
            </a:r>
          </a:p>
          <a:p>
            <a:r>
              <a:rPr lang="it-IT" dirty="0"/>
              <a:t>Un fenomeno interessante della memoria autobiografica è che, col passare del tempo, le emozioni associate ai ricordi si affievoliscono, ma quelle associate ai ricordi </a:t>
            </a:r>
            <a:r>
              <a:rPr lang="it-IT" b="1" dirty="0"/>
              <a:t>negativi</a:t>
            </a:r>
            <a:r>
              <a:rPr lang="it-IT" dirty="0"/>
              <a:t> si affievoliscono più rapidamente rispetto a quelle associate ai ricordi </a:t>
            </a:r>
            <a:r>
              <a:rPr lang="it-IT" b="1" dirty="0"/>
              <a:t>positivi</a:t>
            </a:r>
            <a:r>
              <a:rPr lang="it-IT" dirty="0"/>
              <a:t>, </a:t>
            </a:r>
          </a:p>
          <a:p>
            <a:r>
              <a:rPr lang="it-IT" dirty="0"/>
              <a:t>Questo contribuisce a rafforzare un generale </a:t>
            </a:r>
            <a:r>
              <a:rPr lang="it-IT" b="1" dirty="0" err="1"/>
              <a:t>bias</a:t>
            </a:r>
            <a:r>
              <a:rPr lang="it-IT" b="1" dirty="0"/>
              <a:t> di positività</a:t>
            </a:r>
            <a:r>
              <a:rPr lang="it-IT" dirty="0"/>
              <a:t>  della memoria autobiografica, che alla lunga la rende un serbatoio di esperienze e ricordi prevalentemente positivi.</a:t>
            </a:r>
          </a:p>
        </p:txBody>
      </p:sp>
    </p:spTree>
    <p:extLst>
      <p:ext uri="{BB962C8B-B14F-4D97-AF65-F5344CB8AC3E}">
        <p14:creationId xmlns:p14="http://schemas.microsoft.com/office/powerpoint/2010/main" val="7802551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1A4108F-F3ED-8464-8465-79398D2E0D42}"/>
              </a:ext>
            </a:extLst>
          </p:cNvPr>
          <p:cNvSpPr>
            <a:spLocks noGrp="1"/>
          </p:cNvSpPr>
          <p:nvPr>
            <p:ph type="title"/>
          </p:nvPr>
        </p:nvSpPr>
        <p:spPr/>
        <p:txBody>
          <a:bodyPr/>
          <a:lstStyle/>
          <a:p>
            <a:r>
              <a:rPr lang="it-IT" dirty="0"/>
              <a:t>Il self-</a:t>
            </a:r>
            <a:r>
              <a:rPr lang="it-IT" dirty="0" err="1"/>
              <a:t>memory</a:t>
            </a:r>
            <a:r>
              <a:rPr lang="it-IT" dirty="0"/>
              <a:t> system (SMS)</a:t>
            </a:r>
          </a:p>
        </p:txBody>
      </p:sp>
      <p:sp>
        <p:nvSpPr>
          <p:cNvPr id="3" name="Segnaposto contenuto 2">
            <a:extLst>
              <a:ext uri="{FF2B5EF4-FFF2-40B4-BE49-F238E27FC236}">
                <a16:creationId xmlns:a16="http://schemas.microsoft.com/office/drawing/2014/main" id="{92F6217E-EFF9-735C-B5E3-ACB78B568EC8}"/>
              </a:ext>
            </a:extLst>
          </p:cNvPr>
          <p:cNvSpPr>
            <a:spLocks noGrp="1"/>
          </p:cNvSpPr>
          <p:nvPr>
            <p:ph idx="1"/>
          </p:nvPr>
        </p:nvSpPr>
        <p:spPr/>
        <p:txBody>
          <a:bodyPr>
            <a:normAutofit fontScale="85000" lnSpcReduction="20000"/>
          </a:bodyPr>
          <a:lstStyle/>
          <a:p>
            <a:r>
              <a:rPr lang="it-IT" dirty="0"/>
              <a:t>Importante modello della memoria autobiografica (Conway, </a:t>
            </a:r>
            <a:r>
              <a:rPr lang="it-IT" dirty="0" err="1"/>
              <a:t>Pleydell</a:t>
            </a:r>
            <a:r>
              <a:rPr lang="it-IT" dirty="0"/>
              <a:t>-Pearce, 2000)</a:t>
            </a:r>
          </a:p>
          <a:p>
            <a:r>
              <a:rPr lang="it-IT" dirty="0"/>
              <a:t>Sostiene che MA è organizzata intorno a un </a:t>
            </a:r>
            <a:r>
              <a:rPr lang="it-IT" i="1" dirty="0"/>
              <a:t>working self:</a:t>
            </a:r>
            <a:r>
              <a:rPr lang="it-IT" dirty="0"/>
              <a:t> l’insieme di obiettivi, valori e rappresentazioni del sé in continuo cambiamento che elabora la conoscenza autobiografica (parte semantica) e l’insieme dei ricordi episodici. </a:t>
            </a:r>
          </a:p>
          <a:p>
            <a:r>
              <a:rPr lang="it-IT" dirty="0"/>
              <a:t>Ne risulta una struttura gerarchica della MA, al cui vertice sta la “storia di vita” globale, organizzata per tematiche</a:t>
            </a:r>
          </a:p>
          <a:p>
            <a:pPr lvl="1"/>
            <a:r>
              <a:rPr lang="it-IT" dirty="0"/>
              <a:t>per esempio le tematiche “lavoro”, “casa”, o “relazioni affettive”</a:t>
            </a:r>
          </a:p>
          <a:p>
            <a:r>
              <a:rPr lang="it-IT" dirty="0"/>
              <a:t>Al di sotto stanno i “periodi di vita”, organizzati all’interno delle tematiche</a:t>
            </a:r>
          </a:p>
          <a:p>
            <a:pPr lvl="1"/>
            <a:r>
              <a:rPr lang="it-IT" dirty="0"/>
              <a:t>per esempio “periodo in cui ho lavorato al bar X”, “periodo in cui ho vissuto in via Y”, “periodo della </a:t>
            </a:r>
            <a:r>
              <a:rPr lang="it-IT" dirty="0" err="1"/>
              <a:t>relazionecon</a:t>
            </a:r>
            <a:r>
              <a:rPr lang="it-IT" dirty="0"/>
              <a:t> </a:t>
            </a:r>
            <a:r>
              <a:rPr lang="it-IT" dirty="0" err="1"/>
              <a:t>Z</a:t>
            </a:r>
            <a:r>
              <a:rPr lang="it-IT" dirty="0"/>
              <a:t>”</a:t>
            </a:r>
          </a:p>
        </p:txBody>
      </p:sp>
    </p:spTree>
    <p:extLst>
      <p:ext uri="{BB962C8B-B14F-4D97-AF65-F5344CB8AC3E}">
        <p14:creationId xmlns:p14="http://schemas.microsoft.com/office/powerpoint/2010/main" val="91360521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1A4108F-F3ED-8464-8465-79398D2E0D42}"/>
              </a:ext>
            </a:extLst>
          </p:cNvPr>
          <p:cNvSpPr>
            <a:spLocks noGrp="1"/>
          </p:cNvSpPr>
          <p:nvPr>
            <p:ph type="title"/>
          </p:nvPr>
        </p:nvSpPr>
        <p:spPr/>
        <p:txBody>
          <a:bodyPr/>
          <a:lstStyle/>
          <a:p>
            <a:r>
              <a:rPr lang="it-IT" dirty="0"/>
              <a:t>Il self-</a:t>
            </a:r>
            <a:r>
              <a:rPr lang="it-IT" dirty="0" err="1"/>
              <a:t>memory</a:t>
            </a:r>
            <a:r>
              <a:rPr lang="it-IT" dirty="0"/>
              <a:t> system (2)</a:t>
            </a:r>
          </a:p>
        </p:txBody>
      </p:sp>
      <p:sp>
        <p:nvSpPr>
          <p:cNvPr id="3" name="Segnaposto contenuto 2">
            <a:extLst>
              <a:ext uri="{FF2B5EF4-FFF2-40B4-BE49-F238E27FC236}">
                <a16:creationId xmlns:a16="http://schemas.microsoft.com/office/drawing/2014/main" id="{92F6217E-EFF9-735C-B5E3-ACB78B568EC8}"/>
              </a:ext>
            </a:extLst>
          </p:cNvPr>
          <p:cNvSpPr>
            <a:spLocks noGrp="1"/>
          </p:cNvSpPr>
          <p:nvPr>
            <p:ph idx="1"/>
          </p:nvPr>
        </p:nvSpPr>
        <p:spPr/>
        <p:txBody>
          <a:bodyPr>
            <a:normAutofit fontScale="85000" lnSpcReduction="10000"/>
          </a:bodyPr>
          <a:lstStyle/>
          <a:p>
            <a:r>
              <a:rPr lang="it-IT" dirty="0"/>
              <a:t>Ancora al di sotto ci sono gli “eventi generali” collocati in ciascun periodo di vita</a:t>
            </a:r>
          </a:p>
          <a:p>
            <a:pPr lvl="1"/>
            <a:r>
              <a:rPr lang="it-IT" dirty="0"/>
              <a:t>per esempio, “le serate di lavoro al bar”, “l’arredamento della casa”</a:t>
            </a:r>
          </a:p>
          <a:p>
            <a:r>
              <a:rPr lang="it-IT" dirty="0"/>
              <a:t>Al livello più basso, stanno i ricordi di episodici specifici collocati in uno spazio-tempo molto preciso</a:t>
            </a:r>
          </a:p>
          <a:p>
            <a:pPr lvl="1"/>
            <a:r>
              <a:rPr lang="it-IT" dirty="0"/>
              <a:t>per esempio, un particolare episodio avvenuto al lavoro</a:t>
            </a:r>
          </a:p>
          <a:p>
            <a:r>
              <a:rPr lang="it-IT" dirty="0"/>
              <a:t>solo il livello più basso è prettamente episodico</a:t>
            </a:r>
          </a:p>
          <a:p>
            <a:r>
              <a:rPr lang="it-IT" dirty="0"/>
              <a:t>tutti i livelli superiori coinvolgono la conoscenza autobiografica semantica, quindi la narrazione che nel tempo ognuno di noi costruisce della propria esistenza.</a:t>
            </a:r>
          </a:p>
          <a:p>
            <a:r>
              <a:rPr lang="it-IT" dirty="0"/>
              <a:t>Secondo questo modello, il «sé operante» struttura la memoria autobiografica soprattutto in relazione a obiettivi da raggiungere: passati, ma soprattutto presenti</a:t>
            </a:r>
          </a:p>
          <a:p>
            <a:endParaRPr lang="it-IT" dirty="0"/>
          </a:p>
        </p:txBody>
      </p:sp>
    </p:spTree>
    <p:extLst>
      <p:ext uri="{BB962C8B-B14F-4D97-AF65-F5344CB8AC3E}">
        <p14:creationId xmlns:p14="http://schemas.microsoft.com/office/powerpoint/2010/main" val="205781071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6AB5BE3-FA8B-0846-68F5-6F430595EB54}"/>
              </a:ext>
            </a:extLst>
          </p:cNvPr>
          <p:cNvSpPr>
            <a:spLocks noGrp="1"/>
          </p:cNvSpPr>
          <p:nvPr>
            <p:ph type="title"/>
          </p:nvPr>
        </p:nvSpPr>
        <p:spPr/>
        <p:txBody>
          <a:bodyPr/>
          <a:lstStyle/>
          <a:p>
            <a:r>
              <a:rPr lang="it-IT" dirty="0"/>
              <a:t>Distribuzione dei ricordi autobiografici</a:t>
            </a:r>
          </a:p>
        </p:txBody>
      </p:sp>
      <p:sp>
        <p:nvSpPr>
          <p:cNvPr id="3" name="Segnaposto contenuto 2">
            <a:extLst>
              <a:ext uri="{FF2B5EF4-FFF2-40B4-BE49-F238E27FC236}">
                <a16:creationId xmlns:a16="http://schemas.microsoft.com/office/drawing/2014/main" id="{DD344852-7836-A1A4-F3AF-0EB91384067F}"/>
              </a:ext>
            </a:extLst>
          </p:cNvPr>
          <p:cNvSpPr>
            <a:spLocks noGrp="1"/>
          </p:cNvSpPr>
          <p:nvPr>
            <p:ph idx="1"/>
          </p:nvPr>
        </p:nvSpPr>
        <p:spPr/>
        <p:txBody>
          <a:bodyPr>
            <a:normAutofit fontScale="92500" lnSpcReduction="20000"/>
          </a:bodyPr>
          <a:lstStyle/>
          <a:p>
            <a:r>
              <a:rPr lang="it-IT" dirty="0"/>
              <a:t>Come si distribuiscono i ricordi nell’arco di vita? Ci sono significative somiglianze interindividuali</a:t>
            </a:r>
          </a:p>
          <a:p>
            <a:r>
              <a:rPr lang="it-IT" dirty="0"/>
              <a:t>Se ora ci venisse chiesto di riferire liberamente qualsiasi ricordo autobiografico ci venga in mente, una buona parte riguarderà probabilmente gli anni recenti, sia perché sono ancora relativamente vividi sia perché sono plausibilmente legati ai nostri obiettivi attuali</a:t>
            </a:r>
          </a:p>
          <a:p>
            <a:r>
              <a:rPr lang="it-IT" dirty="0"/>
              <a:t>Tuttavia, un fenomeno importante è il </a:t>
            </a:r>
            <a:r>
              <a:rPr lang="it-IT" b="1" dirty="0" err="1"/>
              <a:t>reminiscence</a:t>
            </a:r>
            <a:r>
              <a:rPr lang="it-IT" b="1" dirty="0"/>
              <a:t> </a:t>
            </a:r>
            <a:r>
              <a:rPr lang="it-IT" b="1" dirty="0" err="1"/>
              <a:t>bump</a:t>
            </a:r>
            <a:r>
              <a:rPr lang="it-IT" dirty="0"/>
              <a:t>, ovvero un “picco” di numerosi e dettagliati ricordi autobiografici riferiti al periodo dei 15-25 anni di età, che generalmente si osserva quando una persona ha almeno 35 anni, persiste in età anziana, ed è presente in qualsiasi cultura</a:t>
            </a:r>
          </a:p>
        </p:txBody>
      </p:sp>
    </p:spTree>
    <p:extLst>
      <p:ext uri="{BB962C8B-B14F-4D97-AF65-F5344CB8AC3E}">
        <p14:creationId xmlns:p14="http://schemas.microsoft.com/office/powerpoint/2010/main" val="152732858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6AB5BE3-FA8B-0846-68F5-6F430595EB54}"/>
              </a:ext>
            </a:extLst>
          </p:cNvPr>
          <p:cNvSpPr>
            <a:spLocks noGrp="1"/>
          </p:cNvSpPr>
          <p:nvPr>
            <p:ph type="title"/>
          </p:nvPr>
        </p:nvSpPr>
        <p:spPr/>
        <p:txBody>
          <a:bodyPr/>
          <a:lstStyle/>
          <a:p>
            <a:r>
              <a:rPr lang="it-IT" dirty="0"/>
              <a:t>Distribuzione dei ricordi autobiografici (2)</a:t>
            </a:r>
          </a:p>
        </p:txBody>
      </p:sp>
      <p:sp>
        <p:nvSpPr>
          <p:cNvPr id="3" name="Segnaposto contenuto 2">
            <a:extLst>
              <a:ext uri="{FF2B5EF4-FFF2-40B4-BE49-F238E27FC236}">
                <a16:creationId xmlns:a16="http://schemas.microsoft.com/office/drawing/2014/main" id="{DD344852-7836-A1A4-F3AF-0EB91384067F}"/>
              </a:ext>
            </a:extLst>
          </p:cNvPr>
          <p:cNvSpPr>
            <a:spLocks noGrp="1"/>
          </p:cNvSpPr>
          <p:nvPr>
            <p:ph idx="1"/>
          </p:nvPr>
        </p:nvSpPr>
        <p:spPr/>
        <p:txBody>
          <a:bodyPr>
            <a:normAutofit fontScale="92500" lnSpcReduction="20000"/>
          </a:bodyPr>
          <a:lstStyle/>
          <a:p>
            <a:r>
              <a:rPr lang="it-IT" dirty="0"/>
              <a:t>Questo “picco” dei ricordi relativo all’adolescenza e alla prima età adulta non è dovuto al ricordo facilitato di esperienze “prime” o uniche (primo giorno di lavoro, prima relazione affettiva, giorno in cui ci siamo laureati)</a:t>
            </a:r>
          </a:p>
          <a:p>
            <a:pPr lvl="1"/>
            <a:r>
              <a:rPr lang="it-IT" dirty="0"/>
              <a:t>Ci sono, ma rappresentano una piccola parte di quanto viene ricordato</a:t>
            </a:r>
          </a:p>
          <a:p>
            <a:r>
              <a:rPr lang="it-IT" dirty="0"/>
              <a:t> Per il SMS, il “picco” si spiega col fatto che il periodo dei 15-25 anni è un periodo di rapidi e frequenti cambiamenti nella gerarchia degli obiettivi personali, il che lo rende molto rilevante rispetto ad altri periodi di stabilità</a:t>
            </a:r>
          </a:p>
          <a:p>
            <a:r>
              <a:rPr lang="it-IT" dirty="0"/>
              <a:t>ed è anche un periodo in cui sono successe molte cose cruciali per determinare ciò che siamo diventati adesso e potremmo ancora diventare in futuro.</a:t>
            </a:r>
          </a:p>
          <a:p>
            <a:endParaRPr lang="it-IT" dirty="0"/>
          </a:p>
        </p:txBody>
      </p:sp>
    </p:spTree>
    <p:extLst>
      <p:ext uri="{BB962C8B-B14F-4D97-AF65-F5344CB8AC3E}">
        <p14:creationId xmlns:p14="http://schemas.microsoft.com/office/powerpoint/2010/main" val="145756640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7D8F5D-DF96-F798-DB57-F3BB48ACC1E0}"/>
              </a:ext>
            </a:extLst>
          </p:cNvPr>
          <p:cNvSpPr>
            <a:spLocks noGrp="1"/>
          </p:cNvSpPr>
          <p:nvPr>
            <p:ph type="ctrTitle"/>
          </p:nvPr>
        </p:nvSpPr>
        <p:spPr/>
        <p:txBody>
          <a:bodyPr/>
          <a:lstStyle/>
          <a:p>
            <a:r>
              <a:rPr lang="it-IT" dirty="0"/>
              <a:t>Gli «errori della memoria»</a:t>
            </a:r>
          </a:p>
        </p:txBody>
      </p:sp>
      <p:sp>
        <p:nvSpPr>
          <p:cNvPr id="3" name="Sottotitolo 2">
            <a:extLst>
              <a:ext uri="{FF2B5EF4-FFF2-40B4-BE49-F238E27FC236}">
                <a16:creationId xmlns:a16="http://schemas.microsoft.com/office/drawing/2014/main" id="{93953D5D-BACC-46A6-79EC-A44095E09B55}"/>
              </a:ext>
            </a:extLst>
          </p:cNvPr>
          <p:cNvSpPr>
            <a:spLocks noGrp="1"/>
          </p:cNvSpPr>
          <p:nvPr>
            <p:ph type="subTitle" idx="1"/>
          </p:nvPr>
        </p:nvSpPr>
        <p:spPr/>
        <p:txBody>
          <a:bodyPr/>
          <a:lstStyle/>
          <a:p>
            <a:r>
              <a:rPr lang="it-IT" dirty="0"/>
              <a:t>Oblio, distorsioni, falsi ricordi</a:t>
            </a:r>
          </a:p>
        </p:txBody>
      </p:sp>
      <p:sp>
        <p:nvSpPr>
          <p:cNvPr id="4" name="Segnaposto piè di pagina 3">
            <a:extLst>
              <a:ext uri="{FF2B5EF4-FFF2-40B4-BE49-F238E27FC236}">
                <a16:creationId xmlns:a16="http://schemas.microsoft.com/office/drawing/2014/main" id="{0FDBC9A1-7FC6-6304-4C84-5A63293DA513}"/>
              </a:ext>
            </a:extLst>
          </p:cNvPr>
          <p:cNvSpPr>
            <a:spLocks noGrp="1"/>
          </p:cNvSpPr>
          <p:nvPr>
            <p:ph type="ftr" sz="quarter" idx="11"/>
          </p:nvPr>
        </p:nvSpPr>
        <p:spPr/>
        <p:txBody>
          <a:bodyPr/>
          <a:lstStyle/>
          <a:p>
            <a:r>
              <a:rPr lang="en-GB"/>
              <a:t>Percezione Visiva A.A. 2020-2021</a:t>
            </a:r>
          </a:p>
        </p:txBody>
      </p:sp>
    </p:spTree>
    <p:extLst>
      <p:ext uri="{BB962C8B-B14F-4D97-AF65-F5344CB8AC3E}">
        <p14:creationId xmlns:p14="http://schemas.microsoft.com/office/powerpoint/2010/main" val="201871083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9A9ABE4-5CD5-D44E-9423-AA1D8F47747A}"/>
              </a:ext>
            </a:extLst>
          </p:cNvPr>
          <p:cNvSpPr>
            <a:spLocks noGrp="1"/>
          </p:cNvSpPr>
          <p:nvPr>
            <p:ph type="title"/>
          </p:nvPr>
        </p:nvSpPr>
        <p:spPr/>
        <p:txBody>
          <a:bodyPr/>
          <a:lstStyle/>
          <a:p>
            <a:r>
              <a:rPr lang="it-IT" dirty="0"/>
              <a:t>Effetti collaterali della memoria</a:t>
            </a:r>
          </a:p>
        </p:txBody>
      </p:sp>
      <p:sp>
        <p:nvSpPr>
          <p:cNvPr id="3" name="Segnaposto contenuto 2">
            <a:extLst>
              <a:ext uri="{FF2B5EF4-FFF2-40B4-BE49-F238E27FC236}">
                <a16:creationId xmlns:a16="http://schemas.microsoft.com/office/drawing/2014/main" id="{0C414123-D99F-55E3-B31C-EA1DC00E7966}"/>
              </a:ext>
            </a:extLst>
          </p:cNvPr>
          <p:cNvSpPr>
            <a:spLocks noGrp="1"/>
          </p:cNvSpPr>
          <p:nvPr>
            <p:ph idx="1"/>
          </p:nvPr>
        </p:nvSpPr>
        <p:spPr/>
        <p:txBody>
          <a:bodyPr>
            <a:normAutofit fontScale="92500"/>
          </a:bodyPr>
          <a:lstStyle/>
          <a:p>
            <a:r>
              <a:rPr lang="it-IT" dirty="0"/>
              <a:t>Gli errori non sono semplici malfunzionamenti della memoria. Rivelano come essa funziona. </a:t>
            </a:r>
          </a:p>
          <a:p>
            <a:r>
              <a:rPr lang="it-IT" dirty="0"/>
              <a:t>Sono “effetti collaterali” indesiderabili di caratteristiche adattive </a:t>
            </a:r>
          </a:p>
          <a:p>
            <a:r>
              <a:rPr lang="it-IT" dirty="0"/>
              <a:t>Non riuscire a ricordare qualcosa può essere spiacevole, ma persino l’oblio ha molti aspetti adattivi, per evitare di essere assillati in ogni istante da flash, ricordi, associazioni, anche di errori compiuti e scelte sbagliate; e per quindi mantenere un «</a:t>
            </a:r>
            <a:r>
              <a:rPr lang="it-IT" dirty="0" err="1"/>
              <a:t>bias</a:t>
            </a:r>
            <a:r>
              <a:rPr lang="it-IT" dirty="0"/>
              <a:t> positivo» nella nostra memoria autobiografica, utile alla regolazione emotiva</a:t>
            </a:r>
          </a:p>
          <a:p>
            <a:r>
              <a:rPr lang="it-IT" dirty="0"/>
              <a:t>Come mostrano i casi di </a:t>
            </a:r>
            <a:r>
              <a:rPr lang="it-IT" dirty="0" err="1"/>
              <a:t>Shereshevsky</a:t>
            </a:r>
            <a:r>
              <a:rPr lang="it-IT" dirty="0"/>
              <a:t>, e di Jill Price</a:t>
            </a:r>
          </a:p>
        </p:txBody>
      </p:sp>
    </p:spTree>
    <p:extLst>
      <p:ext uri="{BB962C8B-B14F-4D97-AF65-F5344CB8AC3E}">
        <p14:creationId xmlns:p14="http://schemas.microsoft.com/office/powerpoint/2010/main" val="144091487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it-IT" altLang="it-IT" dirty="0"/>
              <a:t>La memoria è ricostruttiva</a:t>
            </a:r>
          </a:p>
        </p:txBody>
      </p:sp>
      <p:sp>
        <p:nvSpPr>
          <p:cNvPr id="135171" name="Rectangle 3"/>
          <p:cNvSpPr>
            <a:spLocks noGrp="1" noChangeArrowheads="1"/>
          </p:cNvSpPr>
          <p:nvPr>
            <p:ph type="body" idx="1"/>
          </p:nvPr>
        </p:nvSpPr>
        <p:spPr/>
        <p:txBody>
          <a:bodyPr>
            <a:normAutofit fontScale="85000" lnSpcReduction="10000"/>
          </a:bodyPr>
          <a:lstStyle/>
          <a:p>
            <a:r>
              <a:rPr lang="it-IT" altLang="it-IT" dirty="0"/>
              <a:t>Se ciò che ricordiamo è solo una (piccola) parte di ciò che abbiamo vissuto, il resto dovrà essere “ricostruito”</a:t>
            </a:r>
          </a:p>
          <a:p>
            <a:r>
              <a:rPr lang="it-IT" altLang="it-IT" dirty="0"/>
              <a:t>La capacità di costruire e ricostruire ricordi a partire da elementi parziali non serve però solo a colmare i “vuoti” lasciati dall’oblio, o a immaginare scenari futuri o ipotetici</a:t>
            </a:r>
          </a:p>
          <a:p>
            <a:r>
              <a:rPr lang="it-IT" altLang="it-IT" dirty="0"/>
              <a:t>Questa capacità ricostruttiva a volte ci inganna, arrivando a farci ricordare le cose diversamente da come erano, o addirittura cose a cui in realtà non abbiamo mai assistito: sono le </a:t>
            </a:r>
            <a:r>
              <a:rPr lang="it-IT" altLang="it-IT" b="1" dirty="0"/>
              <a:t>distorsioni</a:t>
            </a:r>
            <a:r>
              <a:rPr lang="it-IT" altLang="it-IT" dirty="0"/>
              <a:t> e i </a:t>
            </a:r>
            <a:r>
              <a:rPr lang="it-IT" altLang="it-IT" b="1" dirty="0"/>
              <a:t>falsi ricordi</a:t>
            </a:r>
          </a:p>
          <a:p>
            <a:r>
              <a:rPr lang="it-IT" altLang="it-IT" dirty="0"/>
              <a:t>La memoria umana non si è evoluta per conservare rappresentazioni </a:t>
            </a:r>
            <a:r>
              <a:rPr lang="it-IT" altLang="it-IT" i="1" dirty="0"/>
              <a:t>esatte</a:t>
            </a:r>
            <a:r>
              <a:rPr lang="it-IT" altLang="it-IT" dirty="0"/>
              <a:t> di ciò che abbiamo vissuto</a:t>
            </a:r>
          </a:p>
          <a:p>
            <a:r>
              <a:rPr lang="it-IT" altLang="it-IT" dirty="0"/>
              <a:t>Il suo scopo è piuttosto cogliere le caratteristiche </a:t>
            </a:r>
            <a:r>
              <a:rPr lang="it-IT" altLang="it-IT" dirty="0" err="1"/>
              <a:t>salientie</a:t>
            </a:r>
            <a:r>
              <a:rPr lang="it-IT" altLang="it-IT" dirty="0"/>
              <a:t> utili per la </a:t>
            </a:r>
            <a:r>
              <a:rPr lang="it-IT" altLang="it-IT" i="1" dirty="0"/>
              <a:t>nostra</a:t>
            </a:r>
            <a:r>
              <a:rPr lang="it-IT" altLang="it-IT" dirty="0"/>
              <a:t> esperienza: anche a discapito dell’esattezza</a:t>
            </a:r>
          </a:p>
        </p:txBody>
      </p:sp>
    </p:spTree>
    <p:extLst>
      <p:ext uri="{BB962C8B-B14F-4D97-AF65-F5344CB8AC3E}">
        <p14:creationId xmlns:p14="http://schemas.microsoft.com/office/powerpoint/2010/main" val="342867601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70161BC-24C5-B03D-5A52-423247A31465}"/>
              </a:ext>
            </a:extLst>
          </p:cNvPr>
          <p:cNvSpPr>
            <a:spLocks noGrp="1"/>
          </p:cNvSpPr>
          <p:nvPr>
            <p:ph type="title"/>
          </p:nvPr>
        </p:nvSpPr>
        <p:spPr/>
        <p:txBody>
          <a:bodyPr/>
          <a:lstStyle/>
          <a:p>
            <a:r>
              <a:rPr lang="it-IT" dirty="0"/>
              <a:t>L’oblio</a:t>
            </a:r>
          </a:p>
        </p:txBody>
      </p:sp>
      <p:sp>
        <p:nvSpPr>
          <p:cNvPr id="3" name="Segnaposto contenuto 2">
            <a:extLst>
              <a:ext uri="{FF2B5EF4-FFF2-40B4-BE49-F238E27FC236}">
                <a16:creationId xmlns:a16="http://schemas.microsoft.com/office/drawing/2014/main" id="{1C627C14-C734-E350-DCDE-167F0A96A6CE}"/>
              </a:ext>
            </a:extLst>
          </p:cNvPr>
          <p:cNvSpPr>
            <a:spLocks noGrp="1"/>
          </p:cNvSpPr>
          <p:nvPr>
            <p:ph idx="1"/>
          </p:nvPr>
        </p:nvSpPr>
        <p:spPr/>
        <p:txBody>
          <a:bodyPr>
            <a:normAutofit fontScale="77500" lnSpcReduction="20000"/>
          </a:bodyPr>
          <a:lstStyle/>
          <a:p>
            <a:r>
              <a:rPr lang="it-IT" dirty="0"/>
              <a:t>La </a:t>
            </a:r>
            <a:r>
              <a:rPr lang="it-IT" b="1" dirty="0"/>
              <a:t>disponibilità</a:t>
            </a:r>
            <a:r>
              <a:rPr lang="it-IT" dirty="0"/>
              <a:t> indica l’esistenza di una traccia di memoria</a:t>
            </a:r>
          </a:p>
          <a:p>
            <a:r>
              <a:rPr lang="it-IT" dirty="0"/>
              <a:t>l’</a:t>
            </a:r>
            <a:r>
              <a:rPr lang="it-IT" b="1" dirty="0"/>
              <a:t>accessibilità</a:t>
            </a:r>
            <a:r>
              <a:rPr lang="it-IT" dirty="0"/>
              <a:t> indica la capacità di recuperarla nel momento desiderato</a:t>
            </a:r>
          </a:p>
          <a:p>
            <a:r>
              <a:rPr lang="it-IT" dirty="0"/>
              <a:t>Fenomeno “punta della lingua”: dobbiamo recuperare un’informazione semantica e non ci riusciamo: sappiamo che la traccia è </a:t>
            </a:r>
            <a:r>
              <a:rPr lang="it-IT" b="1" dirty="0"/>
              <a:t>disponibile</a:t>
            </a:r>
            <a:r>
              <a:rPr lang="it-IT" dirty="0"/>
              <a:t>, ma non riusciamo ad </a:t>
            </a:r>
            <a:r>
              <a:rPr lang="it-IT" b="1" dirty="0"/>
              <a:t>accedervi</a:t>
            </a:r>
          </a:p>
          <a:p>
            <a:r>
              <a:rPr lang="it-IT" dirty="0"/>
              <a:t>L’oblio va inteso generalmente come </a:t>
            </a:r>
            <a:r>
              <a:rPr lang="it-IT" b="1" dirty="0"/>
              <a:t>mancata accessibilità</a:t>
            </a:r>
          </a:p>
          <a:p>
            <a:r>
              <a:rPr lang="it-IT" dirty="0"/>
              <a:t>Non abbiamo infatti mai la certezza che un ricordo non sia più disponibile, che sia “svanito” per sempre dalla memoria</a:t>
            </a:r>
          </a:p>
          <a:p>
            <a:r>
              <a:rPr lang="it-IT" dirty="0"/>
              <a:t>Potremmo non ricordare una cosa in un certo momento, ma recuperarla in seguito, quando ci imbattiamo nel “suggerimento” giusto per il recupero</a:t>
            </a:r>
          </a:p>
          <a:p>
            <a:pPr lvl="1"/>
            <a:r>
              <a:rPr lang="it-IT" dirty="0"/>
              <a:t>magari quando ci troviamo nello stesso luogo o stato d’animo del momento in cui avevamo codificato l’informazione (</a:t>
            </a:r>
            <a:r>
              <a:rPr lang="it-IT" b="1" dirty="0"/>
              <a:t>recupero dipendente dal contesto</a:t>
            </a:r>
            <a:r>
              <a:rPr lang="it-IT" dirty="0"/>
              <a:t>; Smith, 1994)</a:t>
            </a:r>
          </a:p>
        </p:txBody>
      </p:sp>
    </p:spTree>
    <p:extLst>
      <p:ext uri="{BB962C8B-B14F-4D97-AF65-F5344CB8AC3E}">
        <p14:creationId xmlns:p14="http://schemas.microsoft.com/office/powerpoint/2010/main" val="382688741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934A781-E7D3-4DBD-E8C5-9A0F6C668048}"/>
              </a:ext>
            </a:extLst>
          </p:cNvPr>
          <p:cNvSpPr>
            <a:spLocks noGrp="1"/>
          </p:cNvSpPr>
          <p:nvPr>
            <p:ph type="title"/>
          </p:nvPr>
        </p:nvSpPr>
        <p:spPr/>
        <p:txBody>
          <a:bodyPr/>
          <a:lstStyle/>
          <a:p>
            <a:r>
              <a:rPr lang="it-IT" dirty="0"/>
              <a:t>Motivi del fallimento del recupero</a:t>
            </a:r>
          </a:p>
        </p:txBody>
      </p:sp>
      <p:sp>
        <p:nvSpPr>
          <p:cNvPr id="3" name="Segnaposto contenuto 2">
            <a:extLst>
              <a:ext uri="{FF2B5EF4-FFF2-40B4-BE49-F238E27FC236}">
                <a16:creationId xmlns:a16="http://schemas.microsoft.com/office/drawing/2014/main" id="{A5884446-983B-47B0-566E-1395B334B0B9}"/>
              </a:ext>
            </a:extLst>
          </p:cNvPr>
          <p:cNvSpPr>
            <a:spLocks noGrp="1"/>
          </p:cNvSpPr>
          <p:nvPr>
            <p:ph idx="1"/>
          </p:nvPr>
        </p:nvSpPr>
        <p:spPr/>
        <p:txBody>
          <a:bodyPr/>
          <a:lstStyle/>
          <a:p>
            <a:r>
              <a:rPr lang="it-IT" dirty="0"/>
              <a:t>Mancata codifica</a:t>
            </a:r>
          </a:p>
          <a:p>
            <a:r>
              <a:rPr lang="it-IT" dirty="0"/>
              <a:t>Decadimento</a:t>
            </a:r>
          </a:p>
          <a:p>
            <a:r>
              <a:rPr lang="it-IT" dirty="0"/>
              <a:t>Interferenza</a:t>
            </a:r>
          </a:p>
          <a:p>
            <a:r>
              <a:rPr lang="it-IT" dirty="0"/>
              <a:t>Insufficienza degli indizi di recupero</a:t>
            </a:r>
          </a:p>
          <a:p>
            <a:r>
              <a:rPr lang="it-IT" dirty="0"/>
              <a:t>Decisione di non ricordare</a:t>
            </a:r>
          </a:p>
        </p:txBody>
      </p:sp>
    </p:spTree>
    <p:extLst>
      <p:ext uri="{BB962C8B-B14F-4D97-AF65-F5344CB8AC3E}">
        <p14:creationId xmlns:p14="http://schemas.microsoft.com/office/powerpoint/2010/main" val="144937662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89F6AF3-AC63-A5FF-F09E-F81B43BE688A}"/>
              </a:ext>
            </a:extLst>
          </p:cNvPr>
          <p:cNvSpPr>
            <a:spLocks noGrp="1"/>
          </p:cNvSpPr>
          <p:nvPr>
            <p:ph type="title"/>
          </p:nvPr>
        </p:nvSpPr>
        <p:spPr/>
        <p:txBody>
          <a:bodyPr/>
          <a:lstStyle/>
          <a:p>
            <a:r>
              <a:rPr lang="it-IT" dirty="0"/>
              <a:t>Mancata codifica</a:t>
            </a:r>
          </a:p>
        </p:txBody>
      </p:sp>
      <p:sp>
        <p:nvSpPr>
          <p:cNvPr id="3" name="Segnaposto contenuto 2">
            <a:extLst>
              <a:ext uri="{FF2B5EF4-FFF2-40B4-BE49-F238E27FC236}">
                <a16:creationId xmlns:a16="http://schemas.microsoft.com/office/drawing/2014/main" id="{6CE1E47E-0D06-9C52-1E60-28C69E1CA237}"/>
              </a:ext>
            </a:extLst>
          </p:cNvPr>
          <p:cNvSpPr>
            <a:spLocks noGrp="1"/>
          </p:cNvSpPr>
          <p:nvPr>
            <p:ph idx="1"/>
          </p:nvPr>
        </p:nvSpPr>
        <p:spPr/>
        <p:txBody>
          <a:bodyPr>
            <a:normAutofit fontScale="85000" lnSpcReduction="20000"/>
          </a:bodyPr>
          <a:lstStyle/>
          <a:p>
            <a:r>
              <a:rPr lang="it-IT" dirty="0"/>
              <a:t>Non ha a che fare direttamente con l’oblio: la traccia non è sparita o irrecuperabile, ma non si è proprio creata. È un fenomeno comune. </a:t>
            </a:r>
          </a:p>
          <a:p>
            <a:r>
              <a:rPr lang="it-IT" dirty="0"/>
              <a:t>Fenomeni come la cecità al cambiamento dimostrano che in realtà non prestiamo attenzione a una gran parte dei dettagli di ciò che ci circonda e molte cose possono “cambiare” sotto i nostri occhi senza che ce ne accorgiamo </a:t>
            </a:r>
          </a:p>
          <a:p>
            <a:r>
              <a:rPr lang="it-IT" dirty="0"/>
              <a:t>Se non riusciamo a ricordare il nome della persona con cui abbiamo parlato poco fa, e neppure a riconoscerne il volto, ma magari nemmeno a descrivere i dettagli di oggetti di uso comune come la banconota da 10 euro, o perfino il colore degli occhi del nostro migliore amico o i dettagli della facciata di casa nostra (fate la prova!), la realtà potrebbe essere che non abbiamo mai realmente dedicato l’attenzione necessaria a codificare queste informazioni </a:t>
            </a:r>
          </a:p>
        </p:txBody>
      </p:sp>
    </p:spTree>
    <p:extLst>
      <p:ext uri="{BB962C8B-B14F-4D97-AF65-F5344CB8AC3E}">
        <p14:creationId xmlns:p14="http://schemas.microsoft.com/office/powerpoint/2010/main" val="248582463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A41A104-0CE4-4EA2-7D0C-C54B3D6D2E3D}"/>
              </a:ext>
            </a:extLst>
          </p:cNvPr>
          <p:cNvSpPr>
            <a:spLocks noGrp="1"/>
          </p:cNvSpPr>
          <p:nvPr>
            <p:ph type="title"/>
          </p:nvPr>
        </p:nvSpPr>
        <p:spPr/>
        <p:txBody>
          <a:bodyPr/>
          <a:lstStyle/>
          <a:p>
            <a:r>
              <a:rPr lang="it-IT" dirty="0"/>
              <a:t>Decadimento</a:t>
            </a:r>
          </a:p>
        </p:txBody>
      </p:sp>
      <p:sp>
        <p:nvSpPr>
          <p:cNvPr id="3" name="Segnaposto contenuto 2">
            <a:extLst>
              <a:ext uri="{FF2B5EF4-FFF2-40B4-BE49-F238E27FC236}">
                <a16:creationId xmlns:a16="http://schemas.microsoft.com/office/drawing/2014/main" id="{77BA0E9D-E66E-D049-026B-8162C00BA5DB}"/>
              </a:ext>
            </a:extLst>
          </p:cNvPr>
          <p:cNvSpPr>
            <a:spLocks noGrp="1"/>
          </p:cNvSpPr>
          <p:nvPr>
            <p:ph idx="1"/>
          </p:nvPr>
        </p:nvSpPr>
        <p:spPr/>
        <p:txBody>
          <a:bodyPr>
            <a:normAutofit fontScale="77500" lnSpcReduction="20000"/>
          </a:bodyPr>
          <a:lstStyle/>
          <a:p>
            <a:r>
              <a:rPr lang="it-IT" dirty="0"/>
              <a:t>Col passare del tempo il cervello cambia, le strutture sinaptiche si modificano, i percorsi di recupero si indeboliscono, e le tracce che non sono state recuperate possono deteriorarsi al punto da diventare inaccessibili o scomparire</a:t>
            </a:r>
          </a:p>
          <a:p>
            <a:r>
              <a:rPr lang="it-IT" dirty="0"/>
              <a:t>In realtà questo meccanismo non è così rilevante. Il semplice passare del tempo o il mancato recupero non bastano a garantire l’oblio</a:t>
            </a:r>
          </a:p>
          <a:p>
            <a:r>
              <a:rPr lang="it-IT" dirty="0"/>
              <a:t>Per esempio, un evento insolito sarà ricordato abbastanza bene a distanza di molto tempo anche se nel frattempo non ci abbiamo mai ripensato, e anche se non è associato a nessun significato o emozione particolare, per il solo fatto di essere diverso dagli altri. </a:t>
            </a:r>
          </a:p>
          <a:p>
            <a:r>
              <a:rPr lang="it-IT" dirty="0"/>
              <a:t>il ricordo di una cena in un ristorante in cui siamo stati una sola volta sarà recuperato molto più facilmente del ricordo di una specifica cena in un ristorante in cui andiamo spesso, indipendentemente dal tempo trascorso</a:t>
            </a:r>
          </a:p>
        </p:txBody>
      </p:sp>
    </p:spTree>
    <p:extLst>
      <p:ext uri="{BB962C8B-B14F-4D97-AF65-F5344CB8AC3E}">
        <p14:creationId xmlns:p14="http://schemas.microsoft.com/office/powerpoint/2010/main" val="289240556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12AE3FD-DEF5-56B5-C53A-C80054D1E331}"/>
              </a:ext>
            </a:extLst>
          </p:cNvPr>
          <p:cNvSpPr>
            <a:spLocks noGrp="1"/>
          </p:cNvSpPr>
          <p:nvPr>
            <p:ph type="title"/>
          </p:nvPr>
        </p:nvSpPr>
        <p:spPr/>
        <p:txBody>
          <a:bodyPr/>
          <a:lstStyle/>
          <a:p>
            <a:r>
              <a:rPr lang="it-IT" dirty="0"/>
              <a:t>Interferenza</a:t>
            </a:r>
          </a:p>
        </p:txBody>
      </p:sp>
      <p:sp>
        <p:nvSpPr>
          <p:cNvPr id="3" name="Segnaposto contenuto 2">
            <a:extLst>
              <a:ext uri="{FF2B5EF4-FFF2-40B4-BE49-F238E27FC236}">
                <a16:creationId xmlns:a16="http://schemas.microsoft.com/office/drawing/2014/main" id="{283FF03A-EF5D-2F48-41CD-C16F23846548}"/>
              </a:ext>
            </a:extLst>
          </p:cNvPr>
          <p:cNvSpPr>
            <a:spLocks noGrp="1"/>
          </p:cNvSpPr>
          <p:nvPr>
            <p:ph idx="1"/>
          </p:nvPr>
        </p:nvSpPr>
        <p:spPr/>
        <p:txBody>
          <a:bodyPr>
            <a:normAutofit fontScale="70000" lnSpcReduction="20000"/>
          </a:bodyPr>
          <a:lstStyle/>
          <a:p>
            <a:r>
              <a:rPr lang="it-IT" dirty="0"/>
              <a:t>Quando molte tracce “simili” si accumulano in memoria, recuperarne una in particolare può essere impossibile. </a:t>
            </a:r>
          </a:p>
          <a:p>
            <a:r>
              <a:rPr lang="it-IT" dirty="0"/>
              <a:t>Tracce simili (per esempio, il ricordo dei tanti giorni in cui siamo stati in università) entrano in competizione al momento del recupero</a:t>
            </a:r>
          </a:p>
          <a:p>
            <a:r>
              <a:rPr lang="it-IT" dirty="0"/>
              <a:t>Anziché accedere alla specifica traccia desiderata si acceda ad altre che sono semplicemente somiglianti o comunque relate, ma non corrette</a:t>
            </a:r>
          </a:p>
          <a:p>
            <a:r>
              <a:rPr lang="it-IT" dirty="0"/>
              <a:t>Inoltre, il recupero di una certa traccia inibisce temporaneamente il recupero di tracce simili </a:t>
            </a:r>
          </a:p>
          <a:p>
            <a:r>
              <a:rPr lang="it-IT" dirty="0"/>
              <a:t>Esempi semplici sono il caso in cui dobbiamo ricordare una nuova password, ma ci torna in mente ostinatamente solo quella vecchia, oppure dobbiamo ricordare il cognome di una persona ma non ci riusciamo perché ce ne viene in mente in modo prepotente uno somigliante, ma non corretto. </a:t>
            </a:r>
          </a:p>
          <a:p>
            <a:r>
              <a:rPr lang="it-IT" dirty="0"/>
              <a:t>L’interferenza è detta “proattiva” quando il recupero di una traccia più antica inibisce quello di una traccia più recente, e “retroattiva» quando succede il </a:t>
            </a:r>
            <a:r>
              <a:rPr lang="it-IT" dirty="0" err="1"/>
              <a:t>contratio</a:t>
            </a:r>
            <a:endParaRPr lang="it-IT" dirty="0"/>
          </a:p>
        </p:txBody>
      </p:sp>
    </p:spTree>
    <p:extLst>
      <p:ext uri="{BB962C8B-B14F-4D97-AF65-F5344CB8AC3E}">
        <p14:creationId xmlns:p14="http://schemas.microsoft.com/office/powerpoint/2010/main" val="349377790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C604996-4EE2-34B9-224A-5F9F5E55CC53}"/>
              </a:ext>
            </a:extLst>
          </p:cNvPr>
          <p:cNvSpPr>
            <a:spLocks noGrp="1"/>
          </p:cNvSpPr>
          <p:nvPr>
            <p:ph type="title"/>
          </p:nvPr>
        </p:nvSpPr>
        <p:spPr/>
        <p:txBody>
          <a:bodyPr/>
          <a:lstStyle/>
          <a:p>
            <a:r>
              <a:rPr lang="it-IT" dirty="0"/>
              <a:t>Insufficienza degli indizi</a:t>
            </a:r>
          </a:p>
        </p:txBody>
      </p:sp>
      <p:sp>
        <p:nvSpPr>
          <p:cNvPr id="3" name="Segnaposto contenuto 2">
            <a:extLst>
              <a:ext uri="{FF2B5EF4-FFF2-40B4-BE49-F238E27FC236}">
                <a16:creationId xmlns:a16="http://schemas.microsoft.com/office/drawing/2014/main" id="{87081357-4C28-6A15-4F34-4C39694082A5}"/>
              </a:ext>
            </a:extLst>
          </p:cNvPr>
          <p:cNvSpPr>
            <a:spLocks noGrp="1"/>
          </p:cNvSpPr>
          <p:nvPr>
            <p:ph idx="1"/>
          </p:nvPr>
        </p:nvSpPr>
        <p:spPr/>
        <p:txBody>
          <a:bodyPr>
            <a:normAutofit fontScale="92500"/>
          </a:bodyPr>
          <a:lstStyle/>
          <a:p>
            <a:r>
              <a:rPr lang="it-IT" dirty="0"/>
              <a:t>Il processo di recupero è un percorso associativo che dagli “indizi” (</a:t>
            </a:r>
            <a:r>
              <a:rPr lang="it-IT" i="1" dirty="0" err="1"/>
              <a:t>cue</a:t>
            </a:r>
            <a:r>
              <a:rPr lang="it-IT" dirty="0"/>
              <a:t>, o “suggerimenti”) porta all’attivazione della traccia in memoria</a:t>
            </a:r>
          </a:p>
          <a:p>
            <a:r>
              <a:rPr lang="it-IT" dirty="0"/>
              <a:t>Se gli indizi sono pochi o generici, il recupero può fallire</a:t>
            </a:r>
          </a:p>
          <a:p>
            <a:r>
              <a:rPr lang="it-IT" dirty="0"/>
              <a:t>Per esempio, qualcuno potrebbe cercare inutilmente di farci tornare in mente un episodio accadutoci anni fa. Se però rivedessimo una fotografia, o ci fosse detto il nome di altre persone coinvolte, o magari tornassimo fisicamente nel luogo dell’evento, questi ulteriori “indizi”, sommati, alla fine potrebbero riuscire a “riattivare” la traccia</a:t>
            </a:r>
          </a:p>
        </p:txBody>
      </p:sp>
    </p:spTree>
    <p:extLst>
      <p:ext uri="{BB962C8B-B14F-4D97-AF65-F5344CB8AC3E}">
        <p14:creationId xmlns:p14="http://schemas.microsoft.com/office/powerpoint/2010/main" val="63682853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47B021B-8654-CE1C-7BAF-73BBCF7B316D}"/>
              </a:ext>
            </a:extLst>
          </p:cNvPr>
          <p:cNvSpPr>
            <a:spLocks noGrp="1"/>
          </p:cNvSpPr>
          <p:nvPr>
            <p:ph type="title"/>
          </p:nvPr>
        </p:nvSpPr>
        <p:spPr/>
        <p:txBody>
          <a:bodyPr/>
          <a:lstStyle/>
          <a:p>
            <a:r>
              <a:rPr lang="it-IT" dirty="0"/>
              <a:t>Decisione di non ricordare</a:t>
            </a:r>
          </a:p>
        </p:txBody>
      </p:sp>
      <p:sp>
        <p:nvSpPr>
          <p:cNvPr id="3" name="Segnaposto contenuto 2">
            <a:extLst>
              <a:ext uri="{FF2B5EF4-FFF2-40B4-BE49-F238E27FC236}">
                <a16:creationId xmlns:a16="http://schemas.microsoft.com/office/drawing/2014/main" id="{1EA3310F-1A8B-4F02-7BA0-2B863AE16321}"/>
              </a:ext>
            </a:extLst>
          </p:cNvPr>
          <p:cNvSpPr>
            <a:spLocks noGrp="1"/>
          </p:cNvSpPr>
          <p:nvPr>
            <p:ph idx="1"/>
          </p:nvPr>
        </p:nvSpPr>
        <p:spPr/>
        <p:txBody>
          <a:bodyPr>
            <a:normAutofit/>
          </a:bodyPr>
          <a:lstStyle/>
          <a:p>
            <a:r>
              <a:rPr lang="it-IT" dirty="0"/>
              <a:t>il recupero può fallire anche perché abbiamo deciso “deliberatamente” di non ricordare</a:t>
            </a:r>
          </a:p>
          <a:p>
            <a:r>
              <a:rPr lang="it-IT" dirty="0"/>
              <a:t>l’oblio può avere una funzione adattiva, permettendoci di focalizzarci su alcune cose distaccandoci da altre</a:t>
            </a:r>
          </a:p>
          <a:p>
            <a:r>
              <a:rPr lang="it-IT" dirty="0"/>
              <a:t>A volte possiamo decidere deliberatamente di non riportare alla mente qualcosa, per esempio un ricordo spiacevole o imbarazzante, al punto che alla lunga la traccia diventa inaccessibile</a:t>
            </a:r>
          </a:p>
        </p:txBody>
      </p:sp>
    </p:spTree>
    <p:extLst>
      <p:ext uri="{BB962C8B-B14F-4D97-AF65-F5344CB8AC3E}">
        <p14:creationId xmlns:p14="http://schemas.microsoft.com/office/powerpoint/2010/main" val="20042909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698BDEA-E549-CBB7-D86D-B2381A312F6F}"/>
              </a:ext>
            </a:extLst>
          </p:cNvPr>
          <p:cNvSpPr>
            <a:spLocks noGrp="1"/>
          </p:cNvSpPr>
          <p:nvPr>
            <p:ph type="title"/>
          </p:nvPr>
        </p:nvSpPr>
        <p:spPr/>
        <p:txBody>
          <a:bodyPr/>
          <a:lstStyle/>
          <a:p>
            <a:r>
              <a:rPr lang="it-IT" dirty="0"/>
              <a:t>Distorsioni e falsi ricordi: memoria schematica</a:t>
            </a:r>
          </a:p>
        </p:txBody>
      </p:sp>
      <p:sp>
        <p:nvSpPr>
          <p:cNvPr id="3" name="Segnaposto contenuto 2">
            <a:extLst>
              <a:ext uri="{FF2B5EF4-FFF2-40B4-BE49-F238E27FC236}">
                <a16:creationId xmlns:a16="http://schemas.microsoft.com/office/drawing/2014/main" id="{0D2827E9-61CD-06FE-0BEB-99D4E9E01601}"/>
              </a:ext>
            </a:extLst>
          </p:cNvPr>
          <p:cNvSpPr>
            <a:spLocks noGrp="1"/>
          </p:cNvSpPr>
          <p:nvPr>
            <p:ph idx="1"/>
          </p:nvPr>
        </p:nvSpPr>
        <p:spPr/>
        <p:txBody>
          <a:bodyPr>
            <a:normAutofit fontScale="77500" lnSpcReduction="20000"/>
          </a:bodyPr>
          <a:lstStyle/>
          <a:p>
            <a:r>
              <a:rPr lang="it-IT" dirty="0"/>
              <a:t>Buona parte del nostro ricordo è ricostruito con l’aiuto di “schemi”, processi inferenziali, e perfino informazioni esterne ricevute da altri</a:t>
            </a:r>
          </a:p>
          <a:p>
            <a:r>
              <a:rPr lang="it-IT" dirty="0"/>
              <a:t>Un classico esempio è quello di immagini o testi ambigui il cui ricordo, a distanza di tempo, è progressivamente trasformato e distorto in base al significato che gli abbiamo attribuito (</a:t>
            </a:r>
            <a:r>
              <a:rPr lang="it-IT" dirty="0" err="1"/>
              <a:t>Carmicheal</a:t>
            </a:r>
            <a:r>
              <a:rPr lang="it-IT" dirty="0"/>
              <a:t> et al., 1932)</a:t>
            </a:r>
          </a:p>
          <a:p>
            <a:r>
              <a:rPr lang="it-IT" dirty="0"/>
              <a:t>Bartlett (1932) illustrò il funzionamento della </a:t>
            </a:r>
            <a:r>
              <a:rPr lang="it-IT" b="1" dirty="0"/>
              <a:t>memoria schematica: </a:t>
            </a:r>
            <a:r>
              <a:rPr lang="it-IT" dirty="0"/>
              <a:t>i partecipanti leggevano storie del folclore dei nativi americani, che apparivano insolite e “</a:t>
            </a:r>
            <a:r>
              <a:rPr lang="it-IT" dirty="0" err="1"/>
              <a:t>bizzarre”per</a:t>
            </a:r>
            <a:r>
              <a:rPr lang="it-IT" dirty="0"/>
              <a:t> i lettori occidentali</a:t>
            </a:r>
          </a:p>
          <a:p>
            <a:r>
              <a:rPr lang="it-IT" dirty="0"/>
              <a:t>A distanza di tempo, e soprattutto dopo successivi recuperi, il ricordo di queste storie emergeva progressivamente semplificato, riadattato, assimilato agli elementi noti e agli schemi narrativi classici del background culturale occidentale</a:t>
            </a:r>
          </a:p>
          <a:p>
            <a:r>
              <a:rPr lang="it-IT" dirty="0"/>
              <a:t>fino a perdere qualsiasi nesso con la storia originale</a:t>
            </a:r>
          </a:p>
        </p:txBody>
      </p:sp>
    </p:spTree>
    <p:extLst>
      <p:ext uri="{BB962C8B-B14F-4D97-AF65-F5344CB8AC3E}">
        <p14:creationId xmlns:p14="http://schemas.microsoft.com/office/powerpoint/2010/main" val="306351451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698BDEA-E549-CBB7-D86D-B2381A312F6F}"/>
              </a:ext>
            </a:extLst>
          </p:cNvPr>
          <p:cNvSpPr>
            <a:spLocks noGrp="1"/>
          </p:cNvSpPr>
          <p:nvPr>
            <p:ph type="title"/>
          </p:nvPr>
        </p:nvSpPr>
        <p:spPr/>
        <p:txBody>
          <a:bodyPr/>
          <a:lstStyle/>
          <a:p>
            <a:r>
              <a:rPr lang="it-IT" dirty="0"/>
              <a:t>Falsi ricordi inferenziali</a:t>
            </a:r>
          </a:p>
        </p:txBody>
      </p:sp>
      <p:sp>
        <p:nvSpPr>
          <p:cNvPr id="3" name="Segnaposto contenuto 2">
            <a:extLst>
              <a:ext uri="{FF2B5EF4-FFF2-40B4-BE49-F238E27FC236}">
                <a16:creationId xmlns:a16="http://schemas.microsoft.com/office/drawing/2014/main" id="{0D2827E9-61CD-06FE-0BEB-99D4E9E01601}"/>
              </a:ext>
            </a:extLst>
          </p:cNvPr>
          <p:cNvSpPr>
            <a:spLocks noGrp="1"/>
          </p:cNvSpPr>
          <p:nvPr>
            <p:ph idx="1"/>
          </p:nvPr>
        </p:nvSpPr>
        <p:spPr/>
        <p:txBody>
          <a:bodyPr>
            <a:normAutofit fontScale="92500" lnSpcReduction="20000"/>
          </a:bodyPr>
          <a:lstStyle/>
          <a:p>
            <a:r>
              <a:rPr lang="it-IT" dirty="0"/>
              <a:t>Processi ricostruttivi simili sono anche alla base dei </a:t>
            </a:r>
            <a:r>
              <a:rPr lang="it-IT" b="1" dirty="0"/>
              <a:t>falsi ricordi inferenziali</a:t>
            </a:r>
            <a:r>
              <a:rPr lang="it-IT" dirty="0"/>
              <a:t> su un evento a cui abbiamo assistito</a:t>
            </a:r>
          </a:p>
          <a:p>
            <a:r>
              <a:rPr lang="it-IT" dirty="0"/>
              <a:t>Per esempio, potremmo ricordare particolari episodi che in realtà non abbiamo mai visto solo perché sono coerenti con il senso generale di un evento a cui abbiamo assistito</a:t>
            </a:r>
          </a:p>
          <a:p>
            <a:r>
              <a:rPr lang="it-IT" dirty="0"/>
              <a:t>o perché sono logicamente collegati ad altri episodi a cui abbiamo effettivamente assistito </a:t>
            </a:r>
          </a:p>
          <a:p>
            <a:r>
              <a:rPr lang="it-IT" dirty="0"/>
              <a:t>Non di rado questi falsi ricordi sono esperiti vividamente e riferiti in modo convinto</a:t>
            </a:r>
          </a:p>
          <a:p>
            <a:r>
              <a:rPr lang="it-IT" dirty="0"/>
              <a:t>dimostrano sia le proprietà “ricostruttive” della memoria che lo stretto legame tra ricordo episodico, conoscenza semantica e ragionamento</a:t>
            </a:r>
          </a:p>
        </p:txBody>
      </p:sp>
    </p:spTree>
    <p:extLst>
      <p:ext uri="{BB962C8B-B14F-4D97-AF65-F5344CB8AC3E}">
        <p14:creationId xmlns:p14="http://schemas.microsoft.com/office/powerpoint/2010/main" val="213607581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38709C6-C051-BDB2-08CC-38295A34BFDE}"/>
              </a:ext>
            </a:extLst>
          </p:cNvPr>
          <p:cNvSpPr>
            <a:spLocks noGrp="1"/>
          </p:cNvSpPr>
          <p:nvPr>
            <p:ph type="title"/>
          </p:nvPr>
        </p:nvSpPr>
        <p:spPr/>
        <p:txBody>
          <a:bodyPr/>
          <a:lstStyle/>
          <a:p>
            <a:r>
              <a:rPr lang="it-IT" dirty="0"/>
              <a:t>Il paradigma DRM (</a:t>
            </a:r>
            <a:r>
              <a:rPr lang="it-IT" dirty="0" err="1"/>
              <a:t>Deese-Roediger-McDermott</a:t>
            </a:r>
            <a:r>
              <a:rPr lang="it-IT" dirty="0"/>
              <a:t>)</a:t>
            </a:r>
          </a:p>
        </p:txBody>
      </p:sp>
      <p:sp>
        <p:nvSpPr>
          <p:cNvPr id="3" name="Segnaposto contenuto 2">
            <a:extLst>
              <a:ext uri="{FF2B5EF4-FFF2-40B4-BE49-F238E27FC236}">
                <a16:creationId xmlns:a16="http://schemas.microsoft.com/office/drawing/2014/main" id="{7CF7F32E-9866-D73E-E44E-6158ACDC2770}"/>
              </a:ext>
            </a:extLst>
          </p:cNvPr>
          <p:cNvSpPr>
            <a:spLocks noGrp="1"/>
          </p:cNvSpPr>
          <p:nvPr>
            <p:ph idx="1"/>
          </p:nvPr>
        </p:nvSpPr>
        <p:spPr/>
        <p:txBody>
          <a:bodyPr>
            <a:normAutofit fontScale="92500" lnSpcReduction="20000"/>
          </a:bodyPr>
          <a:lstStyle/>
          <a:p>
            <a:r>
              <a:rPr lang="it-IT" dirty="0"/>
              <a:t>esempio molto semplificato ma di successo nella ricerca di base perché facilmente riproducibile e controllabile</a:t>
            </a:r>
          </a:p>
          <a:p>
            <a:r>
              <a:rPr lang="it-IT" dirty="0"/>
              <a:t>I partecipanti leggono o ascoltano serie di parole semanticamente collegate tra loro che rimandano a una certa altra parola, detta </a:t>
            </a:r>
            <a:r>
              <a:rPr lang="it-IT" b="1" dirty="0"/>
              <a:t>esca critica</a:t>
            </a:r>
            <a:r>
              <a:rPr lang="it-IT" dirty="0"/>
              <a:t>, che però non viene mai presentata</a:t>
            </a:r>
          </a:p>
          <a:p>
            <a:r>
              <a:rPr lang="it-IT" dirty="0"/>
              <a:t>Per esempio, i partecipanti leggono “cuscino”, “appisolarsi”, “letto”, “stanchezza”, e altre parole che rimandano al concetto di “sonno”. Quest’ultima parola, però, non viene mai presentata</a:t>
            </a:r>
          </a:p>
          <a:p>
            <a:r>
              <a:rPr lang="it-IT" dirty="0"/>
              <a:t>Ciononostante, essa viene in seguito riconosciuta o ricordata quasi con la stessa probabilità (fino all’80%) e vividezza soggettiva delle parole effettivamente presentate</a:t>
            </a:r>
          </a:p>
        </p:txBody>
      </p:sp>
    </p:spTree>
    <p:extLst>
      <p:ext uri="{BB962C8B-B14F-4D97-AF65-F5344CB8AC3E}">
        <p14:creationId xmlns:p14="http://schemas.microsoft.com/office/powerpoint/2010/main" val="238662558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74840EC-9F2B-E720-8AA6-A0DF6A5AB515}"/>
              </a:ext>
            </a:extLst>
          </p:cNvPr>
          <p:cNvSpPr>
            <a:spLocks noGrp="1"/>
          </p:cNvSpPr>
          <p:nvPr>
            <p:ph type="title"/>
          </p:nvPr>
        </p:nvSpPr>
        <p:spPr>
          <a:xfrm>
            <a:off x="628650" y="365126"/>
            <a:ext cx="8261350" cy="1325563"/>
          </a:xfrm>
        </p:spPr>
        <p:txBody>
          <a:bodyPr/>
          <a:lstStyle/>
          <a:p>
            <a:r>
              <a:rPr lang="it-IT" dirty="0"/>
              <a:t>Distorsioni causate da informazioni esterne</a:t>
            </a:r>
          </a:p>
        </p:txBody>
      </p:sp>
      <p:sp>
        <p:nvSpPr>
          <p:cNvPr id="3" name="Segnaposto contenuto 2">
            <a:extLst>
              <a:ext uri="{FF2B5EF4-FFF2-40B4-BE49-F238E27FC236}">
                <a16:creationId xmlns:a16="http://schemas.microsoft.com/office/drawing/2014/main" id="{67FBD034-E904-D0ED-E76F-EE18B3565E40}"/>
              </a:ext>
            </a:extLst>
          </p:cNvPr>
          <p:cNvSpPr>
            <a:spLocks noGrp="1"/>
          </p:cNvSpPr>
          <p:nvPr>
            <p:ph idx="1"/>
          </p:nvPr>
        </p:nvSpPr>
        <p:spPr/>
        <p:txBody>
          <a:bodyPr>
            <a:normAutofit fontScale="77500" lnSpcReduction="20000"/>
          </a:bodyPr>
          <a:lstStyle/>
          <a:p>
            <a:r>
              <a:rPr lang="it-IT" dirty="0"/>
              <a:t>Alcune distorsioni e falsi ricordi siano indotti non da inferenze e schemi interni, ma da informazioni esterne</a:t>
            </a:r>
          </a:p>
          <a:p>
            <a:r>
              <a:rPr lang="it-IT" dirty="0"/>
              <a:t>La linea di ricerca più celebre è quella avviata dalla ricercatrice statunitense Elizabeth Loftus, che fin dai primi studi ha mostrato come perfino il semplice modo in cui vengono poste le domande al testimone di un evento possano trasformarne il ricordo</a:t>
            </a:r>
          </a:p>
          <a:p>
            <a:r>
              <a:rPr lang="it-IT" dirty="0"/>
              <a:t>Per esempio, se un partecipante vede il video di un incidente stradale e poi gli si chiede “</a:t>
            </a:r>
            <a:r>
              <a:rPr lang="it-IT" b="1" dirty="0"/>
              <a:t>A che velocità viaggiavano le auto quando si sono schiantate?</a:t>
            </a:r>
            <a:r>
              <a:rPr lang="it-IT" dirty="0"/>
              <a:t>”, è probabile che riporti una velocità maggiore di un partecipante a cui si chieda la velocità a cui viaggiavano le auto quando si sono “tamponate”</a:t>
            </a:r>
          </a:p>
          <a:p>
            <a:r>
              <a:rPr lang="it-IT" dirty="0"/>
              <a:t>Ed è anche più probabile che dopo una settimana riporti di aver visto nel filmato elementi quali finestrini e vetri rotti, che in realtà non c’erano</a:t>
            </a:r>
          </a:p>
        </p:txBody>
      </p:sp>
    </p:spTree>
    <p:extLst>
      <p:ext uri="{BB962C8B-B14F-4D97-AF65-F5344CB8AC3E}">
        <p14:creationId xmlns:p14="http://schemas.microsoft.com/office/powerpoint/2010/main" val="368488042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56FEE7A-C12C-720B-22D2-F814E6CC267F}"/>
              </a:ext>
            </a:extLst>
          </p:cNvPr>
          <p:cNvSpPr>
            <a:spLocks noGrp="1"/>
          </p:cNvSpPr>
          <p:nvPr>
            <p:ph type="title"/>
          </p:nvPr>
        </p:nvSpPr>
        <p:spPr/>
        <p:txBody>
          <a:bodyPr/>
          <a:lstStyle/>
          <a:p>
            <a:r>
              <a:rPr lang="it-IT" dirty="0"/>
              <a:t>Le domande ai teste possono deformare i loro ricordi</a:t>
            </a:r>
          </a:p>
        </p:txBody>
      </p:sp>
      <p:sp>
        <p:nvSpPr>
          <p:cNvPr id="3" name="Segnaposto contenuto 2">
            <a:extLst>
              <a:ext uri="{FF2B5EF4-FFF2-40B4-BE49-F238E27FC236}">
                <a16:creationId xmlns:a16="http://schemas.microsoft.com/office/drawing/2014/main" id="{8D5A0B84-DEB5-6936-3ABF-6652AE45E9E7}"/>
              </a:ext>
            </a:extLst>
          </p:cNvPr>
          <p:cNvSpPr>
            <a:spLocks noGrp="1"/>
          </p:cNvSpPr>
          <p:nvPr>
            <p:ph idx="1"/>
          </p:nvPr>
        </p:nvSpPr>
        <p:spPr/>
        <p:txBody>
          <a:bodyPr>
            <a:normAutofit fontScale="85000" lnSpcReduction="10000"/>
          </a:bodyPr>
          <a:lstStyle/>
          <a:p>
            <a:r>
              <a:rPr lang="it-IT" dirty="0"/>
              <a:t>Vi sono innumerevoli esempi di come tali domande possono inserire surrettiziamente elementi estranei nel ricordo</a:t>
            </a:r>
          </a:p>
          <a:p>
            <a:r>
              <a:rPr lang="it-IT" dirty="0"/>
              <a:t>L’</a:t>
            </a:r>
            <a:r>
              <a:rPr lang="it-IT" b="1" dirty="0"/>
              <a:t>informazione fuorviante</a:t>
            </a:r>
            <a:r>
              <a:rPr lang="it-IT" dirty="0"/>
              <a:t> veicolata dalla domanda traeva in inganno i partecipanti con elevata frequenza rispetto alla condizione di controllo, soprattutto se si lasciava passare una settimana prima del test di ricordo finale</a:t>
            </a:r>
          </a:p>
          <a:p>
            <a:r>
              <a:rPr lang="it-IT" dirty="0"/>
              <a:t>Le ricadute applicative in ambito forense e della testimonianza oculare sono chiare. </a:t>
            </a:r>
          </a:p>
          <a:p>
            <a:r>
              <a:rPr lang="it-IT" dirty="0"/>
              <a:t>Pensate a come la polizia può condurre un interrogatorio. Qualsiasi elemento estraneo al ricordo, magari suggerito involontariamente o con le migliori intenzioni, rischia di mescolarsi al ricordo originario del testimone, deformandolo</a:t>
            </a:r>
          </a:p>
        </p:txBody>
      </p:sp>
    </p:spTree>
    <p:extLst>
      <p:ext uri="{BB962C8B-B14F-4D97-AF65-F5344CB8AC3E}">
        <p14:creationId xmlns:p14="http://schemas.microsoft.com/office/powerpoint/2010/main" val="79047616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F6D3D11-6210-261F-CB9E-D61035E5D706}"/>
              </a:ext>
            </a:extLst>
          </p:cNvPr>
          <p:cNvSpPr>
            <a:spLocks noGrp="1"/>
          </p:cNvSpPr>
          <p:nvPr>
            <p:ph type="title"/>
          </p:nvPr>
        </p:nvSpPr>
        <p:spPr/>
        <p:txBody>
          <a:bodyPr/>
          <a:lstStyle/>
          <a:p>
            <a:r>
              <a:rPr lang="it-IT" dirty="0"/>
              <a:t>Falsi ricordi di eventi mai accaduti</a:t>
            </a:r>
          </a:p>
        </p:txBody>
      </p:sp>
      <p:sp>
        <p:nvSpPr>
          <p:cNvPr id="3" name="Segnaposto contenuto 2">
            <a:extLst>
              <a:ext uri="{FF2B5EF4-FFF2-40B4-BE49-F238E27FC236}">
                <a16:creationId xmlns:a16="http://schemas.microsoft.com/office/drawing/2014/main" id="{04433988-8519-DC3D-9C1A-1E6529089FCE}"/>
              </a:ext>
            </a:extLst>
          </p:cNvPr>
          <p:cNvSpPr>
            <a:spLocks noGrp="1"/>
          </p:cNvSpPr>
          <p:nvPr>
            <p:ph idx="1"/>
          </p:nvPr>
        </p:nvSpPr>
        <p:spPr/>
        <p:txBody>
          <a:bodyPr>
            <a:normAutofit fontScale="77500" lnSpcReduction="20000"/>
          </a:bodyPr>
          <a:lstStyle/>
          <a:p>
            <a:r>
              <a:rPr lang="it-IT" dirty="0"/>
              <a:t>L’eventualità più drammatica di distorsione della memoria è il falso ricordo di un intero evento mai accaduto</a:t>
            </a:r>
          </a:p>
          <a:p>
            <a:r>
              <a:rPr lang="it-IT" dirty="0"/>
              <a:t>È un caso che può verificarsi con relativa facilità sotto certe condizioni</a:t>
            </a:r>
          </a:p>
          <a:p>
            <a:r>
              <a:rPr lang="it-IT" dirty="0"/>
              <a:t>Lo studio sistematico di questi fenomeni risale alla “</a:t>
            </a:r>
            <a:r>
              <a:rPr lang="it-IT" b="1" dirty="0"/>
              <a:t>guerra della memoria</a:t>
            </a:r>
            <a:r>
              <a:rPr lang="it-IT" dirty="0"/>
              <a:t>” negli anni Novanta (Loftus, 2018)</a:t>
            </a:r>
          </a:p>
          <a:p>
            <a:r>
              <a:rPr lang="it-IT" dirty="0"/>
              <a:t>Periodo di aspre controversie tra psicoterapeuti (soprattutto psicanalisti) e ricercatori nell’ambito della memoria, che aveva avuto ampia risonanza anche presso l’opinione pubblica</a:t>
            </a:r>
          </a:p>
          <a:p>
            <a:r>
              <a:rPr lang="it-IT" dirty="0"/>
              <a:t>In quel periodo erano emersi centinaia di casi, con implicazioni spesso penali, di persone che dopo decenni ricordavano di essere state testimoni di fatti terribili quali omicidi, o di avere subito stupri o molestie sessuali quando erano bambini/e, spesso da parte di parenti o altre persone a loro vicine</a:t>
            </a:r>
          </a:p>
        </p:txBody>
      </p:sp>
    </p:spTree>
    <p:extLst>
      <p:ext uri="{BB962C8B-B14F-4D97-AF65-F5344CB8AC3E}">
        <p14:creationId xmlns:p14="http://schemas.microsoft.com/office/powerpoint/2010/main" val="407690037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3EB43D0-446A-8884-10CC-45F8514A3E2C}"/>
              </a:ext>
            </a:extLst>
          </p:cNvPr>
          <p:cNvSpPr>
            <a:spLocks noGrp="1"/>
          </p:cNvSpPr>
          <p:nvPr>
            <p:ph type="title"/>
          </p:nvPr>
        </p:nvSpPr>
        <p:spPr/>
        <p:txBody>
          <a:bodyPr/>
          <a:lstStyle/>
          <a:p>
            <a:r>
              <a:rPr lang="it-IT" dirty="0"/>
              <a:t>Guerre della memoria</a:t>
            </a:r>
          </a:p>
        </p:txBody>
      </p:sp>
      <p:sp>
        <p:nvSpPr>
          <p:cNvPr id="3" name="Segnaposto contenuto 2">
            <a:extLst>
              <a:ext uri="{FF2B5EF4-FFF2-40B4-BE49-F238E27FC236}">
                <a16:creationId xmlns:a16="http://schemas.microsoft.com/office/drawing/2014/main" id="{35103AD2-63A4-64DD-7949-B49722CCD6F2}"/>
              </a:ext>
            </a:extLst>
          </p:cNvPr>
          <p:cNvSpPr>
            <a:spLocks noGrp="1"/>
          </p:cNvSpPr>
          <p:nvPr>
            <p:ph idx="1"/>
          </p:nvPr>
        </p:nvSpPr>
        <p:spPr/>
        <p:txBody>
          <a:bodyPr>
            <a:normAutofit fontScale="77500" lnSpcReduction="20000"/>
          </a:bodyPr>
          <a:lstStyle/>
          <a:p>
            <a:r>
              <a:rPr lang="it-IT" dirty="0"/>
              <a:t>Gli psicoterapeuti ritenevano che questi fossero i ricordi “repressi” di cui parlava Freud, ossia ricordi così terribili da essere forzati a restare al di fuori della consapevolezza tramite meccanismi difensivi</a:t>
            </a:r>
          </a:p>
          <a:p>
            <a:r>
              <a:rPr lang="it-IT" dirty="0"/>
              <a:t>In realtà, è accertato che casi reali di amnesia retrograda per eventi così rilevanti, per periodi così lunghi, e in assenza di altre psicopatologie gravi, se esistono, sono rarissimi (</a:t>
            </a:r>
            <a:r>
              <a:rPr lang="it-IT" dirty="0" err="1"/>
              <a:t>Schacter</a:t>
            </a:r>
            <a:r>
              <a:rPr lang="it-IT" dirty="0"/>
              <a:t>, 2008)</a:t>
            </a:r>
          </a:p>
          <a:p>
            <a:r>
              <a:rPr lang="it-IT" dirty="0"/>
              <a:t>Ad accrescere i sospetti, nella maggior parte dei casi i presunti “ricordi repressi” emergevano progressivamente durante sessioni di psicoterapia (in cui spesso si usava l’ipnosi)</a:t>
            </a:r>
          </a:p>
          <a:p>
            <a:r>
              <a:rPr lang="it-IT" dirty="0"/>
              <a:t>Gli psicoterapeuti potrebbero involontariamente avere indotto i loro pazienti, che generalmente soffrivano di disturbi minori quali lievi sintomi ansiose o depressive, a costruirsi dei falsi ricordi così terribili, per il fatto che era ciò che si aspettavano di trovare?</a:t>
            </a:r>
          </a:p>
        </p:txBody>
      </p:sp>
    </p:spTree>
    <p:extLst>
      <p:ext uri="{BB962C8B-B14F-4D97-AF65-F5344CB8AC3E}">
        <p14:creationId xmlns:p14="http://schemas.microsoft.com/office/powerpoint/2010/main" val="227462404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DAFCD2-A8A3-6D4D-0255-3A6CA7239271}"/>
              </a:ext>
            </a:extLst>
          </p:cNvPr>
          <p:cNvSpPr>
            <a:spLocks noGrp="1"/>
          </p:cNvSpPr>
          <p:nvPr>
            <p:ph type="title"/>
          </p:nvPr>
        </p:nvSpPr>
        <p:spPr/>
        <p:txBody>
          <a:bodyPr/>
          <a:lstStyle/>
          <a:p>
            <a:r>
              <a:rPr lang="it-IT" dirty="0"/>
              <a:t>La creazione di falsi ricordi</a:t>
            </a:r>
          </a:p>
        </p:txBody>
      </p:sp>
      <p:sp>
        <p:nvSpPr>
          <p:cNvPr id="3" name="Segnaposto contenuto 2">
            <a:extLst>
              <a:ext uri="{FF2B5EF4-FFF2-40B4-BE49-F238E27FC236}">
                <a16:creationId xmlns:a16="http://schemas.microsoft.com/office/drawing/2014/main" id="{B4FE6512-654D-39D2-46F4-602248FCDCBB}"/>
              </a:ext>
            </a:extLst>
          </p:cNvPr>
          <p:cNvSpPr>
            <a:spLocks noGrp="1"/>
          </p:cNvSpPr>
          <p:nvPr>
            <p:ph idx="1"/>
          </p:nvPr>
        </p:nvSpPr>
        <p:spPr/>
        <p:txBody>
          <a:bodyPr>
            <a:normAutofit fontScale="70000" lnSpcReduction="20000"/>
          </a:bodyPr>
          <a:lstStyle/>
          <a:p>
            <a:r>
              <a:rPr lang="it-IT" dirty="0"/>
              <a:t>I ricercatori hanno dimostrato che questo è possibile</a:t>
            </a:r>
          </a:p>
          <a:p>
            <a:r>
              <a:rPr lang="it-IT" dirty="0"/>
              <a:t>Molti esperimenti hanno mostrato che è relativamente facile indurre falsi ricordi di episodi (per esempio, essersi persi in un centro commerciale) relativi a periodi remoti del passato quali l’infanzia, anche in partecipanti giovani e senza alcuna patologia (Loftus, 1997)</a:t>
            </a:r>
          </a:p>
          <a:p>
            <a:r>
              <a:rPr lang="it-IT" dirty="0"/>
              <a:t>Le condizioni perché ciò possa avvenire sono:</a:t>
            </a:r>
          </a:p>
          <a:p>
            <a:r>
              <a:rPr lang="it-IT" dirty="0"/>
              <a:t>1: il partecipante deve essere almeno disposto a credere che quegli eventi </a:t>
            </a:r>
            <a:r>
              <a:rPr lang="it-IT" i="1" dirty="0"/>
              <a:t>possano</a:t>
            </a:r>
            <a:r>
              <a:rPr lang="it-IT" dirty="0"/>
              <a:t> essere veri (magari coadiuvato da false fotografie o altre presunte prove)</a:t>
            </a:r>
          </a:p>
          <a:p>
            <a:r>
              <a:rPr lang="it-IT" dirty="0"/>
              <a:t>2: il falso ricordo non si instaura al primo tentativo, ma sono necessarie successive sessioni, a distanza di tempo, in cui il partecipante si sforza di ricordare, costruendo progressivamente il suo (falso) ricordo</a:t>
            </a:r>
          </a:p>
          <a:p>
            <a:r>
              <a:rPr lang="it-IT" dirty="0"/>
              <a:t>3: sebbene in molti casi si arrivi a un falso ricordo riferito in modo convinto, non in tutti si instaura. In genere attorno a un terzo dei partecipanti arriva a convincersi del falso ricordo.</a:t>
            </a:r>
          </a:p>
        </p:txBody>
      </p:sp>
    </p:spTree>
    <p:extLst>
      <p:ext uri="{BB962C8B-B14F-4D97-AF65-F5344CB8AC3E}">
        <p14:creationId xmlns:p14="http://schemas.microsoft.com/office/powerpoint/2010/main" val="241847535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3B11A8F-AE79-D254-BE97-F8EEF72BD166}"/>
              </a:ext>
            </a:extLst>
          </p:cNvPr>
          <p:cNvSpPr>
            <a:spLocks noGrp="1"/>
          </p:cNvSpPr>
          <p:nvPr>
            <p:ph type="ctrTitle"/>
          </p:nvPr>
        </p:nvSpPr>
        <p:spPr/>
        <p:txBody>
          <a:bodyPr/>
          <a:lstStyle/>
          <a:p>
            <a:r>
              <a:rPr lang="it-IT" dirty="0"/>
              <a:t>La memoria prospettica</a:t>
            </a:r>
          </a:p>
        </p:txBody>
      </p:sp>
      <p:sp>
        <p:nvSpPr>
          <p:cNvPr id="3" name="Sottotitolo 2">
            <a:extLst>
              <a:ext uri="{FF2B5EF4-FFF2-40B4-BE49-F238E27FC236}">
                <a16:creationId xmlns:a16="http://schemas.microsoft.com/office/drawing/2014/main" id="{8C805A88-B099-4A67-1451-591547FDC517}"/>
              </a:ext>
            </a:extLst>
          </p:cNvPr>
          <p:cNvSpPr>
            <a:spLocks noGrp="1"/>
          </p:cNvSpPr>
          <p:nvPr>
            <p:ph type="subTitle" idx="1"/>
          </p:nvPr>
        </p:nvSpPr>
        <p:spPr/>
        <p:txBody>
          <a:bodyPr/>
          <a:lstStyle/>
          <a:p>
            <a:endParaRPr lang="it-IT"/>
          </a:p>
        </p:txBody>
      </p:sp>
      <p:sp>
        <p:nvSpPr>
          <p:cNvPr id="4" name="Segnaposto piè di pagina 3">
            <a:extLst>
              <a:ext uri="{FF2B5EF4-FFF2-40B4-BE49-F238E27FC236}">
                <a16:creationId xmlns:a16="http://schemas.microsoft.com/office/drawing/2014/main" id="{FE2B71B1-C9DE-A58B-75E1-6133D4EB31C0}"/>
              </a:ext>
            </a:extLst>
          </p:cNvPr>
          <p:cNvSpPr>
            <a:spLocks noGrp="1"/>
          </p:cNvSpPr>
          <p:nvPr>
            <p:ph type="ftr" sz="quarter" idx="11"/>
          </p:nvPr>
        </p:nvSpPr>
        <p:spPr/>
        <p:txBody>
          <a:bodyPr/>
          <a:lstStyle/>
          <a:p>
            <a:r>
              <a:rPr lang="en-GB"/>
              <a:t>Percezione Visiva A.A. 2020-2021</a:t>
            </a:r>
          </a:p>
        </p:txBody>
      </p:sp>
    </p:spTree>
    <p:extLst>
      <p:ext uri="{BB962C8B-B14F-4D97-AF65-F5344CB8AC3E}">
        <p14:creationId xmlns:p14="http://schemas.microsoft.com/office/powerpoint/2010/main" val="75102158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E9502F9-43ED-0776-551D-6C6217FD96BB}"/>
              </a:ext>
            </a:extLst>
          </p:cNvPr>
          <p:cNvSpPr>
            <a:spLocks noGrp="1"/>
          </p:cNvSpPr>
          <p:nvPr>
            <p:ph type="title"/>
          </p:nvPr>
        </p:nvSpPr>
        <p:spPr/>
        <p:txBody>
          <a:bodyPr/>
          <a:lstStyle/>
          <a:p>
            <a:r>
              <a:rPr lang="it-IT" dirty="0"/>
              <a:t>Ricordi delle intenzioni</a:t>
            </a:r>
          </a:p>
        </p:txBody>
      </p:sp>
      <p:sp>
        <p:nvSpPr>
          <p:cNvPr id="3" name="Segnaposto contenuto 2">
            <a:extLst>
              <a:ext uri="{FF2B5EF4-FFF2-40B4-BE49-F238E27FC236}">
                <a16:creationId xmlns:a16="http://schemas.microsoft.com/office/drawing/2014/main" id="{3E0C8C9B-B6B8-CF68-6519-26F5D1476104}"/>
              </a:ext>
            </a:extLst>
          </p:cNvPr>
          <p:cNvSpPr>
            <a:spLocks noGrp="1"/>
          </p:cNvSpPr>
          <p:nvPr>
            <p:ph idx="1"/>
          </p:nvPr>
        </p:nvSpPr>
        <p:spPr>
          <a:xfrm>
            <a:off x="628650" y="1498600"/>
            <a:ext cx="7886700" cy="4851399"/>
          </a:xfrm>
        </p:spPr>
        <p:txBody>
          <a:bodyPr>
            <a:normAutofit fontScale="92500" lnSpcReduction="10000"/>
          </a:bodyPr>
          <a:lstStyle/>
          <a:p>
            <a:r>
              <a:rPr lang="it-IT" sz="1800" dirty="0"/>
              <a:t>La memoria prospettica può essere definita come il </a:t>
            </a:r>
            <a:r>
              <a:rPr lang="it-IT" sz="1800" b="1" dirty="0"/>
              <a:t>ricordo delle intenzioni </a:t>
            </a:r>
          </a:p>
          <a:p>
            <a:r>
              <a:rPr lang="it-IT" sz="1800" dirty="0"/>
              <a:t>. Un compito tipico di memoria prospettica prevede che la persona formuli una intenzione e che poi sia in grado a distanza di tempo o all’apparire di un determinato stimolo di ricordare l’intenzione e svolgere l’azione corrispondente.</a:t>
            </a:r>
          </a:p>
          <a:p>
            <a:r>
              <a:rPr lang="it-IT" sz="1800" dirty="0"/>
              <a:t>Se la </a:t>
            </a:r>
            <a:r>
              <a:rPr lang="it-IT" sz="1800" b="1" dirty="0"/>
              <a:t>memoria retrospettiva</a:t>
            </a:r>
            <a:r>
              <a:rPr lang="it-IT" sz="1800" dirty="0"/>
              <a:t> (quella che è rivolta al passato) è centrata maggiormente sul contenuto, quindi al </a:t>
            </a:r>
            <a:r>
              <a:rPr lang="it-IT" sz="1800" i="1" dirty="0"/>
              <a:t>cosa</a:t>
            </a:r>
            <a:r>
              <a:rPr lang="it-IT" sz="1800" dirty="0"/>
              <a:t>, la memoria prospettica ci consente di ricordare </a:t>
            </a:r>
            <a:r>
              <a:rPr lang="it-IT" sz="1800" i="1" dirty="0"/>
              <a:t>quando</a:t>
            </a:r>
            <a:r>
              <a:rPr lang="it-IT" sz="1800" dirty="0"/>
              <a:t> ricordare </a:t>
            </a:r>
          </a:p>
          <a:p>
            <a:r>
              <a:rPr lang="it-IT" sz="1800" b="1" dirty="0"/>
              <a:t>Esempio</a:t>
            </a:r>
            <a:r>
              <a:rPr lang="it-IT" sz="1800" dirty="0"/>
              <a:t>:  metto in forno una focaccia, e devo stare attento che non bruci. Posso formulare un’ intenzione basata sul tempo (fra 40 minuti controllo cosa sta succedendo in forno) oppure posso impostare un timer.</a:t>
            </a:r>
          </a:p>
          <a:p>
            <a:r>
              <a:rPr lang="it-IT" sz="1800" dirty="0"/>
              <a:t>Nel primo caso, passati poco meno di quaranta minuti deve «venirmi in mente» di controllare l’ora, e – se sono trascorsi – ricordarmi che azione dovevo fare, e farla (andare in cucina e controllare il forno)</a:t>
            </a:r>
          </a:p>
          <a:p>
            <a:r>
              <a:rPr lang="it-IT" sz="1800" dirty="0"/>
              <a:t>Nel secondo caso, quando suonerà il timer deve «venirmi in mente» perché l’avevo impostato, recuperare l’intenzione, e svolgere l’azione</a:t>
            </a:r>
          </a:p>
          <a:p>
            <a:r>
              <a:rPr lang="it-IT" sz="1800" dirty="0"/>
              <a:t>Svolgere il primo o il secondo compito non è equivalente: il primo prevede che il ricordo dell’intenzione avvenga monitorando il tempo (</a:t>
            </a:r>
            <a:r>
              <a:rPr lang="it-IT" sz="1800" i="1" dirty="0"/>
              <a:t>time-</a:t>
            </a:r>
            <a:r>
              <a:rPr lang="it-IT" sz="1800" i="1" dirty="0" err="1"/>
              <a:t>based</a:t>
            </a:r>
            <a:r>
              <a:rPr lang="it-IT" sz="1800" i="1" dirty="0"/>
              <a:t> </a:t>
            </a:r>
            <a:r>
              <a:rPr lang="it-IT" sz="1800" i="1" dirty="0" err="1"/>
              <a:t>prospective</a:t>
            </a:r>
            <a:r>
              <a:rPr lang="it-IT" sz="1800" i="1" dirty="0"/>
              <a:t> </a:t>
            </a:r>
            <a:r>
              <a:rPr lang="it-IT" sz="1800" i="1" dirty="0" err="1"/>
              <a:t>memory</a:t>
            </a:r>
            <a:r>
              <a:rPr lang="it-IT" sz="1800" i="1" dirty="0"/>
              <a:t> task</a:t>
            </a:r>
            <a:r>
              <a:rPr lang="it-IT" sz="1800" dirty="0"/>
              <a:t>), il secondo attraverso l’utilizzo di un evento (</a:t>
            </a:r>
            <a:r>
              <a:rPr lang="it-IT" sz="1800" i="1" dirty="0"/>
              <a:t>event-</a:t>
            </a:r>
            <a:r>
              <a:rPr lang="it-IT" sz="1800" i="1" dirty="0" err="1"/>
              <a:t>based</a:t>
            </a:r>
            <a:r>
              <a:rPr lang="it-IT" sz="1800" i="1" dirty="0"/>
              <a:t> </a:t>
            </a:r>
            <a:r>
              <a:rPr lang="it-IT" sz="1800" i="1" dirty="0" err="1"/>
              <a:t>prospective</a:t>
            </a:r>
            <a:r>
              <a:rPr lang="it-IT" sz="1800" i="1" dirty="0"/>
              <a:t> </a:t>
            </a:r>
            <a:r>
              <a:rPr lang="it-IT" sz="1800" i="1" dirty="0" err="1"/>
              <a:t>memory</a:t>
            </a:r>
            <a:r>
              <a:rPr lang="it-IT" sz="1800" i="1" dirty="0"/>
              <a:t> task</a:t>
            </a:r>
            <a:r>
              <a:rPr lang="it-IT" sz="1800" dirty="0"/>
              <a:t>)</a:t>
            </a:r>
          </a:p>
        </p:txBody>
      </p:sp>
    </p:spTree>
    <p:extLst>
      <p:ext uri="{BB962C8B-B14F-4D97-AF65-F5344CB8AC3E}">
        <p14:creationId xmlns:p14="http://schemas.microsoft.com/office/powerpoint/2010/main" val="230875602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A8506F5-DEDC-F6AA-6F34-AC63D9042B4A}"/>
              </a:ext>
            </a:extLst>
          </p:cNvPr>
          <p:cNvSpPr>
            <a:spLocks noGrp="1"/>
          </p:cNvSpPr>
          <p:nvPr>
            <p:ph type="title"/>
          </p:nvPr>
        </p:nvSpPr>
        <p:spPr/>
        <p:txBody>
          <a:bodyPr/>
          <a:lstStyle/>
          <a:p>
            <a:r>
              <a:rPr lang="it-IT" dirty="0"/>
              <a:t>Come funziona la memoria prospettica?</a:t>
            </a:r>
          </a:p>
        </p:txBody>
      </p:sp>
      <p:sp>
        <p:nvSpPr>
          <p:cNvPr id="3" name="Segnaposto contenuto 2">
            <a:extLst>
              <a:ext uri="{FF2B5EF4-FFF2-40B4-BE49-F238E27FC236}">
                <a16:creationId xmlns:a16="http://schemas.microsoft.com/office/drawing/2014/main" id="{4FCAE00E-4D51-7449-4176-F14A4F3FCDBE}"/>
              </a:ext>
            </a:extLst>
          </p:cNvPr>
          <p:cNvSpPr>
            <a:spLocks noGrp="1"/>
          </p:cNvSpPr>
          <p:nvPr>
            <p:ph idx="1"/>
          </p:nvPr>
        </p:nvSpPr>
        <p:spPr/>
        <p:txBody>
          <a:bodyPr>
            <a:normAutofit fontScale="70000" lnSpcReduction="20000"/>
          </a:bodyPr>
          <a:lstStyle/>
          <a:p>
            <a:r>
              <a:rPr lang="it-IT" dirty="0"/>
              <a:t>La diversità fra questi due compiti è alla base del dibattito su come funzioni la memoria prospettica</a:t>
            </a:r>
          </a:p>
          <a:p>
            <a:r>
              <a:rPr lang="it-IT" dirty="0"/>
              <a:t>Per i compiti</a:t>
            </a:r>
            <a:r>
              <a:rPr lang="it-IT" b="1" dirty="0"/>
              <a:t> prospettici basati sull’evento, </a:t>
            </a:r>
            <a:r>
              <a:rPr lang="it-IT" dirty="0"/>
              <a:t>vi sono teorie che suggeriscono che il processo chiave alla base dell’esecuzione sia il </a:t>
            </a:r>
            <a:r>
              <a:rPr lang="it-IT" b="1" dirty="0"/>
              <a:t>monitoraggio</a:t>
            </a:r>
            <a:r>
              <a:rPr lang="it-IT" dirty="0"/>
              <a:t>: il recupero dell’intenzione avviene attraverso un monitoraggio attivo dell’ambiente alla ricerca degli eventi </a:t>
            </a:r>
            <a:r>
              <a:rPr lang="it-IT" i="1" dirty="0"/>
              <a:t>target</a:t>
            </a:r>
            <a:r>
              <a:rPr lang="it-IT" dirty="0"/>
              <a:t> che fungono da </a:t>
            </a:r>
            <a:r>
              <a:rPr lang="it-IT" i="1" dirty="0" err="1"/>
              <a:t>cues</a:t>
            </a:r>
            <a:r>
              <a:rPr lang="it-IT" dirty="0"/>
              <a:t> per il recupero del ricordo</a:t>
            </a:r>
          </a:p>
          <a:p>
            <a:r>
              <a:rPr lang="it-IT" dirty="0"/>
              <a:t>Dopo aver formulato l’intenzione prospettica, meccanismi di controllo </a:t>
            </a:r>
            <a:r>
              <a:rPr lang="it-IT" dirty="0" err="1"/>
              <a:t>attentivo</a:t>
            </a:r>
            <a:r>
              <a:rPr lang="it-IT" dirty="0"/>
              <a:t> (associati all’esecutivo centrale) monitorano l'ambiente per individuare l’evento </a:t>
            </a:r>
            <a:r>
              <a:rPr lang="it-IT" i="1" dirty="0"/>
              <a:t>target</a:t>
            </a:r>
          </a:p>
          <a:p>
            <a:r>
              <a:rPr lang="it-IT" dirty="0"/>
              <a:t>Una volta individuato, il sistema </a:t>
            </a:r>
            <a:r>
              <a:rPr lang="it-IT" dirty="0" err="1"/>
              <a:t>attentivo</a:t>
            </a:r>
            <a:r>
              <a:rPr lang="it-IT" dirty="0"/>
              <a:t> interrompe l’attività in corso e, se le condizioni sono appropriate, avvia i processi necessari per eseguire l’azione prevista</a:t>
            </a:r>
          </a:p>
          <a:p>
            <a:r>
              <a:rPr lang="it-IT" dirty="0"/>
              <a:t>In questi modelli l’unico percorso per il recupero dell’intenzione è attraverso il monitoraggio; in altre parole il recupero di un’intenzione non è mai automatico e il costo, dal punto di vista </a:t>
            </a:r>
            <a:r>
              <a:rPr lang="it-IT" dirty="0" err="1"/>
              <a:t>attentivo</a:t>
            </a:r>
            <a:r>
              <a:rPr lang="it-IT" dirty="0"/>
              <a:t>, è notevole</a:t>
            </a:r>
          </a:p>
        </p:txBody>
      </p:sp>
    </p:spTree>
    <p:extLst>
      <p:ext uri="{BB962C8B-B14F-4D97-AF65-F5344CB8AC3E}">
        <p14:creationId xmlns:p14="http://schemas.microsoft.com/office/powerpoint/2010/main" val="160285950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A8506F5-DEDC-F6AA-6F34-AC63D9042B4A}"/>
              </a:ext>
            </a:extLst>
          </p:cNvPr>
          <p:cNvSpPr>
            <a:spLocks noGrp="1"/>
          </p:cNvSpPr>
          <p:nvPr>
            <p:ph type="title"/>
          </p:nvPr>
        </p:nvSpPr>
        <p:spPr/>
        <p:txBody>
          <a:bodyPr/>
          <a:lstStyle/>
          <a:p>
            <a:r>
              <a:rPr lang="it-IT" dirty="0"/>
              <a:t>Come funziona la memoria prospettica? (2)</a:t>
            </a:r>
          </a:p>
        </p:txBody>
      </p:sp>
      <p:sp>
        <p:nvSpPr>
          <p:cNvPr id="3" name="Segnaposto contenuto 2">
            <a:extLst>
              <a:ext uri="{FF2B5EF4-FFF2-40B4-BE49-F238E27FC236}">
                <a16:creationId xmlns:a16="http://schemas.microsoft.com/office/drawing/2014/main" id="{4FCAE00E-4D51-7449-4176-F14A4F3FCDBE}"/>
              </a:ext>
            </a:extLst>
          </p:cNvPr>
          <p:cNvSpPr>
            <a:spLocks noGrp="1"/>
          </p:cNvSpPr>
          <p:nvPr>
            <p:ph idx="1"/>
          </p:nvPr>
        </p:nvSpPr>
        <p:spPr/>
        <p:txBody>
          <a:bodyPr>
            <a:normAutofit fontScale="70000" lnSpcReduction="20000"/>
          </a:bodyPr>
          <a:lstStyle/>
          <a:p>
            <a:r>
              <a:rPr lang="it-IT" dirty="0"/>
              <a:t>Il modello alternativo, detto </a:t>
            </a:r>
            <a:r>
              <a:rPr lang="it-IT" b="1" dirty="0" err="1"/>
              <a:t>multiprocesso</a:t>
            </a:r>
            <a:r>
              <a:rPr lang="it-IT" dirty="0"/>
              <a:t>, suggerisce che le caratteristiche del compito di memoria prospettica influenzino la modalità di recupero dell’intenzione, favorendo a volte l’utilizzo di processi di monitoraggio attivo, in altre occasioni un recupero spontaneo</a:t>
            </a:r>
          </a:p>
          <a:p>
            <a:r>
              <a:rPr lang="it-IT" dirty="0"/>
              <a:t>Vista la frequenza nella vita quotidiana di situazioni che implicano la memoria prospettica sarebbe disadattivo pensare che il ricordo prospettico dipenda esclusivamente da processi che richiedono un coinvolgimento attivo delle funzioni esecutive, non fosse altro che a volte siamo coinvolti in compiti simultanei di memoria prospettica. </a:t>
            </a:r>
          </a:p>
          <a:p>
            <a:r>
              <a:rPr lang="it-IT" dirty="0"/>
              <a:t>Tuttavia l’efficacia del recupero spontaneo dell’intenzione dipende da alcuni fattori, come per esempio dalla forza dell’associazione fra l’evento </a:t>
            </a:r>
            <a:r>
              <a:rPr lang="it-IT" i="1" dirty="0" err="1"/>
              <a:t>cue</a:t>
            </a:r>
            <a:r>
              <a:rPr lang="it-IT" i="1" dirty="0"/>
              <a:t> </a:t>
            </a:r>
            <a:r>
              <a:rPr lang="it-IT" dirty="0"/>
              <a:t>e l’azione da svolgere, o dalla facile identificabilità dell’evento </a:t>
            </a:r>
            <a:r>
              <a:rPr lang="it-IT" i="1" dirty="0" err="1"/>
              <a:t>cue</a:t>
            </a:r>
            <a:endParaRPr lang="it-IT" i="1" dirty="0"/>
          </a:p>
          <a:p>
            <a:r>
              <a:rPr lang="it-IT" dirty="0"/>
              <a:t>Riprendendo l’esempio iniziale, se abbiamo cambiato il forno e il timer utilizza un suono differente rispetto a quello del precedente e contemporaneamente sono accesi altri elettrodomestici che rendono difficile riconoscerlo fra altri rumori, la probabilità di bruciare la focaccia sarà piuttosto alta</a:t>
            </a:r>
          </a:p>
        </p:txBody>
      </p:sp>
    </p:spTree>
    <p:extLst>
      <p:ext uri="{BB962C8B-B14F-4D97-AF65-F5344CB8AC3E}">
        <p14:creationId xmlns:p14="http://schemas.microsoft.com/office/powerpoint/2010/main" val="273694416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IW_NOTES_FOOTER" val="1"/>
</p:tagLst>
</file>

<file path=ppt/theme/theme1.xml><?xml version="1.0" encoding="utf-8"?>
<a:theme xmlns:a="http://schemas.openxmlformats.org/drawingml/2006/main" name="psidipTheme">
  <a:themeElements>
    <a:clrScheme name="Personalizzato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sidipTheme" id="{E051AA77-BC77-42A4-9CA0-9BFF95C9AED9}" vid="{CBFE430A-9F53-455F-89D5-B7EF42479A08}"/>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10121</TotalTime>
  <Words>10029</Words>
  <Application>Microsoft Macintosh PowerPoint</Application>
  <PresentationFormat>Presentazione su schermo (4:3)</PresentationFormat>
  <Paragraphs>652</Paragraphs>
  <Slides>102</Slides>
  <Notes>46</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102</vt:i4>
      </vt:variant>
    </vt:vector>
  </HeadingPairs>
  <TitlesOfParts>
    <vt:vector size="109" baseType="lpstr">
      <vt:lpstr>Arial</vt:lpstr>
      <vt:lpstr>Calibri</vt:lpstr>
      <vt:lpstr>Calibri Light</vt:lpstr>
      <vt:lpstr>Comic Sans MS</vt:lpstr>
      <vt:lpstr>Noto Sans Symbols</vt:lpstr>
      <vt:lpstr>Times</vt:lpstr>
      <vt:lpstr>psidipTheme</vt:lpstr>
      <vt:lpstr>Presentazione standard di PowerPoint</vt:lpstr>
      <vt:lpstr>Cos’è la memoria</vt:lpstr>
      <vt:lpstr>Stadi della memoria</vt:lpstr>
      <vt:lpstr>Sistemi della memoria</vt:lpstr>
      <vt:lpstr>Il modello modale</vt:lpstr>
      <vt:lpstr>Magazzino sensoriale</vt:lpstr>
      <vt:lpstr>Magazzini a breve e lungo termine</vt:lpstr>
      <vt:lpstr>Modello della «profondità di elaborazione»</vt:lpstr>
      <vt:lpstr>Sistemi temporanei</vt:lpstr>
      <vt:lpstr>Sistemi temporanei (2)</vt:lpstr>
      <vt:lpstr>Sistemi temporanei (3)</vt:lpstr>
      <vt:lpstr>Memoria sensoriale</vt:lpstr>
      <vt:lpstr>Memoria sensoriale (2)</vt:lpstr>
      <vt:lpstr>Memoria iconica ed ecoica</vt:lpstr>
      <vt:lpstr>Studi di Sperling (1959) sulla memoria iconica</vt:lpstr>
      <vt:lpstr>Confine tra processi percettivi e mnestici</vt:lpstr>
      <vt:lpstr>Memoria a breve termine</vt:lpstr>
      <vt:lpstr>Modello classico di Baddeley e Hitch (1974)</vt:lpstr>
      <vt:lpstr>Componenti del modello</vt:lpstr>
      <vt:lpstr>Presentazione standard di PowerPoint</vt:lpstr>
      <vt:lpstr>Loop articolatorio</vt:lpstr>
      <vt:lpstr>Taccuino visuo-spaziale</vt:lpstr>
      <vt:lpstr>Esecutivo centrale</vt:lpstr>
      <vt:lpstr>Misurare la memoria di lavoro</vt:lpstr>
      <vt:lpstr>Presentazione standard di PowerPoint</vt:lpstr>
      <vt:lpstr>Capacità della memoria di lavoro</vt:lpstr>
      <vt:lpstr>Natura dei limiti della ML</vt:lpstr>
      <vt:lpstr>L’esecutivo centrale e funzioni esecutive</vt:lpstr>
      <vt:lpstr>Funzioni esecutive per Miyake et al. (2000)</vt:lpstr>
      <vt:lpstr>Metanalisi di Karr et al. (2018)</vt:lpstr>
      <vt:lpstr>Baddeley, 2000: aggiornamento del modello di ML</vt:lpstr>
      <vt:lpstr>Buffer episodico</vt:lpstr>
      <vt:lpstr>Modelli alternativi di ML</vt:lpstr>
      <vt:lpstr>Oberauer et al., 2018</vt:lpstr>
      <vt:lpstr>Memoria di lavoro e cognizione complessa</vt:lpstr>
      <vt:lpstr>ML e comprensione del testo</vt:lpstr>
      <vt:lpstr>Listening span test</vt:lpstr>
      <vt:lpstr>Risultatati di Daneman e Carpenter</vt:lpstr>
      <vt:lpstr>Turner e Eagle (1989)</vt:lpstr>
      <vt:lpstr>Di può potenziare la ML?</vt:lpstr>
      <vt:lpstr>Training di ML in bambini</vt:lpstr>
      <vt:lpstr>Training di ML in giovani adulti</vt:lpstr>
      <vt:lpstr>Training in anziani con invecchiamento normale</vt:lpstr>
      <vt:lpstr>Gli  «effetti di memoria»</vt:lpstr>
      <vt:lpstr>Curva di posizione seriale</vt:lpstr>
      <vt:lpstr>Altri effetti di memoria</vt:lpstr>
      <vt:lpstr>Sistemi permaenti di memoria</vt:lpstr>
      <vt:lpstr>Memoria a lungo termine (MLT)</vt:lpstr>
      <vt:lpstr> “Magazzini” della MLT</vt:lpstr>
      <vt:lpstr>Memoria implicita</vt:lpstr>
      <vt:lpstr>Memoria implicita (2)</vt:lpstr>
      <vt:lpstr>Memoria esplicita: episodica</vt:lpstr>
      <vt:lpstr>Memoria esplicita: semantica</vt:lpstr>
      <vt:lpstr>Memoria semantica (2)</vt:lpstr>
      <vt:lpstr>Il monitoraggio della fonte</vt:lpstr>
      <vt:lpstr>Memoria episodica e semantica sono davvero separabili?</vt:lpstr>
      <vt:lpstr>Presentazione standard di PowerPoint</vt:lpstr>
      <vt:lpstr>Episodic future thinking</vt:lpstr>
      <vt:lpstr>La memoria episodica è ricostruttiva</vt:lpstr>
      <vt:lpstr>Memoria ricostruttiva (2)</vt:lpstr>
      <vt:lpstr>Come migliorare la MLT? Ripetizione</vt:lpstr>
      <vt:lpstr>Ripasso rielaborativo</vt:lpstr>
      <vt:lpstr>Teoria dei livelli di elaborazione</vt:lpstr>
      <vt:lpstr>Mnemotecniche</vt:lpstr>
      <vt:lpstr>Mnemotecnica dei loci</vt:lpstr>
      <vt:lpstr>Tecniche verbali</vt:lpstr>
      <vt:lpstr>Pratica del recupero</vt:lpstr>
      <vt:lpstr>Efficacia della pratica del recupero</vt:lpstr>
      <vt:lpstr>Dilazionare la codifica del materiale</vt:lpstr>
      <vt:lpstr>Efficacia della dilazione</vt:lpstr>
      <vt:lpstr>La memoria autobiografica</vt:lpstr>
      <vt:lpstr>La memoria autobiografica (2)</vt:lpstr>
      <vt:lpstr>La memoria autobiografica: definizione</vt:lpstr>
      <vt:lpstr>Funzioni della MA</vt:lpstr>
      <vt:lpstr>Costruzione della MA</vt:lpstr>
      <vt:lpstr>MA e autoregolazione delle emozioni</vt:lpstr>
      <vt:lpstr>Il self-memory system (SMS)</vt:lpstr>
      <vt:lpstr>Il self-memory system (2)</vt:lpstr>
      <vt:lpstr>Distribuzione dei ricordi autobiografici</vt:lpstr>
      <vt:lpstr>Distribuzione dei ricordi autobiografici (2)</vt:lpstr>
      <vt:lpstr>Gli «errori della memoria»</vt:lpstr>
      <vt:lpstr>Effetti collaterali della memoria</vt:lpstr>
      <vt:lpstr>La memoria è ricostruttiva</vt:lpstr>
      <vt:lpstr>L’oblio</vt:lpstr>
      <vt:lpstr>Motivi del fallimento del recupero</vt:lpstr>
      <vt:lpstr>Mancata codifica</vt:lpstr>
      <vt:lpstr>Decadimento</vt:lpstr>
      <vt:lpstr>Interferenza</vt:lpstr>
      <vt:lpstr>Insufficienza degli indizi</vt:lpstr>
      <vt:lpstr>Decisione di non ricordare</vt:lpstr>
      <vt:lpstr>Distorsioni e falsi ricordi: memoria schematica</vt:lpstr>
      <vt:lpstr>Falsi ricordi inferenziali</vt:lpstr>
      <vt:lpstr>Il paradigma DRM (Deese-Roediger-McDermott)</vt:lpstr>
      <vt:lpstr>Distorsioni causate da informazioni esterne</vt:lpstr>
      <vt:lpstr>Le domande ai teste possono deformare i loro ricordi</vt:lpstr>
      <vt:lpstr>Falsi ricordi di eventi mai accaduti</vt:lpstr>
      <vt:lpstr>Guerre della memoria</vt:lpstr>
      <vt:lpstr>La creazione di falsi ricordi</vt:lpstr>
      <vt:lpstr>La memoria prospettica</vt:lpstr>
      <vt:lpstr>Ricordi delle intenzioni</vt:lpstr>
      <vt:lpstr>Come funziona la memoria prospettica?</vt:lpstr>
      <vt:lpstr>Come funziona la memoria prospettica? (2)</vt:lpstr>
    </vt:vector>
  </TitlesOfParts>
  <Company>Università Bicocca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UNIVERSITA’ DI MILANO-BICOCCA FACOLTA’ DI PSICOLOGIA</dc:title>
  <dc:creator>Roberta Daini</dc:creator>
  <cp:lastModifiedBy>paolo cherubini</cp:lastModifiedBy>
  <cp:revision>487</cp:revision>
  <cp:lastPrinted>2021-11-04T07:46:11Z</cp:lastPrinted>
  <dcterms:created xsi:type="dcterms:W3CDTF">2013-10-01T10:28:07Z</dcterms:created>
  <dcterms:modified xsi:type="dcterms:W3CDTF">2022-09-20T08:14:40Z</dcterms:modified>
</cp:coreProperties>
</file>