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4.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8.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9.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2.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23.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24.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25.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notesSlides/notesSlide26.xml" ContentType="application/vnd.openxmlformats-officedocument.presentationml.notesSlide+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27.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9"/>
  </p:notesMasterIdLst>
  <p:sldIdLst>
    <p:sldId id="256" r:id="rId2"/>
    <p:sldId id="257" r:id="rId3"/>
    <p:sldId id="258" r:id="rId4"/>
    <p:sldId id="515" r:id="rId5"/>
    <p:sldId id="514" r:id="rId6"/>
    <p:sldId id="513" r:id="rId7"/>
    <p:sldId id="516" r:id="rId8"/>
    <p:sldId id="517" r:id="rId9"/>
    <p:sldId id="518" r:id="rId10"/>
    <p:sldId id="519" r:id="rId11"/>
    <p:sldId id="520" r:id="rId12"/>
    <p:sldId id="521" r:id="rId13"/>
    <p:sldId id="522" r:id="rId14"/>
    <p:sldId id="523" r:id="rId15"/>
    <p:sldId id="524" r:id="rId16"/>
    <p:sldId id="525" r:id="rId17"/>
    <p:sldId id="297" r:id="rId18"/>
    <p:sldId id="526" r:id="rId19"/>
    <p:sldId id="298" r:id="rId20"/>
    <p:sldId id="527" r:id="rId21"/>
    <p:sldId id="528" r:id="rId22"/>
    <p:sldId id="529" r:id="rId23"/>
    <p:sldId id="530" r:id="rId24"/>
    <p:sldId id="531" r:id="rId25"/>
    <p:sldId id="532" r:id="rId26"/>
    <p:sldId id="533" r:id="rId27"/>
    <p:sldId id="534" r:id="rId28"/>
    <p:sldId id="535" r:id="rId29"/>
    <p:sldId id="536" r:id="rId30"/>
    <p:sldId id="537" r:id="rId31"/>
    <p:sldId id="539" r:id="rId32"/>
    <p:sldId id="543" r:id="rId33"/>
    <p:sldId id="538" r:id="rId34"/>
    <p:sldId id="540" r:id="rId35"/>
    <p:sldId id="541" r:id="rId36"/>
    <p:sldId id="542" r:id="rId37"/>
    <p:sldId id="544" r:id="rId38"/>
    <p:sldId id="545" r:id="rId39"/>
    <p:sldId id="547" r:id="rId40"/>
    <p:sldId id="546" r:id="rId41"/>
    <p:sldId id="548" r:id="rId42"/>
    <p:sldId id="549" r:id="rId43"/>
    <p:sldId id="550" r:id="rId44"/>
    <p:sldId id="353" r:id="rId45"/>
    <p:sldId id="354" r:id="rId46"/>
    <p:sldId id="355" r:id="rId47"/>
    <p:sldId id="356" r:id="rId48"/>
    <p:sldId id="357" r:id="rId49"/>
    <p:sldId id="358" r:id="rId50"/>
    <p:sldId id="359" r:id="rId51"/>
    <p:sldId id="360" r:id="rId52"/>
    <p:sldId id="361" r:id="rId53"/>
    <p:sldId id="362" r:id="rId54"/>
    <p:sldId id="363" r:id="rId55"/>
    <p:sldId id="365" r:id="rId56"/>
    <p:sldId id="366" r:id="rId57"/>
    <p:sldId id="367" r:id="rId58"/>
    <p:sldId id="368" r:id="rId59"/>
    <p:sldId id="370" r:id="rId60"/>
    <p:sldId id="372" r:id="rId61"/>
    <p:sldId id="373" r:id="rId62"/>
    <p:sldId id="375" r:id="rId63"/>
    <p:sldId id="377" r:id="rId64"/>
    <p:sldId id="378" r:id="rId65"/>
    <p:sldId id="379" r:id="rId66"/>
    <p:sldId id="381" r:id="rId67"/>
    <p:sldId id="382" r:id="rId68"/>
    <p:sldId id="384" r:id="rId69"/>
    <p:sldId id="385" r:id="rId70"/>
    <p:sldId id="387" r:id="rId71"/>
    <p:sldId id="388" r:id="rId72"/>
    <p:sldId id="389" r:id="rId73"/>
    <p:sldId id="390" r:id="rId74"/>
    <p:sldId id="391" r:id="rId75"/>
    <p:sldId id="392" r:id="rId76"/>
    <p:sldId id="393" r:id="rId77"/>
    <p:sldId id="396" r:id="rId78"/>
    <p:sldId id="398" r:id="rId79"/>
    <p:sldId id="399" r:id="rId80"/>
    <p:sldId id="400" r:id="rId81"/>
    <p:sldId id="401" r:id="rId82"/>
    <p:sldId id="402" r:id="rId83"/>
    <p:sldId id="403" r:id="rId84"/>
    <p:sldId id="551" r:id="rId85"/>
    <p:sldId id="552" r:id="rId86"/>
    <p:sldId id="404" r:id="rId87"/>
    <p:sldId id="405" r:id="rId88"/>
    <p:sldId id="406" r:id="rId89"/>
    <p:sldId id="407" r:id="rId90"/>
    <p:sldId id="408" r:id="rId91"/>
    <p:sldId id="409" r:id="rId92"/>
    <p:sldId id="410" r:id="rId93"/>
    <p:sldId id="411" r:id="rId94"/>
    <p:sldId id="412" r:id="rId95"/>
    <p:sldId id="413" r:id="rId96"/>
    <p:sldId id="553" r:id="rId97"/>
    <p:sldId id="554" r:id="rId98"/>
    <p:sldId id="555" r:id="rId99"/>
    <p:sldId id="418" r:id="rId100"/>
    <p:sldId id="419" r:id="rId101"/>
    <p:sldId id="420" r:id="rId102"/>
    <p:sldId id="421" r:id="rId103"/>
    <p:sldId id="556" r:id="rId104"/>
    <p:sldId id="423" r:id="rId105"/>
    <p:sldId id="424" r:id="rId106"/>
    <p:sldId id="425" r:id="rId107"/>
    <p:sldId id="426" r:id="rId108"/>
    <p:sldId id="428" r:id="rId109"/>
    <p:sldId id="429" r:id="rId110"/>
    <p:sldId id="557" r:id="rId111"/>
    <p:sldId id="430" r:id="rId112"/>
    <p:sldId id="431" r:id="rId113"/>
    <p:sldId id="432" r:id="rId114"/>
    <p:sldId id="433" r:id="rId115"/>
    <p:sldId id="434" r:id="rId116"/>
    <p:sldId id="435" r:id="rId117"/>
    <p:sldId id="436" r:id="rId118"/>
    <p:sldId id="459" r:id="rId119"/>
    <p:sldId id="460" r:id="rId120"/>
    <p:sldId id="462" r:id="rId121"/>
    <p:sldId id="463" r:id="rId122"/>
    <p:sldId id="464" r:id="rId123"/>
    <p:sldId id="465" r:id="rId124"/>
    <p:sldId id="466" r:id="rId125"/>
    <p:sldId id="467" r:id="rId126"/>
    <p:sldId id="468" r:id="rId127"/>
    <p:sldId id="558" r:id="rId128"/>
    <p:sldId id="559" r:id="rId129"/>
    <p:sldId id="469" r:id="rId130"/>
    <p:sldId id="470" r:id="rId131"/>
    <p:sldId id="471" r:id="rId132"/>
    <p:sldId id="483" r:id="rId133"/>
    <p:sldId id="484" r:id="rId134"/>
    <p:sldId id="485" r:id="rId135"/>
    <p:sldId id="478" r:id="rId136"/>
    <p:sldId id="479" r:id="rId137"/>
    <p:sldId id="495" r:id="rId138"/>
    <p:sldId id="496" r:id="rId139"/>
    <p:sldId id="497" r:id="rId140"/>
    <p:sldId id="498" r:id="rId141"/>
    <p:sldId id="499" r:id="rId142"/>
    <p:sldId id="500" r:id="rId143"/>
    <p:sldId id="501" r:id="rId144"/>
    <p:sldId id="560" r:id="rId145"/>
    <p:sldId id="502" r:id="rId146"/>
    <p:sldId id="561" r:id="rId147"/>
    <p:sldId id="507" r:id="rId148"/>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880">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ile chiaro 2 - Colore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44"/>
    <p:restoredTop sz="78571"/>
  </p:normalViewPr>
  <p:slideViewPr>
    <p:cSldViewPr snapToGrid="0" snapToObjects="1">
      <p:cViewPr varScale="1">
        <p:scale>
          <a:sx n="88" d="100"/>
          <a:sy n="88" d="100"/>
        </p:scale>
        <p:origin x="1176" y="176"/>
      </p:cViewPr>
      <p:guideLst>
        <p:guide pos="2880"/>
        <p:guide orient="horz" pos="2160"/>
      </p:guideLst>
    </p:cSldViewPr>
  </p:slideViewPr>
  <p:notesTextViewPr>
    <p:cViewPr>
      <p:scale>
        <a:sx n="100" d="100"/>
        <a:sy n="100" d="100"/>
      </p:scale>
      <p:origin x="0" y="0"/>
    </p:cViewPr>
  </p:notesTextViewPr>
  <p:sorterViewPr>
    <p:cViewPr>
      <p:scale>
        <a:sx n="1" d="1"/>
        <a:sy n="1" d="1"/>
      </p:scale>
      <p:origin x="0" y="22832"/>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notesMaster" Target="notesMasters/notesMaster1.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presProps" Target="presProps.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s>
</file>

<file path=ppt/diagrams/_rels/data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F2E6B3-95D8-4AE8-83E2-B5BE56203462}"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7E171A12-B588-47D3-97D3-A2F5C933B349}">
      <dgm:prSet/>
      <dgm:spPr/>
      <dgm:t>
        <a:bodyPr/>
        <a:lstStyle/>
        <a:p>
          <a:r>
            <a:rPr lang="it-IT"/>
            <a:t>«Il processo grazie al quale acquisiamo conoscenze sul mondo» (Kandel et al., 2000)</a:t>
          </a:r>
          <a:endParaRPr lang="en-US"/>
        </a:p>
      </dgm:t>
    </dgm:pt>
    <dgm:pt modelId="{4DAAFC07-AA7A-433F-973D-C94A57CECD75}" type="parTrans" cxnId="{0BFCC8AF-48A4-47AB-98BC-BB2651056DF9}">
      <dgm:prSet/>
      <dgm:spPr/>
      <dgm:t>
        <a:bodyPr/>
        <a:lstStyle/>
        <a:p>
          <a:endParaRPr lang="en-US"/>
        </a:p>
      </dgm:t>
    </dgm:pt>
    <dgm:pt modelId="{6416279F-8DAE-4310-9B1F-7917BB4CAF10}" type="sibTrans" cxnId="{0BFCC8AF-48A4-47AB-98BC-BB2651056DF9}">
      <dgm:prSet/>
      <dgm:spPr/>
      <dgm:t>
        <a:bodyPr/>
        <a:lstStyle/>
        <a:p>
          <a:endParaRPr lang="en-US"/>
        </a:p>
      </dgm:t>
    </dgm:pt>
    <dgm:pt modelId="{B3553B92-32E9-4BFA-BC68-B2F15B506F7F}">
      <dgm:prSet/>
      <dgm:spPr/>
      <dgm:t>
        <a:bodyPr/>
        <a:lstStyle/>
        <a:p>
          <a:r>
            <a:rPr lang="it-IT" dirty="0"/>
            <a:t>Qui: apprendimento guidato da esperienza personale e diretta dell’ambiente</a:t>
          </a:r>
          <a:endParaRPr lang="en-US" dirty="0"/>
        </a:p>
      </dgm:t>
    </dgm:pt>
    <dgm:pt modelId="{52FB8473-0366-4F0D-9741-6709ECF32F0B}" type="parTrans" cxnId="{469C122E-6712-4CD7-A780-22D307E7CA2A}">
      <dgm:prSet/>
      <dgm:spPr/>
      <dgm:t>
        <a:bodyPr/>
        <a:lstStyle/>
        <a:p>
          <a:endParaRPr lang="en-US"/>
        </a:p>
      </dgm:t>
    </dgm:pt>
    <dgm:pt modelId="{305767C7-C949-427C-87C1-01AD376ED496}" type="sibTrans" cxnId="{469C122E-6712-4CD7-A780-22D307E7CA2A}">
      <dgm:prSet/>
      <dgm:spPr/>
      <dgm:t>
        <a:bodyPr/>
        <a:lstStyle/>
        <a:p>
          <a:endParaRPr lang="en-US"/>
        </a:p>
      </dgm:t>
    </dgm:pt>
    <dgm:pt modelId="{46C55E22-CCF9-4FDC-9BF3-E84C9E22C160}">
      <dgm:prSet/>
      <dgm:spPr/>
      <dgm:t>
        <a:bodyPr/>
        <a:lstStyle/>
        <a:p>
          <a:r>
            <a:rPr lang="it-IT"/>
            <a:t>Vecchia definizione: cambiamento relativamente permanente nel comportamento, prodotto dall’esperienza</a:t>
          </a:r>
          <a:endParaRPr lang="en-US"/>
        </a:p>
      </dgm:t>
    </dgm:pt>
    <dgm:pt modelId="{5C95061C-25F7-421C-89CB-E5BED3EFA79B}" type="parTrans" cxnId="{BF1BDFC7-B660-497D-A8C0-2F1EA470E346}">
      <dgm:prSet/>
      <dgm:spPr/>
      <dgm:t>
        <a:bodyPr/>
        <a:lstStyle/>
        <a:p>
          <a:endParaRPr lang="en-US"/>
        </a:p>
      </dgm:t>
    </dgm:pt>
    <dgm:pt modelId="{0172640A-DE27-492A-ADCC-A07E8F067896}" type="sibTrans" cxnId="{BF1BDFC7-B660-497D-A8C0-2F1EA470E346}">
      <dgm:prSet/>
      <dgm:spPr/>
      <dgm:t>
        <a:bodyPr/>
        <a:lstStyle/>
        <a:p>
          <a:endParaRPr lang="en-US"/>
        </a:p>
      </dgm:t>
    </dgm:pt>
    <dgm:pt modelId="{82C00861-FBEF-4D5D-8967-000B9FCBDA80}">
      <dgm:prSet/>
      <dgm:spPr/>
      <dgm:t>
        <a:bodyPr/>
        <a:lstStyle/>
        <a:p>
          <a:r>
            <a:rPr lang="it-IT"/>
            <a:t>Obsoleta: l’apprendimento non </a:t>
          </a:r>
          <a:r>
            <a:rPr lang="it-IT" i="1"/>
            <a:t>coincide</a:t>
          </a:r>
          <a:r>
            <a:rPr lang="it-IT"/>
            <a:t> con il cambiamento del comportamento, ma ne è la </a:t>
          </a:r>
          <a:r>
            <a:rPr lang="it-IT" i="1"/>
            <a:t>causa</a:t>
          </a:r>
          <a:r>
            <a:rPr lang="it-IT"/>
            <a:t>.</a:t>
          </a:r>
          <a:endParaRPr lang="en-US"/>
        </a:p>
      </dgm:t>
    </dgm:pt>
    <dgm:pt modelId="{67D0BB0E-923D-42AF-BF54-12B6BD743C43}" type="parTrans" cxnId="{0E117858-F6E4-4054-AFF6-E33A3DD2D45F}">
      <dgm:prSet/>
      <dgm:spPr/>
      <dgm:t>
        <a:bodyPr/>
        <a:lstStyle/>
        <a:p>
          <a:endParaRPr lang="en-US"/>
        </a:p>
      </dgm:t>
    </dgm:pt>
    <dgm:pt modelId="{0470EFC3-BB59-4412-ACF7-F74565AD1B55}" type="sibTrans" cxnId="{0E117858-F6E4-4054-AFF6-E33A3DD2D45F}">
      <dgm:prSet/>
      <dgm:spPr/>
      <dgm:t>
        <a:bodyPr/>
        <a:lstStyle/>
        <a:p>
          <a:endParaRPr lang="en-US"/>
        </a:p>
      </dgm:t>
    </dgm:pt>
    <dgm:pt modelId="{E1C0C266-8797-FE46-94BE-9F29965F1EEC}">
      <dgm:prSet/>
      <dgm:spPr/>
      <dgm:t>
        <a:bodyPr/>
        <a:lstStyle/>
        <a:p>
          <a:r>
            <a:rPr lang="en-US" i="1" dirty="0" err="1"/>
            <a:t>Apprendimento</a:t>
          </a:r>
          <a:r>
            <a:rPr lang="en-US" i="1" dirty="0"/>
            <a:t> </a:t>
          </a:r>
          <a:r>
            <a:rPr lang="en-US" i="1" dirty="0" err="1"/>
            <a:t>associativo</a:t>
          </a:r>
          <a:r>
            <a:rPr lang="en-US" i="1" dirty="0"/>
            <a:t>, </a:t>
          </a:r>
          <a:r>
            <a:rPr lang="en-US" i="1" dirty="0" err="1"/>
            <a:t>giudizio</a:t>
          </a:r>
          <a:r>
            <a:rPr lang="en-US" i="1" dirty="0"/>
            <a:t> </a:t>
          </a:r>
          <a:r>
            <a:rPr lang="en-US" i="1" dirty="0" err="1"/>
            <a:t>causale</a:t>
          </a:r>
          <a:r>
            <a:rPr lang="en-US" i="1" dirty="0"/>
            <a:t>, </a:t>
          </a:r>
          <a:r>
            <a:rPr lang="en-US" i="1" dirty="0" err="1"/>
            <a:t>apprendimento</a:t>
          </a:r>
          <a:r>
            <a:rPr lang="en-US" i="1" dirty="0"/>
            <a:t> </a:t>
          </a:r>
          <a:r>
            <a:rPr lang="en-US" i="1" dirty="0" err="1"/>
            <a:t>su</a:t>
          </a:r>
          <a:r>
            <a:rPr lang="en-US" i="1" dirty="0"/>
            <a:t> base </a:t>
          </a:r>
          <a:r>
            <a:rPr lang="en-US" i="1" dirty="0" err="1"/>
            <a:t>statistica</a:t>
          </a:r>
          <a:endParaRPr lang="en-US" i="1" dirty="0"/>
        </a:p>
      </dgm:t>
    </dgm:pt>
    <dgm:pt modelId="{C383DA34-EEF4-D34C-BC4E-26BE1580A6BA}" type="parTrans" cxnId="{B1BD674E-FE27-B44E-A111-678E74E2D7D1}">
      <dgm:prSet/>
      <dgm:spPr/>
    </dgm:pt>
    <dgm:pt modelId="{BB5BC6C3-C07E-2E4D-A9AC-8A8E3060D61C}" type="sibTrans" cxnId="{B1BD674E-FE27-B44E-A111-678E74E2D7D1}">
      <dgm:prSet/>
      <dgm:spPr/>
    </dgm:pt>
    <dgm:pt modelId="{6AE56FD3-BD8C-B74D-AFB5-7CA32132BE9C}" type="pres">
      <dgm:prSet presAssocID="{A7F2E6B3-95D8-4AE8-83E2-B5BE56203462}" presName="linear" presStyleCnt="0">
        <dgm:presLayoutVars>
          <dgm:animLvl val="lvl"/>
          <dgm:resizeHandles val="exact"/>
        </dgm:presLayoutVars>
      </dgm:prSet>
      <dgm:spPr/>
    </dgm:pt>
    <dgm:pt modelId="{2255428D-CFD8-4D4B-BB63-654FFE86B7F9}" type="pres">
      <dgm:prSet presAssocID="{7E171A12-B588-47D3-97D3-A2F5C933B349}" presName="parentText" presStyleLbl="node1" presStyleIdx="0" presStyleCnt="2">
        <dgm:presLayoutVars>
          <dgm:chMax val="0"/>
          <dgm:bulletEnabled val="1"/>
        </dgm:presLayoutVars>
      </dgm:prSet>
      <dgm:spPr/>
    </dgm:pt>
    <dgm:pt modelId="{DC7B21DB-37D1-F144-93AF-6162D7F9E576}" type="pres">
      <dgm:prSet presAssocID="{7E171A12-B588-47D3-97D3-A2F5C933B349}" presName="childText" presStyleLbl="revTx" presStyleIdx="0" presStyleCnt="2">
        <dgm:presLayoutVars>
          <dgm:bulletEnabled val="1"/>
        </dgm:presLayoutVars>
      </dgm:prSet>
      <dgm:spPr/>
    </dgm:pt>
    <dgm:pt modelId="{1205DAF9-0097-C142-A1E0-A743B68747AF}" type="pres">
      <dgm:prSet presAssocID="{46C55E22-CCF9-4FDC-9BF3-E84C9E22C160}" presName="parentText" presStyleLbl="node1" presStyleIdx="1" presStyleCnt="2">
        <dgm:presLayoutVars>
          <dgm:chMax val="0"/>
          <dgm:bulletEnabled val="1"/>
        </dgm:presLayoutVars>
      </dgm:prSet>
      <dgm:spPr/>
    </dgm:pt>
    <dgm:pt modelId="{78C36359-FF64-0046-B6ED-4591910DE8C7}" type="pres">
      <dgm:prSet presAssocID="{46C55E22-CCF9-4FDC-9BF3-E84C9E22C160}" presName="childText" presStyleLbl="revTx" presStyleIdx="1" presStyleCnt="2">
        <dgm:presLayoutVars>
          <dgm:bulletEnabled val="1"/>
        </dgm:presLayoutVars>
      </dgm:prSet>
      <dgm:spPr/>
    </dgm:pt>
  </dgm:ptLst>
  <dgm:cxnLst>
    <dgm:cxn modelId="{469C122E-6712-4CD7-A780-22D307E7CA2A}" srcId="{7E171A12-B588-47D3-97D3-A2F5C933B349}" destId="{B3553B92-32E9-4BFA-BC68-B2F15B506F7F}" srcOrd="0" destOrd="0" parTransId="{52FB8473-0366-4F0D-9741-6709ECF32F0B}" sibTransId="{305767C7-C949-427C-87C1-01AD376ED496}"/>
    <dgm:cxn modelId="{809B1F36-1AD8-764E-AF6F-5CBBAD421006}" type="presOf" srcId="{B3553B92-32E9-4BFA-BC68-B2F15B506F7F}" destId="{DC7B21DB-37D1-F144-93AF-6162D7F9E576}" srcOrd="0" destOrd="0" presId="urn:microsoft.com/office/officeart/2005/8/layout/vList2"/>
    <dgm:cxn modelId="{B9833937-42F2-164C-B39A-778B93301B4C}" type="presOf" srcId="{A7F2E6B3-95D8-4AE8-83E2-B5BE56203462}" destId="{6AE56FD3-BD8C-B74D-AFB5-7CA32132BE9C}" srcOrd="0" destOrd="0" presId="urn:microsoft.com/office/officeart/2005/8/layout/vList2"/>
    <dgm:cxn modelId="{8A25DE45-3900-794C-9004-DE1EB886F261}" type="presOf" srcId="{7E171A12-B588-47D3-97D3-A2F5C933B349}" destId="{2255428D-CFD8-4D4B-BB63-654FFE86B7F9}" srcOrd="0" destOrd="0" presId="urn:microsoft.com/office/officeart/2005/8/layout/vList2"/>
    <dgm:cxn modelId="{B1BD674E-FE27-B44E-A111-678E74E2D7D1}" srcId="{7E171A12-B588-47D3-97D3-A2F5C933B349}" destId="{E1C0C266-8797-FE46-94BE-9F29965F1EEC}" srcOrd="1" destOrd="0" parTransId="{C383DA34-EEF4-D34C-BC4E-26BE1580A6BA}" sibTransId="{BB5BC6C3-C07E-2E4D-A9AC-8A8E3060D61C}"/>
    <dgm:cxn modelId="{0E117858-F6E4-4054-AFF6-E33A3DD2D45F}" srcId="{46C55E22-CCF9-4FDC-9BF3-E84C9E22C160}" destId="{82C00861-FBEF-4D5D-8967-000B9FCBDA80}" srcOrd="0" destOrd="0" parTransId="{67D0BB0E-923D-42AF-BF54-12B6BD743C43}" sibTransId="{0470EFC3-BB59-4412-ACF7-F74565AD1B55}"/>
    <dgm:cxn modelId="{0BFCC8AF-48A4-47AB-98BC-BB2651056DF9}" srcId="{A7F2E6B3-95D8-4AE8-83E2-B5BE56203462}" destId="{7E171A12-B588-47D3-97D3-A2F5C933B349}" srcOrd="0" destOrd="0" parTransId="{4DAAFC07-AA7A-433F-973D-C94A57CECD75}" sibTransId="{6416279F-8DAE-4310-9B1F-7917BB4CAF10}"/>
    <dgm:cxn modelId="{BF1BDFC7-B660-497D-A8C0-2F1EA470E346}" srcId="{A7F2E6B3-95D8-4AE8-83E2-B5BE56203462}" destId="{46C55E22-CCF9-4FDC-9BF3-E84C9E22C160}" srcOrd="1" destOrd="0" parTransId="{5C95061C-25F7-421C-89CB-E5BED3EFA79B}" sibTransId="{0172640A-DE27-492A-ADCC-A07E8F067896}"/>
    <dgm:cxn modelId="{7745F4CE-0EEE-ED48-9A34-005EB9E1E956}" type="presOf" srcId="{46C55E22-CCF9-4FDC-9BF3-E84C9E22C160}" destId="{1205DAF9-0097-C142-A1E0-A743B68747AF}" srcOrd="0" destOrd="0" presId="urn:microsoft.com/office/officeart/2005/8/layout/vList2"/>
    <dgm:cxn modelId="{666732D5-D3E9-8545-9EFD-9B61228ED288}" type="presOf" srcId="{82C00861-FBEF-4D5D-8967-000B9FCBDA80}" destId="{78C36359-FF64-0046-B6ED-4591910DE8C7}" srcOrd="0" destOrd="0" presId="urn:microsoft.com/office/officeart/2005/8/layout/vList2"/>
    <dgm:cxn modelId="{A62BC1DD-CD36-FC41-925D-E64AB4CD1E8E}" type="presOf" srcId="{E1C0C266-8797-FE46-94BE-9F29965F1EEC}" destId="{DC7B21DB-37D1-F144-93AF-6162D7F9E576}" srcOrd="0" destOrd="1" presId="urn:microsoft.com/office/officeart/2005/8/layout/vList2"/>
    <dgm:cxn modelId="{8D299322-D73A-7F4B-B029-661A1B07A5D2}" type="presParOf" srcId="{6AE56FD3-BD8C-B74D-AFB5-7CA32132BE9C}" destId="{2255428D-CFD8-4D4B-BB63-654FFE86B7F9}" srcOrd="0" destOrd="0" presId="urn:microsoft.com/office/officeart/2005/8/layout/vList2"/>
    <dgm:cxn modelId="{0F7A45E3-78A4-7E4C-8B94-ADE4BD8C2AFD}" type="presParOf" srcId="{6AE56FD3-BD8C-B74D-AFB5-7CA32132BE9C}" destId="{DC7B21DB-37D1-F144-93AF-6162D7F9E576}" srcOrd="1" destOrd="0" presId="urn:microsoft.com/office/officeart/2005/8/layout/vList2"/>
    <dgm:cxn modelId="{A421D7BB-2674-094D-B272-1F8B83B2994D}" type="presParOf" srcId="{6AE56FD3-BD8C-B74D-AFB5-7CA32132BE9C}" destId="{1205DAF9-0097-C142-A1E0-A743B68747AF}" srcOrd="2" destOrd="0" presId="urn:microsoft.com/office/officeart/2005/8/layout/vList2"/>
    <dgm:cxn modelId="{C6E3A435-1801-3246-8496-8A4D7E3967F1}" type="presParOf" srcId="{6AE56FD3-BD8C-B74D-AFB5-7CA32132BE9C}" destId="{78C36359-FF64-0046-B6ED-4591910DE8C7}"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085951-C3D6-4C49-9711-FCC4507AC78A}"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42EDF0C-BF71-461B-BB3B-27AFB87E6C55}">
      <dgm:prSet/>
      <dgm:spPr/>
      <dgm:t>
        <a:bodyPr/>
        <a:lstStyle/>
        <a:p>
          <a:r>
            <a:rPr lang="it-IT"/>
            <a:t>Quali comportamenti è meglio imparare, e quali disimparare?</a:t>
          </a:r>
          <a:endParaRPr lang="en-US"/>
        </a:p>
      </dgm:t>
    </dgm:pt>
    <dgm:pt modelId="{BC1D5948-BB42-49FB-AE0D-830A88DD72EB}" type="parTrans" cxnId="{F9088F80-E0EE-42BE-A88A-FE699FD2E73A}">
      <dgm:prSet/>
      <dgm:spPr/>
      <dgm:t>
        <a:bodyPr/>
        <a:lstStyle/>
        <a:p>
          <a:endParaRPr lang="en-US"/>
        </a:p>
      </dgm:t>
    </dgm:pt>
    <dgm:pt modelId="{88FCA123-2949-4D28-8479-61D7ADB934F6}" type="sibTrans" cxnId="{F9088F80-E0EE-42BE-A88A-FE699FD2E73A}">
      <dgm:prSet/>
      <dgm:spPr/>
      <dgm:t>
        <a:bodyPr/>
        <a:lstStyle/>
        <a:p>
          <a:endParaRPr lang="en-US"/>
        </a:p>
      </dgm:t>
    </dgm:pt>
    <dgm:pt modelId="{43890485-02C3-4D54-A1F3-7506F38E9B8D}">
      <dgm:prSet/>
      <dgm:spPr/>
      <dgm:t>
        <a:bodyPr/>
        <a:lstStyle/>
        <a:p>
          <a:r>
            <a:rPr lang="it-IT" dirty="0"/>
            <a:t>Quali sono le loro possibili conseguenze?</a:t>
          </a:r>
          <a:endParaRPr lang="en-US" dirty="0"/>
        </a:p>
      </dgm:t>
    </dgm:pt>
    <dgm:pt modelId="{75381A64-D093-4275-A5A9-C795C4E64F30}" type="parTrans" cxnId="{372ECF68-189B-4AF3-9E4D-49B739E5375F}">
      <dgm:prSet/>
      <dgm:spPr/>
      <dgm:t>
        <a:bodyPr/>
        <a:lstStyle/>
        <a:p>
          <a:endParaRPr lang="en-US"/>
        </a:p>
      </dgm:t>
    </dgm:pt>
    <dgm:pt modelId="{CA90ABDA-A174-4C9A-9FCA-B5051FAFAF1F}" type="sibTrans" cxnId="{372ECF68-189B-4AF3-9E4D-49B739E5375F}">
      <dgm:prSet/>
      <dgm:spPr/>
      <dgm:t>
        <a:bodyPr/>
        <a:lstStyle/>
        <a:p>
          <a:endParaRPr lang="en-US"/>
        </a:p>
      </dgm:t>
    </dgm:pt>
    <dgm:pt modelId="{6D4020C2-09C1-45DB-BECE-CBB967A0D228}">
      <dgm:prSet/>
      <dgm:spPr/>
      <dgm:t>
        <a:bodyPr/>
        <a:lstStyle/>
        <a:p>
          <a:r>
            <a:rPr lang="it-IT"/>
            <a:t>Quali eventi sono importanti? </a:t>
          </a:r>
          <a:endParaRPr lang="en-US"/>
        </a:p>
      </dgm:t>
    </dgm:pt>
    <dgm:pt modelId="{17DB0E82-C647-4BE5-B69B-AAD3FA99A740}" type="parTrans" cxnId="{022C6EF5-B909-4700-AE8C-A337B500C700}">
      <dgm:prSet/>
      <dgm:spPr/>
      <dgm:t>
        <a:bodyPr/>
        <a:lstStyle/>
        <a:p>
          <a:endParaRPr lang="en-US"/>
        </a:p>
      </dgm:t>
    </dgm:pt>
    <dgm:pt modelId="{7B47763E-888E-43F7-B47B-212ECE12A64E}" type="sibTrans" cxnId="{022C6EF5-B909-4700-AE8C-A337B500C700}">
      <dgm:prSet/>
      <dgm:spPr/>
      <dgm:t>
        <a:bodyPr/>
        <a:lstStyle/>
        <a:p>
          <a:endParaRPr lang="en-US"/>
        </a:p>
      </dgm:t>
    </dgm:pt>
    <dgm:pt modelId="{BACBA57B-3C33-43FB-B45B-7D0397504DC0}">
      <dgm:prSet/>
      <dgm:spPr/>
      <dgm:t>
        <a:bodyPr/>
        <a:lstStyle/>
        <a:p>
          <a:r>
            <a:rPr lang="it-IT"/>
            <a:t>Quali indizi permettono di anticipare la loro comparsa? </a:t>
          </a:r>
          <a:endParaRPr lang="en-US"/>
        </a:p>
      </dgm:t>
    </dgm:pt>
    <dgm:pt modelId="{39D7DC48-795A-45DC-B854-D5D45932C026}" type="parTrans" cxnId="{8B5E3A39-C6D1-4DC7-9CB9-E02D2267C704}">
      <dgm:prSet/>
      <dgm:spPr/>
      <dgm:t>
        <a:bodyPr/>
        <a:lstStyle/>
        <a:p>
          <a:endParaRPr lang="en-US"/>
        </a:p>
      </dgm:t>
    </dgm:pt>
    <dgm:pt modelId="{7A27835E-4C15-413A-996D-F2C3502D471C}" type="sibTrans" cxnId="{8B5E3A39-C6D1-4DC7-9CB9-E02D2267C704}">
      <dgm:prSet/>
      <dgm:spPr/>
      <dgm:t>
        <a:bodyPr/>
        <a:lstStyle/>
        <a:p>
          <a:endParaRPr lang="en-US"/>
        </a:p>
      </dgm:t>
    </dgm:pt>
    <dgm:pt modelId="{F9DD1227-2641-49FF-9AC7-14FDB637F186}">
      <dgm:prSet/>
      <dgm:spPr/>
      <dgm:t>
        <a:bodyPr/>
        <a:lstStyle/>
        <a:p>
          <a:r>
            <a:rPr lang="it-IT" b="1" i="1"/>
            <a:t>Cosa</a:t>
          </a:r>
          <a:r>
            <a:rPr lang="it-IT" b="1"/>
            <a:t> causa </a:t>
          </a:r>
          <a:r>
            <a:rPr lang="it-IT" b="1" i="1"/>
            <a:t>cosa</a:t>
          </a:r>
          <a:r>
            <a:rPr lang="it-IT" b="1"/>
            <a:t>?</a:t>
          </a:r>
          <a:endParaRPr lang="en-US"/>
        </a:p>
      </dgm:t>
    </dgm:pt>
    <dgm:pt modelId="{E853D930-E7B6-4DDC-9707-6105AC34EF47}" type="parTrans" cxnId="{9BB8603C-DC7F-48EC-A31E-1979D06EFA70}">
      <dgm:prSet/>
      <dgm:spPr/>
      <dgm:t>
        <a:bodyPr/>
        <a:lstStyle/>
        <a:p>
          <a:endParaRPr lang="en-US"/>
        </a:p>
      </dgm:t>
    </dgm:pt>
    <dgm:pt modelId="{95084E2E-67D5-47B3-9836-9E372D3051C4}" type="sibTrans" cxnId="{9BB8603C-DC7F-48EC-A31E-1979D06EFA70}">
      <dgm:prSet/>
      <dgm:spPr/>
      <dgm:t>
        <a:bodyPr/>
        <a:lstStyle/>
        <a:p>
          <a:endParaRPr lang="en-US"/>
        </a:p>
      </dgm:t>
    </dgm:pt>
    <dgm:pt modelId="{E6241588-7C13-4ED5-971F-9E1891EC0638}" type="pres">
      <dgm:prSet presAssocID="{66085951-C3D6-4C49-9711-FCC4507AC78A}" presName="root" presStyleCnt="0">
        <dgm:presLayoutVars>
          <dgm:dir/>
          <dgm:resizeHandles val="exact"/>
        </dgm:presLayoutVars>
      </dgm:prSet>
      <dgm:spPr/>
    </dgm:pt>
    <dgm:pt modelId="{EDA765F4-DAE4-44E5-994D-6486760682D3}" type="pres">
      <dgm:prSet presAssocID="{66085951-C3D6-4C49-9711-FCC4507AC78A}" presName="container" presStyleCnt="0">
        <dgm:presLayoutVars>
          <dgm:dir/>
          <dgm:resizeHandles val="exact"/>
        </dgm:presLayoutVars>
      </dgm:prSet>
      <dgm:spPr/>
    </dgm:pt>
    <dgm:pt modelId="{4999587E-CE97-4CBD-92D5-7528FBE06959}" type="pres">
      <dgm:prSet presAssocID="{442EDF0C-BF71-461B-BB3B-27AFB87E6C55}" presName="compNode" presStyleCnt="0"/>
      <dgm:spPr/>
    </dgm:pt>
    <dgm:pt modelId="{F7AE6203-872E-438A-808F-DB9E16441D8B}" type="pres">
      <dgm:prSet presAssocID="{442EDF0C-BF71-461B-BB3B-27AFB87E6C55}" presName="iconBgRect" presStyleLbl="bgShp" presStyleIdx="0" presStyleCnt="5"/>
      <dgm:spPr/>
    </dgm:pt>
    <dgm:pt modelId="{105D0498-3D0C-40A6-98EB-F1FC0AF00720}" type="pres">
      <dgm:prSet presAssocID="{442EDF0C-BF71-461B-BB3B-27AFB87E6C55}"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ngel Face Outline"/>
        </a:ext>
      </dgm:extLst>
    </dgm:pt>
    <dgm:pt modelId="{C72F0BDC-DD9C-48F6-8E08-90CBBBCD88B3}" type="pres">
      <dgm:prSet presAssocID="{442EDF0C-BF71-461B-BB3B-27AFB87E6C55}" presName="spaceRect" presStyleCnt="0"/>
      <dgm:spPr/>
    </dgm:pt>
    <dgm:pt modelId="{D4EE4181-E0FB-42E4-B2B8-CEE32A28B133}" type="pres">
      <dgm:prSet presAssocID="{442EDF0C-BF71-461B-BB3B-27AFB87E6C55}" presName="textRect" presStyleLbl="revTx" presStyleIdx="0" presStyleCnt="5">
        <dgm:presLayoutVars>
          <dgm:chMax val="1"/>
          <dgm:chPref val="1"/>
        </dgm:presLayoutVars>
      </dgm:prSet>
      <dgm:spPr/>
    </dgm:pt>
    <dgm:pt modelId="{AD603517-B902-47A9-8DAF-07EE6015EE7D}" type="pres">
      <dgm:prSet presAssocID="{88FCA123-2949-4D28-8479-61D7ADB934F6}" presName="sibTrans" presStyleLbl="sibTrans2D1" presStyleIdx="0" presStyleCnt="0"/>
      <dgm:spPr/>
    </dgm:pt>
    <dgm:pt modelId="{5E02A314-444A-42B2-BA78-D874B807CC27}" type="pres">
      <dgm:prSet presAssocID="{43890485-02C3-4D54-A1F3-7506F38E9B8D}" presName="compNode" presStyleCnt="0"/>
      <dgm:spPr/>
    </dgm:pt>
    <dgm:pt modelId="{743A4454-7EC5-47E2-9715-C1AB50AB268C}" type="pres">
      <dgm:prSet presAssocID="{43890485-02C3-4D54-A1F3-7506F38E9B8D}" presName="iconBgRect" presStyleLbl="bgShp" presStyleIdx="1" presStyleCnt="5"/>
      <dgm:spPr/>
    </dgm:pt>
    <dgm:pt modelId="{74CEAF85-3DD1-46CF-AFAF-6649FB04EEB7}" type="pres">
      <dgm:prSet presAssocID="{43890485-02C3-4D54-A1F3-7506F38E9B8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ado"/>
        </a:ext>
      </dgm:extLst>
    </dgm:pt>
    <dgm:pt modelId="{4028FAE7-93B7-41BE-861E-AAA683990E3D}" type="pres">
      <dgm:prSet presAssocID="{43890485-02C3-4D54-A1F3-7506F38E9B8D}" presName="spaceRect" presStyleCnt="0"/>
      <dgm:spPr/>
    </dgm:pt>
    <dgm:pt modelId="{866F0E11-9EED-49C0-8F3C-5264F7EA3DF7}" type="pres">
      <dgm:prSet presAssocID="{43890485-02C3-4D54-A1F3-7506F38E9B8D}" presName="textRect" presStyleLbl="revTx" presStyleIdx="1" presStyleCnt="5">
        <dgm:presLayoutVars>
          <dgm:chMax val="1"/>
          <dgm:chPref val="1"/>
        </dgm:presLayoutVars>
      </dgm:prSet>
      <dgm:spPr/>
    </dgm:pt>
    <dgm:pt modelId="{2E74871F-CD37-4265-A7F4-75FAFCFC6B56}" type="pres">
      <dgm:prSet presAssocID="{CA90ABDA-A174-4C9A-9FCA-B5051FAFAF1F}" presName="sibTrans" presStyleLbl="sibTrans2D1" presStyleIdx="0" presStyleCnt="0"/>
      <dgm:spPr/>
    </dgm:pt>
    <dgm:pt modelId="{05DFC597-0ED6-4141-9691-544529513C95}" type="pres">
      <dgm:prSet presAssocID="{6D4020C2-09C1-45DB-BECE-CBB967A0D228}" presName="compNode" presStyleCnt="0"/>
      <dgm:spPr/>
    </dgm:pt>
    <dgm:pt modelId="{A9391150-65DD-4E8A-A03B-C4552D298BA3}" type="pres">
      <dgm:prSet presAssocID="{6D4020C2-09C1-45DB-BECE-CBB967A0D228}" presName="iconBgRect" presStyleLbl="bgShp" presStyleIdx="2" presStyleCnt="5"/>
      <dgm:spPr/>
    </dgm:pt>
    <dgm:pt modelId="{7D24903A-461C-4F2D-9460-8EEAC447924B}" type="pres">
      <dgm:prSet presAssocID="{6D4020C2-09C1-45DB-BECE-CBB967A0D22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nza"/>
        </a:ext>
      </dgm:extLst>
    </dgm:pt>
    <dgm:pt modelId="{761F408B-ECC9-49DF-BC49-A4843CBF14D2}" type="pres">
      <dgm:prSet presAssocID="{6D4020C2-09C1-45DB-BECE-CBB967A0D228}" presName="spaceRect" presStyleCnt="0"/>
      <dgm:spPr/>
    </dgm:pt>
    <dgm:pt modelId="{27C3DFA8-4C28-4A30-A85E-C2794D054255}" type="pres">
      <dgm:prSet presAssocID="{6D4020C2-09C1-45DB-BECE-CBB967A0D228}" presName="textRect" presStyleLbl="revTx" presStyleIdx="2" presStyleCnt="5">
        <dgm:presLayoutVars>
          <dgm:chMax val="1"/>
          <dgm:chPref val="1"/>
        </dgm:presLayoutVars>
      </dgm:prSet>
      <dgm:spPr/>
    </dgm:pt>
    <dgm:pt modelId="{0E20EC74-3332-4D55-A78D-D39D64E1EEF8}" type="pres">
      <dgm:prSet presAssocID="{7B47763E-888E-43F7-B47B-212ECE12A64E}" presName="sibTrans" presStyleLbl="sibTrans2D1" presStyleIdx="0" presStyleCnt="0"/>
      <dgm:spPr/>
    </dgm:pt>
    <dgm:pt modelId="{70E2E35D-6B86-4A4C-ABB5-3C56F804C299}" type="pres">
      <dgm:prSet presAssocID="{BACBA57B-3C33-43FB-B45B-7D0397504DC0}" presName="compNode" presStyleCnt="0"/>
      <dgm:spPr/>
    </dgm:pt>
    <dgm:pt modelId="{303C6D57-8D21-4336-BEFA-C174CE3B1A84}" type="pres">
      <dgm:prSet presAssocID="{BACBA57B-3C33-43FB-B45B-7D0397504DC0}" presName="iconBgRect" presStyleLbl="bgShp" presStyleIdx="3" presStyleCnt="5"/>
      <dgm:spPr/>
    </dgm:pt>
    <dgm:pt modelId="{4176AA7B-1641-4F7F-9401-4CFF9B976851}" type="pres">
      <dgm:prSet presAssocID="{BACBA57B-3C33-43FB-B45B-7D0397504DC0}"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FB0D68E9-B2C9-4E67-8667-716F087FA4C5}" type="pres">
      <dgm:prSet presAssocID="{BACBA57B-3C33-43FB-B45B-7D0397504DC0}" presName="spaceRect" presStyleCnt="0"/>
      <dgm:spPr/>
    </dgm:pt>
    <dgm:pt modelId="{26A75BCB-F8FB-470E-A170-75073787D31B}" type="pres">
      <dgm:prSet presAssocID="{BACBA57B-3C33-43FB-B45B-7D0397504DC0}" presName="textRect" presStyleLbl="revTx" presStyleIdx="3" presStyleCnt="5">
        <dgm:presLayoutVars>
          <dgm:chMax val="1"/>
          <dgm:chPref val="1"/>
        </dgm:presLayoutVars>
      </dgm:prSet>
      <dgm:spPr/>
    </dgm:pt>
    <dgm:pt modelId="{4157A1A9-0E0A-4A0F-A147-939A1FAEA4D1}" type="pres">
      <dgm:prSet presAssocID="{7A27835E-4C15-413A-996D-F2C3502D471C}" presName="sibTrans" presStyleLbl="sibTrans2D1" presStyleIdx="0" presStyleCnt="0"/>
      <dgm:spPr/>
    </dgm:pt>
    <dgm:pt modelId="{32BF44DC-63CC-430C-AAF9-920E6E5CDC3C}" type="pres">
      <dgm:prSet presAssocID="{F9DD1227-2641-49FF-9AC7-14FDB637F186}" presName="compNode" presStyleCnt="0"/>
      <dgm:spPr/>
    </dgm:pt>
    <dgm:pt modelId="{08159177-CD52-48FF-B3D3-4975DF46B177}" type="pres">
      <dgm:prSet presAssocID="{F9DD1227-2641-49FF-9AC7-14FDB637F186}" presName="iconBgRect" presStyleLbl="bgShp" presStyleIdx="4" presStyleCnt="5"/>
      <dgm:spPr/>
    </dgm:pt>
    <dgm:pt modelId="{F327A861-32F5-4BE6-9A20-6595945A78BC}" type="pres">
      <dgm:prSet presAssocID="{F9DD1227-2641-49FF-9AC7-14FDB637F186}"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omande"/>
        </a:ext>
      </dgm:extLst>
    </dgm:pt>
    <dgm:pt modelId="{E163C8B5-DAFF-4F5F-9078-9122E9E177B6}" type="pres">
      <dgm:prSet presAssocID="{F9DD1227-2641-49FF-9AC7-14FDB637F186}" presName="spaceRect" presStyleCnt="0"/>
      <dgm:spPr/>
    </dgm:pt>
    <dgm:pt modelId="{B0233163-D3B6-4A52-AC07-F6226622971C}" type="pres">
      <dgm:prSet presAssocID="{F9DD1227-2641-49FF-9AC7-14FDB637F186}" presName="textRect" presStyleLbl="revTx" presStyleIdx="4" presStyleCnt="5">
        <dgm:presLayoutVars>
          <dgm:chMax val="1"/>
          <dgm:chPref val="1"/>
        </dgm:presLayoutVars>
      </dgm:prSet>
      <dgm:spPr/>
    </dgm:pt>
  </dgm:ptLst>
  <dgm:cxnLst>
    <dgm:cxn modelId="{D36C1D2A-6CBB-4739-BB09-A7072C7CAE53}" type="presOf" srcId="{7A27835E-4C15-413A-996D-F2C3502D471C}" destId="{4157A1A9-0E0A-4A0F-A147-939A1FAEA4D1}" srcOrd="0" destOrd="0" presId="urn:microsoft.com/office/officeart/2018/2/layout/IconCircleList"/>
    <dgm:cxn modelId="{8B5E3A39-C6D1-4DC7-9CB9-E02D2267C704}" srcId="{66085951-C3D6-4C49-9711-FCC4507AC78A}" destId="{BACBA57B-3C33-43FB-B45B-7D0397504DC0}" srcOrd="3" destOrd="0" parTransId="{39D7DC48-795A-45DC-B854-D5D45932C026}" sibTransId="{7A27835E-4C15-413A-996D-F2C3502D471C}"/>
    <dgm:cxn modelId="{9BB8603C-DC7F-48EC-A31E-1979D06EFA70}" srcId="{66085951-C3D6-4C49-9711-FCC4507AC78A}" destId="{F9DD1227-2641-49FF-9AC7-14FDB637F186}" srcOrd="4" destOrd="0" parTransId="{E853D930-E7B6-4DDC-9707-6105AC34EF47}" sibTransId="{95084E2E-67D5-47B3-9836-9E372D3051C4}"/>
    <dgm:cxn modelId="{8C7F5D3E-BF0F-46A4-806D-040FC1C76E0E}" type="presOf" srcId="{CA90ABDA-A174-4C9A-9FCA-B5051FAFAF1F}" destId="{2E74871F-CD37-4265-A7F4-75FAFCFC6B56}" srcOrd="0" destOrd="0" presId="urn:microsoft.com/office/officeart/2018/2/layout/IconCircleList"/>
    <dgm:cxn modelId="{6DB40259-D48C-4747-A735-3A9E68D29BF5}" type="presOf" srcId="{7B47763E-888E-43F7-B47B-212ECE12A64E}" destId="{0E20EC74-3332-4D55-A78D-D39D64E1EEF8}" srcOrd="0" destOrd="0" presId="urn:microsoft.com/office/officeart/2018/2/layout/IconCircleList"/>
    <dgm:cxn modelId="{372ECF68-189B-4AF3-9E4D-49B739E5375F}" srcId="{66085951-C3D6-4C49-9711-FCC4507AC78A}" destId="{43890485-02C3-4D54-A1F3-7506F38E9B8D}" srcOrd="1" destOrd="0" parTransId="{75381A64-D093-4275-A5A9-C795C4E64F30}" sibTransId="{CA90ABDA-A174-4C9A-9FCA-B5051FAFAF1F}"/>
    <dgm:cxn modelId="{AE2C4C6A-A0A7-4FB3-9A03-D7CD31FE3C70}" type="presOf" srcId="{43890485-02C3-4D54-A1F3-7506F38E9B8D}" destId="{866F0E11-9EED-49C0-8F3C-5264F7EA3DF7}" srcOrd="0" destOrd="0" presId="urn:microsoft.com/office/officeart/2018/2/layout/IconCircleList"/>
    <dgm:cxn modelId="{F9088F80-E0EE-42BE-A88A-FE699FD2E73A}" srcId="{66085951-C3D6-4C49-9711-FCC4507AC78A}" destId="{442EDF0C-BF71-461B-BB3B-27AFB87E6C55}" srcOrd="0" destOrd="0" parTransId="{BC1D5948-BB42-49FB-AE0D-830A88DD72EB}" sibTransId="{88FCA123-2949-4D28-8479-61D7ADB934F6}"/>
    <dgm:cxn modelId="{5DC16D81-1AAD-4E7F-84AC-A138480C79E1}" type="presOf" srcId="{88FCA123-2949-4D28-8479-61D7ADB934F6}" destId="{AD603517-B902-47A9-8DAF-07EE6015EE7D}" srcOrd="0" destOrd="0" presId="urn:microsoft.com/office/officeart/2018/2/layout/IconCircleList"/>
    <dgm:cxn modelId="{31FAB487-B002-425B-802E-30C1F7166D0E}" type="presOf" srcId="{BACBA57B-3C33-43FB-B45B-7D0397504DC0}" destId="{26A75BCB-F8FB-470E-A170-75073787D31B}" srcOrd="0" destOrd="0" presId="urn:microsoft.com/office/officeart/2018/2/layout/IconCircleList"/>
    <dgm:cxn modelId="{054F408D-4818-4548-A490-1171CFF7AEA1}" type="presOf" srcId="{F9DD1227-2641-49FF-9AC7-14FDB637F186}" destId="{B0233163-D3B6-4A52-AC07-F6226622971C}" srcOrd="0" destOrd="0" presId="urn:microsoft.com/office/officeart/2018/2/layout/IconCircleList"/>
    <dgm:cxn modelId="{8DC7C69E-2E05-4D00-A374-A8A091EB119C}" type="presOf" srcId="{442EDF0C-BF71-461B-BB3B-27AFB87E6C55}" destId="{D4EE4181-E0FB-42E4-B2B8-CEE32A28B133}" srcOrd="0" destOrd="0" presId="urn:microsoft.com/office/officeart/2018/2/layout/IconCircleList"/>
    <dgm:cxn modelId="{8C755EC2-296E-4C2C-99EE-80A2B70153E1}" type="presOf" srcId="{66085951-C3D6-4C49-9711-FCC4507AC78A}" destId="{E6241588-7C13-4ED5-971F-9E1891EC0638}" srcOrd="0" destOrd="0" presId="urn:microsoft.com/office/officeart/2018/2/layout/IconCircleList"/>
    <dgm:cxn modelId="{14A1BEC5-AB63-4D1D-B843-9A503B844EDB}" type="presOf" srcId="{6D4020C2-09C1-45DB-BECE-CBB967A0D228}" destId="{27C3DFA8-4C28-4A30-A85E-C2794D054255}" srcOrd="0" destOrd="0" presId="urn:microsoft.com/office/officeart/2018/2/layout/IconCircleList"/>
    <dgm:cxn modelId="{022C6EF5-B909-4700-AE8C-A337B500C700}" srcId="{66085951-C3D6-4C49-9711-FCC4507AC78A}" destId="{6D4020C2-09C1-45DB-BECE-CBB967A0D228}" srcOrd="2" destOrd="0" parTransId="{17DB0E82-C647-4BE5-B69B-AAD3FA99A740}" sibTransId="{7B47763E-888E-43F7-B47B-212ECE12A64E}"/>
    <dgm:cxn modelId="{F0B24E81-7639-40F2-BCDC-C694CEC86AAB}" type="presParOf" srcId="{E6241588-7C13-4ED5-971F-9E1891EC0638}" destId="{EDA765F4-DAE4-44E5-994D-6486760682D3}" srcOrd="0" destOrd="0" presId="urn:microsoft.com/office/officeart/2018/2/layout/IconCircleList"/>
    <dgm:cxn modelId="{C80B6A8E-5163-4925-94C4-F43ABAFCBF5A}" type="presParOf" srcId="{EDA765F4-DAE4-44E5-994D-6486760682D3}" destId="{4999587E-CE97-4CBD-92D5-7528FBE06959}" srcOrd="0" destOrd="0" presId="urn:microsoft.com/office/officeart/2018/2/layout/IconCircleList"/>
    <dgm:cxn modelId="{0C05362A-4794-4CD4-941D-2E39694A31D2}" type="presParOf" srcId="{4999587E-CE97-4CBD-92D5-7528FBE06959}" destId="{F7AE6203-872E-438A-808F-DB9E16441D8B}" srcOrd="0" destOrd="0" presId="urn:microsoft.com/office/officeart/2018/2/layout/IconCircleList"/>
    <dgm:cxn modelId="{42C64C16-3504-42F7-890F-17A75A8F061A}" type="presParOf" srcId="{4999587E-CE97-4CBD-92D5-7528FBE06959}" destId="{105D0498-3D0C-40A6-98EB-F1FC0AF00720}" srcOrd="1" destOrd="0" presId="urn:microsoft.com/office/officeart/2018/2/layout/IconCircleList"/>
    <dgm:cxn modelId="{AEDFD723-A446-407D-9A85-417D92E6232D}" type="presParOf" srcId="{4999587E-CE97-4CBD-92D5-7528FBE06959}" destId="{C72F0BDC-DD9C-48F6-8E08-90CBBBCD88B3}" srcOrd="2" destOrd="0" presId="urn:microsoft.com/office/officeart/2018/2/layout/IconCircleList"/>
    <dgm:cxn modelId="{67CB2CCD-D4B1-4FB0-BB0E-B45B00119278}" type="presParOf" srcId="{4999587E-CE97-4CBD-92D5-7528FBE06959}" destId="{D4EE4181-E0FB-42E4-B2B8-CEE32A28B133}" srcOrd="3" destOrd="0" presId="urn:microsoft.com/office/officeart/2018/2/layout/IconCircleList"/>
    <dgm:cxn modelId="{AB549FD2-915D-457B-86E6-6A3A83632FAD}" type="presParOf" srcId="{EDA765F4-DAE4-44E5-994D-6486760682D3}" destId="{AD603517-B902-47A9-8DAF-07EE6015EE7D}" srcOrd="1" destOrd="0" presId="urn:microsoft.com/office/officeart/2018/2/layout/IconCircleList"/>
    <dgm:cxn modelId="{F7BEA3E4-06D1-478F-99F4-0B8DA71C423B}" type="presParOf" srcId="{EDA765F4-DAE4-44E5-994D-6486760682D3}" destId="{5E02A314-444A-42B2-BA78-D874B807CC27}" srcOrd="2" destOrd="0" presId="urn:microsoft.com/office/officeart/2018/2/layout/IconCircleList"/>
    <dgm:cxn modelId="{F0A7CB6A-C9AF-4D86-B8BC-4E9D8118C3B8}" type="presParOf" srcId="{5E02A314-444A-42B2-BA78-D874B807CC27}" destId="{743A4454-7EC5-47E2-9715-C1AB50AB268C}" srcOrd="0" destOrd="0" presId="urn:microsoft.com/office/officeart/2018/2/layout/IconCircleList"/>
    <dgm:cxn modelId="{453C1F97-20F5-4866-A296-19C3656ED965}" type="presParOf" srcId="{5E02A314-444A-42B2-BA78-D874B807CC27}" destId="{74CEAF85-3DD1-46CF-AFAF-6649FB04EEB7}" srcOrd="1" destOrd="0" presId="urn:microsoft.com/office/officeart/2018/2/layout/IconCircleList"/>
    <dgm:cxn modelId="{2CDC83EC-F4A4-4EA4-A7AE-87F328EB7D49}" type="presParOf" srcId="{5E02A314-444A-42B2-BA78-D874B807CC27}" destId="{4028FAE7-93B7-41BE-861E-AAA683990E3D}" srcOrd="2" destOrd="0" presId="urn:microsoft.com/office/officeart/2018/2/layout/IconCircleList"/>
    <dgm:cxn modelId="{F75B94EB-7D63-4D0D-A1DC-2B7D2C266D0C}" type="presParOf" srcId="{5E02A314-444A-42B2-BA78-D874B807CC27}" destId="{866F0E11-9EED-49C0-8F3C-5264F7EA3DF7}" srcOrd="3" destOrd="0" presId="urn:microsoft.com/office/officeart/2018/2/layout/IconCircleList"/>
    <dgm:cxn modelId="{706C0C7A-CC7D-498C-8619-5342ACB607C6}" type="presParOf" srcId="{EDA765F4-DAE4-44E5-994D-6486760682D3}" destId="{2E74871F-CD37-4265-A7F4-75FAFCFC6B56}" srcOrd="3" destOrd="0" presId="urn:microsoft.com/office/officeart/2018/2/layout/IconCircleList"/>
    <dgm:cxn modelId="{A2B73F21-C4E3-48BB-B142-E85D3575BC88}" type="presParOf" srcId="{EDA765F4-DAE4-44E5-994D-6486760682D3}" destId="{05DFC597-0ED6-4141-9691-544529513C95}" srcOrd="4" destOrd="0" presId="urn:microsoft.com/office/officeart/2018/2/layout/IconCircleList"/>
    <dgm:cxn modelId="{60315ACC-4297-4807-90B7-457E77FCA900}" type="presParOf" srcId="{05DFC597-0ED6-4141-9691-544529513C95}" destId="{A9391150-65DD-4E8A-A03B-C4552D298BA3}" srcOrd="0" destOrd="0" presId="urn:microsoft.com/office/officeart/2018/2/layout/IconCircleList"/>
    <dgm:cxn modelId="{40534946-E900-472C-B6F7-770137BCA232}" type="presParOf" srcId="{05DFC597-0ED6-4141-9691-544529513C95}" destId="{7D24903A-461C-4F2D-9460-8EEAC447924B}" srcOrd="1" destOrd="0" presId="urn:microsoft.com/office/officeart/2018/2/layout/IconCircleList"/>
    <dgm:cxn modelId="{0862EBC0-2F74-4763-BD3E-B77973FE4CD9}" type="presParOf" srcId="{05DFC597-0ED6-4141-9691-544529513C95}" destId="{761F408B-ECC9-49DF-BC49-A4843CBF14D2}" srcOrd="2" destOrd="0" presId="urn:microsoft.com/office/officeart/2018/2/layout/IconCircleList"/>
    <dgm:cxn modelId="{BA94E265-6C10-424B-96D6-86B3631DD3DC}" type="presParOf" srcId="{05DFC597-0ED6-4141-9691-544529513C95}" destId="{27C3DFA8-4C28-4A30-A85E-C2794D054255}" srcOrd="3" destOrd="0" presId="urn:microsoft.com/office/officeart/2018/2/layout/IconCircleList"/>
    <dgm:cxn modelId="{1B68CC4F-8DCB-4C7E-B89C-D18C418EB1D4}" type="presParOf" srcId="{EDA765F4-DAE4-44E5-994D-6486760682D3}" destId="{0E20EC74-3332-4D55-A78D-D39D64E1EEF8}" srcOrd="5" destOrd="0" presId="urn:microsoft.com/office/officeart/2018/2/layout/IconCircleList"/>
    <dgm:cxn modelId="{AED756F1-D24E-44AD-8A75-A32E5C14B578}" type="presParOf" srcId="{EDA765F4-DAE4-44E5-994D-6486760682D3}" destId="{70E2E35D-6B86-4A4C-ABB5-3C56F804C299}" srcOrd="6" destOrd="0" presId="urn:microsoft.com/office/officeart/2018/2/layout/IconCircleList"/>
    <dgm:cxn modelId="{63A92C7C-8C0C-4DA6-8040-626B3E2A442C}" type="presParOf" srcId="{70E2E35D-6B86-4A4C-ABB5-3C56F804C299}" destId="{303C6D57-8D21-4336-BEFA-C174CE3B1A84}" srcOrd="0" destOrd="0" presId="urn:microsoft.com/office/officeart/2018/2/layout/IconCircleList"/>
    <dgm:cxn modelId="{A038C71C-3812-4E4B-A291-E1183A8025B5}" type="presParOf" srcId="{70E2E35D-6B86-4A4C-ABB5-3C56F804C299}" destId="{4176AA7B-1641-4F7F-9401-4CFF9B976851}" srcOrd="1" destOrd="0" presId="urn:microsoft.com/office/officeart/2018/2/layout/IconCircleList"/>
    <dgm:cxn modelId="{75F8F79B-D723-4DA7-8C9F-3DBB988ED17F}" type="presParOf" srcId="{70E2E35D-6B86-4A4C-ABB5-3C56F804C299}" destId="{FB0D68E9-B2C9-4E67-8667-716F087FA4C5}" srcOrd="2" destOrd="0" presId="urn:microsoft.com/office/officeart/2018/2/layout/IconCircleList"/>
    <dgm:cxn modelId="{DDBBE059-EFD7-42EC-AA91-057E705E41A4}" type="presParOf" srcId="{70E2E35D-6B86-4A4C-ABB5-3C56F804C299}" destId="{26A75BCB-F8FB-470E-A170-75073787D31B}" srcOrd="3" destOrd="0" presId="urn:microsoft.com/office/officeart/2018/2/layout/IconCircleList"/>
    <dgm:cxn modelId="{8F9A78B7-FFFB-41AC-9E28-982348F726FA}" type="presParOf" srcId="{EDA765F4-DAE4-44E5-994D-6486760682D3}" destId="{4157A1A9-0E0A-4A0F-A147-939A1FAEA4D1}" srcOrd="7" destOrd="0" presId="urn:microsoft.com/office/officeart/2018/2/layout/IconCircleList"/>
    <dgm:cxn modelId="{C3CFF617-49B0-4468-A329-58324A5F8B45}" type="presParOf" srcId="{EDA765F4-DAE4-44E5-994D-6486760682D3}" destId="{32BF44DC-63CC-430C-AAF9-920E6E5CDC3C}" srcOrd="8" destOrd="0" presId="urn:microsoft.com/office/officeart/2018/2/layout/IconCircleList"/>
    <dgm:cxn modelId="{27CE87C2-5E28-45FD-801A-B8B96A327A12}" type="presParOf" srcId="{32BF44DC-63CC-430C-AAF9-920E6E5CDC3C}" destId="{08159177-CD52-48FF-B3D3-4975DF46B177}" srcOrd="0" destOrd="0" presId="urn:microsoft.com/office/officeart/2018/2/layout/IconCircleList"/>
    <dgm:cxn modelId="{23352D28-A8C6-4FCE-B7AB-425661183291}" type="presParOf" srcId="{32BF44DC-63CC-430C-AAF9-920E6E5CDC3C}" destId="{F327A861-32F5-4BE6-9A20-6595945A78BC}" srcOrd="1" destOrd="0" presId="urn:microsoft.com/office/officeart/2018/2/layout/IconCircleList"/>
    <dgm:cxn modelId="{6D9E125B-5B88-4282-A3D6-FA4A2D6D1EF0}" type="presParOf" srcId="{32BF44DC-63CC-430C-AAF9-920E6E5CDC3C}" destId="{E163C8B5-DAFF-4F5F-9078-9122E9E177B6}" srcOrd="2" destOrd="0" presId="urn:microsoft.com/office/officeart/2018/2/layout/IconCircleList"/>
    <dgm:cxn modelId="{13A1D98C-CEEF-4723-8EA6-0B0DE387E25A}" type="presParOf" srcId="{32BF44DC-63CC-430C-AAF9-920E6E5CDC3C}" destId="{B0233163-D3B6-4A52-AC07-F6226622971C}"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08E894-DBD9-4085-BC5B-5A69C0C42BCB}"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C5C2A5BA-DD9C-4071-935E-79C6220A5305}">
      <dgm:prSet/>
      <dgm:spPr/>
      <dgm:t>
        <a:bodyPr/>
        <a:lstStyle/>
        <a:p>
          <a:r>
            <a:rPr lang="it-IT" b="1" dirty="0">
              <a:solidFill>
                <a:schemeClr val="tx1"/>
              </a:solidFill>
            </a:rPr>
            <a:t>prevedere</a:t>
          </a:r>
          <a:r>
            <a:rPr lang="it-IT" dirty="0">
              <a:solidFill>
                <a:schemeClr val="tx1"/>
              </a:solidFill>
            </a:rPr>
            <a:t> le conseguenze (</a:t>
          </a:r>
          <a:r>
            <a:rPr lang="it-IT" i="1" dirty="0" err="1">
              <a:solidFill>
                <a:schemeClr val="tx1"/>
              </a:solidFill>
            </a:rPr>
            <a:t>outcome</a:t>
          </a:r>
          <a:r>
            <a:rPr lang="it-IT" dirty="0">
              <a:solidFill>
                <a:schemeClr val="tx1"/>
              </a:solidFill>
            </a:rPr>
            <a:t>) di determinati segnali, stati o eventi (</a:t>
          </a:r>
          <a:r>
            <a:rPr lang="it-IT" i="1" dirty="0" err="1">
              <a:solidFill>
                <a:schemeClr val="tx1"/>
              </a:solidFill>
            </a:rPr>
            <a:t>cue</a:t>
          </a:r>
          <a:r>
            <a:rPr lang="it-IT" dirty="0">
              <a:solidFill>
                <a:schemeClr val="tx1"/>
              </a:solidFill>
            </a:rPr>
            <a:t>).</a:t>
          </a:r>
          <a:endParaRPr lang="en-US" dirty="0">
            <a:solidFill>
              <a:schemeClr val="tx1"/>
            </a:solidFill>
          </a:endParaRPr>
        </a:p>
      </dgm:t>
    </dgm:pt>
    <dgm:pt modelId="{575012B0-C6D5-43BE-BEBA-2314819BEBB7}" type="parTrans" cxnId="{9D02E582-370A-4921-BEBD-85438B0C84CB}">
      <dgm:prSet/>
      <dgm:spPr/>
      <dgm:t>
        <a:bodyPr/>
        <a:lstStyle/>
        <a:p>
          <a:endParaRPr lang="en-US"/>
        </a:p>
      </dgm:t>
    </dgm:pt>
    <dgm:pt modelId="{7190767D-D96D-4DA3-A12D-214C3E552D08}" type="sibTrans" cxnId="{9D02E582-370A-4921-BEBD-85438B0C84CB}">
      <dgm:prSet/>
      <dgm:spPr/>
      <dgm:t>
        <a:bodyPr/>
        <a:lstStyle/>
        <a:p>
          <a:endParaRPr lang="en-US"/>
        </a:p>
      </dgm:t>
    </dgm:pt>
    <dgm:pt modelId="{739AD9B9-86B8-43F7-B7B2-8CCFB8C3FFEF}">
      <dgm:prSet/>
      <dgm:spPr/>
      <dgm:t>
        <a:bodyPr/>
        <a:lstStyle/>
        <a:p>
          <a:r>
            <a:rPr lang="it-IT" dirty="0"/>
            <a:t>Nell’adattarsi a un ambiente, prevedere gli eventi è importante per prepararsi a reagirvi;</a:t>
          </a:r>
          <a:endParaRPr lang="en-US" dirty="0"/>
        </a:p>
      </dgm:t>
    </dgm:pt>
    <dgm:pt modelId="{F3B581BB-2C41-421F-BB93-9FB647D8C57C}" type="parTrans" cxnId="{3BD5EDA7-2E15-44F1-B682-E6BA6B82B9E4}">
      <dgm:prSet/>
      <dgm:spPr/>
      <dgm:t>
        <a:bodyPr/>
        <a:lstStyle/>
        <a:p>
          <a:endParaRPr lang="en-US"/>
        </a:p>
      </dgm:t>
    </dgm:pt>
    <dgm:pt modelId="{9E4B7C4B-7C66-4B48-92C7-7E9DFD57E9BB}" type="sibTrans" cxnId="{3BD5EDA7-2E15-44F1-B682-E6BA6B82B9E4}">
      <dgm:prSet/>
      <dgm:spPr/>
      <dgm:t>
        <a:bodyPr/>
        <a:lstStyle/>
        <a:p>
          <a:endParaRPr lang="en-US"/>
        </a:p>
      </dgm:t>
    </dgm:pt>
    <dgm:pt modelId="{25BF1423-7F93-4212-9F84-304B56E8075D}">
      <dgm:prSet/>
      <dgm:spPr/>
      <dgm:t>
        <a:bodyPr/>
        <a:lstStyle/>
        <a:p>
          <a:r>
            <a:rPr lang="it-IT" dirty="0">
              <a:solidFill>
                <a:schemeClr val="tx1"/>
              </a:solidFill>
            </a:rPr>
            <a:t>capire le </a:t>
          </a:r>
          <a:r>
            <a:rPr lang="it-IT" b="1" dirty="0">
              <a:solidFill>
                <a:schemeClr val="tx1"/>
              </a:solidFill>
            </a:rPr>
            <a:t>conseguenze sull’ambiente </a:t>
          </a:r>
          <a:r>
            <a:rPr lang="it-IT" dirty="0">
              <a:solidFill>
                <a:schemeClr val="tx1"/>
              </a:solidFill>
            </a:rPr>
            <a:t>(</a:t>
          </a:r>
          <a:r>
            <a:rPr lang="it-IT" i="1" dirty="0" err="1">
              <a:solidFill>
                <a:schemeClr val="tx1"/>
              </a:solidFill>
            </a:rPr>
            <a:t>outcome</a:t>
          </a:r>
          <a:r>
            <a:rPr lang="it-IT" dirty="0">
              <a:solidFill>
                <a:schemeClr val="tx1"/>
              </a:solidFill>
            </a:rPr>
            <a:t>) dei nostri </a:t>
          </a:r>
          <a:r>
            <a:rPr lang="it-IT" b="1" dirty="0">
              <a:solidFill>
                <a:schemeClr val="tx1"/>
              </a:solidFill>
            </a:rPr>
            <a:t>interventi </a:t>
          </a:r>
          <a:r>
            <a:rPr lang="it-IT" dirty="0">
              <a:solidFill>
                <a:schemeClr val="tx1"/>
              </a:solidFill>
            </a:rPr>
            <a:t>(</a:t>
          </a:r>
          <a:r>
            <a:rPr lang="it-IT" i="1" dirty="0" err="1">
              <a:solidFill>
                <a:schemeClr val="tx1"/>
              </a:solidFill>
            </a:rPr>
            <a:t>cue</a:t>
          </a:r>
          <a:r>
            <a:rPr lang="it-IT" dirty="0">
              <a:solidFill>
                <a:schemeClr val="tx1"/>
              </a:solidFill>
            </a:rPr>
            <a:t>).</a:t>
          </a:r>
          <a:endParaRPr lang="en-US" dirty="0">
            <a:solidFill>
              <a:schemeClr val="tx1"/>
            </a:solidFill>
          </a:endParaRPr>
        </a:p>
      </dgm:t>
    </dgm:pt>
    <dgm:pt modelId="{38BE2471-81D8-4A17-8418-A7C7FA2EBCD6}" type="parTrans" cxnId="{52529D56-DCA3-4D12-B9E9-671CD42C0A3B}">
      <dgm:prSet/>
      <dgm:spPr/>
      <dgm:t>
        <a:bodyPr/>
        <a:lstStyle/>
        <a:p>
          <a:endParaRPr lang="en-US"/>
        </a:p>
      </dgm:t>
    </dgm:pt>
    <dgm:pt modelId="{9886A955-94E7-4A3D-93B7-87FC0FFE0C06}" type="sibTrans" cxnId="{52529D56-DCA3-4D12-B9E9-671CD42C0A3B}">
      <dgm:prSet/>
      <dgm:spPr/>
      <dgm:t>
        <a:bodyPr/>
        <a:lstStyle/>
        <a:p>
          <a:endParaRPr lang="en-US"/>
        </a:p>
      </dgm:t>
    </dgm:pt>
    <dgm:pt modelId="{D7560B96-C867-43D0-B158-AFBA2CF2141A}">
      <dgm:prSet/>
      <dgm:spPr/>
      <dgm:t>
        <a:bodyPr/>
        <a:lstStyle/>
        <a:p>
          <a:r>
            <a:rPr lang="it-IT"/>
            <a:t>Necessario per pianificare il comportamento.</a:t>
          </a:r>
          <a:endParaRPr lang="en-US"/>
        </a:p>
      </dgm:t>
    </dgm:pt>
    <dgm:pt modelId="{046F9972-1E8A-4FCA-95FE-EF0D4AF5D4A6}" type="parTrans" cxnId="{E5D1775A-F14E-4ECC-888C-9FBF065F9606}">
      <dgm:prSet/>
      <dgm:spPr/>
      <dgm:t>
        <a:bodyPr/>
        <a:lstStyle/>
        <a:p>
          <a:endParaRPr lang="en-US"/>
        </a:p>
      </dgm:t>
    </dgm:pt>
    <dgm:pt modelId="{A321CAF4-4CD0-4C8D-B519-827F8BDAB0BC}" type="sibTrans" cxnId="{E5D1775A-F14E-4ECC-888C-9FBF065F9606}">
      <dgm:prSet/>
      <dgm:spPr/>
      <dgm:t>
        <a:bodyPr/>
        <a:lstStyle/>
        <a:p>
          <a:endParaRPr lang="en-US"/>
        </a:p>
      </dgm:t>
    </dgm:pt>
    <dgm:pt modelId="{1FC4191F-7C08-1E4A-87EA-1483B8E2DCED}" type="pres">
      <dgm:prSet presAssocID="{4408E894-DBD9-4085-BC5B-5A69C0C42BCB}" presName="linear" presStyleCnt="0">
        <dgm:presLayoutVars>
          <dgm:animLvl val="lvl"/>
          <dgm:resizeHandles val="exact"/>
        </dgm:presLayoutVars>
      </dgm:prSet>
      <dgm:spPr/>
    </dgm:pt>
    <dgm:pt modelId="{3FCC600B-EFBC-BD48-94AE-F8897B93B3E4}" type="pres">
      <dgm:prSet presAssocID="{C5C2A5BA-DD9C-4071-935E-79C6220A5305}" presName="parentText" presStyleLbl="node1" presStyleIdx="0" presStyleCnt="2">
        <dgm:presLayoutVars>
          <dgm:chMax val="0"/>
          <dgm:bulletEnabled val="1"/>
        </dgm:presLayoutVars>
      </dgm:prSet>
      <dgm:spPr/>
    </dgm:pt>
    <dgm:pt modelId="{2EF7919C-467B-D14E-94ED-F21C0E31B897}" type="pres">
      <dgm:prSet presAssocID="{C5C2A5BA-DD9C-4071-935E-79C6220A5305}" presName="childText" presStyleLbl="revTx" presStyleIdx="0" presStyleCnt="2">
        <dgm:presLayoutVars>
          <dgm:bulletEnabled val="1"/>
        </dgm:presLayoutVars>
      </dgm:prSet>
      <dgm:spPr/>
    </dgm:pt>
    <dgm:pt modelId="{00777891-C611-A143-932A-5E961C4E5A8B}" type="pres">
      <dgm:prSet presAssocID="{25BF1423-7F93-4212-9F84-304B56E8075D}" presName="parentText" presStyleLbl="node1" presStyleIdx="1" presStyleCnt="2">
        <dgm:presLayoutVars>
          <dgm:chMax val="0"/>
          <dgm:bulletEnabled val="1"/>
        </dgm:presLayoutVars>
      </dgm:prSet>
      <dgm:spPr/>
    </dgm:pt>
    <dgm:pt modelId="{3388BA19-198F-4243-AD9D-A80BAFFABA2E}" type="pres">
      <dgm:prSet presAssocID="{25BF1423-7F93-4212-9F84-304B56E8075D}" presName="childText" presStyleLbl="revTx" presStyleIdx="1" presStyleCnt="2">
        <dgm:presLayoutVars>
          <dgm:bulletEnabled val="1"/>
        </dgm:presLayoutVars>
      </dgm:prSet>
      <dgm:spPr/>
    </dgm:pt>
  </dgm:ptLst>
  <dgm:cxnLst>
    <dgm:cxn modelId="{746B650C-EDCF-344B-8728-8B65729F2C3A}" type="presOf" srcId="{4408E894-DBD9-4085-BC5B-5A69C0C42BCB}" destId="{1FC4191F-7C08-1E4A-87EA-1483B8E2DCED}" srcOrd="0" destOrd="0" presId="urn:microsoft.com/office/officeart/2005/8/layout/vList2"/>
    <dgm:cxn modelId="{02638F26-278B-104A-AF18-56298A8B998C}" type="presOf" srcId="{D7560B96-C867-43D0-B158-AFBA2CF2141A}" destId="{3388BA19-198F-4243-AD9D-A80BAFFABA2E}" srcOrd="0" destOrd="0" presId="urn:microsoft.com/office/officeart/2005/8/layout/vList2"/>
    <dgm:cxn modelId="{6123D02B-2940-B343-A668-282E9C40A9FA}" type="presOf" srcId="{739AD9B9-86B8-43F7-B7B2-8CCFB8C3FFEF}" destId="{2EF7919C-467B-D14E-94ED-F21C0E31B897}" srcOrd="0" destOrd="0" presId="urn:microsoft.com/office/officeart/2005/8/layout/vList2"/>
    <dgm:cxn modelId="{ADE85645-090D-984E-A08A-244D50D9F49F}" type="presOf" srcId="{25BF1423-7F93-4212-9F84-304B56E8075D}" destId="{00777891-C611-A143-932A-5E961C4E5A8B}" srcOrd="0" destOrd="0" presId="urn:microsoft.com/office/officeart/2005/8/layout/vList2"/>
    <dgm:cxn modelId="{52529D56-DCA3-4D12-B9E9-671CD42C0A3B}" srcId="{4408E894-DBD9-4085-BC5B-5A69C0C42BCB}" destId="{25BF1423-7F93-4212-9F84-304B56E8075D}" srcOrd="1" destOrd="0" parTransId="{38BE2471-81D8-4A17-8418-A7C7FA2EBCD6}" sibTransId="{9886A955-94E7-4A3D-93B7-87FC0FFE0C06}"/>
    <dgm:cxn modelId="{E5D1775A-F14E-4ECC-888C-9FBF065F9606}" srcId="{25BF1423-7F93-4212-9F84-304B56E8075D}" destId="{D7560B96-C867-43D0-B158-AFBA2CF2141A}" srcOrd="0" destOrd="0" parTransId="{046F9972-1E8A-4FCA-95FE-EF0D4AF5D4A6}" sibTransId="{A321CAF4-4CD0-4C8D-B519-827F8BDAB0BC}"/>
    <dgm:cxn modelId="{9D02E582-370A-4921-BEBD-85438B0C84CB}" srcId="{4408E894-DBD9-4085-BC5B-5A69C0C42BCB}" destId="{C5C2A5BA-DD9C-4071-935E-79C6220A5305}" srcOrd="0" destOrd="0" parTransId="{575012B0-C6D5-43BE-BEBA-2314819BEBB7}" sibTransId="{7190767D-D96D-4DA3-A12D-214C3E552D08}"/>
    <dgm:cxn modelId="{3BD5EDA7-2E15-44F1-B682-E6BA6B82B9E4}" srcId="{C5C2A5BA-DD9C-4071-935E-79C6220A5305}" destId="{739AD9B9-86B8-43F7-B7B2-8CCFB8C3FFEF}" srcOrd="0" destOrd="0" parTransId="{F3B581BB-2C41-421F-BB93-9FB647D8C57C}" sibTransId="{9E4B7C4B-7C66-4B48-92C7-7E9DFD57E9BB}"/>
    <dgm:cxn modelId="{0F4FEFE6-D7BE-004E-BAE6-95BB3F0218EA}" type="presOf" srcId="{C5C2A5BA-DD9C-4071-935E-79C6220A5305}" destId="{3FCC600B-EFBC-BD48-94AE-F8897B93B3E4}" srcOrd="0" destOrd="0" presId="urn:microsoft.com/office/officeart/2005/8/layout/vList2"/>
    <dgm:cxn modelId="{08914353-B02E-3848-A73B-D973238D2F3C}" type="presParOf" srcId="{1FC4191F-7C08-1E4A-87EA-1483B8E2DCED}" destId="{3FCC600B-EFBC-BD48-94AE-F8897B93B3E4}" srcOrd="0" destOrd="0" presId="urn:microsoft.com/office/officeart/2005/8/layout/vList2"/>
    <dgm:cxn modelId="{A5830F69-B104-B245-9CD0-A839A9EE75E7}" type="presParOf" srcId="{1FC4191F-7C08-1E4A-87EA-1483B8E2DCED}" destId="{2EF7919C-467B-D14E-94ED-F21C0E31B897}" srcOrd="1" destOrd="0" presId="urn:microsoft.com/office/officeart/2005/8/layout/vList2"/>
    <dgm:cxn modelId="{4CE463F7-E6EC-9144-87C7-9EE841AA6490}" type="presParOf" srcId="{1FC4191F-7C08-1E4A-87EA-1483B8E2DCED}" destId="{00777891-C611-A143-932A-5E961C4E5A8B}" srcOrd="2" destOrd="0" presId="urn:microsoft.com/office/officeart/2005/8/layout/vList2"/>
    <dgm:cxn modelId="{21E8BD30-8C8C-B940-B181-4B580633305E}" type="presParOf" srcId="{1FC4191F-7C08-1E4A-87EA-1483B8E2DCED}" destId="{3388BA19-198F-4243-AD9D-A80BAFFABA2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218609-E08C-4784-91DE-65E88EF175F6}"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0FEC7E04-F956-4757-AA9E-EE439C4CD6B6}">
      <dgm:prSet/>
      <dgm:spPr/>
      <dgm:t>
        <a:bodyPr/>
        <a:lstStyle/>
        <a:p>
          <a:r>
            <a:rPr lang="it-IT"/>
            <a:t>Per fare </a:t>
          </a:r>
          <a:r>
            <a:rPr lang="it-IT" b="1"/>
            <a:t>previsioni</a:t>
          </a:r>
          <a:r>
            <a:rPr lang="it-IT"/>
            <a:t> all’organismo basta saper registrare </a:t>
          </a:r>
          <a:r>
            <a:rPr lang="it-IT" b="1"/>
            <a:t>correlazioni semplici</a:t>
          </a:r>
          <a:r>
            <a:rPr lang="it-IT"/>
            <a:t>. </a:t>
          </a:r>
          <a:endParaRPr lang="en-US"/>
        </a:p>
      </dgm:t>
    </dgm:pt>
    <dgm:pt modelId="{11416584-4F43-4E5C-9DEB-6F56731452FF}" type="parTrans" cxnId="{66C48315-6F93-405D-AEF4-0B13F46A0E3E}">
      <dgm:prSet/>
      <dgm:spPr/>
      <dgm:t>
        <a:bodyPr/>
        <a:lstStyle/>
        <a:p>
          <a:endParaRPr lang="en-US"/>
        </a:p>
      </dgm:t>
    </dgm:pt>
    <dgm:pt modelId="{3011F5DD-9F75-4458-9F0D-A47FFCA31D47}" type="sibTrans" cxnId="{66C48315-6F93-405D-AEF4-0B13F46A0E3E}">
      <dgm:prSet/>
      <dgm:spPr/>
      <dgm:t>
        <a:bodyPr/>
        <a:lstStyle/>
        <a:p>
          <a:endParaRPr lang="en-US"/>
        </a:p>
      </dgm:t>
    </dgm:pt>
    <dgm:pt modelId="{5700D97C-E6F6-4975-B72E-578B38B84289}">
      <dgm:prSet/>
      <dgm:spPr/>
      <dgm:t>
        <a:bodyPr/>
        <a:lstStyle/>
        <a:p>
          <a:r>
            <a:rPr lang="it-IT"/>
            <a:t>Per giudicare nessi tra azioni/interventi e loro conseguenze, deve saper fare una cosa più sofisticata: capire quali di quelle correlazioni semplici indichino la presenza di </a:t>
          </a:r>
          <a:r>
            <a:rPr lang="it-IT" b="1"/>
            <a:t>dipendenze causali</a:t>
          </a:r>
          <a:r>
            <a:rPr lang="it-IT"/>
            <a:t>.</a:t>
          </a:r>
          <a:endParaRPr lang="en-US"/>
        </a:p>
      </dgm:t>
    </dgm:pt>
    <dgm:pt modelId="{522FF6B3-46B2-4A48-83D4-58DB7ACD71D4}" type="parTrans" cxnId="{FDAEF84A-9772-4736-9563-B0F0CF156E6E}">
      <dgm:prSet/>
      <dgm:spPr/>
      <dgm:t>
        <a:bodyPr/>
        <a:lstStyle/>
        <a:p>
          <a:endParaRPr lang="en-US"/>
        </a:p>
      </dgm:t>
    </dgm:pt>
    <dgm:pt modelId="{D0AE08F2-69D8-44FD-B945-33E400566C2C}" type="sibTrans" cxnId="{FDAEF84A-9772-4736-9563-B0F0CF156E6E}">
      <dgm:prSet/>
      <dgm:spPr/>
      <dgm:t>
        <a:bodyPr/>
        <a:lstStyle/>
        <a:p>
          <a:endParaRPr lang="en-US"/>
        </a:p>
      </dgm:t>
    </dgm:pt>
    <dgm:pt modelId="{7DE1BDED-16BF-411B-939C-7E3778BBBDC0}">
      <dgm:prSet/>
      <dgm:spPr/>
      <dgm:t>
        <a:bodyPr/>
        <a:lstStyle/>
        <a:p>
          <a:r>
            <a:rPr lang="it-IT"/>
            <a:t>Gli esseri umani e gli animali non distinguono sempre tra correlazioni semplici e dipendenze causali. </a:t>
          </a:r>
          <a:endParaRPr lang="en-US"/>
        </a:p>
      </dgm:t>
    </dgm:pt>
    <dgm:pt modelId="{B50A7F83-4A07-4356-B88E-31AD62586091}" type="parTrans" cxnId="{785DF36E-D657-4480-971A-B65B5340A1DB}">
      <dgm:prSet/>
      <dgm:spPr/>
      <dgm:t>
        <a:bodyPr/>
        <a:lstStyle/>
        <a:p>
          <a:endParaRPr lang="en-US"/>
        </a:p>
      </dgm:t>
    </dgm:pt>
    <dgm:pt modelId="{B9C57846-A984-494B-A119-27349FF4B3C4}" type="sibTrans" cxnId="{785DF36E-D657-4480-971A-B65B5340A1DB}">
      <dgm:prSet/>
      <dgm:spPr/>
      <dgm:t>
        <a:bodyPr/>
        <a:lstStyle/>
        <a:p>
          <a:endParaRPr lang="en-US"/>
        </a:p>
      </dgm:t>
    </dgm:pt>
    <dgm:pt modelId="{0A44879A-6A1B-4503-977D-B3DE7D65EEA7}">
      <dgm:prSet/>
      <dgm:spPr/>
      <dgm:t>
        <a:bodyPr/>
        <a:lstStyle/>
        <a:p>
          <a:r>
            <a:rPr lang="it-IT" dirty="0"/>
            <a:t>Alla base del loro apprendimento c’è </a:t>
          </a:r>
          <a:r>
            <a:rPr lang="it-IT" b="1" dirty="0"/>
            <a:t>sempre</a:t>
          </a:r>
          <a:r>
            <a:rPr lang="it-IT" dirty="0"/>
            <a:t> la registrazione di </a:t>
          </a:r>
          <a:r>
            <a:rPr lang="it-IT" b="1" dirty="0"/>
            <a:t>correlazioni</a:t>
          </a:r>
          <a:r>
            <a:rPr lang="it-IT" dirty="0"/>
            <a:t> tra eventi</a:t>
          </a:r>
          <a:endParaRPr lang="en-US" dirty="0"/>
        </a:p>
      </dgm:t>
    </dgm:pt>
    <dgm:pt modelId="{AB532308-6580-4520-9AFD-B2A596888EE4}" type="parTrans" cxnId="{F072126B-3651-4ABD-BA2B-636E5F1934CF}">
      <dgm:prSet/>
      <dgm:spPr/>
      <dgm:t>
        <a:bodyPr/>
        <a:lstStyle/>
        <a:p>
          <a:endParaRPr lang="en-US"/>
        </a:p>
      </dgm:t>
    </dgm:pt>
    <dgm:pt modelId="{CD35D8E7-608B-47D6-954A-9BE8CAEF8E2A}" type="sibTrans" cxnId="{F072126B-3651-4ABD-BA2B-636E5F1934CF}">
      <dgm:prSet/>
      <dgm:spPr/>
      <dgm:t>
        <a:bodyPr/>
        <a:lstStyle/>
        <a:p>
          <a:endParaRPr lang="en-US"/>
        </a:p>
      </dgm:t>
    </dgm:pt>
    <dgm:pt modelId="{5D6078FA-B544-47AE-B8AA-3F1FE943C050}">
      <dgm:prSet/>
      <dgm:spPr/>
      <dgm:t>
        <a:bodyPr/>
        <a:lstStyle/>
        <a:p>
          <a:r>
            <a:rPr lang="it-IT" dirty="0"/>
            <a:t>La correlazione è però solo </a:t>
          </a:r>
          <a:r>
            <a:rPr lang="it-IT" b="1" dirty="0"/>
            <a:t>uno</a:t>
          </a:r>
          <a:r>
            <a:rPr lang="it-IT" dirty="0"/>
            <a:t> degli indizi grazie al quale proviamo a identificare nessi causali.</a:t>
          </a:r>
          <a:endParaRPr lang="en-US" dirty="0"/>
        </a:p>
      </dgm:t>
    </dgm:pt>
    <dgm:pt modelId="{DD8C45CD-D06D-4C6C-851E-895A4ECBAC8D}" type="parTrans" cxnId="{95F64EFD-3584-4F6E-89AB-1126AC18B6D8}">
      <dgm:prSet/>
      <dgm:spPr/>
      <dgm:t>
        <a:bodyPr/>
        <a:lstStyle/>
        <a:p>
          <a:endParaRPr lang="en-US"/>
        </a:p>
      </dgm:t>
    </dgm:pt>
    <dgm:pt modelId="{F244585E-5499-4A79-910D-9FD2A81DE454}" type="sibTrans" cxnId="{95F64EFD-3584-4F6E-89AB-1126AC18B6D8}">
      <dgm:prSet/>
      <dgm:spPr/>
      <dgm:t>
        <a:bodyPr/>
        <a:lstStyle/>
        <a:p>
          <a:endParaRPr lang="en-US"/>
        </a:p>
      </dgm:t>
    </dgm:pt>
    <dgm:pt modelId="{01CD085D-5AC3-4C7B-BDF3-D89F55659183}">
      <dgm:prSet/>
      <dgm:spPr/>
      <dgm:t>
        <a:bodyPr/>
        <a:lstStyle/>
        <a:p>
          <a:r>
            <a:rPr lang="it-IT" dirty="0"/>
            <a:t>Tra gli altri indizi usati, c’è l’ </a:t>
          </a:r>
          <a:r>
            <a:rPr lang="it-IT" b="1" dirty="0"/>
            <a:t>ordine temporale, </a:t>
          </a:r>
          <a:r>
            <a:rPr lang="it-IT" dirty="0"/>
            <a:t>la possibilità di </a:t>
          </a:r>
          <a:r>
            <a:rPr lang="it-IT" b="1" dirty="0"/>
            <a:t>intervenire</a:t>
          </a:r>
          <a:r>
            <a:rPr lang="it-IT" dirty="0"/>
            <a:t> sugli eventi e modificarli,  e alcune caratteristiche </a:t>
          </a:r>
          <a:r>
            <a:rPr lang="it-IT" b="1" dirty="0"/>
            <a:t>percettive. </a:t>
          </a:r>
          <a:endParaRPr lang="en-US" dirty="0"/>
        </a:p>
      </dgm:t>
    </dgm:pt>
    <dgm:pt modelId="{F9C27A6F-7DE7-4996-A75D-10F91C71117F}" type="parTrans" cxnId="{B5CB0A92-DEBC-4193-8F58-FB3EC6D1D311}">
      <dgm:prSet/>
      <dgm:spPr/>
      <dgm:t>
        <a:bodyPr/>
        <a:lstStyle/>
        <a:p>
          <a:endParaRPr lang="en-US"/>
        </a:p>
      </dgm:t>
    </dgm:pt>
    <dgm:pt modelId="{F6DA7543-86AF-46E0-9430-AD975150E12E}" type="sibTrans" cxnId="{B5CB0A92-DEBC-4193-8F58-FB3EC6D1D311}">
      <dgm:prSet/>
      <dgm:spPr/>
      <dgm:t>
        <a:bodyPr/>
        <a:lstStyle/>
        <a:p>
          <a:endParaRPr lang="en-US"/>
        </a:p>
      </dgm:t>
    </dgm:pt>
    <dgm:pt modelId="{F82B5BFF-09D5-43BE-99F8-B7433B67B686}">
      <dgm:prSet/>
      <dgm:spPr/>
      <dgm:t>
        <a:bodyPr/>
        <a:lstStyle/>
        <a:p>
          <a:r>
            <a:rPr lang="it-IT" dirty="0"/>
            <a:t>Ma è soprattutto necessario applicare alle correlazioni alcune </a:t>
          </a:r>
          <a:r>
            <a:rPr lang="it-IT" b="1" dirty="0"/>
            <a:t>strutture causali, </a:t>
          </a:r>
          <a:r>
            <a:rPr lang="it-IT" b="0" dirty="0"/>
            <a:t>spesso basandosi su assunti a priori</a:t>
          </a:r>
          <a:endParaRPr lang="en-US" b="0" dirty="0"/>
        </a:p>
      </dgm:t>
    </dgm:pt>
    <dgm:pt modelId="{63FE31D6-55CA-4056-A4E3-BD1D2870B55B}" type="parTrans" cxnId="{44132CD7-B419-4B83-A35E-69D6A97F9034}">
      <dgm:prSet/>
      <dgm:spPr/>
      <dgm:t>
        <a:bodyPr/>
        <a:lstStyle/>
        <a:p>
          <a:endParaRPr lang="en-US"/>
        </a:p>
      </dgm:t>
    </dgm:pt>
    <dgm:pt modelId="{E996E764-4C0C-472C-9DDF-E5501BCAB066}" type="sibTrans" cxnId="{44132CD7-B419-4B83-A35E-69D6A97F9034}">
      <dgm:prSet/>
      <dgm:spPr/>
      <dgm:t>
        <a:bodyPr/>
        <a:lstStyle/>
        <a:p>
          <a:endParaRPr lang="en-US"/>
        </a:p>
      </dgm:t>
    </dgm:pt>
    <dgm:pt modelId="{6DB89FB7-1336-CE44-8433-6A9DF87A2933}" type="pres">
      <dgm:prSet presAssocID="{AD218609-E08C-4784-91DE-65E88EF175F6}" presName="vert0" presStyleCnt="0">
        <dgm:presLayoutVars>
          <dgm:dir/>
          <dgm:animOne val="branch"/>
          <dgm:animLvl val="lvl"/>
        </dgm:presLayoutVars>
      </dgm:prSet>
      <dgm:spPr/>
    </dgm:pt>
    <dgm:pt modelId="{5790C083-5DE4-0745-8D84-4D44C02E6CAF}" type="pres">
      <dgm:prSet presAssocID="{0FEC7E04-F956-4757-AA9E-EE439C4CD6B6}" presName="thickLine" presStyleLbl="alignNode1" presStyleIdx="0" presStyleCnt="7"/>
      <dgm:spPr/>
    </dgm:pt>
    <dgm:pt modelId="{63DAE42D-1C2F-1242-BD24-DD3802DF8A7C}" type="pres">
      <dgm:prSet presAssocID="{0FEC7E04-F956-4757-AA9E-EE439C4CD6B6}" presName="horz1" presStyleCnt="0"/>
      <dgm:spPr/>
    </dgm:pt>
    <dgm:pt modelId="{6407B4E2-A6A5-B24A-9B3C-62249256F432}" type="pres">
      <dgm:prSet presAssocID="{0FEC7E04-F956-4757-AA9E-EE439C4CD6B6}" presName="tx1" presStyleLbl="revTx" presStyleIdx="0" presStyleCnt="7"/>
      <dgm:spPr/>
    </dgm:pt>
    <dgm:pt modelId="{50FA93BB-4385-8041-9647-989E6E811380}" type="pres">
      <dgm:prSet presAssocID="{0FEC7E04-F956-4757-AA9E-EE439C4CD6B6}" presName="vert1" presStyleCnt="0"/>
      <dgm:spPr/>
    </dgm:pt>
    <dgm:pt modelId="{35625332-D8EA-8041-B918-C1F89E735CB5}" type="pres">
      <dgm:prSet presAssocID="{5700D97C-E6F6-4975-B72E-578B38B84289}" presName="thickLine" presStyleLbl="alignNode1" presStyleIdx="1" presStyleCnt="7"/>
      <dgm:spPr/>
    </dgm:pt>
    <dgm:pt modelId="{7704E063-ADD6-CC42-B41C-41DBA5A9B1D1}" type="pres">
      <dgm:prSet presAssocID="{5700D97C-E6F6-4975-B72E-578B38B84289}" presName="horz1" presStyleCnt="0"/>
      <dgm:spPr/>
    </dgm:pt>
    <dgm:pt modelId="{9C5E29DD-9081-1645-B96A-03C6FC534397}" type="pres">
      <dgm:prSet presAssocID="{5700D97C-E6F6-4975-B72E-578B38B84289}" presName="tx1" presStyleLbl="revTx" presStyleIdx="1" presStyleCnt="7"/>
      <dgm:spPr/>
    </dgm:pt>
    <dgm:pt modelId="{42117CE3-B875-FF4F-8E4E-55904942FF56}" type="pres">
      <dgm:prSet presAssocID="{5700D97C-E6F6-4975-B72E-578B38B84289}" presName="vert1" presStyleCnt="0"/>
      <dgm:spPr/>
    </dgm:pt>
    <dgm:pt modelId="{6A9B4841-9286-844E-B710-78C305AB0029}" type="pres">
      <dgm:prSet presAssocID="{7DE1BDED-16BF-411B-939C-7E3778BBBDC0}" presName="thickLine" presStyleLbl="alignNode1" presStyleIdx="2" presStyleCnt="7"/>
      <dgm:spPr/>
    </dgm:pt>
    <dgm:pt modelId="{4390509E-EF7E-414A-A014-DCC4DBA10E95}" type="pres">
      <dgm:prSet presAssocID="{7DE1BDED-16BF-411B-939C-7E3778BBBDC0}" presName="horz1" presStyleCnt="0"/>
      <dgm:spPr/>
    </dgm:pt>
    <dgm:pt modelId="{CFF98117-556C-3D44-8E38-83B35F0322FE}" type="pres">
      <dgm:prSet presAssocID="{7DE1BDED-16BF-411B-939C-7E3778BBBDC0}" presName="tx1" presStyleLbl="revTx" presStyleIdx="2" presStyleCnt="7"/>
      <dgm:spPr/>
    </dgm:pt>
    <dgm:pt modelId="{359B18D2-9FCE-1342-9CBA-C37F346785D9}" type="pres">
      <dgm:prSet presAssocID="{7DE1BDED-16BF-411B-939C-7E3778BBBDC0}" presName="vert1" presStyleCnt="0"/>
      <dgm:spPr/>
    </dgm:pt>
    <dgm:pt modelId="{3887627C-733B-A043-8E67-8FFAE2BE228D}" type="pres">
      <dgm:prSet presAssocID="{0A44879A-6A1B-4503-977D-B3DE7D65EEA7}" presName="thickLine" presStyleLbl="alignNode1" presStyleIdx="3" presStyleCnt="7"/>
      <dgm:spPr/>
    </dgm:pt>
    <dgm:pt modelId="{5E5B5673-9DF4-4343-9754-E5EF95EBB4CE}" type="pres">
      <dgm:prSet presAssocID="{0A44879A-6A1B-4503-977D-B3DE7D65EEA7}" presName="horz1" presStyleCnt="0"/>
      <dgm:spPr/>
    </dgm:pt>
    <dgm:pt modelId="{CEFE2642-5DAC-AC4D-A2AB-4A73D5EC6EF8}" type="pres">
      <dgm:prSet presAssocID="{0A44879A-6A1B-4503-977D-B3DE7D65EEA7}" presName="tx1" presStyleLbl="revTx" presStyleIdx="3" presStyleCnt="7"/>
      <dgm:spPr/>
    </dgm:pt>
    <dgm:pt modelId="{08B0B52E-AA1E-0949-BDCD-AD58C2BA1A8B}" type="pres">
      <dgm:prSet presAssocID="{0A44879A-6A1B-4503-977D-B3DE7D65EEA7}" presName="vert1" presStyleCnt="0"/>
      <dgm:spPr/>
    </dgm:pt>
    <dgm:pt modelId="{53C008AB-8AFB-9F47-BF5F-E06F53A44DED}" type="pres">
      <dgm:prSet presAssocID="{5D6078FA-B544-47AE-B8AA-3F1FE943C050}" presName="thickLine" presStyleLbl="alignNode1" presStyleIdx="4" presStyleCnt="7"/>
      <dgm:spPr/>
    </dgm:pt>
    <dgm:pt modelId="{ACFDD14C-16D1-5A44-BF52-60ED8EB3F79F}" type="pres">
      <dgm:prSet presAssocID="{5D6078FA-B544-47AE-B8AA-3F1FE943C050}" presName="horz1" presStyleCnt="0"/>
      <dgm:spPr/>
    </dgm:pt>
    <dgm:pt modelId="{0DB7AED5-10E8-7F44-84F2-50FD48C17133}" type="pres">
      <dgm:prSet presAssocID="{5D6078FA-B544-47AE-B8AA-3F1FE943C050}" presName="tx1" presStyleLbl="revTx" presStyleIdx="4" presStyleCnt="7"/>
      <dgm:spPr/>
    </dgm:pt>
    <dgm:pt modelId="{6685ACD7-121B-F649-AA87-3D5969F4B831}" type="pres">
      <dgm:prSet presAssocID="{5D6078FA-B544-47AE-B8AA-3F1FE943C050}" presName="vert1" presStyleCnt="0"/>
      <dgm:spPr/>
    </dgm:pt>
    <dgm:pt modelId="{7EF72FC3-1D50-ED4C-89E3-37B12F299C12}" type="pres">
      <dgm:prSet presAssocID="{01CD085D-5AC3-4C7B-BDF3-D89F55659183}" presName="thickLine" presStyleLbl="alignNode1" presStyleIdx="5" presStyleCnt="7"/>
      <dgm:spPr/>
    </dgm:pt>
    <dgm:pt modelId="{EF4A042A-A105-2A40-8FED-177116914805}" type="pres">
      <dgm:prSet presAssocID="{01CD085D-5AC3-4C7B-BDF3-D89F55659183}" presName="horz1" presStyleCnt="0"/>
      <dgm:spPr/>
    </dgm:pt>
    <dgm:pt modelId="{FE504802-800E-A745-9169-579ABEBCD3A3}" type="pres">
      <dgm:prSet presAssocID="{01CD085D-5AC3-4C7B-BDF3-D89F55659183}" presName="tx1" presStyleLbl="revTx" presStyleIdx="5" presStyleCnt="7"/>
      <dgm:spPr/>
    </dgm:pt>
    <dgm:pt modelId="{957B3F29-DA81-8344-B7BF-C2CA83EB1E35}" type="pres">
      <dgm:prSet presAssocID="{01CD085D-5AC3-4C7B-BDF3-D89F55659183}" presName="vert1" presStyleCnt="0"/>
      <dgm:spPr/>
    </dgm:pt>
    <dgm:pt modelId="{1AFF63A1-F5BA-894F-BA29-B9B662469B6D}" type="pres">
      <dgm:prSet presAssocID="{F82B5BFF-09D5-43BE-99F8-B7433B67B686}" presName="thickLine" presStyleLbl="alignNode1" presStyleIdx="6" presStyleCnt="7"/>
      <dgm:spPr/>
    </dgm:pt>
    <dgm:pt modelId="{96304AC9-B489-4741-A91A-344EB54A2622}" type="pres">
      <dgm:prSet presAssocID="{F82B5BFF-09D5-43BE-99F8-B7433B67B686}" presName="horz1" presStyleCnt="0"/>
      <dgm:spPr/>
    </dgm:pt>
    <dgm:pt modelId="{719C56A3-0983-AC45-8D3C-0F7EE0A4A8F3}" type="pres">
      <dgm:prSet presAssocID="{F82B5BFF-09D5-43BE-99F8-B7433B67B686}" presName="tx1" presStyleLbl="revTx" presStyleIdx="6" presStyleCnt="7"/>
      <dgm:spPr/>
    </dgm:pt>
    <dgm:pt modelId="{BC8073B2-20DB-1E44-BBFC-5E3CD148048E}" type="pres">
      <dgm:prSet presAssocID="{F82B5BFF-09D5-43BE-99F8-B7433B67B686}" presName="vert1" presStyleCnt="0"/>
      <dgm:spPr/>
    </dgm:pt>
  </dgm:ptLst>
  <dgm:cxnLst>
    <dgm:cxn modelId="{66C48315-6F93-405D-AEF4-0B13F46A0E3E}" srcId="{AD218609-E08C-4784-91DE-65E88EF175F6}" destId="{0FEC7E04-F956-4757-AA9E-EE439C4CD6B6}" srcOrd="0" destOrd="0" parTransId="{11416584-4F43-4E5C-9DEB-6F56731452FF}" sibTransId="{3011F5DD-9F75-4458-9F0D-A47FFCA31D47}"/>
    <dgm:cxn modelId="{76F63533-E0B0-414B-AF90-D05C77AF3DC8}" type="presOf" srcId="{5D6078FA-B544-47AE-B8AA-3F1FE943C050}" destId="{0DB7AED5-10E8-7F44-84F2-50FD48C17133}" srcOrd="0" destOrd="0" presId="urn:microsoft.com/office/officeart/2008/layout/LinedList"/>
    <dgm:cxn modelId="{F2168C3D-C086-4745-B53A-F45A25CA06C7}" type="presOf" srcId="{01CD085D-5AC3-4C7B-BDF3-D89F55659183}" destId="{FE504802-800E-A745-9169-579ABEBCD3A3}" srcOrd="0" destOrd="0" presId="urn:microsoft.com/office/officeart/2008/layout/LinedList"/>
    <dgm:cxn modelId="{FDAEF84A-9772-4736-9563-B0F0CF156E6E}" srcId="{AD218609-E08C-4784-91DE-65E88EF175F6}" destId="{5700D97C-E6F6-4975-B72E-578B38B84289}" srcOrd="1" destOrd="0" parTransId="{522FF6B3-46B2-4A48-83D4-58DB7ACD71D4}" sibTransId="{D0AE08F2-69D8-44FD-B945-33E400566C2C}"/>
    <dgm:cxn modelId="{DCF86F56-B1D4-884F-B912-E6416516D2FD}" type="presOf" srcId="{7DE1BDED-16BF-411B-939C-7E3778BBBDC0}" destId="{CFF98117-556C-3D44-8E38-83B35F0322FE}" srcOrd="0" destOrd="0" presId="urn:microsoft.com/office/officeart/2008/layout/LinedList"/>
    <dgm:cxn modelId="{F072126B-3651-4ABD-BA2B-636E5F1934CF}" srcId="{AD218609-E08C-4784-91DE-65E88EF175F6}" destId="{0A44879A-6A1B-4503-977D-B3DE7D65EEA7}" srcOrd="3" destOrd="0" parTransId="{AB532308-6580-4520-9AFD-B2A596888EE4}" sibTransId="{CD35D8E7-608B-47D6-954A-9BE8CAEF8E2A}"/>
    <dgm:cxn modelId="{785DF36E-D657-4480-971A-B65B5340A1DB}" srcId="{AD218609-E08C-4784-91DE-65E88EF175F6}" destId="{7DE1BDED-16BF-411B-939C-7E3778BBBDC0}" srcOrd="2" destOrd="0" parTransId="{B50A7F83-4A07-4356-B88E-31AD62586091}" sibTransId="{B9C57846-A984-494B-A119-27349FF4B3C4}"/>
    <dgm:cxn modelId="{B5CB0A92-DEBC-4193-8F58-FB3EC6D1D311}" srcId="{AD218609-E08C-4784-91DE-65E88EF175F6}" destId="{01CD085D-5AC3-4C7B-BDF3-D89F55659183}" srcOrd="5" destOrd="0" parTransId="{F9C27A6F-7DE7-4996-A75D-10F91C71117F}" sibTransId="{F6DA7543-86AF-46E0-9430-AD975150E12E}"/>
    <dgm:cxn modelId="{425109A0-9440-9D40-8D17-661CD68FFD24}" type="presOf" srcId="{AD218609-E08C-4784-91DE-65E88EF175F6}" destId="{6DB89FB7-1336-CE44-8433-6A9DF87A2933}" srcOrd="0" destOrd="0" presId="urn:microsoft.com/office/officeart/2008/layout/LinedList"/>
    <dgm:cxn modelId="{95A429B1-C62F-1047-A16D-0A1D73E03EED}" type="presOf" srcId="{0FEC7E04-F956-4757-AA9E-EE439C4CD6B6}" destId="{6407B4E2-A6A5-B24A-9B3C-62249256F432}" srcOrd="0" destOrd="0" presId="urn:microsoft.com/office/officeart/2008/layout/LinedList"/>
    <dgm:cxn modelId="{4B977CB1-719B-1C4D-8791-D5555BD585C9}" type="presOf" srcId="{5700D97C-E6F6-4975-B72E-578B38B84289}" destId="{9C5E29DD-9081-1645-B96A-03C6FC534397}" srcOrd="0" destOrd="0" presId="urn:microsoft.com/office/officeart/2008/layout/LinedList"/>
    <dgm:cxn modelId="{44132CD7-B419-4B83-A35E-69D6A97F9034}" srcId="{AD218609-E08C-4784-91DE-65E88EF175F6}" destId="{F82B5BFF-09D5-43BE-99F8-B7433B67B686}" srcOrd="6" destOrd="0" parTransId="{63FE31D6-55CA-4056-A4E3-BD1D2870B55B}" sibTransId="{E996E764-4C0C-472C-9DDF-E5501BCAB066}"/>
    <dgm:cxn modelId="{EAC3F5D8-F6F7-9B45-B63A-7F5D2D518058}" type="presOf" srcId="{0A44879A-6A1B-4503-977D-B3DE7D65EEA7}" destId="{CEFE2642-5DAC-AC4D-A2AB-4A73D5EC6EF8}" srcOrd="0" destOrd="0" presId="urn:microsoft.com/office/officeart/2008/layout/LinedList"/>
    <dgm:cxn modelId="{F330F3FB-1A82-9344-BE36-4076630DA650}" type="presOf" srcId="{F82B5BFF-09D5-43BE-99F8-B7433B67B686}" destId="{719C56A3-0983-AC45-8D3C-0F7EE0A4A8F3}" srcOrd="0" destOrd="0" presId="urn:microsoft.com/office/officeart/2008/layout/LinedList"/>
    <dgm:cxn modelId="{95F64EFD-3584-4F6E-89AB-1126AC18B6D8}" srcId="{AD218609-E08C-4784-91DE-65E88EF175F6}" destId="{5D6078FA-B544-47AE-B8AA-3F1FE943C050}" srcOrd="4" destOrd="0" parTransId="{DD8C45CD-D06D-4C6C-851E-895A4ECBAC8D}" sibTransId="{F244585E-5499-4A79-910D-9FD2A81DE454}"/>
    <dgm:cxn modelId="{2639D4E8-7187-AD4C-87FF-04C6DEB39ABF}" type="presParOf" srcId="{6DB89FB7-1336-CE44-8433-6A9DF87A2933}" destId="{5790C083-5DE4-0745-8D84-4D44C02E6CAF}" srcOrd="0" destOrd="0" presId="urn:microsoft.com/office/officeart/2008/layout/LinedList"/>
    <dgm:cxn modelId="{F88DF4AD-5BE7-C94F-B22B-2C07BA04D495}" type="presParOf" srcId="{6DB89FB7-1336-CE44-8433-6A9DF87A2933}" destId="{63DAE42D-1C2F-1242-BD24-DD3802DF8A7C}" srcOrd="1" destOrd="0" presId="urn:microsoft.com/office/officeart/2008/layout/LinedList"/>
    <dgm:cxn modelId="{F7C63740-54BC-CA45-8C25-635D671F3B22}" type="presParOf" srcId="{63DAE42D-1C2F-1242-BD24-DD3802DF8A7C}" destId="{6407B4E2-A6A5-B24A-9B3C-62249256F432}" srcOrd="0" destOrd="0" presId="urn:microsoft.com/office/officeart/2008/layout/LinedList"/>
    <dgm:cxn modelId="{2B002BC9-85EA-054D-AE79-DA6B5744C3FF}" type="presParOf" srcId="{63DAE42D-1C2F-1242-BD24-DD3802DF8A7C}" destId="{50FA93BB-4385-8041-9647-989E6E811380}" srcOrd="1" destOrd="0" presId="urn:microsoft.com/office/officeart/2008/layout/LinedList"/>
    <dgm:cxn modelId="{055985DD-69C1-BC4B-9A47-B4CA5161C9B6}" type="presParOf" srcId="{6DB89FB7-1336-CE44-8433-6A9DF87A2933}" destId="{35625332-D8EA-8041-B918-C1F89E735CB5}" srcOrd="2" destOrd="0" presId="urn:microsoft.com/office/officeart/2008/layout/LinedList"/>
    <dgm:cxn modelId="{95E67979-041E-2C4F-BB3D-01A928ED2616}" type="presParOf" srcId="{6DB89FB7-1336-CE44-8433-6A9DF87A2933}" destId="{7704E063-ADD6-CC42-B41C-41DBA5A9B1D1}" srcOrd="3" destOrd="0" presId="urn:microsoft.com/office/officeart/2008/layout/LinedList"/>
    <dgm:cxn modelId="{8FC40A39-42E9-2543-95F5-94257F2121DB}" type="presParOf" srcId="{7704E063-ADD6-CC42-B41C-41DBA5A9B1D1}" destId="{9C5E29DD-9081-1645-B96A-03C6FC534397}" srcOrd="0" destOrd="0" presId="urn:microsoft.com/office/officeart/2008/layout/LinedList"/>
    <dgm:cxn modelId="{9E569FD2-60F4-A640-9581-E34F7331CF49}" type="presParOf" srcId="{7704E063-ADD6-CC42-B41C-41DBA5A9B1D1}" destId="{42117CE3-B875-FF4F-8E4E-55904942FF56}" srcOrd="1" destOrd="0" presId="urn:microsoft.com/office/officeart/2008/layout/LinedList"/>
    <dgm:cxn modelId="{F1D48A94-E598-C248-BDF6-CFE30CE12730}" type="presParOf" srcId="{6DB89FB7-1336-CE44-8433-6A9DF87A2933}" destId="{6A9B4841-9286-844E-B710-78C305AB0029}" srcOrd="4" destOrd="0" presId="urn:microsoft.com/office/officeart/2008/layout/LinedList"/>
    <dgm:cxn modelId="{2476F2ED-DE01-E549-B479-DF1832B76B4D}" type="presParOf" srcId="{6DB89FB7-1336-CE44-8433-6A9DF87A2933}" destId="{4390509E-EF7E-414A-A014-DCC4DBA10E95}" srcOrd="5" destOrd="0" presId="urn:microsoft.com/office/officeart/2008/layout/LinedList"/>
    <dgm:cxn modelId="{CA4A0376-0081-694D-84B9-416C862F4D00}" type="presParOf" srcId="{4390509E-EF7E-414A-A014-DCC4DBA10E95}" destId="{CFF98117-556C-3D44-8E38-83B35F0322FE}" srcOrd="0" destOrd="0" presId="urn:microsoft.com/office/officeart/2008/layout/LinedList"/>
    <dgm:cxn modelId="{0915290F-2F4A-7042-B0B5-54901F055F52}" type="presParOf" srcId="{4390509E-EF7E-414A-A014-DCC4DBA10E95}" destId="{359B18D2-9FCE-1342-9CBA-C37F346785D9}" srcOrd="1" destOrd="0" presId="urn:microsoft.com/office/officeart/2008/layout/LinedList"/>
    <dgm:cxn modelId="{F2861983-093A-2340-A5F7-5C733EA2B373}" type="presParOf" srcId="{6DB89FB7-1336-CE44-8433-6A9DF87A2933}" destId="{3887627C-733B-A043-8E67-8FFAE2BE228D}" srcOrd="6" destOrd="0" presId="urn:microsoft.com/office/officeart/2008/layout/LinedList"/>
    <dgm:cxn modelId="{46133AA9-B08F-2F4C-8C0E-552DFA28C896}" type="presParOf" srcId="{6DB89FB7-1336-CE44-8433-6A9DF87A2933}" destId="{5E5B5673-9DF4-4343-9754-E5EF95EBB4CE}" srcOrd="7" destOrd="0" presId="urn:microsoft.com/office/officeart/2008/layout/LinedList"/>
    <dgm:cxn modelId="{49819366-9DA9-1B45-A95E-524AEE87635C}" type="presParOf" srcId="{5E5B5673-9DF4-4343-9754-E5EF95EBB4CE}" destId="{CEFE2642-5DAC-AC4D-A2AB-4A73D5EC6EF8}" srcOrd="0" destOrd="0" presId="urn:microsoft.com/office/officeart/2008/layout/LinedList"/>
    <dgm:cxn modelId="{F666A7E7-AF01-644F-9958-7CC26F271886}" type="presParOf" srcId="{5E5B5673-9DF4-4343-9754-E5EF95EBB4CE}" destId="{08B0B52E-AA1E-0949-BDCD-AD58C2BA1A8B}" srcOrd="1" destOrd="0" presId="urn:microsoft.com/office/officeart/2008/layout/LinedList"/>
    <dgm:cxn modelId="{36A5F1DF-E758-E542-B6F5-7943B7DAE083}" type="presParOf" srcId="{6DB89FB7-1336-CE44-8433-6A9DF87A2933}" destId="{53C008AB-8AFB-9F47-BF5F-E06F53A44DED}" srcOrd="8" destOrd="0" presId="urn:microsoft.com/office/officeart/2008/layout/LinedList"/>
    <dgm:cxn modelId="{ABEFAEBD-1070-DF45-8691-6102465DF96D}" type="presParOf" srcId="{6DB89FB7-1336-CE44-8433-6A9DF87A2933}" destId="{ACFDD14C-16D1-5A44-BF52-60ED8EB3F79F}" srcOrd="9" destOrd="0" presId="urn:microsoft.com/office/officeart/2008/layout/LinedList"/>
    <dgm:cxn modelId="{DC1ECB37-3EA5-5B44-985F-858FF9DB4BE7}" type="presParOf" srcId="{ACFDD14C-16D1-5A44-BF52-60ED8EB3F79F}" destId="{0DB7AED5-10E8-7F44-84F2-50FD48C17133}" srcOrd="0" destOrd="0" presId="urn:microsoft.com/office/officeart/2008/layout/LinedList"/>
    <dgm:cxn modelId="{BCEA06FD-059B-0343-AEA0-5A752682BA09}" type="presParOf" srcId="{ACFDD14C-16D1-5A44-BF52-60ED8EB3F79F}" destId="{6685ACD7-121B-F649-AA87-3D5969F4B831}" srcOrd="1" destOrd="0" presId="urn:microsoft.com/office/officeart/2008/layout/LinedList"/>
    <dgm:cxn modelId="{E9B0C779-7EA6-E741-A6EB-184029FB4D07}" type="presParOf" srcId="{6DB89FB7-1336-CE44-8433-6A9DF87A2933}" destId="{7EF72FC3-1D50-ED4C-89E3-37B12F299C12}" srcOrd="10" destOrd="0" presId="urn:microsoft.com/office/officeart/2008/layout/LinedList"/>
    <dgm:cxn modelId="{C1D7D433-B0B1-B54B-A61D-7BCCA9F9A683}" type="presParOf" srcId="{6DB89FB7-1336-CE44-8433-6A9DF87A2933}" destId="{EF4A042A-A105-2A40-8FED-177116914805}" srcOrd="11" destOrd="0" presId="urn:microsoft.com/office/officeart/2008/layout/LinedList"/>
    <dgm:cxn modelId="{742D5B19-1580-1A45-8D11-66CBEC2CF723}" type="presParOf" srcId="{EF4A042A-A105-2A40-8FED-177116914805}" destId="{FE504802-800E-A745-9169-579ABEBCD3A3}" srcOrd="0" destOrd="0" presId="urn:microsoft.com/office/officeart/2008/layout/LinedList"/>
    <dgm:cxn modelId="{221B4796-74BC-DA48-A269-AA07BC08FCBD}" type="presParOf" srcId="{EF4A042A-A105-2A40-8FED-177116914805}" destId="{957B3F29-DA81-8344-B7BF-C2CA83EB1E35}" srcOrd="1" destOrd="0" presId="urn:microsoft.com/office/officeart/2008/layout/LinedList"/>
    <dgm:cxn modelId="{3D186DED-18BC-FE4F-82E0-432FD455E47B}" type="presParOf" srcId="{6DB89FB7-1336-CE44-8433-6A9DF87A2933}" destId="{1AFF63A1-F5BA-894F-BA29-B9B662469B6D}" srcOrd="12" destOrd="0" presId="urn:microsoft.com/office/officeart/2008/layout/LinedList"/>
    <dgm:cxn modelId="{A69DF6B3-2C4F-584C-9F4F-4F2887ED3268}" type="presParOf" srcId="{6DB89FB7-1336-CE44-8433-6A9DF87A2933}" destId="{96304AC9-B489-4741-A91A-344EB54A2622}" srcOrd="13" destOrd="0" presId="urn:microsoft.com/office/officeart/2008/layout/LinedList"/>
    <dgm:cxn modelId="{EA68AFA8-B252-F04F-8686-66D19352A46E}" type="presParOf" srcId="{96304AC9-B489-4741-A91A-344EB54A2622}" destId="{719C56A3-0983-AC45-8D3C-0F7EE0A4A8F3}" srcOrd="0" destOrd="0" presId="urn:microsoft.com/office/officeart/2008/layout/LinedList"/>
    <dgm:cxn modelId="{29BD0F6D-388E-DE4B-96AA-8444091DA108}" type="presParOf" srcId="{96304AC9-B489-4741-A91A-344EB54A2622}" destId="{BC8073B2-20DB-1E44-BBFC-5E3CD148048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5E5BAA8-0119-4960-A6E1-1560648FE2E1}" type="doc">
      <dgm:prSet loTypeId="urn:microsoft.com/office/officeart/2005/8/layout/list1" loCatId="list" qsTypeId="urn:microsoft.com/office/officeart/2005/8/quickstyle/simple4" qsCatId="simple" csTypeId="urn:microsoft.com/office/officeart/2005/8/colors/accent0_3" csCatId="mainScheme" phldr="1"/>
      <dgm:spPr/>
      <dgm:t>
        <a:bodyPr/>
        <a:lstStyle/>
        <a:p>
          <a:endParaRPr lang="en-US"/>
        </a:p>
      </dgm:t>
    </dgm:pt>
    <dgm:pt modelId="{09C18142-27CE-47A2-8C65-D11AF7A922D2}">
      <dgm:prSet/>
      <dgm:spPr/>
      <dgm:t>
        <a:bodyPr/>
        <a:lstStyle/>
        <a:p>
          <a:r>
            <a:rPr lang="it-IT" dirty="0"/>
            <a:t>Struttura causale</a:t>
          </a:r>
          <a:endParaRPr lang="en-US" dirty="0"/>
        </a:p>
      </dgm:t>
    </dgm:pt>
    <dgm:pt modelId="{7C497EF2-B111-4584-9254-548F443162F0}" type="parTrans" cxnId="{5C4D428D-C9DF-420A-BCE0-07234F50860A}">
      <dgm:prSet/>
      <dgm:spPr/>
      <dgm:t>
        <a:bodyPr/>
        <a:lstStyle/>
        <a:p>
          <a:endParaRPr lang="en-US"/>
        </a:p>
      </dgm:t>
    </dgm:pt>
    <dgm:pt modelId="{F2BBBAE1-5B9B-4266-AA46-C5A244649284}" type="sibTrans" cxnId="{5C4D428D-C9DF-420A-BCE0-07234F50860A}">
      <dgm:prSet/>
      <dgm:spPr/>
      <dgm:t>
        <a:bodyPr/>
        <a:lstStyle/>
        <a:p>
          <a:endParaRPr lang="en-US"/>
        </a:p>
      </dgm:t>
    </dgm:pt>
    <dgm:pt modelId="{FD7CE5C1-D360-4B36-84A5-D4D764FAC2CC}">
      <dgm:prSet/>
      <dgm:spPr/>
      <dgm:t>
        <a:bodyPr/>
        <a:lstStyle/>
        <a:p>
          <a:r>
            <a:rPr lang="it-IT"/>
            <a:t>Potenza causale</a:t>
          </a:r>
          <a:endParaRPr lang="en-US"/>
        </a:p>
      </dgm:t>
    </dgm:pt>
    <dgm:pt modelId="{532C9E5A-4052-4713-9C66-A361FD5FED12}" type="parTrans" cxnId="{AD544BBE-55B8-4D5A-A8A8-48560BE74507}">
      <dgm:prSet/>
      <dgm:spPr/>
      <dgm:t>
        <a:bodyPr/>
        <a:lstStyle/>
        <a:p>
          <a:endParaRPr lang="en-US"/>
        </a:p>
      </dgm:t>
    </dgm:pt>
    <dgm:pt modelId="{396E1B76-8F07-498A-AC53-74BE9D347870}" type="sibTrans" cxnId="{AD544BBE-55B8-4D5A-A8A8-48560BE74507}">
      <dgm:prSet/>
      <dgm:spPr/>
      <dgm:t>
        <a:bodyPr/>
        <a:lstStyle/>
        <a:p>
          <a:endParaRPr lang="en-US"/>
        </a:p>
      </dgm:t>
    </dgm:pt>
    <dgm:pt modelId="{6B734BF5-8DB5-435F-9FE6-8E10F768BC9C}">
      <dgm:prSet/>
      <dgm:spPr/>
      <dgm:t>
        <a:bodyPr/>
        <a:lstStyle/>
        <a:p>
          <a:r>
            <a:rPr lang="it-IT"/>
            <a:t>Effetti dell’intervento</a:t>
          </a:r>
          <a:endParaRPr lang="en-US"/>
        </a:p>
      </dgm:t>
    </dgm:pt>
    <dgm:pt modelId="{EE9EAB1F-46BD-447A-8385-862DF3E6AF4B}" type="parTrans" cxnId="{A2952DB4-3407-49F2-B35B-B04851FB4731}">
      <dgm:prSet/>
      <dgm:spPr/>
      <dgm:t>
        <a:bodyPr/>
        <a:lstStyle/>
        <a:p>
          <a:endParaRPr lang="en-US"/>
        </a:p>
      </dgm:t>
    </dgm:pt>
    <dgm:pt modelId="{27B625E7-9BFA-43DA-ACE9-6B1F50CC0FFA}" type="sibTrans" cxnId="{A2952DB4-3407-49F2-B35B-B04851FB4731}">
      <dgm:prSet/>
      <dgm:spPr/>
      <dgm:t>
        <a:bodyPr/>
        <a:lstStyle/>
        <a:p>
          <a:endParaRPr lang="en-US"/>
        </a:p>
      </dgm:t>
    </dgm:pt>
    <dgm:pt modelId="{B8B21611-16D0-4964-BAF4-33FD2A2A3AD0}">
      <dgm:prSet/>
      <dgm:spPr/>
      <dgm:t>
        <a:bodyPr/>
        <a:lstStyle/>
        <a:p>
          <a:r>
            <a:rPr lang="it-IT"/>
            <a:t>Indizi «percettivi» </a:t>
          </a:r>
          <a:endParaRPr lang="en-US"/>
        </a:p>
      </dgm:t>
    </dgm:pt>
    <dgm:pt modelId="{19C14FF3-F82A-4005-80DD-405CD027699F}" type="parTrans" cxnId="{DFC2CB29-8988-4DBF-87BC-ACEDFA7A7F0E}">
      <dgm:prSet/>
      <dgm:spPr/>
      <dgm:t>
        <a:bodyPr/>
        <a:lstStyle/>
        <a:p>
          <a:endParaRPr lang="en-US"/>
        </a:p>
      </dgm:t>
    </dgm:pt>
    <dgm:pt modelId="{077B7DBB-AEF2-4837-AB48-73D2C41AD3BA}" type="sibTrans" cxnId="{DFC2CB29-8988-4DBF-87BC-ACEDFA7A7F0E}">
      <dgm:prSet/>
      <dgm:spPr/>
      <dgm:t>
        <a:bodyPr/>
        <a:lstStyle/>
        <a:p>
          <a:endParaRPr lang="en-US"/>
        </a:p>
      </dgm:t>
    </dgm:pt>
    <dgm:pt modelId="{D5B43A4C-66BC-8847-957E-B61921A15780}" type="pres">
      <dgm:prSet presAssocID="{D5E5BAA8-0119-4960-A6E1-1560648FE2E1}" presName="linear" presStyleCnt="0">
        <dgm:presLayoutVars>
          <dgm:dir/>
          <dgm:animLvl val="lvl"/>
          <dgm:resizeHandles val="exact"/>
        </dgm:presLayoutVars>
      </dgm:prSet>
      <dgm:spPr/>
    </dgm:pt>
    <dgm:pt modelId="{974C1006-4376-C947-B392-F4FD560778B8}" type="pres">
      <dgm:prSet presAssocID="{09C18142-27CE-47A2-8C65-D11AF7A922D2}" presName="parentLin" presStyleCnt="0"/>
      <dgm:spPr/>
    </dgm:pt>
    <dgm:pt modelId="{EEB7B01C-E688-4749-B51E-DBC0B51DEBD7}" type="pres">
      <dgm:prSet presAssocID="{09C18142-27CE-47A2-8C65-D11AF7A922D2}" presName="parentLeftMargin" presStyleLbl="node1" presStyleIdx="0" presStyleCnt="4"/>
      <dgm:spPr/>
    </dgm:pt>
    <dgm:pt modelId="{D4D9FAA4-357D-A14A-9F92-FDCB15D52219}" type="pres">
      <dgm:prSet presAssocID="{09C18142-27CE-47A2-8C65-D11AF7A922D2}" presName="parentText" presStyleLbl="node1" presStyleIdx="0" presStyleCnt="4">
        <dgm:presLayoutVars>
          <dgm:chMax val="0"/>
          <dgm:bulletEnabled val="1"/>
        </dgm:presLayoutVars>
      </dgm:prSet>
      <dgm:spPr/>
    </dgm:pt>
    <dgm:pt modelId="{15CDED06-A8C2-5F40-81A6-7CB6870B013F}" type="pres">
      <dgm:prSet presAssocID="{09C18142-27CE-47A2-8C65-D11AF7A922D2}" presName="negativeSpace" presStyleCnt="0"/>
      <dgm:spPr/>
    </dgm:pt>
    <dgm:pt modelId="{CA1590BA-75A4-2C4E-9B4E-D347C5F4B358}" type="pres">
      <dgm:prSet presAssocID="{09C18142-27CE-47A2-8C65-D11AF7A922D2}" presName="childText" presStyleLbl="conFgAcc1" presStyleIdx="0" presStyleCnt="4">
        <dgm:presLayoutVars>
          <dgm:bulletEnabled val="1"/>
        </dgm:presLayoutVars>
      </dgm:prSet>
      <dgm:spPr/>
    </dgm:pt>
    <dgm:pt modelId="{DEE41171-4A23-384F-972D-3A80D27EC9D2}" type="pres">
      <dgm:prSet presAssocID="{F2BBBAE1-5B9B-4266-AA46-C5A244649284}" presName="spaceBetweenRectangles" presStyleCnt="0"/>
      <dgm:spPr/>
    </dgm:pt>
    <dgm:pt modelId="{7C274DEA-7E4E-2441-BBB4-EE999BEB4662}" type="pres">
      <dgm:prSet presAssocID="{FD7CE5C1-D360-4B36-84A5-D4D764FAC2CC}" presName="parentLin" presStyleCnt="0"/>
      <dgm:spPr/>
    </dgm:pt>
    <dgm:pt modelId="{73EE7801-1509-9C48-A74C-F7E15CE09875}" type="pres">
      <dgm:prSet presAssocID="{FD7CE5C1-D360-4B36-84A5-D4D764FAC2CC}" presName="parentLeftMargin" presStyleLbl="node1" presStyleIdx="0" presStyleCnt="4"/>
      <dgm:spPr/>
    </dgm:pt>
    <dgm:pt modelId="{C2D9FB46-6EB4-F94B-AE2A-DFE934A9EA8D}" type="pres">
      <dgm:prSet presAssocID="{FD7CE5C1-D360-4B36-84A5-D4D764FAC2CC}" presName="parentText" presStyleLbl="node1" presStyleIdx="1" presStyleCnt="4">
        <dgm:presLayoutVars>
          <dgm:chMax val="0"/>
          <dgm:bulletEnabled val="1"/>
        </dgm:presLayoutVars>
      </dgm:prSet>
      <dgm:spPr/>
    </dgm:pt>
    <dgm:pt modelId="{DDCDC01D-D0EE-8046-91F5-028B0E95F3DE}" type="pres">
      <dgm:prSet presAssocID="{FD7CE5C1-D360-4B36-84A5-D4D764FAC2CC}" presName="negativeSpace" presStyleCnt="0"/>
      <dgm:spPr/>
    </dgm:pt>
    <dgm:pt modelId="{3361769E-BF27-3143-B3FB-BB7EEE4ABE6E}" type="pres">
      <dgm:prSet presAssocID="{FD7CE5C1-D360-4B36-84A5-D4D764FAC2CC}" presName="childText" presStyleLbl="conFgAcc1" presStyleIdx="1" presStyleCnt="4">
        <dgm:presLayoutVars>
          <dgm:bulletEnabled val="1"/>
        </dgm:presLayoutVars>
      </dgm:prSet>
      <dgm:spPr/>
    </dgm:pt>
    <dgm:pt modelId="{0812DAA3-2373-2F44-B311-B1CFA49ADC1A}" type="pres">
      <dgm:prSet presAssocID="{396E1B76-8F07-498A-AC53-74BE9D347870}" presName="spaceBetweenRectangles" presStyleCnt="0"/>
      <dgm:spPr/>
    </dgm:pt>
    <dgm:pt modelId="{F9574743-9138-F64A-9C7A-911D9FCC3B38}" type="pres">
      <dgm:prSet presAssocID="{6B734BF5-8DB5-435F-9FE6-8E10F768BC9C}" presName="parentLin" presStyleCnt="0"/>
      <dgm:spPr/>
    </dgm:pt>
    <dgm:pt modelId="{B4672C5E-0498-2141-9BA3-05FD9FD56771}" type="pres">
      <dgm:prSet presAssocID="{6B734BF5-8DB5-435F-9FE6-8E10F768BC9C}" presName="parentLeftMargin" presStyleLbl="node1" presStyleIdx="1" presStyleCnt="4"/>
      <dgm:spPr/>
    </dgm:pt>
    <dgm:pt modelId="{4571263B-1F14-8B47-8B14-90F22B7EBF0D}" type="pres">
      <dgm:prSet presAssocID="{6B734BF5-8DB5-435F-9FE6-8E10F768BC9C}" presName="parentText" presStyleLbl="node1" presStyleIdx="2" presStyleCnt="4">
        <dgm:presLayoutVars>
          <dgm:chMax val="0"/>
          <dgm:bulletEnabled val="1"/>
        </dgm:presLayoutVars>
      </dgm:prSet>
      <dgm:spPr/>
    </dgm:pt>
    <dgm:pt modelId="{1EE72D08-74D6-1B47-8CAE-EA06458EAC77}" type="pres">
      <dgm:prSet presAssocID="{6B734BF5-8DB5-435F-9FE6-8E10F768BC9C}" presName="negativeSpace" presStyleCnt="0"/>
      <dgm:spPr/>
    </dgm:pt>
    <dgm:pt modelId="{552B5E9A-B5BB-4042-BCE6-DE927EAAB13E}" type="pres">
      <dgm:prSet presAssocID="{6B734BF5-8DB5-435F-9FE6-8E10F768BC9C}" presName="childText" presStyleLbl="conFgAcc1" presStyleIdx="2" presStyleCnt="4">
        <dgm:presLayoutVars>
          <dgm:bulletEnabled val="1"/>
        </dgm:presLayoutVars>
      </dgm:prSet>
      <dgm:spPr/>
    </dgm:pt>
    <dgm:pt modelId="{E086DF64-36C5-E849-A010-A548AAF85E8C}" type="pres">
      <dgm:prSet presAssocID="{27B625E7-9BFA-43DA-ACE9-6B1F50CC0FFA}" presName="spaceBetweenRectangles" presStyleCnt="0"/>
      <dgm:spPr/>
    </dgm:pt>
    <dgm:pt modelId="{6F1805FA-5BD3-B447-BA4D-C305045DF2A5}" type="pres">
      <dgm:prSet presAssocID="{B8B21611-16D0-4964-BAF4-33FD2A2A3AD0}" presName="parentLin" presStyleCnt="0"/>
      <dgm:spPr/>
    </dgm:pt>
    <dgm:pt modelId="{42216192-1A9B-5A4E-AA35-8E1CCF20C35F}" type="pres">
      <dgm:prSet presAssocID="{B8B21611-16D0-4964-BAF4-33FD2A2A3AD0}" presName="parentLeftMargin" presStyleLbl="node1" presStyleIdx="2" presStyleCnt="4"/>
      <dgm:spPr/>
    </dgm:pt>
    <dgm:pt modelId="{53099D35-695F-8640-B158-721F758D53C1}" type="pres">
      <dgm:prSet presAssocID="{B8B21611-16D0-4964-BAF4-33FD2A2A3AD0}" presName="parentText" presStyleLbl="node1" presStyleIdx="3" presStyleCnt="4">
        <dgm:presLayoutVars>
          <dgm:chMax val="0"/>
          <dgm:bulletEnabled val="1"/>
        </dgm:presLayoutVars>
      </dgm:prSet>
      <dgm:spPr/>
    </dgm:pt>
    <dgm:pt modelId="{9FD43B67-909E-2B41-B4F2-B1FE0DC546BA}" type="pres">
      <dgm:prSet presAssocID="{B8B21611-16D0-4964-BAF4-33FD2A2A3AD0}" presName="negativeSpace" presStyleCnt="0"/>
      <dgm:spPr/>
    </dgm:pt>
    <dgm:pt modelId="{0F74D1EE-27C7-5A40-8212-65BF74AF5E21}" type="pres">
      <dgm:prSet presAssocID="{B8B21611-16D0-4964-BAF4-33FD2A2A3AD0}" presName="childText" presStyleLbl="conFgAcc1" presStyleIdx="3" presStyleCnt="4">
        <dgm:presLayoutVars>
          <dgm:bulletEnabled val="1"/>
        </dgm:presLayoutVars>
      </dgm:prSet>
      <dgm:spPr/>
    </dgm:pt>
  </dgm:ptLst>
  <dgm:cxnLst>
    <dgm:cxn modelId="{0CEB8B0A-67C9-F94E-B03D-FAA0F678CCC1}" type="presOf" srcId="{09C18142-27CE-47A2-8C65-D11AF7A922D2}" destId="{D4D9FAA4-357D-A14A-9F92-FDCB15D52219}" srcOrd="1" destOrd="0" presId="urn:microsoft.com/office/officeart/2005/8/layout/list1"/>
    <dgm:cxn modelId="{DFC2CB29-8988-4DBF-87BC-ACEDFA7A7F0E}" srcId="{D5E5BAA8-0119-4960-A6E1-1560648FE2E1}" destId="{B8B21611-16D0-4964-BAF4-33FD2A2A3AD0}" srcOrd="3" destOrd="0" parTransId="{19C14FF3-F82A-4005-80DD-405CD027699F}" sibTransId="{077B7DBB-AEF2-4837-AB48-73D2C41AD3BA}"/>
    <dgm:cxn modelId="{350FF72E-B476-0F4E-9FB4-910EAFA6957B}" type="presOf" srcId="{B8B21611-16D0-4964-BAF4-33FD2A2A3AD0}" destId="{53099D35-695F-8640-B158-721F758D53C1}" srcOrd="1" destOrd="0" presId="urn:microsoft.com/office/officeart/2005/8/layout/list1"/>
    <dgm:cxn modelId="{E8DD3A32-3C36-9347-B154-724EA7A8DE76}" type="presOf" srcId="{B8B21611-16D0-4964-BAF4-33FD2A2A3AD0}" destId="{42216192-1A9B-5A4E-AA35-8E1CCF20C35F}" srcOrd="0" destOrd="0" presId="urn:microsoft.com/office/officeart/2005/8/layout/list1"/>
    <dgm:cxn modelId="{8C39A847-2F1A-7843-BAED-ED7582021F03}" type="presOf" srcId="{6B734BF5-8DB5-435F-9FE6-8E10F768BC9C}" destId="{4571263B-1F14-8B47-8B14-90F22B7EBF0D}" srcOrd="1" destOrd="0" presId="urn:microsoft.com/office/officeart/2005/8/layout/list1"/>
    <dgm:cxn modelId="{2F060351-B21E-DB4E-87F4-3B2C981DA6BF}" type="presOf" srcId="{09C18142-27CE-47A2-8C65-D11AF7A922D2}" destId="{EEB7B01C-E688-4749-B51E-DBC0B51DEBD7}" srcOrd="0" destOrd="0" presId="urn:microsoft.com/office/officeart/2005/8/layout/list1"/>
    <dgm:cxn modelId="{23A65252-F2F6-7C45-98B4-CC3C13DCD138}" type="presOf" srcId="{D5E5BAA8-0119-4960-A6E1-1560648FE2E1}" destId="{D5B43A4C-66BC-8847-957E-B61921A15780}" srcOrd="0" destOrd="0" presId="urn:microsoft.com/office/officeart/2005/8/layout/list1"/>
    <dgm:cxn modelId="{F6815965-3AA2-0545-99C9-F9193AE9A675}" type="presOf" srcId="{6B734BF5-8DB5-435F-9FE6-8E10F768BC9C}" destId="{B4672C5E-0498-2141-9BA3-05FD9FD56771}" srcOrd="0" destOrd="0" presId="urn:microsoft.com/office/officeart/2005/8/layout/list1"/>
    <dgm:cxn modelId="{5C4D428D-C9DF-420A-BCE0-07234F50860A}" srcId="{D5E5BAA8-0119-4960-A6E1-1560648FE2E1}" destId="{09C18142-27CE-47A2-8C65-D11AF7A922D2}" srcOrd="0" destOrd="0" parTransId="{7C497EF2-B111-4584-9254-548F443162F0}" sibTransId="{F2BBBAE1-5B9B-4266-AA46-C5A244649284}"/>
    <dgm:cxn modelId="{A2952DB4-3407-49F2-B35B-B04851FB4731}" srcId="{D5E5BAA8-0119-4960-A6E1-1560648FE2E1}" destId="{6B734BF5-8DB5-435F-9FE6-8E10F768BC9C}" srcOrd="2" destOrd="0" parTransId="{EE9EAB1F-46BD-447A-8385-862DF3E6AF4B}" sibTransId="{27B625E7-9BFA-43DA-ACE9-6B1F50CC0FFA}"/>
    <dgm:cxn modelId="{AD544BBE-55B8-4D5A-A8A8-48560BE74507}" srcId="{D5E5BAA8-0119-4960-A6E1-1560648FE2E1}" destId="{FD7CE5C1-D360-4B36-84A5-D4D764FAC2CC}" srcOrd="1" destOrd="0" parTransId="{532C9E5A-4052-4713-9C66-A361FD5FED12}" sibTransId="{396E1B76-8F07-498A-AC53-74BE9D347870}"/>
    <dgm:cxn modelId="{CC1BC0C4-5EDF-F449-98B7-7796E102841D}" type="presOf" srcId="{FD7CE5C1-D360-4B36-84A5-D4D764FAC2CC}" destId="{73EE7801-1509-9C48-A74C-F7E15CE09875}" srcOrd="0" destOrd="0" presId="urn:microsoft.com/office/officeart/2005/8/layout/list1"/>
    <dgm:cxn modelId="{E4588EE2-4B1E-3C4D-BF98-681C1CEE1D8D}" type="presOf" srcId="{FD7CE5C1-D360-4B36-84A5-D4D764FAC2CC}" destId="{C2D9FB46-6EB4-F94B-AE2A-DFE934A9EA8D}" srcOrd="1" destOrd="0" presId="urn:microsoft.com/office/officeart/2005/8/layout/list1"/>
    <dgm:cxn modelId="{DAECBCEE-43A4-054F-B6F2-55589F86B79B}" type="presParOf" srcId="{D5B43A4C-66BC-8847-957E-B61921A15780}" destId="{974C1006-4376-C947-B392-F4FD560778B8}" srcOrd="0" destOrd="0" presId="urn:microsoft.com/office/officeart/2005/8/layout/list1"/>
    <dgm:cxn modelId="{03908B92-295A-4C4C-89C0-A5031FDAF06C}" type="presParOf" srcId="{974C1006-4376-C947-B392-F4FD560778B8}" destId="{EEB7B01C-E688-4749-B51E-DBC0B51DEBD7}" srcOrd="0" destOrd="0" presId="urn:microsoft.com/office/officeart/2005/8/layout/list1"/>
    <dgm:cxn modelId="{88B13504-A226-B44D-A871-0451C8AE306F}" type="presParOf" srcId="{974C1006-4376-C947-B392-F4FD560778B8}" destId="{D4D9FAA4-357D-A14A-9F92-FDCB15D52219}" srcOrd="1" destOrd="0" presId="urn:microsoft.com/office/officeart/2005/8/layout/list1"/>
    <dgm:cxn modelId="{3A300B20-D934-BD4F-A53C-3B93653F74E1}" type="presParOf" srcId="{D5B43A4C-66BC-8847-957E-B61921A15780}" destId="{15CDED06-A8C2-5F40-81A6-7CB6870B013F}" srcOrd="1" destOrd="0" presId="urn:microsoft.com/office/officeart/2005/8/layout/list1"/>
    <dgm:cxn modelId="{85660A02-4E41-7C4A-BE5C-0AADC76470EA}" type="presParOf" srcId="{D5B43A4C-66BC-8847-957E-B61921A15780}" destId="{CA1590BA-75A4-2C4E-9B4E-D347C5F4B358}" srcOrd="2" destOrd="0" presId="urn:microsoft.com/office/officeart/2005/8/layout/list1"/>
    <dgm:cxn modelId="{5589D67E-39A8-0742-AEE2-6E713C27B193}" type="presParOf" srcId="{D5B43A4C-66BC-8847-957E-B61921A15780}" destId="{DEE41171-4A23-384F-972D-3A80D27EC9D2}" srcOrd="3" destOrd="0" presId="urn:microsoft.com/office/officeart/2005/8/layout/list1"/>
    <dgm:cxn modelId="{C21F0FBE-A898-E846-AD4F-FA53BFE6C053}" type="presParOf" srcId="{D5B43A4C-66BC-8847-957E-B61921A15780}" destId="{7C274DEA-7E4E-2441-BBB4-EE999BEB4662}" srcOrd="4" destOrd="0" presId="urn:microsoft.com/office/officeart/2005/8/layout/list1"/>
    <dgm:cxn modelId="{9ED69044-52F6-C445-A4D8-227B1540692D}" type="presParOf" srcId="{7C274DEA-7E4E-2441-BBB4-EE999BEB4662}" destId="{73EE7801-1509-9C48-A74C-F7E15CE09875}" srcOrd="0" destOrd="0" presId="urn:microsoft.com/office/officeart/2005/8/layout/list1"/>
    <dgm:cxn modelId="{1CD5715E-4B3E-7F4D-99EB-8BD6E5F558B6}" type="presParOf" srcId="{7C274DEA-7E4E-2441-BBB4-EE999BEB4662}" destId="{C2D9FB46-6EB4-F94B-AE2A-DFE934A9EA8D}" srcOrd="1" destOrd="0" presId="urn:microsoft.com/office/officeart/2005/8/layout/list1"/>
    <dgm:cxn modelId="{0D9D4EFB-07CD-F944-89A1-392316885670}" type="presParOf" srcId="{D5B43A4C-66BC-8847-957E-B61921A15780}" destId="{DDCDC01D-D0EE-8046-91F5-028B0E95F3DE}" srcOrd="5" destOrd="0" presId="urn:microsoft.com/office/officeart/2005/8/layout/list1"/>
    <dgm:cxn modelId="{07AA3F92-6295-D54F-A95F-B5A1A64772D3}" type="presParOf" srcId="{D5B43A4C-66BC-8847-957E-B61921A15780}" destId="{3361769E-BF27-3143-B3FB-BB7EEE4ABE6E}" srcOrd="6" destOrd="0" presId="urn:microsoft.com/office/officeart/2005/8/layout/list1"/>
    <dgm:cxn modelId="{10249D2B-BF37-5C49-894A-80C669DD7204}" type="presParOf" srcId="{D5B43A4C-66BC-8847-957E-B61921A15780}" destId="{0812DAA3-2373-2F44-B311-B1CFA49ADC1A}" srcOrd="7" destOrd="0" presId="urn:microsoft.com/office/officeart/2005/8/layout/list1"/>
    <dgm:cxn modelId="{8CE4A887-B75F-F24B-9374-2E2F001DD86E}" type="presParOf" srcId="{D5B43A4C-66BC-8847-957E-B61921A15780}" destId="{F9574743-9138-F64A-9C7A-911D9FCC3B38}" srcOrd="8" destOrd="0" presId="urn:microsoft.com/office/officeart/2005/8/layout/list1"/>
    <dgm:cxn modelId="{E0ECEB92-F467-EA4F-9538-68EE8014BA87}" type="presParOf" srcId="{F9574743-9138-F64A-9C7A-911D9FCC3B38}" destId="{B4672C5E-0498-2141-9BA3-05FD9FD56771}" srcOrd="0" destOrd="0" presId="urn:microsoft.com/office/officeart/2005/8/layout/list1"/>
    <dgm:cxn modelId="{AB1C1DF2-52DE-7844-90B1-378D0A8D9EF1}" type="presParOf" srcId="{F9574743-9138-F64A-9C7A-911D9FCC3B38}" destId="{4571263B-1F14-8B47-8B14-90F22B7EBF0D}" srcOrd="1" destOrd="0" presId="urn:microsoft.com/office/officeart/2005/8/layout/list1"/>
    <dgm:cxn modelId="{3E29C472-9C08-314F-8E6C-552C59C262D0}" type="presParOf" srcId="{D5B43A4C-66BC-8847-957E-B61921A15780}" destId="{1EE72D08-74D6-1B47-8CAE-EA06458EAC77}" srcOrd="9" destOrd="0" presId="urn:microsoft.com/office/officeart/2005/8/layout/list1"/>
    <dgm:cxn modelId="{6472DF6A-669B-5B4F-B9C2-9FCA563195B3}" type="presParOf" srcId="{D5B43A4C-66BC-8847-957E-B61921A15780}" destId="{552B5E9A-B5BB-4042-BCE6-DE927EAAB13E}" srcOrd="10" destOrd="0" presId="urn:microsoft.com/office/officeart/2005/8/layout/list1"/>
    <dgm:cxn modelId="{A8EAB400-C23D-DC44-A60D-36CEE2CCDAA3}" type="presParOf" srcId="{D5B43A4C-66BC-8847-957E-B61921A15780}" destId="{E086DF64-36C5-E849-A010-A548AAF85E8C}" srcOrd="11" destOrd="0" presId="urn:microsoft.com/office/officeart/2005/8/layout/list1"/>
    <dgm:cxn modelId="{79CA9054-EE52-3845-B33B-1429E836985F}" type="presParOf" srcId="{D5B43A4C-66BC-8847-957E-B61921A15780}" destId="{6F1805FA-5BD3-B447-BA4D-C305045DF2A5}" srcOrd="12" destOrd="0" presId="urn:microsoft.com/office/officeart/2005/8/layout/list1"/>
    <dgm:cxn modelId="{7A543E06-36F6-7044-8A11-33A1D8CAC6E7}" type="presParOf" srcId="{6F1805FA-5BD3-B447-BA4D-C305045DF2A5}" destId="{42216192-1A9B-5A4E-AA35-8E1CCF20C35F}" srcOrd="0" destOrd="0" presId="urn:microsoft.com/office/officeart/2005/8/layout/list1"/>
    <dgm:cxn modelId="{A6ED2F56-3F7D-E44A-9779-63D96E76C568}" type="presParOf" srcId="{6F1805FA-5BD3-B447-BA4D-C305045DF2A5}" destId="{53099D35-695F-8640-B158-721F758D53C1}" srcOrd="1" destOrd="0" presId="urn:microsoft.com/office/officeart/2005/8/layout/list1"/>
    <dgm:cxn modelId="{37437E5D-16DC-834A-8909-DA7FA2943DEE}" type="presParOf" srcId="{D5B43A4C-66BC-8847-957E-B61921A15780}" destId="{9FD43B67-909E-2B41-B4F2-B1FE0DC546BA}" srcOrd="13" destOrd="0" presId="urn:microsoft.com/office/officeart/2005/8/layout/list1"/>
    <dgm:cxn modelId="{9C7E6B29-09F5-F44C-9A35-467275022EDF}" type="presParOf" srcId="{D5B43A4C-66BC-8847-957E-B61921A15780}" destId="{0F74D1EE-27C7-5A40-8212-65BF74AF5E21}"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7148B8D-9CAF-48B1-BE42-E2F8397278B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9CEB91D-0379-4DD2-A5E7-60BD1CAF7219}">
      <dgm:prSet/>
      <dgm:spPr/>
      <dgm:t>
        <a:bodyPr/>
        <a:lstStyle/>
        <a:p>
          <a:r>
            <a:rPr lang="it-IT" dirty="0"/>
            <a:t>Per cercare di «isolare» nessi causali da una correlazione, di norma e in assenza di altre conoscenze precedenti sul contesto:</a:t>
          </a:r>
          <a:endParaRPr lang="en-US" dirty="0"/>
        </a:p>
      </dgm:t>
    </dgm:pt>
    <dgm:pt modelId="{900028C7-672A-4F97-81F2-7473FFF6BF3A}" type="parTrans" cxnId="{9256F5B0-690A-42D8-95E3-3EE340B25151}">
      <dgm:prSet/>
      <dgm:spPr/>
      <dgm:t>
        <a:bodyPr/>
        <a:lstStyle/>
        <a:p>
          <a:endParaRPr lang="en-US"/>
        </a:p>
      </dgm:t>
    </dgm:pt>
    <dgm:pt modelId="{522CDEB5-7A37-48E5-ADD6-E709B3225616}" type="sibTrans" cxnId="{9256F5B0-690A-42D8-95E3-3EE340B25151}">
      <dgm:prSet/>
      <dgm:spPr/>
      <dgm:t>
        <a:bodyPr/>
        <a:lstStyle/>
        <a:p>
          <a:endParaRPr lang="en-US"/>
        </a:p>
      </dgm:t>
    </dgm:pt>
    <dgm:pt modelId="{5AA07E6A-1A59-4252-A71B-EEF1D4697B32}">
      <dgm:prSet/>
      <dgm:spPr/>
      <dgm:t>
        <a:bodyPr/>
        <a:lstStyle/>
        <a:p>
          <a:r>
            <a:rPr lang="it-IT" b="1" dirty="0">
              <a:solidFill>
                <a:schemeClr val="tx1"/>
              </a:solidFill>
            </a:rPr>
            <a:t>Valutiamo un nesso alla volta</a:t>
          </a:r>
          <a:endParaRPr lang="en-US" b="1" dirty="0">
            <a:solidFill>
              <a:schemeClr val="tx1"/>
            </a:solidFill>
          </a:endParaRPr>
        </a:p>
      </dgm:t>
    </dgm:pt>
    <dgm:pt modelId="{922C0BFB-A7B6-486C-8DEE-A892AB189D85}" type="parTrans" cxnId="{BD14CC4F-1945-4675-BCCA-80E61DE16EBA}">
      <dgm:prSet/>
      <dgm:spPr/>
      <dgm:t>
        <a:bodyPr/>
        <a:lstStyle/>
        <a:p>
          <a:endParaRPr lang="en-US"/>
        </a:p>
      </dgm:t>
    </dgm:pt>
    <dgm:pt modelId="{1DCB15D7-C7CE-4C61-A1D0-D19662F96FE4}" type="sibTrans" cxnId="{BD14CC4F-1945-4675-BCCA-80E61DE16EBA}">
      <dgm:prSet/>
      <dgm:spPr/>
      <dgm:t>
        <a:bodyPr/>
        <a:lstStyle/>
        <a:p>
          <a:endParaRPr lang="en-US"/>
        </a:p>
      </dgm:t>
    </dgm:pt>
    <dgm:pt modelId="{F278CC37-9A78-47D6-ACB0-24B0AD4010DC}">
      <dgm:prSet/>
      <dgm:spPr/>
      <dgm:t>
        <a:bodyPr/>
        <a:lstStyle/>
        <a:p>
          <a:r>
            <a:rPr lang="it-IT" b="1" dirty="0">
              <a:solidFill>
                <a:schemeClr val="tx1"/>
              </a:solidFill>
            </a:rPr>
            <a:t>Assumiamo che le diverse cause di uno stesso effetto siano indipendenti tra loro</a:t>
          </a:r>
          <a:endParaRPr lang="en-US" b="1" dirty="0">
            <a:solidFill>
              <a:schemeClr val="tx1"/>
            </a:solidFill>
          </a:endParaRPr>
        </a:p>
      </dgm:t>
    </dgm:pt>
    <dgm:pt modelId="{E46F059E-3C64-43F6-A929-4B5F6B4B85E9}" type="parTrans" cxnId="{7BABE78F-226D-4826-BD80-2D513D159DB9}">
      <dgm:prSet/>
      <dgm:spPr/>
      <dgm:t>
        <a:bodyPr/>
        <a:lstStyle/>
        <a:p>
          <a:endParaRPr lang="en-US"/>
        </a:p>
      </dgm:t>
    </dgm:pt>
    <dgm:pt modelId="{831210C2-D489-4799-A889-8F92C7ABEBF9}" type="sibTrans" cxnId="{7BABE78F-226D-4826-BD80-2D513D159DB9}">
      <dgm:prSet/>
      <dgm:spPr/>
      <dgm:t>
        <a:bodyPr/>
        <a:lstStyle/>
        <a:p>
          <a:endParaRPr lang="en-US"/>
        </a:p>
      </dgm:t>
    </dgm:pt>
    <dgm:pt modelId="{A5CE6883-1895-4C39-A1D6-48DFC91232B5}">
      <dgm:prSet/>
      <dgm:spPr/>
      <dgm:t>
        <a:bodyPr/>
        <a:lstStyle/>
        <a:p>
          <a:r>
            <a:rPr lang="it-IT" b="1" dirty="0">
              <a:solidFill>
                <a:schemeClr val="tx1"/>
              </a:solidFill>
            </a:rPr>
            <a:t>Assumiamo che siano sufficienti, ma non necessarie</a:t>
          </a:r>
          <a:endParaRPr lang="en-US" b="1" dirty="0">
            <a:solidFill>
              <a:schemeClr val="tx1"/>
            </a:solidFill>
          </a:endParaRPr>
        </a:p>
      </dgm:t>
    </dgm:pt>
    <dgm:pt modelId="{B371455F-B333-4ACB-BD2D-256E86B20F5C}" type="parTrans" cxnId="{2563C3EC-BE64-491F-88F6-AD7B509A09CF}">
      <dgm:prSet/>
      <dgm:spPr/>
      <dgm:t>
        <a:bodyPr/>
        <a:lstStyle/>
        <a:p>
          <a:endParaRPr lang="en-US"/>
        </a:p>
      </dgm:t>
    </dgm:pt>
    <dgm:pt modelId="{53CCD454-2B14-4BA9-AF86-11FF3BE9F3A4}" type="sibTrans" cxnId="{2563C3EC-BE64-491F-88F6-AD7B509A09CF}">
      <dgm:prSet/>
      <dgm:spPr/>
      <dgm:t>
        <a:bodyPr/>
        <a:lstStyle/>
        <a:p>
          <a:endParaRPr lang="en-US"/>
        </a:p>
      </dgm:t>
    </dgm:pt>
    <dgm:pt modelId="{14515410-46E6-4659-A315-6B6BE43C56A8}">
      <dgm:prSet/>
      <dgm:spPr/>
      <dgm:t>
        <a:bodyPr/>
        <a:lstStyle/>
        <a:p>
          <a:r>
            <a:rPr lang="it-IT" b="1" dirty="0">
              <a:solidFill>
                <a:schemeClr val="tx1"/>
              </a:solidFill>
            </a:rPr>
            <a:t>Postuliamo la struttura causale più semplice possibile che ci sembri compatibile con le osservazioni</a:t>
          </a:r>
          <a:endParaRPr lang="en-US" b="1" dirty="0">
            <a:solidFill>
              <a:schemeClr val="tx1"/>
            </a:solidFill>
          </a:endParaRPr>
        </a:p>
      </dgm:t>
    </dgm:pt>
    <dgm:pt modelId="{C37229A8-BBA9-49D1-B242-CDC03439F3A3}" type="parTrans" cxnId="{F0ACA3AD-637D-42A9-BE18-D2B5BB4BF025}">
      <dgm:prSet/>
      <dgm:spPr/>
      <dgm:t>
        <a:bodyPr/>
        <a:lstStyle/>
        <a:p>
          <a:endParaRPr lang="en-US"/>
        </a:p>
      </dgm:t>
    </dgm:pt>
    <dgm:pt modelId="{2C7337CA-4826-4269-A678-24B913ED2C1F}" type="sibTrans" cxnId="{F0ACA3AD-637D-42A9-BE18-D2B5BB4BF025}">
      <dgm:prSet/>
      <dgm:spPr/>
      <dgm:t>
        <a:bodyPr/>
        <a:lstStyle/>
        <a:p>
          <a:endParaRPr lang="en-US"/>
        </a:p>
      </dgm:t>
    </dgm:pt>
    <dgm:pt modelId="{48A99D0B-469D-CB46-A266-C408A4259B82}" type="pres">
      <dgm:prSet presAssocID="{57148B8D-9CAF-48B1-BE42-E2F8397278BE}" presName="linear" presStyleCnt="0">
        <dgm:presLayoutVars>
          <dgm:animLvl val="lvl"/>
          <dgm:resizeHandles val="exact"/>
        </dgm:presLayoutVars>
      </dgm:prSet>
      <dgm:spPr/>
    </dgm:pt>
    <dgm:pt modelId="{FC3807A1-1990-8D42-B53C-7E43DAC3034D}" type="pres">
      <dgm:prSet presAssocID="{29CEB91D-0379-4DD2-A5E7-60BD1CAF7219}" presName="parentText" presStyleLbl="node1" presStyleIdx="0" presStyleCnt="5">
        <dgm:presLayoutVars>
          <dgm:chMax val="0"/>
          <dgm:bulletEnabled val="1"/>
        </dgm:presLayoutVars>
      </dgm:prSet>
      <dgm:spPr/>
    </dgm:pt>
    <dgm:pt modelId="{BDE5AFD8-4139-634B-BACE-7B4AFD5AFCED}" type="pres">
      <dgm:prSet presAssocID="{522CDEB5-7A37-48E5-ADD6-E709B3225616}" presName="spacer" presStyleCnt="0"/>
      <dgm:spPr/>
    </dgm:pt>
    <dgm:pt modelId="{B808C4D3-CA96-4D45-98D8-B6B3616FCE72}" type="pres">
      <dgm:prSet presAssocID="{5AA07E6A-1A59-4252-A71B-EEF1D4697B32}" presName="parentText" presStyleLbl="node1" presStyleIdx="1" presStyleCnt="5">
        <dgm:presLayoutVars>
          <dgm:chMax val="0"/>
          <dgm:bulletEnabled val="1"/>
        </dgm:presLayoutVars>
      </dgm:prSet>
      <dgm:spPr/>
    </dgm:pt>
    <dgm:pt modelId="{A8D8C0DB-9FC0-1443-9A81-75D9D5D194EA}" type="pres">
      <dgm:prSet presAssocID="{1DCB15D7-C7CE-4C61-A1D0-D19662F96FE4}" presName="spacer" presStyleCnt="0"/>
      <dgm:spPr/>
    </dgm:pt>
    <dgm:pt modelId="{24DC82B7-8BE6-624C-8C56-6595D8A9D8F9}" type="pres">
      <dgm:prSet presAssocID="{F278CC37-9A78-47D6-ACB0-24B0AD4010DC}" presName="parentText" presStyleLbl="node1" presStyleIdx="2" presStyleCnt="5">
        <dgm:presLayoutVars>
          <dgm:chMax val="0"/>
          <dgm:bulletEnabled val="1"/>
        </dgm:presLayoutVars>
      </dgm:prSet>
      <dgm:spPr/>
    </dgm:pt>
    <dgm:pt modelId="{58841415-CEF5-3F41-ADBF-117D93CEDEE3}" type="pres">
      <dgm:prSet presAssocID="{831210C2-D489-4799-A889-8F92C7ABEBF9}" presName="spacer" presStyleCnt="0"/>
      <dgm:spPr/>
    </dgm:pt>
    <dgm:pt modelId="{6C539DA4-F9D9-D54A-A785-23D0AD394C04}" type="pres">
      <dgm:prSet presAssocID="{A5CE6883-1895-4C39-A1D6-48DFC91232B5}" presName="parentText" presStyleLbl="node1" presStyleIdx="3" presStyleCnt="5">
        <dgm:presLayoutVars>
          <dgm:chMax val="0"/>
          <dgm:bulletEnabled val="1"/>
        </dgm:presLayoutVars>
      </dgm:prSet>
      <dgm:spPr/>
    </dgm:pt>
    <dgm:pt modelId="{EA4DB19D-D4A8-5C4B-8F56-CD3A3CD4F984}" type="pres">
      <dgm:prSet presAssocID="{53CCD454-2B14-4BA9-AF86-11FF3BE9F3A4}" presName="spacer" presStyleCnt="0"/>
      <dgm:spPr/>
    </dgm:pt>
    <dgm:pt modelId="{C1169DF3-9D92-D04F-BCBA-F80A228BFAD3}" type="pres">
      <dgm:prSet presAssocID="{14515410-46E6-4659-A315-6B6BE43C56A8}" presName="parentText" presStyleLbl="node1" presStyleIdx="4" presStyleCnt="5">
        <dgm:presLayoutVars>
          <dgm:chMax val="0"/>
          <dgm:bulletEnabled val="1"/>
        </dgm:presLayoutVars>
      </dgm:prSet>
      <dgm:spPr/>
    </dgm:pt>
  </dgm:ptLst>
  <dgm:cxnLst>
    <dgm:cxn modelId="{0704A01A-BF93-DD4C-B4B6-F4665FEF7642}" type="presOf" srcId="{29CEB91D-0379-4DD2-A5E7-60BD1CAF7219}" destId="{FC3807A1-1990-8D42-B53C-7E43DAC3034D}" srcOrd="0" destOrd="0" presId="urn:microsoft.com/office/officeart/2005/8/layout/vList2"/>
    <dgm:cxn modelId="{BD14CC4F-1945-4675-BCCA-80E61DE16EBA}" srcId="{57148B8D-9CAF-48B1-BE42-E2F8397278BE}" destId="{5AA07E6A-1A59-4252-A71B-EEF1D4697B32}" srcOrd="1" destOrd="0" parTransId="{922C0BFB-A7B6-486C-8DEE-A892AB189D85}" sibTransId="{1DCB15D7-C7CE-4C61-A1D0-D19662F96FE4}"/>
    <dgm:cxn modelId="{4B8E5E67-53A8-164A-AEC9-AE7F35954356}" type="presOf" srcId="{5AA07E6A-1A59-4252-A71B-EEF1D4697B32}" destId="{B808C4D3-CA96-4D45-98D8-B6B3616FCE72}" srcOrd="0" destOrd="0" presId="urn:microsoft.com/office/officeart/2005/8/layout/vList2"/>
    <dgm:cxn modelId="{FE164D81-7E25-7C44-8F20-B58E386030AD}" type="presOf" srcId="{14515410-46E6-4659-A315-6B6BE43C56A8}" destId="{C1169DF3-9D92-D04F-BCBA-F80A228BFAD3}" srcOrd="0" destOrd="0" presId="urn:microsoft.com/office/officeart/2005/8/layout/vList2"/>
    <dgm:cxn modelId="{7BABE78F-226D-4826-BD80-2D513D159DB9}" srcId="{57148B8D-9CAF-48B1-BE42-E2F8397278BE}" destId="{F278CC37-9A78-47D6-ACB0-24B0AD4010DC}" srcOrd="2" destOrd="0" parTransId="{E46F059E-3C64-43F6-A929-4B5F6B4B85E9}" sibTransId="{831210C2-D489-4799-A889-8F92C7ABEBF9}"/>
    <dgm:cxn modelId="{A4C695AC-9510-EA4E-B9FF-E221F1D1FC49}" type="presOf" srcId="{A5CE6883-1895-4C39-A1D6-48DFC91232B5}" destId="{6C539DA4-F9D9-D54A-A785-23D0AD394C04}" srcOrd="0" destOrd="0" presId="urn:microsoft.com/office/officeart/2005/8/layout/vList2"/>
    <dgm:cxn modelId="{F0ACA3AD-637D-42A9-BE18-D2B5BB4BF025}" srcId="{57148B8D-9CAF-48B1-BE42-E2F8397278BE}" destId="{14515410-46E6-4659-A315-6B6BE43C56A8}" srcOrd="4" destOrd="0" parTransId="{C37229A8-BBA9-49D1-B242-CDC03439F3A3}" sibTransId="{2C7337CA-4826-4269-A678-24B913ED2C1F}"/>
    <dgm:cxn modelId="{5406F0AF-1B06-C04E-AA50-C2FCFBCFCFFE}" type="presOf" srcId="{57148B8D-9CAF-48B1-BE42-E2F8397278BE}" destId="{48A99D0B-469D-CB46-A266-C408A4259B82}" srcOrd="0" destOrd="0" presId="urn:microsoft.com/office/officeart/2005/8/layout/vList2"/>
    <dgm:cxn modelId="{9256F5B0-690A-42D8-95E3-3EE340B25151}" srcId="{57148B8D-9CAF-48B1-BE42-E2F8397278BE}" destId="{29CEB91D-0379-4DD2-A5E7-60BD1CAF7219}" srcOrd="0" destOrd="0" parTransId="{900028C7-672A-4F97-81F2-7473FFF6BF3A}" sibTransId="{522CDEB5-7A37-48E5-ADD6-E709B3225616}"/>
    <dgm:cxn modelId="{A682CDEB-D2DC-E94D-B62E-FC98A797FAD1}" type="presOf" srcId="{F278CC37-9A78-47D6-ACB0-24B0AD4010DC}" destId="{24DC82B7-8BE6-624C-8C56-6595D8A9D8F9}" srcOrd="0" destOrd="0" presId="urn:microsoft.com/office/officeart/2005/8/layout/vList2"/>
    <dgm:cxn modelId="{2563C3EC-BE64-491F-88F6-AD7B509A09CF}" srcId="{57148B8D-9CAF-48B1-BE42-E2F8397278BE}" destId="{A5CE6883-1895-4C39-A1D6-48DFC91232B5}" srcOrd="3" destOrd="0" parTransId="{B371455F-B333-4ACB-BD2D-256E86B20F5C}" sibTransId="{53CCD454-2B14-4BA9-AF86-11FF3BE9F3A4}"/>
    <dgm:cxn modelId="{F305AF3E-59DD-5F4A-B41C-929089D0F25A}" type="presParOf" srcId="{48A99D0B-469D-CB46-A266-C408A4259B82}" destId="{FC3807A1-1990-8D42-B53C-7E43DAC3034D}" srcOrd="0" destOrd="0" presId="urn:microsoft.com/office/officeart/2005/8/layout/vList2"/>
    <dgm:cxn modelId="{DF70123D-BF6E-5443-A1B9-A7FC7BF3D970}" type="presParOf" srcId="{48A99D0B-469D-CB46-A266-C408A4259B82}" destId="{BDE5AFD8-4139-634B-BACE-7B4AFD5AFCED}" srcOrd="1" destOrd="0" presId="urn:microsoft.com/office/officeart/2005/8/layout/vList2"/>
    <dgm:cxn modelId="{98668ACD-EC63-B042-B5A2-1552B909A2F3}" type="presParOf" srcId="{48A99D0B-469D-CB46-A266-C408A4259B82}" destId="{B808C4D3-CA96-4D45-98D8-B6B3616FCE72}" srcOrd="2" destOrd="0" presId="urn:microsoft.com/office/officeart/2005/8/layout/vList2"/>
    <dgm:cxn modelId="{87F46F2C-690A-CF42-9598-FFC403673897}" type="presParOf" srcId="{48A99D0B-469D-CB46-A266-C408A4259B82}" destId="{A8D8C0DB-9FC0-1443-9A81-75D9D5D194EA}" srcOrd="3" destOrd="0" presId="urn:microsoft.com/office/officeart/2005/8/layout/vList2"/>
    <dgm:cxn modelId="{E2343C78-2E0B-1845-98D4-284BEB3E3461}" type="presParOf" srcId="{48A99D0B-469D-CB46-A266-C408A4259B82}" destId="{24DC82B7-8BE6-624C-8C56-6595D8A9D8F9}" srcOrd="4" destOrd="0" presId="urn:microsoft.com/office/officeart/2005/8/layout/vList2"/>
    <dgm:cxn modelId="{356F7506-F903-AC47-959F-652A2589CAD8}" type="presParOf" srcId="{48A99D0B-469D-CB46-A266-C408A4259B82}" destId="{58841415-CEF5-3F41-ADBF-117D93CEDEE3}" srcOrd="5" destOrd="0" presId="urn:microsoft.com/office/officeart/2005/8/layout/vList2"/>
    <dgm:cxn modelId="{B7C95295-B93D-624A-B838-FB89FCF45DA9}" type="presParOf" srcId="{48A99D0B-469D-CB46-A266-C408A4259B82}" destId="{6C539DA4-F9D9-D54A-A785-23D0AD394C04}" srcOrd="6" destOrd="0" presId="urn:microsoft.com/office/officeart/2005/8/layout/vList2"/>
    <dgm:cxn modelId="{30B03AB4-6DCB-4947-B9E4-CA365FA3B8DA}" type="presParOf" srcId="{48A99D0B-469D-CB46-A266-C408A4259B82}" destId="{EA4DB19D-D4A8-5C4B-8F56-CD3A3CD4F984}" srcOrd="7" destOrd="0" presId="urn:microsoft.com/office/officeart/2005/8/layout/vList2"/>
    <dgm:cxn modelId="{D84B8D54-15D2-8F4E-947C-10DC7693F59C}" type="presParOf" srcId="{48A99D0B-469D-CB46-A266-C408A4259B82}" destId="{C1169DF3-9D92-D04F-BCBA-F80A228BFAD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FDAF15A-9BE8-43C7-932A-CA4CE613A6AB}"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9960CEB7-07DF-4482-AFF6-CEBB4E728BE6}">
      <dgm:prSet/>
      <dgm:spPr/>
      <dgm:t>
        <a:bodyPr/>
        <a:lstStyle/>
        <a:p>
          <a:r>
            <a:rPr lang="it-IT" dirty="0">
              <a:solidFill>
                <a:schemeClr val="tx1"/>
              </a:solidFill>
            </a:rPr>
            <a:t>Il passaggio 2 della slide precedente è lo </a:t>
          </a:r>
          <a:r>
            <a:rPr lang="it-IT" dirty="0" err="1">
              <a:solidFill>
                <a:schemeClr val="tx1"/>
              </a:solidFill>
            </a:rPr>
            <a:t>step</a:t>
          </a:r>
          <a:r>
            <a:rPr lang="it-IT" dirty="0">
              <a:solidFill>
                <a:schemeClr val="tx1"/>
              </a:solidFill>
            </a:rPr>
            <a:t> di </a:t>
          </a:r>
          <a:r>
            <a:rPr lang="it-IT" b="1" dirty="0">
              <a:solidFill>
                <a:schemeClr val="tx1"/>
              </a:solidFill>
            </a:rPr>
            <a:t>selezione della struttura causale</a:t>
          </a:r>
          <a:endParaRPr lang="en-US" dirty="0">
            <a:solidFill>
              <a:schemeClr val="tx1"/>
            </a:solidFill>
          </a:endParaRPr>
        </a:p>
      </dgm:t>
    </dgm:pt>
    <dgm:pt modelId="{C5E4465A-352B-4161-AB2B-79DE93428108}" type="parTrans" cxnId="{31B6863A-34AC-492A-9BB6-BC1574D48BD4}">
      <dgm:prSet/>
      <dgm:spPr/>
      <dgm:t>
        <a:bodyPr/>
        <a:lstStyle/>
        <a:p>
          <a:endParaRPr lang="en-US"/>
        </a:p>
      </dgm:t>
    </dgm:pt>
    <dgm:pt modelId="{6B65D2D5-6DB9-4F59-95D4-058F3F21A723}" type="sibTrans" cxnId="{31B6863A-34AC-492A-9BB6-BC1574D48BD4}">
      <dgm:prSet/>
      <dgm:spPr/>
      <dgm:t>
        <a:bodyPr/>
        <a:lstStyle/>
        <a:p>
          <a:endParaRPr lang="en-US"/>
        </a:p>
      </dgm:t>
    </dgm:pt>
    <dgm:pt modelId="{0F1F2DE1-BB6B-4547-A792-C1E5B5F25462}">
      <dgm:prSet/>
      <dgm:spPr/>
      <dgm:t>
        <a:bodyPr/>
        <a:lstStyle/>
        <a:p>
          <a:r>
            <a:rPr lang="it-IT" dirty="0">
              <a:solidFill>
                <a:schemeClr val="tx1"/>
              </a:solidFill>
            </a:rPr>
            <a:t>Il passaggio 3 della slide precedente è lo </a:t>
          </a:r>
          <a:r>
            <a:rPr lang="it-IT" dirty="0" err="1">
              <a:solidFill>
                <a:schemeClr val="tx1"/>
              </a:solidFill>
            </a:rPr>
            <a:t>step</a:t>
          </a:r>
          <a:r>
            <a:rPr lang="it-IT" dirty="0">
              <a:solidFill>
                <a:schemeClr val="tx1"/>
              </a:solidFill>
            </a:rPr>
            <a:t> di </a:t>
          </a:r>
          <a:r>
            <a:rPr lang="it-IT" b="1" dirty="0">
              <a:solidFill>
                <a:schemeClr val="tx1"/>
              </a:solidFill>
            </a:rPr>
            <a:t>stima della potenza causale</a:t>
          </a:r>
          <a:endParaRPr lang="en-US" dirty="0">
            <a:solidFill>
              <a:schemeClr val="tx1"/>
            </a:solidFill>
          </a:endParaRPr>
        </a:p>
      </dgm:t>
    </dgm:pt>
    <dgm:pt modelId="{333E6B33-552F-443D-A4A9-CB0918EC8874}" type="parTrans" cxnId="{A3B75152-224B-4BAF-B56B-4FF644807952}">
      <dgm:prSet/>
      <dgm:spPr/>
      <dgm:t>
        <a:bodyPr/>
        <a:lstStyle/>
        <a:p>
          <a:endParaRPr lang="en-US"/>
        </a:p>
      </dgm:t>
    </dgm:pt>
    <dgm:pt modelId="{7C672E28-C76B-4931-80D9-9CB1C0CF3E9F}" type="sibTrans" cxnId="{A3B75152-224B-4BAF-B56B-4FF644807952}">
      <dgm:prSet/>
      <dgm:spPr/>
      <dgm:t>
        <a:bodyPr/>
        <a:lstStyle/>
        <a:p>
          <a:endParaRPr lang="en-US"/>
        </a:p>
      </dgm:t>
    </dgm:pt>
    <dgm:pt modelId="{2CE73232-10BE-D449-B803-730C1066B4EB}" type="pres">
      <dgm:prSet presAssocID="{8FDAF15A-9BE8-43C7-932A-CA4CE613A6AB}" presName="linear" presStyleCnt="0">
        <dgm:presLayoutVars>
          <dgm:animLvl val="lvl"/>
          <dgm:resizeHandles val="exact"/>
        </dgm:presLayoutVars>
      </dgm:prSet>
      <dgm:spPr/>
    </dgm:pt>
    <dgm:pt modelId="{AC7CF45F-586A-3C4D-8EBE-F05D2AAAD4A0}" type="pres">
      <dgm:prSet presAssocID="{9960CEB7-07DF-4482-AFF6-CEBB4E728BE6}" presName="parentText" presStyleLbl="node1" presStyleIdx="0" presStyleCnt="2">
        <dgm:presLayoutVars>
          <dgm:chMax val="0"/>
          <dgm:bulletEnabled val="1"/>
        </dgm:presLayoutVars>
      </dgm:prSet>
      <dgm:spPr/>
    </dgm:pt>
    <dgm:pt modelId="{1D9B4D70-26DB-9542-9A8C-38EB91E895FC}" type="pres">
      <dgm:prSet presAssocID="{6B65D2D5-6DB9-4F59-95D4-058F3F21A723}" presName="spacer" presStyleCnt="0"/>
      <dgm:spPr/>
    </dgm:pt>
    <dgm:pt modelId="{96F0275F-76DF-C84B-8BF8-E6FDB3233A24}" type="pres">
      <dgm:prSet presAssocID="{0F1F2DE1-BB6B-4547-A792-C1E5B5F25462}" presName="parentText" presStyleLbl="node1" presStyleIdx="1" presStyleCnt="2">
        <dgm:presLayoutVars>
          <dgm:chMax val="0"/>
          <dgm:bulletEnabled val="1"/>
        </dgm:presLayoutVars>
      </dgm:prSet>
      <dgm:spPr/>
    </dgm:pt>
  </dgm:ptLst>
  <dgm:cxnLst>
    <dgm:cxn modelId="{F6E14923-B370-C244-970C-A34E02FA31E2}" type="presOf" srcId="{8FDAF15A-9BE8-43C7-932A-CA4CE613A6AB}" destId="{2CE73232-10BE-D449-B803-730C1066B4EB}" srcOrd="0" destOrd="0" presId="urn:microsoft.com/office/officeart/2005/8/layout/vList2"/>
    <dgm:cxn modelId="{31B6863A-34AC-492A-9BB6-BC1574D48BD4}" srcId="{8FDAF15A-9BE8-43C7-932A-CA4CE613A6AB}" destId="{9960CEB7-07DF-4482-AFF6-CEBB4E728BE6}" srcOrd="0" destOrd="0" parTransId="{C5E4465A-352B-4161-AB2B-79DE93428108}" sibTransId="{6B65D2D5-6DB9-4F59-95D4-058F3F21A723}"/>
    <dgm:cxn modelId="{A3B75152-224B-4BAF-B56B-4FF644807952}" srcId="{8FDAF15A-9BE8-43C7-932A-CA4CE613A6AB}" destId="{0F1F2DE1-BB6B-4547-A792-C1E5B5F25462}" srcOrd="1" destOrd="0" parTransId="{333E6B33-552F-443D-A4A9-CB0918EC8874}" sibTransId="{7C672E28-C76B-4931-80D9-9CB1C0CF3E9F}"/>
    <dgm:cxn modelId="{60260AC9-246F-F34D-B840-0C14FB6DA200}" type="presOf" srcId="{0F1F2DE1-BB6B-4547-A792-C1E5B5F25462}" destId="{96F0275F-76DF-C84B-8BF8-E6FDB3233A24}" srcOrd="0" destOrd="0" presId="urn:microsoft.com/office/officeart/2005/8/layout/vList2"/>
    <dgm:cxn modelId="{7FEE14F5-6446-4A4D-B34D-E9E40065C857}" type="presOf" srcId="{9960CEB7-07DF-4482-AFF6-CEBB4E728BE6}" destId="{AC7CF45F-586A-3C4D-8EBE-F05D2AAAD4A0}" srcOrd="0" destOrd="0" presId="urn:microsoft.com/office/officeart/2005/8/layout/vList2"/>
    <dgm:cxn modelId="{45A2A848-EB79-A240-BC85-2B89910D2DCA}" type="presParOf" srcId="{2CE73232-10BE-D449-B803-730C1066B4EB}" destId="{AC7CF45F-586A-3C4D-8EBE-F05D2AAAD4A0}" srcOrd="0" destOrd="0" presId="urn:microsoft.com/office/officeart/2005/8/layout/vList2"/>
    <dgm:cxn modelId="{EBFC80E7-0174-F543-B428-8D22D1014268}" type="presParOf" srcId="{2CE73232-10BE-D449-B803-730C1066B4EB}" destId="{1D9B4D70-26DB-9542-9A8C-38EB91E895FC}" srcOrd="1" destOrd="0" presId="urn:microsoft.com/office/officeart/2005/8/layout/vList2"/>
    <dgm:cxn modelId="{88D21E72-1B60-CE42-812E-EBB56282A621}" type="presParOf" srcId="{2CE73232-10BE-D449-B803-730C1066B4EB}" destId="{96F0275F-76DF-C84B-8BF8-E6FDB3233A24}"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5E5BAA8-0119-4960-A6E1-1560648FE2E1}" type="doc">
      <dgm:prSet loTypeId="urn:microsoft.com/office/officeart/2005/8/layout/list1" loCatId="list" qsTypeId="urn:microsoft.com/office/officeart/2005/8/quickstyle/simple4" qsCatId="simple" csTypeId="urn:microsoft.com/office/officeart/2005/8/colors/accent0_3" csCatId="mainScheme" phldr="1"/>
      <dgm:spPr/>
      <dgm:t>
        <a:bodyPr/>
        <a:lstStyle/>
        <a:p>
          <a:endParaRPr lang="en-US"/>
        </a:p>
      </dgm:t>
    </dgm:pt>
    <dgm:pt modelId="{09C18142-27CE-47A2-8C65-D11AF7A922D2}">
      <dgm:prSet/>
      <dgm:spPr/>
      <dgm:t>
        <a:bodyPr/>
        <a:lstStyle/>
        <a:p>
          <a:r>
            <a:rPr lang="it-IT" dirty="0"/>
            <a:t>Struttura causale</a:t>
          </a:r>
          <a:endParaRPr lang="en-US" dirty="0"/>
        </a:p>
      </dgm:t>
    </dgm:pt>
    <dgm:pt modelId="{7C497EF2-B111-4584-9254-548F443162F0}" type="parTrans" cxnId="{5C4D428D-C9DF-420A-BCE0-07234F50860A}">
      <dgm:prSet/>
      <dgm:spPr/>
      <dgm:t>
        <a:bodyPr/>
        <a:lstStyle/>
        <a:p>
          <a:endParaRPr lang="en-US"/>
        </a:p>
      </dgm:t>
    </dgm:pt>
    <dgm:pt modelId="{F2BBBAE1-5B9B-4266-AA46-C5A244649284}" type="sibTrans" cxnId="{5C4D428D-C9DF-420A-BCE0-07234F50860A}">
      <dgm:prSet/>
      <dgm:spPr/>
      <dgm:t>
        <a:bodyPr/>
        <a:lstStyle/>
        <a:p>
          <a:endParaRPr lang="en-US"/>
        </a:p>
      </dgm:t>
    </dgm:pt>
    <dgm:pt modelId="{FD7CE5C1-D360-4B36-84A5-D4D764FAC2CC}">
      <dgm:prSet/>
      <dgm:spPr/>
      <dgm:t>
        <a:bodyPr/>
        <a:lstStyle/>
        <a:p>
          <a:r>
            <a:rPr lang="it-IT"/>
            <a:t>Potenza causale</a:t>
          </a:r>
          <a:endParaRPr lang="en-US"/>
        </a:p>
      </dgm:t>
    </dgm:pt>
    <dgm:pt modelId="{532C9E5A-4052-4713-9C66-A361FD5FED12}" type="parTrans" cxnId="{AD544BBE-55B8-4D5A-A8A8-48560BE74507}">
      <dgm:prSet/>
      <dgm:spPr/>
      <dgm:t>
        <a:bodyPr/>
        <a:lstStyle/>
        <a:p>
          <a:endParaRPr lang="en-US"/>
        </a:p>
      </dgm:t>
    </dgm:pt>
    <dgm:pt modelId="{396E1B76-8F07-498A-AC53-74BE9D347870}" type="sibTrans" cxnId="{AD544BBE-55B8-4D5A-A8A8-48560BE74507}">
      <dgm:prSet/>
      <dgm:spPr/>
      <dgm:t>
        <a:bodyPr/>
        <a:lstStyle/>
        <a:p>
          <a:endParaRPr lang="en-US"/>
        </a:p>
      </dgm:t>
    </dgm:pt>
    <dgm:pt modelId="{6B734BF5-8DB5-435F-9FE6-8E10F768BC9C}">
      <dgm:prSet/>
      <dgm:spPr/>
      <dgm:t>
        <a:bodyPr/>
        <a:lstStyle/>
        <a:p>
          <a:r>
            <a:rPr lang="it-IT"/>
            <a:t>Effetti dell’intervento</a:t>
          </a:r>
          <a:endParaRPr lang="en-US"/>
        </a:p>
      </dgm:t>
    </dgm:pt>
    <dgm:pt modelId="{EE9EAB1F-46BD-447A-8385-862DF3E6AF4B}" type="parTrans" cxnId="{A2952DB4-3407-49F2-B35B-B04851FB4731}">
      <dgm:prSet/>
      <dgm:spPr/>
      <dgm:t>
        <a:bodyPr/>
        <a:lstStyle/>
        <a:p>
          <a:endParaRPr lang="en-US"/>
        </a:p>
      </dgm:t>
    </dgm:pt>
    <dgm:pt modelId="{27B625E7-9BFA-43DA-ACE9-6B1F50CC0FFA}" type="sibTrans" cxnId="{A2952DB4-3407-49F2-B35B-B04851FB4731}">
      <dgm:prSet/>
      <dgm:spPr/>
      <dgm:t>
        <a:bodyPr/>
        <a:lstStyle/>
        <a:p>
          <a:endParaRPr lang="en-US"/>
        </a:p>
      </dgm:t>
    </dgm:pt>
    <dgm:pt modelId="{B8B21611-16D0-4964-BAF4-33FD2A2A3AD0}">
      <dgm:prSet/>
      <dgm:spPr/>
      <dgm:t>
        <a:bodyPr/>
        <a:lstStyle/>
        <a:p>
          <a:r>
            <a:rPr lang="it-IT"/>
            <a:t>Indizi «percettivi» </a:t>
          </a:r>
          <a:endParaRPr lang="en-US"/>
        </a:p>
      </dgm:t>
    </dgm:pt>
    <dgm:pt modelId="{19C14FF3-F82A-4005-80DD-405CD027699F}" type="parTrans" cxnId="{DFC2CB29-8988-4DBF-87BC-ACEDFA7A7F0E}">
      <dgm:prSet/>
      <dgm:spPr/>
      <dgm:t>
        <a:bodyPr/>
        <a:lstStyle/>
        <a:p>
          <a:endParaRPr lang="en-US"/>
        </a:p>
      </dgm:t>
    </dgm:pt>
    <dgm:pt modelId="{077B7DBB-AEF2-4837-AB48-73D2C41AD3BA}" type="sibTrans" cxnId="{DFC2CB29-8988-4DBF-87BC-ACEDFA7A7F0E}">
      <dgm:prSet/>
      <dgm:spPr/>
      <dgm:t>
        <a:bodyPr/>
        <a:lstStyle/>
        <a:p>
          <a:endParaRPr lang="en-US"/>
        </a:p>
      </dgm:t>
    </dgm:pt>
    <dgm:pt modelId="{D5B43A4C-66BC-8847-957E-B61921A15780}" type="pres">
      <dgm:prSet presAssocID="{D5E5BAA8-0119-4960-A6E1-1560648FE2E1}" presName="linear" presStyleCnt="0">
        <dgm:presLayoutVars>
          <dgm:dir/>
          <dgm:animLvl val="lvl"/>
          <dgm:resizeHandles val="exact"/>
        </dgm:presLayoutVars>
      </dgm:prSet>
      <dgm:spPr/>
    </dgm:pt>
    <dgm:pt modelId="{974C1006-4376-C947-B392-F4FD560778B8}" type="pres">
      <dgm:prSet presAssocID="{09C18142-27CE-47A2-8C65-D11AF7A922D2}" presName="parentLin" presStyleCnt="0"/>
      <dgm:spPr/>
    </dgm:pt>
    <dgm:pt modelId="{EEB7B01C-E688-4749-B51E-DBC0B51DEBD7}" type="pres">
      <dgm:prSet presAssocID="{09C18142-27CE-47A2-8C65-D11AF7A922D2}" presName="parentLeftMargin" presStyleLbl="node1" presStyleIdx="0" presStyleCnt="4"/>
      <dgm:spPr/>
    </dgm:pt>
    <dgm:pt modelId="{D4D9FAA4-357D-A14A-9F92-FDCB15D52219}" type="pres">
      <dgm:prSet presAssocID="{09C18142-27CE-47A2-8C65-D11AF7A922D2}" presName="parentText" presStyleLbl="node1" presStyleIdx="0" presStyleCnt="4">
        <dgm:presLayoutVars>
          <dgm:chMax val="0"/>
          <dgm:bulletEnabled val="1"/>
        </dgm:presLayoutVars>
      </dgm:prSet>
      <dgm:spPr/>
    </dgm:pt>
    <dgm:pt modelId="{15CDED06-A8C2-5F40-81A6-7CB6870B013F}" type="pres">
      <dgm:prSet presAssocID="{09C18142-27CE-47A2-8C65-D11AF7A922D2}" presName="negativeSpace" presStyleCnt="0"/>
      <dgm:spPr/>
    </dgm:pt>
    <dgm:pt modelId="{CA1590BA-75A4-2C4E-9B4E-D347C5F4B358}" type="pres">
      <dgm:prSet presAssocID="{09C18142-27CE-47A2-8C65-D11AF7A922D2}" presName="childText" presStyleLbl="conFgAcc1" presStyleIdx="0" presStyleCnt="4">
        <dgm:presLayoutVars>
          <dgm:bulletEnabled val="1"/>
        </dgm:presLayoutVars>
      </dgm:prSet>
      <dgm:spPr/>
    </dgm:pt>
    <dgm:pt modelId="{DEE41171-4A23-384F-972D-3A80D27EC9D2}" type="pres">
      <dgm:prSet presAssocID="{F2BBBAE1-5B9B-4266-AA46-C5A244649284}" presName="spaceBetweenRectangles" presStyleCnt="0"/>
      <dgm:spPr/>
    </dgm:pt>
    <dgm:pt modelId="{7C274DEA-7E4E-2441-BBB4-EE999BEB4662}" type="pres">
      <dgm:prSet presAssocID="{FD7CE5C1-D360-4B36-84A5-D4D764FAC2CC}" presName="parentLin" presStyleCnt="0"/>
      <dgm:spPr/>
    </dgm:pt>
    <dgm:pt modelId="{73EE7801-1509-9C48-A74C-F7E15CE09875}" type="pres">
      <dgm:prSet presAssocID="{FD7CE5C1-D360-4B36-84A5-D4D764FAC2CC}" presName="parentLeftMargin" presStyleLbl="node1" presStyleIdx="0" presStyleCnt="4"/>
      <dgm:spPr/>
    </dgm:pt>
    <dgm:pt modelId="{C2D9FB46-6EB4-F94B-AE2A-DFE934A9EA8D}" type="pres">
      <dgm:prSet presAssocID="{FD7CE5C1-D360-4B36-84A5-D4D764FAC2CC}" presName="parentText" presStyleLbl="node1" presStyleIdx="1" presStyleCnt="4">
        <dgm:presLayoutVars>
          <dgm:chMax val="0"/>
          <dgm:bulletEnabled val="1"/>
        </dgm:presLayoutVars>
      </dgm:prSet>
      <dgm:spPr/>
    </dgm:pt>
    <dgm:pt modelId="{DDCDC01D-D0EE-8046-91F5-028B0E95F3DE}" type="pres">
      <dgm:prSet presAssocID="{FD7CE5C1-D360-4B36-84A5-D4D764FAC2CC}" presName="negativeSpace" presStyleCnt="0"/>
      <dgm:spPr/>
    </dgm:pt>
    <dgm:pt modelId="{3361769E-BF27-3143-B3FB-BB7EEE4ABE6E}" type="pres">
      <dgm:prSet presAssocID="{FD7CE5C1-D360-4B36-84A5-D4D764FAC2CC}" presName="childText" presStyleLbl="conFgAcc1" presStyleIdx="1" presStyleCnt="4">
        <dgm:presLayoutVars>
          <dgm:bulletEnabled val="1"/>
        </dgm:presLayoutVars>
      </dgm:prSet>
      <dgm:spPr/>
    </dgm:pt>
    <dgm:pt modelId="{0812DAA3-2373-2F44-B311-B1CFA49ADC1A}" type="pres">
      <dgm:prSet presAssocID="{396E1B76-8F07-498A-AC53-74BE9D347870}" presName="spaceBetweenRectangles" presStyleCnt="0"/>
      <dgm:spPr/>
    </dgm:pt>
    <dgm:pt modelId="{F9574743-9138-F64A-9C7A-911D9FCC3B38}" type="pres">
      <dgm:prSet presAssocID="{6B734BF5-8DB5-435F-9FE6-8E10F768BC9C}" presName="parentLin" presStyleCnt="0"/>
      <dgm:spPr/>
    </dgm:pt>
    <dgm:pt modelId="{B4672C5E-0498-2141-9BA3-05FD9FD56771}" type="pres">
      <dgm:prSet presAssocID="{6B734BF5-8DB5-435F-9FE6-8E10F768BC9C}" presName="parentLeftMargin" presStyleLbl="node1" presStyleIdx="1" presStyleCnt="4"/>
      <dgm:spPr/>
    </dgm:pt>
    <dgm:pt modelId="{4571263B-1F14-8B47-8B14-90F22B7EBF0D}" type="pres">
      <dgm:prSet presAssocID="{6B734BF5-8DB5-435F-9FE6-8E10F768BC9C}" presName="parentText" presStyleLbl="node1" presStyleIdx="2" presStyleCnt="4">
        <dgm:presLayoutVars>
          <dgm:chMax val="0"/>
          <dgm:bulletEnabled val="1"/>
        </dgm:presLayoutVars>
      </dgm:prSet>
      <dgm:spPr/>
    </dgm:pt>
    <dgm:pt modelId="{1EE72D08-74D6-1B47-8CAE-EA06458EAC77}" type="pres">
      <dgm:prSet presAssocID="{6B734BF5-8DB5-435F-9FE6-8E10F768BC9C}" presName="negativeSpace" presStyleCnt="0"/>
      <dgm:spPr/>
    </dgm:pt>
    <dgm:pt modelId="{552B5E9A-B5BB-4042-BCE6-DE927EAAB13E}" type="pres">
      <dgm:prSet presAssocID="{6B734BF5-8DB5-435F-9FE6-8E10F768BC9C}" presName="childText" presStyleLbl="conFgAcc1" presStyleIdx="2" presStyleCnt="4">
        <dgm:presLayoutVars>
          <dgm:bulletEnabled val="1"/>
        </dgm:presLayoutVars>
      </dgm:prSet>
      <dgm:spPr/>
    </dgm:pt>
    <dgm:pt modelId="{E086DF64-36C5-E849-A010-A548AAF85E8C}" type="pres">
      <dgm:prSet presAssocID="{27B625E7-9BFA-43DA-ACE9-6B1F50CC0FFA}" presName="spaceBetweenRectangles" presStyleCnt="0"/>
      <dgm:spPr/>
    </dgm:pt>
    <dgm:pt modelId="{6F1805FA-5BD3-B447-BA4D-C305045DF2A5}" type="pres">
      <dgm:prSet presAssocID="{B8B21611-16D0-4964-BAF4-33FD2A2A3AD0}" presName="parentLin" presStyleCnt="0"/>
      <dgm:spPr/>
    </dgm:pt>
    <dgm:pt modelId="{42216192-1A9B-5A4E-AA35-8E1CCF20C35F}" type="pres">
      <dgm:prSet presAssocID="{B8B21611-16D0-4964-BAF4-33FD2A2A3AD0}" presName="parentLeftMargin" presStyleLbl="node1" presStyleIdx="2" presStyleCnt="4"/>
      <dgm:spPr/>
    </dgm:pt>
    <dgm:pt modelId="{53099D35-695F-8640-B158-721F758D53C1}" type="pres">
      <dgm:prSet presAssocID="{B8B21611-16D0-4964-BAF4-33FD2A2A3AD0}" presName="parentText" presStyleLbl="node1" presStyleIdx="3" presStyleCnt="4">
        <dgm:presLayoutVars>
          <dgm:chMax val="0"/>
          <dgm:bulletEnabled val="1"/>
        </dgm:presLayoutVars>
      </dgm:prSet>
      <dgm:spPr/>
    </dgm:pt>
    <dgm:pt modelId="{9FD43B67-909E-2B41-B4F2-B1FE0DC546BA}" type="pres">
      <dgm:prSet presAssocID="{B8B21611-16D0-4964-BAF4-33FD2A2A3AD0}" presName="negativeSpace" presStyleCnt="0"/>
      <dgm:spPr/>
    </dgm:pt>
    <dgm:pt modelId="{0F74D1EE-27C7-5A40-8212-65BF74AF5E21}" type="pres">
      <dgm:prSet presAssocID="{B8B21611-16D0-4964-BAF4-33FD2A2A3AD0}" presName="childText" presStyleLbl="conFgAcc1" presStyleIdx="3" presStyleCnt="4">
        <dgm:presLayoutVars>
          <dgm:bulletEnabled val="1"/>
        </dgm:presLayoutVars>
      </dgm:prSet>
      <dgm:spPr/>
    </dgm:pt>
  </dgm:ptLst>
  <dgm:cxnLst>
    <dgm:cxn modelId="{0CEB8B0A-67C9-F94E-B03D-FAA0F678CCC1}" type="presOf" srcId="{09C18142-27CE-47A2-8C65-D11AF7A922D2}" destId="{D4D9FAA4-357D-A14A-9F92-FDCB15D52219}" srcOrd="1" destOrd="0" presId="urn:microsoft.com/office/officeart/2005/8/layout/list1"/>
    <dgm:cxn modelId="{DFC2CB29-8988-4DBF-87BC-ACEDFA7A7F0E}" srcId="{D5E5BAA8-0119-4960-A6E1-1560648FE2E1}" destId="{B8B21611-16D0-4964-BAF4-33FD2A2A3AD0}" srcOrd="3" destOrd="0" parTransId="{19C14FF3-F82A-4005-80DD-405CD027699F}" sibTransId="{077B7DBB-AEF2-4837-AB48-73D2C41AD3BA}"/>
    <dgm:cxn modelId="{350FF72E-B476-0F4E-9FB4-910EAFA6957B}" type="presOf" srcId="{B8B21611-16D0-4964-BAF4-33FD2A2A3AD0}" destId="{53099D35-695F-8640-B158-721F758D53C1}" srcOrd="1" destOrd="0" presId="urn:microsoft.com/office/officeart/2005/8/layout/list1"/>
    <dgm:cxn modelId="{E8DD3A32-3C36-9347-B154-724EA7A8DE76}" type="presOf" srcId="{B8B21611-16D0-4964-BAF4-33FD2A2A3AD0}" destId="{42216192-1A9B-5A4E-AA35-8E1CCF20C35F}" srcOrd="0" destOrd="0" presId="urn:microsoft.com/office/officeart/2005/8/layout/list1"/>
    <dgm:cxn modelId="{8C39A847-2F1A-7843-BAED-ED7582021F03}" type="presOf" srcId="{6B734BF5-8DB5-435F-9FE6-8E10F768BC9C}" destId="{4571263B-1F14-8B47-8B14-90F22B7EBF0D}" srcOrd="1" destOrd="0" presId="urn:microsoft.com/office/officeart/2005/8/layout/list1"/>
    <dgm:cxn modelId="{2F060351-B21E-DB4E-87F4-3B2C981DA6BF}" type="presOf" srcId="{09C18142-27CE-47A2-8C65-D11AF7A922D2}" destId="{EEB7B01C-E688-4749-B51E-DBC0B51DEBD7}" srcOrd="0" destOrd="0" presId="urn:microsoft.com/office/officeart/2005/8/layout/list1"/>
    <dgm:cxn modelId="{23A65252-F2F6-7C45-98B4-CC3C13DCD138}" type="presOf" srcId="{D5E5BAA8-0119-4960-A6E1-1560648FE2E1}" destId="{D5B43A4C-66BC-8847-957E-B61921A15780}" srcOrd="0" destOrd="0" presId="urn:microsoft.com/office/officeart/2005/8/layout/list1"/>
    <dgm:cxn modelId="{F6815965-3AA2-0545-99C9-F9193AE9A675}" type="presOf" srcId="{6B734BF5-8DB5-435F-9FE6-8E10F768BC9C}" destId="{B4672C5E-0498-2141-9BA3-05FD9FD56771}" srcOrd="0" destOrd="0" presId="urn:microsoft.com/office/officeart/2005/8/layout/list1"/>
    <dgm:cxn modelId="{5C4D428D-C9DF-420A-BCE0-07234F50860A}" srcId="{D5E5BAA8-0119-4960-A6E1-1560648FE2E1}" destId="{09C18142-27CE-47A2-8C65-D11AF7A922D2}" srcOrd="0" destOrd="0" parTransId="{7C497EF2-B111-4584-9254-548F443162F0}" sibTransId="{F2BBBAE1-5B9B-4266-AA46-C5A244649284}"/>
    <dgm:cxn modelId="{A2952DB4-3407-49F2-B35B-B04851FB4731}" srcId="{D5E5BAA8-0119-4960-A6E1-1560648FE2E1}" destId="{6B734BF5-8DB5-435F-9FE6-8E10F768BC9C}" srcOrd="2" destOrd="0" parTransId="{EE9EAB1F-46BD-447A-8385-862DF3E6AF4B}" sibTransId="{27B625E7-9BFA-43DA-ACE9-6B1F50CC0FFA}"/>
    <dgm:cxn modelId="{AD544BBE-55B8-4D5A-A8A8-48560BE74507}" srcId="{D5E5BAA8-0119-4960-A6E1-1560648FE2E1}" destId="{FD7CE5C1-D360-4B36-84A5-D4D764FAC2CC}" srcOrd="1" destOrd="0" parTransId="{532C9E5A-4052-4713-9C66-A361FD5FED12}" sibTransId="{396E1B76-8F07-498A-AC53-74BE9D347870}"/>
    <dgm:cxn modelId="{CC1BC0C4-5EDF-F449-98B7-7796E102841D}" type="presOf" srcId="{FD7CE5C1-D360-4B36-84A5-D4D764FAC2CC}" destId="{73EE7801-1509-9C48-A74C-F7E15CE09875}" srcOrd="0" destOrd="0" presId="urn:microsoft.com/office/officeart/2005/8/layout/list1"/>
    <dgm:cxn modelId="{E4588EE2-4B1E-3C4D-BF98-681C1CEE1D8D}" type="presOf" srcId="{FD7CE5C1-D360-4B36-84A5-D4D764FAC2CC}" destId="{C2D9FB46-6EB4-F94B-AE2A-DFE934A9EA8D}" srcOrd="1" destOrd="0" presId="urn:microsoft.com/office/officeart/2005/8/layout/list1"/>
    <dgm:cxn modelId="{DAECBCEE-43A4-054F-B6F2-55589F86B79B}" type="presParOf" srcId="{D5B43A4C-66BC-8847-957E-B61921A15780}" destId="{974C1006-4376-C947-B392-F4FD560778B8}" srcOrd="0" destOrd="0" presId="urn:microsoft.com/office/officeart/2005/8/layout/list1"/>
    <dgm:cxn modelId="{03908B92-295A-4C4C-89C0-A5031FDAF06C}" type="presParOf" srcId="{974C1006-4376-C947-B392-F4FD560778B8}" destId="{EEB7B01C-E688-4749-B51E-DBC0B51DEBD7}" srcOrd="0" destOrd="0" presId="urn:microsoft.com/office/officeart/2005/8/layout/list1"/>
    <dgm:cxn modelId="{88B13504-A226-B44D-A871-0451C8AE306F}" type="presParOf" srcId="{974C1006-4376-C947-B392-F4FD560778B8}" destId="{D4D9FAA4-357D-A14A-9F92-FDCB15D52219}" srcOrd="1" destOrd="0" presId="urn:microsoft.com/office/officeart/2005/8/layout/list1"/>
    <dgm:cxn modelId="{3A300B20-D934-BD4F-A53C-3B93653F74E1}" type="presParOf" srcId="{D5B43A4C-66BC-8847-957E-B61921A15780}" destId="{15CDED06-A8C2-5F40-81A6-7CB6870B013F}" srcOrd="1" destOrd="0" presId="urn:microsoft.com/office/officeart/2005/8/layout/list1"/>
    <dgm:cxn modelId="{85660A02-4E41-7C4A-BE5C-0AADC76470EA}" type="presParOf" srcId="{D5B43A4C-66BC-8847-957E-B61921A15780}" destId="{CA1590BA-75A4-2C4E-9B4E-D347C5F4B358}" srcOrd="2" destOrd="0" presId="urn:microsoft.com/office/officeart/2005/8/layout/list1"/>
    <dgm:cxn modelId="{5589D67E-39A8-0742-AEE2-6E713C27B193}" type="presParOf" srcId="{D5B43A4C-66BC-8847-957E-B61921A15780}" destId="{DEE41171-4A23-384F-972D-3A80D27EC9D2}" srcOrd="3" destOrd="0" presId="urn:microsoft.com/office/officeart/2005/8/layout/list1"/>
    <dgm:cxn modelId="{C21F0FBE-A898-E846-AD4F-FA53BFE6C053}" type="presParOf" srcId="{D5B43A4C-66BC-8847-957E-B61921A15780}" destId="{7C274DEA-7E4E-2441-BBB4-EE999BEB4662}" srcOrd="4" destOrd="0" presId="urn:microsoft.com/office/officeart/2005/8/layout/list1"/>
    <dgm:cxn modelId="{9ED69044-52F6-C445-A4D8-227B1540692D}" type="presParOf" srcId="{7C274DEA-7E4E-2441-BBB4-EE999BEB4662}" destId="{73EE7801-1509-9C48-A74C-F7E15CE09875}" srcOrd="0" destOrd="0" presId="urn:microsoft.com/office/officeart/2005/8/layout/list1"/>
    <dgm:cxn modelId="{1CD5715E-4B3E-7F4D-99EB-8BD6E5F558B6}" type="presParOf" srcId="{7C274DEA-7E4E-2441-BBB4-EE999BEB4662}" destId="{C2D9FB46-6EB4-F94B-AE2A-DFE934A9EA8D}" srcOrd="1" destOrd="0" presId="urn:microsoft.com/office/officeart/2005/8/layout/list1"/>
    <dgm:cxn modelId="{0D9D4EFB-07CD-F944-89A1-392316885670}" type="presParOf" srcId="{D5B43A4C-66BC-8847-957E-B61921A15780}" destId="{DDCDC01D-D0EE-8046-91F5-028B0E95F3DE}" srcOrd="5" destOrd="0" presId="urn:microsoft.com/office/officeart/2005/8/layout/list1"/>
    <dgm:cxn modelId="{07AA3F92-6295-D54F-A95F-B5A1A64772D3}" type="presParOf" srcId="{D5B43A4C-66BC-8847-957E-B61921A15780}" destId="{3361769E-BF27-3143-B3FB-BB7EEE4ABE6E}" srcOrd="6" destOrd="0" presId="urn:microsoft.com/office/officeart/2005/8/layout/list1"/>
    <dgm:cxn modelId="{10249D2B-BF37-5C49-894A-80C669DD7204}" type="presParOf" srcId="{D5B43A4C-66BC-8847-957E-B61921A15780}" destId="{0812DAA3-2373-2F44-B311-B1CFA49ADC1A}" srcOrd="7" destOrd="0" presId="urn:microsoft.com/office/officeart/2005/8/layout/list1"/>
    <dgm:cxn modelId="{8CE4A887-B75F-F24B-9374-2E2F001DD86E}" type="presParOf" srcId="{D5B43A4C-66BC-8847-957E-B61921A15780}" destId="{F9574743-9138-F64A-9C7A-911D9FCC3B38}" srcOrd="8" destOrd="0" presId="urn:microsoft.com/office/officeart/2005/8/layout/list1"/>
    <dgm:cxn modelId="{E0ECEB92-F467-EA4F-9538-68EE8014BA87}" type="presParOf" srcId="{F9574743-9138-F64A-9C7A-911D9FCC3B38}" destId="{B4672C5E-0498-2141-9BA3-05FD9FD56771}" srcOrd="0" destOrd="0" presId="urn:microsoft.com/office/officeart/2005/8/layout/list1"/>
    <dgm:cxn modelId="{AB1C1DF2-52DE-7844-90B1-378D0A8D9EF1}" type="presParOf" srcId="{F9574743-9138-F64A-9C7A-911D9FCC3B38}" destId="{4571263B-1F14-8B47-8B14-90F22B7EBF0D}" srcOrd="1" destOrd="0" presId="urn:microsoft.com/office/officeart/2005/8/layout/list1"/>
    <dgm:cxn modelId="{3E29C472-9C08-314F-8E6C-552C59C262D0}" type="presParOf" srcId="{D5B43A4C-66BC-8847-957E-B61921A15780}" destId="{1EE72D08-74D6-1B47-8CAE-EA06458EAC77}" srcOrd="9" destOrd="0" presId="urn:microsoft.com/office/officeart/2005/8/layout/list1"/>
    <dgm:cxn modelId="{6472DF6A-669B-5B4F-B9C2-9FCA563195B3}" type="presParOf" srcId="{D5B43A4C-66BC-8847-957E-B61921A15780}" destId="{552B5E9A-B5BB-4042-BCE6-DE927EAAB13E}" srcOrd="10" destOrd="0" presId="urn:microsoft.com/office/officeart/2005/8/layout/list1"/>
    <dgm:cxn modelId="{A8EAB400-C23D-DC44-A60D-36CEE2CCDAA3}" type="presParOf" srcId="{D5B43A4C-66BC-8847-957E-B61921A15780}" destId="{E086DF64-36C5-E849-A010-A548AAF85E8C}" srcOrd="11" destOrd="0" presId="urn:microsoft.com/office/officeart/2005/8/layout/list1"/>
    <dgm:cxn modelId="{79CA9054-EE52-3845-B33B-1429E836985F}" type="presParOf" srcId="{D5B43A4C-66BC-8847-957E-B61921A15780}" destId="{6F1805FA-5BD3-B447-BA4D-C305045DF2A5}" srcOrd="12" destOrd="0" presId="urn:microsoft.com/office/officeart/2005/8/layout/list1"/>
    <dgm:cxn modelId="{7A543E06-36F6-7044-8A11-33A1D8CAC6E7}" type="presParOf" srcId="{6F1805FA-5BD3-B447-BA4D-C305045DF2A5}" destId="{42216192-1A9B-5A4E-AA35-8E1CCF20C35F}" srcOrd="0" destOrd="0" presId="urn:microsoft.com/office/officeart/2005/8/layout/list1"/>
    <dgm:cxn modelId="{A6ED2F56-3F7D-E44A-9779-63D96E76C568}" type="presParOf" srcId="{6F1805FA-5BD3-B447-BA4D-C305045DF2A5}" destId="{53099D35-695F-8640-B158-721F758D53C1}" srcOrd="1" destOrd="0" presId="urn:microsoft.com/office/officeart/2005/8/layout/list1"/>
    <dgm:cxn modelId="{37437E5D-16DC-834A-8909-DA7FA2943DEE}" type="presParOf" srcId="{D5B43A4C-66BC-8847-957E-B61921A15780}" destId="{9FD43B67-909E-2B41-B4F2-B1FE0DC546BA}" srcOrd="13" destOrd="0" presId="urn:microsoft.com/office/officeart/2005/8/layout/list1"/>
    <dgm:cxn modelId="{9C7E6B29-09F5-F44C-9A35-467275022EDF}" type="presParOf" srcId="{D5B43A4C-66BC-8847-957E-B61921A15780}" destId="{0F74D1EE-27C7-5A40-8212-65BF74AF5E21}"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3496CEE-34BC-4106-9ABF-1B405C49B5F1}"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094866C6-6DEC-4207-AFC5-AC6A5B56A0CC}">
      <dgm:prSet/>
      <dgm:spPr/>
      <dgm:t>
        <a:bodyPr/>
        <a:lstStyle/>
        <a:p>
          <a:r>
            <a:rPr lang="it-IT" dirty="0">
              <a:solidFill>
                <a:schemeClr val="tx1"/>
              </a:solidFill>
            </a:rPr>
            <a:t>I nostri giudizi intuitivi di potenza causale ricalcano l’assunzione della struttura a collider</a:t>
          </a:r>
          <a:endParaRPr lang="en-US" dirty="0">
            <a:solidFill>
              <a:schemeClr val="tx1"/>
            </a:solidFill>
          </a:endParaRPr>
        </a:p>
      </dgm:t>
    </dgm:pt>
    <dgm:pt modelId="{55561A56-D015-48F8-A87A-76341E2AA168}" type="parTrans" cxnId="{F7C0916D-9679-4A01-85A8-2F538F17DF90}">
      <dgm:prSet/>
      <dgm:spPr/>
      <dgm:t>
        <a:bodyPr/>
        <a:lstStyle/>
        <a:p>
          <a:endParaRPr lang="en-US"/>
        </a:p>
      </dgm:t>
    </dgm:pt>
    <dgm:pt modelId="{56B0402A-2371-4169-B342-27C05C290AC0}" type="sibTrans" cxnId="{F7C0916D-9679-4A01-85A8-2F538F17DF90}">
      <dgm:prSet/>
      <dgm:spPr/>
      <dgm:t>
        <a:bodyPr/>
        <a:lstStyle/>
        <a:p>
          <a:endParaRPr lang="en-US"/>
        </a:p>
      </dgm:t>
    </dgm:pt>
    <dgm:pt modelId="{B90887FB-A4A7-4CA8-93A0-31BEBC635F67}">
      <dgm:prSet/>
      <dgm:spPr/>
      <dgm:t>
        <a:bodyPr/>
        <a:lstStyle/>
        <a:p>
          <a:r>
            <a:rPr lang="it-IT" dirty="0">
              <a:solidFill>
                <a:schemeClr val="tx1"/>
              </a:solidFill>
            </a:rPr>
            <a:t>In quei casi, si può dimostrare che la potenza causale è stimabile in base a </a:t>
          </a:r>
          <a:r>
            <a:rPr lang="it-IT" b="1" dirty="0">
              <a:solidFill>
                <a:schemeClr val="tx1"/>
              </a:solidFill>
            </a:rPr>
            <a:t>due</a:t>
          </a:r>
          <a:r>
            <a:rPr lang="it-IT" dirty="0">
              <a:solidFill>
                <a:schemeClr val="tx1"/>
              </a:solidFill>
            </a:rPr>
            <a:t> osservazioni: il </a:t>
          </a:r>
          <a:r>
            <a:rPr lang="it-IT" b="1" dirty="0">
              <a:solidFill>
                <a:schemeClr val="tx1"/>
              </a:solidFill>
            </a:rPr>
            <a:t>∆</a:t>
          </a:r>
          <a:r>
            <a:rPr lang="it-IT" b="1" dirty="0" err="1">
              <a:solidFill>
                <a:schemeClr val="tx1"/>
              </a:solidFill>
            </a:rPr>
            <a:t>P</a:t>
          </a:r>
          <a:r>
            <a:rPr lang="it-IT" dirty="0">
              <a:solidFill>
                <a:schemeClr val="tx1"/>
              </a:solidFill>
            </a:rPr>
            <a:t> e il </a:t>
          </a:r>
          <a:r>
            <a:rPr lang="it-IT" b="1" dirty="0">
              <a:solidFill>
                <a:schemeClr val="tx1"/>
              </a:solidFill>
            </a:rPr>
            <a:t>base rate </a:t>
          </a:r>
          <a:r>
            <a:rPr lang="it-IT" dirty="0">
              <a:solidFill>
                <a:schemeClr val="tx1"/>
              </a:solidFill>
            </a:rPr>
            <a:t>dell’</a:t>
          </a:r>
          <a:r>
            <a:rPr lang="it-IT" dirty="0" err="1">
              <a:solidFill>
                <a:schemeClr val="tx1"/>
              </a:solidFill>
            </a:rPr>
            <a:t>outcome</a:t>
          </a:r>
          <a:r>
            <a:rPr lang="it-IT" dirty="0">
              <a:solidFill>
                <a:schemeClr val="tx1"/>
              </a:solidFill>
            </a:rPr>
            <a:t> in quel contesto</a:t>
          </a:r>
          <a:endParaRPr lang="en-US" dirty="0">
            <a:solidFill>
              <a:schemeClr val="tx1"/>
            </a:solidFill>
          </a:endParaRPr>
        </a:p>
      </dgm:t>
    </dgm:pt>
    <dgm:pt modelId="{E4B49F40-CE2B-473D-AE2E-F960DD38DE10}" type="parTrans" cxnId="{957B6801-BCAD-445B-B2B3-7438DCDD599A}">
      <dgm:prSet/>
      <dgm:spPr/>
      <dgm:t>
        <a:bodyPr/>
        <a:lstStyle/>
        <a:p>
          <a:endParaRPr lang="en-US"/>
        </a:p>
      </dgm:t>
    </dgm:pt>
    <dgm:pt modelId="{190365C3-49EB-49DF-A0BF-B4EF08E1D64E}" type="sibTrans" cxnId="{957B6801-BCAD-445B-B2B3-7438DCDD599A}">
      <dgm:prSet/>
      <dgm:spPr/>
      <dgm:t>
        <a:bodyPr/>
        <a:lstStyle/>
        <a:p>
          <a:endParaRPr lang="en-US"/>
        </a:p>
      </dgm:t>
    </dgm:pt>
    <dgm:pt modelId="{799DD5CB-C8D3-4421-A8CE-83580362E891}">
      <dgm:prSet/>
      <dgm:spPr/>
      <dgm:t>
        <a:bodyPr/>
        <a:lstStyle/>
        <a:p>
          <a:r>
            <a:rPr lang="it-IT" dirty="0">
              <a:solidFill>
                <a:schemeClr val="tx1"/>
              </a:solidFill>
            </a:rPr>
            <a:t>La funzione è: </a:t>
          </a:r>
        </a:p>
        <a:p>
          <a:endParaRPr lang="it-IT" dirty="0">
            <a:solidFill>
              <a:schemeClr val="tx1"/>
            </a:solidFill>
          </a:endParaRPr>
        </a:p>
        <a:p>
          <a:r>
            <a:rPr lang="it-IT" b="1" dirty="0">
              <a:solidFill>
                <a:schemeClr val="tx1"/>
              </a:solidFill>
            </a:rPr>
            <a:t>potenza causale = ∆</a:t>
          </a:r>
          <a:r>
            <a:rPr lang="it-IT" b="1" dirty="0" err="1">
              <a:solidFill>
                <a:schemeClr val="tx1"/>
              </a:solidFill>
            </a:rPr>
            <a:t>P</a:t>
          </a:r>
          <a:r>
            <a:rPr lang="it-IT" b="1" dirty="0">
              <a:solidFill>
                <a:schemeClr val="tx1"/>
              </a:solidFill>
            </a:rPr>
            <a:t>/(1-</a:t>
          </a:r>
          <a:r>
            <a:rPr lang="it-IT" dirty="0">
              <a:solidFill>
                <a:schemeClr val="tx1"/>
              </a:solidFill>
            </a:rPr>
            <a:t> </a:t>
          </a:r>
          <a:r>
            <a:rPr lang="it-IT" b="1" dirty="0">
              <a:solidFill>
                <a:schemeClr val="tx1"/>
              </a:solidFill>
            </a:rPr>
            <a:t>base rate)</a:t>
          </a:r>
          <a:endParaRPr lang="en-US" dirty="0">
            <a:solidFill>
              <a:schemeClr val="tx1"/>
            </a:solidFill>
          </a:endParaRPr>
        </a:p>
      </dgm:t>
    </dgm:pt>
    <dgm:pt modelId="{A5F3AE00-C7BD-480B-9FA0-89F55CFC844F}" type="parTrans" cxnId="{D363113C-3353-413A-964A-9265C7951A09}">
      <dgm:prSet/>
      <dgm:spPr/>
      <dgm:t>
        <a:bodyPr/>
        <a:lstStyle/>
        <a:p>
          <a:endParaRPr lang="en-US"/>
        </a:p>
      </dgm:t>
    </dgm:pt>
    <dgm:pt modelId="{15F33F35-F625-4CD6-9622-6FBB1042E7C5}" type="sibTrans" cxnId="{D363113C-3353-413A-964A-9265C7951A09}">
      <dgm:prSet/>
      <dgm:spPr/>
      <dgm:t>
        <a:bodyPr/>
        <a:lstStyle/>
        <a:p>
          <a:endParaRPr lang="en-US"/>
        </a:p>
      </dgm:t>
    </dgm:pt>
    <dgm:pt modelId="{4D888D81-29E2-4A8D-8281-4E682388ADCF}">
      <dgm:prSet/>
      <dgm:spPr/>
      <dgm:t>
        <a:bodyPr/>
        <a:lstStyle/>
        <a:p>
          <a:r>
            <a:rPr lang="it-IT" dirty="0">
              <a:solidFill>
                <a:schemeClr val="tx1"/>
              </a:solidFill>
            </a:rPr>
            <a:t>Diverse ricerche mostrano che i valori di questa funzione hanno un miglior </a:t>
          </a:r>
          <a:r>
            <a:rPr lang="it-IT" dirty="0" err="1">
              <a:solidFill>
                <a:schemeClr val="tx1"/>
              </a:solidFill>
            </a:rPr>
            <a:t>fit</a:t>
          </a:r>
          <a:r>
            <a:rPr lang="it-IT" dirty="0">
              <a:solidFill>
                <a:schemeClr val="tx1"/>
              </a:solidFill>
            </a:rPr>
            <a:t> ai giudizi espliciti di associazione causale tra due variabili correlate, rispetto al solo ∆P.  </a:t>
          </a:r>
          <a:endParaRPr lang="en-US" dirty="0">
            <a:solidFill>
              <a:schemeClr val="tx1"/>
            </a:solidFill>
          </a:endParaRPr>
        </a:p>
      </dgm:t>
    </dgm:pt>
    <dgm:pt modelId="{B0DEBB9B-532E-4F3F-B379-7E10E7FB3869}" type="parTrans" cxnId="{D6FCDF5E-D1A3-47BA-87B6-7E7E5373C345}">
      <dgm:prSet/>
      <dgm:spPr/>
      <dgm:t>
        <a:bodyPr/>
        <a:lstStyle/>
        <a:p>
          <a:endParaRPr lang="en-US"/>
        </a:p>
      </dgm:t>
    </dgm:pt>
    <dgm:pt modelId="{D329AD0C-9B52-48A4-8771-E01FDE0E3D0A}" type="sibTrans" cxnId="{D6FCDF5E-D1A3-47BA-87B6-7E7E5373C345}">
      <dgm:prSet/>
      <dgm:spPr/>
      <dgm:t>
        <a:bodyPr/>
        <a:lstStyle/>
        <a:p>
          <a:endParaRPr lang="en-US"/>
        </a:p>
      </dgm:t>
    </dgm:pt>
    <dgm:pt modelId="{3628B72C-504C-4C55-A612-07F3ECCEC0A5}">
      <dgm:prSet/>
      <dgm:spPr/>
      <dgm:t>
        <a:bodyPr/>
        <a:lstStyle/>
        <a:p>
          <a:r>
            <a:rPr lang="it-IT" dirty="0">
              <a:solidFill>
                <a:schemeClr val="tx1"/>
              </a:solidFill>
            </a:rPr>
            <a:t>Tuttavia, la funzione è corretta solo per collider con cause generative indipendenti. Se la struttura causale sottostante è un’altra, rischiamo di percepire come causale una correlazione semplice </a:t>
          </a:r>
          <a:endParaRPr lang="en-US" dirty="0">
            <a:solidFill>
              <a:schemeClr val="tx1"/>
            </a:solidFill>
          </a:endParaRPr>
        </a:p>
      </dgm:t>
    </dgm:pt>
    <dgm:pt modelId="{C6B991A0-4289-4A78-A3BE-D588FA87F3D4}" type="parTrans" cxnId="{2831EAED-4C38-47B3-8C1E-EE80B6686E6E}">
      <dgm:prSet/>
      <dgm:spPr/>
      <dgm:t>
        <a:bodyPr/>
        <a:lstStyle/>
        <a:p>
          <a:endParaRPr lang="en-US"/>
        </a:p>
      </dgm:t>
    </dgm:pt>
    <dgm:pt modelId="{DE7DAD16-D013-4B84-88C2-5EE7836A0E21}" type="sibTrans" cxnId="{2831EAED-4C38-47B3-8C1E-EE80B6686E6E}">
      <dgm:prSet/>
      <dgm:spPr/>
      <dgm:t>
        <a:bodyPr/>
        <a:lstStyle/>
        <a:p>
          <a:endParaRPr lang="en-US"/>
        </a:p>
      </dgm:t>
    </dgm:pt>
    <dgm:pt modelId="{ADB4F70F-13E2-AA4C-8A6D-1FFE9B55AEAC}" type="pres">
      <dgm:prSet presAssocID="{73496CEE-34BC-4106-9ABF-1B405C49B5F1}" presName="diagram" presStyleCnt="0">
        <dgm:presLayoutVars>
          <dgm:dir/>
          <dgm:resizeHandles val="exact"/>
        </dgm:presLayoutVars>
      </dgm:prSet>
      <dgm:spPr/>
    </dgm:pt>
    <dgm:pt modelId="{D59F1031-9316-0041-9653-053AFEFC059E}" type="pres">
      <dgm:prSet presAssocID="{094866C6-6DEC-4207-AFC5-AC6A5B56A0CC}" presName="node" presStyleLbl="node1" presStyleIdx="0" presStyleCnt="5">
        <dgm:presLayoutVars>
          <dgm:bulletEnabled val="1"/>
        </dgm:presLayoutVars>
      </dgm:prSet>
      <dgm:spPr/>
    </dgm:pt>
    <dgm:pt modelId="{3D1E1AFD-8A66-7F4E-AABA-0C3419DCFEB4}" type="pres">
      <dgm:prSet presAssocID="{56B0402A-2371-4169-B342-27C05C290AC0}" presName="sibTrans" presStyleCnt="0"/>
      <dgm:spPr/>
    </dgm:pt>
    <dgm:pt modelId="{C06E64B9-6989-244E-8FAD-B781B3AD06F5}" type="pres">
      <dgm:prSet presAssocID="{B90887FB-A4A7-4CA8-93A0-31BEBC635F67}" presName="node" presStyleLbl="node1" presStyleIdx="1" presStyleCnt="5">
        <dgm:presLayoutVars>
          <dgm:bulletEnabled val="1"/>
        </dgm:presLayoutVars>
      </dgm:prSet>
      <dgm:spPr/>
    </dgm:pt>
    <dgm:pt modelId="{4798BEDE-6FD3-ED41-9166-6B2EFBCDA489}" type="pres">
      <dgm:prSet presAssocID="{190365C3-49EB-49DF-A0BF-B4EF08E1D64E}" presName="sibTrans" presStyleCnt="0"/>
      <dgm:spPr/>
    </dgm:pt>
    <dgm:pt modelId="{75A0E120-A3A5-A647-9090-7F2122095893}" type="pres">
      <dgm:prSet presAssocID="{799DD5CB-C8D3-4421-A8CE-83580362E891}" presName="node" presStyleLbl="node1" presStyleIdx="2" presStyleCnt="5" custScaleX="122143" custScaleY="153700">
        <dgm:presLayoutVars>
          <dgm:bulletEnabled val="1"/>
        </dgm:presLayoutVars>
      </dgm:prSet>
      <dgm:spPr/>
    </dgm:pt>
    <dgm:pt modelId="{679F1A48-4921-884D-AC11-B78F42EC7AE4}" type="pres">
      <dgm:prSet presAssocID="{15F33F35-F625-4CD6-9622-6FBB1042E7C5}" presName="sibTrans" presStyleCnt="0"/>
      <dgm:spPr/>
    </dgm:pt>
    <dgm:pt modelId="{8C900544-FEC1-4441-9536-9EB6358811CB}" type="pres">
      <dgm:prSet presAssocID="{4D888D81-29E2-4A8D-8281-4E682388ADCF}" presName="node" presStyleLbl="node1" presStyleIdx="3" presStyleCnt="5">
        <dgm:presLayoutVars>
          <dgm:bulletEnabled val="1"/>
        </dgm:presLayoutVars>
      </dgm:prSet>
      <dgm:spPr/>
    </dgm:pt>
    <dgm:pt modelId="{9DD07F14-FCB4-DE47-AF79-070699538823}" type="pres">
      <dgm:prSet presAssocID="{D329AD0C-9B52-48A4-8771-E01FDE0E3D0A}" presName="sibTrans" presStyleCnt="0"/>
      <dgm:spPr/>
    </dgm:pt>
    <dgm:pt modelId="{10A97D30-B298-7F4E-8D5C-EEDCABA4838B}" type="pres">
      <dgm:prSet presAssocID="{3628B72C-504C-4C55-A612-07F3ECCEC0A5}" presName="node" presStyleLbl="node1" presStyleIdx="4" presStyleCnt="5">
        <dgm:presLayoutVars>
          <dgm:bulletEnabled val="1"/>
        </dgm:presLayoutVars>
      </dgm:prSet>
      <dgm:spPr/>
    </dgm:pt>
  </dgm:ptLst>
  <dgm:cxnLst>
    <dgm:cxn modelId="{957B6801-BCAD-445B-B2B3-7438DCDD599A}" srcId="{73496CEE-34BC-4106-9ABF-1B405C49B5F1}" destId="{B90887FB-A4A7-4CA8-93A0-31BEBC635F67}" srcOrd="1" destOrd="0" parTransId="{E4B49F40-CE2B-473D-AE2E-F960DD38DE10}" sibTransId="{190365C3-49EB-49DF-A0BF-B4EF08E1D64E}"/>
    <dgm:cxn modelId="{F6203E19-1F51-E04C-B202-D2319C9B6E25}" type="presOf" srcId="{4D888D81-29E2-4A8D-8281-4E682388ADCF}" destId="{8C900544-FEC1-4441-9536-9EB6358811CB}" srcOrd="0" destOrd="0" presId="urn:microsoft.com/office/officeart/2005/8/layout/default"/>
    <dgm:cxn modelId="{9CBA751A-9CBC-8D4C-9A1C-3A2E5B4335E0}" type="presOf" srcId="{094866C6-6DEC-4207-AFC5-AC6A5B56A0CC}" destId="{D59F1031-9316-0041-9653-053AFEFC059E}" srcOrd="0" destOrd="0" presId="urn:microsoft.com/office/officeart/2005/8/layout/default"/>
    <dgm:cxn modelId="{D363113C-3353-413A-964A-9265C7951A09}" srcId="{73496CEE-34BC-4106-9ABF-1B405C49B5F1}" destId="{799DD5CB-C8D3-4421-A8CE-83580362E891}" srcOrd="2" destOrd="0" parTransId="{A5F3AE00-C7BD-480B-9FA0-89F55CFC844F}" sibTransId="{15F33F35-F625-4CD6-9622-6FBB1042E7C5}"/>
    <dgm:cxn modelId="{D6FCDF5E-D1A3-47BA-87B6-7E7E5373C345}" srcId="{73496CEE-34BC-4106-9ABF-1B405C49B5F1}" destId="{4D888D81-29E2-4A8D-8281-4E682388ADCF}" srcOrd="3" destOrd="0" parTransId="{B0DEBB9B-532E-4F3F-B379-7E10E7FB3869}" sibTransId="{D329AD0C-9B52-48A4-8771-E01FDE0E3D0A}"/>
    <dgm:cxn modelId="{F7C0916D-9679-4A01-85A8-2F538F17DF90}" srcId="{73496CEE-34BC-4106-9ABF-1B405C49B5F1}" destId="{094866C6-6DEC-4207-AFC5-AC6A5B56A0CC}" srcOrd="0" destOrd="0" parTransId="{55561A56-D015-48F8-A87A-76341E2AA168}" sibTransId="{56B0402A-2371-4169-B342-27C05C290AC0}"/>
    <dgm:cxn modelId="{04866D73-2F84-DA40-9964-07E559F73710}" type="presOf" srcId="{799DD5CB-C8D3-4421-A8CE-83580362E891}" destId="{75A0E120-A3A5-A647-9090-7F2122095893}" srcOrd="0" destOrd="0" presId="urn:microsoft.com/office/officeart/2005/8/layout/default"/>
    <dgm:cxn modelId="{632587B5-3D01-0A4F-B728-B7046A0C4428}" type="presOf" srcId="{3628B72C-504C-4C55-A612-07F3ECCEC0A5}" destId="{10A97D30-B298-7F4E-8D5C-EEDCABA4838B}" srcOrd="0" destOrd="0" presId="urn:microsoft.com/office/officeart/2005/8/layout/default"/>
    <dgm:cxn modelId="{11DAFFB9-B01C-D94E-BE8F-11225E42E3DF}" type="presOf" srcId="{73496CEE-34BC-4106-9ABF-1B405C49B5F1}" destId="{ADB4F70F-13E2-AA4C-8A6D-1FFE9B55AEAC}" srcOrd="0" destOrd="0" presId="urn:microsoft.com/office/officeart/2005/8/layout/default"/>
    <dgm:cxn modelId="{E325D8C9-08AC-2446-9F25-46CECBBB3A5A}" type="presOf" srcId="{B90887FB-A4A7-4CA8-93A0-31BEBC635F67}" destId="{C06E64B9-6989-244E-8FAD-B781B3AD06F5}" srcOrd="0" destOrd="0" presId="urn:microsoft.com/office/officeart/2005/8/layout/default"/>
    <dgm:cxn modelId="{2831EAED-4C38-47B3-8C1E-EE80B6686E6E}" srcId="{73496CEE-34BC-4106-9ABF-1B405C49B5F1}" destId="{3628B72C-504C-4C55-A612-07F3ECCEC0A5}" srcOrd="4" destOrd="0" parTransId="{C6B991A0-4289-4A78-A3BE-D588FA87F3D4}" sibTransId="{DE7DAD16-D013-4B84-88C2-5EE7836A0E21}"/>
    <dgm:cxn modelId="{DA998FB4-448A-0744-B217-CEEE731FB9EE}" type="presParOf" srcId="{ADB4F70F-13E2-AA4C-8A6D-1FFE9B55AEAC}" destId="{D59F1031-9316-0041-9653-053AFEFC059E}" srcOrd="0" destOrd="0" presId="urn:microsoft.com/office/officeart/2005/8/layout/default"/>
    <dgm:cxn modelId="{4BF45309-953E-6E45-871A-137C092B80D8}" type="presParOf" srcId="{ADB4F70F-13E2-AA4C-8A6D-1FFE9B55AEAC}" destId="{3D1E1AFD-8A66-7F4E-AABA-0C3419DCFEB4}" srcOrd="1" destOrd="0" presId="urn:microsoft.com/office/officeart/2005/8/layout/default"/>
    <dgm:cxn modelId="{B87B806E-B808-364B-BD3B-0ED08AABE976}" type="presParOf" srcId="{ADB4F70F-13E2-AA4C-8A6D-1FFE9B55AEAC}" destId="{C06E64B9-6989-244E-8FAD-B781B3AD06F5}" srcOrd="2" destOrd="0" presId="urn:microsoft.com/office/officeart/2005/8/layout/default"/>
    <dgm:cxn modelId="{0BE89665-C5DA-204F-AB66-4A25A247DD04}" type="presParOf" srcId="{ADB4F70F-13E2-AA4C-8A6D-1FFE9B55AEAC}" destId="{4798BEDE-6FD3-ED41-9166-6B2EFBCDA489}" srcOrd="3" destOrd="0" presId="urn:microsoft.com/office/officeart/2005/8/layout/default"/>
    <dgm:cxn modelId="{0BA56582-8071-8F48-A382-81D719BD26D5}" type="presParOf" srcId="{ADB4F70F-13E2-AA4C-8A6D-1FFE9B55AEAC}" destId="{75A0E120-A3A5-A647-9090-7F2122095893}" srcOrd="4" destOrd="0" presId="urn:microsoft.com/office/officeart/2005/8/layout/default"/>
    <dgm:cxn modelId="{62D86236-9BFD-084F-ABFC-D33A086E2AEB}" type="presParOf" srcId="{ADB4F70F-13E2-AA4C-8A6D-1FFE9B55AEAC}" destId="{679F1A48-4921-884D-AC11-B78F42EC7AE4}" srcOrd="5" destOrd="0" presId="urn:microsoft.com/office/officeart/2005/8/layout/default"/>
    <dgm:cxn modelId="{CBB7A7C3-332A-9043-A5C2-D4D038924F7B}" type="presParOf" srcId="{ADB4F70F-13E2-AA4C-8A6D-1FFE9B55AEAC}" destId="{8C900544-FEC1-4441-9536-9EB6358811CB}" srcOrd="6" destOrd="0" presId="urn:microsoft.com/office/officeart/2005/8/layout/default"/>
    <dgm:cxn modelId="{2E26289D-2471-8146-99DE-23CE9842DF2A}" type="presParOf" srcId="{ADB4F70F-13E2-AA4C-8A6D-1FFE9B55AEAC}" destId="{9DD07F14-FCB4-DE47-AF79-070699538823}" srcOrd="7" destOrd="0" presId="urn:microsoft.com/office/officeart/2005/8/layout/default"/>
    <dgm:cxn modelId="{F8A87083-960F-CB49-9B8A-FF8115DE1C54}" type="presParOf" srcId="{ADB4F70F-13E2-AA4C-8A6D-1FFE9B55AEAC}" destId="{10A97D30-B298-7F4E-8D5C-EEDCABA4838B}"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5E5BAA8-0119-4960-A6E1-1560648FE2E1}" type="doc">
      <dgm:prSet loTypeId="urn:microsoft.com/office/officeart/2005/8/layout/list1" loCatId="list" qsTypeId="urn:microsoft.com/office/officeart/2005/8/quickstyle/simple4" qsCatId="simple" csTypeId="urn:microsoft.com/office/officeart/2005/8/colors/accent0_3" csCatId="mainScheme" phldr="1"/>
      <dgm:spPr/>
      <dgm:t>
        <a:bodyPr/>
        <a:lstStyle/>
        <a:p>
          <a:endParaRPr lang="en-US"/>
        </a:p>
      </dgm:t>
    </dgm:pt>
    <dgm:pt modelId="{09C18142-27CE-47A2-8C65-D11AF7A922D2}">
      <dgm:prSet/>
      <dgm:spPr/>
      <dgm:t>
        <a:bodyPr/>
        <a:lstStyle/>
        <a:p>
          <a:r>
            <a:rPr lang="it-IT" dirty="0"/>
            <a:t>Struttura causale</a:t>
          </a:r>
          <a:endParaRPr lang="en-US" dirty="0"/>
        </a:p>
      </dgm:t>
    </dgm:pt>
    <dgm:pt modelId="{7C497EF2-B111-4584-9254-548F443162F0}" type="parTrans" cxnId="{5C4D428D-C9DF-420A-BCE0-07234F50860A}">
      <dgm:prSet/>
      <dgm:spPr/>
      <dgm:t>
        <a:bodyPr/>
        <a:lstStyle/>
        <a:p>
          <a:endParaRPr lang="en-US"/>
        </a:p>
      </dgm:t>
    </dgm:pt>
    <dgm:pt modelId="{F2BBBAE1-5B9B-4266-AA46-C5A244649284}" type="sibTrans" cxnId="{5C4D428D-C9DF-420A-BCE0-07234F50860A}">
      <dgm:prSet/>
      <dgm:spPr/>
      <dgm:t>
        <a:bodyPr/>
        <a:lstStyle/>
        <a:p>
          <a:endParaRPr lang="en-US"/>
        </a:p>
      </dgm:t>
    </dgm:pt>
    <dgm:pt modelId="{FD7CE5C1-D360-4B36-84A5-D4D764FAC2CC}">
      <dgm:prSet/>
      <dgm:spPr/>
      <dgm:t>
        <a:bodyPr/>
        <a:lstStyle/>
        <a:p>
          <a:r>
            <a:rPr lang="it-IT"/>
            <a:t>Potenza causale</a:t>
          </a:r>
          <a:endParaRPr lang="en-US"/>
        </a:p>
      </dgm:t>
    </dgm:pt>
    <dgm:pt modelId="{532C9E5A-4052-4713-9C66-A361FD5FED12}" type="parTrans" cxnId="{AD544BBE-55B8-4D5A-A8A8-48560BE74507}">
      <dgm:prSet/>
      <dgm:spPr/>
      <dgm:t>
        <a:bodyPr/>
        <a:lstStyle/>
        <a:p>
          <a:endParaRPr lang="en-US"/>
        </a:p>
      </dgm:t>
    </dgm:pt>
    <dgm:pt modelId="{396E1B76-8F07-498A-AC53-74BE9D347870}" type="sibTrans" cxnId="{AD544BBE-55B8-4D5A-A8A8-48560BE74507}">
      <dgm:prSet/>
      <dgm:spPr/>
      <dgm:t>
        <a:bodyPr/>
        <a:lstStyle/>
        <a:p>
          <a:endParaRPr lang="en-US"/>
        </a:p>
      </dgm:t>
    </dgm:pt>
    <dgm:pt modelId="{6B734BF5-8DB5-435F-9FE6-8E10F768BC9C}">
      <dgm:prSet/>
      <dgm:spPr/>
      <dgm:t>
        <a:bodyPr/>
        <a:lstStyle/>
        <a:p>
          <a:r>
            <a:rPr lang="it-IT"/>
            <a:t>Effetti dell’intervento</a:t>
          </a:r>
          <a:endParaRPr lang="en-US"/>
        </a:p>
      </dgm:t>
    </dgm:pt>
    <dgm:pt modelId="{EE9EAB1F-46BD-447A-8385-862DF3E6AF4B}" type="parTrans" cxnId="{A2952DB4-3407-49F2-B35B-B04851FB4731}">
      <dgm:prSet/>
      <dgm:spPr/>
      <dgm:t>
        <a:bodyPr/>
        <a:lstStyle/>
        <a:p>
          <a:endParaRPr lang="en-US"/>
        </a:p>
      </dgm:t>
    </dgm:pt>
    <dgm:pt modelId="{27B625E7-9BFA-43DA-ACE9-6B1F50CC0FFA}" type="sibTrans" cxnId="{A2952DB4-3407-49F2-B35B-B04851FB4731}">
      <dgm:prSet/>
      <dgm:spPr/>
      <dgm:t>
        <a:bodyPr/>
        <a:lstStyle/>
        <a:p>
          <a:endParaRPr lang="en-US"/>
        </a:p>
      </dgm:t>
    </dgm:pt>
    <dgm:pt modelId="{B8B21611-16D0-4964-BAF4-33FD2A2A3AD0}">
      <dgm:prSet/>
      <dgm:spPr/>
      <dgm:t>
        <a:bodyPr/>
        <a:lstStyle/>
        <a:p>
          <a:r>
            <a:rPr lang="it-IT"/>
            <a:t>Indizi «percettivi» </a:t>
          </a:r>
          <a:endParaRPr lang="en-US"/>
        </a:p>
      </dgm:t>
    </dgm:pt>
    <dgm:pt modelId="{19C14FF3-F82A-4005-80DD-405CD027699F}" type="parTrans" cxnId="{DFC2CB29-8988-4DBF-87BC-ACEDFA7A7F0E}">
      <dgm:prSet/>
      <dgm:spPr/>
      <dgm:t>
        <a:bodyPr/>
        <a:lstStyle/>
        <a:p>
          <a:endParaRPr lang="en-US"/>
        </a:p>
      </dgm:t>
    </dgm:pt>
    <dgm:pt modelId="{077B7DBB-AEF2-4837-AB48-73D2C41AD3BA}" type="sibTrans" cxnId="{DFC2CB29-8988-4DBF-87BC-ACEDFA7A7F0E}">
      <dgm:prSet/>
      <dgm:spPr/>
      <dgm:t>
        <a:bodyPr/>
        <a:lstStyle/>
        <a:p>
          <a:endParaRPr lang="en-US"/>
        </a:p>
      </dgm:t>
    </dgm:pt>
    <dgm:pt modelId="{D5B43A4C-66BC-8847-957E-B61921A15780}" type="pres">
      <dgm:prSet presAssocID="{D5E5BAA8-0119-4960-A6E1-1560648FE2E1}" presName="linear" presStyleCnt="0">
        <dgm:presLayoutVars>
          <dgm:dir/>
          <dgm:animLvl val="lvl"/>
          <dgm:resizeHandles val="exact"/>
        </dgm:presLayoutVars>
      </dgm:prSet>
      <dgm:spPr/>
    </dgm:pt>
    <dgm:pt modelId="{974C1006-4376-C947-B392-F4FD560778B8}" type="pres">
      <dgm:prSet presAssocID="{09C18142-27CE-47A2-8C65-D11AF7A922D2}" presName="parentLin" presStyleCnt="0"/>
      <dgm:spPr/>
    </dgm:pt>
    <dgm:pt modelId="{EEB7B01C-E688-4749-B51E-DBC0B51DEBD7}" type="pres">
      <dgm:prSet presAssocID="{09C18142-27CE-47A2-8C65-D11AF7A922D2}" presName="parentLeftMargin" presStyleLbl="node1" presStyleIdx="0" presStyleCnt="4"/>
      <dgm:spPr/>
    </dgm:pt>
    <dgm:pt modelId="{D4D9FAA4-357D-A14A-9F92-FDCB15D52219}" type="pres">
      <dgm:prSet presAssocID="{09C18142-27CE-47A2-8C65-D11AF7A922D2}" presName="parentText" presStyleLbl="node1" presStyleIdx="0" presStyleCnt="4">
        <dgm:presLayoutVars>
          <dgm:chMax val="0"/>
          <dgm:bulletEnabled val="1"/>
        </dgm:presLayoutVars>
      </dgm:prSet>
      <dgm:spPr/>
    </dgm:pt>
    <dgm:pt modelId="{15CDED06-A8C2-5F40-81A6-7CB6870B013F}" type="pres">
      <dgm:prSet presAssocID="{09C18142-27CE-47A2-8C65-D11AF7A922D2}" presName="negativeSpace" presStyleCnt="0"/>
      <dgm:spPr/>
    </dgm:pt>
    <dgm:pt modelId="{CA1590BA-75A4-2C4E-9B4E-D347C5F4B358}" type="pres">
      <dgm:prSet presAssocID="{09C18142-27CE-47A2-8C65-D11AF7A922D2}" presName="childText" presStyleLbl="conFgAcc1" presStyleIdx="0" presStyleCnt="4">
        <dgm:presLayoutVars>
          <dgm:bulletEnabled val="1"/>
        </dgm:presLayoutVars>
      </dgm:prSet>
      <dgm:spPr/>
    </dgm:pt>
    <dgm:pt modelId="{DEE41171-4A23-384F-972D-3A80D27EC9D2}" type="pres">
      <dgm:prSet presAssocID="{F2BBBAE1-5B9B-4266-AA46-C5A244649284}" presName="spaceBetweenRectangles" presStyleCnt="0"/>
      <dgm:spPr/>
    </dgm:pt>
    <dgm:pt modelId="{7C274DEA-7E4E-2441-BBB4-EE999BEB4662}" type="pres">
      <dgm:prSet presAssocID="{FD7CE5C1-D360-4B36-84A5-D4D764FAC2CC}" presName="parentLin" presStyleCnt="0"/>
      <dgm:spPr/>
    </dgm:pt>
    <dgm:pt modelId="{73EE7801-1509-9C48-A74C-F7E15CE09875}" type="pres">
      <dgm:prSet presAssocID="{FD7CE5C1-D360-4B36-84A5-D4D764FAC2CC}" presName="parentLeftMargin" presStyleLbl="node1" presStyleIdx="0" presStyleCnt="4"/>
      <dgm:spPr/>
    </dgm:pt>
    <dgm:pt modelId="{C2D9FB46-6EB4-F94B-AE2A-DFE934A9EA8D}" type="pres">
      <dgm:prSet presAssocID="{FD7CE5C1-D360-4B36-84A5-D4D764FAC2CC}" presName="parentText" presStyleLbl="node1" presStyleIdx="1" presStyleCnt="4">
        <dgm:presLayoutVars>
          <dgm:chMax val="0"/>
          <dgm:bulletEnabled val="1"/>
        </dgm:presLayoutVars>
      </dgm:prSet>
      <dgm:spPr/>
    </dgm:pt>
    <dgm:pt modelId="{DDCDC01D-D0EE-8046-91F5-028B0E95F3DE}" type="pres">
      <dgm:prSet presAssocID="{FD7CE5C1-D360-4B36-84A5-D4D764FAC2CC}" presName="negativeSpace" presStyleCnt="0"/>
      <dgm:spPr/>
    </dgm:pt>
    <dgm:pt modelId="{3361769E-BF27-3143-B3FB-BB7EEE4ABE6E}" type="pres">
      <dgm:prSet presAssocID="{FD7CE5C1-D360-4B36-84A5-D4D764FAC2CC}" presName="childText" presStyleLbl="conFgAcc1" presStyleIdx="1" presStyleCnt="4">
        <dgm:presLayoutVars>
          <dgm:bulletEnabled val="1"/>
        </dgm:presLayoutVars>
      </dgm:prSet>
      <dgm:spPr/>
    </dgm:pt>
    <dgm:pt modelId="{0812DAA3-2373-2F44-B311-B1CFA49ADC1A}" type="pres">
      <dgm:prSet presAssocID="{396E1B76-8F07-498A-AC53-74BE9D347870}" presName="spaceBetweenRectangles" presStyleCnt="0"/>
      <dgm:spPr/>
    </dgm:pt>
    <dgm:pt modelId="{F9574743-9138-F64A-9C7A-911D9FCC3B38}" type="pres">
      <dgm:prSet presAssocID="{6B734BF5-8DB5-435F-9FE6-8E10F768BC9C}" presName="parentLin" presStyleCnt="0"/>
      <dgm:spPr/>
    </dgm:pt>
    <dgm:pt modelId="{B4672C5E-0498-2141-9BA3-05FD9FD56771}" type="pres">
      <dgm:prSet presAssocID="{6B734BF5-8DB5-435F-9FE6-8E10F768BC9C}" presName="parentLeftMargin" presStyleLbl="node1" presStyleIdx="1" presStyleCnt="4"/>
      <dgm:spPr/>
    </dgm:pt>
    <dgm:pt modelId="{4571263B-1F14-8B47-8B14-90F22B7EBF0D}" type="pres">
      <dgm:prSet presAssocID="{6B734BF5-8DB5-435F-9FE6-8E10F768BC9C}" presName="parentText" presStyleLbl="node1" presStyleIdx="2" presStyleCnt="4">
        <dgm:presLayoutVars>
          <dgm:chMax val="0"/>
          <dgm:bulletEnabled val="1"/>
        </dgm:presLayoutVars>
      </dgm:prSet>
      <dgm:spPr/>
    </dgm:pt>
    <dgm:pt modelId="{1EE72D08-74D6-1B47-8CAE-EA06458EAC77}" type="pres">
      <dgm:prSet presAssocID="{6B734BF5-8DB5-435F-9FE6-8E10F768BC9C}" presName="negativeSpace" presStyleCnt="0"/>
      <dgm:spPr/>
    </dgm:pt>
    <dgm:pt modelId="{552B5E9A-B5BB-4042-BCE6-DE927EAAB13E}" type="pres">
      <dgm:prSet presAssocID="{6B734BF5-8DB5-435F-9FE6-8E10F768BC9C}" presName="childText" presStyleLbl="conFgAcc1" presStyleIdx="2" presStyleCnt="4">
        <dgm:presLayoutVars>
          <dgm:bulletEnabled val="1"/>
        </dgm:presLayoutVars>
      </dgm:prSet>
      <dgm:spPr/>
    </dgm:pt>
    <dgm:pt modelId="{E086DF64-36C5-E849-A010-A548AAF85E8C}" type="pres">
      <dgm:prSet presAssocID="{27B625E7-9BFA-43DA-ACE9-6B1F50CC0FFA}" presName="spaceBetweenRectangles" presStyleCnt="0"/>
      <dgm:spPr/>
    </dgm:pt>
    <dgm:pt modelId="{6F1805FA-5BD3-B447-BA4D-C305045DF2A5}" type="pres">
      <dgm:prSet presAssocID="{B8B21611-16D0-4964-BAF4-33FD2A2A3AD0}" presName="parentLin" presStyleCnt="0"/>
      <dgm:spPr/>
    </dgm:pt>
    <dgm:pt modelId="{42216192-1A9B-5A4E-AA35-8E1CCF20C35F}" type="pres">
      <dgm:prSet presAssocID="{B8B21611-16D0-4964-BAF4-33FD2A2A3AD0}" presName="parentLeftMargin" presStyleLbl="node1" presStyleIdx="2" presStyleCnt="4"/>
      <dgm:spPr/>
    </dgm:pt>
    <dgm:pt modelId="{53099D35-695F-8640-B158-721F758D53C1}" type="pres">
      <dgm:prSet presAssocID="{B8B21611-16D0-4964-BAF4-33FD2A2A3AD0}" presName="parentText" presStyleLbl="node1" presStyleIdx="3" presStyleCnt="4">
        <dgm:presLayoutVars>
          <dgm:chMax val="0"/>
          <dgm:bulletEnabled val="1"/>
        </dgm:presLayoutVars>
      </dgm:prSet>
      <dgm:spPr/>
    </dgm:pt>
    <dgm:pt modelId="{9FD43B67-909E-2B41-B4F2-B1FE0DC546BA}" type="pres">
      <dgm:prSet presAssocID="{B8B21611-16D0-4964-BAF4-33FD2A2A3AD0}" presName="negativeSpace" presStyleCnt="0"/>
      <dgm:spPr/>
    </dgm:pt>
    <dgm:pt modelId="{0F74D1EE-27C7-5A40-8212-65BF74AF5E21}" type="pres">
      <dgm:prSet presAssocID="{B8B21611-16D0-4964-BAF4-33FD2A2A3AD0}" presName="childText" presStyleLbl="conFgAcc1" presStyleIdx="3" presStyleCnt="4">
        <dgm:presLayoutVars>
          <dgm:bulletEnabled val="1"/>
        </dgm:presLayoutVars>
      </dgm:prSet>
      <dgm:spPr/>
    </dgm:pt>
  </dgm:ptLst>
  <dgm:cxnLst>
    <dgm:cxn modelId="{0CEB8B0A-67C9-F94E-B03D-FAA0F678CCC1}" type="presOf" srcId="{09C18142-27CE-47A2-8C65-D11AF7A922D2}" destId="{D4D9FAA4-357D-A14A-9F92-FDCB15D52219}" srcOrd="1" destOrd="0" presId="urn:microsoft.com/office/officeart/2005/8/layout/list1"/>
    <dgm:cxn modelId="{DFC2CB29-8988-4DBF-87BC-ACEDFA7A7F0E}" srcId="{D5E5BAA8-0119-4960-A6E1-1560648FE2E1}" destId="{B8B21611-16D0-4964-BAF4-33FD2A2A3AD0}" srcOrd="3" destOrd="0" parTransId="{19C14FF3-F82A-4005-80DD-405CD027699F}" sibTransId="{077B7DBB-AEF2-4837-AB48-73D2C41AD3BA}"/>
    <dgm:cxn modelId="{350FF72E-B476-0F4E-9FB4-910EAFA6957B}" type="presOf" srcId="{B8B21611-16D0-4964-BAF4-33FD2A2A3AD0}" destId="{53099D35-695F-8640-B158-721F758D53C1}" srcOrd="1" destOrd="0" presId="urn:microsoft.com/office/officeart/2005/8/layout/list1"/>
    <dgm:cxn modelId="{E8DD3A32-3C36-9347-B154-724EA7A8DE76}" type="presOf" srcId="{B8B21611-16D0-4964-BAF4-33FD2A2A3AD0}" destId="{42216192-1A9B-5A4E-AA35-8E1CCF20C35F}" srcOrd="0" destOrd="0" presId="urn:microsoft.com/office/officeart/2005/8/layout/list1"/>
    <dgm:cxn modelId="{8C39A847-2F1A-7843-BAED-ED7582021F03}" type="presOf" srcId="{6B734BF5-8DB5-435F-9FE6-8E10F768BC9C}" destId="{4571263B-1F14-8B47-8B14-90F22B7EBF0D}" srcOrd="1" destOrd="0" presId="urn:microsoft.com/office/officeart/2005/8/layout/list1"/>
    <dgm:cxn modelId="{2F060351-B21E-DB4E-87F4-3B2C981DA6BF}" type="presOf" srcId="{09C18142-27CE-47A2-8C65-D11AF7A922D2}" destId="{EEB7B01C-E688-4749-B51E-DBC0B51DEBD7}" srcOrd="0" destOrd="0" presId="urn:microsoft.com/office/officeart/2005/8/layout/list1"/>
    <dgm:cxn modelId="{23A65252-F2F6-7C45-98B4-CC3C13DCD138}" type="presOf" srcId="{D5E5BAA8-0119-4960-A6E1-1560648FE2E1}" destId="{D5B43A4C-66BC-8847-957E-B61921A15780}" srcOrd="0" destOrd="0" presId="urn:microsoft.com/office/officeart/2005/8/layout/list1"/>
    <dgm:cxn modelId="{F6815965-3AA2-0545-99C9-F9193AE9A675}" type="presOf" srcId="{6B734BF5-8DB5-435F-9FE6-8E10F768BC9C}" destId="{B4672C5E-0498-2141-9BA3-05FD9FD56771}" srcOrd="0" destOrd="0" presId="urn:microsoft.com/office/officeart/2005/8/layout/list1"/>
    <dgm:cxn modelId="{5C4D428D-C9DF-420A-BCE0-07234F50860A}" srcId="{D5E5BAA8-0119-4960-A6E1-1560648FE2E1}" destId="{09C18142-27CE-47A2-8C65-D11AF7A922D2}" srcOrd="0" destOrd="0" parTransId="{7C497EF2-B111-4584-9254-548F443162F0}" sibTransId="{F2BBBAE1-5B9B-4266-AA46-C5A244649284}"/>
    <dgm:cxn modelId="{A2952DB4-3407-49F2-B35B-B04851FB4731}" srcId="{D5E5BAA8-0119-4960-A6E1-1560648FE2E1}" destId="{6B734BF5-8DB5-435F-9FE6-8E10F768BC9C}" srcOrd="2" destOrd="0" parTransId="{EE9EAB1F-46BD-447A-8385-862DF3E6AF4B}" sibTransId="{27B625E7-9BFA-43DA-ACE9-6B1F50CC0FFA}"/>
    <dgm:cxn modelId="{AD544BBE-55B8-4D5A-A8A8-48560BE74507}" srcId="{D5E5BAA8-0119-4960-A6E1-1560648FE2E1}" destId="{FD7CE5C1-D360-4B36-84A5-D4D764FAC2CC}" srcOrd="1" destOrd="0" parTransId="{532C9E5A-4052-4713-9C66-A361FD5FED12}" sibTransId="{396E1B76-8F07-498A-AC53-74BE9D347870}"/>
    <dgm:cxn modelId="{CC1BC0C4-5EDF-F449-98B7-7796E102841D}" type="presOf" srcId="{FD7CE5C1-D360-4B36-84A5-D4D764FAC2CC}" destId="{73EE7801-1509-9C48-A74C-F7E15CE09875}" srcOrd="0" destOrd="0" presId="urn:microsoft.com/office/officeart/2005/8/layout/list1"/>
    <dgm:cxn modelId="{E4588EE2-4B1E-3C4D-BF98-681C1CEE1D8D}" type="presOf" srcId="{FD7CE5C1-D360-4B36-84A5-D4D764FAC2CC}" destId="{C2D9FB46-6EB4-F94B-AE2A-DFE934A9EA8D}" srcOrd="1" destOrd="0" presId="urn:microsoft.com/office/officeart/2005/8/layout/list1"/>
    <dgm:cxn modelId="{DAECBCEE-43A4-054F-B6F2-55589F86B79B}" type="presParOf" srcId="{D5B43A4C-66BC-8847-957E-B61921A15780}" destId="{974C1006-4376-C947-B392-F4FD560778B8}" srcOrd="0" destOrd="0" presId="urn:microsoft.com/office/officeart/2005/8/layout/list1"/>
    <dgm:cxn modelId="{03908B92-295A-4C4C-89C0-A5031FDAF06C}" type="presParOf" srcId="{974C1006-4376-C947-B392-F4FD560778B8}" destId="{EEB7B01C-E688-4749-B51E-DBC0B51DEBD7}" srcOrd="0" destOrd="0" presId="urn:microsoft.com/office/officeart/2005/8/layout/list1"/>
    <dgm:cxn modelId="{88B13504-A226-B44D-A871-0451C8AE306F}" type="presParOf" srcId="{974C1006-4376-C947-B392-F4FD560778B8}" destId="{D4D9FAA4-357D-A14A-9F92-FDCB15D52219}" srcOrd="1" destOrd="0" presId="urn:microsoft.com/office/officeart/2005/8/layout/list1"/>
    <dgm:cxn modelId="{3A300B20-D934-BD4F-A53C-3B93653F74E1}" type="presParOf" srcId="{D5B43A4C-66BC-8847-957E-B61921A15780}" destId="{15CDED06-A8C2-5F40-81A6-7CB6870B013F}" srcOrd="1" destOrd="0" presId="urn:microsoft.com/office/officeart/2005/8/layout/list1"/>
    <dgm:cxn modelId="{85660A02-4E41-7C4A-BE5C-0AADC76470EA}" type="presParOf" srcId="{D5B43A4C-66BC-8847-957E-B61921A15780}" destId="{CA1590BA-75A4-2C4E-9B4E-D347C5F4B358}" srcOrd="2" destOrd="0" presId="urn:microsoft.com/office/officeart/2005/8/layout/list1"/>
    <dgm:cxn modelId="{5589D67E-39A8-0742-AEE2-6E713C27B193}" type="presParOf" srcId="{D5B43A4C-66BC-8847-957E-B61921A15780}" destId="{DEE41171-4A23-384F-972D-3A80D27EC9D2}" srcOrd="3" destOrd="0" presId="urn:microsoft.com/office/officeart/2005/8/layout/list1"/>
    <dgm:cxn modelId="{C21F0FBE-A898-E846-AD4F-FA53BFE6C053}" type="presParOf" srcId="{D5B43A4C-66BC-8847-957E-B61921A15780}" destId="{7C274DEA-7E4E-2441-BBB4-EE999BEB4662}" srcOrd="4" destOrd="0" presId="urn:microsoft.com/office/officeart/2005/8/layout/list1"/>
    <dgm:cxn modelId="{9ED69044-52F6-C445-A4D8-227B1540692D}" type="presParOf" srcId="{7C274DEA-7E4E-2441-BBB4-EE999BEB4662}" destId="{73EE7801-1509-9C48-A74C-F7E15CE09875}" srcOrd="0" destOrd="0" presId="urn:microsoft.com/office/officeart/2005/8/layout/list1"/>
    <dgm:cxn modelId="{1CD5715E-4B3E-7F4D-99EB-8BD6E5F558B6}" type="presParOf" srcId="{7C274DEA-7E4E-2441-BBB4-EE999BEB4662}" destId="{C2D9FB46-6EB4-F94B-AE2A-DFE934A9EA8D}" srcOrd="1" destOrd="0" presId="urn:microsoft.com/office/officeart/2005/8/layout/list1"/>
    <dgm:cxn modelId="{0D9D4EFB-07CD-F944-89A1-392316885670}" type="presParOf" srcId="{D5B43A4C-66BC-8847-957E-B61921A15780}" destId="{DDCDC01D-D0EE-8046-91F5-028B0E95F3DE}" srcOrd="5" destOrd="0" presId="urn:microsoft.com/office/officeart/2005/8/layout/list1"/>
    <dgm:cxn modelId="{07AA3F92-6295-D54F-A95F-B5A1A64772D3}" type="presParOf" srcId="{D5B43A4C-66BC-8847-957E-B61921A15780}" destId="{3361769E-BF27-3143-B3FB-BB7EEE4ABE6E}" srcOrd="6" destOrd="0" presId="urn:microsoft.com/office/officeart/2005/8/layout/list1"/>
    <dgm:cxn modelId="{10249D2B-BF37-5C49-894A-80C669DD7204}" type="presParOf" srcId="{D5B43A4C-66BC-8847-957E-B61921A15780}" destId="{0812DAA3-2373-2F44-B311-B1CFA49ADC1A}" srcOrd="7" destOrd="0" presId="urn:microsoft.com/office/officeart/2005/8/layout/list1"/>
    <dgm:cxn modelId="{8CE4A887-B75F-F24B-9374-2E2F001DD86E}" type="presParOf" srcId="{D5B43A4C-66BC-8847-957E-B61921A15780}" destId="{F9574743-9138-F64A-9C7A-911D9FCC3B38}" srcOrd="8" destOrd="0" presId="urn:microsoft.com/office/officeart/2005/8/layout/list1"/>
    <dgm:cxn modelId="{E0ECEB92-F467-EA4F-9538-68EE8014BA87}" type="presParOf" srcId="{F9574743-9138-F64A-9C7A-911D9FCC3B38}" destId="{B4672C5E-0498-2141-9BA3-05FD9FD56771}" srcOrd="0" destOrd="0" presId="urn:microsoft.com/office/officeart/2005/8/layout/list1"/>
    <dgm:cxn modelId="{AB1C1DF2-52DE-7844-90B1-378D0A8D9EF1}" type="presParOf" srcId="{F9574743-9138-F64A-9C7A-911D9FCC3B38}" destId="{4571263B-1F14-8B47-8B14-90F22B7EBF0D}" srcOrd="1" destOrd="0" presId="urn:microsoft.com/office/officeart/2005/8/layout/list1"/>
    <dgm:cxn modelId="{3E29C472-9C08-314F-8E6C-552C59C262D0}" type="presParOf" srcId="{D5B43A4C-66BC-8847-957E-B61921A15780}" destId="{1EE72D08-74D6-1B47-8CAE-EA06458EAC77}" srcOrd="9" destOrd="0" presId="urn:microsoft.com/office/officeart/2005/8/layout/list1"/>
    <dgm:cxn modelId="{6472DF6A-669B-5B4F-B9C2-9FCA563195B3}" type="presParOf" srcId="{D5B43A4C-66BC-8847-957E-B61921A15780}" destId="{552B5E9A-B5BB-4042-BCE6-DE927EAAB13E}" srcOrd="10" destOrd="0" presId="urn:microsoft.com/office/officeart/2005/8/layout/list1"/>
    <dgm:cxn modelId="{A8EAB400-C23D-DC44-A60D-36CEE2CCDAA3}" type="presParOf" srcId="{D5B43A4C-66BC-8847-957E-B61921A15780}" destId="{E086DF64-36C5-E849-A010-A548AAF85E8C}" srcOrd="11" destOrd="0" presId="urn:microsoft.com/office/officeart/2005/8/layout/list1"/>
    <dgm:cxn modelId="{79CA9054-EE52-3845-B33B-1429E836985F}" type="presParOf" srcId="{D5B43A4C-66BC-8847-957E-B61921A15780}" destId="{6F1805FA-5BD3-B447-BA4D-C305045DF2A5}" srcOrd="12" destOrd="0" presId="urn:microsoft.com/office/officeart/2005/8/layout/list1"/>
    <dgm:cxn modelId="{7A543E06-36F6-7044-8A11-33A1D8CAC6E7}" type="presParOf" srcId="{6F1805FA-5BD3-B447-BA4D-C305045DF2A5}" destId="{42216192-1A9B-5A4E-AA35-8E1CCF20C35F}" srcOrd="0" destOrd="0" presId="urn:microsoft.com/office/officeart/2005/8/layout/list1"/>
    <dgm:cxn modelId="{A6ED2F56-3F7D-E44A-9779-63D96E76C568}" type="presParOf" srcId="{6F1805FA-5BD3-B447-BA4D-C305045DF2A5}" destId="{53099D35-695F-8640-B158-721F758D53C1}" srcOrd="1" destOrd="0" presId="urn:microsoft.com/office/officeart/2005/8/layout/list1"/>
    <dgm:cxn modelId="{37437E5D-16DC-834A-8909-DA7FA2943DEE}" type="presParOf" srcId="{D5B43A4C-66BC-8847-957E-B61921A15780}" destId="{9FD43B67-909E-2B41-B4F2-B1FE0DC546BA}" srcOrd="13" destOrd="0" presId="urn:microsoft.com/office/officeart/2005/8/layout/list1"/>
    <dgm:cxn modelId="{9C7E6B29-09F5-F44C-9A35-467275022EDF}" type="presParOf" srcId="{D5B43A4C-66BC-8847-957E-B61921A15780}" destId="{0F74D1EE-27C7-5A40-8212-65BF74AF5E21}"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5E5BAA8-0119-4960-A6E1-1560648FE2E1}" type="doc">
      <dgm:prSet loTypeId="urn:microsoft.com/office/officeart/2005/8/layout/list1" loCatId="list" qsTypeId="urn:microsoft.com/office/officeart/2005/8/quickstyle/simple4" qsCatId="simple" csTypeId="urn:microsoft.com/office/officeart/2005/8/colors/accent0_3" csCatId="mainScheme" phldr="1"/>
      <dgm:spPr/>
      <dgm:t>
        <a:bodyPr/>
        <a:lstStyle/>
        <a:p>
          <a:endParaRPr lang="en-US"/>
        </a:p>
      </dgm:t>
    </dgm:pt>
    <dgm:pt modelId="{09C18142-27CE-47A2-8C65-D11AF7A922D2}">
      <dgm:prSet/>
      <dgm:spPr/>
      <dgm:t>
        <a:bodyPr/>
        <a:lstStyle/>
        <a:p>
          <a:r>
            <a:rPr lang="it-IT" dirty="0"/>
            <a:t>Struttura causale</a:t>
          </a:r>
          <a:endParaRPr lang="en-US" dirty="0"/>
        </a:p>
      </dgm:t>
    </dgm:pt>
    <dgm:pt modelId="{7C497EF2-B111-4584-9254-548F443162F0}" type="parTrans" cxnId="{5C4D428D-C9DF-420A-BCE0-07234F50860A}">
      <dgm:prSet/>
      <dgm:spPr/>
      <dgm:t>
        <a:bodyPr/>
        <a:lstStyle/>
        <a:p>
          <a:endParaRPr lang="en-US"/>
        </a:p>
      </dgm:t>
    </dgm:pt>
    <dgm:pt modelId="{F2BBBAE1-5B9B-4266-AA46-C5A244649284}" type="sibTrans" cxnId="{5C4D428D-C9DF-420A-BCE0-07234F50860A}">
      <dgm:prSet/>
      <dgm:spPr/>
      <dgm:t>
        <a:bodyPr/>
        <a:lstStyle/>
        <a:p>
          <a:endParaRPr lang="en-US"/>
        </a:p>
      </dgm:t>
    </dgm:pt>
    <dgm:pt modelId="{FD7CE5C1-D360-4B36-84A5-D4D764FAC2CC}">
      <dgm:prSet/>
      <dgm:spPr/>
      <dgm:t>
        <a:bodyPr/>
        <a:lstStyle/>
        <a:p>
          <a:r>
            <a:rPr lang="it-IT"/>
            <a:t>Potenza causale</a:t>
          </a:r>
          <a:endParaRPr lang="en-US"/>
        </a:p>
      </dgm:t>
    </dgm:pt>
    <dgm:pt modelId="{532C9E5A-4052-4713-9C66-A361FD5FED12}" type="parTrans" cxnId="{AD544BBE-55B8-4D5A-A8A8-48560BE74507}">
      <dgm:prSet/>
      <dgm:spPr/>
      <dgm:t>
        <a:bodyPr/>
        <a:lstStyle/>
        <a:p>
          <a:endParaRPr lang="en-US"/>
        </a:p>
      </dgm:t>
    </dgm:pt>
    <dgm:pt modelId="{396E1B76-8F07-498A-AC53-74BE9D347870}" type="sibTrans" cxnId="{AD544BBE-55B8-4D5A-A8A8-48560BE74507}">
      <dgm:prSet/>
      <dgm:spPr/>
      <dgm:t>
        <a:bodyPr/>
        <a:lstStyle/>
        <a:p>
          <a:endParaRPr lang="en-US"/>
        </a:p>
      </dgm:t>
    </dgm:pt>
    <dgm:pt modelId="{6B734BF5-8DB5-435F-9FE6-8E10F768BC9C}">
      <dgm:prSet/>
      <dgm:spPr/>
      <dgm:t>
        <a:bodyPr/>
        <a:lstStyle/>
        <a:p>
          <a:r>
            <a:rPr lang="it-IT"/>
            <a:t>Effetti dell’intervento</a:t>
          </a:r>
          <a:endParaRPr lang="en-US"/>
        </a:p>
      </dgm:t>
    </dgm:pt>
    <dgm:pt modelId="{EE9EAB1F-46BD-447A-8385-862DF3E6AF4B}" type="parTrans" cxnId="{A2952DB4-3407-49F2-B35B-B04851FB4731}">
      <dgm:prSet/>
      <dgm:spPr/>
      <dgm:t>
        <a:bodyPr/>
        <a:lstStyle/>
        <a:p>
          <a:endParaRPr lang="en-US"/>
        </a:p>
      </dgm:t>
    </dgm:pt>
    <dgm:pt modelId="{27B625E7-9BFA-43DA-ACE9-6B1F50CC0FFA}" type="sibTrans" cxnId="{A2952DB4-3407-49F2-B35B-B04851FB4731}">
      <dgm:prSet/>
      <dgm:spPr/>
      <dgm:t>
        <a:bodyPr/>
        <a:lstStyle/>
        <a:p>
          <a:endParaRPr lang="en-US"/>
        </a:p>
      </dgm:t>
    </dgm:pt>
    <dgm:pt modelId="{B8B21611-16D0-4964-BAF4-33FD2A2A3AD0}">
      <dgm:prSet/>
      <dgm:spPr/>
      <dgm:t>
        <a:bodyPr/>
        <a:lstStyle/>
        <a:p>
          <a:r>
            <a:rPr lang="it-IT"/>
            <a:t>Indizi «percettivi» </a:t>
          </a:r>
          <a:endParaRPr lang="en-US"/>
        </a:p>
      </dgm:t>
    </dgm:pt>
    <dgm:pt modelId="{19C14FF3-F82A-4005-80DD-405CD027699F}" type="parTrans" cxnId="{DFC2CB29-8988-4DBF-87BC-ACEDFA7A7F0E}">
      <dgm:prSet/>
      <dgm:spPr/>
      <dgm:t>
        <a:bodyPr/>
        <a:lstStyle/>
        <a:p>
          <a:endParaRPr lang="en-US"/>
        </a:p>
      </dgm:t>
    </dgm:pt>
    <dgm:pt modelId="{077B7DBB-AEF2-4837-AB48-73D2C41AD3BA}" type="sibTrans" cxnId="{DFC2CB29-8988-4DBF-87BC-ACEDFA7A7F0E}">
      <dgm:prSet/>
      <dgm:spPr/>
      <dgm:t>
        <a:bodyPr/>
        <a:lstStyle/>
        <a:p>
          <a:endParaRPr lang="en-US"/>
        </a:p>
      </dgm:t>
    </dgm:pt>
    <dgm:pt modelId="{D5B43A4C-66BC-8847-957E-B61921A15780}" type="pres">
      <dgm:prSet presAssocID="{D5E5BAA8-0119-4960-A6E1-1560648FE2E1}" presName="linear" presStyleCnt="0">
        <dgm:presLayoutVars>
          <dgm:dir/>
          <dgm:animLvl val="lvl"/>
          <dgm:resizeHandles val="exact"/>
        </dgm:presLayoutVars>
      </dgm:prSet>
      <dgm:spPr/>
    </dgm:pt>
    <dgm:pt modelId="{974C1006-4376-C947-B392-F4FD560778B8}" type="pres">
      <dgm:prSet presAssocID="{09C18142-27CE-47A2-8C65-D11AF7A922D2}" presName="parentLin" presStyleCnt="0"/>
      <dgm:spPr/>
    </dgm:pt>
    <dgm:pt modelId="{EEB7B01C-E688-4749-B51E-DBC0B51DEBD7}" type="pres">
      <dgm:prSet presAssocID="{09C18142-27CE-47A2-8C65-D11AF7A922D2}" presName="parentLeftMargin" presStyleLbl="node1" presStyleIdx="0" presStyleCnt="4"/>
      <dgm:spPr/>
    </dgm:pt>
    <dgm:pt modelId="{D4D9FAA4-357D-A14A-9F92-FDCB15D52219}" type="pres">
      <dgm:prSet presAssocID="{09C18142-27CE-47A2-8C65-D11AF7A922D2}" presName="parentText" presStyleLbl="node1" presStyleIdx="0" presStyleCnt="4">
        <dgm:presLayoutVars>
          <dgm:chMax val="0"/>
          <dgm:bulletEnabled val="1"/>
        </dgm:presLayoutVars>
      </dgm:prSet>
      <dgm:spPr/>
    </dgm:pt>
    <dgm:pt modelId="{15CDED06-A8C2-5F40-81A6-7CB6870B013F}" type="pres">
      <dgm:prSet presAssocID="{09C18142-27CE-47A2-8C65-D11AF7A922D2}" presName="negativeSpace" presStyleCnt="0"/>
      <dgm:spPr/>
    </dgm:pt>
    <dgm:pt modelId="{CA1590BA-75A4-2C4E-9B4E-D347C5F4B358}" type="pres">
      <dgm:prSet presAssocID="{09C18142-27CE-47A2-8C65-D11AF7A922D2}" presName="childText" presStyleLbl="conFgAcc1" presStyleIdx="0" presStyleCnt="4">
        <dgm:presLayoutVars>
          <dgm:bulletEnabled val="1"/>
        </dgm:presLayoutVars>
      </dgm:prSet>
      <dgm:spPr/>
    </dgm:pt>
    <dgm:pt modelId="{DEE41171-4A23-384F-972D-3A80D27EC9D2}" type="pres">
      <dgm:prSet presAssocID="{F2BBBAE1-5B9B-4266-AA46-C5A244649284}" presName="spaceBetweenRectangles" presStyleCnt="0"/>
      <dgm:spPr/>
    </dgm:pt>
    <dgm:pt modelId="{7C274DEA-7E4E-2441-BBB4-EE999BEB4662}" type="pres">
      <dgm:prSet presAssocID="{FD7CE5C1-D360-4B36-84A5-D4D764FAC2CC}" presName="parentLin" presStyleCnt="0"/>
      <dgm:spPr/>
    </dgm:pt>
    <dgm:pt modelId="{73EE7801-1509-9C48-A74C-F7E15CE09875}" type="pres">
      <dgm:prSet presAssocID="{FD7CE5C1-D360-4B36-84A5-D4D764FAC2CC}" presName="parentLeftMargin" presStyleLbl="node1" presStyleIdx="0" presStyleCnt="4"/>
      <dgm:spPr/>
    </dgm:pt>
    <dgm:pt modelId="{C2D9FB46-6EB4-F94B-AE2A-DFE934A9EA8D}" type="pres">
      <dgm:prSet presAssocID="{FD7CE5C1-D360-4B36-84A5-D4D764FAC2CC}" presName="parentText" presStyleLbl="node1" presStyleIdx="1" presStyleCnt="4">
        <dgm:presLayoutVars>
          <dgm:chMax val="0"/>
          <dgm:bulletEnabled val="1"/>
        </dgm:presLayoutVars>
      </dgm:prSet>
      <dgm:spPr/>
    </dgm:pt>
    <dgm:pt modelId="{DDCDC01D-D0EE-8046-91F5-028B0E95F3DE}" type="pres">
      <dgm:prSet presAssocID="{FD7CE5C1-D360-4B36-84A5-D4D764FAC2CC}" presName="negativeSpace" presStyleCnt="0"/>
      <dgm:spPr/>
    </dgm:pt>
    <dgm:pt modelId="{3361769E-BF27-3143-B3FB-BB7EEE4ABE6E}" type="pres">
      <dgm:prSet presAssocID="{FD7CE5C1-D360-4B36-84A5-D4D764FAC2CC}" presName="childText" presStyleLbl="conFgAcc1" presStyleIdx="1" presStyleCnt="4">
        <dgm:presLayoutVars>
          <dgm:bulletEnabled val="1"/>
        </dgm:presLayoutVars>
      </dgm:prSet>
      <dgm:spPr/>
    </dgm:pt>
    <dgm:pt modelId="{0812DAA3-2373-2F44-B311-B1CFA49ADC1A}" type="pres">
      <dgm:prSet presAssocID="{396E1B76-8F07-498A-AC53-74BE9D347870}" presName="spaceBetweenRectangles" presStyleCnt="0"/>
      <dgm:spPr/>
    </dgm:pt>
    <dgm:pt modelId="{F9574743-9138-F64A-9C7A-911D9FCC3B38}" type="pres">
      <dgm:prSet presAssocID="{6B734BF5-8DB5-435F-9FE6-8E10F768BC9C}" presName="parentLin" presStyleCnt="0"/>
      <dgm:spPr/>
    </dgm:pt>
    <dgm:pt modelId="{B4672C5E-0498-2141-9BA3-05FD9FD56771}" type="pres">
      <dgm:prSet presAssocID="{6B734BF5-8DB5-435F-9FE6-8E10F768BC9C}" presName="parentLeftMargin" presStyleLbl="node1" presStyleIdx="1" presStyleCnt="4"/>
      <dgm:spPr/>
    </dgm:pt>
    <dgm:pt modelId="{4571263B-1F14-8B47-8B14-90F22B7EBF0D}" type="pres">
      <dgm:prSet presAssocID="{6B734BF5-8DB5-435F-9FE6-8E10F768BC9C}" presName="parentText" presStyleLbl="node1" presStyleIdx="2" presStyleCnt="4">
        <dgm:presLayoutVars>
          <dgm:chMax val="0"/>
          <dgm:bulletEnabled val="1"/>
        </dgm:presLayoutVars>
      </dgm:prSet>
      <dgm:spPr/>
    </dgm:pt>
    <dgm:pt modelId="{1EE72D08-74D6-1B47-8CAE-EA06458EAC77}" type="pres">
      <dgm:prSet presAssocID="{6B734BF5-8DB5-435F-9FE6-8E10F768BC9C}" presName="negativeSpace" presStyleCnt="0"/>
      <dgm:spPr/>
    </dgm:pt>
    <dgm:pt modelId="{552B5E9A-B5BB-4042-BCE6-DE927EAAB13E}" type="pres">
      <dgm:prSet presAssocID="{6B734BF5-8DB5-435F-9FE6-8E10F768BC9C}" presName="childText" presStyleLbl="conFgAcc1" presStyleIdx="2" presStyleCnt="4">
        <dgm:presLayoutVars>
          <dgm:bulletEnabled val="1"/>
        </dgm:presLayoutVars>
      </dgm:prSet>
      <dgm:spPr/>
    </dgm:pt>
    <dgm:pt modelId="{E086DF64-36C5-E849-A010-A548AAF85E8C}" type="pres">
      <dgm:prSet presAssocID="{27B625E7-9BFA-43DA-ACE9-6B1F50CC0FFA}" presName="spaceBetweenRectangles" presStyleCnt="0"/>
      <dgm:spPr/>
    </dgm:pt>
    <dgm:pt modelId="{6F1805FA-5BD3-B447-BA4D-C305045DF2A5}" type="pres">
      <dgm:prSet presAssocID="{B8B21611-16D0-4964-BAF4-33FD2A2A3AD0}" presName="parentLin" presStyleCnt="0"/>
      <dgm:spPr/>
    </dgm:pt>
    <dgm:pt modelId="{42216192-1A9B-5A4E-AA35-8E1CCF20C35F}" type="pres">
      <dgm:prSet presAssocID="{B8B21611-16D0-4964-BAF4-33FD2A2A3AD0}" presName="parentLeftMargin" presStyleLbl="node1" presStyleIdx="2" presStyleCnt="4"/>
      <dgm:spPr/>
    </dgm:pt>
    <dgm:pt modelId="{53099D35-695F-8640-B158-721F758D53C1}" type="pres">
      <dgm:prSet presAssocID="{B8B21611-16D0-4964-BAF4-33FD2A2A3AD0}" presName="parentText" presStyleLbl="node1" presStyleIdx="3" presStyleCnt="4">
        <dgm:presLayoutVars>
          <dgm:chMax val="0"/>
          <dgm:bulletEnabled val="1"/>
        </dgm:presLayoutVars>
      </dgm:prSet>
      <dgm:spPr/>
    </dgm:pt>
    <dgm:pt modelId="{9FD43B67-909E-2B41-B4F2-B1FE0DC546BA}" type="pres">
      <dgm:prSet presAssocID="{B8B21611-16D0-4964-BAF4-33FD2A2A3AD0}" presName="negativeSpace" presStyleCnt="0"/>
      <dgm:spPr/>
    </dgm:pt>
    <dgm:pt modelId="{0F74D1EE-27C7-5A40-8212-65BF74AF5E21}" type="pres">
      <dgm:prSet presAssocID="{B8B21611-16D0-4964-BAF4-33FD2A2A3AD0}" presName="childText" presStyleLbl="conFgAcc1" presStyleIdx="3" presStyleCnt="4">
        <dgm:presLayoutVars>
          <dgm:bulletEnabled val="1"/>
        </dgm:presLayoutVars>
      </dgm:prSet>
      <dgm:spPr/>
    </dgm:pt>
  </dgm:ptLst>
  <dgm:cxnLst>
    <dgm:cxn modelId="{0CEB8B0A-67C9-F94E-B03D-FAA0F678CCC1}" type="presOf" srcId="{09C18142-27CE-47A2-8C65-D11AF7A922D2}" destId="{D4D9FAA4-357D-A14A-9F92-FDCB15D52219}" srcOrd="1" destOrd="0" presId="urn:microsoft.com/office/officeart/2005/8/layout/list1"/>
    <dgm:cxn modelId="{DFC2CB29-8988-4DBF-87BC-ACEDFA7A7F0E}" srcId="{D5E5BAA8-0119-4960-A6E1-1560648FE2E1}" destId="{B8B21611-16D0-4964-BAF4-33FD2A2A3AD0}" srcOrd="3" destOrd="0" parTransId="{19C14FF3-F82A-4005-80DD-405CD027699F}" sibTransId="{077B7DBB-AEF2-4837-AB48-73D2C41AD3BA}"/>
    <dgm:cxn modelId="{350FF72E-B476-0F4E-9FB4-910EAFA6957B}" type="presOf" srcId="{B8B21611-16D0-4964-BAF4-33FD2A2A3AD0}" destId="{53099D35-695F-8640-B158-721F758D53C1}" srcOrd="1" destOrd="0" presId="urn:microsoft.com/office/officeart/2005/8/layout/list1"/>
    <dgm:cxn modelId="{E8DD3A32-3C36-9347-B154-724EA7A8DE76}" type="presOf" srcId="{B8B21611-16D0-4964-BAF4-33FD2A2A3AD0}" destId="{42216192-1A9B-5A4E-AA35-8E1CCF20C35F}" srcOrd="0" destOrd="0" presId="urn:microsoft.com/office/officeart/2005/8/layout/list1"/>
    <dgm:cxn modelId="{8C39A847-2F1A-7843-BAED-ED7582021F03}" type="presOf" srcId="{6B734BF5-8DB5-435F-9FE6-8E10F768BC9C}" destId="{4571263B-1F14-8B47-8B14-90F22B7EBF0D}" srcOrd="1" destOrd="0" presId="urn:microsoft.com/office/officeart/2005/8/layout/list1"/>
    <dgm:cxn modelId="{2F060351-B21E-DB4E-87F4-3B2C981DA6BF}" type="presOf" srcId="{09C18142-27CE-47A2-8C65-D11AF7A922D2}" destId="{EEB7B01C-E688-4749-B51E-DBC0B51DEBD7}" srcOrd="0" destOrd="0" presId="urn:microsoft.com/office/officeart/2005/8/layout/list1"/>
    <dgm:cxn modelId="{23A65252-F2F6-7C45-98B4-CC3C13DCD138}" type="presOf" srcId="{D5E5BAA8-0119-4960-A6E1-1560648FE2E1}" destId="{D5B43A4C-66BC-8847-957E-B61921A15780}" srcOrd="0" destOrd="0" presId="urn:microsoft.com/office/officeart/2005/8/layout/list1"/>
    <dgm:cxn modelId="{F6815965-3AA2-0545-99C9-F9193AE9A675}" type="presOf" srcId="{6B734BF5-8DB5-435F-9FE6-8E10F768BC9C}" destId="{B4672C5E-0498-2141-9BA3-05FD9FD56771}" srcOrd="0" destOrd="0" presId="urn:microsoft.com/office/officeart/2005/8/layout/list1"/>
    <dgm:cxn modelId="{5C4D428D-C9DF-420A-BCE0-07234F50860A}" srcId="{D5E5BAA8-0119-4960-A6E1-1560648FE2E1}" destId="{09C18142-27CE-47A2-8C65-D11AF7A922D2}" srcOrd="0" destOrd="0" parTransId="{7C497EF2-B111-4584-9254-548F443162F0}" sibTransId="{F2BBBAE1-5B9B-4266-AA46-C5A244649284}"/>
    <dgm:cxn modelId="{A2952DB4-3407-49F2-B35B-B04851FB4731}" srcId="{D5E5BAA8-0119-4960-A6E1-1560648FE2E1}" destId="{6B734BF5-8DB5-435F-9FE6-8E10F768BC9C}" srcOrd="2" destOrd="0" parTransId="{EE9EAB1F-46BD-447A-8385-862DF3E6AF4B}" sibTransId="{27B625E7-9BFA-43DA-ACE9-6B1F50CC0FFA}"/>
    <dgm:cxn modelId="{AD544BBE-55B8-4D5A-A8A8-48560BE74507}" srcId="{D5E5BAA8-0119-4960-A6E1-1560648FE2E1}" destId="{FD7CE5C1-D360-4B36-84A5-D4D764FAC2CC}" srcOrd="1" destOrd="0" parTransId="{532C9E5A-4052-4713-9C66-A361FD5FED12}" sibTransId="{396E1B76-8F07-498A-AC53-74BE9D347870}"/>
    <dgm:cxn modelId="{CC1BC0C4-5EDF-F449-98B7-7796E102841D}" type="presOf" srcId="{FD7CE5C1-D360-4B36-84A5-D4D764FAC2CC}" destId="{73EE7801-1509-9C48-A74C-F7E15CE09875}" srcOrd="0" destOrd="0" presId="urn:microsoft.com/office/officeart/2005/8/layout/list1"/>
    <dgm:cxn modelId="{E4588EE2-4B1E-3C4D-BF98-681C1CEE1D8D}" type="presOf" srcId="{FD7CE5C1-D360-4B36-84A5-D4D764FAC2CC}" destId="{C2D9FB46-6EB4-F94B-AE2A-DFE934A9EA8D}" srcOrd="1" destOrd="0" presId="urn:microsoft.com/office/officeart/2005/8/layout/list1"/>
    <dgm:cxn modelId="{DAECBCEE-43A4-054F-B6F2-55589F86B79B}" type="presParOf" srcId="{D5B43A4C-66BC-8847-957E-B61921A15780}" destId="{974C1006-4376-C947-B392-F4FD560778B8}" srcOrd="0" destOrd="0" presId="urn:microsoft.com/office/officeart/2005/8/layout/list1"/>
    <dgm:cxn modelId="{03908B92-295A-4C4C-89C0-A5031FDAF06C}" type="presParOf" srcId="{974C1006-4376-C947-B392-F4FD560778B8}" destId="{EEB7B01C-E688-4749-B51E-DBC0B51DEBD7}" srcOrd="0" destOrd="0" presId="urn:microsoft.com/office/officeart/2005/8/layout/list1"/>
    <dgm:cxn modelId="{88B13504-A226-B44D-A871-0451C8AE306F}" type="presParOf" srcId="{974C1006-4376-C947-B392-F4FD560778B8}" destId="{D4D9FAA4-357D-A14A-9F92-FDCB15D52219}" srcOrd="1" destOrd="0" presId="urn:microsoft.com/office/officeart/2005/8/layout/list1"/>
    <dgm:cxn modelId="{3A300B20-D934-BD4F-A53C-3B93653F74E1}" type="presParOf" srcId="{D5B43A4C-66BC-8847-957E-B61921A15780}" destId="{15CDED06-A8C2-5F40-81A6-7CB6870B013F}" srcOrd="1" destOrd="0" presId="urn:microsoft.com/office/officeart/2005/8/layout/list1"/>
    <dgm:cxn modelId="{85660A02-4E41-7C4A-BE5C-0AADC76470EA}" type="presParOf" srcId="{D5B43A4C-66BC-8847-957E-B61921A15780}" destId="{CA1590BA-75A4-2C4E-9B4E-D347C5F4B358}" srcOrd="2" destOrd="0" presId="urn:microsoft.com/office/officeart/2005/8/layout/list1"/>
    <dgm:cxn modelId="{5589D67E-39A8-0742-AEE2-6E713C27B193}" type="presParOf" srcId="{D5B43A4C-66BC-8847-957E-B61921A15780}" destId="{DEE41171-4A23-384F-972D-3A80D27EC9D2}" srcOrd="3" destOrd="0" presId="urn:microsoft.com/office/officeart/2005/8/layout/list1"/>
    <dgm:cxn modelId="{C21F0FBE-A898-E846-AD4F-FA53BFE6C053}" type="presParOf" srcId="{D5B43A4C-66BC-8847-957E-B61921A15780}" destId="{7C274DEA-7E4E-2441-BBB4-EE999BEB4662}" srcOrd="4" destOrd="0" presId="urn:microsoft.com/office/officeart/2005/8/layout/list1"/>
    <dgm:cxn modelId="{9ED69044-52F6-C445-A4D8-227B1540692D}" type="presParOf" srcId="{7C274DEA-7E4E-2441-BBB4-EE999BEB4662}" destId="{73EE7801-1509-9C48-A74C-F7E15CE09875}" srcOrd="0" destOrd="0" presId="urn:microsoft.com/office/officeart/2005/8/layout/list1"/>
    <dgm:cxn modelId="{1CD5715E-4B3E-7F4D-99EB-8BD6E5F558B6}" type="presParOf" srcId="{7C274DEA-7E4E-2441-BBB4-EE999BEB4662}" destId="{C2D9FB46-6EB4-F94B-AE2A-DFE934A9EA8D}" srcOrd="1" destOrd="0" presId="urn:microsoft.com/office/officeart/2005/8/layout/list1"/>
    <dgm:cxn modelId="{0D9D4EFB-07CD-F944-89A1-392316885670}" type="presParOf" srcId="{D5B43A4C-66BC-8847-957E-B61921A15780}" destId="{DDCDC01D-D0EE-8046-91F5-028B0E95F3DE}" srcOrd="5" destOrd="0" presId="urn:microsoft.com/office/officeart/2005/8/layout/list1"/>
    <dgm:cxn modelId="{07AA3F92-6295-D54F-A95F-B5A1A64772D3}" type="presParOf" srcId="{D5B43A4C-66BC-8847-957E-B61921A15780}" destId="{3361769E-BF27-3143-B3FB-BB7EEE4ABE6E}" srcOrd="6" destOrd="0" presId="urn:microsoft.com/office/officeart/2005/8/layout/list1"/>
    <dgm:cxn modelId="{10249D2B-BF37-5C49-894A-80C669DD7204}" type="presParOf" srcId="{D5B43A4C-66BC-8847-957E-B61921A15780}" destId="{0812DAA3-2373-2F44-B311-B1CFA49ADC1A}" srcOrd="7" destOrd="0" presId="urn:microsoft.com/office/officeart/2005/8/layout/list1"/>
    <dgm:cxn modelId="{8CE4A887-B75F-F24B-9374-2E2F001DD86E}" type="presParOf" srcId="{D5B43A4C-66BC-8847-957E-B61921A15780}" destId="{F9574743-9138-F64A-9C7A-911D9FCC3B38}" srcOrd="8" destOrd="0" presId="urn:microsoft.com/office/officeart/2005/8/layout/list1"/>
    <dgm:cxn modelId="{E0ECEB92-F467-EA4F-9538-68EE8014BA87}" type="presParOf" srcId="{F9574743-9138-F64A-9C7A-911D9FCC3B38}" destId="{B4672C5E-0498-2141-9BA3-05FD9FD56771}" srcOrd="0" destOrd="0" presId="urn:microsoft.com/office/officeart/2005/8/layout/list1"/>
    <dgm:cxn modelId="{AB1C1DF2-52DE-7844-90B1-378D0A8D9EF1}" type="presParOf" srcId="{F9574743-9138-F64A-9C7A-911D9FCC3B38}" destId="{4571263B-1F14-8B47-8B14-90F22B7EBF0D}" srcOrd="1" destOrd="0" presId="urn:microsoft.com/office/officeart/2005/8/layout/list1"/>
    <dgm:cxn modelId="{3E29C472-9C08-314F-8E6C-552C59C262D0}" type="presParOf" srcId="{D5B43A4C-66BC-8847-957E-B61921A15780}" destId="{1EE72D08-74D6-1B47-8CAE-EA06458EAC77}" srcOrd="9" destOrd="0" presId="urn:microsoft.com/office/officeart/2005/8/layout/list1"/>
    <dgm:cxn modelId="{6472DF6A-669B-5B4F-B9C2-9FCA563195B3}" type="presParOf" srcId="{D5B43A4C-66BC-8847-957E-B61921A15780}" destId="{552B5E9A-B5BB-4042-BCE6-DE927EAAB13E}" srcOrd="10" destOrd="0" presId="urn:microsoft.com/office/officeart/2005/8/layout/list1"/>
    <dgm:cxn modelId="{A8EAB400-C23D-DC44-A60D-36CEE2CCDAA3}" type="presParOf" srcId="{D5B43A4C-66BC-8847-957E-B61921A15780}" destId="{E086DF64-36C5-E849-A010-A548AAF85E8C}" srcOrd="11" destOrd="0" presId="urn:microsoft.com/office/officeart/2005/8/layout/list1"/>
    <dgm:cxn modelId="{79CA9054-EE52-3845-B33B-1429E836985F}" type="presParOf" srcId="{D5B43A4C-66BC-8847-957E-B61921A15780}" destId="{6F1805FA-5BD3-B447-BA4D-C305045DF2A5}" srcOrd="12" destOrd="0" presId="urn:microsoft.com/office/officeart/2005/8/layout/list1"/>
    <dgm:cxn modelId="{7A543E06-36F6-7044-8A11-33A1D8CAC6E7}" type="presParOf" srcId="{6F1805FA-5BD3-B447-BA4D-C305045DF2A5}" destId="{42216192-1A9B-5A4E-AA35-8E1CCF20C35F}" srcOrd="0" destOrd="0" presId="urn:microsoft.com/office/officeart/2005/8/layout/list1"/>
    <dgm:cxn modelId="{A6ED2F56-3F7D-E44A-9779-63D96E76C568}" type="presParOf" srcId="{6F1805FA-5BD3-B447-BA4D-C305045DF2A5}" destId="{53099D35-695F-8640-B158-721F758D53C1}" srcOrd="1" destOrd="0" presId="urn:microsoft.com/office/officeart/2005/8/layout/list1"/>
    <dgm:cxn modelId="{37437E5D-16DC-834A-8909-DA7FA2943DEE}" type="presParOf" srcId="{D5B43A4C-66BC-8847-957E-B61921A15780}" destId="{9FD43B67-909E-2B41-B4F2-B1FE0DC546BA}" srcOrd="13" destOrd="0" presId="urn:microsoft.com/office/officeart/2005/8/layout/list1"/>
    <dgm:cxn modelId="{9C7E6B29-09F5-F44C-9A35-467275022EDF}" type="presParOf" srcId="{D5B43A4C-66BC-8847-957E-B61921A15780}" destId="{0F74D1EE-27C7-5A40-8212-65BF74AF5E21}"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59E60AF-9604-4B0C-B181-2705181F20E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C1E19BD9-3287-437D-B524-48C5640DF6D3}">
      <dgm:prSet/>
      <dgm:spPr/>
      <dgm:t>
        <a:bodyPr/>
        <a:lstStyle/>
        <a:p>
          <a:r>
            <a:rPr lang="it-IT" b="1" dirty="0">
              <a:solidFill>
                <a:schemeClr val="tx1"/>
              </a:solidFill>
            </a:rPr>
            <a:t>Alcuni indizi percettivi guidano attribuzioni spontanee di causalità</a:t>
          </a:r>
          <a:r>
            <a:rPr lang="it-IT" dirty="0">
              <a:solidFill>
                <a:schemeClr val="tx1"/>
              </a:solidFill>
            </a:rPr>
            <a:t>.</a:t>
          </a:r>
          <a:endParaRPr lang="en-US" dirty="0">
            <a:solidFill>
              <a:schemeClr val="tx1"/>
            </a:solidFill>
          </a:endParaRPr>
        </a:p>
      </dgm:t>
    </dgm:pt>
    <dgm:pt modelId="{A38531F7-02FD-4A12-8F86-C118870D13DB}" type="parTrans" cxnId="{3D134A06-3D5B-4FFE-83B4-45FFBFB64F9D}">
      <dgm:prSet/>
      <dgm:spPr/>
      <dgm:t>
        <a:bodyPr/>
        <a:lstStyle/>
        <a:p>
          <a:endParaRPr lang="en-US"/>
        </a:p>
      </dgm:t>
    </dgm:pt>
    <dgm:pt modelId="{E20A20BF-ADAD-4DD3-99A2-9857896E0DDB}" type="sibTrans" cxnId="{3D134A06-3D5B-4FFE-83B4-45FFBFB64F9D}">
      <dgm:prSet/>
      <dgm:spPr/>
      <dgm:t>
        <a:bodyPr/>
        <a:lstStyle/>
        <a:p>
          <a:endParaRPr lang="en-US"/>
        </a:p>
      </dgm:t>
    </dgm:pt>
    <dgm:pt modelId="{9351885F-03FC-44FE-9869-4CE33C949649}">
      <dgm:prSet/>
      <dgm:spPr/>
      <dgm:t>
        <a:bodyPr/>
        <a:lstStyle/>
        <a:p>
          <a:r>
            <a:rPr lang="it-IT" b="1" dirty="0">
              <a:solidFill>
                <a:schemeClr val="tx1"/>
              </a:solidFill>
            </a:rPr>
            <a:t>Attivi fin dalla primissima infanzia</a:t>
          </a:r>
          <a:endParaRPr lang="en-US" b="1" dirty="0">
            <a:solidFill>
              <a:schemeClr val="tx1"/>
            </a:solidFill>
          </a:endParaRPr>
        </a:p>
      </dgm:t>
    </dgm:pt>
    <dgm:pt modelId="{42BE428C-BC5F-4080-9EA3-0F4F564B2506}" type="parTrans" cxnId="{49721950-CFC0-491A-92DE-4717CBFBF744}">
      <dgm:prSet/>
      <dgm:spPr/>
      <dgm:t>
        <a:bodyPr/>
        <a:lstStyle/>
        <a:p>
          <a:endParaRPr lang="en-US"/>
        </a:p>
      </dgm:t>
    </dgm:pt>
    <dgm:pt modelId="{D2BCB5B5-60ED-4D08-9BDC-2CD1960420DD}" type="sibTrans" cxnId="{49721950-CFC0-491A-92DE-4717CBFBF744}">
      <dgm:prSet/>
      <dgm:spPr/>
      <dgm:t>
        <a:bodyPr/>
        <a:lstStyle/>
        <a:p>
          <a:endParaRPr lang="en-US"/>
        </a:p>
      </dgm:t>
    </dgm:pt>
    <dgm:pt modelId="{5FF6449E-D62E-4B7F-A12F-12692EF5176E}">
      <dgm:prSet/>
      <dgm:spPr/>
      <dgm:t>
        <a:bodyPr/>
        <a:lstStyle/>
        <a:p>
          <a:r>
            <a:rPr lang="it-IT" b="1" dirty="0">
              <a:solidFill>
                <a:schemeClr val="tx1"/>
              </a:solidFill>
            </a:rPr>
            <a:t>Si appoggiano a un modo basico di concepire la causalità: il prototipo di causalità è l’azione umana</a:t>
          </a:r>
          <a:endParaRPr lang="en-US" b="1" dirty="0">
            <a:solidFill>
              <a:schemeClr val="tx1"/>
            </a:solidFill>
          </a:endParaRPr>
        </a:p>
      </dgm:t>
    </dgm:pt>
    <dgm:pt modelId="{8763AFAB-392D-4C62-80D9-98807258DFBB}" type="parTrans" cxnId="{81ACA8E6-1EF3-43FC-8571-C66EC62B8812}">
      <dgm:prSet/>
      <dgm:spPr/>
      <dgm:t>
        <a:bodyPr/>
        <a:lstStyle/>
        <a:p>
          <a:endParaRPr lang="en-US"/>
        </a:p>
      </dgm:t>
    </dgm:pt>
    <dgm:pt modelId="{0A08B9FE-1DAF-48B9-B72E-AEEF41495BF0}" type="sibTrans" cxnId="{81ACA8E6-1EF3-43FC-8571-C66EC62B8812}">
      <dgm:prSet/>
      <dgm:spPr/>
      <dgm:t>
        <a:bodyPr/>
        <a:lstStyle/>
        <a:p>
          <a:endParaRPr lang="en-US"/>
        </a:p>
      </dgm:t>
    </dgm:pt>
    <dgm:pt modelId="{0BBE6022-170E-42A1-9343-E3A36FFDA07C}">
      <dgm:prSet/>
      <dgm:spPr/>
      <dgm:t>
        <a:bodyPr/>
        <a:lstStyle/>
        <a:p>
          <a:r>
            <a:rPr lang="it-IT"/>
            <a:t>Se spezzo un ramo, la causa del fatto che si sia spezzato è il mio intervento</a:t>
          </a:r>
          <a:endParaRPr lang="en-US"/>
        </a:p>
      </dgm:t>
    </dgm:pt>
    <dgm:pt modelId="{8DE643BC-2060-4AA8-92D9-3F7947BC64DC}" type="parTrans" cxnId="{4ED890C7-9D6E-4AC4-A545-835C01810FB8}">
      <dgm:prSet/>
      <dgm:spPr/>
      <dgm:t>
        <a:bodyPr/>
        <a:lstStyle/>
        <a:p>
          <a:endParaRPr lang="en-US"/>
        </a:p>
      </dgm:t>
    </dgm:pt>
    <dgm:pt modelId="{5F37EFA7-0354-426C-831D-781B76572E65}" type="sibTrans" cxnId="{4ED890C7-9D6E-4AC4-A545-835C01810FB8}">
      <dgm:prSet/>
      <dgm:spPr/>
      <dgm:t>
        <a:bodyPr/>
        <a:lstStyle/>
        <a:p>
          <a:endParaRPr lang="en-US"/>
        </a:p>
      </dgm:t>
    </dgm:pt>
    <dgm:pt modelId="{F6E37E5C-B3CD-493A-87DD-212EFBE36AD4}">
      <dgm:prSet/>
      <dgm:spPr/>
      <dgm:t>
        <a:bodyPr/>
        <a:lstStyle/>
        <a:p>
          <a:r>
            <a:rPr lang="it-IT"/>
            <a:t>Prototipo che vediamo attivo anche negli effetti di intervento appena discussi</a:t>
          </a:r>
          <a:endParaRPr lang="en-US"/>
        </a:p>
      </dgm:t>
    </dgm:pt>
    <dgm:pt modelId="{F52590C4-14CA-4C40-A60B-694BF85FBFB9}" type="parTrans" cxnId="{8374C15B-3E9B-4BA1-89CE-A29D01E21A8D}">
      <dgm:prSet/>
      <dgm:spPr/>
      <dgm:t>
        <a:bodyPr/>
        <a:lstStyle/>
        <a:p>
          <a:endParaRPr lang="en-US"/>
        </a:p>
      </dgm:t>
    </dgm:pt>
    <dgm:pt modelId="{35040742-17A9-4DCA-8532-633B436FAF44}" type="sibTrans" cxnId="{8374C15B-3E9B-4BA1-89CE-A29D01E21A8D}">
      <dgm:prSet/>
      <dgm:spPr/>
      <dgm:t>
        <a:bodyPr/>
        <a:lstStyle/>
        <a:p>
          <a:endParaRPr lang="en-US"/>
        </a:p>
      </dgm:t>
    </dgm:pt>
    <dgm:pt modelId="{FA855D73-B3CF-A849-9648-7DD1209EE7D6}" type="pres">
      <dgm:prSet presAssocID="{D59E60AF-9604-4B0C-B181-2705181F20EE}" presName="linear" presStyleCnt="0">
        <dgm:presLayoutVars>
          <dgm:animLvl val="lvl"/>
          <dgm:resizeHandles val="exact"/>
        </dgm:presLayoutVars>
      </dgm:prSet>
      <dgm:spPr/>
    </dgm:pt>
    <dgm:pt modelId="{8EFC3D52-0AB8-5E4A-BDAF-F5694D60B6B4}" type="pres">
      <dgm:prSet presAssocID="{C1E19BD9-3287-437D-B524-48C5640DF6D3}" presName="parentText" presStyleLbl="node1" presStyleIdx="0" presStyleCnt="3">
        <dgm:presLayoutVars>
          <dgm:chMax val="0"/>
          <dgm:bulletEnabled val="1"/>
        </dgm:presLayoutVars>
      </dgm:prSet>
      <dgm:spPr/>
    </dgm:pt>
    <dgm:pt modelId="{50304B1B-9E77-9448-B14D-29F2E9D0D611}" type="pres">
      <dgm:prSet presAssocID="{E20A20BF-ADAD-4DD3-99A2-9857896E0DDB}" presName="spacer" presStyleCnt="0"/>
      <dgm:spPr/>
    </dgm:pt>
    <dgm:pt modelId="{F2B1F897-43FF-6741-9CA4-B6BEE9AF5041}" type="pres">
      <dgm:prSet presAssocID="{9351885F-03FC-44FE-9869-4CE33C949649}" presName="parentText" presStyleLbl="node1" presStyleIdx="1" presStyleCnt="3">
        <dgm:presLayoutVars>
          <dgm:chMax val="0"/>
          <dgm:bulletEnabled val="1"/>
        </dgm:presLayoutVars>
      </dgm:prSet>
      <dgm:spPr/>
    </dgm:pt>
    <dgm:pt modelId="{9F67E737-4FB1-B94E-B479-F59E868AA193}" type="pres">
      <dgm:prSet presAssocID="{D2BCB5B5-60ED-4D08-9BDC-2CD1960420DD}" presName="spacer" presStyleCnt="0"/>
      <dgm:spPr/>
    </dgm:pt>
    <dgm:pt modelId="{50533E6C-4B1D-A646-9EBB-B2203CEB2B14}" type="pres">
      <dgm:prSet presAssocID="{5FF6449E-D62E-4B7F-A12F-12692EF5176E}" presName="parentText" presStyleLbl="node1" presStyleIdx="2" presStyleCnt="3">
        <dgm:presLayoutVars>
          <dgm:chMax val="0"/>
          <dgm:bulletEnabled val="1"/>
        </dgm:presLayoutVars>
      </dgm:prSet>
      <dgm:spPr/>
    </dgm:pt>
    <dgm:pt modelId="{1453EB43-9961-064C-B643-F466C7AF1607}" type="pres">
      <dgm:prSet presAssocID="{5FF6449E-D62E-4B7F-A12F-12692EF5176E}" presName="childText" presStyleLbl="revTx" presStyleIdx="0" presStyleCnt="1">
        <dgm:presLayoutVars>
          <dgm:bulletEnabled val="1"/>
        </dgm:presLayoutVars>
      </dgm:prSet>
      <dgm:spPr/>
    </dgm:pt>
  </dgm:ptLst>
  <dgm:cxnLst>
    <dgm:cxn modelId="{3D134A06-3D5B-4FFE-83B4-45FFBFB64F9D}" srcId="{D59E60AF-9604-4B0C-B181-2705181F20EE}" destId="{C1E19BD9-3287-437D-B524-48C5640DF6D3}" srcOrd="0" destOrd="0" parTransId="{A38531F7-02FD-4A12-8F86-C118870D13DB}" sibTransId="{E20A20BF-ADAD-4DD3-99A2-9857896E0DDB}"/>
    <dgm:cxn modelId="{49721950-CFC0-491A-92DE-4717CBFBF744}" srcId="{D59E60AF-9604-4B0C-B181-2705181F20EE}" destId="{9351885F-03FC-44FE-9869-4CE33C949649}" srcOrd="1" destOrd="0" parTransId="{42BE428C-BC5F-4080-9EA3-0F4F564B2506}" sibTransId="{D2BCB5B5-60ED-4D08-9BDC-2CD1960420DD}"/>
    <dgm:cxn modelId="{8374C15B-3E9B-4BA1-89CE-A29D01E21A8D}" srcId="{5FF6449E-D62E-4B7F-A12F-12692EF5176E}" destId="{F6E37E5C-B3CD-493A-87DD-212EFBE36AD4}" srcOrd="1" destOrd="0" parTransId="{F52590C4-14CA-4C40-A60B-694BF85FBFB9}" sibTransId="{35040742-17A9-4DCA-8532-633B436FAF44}"/>
    <dgm:cxn modelId="{1419EA65-522D-3B44-ABCC-859226B46E90}" type="presOf" srcId="{F6E37E5C-B3CD-493A-87DD-212EFBE36AD4}" destId="{1453EB43-9961-064C-B643-F466C7AF1607}" srcOrd="0" destOrd="1" presId="urn:microsoft.com/office/officeart/2005/8/layout/vList2"/>
    <dgm:cxn modelId="{C85D389F-739C-EE47-91C7-CFFC682638CD}" type="presOf" srcId="{9351885F-03FC-44FE-9869-4CE33C949649}" destId="{F2B1F897-43FF-6741-9CA4-B6BEE9AF5041}" srcOrd="0" destOrd="0" presId="urn:microsoft.com/office/officeart/2005/8/layout/vList2"/>
    <dgm:cxn modelId="{813AE0A7-8607-824D-AF73-D93525D61A2F}" type="presOf" srcId="{D59E60AF-9604-4B0C-B181-2705181F20EE}" destId="{FA855D73-B3CF-A849-9648-7DD1209EE7D6}" srcOrd="0" destOrd="0" presId="urn:microsoft.com/office/officeart/2005/8/layout/vList2"/>
    <dgm:cxn modelId="{098348AC-9AAE-7F4E-8B02-511B1CF55375}" type="presOf" srcId="{0BBE6022-170E-42A1-9343-E3A36FFDA07C}" destId="{1453EB43-9961-064C-B643-F466C7AF1607}" srcOrd="0" destOrd="0" presId="urn:microsoft.com/office/officeart/2005/8/layout/vList2"/>
    <dgm:cxn modelId="{4ED890C7-9D6E-4AC4-A545-835C01810FB8}" srcId="{5FF6449E-D62E-4B7F-A12F-12692EF5176E}" destId="{0BBE6022-170E-42A1-9343-E3A36FFDA07C}" srcOrd="0" destOrd="0" parTransId="{8DE643BC-2060-4AA8-92D9-3F7947BC64DC}" sibTransId="{5F37EFA7-0354-426C-831D-781B76572E65}"/>
    <dgm:cxn modelId="{8D61B9DD-0CF8-7E43-A2FA-901525A31BD0}" type="presOf" srcId="{5FF6449E-D62E-4B7F-A12F-12692EF5176E}" destId="{50533E6C-4B1D-A646-9EBB-B2203CEB2B14}" srcOrd="0" destOrd="0" presId="urn:microsoft.com/office/officeart/2005/8/layout/vList2"/>
    <dgm:cxn modelId="{81ACA8E6-1EF3-43FC-8571-C66EC62B8812}" srcId="{D59E60AF-9604-4B0C-B181-2705181F20EE}" destId="{5FF6449E-D62E-4B7F-A12F-12692EF5176E}" srcOrd="2" destOrd="0" parTransId="{8763AFAB-392D-4C62-80D9-98807258DFBB}" sibTransId="{0A08B9FE-1DAF-48B9-B72E-AEEF41495BF0}"/>
    <dgm:cxn modelId="{7FCB9DFA-0041-3F4D-BA92-FE1CA3B695FE}" type="presOf" srcId="{C1E19BD9-3287-437D-B524-48C5640DF6D3}" destId="{8EFC3D52-0AB8-5E4A-BDAF-F5694D60B6B4}" srcOrd="0" destOrd="0" presId="urn:microsoft.com/office/officeart/2005/8/layout/vList2"/>
    <dgm:cxn modelId="{223CD5B1-F612-A64A-8E97-56A305FA37ED}" type="presParOf" srcId="{FA855D73-B3CF-A849-9648-7DD1209EE7D6}" destId="{8EFC3D52-0AB8-5E4A-BDAF-F5694D60B6B4}" srcOrd="0" destOrd="0" presId="urn:microsoft.com/office/officeart/2005/8/layout/vList2"/>
    <dgm:cxn modelId="{0AD78FD3-F89D-DF4B-952B-1B25E3FEB0F5}" type="presParOf" srcId="{FA855D73-B3CF-A849-9648-7DD1209EE7D6}" destId="{50304B1B-9E77-9448-B14D-29F2E9D0D611}" srcOrd="1" destOrd="0" presId="urn:microsoft.com/office/officeart/2005/8/layout/vList2"/>
    <dgm:cxn modelId="{FF7E1EDE-3D5E-2A48-A12A-5DF61294FD0E}" type="presParOf" srcId="{FA855D73-B3CF-A849-9648-7DD1209EE7D6}" destId="{F2B1F897-43FF-6741-9CA4-B6BEE9AF5041}" srcOrd="2" destOrd="0" presId="urn:microsoft.com/office/officeart/2005/8/layout/vList2"/>
    <dgm:cxn modelId="{CC8102F9-A975-9847-A17A-D2ECC8456814}" type="presParOf" srcId="{FA855D73-B3CF-A849-9648-7DD1209EE7D6}" destId="{9F67E737-4FB1-B94E-B479-F59E868AA193}" srcOrd="3" destOrd="0" presId="urn:microsoft.com/office/officeart/2005/8/layout/vList2"/>
    <dgm:cxn modelId="{5C68620C-4AD4-1243-B65A-587B9162DEEA}" type="presParOf" srcId="{FA855D73-B3CF-A849-9648-7DD1209EE7D6}" destId="{50533E6C-4B1D-A646-9EBB-B2203CEB2B14}" srcOrd="4" destOrd="0" presId="urn:microsoft.com/office/officeart/2005/8/layout/vList2"/>
    <dgm:cxn modelId="{33BF06D6-ECDE-8C47-8633-883F76F91436}" type="presParOf" srcId="{FA855D73-B3CF-A849-9648-7DD1209EE7D6}" destId="{1453EB43-9961-064C-B643-F466C7AF1607}"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2C27C68-8035-4585-896F-C063975FB5D4}"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AAD82F17-CAF8-4CBF-9E06-E546D47D193B}">
      <dgm:prSet/>
      <dgm:spPr/>
      <dgm:t>
        <a:bodyPr/>
        <a:lstStyle/>
        <a:p>
          <a:r>
            <a:rPr lang="it-IT"/>
            <a:t>Identificare segni di attività da parte dell’agente, </a:t>
          </a:r>
          <a:r>
            <a:rPr lang="it-IT" b="1"/>
            <a:t>prima</a:t>
          </a:r>
          <a:r>
            <a:rPr lang="it-IT"/>
            <a:t> e </a:t>
          </a:r>
          <a:r>
            <a:rPr lang="it-IT" b="1"/>
            <a:t>durante</a:t>
          </a:r>
          <a:r>
            <a:rPr lang="it-IT"/>
            <a:t> l’interazione causale con l’oggetto</a:t>
          </a:r>
          <a:endParaRPr lang="en-US"/>
        </a:p>
      </dgm:t>
    </dgm:pt>
    <dgm:pt modelId="{49C2F141-A74C-4A58-831D-60FCF7605C11}" type="parTrans" cxnId="{D8A6B746-2787-4ACA-9B1C-5CF160C045DC}">
      <dgm:prSet/>
      <dgm:spPr/>
      <dgm:t>
        <a:bodyPr/>
        <a:lstStyle/>
        <a:p>
          <a:endParaRPr lang="en-US"/>
        </a:p>
      </dgm:t>
    </dgm:pt>
    <dgm:pt modelId="{F5908DFC-5772-42C1-B829-4393CA0C40E5}" type="sibTrans" cxnId="{D8A6B746-2787-4ACA-9B1C-5CF160C045DC}">
      <dgm:prSet/>
      <dgm:spPr/>
      <dgm:t>
        <a:bodyPr/>
        <a:lstStyle/>
        <a:p>
          <a:endParaRPr lang="en-US"/>
        </a:p>
      </dgm:t>
    </dgm:pt>
    <dgm:pt modelId="{280CEAC8-3D7E-4631-AB09-81EB154A776B}">
      <dgm:prSet/>
      <dgm:spPr/>
      <dgm:t>
        <a:bodyPr/>
        <a:lstStyle/>
        <a:p>
          <a:r>
            <a:rPr lang="it-IT" b="1"/>
            <a:t>Inattività</a:t>
          </a:r>
          <a:r>
            <a:rPr lang="it-IT"/>
            <a:t> dell’oggetto prima dell’azione</a:t>
          </a:r>
          <a:endParaRPr lang="en-US"/>
        </a:p>
      </dgm:t>
    </dgm:pt>
    <dgm:pt modelId="{A422A208-DFB0-4305-8B75-48589053F865}" type="parTrans" cxnId="{2F49F7CA-ADE9-4CDD-BD2C-D1833D0899BF}">
      <dgm:prSet/>
      <dgm:spPr/>
      <dgm:t>
        <a:bodyPr/>
        <a:lstStyle/>
        <a:p>
          <a:endParaRPr lang="en-US"/>
        </a:p>
      </dgm:t>
    </dgm:pt>
    <dgm:pt modelId="{CA9CB86C-831A-482F-8728-94532B976E89}" type="sibTrans" cxnId="{2F49F7CA-ADE9-4CDD-BD2C-D1833D0899BF}">
      <dgm:prSet/>
      <dgm:spPr/>
      <dgm:t>
        <a:bodyPr/>
        <a:lstStyle/>
        <a:p>
          <a:endParaRPr lang="en-US"/>
        </a:p>
      </dgm:t>
    </dgm:pt>
    <dgm:pt modelId="{6841679E-757C-486A-B42A-72F2A484FF04}">
      <dgm:prSet/>
      <dgm:spPr/>
      <dgm:t>
        <a:bodyPr/>
        <a:lstStyle/>
        <a:p>
          <a:r>
            <a:rPr lang="it-IT"/>
            <a:t>Percepire un </a:t>
          </a:r>
          <a:r>
            <a:rPr lang="it-IT" b="1"/>
            <a:t>contatto</a:t>
          </a:r>
          <a:r>
            <a:rPr lang="it-IT"/>
            <a:t> fisico tra l’attore e l’oggetto</a:t>
          </a:r>
          <a:endParaRPr lang="en-US"/>
        </a:p>
      </dgm:t>
    </dgm:pt>
    <dgm:pt modelId="{BACBF25E-D9A6-4F0A-A276-3838ACD0E16F}" type="parTrans" cxnId="{6DA80FBA-C058-4FB2-9284-AD99A7AA5440}">
      <dgm:prSet/>
      <dgm:spPr/>
      <dgm:t>
        <a:bodyPr/>
        <a:lstStyle/>
        <a:p>
          <a:endParaRPr lang="en-US"/>
        </a:p>
      </dgm:t>
    </dgm:pt>
    <dgm:pt modelId="{A452D7A5-0750-48A6-B5D2-86EF8A8ED9FD}" type="sibTrans" cxnId="{6DA80FBA-C058-4FB2-9284-AD99A7AA5440}">
      <dgm:prSet/>
      <dgm:spPr/>
      <dgm:t>
        <a:bodyPr/>
        <a:lstStyle/>
        <a:p>
          <a:endParaRPr lang="en-US"/>
        </a:p>
      </dgm:t>
    </dgm:pt>
    <dgm:pt modelId="{58593427-CE69-468E-B075-2B749D36D7A6}">
      <dgm:prSet/>
      <dgm:spPr/>
      <dgm:t>
        <a:bodyPr/>
        <a:lstStyle/>
        <a:p>
          <a:r>
            <a:rPr lang="it-IT" b="1"/>
            <a:t>Breve</a:t>
          </a:r>
          <a:r>
            <a:rPr lang="it-IT"/>
            <a:t> durata dell’interazione</a:t>
          </a:r>
          <a:endParaRPr lang="en-US"/>
        </a:p>
      </dgm:t>
    </dgm:pt>
    <dgm:pt modelId="{C9ABF0DD-323A-4C73-82A9-85238820BFD6}" type="parTrans" cxnId="{879E9FE6-78F5-4D4E-9121-2620EBD704D2}">
      <dgm:prSet/>
      <dgm:spPr/>
      <dgm:t>
        <a:bodyPr/>
        <a:lstStyle/>
        <a:p>
          <a:endParaRPr lang="en-US"/>
        </a:p>
      </dgm:t>
    </dgm:pt>
    <dgm:pt modelId="{FE5BC505-A715-4949-A66C-7D2A17522159}" type="sibTrans" cxnId="{879E9FE6-78F5-4D4E-9121-2620EBD704D2}">
      <dgm:prSet/>
      <dgm:spPr/>
      <dgm:t>
        <a:bodyPr/>
        <a:lstStyle/>
        <a:p>
          <a:endParaRPr lang="en-US"/>
        </a:p>
      </dgm:t>
    </dgm:pt>
    <dgm:pt modelId="{E4439870-61AD-C34D-8B7B-6F6E59A6B4AA}" type="pres">
      <dgm:prSet presAssocID="{22C27C68-8035-4585-896F-C063975FB5D4}" presName="vert0" presStyleCnt="0">
        <dgm:presLayoutVars>
          <dgm:dir/>
          <dgm:animOne val="branch"/>
          <dgm:animLvl val="lvl"/>
        </dgm:presLayoutVars>
      </dgm:prSet>
      <dgm:spPr/>
    </dgm:pt>
    <dgm:pt modelId="{F8B53CCF-4659-8444-BE03-83211CA2AF1C}" type="pres">
      <dgm:prSet presAssocID="{AAD82F17-CAF8-4CBF-9E06-E546D47D193B}" presName="thickLine" presStyleLbl="alignNode1" presStyleIdx="0" presStyleCnt="4"/>
      <dgm:spPr/>
    </dgm:pt>
    <dgm:pt modelId="{EFAD2FCB-C4CA-5047-B628-5A185F596368}" type="pres">
      <dgm:prSet presAssocID="{AAD82F17-CAF8-4CBF-9E06-E546D47D193B}" presName="horz1" presStyleCnt="0"/>
      <dgm:spPr/>
    </dgm:pt>
    <dgm:pt modelId="{A018D3F0-DD18-9444-96A2-F2704F10E1AE}" type="pres">
      <dgm:prSet presAssocID="{AAD82F17-CAF8-4CBF-9E06-E546D47D193B}" presName="tx1" presStyleLbl="revTx" presStyleIdx="0" presStyleCnt="4"/>
      <dgm:spPr/>
    </dgm:pt>
    <dgm:pt modelId="{03F7AD90-1E1E-3D4C-AB49-2123C89ED30A}" type="pres">
      <dgm:prSet presAssocID="{AAD82F17-CAF8-4CBF-9E06-E546D47D193B}" presName="vert1" presStyleCnt="0"/>
      <dgm:spPr/>
    </dgm:pt>
    <dgm:pt modelId="{359B34B5-464B-7241-B431-C16A565D8F04}" type="pres">
      <dgm:prSet presAssocID="{280CEAC8-3D7E-4631-AB09-81EB154A776B}" presName="thickLine" presStyleLbl="alignNode1" presStyleIdx="1" presStyleCnt="4"/>
      <dgm:spPr/>
    </dgm:pt>
    <dgm:pt modelId="{E65FEBE4-7682-6A4F-97E5-1D8A69B002E1}" type="pres">
      <dgm:prSet presAssocID="{280CEAC8-3D7E-4631-AB09-81EB154A776B}" presName="horz1" presStyleCnt="0"/>
      <dgm:spPr/>
    </dgm:pt>
    <dgm:pt modelId="{0EDE4CFC-A8AF-8E40-A2AE-6BF2C6F94F33}" type="pres">
      <dgm:prSet presAssocID="{280CEAC8-3D7E-4631-AB09-81EB154A776B}" presName="tx1" presStyleLbl="revTx" presStyleIdx="1" presStyleCnt="4"/>
      <dgm:spPr/>
    </dgm:pt>
    <dgm:pt modelId="{3FB1686E-C5B2-F14E-9248-17DF90796E7C}" type="pres">
      <dgm:prSet presAssocID="{280CEAC8-3D7E-4631-AB09-81EB154A776B}" presName="vert1" presStyleCnt="0"/>
      <dgm:spPr/>
    </dgm:pt>
    <dgm:pt modelId="{24BB3B51-C2E3-594A-AF60-6E432DEC83C1}" type="pres">
      <dgm:prSet presAssocID="{6841679E-757C-486A-B42A-72F2A484FF04}" presName="thickLine" presStyleLbl="alignNode1" presStyleIdx="2" presStyleCnt="4"/>
      <dgm:spPr/>
    </dgm:pt>
    <dgm:pt modelId="{46524126-E327-6F4E-9EE6-3F0720AC597D}" type="pres">
      <dgm:prSet presAssocID="{6841679E-757C-486A-B42A-72F2A484FF04}" presName="horz1" presStyleCnt="0"/>
      <dgm:spPr/>
    </dgm:pt>
    <dgm:pt modelId="{83BF38D5-7D53-744A-BC70-D4BCA76FA5F1}" type="pres">
      <dgm:prSet presAssocID="{6841679E-757C-486A-B42A-72F2A484FF04}" presName="tx1" presStyleLbl="revTx" presStyleIdx="2" presStyleCnt="4"/>
      <dgm:spPr/>
    </dgm:pt>
    <dgm:pt modelId="{D893AA31-A18B-AB44-AEA6-1D4FA505E140}" type="pres">
      <dgm:prSet presAssocID="{6841679E-757C-486A-B42A-72F2A484FF04}" presName="vert1" presStyleCnt="0"/>
      <dgm:spPr/>
    </dgm:pt>
    <dgm:pt modelId="{229AD5FA-6DB1-6F47-9B28-2EC6A0F39A1F}" type="pres">
      <dgm:prSet presAssocID="{58593427-CE69-468E-B075-2B749D36D7A6}" presName="thickLine" presStyleLbl="alignNode1" presStyleIdx="3" presStyleCnt="4"/>
      <dgm:spPr/>
    </dgm:pt>
    <dgm:pt modelId="{B70672FF-8F52-F642-9AE8-1B32EA79EBED}" type="pres">
      <dgm:prSet presAssocID="{58593427-CE69-468E-B075-2B749D36D7A6}" presName="horz1" presStyleCnt="0"/>
      <dgm:spPr/>
    </dgm:pt>
    <dgm:pt modelId="{00E9F772-05FA-AA49-96A0-AEFBE7886DC6}" type="pres">
      <dgm:prSet presAssocID="{58593427-CE69-468E-B075-2B749D36D7A6}" presName="tx1" presStyleLbl="revTx" presStyleIdx="3" presStyleCnt="4"/>
      <dgm:spPr/>
    </dgm:pt>
    <dgm:pt modelId="{DC5F4E2D-DAFB-F845-BA7E-F39EF69FE265}" type="pres">
      <dgm:prSet presAssocID="{58593427-CE69-468E-B075-2B749D36D7A6}" presName="vert1" presStyleCnt="0"/>
      <dgm:spPr/>
    </dgm:pt>
  </dgm:ptLst>
  <dgm:cxnLst>
    <dgm:cxn modelId="{D7DED541-50B8-004D-B41E-F68B8A1B6B6C}" type="presOf" srcId="{6841679E-757C-486A-B42A-72F2A484FF04}" destId="{83BF38D5-7D53-744A-BC70-D4BCA76FA5F1}" srcOrd="0" destOrd="0" presId="urn:microsoft.com/office/officeart/2008/layout/LinedList"/>
    <dgm:cxn modelId="{D8A6B746-2787-4ACA-9B1C-5CF160C045DC}" srcId="{22C27C68-8035-4585-896F-C063975FB5D4}" destId="{AAD82F17-CAF8-4CBF-9E06-E546D47D193B}" srcOrd="0" destOrd="0" parTransId="{49C2F141-A74C-4A58-831D-60FCF7605C11}" sibTransId="{F5908DFC-5772-42C1-B829-4393CA0C40E5}"/>
    <dgm:cxn modelId="{1A9E1B4A-F675-D645-9107-6E39949AB973}" type="presOf" srcId="{22C27C68-8035-4585-896F-C063975FB5D4}" destId="{E4439870-61AD-C34D-8B7B-6F6E59A6B4AA}" srcOrd="0" destOrd="0" presId="urn:microsoft.com/office/officeart/2008/layout/LinedList"/>
    <dgm:cxn modelId="{00AECDA1-3BE3-DD41-8DA0-8AC4366F6B1D}" type="presOf" srcId="{280CEAC8-3D7E-4631-AB09-81EB154A776B}" destId="{0EDE4CFC-A8AF-8E40-A2AE-6BF2C6F94F33}" srcOrd="0" destOrd="0" presId="urn:microsoft.com/office/officeart/2008/layout/LinedList"/>
    <dgm:cxn modelId="{07C5F4AE-8245-0A4D-A17B-4B2989D104F5}" type="presOf" srcId="{AAD82F17-CAF8-4CBF-9E06-E546D47D193B}" destId="{A018D3F0-DD18-9444-96A2-F2704F10E1AE}" srcOrd="0" destOrd="0" presId="urn:microsoft.com/office/officeart/2008/layout/LinedList"/>
    <dgm:cxn modelId="{7DBE1DB0-D74E-7645-AC8D-B2FDA14BAD98}" type="presOf" srcId="{58593427-CE69-468E-B075-2B749D36D7A6}" destId="{00E9F772-05FA-AA49-96A0-AEFBE7886DC6}" srcOrd="0" destOrd="0" presId="urn:microsoft.com/office/officeart/2008/layout/LinedList"/>
    <dgm:cxn modelId="{6DA80FBA-C058-4FB2-9284-AD99A7AA5440}" srcId="{22C27C68-8035-4585-896F-C063975FB5D4}" destId="{6841679E-757C-486A-B42A-72F2A484FF04}" srcOrd="2" destOrd="0" parTransId="{BACBF25E-D9A6-4F0A-A276-3838ACD0E16F}" sibTransId="{A452D7A5-0750-48A6-B5D2-86EF8A8ED9FD}"/>
    <dgm:cxn modelId="{2F49F7CA-ADE9-4CDD-BD2C-D1833D0899BF}" srcId="{22C27C68-8035-4585-896F-C063975FB5D4}" destId="{280CEAC8-3D7E-4631-AB09-81EB154A776B}" srcOrd="1" destOrd="0" parTransId="{A422A208-DFB0-4305-8B75-48589053F865}" sibTransId="{CA9CB86C-831A-482F-8728-94532B976E89}"/>
    <dgm:cxn modelId="{879E9FE6-78F5-4D4E-9121-2620EBD704D2}" srcId="{22C27C68-8035-4585-896F-C063975FB5D4}" destId="{58593427-CE69-468E-B075-2B749D36D7A6}" srcOrd="3" destOrd="0" parTransId="{C9ABF0DD-323A-4C73-82A9-85238820BFD6}" sibTransId="{FE5BC505-A715-4949-A66C-7D2A17522159}"/>
    <dgm:cxn modelId="{F05014A8-D15F-6542-82F3-906204ECE58C}" type="presParOf" srcId="{E4439870-61AD-C34D-8B7B-6F6E59A6B4AA}" destId="{F8B53CCF-4659-8444-BE03-83211CA2AF1C}" srcOrd="0" destOrd="0" presId="urn:microsoft.com/office/officeart/2008/layout/LinedList"/>
    <dgm:cxn modelId="{C9C64B8A-69F8-4040-B968-877E4256B556}" type="presParOf" srcId="{E4439870-61AD-C34D-8B7B-6F6E59A6B4AA}" destId="{EFAD2FCB-C4CA-5047-B628-5A185F596368}" srcOrd="1" destOrd="0" presId="urn:microsoft.com/office/officeart/2008/layout/LinedList"/>
    <dgm:cxn modelId="{5138C097-8D5C-6C4B-B3B6-6885E24A5DAE}" type="presParOf" srcId="{EFAD2FCB-C4CA-5047-B628-5A185F596368}" destId="{A018D3F0-DD18-9444-96A2-F2704F10E1AE}" srcOrd="0" destOrd="0" presId="urn:microsoft.com/office/officeart/2008/layout/LinedList"/>
    <dgm:cxn modelId="{6280E0FF-40D6-9747-AE8C-760AC175B87A}" type="presParOf" srcId="{EFAD2FCB-C4CA-5047-B628-5A185F596368}" destId="{03F7AD90-1E1E-3D4C-AB49-2123C89ED30A}" srcOrd="1" destOrd="0" presId="urn:microsoft.com/office/officeart/2008/layout/LinedList"/>
    <dgm:cxn modelId="{48F7756E-BE82-3A45-9C91-DCDA2FC3A6D7}" type="presParOf" srcId="{E4439870-61AD-C34D-8B7B-6F6E59A6B4AA}" destId="{359B34B5-464B-7241-B431-C16A565D8F04}" srcOrd="2" destOrd="0" presId="urn:microsoft.com/office/officeart/2008/layout/LinedList"/>
    <dgm:cxn modelId="{BB1CF858-588D-9644-B805-8DDA74F689A2}" type="presParOf" srcId="{E4439870-61AD-C34D-8B7B-6F6E59A6B4AA}" destId="{E65FEBE4-7682-6A4F-97E5-1D8A69B002E1}" srcOrd="3" destOrd="0" presId="urn:microsoft.com/office/officeart/2008/layout/LinedList"/>
    <dgm:cxn modelId="{40A804EB-29F6-8F48-9CC3-836B00EC3BA3}" type="presParOf" srcId="{E65FEBE4-7682-6A4F-97E5-1D8A69B002E1}" destId="{0EDE4CFC-A8AF-8E40-A2AE-6BF2C6F94F33}" srcOrd="0" destOrd="0" presId="urn:microsoft.com/office/officeart/2008/layout/LinedList"/>
    <dgm:cxn modelId="{63E06090-43A8-F140-BB24-8092A0C002A8}" type="presParOf" srcId="{E65FEBE4-7682-6A4F-97E5-1D8A69B002E1}" destId="{3FB1686E-C5B2-F14E-9248-17DF90796E7C}" srcOrd="1" destOrd="0" presId="urn:microsoft.com/office/officeart/2008/layout/LinedList"/>
    <dgm:cxn modelId="{3E21AF65-6943-6144-914C-0C735FECCAB6}" type="presParOf" srcId="{E4439870-61AD-C34D-8B7B-6F6E59A6B4AA}" destId="{24BB3B51-C2E3-594A-AF60-6E432DEC83C1}" srcOrd="4" destOrd="0" presId="urn:microsoft.com/office/officeart/2008/layout/LinedList"/>
    <dgm:cxn modelId="{25C0FD94-0A40-AF41-BE86-3E0FEFB63C0D}" type="presParOf" srcId="{E4439870-61AD-C34D-8B7B-6F6E59A6B4AA}" destId="{46524126-E327-6F4E-9EE6-3F0720AC597D}" srcOrd="5" destOrd="0" presId="urn:microsoft.com/office/officeart/2008/layout/LinedList"/>
    <dgm:cxn modelId="{E36A398A-6B8E-A142-8961-B247A54BD136}" type="presParOf" srcId="{46524126-E327-6F4E-9EE6-3F0720AC597D}" destId="{83BF38D5-7D53-744A-BC70-D4BCA76FA5F1}" srcOrd="0" destOrd="0" presId="urn:microsoft.com/office/officeart/2008/layout/LinedList"/>
    <dgm:cxn modelId="{B00FD04B-BB89-7D4E-B235-D10F5A3305D7}" type="presParOf" srcId="{46524126-E327-6F4E-9EE6-3F0720AC597D}" destId="{D893AA31-A18B-AB44-AEA6-1D4FA505E140}" srcOrd="1" destOrd="0" presId="urn:microsoft.com/office/officeart/2008/layout/LinedList"/>
    <dgm:cxn modelId="{CE9E78CA-11C6-8C4D-B62A-FEE829C56064}" type="presParOf" srcId="{E4439870-61AD-C34D-8B7B-6F6E59A6B4AA}" destId="{229AD5FA-6DB1-6F47-9B28-2EC6A0F39A1F}" srcOrd="6" destOrd="0" presId="urn:microsoft.com/office/officeart/2008/layout/LinedList"/>
    <dgm:cxn modelId="{3644E2F3-8D30-AA4A-A6B6-A74AB5F36E49}" type="presParOf" srcId="{E4439870-61AD-C34D-8B7B-6F6E59A6B4AA}" destId="{B70672FF-8F52-F642-9AE8-1B32EA79EBED}" srcOrd="7" destOrd="0" presId="urn:microsoft.com/office/officeart/2008/layout/LinedList"/>
    <dgm:cxn modelId="{925E181F-40B3-6C47-A603-D284F1D10CA4}" type="presParOf" srcId="{B70672FF-8F52-F642-9AE8-1B32EA79EBED}" destId="{00E9F772-05FA-AA49-96A0-AEFBE7886DC6}" srcOrd="0" destOrd="0" presId="urn:microsoft.com/office/officeart/2008/layout/LinedList"/>
    <dgm:cxn modelId="{40D6146D-B949-324B-A50F-5E20D3E63E39}" type="presParOf" srcId="{B70672FF-8F52-F642-9AE8-1B32EA79EBED}" destId="{DC5F4E2D-DAFB-F845-BA7E-F39EF69FE26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2C87953-97E6-4DB4-8FA6-BD40C409EDB6}"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649A63B5-6997-479E-8354-8FF7456DB363}">
      <dgm:prSet/>
      <dgm:spPr/>
      <dgm:t>
        <a:bodyPr/>
        <a:lstStyle/>
        <a:p>
          <a:r>
            <a:rPr lang="it-IT"/>
            <a:t>Il comportamento si modifica in funzione delle sue conseguenze</a:t>
          </a:r>
          <a:endParaRPr lang="en-US"/>
        </a:p>
      </dgm:t>
    </dgm:pt>
    <dgm:pt modelId="{A011B19E-93AE-45B9-89F1-84CEEAEC7FA1}" type="parTrans" cxnId="{DEA4565F-3568-4C61-B8FB-4D8F298F3DEF}">
      <dgm:prSet/>
      <dgm:spPr/>
      <dgm:t>
        <a:bodyPr/>
        <a:lstStyle/>
        <a:p>
          <a:endParaRPr lang="en-US"/>
        </a:p>
      </dgm:t>
    </dgm:pt>
    <dgm:pt modelId="{29A40417-B34E-4A3B-A44E-EC6FD5BA6306}" type="sibTrans" cxnId="{DEA4565F-3568-4C61-B8FB-4D8F298F3DEF}">
      <dgm:prSet/>
      <dgm:spPr/>
      <dgm:t>
        <a:bodyPr/>
        <a:lstStyle/>
        <a:p>
          <a:endParaRPr lang="en-US"/>
        </a:p>
      </dgm:t>
    </dgm:pt>
    <dgm:pt modelId="{DB2EEB1F-FEF6-468F-8AAB-BFA788FBE29D}">
      <dgm:prSet/>
      <dgm:spPr/>
      <dgm:t>
        <a:bodyPr/>
        <a:lstStyle/>
        <a:p>
          <a:r>
            <a:rPr lang="it-IT"/>
            <a:t>Comportamenti con conseguenze soddisfacenti diventano più frequenti, quelli con conseguenze insoddisfacenti diventano meno frequenti</a:t>
          </a:r>
          <a:endParaRPr lang="en-US"/>
        </a:p>
      </dgm:t>
    </dgm:pt>
    <dgm:pt modelId="{4E28F0D4-D84F-421A-91D0-399D73F87566}" type="parTrans" cxnId="{AA8D524E-E1A0-4BFF-A29C-84DA19FA9CA4}">
      <dgm:prSet/>
      <dgm:spPr/>
      <dgm:t>
        <a:bodyPr/>
        <a:lstStyle/>
        <a:p>
          <a:endParaRPr lang="en-US"/>
        </a:p>
      </dgm:t>
    </dgm:pt>
    <dgm:pt modelId="{AD362CDF-98B6-4F15-91D9-88BA9177E212}" type="sibTrans" cxnId="{AA8D524E-E1A0-4BFF-A29C-84DA19FA9CA4}">
      <dgm:prSet/>
      <dgm:spPr/>
      <dgm:t>
        <a:bodyPr/>
        <a:lstStyle/>
        <a:p>
          <a:endParaRPr lang="en-US"/>
        </a:p>
      </dgm:t>
    </dgm:pt>
    <dgm:pt modelId="{62411FF8-F6C7-EE46-9E06-82189036C86A}" type="pres">
      <dgm:prSet presAssocID="{E2C87953-97E6-4DB4-8FA6-BD40C409EDB6}" presName="vert0" presStyleCnt="0">
        <dgm:presLayoutVars>
          <dgm:dir/>
          <dgm:animOne val="branch"/>
          <dgm:animLvl val="lvl"/>
        </dgm:presLayoutVars>
      </dgm:prSet>
      <dgm:spPr/>
    </dgm:pt>
    <dgm:pt modelId="{E518E36A-8561-DA47-B32B-78752C7A5AC6}" type="pres">
      <dgm:prSet presAssocID="{649A63B5-6997-479E-8354-8FF7456DB363}" presName="thickLine" presStyleLbl="alignNode1" presStyleIdx="0" presStyleCnt="2"/>
      <dgm:spPr/>
    </dgm:pt>
    <dgm:pt modelId="{80FFF176-ED2B-2C44-A20A-208AC58C87D9}" type="pres">
      <dgm:prSet presAssocID="{649A63B5-6997-479E-8354-8FF7456DB363}" presName="horz1" presStyleCnt="0"/>
      <dgm:spPr/>
    </dgm:pt>
    <dgm:pt modelId="{E542A541-E329-A84A-9071-2B70AE35B74D}" type="pres">
      <dgm:prSet presAssocID="{649A63B5-6997-479E-8354-8FF7456DB363}" presName="tx1" presStyleLbl="revTx" presStyleIdx="0" presStyleCnt="2"/>
      <dgm:spPr/>
    </dgm:pt>
    <dgm:pt modelId="{01338050-88D4-7B42-8F83-369EDE9AB33D}" type="pres">
      <dgm:prSet presAssocID="{649A63B5-6997-479E-8354-8FF7456DB363}" presName="vert1" presStyleCnt="0"/>
      <dgm:spPr/>
    </dgm:pt>
    <dgm:pt modelId="{14F2BFD5-C590-EA4C-8B47-C68EDDDC0D98}" type="pres">
      <dgm:prSet presAssocID="{DB2EEB1F-FEF6-468F-8AAB-BFA788FBE29D}" presName="thickLine" presStyleLbl="alignNode1" presStyleIdx="1" presStyleCnt="2"/>
      <dgm:spPr/>
    </dgm:pt>
    <dgm:pt modelId="{E27C1909-3522-E244-9343-4E3EA0403F8E}" type="pres">
      <dgm:prSet presAssocID="{DB2EEB1F-FEF6-468F-8AAB-BFA788FBE29D}" presName="horz1" presStyleCnt="0"/>
      <dgm:spPr/>
    </dgm:pt>
    <dgm:pt modelId="{0806A7DF-926C-B347-864F-9CBCA7459D41}" type="pres">
      <dgm:prSet presAssocID="{DB2EEB1F-FEF6-468F-8AAB-BFA788FBE29D}" presName="tx1" presStyleLbl="revTx" presStyleIdx="1" presStyleCnt="2"/>
      <dgm:spPr/>
    </dgm:pt>
    <dgm:pt modelId="{A82E1DAA-0542-234C-84FD-AFA7A469F881}" type="pres">
      <dgm:prSet presAssocID="{DB2EEB1F-FEF6-468F-8AAB-BFA788FBE29D}" presName="vert1" presStyleCnt="0"/>
      <dgm:spPr/>
    </dgm:pt>
  </dgm:ptLst>
  <dgm:cxnLst>
    <dgm:cxn modelId="{5B433824-F76B-E948-87E6-DEA6DA832D7F}" type="presOf" srcId="{DB2EEB1F-FEF6-468F-8AAB-BFA788FBE29D}" destId="{0806A7DF-926C-B347-864F-9CBCA7459D41}" srcOrd="0" destOrd="0" presId="urn:microsoft.com/office/officeart/2008/layout/LinedList"/>
    <dgm:cxn modelId="{535E0647-842C-A14F-903F-ADDA1448227F}" type="presOf" srcId="{649A63B5-6997-479E-8354-8FF7456DB363}" destId="{E542A541-E329-A84A-9071-2B70AE35B74D}" srcOrd="0" destOrd="0" presId="urn:microsoft.com/office/officeart/2008/layout/LinedList"/>
    <dgm:cxn modelId="{AA8D524E-E1A0-4BFF-A29C-84DA19FA9CA4}" srcId="{E2C87953-97E6-4DB4-8FA6-BD40C409EDB6}" destId="{DB2EEB1F-FEF6-468F-8AAB-BFA788FBE29D}" srcOrd="1" destOrd="0" parTransId="{4E28F0D4-D84F-421A-91D0-399D73F87566}" sibTransId="{AD362CDF-98B6-4F15-91D9-88BA9177E212}"/>
    <dgm:cxn modelId="{DEA4565F-3568-4C61-B8FB-4D8F298F3DEF}" srcId="{E2C87953-97E6-4DB4-8FA6-BD40C409EDB6}" destId="{649A63B5-6997-479E-8354-8FF7456DB363}" srcOrd="0" destOrd="0" parTransId="{A011B19E-93AE-45B9-89F1-84CEEAEC7FA1}" sibTransId="{29A40417-B34E-4A3B-A44E-EC6FD5BA6306}"/>
    <dgm:cxn modelId="{1BB4179B-782D-4047-958E-65A0375C40C2}" type="presOf" srcId="{E2C87953-97E6-4DB4-8FA6-BD40C409EDB6}" destId="{62411FF8-F6C7-EE46-9E06-82189036C86A}" srcOrd="0" destOrd="0" presId="urn:microsoft.com/office/officeart/2008/layout/LinedList"/>
    <dgm:cxn modelId="{1C009532-51CD-3043-85BB-E23445BB6C07}" type="presParOf" srcId="{62411FF8-F6C7-EE46-9E06-82189036C86A}" destId="{E518E36A-8561-DA47-B32B-78752C7A5AC6}" srcOrd="0" destOrd="0" presId="urn:microsoft.com/office/officeart/2008/layout/LinedList"/>
    <dgm:cxn modelId="{33C2D355-29B0-4049-85D0-D715AB430581}" type="presParOf" srcId="{62411FF8-F6C7-EE46-9E06-82189036C86A}" destId="{80FFF176-ED2B-2C44-A20A-208AC58C87D9}" srcOrd="1" destOrd="0" presId="urn:microsoft.com/office/officeart/2008/layout/LinedList"/>
    <dgm:cxn modelId="{5F30E1CE-0160-9245-974E-32397E84452D}" type="presParOf" srcId="{80FFF176-ED2B-2C44-A20A-208AC58C87D9}" destId="{E542A541-E329-A84A-9071-2B70AE35B74D}" srcOrd="0" destOrd="0" presId="urn:microsoft.com/office/officeart/2008/layout/LinedList"/>
    <dgm:cxn modelId="{CD070E84-F6CF-2A4A-80A2-874B7279670E}" type="presParOf" srcId="{80FFF176-ED2B-2C44-A20A-208AC58C87D9}" destId="{01338050-88D4-7B42-8F83-369EDE9AB33D}" srcOrd="1" destOrd="0" presId="urn:microsoft.com/office/officeart/2008/layout/LinedList"/>
    <dgm:cxn modelId="{79F52399-E329-FA44-926C-EAB18C1FF20E}" type="presParOf" srcId="{62411FF8-F6C7-EE46-9E06-82189036C86A}" destId="{14F2BFD5-C590-EA4C-8B47-C68EDDDC0D98}" srcOrd="2" destOrd="0" presId="urn:microsoft.com/office/officeart/2008/layout/LinedList"/>
    <dgm:cxn modelId="{5052D66F-92D5-1640-89F2-494D8EB2BE51}" type="presParOf" srcId="{62411FF8-F6C7-EE46-9E06-82189036C86A}" destId="{E27C1909-3522-E244-9343-4E3EA0403F8E}" srcOrd="3" destOrd="0" presId="urn:microsoft.com/office/officeart/2008/layout/LinedList"/>
    <dgm:cxn modelId="{01A93AAE-61F8-1545-AC27-CBD2C6B8CA25}" type="presParOf" srcId="{E27C1909-3522-E244-9343-4E3EA0403F8E}" destId="{0806A7DF-926C-B347-864F-9CBCA7459D41}" srcOrd="0" destOrd="0" presId="urn:microsoft.com/office/officeart/2008/layout/LinedList"/>
    <dgm:cxn modelId="{4E6F9E5E-1498-3F42-A451-66CDA6B7A90B}" type="presParOf" srcId="{E27C1909-3522-E244-9343-4E3EA0403F8E}" destId="{A82E1DAA-0542-234C-84FD-AFA7A469F88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FE0223D-A569-4D23-8FC8-DD2A30632BCF}"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9458A48D-57D4-46C2-A4F8-10694EE95E5F}">
      <dgm:prSet/>
      <dgm:spPr/>
      <dgm:t>
        <a:bodyPr/>
        <a:lstStyle/>
        <a:p>
          <a:r>
            <a:rPr lang="it-IT" dirty="0">
              <a:solidFill>
                <a:schemeClr val="tx1"/>
              </a:solidFill>
            </a:rPr>
            <a:t>Gran parte dei suoi studi furono condotti su partecipanti animali</a:t>
          </a:r>
          <a:endParaRPr lang="en-US" dirty="0">
            <a:solidFill>
              <a:schemeClr val="tx1"/>
            </a:solidFill>
          </a:endParaRPr>
        </a:p>
      </dgm:t>
    </dgm:pt>
    <dgm:pt modelId="{E553D98C-A456-4201-9A7A-B2686B414C84}" type="parTrans" cxnId="{F9A878C4-5620-4C0B-A055-2A7C5C5DFF58}">
      <dgm:prSet/>
      <dgm:spPr/>
      <dgm:t>
        <a:bodyPr/>
        <a:lstStyle/>
        <a:p>
          <a:endParaRPr lang="en-US"/>
        </a:p>
      </dgm:t>
    </dgm:pt>
    <dgm:pt modelId="{B7AA3E9C-C9CE-479E-9F6F-15AF2540C77A}" type="sibTrans" cxnId="{F9A878C4-5620-4C0B-A055-2A7C5C5DFF58}">
      <dgm:prSet/>
      <dgm:spPr/>
      <dgm:t>
        <a:bodyPr/>
        <a:lstStyle/>
        <a:p>
          <a:endParaRPr lang="en-US"/>
        </a:p>
      </dgm:t>
    </dgm:pt>
    <dgm:pt modelId="{A6601904-C555-4398-8649-1064EE4AB097}">
      <dgm:prSet/>
      <dgm:spPr/>
      <dgm:t>
        <a:bodyPr/>
        <a:lstStyle/>
        <a:p>
          <a:r>
            <a:rPr lang="it-IT"/>
            <a:t>dapprima topi, poi soprattutto piccioni</a:t>
          </a:r>
          <a:endParaRPr lang="en-US"/>
        </a:p>
      </dgm:t>
    </dgm:pt>
    <dgm:pt modelId="{1BA058E5-C59D-47FC-BE11-C3DEF70C61AD}" type="parTrans" cxnId="{BB9D86EF-34CF-454C-9820-CA635B02814E}">
      <dgm:prSet/>
      <dgm:spPr/>
      <dgm:t>
        <a:bodyPr/>
        <a:lstStyle/>
        <a:p>
          <a:endParaRPr lang="en-US"/>
        </a:p>
      </dgm:t>
    </dgm:pt>
    <dgm:pt modelId="{BD362E27-1DB0-485A-A7D8-5E42DFF48DBB}" type="sibTrans" cxnId="{BB9D86EF-34CF-454C-9820-CA635B02814E}">
      <dgm:prSet/>
      <dgm:spPr/>
      <dgm:t>
        <a:bodyPr/>
        <a:lstStyle/>
        <a:p>
          <a:endParaRPr lang="en-US"/>
        </a:p>
      </dgm:t>
    </dgm:pt>
    <dgm:pt modelId="{7EE02FEA-D837-4489-B234-1B147DA1A3E1}">
      <dgm:prSet/>
      <dgm:spPr/>
      <dgm:t>
        <a:bodyPr/>
        <a:lstStyle/>
        <a:p>
          <a:r>
            <a:rPr lang="it-IT" dirty="0">
              <a:solidFill>
                <a:schemeClr val="tx1"/>
              </a:solidFill>
            </a:rPr>
            <a:t>Con presentazione seriale degli stimoli</a:t>
          </a:r>
          <a:endParaRPr lang="en-US" dirty="0">
            <a:solidFill>
              <a:schemeClr val="tx1"/>
            </a:solidFill>
          </a:endParaRPr>
        </a:p>
      </dgm:t>
    </dgm:pt>
    <dgm:pt modelId="{423328E9-6C6C-4B73-B670-29B74A0B9D07}" type="parTrans" cxnId="{E3E23B5D-1F34-4FFD-9295-D3BE48C61194}">
      <dgm:prSet/>
      <dgm:spPr/>
      <dgm:t>
        <a:bodyPr/>
        <a:lstStyle/>
        <a:p>
          <a:endParaRPr lang="en-US"/>
        </a:p>
      </dgm:t>
    </dgm:pt>
    <dgm:pt modelId="{3583ECD0-9D03-43EC-B95A-0AFE2EB4C071}" type="sibTrans" cxnId="{E3E23B5D-1F34-4FFD-9295-D3BE48C61194}">
      <dgm:prSet/>
      <dgm:spPr/>
      <dgm:t>
        <a:bodyPr/>
        <a:lstStyle/>
        <a:p>
          <a:endParaRPr lang="en-US"/>
        </a:p>
      </dgm:t>
    </dgm:pt>
    <dgm:pt modelId="{E4796291-2C77-4180-BA58-C3581499D6E2}">
      <dgm:prSet/>
      <dgm:spPr/>
      <dgm:t>
        <a:bodyPr/>
        <a:lstStyle/>
        <a:p>
          <a:r>
            <a:rPr lang="it-IT" dirty="0">
              <a:solidFill>
                <a:schemeClr val="tx1"/>
              </a:solidFill>
            </a:rPr>
            <a:t>Con misure implicite dell’apprendimento</a:t>
          </a:r>
          <a:endParaRPr lang="en-US" dirty="0">
            <a:solidFill>
              <a:schemeClr val="tx1"/>
            </a:solidFill>
          </a:endParaRPr>
        </a:p>
      </dgm:t>
    </dgm:pt>
    <dgm:pt modelId="{F2999DE4-2791-4BEC-BE53-A76E87015A9D}" type="parTrans" cxnId="{A951A7F8-391F-4095-883F-DCE74E153126}">
      <dgm:prSet/>
      <dgm:spPr/>
      <dgm:t>
        <a:bodyPr/>
        <a:lstStyle/>
        <a:p>
          <a:endParaRPr lang="en-US"/>
        </a:p>
      </dgm:t>
    </dgm:pt>
    <dgm:pt modelId="{98E3B89C-62D5-42AF-8858-E3860D3EE489}" type="sibTrans" cxnId="{A951A7F8-391F-4095-883F-DCE74E153126}">
      <dgm:prSet/>
      <dgm:spPr/>
      <dgm:t>
        <a:bodyPr/>
        <a:lstStyle/>
        <a:p>
          <a:endParaRPr lang="en-US"/>
        </a:p>
      </dgm:t>
    </dgm:pt>
    <dgm:pt modelId="{543FFEE0-C590-49E1-BB3B-2C1BC9B0488A}">
      <dgm:prSet/>
      <dgm:spPr/>
      <dgm:t>
        <a:bodyPr/>
        <a:lstStyle/>
        <a:p>
          <a:r>
            <a:rPr lang="it-IT"/>
            <a:t>operazionalizzato come incremento della quantità e della frequenza delle risposte</a:t>
          </a:r>
          <a:endParaRPr lang="en-US"/>
        </a:p>
      </dgm:t>
    </dgm:pt>
    <dgm:pt modelId="{4F68C1B5-6C98-4C7F-ACA0-A0C9863F8FDE}" type="parTrans" cxnId="{DCBAE275-C514-441C-8322-C44A16555687}">
      <dgm:prSet/>
      <dgm:spPr/>
      <dgm:t>
        <a:bodyPr/>
        <a:lstStyle/>
        <a:p>
          <a:endParaRPr lang="en-US"/>
        </a:p>
      </dgm:t>
    </dgm:pt>
    <dgm:pt modelId="{3830BC1B-3651-4102-925E-63C65AE2239B}" type="sibTrans" cxnId="{DCBAE275-C514-441C-8322-C44A16555687}">
      <dgm:prSet/>
      <dgm:spPr/>
      <dgm:t>
        <a:bodyPr/>
        <a:lstStyle/>
        <a:p>
          <a:endParaRPr lang="en-US"/>
        </a:p>
      </dgm:t>
    </dgm:pt>
    <dgm:pt modelId="{C9C0D4EB-3938-46B4-9451-22897E5BB79D}">
      <dgm:prSet/>
      <dgm:spPr/>
      <dgm:t>
        <a:bodyPr/>
        <a:lstStyle/>
        <a:p>
          <a:r>
            <a:rPr lang="it-IT" dirty="0">
              <a:solidFill>
                <a:schemeClr val="tx1"/>
              </a:solidFill>
            </a:rPr>
            <a:t>Con </a:t>
          </a:r>
          <a:r>
            <a:rPr lang="it-IT" i="1" dirty="0" err="1">
              <a:solidFill>
                <a:schemeClr val="tx1"/>
              </a:solidFill>
            </a:rPr>
            <a:t>outcome</a:t>
          </a:r>
          <a:r>
            <a:rPr lang="it-IT" i="1" dirty="0">
              <a:solidFill>
                <a:schemeClr val="tx1"/>
              </a:solidFill>
            </a:rPr>
            <a:t> incentivanti (appetitivi o aversivi).</a:t>
          </a:r>
          <a:endParaRPr lang="en-US" dirty="0">
            <a:solidFill>
              <a:schemeClr val="tx1"/>
            </a:solidFill>
          </a:endParaRPr>
        </a:p>
      </dgm:t>
    </dgm:pt>
    <dgm:pt modelId="{D5A64211-C39D-4503-BE0C-FE1FD3DA4D4C}" type="parTrans" cxnId="{963367FA-9C3B-407D-B85B-AC8434D72D63}">
      <dgm:prSet/>
      <dgm:spPr/>
      <dgm:t>
        <a:bodyPr/>
        <a:lstStyle/>
        <a:p>
          <a:endParaRPr lang="en-US"/>
        </a:p>
      </dgm:t>
    </dgm:pt>
    <dgm:pt modelId="{4B96F0E7-8FBD-4B22-AA16-FB5D703D9784}" type="sibTrans" cxnId="{963367FA-9C3B-407D-B85B-AC8434D72D63}">
      <dgm:prSet/>
      <dgm:spPr/>
      <dgm:t>
        <a:bodyPr/>
        <a:lstStyle/>
        <a:p>
          <a:endParaRPr lang="en-US"/>
        </a:p>
      </dgm:t>
    </dgm:pt>
    <dgm:pt modelId="{86BD386D-7036-AE42-80C0-89DB1D55A727}" type="pres">
      <dgm:prSet presAssocID="{9FE0223D-A569-4D23-8FC8-DD2A30632BCF}" presName="linear" presStyleCnt="0">
        <dgm:presLayoutVars>
          <dgm:animLvl val="lvl"/>
          <dgm:resizeHandles val="exact"/>
        </dgm:presLayoutVars>
      </dgm:prSet>
      <dgm:spPr/>
    </dgm:pt>
    <dgm:pt modelId="{47B1A20A-1F7C-C446-A658-97E771F1AB08}" type="pres">
      <dgm:prSet presAssocID="{9458A48D-57D4-46C2-A4F8-10694EE95E5F}" presName="parentText" presStyleLbl="node1" presStyleIdx="0" presStyleCnt="4">
        <dgm:presLayoutVars>
          <dgm:chMax val="0"/>
          <dgm:bulletEnabled val="1"/>
        </dgm:presLayoutVars>
      </dgm:prSet>
      <dgm:spPr/>
    </dgm:pt>
    <dgm:pt modelId="{98135698-4718-D741-9D3F-6CCD80149313}" type="pres">
      <dgm:prSet presAssocID="{9458A48D-57D4-46C2-A4F8-10694EE95E5F}" presName="childText" presStyleLbl="revTx" presStyleIdx="0" presStyleCnt="2">
        <dgm:presLayoutVars>
          <dgm:bulletEnabled val="1"/>
        </dgm:presLayoutVars>
      </dgm:prSet>
      <dgm:spPr/>
    </dgm:pt>
    <dgm:pt modelId="{A4A552BD-7B6B-054A-8528-813242415EE0}" type="pres">
      <dgm:prSet presAssocID="{7EE02FEA-D837-4489-B234-1B147DA1A3E1}" presName="parentText" presStyleLbl="node1" presStyleIdx="1" presStyleCnt="4">
        <dgm:presLayoutVars>
          <dgm:chMax val="0"/>
          <dgm:bulletEnabled val="1"/>
        </dgm:presLayoutVars>
      </dgm:prSet>
      <dgm:spPr/>
    </dgm:pt>
    <dgm:pt modelId="{BED12AE7-0845-FF4D-9FED-4FE7D4788859}" type="pres">
      <dgm:prSet presAssocID="{3583ECD0-9D03-43EC-B95A-0AFE2EB4C071}" presName="spacer" presStyleCnt="0"/>
      <dgm:spPr/>
    </dgm:pt>
    <dgm:pt modelId="{D0B64287-6B62-7C41-A49F-6A536D48FF8B}" type="pres">
      <dgm:prSet presAssocID="{E4796291-2C77-4180-BA58-C3581499D6E2}" presName="parentText" presStyleLbl="node1" presStyleIdx="2" presStyleCnt="4">
        <dgm:presLayoutVars>
          <dgm:chMax val="0"/>
          <dgm:bulletEnabled val="1"/>
        </dgm:presLayoutVars>
      </dgm:prSet>
      <dgm:spPr/>
    </dgm:pt>
    <dgm:pt modelId="{36ED7AB8-6C6C-484F-998D-094FE909260A}" type="pres">
      <dgm:prSet presAssocID="{E4796291-2C77-4180-BA58-C3581499D6E2}" presName="childText" presStyleLbl="revTx" presStyleIdx="1" presStyleCnt="2">
        <dgm:presLayoutVars>
          <dgm:bulletEnabled val="1"/>
        </dgm:presLayoutVars>
      </dgm:prSet>
      <dgm:spPr/>
    </dgm:pt>
    <dgm:pt modelId="{47C16639-6199-5D42-9BCD-014CFC1D424A}" type="pres">
      <dgm:prSet presAssocID="{C9C0D4EB-3938-46B4-9451-22897E5BB79D}" presName="parentText" presStyleLbl="node1" presStyleIdx="3" presStyleCnt="4">
        <dgm:presLayoutVars>
          <dgm:chMax val="0"/>
          <dgm:bulletEnabled val="1"/>
        </dgm:presLayoutVars>
      </dgm:prSet>
      <dgm:spPr/>
    </dgm:pt>
  </dgm:ptLst>
  <dgm:cxnLst>
    <dgm:cxn modelId="{8994940B-6477-5748-8000-324782F8E31B}" type="presOf" srcId="{E4796291-2C77-4180-BA58-C3581499D6E2}" destId="{D0B64287-6B62-7C41-A49F-6A536D48FF8B}" srcOrd="0" destOrd="0" presId="urn:microsoft.com/office/officeart/2005/8/layout/vList2"/>
    <dgm:cxn modelId="{FF19AD17-0E56-8348-9694-FB42ADF06BCB}" type="presOf" srcId="{9458A48D-57D4-46C2-A4F8-10694EE95E5F}" destId="{47B1A20A-1F7C-C446-A658-97E771F1AB08}" srcOrd="0" destOrd="0" presId="urn:microsoft.com/office/officeart/2005/8/layout/vList2"/>
    <dgm:cxn modelId="{E3E23B5D-1F34-4FFD-9295-D3BE48C61194}" srcId="{9FE0223D-A569-4D23-8FC8-DD2A30632BCF}" destId="{7EE02FEA-D837-4489-B234-1B147DA1A3E1}" srcOrd="1" destOrd="0" parTransId="{423328E9-6C6C-4B73-B670-29B74A0B9D07}" sibTransId="{3583ECD0-9D03-43EC-B95A-0AFE2EB4C071}"/>
    <dgm:cxn modelId="{6947CF6E-DB15-C74C-8703-718E1C05D29D}" type="presOf" srcId="{9FE0223D-A569-4D23-8FC8-DD2A30632BCF}" destId="{86BD386D-7036-AE42-80C0-89DB1D55A727}" srcOrd="0" destOrd="0" presId="urn:microsoft.com/office/officeart/2005/8/layout/vList2"/>
    <dgm:cxn modelId="{DCBAE275-C514-441C-8322-C44A16555687}" srcId="{E4796291-2C77-4180-BA58-C3581499D6E2}" destId="{543FFEE0-C590-49E1-BB3B-2C1BC9B0488A}" srcOrd="0" destOrd="0" parTransId="{4F68C1B5-6C98-4C7F-ACA0-A0C9863F8FDE}" sibTransId="{3830BC1B-3651-4102-925E-63C65AE2239B}"/>
    <dgm:cxn modelId="{C8A42D96-4AEE-744B-AD6D-C775233FB295}" type="presOf" srcId="{7EE02FEA-D837-4489-B234-1B147DA1A3E1}" destId="{A4A552BD-7B6B-054A-8528-813242415EE0}" srcOrd="0" destOrd="0" presId="urn:microsoft.com/office/officeart/2005/8/layout/vList2"/>
    <dgm:cxn modelId="{99195A9E-0BDD-E345-9D83-1D6E14822ECE}" type="presOf" srcId="{C9C0D4EB-3938-46B4-9451-22897E5BB79D}" destId="{47C16639-6199-5D42-9BCD-014CFC1D424A}" srcOrd="0" destOrd="0" presId="urn:microsoft.com/office/officeart/2005/8/layout/vList2"/>
    <dgm:cxn modelId="{F9A878C4-5620-4C0B-A055-2A7C5C5DFF58}" srcId="{9FE0223D-A569-4D23-8FC8-DD2A30632BCF}" destId="{9458A48D-57D4-46C2-A4F8-10694EE95E5F}" srcOrd="0" destOrd="0" parTransId="{E553D98C-A456-4201-9A7A-B2686B414C84}" sibTransId="{B7AA3E9C-C9CE-479E-9F6F-15AF2540C77A}"/>
    <dgm:cxn modelId="{FAE7DDE6-BB34-344E-BF61-19CB01AE451A}" type="presOf" srcId="{543FFEE0-C590-49E1-BB3B-2C1BC9B0488A}" destId="{36ED7AB8-6C6C-484F-998D-094FE909260A}" srcOrd="0" destOrd="0" presId="urn:microsoft.com/office/officeart/2005/8/layout/vList2"/>
    <dgm:cxn modelId="{BB9D86EF-34CF-454C-9820-CA635B02814E}" srcId="{9458A48D-57D4-46C2-A4F8-10694EE95E5F}" destId="{A6601904-C555-4398-8649-1064EE4AB097}" srcOrd="0" destOrd="0" parTransId="{1BA058E5-C59D-47FC-BE11-C3DEF70C61AD}" sibTransId="{BD362E27-1DB0-485A-A7D8-5E42DFF48DBB}"/>
    <dgm:cxn modelId="{D1E3F5F6-BEAB-C44D-B141-C11D2425ED54}" type="presOf" srcId="{A6601904-C555-4398-8649-1064EE4AB097}" destId="{98135698-4718-D741-9D3F-6CCD80149313}" srcOrd="0" destOrd="0" presId="urn:microsoft.com/office/officeart/2005/8/layout/vList2"/>
    <dgm:cxn modelId="{A951A7F8-391F-4095-883F-DCE74E153126}" srcId="{9FE0223D-A569-4D23-8FC8-DD2A30632BCF}" destId="{E4796291-2C77-4180-BA58-C3581499D6E2}" srcOrd="2" destOrd="0" parTransId="{F2999DE4-2791-4BEC-BE53-A76E87015A9D}" sibTransId="{98E3B89C-62D5-42AF-8858-E3860D3EE489}"/>
    <dgm:cxn modelId="{963367FA-9C3B-407D-B85B-AC8434D72D63}" srcId="{9FE0223D-A569-4D23-8FC8-DD2A30632BCF}" destId="{C9C0D4EB-3938-46B4-9451-22897E5BB79D}" srcOrd="3" destOrd="0" parTransId="{D5A64211-C39D-4503-BE0C-FE1FD3DA4D4C}" sibTransId="{4B96F0E7-8FBD-4B22-AA16-FB5D703D9784}"/>
    <dgm:cxn modelId="{241B2F0D-635A-174B-BE19-3253C995A86B}" type="presParOf" srcId="{86BD386D-7036-AE42-80C0-89DB1D55A727}" destId="{47B1A20A-1F7C-C446-A658-97E771F1AB08}" srcOrd="0" destOrd="0" presId="urn:microsoft.com/office/officeart/2005/8/layout/vList2"/>
    <dgm:cxn modelId="{BA3D3626-CCEF-0449-8AC8-38AF6390E14A}" type="presParOf" srcId="{86BD386D-7036-AE42-80C0-89DB1D55A727}" destId="{98135698-4718-D741-9D3F-6CCD80149313}" srcOrd="1" destOrd="0" presId="urn:microsoft.com/office/officeart/2005/8/layout/vList2"/>
    <dgm:cxn modelId="{D49FC0D4-28A8-B24E-91EA-C28E06F8BE8E}" type="presParOf" srcId="{86BD386D-7036-AE42-80C0-89DB1D55A727}" destId="{A4A552BD-7B6B-054A-8528-813242415EE0}" srcOrd="2" destOrd="0" presId="urn:microsoft.com/office/officeart/2005/8/layout/vList2"/>
    <dgm:cxn modelId="{C30B7E20-CE8A-D44B-966E-4F728FE93337}" type="presParOf" srcId="{86BD386D-7036-AE42-80C0-89DB1D55A727}" destId="{BED12AE7-0845-FF4D-9FED-4FE7D4788859}" srcOrd="3" destOrd="0" presId="urn:microsoft.com/office/officeart/2005/8/layout/vList2"/>
    <dgm:cxn modelId="{097589BB-F3B9-FA45-B124-7FCECD8624CE}" type="presParOf" srcId="{86BD386D-7036-AE42-80C0-89DB1D55A727}" destId="{D0B64287-6B62-7C41-A49F-6A536D48FF8B}" srcOrd="4" destOrd="0" presId="urn:microsoft.com/office/officeart/2005/8/layout/vList2"/>
    <dgm:cxn modelId="{26B66911-DDA0-D24A-ADEB-871055AF5921}" type="presParOf" srcId="{86BD386D-7036-AE42-80C0-89DB1D55A727}" destId="{36ED7AB8-6C6C-484F-998D-094FE909260A}" srcOrd="5" destOrd="0" presId="urn:microsoft.com/office/officeart/2005/8/layout/vList2"/>
    <dgm:cxn modelId="{50AE5CDE-6A3F-3443-A93D-A9EC19DFDBD4}" type="presParOf" srcId="{86BD386D-7036-AE42-80C0-89DB1D55A727}" destId="{47C16639-6199-5D42-9BCD-014CFC1D424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CCACAAD-96C8-4936-9770-7B64B3A5D503}"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2165E6F9-3AFA-4BBE-9C84-E62622E14E98}">
      <dgm:prSet/>
      <dgm:spPr/>
      <dgm:t>
        <a:bodyPr/>
        <a:lstStyle/>
        <a:p>
          <a:r>
            <a:rPr lang="it-IT"/>
            <a:t>I </a:t>
          </a:r>
          <a:r>
            <a:rPr lang="it-IT" b="1"/>
            <a:t>programmi di rinforzo </a:t>
          </a:r>
          <a:r>
            <a:rPr lang="it-IT"/>
            <a:t>sono il pattern con cui vengono presentati gli outcome dopo il comportamento che si cerca di condizionare</a:t>
          </a:r>
          <a:endParaRPr lang="en-US"/>
        </a:p>
      </dgm:t>
    </dgm:pt>
    <dgm:pt modelId="{A931B294-7B27-4783-BCFC-6BCD12C3A538}" type="parTrans" cxnId="{44CFE757-53F2-48B7-A6B1-4ACEAC3A646F}">
      <dgm:prSet/>
      <dgm:spPr/>
      <dgm:t>
        <a:bodyPr/>
        <a:lstStyle/>
        <a:p>
          <a:endParaRPr lang="en-US"/>
        </a:p>
      </dgm:t>
    </dgm:pt>
    <dgm:pt modelId="{E3A2DE47-90B7-4554-A14D-2B4388072F78}" type="sibTrans" cxnId="{44CFE757-53F2-48B7-A6B1-4ACEAC3A646F}">
      <dgm:prSet/>
      <dgm:spPr/>
      <dgm:t>
        <a:bodyPr/>
        <a:lstStyle/>
        <a:p>
          <a:endParaRPr lang="en-US"/>
        </a:p>
      </dgm:t>
    </dgm:pt>
    <dgm:pt modelId="{B803EE44-0061-442B-A4BA-376393EDDDF9}">
      <dgm:prSet/>
      <dgm:spPr/>
      <dgm:t>
        <a:bodyPr/>
        <a:lstStyle/>
        <a:p>
          <a:r>
            <a:rPr lang="it-IT"/>
            <a:t>Skinner studiò molti programmi di rinforzo, determinandone i diversi esiti sul comportamento.</a:t>
          </a:r>
          <a:endParaRPr lang="en-US"/>
        </a:p>
      </dgm:t>
    </dgm:pt>
    <dgm:pt modelId="{B8185F65-8A07-441C-8656-91A09768BB60}" type="parTrans" cxnId="{D8513A0D-0C66-4D1A-891E-2464DE168314}">
      <dgm:prSet/>
      <dgm:spPr/>
      <dgm:t>
        <a:bodyPr/>
        <a:lstStyle/>
        <a:p>
          <a:endParaRPr lang="en-US"/>
        </a:p>
      </dgm:t>
    </dgm:pt>
    <dgm:pt modelId="{A948CC95-8687-4C58-B71B-4C5F11BFEA09}" type="sibTrans" cxnId="{D8513A0D-0C66-4D1A-891E-2464DE168314}">
      <dgm:prSet/>
      <dgm:spPr/>
      <dgm:t>
        <a:bodyPr/>
        <a:lstStyle/>
        <a:p>
          <a:endParaRPr lang="en-US"/>
        </a:p>
      </dgm:t>
    </dgm:pt>
    <dgm:pt modelId="{6BFC2CF2-04B7-4D99-83A6-52CF7E550627}">
      <dgm:prSet/>
      <dgm:spPr/>
      <dgm:t>
        <a:bodyPr/>
        <a:lstStyle/>
        <a:p>
          <a:r>
            <a:rPr lang="it-IT" dirty="0"/>
            <a:t>I principali sono quattro</a:t>
          </a:r>
          <a:endParaRPr lang="en-US" dirty="0"/>
        </a:p>
      </dgm:t>
    </dgm:pt>
    <dgm:pt modelId="{7DC4E035-3095-4558-A6DA-4BCF259C7AF6}" type="parTrans" cxnId="{CDE5183A-4544-47BD-9B04-BF897A94741B}">
      <dgm:prSet/>
      <dgm:spPr/>
      <dgm:t>
        <a:bodyPr/>
        <a:lstStyle/>
        <a:p>
          <a:endParaRPr lang="en-US"/>
        </a:p>
      </dgm:t>
    </dgm:pt>
    <dgm:pt modelId="{1BB3C390-6B35-4429-A604-057F9AF600C8}" type="sibTrans" cxnId="{CDE5183A-4544-47BD-9B04-BF897A94741B}">
      <dgm:prSet/>
      <dgm:spPr/>
      <dgm:t>
        <a:bodyPr/>
        <a:lstStyle/>
        <a:p>
          <a:endParaRPr lang="en-US"/>
        </a:p>
      </dgm:t>
    </dgm:pt>
    <dgm:pt modelId="{5B880522-3FA9-9D42-8CAE-8456EDA2D0E1}" type="pres">
      <dgm:prSet presAssocID="{3CCACAAD-96C8-4936-9770-7B64B3A5D503}" presName="vert0" presStyleCnt="0">
        <dgm:presLayoutVars>
          <dgm:dir/>
          <dgm:animOne val="branch"/>
          <dgm:animLvl val="lvl"/>
        </dgm:presLayoutVars>
      </dgm:prSet>
      <dgm:spPr/>
    </dgm:pt>
    <dgm:pt modelId="{B976A708-3060-2741-B2BC-647CBBF7BB0A}" type="pres">
      <dgm:prSet presAssocID="{2165E6F9-3AFA-4BBE-9C84-E62622E14E98}" presName="thickLine" presStyleLbl="alignNode1" presStyleIdx="0" presStyleCnt="3"/>
      <dgm:spPr/>
    </dgm:pt>
    <dgm:pt modelId="{EE836822-3B31-874F-B64C-41CD36C833E5}" type="pres">
      <dgm:prSet presAssocID="{2165E6F9-3AFA-4BBE-9C84-E62622E14E98}" presName="horz1" presStyleCnt="0"/>
      <dgm:spPr/>
    </dgm:pt>
    <dgm:pt modelId="{26429B07-E9AD-EB42-90FD-A8FA2DB20C9E}" type="pres">
      <dgm:prSet presAssocID="{2165E6F9-3AFA-4BBE-9C84-E62622E14E98}" presName="tx1" presStyleLbl="revTx" presStyleIdx="0" presStyleCnt="3"/>
      <dgm:spPr/>
    </dgm:pt>
    <dgm:pt modelId="{4FEFBE65-4E65-FA43-ABCF-AB657E0BE775}" type="pres">
      <dgm:prSet presAssocID="{2165E6F9-3AFA-4BBE-9C84-E62622E14E98}" presName="vert1" presStyleCnt="0"/>
      <dgm:spPr/>
    </dgm:pt>
    <dgm:pt modelId="{BE59498A-9CEE-B845-BC09-278DF44FD463}" type="pres">
      <dgm:prSet presAssocID="{B803EE44-0061-442B-A4BA-376393EDDDF9}" presName="thickLine" presStyleLbl="alignNode1" presStyleIdx="1" presStyleCnt="3"/>
      <dgm:spPr/>
    </dgm:pt>
    <dgm:pt modelId="{F81BD004-6CA7-494E-B3B1-491E67C877A5}" type="pres">
      <dgm:prSet presAssocID="{B803EE44-0061-442B-A4BA-376393EDDDF9}" presName="horz1" presStyleCnt="0"/>
      <dgm:spPr/>
    </dgm:pt>
    <dgm:pt modelId="{0B3B81D8-864E-7A43-BB62-477CEE73F6B3}" type="pres">
      <dgm:prSet presAssocID="{B803EE44-0061-442B-A4BA-376393EDDDF9}" presName="tx1" presStyleLbl="revTx" presStyleIdx="1" presStyleCnt="3"/>
      <dgm:spPr/>
    </dgm:pt>
    <dgm:pt modelId="{BCC15A74-572E-C443-8C3E-07184711CC43}" type="pres">
      <dgm:prSet presAssocID="{B803EE44-0061-442B-A4BA-376393EDDDF9}" presName="vert1" presStyleCnt="0"/>
      <dgm:spPr/>
    </dgm:pt>
    <dgm:pt modelId="{4557A2C5-DC6A-D94C-B394-0C75F5FA52F0}" type="pres">
      <dgm:prSet presAssocID="{6BFC2CF2-04B7-4D99-83A6-52CF7E550627}" presName="thickLine" presStyleLbl="alignNode1" presStyleIdx="2" presStyleCnt="3"/>
      <dgm:spPr/>
    </dgm:pt>
    <dgm:pt modelId="{1ECD66DA-87F2-504A-89A6-51049376325C}" type="pres">
      <dgm:prSet presAssocID="{6BFC2CF2-04B7-4D99-83A6-52CF7E550627}" presName="horz1" presStyleCnt="0"/>
      <dgm:spPr/>
    </dgm:pt>
    <dgm:pt modelId="{0E0507C7-5E39-D849-81CD-62AC802F75FE}" type="pres">
      <dgm:prSet presAssocID="{6BFC2CF2-04B7-4D99-83A6-52CF7E550627}" presName="tx1" presStyleLbl="revTx" presStyleIdx="2" presStyleCnt="3"/>
      <dgm:spPr/>
    </dgm:pt>
    <dgm:pt modelId="{4063916E-43C2-2B49-BE9F-2218204CAA6B}" type="pres">
      <dgm:prSet presAssocID="{6BFC2CF2-04B7-4D99-83A6-52CF7E550627}" presName="vert1" presStyleCnt="0"/>
      <dgm:spPr/>
    </dgm:pt>
  </dgm:ptLst>
  <dgm:cxnLst>
    <dgm:cxn modelId="{D8513A0D-0C66-4D1A-891E-2464DE168314}" srcId="{3CCACAAD-96C8-4936-9770-7B64B3A5D503}" destId="{B803EE44-0061-442B-A4BA-376393EDDDF9}" srcOrd="1" destOrd="0" parTransId="{B8185F65-8A07-441C-8656-91A09768BB60}" sibTransId="{A948CC95-8687-4C58-B71B-4C5F11BFEA09}"/>
    <dgm:cxn modelId="{CDE5183A-4544-47BD-9B04-BF897A94741B}" srcId="{3CCACAAD-96C8-4936-9770-7B64B3A5D503}" destId="{6BFC2CF2-04B7-4D99-83A6-52CF7E550627}" srcOrd="2" destOrd="0" parTransId="{7DC4E035-3095-4558-A6DA-4BCF259C7AF6}" sibTransId="{1BB3C390-6B35-4429-A604-057F9AF600C8}"/>
    <dgm:cxn modelId="{BD8E3F3B-AFC2-044A-A934-2C8324F8FFF0}" type="presOf" srcId="{B803EE44-0061-442B-A4BA-376393EDDDF9}" destId="{0B3B81D8-864E-7A43-BB62-477CEE73F6B3}" srcOrd="0" destOrd="0" presId="urn:microsoft.com/office/officeart/2008/layout/LinedList"/>
    <dgm:cxn modelId="{44CFE757-53F2-48B7-A6B1-4ACEAC3A646F}" srcId="{3CCACAAD-96C8-4936-9770-7B64B3A5D503}" destId="{2165E6F9-3AFA-4BBE-9C84-E62622E14E98}" srcOrd="0" destOrd="0" parTransId="{A931B294-7B27-4783-BCFC-6BCD12C3A538}" sibTransId="{E3A2DE47-90B7-4554-A14D-2B4388072F78}"/>
    <dgm:cxn modelId="{DE9653A5-96BD-6948-A4BF-5E4C9A66701B}" type="presOf" srcId="{3CCACAAD-96C8-4936-9770-7B64B3A5D503}" destId="{5B880522-3FA9-9D42-8CAE-8456EDA2D0E1}" srcOrd="0" destOrd="0" presId="urn:microsoft.com/office/officeart/2008/layout/LinedList"/>
    <dgm:cxn modelId="{DE3E6AC2-E4E8-224F-8ECA-45087973C13D}" type="presOf" srcId="{2165E6F9-3AFA-4BBE-9C84-E62622E14E98}" destId="{26429B07-E9AD-EB42-90FD-A8FA2DB20C9E}" srcOrd="0" destOrd="0" presId="urn:microsoft.com/office/officeart/2008/layout/LinedList"/>
    <dgm:cxn modelId="{BCDFBED0-323F-1440-B1B7-37376F239079}" type="presOf" srcId="{6BFC2CF2-04B7-4D99-83A6-52CF7E550627}" destId="{0E0507C7-5E39-D849-81CD-62AC802F75FE}" srcOrd="0" destOrd="0" presId="urn:microsoft.com/office/officeart/2008/layout/LinedList"/>
    <dgm:cxn modelId="{2597E53A-A38E-9B46-A560-A2B33E5E48FF}" type="presParOf" srcId="{5B880522-3FA9-9D42-8CAE-8456EDA2D0E1}" destId="{B976A708-3060-2741-B2BC-647CBBF7BB0A}" srcOrd="0" destOrd="0" presId="urn:microsoft.com/office/officeart/2008/layout/LinedList"/>
    <dgm:cxn modelId="{63041BE9-D040-B14C-9948-7231C95BD01C}" type="presParOf" srcId="{5B880522-3FA9-9D42-8CAE-8456EDA2D0E1}" destId="{EE836822-3B31-874F-B64C-41CD36C833E5}" srcOrd="1" destOrd="0" presId="urn:microsoft.com/office/officeart/2008/layout/LinedList"/>
    <dgm:cxn modelId="{2A3DEBA1-83CF-0D42-982E-E24A32B84D22}" type="presParOf" srcId="{EE836822-3B31-874F-B64C-41CD36C833E5}" destId="{26429B07-E9AD-EB42-90FD-A8FA2DB20C9E}" srcOrd="0" destOrd="0" presId="urn:microsoft.com/office/officeart/2008/layout/LinedList"/>
    <dgm:cxn modelId="{E1B63E2D-28E5-6441-9A3A-712834AAD2A8}" type="presParOf" srcId="{EE836822-3B31-874F-B64C-41CD36C833E5}" destId="{4FEFBE65-4E65-FA43-ABCF-AB657E0BE775}" srcOrd="1" destOrd="0" presId="urn:microsoft.com/office/officeart/2008/layout/LinedList"/>
    <dgm:cxn modelId="{4E79033C-680F-7A4B-A6A9-65709DCEC388}" type="presParOf" srcId="{5B880522-3FA9-9D42-8CAE-8456EDA2D0E1}" destId="{BE59498A-9CEE-B845-BC09-278DF44FD463}" srcOrd="2" destOrd="0" presId="urn:microsoft.com/office/officeart/2008/layout/LinedList"/>
    <dgm:cxn modelId="{A39631E1-D2A6-3941-925A-92027D202DB1}" type="presParOf" srcId="{5B880522-3FA9-9D42-8CAE-8456EDA2D0E1}" destId="{F81BD004-6CA7-494E-B3B1-491E67C877A5}" srcOrd="3" destOrd="0" presId="urn:microsoft.com/office/officeart/2008/layout/LinedList"/>
    <dgm:cxn modelId="{4EFABB7D-F070-4E45-BDD2-02676D32884E}" type="presParOf" srcId="{F81BD004-6CA7-494E-B3B1-491E67C877A5}" destId="{0B3B81D8-864E-7A43-BB62-477CEE73F6B3}" srcOrd="0" destOrd="0" presId="urn:microsoft.com/office/officeart/2008/layout/LinedList"/>
    <dgm:cxn modelId="{8D91300A-2C46-1145-984A-D3888CE98846}" type="presParOf" srcId="{F81BD004-6CA7-494E-B3B1-491E67C877A5}" destId="{BCC15A74-572E-C443-8C3E-07184711CC43}" srcOrd="1" destOrd="0" presId="urn:microsoft.com/office/officeart/2008/layout/LinedList"/>
    <dgm:cxn modelId="{7E23F0CA-D929-BC48-B931-DA935DC3AD99}" type="presParOf" srcId="{5B880522-3FA9-9D42-8CAE-8456EDA2D0E1}" destId="{4557A2C5-DC6A-D94C-B394-0C75F5FA52F0}" srcOrd="4" destOrd="0" presId="urn:microsoft.com/office/officeart/2008/layout/LinedList"/>
    <dgm:cxn modelId="{58BC2EED-8211-074B-B31E-9C36B6E7EA96}" type="presParOf" srcId="{5B880522-3FA9-9D42-8CAE-8456EDA2D0E1}" destId="{1ECD66DA-87F2-504A-89A6-51049376325C}" srcOrd="5" destOrd="0" presId="urn:microsoft.com/office/officeart/2008/layout/LinedList"/>
    <dgm:cxn modelId="{EC32F4DA-677B-9541-9360-CEEE6E8515C3}" type="presParOf" srcId="{1ECD66DA-87F2-504A-89A6-51049376325C}" destId="{0E0507C7-5E39-D849-81CD-62AC802F75FE}" srcOrd="0" destOrd="0" presId="urn:microsoft.com/office/officeart/2008/layout/LinedList"/>
    <dgm:cxn modelId="{FB43852A-C367-4E4E-B196-0208D1A8625D}" type="presParOf" srcId="{1ECD66DA-87F2-504A-89A6-51049376325C}" destId="{4063916E-43C2-2B49-BE9F-2218204CAA6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0836361-F132-4B87-A645-D80A73BF389E}"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ED4DF7BE-EB0A-4010-8B49-DF7F3B0E9BC4}">
      <dgm:prSet/>
      <dgm:spPr/>
      <dgm:t>
        <a:bodyPr/>
        <a:lstStyle/>
        <a:p>
          <a:r>
            <a:rPr lang="it-IT"/>
            <a:t>Alcune osservazioni occasionali in studi precedenti suggerivano che i topi, nei labirinti, non imparassero solo una serie di associazioni curve-stanze-corridoi</a:t>
          </a:r>
          <a:endParaRPr lang="en-US"/>
        </a:p>
      </dgm:t>
    </dgm:pt>
    <dgm:pt modelId="{8D3EAA74-C0BA-4E1D-908B-C48B71699671}" type="parTrans" cxnId="{1C1A8BDD-1DD6-486E-BB12-87646EDB750C}">
      <dgm:prSet/>
      <dgm:spPr/>
      <dgm:t>
        <a:bodyPr/>
        <a:lstStyle/>
        <a:p>
          <a:endParaRPr lang="en-US"/>
        </a:p>
      </dgm:t>
    </dgm:pt>
    <dgm:pt modelId="{5838B320-F9B8-41EE-BBC8-2DF9E6DE23E0}" type="sibTrans" cxnId="{1C1A8BDD-1DD6-486E-BB12-87646EDB750C}">
      <dgm:prSet/>
      <dgm:spPr/>
      <dgm:t>
        <a:bodyPr/>
        <a:lstStyle/>
        <a:p>
          <a:endParaRPr lang="en-US"/>
        </a:p>
      </dgm:t>
    </dgm:pt>
    <dgm:pt modelId="{FE0F9397-D8F9-47B2-A90E-8C0B00490F40}">
      <dgm:prSet/>
      <dgm:spPr/>
      <dgm:t>
        <a:bodyPr/>
        <a:lstStyle/>
        <a:p>
          <a:r>
            <a:rPr lang="it-IT"/>
            <a:t>Ma costruissero una vera e propria mappa mentale, sulla quale stabilire percorsi alternativi e “simulare mentalmente” i percorsi più brevi</a:t>
          </a:r>
          <a:endParaRPr lang="en-US"/>
        </a:p>
      </dgm:t>
    </dgm:pt>
    <dgm:pt modelId="{30BF97A5-4E69-4F86-AAFF-24EC6BEF6E5E}" type="parTrans" cxnId="{09E09243-BC96-4089-BF98-2CF915714B44}">
      <dgm:prSet/>
      <dgm:spPr/>
      <dgm:t>
        <a:bodyPr/>
        <a:lstStyle/>
        <a:p>
          <a:endParaRPr lang="en-US"/>
        </a:p>
      </dgm:t>
    </dgm:pt>
    <dgm:pt modelId="{5D647F44-929B-4667-A57F-47BD5E937D2B}" type="sibTrans" cxnId="{09E09243-BC96-4089-BF98-2CF915714B44}">
      <dgm:prSet/>
      <dgm:spPr/>
      <dgm:t>
        <a:bodyPr/>
        <a:lstStyle/>
        <a:p>
          <a:endParaRPr lang="en-US"/>
        </a:p>
      </dgm:t>
    </dgm:pt>
    <dgm:pt modelId="{01067065-B572-46D8-BC2E-9AF45D9DCE03}">
      <dgm:prSet/>
      <dgm:spPr/>
      <dgm:t>
        <a:bodyPr/>
        <a:lstStyle/>
        <a:p>
          <a:r>
            <a:rPr lang="it-IT"/>
            <a:t>Tolman condusse diversi esperimenti per cercare di dimostrare il “fenomeno dell’orientamento spaziale”</a:t>
          </a:r>
          <a:endParaRPr lang="en-US"/>
        </a:p>
      </dgm:t>
    </dgm:pt>
    <dgm:pt modelId="{D6A41E4A-9B8C-409D-8249-E919705CD4D0}" type="parTrans" cxnId="{6A7D157C-AE68-400D-9321-A0F4D94F57B4}">
      <dgm:prSet/>
      <dgm:spPr/>
      <dgm:t>
        <a:bodyPr/>
        <a:lstStyle/>
        <a:p>
          <a:endParaRPr lang="en-US"/>
        </a:p>
      </dgm:t>
    </dgm:pt>
    <dgm:pt modelId="{F19F6B12-77B5-4D8B-8275-B1B33C045F74}" type="sibTrans" cxnId="{6A7D157C-AE68-400D-9321-A0F4D94F57B4}">
      <dgm:prSet/>
      <dgm:spPr/>
      <dgm:t>
        <a:bodyPr/>
        <a:lstStyle/>
        <a:p>
          <a:endParaRPr lang="en-US"/>
        </a:p>
      </dgm:t>
    </dgm:pt>
    <dgm:pt modelId="{6A70B94B-DE8B-0141-B869-EB2D9D6468AC}" type="pres">
      <dgm:prSet presAssocID="{10836361-F132-4B87-A645-D80A73BF389E}" presName="vert0" presStyleCnt="0">
        <dgm:presLayoutVars>
          <dgm:dir/>
          <dgm:animOne val="branch"/>
          <dgm:animLvl val="lvl"/>
        </dgm:presLayoutVars>
      </dgm:prSet>
      <dgm:spPr/>
    </dgm:pt>
    <dgm:pt modelId="{4CDA224D-742B-D34B-8D06-AF8E70D039E1}" type="pres">
      <dgm:prSet presAssocID="{ED4DF7BE-EB0A-4010-8B49-DF7F3B0E9BC4}" presName="thickLine" presStyleLbl="alignNode1" presStyleIdx="0" presStyleCnt="3"/>
      <dgm:spPr/>
    </dgm:pt>
    <dgm:pt modelId="{0D40CBA7-AE7D-714B-BF64-F6F08B9A0719}" type="pres">
      <dgm:prSet presAssocID="{ED4DF7BE-EB0A-4010-8B49-DF7F3B0E9BC4}" presName="horz1" presStyleCnt="0"/>
      <dgm:spPr/>
    </dgm:pt>
    <dgm:pt modelId="{B626B6DE-D5A4-1948-9330-EBB987A6AD99}" type="pres">
      <dgm:prSet presAssocID="{ED4DF7BE-EB0A-4010-8B49-DF7F3B0E9BC4}" presName="tx1" presStyleLbl="revTx" presStyleIdx="0" presStyleCnt="3"/>
      <dgm:spPr/>
    </dgm:pt>
    <dgm:pt modelId="{B540DC56-58F6-6841-823A-9ED2A056D5A6}" type="pres">
      <dgm:prSet presAssocID="{ED4DF7BE-EB0A-4010-8B49-DF7F3B0E9BC4}" presName="vert1" presStyleCnt="0"/>
      <dgm:spPr/>
    </dgm:pt>
    <dgm:pt modelId="{D0A18F8B-AF9D-8445-A4A8-F5343EAA1E0F}" type="pres">
      <dgm:prSet presAssocID="{FE0F9397-D8F9-47B2-A90E-8C0B00490F40}" presName="thickLine" presStyleLbl="alignNode1" presStyleIdx="1" presStyleCnt="3"/>
      <dgm:spPr/>
    </dgm:pt>
    <dgm:pt modelId="{56FCA254-9665-2949-8C1A-BA348167707B}" type="pres">
      <dgm:prSet presAssocID="{FE0F9397-D8F9-47B2-A90E-8C0B00490F40}" presName="horz1" presStyleCnt="0"/>
      <dgm:spPr/>
    </dgm:pt>
    <dgm:pt modelId="{1AA85152-39D7-E345-8C30-FB2CF3E0B62E}" type="pres">
      <dgm:prSet presAssocID="{FE0F9397-D8F9-47B2-A90E-8C0B00490F40}" presName="tx1" presStyleLbl="revTx" presStyleIdx="1" presStyleCnt="3"/>
      <dgm:spPr/>
    </dgm:pt>
    <dgm:pt modelId="{867DDF9B-FFA9-8F47-8311-C3226140F55E}" type="pres">
      <dgm:prSet presAssocID="{FE0F9397-D8F9-47B2-A90E-8C0B00490F40}" presName="vert1" presStyleCnt="0"/>
      <dgm:spPr/>
    </dgm:pt>
    <dgm:pt modelId="{809F6E7E-7C18-584E-A362-1A433B731D3E}" type="pres">
      <dgm:prSet presAssocID="{01067065-B572-46D8-BC2E-9AF45D9DCE03}" presName="thickLine" presStyleLbl="alignNode1" presStyleIdx="2" presStyleCnt="3"/>
      <dgm:spPr/>
    </dgm:pt>
    <dgm:pt modelId="{289EEE7B-3515-DA45-9749-FB483DDF0008}" type="pres">
      <dgm:prSet presAssocID="{01067065-B572-46D8-BC2E-9AF45D9DCE03}" presName="horz1" presStyleCnt="0"/>
      <dgm:spPr/>
    </dgm:pt>
    <dgm:pt modelId="{402F8F46-2101-294E-B0EB-3FC8C9D5AAE1}" type="pres">
      <dgm:prSet presAssocID="{01067065-B572-46D8-BC2E-9AF45D9DCE03}" presName="tx1" presStyleLbl="revTx" presStyleIdx="2" presStyleCnt="3"/>
      <dgm:spPr/>
    </dgm:pt>
    <dgm:pt modelId="{EC73E117-BBDF-8346-AEE1-A64EC5796091}" type="pres">
      <dgm:prSet presAssocID="{01067065-B572-46D8-BC2E-9AF45D9DCE03}" presName="vert1" presStyleCnt="0"/>
      <dgm:spPr/>
    </dgm:pt>
  </dgm:ptLst>
  <dgm:cxnLst>
    <dgm:cxn modelId="{94F43702-7E97-E843-8612-66DED183F9B2}" type="presOf" srcId="{10836361-F132-4B87-A645-D80A73BF389E}" destId="{6A70B94B-DE8B-0141-B869-EB2D9D6468AC}" srcOrd="0" destOrd="0" presId="urn:microsoft.com/office/officeart/2008/layout/LinedList"/>
    <dgm:cxn modelId="{9C0AE203-B250-9949-8BC5-2D8977DF2BD5}" type="presOf" srcId="{01067065-B572-46D8-BC2E-9AF45D9DCE03}" destId="{402F8F46-2101-294E-B0EB-3FC8C9D5AAE1}" srcOrd="0" destOrd="0" presId="urn:microsoft.com/office/officeart/2008/layout/LinedList"/>
    <dgm:cxn modelId="{D369AD40-800F-FA47-AE23-B0F6E391D6E8}" type="presOf" srcId="{FE0F9397-D8F9-47B2-A90E-8C0B00490F40}" destId="{1AA85152-39D7-E345-8C30-FB2CF3E0B62E}" srcOrd="0" destOrd="0" presId="urn:microsoft.com/office/officeart/2008/layout/LinedList"/>
    <dgm:cxn modelId="{09E09243-BC96-4089-BF98-2CF915714B44}" srcId="{10836361-F132-4B87-A645-D80A73BF389E}" destId="{FE0F9397-D8F9-47B2-A90E-8C0B00490F40}" srcOrd="1" destOrd="0" parTransId="{30BF97A5-4E69-4F86-AAFF-24EC6BEF6E5E}" sibTransId="{5D647F44-929B-4667-A57F-47BD5E937D2B}"/>
    <dgm:cxn modelId="{6A7D157C-AE68-400D-9321-A0F4D94F57B4}" srcId="{10836361-F132-4B87-A645-D80A73BF389E}" destId="{01067065-B572-46D8-BC2E-9AF45D9DCE03}" srcOrd="2" destOrd="0" parTransId="{D6A41E4A-9B8C-409D-8249-E919705CD4D0}" sibTransId="{F19F6B12-77B5-4D8B-8275-B1B33C045F74}"/>
    <dgm:cxn modelId="{96829A96-1DFA-A44E-B2E8-6199EBA0A7EA}" type="presOf" srcId="{ED4DF7BE-EB0A-4010-8B49-DF7F3B0E9BC4}" destId="{B626B6DE-D5A4-1948-9330-EBB987A6AD99}" srcOrd="0" destOrd="0" presId="urn:microsoft.com/office/officeart/2008/layout/LinedList"/>
    <dgm:cxn modelId="{1C1A8BDD-1DD6-486E-BB12-87646EDB750C}" srcId="{10836361-F132-4B87-A645-D80A73BF389E}" destId="{ED4DF7BE-EB0A-4010-8B49-DF7F3B0E9BC4}" srcOrd="0" destOrd="0" parTransId="{8D3EAA74-C0BA-4E1D-908B-C48B71699671}" sibTransId="{5838B320-F9B8-41EE-BBC8-2DF9E6DE23E0}"/>
    <dgm:cxn modelId="{43E89639-649B-7441-A1BA-791C67A3B52B}" type="presParOf" srcId="{6A70B94B-DE8B-0141-B869-EB2D9D6468AC}" destId="{4CDA224D-742B-D34B-8D06-AF8E70D039E1}" srcOrd="0" destOrd="0" presId="urn:microsoft.com/office/officeart/2008/layout/LinedList"/>
    <dgm:cxn modelId="{1A071D2B-FC05-B044-9C56-485C0D309190}" type="presParOf" srcId="{6A70B94B-DE8B-0141-B869-EB2D9D6468AC}" destId="{0D40CBA7-AE7D-714B-BF64-F6F08B9A0719}" srcOrd="1" destOrd="0" presId="urn:microsoft.com/office/officeart/2008/layout/LinedList"/>
    <dgm:cxn modelId="{EB733974-3D88-8047-B5A0-095114BB3938}" type="presParOf" srcId="{0D40CBA7-AE7D-714B-BF64-F6F08B9A0719}" destId="{B626B6DE-D5A4-1948-9330-EBB987A6AD99}" srcOrd="0" destOrd="0" presId="urn:microsoft.com/office/officeart/2008/layout/LinedList"/>
    <dgm:cxn modelId="{B2A4EB0F-4DD2-1D46-ACDD-451655AF23A5}" type="presParOf" srcId="{0D40CBA7-AE7D-714B-BF64-F6F08B9A0719}" destId="{B540DC56-58F6-6841-823A-9ED2A056D5A6}" srcOrd="1" destOrd="0" presId="urn:microsoft.com/office/officeart/2008/layout/LinedList"/>
    <dgm:cxn modelId="{CA978828-A08D-3A49-927F-F76DD2F0B345}" type="presParOf" srcId="{6A70B94B-DE8B-0141-B869-EB2D9D6468AC}" destId="{D0A18F8B-AF9D-8445-A4A8-F5343EAA1E0F}" srcOrd="2" destOrd="0" presId="urn:microsoft.com/office/officeart/2008/layout/LinedList"/>
    <dgm:cxn modelId="{30062B83-AF5D-F84B-AD6F-5F2615BD9F82}" type="presParOf" srcId="{6A70B94B-DE8B-0141-B869-EB2D9D6468AC}" destId="{56FCA254-9665-2949-8C1A-BA348167707B}" srcOrd="3" destOrd="0" presId="urn:microsoft.com/office/officeart/2008/layout/LinedList"/>
    <dgm:cxn modelId="{BEA77319-A50A-2641-8E7D-31CDB02CA429}" type="presParOf" srcId="{56FCA254-9665-2949-8C1A-BA348167707B}" destId="{1AA85152-39D7-E345-8C30-FB2CF3E0B62E}" srcOrd="0" destOrd="0" presId="urn:microsoft.com/office/officeart/2008/layout/LinedList"/>
    <dgm:cxn modelId="{809AA1C0-752A-3341-83DD-C40082594E65}" type="presParOf" srcId="{56FCA254-9665-2949-8C1A-BA348167707B}" destId="{867DDF9B-FFA9-8F47-8311-C3226140F55E}" srcOrd="1" destOrd="0" presId="urn:microsoft.com/office/officeart/2008/layout/LinedList"/>
    <dgm:cxn modelId="{F5AD4D4B-BB8F-A54E-85E9-51D649391141}" type="presParOf" srcId="{6A70B94B-DE8B-0141-B869-EB2D9D6468AC}" destId="{809F6E7E-7C18-584E-A362-1A433B731D3E}" srcOrd="4" destOrd="0" presId="urn:microsoft.com/office/officeart/2008/layout/LinedList"/>
    <dgm:cxn modelId="{25683E2C-5E7D-9547-85E5-19C672C0AF93}" type="presParOf" srcId="{6A70B94B-DE8B-0141-B869-EB2D9D6468AC}" destId="{289EEE7B-3515-DA45-9749-FB483DDF0008}" srcOrd="5" destOrd="0" presId="urn:microsoft.com/office/officeart/2008/layout/LinedList"/>
    <dgm:cxn modelId="{817E3809-2882-9940-9D2C-069D72CCA8D2}" type="presParOf" srcId="{289EEE7B-3515-DA45-9749-FB483DDF0008}" destId="{402F8F46-2101-294E-B0EB-3FC8C9D5AAE1}" srcOrd="0" destOrd="0" presId="urn:microsoft.com/office/officeart/2008/layout/LinedList"/>
    <dgm:cxn modelId="{F78F08BF-E161-8046-B227-9785A1B2D4E8}" type="presParOf" srcId="{289EEE7B-3515-DA45-9749-FB483DDF0008}" destId="{EC73E117-BBDF-8346-AEE1-A64EC579609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99025F1-F86B-444D-8310-432987C382C1}"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9F77ABC9-6AA1-4998-825C-6C90D7A0108B}">
      <dgm:prSet/>
      <dgm:spPr/>
      <dgm:t>
        <a:bodyPr/>
        <a:lstStyle/>
        <a:p>
          <a:r>
            <a:rPr lang="it-IT"/>
            <a:t>Il cervello non costruisce solo mappe mentali dello spazio, ma anche degli intervalli di tempo</a:t>
          </a:r>
          <a:endParaRPr lang="en-US"/>
        </a:p>
      </dgm:t>
    </dgm:pt>
    <dgm:pt modelId="{6E5EDA6F-E94B-4C91-B639-1F2761C346FD}" type="parTrans" cxnId="{60676754-35CB-4D94-891F-933DFFAF397D}">
      <dgm:prSet/>
      <dgm:spPr/>
      <dgm:t>
        <a:bodyPr/>
        <a:lstStyle/>
        <a:p>
          <a:endParaRPr lang="en-US"/>
        </a:p>
      </dgm:t>
    </dgm:pt>
    <dgm:pt modelId="{3BAF782F-326F-4C56-A566-AF5E0CB422C1}" type="sibTrans" cxnId="{60676754-35CB-4D94-891F-933DFFAF397D}">
      <dgm:prSet/>
      <dgm:spPr/>
      <dgm:t>
        <a:bodyPr/>
        <a:lstStyle/>
        <a:p>
          <a:endParaRPr lang="en-US"/>
        </a:p>
      </dgm:t>
    </dgm:pt>
    <dgm:pt modelId="{5120C2FD-90E3-446D-8B27-E2CA68B18710}">
      <dgm:prSet/>
      <dgm:spPr/>
      <dgm:t>
        <a:bodyPr/>
        <a:lstStyle/>
        <a:p>
          <a:r>
            <a:rPr lang="it-IT"/>
            <a:t>È in grado di integrare mappe temporali di intervalli diversi, apprese in momenti diversi, per prevedere dove si collocherà, nel tempo, un outcome</a:t>
          </a:r>
          <a:endParaRPr lang="en-US"/>
        </a:p>
      </dgm:t>
    </dgm:pt>
    <dgm:pt modelId="{CA3F2B04-5F53-4876-BCBD-8AF084E88723}" type="parTrans" cxnId="{15806802-F723-4980-AA96-73A8DA3BC6F0}">
      <dgm:prSet/>
      <dgm:spPr/>
      <dgm:t>
        <a:bodyPr/>
        <a:lstStyle/>
        <a:p>
          <a:endParaRPr lang="en-US"/>
        </a:p>
      </dgm:t>
    </dgm:pt>
    <dgm:pt modelId="{FE237108-759F-4440-A5AB-4C9CF75BAE2F}" type="sibTrans" cxnId="{15806802-F723-4980-AA96-73A8DA3BC6F0}">
      <dgm:prSet/>
      <dgm:spPr/>
      <dgm:t>
        <a:bodyPr/>
        <a:lstStyle/>
        <a:p>
          <a:endParaRPr lang="en-US"/>
        </a:p>
      </dgm:t>
    </dgm:pt>
    <dgm:pt modelId="{E48FEDB6-DBA8-3B4D-B71A-DAD0C36621EF}" type="pres">
      <dgm:prSet presAssocID="{E99025F1-F86B-444D-8310-432987C382C1}" presName="vert0" presStyleCnt="0">
        <dgm:presLayoutVars>
          <dgm:dir/>
          <dgm:animOne val="branch"/>
          <dgm:animLvl val="lvl"/>
        </dgm:presLayoutVars>
      </dgm:prSet>
      <dgm:spPr/>
    </dgm:pt>
    <dgm:pt modelId="{3B7FF537-BB5B-A24D-8618-B0CFA38153CD}" type="pres">
      <dgm:prSet presAssocID="{9F77ABC9-6AA1-4998-825C-6C90D7A0108B}" presName="thickLine" presStyleLbl="alignNode1" presStyleIdx="0" presStyleCnt="2"/>
      <dgm:spPr/>
    </dgm:pt>
    <dgm:pt modelId="{229D297F-ECE4-2C4C-BBB1-47836D7D68AD}" type="pres">
      <dgm:prSet presAssocID="{9F77ABC9-6AA1-4998-825C-6C90D7A0108B}" presName="horz1" presStyleCnt="0"/>
      <dgm:spPr/>
    </dgm:pt>
    <dgm:pt modelId="{F9B04769-BBB6-0040-BA66-062F6B084FCA}" type="pres">
      <dgm:prSet presAssocID="{9F77ABC9-6AA1-4998-825C-6C90D7A0108B}" presName="tx1" presStyleLbl="revTx" presStyleIdx="0" presStyleCnt="2"/>
      <dgm:spPr/>
    </dgm:pt>
    <dgm:pt modelId="{A4F32978-A0BB-AD48-9DE9-9534A0CFA034}" type="pres">
      <dgm:prSet presAssocID="{9F77ABC9-6AA1-4998-825C-6C90D7A0108B}" presName="vert1" presStyleCnt="0"/>
      <dgm:spPr/>
    </dgm:pt>
    <dgm:pt modelId="{E92470EC-AA32-ED43-B132-5E89DE87648F}" type="pres">
      <dgm:prSet presAssocID="{5120C2FD-90E3-446D-8B27-E2CA68B18710}" presName="thickLine" presStyleLbl="alignNode1" presStyleIdx="1" presStyleCnt="2"/>
      <dgm:spPr/>
    </dgm:pt>
    <dgm:pt modelId="{B0BFC52B-FDA7-2746-BC23-F3DBFAB437D1}" type="pres">
      <dgm:prSet presAssocID="{5120C2FD-90E3-446D-8B27-E2CA68B18710}" presName="horz1" presStyleCnt="0"/>
      <dgm:spPr/>
    </dgm:pt>
    <dgm:pt modelId="{30A0169C-422A-6141-9FDE-BCBACE8907FD}" type="pres">
      <dgm:prSet presAssocID="{5120C2FD-90E3-446D-8B27-E2CA68B18710}" presName="tx1" presStyleLbl="revTx" presStyleIdx="1" presStyleCnt="2"/>
      <dgm:spPr/>
    </dgm:pt>
    <dgm:pt modelId="{E03D1870-015E-0B4B-A0CA-4A063C7042E5}" type="pres">
      <dgm:prSet presAssocID="{5120C2FD-90E3-446D-8B27-E2CA68B18710}" presName="vert1" presStyleCnt="0"/>
      <dgm:spPr/>
    </dgm:pt>
  </dgm:ptLst>
  <dgm:cxnLst>
    <dgm:cxn modelId="{15806802-F723-4980-AA96-73A8DA3BC6F0}" srcId="{E99025F1-F86B-444D-8310-432987C382C1}" destId="{5120C2FD-90E3-446D-8B27-E2CA68B18710}" srcOrd="1" destOrd="0" parTransId="{CA3F2B04-5F53-4876-BCBD-8AF084E88723}" sibTransId="{FE237108-759F-4440-A5AB-4C9CF75BAE2F}"/>
    <dgm:cxn modelId="{60676754-35CB-4D94-891F-933DFFAF397D}" srcId="{E99025F1-F86B-444D-8310-432987C382C1}" destId="{9F77ABC9-6AA1-4998-825C-6C90D7A0108B}" srcOrd="0" destOrd="0" parTransId="{6E5EDA6F-E94B-4C91-B639-1F2761C346FD}" sibTransId="{3BAF782F-326F-4C56-A566-AF5E0CB422C1}"/>
    <dgm:cxn modelId="{CBF9A6AF-239D-4C43-A3A5-07D60B30817B}" type="presOf" srcId="{9F77ABC9-6AA1-4998-825C-6C90D7A0108B}" destId="{F9B04769-BBB6-0040-BA66-062F6B084FCA}" srcOrd="0" destOrd="0" presId="urn:microsoft.com/office/officeart/2008/layout/LinedList"/>
    <dgm:cxn modelId="{1EE605DC-6EB0-4A4A-871A-A910B3F84D73}" type="presOf" srcId="{5120C2FD-90E3-446D-8B27-E2CA68B18710}" destId="{30A0169C-422A-6141-9FDE-BCBACE8907FD}" srcOrd="0" destOrd="0" presId="urn:microsoft.com/office/officeart/2008/layout/LinedList"/>
    <dgm:cxn modelId="{A384F7FE-EFCE-0B4A-A3D9-480E55B43F0B}" type="presOf" srcId="{E99025F1-F86B-444D-8310-432987C382C1}" destId="{E48FEDB6-DBA8-3B4D-B71A-DAD0C36621EF}" srcOrd="0" destOrd="0" presId="urn:microsoft.com/office/officeart/2008/layout/LinedList"/>
    <dgm:cxn modelId="{615A58B1-487E-0E41-BDF9-F86D3900BE36}" type="presParOf" srcId="{E48FEDB6-DBA8-3B4D-B71A-DAD0C36621EF}" destId="{3B7FF537-BB5B-A24D-8618-B0CFA38153CD}" srcOrd="0" destOrd="0" presId="urn:microsoft.com/office/officeart/2008/layout/LinedList"/>
    <dgm:cxn modelId="{BC5FEF26-AFB2-C643-A796-5B3963A8E7D0}" type="presParOf" srcId="{E48FEDB6-DBA8-3B4D-B71A-DAD0C36621EF}" destId="{229D297F-ECE4-2C4C-BBB1-47836D7D68AD}" srcOrd="1" destOrd="0" presId="urn:microsoft.com/office/officeart/2008/layout/LinedList"/>
    <dgm:cxn modelId="{73153E9F-7F93-664D-926C-E46EAF974C93}" type="presParOf" srcId="{229D297F-ECE4-2C4C-BBB1-47836D7D68AD}" destId="{F9B04769-BBB6-0040-BA66-062F6B084FCA}" srcOrd="0" destOrd="0" presId="urn:microsoft.com/office/officeart/2008/layout/LinedList"/>
    <dgm:cxn modelId="{88BFAC09-F952-7E40-B7CC-71A8A0474EB7}" type="presParOf" srcId="{229D297F-ECE4-2C4C-BBB1-47836D7D68AD}" destId="{A4F32978-A0BB-AD48-9DE9-9534A0CFA034}" srcOrd="1" destOrd="0" presId="urn:microsoft.com/office/officeart/2008/layout/LinedList"/>
    <dgm:cxn modelId="{D261825C-2B5B-5647-8B43-8E8C73CBFB41}" type="presParOf" srcId="{E48FEDB6-DBA8-3B4D-B71A-DAD0C36621EF}" destId="{E92470EC-AA32-ED43-B132-5E89DE87648F}" srcOrd="2" destOrd="0" presId="urn:microsoft.com/office/officeart/2008/layout/LinedList"/>
    <dgm:cxn modelId="{CEE01257-E308-7240-8571-7FA850C8DE5A}" type="presParOf" srcId="{E48FEDB6-DBA8-3B4D-B71A-DAD0C36621EF}" destId="{B0BFC52B-FDA7-2746-BC23-F3DBFAB437D1}" srcOrd="3" destOrd="0" presId="urn:microsoft.com/office/officeart/2008/layout/LinedList"/>
    <dgm:cxn modelId="{B4ED0048-E737-0945-9FC9-1E54D1298A31}" type="presParOf" srcId="{B0BFC52B-FDA7-2746-BC23-F3DBFAB437D1}" destId="{30A0169C-422A-6141-9FDE-BCBACE8907FD}" srcOrd="0" destOrd="0" presId="urn:microsoft.com/office/officeart/2008/layout/LinedList"/>
    <dgm:cxn modelId="{3C95FB98-2259-5C46-8EC1-F52BFFB32DF1}" type="presParOf" srcId="{B0BFC52B-FDA7-2746-BC23-F3DBFAB437D1}" destId="{E03D1870-015E-0B4B-A0CA-4A063C7042E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9A527BE-2FFD-4266-AB8F-8982F701C880}"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AB55D0C-0A51-4648-BAFB-69012C762097}">
      <dgm:prSet/>
      <dgm:spPr/>
      <dgm:t>
        <a:bodyPr/>
        <a:lstStyle/>
        <a:p>
          <a:r>
            <a:rPr lang="it-IT" b="1" dirty="0">
              <a:solidFill>
                <a:schemeClr val="tx1"/>
              </a:solidFill>
            </a:rPr>
            <a:t>Bastava una sola scossa: il topo associava la configurazione visiva del piedistallo all’insolito stimolo aversivo</a:t>
          </a:r>
          <a:endParaRPr lang="en-US" b="1" dirty="0">
            <a:solidFill>
              <a:schemeClr val="tx1"/>
            </a:solidFill>
          </a:endParaRPr>
        </a:p>
      </dgm:t>
    </dgm:pt>
    <dgm:pt modelId="{962C0263-1A87-4865-B67C-15A6CBFBBBFD}" type="parTrans" cxnId="{CD7EAEEB-AA1D-4ED4-9434-B090DED1D2E1}">
      <dgm:prSet/>
      <dgm:spPr/>
      <dgm:t>
        <a:bodyPr/>
        <a:lstStyle/>
        <a:p>
          <a:endParaRPr lang="en-US"/>
        </a:p>
      </dgm:t>
    </dgm:pt>
    <dgm:pt modelId="{1B6C9024-D670-44BF-B437-9023D1AF8A61}" type="sibTrans" cxnId="{CD7EAEEB-AA1D-4ED4-9434-B090DED1D2E1}">
      <dgm:prSet/>
      <dgm:spPr/>
      <dgm:t>
        <a:bodyPr/>
        <a:lstStyle/>
        <a:p>
          <a:endParaRPr lang="en-US"/>
        </a:p>
      </dgm:t>
    </dgm:pt>
    <dgm:pt modelId="{253D6DDE-4B4F-499C-B121-BDC6CB6939B9}">
      <dgm:prSet/>
      <dgm:spPr/>
      <dgm:t>
        <a:bodyPr/>
        <a:lstStyle/>
        <a:p>
          <a:r>
            <a:rPr lang="it-IT" b="1" dirty="0">
              <a:solidFill>
                <a:schemeClr val="tx1"/>
              </a:solidFill>
            </a:rPr>
            <a:t>Anche a distanza di settimane, se il piedistallo era reintrodotto nella gabbia faceva di tutto per evitarlo, non vederlo, starvi lontano</a:t>
          </a:r>
          <a:endParaRPr lang="en-US" b="1" dirty="0">
            <a:solidFill>
              <a:schemeClr val="tx1"/>
            </a:solidFill>
          </a:endParaRPr>
        </a:p>
      </dgm:t>
    </dgm:pt>
    <dgm:pt modelId="{B87ECC60-CA04-459E-9B42-6663FB4E2F0E}" type="parTrans" cxnId="{76519705-F459-4674-B48F-30B8C5F907D6}">
      <dgm:prSet/>
      <dgm:spPr/>
      <dgm:t>
        <a:bodyPr/>
        <a:lstStyle/>
        <a:p>
          <a:endParaRPr lang="en-US"/>
        </a:p>
      </dgm:t>
    </dgm:pt>
    <dgm:pt modelId="{4032942B-9CAF-4942-8F44-80DFD43A3E59}" type="sibTrans" cxnId="{76519705-F459-4674-B48F-30B8C5F907D6}">
      <dgm:prSet/>
      <dgm:spPr/>
      <dgm:t>
        <a:bodyPr/>
        <a:lstStyle/>
        <a:p>
          <a:endParaRPr lang="en-US"/>
        </a:p>
      </dgm:t>
    </dgm:pt>
    <dgm:pt modelId="{1A138803-C8CA-4E1D-93D9-6F362E9BE441}">
      <dgm:prSet/>
      <dgm:spPr/>
      <dgm:t>
        <a:bodyPr/>
        <a:lstStyle/>
        <a:p>
          <a:r>
            <a:rPr lang="it-IT"/>
            <a:t>Arrivava a cercare di nasconderlo con la paglia sul fondo della gabbia</a:t>
          </a:r>
          <a:endParaRPr lang="en-US"/>
        </a:p>
      </dgm:t>
    </dgm:pt>
    <dgm:pt modelId="{C3F834E8-2A47-4280-BD3E-9BD91A61A2ED}" type="parTrans" cxnId="{A9B0A0F2-A2C7-46FA-83B7-DFDB941469B0}">
      <dgm:prSet/>
      <dgm:spPr/>
      <dgm:t>
        <a:bodyPr/>
        <a:lstStyle/>
        <a:p>
          <a:endParaRPr lang="en-US"/>
        </a:p>
      </dgm:t>
    </dgm:pt>
    <dgm:pt modelId="{4C060304-9094-4BE6-868B-8B47425F5584}" type="sibTrans" cxnId="{A9B0A0F2-A2C7-46FA-83B7-DFDB941469B0}">
      <dgm:prSet/>
      <dgm:spPr/>
      <dgm:t>
        <a:bodyPr/>
        <a:lstStyle/>
        <a:p>
          <a:endParaRPr lang="en-US"/>
        </a:p>
      </dgm:t>
    </dgm:pt>
    <dgm:pt modelId="{96316CAA-4B52-B141-8581-C4ECA43B4BEE}" type="pres">
      <dgm:prSet presAssocID="{29A527BE-2FFD-4266-AB8F-8982F701C880}" presName="linear" presStyleCnt="0">
        <dgm:presLayoutVars>
          <dgm:animLvl val="lvl"/>
          <dgm:resizeHandles val="exact"/>
        </dgm:presLayoutVars>
      </dgm:prSet>
      <dgm:spPr/>
    </dgm:pt>
    <dgm:pt modelId="{CEF0CEF4-2DB9-254D-997C-3879030D4C26}" type="pres">
      <dgm:prSet presAssocID="{BAB55D0C-0A51-4648-BAFB-69012C762097}" presName="parentText" presStyleLbl="node1" presStyleIdx="0" presStyleCnt="2">
        <dgm:presLayoutVars>
          <dgm:chMax val="0"/>
          <dgm:bulletEnabled val="1"/>
        </dgm:presLayoutVars>
      </dgm:prSet>
      <dgm:spPr/>
    </dgm:pt>
    <dgm:pt modelId="{211CAFA2-5A69-804C-92D6-FC4909C62B66}" type="pres">
      <dgm:prSet presAssocID="{1B6C9024-D670-44BF-B437-9023D1AF8A61}" presName="spacer" presStyleCnt="0"/>
      <dgm:spPr/>
    </dgm:pt>
    <dgm:pt modelId="{0BEE1BFF-85CE-D946-AC9D-FDF7CC994216}" type="pres">
      <dgm:prSet presAssocID="{253D6DDE-4B4F-499C-B121-BDC6CB6939B9}" presName="parentText" presStyleLbl="node1" presStyleIdx="1" presStyleCnt="2">
        <dgm:presLayoutVars>
          <dgm:chMax val="0"/>
          <dgm:bulletEnabled val="1"/>
        </dgm:presLayoutVars>
      </dgm:prSet>
      <dgm:spPr/>
    </dgm:pt>
    <dgm:pt modelId="{6B416206-ADA9-9A4A-978B-AE4FD4B5E998}" type="pres">
      <dgm:prSet presAssocID="{253D6DDE-4B4F-499C-B121-BDC6CB6939B9}" presName="childText" presStyleLbl="revTx" presStyleIdx="0" presStyleCnt="1">
        <dgm:presLayoutVars>
          <dgm:bulletEnabled val="1"/>
        </dgm:presLayoutVars>
      </dgm:prSet>
      <dgm:spPr/>
    </dgm:pt>
  </dgm:ptLst>
  <dgm:cxnLst>
    <dgm:cxn modelId="{76519705-F459-4674-B48F-30B8C5F907D6}" srcId="{29A527BE-2FFD-4266-AB8F-8982F701C880}" destId="{253D6DDE-4B4F-499C-B121-BDC6CB6939B9}" srcOrd="1" destOrd="0" parTransId="{B87ECC60-CA04-459E-9B42-6663FB4E2F0E}" sibTransId="{4032942B-9CAF-4942-8F44-80DFD43A3E59}"/>
    <dgm:cxn modelId="{D3F64615-697F-7F41-9282-9E5620D66FC9}" type="presOf" srcId="{29A527BE-2FFD-4266-AB8F-8982F701C880}" destId="{96316CAA-4B52-B141-8581-C4ECA43B4BEE}" srcOrd="0" destOrd="0" presId="urn:microsoft.com/office/officeart/2005/8/layout/vList2"/>
    <dgm:cxn modelId="{405F202C-A0A6-094A-BD6E-C1C3A4EDD4EF}" type="presOf" srcId="{BAB55D0C-0A51-4648-BAFB-69012C762097}" destId="{CEF0CEF4-2DB9-254D-997C-3879030D4C26}" srcOrd="0" destOrd="0" presId="urn:microsoft.com/office/officeart/2005/8/layout/vList2"/>
    <dgm:cxn modelId="{5A6FD43F-89BC-FD49-8D22-FE879CC33108}" type="presOf" srcId="{1A138803-C8CA-4E1D-93D9-6F362E9BE441}" destId="{6B416206-ADA9-9A4A-978B-AE4FD4B5E998}" srcOrd="0" destOrd="0" presId="urn:microsoft.com/office/officeart/2005/8/layout/vList2"/>
    <dgm:cxn modelId="{84BA6059-F585-E543-B7A1-FC4AD3E1E8B6}" type="presOf" srcId="{253D6DDE-4B4F-499C-B121-BDC6CB6939B9}" destId="{0BEE1BFF-85CE-D946-AC9D-FDF7CC994216}" srcOrd="0" destOrd="0" presId="urn:microsoft.com/office/officeart/2005/8/layout/vList2"/>
    <dgm:cxn modelId="{CD7EAEEB-AA1D-4ED4-9434-B090DED1D2E1}" srcId="{29A527BE-2FFD-4266-AB8F-8982F701C880}" destId="{BAB55D0C-0A51-4648-BAFB-69012C762097}" srcOrd="0" destOrd="0" parTransId="{962C0263-1A87-4865-B67C-15A6CBFBBBFD}" sibTransId="{1B6C9024-D670-44BF-B437-9023D1AF8A61}"/>
    <dgm:cxn modelId="{A9B0A0F2-A2C7-46FA-83B7-DFDB941469B0}" srcId="{253D6DDE-4B4F-499C-B121-BDC6CB6939B9}" destId="{1A138803-C8CA-4E1D-93D9-6F362E9BE441}" srcOrd="0" destOrd="0" parTransId="{C3F834E8-2A47-4280-BD3E-9BD91A61A2ED}" sibTransId="{4C060304-9094-4BE6-868B-8B47425F5584}"/>
    <dgm:cxn modelId="{F6BF4717-D096-8848-AA14-86409CEC7C9C}" type="presParOf" srcId="{96316CAA-4B52-B141-8581-C4ECA43B4BEE}" destId="{CEF0CEF4-2DB9-254D-997C-3879030D4C26}" srcOrd="0" destOrd="0" presId="urn:microsoft.com/office/officeart/2005/8/layout/vList2"/>
    <dgm:cxn modelId="{4C123FC3-A916-1242-BFB3-027168C2D6F3}" type="presParOf" srcId="{96316CAA-4B52-B141-8581-C4ECA43B4BEE}" destId="{211CAFA2-5A69-804C-92D6-FC4909C62B66}" srcOrd="1" destOrd="0" presId="urn:microsoft.com/office/officeart/2005/8/layout/vList2"/>
    <dgm:cxn modelId="{CBAF20A2-5064-8746-8BE7-8ADC89B51207}" type="presParOf" srcId="{96316CAA-4B52-B141-8581-C4ECA43B4BEE}" destId="{0BEE1BFF-85CE-D946-AC9D-FDF7CC994216}" srcOrd="2" destOrd="0" presId="urn:microsoft.com/office/officeart/2005/8/layout/vList2"/>
    <dgm:cxn modelId="{B42D65CE-1473-7141-92A1-BB5E0A302A45}" type="presParOf" srcId="{96316CAA-4B52-B141-8581-C4ECA43B4BEE}" destId="{6B416206-ADA9-9A4A-978B-AE4FD4B5E998}"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A7465C4-250B-47DE-8CE7-F5A79D3E21A4}"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92CB066B-D2A5-4FAB-810B-C69C497A1510}">
      <dgm:prSet/>
      <dgm:spPr/>
      <dgm:t>
        <a:bodyPr/>
        <a:lstStyle/>
        <a:p>
          <a:r>
            <a:rPr lang="it-IT" dirty="0">
              <a:solidFill>
                <a:schemeClr val="tx1"/>
              </a:solidFill>
            </a:rPr>
            <a:t>Se un US e un CS sono entrambi molto salienti, non c’è bisogno di molte ripetizioni per stabilire la loro associazione</a:t>
          </a:r>
          <a:endParaRPr lang="en-US" dirty="0">
            <a:solidFill>
              <a:schemeClr val="tx1"/>
            </a:solidFill>
          </a:endParaRPr>
        </a:p>
      </dgm:t>
    </dgm:pt>
    <dgm:pt modelId="{F08E83B9-1FAE-4E77-98BD-DDA119B2F1D1}" type="parTrans" cxnId="{5329C770-9E99-473B-A801-734E3B4ED6F6}">
      <dgm:prSet/>
      <dgm:spPr/>
      <dgm:t>
        <a:bodyPr/>
        <a:lstStyle/>
        <a:p>
          <a:endParaRPr lang="en-US"/>
        </a:p>
      </dgm:t>
    </dgm:pt>
    <dgm:pt modelId="{5C20CEC7-3194-4760-BC60-85401A8F7D33}" type="sibTrans" cxnId="{5329C770-9E99-473B-A801-734E3B4ED6F6}">
      <dgm:prSet/>
      <dgm:spPr/>
      <dgm:t>
        <a:bodyPr/>
        <a:lstStyle/>
        <a:p>
          <a:endParaRPr lang="en-US"/>
        </a:p>
      </dgm:t>
    </dgm:pt>
    <dgm:pt modelId="{795EAE8A-88BB-4225-8085-3D7A3FFCA630}">
      <dgm:prSet/>
      <dgm:spPr/>
      <dgm:t>
        <a:bodyPr/>
        <a:lstStyle/>
        <a:p>
          <a:r>
            <a:rPr lang="it-IT" dirty="0">
              <a:solidFill>
                <a:schemeClr val="tx1"/>
              </a:solidFill>
            </a:rPr>
            <a:t>Può bastarne una sola</a:t>
          </a:r>
          <a:endParaRPr lang="en-US" dirty="0">
            <a:solidFill>
              <a:schemeClr val="tx1"/>
            </a:solidFill>
          </a:endParaRPr>
        </a:p>
      </dgm:t>
    </dgm:pt>
    <dgm:pt modelId="{DBB62035-02B1-454A-982C-1F62D6504D5D}" type="parTrans" cxnId="{3A7EBC3A-15C9-43C5-B4A4-4776F104A1F5}">
      <dgm:prSet/>
      <dgm:spPr/>
      <dgm:t>
        <a:bodyPr/>
        <a:lstStyle/>
        <a:p>
          <a:endParaRPr lang="en-US"/>
        </a:p>
      </dgm:t>
    </dgm:pt>
    <dgm:pt modelId="{00BB17E6-57E6-4A71-8982-EB36CEBB86EE}" type="sibTrans" cxnId="{3A7EBC3A-15C9-43C5-B4A4-4776F104A1F5}">
      <dgm:prSet/>
      <dgm:spPr/>
      <dgm:t>
        <a:bodyPr/>
        <a:lstStyle/>
        <a:p>
          <a:endParaRPr lang="en-US"/>
        </a:p>
      </dgm:t>
    </dgm:pt>
    <dgm:pt modelId="{76FAFE85-CF09-446B-AE25-47FEABEA145F}">
      <dgm:prSet/>
      <dgm:spPr/>
      <dgm:t>
        <a:bodyPr/>
        <a:lstStyle/>
        <a:p>
          <a:r>
            <a:rPr lang="it-IT" dirty="0">
              <a:solidFill>
                <a:schemeClr val="tx1"/>
              </a:solidFill>
            </a:rPr>
            <a:t>L’associazione stabilita e di tipo </a:t>
          </a:r>
          <a:r>
            <a:rPr lang="it-IT" b="1" dirty="0">
              <a:solidFill>
                <a:schemeClr val="tx1"/>
              </a:solidFill>
            </a:rPr>
            <a:t>causale</a:t>
          </a:r>
          <a:endParaRPr lang="en-US" dirty="0">
            <a:solidFill>
              <a:schemeClr val="tx1"/>
            </a:solidFill>
          </a:endParaRPr>
        </a:p>
      </dgm:t>
    </dgm:pt>
    <dgm:pt modelId="{B5345933-B5EA-4F9E-B847-B89B10959BC9}" type="parTrans" cxnId="{2EBE9F15-FD3A-4461-A5F0-DC1E3E6532BD}">
      <dgm:prSet/>
      <dgm:spPr/>
      <dgm:t>
        <a:bodyPr/>
        <a:lstStyle/>
        <a:p>
          <a:endParaRPr lang="en-US"/>
        </a:p>
      </dgm:t>
    </dgm:pt>
    <dgm:pt modelId="{8B8CEB20-A3E7-45CC-AA2A-9B7ACEB01415}" type="sibTrans" cxnId="{2EBE9F15-FD3A-4461-A5F0-DC1E3E6532BD}">
      <dgm:prSet/>
      <dgm:spPr/>
      <dgm:t>
        <a:bodyPr/>
        <a:lstStyle/>
        <a:p>
          <a:endParaRPr lang="en-US"/>
        </a:p>
      </dgm:t>
    </dgm:pt>
    <dgm:pt modelId="{0DD93CE0-14ED-43EC-ABF5-F248CF56EDE8}">
      <dgm:prSet/>
      <dgm:spPr/>
      <dgm:t>
        <a:bodyPr/>
        <a:lstStyle/>
        <a:p>
          <a:r>
            <a:rPr lang="it-IT"/>
            <a:t>Infatti il topo agisce per evitare il piedistallo, come se facendolo pensasse di evitare le scosse</a:t>
          </a:r>
          <a:endParaRPr lang="en-US"/>
        </a:p>
      </dgm:t>
    </dgm:pt>
    <dgm:pt modelId="{783680C4-431F-4941-A99B-3E3D02913654}" type="parTrans" cxnId="{50E3FBDB-CFE1-4217-8338-BE72CEEAA77E}">
      <dgm:prSet/>
      <dgm:spPr/>
      <dgm:t>
        <a:bodyPr/>
        <a:lstStyle/>
        <a:p>
          <a:endParaRPr lang="en-US"/>
        </a:p>
      </dgm:t>
    </dgm:pt>
    <dgm:pt modelId="{E283F2B0-6AD9-4710-9796-C2520C329F57}" type="sibTrans" cxnId="{50E3FBDB-CFE1-4217-8338-BE72CEEAA77E}">
      <dgm:prSet/>
      <dgm:spPr/>
      <dgm:t>
        <a:bodyPr/>
        <a:lstStyle/>
        <a:p>
          <a:endParaRPr lang="en-US"/>
        </a:p>
      </dgm:t>
    </dgm:pt>
    <dgm:pt modelId="{B2F69CE0-A639-D84C-A862-D660466B0CB9}" type="pres">
      <dgm:prSet presAssocID="{3A7465C4-250B-47DE-8CE7-F5A79D3E21A4}" presName="linear" presStyleCnt="0">
        <dgm:presLayoutVars>
          <dgm:animLvl val="lvl"/>
          <dgm:resizeHandles val="exact"/>
        </dgm:presLayoutVars>
      </dgm:prSet>
      <dgm:spPr/>
    </dgm:pt>
    <dgm:pt modelId="{D863F82E-76D7-0047-B7B6-31898DFBFCCC}" type="pres">
      <dgm:prSet presAssocID="{92CB066B-D2A5-4FAB-810B-C69C497A1510}" presName="parentText" presStyleLbl="node1" presStyleIdx="0" presStyleCnt="3">
        <dgm:presLayoutVars>
          <dgm:chMax val="0"/>
          <dgm:bulletEnabled val="1"/>
        </dgm:presLayoutVars>
      </dgm:prSet>
      <dgm:spPr/>
    </dgm:pt>
    <dgm:pt modelId="{80A8935F-AABA-FC4A-8EB5-4FC3104560E4}" type="pres">
      <dgm:prSet presAssocID="{5C20CEC7-3194-4760-BC60-85401A8F7D33}" presName="spacer" presStyleCnt="0"/>
      <dgm:spPr/>
    </dgm:pt>
    <dgm:pt modelId="{6EF57B77-73C6-EF44-8C3A-453808E50172}" type="pres">
      <dgm:prSet presAssocID="{795EAE8A-88BB-4225-8085-3D7A3FFCA630}" presName="parentText" presStyleLbl="node1" presStyleIdx="1" presStyleCnt="3">
        <dgm:presLayoutVars>
          <dgm:chMax val="0"/>
          <dgm:bulletEnabled val="1"/>
        </dgm:presLayoutVars>
      </dgm:prSet>
      <dgm:spPr/>
    </dgm:pt>
    <dgm:pt modelId="{92636737-C844-0249-9AB9-8C9DD98C11F0}" type="pres">
      <dgm:prSet presAssocID="{00BB17E6-57E6-4A71-8982-EB36CEBB86EE}" presName="spacer" presStyleCnt="0"/>
      <dgm:spPr/>
    </dgm:pt>
    <dgm:pt modelId="{0B3F6594-4BE7-C641-A205-5FEDC99A67A2}" type="pres">
      <dgm:prSet presAssocID="{76FAFE85-CF09-446B-AE25-47FEABEA145F}" presName="parentText" presStyleLbl="node1" presStyleIdx="2" presStyleCnt="3">
        <dgm:presLayoutVars>
          <dgm:chMax val="0"/>
          <dgm:bulletEnabled val="1"/>
        </dgm:presLayoutVars>
      </dgm:prSet>
      <dgm:spPr/>
    </dgm:pt>
    <dgm:pt modelId="{92E934DB-BB23-A244-9219-374C664B9AD0}" type="pres">
      <dgm:prSet presAssocID="{76FAFE85-CF09-446B-AE25-47FEABEA145F}" presName="childText" presStyleLbl="revTx" presStyleIdx="0" presStyleCnt="1">
        <dgm:presLayoutVars>
          <dgm:bulletEnabled val="1"/>
        </dgm:presLayoutVars>
      </dgm:prSet>
      <dgm:spPr/>
    </dgm:pt>
  </dgm:ptLst>
  <dgm:cxnLst>
    <dgm:cxn modelId="{2EBE9F15-FD3A-4461-A5F0-DC1E3E6532BD}" srcId="{3A7465C4-250B-47DE-8CE7-F5A79D3E21A4}" destId="{76FAFE85-CF09-446B-AE25-47FEABEA145F}" srcOrd="2" destOrd="0" parTransId="{B5345933-B5EA-4F9E-B847-B89B10959BC9}" sibTransId="{8B8CEB20-A3E7-45CC-AA2A-9B7ACEB01415}"/>
    <dgm:cxn modelId="{9705DB26-9062-5E43-8F56-07B9C7E03B53}" type="presOf" srcId="{92CB066B-D2A5-4FAB-810B-C69C497A1510}" destId="{D863F82E-76D7-0047-B7B6-31898DFBFCCC}" srcOrd="0" destOrd="0" presId="urn:microsoft.com/office/officeart/2005/8/layout/vList2"/>
    <dgm:cxn modelId="{3A7EBC3A-15C9-43C5-B4A4-4776F104A1F5}" srcId="{3A7465C4-250B-47DE-8CE7-F5A79D3E21A4}" destId="{795EAE8A-88BB-4225-8085-3D7A3FFCA630}" srcOrd="1" destOrd="0" parTransId="{DBB62035-02B1-454A-982C-1F62D6504D5D}" sibTransId="{00BB17E6-57E6-4A71-8982-EB36CEBB86EE}"/>
    <dgm:cxn modelId="{A94AB76B-1C3F-3245-8C80-3FE22BC4E062}" type="presOf" srcId="{76FAFE85-CF09-446B-AE25-47FEABEA145F}" destId="{0B3F6594-4BE7-C641-A205-5FEDC99A67A2}" srcOrd="0" destOrd="0" presId="urn:microsoft.com/office/officeart/2005/8/layout/vList2"/>
    <dgm:cxn modelId="{5329C770-9E99-473B-A801-734E3B4ED6F6}" srcId="{3A7465C4-250B-47DE-8CE7-F5A79D3E21A4}" destId="{92CB066B-D2A5-4FAB-810B-C69C497A1510}" srcOrd="0" destOrd="0" parTransId="{F08E83B9-1FAE-4E77-98BD-DDA119B2F1D1}" sibTransId="{5C20CEC7-3194-4760-BC60-85401A8F7D33}"/>
    <dgm:cxn modelId="{AB8F7B77-5BB5-224F-B77F-37597466396D}" type="presOf" srcId="{3A7465C4-250B-47DE-8CE7-F5A79D3E21A4}" destId="{B2F69CE0-A639-D84C-A862-D660466B0CB9}" srcOrd="0" destOrd="0" presId="urn:microsoft.com/office/officeart/2005/8/layout/vList2"/>
    <dgm:cxn modelId="{72D52685-CB30-B54E-827E-BACEF9A0924A}" type="presOf" srcId="{795EAE8A-88BB-4225-8085-3D7A3FFCA630}" destId="{6EF57B77-73C6-EF44-8C3A-453808E50172}" srcOrd="0" destOrd="0" presId="urn:microsoft.com/office/officeart/2005/8/layout/vList2"/>
    <dgm:cxn modelId="{50E3FBDB-CFE1-4217-8338-BE72CEEAA77E}" srcId="{76FAFE85-CF09-446B-AE25-47FEABEA145F}" destId="{0DD93CE0-14ED-43EC-ABF5-F248CF56EDE8}" srcOrd="0" destOrd="0" parTransId="{783680C4-431F-4941-A99B-3E3D02913654}" sibTransId="{E283F2B0-6AD9-4710-9796-C2520C329F57}"/>
    <dgm:cxn modelId="{0142C2EB-798C-FF44-8F74-687B853DD6DC}" type="presOf" srcId="{0DD93CE0-14ED-43EC-ABF5-F248CF56EDE8}" destId="{92E934DB-BB23-A244-9219-374C664B9AD0}" srcOrd="0" destOrd="0" presId="urn:microsoft.com/office/officeart/2005/8/layout/vList2"/>
    <dgm:cxn modelId="{08AFBEF8-9C10-7C4B-9300-881FB9E395CF}" type="presParOf" srcId="{B2F69CE0-A639-D84C-A862-D660466B0CB9}" destId="{D863F82E-76D7-0047-B7B6-31898DFBFCCC}" srcOrd="0" destOrd="0" presId="urn:microsoft.com/office/officeart/2005/8/layout/vList2"/>
    <dgm:cxn modelId="{66BDE8E1-EB56-9841-868A-126D792D805E}" type="presParOf" srcId="{B2F69CE0-A639-D84C-A862-D660466B0CB9}" destId="{80A8935F-AABA-FC4A-8EB5-4FC3104560E4}" srcOrd="1" destOrd="0" presId="urn:microsoft.com/office/officeart/2005/8/layout/vList2"/>
    <dgm:cxn modelId="{A04452E6-094D-3149-9A33-0E15AA5F8D51}" type="presParOf" srcId="{B2F69CE0-A639-D84C-A862-D660466B0CB9}" destId="{6EF57B77-73C6-EF44-8C3A-453808E50172}" srcOrd="2" destOrd="0" presId="urn:microsoft.com/office/officeart/2005/8/layout/vList2"/>
    <dgm:cxn modelId="{55A4CB24-9A32-0043-A1EE-4B98E0FD432A}" type="presParOf" srcId="{B2F69CE0-A639-D84C-A862-D660466B0CB9}" destId="{92636737-C844-0249-9AB9-8C9DD98C11F0}" srcOrd="3" destOrd="0" presId="urn:microsoft.com/office/officeart/2005/8/layout/vList2"/>
    <dgm:cxn modelId="{C982903B-6FF0-C74A-8CE2-274C44B91CAC}" type="presParOf" srcId="{B2F69CE0-A639-D84C-A862-D660466B0CB9}" destId="{0B3F6594-4BE7-C641-A205-5FEDC99A67A2}" srcOrd="4" destOrd="0" presId="urn:microsoft.com/office/officeart/2005/8/layout/vList2"/>
    <dgm:cxn modelId="{46ADCB72-7265-CB43-9B94-F06BF18C4A69}" type="presParOf" srcId="{B2F69CE0-A639-D84C-A862-D660466B0CB9}" destId="{92E934DB-BB23-A244-9219-374C664B9AD0}"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20F214E-143C-49C3-B0B6-9E1CDF4AA4B6}"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DFC61E0E-9FBB-46CE-A60B-F3288861EE55}">
      <dgm:prSet/>
      <dgm:spPr/>
      <dgm:t>
        <a:bodyPr/>
        <a:lstStyle/>
        <a:p>
          <a:r>
            <a:rPr lang="it-IT"/>
            <a:t>Garcia e collaboratori (1968) riuscirono a replicare fenomeni di one-trial learning, questa volta con intervalli anche di ore tra CS e US</a:t>
          </a:r>
          <a:endParaRPr lang="en-US"/>
        </a:p>
      </dgm:t>
    </dgm:pt>
    <dgm:pt modelId="{07955E50-E819-499B-9E01-34805CE828AE}" type="parTrans" cxnId="{F1706F11-756A-4D4E-8836-28D15F19BF1C}">
      <dgm:prSet/>
      <dgm:spPr/>
      <dgm:t>
        <a:bodyPr/>
        <a:lstStyle/>
        <a:p>
          <a:endParaRPr lang="en-US"/>
        </a:p>
      </dgm:t>
    </dgm:pt>
    <dgm:pt modelId="{E48DDB2B-413D-4C28-A558-486620A0E268}" type="sibTrans" cxnId="{F1706F11-756A-4D4E-8836-28D15F19BF1C}">
      <dgm:prSet/>
      <dgm:spPr/>
      <dgm:t>
        <a:bodyPr/>
        <a:lstStyle/>
        <a:p>
          <a:endParaRPr lang="en-US"/>
        </a:p>
      </dgm:t>
    </dgm:pt>
    <dgm:pt modelId="{5BC5649C-4529-4FA5-B296-684BF883324D}">
      <dgm:prSet/>
      <dgm:spPr/>
      <dgm:t>
        <a:bodyPr/>
        <a:lstStyle/>
        <a:p>
          <a:r>
            <a:rPr lang="it-IT"/>
            <a:t>Ai topi veniva fornito un cibo con un sapore insolito (saliente)</a:t>
          </a:r>
          <a:endParaRPr lang="en-US"/>
        </a:p>
      </dgm:t>
    </dgm:pt>
    <dgm:pt modelId="{0DAAF0AA-CA05-4367-9678-5A7ADEF7AC38}" type="parTrans" cxnId="{3C7A20E4-D439-4CB5-85D3-6A4D3BBE4EB0}">
      <dgm:prSet/>
      <dgm:spPr/>
      <dgm:t>
        <a:bodyPr/>
        <a:lstStyle/>
        <a:p>
          <a:endParaRPr lang="en-US"/>
        </a:p>
      </dgm:t>
    </dgm:pt>
    <dgm:pt modelId="{41617877-EBF1-4078-91BD-9C59DF48D8BA}" type="sibTrans" cxnId="{3C7A20E4-D439-4CB5-85D3-6A4D3BBE4EB0}">
      <dgm:prSet/>
      <dgm:spPr/>
      <dgm:t>
        <a:bodyPr/>
        <a:lstStyle/>
        <a:p>
          <a:endParaRPr lang="en-US"/>
        </a:p>
      </dgm:t>
    </dgm:pt>
    <dgm:pt modelId="{BBD12944-6DEC-4603-9F1F-386ACC56BE32}">
      <dgm:prSet/>
      <dgm:spPr/>
      <dgm:t>
        <a:bodyPr/>
        <a:lstStyle/>
        <a:p>
          <a:r>
            <a:rPr lang="it-IT"/>
            <a:t>Poi i topi erano anestetizzati. Durante l’anestesia, veniva loro iniettata una sostanza tossica che causava, al risveglio, nausea</a:t>
          </a:r>
          <a:endParaRPr lang="en-US"/>
        </a:p>
      </dgm:t>
    </dgm:pt>
    <dgm:pt modelId="{C90E090A-5ACB-45F8-9C9A-A8AFC69717EA}" type="parTrans" cxnId="{A7506B72-A36D-4A29-A396-78900B6C1C7C}">
      <dgm:prSet/>
      <dgm:spPr/>
      <dgm:t>
        <a:bodyPr/>
        <a:lstStyle/>
        <a:p>
          <a:endParaRPr lang="en-US"/>
        </a:p>
      </dgm:t>
    </dgm:pt>
    <dgm:pt modelId="{CBE2F953-3D3E-44B8-9DEA-2BE40A3BBBFF}" type="sibTrans" cxnId="{A7506B72-A36D-4A29-A396-78900B6C1C7C}">
      <dgm:prSet/>
      <dgm:spPr/>
      <dgm:t>
        <a:bodyPr/>
        <a:lstStyle/>
        <a:p>
          <a:endParaRPr lang="en-US"/>
        </a:p>
      </dgm:t>
    </dgm:pt>
    <dgm:pt modelId="{4C95B0B8-877B-4B50-B765-B1F08A7D578F}">
      <dgm:prSet/>
      <dgm:spPr/>
      <dgm:t>
        <a:bodyPr/>
        <a:lstStyle/>
        <a:p>
          <a:r>
            <a:rPr lang="it-IT"/>
            <a:t>I topi associavano la nausea al cibo insolito, e da quel momento in poi lo evitavano</a:t>
          </a:r>
          <a:endParaRPr lang="en-US"/>
        </a:p>
      </dgm:t>
    </dgm:pt>
    <dgm:pt modelId="{50FA7E21-B5B6-45F7-A443-4A2E7926F36B}" type="parTrans" cxnId="{7A3249EC-33AD-4513-AE89-E9116AAF0E3C}">
      <dgm:prSet/>
      <dgm:spPr/>
      <dgm:t>
        <a:bodyPr/>
        <a:lstStyle/>
        <a:p>
          <a:endParaRPr lang="en-US"/>
        </a:p>
      </dgm:t>
    </dgm:pt>
    <dgm:pt modelId="{CB990F70-8B99-4A6B-8AE8-FF2C826E7E51}" type="sibTrans" cxnId="{7A3249EC-33AD-4513-AE89-E9116AAF0E3C}">
      <dgm:prSet/>
      <dgm:spPr/>
      <dgm:t>
        <a:bodyPr/>
        <a:lstStyle/>
        <a:p>
          <a:endParaRPr lang="en-US"/>
        </a:p>
      </dgm:t>
    </dgm:pt>
    <dgm:pt modelId="{DBA8FDAA-EAD2-1D4D-8E05-D48F208F6725}" type="pres">
      <dgm:prSet presAssocID="{320F214E-143C-49C3-B0B6-9E1CDF4AA4B6}" presName="vert0" presStyleCnt="0">
        <dgm:presLayoutVars>
          <dgm:dir/>
          <dgm:animOne val="branch"/>
          <dgm:animLvl val="lvl"/>
        </dgm:presLayoutVars>
      </dgm:prSet>
      <dgm:spPr/>
    </dgm:pt>
    <dgm:pt modelId="{F4BEECDA-E56A-4440-9A37-5893A3368809}" type="pres">
      <dgm:prSet presAssocID="{DFC61E0E-9FBB-46CE-A60B-F3288861EE55}" presName="thickLine" presStyleLbl="alignNode1" presStyleIdx="0" presStyleCnt="4"/>
      <dgm:spPr/>
    </dgm:pt>
    <dgm:pt modelId="{A6D30D13-90E8-964C-9EC3-B660DFC41472}" type="pres">
      <dgm:prSet presAssocID="{DFC61E0E-9FBB-46CE-A60B-F3288861EE55}" presName="horz1" presStyleCnt="0"/>
      <dgm:spPr/>
    </dgm:pt>
    <dgm:pt modelId="{CB38171F-8C2C-F542-A7B6-5413AA8BDC7A}" type="pres">
      <dgm:prSet presAssocID="{DFC61E0E-9FBB-46CE-A60B-F3288861EE55}" presName="tx1" presStyleLbl="revTx" presStyleIdx="0" presStyleCnt="4"/>
      <dgm:spPr/>
    </dgm:pt>
    <dgm:pt modelId="{FC02352E-3372-0F47-A98B-E4B09907E2D0}" type="pres">
      <dgm:prSet presAssocID="{DFC61E0E-9FBB-46CE-A60B-F3288861EE55}" presName="vert1" presStyleCnt="0"/>
      <dgm:spPr/>
    </dgm:pt>
    <dgm:pt modelId="{1D32E365-79A1-2D47-A718-E1B3189A8B9F}" type="pres">
      <dgm:prSet presAssocID="{5BC5649C-4529-4FA5-B296-684BF883324D}" presName="thickLine" presStyleLbl="alignNode1" presStyleIdx="1" presStyleCnt="4"/>
      <dgm:spPr/>
    </dgm:pt>
    <dgm:pt modelId="{8BE86C87-49DE-5A4A-B3A6-88BFF65A34AE}" type="pres">
      <dgm:prSet presAssocID="{5BC5649C-4529-4FA5-B296-684BF883324D}" presName="horz1" presStyleCnt="0"/>
      <dgm:spPr/>
    </dgm:pt>
    <dgm:pt modelId="{7F91F488-B242-F844-B2A5-30B962407CAA}" type="pres">
      <dgm:prSet presAssocID="{5BC5649C-4529-4FA5-B296-684BF883324D}" presName="tx1" presStyleLbl="revTx" presStyleIdx="1" presStyleCnt="4"/>
      <dgm:spPr/>
    </dgm:pt>
    <dgm:pt modelId="{F488B45D-8889-B043-97A3-082C8D3497E6}" type="pres">
      <dgm:prSet presAssocID="{5BC5649C-4529-4FA5-B296-684BF883324D}" presName="vert1" presStyleCnt="0"/>
      <dgm:spPr/>
    </dgm:pt>
    <dgm:pt modelId="{E153A85B-61C5-BA48-AA97-44DBCCC25C04}" type="pres">
      <dgm:prSet presAssocID="{BBD12944-6DEC-4603-9F1F-386ACC56BE32}" presName="thickLine" presStyleLbl="alignNode1" presStyleIdx="2" presStyleCnt="4"/>
      <dgm:spPr/>
    </dgm:pt>
    <dgm:pt modelId="{868E3157-CFAF-7F47-A8C8-80B101B9D9DF}" type="pres">
      <dgm:prSet presAssocID="{BBD12944-6DEC-4603-9F1F-386ACC56BE32}" presName="horz1" presStyleCnt="0"/>
      <dgm:spPr/>
    </dgm:pt>
    <dgm:pt modelId="{E4F4CF39-259C-CD4F-941F-E9BBBE17603F}" type="pres">
      <dgm:prSet presAssocID="{BBD12944-6DEC-4603-9F1F-386ACC56BE32}" presName="tx1" presStyleLbl="revTx" presStyleIdx="2" presStyleCnt="4"/>
      <dgm:spPr/>
    </dgm:pt>
    <dgm:pt modelId="{144B648F-090D-3546-A9F5-92CD5DF79E00}" type="pres">
      <dgm:prSet presAssocID="{BBD12944-6DEC-4603-9F1F-386ACC56BE32}" presName="vert1" presStyleCnt="0"/>
      <dgm:spPr/>
    </dgm:pt>
    <dgm:pt modelId="{BC76BC0A-EA2C-1544-A79E-1317880BB338}" type="pres">
      <dgm:prSet presAssocID="{4C95B0B8-877B-4B50-B765-B1F08A7D578F}" presName="thickLine" presStyleLbl="alignNode1" presStyleIdx="3" presStyleCnt="4"/>
      <dgm:spPr/>
    </dgm:pt>
    <dgm:pt modelId="{0A812B37-42E9-E342-B84B-D9048EBC64DE}" type="pres">
      <dgm:prSet presAssocID="{4C95B0B8-877B-4B50-B765-B1F08A7D578F}" presName="horz1" presStyleCnt="0"/>
      <dgm:spPr/>
    </dgm:pt>
    <dgm:pt modelId="{254FE558-398B-704C-B414-46B8EED885F6}" type="pres">
      <dgm:prSet presAssocID="{4C95B0B8-877B-4B50-B765-B1F08A7D578F}" presName="tx1" presStyleLbl="revTx" presStyleIdx="3" presStyleCnt="4"/>
      <dgm:spPr/>
    </dgm:pt>
    <dgm:pt modelId="{38333890-D721-D449-966B-AA0D3FAC5C15}" type="pres">
      <dgm:prSet presAssocID="{4C95B0B8-877B-4B50-B765-B1F08A7D578F}" presName="vert1" presStyleCnt="0"/>
      <dgm:spPr/>
    </dgm:pt>
  </dgm:ptLst>
  <dgm:cxnLst>
    <dgm:cxn modelId="{F1706F11-756A-4D4E-8836-28D15F19BF1C}" srcId="{320F214E-143C-49C3-B0B6-9E1CDF4AA4B6}" destId="{DFC61E0E-9FBB-46CE-A60B-F3288861EE55}" srcOrd="0" destOrd="0" parTransId="{07955E50-E819-499B-9E01-34805CE828AE}" sibTransId="{E48DDB2B-413D-4C28-A558-486620A0E268}"/>
    <dgm:cxn modelId="{0C0B6C56-A9F9-8C42-847B-EE6B55AD1F1B}" type="presOf" srcId="{BBD12944-6DEC-4603-9F1F-386ACC56BE32}" destId="{E4F4CF39-259C-CD4F-941F-E9BBBE17603F}" srcOrd="0" destOrd="0" presId="urn:microsoft.com/office/officeart/2008/layout/LinedList"/>
    <dgm:cxn modelId="{FC04AE5E-A95A-E848-A73D-06B2483D05CB}" type="presOf" srcId="{320F214E-143C-49C3-B0B6-9E1CDF4AA4B6}" destId="{DBA8FDAA-EAD2-1D4D-8E05-D48F208F6725}" srcOrd="0" destOrd="0" presId="urn:microsoft.com/office/officeart/2008/layout/LinedList"/>
    <dgm:cxn modelId="{D4858A6B-778A-6345-895A-78C6D905FEFB}" type="presOf" srcId="{4C95B0B8-877B-4B50-B765-B1F08A7D578F}" destId="{254FE558-398B-704C-B414-46B8EED885F6}" srcOrd="0" destOrd="0" presId="urn:microsoft.com/office/officeart/2008/layout/LinedList"/>
    <dgm:cxn modelId="{12BB1B6D-C6A1-1647-AB6D-8C22F8ACEF44}" type="presOf" srcId="{5BC5649C-4529-4FA5-B296-684BF883324D}" destId="{7F91F488-B242-F844-B2A5-30B962407CAA}" srcOrd="0" destOrd="0" presId="urn:microsoft.com/office/officeart/2008/layout/LinedList"/>
    <dgm:cxn modelId="{A7506B72-A36D-4A29-A396-78900B6C1C7C}" srcId="{320F214E-143C-49C3-B0B6-9E1CDF4AA4B6}" destId="{BBD12944-6DEC-4603-9F1F-386ACC56BE32}" srcOrd="2" destOrd="0" parTransId="{C90E090A-5ACB-45F8-9C9A-A8AFC69717EA}" sibTransId="{CBE2F953-3D3E-44B8-9DEA-2BE40A3BBBFF}"/>
    <dgm:cxn modelId="{5EAC4390-3673-0C41-9288-7EF862DADDEE}" type="presOf" srcId="{DFC61E0E-9FBB-46CE-A60B-F3288861EE55}" destId="{CB38171F-8C2C-F542-A7B6-5413AA8BDC7A}" srcOrd="0" destOrd="0" presId="urn:microsoft.com/office/officeart/2008/layout/LinedList"/>
    <dgm:cxn modelId="{3C7A20E4-D439-4CB5-85D3-6A4D3BBE4EB0}" srcId="{320F214E-143C-49C3-B0B6-9E1CDF4AA4B6}" destId="{5BC5649C-4529-4FA5-B296-684BF883324D}" srcOrd="1" destOrd="0" parTransId="{0DAAF0AA-CA05-4367-9678-5A7ADEF7AC38}" sibTransId="{41617877-EBF1-4078-91BD-9C59DF48D8BA}"/>
    <dgm:cxn modelId="{7A3249EC-33AD-4513-AE89-E9116AAF0E3C}" srcId="{320F214E-143C-49C3-B0B6-9E1CDF4AA4B6}" destId="{4C95B0B8-877B-4B50-B765-B1F08A7D578F}" srcOrd="3" destOrd="0" parTransId="{50FA7E21-B5B6-45F7-A443-4A2E7926F36B}" sibTransId="{CB990F70-8B99-4A6B-8AE8-FF2C826E7E51}"/>
    <dgm:cxn modelId="{5D6E5127-73D3-FB46-BD31-8DB5F9A68C3A}" type="presParOf" srcId="{DBA8FDAA-EAD2-1D4D-8E05-D48F208F6725}" destId="{F4BEECDA-E56A-4440-9A37-5893A3368809}" srcOrd="0" destOrd="0" presId="urn:microsoft.com/office/officeart/2008/layout/LinedList"/>
    <dgm:cxn modelId="{9CBBDCF0-08AC-6147-8E2B-8AA0C66EEDFD}" type="presParOf" srcId="{DBA8FDAA-EAD2-1D4D-8E05-D48F208F6725}" destId="{A6D30D13-90E8-964C-9EC3-B660DFC41472}" srcOrd="1" destOrd="0" presId="urn:microsoft.com/office/officeart/2008/layout/LinedList"/>
    <dgm:cxn modelId="{E352B608-37EB-B841-8237-80E7E8B8DA49}" type="presParOf" srcId="{A6D30D13-90E8-964C-9EC3-B660DFC41472}" destId="{CB38171F-8C2C-F542-A7B6-5413AA8BDC7A}" srcOrd="0" destOrd="0" presId="urn:microsoft.com/office/officeart/2008/layout/LinedList"/>
    <dgm:cxn modelId="{BB0828F0-3990-C04C-8937-1190ABE748F5}" type="presParOf" srcId="{A6D30D13-90E8-964C-9EC3-B660DFC41472}" destId="{FC02352E-3372-0F47-A98B-E4B09907E2D0}" srcOrd="1" destOrd="0" presId="urn:microsoft.com/office/officeart/2008/layout/LinedList"/>
    <dgm:cxn modelId="{7FB8D484-7C47-7B45-BDD5-E594ECD926BC}" type="presParOf" srcId="{DBA8FDAA-EAD2-1D4D-8E05-D48F208F6725}" destId="{1D32E365-79A1-2D47-A718-E1B3189A8B9F}" srcOrd="2" destOrd="0" presId="urn:microsoft.com/office/officeart/2008/layout/LinedList"/>
    <dgm:cxn modelId="{3607B19E-49C7-E446-A8F9-3274C174D1D6}" type="presParOf" srcId="{DBA8FDAA-EAD2-1D4D-8E05-D48F208F6725}" destId="{8BE86C87-49DE-5A4A-B3A6-88BFF65A34AE}" srcOrd="3" destOrd="0" presId="urn:microsoft.com/office/officeart/2008/layout/LinedList"/>
    <dgm:cxn modelId="{9CC003FC-EA38-EF45-9843-FCF4C06C5067}" type="presParOf" srcId="{8BE86C87-49DE-5A4A-B3A6-88BFF65A34AE}" destId="{7F91F488-B242-F844-B2A5-30B962407CAA}" srcOrd="0" destOrd="0" presId="urn:microsoft.com/office/officeart/2008/layout/LinedList"/>
    <dgm:cxn modelId="{14037F1F-66CE-9745-A095-41BB2837D5E8}" type="presParOf" srcId="{8BE86C87-49DE-5A4A-B3A6-88BFF65A34AE}" destId="{F488B45D-8889-B043-97A3-082C8D3497E6}" srcOrd="1" destOrd="0" presId="urn:microsoft.com/office/officeart/2008/layout/LinedList"/>
    <dgm:cxn modelId="{7B44427E-5C97-2E49-8B43-BA6E95E34E44}" type="presParOf" srcId="{DBA8FDAA-EAD2-1D4D-8E05-D48F208F6725}" destId="{E153A85B-61C5-BA48-AA97-44DBCCC25C04}" srcOrd="4" destOrd="0" presId="urn:microsoft.com/office/officeart/2008/layout/LinedList"/>
    <dgm:cxn modelId="{805E81FB-E119-794F-B728-9FC0F7EA7968}" type="presParOf" srcId="{DBA8FDAA-EAD2-1D4D-8E05-D48F208F6725}" destId="{868E3157-CFAF-7F47-A8C8-80B101B9D9DF}" srcOrd="5" destOrd="0" presId="urn:microsoft.com/office/officeart/2008/layout/LinedList"/>
    <dgm:cxn modelId="{9485DF54-420F-994D-AAC6-3E6146087ACB}" type="presParOf" srcId="{868E3157-CFAF-7F47-A8C8-80B101B9D9DF}" destId="{E4F4CF39-259C-CD4F-941F-E9BBBE17603F}" srcOrd="0" destOrd="0" presId="urn:microsoft.com/office/officeart/2008/layout/LinedList"/>
    <dgm:cxn modelId="{E8E7D8C6-F8A1-014B-9AE1-DF0C014CB081}" type="presParOf" srcId="{868E3157-CFAF-7F47-A8C8-80B101B9D9DF}" destId="{144B648F-090D-3546-A9F5-92CD5DF79E00}" srcOrd="1" destOrd="0" presId="urn:microsoft.com/office/officeart/2008/layout/LinedList"/>
    <dgm:cxn modelId="{861F4441-AADF-FB49-81B6-720A311F8BA7}" type="presParOf" srcId="{DBA8FDAA-EAD2-1D4D-8E05-D48F208F6725}" destId="{BC76BC0A-EA2C-1544-A79E-1317880BB338}" srcOrd="6" destOrd="0" presId="urn:microsoft.com/office/officeart/2008/layout/LinedList"/>
    <dgm:cxn modelId="{C09078D7-8304-7148-9836-35578CD535EE}" type="presParOf" srcId="{DBA8FDAA-EAD2-1D4D-8E05-D48F208F6725}" destId="{0A812B37-42E9-E342-B84B-D9048EBC64DE}" srcOrd="7" destOrd="0" presId="urn:microsoft.com/office/officeart/2008/layout/LinedList"/>
    <dgm:cxn modelId="{128760B9-B1FF-A34C-AFB0-59AE7686D8CB}" type="presParOf" srcId="{0A812B37-42E9-E342-B84B-D9048EBC64DE}" destId="{254FE558-398B-704C-B414-46B8EED885F6}" srcOrd="0" destOrd="0" presId="urn:microsoft.com/office/officeart/2008/layout/LinedList"/>
    <dgm:cxn modelId="{41AE3166-ABE9-FB4D-965C-0A2089E734E3}" type="presParOf" srcId="{0A812B37-42E9-E342-B84B-D9048EBC64DE}" destId="{38333890-D721-D449-966B-AA0D3FAC5C1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2F1F723-DE27-478E-9CA1-FA6CA5DF3AAE}"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6A659E91-2A5F-4AF3-80A2-FF4FE788D4D1}">
      <dgm:prSet/>
      <dgm:spPr/>
      <dgm:t>
        <a:bodyPr/>
        <a:lstStyle/>
        <a:p>
          <a:r>
            <a:rPr lang="it-IT"/>
            <a:t>La “contiguità temporale” è oggi vista come un continuum, più che una proprietà tutto o niente</a:t>
          </a:r>
          <a:endParaRPr lang="en-US"/>
        </a:p>
      </dgm:t>
    </dgm:pt>
    <dgm:pt modelId="{F1731585-09F8-4692-AE31-C40CFE170807}" type="parTrans" cxnId="{3DEBDEF7-AE45-46AA-A834-2C04787ECFCC}">
      <dgm:prSet/>
      <dgm:spPr/>
      <dgm:t>
        <a:bodyPr/>
        <a:lstStyle/>
        <a:p>
          <a:endParaRPr lang="en-US"/>
        </a:p>
      </dgm:t>
    </dgm:pt>
    <dgm:pt modelId="{1ABF174F-82B1-426C-97FC-A54A640851D3}" type="sibTrans" cxnId="{3DEBDEF7-AE45-46AA-A834-2C04787ECFCC}">
      <dgm:prSet/>
      <dgm:spPr/>
      <dgm:t>
        <a:bodyPr/>
        <a:lstStyle/>
        <a:p>
          <a:endParaRPr lang="en-US"/>
        </a:p>
      </dgm:t>
    </dgm:pt>
    <dgm:pt modelId="{9A0CAF56-E536-4A93-94F8-E722CECD5884}">
      <dgm:prSet/>
      <dgm:spPr/>
      <dgm:t>
        <a:bodyPr/>
        <a:lstStyle/>
        <a:p>
          <a:r>
            <a:rPr lang="it-IT"/>
            <a:t>Più CS e US sono salienti, più si possono associare tra loro anche se separati da intervalli temporali piuttosto lunghi</a:t>
          </a:r>
          <a:endParaRPr lang="en-US"/>
        </a:p>
      </dgm:t>
    </dgm:pt>
    <dgm:pt modelId="{9157819E-B65B-4C32-9B9F-EDD7A7044D65}" type="parTrans" cxnId="{693006A9-DCB8-40F5-9319-87D6639958F7}">
      <dgm:prSet/>
      <dgm:spPr/>
      <dgm:t>
        <a:bodyPr/>
        <a:lstStyle/>
        <a:p>
          <a:endParaRPr lang="en-US"/>
        </a:p>
      </dgm:t>
    </dgm:pt>
    <dgm:pt modelId="{31621A78-072F-4621-B3BE-0DB2C4DE8545}" type="sibTrans" cxnId="{693006A9-DCB8-40F5-9319-87D6639958F7}">
      <dgm:prSet/>
      <dgm:spPr/>
      <dgm:t>
        <a:bodyPr/>
        <a:lstStyle/>
        <a:p>
          <a:endParaRPr lang="en-US"/>
        </a:p>
      </dgm:t>
    </dgm:pt>
    <dgm:pt modelId="{B6E5BCEB-A660-0D47-96E2-2836DBE7C97D}" type="pres">
      <dgm:prSet presAssocID="{C2F1F723-DE27-478E-9CA1-FA6CA5DF3AAE}" presName="vert0" presStyleCnt="0">
        <dgm:presLayoutVars>
          <dgm:dir/>
          <dgm:animOne val="branch"/>
          <dgm:animLvl val="lvl"/>
        </dgm:presLayoutVars>
      </dgm:prSet>
      <dgm:spPr/>
    </dgm:pt>
    <dgm:pt modelId="{D5A6D6A0-CF0B-FF4F-9BE8-5EED721C5F72}" type="pres">
      <dgm:prSet presAssocID="{6A659E91-2A5F-4AF3-80A2-FF4FE788D4D1}" presName="thickLine" presStyleLbl="alignNode1" presStyleIdx="0" presStyleCnt="2"/>
      <dgm:spPr/>
    </dgm:pt>
    <dgm:pt modelId="{53757D90-1DE7-E84F-8387-C1D4D3E125B1}" type="pres">
      <dgm:prSet presAssocID="{6A659E91-2A5F-4AF3-80A2-FF4FE788D4D1}" presName="horz1" presStyleCnt="0"/>
      <dgm:spPr/>
    </dgm:pt>
    <dgm:pt modelId="{D6429C29-37E1-AC46-9979-57A6788674A3}" type="pres">
      <dgm:prSet presAssocID="{6A659E91-2A5F-4AF3-80A2-FF4FE788D4D1}" presName="tx1" presStyleLbl="revTx" presStyleIdx="0" presStyleCnt="2"/>
      <dgm:spPr/>
    </dgm:pt>
    <dgm:pt modelId="{87AD04F4-BE2C-F145-90E4-515F40E2F374}" type="pres">
      <dgm:prSet presAssocID="{6A659E91-2A5F-4AF3-80A2-FF4FE788D4D1}" presName="vert1" presStyleCnt="0"/>
      <dgm:spPr/>
    </dgm:pt>
    <dgm:pt modelId="{97381006-813D-F445-AA11-7D5ED44B1ED4}" type="pres">
      <dgm:prSet presAssocID="{9A0CAF56-E536-4A93-94F8-E722CECD5884}" presName="thickLine" presStyleLbl="alignNode1" presStyleIdx="1" presStyleCnt="2"/>
      <dgm:spPr/>
    </dgm:pt>
    <dgm:pt modelId="{51BBF4CF-D166-264A-BB78-4B5645FA08DB}" type="pres">
      <dgm:prSet presAssocID="{9A0CAF56-E536-4A93-94F8-E722CECD5884}" presName="horz1" presStyleCnt="0"/>
      <dgm:spPr/>
    </dgm:pt>
    <dgm:pt modelId="{AC8EC0FC-9D33-A344-9A5C-C9E81C1C763A}" type="pres">
      <dgm:prSet presAssocID="{9A0CAF56-E536-4A93-94F8-E722CECD5884}" presName="tx1" presStyleLbl="revTx" presStyleIdx="1" presStyleCnt="2"/>
      <dgm:spPr/>
    </dgm:pt>
    <dgm:pt modelId="{149A6230-8BA9-F44E-9AB6-644E80F68D52}" type="pres">
      <dgm:prSet presAssocID="{9A0CAF56-E536-4A93-94F8-E722CECD5884}" presName="vert1" presStyleCnt="0"/>
      <dgm:spPr/>
    </dgm:pt>
  </dgm:ptLst>
  <dgm:cxnLst>
    <dgm:cxn modelId="{1E98721A-8300-7A43-88C2-F429090CCBF0}" type="presOf" srcId="{6A659E91-2A5F-4AF3-80A2-FF4FE788D4D1}" destId="{D6429C29-37E1-AC46-9979-57A6788674A3}" srcOrd="0" destOrd="0" presId="urn:microsoft.com/office/officeart/2008/layout/LinedList"/>
    <dgm:cxn modelId="{C8DB9043-696E-434D-BD2A-5241176E3149}" type="presOf" srcId="{C2F1F723-DE27-478E-9CA1-FA6CA5DF3AAE}" destId="{B6E5BCEB-A660-0D47-96E2-2836DBE7C97D}" srcOrd="0" destOrd="0" presId="urn:microsoft.com/office/officeart/2008/layout/LinedList"/>
    <dgm:cxn modelId="{693006A9-DCB8-40F5-9319-87D6639958F7}" srcId="{C2F1F723-DE27-478E-9CA1-FA6CA5DF3AAE}" destId="{9A0CAF56-E536-4A93-94F8-E722CECD5884}" srcOrd="1" destOrd="0" parTransId="{9157819E-B65B-4C32-9B9F-EDD7A7044D65}" sibTransId="{31621A78-072F-4621-B3BE-0DB2C4DE8545}"/>
    <dgm:cxn modelId="{F4B11ACA-D78C-F34C-9E6F-F10F72A6B353}" type="presOf" srcId="{9A0CAF56-E536-4A93-94F8-E722CECD5884}" destId="{AC8EC0FC-9D33-A344-9A5C-C9E81C1C763A}" srcOrd="0" destOrd="0" presId="urn:microsoft.com/office/officeart/2008/layout/LinedList"/>
    <dgm:cxn modelId="{3DEBDEF7-AE45-46AA-A834-2C04787ECFCC}" srcId="{C2F1F723-DE27-478E-9CA1-FA6CA5DF3AAE}" destId="{6A659E91-2A5F-4AF3-80A2-FF4FE788D4D1}" srcOrd="0" destOrd="0" parTransId="{F1731585-09F8-4692-AE31-C40CFE170807}" sibTransId="{1ABF174F-82B1-426C-97FC-A54A640851D3}"/>
    <dgm:cxn modelId="{D4FA3EF4-4B38-D54D-A70B-A2E25DFD9C64}" type="presParOf" srcId="{B6E5BCEB-A660-0D47-96E2-2836DBE7C97D}" destId="{D5A6D6A0-CF0B-FF4F-9BE8-5EED721C5F72}" srcOrd="0" destOrd="0" presId="urn:microsoft.com/office/officeart/2008/layout/LinedList"/>
    <dgm:cxn modelId="{1C9D68AC-FB40-1F49-8D33-2457862C6450}" type="presParOf" srcId="{B6E5BCEB-A660-0D47-96E2-2836DBE7C97D}" destId="{53757D90-1DE7-E84F-8387-C1D4D3E125B1}" srcOrd="1" destOrd="0" presId="urn:microsoft.com/office/officeart/2008/layout/LinedList"/>
    <dgm:cxn modelId="{8FAE941D-B83A-7248-9301-124FA3D2BC9A}" type="presParOf" srcId="{53757D90-1DE7-E84F-8387-C1D4D3E125B1}" destId="{D6429C29-37E1-AC46-9979-57A6788674A3}" srcOrd="0" destOrd="0" presId="urn:microsoft.com/office/officeart/2008/layout/LinedList"/>
    <dgm:cxn modelId="{091DE9C8-3586-634C-9462-618C91991D22}" type="presParOf" srcId="{53757D90-1DE7-E84F-8387-C1D4D3E125B1}" destId="{87AD04F4-BE2C-F145-90E4-515F40E2F374}" srcOrd="1" destOrd="0" presId="urn:microsoft.com/office/officeart/2008/layout/LinedList"/>
    <dgm:cxn modelId="{7211EF8D-AE25-F349-97A0-0B437B5AE990}" type="presParOf" srcId="{B6E5BCEB-A660-0D47-96E2-2836DBE7C97D}" destId="{97381006-813D-F445-AA11-7D5ED44B1ED4}" srcOrd="2" destOrd="0" presId="urn:microsoft.com/office/officeart/2008/layout/LinedList"/>
    <dgm:cxn modelId="{03B90E25-C777-CB4E-887C-2DEA1C243FCD}" type="presParOf" srcId="{B6E5BCEB-A660-0D47-96E2-2836DBE7C97D}" destId="{51BBF4CF-D166-264A-BB78-4B5645FA08DB}" srcOrd="3" destOrd="0" presId="urn:microsoft.com/office/officeart/2008/layout/LinedList"/>
    <dgm:cxn modelId="{077CFF89-3B31-D84B-8348-6F8AC9738807}" type="presParOf" srcId="{51BBF4CF-D166-264A-BB78-4B5645FA08DB}" destId="{AC8EC0FC-9D33-A344-9A5C-C9E81C1C763A}" srcOrd="0" destOrd="0" presId="urn:microsoft.com/office/officeart/2008/layout/LinedList"/>
    <dgm:cxn modelId="{615F4C6B-207D-7240-A909-BCC106812F42}" type="presParOf" srcId="{51BBF4CF-D166-264A-BB78-4B5645FA08DB}" destId="{149A6230-8BA9-F44E-9AB6-644E80F68D5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2CB5C1B-5419-4B3E-ACEC-F3CFD4C4579F}"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7F6232AF-9071-4459-B506-729A4F2B51D6}">
      <dgm:prSet/>
      <dgm:spPr/>
      <dgm:t>
        <a:bodyPr/>
        <a:lstStyle/>
        <a:p>
          <a:r>
            <a:rPr lang="it-IT"/>
            <a:t>Gli organismi stimano la frequenza dei cue e degli outcome nel tempo</a:t>
          </a:r>
          <a:endParaRPr lang="en-US"/>
        </a:p>
      </dgm:t>
    </dgm:pt>
    <dgm:pt modelId="{5AD07F5E-425D-4FBF-A050-B726E5685DE2}" type="parTrans" cxnId="{2C9DD84A-EE93-4DB3-B580-AD4A6D19100A}">
      <dgm:prSet/>
      <dgm:spPr/>
      <dgm:t>
        <a:bodyPr/>
        <a:lstStyle/>
        <a:p>
          <a:endParaRPr lang="en-US"/>
        </a:p>
      </dgm:t>
    </dgm:pt>
    <dgm:pt modelId="{92C1ACBE-700D-427B-BFD1-5264B351F2E5}" type="sibTrans" cxnId="{2C9DD84A-EE93-4DB3-B580-AD4A6D19100A}">
      <dgm:prSet/>
      <dgm:spPr/>
      <dgm:t>
        <a:bodyPr/>
        <a:lstStyle/>
        <a:p>
          <a:endParaRPr lang="en-US"/>
        </a:p>
      </dgm:t>
    </dgm:pt>
    <dgm:pt modelId="{97697021-BE27-4B71-91CD-11AECC14E06B}">
      <dgm:prSet/>
      <dgm:spPr/>
      <dgm:t>
        <a:bodyPr/>
        <a:lstStyle/>
        <a:p>
          <a:r>
            <a:rPr lang="it-IT"/>
            <a:t>La probabilità che un evento avvenga accidentalmente almeno una volta in un periodo di tempo t è tanto più alta quanto più è lungo t</a:t>
          </a:r>
          <a:endParaRPr lang="en-US"/>
        </a:p>
      </dgm:t>
    </dgm:pt>
    <dgm:pt modelId="{3071FCB7-5159-4238-B74F-AB0A5E6C1A53}" type="parTrans" cxnId="{2BDF034D-4597-42F0-92A1-2164104B5CCD}">
      <dgm:prSet/>
      <dgm:spPr/>
      <dgm:t>
        <a:bodyPr/>
        <a:lstStyle/>
        <a:p>
          <a:endParaRPr lang="en-US"/>
        </a:p>
      </dgm:t>
    </dgm:pt>
    <dgm:pt modelId="{4825A77F-82A7-4319-AEDA-1301AA1A4729}" type="sibTrans" cxnId="{2BDF034D-4597-42F0-92A1-2164104B5CCD}">
      <dgm:prSet/>
      <dgm:spPr/>
      <dgm:t>
        <a:bodyPr/>
        <a:lstStyle/>
        <a:p>
          <a:endParaRPr lang="en-US"/>
        </a:p>
      </dgm:t>
    </dgm:pt>
    <dgm:pt modelId="{E02F2EF1-BB17-4B6E-88C8-17953DBEEAB6}">
      <dgm:prSet/>
      <dgm:spPr/>
      <dgm:t>
        <a:bodyPr/>
        <a:lstStyle/>
        <a:p>
          <a:r>
            <a:rPr lang="it-IT"/>
            <a:t>Se la distanza temporale tra cue e outcome è breve, la probabilità che entrambi siano avvenuti in quel breve lasso di tempo “per caso” è bassa, e quindi è alta la probabilità che tra loro ci sia una dipendenza</a:t>
          </a:r>
          <a:endParaRPr lang="en-US"/>
        </a:p>
      </dgm:t>
    </dgm:pt>
    <dgm:pt modelId="{B1389D22-BCD5-42BF-8FBC-E0556EFFCDF1}" type="parTrans" cxnId="{3EFA2015-B714-4F4E-B40C-237206636D6A}">
      <dgm:prSet/>
      <dgm:spPr/>
      <dgm:t>
        <a:bodyPr/>
        <a:lstStyle/>
        <a:p>
          <a:endParaRPr lang="en-US"/>
        </a:p>
      </dgm:t>
    </dgm:pt>
    <dgm:pt modelId="{DD66BA38-84B2-4578-88CE-AE467E3FB7F5}" type="sibTrans" cxnId="{3EFA2015-B714-4F4E-B40C-237206636D6A}">
      <dgm:prSet/>
      <dgm:spPr/>
      <dgm:t>
        <a:bodyPr/>
        <a:lstStyle/>
        <a:p>
          <a:endParaRPr lang="en-US"/>
        </a:p>
      </dgm:t>
    </dgm:pt>
    <dgm:pt modelId="{AE8ABCF5-D228-4DB6-AE24-43D35FB6703E}">
      <dgm:prSet/>
      <dgm:spPr/>
      <dgm:t>
        <a:bodyPr/>
        <a:lstStyle/>
        <a:p>
          <a:r>
            <a:rPr lang="it-IT"/>
            <a:t>viceversa, se la distanza tra cue e outcome è ampia, la probabilità che siano avvenuti entrambi per caso in quel lungo lasso di tempo è alta, e quindi la probabilità che la loro comparsa riveli una dipendenza è bassa</a:t>
          </a:r>
          <a:endParaRPr lang="en-US"/>
        </a:p>
      </dgm:t>
    </dgm:pt>
    <dgm:pt modelId="{A82285E6-A77D-46E7-A7EA-F61BAB0FE6CA}" type="parTrans" cxnId="{745AF0B1-2264-4EE5-91D0-450B9C0688CC}">
      <dgm:prSet/>
      <dgm:spPr/>
      <dgm:t>
        <a:bodyPr/>
        <a:lstStyle/>
        <a:p>
          <a:endParaRPr lang="en-US"/>
        </a:p>
      </dgm:t>
    </dgm:pt>
    <dgm:pt modelId="{66CF35A5-0024-41B3-AF40-5F1C294F623E}" type="sibTrans" cxnId="{745AF0B1-2264-4EE5-91D0-450B9C0688CC}">
      <dgm:prSet/>
      <dgm:spPr/>
      <dgm:t>
        <a:bodyPr/>
        <a:lstStyle/>
        <a:p>
          <a:endParaRPr lang="en-US"/>
        </a:p>
      </dgm:t>
    </dgm:pt>
    <dgm:pt modelId="{9650303C-E3E6-4386-A87E-5CFB1755D928}">
      <dgm:prSet/>
      <dgm:spPr/>
      <dgm:t>
        <a:bodyPr/>
        <a:lstStyle/>
        <a:p>
          <a:r>
            <a:rPr lang="it-IT"/>
            <a:t>Lo stesso principio spiega anche perché, a parità di distanza di tempo tra cue e outcome, si associno meglio eventi con minore probabilità a priori (cioè, più sorprendenti) rispetto a eventi più probabili.</a:t>
          </a:r>
          <a:endParaRPr lang="en-US"/>
        </a:p>
      </dgm:t>
    </dgm:pt>
    <dgm:pt modelId="{75BD41DC-52D8-4097-B896-9B2777DD9733}" type="parTrans" cxnId="{41FE2059-09D8-43F4-8FC7-AC9D3DAAB8F6}">
      <dgm:prSet/>
      <dgm:spPr/>
      <dgm:t>
        <a:bodyPr/>
        <a:lstStyle/>
        <a:p>
          <a:endParaRPr lang="en-US"/>
        </a:p>
      </dgm:t>
    </dgm:pt>
    <dgm:pt modelId="{599AA9BE-7711-458C-9D0B-9FEDF551843E}" type="sibTrans" cxnId="{41FE2059-09D8-43F4-8FC7-AC9D3DAAB8F6}">
      <dgm:prSet/>
      <dgm:spPr/>
      <dgm:t>
        <a:bodyPr/>
        <a:lstStyle/>
        <a:p>
          <a:endParaRPr lang="en-US"/>
        </a:p>
      </dgm:t>
    </dgm:pt>
    <dgm:pt modelId="{E98BC840-6B2D-6F4A-9D3D-97DD628BC901}" type="pres">
      <dgm:prSet presAssocID="{32CB5C1B-5419-4B3E-ACEC-F3CFD4C4579F}" presName="vert0" presStyleCnt="0">
        <dgm:presLayoutVars>
          <dgm:dir/>
          <dgm:animOne val="branch"/>
          <dgm:animLvl val="lvl"/>
        </dgm:presLayoutVars>
      </dgm:prSet>
      <dgm:spPr/>
    </dgm:pt>
    <dgm:pt modelId="{502D16E5-6B07-274F-9BCB-2B0E13CF995C}" type="pres">
      <dgm:prSet presAssocID="{7F6232AF-9071-4459-B506-729A4F2B51D6}" presName="thickLine" presStyleLbl="alignNode1" presStyleIdx="0" presStyleCnt="5"/>
      <dgm:spPr/>
    </dgm:pt>
    <dgm:pt modelId="{9AEEFF2E-FC1E-D449-8F86-A51D8B142566}" type="pres">
      <dgm:prSet presAssocID="{7F6232AF-9071-4459-B506-729A4F2B51D6}" presName="horz1" presStyleCnt="0"/>
      <dgm:spPr/>
    </dgm:pt>
    <dgm:pt modelId="{86275BC4-484D-9442-B854-D6B9B6377D8A}" type="pres">
      <dgm:prSet presAssocID="{7F6232AF-9071-4459-B506-729A4F2B51D6}" presName="tx1" presStyleLbl="revTx" presStyleIdx="0" presStyleCnt="5"/>
      <dgm:spPr/>
    </dgm:pt>
    <dgm:pt modelId="{F2B37814-77E2-B64B-84E1-AA58BC04D4BF}" type="pres">
      <dgm:prSet presAssocID="{7F6232AF-9071-4459-B506-729A4F2B51D6}" presName="vert1" presStyleCnt="0"/>
      <dgm:spPr/>
    </dgm:pt>
    <dgm:pt modelId="{AA4B4F05-6FAA-E340-9032-74247F808B02}" type="pres">
      <dgm:prSet presAssocID="{97697021-BE27-4B71-91CD-11AECC14E06B}" presName="thickLine" presStyleLbl="alignNode1" presStyleIdx="1" presStyleCnt="5"/>
      <dgm:spPr/>
    </dgm:pt>
    <dgm:pt modelId="{E1887E0C-841D-B147-854C-0BCBF2779EBA}" type="pres">
      <dgm:prSet presAssocID="{97697021-BE27-4B71-91CD-11AECC14E06B}" presName="horz1" presStyleCnt="0"/>
      <dgm:spPr/>
    </dgm:pt>
    <dgm:pt modelId="{CBCF14F0-2939-5E45-BCCF-23B148A862A5}" type="pres">
      <dgm:prSet presAssocID="{97697021-BE27-4B71-91CD-11AECC14E06B}" presName="tx1" presStyleLbl="revTx" presStyleIdx="1" presStyleCnt="5"/>
      <dgm:spPr/>
    </dgm:pt>
    <dgm:pt modelId="{DECE8934-DA8A-7A47-B06E-5EEDBDC6A9CB}" type="pres">
      <dgm:prSet presAssocID="{97697021-BE27-4B71-91CD-11AECC14E06B}" presName="vert1" presStyleCnt="0"/>
      <dgm:spPr/>
    </dgm:pt>
    <dgm:pt modelId="{1735088D-6448-974E-BA50-E9170BA93DAF}" type="pres">
      <dgm:prSet presAssocID="{E02F2EF1-BB17-4B6E-88C8-17953DBEEAB6}" presName="thickLine" presStyleLbl="alignNode1" presStyleIdx="2" presStyleCnt="5"/>
      <dgm:spPr/>
    </dgm:pt>
    <dgm:pt modelId="{4E3FB130-901E-D741-8589-9CA41B549F6F}" type="pres">
      <dgm:prSet presAssocID="{E02F2EF1-BB17-4B6E-88C8-17953DBEEAB6}" presName="horz1" presStyleCnt="0"/>
      <dgm:spPr/>
    </dgm:pt>
    <dgm:pt modelId="{8FC2B0F3-149A-DF45-B801-6EC8499A69E3}" type="pres">
      <dgm:prSet presAssocID="{E02F2EF1-BB17-4B6E-88C8-17953DBEEAB6}" presName="tx1" presStyleLbl="revTx" presStyleIdx="2" presStyleCnt="5"/>
      <dgm:spPr/>
    </dgm:pt>
    <dgm:pt modelId="{E30FD831-855F-F54C-8AB0-F584210E58C5}" type="pres">
      <dgm:prSet presAssocID="{E02F2EF1-BB17-4B6E-88C8-17953DBEEAB6}" presName="vert1" presStyleCnt="0"/>
      <dgm:spPr/>
    </dgm:pt>
    <dgm:pt modelId="{99A80668-969F-1445-9396-FEB2D0A75493}" type="pres">
      <dgm:prSet presAssocID="{AE8ABCF5-D228-4DB6-AE24-43D35FB6703E}" presName="thickLine" presStyleLbl="alignNode1" presStyleIdx="3" presStyleCnt="5"/>
      <dgm:spPr/>
    </dgm:pt>
    <dgm:pt modelId="{CF46B288-08E3-6543-A022-860EF8F9F9A8}" type="pres">
      <dgm:prSet presAssocID="{AE8ABCF5-D228-4DB6-AE24-43D35FB6703E}" presName="horz1" presStyleCnt="0"/>
      <dgm:spPr/>
    </dgm:pt>
    <dgm:pt modelId="{8A99213E-C044-BB4E-879D-F180A060F306}" type="pres">
      <dgm:prSet presAssocID="{AE8ABCF5-D228-4DB6-AE24-43D35FB6703E}" presName="tx1" presStyleLbl="revTx" presStyleIdx="3" presStyleCnt="5"/>
      <dgm:spPr/>
    </dgm:pt>
    <dgm:pt modelId="{62B53802-2680-844D-9271-D658EEEF3CBE}" type="pres">
      <dgm:prSet presAssocID="{AE8ABCF5-D228-4DB6-AE24-43D35FB6703E}" presName="vert1" presStyleCnt="0"/>
      <dgm:spPr/>
    </dgm:pt>
    <dgm:pt modelId="{4225EB87-670E-C741-9B68-CA64997170FE}" type="pres">
      <dgm:prSet presAssocID="{9650303C-E3E6-4386-A87E-5CFB1755D928}" presName="thickLine" presStyleLbl="alignNode1" presStyleIdx="4" presStyleCnt="5"/>
      <dgm:spPr/>
    </dgm:pt>
    <dgm:pt modelId="{1260464A-50CF-BE46-9C2A-DA7D75C4EDC6}" type="pres">
      <dgm:prSet presAssocID="{9650303C-E3E6-4386-A87E-5CFB1755D928}" presName="horz1" presStyleCnt="0"/>
      <dgm:spPr/>
    </dgm:pt>
    <dgm:pt modelId="{492B0417-A24C-804E-9304-1CFDCF855977}" type="pres">
      <dgm:prSet presAssocID="{9650303C-E3E6-4386-A87E-5CFB1755D928}" presName="tx1" presStyleLbl="revTx" presStyleIdx="4" presStyleCnt="5"/>
      <dgm:spPr/>
    </dgm:pt>
    <dgm:pt modelId="{D8551245-778C-1841-92F8-F6DFF56BC500}" type="pres">
      <dgm:prSet presAssocID="{9650303C-E3E6-4386-A87E-5CFB1755D928}" presName="vert1" presStyleCnt="0"/>
      <dgm:spPr/>
    </dgm:pt>
  </dgm:ptLst>
  <dgm:cxnLst>
    <dgm:cxn modelId="{56C42C08-DA8D-3046-9CFE-52446BDC7582}" type="presOf" srcId="{AE8ABCF5-D228-4DB6-AE24-43D35FB6703E}" destId="{8A99213E-C044-BB4E-879D-F180A060F306}" srcOrd="0" destOrd="0" presId="urn:microsoft.com/office/officeart/2008/layout/LinedList"/>
    <dgm:cxn modelId="{CF4BEF0A-28A7-F643-A0DE-EC260E1995EB}" type="presOf" srcId="{9650303C-E3E6-4386-A87E-5CFB1755D928}" destId="{492B0417-A24C-804E-9304-1CFDCF855977}" srcOrd="0" destOrd="0" presId="urn:microsoft.com/office/officeart/2008/layout/LinedList"/>
    <dgm:cxn modelId="{3EFA2015-B714-4F4E-B40C-237206636D6A}" srcId="{32CB5C1B-5419-4B3E-ACEC-F3CFD4C4579F}" destId="{E02F2EF1-BB17-4B6E-88C8-17953DBEEAB6}" srcOrd="2" destOrd="0" parTransId="{B1389D22-BCD5-42BF-8FBC-E0556EFFCDF1}" sibTransId="{DD66BA38-84B2-4578-88CE-AE467E3FB7F5}"/>
    <dgm:cxn modelId="{85EE7934-EDC4-174F-A707-E1CF29A1D3B8}" type="presOf" srcId="{97697021-BE27-4B71-91CD-11AECC14E06B}" destId="{CBCF14F0-2939-5E45-BCCF-23B148A862A5}" srcOrd="0" destOrd="0" presId="urn:microsoft.com/office/officeart/2008/layout/LinedList"/>
    <dgm:cxn modelId="{03F5BD3D-7625-894D-B5A3-E5DD8F7F3129}" type="presOf" srcId="{E02F2EF1-BB17-4B6E-88C8-17953DBEEAB6}" destId="{8FC2B0F3-149A-DF45-B801-6EC8499A69E3}" srcOrd="0" destOrd="0" presId="urn:microsoft.com/office/officeart/2008/layout/LinedList"/>
    <dgm:cxn modelId="{2C9DD84A-EE93-4DB3-B580-AD4A6D19100A}" srcId="{32CB5C1B-5419-4B3E-ACEC-F3CFD4C4579F}" destId="{7F6232AF-9071-4459-B506-729A4F2B51D6}" srcOrd="0" destOrd="0" parTransId="{5AD07F5E-425D-4FBF-A050-B726E5685DE2}" sibTransId="{92C1ACBE-700D-427B-BFD1-5264B351F2E5}"/>
    <dgm:cxn modelId="{2BDF034D-4597-42F0-92A1-2164104B5CCD}" srcId="{32CB5C1B-5419-4B3E-ACEC-F3CFD4C4579F}" destId="{97697021-BE27-4B71-91CD-11AECC14E06B}" srcOrd="1" destOrd="0" parTransId="{3071FCB7-5159-4238-B74F-AB0A5E6C1A53}" sibTransId="{4825A77F-82A7-4319-AEDA-1301AA1A4729}"/>
    <dgm:cxn modelId="{41FE2059-09D8-43F4-8FC7-AC9D3DAAB8F6}" srcId="{32CB5C1B-5419-4B3E-ACEC-F3CFD4C4579F}" destId="{9650303C-E3E6-4386-A87E-5CFB1755D928}" srcOrd="4" destOrd="0" parTransId="{75BD41DC-52D8-4097-B896-9B2777DD9733}" sibTransId="{599AA9BE-7711-458C-9D0B-9FEDF551843E}"/>
    <dgm:cxn modelId="{A22B937B-ABEF-D04D-9C1A-C40156AA3667}" type="presOf" srcId="{32CB5C1B-5419-4B3E-ACEC-F3CFD4C4579F}" destId="{E98BC840-6B2D-6F4A-9D3D-97DD628BC901}" srcOrd="0" destOrd="0" presId="urn:microsoft.com/office/officeart/2008/layout/LinedList"/>
    <dgm:cxn modelId="{745AF0B1-2264-4EE5-91D0-450B9C0688CC}" srcId="{32CB5C1B-5419-4B3E-ACEC-F3CFD4C4579F}" destId="{AE8ABCF5-D228-4DB6-AE24-43D35FB6703E}" srcOrd="3" destOrd="0" parTransId="{A82285E6-A77D-46E7-A7EA-F61BAB0FE6CA}" sibTransId="{66CF35A5-0024-41B3-AF40-5F1C294F623E}"/>
    <dgm:cxn modelId="{3A96F1F4-95EB-B845-B02C-316246F485BA}" type="presOf" srcId="{7F6232AF-9071-4459-B506-729A4F2B51D6}" destId="{86275BC4-484D-9442-B854-D6B9B6377D8A}" srcOrd="0" destOrd="0" presId="urn:microsoft.com/office/officeart/2008/layout/LinedList"/>
    <dgm:cxn modelId="{83AD1733-A088-B241-83D0-2C61D0427E9C}" type="presParOf" srcId="{E98BC840-6B2D-6F4A-9D3D-97DD628BC901}" destId="{502D16E5-6B07-274F-9BCB-2B0E13CF995C}" srcOrd="0" destOrd="0" presId="urn:microsoft.com/office/officeart/2008/layout/LinedList"/>
    <dgm:cxn modelId="{073579D0-0B82-AE48-89C1-8816839184CC}" type="presParOf" srcId="{E98BC840-6B2D-6F4A-9D3D-97DD628BC901}" destId="{9AEEFF2E-FC1E-D449-8F86-A51D8B142566}" srcOrd="1" destOrd="0" presId="urn:microsoft.com/office/officeart/2008/layout/LinedList"/>
    <dgm:cxn modelId="{9FBE146A-6F5F-364C-84AD-9FD14FBE0CD1}" type="presParOf" srcId="{9AEEFF2E-FC1E-D449-8F86-A51D8B142566}" destId="{86275BC4-484D-9442-B854-D6B9B6377D8A}" srcOrd="0" destOrd="0" presId="urn:microsoft.com/office/officeart/2008/layout/LinedList"/>
    <dgm:cxn modelId="{39B0B5EA-500A-A749-92A9-6D03C09EAEA7}" type="presParOf" srcId="{9AEEFF2E-FC1E-D449-8F86-A51D8B142566}" destId="{F2B37814-77E2-B64B-84E1-AA58BC04D4BF}" srcOrd="1" destOrd="0" presId="urn:microsoft.com/office/officeart/2008/layout/LinedList"/>
    <dgm:cxn modelId="{C121B965-B141-BE4D-BD76-2D060AD7F986}" type="presParOf" srcId="{E98BC840-6B2D-6F4A-9D3D-97DD628BC901}" destId="{AA4B4F05-6FAA-E340-9032-74247F808B02}" srcOrd="2" destOrd="0" presId="urn:microsoft.com/office/officeart/2008/layout/LinedList"/>
    <dgm:cxn modelId="{859C95BD-98ED-5D41-B8C1-2498D23984F9}" type="presParOf" srcId="{E98BC840-6B2D-6F4A-9D3D-97DD628BC901}" destId="{E1887E0C-841D-B147-854C-0BCBF2779EBA}" srcOrd="3" destOrd="0" presId="urn:microsoft.com/office/officeart/2008/layout/LinedList"/>
    <dgm:cxn modelId="{A74EFB84-2284-4346-A9B7-C17529ACFA57}" type="presParOf" srcId="{E1887E0C-841D-B147-854C-0BCBF2779EBA}" destId="{CBCF14F0-2939-5E45-BCCF-23B148A862A5}" srcOrd="0" destOrd="0" presId="urn:microsoft.com/office/officeart/2008/layout/LinedList"/>
    <dgm:cxn modelId="{D01B21DA-509B-2E4E-88B8-CA96F4A25546}" type="presParOf" srcId="{E1887E0C-841D-B147-854C-0BCBF2779EBA}" destId="{DECE8934-DA8A-7A47-B06E-5EEDBDC6A9CB}" srcOrd="1" destOrd="0" presId="urn:microsoft.com/office/officeart/2008/layout/LinedList"/>
    <dgm:cxn modelId="{0228934B-F9B4-F14C-AB27-5AF4BCE84935}" type="presParOf" srcId="{E98BC840-6B2D-6F4A-9D3D-97DD628BC901}" destId="{1735088D-6448-974E-BA50-E9170BA93DAF}" srcOrd="4" destOrd="0" presId="urn:microsoft.com/office/officeart/2008/layout/LinedList"/>
    <dgm:cxn modelId="{73B51658-7229-1F45-8EFD-75D2FD269FF3}" type="presParOf" srcId="{E98BC840-6B2D-6F4A-9D3D-97DD628BC901}" destId="{4E3FB130-901E-D741-8589-9CA41B549F6F}" srcOrd="5" destOrd="0" presId="urn:microsoft.com/office/officeart/2008/layout/LinedList"/>
    <dgm:cxn modelId="{CB467631-0B83-7F42-AB1D-07B8F25E83FD}" type="presParOf" srcId="{4E3FB130-901E-D741-8589-9CA41B549F6F}" destId="{8FC2B0F3-149A-DF45-B801-6EC8499A69E3}" srcOrd="0" destOrd="0" presId="urn:microsoft.com/office/officeart/2008/layout/LinedList"/>
    <dgm:cxn modelId="{67052C2D-F9C8-5F4E-BA2C-08D3240917B5}" type="presParOf" srcId="{4E3FB130-901E-D741-8589-9CA41B549F6F}" destId="{E30FD831-855F-F54C-8AB0-F584210E58C5}" srcOrd="1" destOrd="0" presId="urn:microsoft.com/office/officeart/2008/layout/LinedList"/>
    <dgm:cxn modelId="{318D0043-457B-014C-B843-CAEE29F16FC4}" type="presParOf" srcId="{E98BC840-6B2D-6F4A-9D3D-97DD628BC901}" destId="{99A80668-969F-1445-9396-FEB2D0A75493}" srcOrd="6" destOrd="0" presId="urn:microsoft.com/office/officeart/2008/layout/LinedList"/>
    <dgm:cxn modelId="{5B98EF29-53AB-2B4A-B194-E92F804CDD18}" type="presParOf" srcId="{E98BC840-6B2D-6F4A-9D3D-97DD628BC901}" destId="{CF46B288-08E3-6543-A022-860EF8F9F9A8}" srcOrd="7" destOrd="0" presId="urn:microsoft.com/office/officeart/2008/layout/LinedList"/>
    <dgm:cxn modelId="{61BCFBD1-7359-024B-9884-A43CD07FAE7C}" type="presParOf" srcId="{CF46B288-08E3-6543-A022-860EF8F9F9A8}" destId="{8A99213E-C044-BB4E-879D-F180A060F306}" srcOrd="0" destOrd="0" presId="urn:microsoft.com/office/officeart/2008/layout/LinedList"/>
    <dgm:cxn modelId="{B2C52D87-5A8C-DE49-89DB-87EE19C76AA6}" type="presParOf" srcId="{CF46B288-08E3-6543-A022-860EF8F9F9A8}" destId="{62B53802-2680-844D-9271-D658EEEF3CBE}" srcOrd="1" destOrd="0" presId="urn:microsoft.com/office/officeart/2008/layout/LinedList"/>
    <dgm:cxn modelId="{EC2F7DBA-D44E-4548-8EA6-7CD3279405D8}" type="presParOf" srcId="{E98BC840-6B2D-6F4A-9D3D-97DD628BC901}" destId="{4225EB87-670E-C741-9B68-CA64997170FE}" srcOrd="8" destOrd="0" presId="urn:microsoft.com/office/officeart/2008/layout/LinedList"/>
    <dgm:cxn modelId="{31CCF4B5-AF74-314C-9726-22BE61115999}" type="presParOf" srcId="{E98BC840-6B2D-6F4A-9D3D-97DD628BC901}" destId="{1260464A-50CF-BE46-9C2A-DA7D75C4EDC6}" srcOrd="9" destOrd="0" presId="urn:microsoft.com/office/officeart/2008/layout/LinedList"/>
    <dgm:cxn modelId="{285A60E7-33B7-A842-8E70-63086E9E7497}" type="presParOf" srcId="{1260464A-50CF-BE46-9C2A-DA7D75C4EDC6}" destId="{492B0417-A24C-804E-9304-1CFDCF855977}" srcOrd="0" destOrd="0" presId="urn:microsoft.com/office/officeart/2008/layout/LinedList"/>
    <dgm:cxn modelId="{2796B60B-50F3-D04D-B605-88C5C540EED9}" type="presParOf" srcId="{1260464A-50CF-BE46-9C2A-DA7D75C4EDC6}" destId="{D8551245-778C-1841-92F8-F6DFF56BC50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C0A1425-559E-4822-8D15-C27AA9905D4F}"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5D2F61B7-784F-4071-8E71-6360734275CC}">
      <dgm:prSet/>
      <dgm:spPr/>
      <dgm:t>
        <a:bodyPr/>
        <a:lstStyle/>
        <a:p>
          <a:r>
            <a:rPr lang="it-IT"/>
            <a:t>Come discusso a livello computazionale nella slide 32, il numero di ripetizioni serve a sedimentare la fiducia verso l’esistenza di un nesso causale: non a generare l’ipotesi che esso possa esistere</a:t>
          </a:r>
          <a:endParaRPr lang="en-US"/>
        </a:p>
      </dgm:t>
    </dgm:pt>
    <dgm:pt modelId="{7D24A369-E546-4888-9455-CDF8F275E14A}" type="parTrans" cxnId="{DC9AB561-E6EA-4A21-B495-D7641123E7B5}">
      <dgm:prSet/>
      <dgm:spPr/>
      <dgm:t>
        <a:bodyPr/>
        <a:lstStyle/>
        <a:p>
          <a:endParaRPr lang="en-US"/>
        </a:p>
      </dgm:t>
    </dgm:pt>
    <dgm:pt modelId="{D048EB38-3709-4668-90E9-E868EFECF42E}" type="sibTrans" cxnId="{DC9AB561-E6EA-4A21-B495-D7641123E7B5}">
      <dgm:prSet/>
      <dgm:spPr/>
      <dgm:t>
        <a:bodyPr/>
        <a:lstStyle/>
        <a:p>
          <a:endParaRPr lang="en-US"/>
        </a:p>
      </dgm:t>
    </dgm:pt>
    <dgm:pt modelId="{F03D48F8-9D48-4CD0-BE29-167FC552CDEC}">
      <dgm:prSet/>
      <dgm:spPr/>
      <dgm:t>
        <a:bodyPr/>
        <a:lstStyle/>
        <a:p>
          <a:r>
            <a:rPr lang="it-IT"/>
            <a:t>L’apprendimento del possibile nesso avviene fin dai primi trials, come mostrato dal fatto che anche dopo poche prove, dopo un intervallo t dal CS uguale all’intervallo di tempo tra CS e US, si manifestino presto deboli risposte comportamentali</a:t>
          </a:r>
          <a:endParaRPr lang="en-US"/>
        </a:p>
      </dgm:t>
    </dgm:pt>
    <dgm:pt modelId="{867A3353-BE4F-4E38-B444-1E6CFEEB448A}" type="parTrans" cxnId="{635247CC-A417-4625-80FC-28D3BA2464BA}">
      <dgm:prSet/>
      <dgm:spPr/>
      <dgm:t>
        <a:bodyPr/>
        <a:lstStyle/>
        <a:p>
          <a:endParaRPr lang="en-US"/>
        </a:p>
      </dgm:t>
    </dgm:pt>
    <dgm:pt modelId="{740724B5-AB0D-45CC-BD13-F69F3208DF9F}" type="sibTrans" cxnId="{635247CC-A417-4625-80FC-28D3BA2464BA}">
      <dgm:prSet/>
      <dgm:spPr/>
      <dgm:t>
        <a:bodyPr/>
        <a:lstStyle/>
        <a:p>
          <a:endParaRPr lang="en-US"/>
        </a:p>
      </dgm:t>
    </dgm:pt>
    <dgm:pt modelId="{A7DD1A56-31FA-4F55-8F74-C84FEFC1A621}">
      <dgm:prSet/>
      <dgm:spPr/>
      <dgm:t>
        <a:bodyPr/>
        <a:lstStyle/>
        <a:p>
          <a:r>
            <a:rPr lang="it-IT"/>
            <a:t>L’organismo ha già stimato dopo quanto tempo dovrebbe presentarsi l’US</a:t>
          </a:r>
          <a:endParaRPr lang="en-US"/>
        </a:p>
      </dgm:t>
    </dgm:pt>
    <dgm:pt modelId="{73CFB355-F72B-4808-8F44-46CE89F45AFD}" type="parTrans" cxnId="{9F1E0AF2-CCFB-43D2-8BA1-BB1745BAAF92}">
      <dgm:prSet/>
      <dgm:spPr/>
      <dgm:t>
        <a:bodyPr/>
        <a:lstStyle/>
        <a:p>
          <a:endParaRPr lang="en-US"/>
        </a:p>
      </dgm:t>
    </dgm:pt>
    <dgm:pt modelId="{A57AD5A7-1851-4A6B-81CA-96557CC07564}" type="sibTrans" cxnId="{9F1E0AF2-CCFB-43D2-8BA1-BB1745BAAF92}">
      <dgm:prSet/>
      <dgm:spPr/>
      <dgm:t>
        <a:bodyPr/>
        <a:lstStyle/>
        <a:p>
          <a:endParaRPr lang="en-US"/>
        </a:p>
      </dgm:t>
    </dgm:pt>
    <dgm:pt modelId="{92C749E8-AE46-41D4-A9DD-C1ECC53F76D4}">
      <dgm:prSet/>
      <dgm:spPr/>
      <dgm:t>
        <a:bodyPr/>
        <a:lstStyle/>
        <a:p>
          <a:r>
            <a:rPr lang="it-IT"/>
            <a:t>Al crescere delle ripetizioni CS-US, quelle risposte aumentano molto di intensità, a mostrare il ruolo dell’aumentata fiducia che il nesso causale esista</a:t>
          </a:r>
          <a:endParaRPr lang="en-US"/>
        </a:p>
      </dgm:t>
    </dgm:pt>
    <dgm:pt modelId="{C4976F92-BD5A-4549-B74C-C43D75519FE5}" type="parTrans" cxnId="{812D80C8-8211-4560-8B44-DC15C64C2118}">
      <dgm:prSet/>
      <dgm:spPr/>
      <dgm:t>
        <a:bodyPr/>
        <a:lstStyle/>
        <a:p>
          <a:endParaRPr lang="en-US"/>
        </a:p>
      </dgm:t>
    </dgm:pt>
    <dgm:pt modelId="{7B29F494-9CFE-45EE-97EC-036F8326DEF3}" type="sibTrans" cxnId="{812D80C8-8211-4560-8B44-DC15C64C2118}">
      <dgm:prSet/>
      <dgm:spPr/>
      <dgm:t>
        <a:bodyPr/>
        <a:lstStyle/>
        <a:p>
          <a:endParaRPr lang="en-US"/>
        </a:p>
      </dgm:t>
    </dgm:pt>
    <dgm:pt modelId="{F94A4E61-B125-3741-88DC-5123769C5B63}" type="pres">
      <dgm:prSet presAssocID="{2C0A1425-559E-4822-8D15-C27AA9905D4F}" presName="vert0" presStyleCnt="0">
        <dgm:presLayoutVars>
          <dgm:dir/>
          <dgm:animOne val="branch"/>
          <dgm:animLvl val="lvl"/>
        </dgm:presLayoutVars>
      </dgm:prSet>
      <dgm:spPr/>
    </dgm:pt>
    <dgm:pt modelId="{120A45DD-15A1-8F4C-A83C-7A07FA8D1385}" type="pres">
      <dgm:prSet presAssocID="{5D2F61B7-784F-4071-8E71-6360734275CC}" presName="thickLine" presStyleLbl="alignNode1" presStyleIdx="0" presStyleCnt="4"/>
      <dgm:spPr/>
    </dgm:pt>
    <dgm:pt modelId="{52CCC071-9D35-1F44-9915-051746FD7979}" type="pres">
      <dgm:prSet presAssocID="{5D2F61B7-784F-4071-8E71-6360734275CC}" presName="horz1" presStyleCnt="0"/>
      <dgm:spPr/>
    </dgm:pt>
    <dgm:pt modelId="{B9DBD0DA-9CE2-1F49-9047-FA8BD3CD37C6}" type="pres">
      <dgm:prSet presAssocID="{5D2F61B7-784F-4071-8E71-6360734275CC}" presName="tx1" presStyleLbl="revTx" presStyleIdx="0" presStyleCnt="4"/>
      <dgm:spPr/>
    </dgm:pt>
    <dgm:pt modelId="{4284ECF4-2270-B040-AA05-9C37A0C812FE}" type="pres">
      <dgm:prSet presAssocID="{5D2F61B7-784F-4071-8E71-6360734275CC}" presName="vert1" presStyleCnt="0"/>
      <dgm:spPr/>
    </dgm:pt>
    <dgm:pt modelId="{C7023E98-9FD4-1443-8805-770DB6E86664}" type="pres">
      <dgm:prSet presAssocID="{F03D48F8-9D48-4CD0-BE29-167FC552CDEC}" presName="thickLine" presStyleLbl="alignNode1" presStyleIdx="1" presStyleCnt="4"/>
      <dgm:spPr/>
    </dgm:pt>
    <dgm:pt modelId="{BD9CACF6-45FB-B645-9EF4-3CE567C006E7}" type="pres">
      <dgm:prSet presAssocID="{F03D48F8-9D48-4CD0-BE29-167FC552CDEC}" presName="horz1" presStyleCnt="0"/>
      <dgm:spPr/>
    </dgm:pt>
    <dgm:pt modelId="{649D6FBC-BC1E-2348-A568-8BA2A0BC5752}" type="pres">
      <dgm:prSet presAssocID="{F03D48F8-9D48-4CD0-BE29-167FC552CDEC}" presName="tx1" presStyleLbl="revTx" presStyleIdx="1" presStyleCnt="4"/>
      <dgm:spPr/>
    </dgm:pt>
    <dgm:pt modelId="{812BC3DF-F152-6944-B965-7DB62B0ACA13}" type="pres">
      <dgm:prSet presAssocID="{F03D48F8-9D48-4CD0-BE29-167FC552CDEC}" presName="vert1" presStyleCnt="0"/>
      <dgm:spPr/>
    </dgm:pt>
    <dgm:pt modelId="{1AD819F5-16E5-3D4B-8ACA-24A23DBC89F0}" type="pres">
      <dgm:prSet presAssocID="{A7DD1A56-31FA-4F55-8F74-C84FEFC1A621}" presName="thickLine" presStyleLbl="alignNode1" presStyleIdx="2" presStyleCnt="4"/>
      <dgm:spPr/>
    </dgm:pt>
    <dgm:pt modelId="{045E5C03-0AF7-CD4D-A049-47AE7FC5B946}" type="pres">
      <dgm:prSet presAssocID="{A7DD1A56-31FA-4F55-8F74-C84FEFC1A621}" presName="horz1" presStyleCnt="0"/>
      <dgm:spPr/>
    </dgm:pt>
    <dgm:pt modelId="{C017A922-2EE6-EB4F-A410-0C3852797E4E}" type="pres">
      <dgm:prSet presAssocID="{A7DD1A56-31FA-4F55-8F74-C84FEFC1A621}" presName="tx1" presStyleLbl="revTx" presStyleIdx="2" presStyleCnt="4"/>
      <dgm:spPr/>
    </dgm:pt>
    <dgm:pt modelId="{D1275D7C-4E3E-7740-B042-7D8BFCD14CDC}" type="pres">
      <dgm:prSet presAssocID="{A7DD1A56-31FA-4F55-8F74-C84FEFC1A621}" presName="vert1" presStyleCnt="0"/>
      <dgm:spPr/>
    </dgm:pt>
    <dgm:pt modelId="{682ACBF3-E1ED-A444-9D5D-FA8AC6AE6D19}" type="pres">
      <dgm:prSet presAssocID="{92C749E8-AE46-41D4-A9DD-C1ECC53F76D4}" presName="thickLine" presStyleLbl="alignNode1" presStyleIdx="3" presStyleCnt="4"/>
      <dgm:spPr/>
    </dgm:pt>
    <dgm:pt modelId="{2E83DE1F-0FB8-6D47-A0D1-92EF390886D7}" type="pres">
      <dgm:prSet presAssocID="{92C749E8-AE46-41D4-A9DD-C1ECC53F76D4}" presName="horz1" presStyleCnt="0"/>
      <dgm:spPr/>
    </dgm:pt>
    <dgm:pt modelId="{53932FF0-3D4C-3C48-A42B-B80D10F997AF}" type="pres">
      <dgm:prSet presAssocID="{92C749E8-AE46-41D4-A9DD-C1ECC53F76D4}" presName="tx1" presStyleLbl="revTx" presStyleIdx="3" presStyleCnt="4"/>
      <dgm:spPr/>
    </dgm:pt>
    <dgm:pt modelId="{6C858895-AD2F-DE4D-8EAF-0B7370336987}" type="pres">
      <dgm:prSet presAssocID="{92C749E8-AE46-41D4-A9DD-C1ECC53F76D4}" presName="vert1" presStyleCnt="0"/>
      <dgm:spPr/>
    </dgm:pt>
  </dgm:ptLst>
  <dgm:cxnLst>
    <dgm:cxn modelId="{0AB70E0C-B912-AE4F-8F29-582CC6C33D64}" type="presOf" srcId="{2C0A1425-559E-4822-8D15-C27AA9905D4F}" destId="{F94A4E61-B125-3741-88DC-5123769C5B63}" srcOrd="0" destOrd="0" presId="urn:microsoft.com/office/officeart/2008/layout/LinedList"/>
    <dgm:cxn modelId="{DC9AB561-E6EA-4A21-B495-D7641123E7B5}" srcId="{2C0A1425-559E-4822-8D15-C27AA9905D4F}" destId="{5D2F61B7-784F-4071-8E71-6360734275CC}" srcOrd="0" destOrd="0" parTransId="{7D24A369-E546-4888-9455-CDF8F275E14A}" sibTransId="{D048EB38-3709-4668-90E9-E868EFECF42E}"/>
    <dgm:cxn modelId="{3CA1677E-B81E-4A43-A3D5-BB899EA037F3}" type="presOf" srcId="{F03D48F8-9D48-4CD0-BE29-167FC552CDEC}" destId="{649D6FBC-BC1E-2348-A568-8BA2A0BC5752}" srcOrd="0" destOrd="0" presId="urn:microsoft.com/office/officeart/2008/layout/LinedList"/>
    <dgm:cxn modelId="{6FCAC4A0-3D15-7947-BC8E-774EF3122D29}" type="presOf" srcId="{A7DD1A56-31FA-4F55-8F74-C84FEFC1A621}" destId="{C017A922-2EE6-EB4F-A410-0C3852797E4E}" srcOrd="0" destOrd="0" presId="urn:microsoft.com/office/officeart/2008/layout/LinedList"/>
    <dgm:cxn modelId="{EF8766AF-EEB9-4245-B55B-10E6190F677A}" type="presOf" srcId="{92C749E8-AE46-41D4-A9DD-C1ECC53F76D4}" destId="{53932FF0-3D4C-3C48-A42B-B80D10F997AF}" srcOrd="0" destOrd="0" presId="urn:microsoft.com/office/officeart/2008/layout/LinedList"/>
    <dgm:cxn modelId="{812D80C8-8211-4560-8B44-DC15C64C2118}" srcId="{2C0A1425-559E-4822-8D15-C27AA9905D4F}" destId="{92C749E8-AE46-41D4-A9DD-C1ECC53F76D4}" srcOrd="3" destOrd="0" parTransId="{C4976F92-BD5A-4549-B74C-C43D75519FE5}" sibTransId="{7B29F494-9CFE-45EE-97EC-036F8326DEF3}"/>
    <dgm:cxn modelId="{635247CC-A417-4625-80FC-28D3BA2464BA}" srcId="{2C0A1425-559E-4822-8D15-C27AA9905D4F}" destId="{F03D48F8-9D48-4CD0-BE29-167FC552CDEC}" srcOrd="1" destOrd="0" parTransId="{867A3353-BE4F-4E38-B444-1E6CFEEB448A}" sibTransId="{740724B5-AB0D-45CC-BD13-F69F3208DF9F}"/>
    <dgm:cxn modelId="{9A0637DE-26A9-484C-BF72-B6CA9E2B3D8F}" type="presOf" srcId="{5D2F61B7-784F-4071-8E71-6360734275CC}" destId="{B9DBD0DA-9CE2-1F49-9047-FA8BD3CD37C6}" srcOrd="0" destOrd="0" presId="urn:microsoft.com/office/officeart/2008/layout/LinedList"/>
    <dgm:cxn modelId="{9F1E0AF2-CCFB-43D2-8BA1-BB1745BAAF92}" srcId="{2C0A1425-559E-4822-8D15-C27AA9905D4F}" destId="{A7DD1A56-31FA-4F55-8F74-C84FEFC1A621}" srcOrd="2" destOrd="0" parTransId="{73CFB355-F72B-4808-8F44-46CE89F45AFD}" sibTransId="{A57AD5A7-1851-4A6B-81CA-96557CC07564}"/>
    <dgm:cxn modelId="{952C0FD2-7233-B84F-B465-1C9F56C69E2D}" type="presParOf" srcId="{F94A4E61-B125-3741-88DC-5123769C5B63}" destId="{120A45DD-15A1-8F4C-A83C-7A07FA8D1385}" srcOrd="0" destOrd="0" presId="urn:microsoft.com/office/officeart/2008/layout/LinedList"/>
    <dgm:cxn modelId="{78638B33-E375-1449-8E7F-F94C98010AAA}" type="presParOf" srcId="{F94A4E61-B125-3741-88DC-5123769C5B63}" destId="{52CCC071-9D35-1F44-9915-051746FD7979}" srcOrd="1" destOrd="0" presId="urn:microsoft.com/office/officeart/2008/layout/LinedList"/>
    <dgm:cxn modelId="{51A5F815-2BE5-7A4B-B20D-C5950A6AE59F}" type="presParOf" srcId="{52CCC071-9D35-1F44-9915-051746FD7979}" destId="{B9DBD0DA-9CE2-1F49-9047-FA8BD3CD37C6}" srcOrd="0" destOrd="0" presId="urn:microsoft.com/office/officeart/2008/layout/LinedList"/>
    <dgm:cxn modelId="{8C5D719A-FF02-9C4E-8A38-2A0C53688CA7}" type="presParOf" srcId="{52CCC071-9D35-1F44-9915-051746FD7979}" destId="{4284ECF4-2270-B040-AA05-9C37A0C812FE}" srcOrd="1" destOrd="0" presId="urn:microsoft.com/office/officeart/2008/layout/LinedList"/>
    <dgm:cxn modelId="{4056AB77-ED0C-C942-AEA6-9DCB3D04E9AA}" type="presParOf" srcId="{F94A4E61-B125-3741-88DC-5123769C5B63}" destId="{C7023E98-9FD4-1443-8805-770DB6E86664}" srcOrd="2" destOrd="0" presId="urn:microsoft.com/office/officeart/2008/layout/LinedList"/>
    <dgm:cxn modelId="{95697AEA-C9C8-D44F-ADB9-3299F0CFECB6}" type="presParOf" srcId="{F94A4E61-B125-3741-88DC-5123769C5B63}" destId="{BD9CACF6-45FB-B645-9EF4-3CE567C006E7}" srcOrd="3" destOrd="0" presId="urn:microsoft.com/office/officeart/2008/layout/LinedList"/>
    <dgm:cxn modelId="{22F1F308-D97E-F94C-8D48-0FA449079B33}" type="presParOf" srcId="{BD9CACF6-45FB-B645-9EF4-3CE567C006E7}" destId="{649D6FBC-BC1E-2348-A568-8BA2A0BC5752}" srcOrd="0" destOrd="0" presId="urn:microsoft.com/office/officeart/2008/layout/LinedList"/>
    <dgm:cxn modelId="{385B05AC-D31C-714A-A806-04A011658EA6}" type="presParOf" srcId="{BD9CACF6-45FB-B645-9EF4-3CE567C006E7}" destId="{812BC3DF-F152-6944-B965-7DB62B0ACA13}" srcOrd="1" destOrd="0" presId="urn:microsoft.com/office/officeart/2008/layout/LinedList"/>
    <dgm:cxn modelId="{61A01403-ED2A-8B4F-A4EA-2DEEE4D01C36}" type="presParOf" srcId="{F94A4E61-B125-3741-88DC-5123769C5B63}" destId="{1AD819F5-16E5-3D4B-8ACA-24A23DBC89F0}" srcOrd="4" destOrd="0" presId="urn:microsoft.com/office/officeart/2008/layout/LinedList"/>
    <dgm:cxn modelId="{C25166CD-1CDB-CF42-8F66-B52AF3DFB433}" type="presParOf" srcId="{F94A4E61-B125-3741-88DC-5123769C5B63}" destId="{045E5C03-0AF7-CD4D-A049-47AE7FC5B946}" srcOrd="5" destOrd="0" presId="urn:microsoft.com/office/officeart/2008/layout/LinedList"/>
    <dgm:cxn modelId="{E978B49F-7CBB-9547-A59D-4355D8EBAF5E}" type="presParOf" srcId="{045E5C03-0AF7-CD4D-A049-47AE7FC5B946}" destId="{C017A922-2EE6-EB4F-A410-0C3852797E4E}" srcOrd="0" destOrd="0" presId="urn:microsoft.com/office/officeart/2008/layout/LinedList"/>
    <dgm:cxn modelId="{3BB5FACC-EE2F-194B-A373-557ACAA87850}" type="presParOf" srcId="{045E5C03-0AF7-CD4D-A049-47AE7FC5B946}" destId="{D1275D7C-4E3E-7740-B042-7D8BFCD14CDC}" srcOrd="1" destOrd="0" presId="urn:microsoft.com/office/officeart/2008/layout/LinedList"/>
    <dgm:cxn modelId="{281CF29E-EFA0-4149-9888-E13D6230C7E1}" type="presParOf" srcId="{F94A4E61-B125-3741-88DC-5123769C5B63}" destId="{682ACBF3-E1ED-A444-9D5D-FA8AC6AE6D19}" srcOrd="6" destOrd="0" presId="urn:microsoft.com/office/officeart/2008/layout/LinedList"/>
    <dgm:cxn modelId="{3E834B04-BF2B-4240-9099-C3F1D8668583}" type="presParOf" srcId="{F94A4E61-B125-3741-88DC-5123769C5B63}" destId="{2E83DE1F-0FB8-6D47-A0D1-92EF390886D7}" srcOrd="7" destOrd="0" presId="urn:microsoft.com/office/officeart/2008/layout/LinedList"/>
    <dgm:cxn modelId="{26738455-468C-7248-8389-B0776BD80F90}" type="presParOf" srcId="{2E83DE1F-0FB8-6D47-A0D1-92EF390886D7}" destId="{53932FF0-3D4C-3C48-A42B-B80D10F997AF}" srcOrd="0" destOrd="0" presId="urn:microsoft.com/office/officeart/2008/layout/LinedList"/>
    <dgm:cxn modelId="{78C36DD9-1E93-0049-BD98-0B807A1C2DF5}" type="presParOf" srcId="{2E83DE1F-0FB8-6D47-A0D1-92EF390886D7}" destId="{6C858895-AD2F-DE4D-8EAF-0B737033698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1196FD9-CE65-4408-989E-A882394B6116}"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4CA4F0EE-65AE-42CE-AC9F-0CDD049B624F}">
      <dgm:prSet/>
      <dgm:spPr/>
      <dgm:t>
        <a:bodyPr/>
        <a:lstStyle/>
        <a:p>
          <a:r>
            <a:rPr lang="it-IT" dirty="0">
              <a:solidFill>
                <a:schemeClr val="tx1"/>
              </a:solidFill>
            </a:rPr>
            <a:t>Il CS A è concomitante all’</a:t>
          </a:r>
          <a:r>
            <a:rPr lang="it-IT" dirty="0" err="1">
              <a:solidFill>
                <a:schemeClr val="tx1"/>
              </a:solidFill>
            </a:rPr>
            <a:t>outcome</a:t>
          </a:r>
          <a:r>
            <a:rPr lang="it-IT" dirty="0">
              <a:solidFill>
                <a:schemeClr val="tx1"/>
              </a:solidFill>
            </a:rPr>
            <a:t> </a:t>
          </a:r>
          <a:r>
            <a:rPr lang="it-IT" b="1" dirty="0">
              <a:solidFill>
                <a:schemeClr val="tx1"/>
              </a:solidFill>
            </a:rPr>
            <a:t>altrettanto frequentemente</a:t>
          </a:r>
          <a:r>
            <a:rPr lang="it-IT" dirty="0">
              <a:solidFill>
                <a:schemeClr val="tx1"/>
              </a:solidFill>
            </a:rPr>
            <a:t> nella fase 2 delle condizione sperimentale, e nella condizione di controllo</a:t>
          </a:r>
          <a:endParaRPr lang="en-US" dirty="0">
            <a:solidFill>
              <a:schemeClr val="tx1"/>
            </a:solidFill>
          </a:endParaRPr>
        </a:p>
      </dgm:t>
    </dgm:pt>
    <dgm:pt modelId="{361B132D-4CDD-40AB-98F2-341A077D99BC}" type="parTrans" cxnId="{77D49102-DAB8-4C18-823B-CDC524FFF8B0}">
      <dgm:prSet/>
      <dgm:spPr/>
      <dgm:t>
        <a:bodyPr/>
        <a:lstStyle/>
        <a:p>
          <a:endParaRPr lang="en-US"/>
        </a:p>
      </dgm:t>
    </dgm:pt>
    <dgm:pt modelId="{EDD5CE69-E89D-48A4-8438-4ED7B1F7611B}" type="sibTrans" cxnId="{77D49102-DAB8-4C18-823B-CDC524FFF8B0}">
      <dgm:prSet/>
      <dgm:spPr/>
      <dgm:t>
        <a:bodyPr/>
        <a:lstStyle/>
        <a:p>
          <a:endParaRPr lang="en-US"/>
        </a:p>
      </dgm:t>
    </dgm:pt>
    <dgm:pt modelId="{3923B7B1-A79A-4339-9B64-6E8C9FF93CC0}">
      <dgm:prSet/>
      <dgm:spPr/>
      <dgm:t>
        <a:bodyPr/>
        <a:lstStyle/>
        <a:p>
          <a:r>
            <a:rPr lang="it-IT" dirty="0">
              <a:solidFill>
                <a:schemeClr val="tx1"/>
              </a:solidFill>
            </a:rPr>
            <a:t>Nella condizione di controllo, l’associazione viene appresa</a:t>
          </a:r>
          <a:endParaRPr lang="en-US" dirty="0">
            <a:solidFill>
              <a:schemeClr val="tx1"/>
            </a:solidFill>
          </a:endParaRPr>
        </a:p>
      </dgm:t>
    </dgm:pt>
    <dgm:pt modelId="{252DCFC0-8534-478F-9F24-B347D42567E6}" type="parTrans" cxnId="{5C12391D-6226-4052-B91A-FE2B39527EEA}">
      <dgm:prSet/>
      <dgm:spPr/>
      <dgm:t>
        <a:bodyPr/>
        <a:lstStyle/>
        <a:p>
          <a:endParaRPr lang="en-US"/>
        </a:p>
      </dgm:t>
    </dgm:pt>
    <dgm:pt modelId="{4298DD68-BCCA-4682-A4B5-F6425E942877}" type="sibTrans" cxnId="{5C12391D-6226-4052-B91A-FE2B39527EEA}">
      <dgm:prSet/>
      <dgm:spPr/>
      <dgm:t>
        <a:bodyPr/>
        <a:lstStyle/>
        <a:p>
          <a:endParaRPr lang="en-US"/>
        </a:p>
      </dgm:t>
    </dgm:pt>
    <dgm:pt modelId="{66978BA3-3387-4A2E-9FA0-D903E7D1324C}">
      <dgm:prSet/>
      <dgm:spPr/>
      <dgm:t>
        <a:bodyPr/>
        <a:lstStyle/>
        <a:p>
          <a:r>
            <a:rPr lang="it-IT" dirty="0">
              <a:solidFill>
                <a:schemeClr val="tx1"/>
              </a:solidFill>
            </a:rPr>
            <a:t>In quella sperimentale, no</a:t>
          </a:r>
          <a:endParaRPr lang="en-US" dirty="0">
            <a:solidFill>
              <a:schemeClr val="tx1"/>
            </a:solidFill>
          </a:endParaRPr>
        </a:p>
      </dgm:t>
    </dgm:pt>
    <dgm:pt modelId="{2DE00280-A36A-461D-AC1C-0582E6FF5093}" type="parTrans" cxnId="{0685345D-BA1C-4853-858A-05BB67AC16A4}">
      <dgm:prSet/>
      <dgm:spPr/>
      <dgm:t>
        <a:bodyPr/>
        <a:lstStyle/>
        <a:p>
          <a:endParaRPr lang="en-US"/>
        </a:p>
      </dgm:t>
    </dgm:pt>
    <dgm:pt modelId="{609C1A9F-4C70-4850-A0A9-260F30354C8D}" type="sibTrans" cxnId="{0685345D-BA1C-4853-858A-05BB67AC16A4}">
      <dgm:prSet/>
      <dgm:spPr/>
      <dgm:t>
        <a:bodyPr/>
        <a:lstStyle/>
        <a:p>
          <a:endParaRPr lang="en-US"/>
        </a:p>
      </dgm:t>
    </dgm:pt>
    <dgm:pt modelId="{CF64D6DE-6D18-4BB3-8559-DDF5B884EE9D}">
      <dgm:prSet/>
      <dgm:spPr/>
      <dgm:t>
        <a:bodyPr/>
        <a:lstStyle/>
        <a:p>
          <a:r>
            <a:rPr lang="it-IT" dirty="0">
              <a:solidFill>
                <a:schemeClr val="tx1"/>
              </a:solidFill>
            </a:rPr>
            <a:t>Quindi: la semplice ripetizione di concomitanze rinforzate </a:t>
          </a:r>
          <a:r>
            <a:rPr lang="it-IT" b="1" dirty="0">
              <a:solidFill>
                <a:schemeClr val="tx1"/>
              </a:solidFill>
            </a:rPr>
            <a:t>non è sufficiente </a:t>
          </a:r>
          <a:r>
            <a:rPr lang="it-IT" dirty="0">
              <a:solidFill>
                <a:schemeClr val="tx1"/>
              </a:solidFill>
            </a:rPr>
            <a:t>all’apprendimento</a:t>
          </a:r>
          <a:endParaRPr lang="en-US" dirty="0">
            <a:solidFill>
              <a:schemeClr val="tx1"/>
            </a:solidFill>
          </a:endParaRPr>
        </a:p>
      </dgm:t>
    </dgm:pt>
    <dgm:pt modelId="{CC6E2F5E-16A7-4FF5-9AC3-59C2F62AB8A2}" type="parTrans" cxnId="{9DD4BCAF-B523-42F5-ACB1-3DAA61D4620F}">
      <dgm:prSet/>
      <dgm:spPr/>
      <dgm:t>
        <a:bodyPr/>
        <a:lstStyle/>
        <a:p>
          <a:endParaRPr lang="en-US"/>
        </a:p>
      </dgm:t>
    </dgm:pt>
    <dgm:pt modelId="{C9D58522-71BC-47F0-818E-505BD5069787}" type="sibTrans" cxnId="{9DD4BCAF-B523-42F5-ACB1-3DAA61D4620F}">
      <dgm:prSet/>
      <dgm:spPr/>
      <dgm:t>
        <a:bodyPr/>
        <a:lstStyle/>
        <a:p>
          <a:endParaRPr lang="en-US"/>
        </a:p>
      </dgm:t>
    </dgm:pt>
    <dgm:pt modelId="{213DD4ED-5626-4B43-B530-3CDD27706233}" type="pres">
      <dgm:prSet presAssocID="{91196FD9-CE65-4408-989E-A882394B6116}" presName="linear" presStyleCnt="0">
        <dgm:presLayoutVars>
          <dgm:animLvl val="lvl"/>
          <dgm:resizeHandles val="exact"/>
        </dgm:presLayoutVars>
      </dgm:prSet>
      <dgm:spPr/>
    </dgm:pt>
    <dgm:pt modelId="{5AED14A0-46BF-E142-A1FE-07BC0BBA4E6E}" type="pres">
      <dgm:prSet presAssocID="{4CA4F0EE-65AE-42CE-AC9F-0CDD049B624F}" presName="parentText" presStyleLbl="node1" presStyleIdx="0" presStyleCnt="4">
        <dgm:presLayoutVars>
          <dgm:chMax val="0"/>
          <dgm:bulletEnabled val="1"/>
        </dgm:presLayoutVars>
      </dgm:prSet>
      <dgm:spPr/>
    </dgm:pt>
    <dgm:pt modelId="{2C1951C2-ACEE-8447-AFC0-F5EC83663668}" type="pres">
      <dgm:prSet presAssocID="{EDD5CE69-E89D-48A4-8438-4ED7B1F7611B}" presName="spacer" presStyleCnt="0"/>
      <dgm:spPr/>
    </dgm:pt>
    <dgm:pt modelId="{38B23D29-8B50-5644-8A46-FE3605B44889}" type="pres">
      <dgm:prSet presAssocID="{3923B7B1-A79A-4339-9B64-6E8C9FF93CC0}" presName="parentText" presStyleLbl="node1" presStyleIdx="1" presStyleCnt="4">
        <dgm:presLayoutVars>
          <dgm:chMax val="0"/>
          <dgm:bulletEnabled val="1"/>
        </dgm:presLayoutVars>
      </dgm:prSet>
      <dgm:spPr/>
    </dgm:pt>
    <dgm:pt modelId="{80C09DA0-1CB3-644A-BA71-7CAAEE5084D7}" type="pres">
      <dgm:prSet presAssocID="{4298DD68-BCCA-4682-A4B5-F6425E942877}" presName="spacer" presStyleCnt="0"/>
      <dgm:spPr/>
    </dgm:pt>
    <dgm:pt modelId="{AC603683-4809-FB4A-AED5-E7DC606EE88E}" type="pres">
      <dgm:prSet presAssocID="{66978BA3-3387-4A2E-9FA0-D903E7D1324C}" presName="parentText" presStyleLbl="node1" presStyleIdx="2" presStyleCnt="4">
        <dgm:presLayoutVars>
          <dgm:chMax val="0"/>
          <dgm:bulletEnabled val="1"/>
        </dgm:presLayoutVars>
      </dgm:prSet>
      <dgm:spPr/>
    </dgm:pt>
    <dgm:pt modelId="{21A44440-100E-A844-B4FA-FDA00D45053D}" type="pres">
      <dgm:prSet presAssocID="{609C1A9F-4C70-4850-A0A9-260F30354C8D}" presName="spacer" presStyleCnt="0"/>
      <dgm:spPr/>
    </dgm:pt>
    <dgm:pt modelId="{1564BDFD-9CFB-3249-8C2E-2670238EF496}" type="pres">
      <dgm:prSet presAssocID="{CF64D6DE-6D18-4BB3-8559-DDF5B884EE9D}" presName="parentText" presStyleLbl="node1" presStyleIdx="3" presStyleCnt="4">
        <dgm:presLayoutVars>
          <dgm:chMax val="0"/>
          <dgm:bulletEnabled val="1"/>
        </dgm:presLayoutVars>
      </dgm:prSet>
      <dgm:spPr/>
    </dgm:pt>
  </dgm:ptLst>
  <dgm:cxnLst>
    <dgm:cxn modelId="{77D49102-DAB8-4C18-823B-CDC524FFF8B0}" srcId="{91196FD9-CE65-4408-989E-A882394B6116}" destId="{4CA4F0EE-65AE-42CE-AC9F-0CDD049B624F}" srcOrd="0" destOrd="0" parTransId="{361B132D-4CDD-40AB-98F2-341A077D99BC}" sibTransId="{EDD5CE69-E89D-48A4-8438-4ED7B1F7611B}"/>
    <dgm:cxn modelId="{81F7FE02-BD40-034F-A517-D6A1158E74ED}" type="presOf" srcId="{CF64D6DE-6D18-4BB3-8559-DDF5B884EE9D}" destId="{1564BDFD-9CFB-3249-8C2E-2670238EF496}" srcOrd="0" destOrd="0" presId="urn:microsoft.com/office/officeart/2005/8/layout/vList2"/>
    <dgm:cxn modelId="{5C12391D-6226-4052-B91A-FE2B39527EEA}" srcId="{91196FD9-CE65-4408-989E-A882394B6116}" destId="{3923B7B1-A79A-4339-9B64-6E8C9FF93CC0}" srcOrd="1" destOrd="0" parTransId="{252DCFC0-8534-478F-9F24-B347D42567E6}" sibTransId="{4298DD68-BCCA-4682-A4B5-F6425E942877}"/>
    <dgm:cxn modelId="{69C0FA3C-4277-C246-B01C-77319C98E9A9}" type="presOf" srcId="{91196FD9-CE65-4408-989E-A882394B6116}" destId="{213DD4ED-5626-4B43-B530-3CDD27706233}" srcOrd="0" destOrd="0" presId="urn:microsoft.com/office/officeart/2005/8/layout/vList2"/>
    <dgm:cxn modelId="{0685345D-BA1C-4853-858A-05BB67AC16A4}" srcId="{91196FD9-CE65-4408-989E-A882394B6116}" destId="{66978BA3-3387-4A2E-9FA0-D903E7D1324C}" srcOrd="2" destOrd="0" parTransId="{2DE00280-A36A-461D-AC1C-0582E6FF5093}" sibTransId="{609C1A9F-4C70-4850-A0A9-260F30354C8D}"/>
    <dgm:cxn modelId="{4153E365-19E6-2946-B479-C49F2E853D91}" type="presOf" srcId="{66978BA3-3387-4A2E-9FA0-D903E7D1324C}" destId="{AC603683-4809-FB4A-AED5-E7DC606EE88E}" srcOrd="0" destOrd="0" presId="urn:microsoft.com/office/officeart/2005/8/layout/vList2"/>
    <dgm:cxn modelId="{8A428F74-670D-A744-B1DA-A7E766C84326}" type="presOf" srcId="{4CA4F0EE-65AE-42CE-AC9F-0CDD049B624F}" destId="{5AED14A0-46BF-E142-A1FE-07BC0BBA4E6E}" srcOrd="0" destOrd="0" presId="urn:microsoft.com/office/officeart/2005/8/layout/vList2"/>
    <dgm:cxn modelId="{9DD4BCAF-B523-42F5-ACB1-3DAA61D4620F}" srcId="{91196FD9-CE65-4408-989E-A882394B6116}" destId="{CF64D6DE-6D18-4BB3-8559-DDF5B884EE9D}" srcOrd="3" destOrd="0" parTransId="{CC6E2F5E-16A7-4FF5-9AC3-59C2F62AB8A2}" sibTransId="{C9D58522-71BC-47F0-818E-505BD5069787}"/>
    <dgm:cxn modelId="{F89ED9F4-F1ED-FA4F-8F87-C93FCA723161}" type="presOf" srcId="{3923B7B1-A79A-4339-9B64-6E8C9FF93CC0}" destId="{38B23D29-8B50-5644-8A46-FE3605B44889}" srcOrd="0" destOrd="0" presId="urn:microsoft.com/office/officeart/2005/8/layout/vList2"/>
    <dgm:cxn modelId="{091ED9FC-ECE1-7842-B13D-B6C7956CF746}" type="presParOf" srcId="{213DD4ED-5626-4B43-B530-3CDD27706233}" destId="{5AED14A0-46BF-E142-A1FE-07BC0BBA4E6E}" srcOrd="0" destOrd="0" presId="urn:microsoft.com/office/officeart/2005/8/layout/vList2"/>
    <dgm:cxn modelId="{FDA13FCB-54D4-EE4C-9C7B-FFE45FEC7535}" type="presParOf" srcId="{213DD4ED-5626-4B43-B530-3CDD27706233}" destId="{2C1951C2-ACEE-8447-AFC0-F5EC83663668}" srcOrd="1" destOrd="0" presId="urn:microsoft.com/office/officeart/2005/8/layout/vList2"/>
    <dgm:cxn modelId="{CFE8DD8C-7865-FE46-A244-090EAE1FE52F}" type="presParOf" srcId="{213DD4ED-5626-4B43-B530-3CDD27706233}" destId="{38B23D29-8B50-5644-8A46-FE3605B44889}" srcOrd="2" destOrd="0" presId="urn:microsoft.com/office/officeart/2005/8/layout/vList2"/>
    <dgm:cxn modelId="{FB914A9F-483F-854E-AEF1-AC3149011828}" type="presParOf" srcId="{213DD4ED-5626-4B43-B530-3CDD27706233}" destId="{80C09DA0-1CB3-644A-BA71-7CAAEE5084D7}" srcOrd="3" destOrd="0" presId="urn:microsoft.com/office/officeart/2005/8/layout/vList2"/>
    <dgm:cxn modelId="{4ECB0AC5-58C9-7440-9BC0-A16C6D3D698D}" type="presParOf" srcId="{213DD4ED-5626-4B43-B530-3CDD27706233}" destId="{AC603683-4809-FB4A-AED5-E7DC606EE88E}" srcOrd="4" destOrd="0" presId="urn:microsoft.com/office/officeart/2005/8/layout/vList2"/>
    <dgm:cxn modelId="{F08BA5AC-EFDB-6749-BB7E-34EA4293CDD3}" type="presParOf" srcId="{213DD4ED-5626-4B43-B530-3CDD27706233}" destId="{21A44440-100E-A844-B4FA-FDA00D45053D}" srcOrd="5" destOrd="0" presId="urn:microsoft.com/office/officeart/2005/8/layout/vList2"/>
    <dgm:cxn modelId="{AEC8F3A1-4982-6E4F-BE82-72911F7F4142}" type="presParOf" srcId="{213DD4ED-5626-4B43-B530-3CDD27706233}" destId="{1564BDFD-9CFB-3249-8C2E-2670238EF49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77CF495A-E6AC-4424-B501-FB435BFE1E5F}"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F031A800-3B1B-40E0-B4D7-04E3FDC6C12A}">
      <dgm:prSet/>
      <dgm:spPr/>
      <dgm:t>
        <a:bodyPr/>
        <a:lstStyle/>
        <a:p>
          <a:r>
            <a:rPr lang="it-IT"/>
            <a:t>Kamin (1969) spiegò il fenomeno in termini di “sorpresa”</a:t>
          </a:r>
          <a:endParaRPr lang="en-US"/>
        </a:p>
      </dgm:t>
    </dgm:pt>
    <dgm:pt modelId="{10752F56-60B4-4C27-969F-F93463990422}" type="parTrans" cxnId="{6240D457-6BEC-4DD9-8C5D-6BCC8C084305}">
      <dgm:prSet/>
      <dgm:spPr/>
      <dgm:t>
        <a:bodyPr/>
        <a:lstStyle/>
        <a:p>
          <a:endParaRPr lang="en-US"/>
        </a:p>
      </dgm:t>
    </dgm:pt>
    <dgm:pt modelId="{06AD6FB7-5556-4121-A96F-0F5F654E7D2B}" type="sibTrans" cxnId="{6240D457-6BEC-4DD9-8C5D-6BCC8C084305}">
      <dgm:prSet/>
      <dgm:spPr/>
      <dgm:t>
        <a:bodyPr/>
        <a:lstStyle/>
        <a:p>
          <a:endParaRPr lang="en-US"/>
        </a:p>
      </dgm:t>
    </dgm:pt>
    <dgm:pt modelId="{B1EBA279-B8E5-4EFF-9E63-D77C885EE610}">
      <dgm:prSet/>
      <dgm:spPr/>
      <dgm:t>
        <a:bodyPr/>
        <a:lstStyle/>
        <a:p>
          <a:r>
            <a:rPr lang="it-IT"/>
            <a:t>la conseguenza, o US, deve </a:t>
          </a:r>
          <a:r>
            <a:rPr lang="it-IT" b="1" i="1"/>
            <a:t>sorprendere </a:t>
          </a:r>
          <a:r>
            <a:rPr lang="it-IT"/>
            <a:t>il partecipante perché l’associazione sia appresa. </a:t>
          </a:r>
          <a:endParaRPr lang="en-US"/>
        </a:p>
      </dgm:t>
    </dgm:pt>
    <dgm:pt modelId="{77BAAD62-AAC7-4A32-82BE-EE9F6C18598D}" type="parTrans" cxnId="{7FE28BE9-2392-43C2-8ACF-C115051D57E4}">
      <dgm:prSet/>
      <dgm:spPr/>
      <dgm:t>
        <a:bodyPr/>
        <a:lstStyle/>
        <a:p>
          <a:endParaRPr lang="en-US"/>
        </a:p>
      </dgm:t>
    </dgm:pt>
    <dgm:pt modelId="{0462196F-78DA-4213-B6DD-F2644A96B876}" type="sibTrans" cxnId="{7FE28BE9-2392-43C2-8ACF-C115051D57E4}">
      <dgm:prSet/>
      <dgm:spPr/>
      <dgm:t>
        <a:bodyPr/>
        <a:lstStyle/>
        <a:p>
          <a:endParaRPr lang="en-US"/>
        </a:p>
      </dgm:t>
    </dgm:pt>
    <dgm:pt modelId="{5CBA1DF7-BE7C-4D1C-94BF-6777AA0C3F7A}">
      <dgm:prSet/>
      <dgm:spPr/>
      <dgm:t>
        <a:bodyPr/>
        <a:lstStyle/>
        <a:p>
          <a:r>
            <a:rPr lang="it-IT"/>
            <a:t>Dato che le prove B+ insegnano ai partecipanti che l’esito è ben previsto da B, nelle prove AB+, essendo presente B, l’esito è già previsto, e quindi “non stupisce” </a:t>
          </a:r>
          <a:endParaRPr lang="en-US"/>
        </a:p>
      </dgm:t>
    </dgm:pt>
    <dgm:pt modelId="{0DCF3356-4D90-46C0-93B0-C93531923731}" type="parTrans" cxnId="{008929D9-8108-4CA8-81DF-99D20897B3B8}">
      <dgm:prSet/>
      <dgm:spPr/>
      <dgm:t>
        <a:bodyPr/>
        <a:lstStyle/>
        <a:p>
          <a:endParaRPr lang="en-US"/>
        </a:p>
      </dgm:t>
    </dgm:pt>
    <dgm:pt modelId="{167117E4-7A37-4D79-8BA5-745FD8A40505}" type="sibTrans" cxnId="{008929D9-8108-4CA8-81DF-99D20897B3B8}">
      <dgm:prSet/>
      <dgm:spPr/>
      <dgm:t>
        <a:bodyPr/>
        <a:lstStyle/>
        <a:p>
          <a:endParaRPr lang="en-US"/>
        </a:p>
      </dgm:t>
    </dgm:pt>
    <dgm:pt modelId="{04D91DF9-42F4-493C-AC7C-4C5E7AAB59CC}">
      <dgm:prSet/>
      <dgm:spPr/>
      <dgm:t>
        <a:bodyPr/>
        <a:lstStyle/>
        <a:p>
          <a:r>
            <a:rPr lang="it-IT"/>
            <a:t>Come dire: “</a:t>
          </a:r>
          <a:r>
            <a:rPr lang="it-IT" i="1"/>
            <a:t>se la comparsa dell’esito è già spiegata dall’evento ‘B’, perché dovrei apprenderne una nuova spiegazione ‘A’?</a:t>
          </a:r>
          <a:r>
            <a:rPr lang="it-IT"/>
            <a:t>”.</a:t>
          </a:r>
          <a:endParaRPr lang="en-US"/>
        </a:p>
      </dgm:t>
    </dgm:pt>
    <dgm:pt modelId="{71C2C3D5-5710-4FC9-B6A3-0B6F433EB54C}" type="parTrans" cxnId="{770D342D-ABEC-4C5E-9888-29614CB2C61E}">
      <dgm:prSet/>
      <dgm:spPr/>
      <dgm:t>
        <a:bodyPr/>
        <a:lstStyle/>
        <a:p>
          <a:endParaRPr lang="en-US"/>
        </a:p>
      </dgm:t>
    </dgm:pt>
    <dgm:pt modelId="{A1111C32-E0AA-44E7-ABE4-4701EF3F6295}" type="sibTrans" cxnId="{770D342D-ABEC-4C5E-9888-29614CB2C61E}">
      <dgm:prSet/>
      <dgm:spPr/>
      <dgm:t>
        <a:bodyPr/>
        <a:lstStyle/>
        <a:p>
          <a:endParaRPr lang="en-US"/>
        </a:p>
      </dgm:t>
    </dgm:pt>
    <dgm:pt modelId="{6B6FE329-0505-FF43-BA3C-1429EDADE502}" type="pres">
      <dgm:prSet presAssocID="{77CF495A-E6AC-4424-B501-FB435BFE1E5F}" presName="vert0" presStyleCnt="0">
        <dgm:presLayoutVars>
          <dgm:dir/>
          <dgm:animOne val="branch"/>
          <dgm:animLvl val="lvl"/>
        </dgm:presLayoutVars>
      </dgm:prSet>
      <dgm:spPr/>
    </dgm:pt>
    <dgm:pt modelId="{3C1C4DAF-672E-D846-9C90-60B834DE05E8}" type="pres">
      <dgm:prSet presAssocID="{F031A800-3B1B-40E0-B4D7-04E3FDC6C12A}" presName="thickLine" presStyleLbl="alignNode1" presStyleIdx="0" presStyleCnt="4"/>
      <dgm:spPr/>
    </dgm:pt>
    <dgm:pt modelId="{B6996862-786B-454A-8FA3-9820F9B5F7F3}" type="pres">
      <dgm:prSet presAssocID="{F031A800-3B1B-40E0-B4D7-04E3FDC6C12A}" presName="horz1" presStyleCnt="0"/>
      <dgm:spPr/>
    </dgm:pt>
    <dgm:pt modelId="{6FB998B0-BB75-9644-92BE-D6172E712E86}" type="pres">
      <dgm:prSet presAssocID="{F031A800-3B1B-40E0-B4D7-04E3FDC6C12A}" presName="tx1" presStyleLbl="revTx" presStyleIdx="0" presStyleCnt="4"/>
      <dgm:spPr/>
    </dgm:pt>
    <dgm:pt modelId="{5B69E58F-2AE1-8841-92EF-53560000A43C}" type="pres">
      <dgm:prSet presAssocID="{F031A800-3B1B-40E0-B4D7-04E3FDC6C12A}" presName="vert1" presStyleCnt="0"/>
      <dgm:spPr/>
    </dgm:pt>
    <dgm:pt modelId="{058101D7-902E-C046-806C-E4C9C1240FB7}" type="pres">
      <dgm:prSet presAssocID="{B1EBA279-B8E5-4EFF-9E63-D77C885EE610}" presName="thickLine" presStyleLbl="alignNode1" presStyleIdx="1" presStyleCnt="4"/>
      <dgm:spPr/>
    </dgm:pt>
    <dgm:pt modelId="{CCEE9473-21EF-314E-810A-8F4B22BB49DF}" type="pres">
      <dgm:prSet presAssocID="{B1EBA279-B8E5-4EFF-9E63-D77C885EE610}" presName="horz1" presStyleCnt="0"/>
      <dgm:spPr/>
    </dgm:pt>
    <dgm:pt modelId="{9E486D63-5728-AE46-82A6-4108D79C1357}" type="pres">
      <dgm:prSet presAssocID="{B1EBA279-B8E5-4EFF-9E63-D77C885EE610}" presName="tx1" presStyleLbl="revTx" presStyleIdx="1" presStyleCnt="4"/>
      <dgm:spPr/>
    </dgm:pt>
    <dgm:pt modelId="{0114A6A6-4DDD-E542-BC53-AE8DBCDCE79D}" type="pres">
      <dgm:prSet presAssocID="{B1EBA279-B8E5-4EFF-9E63-D77C885EE610}" presName="vert1" presStyleCnt="0"/>
      <dgm:spPr/>
    </dgm:pt>
    <dgm:pt modelId="{EB97D5B4-E864-4643-B296-91E57653D4AB}" type="pres">
      <dgm:prSet presAssocID="{5CBA1DF7-BE7C-4D1C-94BF-6777AA0C3F7A}" presName="thickLine" presStyleLbl="alignNode1" presStyleIdx="2" presStyleCnt="4"/>
      <dgm:spPr/>
    </dgm:pt>
    <dgm:pt modelId="{E4211A52-9E77-7A4A-A397-F571C3A75395}" type="pres">
      <dgm:prSet presAssocID="{5CBA1DF7-BE7C-4D1C-94BF-6777AA0C3F7A}" presName="horz1" presStyleCnt="0"/>
      <dgm:spPr/>
    </dgm:pt>
    <dgm:pt modelId="{8437F9BE-FEFC-0A4E-B16B-8ED2232CE37F}" type="pres">
      <dgm:prSet presAssocID="{5CBA1DF7-BE7C-4D1C-94BF-6777AA0C3F7A}" presName="tx1" presStyleLbl="revTx" presStyleIdx="2" presStyleCnt="4"/>
      <dgm:spPr/>
    </dgm:pt>
    <dgm:pt modelId="{9EBDC10D-ADC9-714E-AAA9-031993E0C3CA}" type="pres">
      <dgm:prSet presAssocID="{5CBA1DF7-BE7C-4D1C-94BF-6777AA0C3F7A}" presName="vert1" presStyleCnt="0"/>
      <dgm:spPr/>
    </dgm:pt>
    <dgm:pt modelId="{89E9AD02-F84C-8E42-9062-DB6F8F0AED1B}" type="pres">
      <dgm:prSet presAssocID="{04D91DF9-42F4-493C-AC7C-4C5E7AAB59CC}" presName="thickLine" presStyleLbl="alignNode1" presStyleIdx="3" presStyleCnt="4"/>
      <dgm:spPr/>
    </dgm:pt>
    <dgm:pt modelId="{B9167F5D-FA17-194A-8D03-7BB499528724}" type="pres">
      <dgm:prSet presAssocID="{04D91DF9-42F4-493C-AC7C-4C5E7AAB59CC}" presName="horz1" presStyleCnt="0"/>
      <dgm:spPr/>
    </dgm:pt>
    <dgm:pt modelId="{41003455-DF4A-F74B-9B5D-A5596369BF56}" type="pres">
      <dgm:prSet presAssocID="{04D91DF9-42F4-493C-AC7C-4C5E7AAB59CC}" presName="tx1" presStyleLbl="revTx" presStyleIdx="3" presStyleCnt="4"/>
      <dgm:spPr/>
    </dgm:pt>
    <dgm:pt modelId="{A22ADA54-5103-AB48-B644-D73F8DF5FA25}" type="pres">
      <dgm:prSet presAssocID="{04D91DF9-42F4-493C-AC7C-4C5E7AAB59CC}" presName="vert1" presStyleCnt="0"/>
      <dgm:spPr/>
    </dgm:pt>
  </dgm:ptLst>
  <dgm:cxnLst>
    <dgm:cxn modelId="{3934EF0A-ED41-9146-9552-722B975D4EE0}" type="presOf" srcId="{B1EBA279-B8E5-4EFF-9E63-D77C885EE610}" destId="{9E486D63-5728-AE46-82A6-4108D79C1357}" srcOrd="0" destOrd="0" presId="urn:microsoft.com/office/officeart/2008/layout/LinedList"/>
    <dgm:cxn modelId="{770D342D-ABEC-4C5E-9888-29614CB2C61E}" srcId="{77CF495A-E6AC-4424-B501-FB435BFE1E5F}" destId="{04D91DF9-42F4-493C-AC7C-4C5E7AAB59CC}" srcOrd="3" destOrd="0" parTransId="{71C2C3D5-5710-4FC9-B6A3-0B6F433EB54C}" sibTransId="{A1111C32-E0AA-44E7-ABE4-4701EF3F6295}"/>
    <dgm:cxn modelId="{95BE1E43-310E-6941-B903-7290366D12D6}" type="presOf" srcId="{5CBA1DF7-BE7C-4D1C-94BF-6777AA0C3F7A}" destId="{8437F9BE-FEFC-0A4E-B16B-8ED2232CE37F}" srcOrd="0" destOrd="0" presId="urn:microsoft.com/office/officeart/2008/layout/LinedList"/>
    <dgm:cxn modelId="{7FEBA251-3D42-754D-9EB1-26DA879FEC55}" type="presOf" srcId="{F031A800-3B1B-40E0-B4D7-04E3FDC6C12A}" destId="{6FB998B0-BB75-9644-92BE-D6172E712E86}" srcOrd="0" destOrd="0" presId="urn:microsoft.com/office/officeart/2008/layout/LinedList"/>
    <dgm:cxn modelId="{6240D457-6BEC-4DD9-8C5D-6BCC8C084305}" srcId="{77CF495A-E6AC-4424-B501-FB435BFE1E5F}" destId="{F031A800-3B1B-40E0-B4D7-04E3FDC6C12A}" srcOrd="0" destOrd="0" parTransId="{10752F56-60B4-4C27-969F-F93463990422}" sibTransId="{06AD6FB7-5556-4121-A96F-0F5F654E7D2B}"/>
    <dgm:cxn modelId="{CED86178-C4E8-1747-8F34-BA41CFF77D0A}" type="presOf" srcId="{77CF495A-E6AC-4424-B501-FB435BFE1E5F}" destId="{6B6FE329-0505-FF43-BA3C-1429EDADE502}" srcOrd="0" destOrd="0" presId="urn:microsoft.com/office/officeart/2008/layout/LinedList"/>
    <dgm:cxn modelId="{68A1EA86-C609-894B-9891-6C177C6A5AF8}" type="presOf" srcId="{04D91DF9-42F4-493C-AC7C-4C5E7AAB59CC}" destId="{41003455-DF4A-F74B-9B5D-A5596369BF56}" srcOrd="0" destOrd="0" presId="urn:microsoft.com/office/officeart/2008/layout/LinedList"/>
    <dgm:cxn modelId="{008929D9-8108-4CA8-81DF-99D20897B3B8}" srcId="{77CF495A-E6AC-4424-B501-FB435BFE1E5F}" destId="{5CBA1DF7-BE7C-4D1C-94BF-6777AA0C3F7A}" srcOrd="2" destOrd="0" parTransId="{0DCF3356-4D90-46C0-93B0-C93531923731}" sibTransId="{167117E4-7A37-4D79-8BA5-745FD8A40505}"/>
    <dgm:cxn modelId="{7FE28BE9-2392-43C2-8ACF-C115051D57E4}" srcId="{77CF495A-E6AC-4424-B501-FB435BFE1E5F}" destId="{B1EBA279-B8E5-4EFF-9E63-D77C885EE610}" srcOrd="1" destOrd="0" parTransId="{77BAAD62-AAC7-4A32-82BE-EE9F6C18598D}" sibTransId="{0462196F-78DA-4213-B6DD-F2644A96B876}"/>
    <dgm:cxn modelId="{CC14AE71-A951-5543-882A-5097DFDA8736}" type="presParOf" srcId="{6B6FE329-0505-FF43-BA3C-1429EDADE502}" destId="{3C1C4DAF-672E-D846-9C90-60B834DE05E8}" srcOrd="0" destOrd="0" presId="urn:microsoft.com/office/officeart/2008/layout/LinedList"/>
    <dgm:cxn modelId="{815BEF15-A7D1-E940-8665-8D70950F4016}" type="presParOf" srcId="{6B6FE329-0505-FF43-BA3C-1429EDADE502}" destId="{B6996862-786B-454A-8FA3-9820F9B5F7F3}" srcOrd="1" destOrd="0" presId="urn:microsoft.com/office/officeart/2008/layout/LinedList"/>
    <dgm:cxn modelId="{32F09038-D1AD-0248-BEE7-54573D5E5E70}" type="presParOf" srcId="{B6996862-786B-454A-8FA3-9820F9B5F7F3}" destId="{6FB998B0-BB75-9644-92BE-D6172E712E86}" srcOrd="0" destOrd="0" presId="urn:microsoft.com/office/officeart/2008/layout/LinedList"/>
    <dgm:cxn modelId="{61E5C6C4-9CD0-6D4A-8F7A-FA8D86107297}" type="presParOf" srcId="{B6996862-786B-454A-8FA3-9820F9B5F7F3}" destId="{5B69E58F-2AE1-8841-92EF-53560000A43C}" srcOrd="1" destOrd="0" presId="urn:microsoft.com/office/officeart/2008/layout/LinedList"/>
    <dgm:cxn modelId="{1E9F90AC-2329-6E43-ABD6-83F2F10EE6A2}" type="presParOf" srcId="{6B6FE329-0505-FF43-BA3C-1429EDADE502}" destId="{058101D7-902E-C046-806C-E4C9C1240FB7}" srcOrd="2" destOrd="0" presId="urn:microsoft.com/office/officeart/2008/layout/LinedList"/>
    <dgm:cxn modelId="{A0F2E806-76BF-054B-B4DE-FAD60772E9AA}" type="presParOf" srcId="{6B6FE329-0505-FF43-BA3C-1429EDADE502}" destId="{CCEE9473-21EF-314E-810A-8F4B22BB49DF}" srcOrd="3" destOrd="0" presId="urn:microsoft.com/office/officeart/2008/layout/LinedList"/>
    <dgm:cxn modelId="{4FECAF7F-1022-D54D-B052-F7FECB4D1540}" type="presParOf" srcId="{CCEE9473-21EF-314E-810A-8F4B22BB49DF}" destId="{9E486D63-5728-AE46-82A6-4108D79C1357}" srcOrd="0" destOrd="0" presId="urn:microsoft.com/office/officeart/2008/layout/LinedList"/>
    <dgm:cxn modelId="{E75C5BD3-059F-5843-AF0C-FC6F1688E36B}" type="presParOf" srcId="{CCEE9473-21EF-314E-810A-8F4B22BB49DF}" destId="{0114A6A6-4DDD-E542-BC53-AE8DBCDCE79D}" srcOrd="1" destOrd="0" presId="urn:microsoft.com/office/officeart/2008/layout/LinedList"/>
    <dgm:cxn modelId="{5C2CEBCE-3320-7B49-9963-5A713D47528C}" type="presParOf" srcId="{6B6FE329-0505-FF43-BA3C-1429EDADE502}" destId="{EB97D5B4-E864-4643-B296-91E57653D4AB}" srcOrd="4" destOrd="0" presId="urn:microsoft.com/office/officeart/2008/layout/LinedList"/>
    <dgm:cxn modelId="{3238ECA3-9972-DE4F-9898-C1347DE6470C}" type="presParOf" srcId="{6B6FE329-0505-FF43-BA3C-1429EDADE502}" destId="{E4211A52-9E77-7A4A-A397-F571C3A75395}" srcOrd="5" destOrd="0" presId="urn:microsoft.com/office/officeart/2008/layout/LinedList"/>
    <dgm:cxn modelId="{68248A04-A919-9446-91E3-E8C3B7758596}" type="presParOf" srcId="{E4211A52-9E77-7A4A-A397-F571C3A75395}" destId="{8437F9BE-FEFC-0A4E-B16B-8ED2232CE37F}" srcOrd="0" destOrd="0" presId="urn:microsoft.com/office/officeart/2008/layout/LinedList"/>
    <dgm:cxn modelId="{3E9F4FF8-D887-1642-85F9-16752827F6F3}" type="presParOf" srcId="{E4211A52-9E77-7A4A-A397-F571C3A75395}" destId="{9EBDC10D-ADC9-714E-AAA9-031993E0C3CA}" srcOrd="1" destOrd="0" presId="urn:microsoft.com/office/officeart/2008/layout/LinedList"/>
    <dgm:cxn modelId="{2A344887-92CA-E246-8D61-0369BBEDF780}" type="presParOf" srcId="{6B6FE329-0505-FF43-BA3C-1429EDADE502}" destId="{89E9AD02-F84C-8E42-9062-DB6F8F0AED1B}" srcOrd="6" destOrd="0" presId="urn:microsoft.com/office/officeart/2008/layout/LinedList"/>
    <dgm:cxn modelId="{8CDBC219-F6A8-474A-B0AB-9AC7601F1C65}" type="presParOf" srcId="{6B6FE329-0505-FF43-BA3C-1429EDADE502}" destId="{B9167F5D-FA17-194A-8D03-7BB499528724}" srcOrd="7" destOrd="0" presId="urn:microsoft.com/office/officeart/2008/layout/LinedList"/>
    <dgm:cxn modelId="{13F33004-112D-6B43-B52D-9C459F08C1DE}" type="presParOf" srcId="{B9167F5D-FA17-194A-8D03-7BB499528724}" destId="{41003455-DF4A-F74B-9B5D-A5596369BF56}" srcOrd="0" destOrd="0" presId="urn:microsoft.com/office/officeart/2008/layout/LinedList"/>
    <dgm:cxn modelId="{9BA3FD2D-DDF0-B042-A862-1A26E8C7FE21}" type="presParOf" srcId="{B9167F5D-FA17-194A-8D03-7BB499528724}" destId="{A22ADA54-5103-AB48-B644-D73F8DF5FA2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8855128-7EDB-408B-A7AE-417D3C64EECB}"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0E5E41F2-D368-47CF-9FE6-3BF65CB6E0D7}">
      <dgm:prSet/>
      <dgm:spPr/>
      <dgm:t>
        <a:bodyPr/>
        <a:lstStyle/>
        <a:p>
          <a:r>
            <a:rPr lang="it-IT" dirty="0"/>
            <a:t>Oggi si vedono i fenomeni di blocco come veri e propri ragionamenti causali</a:t>
          </a:r>
          <a:endParaRPr lang="en-US" dirty="0"/>
        </a:p>
      </dgm:t>
    </dgm:pt>
    <dgm:pt modelId="{9FBCDAEC-7615-4D32-B927-69E2CFBE4A83}" type="parTrans" cxnId="{7FB0FB9B-A864-468A-8287-A54B52ABCB0E}">
      <dgm:prSet/>
      <dgm:spPr/>
      <dgm:t>
        <a:bodyPr/>
        <a:lstStyle/>
        <a:p>
          <a:endParaRPr lang="en-US"/>
        </a:p>
      </dgm:t>
    </dgm:pt>
    <dgm:pt modelId="{F0D21DC5-80FA-4B01-9083-A6BBC5FCEABA}" type="sibTrans" cxnId="{7FB0FB9B-A864-468A-8287-A54B52ABCB0E}">
      <dgm:prSet/>
      <dgm:spPr/>
      <dgm:t>
        <a:bodyPr/>
        <a:lstStyle/>
        <a:p>
          <a:endParaRPr lang="en-US"/>
        </a:p>
      </dgm:t>
    </dgm:pt>
    <dgm:pt modelId="{EAA94E96-3EB7-405C-B309-555FBE4A8DF9}">
      <dgm:prSet/>
      <dgm:spPr/>
      <dgm:t>
        <a:bodyPr/>
        <a:lstStyle/>
        <a:p>
          <a:r>
            <a:rPr lang="it-IT"/>
            <a:t>A controprova, è stato dimostrato che una successiva estinzione dello stimolo bloccante fa riemergere la risposta allo stimolo bloccato</a:t>
          </a:r>
          <a:endParaRPr lang="en-US"/>
        </a:p>
      </dgm:t>
    </dgm:pt>
    <dgm:pt modelId="{D173C9A3-2C19-441E-BAE3-A98436E92D38}" type="parTrans" cxnId="{92F36CDD-3504-4FD3-BE81-E46912D0E063}">
      <dgm:prSet/>
      <dgm:spPr/>
      <dgm:t>
        <a:bodyPr/>
        <a:lstStyle/>
        <a:p>
          <a:endParaRPr lang="en-US"/>
        </a:p>
      </dgm:t>
    </dgm:pt>
    <dgm:pt modelId="{31836D6E-4F96-40B7-B245-536436B29F10}" type="sibTrans" cxnId="{92F36CDD-3504-4FD3-BE81-E46912D0E063}">
      <dgm:prSet/>
      <dgm:spPr/>
      <dgm:t>
        <a:bodyPr/>
        <a:lstStyle/>
        <a:p>
          <a:endParaRPr lang="en-US"/>
        </a:p>
      </dgm:t>
    </dgm:pt>
    <dgm:pt modelId="{BB676F50-74CD-4C42-B9D3-C4F9FCA524AA}">
      <dgm:prSet/>
      <dgm:spPr/>
      <dgm:t>
        <a:bodyPr/>
        <a:lstStyle/>
        <a:p>
          <a:r>
            <a:rPr lang="it-IT" b="1"/>
            <a:t>Recupero dal Blocco: Fase 1: B+; Fase 2: AB+;Fase 3: B-; Test: A → R</a:t>
          </a:r>
          <a:endParaRPr lang="en-US"/>
        </a:p>
      </dgm:t>
    </dgm:pt>
    <dgm:pt modelId="{7BCDEBD4-EBBF-4762-A062-D959C31190FE}" type="parTrans" cxnId="{504BC0D7-0156-4C0D-A7FC-4EDF35B5FBC2}">
      <dgm:prSet/>
      <dgm:spPr/>
      <dgm:t>
        <a:bodyPr/>
        <a:lstStyle/>
        <a:p>
          <a:endParaRPr lang="en-US"/>
        </a:p>
      </dgm:t>
    </dgm:pt>
    <dgm:pt modelId="{1A8EA217-3E86-4D22-A423-BA03EDCC02A9}" type="sibTrans" cxnId="{504BC0D7-0156-4C0D-A7FC-4EDF35B5FBC2}">
      <dgm:prSet/>
      <dgm:spPr/>
      <dgm:t>
        <a:bodyPr/>
        <a:lstStyle/>
        <a:p>
          <a:endParaRPr lang="en-US"/>
        </a:p>
      </dgm:t>
    </dgm:pt>
    <dgm:pt modelId="{0F336A75-3752-41ED-B20C-90570AFC5B93}">
      <dgm:prSet/>
      <dgm:spPr/>
      <dgm:t>
        <a:bodyPr/>
        <a:lstStyle/>
        <a:p>
          <a:r>
            <a:rPr lang="it-IT" b="1"/>
            <a:t>Controllo: B+; AB+;  Test: A → 0 o r</a:t>
          </a:r>
          <a:endParaRPr lang="en-US"/>
        </a:p>
      </dgm:t>
    </dgm:pt>
    <dgm:pt modelId="{8DF4C654-71F4-4B8B-8B20-7E2EB3B8C931}" type="parTrans" cxnId="{A1FB3F8B-C5E8-4F81-85A7-3B1F54366D6A}">
      <dgm:prSet/>
      <dgm:spPr/>
      <dgm:t>
        <a:bodyPr/>
        <a:lstStyle/>
        <a:p>
          <a:endParaRPr lang="en-US"/>
        </a:p>
      </dgm:t>
    </dgm:pt>
    <dgm:pt modelId="{32291D3A-6D11-4C0E-8D42-9C968369ECD8}" type="sibTrans" cxnId="{A1FB3F8B-C5E8-4F81-85A7-3B1F54366D6A}">
      <dgm:prSet/>
      <dgm:spPr/>
      <dgm:t>
        <a:bodyPr/>
        <a:lstStyle/>
        <a:p>
          <a:endParaRPr lang="en-US"/>
        </a:p>
      </dgm:t>
    </dgm:pt>
    <dgm:pt modelId="{828BD506-5E66-8D4B-9B0A-AC175C8E711B}" type="pres">
      <dgm:prSet presAssocID="{18855128-7EDB-408B-A7AE-417D3C64EECB}" presName="vert0" presStyleCnt="0">
        <dgm:presLayoutVars>
          <dgm:dir/>
          <dgm:animOne val="branch"/>
          <dgm:animLvl val="lvl"/>
        </dgm:presLayoutVars>
      </dgm:prSet>
      <dgm:spPr/>
    </dgm:pt>
    <dgm:pt modelId="{AD43FC2C-E68B-EB44-89C5-6DC019FAE1A5}" type="pres">
      <dgm:prSet presAssocID="{0E5E41F2-D368-47CF-9FE6-3BF65CB6E0D7}" presName="thickLine" presStyleLbl="alignNode1" presStyleIdx="0" presStyleCnt="4"/>
      <dgm:spPr/>
    </dgm:pt>
    <dgm:pt modelId="{2D903EF4-26D7-F34C-8A10-AC09465C9301}" type="pres">
      <dgm:prSet presAssocID="{0E5E41F2-D368-47CF-9FE6-3BF65CB6E0D7}" presName="horz1" presStyleCnt="0"/>
      <dgm:spPr/>
    </dgm:pt>
    <dgm:pt modelId="{612C82FC-85AA-3846-8DD1-D16080F57E4D}" type="pres">
      <dgm:prSet presAssocID="{0E5E41F2-D368-47CF-9FE6-3BF65CB6E0D7}" presName="tx1" presStyleLbl="revTx" presStyleIdx="0" presStyleCnt="4"/>
      <dgm:spPr/>
    </dgm:pt>
    <dgm:pt modelId="{D359CC6E-034E-5548-8268-BF1E86FE1024}" type="pres">
      <dgm:prSet presAssocID="{0E5E41F2-D368-47CF-9FE6-3BF65CB6E0D7}" presName="vert1" presStyleCnt="0"/>
      <dgm:spPr/>
    </dgm:pt>
    <dgm:pt modelId="{A3B72317-4795-5F43-A814-63488E86A52F}" type="pres">
      <dgm:prSet presAssocID="{EAA94E96-3EB7-405C-B309-555FBE4A8DF9}" presName="thickLine" presStyleLbl="alignNode1" presStyleIdx="1" presStyleCnt="4"/>
      <dgm:spPr/>
    </dgm:pt>
    <dgm:pt modelId="{25739FFD-B065-ED4B-8F8B-ED5F04965CB5}" type="pres">
      <dgm:prSet presAssocID="{EAA94E96-3EB7-405C-B309-555FBE4A8DF9}" presName="horz1" presStyleCnt="0"/>
      <dgm:spPr/>
    </dgm:pt>
    <dgm:pt modelId="{38BCC60E-2F1E-914B-ADA1-F79C49CA5925}" type="pres">
      <dgm:prSet presAssocID="{EAA94E96-3EB7-405C-B309-555FBE4A8DF9}" presName="tx1" presStyleLbl="revTx" presStyleIdx="1" presStyleCnt="4"/>
      <dgm:spPr/>
    </dgm:pt>
    <dgm:pt modelId="{46927A90-82E4-E847-8F40-1DC093932E1B}" type="pres">
      <dgm:prSet presAssocID="{EAA94E96-3EB7-405C-B309-555FBE4A8DF9}" presName="vert1" presStyleCnt="0"/>
      <dgm:spPr/>
    </dgm:pt>
    <dgm:pt modelId="{92BAD40A-8159-2645-9C67-AF6A7F0EB6EB}" type="pres">
      <dgm:prSet presAssocID="{BB676F50-74CD-4C42-B9D3-C4F9FCA524AA}" presName="thickLine" presStyleLbl="alignNode1" presStyleIdx="2" presStyleCnt="4"/>
      <dgm:spPr/>
    </dgm:pt>
    <dgm:pt modelId="{83960AF8-5E0C-404F-999F-D9C89711CDF6}" type="pres">
      <dgm:prSet presAssocID="{BB676F50-74CD-4C42-B9D3-C4F9FCA524AA}" presName="horz1" presStyleCnt="0"/>
      <dgm:spPr/>
    </dgm:pt>
    <dgm:pt modelId="{55714CD4-9027-8544-A3DF-DED1CEE08D69}" type="pres">
      <dgm:prSet presAssocID="{BB676F50-74CD-4C42-B9D3-C4F9FCA524AA}" presName="tx1" presStyleLbl="revTx" presStyleIdx="2" presStyleCnt="4"/>
      <dgm:spPr/>
    </dgm:pt>
    <dgm:pt modelId="{6B6BC725-7060-E743-BC5A-E280319D208E}" type="pres">
      <dgm:prSet presAssocID="{BB676F50-74CD-4C42-B9D3-C4F9FCA524AA}" presName="vert1" presStyleCnt="0"/>
      <dgm:spPr/>
    </dgm:pt>
    <dgm:pt modelId="{4E70B093-AB10-384C-99C5-4CB557583B97}" type="pres">
      <dgm:prSet presAssocID="{0F336A75-3752-41ED-B20C-90570AFC5B93}" presName="thickLine" presStyleLbl="alignNode1" presStyleIdx="3" presStyleCnt="4"/>
      <dgm:spPr/>
    </dgm:pt>
    <dgm:pt modelId="{A82B5B69-1A2A-FC46-AFDF-D248169DE53D}" type="pres">
      <dgm:prSet presAssocID="{0F336A75-3752-41ED-B20C-90570AFC5B93}" presName="horz1" presStyleCnt="0"/>
      <dgm:spPr/>
    </dgm:pt>
    <dgm:pt modelId="{E2407C80-CC79-5E46-B4DA-E1D697A749CA}" type="pres">
      <dgm:prSet presAssocID="{0F336A75-3752-41ED-B20C-90570AFC5B93}" presName="tx1" presStyleLbl="revTx" presStyleIdx="3" presStyleCnt="4"/>
      <dgm:spPr/>
    </dgm:pt>
    <dgm:pt modelId="{1C7427DF-C3A7-A14E-9B44-13BE0433ED05}" type="pres">
      <dgm:prSet presAssocID="{0F336A75-3752-41ED-B20C-90570AFC5B93}" presName="vert1" presStyleCnt="0"/>
      <dgm:spPr/>
    </dgm:pt>
  </dgm:ptLst>
  <dgm:cxnLst>
    <dgm:cxn modelId="{D2FD5414-12FE-CB4D-8D34-8ACBE20A2473}" type="presOf" srcId="{0F336A75-3752-41ED-B20C-90570AFC5B93}" destId="{E2407C80-CC79-5E46-B4DA-E1D697A749CA}" srcOrd="0" destOrd="0" presId="urn:microsoft.com/office/officeart/2008/layout/LinedList"/>
    <dgm:cxn modelId="{3A7F9419-8D66-A74F-A1EB-1A0E29DD607B}" type="presOf" srcId="{18855128-7EDB-408B-A7AE-417D3C64EECB}" destId="{828BD506-5E66-8D4B-9B0A-AC175C8E711B}" srcOrd="0" destOrd="0" presId="urn:microsoft.com/office/officeart/2008/layout/LinedList"/>
    <dgm:cxn modelId="{0F58D74D-652F-A347-8EEE-D29AC04CAAFF}" type="presOf" srcId="{EAA94E96-3EB7-405C-B309-555FBE4A8DF9}" destId="{38BCC60E-2F1E-914B-ADA1-F79C49CA5925}" srcOrd="0" destOrd="0" presId="urn:microsoft.com/office/officeart/2008/layout/LinedList"/>
    <dgm:cxn modelId="{A308FD75-A23E-4B42-A322-CCF15B325D3D}" type="presOf" srcId="{BB676F50-74CD-4C42-B9D3-C4F9FCA524AA}" destId="{55714CD4-9027-8544-A3DF-DED1CEE08D69}" srcOrd="0" destOrd="0" presId="urn:microsoft.com/office/officeart/2008/layout/LinedList"/>
    <dgm:cxn modelId="{A1FB3F8B-C5E8-4F81-85A7-3B1F54366D6A}" srcId="{18855128-7EDB-408B-A7AE-417D3C64EECB}" destId="{0F336A75-3752-41ED-B20C-90570AFC5B93}" srcOrd="3" destOrd="0" parTransId="{8DF4C654-71F4-4B8B-8B20-7E2EB3B8C931}" sibTransId="{32291D3A-6D11-4C0E-8D42-9C968369ECD8}"/>
    <dgm:cxn modelId="{7FB0FB9B-A864-468A-8287-A54B52ABCB0E}" srcId="{18855128-7EDB-408B-A7AE-417D3C64EECB}" destId="{0E5E41F2-D368-47CF-9FE6-3BF65CB6E0D7}" srcOrd="0" destOrd="0" parTransId="{9FBCDAEC-7615-4D32-B927-69E2CFBE4A83}" sibTransId="{F0D21DC5-80FA-4B01-9083-A6BBC5FCEABA}"/>
    <dgm:cxn modelId="{F10EB49C-2121-0A44-B076-FF3C19CBAD9D}" type="presOf" srcId="{0E5E41F2-D368-47CF-9FE6-3BF65CB6E0D7}" destId="{612C82FC-85AA-3846-8DD1-D16080F57E4D}" srcOrd="0" destOrd="0" presId="urn:microsoft.com/office/officeart/2008/layout/LinedList"/>
    <dgm:cxn modelId="{504BC0D7-0156-4C0D-A7FC-4EDF35B5FBC2}" srcId="{18855128-7EDB-408B-A7AE-417D3C64EECB}" destId="{BB676F50-74CD-4C42-B9D3-C4F9FCA524AA}" srcOrd="2" destOrd="0" parTransId="{7BCDEBD4-EBBF-4762-A062-D959C31190FE}" sibTransId="{1A8EA217-3E86-4D22-A423-BA03EDCC02A9}"/>
    <dgm:cxn modelId="{92F36CDD-3504-4FD3-BE81-E46912D0E063}" srcId="{18855128-7EDB-408B-A7AE-417D3C64EECB}" destId="{EAA94E96-3EB7-405C-B309-555FBE4A8DF9}" srcOrd="1" destOrd="0" parTransId="{D173C9A3-2C19-441E-BAE3-A98436E92D38}" sibTransId="{31836D6E-4F96-40B7-B245-536436B29F10}"/>
    <dgm:cxn modelId="{6A9A0077-E76E-304A-9D6B-C2F97DCC39FC}" type="presParOf" srcId="{828BD506-5E66-8D4B-9B0A-AC175C8E711B}" destId="{AD43FC2C-E68B-EB44-89C5-6DC019FAE1A5}" srcOrd="0" destOrd="0" presId="urn:microsoft.com/office/officeart/2008/layout/LinedList"/>
    <dgm:cxn modelId="{068A2F3A-4992-1046-A0D1-7DB63549B803}" type="presParOf" srcId="{828BD506-5E66-8D4B-9B0A-AC175C8E711B}" destId="{2D903EF4-26D7-F34C-8A10-AC09465C9301}" srcOrd="1" destOrd="0" presId="urn:microsoft.com/office/officeart/2008/layout/LinedList"/>
    <dgm:cxn modelId="{9508525C-9147-3743-B86B-A8D311C4B35B}" type="presParOf" srcId="{2D903EF4-26D7-F34C-8A10-AC09465C9301}" destId="{612C82FC-85AA-3846-8DD1-D16080F57E4D}" srcOrd="0" destOrd="0" presId="urn:microsoft.com/office/officeart/2008/layout/LinedList"/>
    <dgm:cxn modelId="{C808D46A-7F1A-BE45-903E-884A04B79BBD}" type="presParOf" srcId="{2D903EF4-26D7-F34C-8A10-AC09465C9301}" destId="{D359CC6E-034E-5548-8268-BF1E86FE1024}" srcOrd="1" destOrd="0" presId="urn:microsoft.com/office/officeart/2008/layout/LinedList"/>
    <dgm:cxn modelId="{529EAC97-3AD3-2C48-9BCD-8366B3454B12}" type="presParOf" srcId="{828BD506-5E66-8D4B-9B0A-AC175C8E711B}" destId="{A3B72317-4795-5F43-A814-63488E86A52F}" srcOrd="2" destOrd="0" presId="urn:microsoft.com/office/officeart/2008/layout/LinedList"/>
    <dgm:cxn modelId="{3579BFDD-3164-5A4E-8C65-E3A3EA135E44}" type="presParOf" srcId="{828BD506-5E66-8D4B-9B0A-AC175C8E711B}" destId="{25739FFD-B065-ED4B-8F8B-ED5F04965CB5}" srcOrd="3" destOrd="0" presId="urn:microsoft.com/office/officeart/2008/layout/LinedList"/>
    <dgm:cxn modelId="{E3BD5893-C8BE-8F40-8AFA-A2556ED410D7}" type="presParOf" srcId="{25739FFD-B065-ED4B-8F8B-ED5F04965CB5}" destId="{38BCC60E-2F1E-914B-ADA1-F79C49CA5925}" srcOrd="0" destOrd="0" presId="urn:microsoft.com/office/officeart/2008/layout/LinedList"/>
    <dgm:cxn modelId="{8B5AE489-8894-ED44-9990-4C0A9AC350C3}" type="presParOf" srcId="{25739FFD-B065-ED4B-8F8B-ED5F04965CB5}" destId="{46927A90-82E4-E847-8F40-1DC093932E1B}" srcOrd="1" destOrd="0" presId="urn:microsoft.com/office/officeart/2008/layout/LinedList"/>
    <dgm:cxn modelId="{F2184DBA-95C2-E84E-A45D-340445568B87}" type="presParOf" srcId="{828BD506-5E66-8D4B-9B0A-AC175C8E711B}" destId="{92BAD40A-8159-2645-9C67-AF6A7F0EB6EB}" srcOrd="4" destOrd="0" presId="urn:microsoft.com/office/officeart/2008/layout/LinedList"/>
    <dgm:cxn modelId="{24516867-39C6-6344-A976-B3B723AD1A8E}" type="presParOf" srcId="{828BD506-5E66-8D4B-9B0A-AC175C8E711B}" destId="{83960AF8-5E0C-404F-999F-D9C89711CDF6}" srcOrd="5" destOrd="0" presId="urn:microsoft.com/office/officeart/2008/layout/LinedList"/>
    <dgm:cxn modelId="{5714884A-DBF7-BA4A-AC4E-474A12701ED2}" type="presParOf" srcId="{83960AF8-5E0C-404F-999F-D9C89711CDF6}" destId="{55714CD4-9027-8544-A3DF-DED1CEE08D69}" srcOrd="0" destOrd="0" presId="urn:microsoft.com/office/officeart/2008/layout/LinedList"/>
    <dgm:cxn modelId="{F5099F8D-8A3E-5D48-B762-C93CE1D4923B}" type="presParOf" srcId="{83960AF8-5E0C-404F-999F-D9C89711CDF6}" destId="{6B6BC725-7060-E743-BC5A-E280319D208E}" srcOrd="1" destOrd="0" presId="urn:microsoft.com/office/officeart/2008/layout/LinedList"/>
    <dgm:cxn modelId="{F0EB8B1A-FED7-834B-96F9-85E16C0E806B}" type="presParOf" srcId="{828BD506-5E66-8D4B-9B0A-AC175C8E711B}" destId="{4E70B093-AB10-384C-99C5-4CB557583B97}" srcOrd="6" destOrd="0" presId="urn:microsoft.com/office/officeart/2008/layout/LinedList"/>
    <dgm:cxn modelId="{ABD424C7-4F4C-854C-953D-9E5ABEFCB3BF}" type="presParOf" srcId="{828BD506-5E66-8D4B-9B0A-AC175C8E711B}" destId="{A82B5B69-1A2A-FC46-AFDF-D248169DE53D}" srcOrd="7" destOrd="0" presId="urn:microsoft.com/office/officeart/2008/layout/LinedList"/>
    <dgm:cxn modelId="{30C46B05-C6F2-F64C-BAC1-0FF3E350EEEC}" type="presParOf" srcId="{A82B5B69-1A2A-FC46-AFDF-D248169DE53D}" destId="{E2407C80-CC79-5E46-B4DA-E1D697A749CA}" srcOrd="0" destOrd="0" presId="urn:microsoft.com/office/officeart/2008/layout/LinedList"/>
    <dgm:cxn modelId="{5752CD05-02EC-F042-A8AA-3C0FA10DEA70}" type="presParOf" srcId="{A82B5B69-1A2A-FC46-AFDF-D248169DE53D}" destId="{1C7427DF-C3A7-A14E-9B44-13BE0433ED0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B94F281-0744-4EDF-A887-5E984A4B83F6}"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CAD84FF5-7A72-4BA4-A624-57FC3388BDBD}">
      <dgm:prSet/>
      <dgm:spPr/>
      <dgm:t>
        <a:bodyPr/>
        <a:lstStyle/>
        <a:p>
          <a:r>
            <a:rPr lang="it-IT" b="1" dirty="0">
              <a:solidFill>
                <a:schemeClr val="tx1"/>
              </a:solidFill>
            </a:rPr>
            <a:t>Possiamo abbinare un CS a un US incentivante tutte le volte che vogliamo</a:t>
          </a:r>
          <a:endParaRPr lang="en-US" b="1" dirty="0">
            <a:solidFill>
              <a:schemeClr val="tx1"/>
            </a:solidFill>
          </a:endParaRPr>
        </a:p>
      </dgm:t>
    </dgm:pt>
    <dgm:pt modelId="{2FF417A4-529A-4C46-ACEC-3926C60C03B5}" type="parTrans" cxnId="{17FD40C4-CD73-4378-B17A-F37008C800C7}">
      <dgm:prSet/>
      <dgm:spPr/>
      <dgm:t>
        <a:bodyPr/>
        <a:lstStyle/>
        <a:p>
          <a:endParaRPr lang="en-US"/>
        </a:p>
      </dgm:t>
    </dgm:pt>
    <dgm:pt modelId="{4079CE8F-48AF-4CAA-909E-A1F23257B47A}" type="sibTrans" cxnId="{17FD40C4-CD73-4378-B17A-F37008C800C7}">
      <dgm:prSet/>
      <dgm:spPr/>
      <dgm:t>
        <a:bodyPr/>
        <a:lstStyle/>
        <a:p>
          <a:endParaRPr lang="en-US"/>
        </a:p>
      </dgm:t>
    </dgm:pt>
    <dgm:pt modelId="{4C4B576C-54DA-4DEB-8D36-7CCF5B5DDAF3}">
      <dgm:prSet/>
      <dgm:spPr/>
      <dgm:t>
        <a:bodyPr/>
        <a:lstStyle/>
        <a:p>
          <a:r>
            <a:rPr lang="it-IT" b="1" dirty="0">
              <a:solidFill>
                <a:schemeClr val="tx1"/>
              </a:solidFill>
            </a:rPr>
            <a:t>Ma se il CS non è predittivo verso l’US…</a:t>
          </a:r>
          <a:endParaRPr lang="en-US" b="1" dirty="0">
            <a:solidFill>
              <a:schemeClr val="tx1"/>
            </a:solidFill>
          </a:endParaRPr>
        </a:p>
      </dgm:t>
    </dgm:pt>
    <dgm:pt modelId="{3DA10AF4-401C-4A85-A96F-6FA50BC2674C}" type="parTrans" cxnId="{03C81E0A-AE96-4AA9-B7AA-C7445C8E1A33}">
      <dgm:prSet/>
      <dgm:spPr/>
      <dgm:t>
        <a:bodyPr/>
        <a:lstStyle/>
        <a:p>
          <a:endParaRPr lang="en-US"/>
        </a:p>
      </dgm:t>
    </dgm:pt>
    <dgm:pt modelId="{3B3F47BA-45AA-472B-B783-DECFEC123FC5}" type="sibTrans" cxnId="{03C81E0A-AE96-4AA9-B7AA-C7445C8E1A33}">
      <dgm:prSet/>
      <dgm:spPr/>
      <dgm:t>
        <a:bodyPr/>
        <a:lstStyle/>
        <a:p>
          <a:endParaRPr lang="en-US"/>
        </a:p>
      </dgm:t>
    </dgm:pt>
    <dgm:pt modelId="{864E94B4-2B92-4646-A4E7-A0AEE7734D83}">
      <dgm:prSet/>
      <dgm:spPr/>
      <dgm:t>
        <a:bodyPr/>
        <a:lstStyle/>
        <a:p>
          <a:r>
            <a:rPr lang="it-IT"/>
            <a:t>perché l’US si presenta con pari probabilità anche in assenza del CS (casi c e d)</a:t>
          </a:r>
          <a:endParaRPr lang="en-US"/>
        </a:p>
      </dgm:t>
    </dgm:pt>
    <dgm:pt modelId="{299D83C5-1348-4745-AD65-530F039823F1}" type="parTrans" cxnId="{B9F827A5-A3DE-41BC-A5AA-D73A91DE479A}">
      <dgm:prSet/>
      <dgm:spPr/>
      <dgm:t>
        <a:bodyPr/>
        <a:lstStyle/>
        <a:p>
          <a:endParaRPr lang="en-US"/>
        </a:p>
      </dgm:t>
    </dgm:pt>
    <dgm:pt modelId="{7F8A8338-9050-4EFE-BC08-81121E361004}" type="sibTrans" cxnId="{B9F827A5-A3DE-41BC-A5AA-D73A91DE479A}">
      <dgm:prSet/>
      <dgm:spPr/>
      <dgm:t>
        <a:bodyPr/>
        <a:lstStyle/>
        <a:p>
          <a:endParaRPr lang="en-US"/>
        </a:p>
      </dgm:t>
    </dgm:pt>
    <dgm:pt modelId="{32854374-4A5D-44AB-94AD-E697053077DE}">
      <dgm:prSet/>
      <dgm:spPr/>
      <dgm:t>
        <a:bodyPr/>
        <a:lstStyle/>
        <a:p>
          <a:r>
            <a:rPr lang="it-IT" b="1" dirty="0">
              <a:solidFill>
                <a:schemeClr val="tx1"/>
              </a:solidFill>
            </a:rPr>
            <a:t>…allora l’associazione CS</a:t>
          </a:r>
          <a:r>
            <a:rPr lang="it-IT" b="1" dirty="0">
              <a:solidFill>
                <a:schemeClr val="tx1"/>
              </a:solidFill>
              <a:sym typeface="Wingdings" panose="05000000000000000000" pitchFamily="2" charset="2"/>
            </a:rPr>
            <a:t></a:t>
          </a:r>
          <a:r>
            <a:rPr lang="it-IT" b="1" dirty="0">
              <a:solidFill>
                <a:schemeClr val="tx1"/>
              </a:solidFill>
            </a:rPr>
            <a:t>US non viene appresa</a:t>
          </a:r>
          <a:endParaRPr lang="en-US" b="1" dirty="0">
            <a:solidFill>
              <a:schemeClr val="tx1"/>
            </a:solidFill>
          </a:endParaRPr>
        </a:p>
      </dgm:t>
    </dgm:pt>
    <dgm:pt modelId="{F2047A92-4991-46DE-81DD-1B97BD423839}" type="parTrans" cxnId="{C4C45FD8-E967-434C-B819-B20EAF4FCAC2}">
      <dgm:prSet/>
      <dgm:spPr/>
      <dgm:t>
        <a:bodyPr/>
        <a:lstStyle/>
        <a:p>
          <a:endParaRPr lang="en-US"/>
        </a:p>
      </dgm:t>
    </dgm:pt>
    <dgm:pt modelId="{9B8C1E3B-F2FE-41F3-83B6-A3CF092532CE}" type="sibTrans" cxnId="{C4C45FD8-E967-434C-B819-B20EAF4FCAC2}">
      <dgm:prSet/>
      <dgm:spPr/>
      <dgm:t>
        <a:bodyPr/>
        <a:lstStyle/>
        <a:p>
          <a:endParaRPr lang="en-US"/>
        </a:p>
      </dgm:t>
    </dgm:pt>
    <dgm:pt modelId="{132FAA0E-507E-4750-895D-D698CFD39E49}">
      <dgm:prSet/>
      <dgm:spPr/>
      <dgm:t>
        <a:bodyPr/>
        <a:lstStyle/>
        <a:p>
          <a:r>
            <a:rPr lang="it-IT"/>
            <a:t>E di fatto, dal punto di vista computazionale, </a:t>
          </a:r>
          <a:r>
            <a:rPr lang="it-IT" b="1"/>
            <a:t>non dovrebbe</a:t>
          </a:r>
          <a:r>
            <a:rPr lang="it-IT"/>
            <a:t> essere appresa, perché </a:t>
          </a:r>
          <a:r>
            <a:rPr lang="it-IT" b="1"/>
            <a:t>non supporta l’obiettivo di previsione</a:t>
          </a:r>
          <a:endParaRPr lang="en-US"/>
        </a:p>
      </dgm:t>
    </dgm:pt>
    <dgm:pt modelId="{F0973D8F-836F-4175-B90B-3E088238FCD3}" type="parTrans" cxnId="{2E2AB908-2BF3-4A13-B63A-85AE5D15A769}">
      <dgm:prSet/>
      <dgm:spPr/>
      <dgm:t>
        <a:bodyPr/>
        <a:lstStyle/>
        <a:p>
          <a:endParaRPr lang="en-US"/>
        </a:p>
      </dgm:t>
    </dgm:pt>
    <dgm:pt modelId="{0F0E285D-8A5F-40D2-A6AF-4991926B54EE}" type="sibTrans" cxnId="{2E2AB908-2BF3-4A13-B63A-85AE5D15A769}">
      <dgm:prSet/>
      <dgm:spPr/>
      <dgm:t>
        <a:bodyPr/>
        <a:lstStyle/>
        <a:p>
          <a:endParaRPr lang="en-US"/>
        </a:p>
      </dgm:t>
    </dgm:pt>
    <dgm:pt modelId="{0EE8DDD4-9057-8248-84D6-7ED89F289856}" type="pres">
      <dgm:prSet presAssocID="{8B94F281-0744-4EDF-A887-5E984A4B83F6}" presName="linear" presStyleCnt="0">
        <dgm:presLayoutVars>
          <dgm:animLvl val="lvl"/>
          <dgm:resizeHandles val="exact"/>
        </dgm:presLayoutVars>
      </dgm:prSet>
      <dgm:spPr/>
    </dgm:pt>
    <dgm:pt modelId="{87EB7A7A-25A2-CD4C-A650-BDEBB520BEAB}" type="pres">
      <dgm:prSet presAssocID="{CAD84FF5-7A72-4BA4-A624-57FC3388BDBD}" presName="parentText" presStyleLbl="node1" presStyleIdx="0" presStyleCnt="3">
        <dgm:presLayoutVars>
          <dgm:chMax val="0"/>
          <dgm:bulletEnabled val="1"/>
        </dgm:presLayoutVars>
      </dgm:prSet>
      <dgm:spPr/>
    </dgm:pt>
    <dgm:pt modelId="{088EF3E6-69EC-A44D-B229-43936C20CCAE}" type="pres">
      <dgm:prSet presAssocID="{4079CE8F-48AF-4CAA-909E-A1F23257B47A}" presName="spacer" presStyleCnt="0"/>
      <dgm:spPr/>
    </dgm:pt>
    <dgm:pt modelId="{214D3167-30F5-774B-987E-3394902840FD}" type="pres">
      <dgm:prSet presAssocID="{4C4B576C-54DA-4DEB-8D36-7CCF5B5DDAF3}" presName="parentText" presStyleLbl="node1" presStyleIdx="1" presStyleCnt="3">
        <dgm:presLayoutVars>
          <dgm:chMax val="0"/>
          <dgm:bulletEnabled val="1"/>
        </dgm:presLayoutVars>
      </dgm:prSet>
      <dgm:spPr/>
    </dgm:pt>
    <dgm:pt modelId="{B0232D3D-FB39-DC40-BF59-D8763527385D}" type="pres">
      <dgm:prSet presAssocID="{4C4B576C-54DA-4DEB-8D36-7CCF5B5DDAF3}" presName="childText" presStyleLbl="revTx" presStyleIdx="0" presStyleCnt="2">
        <dgm:presLayoutVars>
          <dgm:bulletEnabled val="1"/>
        </dgm:presLayoutVars>
      </dgm:prSet>
      <dgm:spPr/>
    </dgm:pt>
    <dgm:pt modelId="{3CB833EF-C64F-7D40-A242-5E49916B37D9}" type="pres">
      <dgm:prSet presAssocID="{32854374-4A5D-44AB-94AD-E697053077DE}" presName="parentText" presStyleLbl="node1" presStyleIdx="2" presStyleCnt="3">
        <dgm:presLayoutVars>
          <dgm:chMax val="0"/>
          <dgm:bulletEnabled val="1"/>
        </dgm:presLayoutVars>
      </dgm:prSet>
      <dgm:spPr/>
    </dgm:pt>
    <dgm:pt modelId="{6018D8D5-45F4-C142-8B5F-EED9F0B519E2}" type="pres">
      <dgm:prSet presAssocID="{32854374-4A5D-44AB-94AD-E697053077DE}" presName="childText" presStyleLbl="revTx" presStyleIdx="1" presStyleCnt="2">
        <dgm:presLayoutVars>
          <dgm:bulletEnabled val="1"/>
        </dgm:presLayoutVars>
      </dgm:prSet>
      <dgm:spPr/>
    </dgm:pt>
  </dgm:ptLst>
  <dgm:cxnLst>
    <dgm:cxn modelId="{33CE4402-52E2-5742-9799-6B8E6CBDA5F2}" type="presOf" srcId="{CAD84FF5-7A72-4BA4-A624-57FC3388BDBD}" destId="{87EB7A7A-25A2-CD4C-A650-BDEBB520BEAB}" srcOrd="0" destOrd="0" presId="urn:microsoft.com/office/officeart/2005/8/layout/vList2"/>
    <dgm:cxn modelId="{2E2AB908-2BF3-4A13-B63A-85AE5D15A769}" srcId="{32854374-4A5D-44AB-94AD-E697053077DE}" destId="{132FAA0E-507E-4750-895D-D698CFD39E49}" srcOrd="0" destOrd="0" parTransId="{F0973D8F-836F-4175-B90B-3E088238FCD3}" sibTransId="{0F0E285D-8A5F-40D2-A6AF-4991926B54EE}"/>
    <dgm:cxn modelId="{03C81E0A-AE96-4AA9-B7AA-C7445C8E1A33}" srcId="{8B94F281-0744-4EDF-A887-5E984A4B83F6}" destId="{4C4B576C-54DA-4DEB-8D36-7CCF5B5DDAF3}" srcOrd="1" destOrd="0" parTransId="{3DA10AF4-401C-4A85-A96F-6FA50BC2674C}" sibTransId="{3B3F47BA-45AA-472B-B783-DECFEC123FC5}"/>
    <dgm:cxn modelId="{76314013-D145-2746-9EDA-A4E98E035062}" type="presOf" srcId="{4C4B576C-54DA-4DEB-8D36-7CCF5B5DDAF3}" destId="{214D3167-30F5-774B-987E-3394902840FD}" srcOrd="0" destOrd="0" presId="urn:microsoft.com/office/officeart/2005/8/layout/vList2"/>
    <dgm:cxn modelId="{6B88965F-B186-F146-817E-AD141759BD79}" type="presOf" srcId="{132FAA0E-507E-4750-895D-D698CFD39E49}" destId="{6018D8D5-45F4-C142-8B5F-EED9F0B519E2}" srcOrd="0" destOrd="0" presId="urn:microsoft.com/office/officeart/2005/8/layout/vList2"/>
    <dgm:cxn modelId="{742B23A3-1A3F-2C45-A52D-D5F4EAA5CF94}" type="presOf" srcId="{32854374-4A5D-44AB-94AD-E697053077DE}" destId="{3CB833EF-C64F-7D40-A242-5E49916B37D9}" srcOrd="0" destOrd="0" presId="urn:microsoft.com/office/officeart/2005/8/layout/vList2"/>
    <dgm:cxn modelId="{B9F827A5-A3DE-41BC-A5AA-D73A91DE479A}" srcId="{4C4B576C-54DA-4DEB-8D36-7CCF5B5DDAF3}" destId="{864E94B4-2B92-4646-A4E7-A0AEE7734D83}" srcOrd="0" destOrd="0" parTransId="{299D83C5-1348-4745-AD65-530F039823F1}" sibTransId="{7F8A8338-9050-4EFE-BC08-81121E361004}"/>
    <dgm:cxn modelId="{881B9FAB-72E6-ED4B-A984-A478FCC807DA}" type="presOf" srcId="{864E94B4-2B92-4646-A4E7-A0AEE7734D83}" destId="{B0232D3D-FB39-DC40-BF59-D8763527385D}" srcOrd="0" destOrd="0" presId="urn:microsoft.com/office/officeart/2005/8/layout/vList2"/>
    <dgm:cxn modelId="{98FC25AD-7E6E-EC4A-96CA-86724C8CF802}" type="presOf" srcId="{8B94F281-0744-4EDF-A887-5E984A4B83F6}" destId="{0EE8DDD4-9057-8248-84D6-7ED89F289856}" srcOrd="0" destOrd="0" presId="urn:microsoft.com/office/officeart/2005/8/layout/vList2"/>
    <dgm:cxn modelId="{17FD40C4-CD73-4378-B17A-F37008C800C7}" srcId="{8B94F281-0744-4EDF-A887-5E984A4B83F6}" destId="{CAD84FF5-7A72-4BA4-A624-57FC3388BDBD}" srcOrd="0" destOrd="0" parTransId="{2FF417A4-529A-4C46-ACEC-3926C60C03B5}" sibTransId="{4079CE8F-48AF-4CAA-909E-A1F23257B47A}"/>
    <dgm:cxn modelId="{C4C45FD8-E967-434C-B819-B20EAF4FCAC2}" srcId="{8B94F281-0744-4EDF-A887-5E984A4B83F6}" destId="{32854374-4A5D-44AB-94AD-E697053077DE}" srcOrd="2" destOrd="0" parTransId="{F2047A92-4991-46DE-81DD-1B97BD423839}" sibTransId="{9B8C1E3B-F2FE-41F3-83B6-A3CF092532CE}"/>
    <dgm:cxn modelId="{79CE682B-5B59-6649-9C36-FDA752C01377}" type="presParOf" srcId="{0EE8DDD4-9057-8248-84D6-7ED89F289856}" destId="{87EB7A7A-25A2-CD4C-A650-BDEBB520BEAB}" srcOrd="0" destOrd="0" presId="urn:microsoft.com/office/officeart/2005/8/layout/vList2"/>
    <dgm:cxn modelId="{7833E42A-7531-E747-B55E-D8CF4CCFB3D6}" type="presParOf" srcId="{0EE8DDD4-9057-8248-84D6-7ED89F289856}" destId="{088EF3E6-69EC-A44D-B229-43936C20CCAE}" srcOrd="1" destOrd="0" presId="urn:microsoft.com/office/officeart/2005/8/layout/vList2"/>
    <dgm:cxn modelId="{E4A286B2-778B-0A4B-AD9F-D4412F0025B0}" type="presParOf" srcId="{0EE8DDD4-9057-8248-84D6-7ED89F289856}" destId="{214D3167-30F5-774B-987E-3394902840FD}" srcOrd="2" destOrd="0" presId="urn:microsoft.com/office/officeart/2005/8/layout/vList2"/>
    <dgm:cxn modelId="{B9159AE2-A552-894E-846B-FCDF98007B17}" type="presParOf" srcId="{0EE8DDD4-9057-8248-84D6-7ED89F289856}" destId="{B0232D3D-FB39-DC40-BF59-D8763527385D}" srcOrd="3" destOrd="0" presId="urn:microsoft.com/office/officeart/2005/8/layout/vList2"/>
    <dgm:cxn modelId="{372E26F7-919F-0D4E-9EA9-A651D48DE05E}" type="presParOf" srcId="{0EE8DDD4-9057-8248-84D6-7ED89F289856}" destId="{3CB833EF-C64F-7D40-A242-5E49916B37D9}" srcOrd="4" destOrd="0" presId="urn:microsoft.com/office/officeart/2005/8/layout/vList2"/>
    <dgm:cxn modelId="{61BF0AEB-FA83-884E-A43D-F7A8A0ADA699}" type="presParOf" srcId="{0EE8DDD4-9057-8248-84D6-7ED89F289856}" destId="{6018D8D5-45F4-C142-8B5F-EED9F0B519E2}"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5694245-70A3-432B-AD35-FD5778413F63}"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2C0B4A71-35A8-4928-A5CD-5DEB8DE793B3}">
      <dgm:prSet/>
      <dgm:spPr/>
      <dgm:t>
        <a:bodyPr/>
        <a:lstStyle/>
        <a:p>
          <a:r>
            <a:rPr lang="it-IT" dirty="0"/>
            <a:t>La potenza causale fu introdotto solo molto tempo dopo, nel 1997. Patricia </a:t>
          </a:r>
          <a:r>
            <a:rPr lang="it-IT" dirty="0" err="1"/>
            <a:t>Cheng</a:t>
          </a:r>
          <a:r>
            <a:rPr lang="it-IT" dirty="0"/>
            <a:t> ha dimostrato che la p.c. modella i dati di </a:t>
          </a:r>
          <a:r>
            <a:rPr lang="it-IT" dirty="0" err="1"/>
            <a:t>Rescorla</a:t>
          </a:r>
          <a:r>
            <a:rPr lang="it-IT" dirty="0"/>
            <a:t> ancor meglio del ΔP, a suggerire che i topi di </a:t>
          </a:r>
          <a:r>
            <a:rPr lang="it-IT" dirty="0" err="1"/>
            <a:t>Rescorla</a:t>
          </a:r>
          <a:r>
            <a:rPr lang="it-IT" dirty="0"/>
            <a:t> apprendevano “nessi causali”: il suono “causa” l’arrivo della scossa.</a:t>
          </a:r>
          <a:endParaRPr lang="en-US" dirty="0"/>
        </a:p>
      </dgm:t>
    </dgm:pt>
    <dgm:pt modelId="{CB9AE963-EDFD-4348-A6BC-4CE93EE52F3D}" type="parTrans" cxnId="{0032BB9F-C1A0-45C1-BA6C-1CC6EABAC37A}">
      <dgm:prSet/>
      <dgm:spPr/>
      <dgm:t>
        <a:bodyPr/>
        <a:lstStyle/>
        <a:p>
          <a:endParaRPr lang="en-US"/>
        </a:p>
      </dgm:t>
    </dgm:pt>
    <dgm:pt modelId="{D96E9EED-558A-4D35-96A9-B1CC66A30A5A}" type="sibTrans" cxnId="{0032BB9F-C1A0-45C1-BA6C-1CC6EABAC37A}">
      <dgm:prSet/>
      <dgm:spPr/>
      <dgm:t>
        <a:bodyPr/>
        <a:lstStyle/>
        <a:p>
          <a:endParaRPr lang="en-US"/>
        </a:p>
      </dgm:t>
    </dgm:pt>
    <dgm:pt modelId="{0700CF0F-30D3-415D-B7A5-3ED61488B960}">
      <dgm:prSet/>
      <dgm:spPr/>
      <dgm:t>
        <a:bodyPr/>
        <a:lstStyle/>
        <a:p>
          <a:r>
            <a:rPr lang="it-IT"/>
            <a:t>Balsam e collaboratori (2010) rilessero ulteriormente i dati di Rescorla, mostrando che il tasso di apprendimento nei diversi gruppi, ancor meglio che dal </a:t>
          </a:r>
          <a:r>
            <a:rPr lang="el-GR"/>
            <a:t>Δ</a:t>
          </a:r>
          <a:r>
            <a:rPr lang="it-IT"/>
            <a:t>P e dalla potenza causale, era previsto da quanti </a:t>
          </a:r>
          <a:r>
            <a:rPr lang="it-IT" i="1"/>
            <a:t>bit</a:t>
          </a:r>
          <a:r>
            <a:rPr lang="it-IT"/>
            <a:t> di informazione la comparsa del CS forniva per prevedere la probabile collocazione temporale del successivo US</a:t>
          </a:r>
          <a:endParaRPr lang="en-US"/>
        </a:p>
      </dgm:t>
    </dgm:pt>
    <dgm:pt modelId="{78C4D837-05F6-4010-8EEF-40EA5AEB58CA}" type="parTrans" cxnId="{8DD21EEE-9CC8-4FE3-8B79-CC51C192F8D8}">
      <dgm:prSet/>
      <dgm:spPr/>
      <dgm:t>
        <a:bodyPr/>
        <a:lstStyle/>
        <a:p>
          <a:endParaRPr lang="en-US"/>
        </a:p>
      </dgm:t>
    </dgm:pt>
    <dgm:pt modelId="{7C5BC43D-9FB9-43E7-BE2F-C978CAEBB0AD}" type="sibTrans" cxnId="{8DD21EEE-9CC8-4FE3-8B79-CC51C192F8D8}">
      <dgm:prSet/>
      <dgm:spPr/>
      <dgm:t>
        <a:bodyPr/>
        <a:lstStyle/>
        <a:p>
          <a:endParaRPr lang="en-US"/>
        </a:p>
      </dgm:t>
    </dgm:pt>
    <dgm:pt modelId="{EC0330DD-421E-534B-8A51-D4172A673929}" type="pres">
      <dgm:prSet presAssocID="{85694245-70A3-432B-AD35-FD5778413F63}" presName="vert0" presStyleCnt="0">
        <dgm:presLayoutVars>
          <dgm:dir/>
          <dgm:animOne val="branch"/>
          <dgm:animLvl val="lvl"/>
        </dgm:presLayoutVars>
      </dgm:prSet>
      <dgm:spPr/>
    </dgm:pt>
    <dgm:pt modelId="{AE1D82D6-9F70-3048-80D7-EA12DE523077}" type="pres">
      <dgm:prSet presAssocID="{2C0B4A71-35A8-4928-A5CD-5DEB8DE793B3}" presName="thickLine" presStyleLbl="alignNode1" presStyleIdx="0" presStyleCnt="2"/>
      <dgm:spPr/>
    </dgm:pt>
    <dgm:pt modelId="{5DF036E9-1643-4748-A28D-EBE3E846D2CB}" type="pres">
      <dgm:prSet presAssocID="{2C0B4A71-35A8-4928-A5CD-5DEB8DE793B3}" presName="horz1" presStyleCnt="0"/>
      <dgm:spPr/>
    </dgm:pt>
    <dgm:pt modelId="{A6412861-E110-614B-99FF-4662E1021094}" type="pres">
      <dgm:prSet presAssocID="{2C0B4A71-35A8-4928-A5CD-5DEB8DE793B3}" presName="tx1" presStyleLbl="revTx" presStyleIdx="0" presStyleCnt="2"/>
      <dgm:spPr/>
    </dgm:pt>
    <dgm:pt modelId="{1467F247-59B4-0043-8330-E8641D247674}" type="pres">
      <dgm:prSet presAssocID="{2C0B4A71-35A8-4928-A5CD-5DEB8DE793B3}" presName="vert1" presStyleCnt="0"/>
      <dgm:spPr/>
    </dgm:pt>
    <dgm:pt modelId="{37676DDB-F86B-634B-A248-F2671BCB0A32}" type="pres">
      <dgm:prSet presAssocID="{0700CF0F-30D3-415D-B7A5-3ED61488B960}" presName="thickLine" presStyleLbl="alignNode1" presStyleIdx="1" presStyleCnt="2"/>
      <dgm:spPr/>
    </dgm:pt>
    <dgm:pt modelId="{0D8B0578-519B-B349-825C-D6EFE12F8AF1}" type="pres">
      <dgm:prSet presAssocID="{0700CF0F-30D3-415D-B7A5-3ED61488B960}" presName="horz1" presStyleCnt="0"/>
      <dgm:spPr/>
    </dgm:pt>
    <dgm:pt modelId="{17E617D7-A784-D443-9CB5-17581F81BDDA}" type="pres">
      <dgm:prSet presAssocID="{0700CF0F-30D3-415D-B7A5-3ED61488B960}" presName="tx1" presStyleLbl="revTx" presStyleIdx="1" presStyleCnt="2"/>
      <dgm:spPr/>
    </dgm:pt>
    <dgm:pt modelId="{4E587BB9-FE3F-4846-A2A7-372FF8BC0CA6}" type="pres">
      <dgm:prSet presAssocID="{0700CF0F-30D3-415D-B7A5-3ED61488B960}" presName="vert1" presStyleCnt="0"/>
      <dgm:spPr/>
    </dgm:pt>
  </dgm:ptLst>
  <dgm:cxnLst>
    <dgm:cxn modelId="{D654D81C-D43D-A042-9756-D9268A7076DC}" type="presOf" srcId="{85694245-70A3-432B-AD35-FD5778413F63}" destId="{EC0330DD-421E-534B-8A51-D4172A673929}" srcOrd="0" destOrd="0" presId="urn:microsoft.com/office/officeart/2008/layout/LinedList"/>
    <dgm:cxn modelId="{E49A9D63-433F-564A-800D-A16C59E33106}" type="presOf" srcId="{2C0B4A71-35A8-4928-A5CD-5DEB8DE793B3}" destId="{A6412861-E110-614B-99FF-4662E1021094}" srcOrd="0" destOrd="0" presId="urn:microsoft.com/office/officeart/2008/layout/LinedList"/>
    <dgm:cxn modelId="{3968D486-7269-844A-9040-D3AFCFF5482C}" type="presOf" srcId="{0700CF0F-30D3-415D-B7A5-3ED61488B960}" destId="{17E617D7-A784-D443-9CB5-17581F81BDDA}" srcOrd="0" destOrd="0" presId="urn:microsoft.com/office/officeart/2008/layout/LinedList"/>
    <dgm:cxn modelId="{0032BB9F-C1A0-45C1-BA6C-1CC6EABAC37A}" srcId="{85694245-70A3-432B-AD35-FD5778413F63}" destId="{2C0B4A71-35A8-4928-A5CD-5DEB8DE793B3}" srcOrd="0" destOrd="0" parTransId="{CB9AE963-EDFD-4348-A6BC-4CE93EE52F3D}" sibTransId="{D96E9EED-558A-4D35-96A9-B1CC66A30A5A}"/>
    <dgm:cxn modelId="{8DD21EEE-9CC8-4FE3-8B79-CC51C192F8D8}" srcId="{85694245-70A3-432B-AD35-FD5778413F63}" destId="{0700CF0F-30D3-415D-B7A5-3ED61488B960}" srcOrd="1" destOrd="0" parTransId="{78C4D837-05F6-4010-8EEF-40EA5AEB58CA}" sibTransId="{7C5BC43D-9FB9-43E7-BE2F-C978CAEBB0AD}"/>
    <dgm:cxn modelId="{526FF583-0C53-FC42-9B87-0BF1DE3B90AC}" type="presParOf" srcId="{EC0330DD-421E-534B-8A51-D4172A673929}" destId="{AE1D82D6-9F70-3048-80D7-EA12DE523077}" srcOrd="0" destOrd="0" presId="urn:microsoft.com/office/officeart/2008/layout/LinedList"/>
    <dgm:cxn modelId="{1974E6F9-8DDC-AC41-8899-32AA60385FF5}" type="presParOf" srcId="{EC0330DD-421E-534B-8A51-D4172A673929}" destId="{5DF036E9-1643-4748-A28D-EBE3E846D2CB}" srcOrd="1" destOrd="0" presId="urn:microsoft.com/office/officeart/2008/layout/LinedList"/>
    <dgm:cxn modelId="{78210171-88D0-8448-A5E6-0BF22366BF48}" type="presParOf" srcId="{5DF036E9-1643-4748-A28D-EBE3E846D2CB}" destId="{A6412861-E110-614B-99FF-4662E1021094}" srcOrd="0" destOrd="0" presId="urn:microsoft.com/office/officeart/2008/layout/LinedList"/>
    <dgm:cxn modelId="{6FC4CD6B-5B5C-DC46-A20D-85277CFC21D9}" type="presParOf" srcId="{5DF036E9-1643-4748-A28D-EBE3E846D2CB}" destId="{1467F247-59B4-0043-8330-E8641D247674}" srcOrd="1" destOrd="0" presId="urn:microsoft.com/office/officeart/2008/layout/LinedList"/>
    <dgm:cxn modelId="{693A6CDA-796E-FA4E-BF0A-05EF06C56AA9}" type="presParOf" srcId="{EC0330DD-421E-534B-8A51-D4172A673929}" destId="{37676DDB-F86B-634B-A248-F2671BCB0A32}" srcOrd="2" destOrd="0" presId="urn:microsoft.com/office/officeart/2008/layout/LinedList"/>
    <dgm:cxn modelId="{23EA3973-8398-F946-9698-624D55709612}" type="presParOf" srcId="{EC0330DD-421E-534B-8A51-D4172A673929}" destId="{0D8B0578-519B-B349-825C-D6EFE12F8AF1}" srcOrd="3" destOrd="0" presId="urn:microsoft.com/office/officeart/2008/layout/LinedList"/>
    <dgm:cxn modelId="{7AEE6728-1111-B644-96E8-46AAA4507B9A}" type="presParOf" srcId="{0D8B0578-519B-B349-825C-D6EFE12F8AF1}" destId="{17E617D7-A784-D443-9CB5-17581F81BDDA}" srcOrd="0" destOrd="0" presId="urn:microsoft.com/office/officeart/2008/layout/LinedList"/>
    <dgm:cxn modelId="{0166979E-5764-B94C-B9C7-E5D6762F1C6D}" type="presParOf" srcId="{0D8B0578-519B-B349-825C-D6EFE12F8AF1}" destId="{4E587BB9-FE3F-4846-A2A7-372FF8BC0CA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0805742-DD4B-4ED2-91E4-5F7550155546}"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51F942C6-C07E-456A-A83C-D3F1917B0783}">
      <dgm:prSet/>
      <dgm:spPr/>
      <dgm:t>
        <a:bodyPr/>
        <a:lstStyle/>
        <a:p>
          <a:r>
            <a:rPr lang="it-IT"/>
            <a:t>Fenomeno scoperto da Shanks, 1985, su soggetti umani</a:t>
          </a:r>
          <a:endParaRPr lang="en-US"/>
        </a:p>
      </dgm:t>
    </dgm:pt>
    <dgm:pt modelId="{FEA1F5E9-71E5-433F-BE6C-4929FB4166C3}" type="parTrans" cxnId="{9A2EE7D4-0251-4E33-849C-69255CC75312}">
      <dgm:prSet/>
      <dgm:spPr/>
      <dgm:t>
        <a:bodyPr/>
        <a:lstStyle/>
        <a:p>
          <a:endParaRPr lang="en-US"/>
        </a:p>
      </dgm:t>
    </dgm:pt>
    <dgm:pt modelId="{5E444FE3-5072-4A97-8110-0E0713AF05BF}" type="sibTrans" cxnId="{9A2EE7D4-0251-4E33-849C-69255CC75312}">
      <dgm:prSet/>
      <dgm:spPr/>
      <dgm:t>
        <a:bodyPr/>
        <a:lstStyle/>
        <a:p>
          <a:endParaRPr lang="en-US"/>
        </a:p>
      </dgm:t>
    </dgm:pt>
    <dgm:pt modelId="{2C92D21A-1FAE-4320-B109-D72F99D75A2E}">
      <dgm:prSet/>
      <dgm:spPr/>
      <dgm:t>
        <a:bodyPr/>
        <a:lstStyle/>
        <a:p>
          <a:r>
            <a:rPr lang="it-IT" dirty="0"/>
            <a:t>Poi trovato – con qualche differenza – anche su soggetti animali (Miller e </a:t>
          </a:r>
          <a:r>
            <a:rPr lang="it-IT" dirty="0" err="1"/>
            <a:t>Matute</a:t>
          </a:r>
          <a:r>
            <a:rPr lang="it-IT" dirty="0"/>
            <a:t>, 1996)</a:t>
          </a:r>
          <a:endParaRPr lang="en-US" dirty="0"/>
        </a:p>
      </dgm:t>
    </dgm:pt>
    <dgm:pt modelId="{5754EC1C-23D4-4308-9002-3D9D82FE0F5C}" type="parTrans" cxnId="{99BD19C4-98B2-4031-B6A9-A7B40509EC23}">
      <dgm:prSet/>
      <dgm:spPr/>
      <dgm:t>
        <a:bodyPr/>
        <a:lstStyle/>
        <a:p>
          <a:endParaRPr lang="en-US"/>
        </a:p>
      </dgm:t>
    </dgm:pt>
    <dgm:pt modelId="{C8E530EB-B58A-48C8-8850-14890758C30B}" type="sibTrans" cxnId="{99BD19C4-98B2-4031-B6A9-A7B40509EC23}">
      <dgm:prSet/>
      <dgm:spPr/>
      <dgm:t>
        <a:bodyPr/>
        <a:lstStyle/>
        <a:p>
          <a:endParaRPr lang="en-US"/>
        </a:p>
      </dgm:t>
    </dgm:pt>
    <dgm:pt modelId="{C5F49F9D-F76B-4F0D-B1D5-CFE3EA7C4B92}">
      <dgm:prSet/>
      <dgm:spPr/>
      <dgm:t>
        <a:bodyPr/>
        <a:lstStyle/>
        <a:p>
          <a:r>
            <a:rPr lang="it-IT" b="1" i="1"/>
            <a:t>Backward blocking: Fase 1: AB+; Fase 2: B+; Test: A → 0 o r</a:t>
          </a:r>
          <a:endParaRPr lang="en-US"/>
        </a:p>
      </dgm:t>
    </dgm:pt>
    <dgm:pt modelId="{15977B67-B999-4086-B82B-87E58F0C79D9}" type="parTrans" cxnId="{1A18CA8E-4BF9-4766-B2D5-695CA49CEEDB}">
      <dgm:prSet/>
      <dgm:spPr/>
      <dgm:t>
        <a:bodyPr/>
        <a:lstStyle/>
        <a:p>
          <a:endParaRPr lang="en-US"/>
        </a:p>
      </dgm:t>
    </dgm:pt>
    <dgm:pt modelId="{5A0B1332-626D-4B5E-9D26-4D54B0150FBA}" type="sibTrans" cxnId="{1A18CA8E-4BF9-4766-B2D5-695CA49CEEDB}">
      <dgm:prSet/>
      <dgm:spPr/>
      <dgm:t>
        <a:bodyPr/>
        <a:lstStyle/>
        <a:p>
          <a:endParaRPr lang="en-US"/>
        </a:p>
      </dgm:t>
    </dgm:pt>
    <dgm:pt modelId="{697EAEE6-D9B4-47FF-B6E0-E79624324102}">
      <dgm:prSet/>
      <dgm:spPr/>
      <dgm:t>
        <a:bodyPr/>
        <a:lstStyle/>
        <a:p>
          <a:r>
            <a:rPr lang="it-IT" b="1"/>
            <a:t>Controllo: AB+; Test: A → R</a:t>
          </a:r>
          <a:endParaRPr lang="en-US"/>
        </a:p>
      </dgm:t>
    </dgm:pt>
    <dgm:pt modelId="{5B29D749-0D35-4C72-88C3-2872B4920AE4}" type="parTrans" cxnId="{6F142ABB-C4B5-49B1-9EC3-5FF9FFD6E09D}">
      <dgm:prSet/>
      <dgm:spPr/>
      <dgm:t>
        <a:bodyPr/>
        <a:lstStyle/>
        <a:p>
          <a:endParaRPr lang="en-US"/>
        </a:p>
      </dgm:t>
    </dgm:pt>
    <dgm:pt modelId="{46DD15FE-8F18-4538-8719-17552CE1DB3F}" type="sibTrans" cxnId="{6F142ABB-C4B5-49B1-9EC3-5FF9FFD6E09D}">
      <dgm:prSet/>
      <dgm:spPr/>
      <dgm:t>
        <a:bodyPr/>
        <a:lstStyle/>
        <a:p>
          <a:endParaRPr lang="en-US"/>
        </a:p>
      </dgm:t>
    </dgm:pt>
    <dgm:pt modelId="{C68E63B8-F897-1546-88CC-F6779FB1CB0B}" type="pres">
      <dgm:prSet presAssocID="{80805742-DD4B-4ED2-91E4-5F7550155546}" presName="vert0" presStyleCnt="0">
        <dgm:presLayoutVars>
          <dgm:dir/>
          <dgm:animOne val="branch"/>
          <dgm:animLvl val="lvl"/>
        </dgm:presLayoutVars>
      </dgm:prSet>
      <dgm:spPr/>
    </dgm:pt>
    <dgm:pt modelId="{34ADAD4A-F8C4-F54C-8D29-0559DA3C2151}" type="pres">
      <dgm:prSet presAssocID="{51F942C6-C07E-456A-A83C-D3F1917B0783}" presName="thickLine" presStyleLbl="alignNode1" presStyleIdx="0" presStyleCnt="4"/>
      <dgm:spPr/>
    </dgm:pt>
    <dgm:pt modelId="{1A9E1CD7-AF9A-1447-B81F-E5F4AF47E0A2}" type="pres">
      <dgm:prSet presAssocID="{51F942C6-C07E-456A-A83C-D3F1917B0783}" presName="horz1" presStyleCnt="0"/>
      <dgm:spPr/>
    </dgm:pt>
    <dgm:pt modelId="{840F6226-C479-6C4F-8265-701C94388717}" type="pres">
      <dgm:prSet presAssocID="{51F942C6-C07E-456A-A83C-D3F1917B0783}" presName="tx1" presStyleLbl="revTx" presStyleIdx="0" presStyleCnt="4"/>
      <dgm:spPr/>
    </dgm:pt>
    <dgm:pt modelId="{CCD11AC8-8226-E249-B72E-FA47C0B3219C}" type="pres">
      <dgm:prSet presAssocID="{51F942C6-C07E-456A-A83C-D3F1917B0783}" presName="vert1" presStyleCnt="0"/>
      <dgm:spPr/>
    </dgm:pt>
    <dgm:pt modelId="{78C0DC8F-0C88-8144-B63D-20338E2BAC4D}" type="pres">
      <dgm:prSet presAssocID="{2C92D21A-1FAE-4320-B109-D72F99D75A2E}" presName="thickLine" presStyleLbl="alignNode1" presStyleIdx="1" presStyleCnt="4"/>
      <dgm:spPr/>
    </dgm:pt>
    <dgm:pt modelId="{B307EB8D-274B-994B-94BA-503194059ECC}" type="pres">
      <dgm:prSet presAssocID="{2C92D21A-1FAE-4320-B109-D72F99D75A2E}" presName="horz1" presStyleCnt="0"/>
      <dgm:spPr/>
    </dgm:pt>
    <dgm:pt modelId="{B24BCE6D-29BD-964C-84F8-1CF93CB991B9}" type="pres">
      <dgm:prSet presAssocID="{2C92D21A-1FAE-4320-B109-D72F99D75A2E}" presName="tx1" presStyleLbl="revTx" presStyleIdx="1" presStyleCnt="4"/>
      <dgm:spPr/>
    </dgm:pt>
    <dgm:pt modelId="{ED950FB2-F357-5241-8AD7-BF67B4EC3EB1}" type="pres">
      <dgm:prSet presAssocID="{2C92D21A-1FAE-4320-B109-D72F99D75A2E}" presName="vert1" presStyleCnt="0"/>
      <dgm:spPr/>
    </dgm:pt>
    <dgm:pt modelId="{3349081C-3AA8-FF46-A3BC-B3AD0268C7C3}" type="pres">
      <dgm:prSet presAssocID="{C5F49F9D-F76B-4F0D-B1D5-CFE3EA7C4B92}" presName="thickLine" presStyleLbl="alignNode1" presStyleIdx="2" presStyleCnt="4"/>
      <dgm:spPr/>
    </dgm:pt>
    <dgm:pt modelId="{F700D7F6-F6C7-B444-A15D-A21C8EB435A9}" type="pres">
      <dgm:prSet presAssocID="{C5F49F9D-F76B-4F0D-B1D5-CFE3EA7C4B92}" presName="horz1" presStyleCnt="0"/>
      <dgm:spPr/>
    </dgm:pt>
    <dgm:pt modelId="{8A57AD7A-2FE6-0A4E-9718-7FAB23D795EE}" type="pres">
      <dgm:prSet presAssocID="{C5F49F9D-F76B-4F0D-B1D5-CFE3EA7C4B92}" presName="tx1" presStyleLbl="revTx" presStyleIdx="2" presStyleCnt="4"/>
      <dgm:spPr/>
    </dgm:pt>
    <dgm:pt modelId="{3DBE5D53-46BD-7248-BD01-18ED19635CDD}" type="pres">
      <dgm:prSet presAssocID="{C5F49F9D-F76B-4F0D-B1D5-CFE3EA7C4B92}" presName="vert1" presStyleCnt="0"/>
      <dgm:spPr/>
    </dgm:pt>
    <dgm:pt modelId="{F0A6DC47-2B71-504E-A954-E41D256A9A66}" type="pres">
      <dgm:prSet presAssocID="{697EAEE6-D9B4-47FF-B6E0-E79624324102}" presName="thickLine" presStyleLbl="alignNode1" presStyleIdx="3" presStyleCnt="4"/>
      <dgm:spPr/>
    </dgm:pt>
    <dgm:pt modelId="{42A78A7E-01D3-FD45-BA4B-B4CA12B74532}" type="pres">
      <dgm:prSet presAssocID="{697EAEE6-D9B4-47FF-B6E0-E79624324102}" presName="horz1" presStyleCnt="0"/>
      <dgm:spPr/>
    </dgm:pt>
    <dgm:pt modelId="{B5A2B681-B7F2-2443-BA5D-FECB0BD131DF}" type="pres">
      <dgm:prSet presAssocID="{697EAEE6-D9B4-47FF-B6E0-E79624324102}" presName="tx1" presStyleLbl="revTx" presStyleIdx="3" presStyleCnt="4"/>
      <dgm:spPr/>
    </dgm:pt>
    <dgm:pt modelId="{7EA5D91A-941A-8649-9669-8A0DBD544DBE}" type="pres">
      <dgm:prSet presAssocID="{697EAEE6-D9B4-47FF-B6E0-E79624324102}" presName="vert1" presStyleCnt="0"/>
      <dgm:spPr/>
    </dgm:pt>
  </dgm:ptLst>
  <dgm:cxnLst>
    <dgm:cxn modelId="{23BEA161-2949-7642-B448-F57615378098}" type="presOf" srcId="{697EAEE6-D9B4-47FF-B6E0-E79624324102}" destId="{B5A2B681-B7F2-2443-BA5D-FECB0BD131DF}" srcOrd="0" destOrd="0" presId="urn:microsoft.com/office/officeart/2008/layout/LinedList"/>
    <dgm:cxn modelId="{1A18CA8E-4BF9-4766-B2D5-695CA49CEEDB}" srcId="{80805742-DD4B-4ED2-91E4-5F7550155546}" destId="{C5F49F9D-F76B-4F0D-B1D5-CFE3EA7C4B92}" srcOrd="2" destOrd="0" parTransId="{15977B67-B999-4086-B82B-87E58F0C79D9}" sibTransId="{5A0B1332-626D-4B5E-9D26-4D54B0150FBA}"/>
    <dgm:cxn modelId="{F585169C-3DDB-5E47-B85C-D3C41285C6FF}" type="presOf" srcId="{80805742-DD4B-4ED2-91E4-5F7550155546}" destId="{C68E63B8-F897-1546-88CC-F6779FB1CB0B}" srcOrd="0" destOrd="0" presId="urn:microsoft.com/office/officeart/2008/layout/LinedList"/>
    <dgm:cxn modelId="{6F142ABB-C4B5-49B1-9EC3-5FF9FFD6E09D}" srcId="{80805742-DD4B-4ED2-91E4-5F7550155546}" destId="{697EAEE6-D9B4-47FF-B6E0-E79624324102}" srcOrd="3" destOrd="0" parTransId="{5B29D749-0D35-4C72-88C3-2872B4920AE4}" sibTransId="{46DD15FE-8F18-4538-8719-17552CE1DB3F}"/>
    <dgm:cxn modelId="{99BD19C4-98B2-4031-B6A9-A7B40509EC23}" srcId="{80805742-DD4B-4ED2-91E4-5F7550155546}" destId="{2C92D21A-1FAE-4320-B109-D72F99D75A2E}" srcOrd="1" destOrd="0" parTransId="{5754EC1C-23D4-4308-9002-3D9D82FE0F5C}" sibTransId="{C8E530EB-B58A-48C8-8850-14890758C30B}"/>
    <dgm:cxn modelId="{A2D629D1-3FAE-BC47-8D2B-774F40F6FC44}" type="presOf" srcId="{51F942C6-C07E-456A-A83C-D3F1917B0783}" destId="{840F6226-C479-6C4F-8265-701C94388717}" srcOrd="0" destOrd="0" presId="urn:microsoft.com/office/officeart/2008/layout/LinedList"/>
    <dgm:cxn modelId="{9A2EE7D4-0251-4E33-849C-69255CC75312}" srcId="{80805742-DD4B-4ED2-91E4-5F7550155546}" destId="{51F942C6-C07E-456A-A83C-D3F1917B0783}" srcOrd="0" destOrd="0" parTransId="{FEA1F5E9-71E5-433F-BE6C-4929FB4166C3}" sibTransId="{5E444FE3-5072-4A97-8110-0E0713AF05BF}"/>
    <dgm:cxn modelId="{EA2EBCDE-F4EE-7640-88CF-DE1D77DEA508}" type="presOf" srcId="{2C92D21A-1FAE-4320-B109-D72F99D75A2E}" destId="{B24BCE6D-29BD-964C-84F8-1CF93CB991B9}" srcOrd="0" destOrd="0" presId="urn:microsoft.com/office/officeart/2008/layout/LinedList"/>
    <dgm:cxn modelId="{079633F5-87C8-5745-91E1-7B2E2ED1FEA0}" type="presOf" srcId="{C5F49F9D-F76B-4F0D-B1D5-CFE3EA7C4B92}" destId="{8A57AD7A-2FE6-0A4E-9718-7FAB23D795EE}" srcOrd="0" destOrd="0" presId="urn:microsoft.com/office/officeart/2008/layout/LinedList"/>
    <dgm:cxn modelId="{127C797F-C07F-404F-A232-84E252324839}" type="presParOf" srcId="{C68E63B8-F897-1546-88CC-F6779FB1CB0B}" destId="{34ADAD4A-F8C4-F54C-8D29-0559DA3C2151}" srcOrd="0" destOrd="0" presId="urn:microsoft.com/office/officeart/2008/layout/LinedList"/>
    <dgm:cxn modelId="{48530952-AD9D-E647-AE14-1FA93BDE0885}" type="presParOf" srcId="{C68E63B8-F897-1546-88CC-F6779FB1CB0B}" destId="{1A9E1CD7-AF9A-1447-B81F-E5F4AF47E0A2}" srcOrd="1" destOrd="0" presId="urn:microsoft.com/office/officeart/2008/layout/LinedList"/>
    <dgm:cxn modelId="{36F71029-2468-B241-9344-5A3F1C03095A}" type="presParOf" srcId="{1A9E1CD7-AF9A-1447-B81F-E5F4AF47E0A2}" destId="{840F6226-C479-6C4F-8265-701C94388717}" srcOrd="0" destOrd="0" presId="urn:microsoft.com/office/officeart/2008/layout/LinedList"/>
    <dgm:cxn modelId="{ACE08333-9428-6C4E-9578-16B3405B5509}" type="presParOf" srcId="{1A9E1CD7-AF9A-1447-B81F-E5F4AF47E0A2}" destId="{CCD11AC8-8226-E249-B72E-FA47C0B3219C}" srcOrd="1" destOrd="0" presId="urn:microsoft.com/office/officeart/2008/layout/LinedList"/>
    <dgm:cxn modelId="{0D0EC125-CDA5-2443-9B3A-E4ECA732B91F}" type="presParOf" srcId="{C68E63B8-F897-1546-88CC-F6779FB1CB0B}" destId="{78C0DC8F-0C88-8144-B63D-20338E2BAC4D}" srcOrd="2" destOrd="0" presId="urn:microsoft.com/office/officeart/2008/layout/LinedList"/>
    <dgm:cxn modelId="{F9473E7D-6E78-2546-BE18-2E86DEBF6090}" type="presParOf" srcId="{C68E63B8-F897-1546-88CC-F6779FB1CB0B}" destId="{B307EB8D-274B-994B-94BA-503194059ECC}" srcOrd="3" destOrd="0" presId="urn:microsoft.com/office/officeart/2008/layout/LinedList"/>
    <dgm:cxn modelId="{217456C1-EC0E-5447-AFE2-1E4385634099}" type="presParOf" srcId="{B307EB8D-274B-994B-94BA-503194059ECC}" destId="{B24BCE6D-29BD-964C-84F8-1CF93CB991B9}" srcOrd="0" destOrd="0" presId="urn:microsoft.com/office/officeart/2008/layout/LinedList"/>
    <dgm:cxn modelId="{0DAD317B-A0E7-674D-8805-805A45EA502B}" type="presParOf" srcId="{B307EB8D-274B-994B-94BA-503194059ECC}" destId="{ED950FB2-F357-5241-8AD7-BF67B4EC3EB1}" srcOrd="1" destOrd="0" presId="urn:microsoft.com/office/officeart/2008/layout/LinedList"/>
    <dgm:cxn modelId="{E148B201-B037-034C-AB05-D25913954A45}" type="presParOf" srcId="{C68E63B8-F897-1546-88CC-F6779FB1CB0B}" destId="{3349081C-3AA8-FF46-A3BC-B3AD0268C7C3}" srcOrd="4" destOrd="0" presId="urn:microsoft.com/office/officeart/2008/layout/LinedList"/>
    <dgm:cxn modelId="{EC396F54-F3BE-334C-AA80-9F7D4E834B7F}" type="presParOf" srcId="{C68E63B8-F897-1546-88CC-F6779FB1CB0B}" destId="{F700D7F6-F6C7-B444-A15D-A21C8EB435A9}" srcOrd="5" destOrd="0" presId="urn:microsoft.com/office/officeart/2008/layout/LinedList"/>
    <dgm:cxn modelId="{C21CF5F0-72B3-464B-BE6B-50BD2E4424EE}" type="presParOf" srcId="{F700D7F6-F6C7-B444-A15D-A21C8EB435A9}" destId="{8A57AD7A-2FE6-0A4E-9718-7FAB23D795EE}" srcOrd="0" destOrd="0" presId="urn:microsoft.com/office/officeart/2008/layout/LinedList"/>
    <dgm:cxn modelId="{7045DCE2-F848-0A42-9F62-9E91CF428428}" type="presParOf" srcId="{F700D7F6-F6C7-B444-A15D-A21C8EB435A9}" destId="{3DBE5D53-46BD-7248-BD01-18ED19635CDD}" srcOrd="1" destOrd="0" presId="urn:microsoft.com/office/officeart/2008/layout/LinedList"/>
    <dgm:cxn modelId="{266E5314-E43C-B449-8971-630367469EE4}" type="presParOf" srcId="{C68E63B8-F897-1546-88CC-F6779FB1CB0B}" destId="{F0A6DC47-2B71-504E-A954-E41D256A9A66}" srcOrd="6" destOrd="0" presId="urn:microsoft.com/office/officeart/2008/layout/LinedList"/>
    <dgm:cxn modelId="{B069DF50-BDEE-9046-A12B-3C98703D9540}" type="presParOf" srcId="{C68E63B8-F897-1546-88CC-F6779FB1CB0B}" destId="{42A78A7E-01D3-FD45-BA4B-B4CA12B74532}" srcOrd="7" destOrd="0" presId="urn:microsoft.com/office/officeart/2008/layout/LinedList"/>
    <dgm:cxn modelId="{85A76B4D-1D9B-AA49-B007-81256B241681}" type="presParOf" srcId="{42A78A7E-01D3-FD45-BA4B-B4CA12B74532}" destId="{B5A2B681-B7F2-2443-BA5D-FECB0BD131DF}" srcOrd="0" destOrd="0" presId="urn:microsoft.com/office/officeart/2008/layout/LinedList"/>
    <dgm:cxn modelId="{60BE839F-3623-B54F-A377-14E2A3689672}" type="presParOf" srcId="{42A78A7E-01D3-FD45-BA4B-B4CA12B74532}" destId="{7EA5D91A-941A-8649-9669-8A0DBD544DB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67273453-8AA5-4C74-82C3-B84B23E1014A}"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5218D93E-960B-4AC0-A941-F36F655AC220}">
      <dgm:prSet/>
      <dgm:spPr/>
      <dgm:t>
        <a:bodyPr/>
        <a:lstStyle/>
        <a:p>
          <a:r>
            <a:rPr lang="it-IT"/>
            <a:t>L’unica differenza rispetto al </a:t>
          </a:r>
          <a:r>
            <a:rPr lang="it-IT" i="1"/>
            <a:t>forward blocking è nell’ordine di presentazione </a:t>
          </a:r>
          <a:r>
            <a:rPr lang="it-IT"/>
            <a:t>degli stimoli</a:t>
          </a:r>
          <a:endParaRPr lang="en-US"/>
        </a:p>
      </dgm:t>
    </dgm:pt>
    <dgm:pt modelId="{C68E9A83-2410-467D-8471-029DBDFB1C7A}" type="parTrans" cxnId="{C8409980-BA31-4A93-ADB3-2916FBD54EB1}">
      <dgm:prSet/>
      <dgm:spPr/>
      <dgm:t>
        <a:bodyPr/>
        <a:lstStyle/>
        <a:p>
          <a:endParaRPr lang="en-US"/>
        </a:p>
      </dgm:t>
    </dgm:pt>
    <dgm:pt modelId="{73EA5DCF-B378-430A-8D47-7413EC84049A}" type="sibTrans" cxnId="{C8409980-BA31-4A93-ADB3-2916FBD54EB1}">
      <dgm:prSet/>
      <dgm:spPr/>
      <dgm:t>
        <a:bodyPr/>
        <a:lstStyle/>
        <a:p>
          <a:endParaRPr lang="en-US"/>
        </a:p>
      </dgm:t>
    </dgm:pt>
    <dgm:pt modelId="{34EB1FCB-EF4E-422A-A96F-3E14DDBCA8E1}">
      <dgm:prSet/>
      <dgm:spPr/>
      <dgm:t>
        <a:bodyPr/>
        <a:lstStyle/>
        <a:p>
          <a:r>
            <a:rPr lang="it-IT" dirty="0"/>
            <a:t>Nel primo, B+ precede AB+. Nel secondo, è l’opposto. </a:t>
          </a:r>
          <a:endParaRPr lang="en-US" dirty="0"/>
        </a:p>
      </dgm:t>
    </dgm:pt>
    <dgm:pt modelId="{23AFC11E-1821-4A86-8001-5BF8807C7E5C}" type="parTrans" cxnId="{47F10BBC-1CAA-4EB0-AF49-02AACC01EA2D}">
      <dgm:prSet/>
      <dgm:spPr/>
      <dgm:t>
        <a:bodyPr/>
        <a:lstStyle/>
        <a:p>
          <a:endParaRPr lang="en-US"/>
        </a:p>
      </dgm:t>
    </dgm:pt>
    <dgm:pt modelId="{73BF4B3B-9FA7-4E55-B123-A322DC040F13}" type="sibTrans" cxnId="{47F10BBC-1CAA-4EB0-AF49-02AACC01EA2D}">
      <dgm:prSet/>
      <dgm:spPr/>
      <dgm:t>
        <a:bodyPr/>
        <a:lstStyle/>
        <a:p>
          <a:endParaRPr lang="en-US"/>
        </a:p>
      </dgm:t>
    </dgm:pt>
    <dgm:pt modelId="{1C9C7A6D-D853-488A-97A3-816301F7ED33}">
      <dgm:prSet/>
      <dgm:spPr/>
      <dgm:t>
        <a:bodyPr/>
        <a:lstStyle/>
        <a:p>
          <a:r>
            <a:rPr lang="it-IT"/>
            <a:t>Dal punto di vista computazionale, l’ordine di presentazione non ha rilievo (il ΔP non cambia).</a:t>
          </a:r>
          <a:endParaRPr lang="en-US"/>
        </a:p>
      </dgm:t>
    </dgm:pt>
    <dgm:pt modelId="{6668DD47-CE1C-4EBF-A9D6-34406625FE76}" type="parTrans" cxnId="{F150E120-25D1-4FA7-BFCC-9E364DDDBF9B}">
      <dgm:prSet/>
      <dgm:spPr/>
      <dgm:t>
        <a:bodyPr/>
        <a:lstStyle/>
        <a:p>
          <a:endParaRPr lang="en-US"/>
        </a:p>
      </dgm:t>
    </dgm:pt>
    <dgm:pt modelId="{79B4269B-6EA4-485E-B92F-5A53702723E9}" type="sibTrans" cxnId="{F150E120-25D1-4FA7-BFCC-9E364DDDBF9B}">
      <dgm:prSet/>
      <dgm:spPr/>
      <dgm:t>
        <a:bodyPr/>
        <a:lstStyle/>
        <a:p>
          <a:endParaRPr lang="en-US"/>
        </a:p>
      </dgm:t>
    </dgm:pt>
    <dgm:pt modelId="{08C1D169-7DE6-4BC8-8673-F8AA1739A7B7}">
      <dgm:prSet/>
      <dgm:spPr/>
      <dgm:t>
        <a:bodyPr/>
        <a:lstStyle/>
        <a:p>
          <a:r>
            <a:rPr lang="it-IT"/>
            <a:t>Ma dal punto di vista </a:t>
          </a:r>
          <a:r>
            <a:rPr lang="it-IT" i="1"/>
            <a:t>algoritmico il suo rilievo è fondamentale. Nel backward blocking A è inizialmente associato all’outcome, e in quella fase, come dimostrato </a:t>
          </a:r>
          <a:r>
            <a:rPr lang="it-IT"/>
            <a:t>nel controllo, l’associazione è appresa.</a:t>
          </a:r>
          <a:endParaRPr lang="en-US"/>
        </a:p>
      </dgm:t>
    </dgm:pt>
    <dgm:pt modelId="{580EEF3E-6FBA-4559-A390-E1D40A8B17E0}" type="parTrans" cxnId="{33E3EECA-9787-45E9-8A67-4A2D09D636DE}">
      <dgm:prSet/>
      <dgm:spPr/>
      <dgm:t>
        <a:bodyPr/>
        <a:lstStyle/>
        <a:p>
          <a:endParaRPr lang="en-US"/>
        </a:p>
      </dgm:t>
    </dgm:pt>
    <dgm:pt modelId="{D40072ED-43E2-4B26-8C26-543920C8180F}" type="sibTrans" cxnId="{33E3EECA-9787-45E9-8A67-4A2D09D636DE}">
      <dgm:prSet/>
      <dgm:spPr/>
      <dgm:t>
        <a:bodyPr/>
        <a:lstStyle/>
        <a:p>
          <a:endParaRPr lang="en-US"/>
        </a:p>
      </dgm:t>
    </dgm:pt>
    <dgm:pt modelId="{AF5C3766-5322-4D61-99E7-FCFCB6EFEA37}">
      <dgm:prSet/>
      <dgm:spPr/>
      <dgm:t>
        <a:bodyPr/>
        <a:lstStyle/>
        <a:p>
          <a:r>
            <a:rPr lang="it-IT"/>
            <a:t>Durante la fase 2, A </a:t>
          </a:r>
          <a:r>
            <a:rPr lang="it-IT" i="1"/>
            <a:t>non compare mai. Eppure </a:t>
          </a:r>
          <a:r>
            <a:rPr lang="it-IT"/>
            <a:t>la sua associazione con l’</a:t>
          </a:r>
          <a:r>
            <a:rPr lang="it-IT" i="1"/>
            <a:t>outcome è disappresa, attraverso una rielaborazione “a posteriori”, in assenza dello stimolo (</a:t>
          </a:r>
          <a:r>
            <a:rPr lang="it-IT" b="1" i="1"/>
            <a:t>retrospective revaluation).</a:t>
          </a:r>
          <a:endParaRPr lang="en-US"/>
        </a:p>
      </dgm:t>
    </dgm:pt>
    <dgm:pt modelId="{75C424AB-75E3-4F5B-9039-D043354D897E}" type="parTrans" cxnId="{7F40090F-6F3E-4949-93C1-A6CD967C79C1}">
      <dgm:prSet/>
      <dgm:spPr/>
      <dgm:t>
        <a:bodyPr/>
        <a:lstStyle/>
        <a:p>
          <a:endParaRPr lang="en-US"/>
        </a:p>
      </dgm:t>
    </dgm:pt>
    <dgm:pt modelId="{DE1FCA21-75C5-44CC-B00A-1BE86DD15DA2}" type="sibTrans" cxnId="{7F40090F-6F3E-4949-93C1-A6CD967C79C1}">
      <dgm:prSet/>
      <dgm:spPr/>
      <dgm:t>
        <a:bodyPr/>
        <a:lstStyle/>
        <a:p>
          <a:endParaRPr lang="en-US"/>
        </a:p>
      </dgm:t>
    </dgm:pt>
    <dgm:pt modelId="{36F79E0C-647E-724A-B194-79DA6E2C83CA}" type="pres">
      <dgm:prSet presAssocID="{67273453-8AA5-4C74-82C3-B84B23E1014A}" presName="vert0" presStyleCnt="0">
        <dgm:presLayoutVars>
          <dgm:dir/>
          <dgm:animOne val="branch"/>
          <dgm:animLvl val="lvl"/>
        </dgm:presLayoutVars>
      </dgm:prSet>
      <dgm:spPr/>
    </dgm:pt>
    <dgm:pt modelId="{F5C5FEE6-C3A4-3340-9DAC-3FFE1C321EB7}" type="pres">
      <dgm:prSet presAssocID="{5218D93E-960B-4AC0-A941-F36F655AC220}" presName="thickLine" presStyleLbl="alignNode1" presStyleIdx="0" presStyleCnt="5"/>
      <dgm:spPr/>
    </dgm:pt>
    <dgm:pt modelId="{B1665DA1-B08E-5247-A676-1397A7605AFD}" type="pres">
      <dgm:prSet presAssocID="{5218D93E-960B-4AC0-A941-F36F655AC220}" presName="horz1" presStyleCnt="0"/>
      <dgm:spPr/>
    </dgm:pt>
    <dgm:pt modelId="{01A0AF20-CE16-3740-A304-98C01C522064}" type="pres">
      <dgm:prSet presAssocID="{5218D93E-960B-4AC0-A941-F36F655AC220}" presName="tx1" presStyleLbl="revTx" presStyleIdx="0" presStyleCnt="5"/>
      <dgm:spPr/>
    </dgm:pt>
    <dgm:pt modelId="{17CB50B5-C53C-A64D-B7F0-EB8C9FCAC5A4}" type="pres">
      <dgm:prSet presAssocID="{5218D93E-960B-4AC0-A941-F36F655AC220}" presName="vert1" presStyleCnt="0"/>
      <dgm:spPr/>
    </dgm:pt>
    <dgm:pt modelId="{C8E90C63-707C-9647-AF34-2DC1C437CC83}" type="pres">
      <dgm:prSet presAssocID="{34EB1FCB-EF4E-422A-A96F-3E14DDBCA8E1}" presName="thickLine" presStyleLbl="alignNode1" presStyleIdx="1" presStyleCnt="5"/>
      <dgm:spPr/>
    </dgm:pt>
    <dgm:pt modelId="{B4D144CA-FA43-7F4C-AAC4-3BF012299493}" type="pres">
      <dgm:prSet presAssocID="{34EB1FCB-EF4E-422A-A96F-3E14DDBCA8E1}" presName="horz1" presStyleCnt="0"/>
      <dgm:spPr/>
    </dgm:pt>
    <dgm:pt modelId="{3DEDDAA2-137C-4249-9A83-E7E6D0A93BC8}" type="pres">
      <dgm:prSet presAssocID="{34EB1FCB-EF4E-422A-A96F-3E14DDBCA8E1}" presName="tx1" presStyleLbl="revTx" presStyleIdx="1" presStyleCnt="5"/>
      <dgm:spPr/>
    </dgm:pt>
    <dgm:pt modelId="{19DCDAEE-BCF4-694A-A213-DAAEEF694FAA}" type="pres">
      <dgm:prSet presAssocID="{34EB1FCB-EF4E-422A-A96F-3E14DDBCA8E1}" presName="vert1" presStyleCnt="0"/>
      <dgm:spPr/>
    </dgm:pt>
    <dgm:pt modelId="{ABD3FF30-038F-0346-B7D2-9D6BA488D24F}" type="pres">
      <dgm:prSet presAssocID="{1C9C7A6D-D853-488A-97A3-816301F7ED33}" presName="thickLine" presStyleLbl="alignNode1" presStyleIdx="2" presStyleCnt="5"/>
      <dgm:spPr/>
    </dgm:pt>
    <dgm:pt modelId="{05E42CF5-540A-FD4D-993E-0A1958DE896F}" type="pres">
      <dgm:prSet presAssocID="{1C9C7A6D-D853-488A-97A3-816301F7ED33}" presName="horz1" presStyleCnt="0"/>
      <dgm:spPr/>
    </dgm:pt>
    <dgm:pt modelId="{D7B23A2B-CAF4-6141-881E-6840FB735722}" type="pres">
      <dgm:prSet presAssocID="{1C9C7A6D-D853-488A-97A3-816301F7ED33}" presName="tx1" presStyleLbl="revTx" presStyleIdx="2" presStyleCnt="5"/>
      <dgm:spPr/>
    </dgm:pt>
    <dgm:pt modelId="{8F27AEE8-C60B-E645-85FE-1734F1937464}" type="pres">
      <dgm:prSet presAssocID="{1C9C7A6D-D853-488A-97A3-816301F7ED33}" presName="vert1" presStyleCnt="0"/>
      <dgm:spPr/>
    </dgm:pt>
    <dgm:pt modelId="{DFDC1946-496B-EF47-A59D-6FD626EE9656}" type="pres">
      <dgm:prSet presAssocID="{08C1D169-7DE6-4BC8-8673-F8AA1739A7B7}" presName="thickLine" presStyleLbl="alignNode1" presStyleIdx="3" presStyleCnt="5"/>
      <dgm:spPr/>
    </dgm:pt>
    <dgm:pt modelId="{FE9EA3DA-B811-D645-84DD-A1931953AF18}" type="pres">
      <dgm:prSet presAssocID="{08C1D169-7DE6-4BC8-8673-F8AA1739A7B7}" presName="horz1" presStyleCnt="0"/>
      <dgm:spPr/>
    </dgm:pt>
    <dgm:pt modelId="{610B5C59-8944-F947-9950-0FAE444A594E}" type="pres">
      <dgm:prSet presAssocID="{08C1D169-7DE6-4BC8-8673-F8AA1739A7B7}" presName="tx1" presStyleLbl="revTx" presStyleIdx="3" presStyleCnt="5"/>
      <dgm:spPr/>
    </dgm:pt>
    <dgm:pt modelId="{2518F3F5-F6A2-4949-9A04-F7E579D8665F}" type="pres">
      <dgm:prSet presAssocID="{08C1D169-7DE6-4BC8-8673-F8AA1739A7B7}" presName="vert1" presStyleCnt="0"/>
      <dgm:spPr/>
    </dgm:pt>
    <dgm:pt modelId="{F5730B32-389E-F34B-856B-7F5E3AEEFE70}" type="pres">
      <dgm:prSet presAssocID="{AF5C3766-5322-4D61-99E7-FCFCB6EFEA37}" presName="thickLine" presStyleLbl="alignNode1" presStyleIdx="4" presStyleCnt="5"/>
      <dgm:spPr/>
    </dgm:pt>
    <dgm:pt modelId="{292FC7C5-E95C-3148-B75D-5BE4670764D2}" type="pres">
      <dgm:prSet presAssocID="{AF5C3766-5322-4D61-99E7-FCFCB6EFEA37}" presName="horz1" presStyleCnt="0"/>
      <dgm:spPr/>
    </dgm:pt>
    <dgm:pt modelId="{44262FBF-543E-1146-A6E0-2BCDF21E1B85}" type="pres">
      <dgm:prSet presAssocID="{AF5C3766-5322-4D61-99E7-FCFCB6EFEA37}" presName="tx1" presStyleLbl="revTx" presStyleIdx="4" presStyleCnt="5"/>
      <dgm:spPr/>
    </dgm:pt>
    <dgm:pt modelId="{77CCABD6-51B0-014F-98D7-979BA9A89FF4}" type="pres">
      <dgm:prSet presAssocID="{AF5C3766-5322-4D61-99E7-FCFCB6EFEA37}" presName="vert1" presStyleCnt="0"/>
      <dgm:spPr/>
    </dgm:pt>
  </dgm:ptLst>
  <dgm:cxnLst>
    <dgm:cxn modelId="{46AF8603-B339-1B4D-BCFB-7D3D0A3BB87B}" type="presOf" srcId="{67273453-8AA5-4C74-82C3-B84B23E1014A}" destId="{36F79E0C-647E-724A-B194-79DA6E2C83CA}" srcOrd="0" destOrd="0" presId="urn:microsoft.com/office/officeart/2008/layout/LinedList"/>
    <dgm:cxn modelId="{7F40090F-6F3E-4949-93C1-A6CD967C79C1}" srcId="{67273453-8AA5-4C74-82C3-B84B23E1014A}" destId="{AF5C3766-5322-4D61-99E7-FCFCB6EFEA37}" srcOrd="4" destOrd="0" parTransId="{75C424AB-75E3-4F5B-9039-D043354D897E}" sibTransId="{DE1FCA21-75C5-44CC-B00A-1BE86DD15DA2}"/>
    <dgm:cxn modelId="{F150E120-25D1-4FA7-BFCC-9E364DDDBF9B}" srcId="{67273453-8AA5-4C74-82C3-B84B23E1014A}" destId="{1C9C7A6D-D853-488A-97A3-816301F7ED33}" srcOrd="2" destOrd="0" parTransId="{6668DD47-CE1C-4EBF-A9D6-34406625FE76}" sibTransId="{79B4269B-6EA4-485E-B92F-5A53702723E9}"/>
    <dgm:cxn modelId="{21E28B5A-2F04-034B-904C-82BC4AE06E29}" type="presOf" srcId="{1C9C7A6D-D853-488A-97A3-816301F7ED33}" destId="{D7B23A2B-CAF4-6141-881E-6840FB735722}" srcOrd="0" destOrd="0" presId="urn:microsoft.com/office/officeart/2008/layout/LinedList"/>
    <dgm:cxn modelId="{517B5277-FF58-F644-AA59-4EBFC62CF909}" type="presOf" srcId="{34EB1FCB-EF4E-422A-A96F-3E14DDBCA8E1}" destId="{3DEDDAA2-137C-4249-9A83-E7E6D0A93BC8}" srcOrd="0" destOrd="0" presId="urn:microsoft.com/office/officeart/2008/layout/LinedList"/>
    <dgm:cxn modelId="{C8409980-BA31-4A93-ADB3-2916FBD54EB1}" srcId="{67273453-8AA5-4C74-82C3-B84B23E1014A}" destId="{5218D93E-960B-4AC0-A941-F36F655AC220}" srcOrd="0" destOrd="0" parTransId="{C68E9A83-2410-467D-8471-029DBDFB1C7A}" sibTransId="{73EA5DCF-B378-430A-8D47-7413EC84049A}"/>
    <dgm:cxn modelId="{4E0B57B1-321D-0A4F-98C3-AEE4DA579ABF}" type="presOf" srcId="{AF5C3766-5322-4D61-99E7-FCFCB6EFEA37}" destId="{44262FBF-543E-1146-A6E0-2BCDF21E1B85}" srcOrd="0" destOrd="0" presId="urn:microsoft.com/office/officeart/2008/layout/LinedList"/>
    <dgm:cxn modelId="{47F10BBC-1CAA-4EB0-AF49-02AACC01EA2D}" srcId="{67273453-8AA5-4C74-82C3-B84B23E1014A}" destId="{34EB1FCB-EF4E-422A-A96F-3E14DDBCA8E1}" srcOrd="1" destOrd="0" parTransId="{23AFC11E-1821-4A86-8001-5BF8807C7E5C}" sibTransId="{73BF4B3B-9FA7-4E55-B123-A322DC040F13}"/>
    <dgm:cxn modelId="{805B9CBF-872F-774A-BB4F-B0227FFF5169}" type="presOf" srcId="{5218D93E-960B-4AC0-A941-F36F655AC220}" destId="{01A0AF20-CE16-3740-A304-98C01C522064}" srcOrd="0" destOrd="0" presId="urn:microsoft.com/office/officeart/2008/layout/LinedList"/>
    <dgm:cxn modelId="{33E3EECA-9787-45E9-8A67-4A2D09D636DE}" srcId="{67273453-8AA5-4C74-82C3-B84B23E1014A}" destId="{08C1D169-7DE6-4BC8-8673-F8AA1739A7B7}" srcOrd="3" destOrd="0" parTransId="{580EEF3E-6FBA-4559-A390-E1D40A8B17E0}" sibTransId="{D40072ED-43E2-4B26-8C26-543920C8180F}"/>
    <dgm:cxn modelId="{C8C2A4DD-7E57-7541-96E2-1DD131D66FF1}" type="presOf" srcId="{08C1D169-7DE6-4BC8-8673-F8AA1739A7B7}" destId="{610B5C59-8944-F947-9950-0FAE444A594E}" srcOrd="0" destOrd="0" presId="urn:microsoft.com/office/officeart/2008/layout/LinedList"/>
    <dgm:cxn modelId="{D45B810C-3930-8940-9788-8B7DC1EAF0AB}" type="presParOf" srcId="{36F79E0C-647E-724A-B194-79DA6E2C83CA}" destId="{F5C5FEE6-C3A4-3340-9DAC-3FFE1C321EB7}" srcOrd="0" destOrd="0" presId="urn:microsoft.com/office/officeart/2008/layout/LinedList"/>
    <dgm:cxn modelId="{2B5F93D3-3212-EB49-86E0-43E40F0EB5EB}" type="presParOf" srcId="{36F79E0C-647E-724A-B194-79DA6E2C83CA}" destId="{B1665DA1-B08E-5247-A676-1397A7605AFD}" srcOrd="1" destOrd="0" presId="urn:microsoft.com/office/officeart/2008/layout/LinedList"/>
    <dgm:cxn modelId="{29400120-F1F3-FA47-8943-3F148B04A47F}" type="presParOf" srcId="{B1665DA1-B08E-5247-A676-1397A7605AFD}" destId="{01A0AF20-CE16-3740-A304-98C01C522064}" srcOrd="0" destOrd="0" presId="urn:microsoft.com/office/officeart/2008/layout/LinedList"/>
    <dgm:cxn modelId="{6CFCB4DD-704B-4342-9EF1-E7A088C037B6}" type="presParOf" srcId="{B1665DA1-B08E-5247-A676-1397A7605AFD}" destId="{17CB50B5-C53C-A64D-B7F0-EB8C9FCAC5A4}" srcOrd="1" destOrd="0" presId="urn:microsoft.com/office/officeart/2008/layout/LinedList"/>
    <dgm:cxn modelId="{BC19AF69-FF9D-4344-A33B-2DA0337F74A7}" type="presParOf" srcId="{36F79E0C-647E-724A-B194-79DA6E2C83CA}" destId="{C8E90C63-707C-9647-AF34-2DC1C437CC83}" srcOrd="2" destOrd="0" presId="urn:microsoft.com/office/officeart/2008/layout/LinedList"/>
    <dgm:cxn modelId="{096B5418-82E0-5B42-B324-8FE245D9FC82}" type="presParOf" srcId="{36F79E0C-647E-724A-B194-79DA6E2C83CA}" destId="{B4D144CA-FA43-7F4C-AAC4-3BF012299493}" srcOrd="3" destOrd="0" presId="urn:microsoft.com/office/officeart/2008/layout/LinedList"/>
    <dgm:cxn modelId="{584794F5-E9A3-5544-A9CB-E8DA1FA7FEF2}" type="presParOf" srcId="{B4D144CA-FA43-7F4C-AAC4-3BF012299493}" destId="{3DEDDAA2-137C-4249-9A83-E7E6D0A93BC8}" srcOrd="0" destOrd="0" presId="urn:microsoft.com/office/officeart/2008/layout/LinedList"/>
    <dgm:cxn modelId="{65895904-17EC-1D48-912A-F48602F2C219}" type="presParOf" srcId="{B4D144CA-FA43-7F4C-AAC4-3BF012299493}" destId="{19DCDAEE-BCF4-694A-A213-DAAEEF694FAA}" srcOrd="1" destOrd="0" presId="urn:microsoft.com/office/officeart/2008/layout/LinedList"/>
    <dgm:cxn modelId="{EBCD196B-3551-A447-914D-DC652FD60D13}" type="presParOf" srcId="{36F79E0C-647E-724A-B194-79DA6E2C83CA}" destId="{ABD3FF30-038F-0346-B7D2-9D6BA488D24F}" srcOrd="4" destOrd="0" presId="urn:microsoft.com/office/officeart/2008/layout/LinedList"/>
    <dgm:cxn modelId="{FB242DB2-F862-AC46-B484-DE6E91712A1E}" type="presParOf" srcId="{36F79E0C-647E-724A-B194-79DA6E2C83CA}" destId="{05E42CF5-540A-FD4D-993E-0A1958DE896F}" srcOrd="5" destOrd="0" presId="urn:microsoft.com/office/officeart/2008/layout/LinedList"/>
    <dgm:cxn modelId="{AE5C2F4B-3EE3-5744-8556-39E4D9244BBC}" type="presParOf" srcId="{05E42CF5-540A-FD4D-993E-0A1958DE896F}" destId="{D7B23A2B-CAF4-6141-881E-6840FB735722}" srcOrd="0" destOrd="0" presId="urn:microsoft.com/office/officeart/2008/layout/LinedList"/>
    <dgm:cxn modelId="{9C285217-4EFF-414A-ABD9-B4A64D765E14}" type="presParOf" srcId="{05E42CF5-540A-FD4D-993E-0A1958DE896F}" destId="{8F27AEE8-C60B-E645-85FE-1734F1937464}" srcOrd="1" destOrd="0" presId="urn:microsoft.com/office/officeart/2008/layout/LinedList"/>
    <dgm:cxn modelId="{03BB81AD-E6BB-D54F-80CC-109F64E552B3}" type="presParOf" srcId="{36F79E0C-647E-724A-B194-79DA6E2C83CA}" destId="{DFDC1946-496B-EF47-A59D-6FD626EE9656}" srcOrd="6" destOrd="0" presId="urn:microsoft.com/office/officeart/2008/layout/LinedList"/>
    <dgm:cxn modelId="{37DBB92E-768F-554A-8066-0DD5974A1029}" type="presParOf" srcId="{36F79E0C-647E-724A-B194-79DA6E2C83CA}" destId="{FE9EA3DA-B811-D645-84DD-A1931953AF18}" srcOrd="7" destOrd="0" presId="urn:microsoft.com/office/officeart/2008/layout/LinedList"/>
    <dgm:cxn modelId="{E01CA261-766B-E84A-8597-1D076269BAA4}" type="presParOf" srcId="{FE9EA3DA-B811-D645-84DD-A1931953AF18}" destId="{610B5C59-8944-F947-9950-0FAE444A594E}" srcOrd="0" destOrd="0" presId="urn:microsoft.com/office/officeart/2008/layout/LinedList"/>
    <dgm:cxn modelId="{8E2454E4-8989-2540-BC85-D9A97F40C7F5}" type="presParOf" srcId="{FE9EA3DA-B811-D645-84DD-A1931953AF18}" destId="{2518F3F5-F6A2-4949-9A04-F7E579D8665F}" srcOrd="1" destOrd="0" presId="urn:microsoft.com/office/officeart/2008/layout/LinedList"/>
    <dgm:cxn modelId="{96186085-E514-5341-8458-D1269A2B4BA4}" type="presParOf" srcId="{36F79E0C-647E-724A-B194-79DA6E2C83CA}" destId="{F5730B32-389E-F34B-856B-7F5E3AEEFE70}" srcOrd="8" destOrd="0" presId="urn:microsoft.com/office/officeart/2008/layout/LinedList"/>
    <dgm:cxn modelId="{8F0AAC98-28F2-3148-B47E-974BAAC70E28}" type="presParOf" srcId="{36F79E0C-647E-724A-B194-79DA6E2C83CA}" destId="{292FC7C5-E95C-3148-B75D-5BE4670764D2}" srcOrd="9" destOrd="0" presId="urn:microsoft.com/office/officeart/2008/layout/LinedList"/>
    <dgm:cxn modelId="{DD9EFEE9-56FF-D848-96B9-9549DB24F82C}" type="presParOf" srcId="{292FC7C5-E95C-3148-B75D-5BE4670764D2}" destId="{44262FBF-543E-1146-A6E0-2BCDF21E1B85}" srcOrd="0" destOrd="0" presId="urn:microsoft.com/office/officeart/2008/layout/LinedList"/>
    <dgm:cxn modelId="{6DDA9526-B4B1-3442-8770-5BE5E55088A6}" type="presParOf" srcId="{292FC7C5-E95C-3148-B75D-5BE4670764D2}" destId="{77CCABD6-51B0-014F-98D7-979BA9A89FF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DA764B96-C27C-486C-A42B-82C57780DD43}"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1E3EECA4-54B9-4FF7-8120-5F258762B3EB}">
      <dgm:prSet/>
      <dgm:spPr/>
      <dgm:t>
        <a:bodyPr/>
        <a:lstStyle/>
        <a:p>
          <a:r>
            <a:rPr lang="it-IT"/>
            <a:t>La scoperta backward blocking, insieme ad altre manifestazioni di retrospective revaluation, segnò il definitivo abbandono dell’idea che la forza dell’associazione di uno stimolo con una conseguenza possa essere revisionata solo quando lo stimolo si presenta (contingenze </a:t>
          </a:r>
          <a:r>
            <a:rPr lang="it-IT" b="1"/>
            <a:t>a </a:t>
          </a:r>
          <a:r>
            <a:rPr lang="it-IT"/>
            <a:t>e</a:t>
          </a:r>
          <a:r>
            <a:rPr lang="it-IT" b="1"/>
            <a:t> b</a:t>
          </a:r>
          <a:r>
            <a:rPr lang="it-IT"/>
            <a:t>) </a:t>
          </a:r>
          <a:endParaRPr lang="en-US"/>
        </a:p>
      </dgm:t>
    </dgm:pt>
    <dgm:pt modelId="{DE93D499-8550-4F6B-881B-822F6263058E}" type="parTrans" cxnId="{D23E924D-0AC3-4EAF-B7D4-B83D70A66279}">
      <dgm:prSet/>
      <dgm:spPr/>
      <dgm:t>
        <a:bodyPr/>
        <a:lstStyle/>
        <a:p>
          <a:endParaRPr lang="en-US"/>
        </a:p>
      </dgm:t>
    </dgm:pt>
    <dgm:pt modelId="{15E18761-843B-4530-A330-79782A16F95F}" type="sibTrans" cxnId="{D23E924D-0AC3-4EAF-B7D4-B83D70A66279}">
      <dgm:prSet/>
      <dgm:spPr/>
      <dgm:t>
        <a:bodyPr/>
        <a:lstStyle/>
        <a:p>
          <a:endParaRPr lang="en-US"/>
        </a:p>
      </dgm:t>
    </dgm:pt>
    <dgm:pt modelId="{52E0679A-7495-452D-8AA6-CC7C74530030}">
      <dgm:prSet/>
      <dgm:spPr/>
      <dgm:t>
        <a:bodyPr/>
        <a:lstStyle/>
        <a:p>
          <a:r>
            <a:rPr lang="it-IT" dirty="0"/>
            <a:t>Non solo la concomitanza tra CS e US non è necessaria né sufficiente per apprendere un’associazione, ma non è necessaria neppure la presenza del CS, per modificare il suo grado di associazione verso l’US. </a:t>
          </a:r>
          <a:endParaRPr lang="en-US" dirty="0"/>
        </a:p>
      </dgm:t>
    </dgm:pt>
    <dgm:pt modelId="{DC24B962-A11B-42E2-B628-A2A64ED996ED}" type="parTrans" cxnId="{0D281733-2987-4BEB-8007-1D3ABAA5D3F6}">
      <dgm:prSet/>
      <dgm:spPr/>
      <dgm:t>
        <a:bodyPr/>
        <a:lstStyle/>
        <a:p>
          <a:endParaRPr lang="en-US"/>
        </a:p>
      </dgm:t>
    </dgm:pt>
    <dgm:pt modelId="{66E88DC8-FA67-4562-A9B6-BFBEF9E9BC09}" type="sibTrans" cxnId="{0D281733-2987-4BEB-8007-1D3ABAA5D3F6}">
      <dgm:prSet/>
      <dgm:spPr/>
      <dgm:t>
        <a:bodyPr/>
        <a:lstStyle/>
        <a:p>
          <a:endParaRPr lang="en-US"/>
        </a:p>
      </dgm:t>
    </dgm:pt>
    <dgm:pt modelId="{2656EBF9-1521-49AF-8977-EB49D33388BC}">
      <dgm:prSet/>
      <dgm:spPr/>
      <dgm:t>
        <a:bodyPr/>
        <a:lstStyle/>
        <a:p>
          <a:r>
            <a:rPr lang="it-IT" dirty="0"/>
            <a:t>Persino l’apprendimento animale delle correlazioni, per lungo tempo ritenuto esclusivamente di tipo bottom-up, sembra poter avvenire in modo retrospettivo, caratteristica distintiva dell’apprendimento di tipo top-down.</a:t>
          </a:r>
          <a:endParaRPr lang="en-US" dirty="0"/>
        </a:p>
      </dgm:t>
    </dgm:pt>
    <dgm:pt modelId="{270BB7C2-8ECB-44ED-BD96-553945EF1CC6}" type="parTrans" cxnId="{14586CFE-E816-4F8C-AD58-5963C35F4EAC}">
      <dgm:prSet/>
      <dgm:spPr/>
      <dgm:t>
        <a:bodyPr/>
        <a:lstStyle/>
        <a:p>
          <a:endParaRPr lang="en-US"/>
        </a:p>
      </dgm:t>
    </dgm:pt>
    <dgm:pt modelId="{54DE7A2A-BB24-46BE-90CC-8CABF2D210E3}" type="sibTrans" cxnId="{14586CFE-E816-4F8C-AD58-5963C35F4EAC}">
      <dgm:prSet/>
      <dgm:spPr/>
      <dgm:t>
        <a:bodyPr/>
        <a:lstStyle/>
        <a:p>
          <a:endParaRPr lang="en-US"/>
        </a:p>
      </dgm:t>
    </dgm:pt>
    <dgm:pt modelId="{9551A068-CECD-644A-8FFF-A8E3C6DAEF76}" type="pres">
      <dgm:prSet presAssocID="{DA764B96-C27C-486C-A42B-82C57780DD43}" presName="vert0" presStyleCnt="0">
        <dgm:presLayoutVars>
          <dgm:dir/>
          <dgm:animOne val="branch"/>
          <dgm:animLvl val="lvl"/>
        </dgm:presLayoutVars>
      </dgm:prSet>
      <dgm:spPr/>
    </dgm:pt>
    <dgm:pt modelId="{7DECA72A-9370-4B48-B1C4-7E95061D53F8}" type="pres">
      <dgm:prSet presAssocID="{1E3EECA4-54B9-4FF7-8120-5F258762B3EB}" presName="thickLine" presStyleLbl="alignNode1" presStyleIdx="0" presStyleCnt="3"/>
      <dgm:spPr/>
    </dgm:pt>
    <dgm:pt modelId="{CE528309-951E-1E47-A362-04816EC508AC}" type="pres">
      <dgm:prSet presAssocID="{1E3EECA4-54B9-4FF7-8120-5F258762B3EB}" presName="horz1" presStyleCnt="0"/>
      <dgm:spPr/>
    </dgm:pt>
    <dgm:pt modelId="{ADD5ADD9-2728-4D4C-9A69-03648F2961D1}" type="pres">
      <dgm:prSet presAssocID="{1E3EECA4-54B9-4FF7-8120-5F258762B3EB}" presName="tx1" presStyleLbl="revTx" presStyleIdx="0" presStyleCnt="3"/>
      <dgm:spPr/>
    </dgm:pt>
    <dgm:pt modelId="{1E94FA7E-7A26-004D-BD24-63154CD20A5E}" type="pres">
      <dgm:prSet presAssocID="{1E3EECA4-54B9-4FF7-8120-5F258762B3EB}" presName="vert1" presStyleCnt="0"/>
      <dgm:spPr/>
    </dgm:pt>
    <dgm:pt modelId="{01BCF41F-E4FC-7D4E-B3E5-00BAA5A19780}" type="pres">
      <dgm:prSet presAssocID="{52E0679A-7495-452D-8AA6-CC7C74530030}" presName="thickLine" presStyleLbl="alignNode1" presStyleIdx="1" presStyleCnt="3"/>
      <dgm:spPr/>
    </dgm:pt>
    <dgm:pt modelId="{E9BB85E0-379F-4C40-A00A-3CCCABDCE9AF}" type="pres">
      <dgm:prSet presAssocID="{52E0679A-7495-452D-8AA6-CC7C74530030}" presName="horz1" presStyleCnt="0"/>
      <dgm:spPr/>
    </dgm:pt>
    <dgm:pt modelId="{B2DEC110-BAC9-CA4B-85E9-5099DC8C7C5B}" type="pres">
      <dgm:prSet presAssocID="{52E0679A-7495-452D-8AA6-CC7C74530030}" presName="tx1" presStyleLbl="revTx" presStyleIdx="1" presStyleCnt="3"/>
      <dgm:spPr/>
    </dgm:pt>
    <dgm:pt modelId="{8F419E2A-07BE-4F49-8014-683011ED1EF4}" type="pres">
      <dgm:prSet presAssocID="{52E0679A-7495-452D-8AA6-CC7C74530030}" presName="vert1" presStyleCnt="0"/>
      <dgm:spPr/>
    </dgm:pt>
    <dgm:pt modelId="{653FE4EE-BD1B-B345-91CA-99455BAB295C}" type="pres">
      <dgm:prSet presAssocID="{2656EBF9-1521-49AF-8977-EB49D33388BC}" presName="thickLine" presStyleLbl="alignNode1" presStyleIdx="2" presStyleCnt="3"/>
      <dgm:spPr/>
    </dgm:pt>
    <dgm:pt modelId="{52528567-C77D-5F4D-96E0-F973392BFA14}" type="pres">
      <dgm:prSet presAssocID="{2656EBF9-1521-49AF-8977-EB49D33388BC}" presName="horz1" presStyleCnt="0"/>
      <dgm:spPr/>
    </dgm:pt>
    <dgm:pt modelId="{F8EF8347-E9FD-D549-A610-9FE2567DDEC9}" type="pres">
      <dgm:prSet presAssocID="{2656EBF9-1521-49AF-8977-EB49D33388BC}" presName="tx1" presStyleLbl="revTx" presStyleIdx="2" presStyleCnt="3"/>
      <dgm:spPr/>
    </dgm:pt>
    <dgm:pt modelId="{56AF077D-B63D-154F-9E4F-344711A710D6}" type="pres">
      <dgm:prSet presAssocID="{2656EBF9-1521-49AF-8977-EB49D33388BC}" presName="vert1" presStyleCnt="0"/>
      <dgm:spPr/>
    </dgm:pt>
  </dgm:ptLst>
  <dgm:cxnLst>
    <dgm:cxn modelId="{22EBEE1D-1416-2742-817A-44AAC6BADFC3}" type="presOf" srcId="{2656EBF9-1521-49AF-8977-EB49D33388BC}" destId="{F8EF8347-E9FD-D549-A610-9FE2567DDEC9}" srcOrd="0" destOrd="0" presId="urn:microsoft.com/office/officeart/2008/layout/LinedList"/>
    <dgm:cxn modelId="{0D281733-2987-4BEB-8007-1D3ABAA5D3F6}" srcId="{DA764B96-C27C-486C-A42B-82C57780DD43}" destId="{52E0679A-7495-452D-8AA6-CC7C74530030}" srcOrd="1" destOrd="0" parTransId="{DC24B962-A11B-42E2-B628-A2A64ED996ED}" sibTransId="{66E88DC8-FA67-4562-A9B6-BFBEF9E9BC09}"/>
    <dgm:cxn modelId="{D23E924D-0AC3-4EAF-B7D4-B83D70A66279}" srcId="{DA764B96-C27C-486C-A42B-82C57780DD43}" destId="{1E3EECA4-54B9-4FF7-8120-5F258762B3EB}" srcOrd="0" destOrd="0" parTransId="{DE93D499-8550-4F6B-881B-822F6263058E}" sibTransId="{15E18761-843B-4530-A330-79782A16F95F}"/>
    <dgm:cxn modelId="{E0C2FF61-5556-FD44-8EB5-FCC043F1A7C3}" type="presOf" srcId="{1E3EECA4-54B9-4FF7-8120-5F258762B3EB}" destId="{ADD5ADD9-2728-4D4C-9A69-03648F2961D1}" srcOrd="0" destOrd="0" presId="urn:microsoft.com/office/officeart/2008/layout/LinedList"/>
    <dgm:cxn modelId="{F089DBEA-AE83-8B4E-954A-DB1A8AE1715D}" type="presOf" srcId="{52E0679A-7495-452D-8AA6-CC7C74530030}" destId="{B2DEC110-BAC9-CA4B-85E9-5099DC8C7C5B}" srcOrd="0" destOrd="0" presId="urn:microsoft.com/office/officeart/2008/layout/LinedList"/>
    <dgm:cxn modelId="{4AD655ED-6B33-304C-9971-5FB34D58CBFD}" type="presOf" srcId="{DA764B96-C27C-486C-A42B-82C57780DD43}" destId="{9551A068-CECD-644A-8FFF-A8E3C6DAEF76}" srcOrd="0" destOrd="0" presId="urn:microsoft.com/office/officeart/2008/layout/LinedList"/>
    <dgm:cxn modelId="{14586CFE-E816-4F8C-AD58-5963C35F4EAC}" srcId="{DA764B96-C27C-486C-A42B-82C57780DD43}" destId="{2656EBF9-1521-49AF-8977-EB49D33388BC}" srcOrd="2" destOrd="0" parTransId="{270BB7C2-8ECB-44ED-BD96-553945EF1CC6}" sibTransId="{54DE7A2A-BB24-46BE-90CC-8CABF2D210E3}"/>
    <dgm:cxn modelId="{54ED997E-8FCD-9643-B8F1-C9C50510C593}" type="presParOf" srcId="{9551A068-CECD-644A-8FFF-A8E3C6DAEF76}" destId="{7DECA72A-9370-4B48-B1C4-7E95061D53F8}" srcOrd="0" destOrd="0" presId="urn:microsoft.com/office/officeart/2008/layout/LinedList"/>
    <dgm:cxn modelId="{CC6B4692-F05D-7B4D-983C-62BF06375A59}" type="presParOf" srcId="{9551A068-CECD-644A-8FFF-A8E3C6DAEF76}" destId="{CE528309-951E-1E47-A362-04816EC508AC}" srcOrd="1" destOrd="0" presId="urn:microsoft.com/office/officeart/2008/layout/LinedList"/>
    <dgm:cxn modelId="{CEC09346-D24E-2244-8B7C-DE27D299A47D}" type="presParOf" srcId="{CE528309-951E-1E47-A362-04816EC508AC}" destId="{ADD5ADD9-2728-4D4C-9A69-03648F2961D1}" srcOrd="0" destOrd="0" presId="urn:microsoft.com/office/officeart/2008/layout/LinedList"/>
    <dgm:cxn modelId="{0143427F-8707-1D4E-85F5-17167A6AFF50}" type="presParOf" srcId="{CE528309-951E-1E47-A362-04816EC508AC}" destId="{1E94FA7E-7A26-004D-BD24-63154CD20A5E}" srcOrd="1" destOrd="0" presId="urn:microsoft.com/office/officeart/2008/layout/LinedList"/>
    <dgm:cxn modelId="{2D188BFD-D123-3440-AE6E-6214119FAA01}" type="presParOf" srcId="{9551A068-CECD-644A-8FFF-A8E3C6DAEF76}" destId="{01BCF41F-E4FC-7D4E-B3E5-00BAA5A19780}" srcOrd="2" destOrd="0" presId="urn:microsoft.com/office/officeart/2008/layout/LinedList"/>
    <dgm:cxn modelId="{3F51F359-4A0F-3D47-A88E-4E0F1BDD062F}" type="presParOf" srcId="{9551A068-CECD-644A-8FFF-A8E3C6DAEF76}" destId="{E9BB85E0-379F-4C40-A00A-3CCCABDCE9AF}" srcOrd="3" destOrd="0" presId="urn:microsoft.com/office/officeart/2008/layout/LinedList"/>
    <dgm:cxn modelId="{51D1A91C-AB2F-D948-9919-A0DE952CC64C}" type="presParOf" srcId="{E9BB85E0-379F-4C40-A00A-3CCCABDCE9AF}" destId="{B2DEC110-BAC9-CA4B-85E9-5099DC8C7C5B}" srcOrd="0" destOrd="0" presId="urn:microsoft.com/office/officeart/2008/layout/LinedList"/>
    <dgm:cxn modelId="{EEF34CFE-1EE6-4444-9E20-E8B901FF8A5A}" type="presParOf" srcId="{E9BB85E0-379F-4C40-A00A-3CCCABDCE9AF}" destId="{8F419E2A-07BE-4F49-8014-683011ED1EF4}" srcOrd="1" destOrd="0" presId="urn:microsoft.com/office/officeart/2008/layout/LinedList"/>
    <dgm:cxn modelId="{E752E961-B06F-E847-B0D5-40C5FD40DEFF}" type="presParOf" srcId="{9551A068-CECD-644A-8FFF-A8E3C6DAEF76}" destId="{653FE4EE-BD1B-B345-91CA-99455BAB295C}" srcOrd="4" destOrd="0" presId="urn:microsoft.com/office/officeart/2008/layout/LinedList"/>
    <dgm:cxn modelId="{E4EDC49A-C120-FB4B-83E4-FD1C3B44EF21}" type="presParOf" srcId="{9551A068-CECD-644A-8FFF-A8E3C6DAEF76}" destId="{52528567-C77D-5F4D-96E0-F973392BFA14}" srcOrd="5" destOrd="0" presId="urn:microsoft.com/office/officeart/2008/layout/LinedList"/>
    <dgm:cxn modelId="{482525FA-1691-DD41-B89E-25FCD042F88F}" type="presParOf" srcId="{52528567-C77D-5F4D-96E0-F973392BFA14}" destId="{F8EF8347-E9FD-D549-A610-9FE2567DDEC9}" srcOrd="0" destOrd="0" presId="urn:microsoft.com/office/officeart/2008/layout/LinedList"/>
    <dgm:cxn modelId="{E6798A0C-0CBF-E044-A540-6C3FA47BDEEF}" type="presParOf" srcId="{52528567-C77D-5F4D-96E0-F973392BFA14}" destId="{56AF077D-B63D-154F-9E4F-344711A710D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E0897DE7-7988-46C9-83EF-37BF3EA992CE}"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4788EE16-1158-4536-864B-780C87DC3F18}">
      <dgm:prSet/>
      <dgm:spPr/>
      <dgm:t>
        <a:bodyPr/>
        <a:lstStyle/>
        <a:p>
          <a:r>
            <a:rPr lang="it-IT"/>
            <a:t>Paradossalmente, molti altri paradigmi mostrano grande insensibilità alle proprietà statistiche dei dati</a:t>
          </a:r>
          <a:endParaRPr lang="en-US"/>
        </a:p>
      </dgm:t>
    </dgm:pt>
    <dgm:pt modelId="{F23E535D-7DB7-4DDA-B086-16CEC29ED81E}" type="parTrans" cxnId="{8B04FB5A-288B-4C78-B802-36E97595B20D}">
      <dgm:prSet/>
      <dgm:spPr/>
      <dgm:t>
        <a:bodyPr/>
        <a:lstStyle/>
        <a:p>
          <a:endParaRPr lang="en-US"/>
        </a:p>
      </dgm:t>
    </dgm:pt>
    <dgm:pt modelId="{5459415C-8E9A-48B3-B1C3-181680F098B2}" type="sibTrans" cxnId="{8B04FB5A-288B-4C78-B802-36E97595B20D}">
      <dgm:prSet/>
      <dgm:spPr/>
      <dgm:t>
        <a:bodyPr/>
        <a:lstStyle/>
        <a:p>
          <a:endParaRPr lang="en-US"/>
        </a:p>
      </dgm:t>
    </dgm:pt>
    <dgm:pt modelId="{DDA244D5-B8BE-4AD8-B388-BE8B73A52534}">
      <dgm:prSet/>
      <dgm:spPr/>
      <dgm:t>
        <a:bodyPr/>
        <a:lstStyle/>
        <a:p>
          <a:r>
            <a:rPr lang="it-IT"/>
            <a:t>In numerosi studi che richiedono giudizi espliciti e consapevoli di covariazione o causalità i partecipanti non danno eguale peso alle osservazioni di tipo a, b, c, d.</a:t>
          </a:r>
          <a:endParaRPr lang="en-US"/>
        </a:p>
      </dgm:t>
    </dgm:pt>
    <dgm:pt modelId="{84C3EA6C-472C-4874-99E8-643B32300356}" type="parTrans" cxnId="{CD6412D6-A82E-461E-B735-A82569DF677E}">
      <dgm:prSet/>
      <dgm:spPr/>
      <dgm:t>
        <a:bodyPr/>
        <a:lstStyle/>
        <a:p>
          <a:endParaRPr lang="en-US"/>
        </a:p>
      </dgm:t>
    </dgm:pt>
    <dgm:pt modelId="{8A966910-100A-4CC5-9965-B370DEA5FD72}" type="sibTrans" cxnId="{CD6412D6-A82E-461E-B735-A82569DF677E}">
      <dgm:prSet/>
      <dgm:spPr/>
      <dgm:t>
        <a:bodyPr/>
        <a:lstStyle/>
        <a:p>
          <a:endParaRPr lang="en-US"/>
        </a:p>
      </dgm:t>
    </dgm:pt>
    <dgm:pt modelId="{AAC0787E-3034-4143-9E32-C67639794AA4}">
      <dgm:prSet/>
      <dgm:spPr/>
      <dgm:t>
        <a:bodyPr/>
        <a:lstStyle/>
        <a:p>
          <a:r>
            <a:rPr lang="it-IT" dirty="0"/>
            <a:t>illudendosi dell’esistenza di associazioni che non esistono, o amplificando associazioni deboli</a:t>
          </a:r>
          <a:endParaRPr lang="en-US" dirty="0"/>
        </a:p>
      </dgm:t>
    </dgm:pt>
    <dgm:pt modelId="{D743EE18-66F3-486C-8FF9-03B0C7A6ACA9}" type="parTrans" cxnId="{9A722641-C6D6-448A-9792-2A9B2826B5A4}">
      <dgm:prSet/>
      <dgm:spPr/>
      <dgm:t>
        <a:bodyPr/>
        <a:lstStyle/>
        <a:p>
          <a:endParaRPr lang="en-US"/>
        </a:p>
      </dgm:t>
    </dgm:pt>
    <dgm:pt modelId="{C5E394E4-D037-4765-A588-75975625EC3A}" type="sibTrans" cxnId="{9A722641-C6D6-448A-9792-2A9B2826B5A4}">
      <dgm:prSet/>
      <dgm:spPr/>
      <dgm:t>
        <a:bodyPr/>
        <a:lstStyle/>
        <a:p>
          <a:endParaRPr lang="en-US"/>
        </a:p>
      </dgm:t>
    </dgm:pt>
    <dgm:pt modelId="{E2B9EA45-DE63-1542-8D1F-3814A1FFC08B}" type="pres">
      <dgm:prSet presAssocID="{E0897DE7-7988-46C9-83EF-37BF3EA992CE}" presName="vert0" presStyleCnt="0">
        <dgm:presLayoutVars>
          <dgm:dir/>
          <dgm:animOne val="branch"/>
          <dgm:animLvl val="lvl"/>
        </dgm:presLayoutVars>
      </dgm:prSet>
      <dgm:spPr/>
    </dgm:pt>
    <dgm:pt modelId="{CD830F93-84CF-364E-AC1F-87EA51AE0A75}" type="pres">
      <dgm:prSet presAssocID="{4788EE16-1158-4536-864B-780C87DC3F18}" presName="thickLine" presStyleLbl="alignNode1" presStyleIdx="0" presStyleCnt="3"/>
      <dgm:spPr/>
    </dgm:pt>
    <dgm:pt modelId="{CEBB2954-30FA-8F44-8CF0-E3E76D42B957}" type="pres">
      <dgm:prSet presAssocID="{4788EE16-1158-4536-864B-780C87DC3F18}" presName="horz1" presStyleCnt="0"/>
      <dgm:spPr/>
    </dgm:pt>
    <dgm:pt modelId="{346844A8-0491-0F4D-90ED-0DDA4AF0E274}" type="pres">
      <dgm:prSet presAssocID="{4788EE16-1158-4536-864B-780C87DC3F18}" presName="tx1" presStyleLbl="revTx" presStyleIdx="0" presStyleCnt="3"/>
      <dgm:spPr/>
    </dgm:pt>
    <dgm:pt modelId="{C4E9B390-72AD-504D-939F-6607735C7B53}" type="pres">
      <dgm:prSet presAssocID="{4788EE16-1158-4536-864B-780C87DC3F18}" presName="vert1" presStyleCnt="0"/>
      <dgm:spPr/>
    </dgm:pt>
    <dgm:pt modelId="{CEF8B1F5-7AD6-0149-876F-2623C8EBA40B}" type="pres">
      <dgm:prSet presAssocID="{DDA244D5-B8BE-4AD8-B388-BE8B73A52534}" presName="thickLine" presStyleLbl="alignNode1" presStyleIdx="1" presStyleCnt="3"/>
      <dgm:spPr/>
    </dgm:pt>
    <dgm:pt modelId="{F3D06771-7FA3-1848-A31C-702E1C296655}" type="pres">
      <dgm:prSet presAssocID="{DDA244D5-B8BE-4AD8-B388-BE8B73A52534}" presName="horz1" presStyleCnt="0"/>
      <dgm:spPr/>
    </dgm:pt>
    <dgm:pt modelId="{33EE28BE-2525-2145-8F8A-1D048B1C94EB}" type="pres">
      <dgm:prSet presAssocID="{DDA244D5-B8BE-4AD8-B388-BE8B73A52534}" presName="tx1" presStyleLbl="revTx" presStyleIdx="1" presStyleCnt="3"/>
      <dgm:spPr/>
    </dgm:pt>
    <dgm:pt modelId="{12E5A4F2-81CF-104F-88D2-371D0578B3C7}" type="pres">
      <dgm:prSet presAssocID="{DDA244D5-B8BE-4AD8-B388-BE8B73A52534}" presName="vert1" presStyleCnt="0"/>
      <dgm:spPr/>
    </dgm:pt>
    <dgm:pt modelId="{52CC624E-8416-0549-8DDE-A8E223AC8BAF}" type="pres">
      <dgm:prSet presAssocID="{AAC0787E-3034-4143-9E32-C67639794AA4}" presName="thickLine" presStyleLbl="alignNode1" presStyleIdx="2" presStyleCnt="3"/>
      <dgm:spPr/>
    </dgm:pt>
    <dgm:pt modelId="{742D8265-1F94-764C-96A4-28192BA2924F}" type="pres">
      <dgm:prSet presAssocID="{AAC0787E-3034-4143-9E32-C67639794AA4}" presName="horz1" presStyleCnt="0"/>
      <dgm:spPr/>
    </dgm:pt>
    <dgm:pt modelId="{291ECA6C-3CA5-3B47-9F69-64DA3DDA7B3E}" type="pres">
      <dgm:prSet presAssocID="{AAC0787E-3034-4143-9E32-C67639794AA4}" presName="tx1" presStyleLbl="revTx" presStyleIdx="2" presStyleCnt="3"/>
      <dgm:spPr/>
    </dgm:pt>
    <dgm:pt modelId="{9E25C50A-398E-2347-AFBB-28D7A509997C}" type="pres">
      <dgm:prSet presAssocID="{AAC0787E-3034-4143-9E32-C67639794AA4}" presName="vert1" presStyleCnt="0"/>
      <dgm:spPr/>
    </dgm:pt>
  </dgm:ptLst>
  <dgm:cxnLst>
    <dgm:cxn modelId="{9B0AC128-4D54-7143-96AB-1E704248DEE2}" type="presOf" srcId="{AAC0787E-3034-4143-9E32-C67639794AA4}" destId="{291ECA6C-3CA5-3B47-9F69-64DA3DDA7B3E}" srcOrd="0" destOrd="0" presId="urn:microsoft.com/office/officeart/2008/layout/LinedList"/>
    <dgm:cxn modelId="{9A722641-C6D6-448A-9792-2A9B2826B5A4}" srcId="{E0897DE7-7988-46C9-83EF-37BF3EA992CE}" destId="{AAC0787E-3034-4143-9E32-C67639794AA4}" srcOrd="2" destOrd="0" parTransId="{D743EE18-66F3-486C-8FF9-03B0C7A6ACA9}" sibTransId="{C5E394E4-D037-4765-A588-75975625EC3A}"/>
    <dgm:cxn modelId="{8B04FB5A-288B-4C78-B802-36E97595B20D}" srcId="{E0897DE7-7988-46C9-83EF-37BF3EA992CE}" destId="{4788EE16-1158-4536-864B-780C87DC3F18}" srcOrd="0" destOrd="0" parTransId="{F23E535D-7DB7-4DDA-B086-16CEC29ED81E}" sibTransId="{5459415C-8E9A-48B3-B1C3-181680F098B2}"/>
    <dgm:cxn modelId="{BF29B05F-8A0F-E543-BD45-2E5E1BB28946}" type="presOf" srcId="{DDA244D5-B8BE-4AD8-B388-BE8B73A52534}" destId="{33EE28BE-2525-2145-8F8A-1D048B1C94EB}" srcOrd="0" destOrd="0" presId="urn:microsoft.com/office/officeart/2008/layout/LinedList"/>
    <dgm:cxn modelId="{1EC399B4-AC5C-C343-AC72-1AA393A08823}" type="presOf" srcId="{E0897DE7-7988-46C9-83EF-37BF3EA992CE}" destId="{E2B9EA45-DE63-1542-8D1F-3814A1FFC08B}" srcOrd="0" destOrd="0" presId="urn:microsoft.com/office/officeart/2008/layout/LinedList"/>
    <dgm:cxn modelId="{CD6412D6-A82E-461E-B735-A82569DF677E}" srcId="{E0897DE7-7988-46C9-83EF-37BF3EA992CE}" destId="{DDA244D5-B8BE-4AD8-B388-BE8B73A52534}" srcOrd="1" destOrd="0" parTransId="{84C3EA6C-472C-4874-99E8-643B32300356}" sibTransId="{8A966910-100A-4CC5-9965-B370DEA5FD72}"/>
    <dgm:cxn modelId="{48C6BAF9-CEFC-6141-BF57-0D40551280D7}" type="presOf" srcId="{4788EE16-1158-4536-864B-780C87DC3F18}" destId="{346844A8-0491-0F4D-90ED-0DDA4AF0E274}" srcOrd="0" destOrd="0" presId="urn:microsoft.com/office/officeart/2008/layout/LinedList"/>
    <dgm:cxn modelId="{BB94525A-E7EC-5A43-959F-4C22AF14CDF4}" type="presParOf" srcId="{E2B9EA45-DE63-1542-8D1F-3814A1FFC08B}" destId="{CD830F93-84CF-364E-AC1F-87EA51AE0A75}" srcOrd="0" destOrd="0" presId="urn:microsoft.com/office/officeart/2008/layout/LinedList"/>
    <dgm:cxn modelId="{19EA0019-9A86-904E-A0F5-13ED14A92465}" type="presParOf" srcId="{E2B9EA45-DE63-1542-8D1F-3814A1FFC08B}" destId="{CEBB2954-30FA-8F44-8CF0-E3E76D42B957}" srcOrd="1" destOrd="0" presId="urn:microsoft.com/office/officeart/2008/layout/LinedList"/>
    <dgm:cxn modelId="{FD9C7514-67F9-574F-B502-FD4E8F968C09}" type="presParOf" srcId="{CEBB2954-30FA-8F44-8CF0-E3E76D42B957}" destId="{346844A8-0491-0F4D-90ED-0DDA4AF0E274}" srcOrd="0" destOrd="0" presId="urn:microsoft.com/office/officeart/2008/layout/LinedList"/>
    <dgm:cxn modelId="{859F735E-2DFF-014D-A3BE-C99961FD56DC}" type="presParOf" srcId="{CEBB2954-30FA-8F44-8CF0-E3E76D42B957}" destId="{C4E9B390-72AD-504D-939F-6607735C7B53}" srcOrd="1" destOrd="0" presId="urn:microsoft.com/office/officeart/2008/layout/LinedList"/>
    <dgm:cxn modelId="{823990BA-89BC-8849-B1C1-3325F60704A6}" type="presParOf" srcId="{E2B9EA45-DE63-1542-8D1F-3814A1FFC08B}" destId="{CEF8B1F5-7AD6-0149-876F-2623C8EBA40B}" srcOrd="2" destOrd="0" presId="urn:microsoft.com/office/officeart/2008/layout/LinedList"/>
    <dgm:cxn modelId="{51E56FB3-6239-D443-9B86-E27BF1A1CB66}" type="presParOf" srcId="{E2B9EA45-DE63-1542-8D1F-3814A1FFC08B}" destId="{F3D06771-7FA3-1848-A31C-702E1C296655}" srcOrd="3" destOrd="0" presId="urn:microsoft.com/office/officeart/2008/layout/LinedList"/>
    <dgm:cxn modelId="{493F14B3-B701-C749-9ABD-245E26362A20}" type="presParOf" srcId="{F3D06771-7FA3-1848-A31C-702E1C296655}" destId="{33EE28BE-2525-2145-8F8A-1D048B1C94EB}" srcOrd="0" destOrd="0" presId="urn:microsoft.com/office/officeart/2008/layout/LinedList"/>
    <dgm:cxn modelId="{727F11F1-4F46-1C44-8DC2-8164030E9AC9}" type="presParOf" srcId="{F3D06771-7FA3-1848-A31C-702E1C296655}" destId="{12E5A4F2-81CF-104F-88D2-371D0578B3C7}" srcOrd="1" destOrd="0" presId="urn:microsoft.com/office/officeart/2008/layout/LinedList"/>
    <dgm:cxn modelId="{F803C504-40EA-A24E-8F98-704486CFDE20}" type="presParOf" srcId="{E2B9EA45-DE63-1542-8D1F-3814A1FFC08B}" destId="{52CC624E-8416-0549-8DDE-A8E223AC8BAF}" srcOrd="4" destOrd="0" presId="urn:microsoft.com/office/officeart/2008/layout/LinedList"/>
    <dgm:cxn modelId="{E4A3823B-A7DB-A347-AFD8-26289CE00C10}" type="presParOf" srcId="{E2B9EA45-DE63-1542-8D1F-3814A1FFC08B}" destId="{742D8265-1F94-764C-96A4-28192BA2924F}" srcOrd="5" destOrd="0" presId="urn:microsoft.com/office/officeart/2008/layout/LinedList"/>
    <dgm:cxn modelId="{4F013BDC-58E2-4041-B124-7B4C65253AEE}" type="presParOf" srcId="{742D8265-1F94-764C-96A4-28192BA2924F}" destId="{291ECA6C-3CA5-3B47-9F69-64DA3DDA7B3E}" srcOrd="0" destOrd="0" presId="urn:microsoft.com/office/officeart/2008/layout/LinedList"/>
    <dgm:cxn modelId="{A886E654-5360-3741-B14F-774DD18C7A2D}" type="presParOf" srcId="{742D8265-1F94-764C-96A4-28192BA2924F}" destId="{9E25C50A-398E-2347-AFBB-28D7A509997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3ED7C3EC-76D8-4814-ACB4-770B4FD5A8BA}"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BFC2C11B-B106-4926-98A1-3D905B3EE399}">
      <dgm:prSet/>
      <dgm:spPr/>
      <dgm:t>
        <a:bodyPr/>
        <a:lstStyle/>
        <a:p>
          <a:r>
            <a:rPr lang="it-IT" dirty="0">
              <a:solidFill>
                <a:schemeClr val="tx1"/>
              </a:solidFill>
            </a:rPr>
            <a:t>Inoltre, i casi più rari in assoluto, siano essi a, b, c o d, sono sistematicamente sovrastimati</a:t>
          </a:r>
          <a:endParaRPr lang="en-US" dirty="0">
            <a:solidFill>
              <a:schemeClr val="tx1"/>
            </a:solidFill>
          </a:endParaRPr>
        </a:p>
      </dgm:t>
    </dgm:pt>
    <dgm:pt modelId="{B1313EFE-E991-4316-B2F4-EB503B8806E5}" type="parTrans" cxnId="{376FC595-F204-4215-AC12-4FAB15852BC5}">
      <dgm:prSet/>
      <dgm:spPr/>
      <dgm:t>
        <a:bodyPr/>
        <a:lstStyle/>
        <a:p>
          <a:endParaRPr lang="en-US"/>
        </a:p>
      </dgm:t>
    </dgm:pt>
    <dgm:pt modelId="{3684146C-2AA9-4C5B-A99E-C6CBBB59F805}" type="sibTrans" cxnId="{376FC595-F204-4215-AC12-4FAB15852BC5}">
      <dgm:prSet/>
      <dgm:spPr/>
      <dgm:t>
        <a:bodyPr/>
        <a:lstStyle/>
        <a:p>
          <a:endParaRPr lang="en-US"/>
        </a:p>
      </dgm:t>
    </dgm:pt>
    <dgm:pt modelId="{39B72A78-36DF-44D5-953B-2580AFEACBAB}">
      <dgm:prSet/>
      <dgm:spPr/>
      <dgm:t>
        <a:bodyPr/>
        <a:lstStyle/>
        <a:p>
          <a:r>
            <a:rPr lang="it-IT" dirty="0"/>
            <a:t>catturano l’attenzione</a:t>
          </a:r>
          <a:endParaRPr lang="en-US" dirty="0"/>
        </a:p>
      </dgm:t>
    </dgm:pt>
    <dgm:pt modelId="{50CF92BC-3FA0-4CC1-9DF8-7B8BBBE74C2D}" type="parTrans" cxnId="{C93ED9A0-B0A4-4656-9801-39CD999B095A}">
      <dgm:prSet/>
      <dgm:spPr/>
      <dgm:t>
        <a:bodyPr/>
        <a:lstStyle/>
        <a:p>
          <a:endParaRPr lang="en-US"/>
        </a:p>
      </dgm:t>
    </dgm:pt>
    <dgm:pt modelId="{0DB06F16-D9C9-4A7B-A2B9-52433A039510}" type="sibTrans" cxnId="{C93ED9A0-B0A4-4656-9801-39CD999B095A}">
      <dgm:prSet/>
      <dgm:spPr/>
      <dgm:t>
        <a:bodyPr/>
        <a:lstStyle/>
        <a:p>
          <a:endParaRPr lang="en-US"/>
        </a:p>
      </dgm:t>
    </dgm:pt>
    <dgm:pt modelId="{E87FD923-65C7-4324-8DB4-EC7D267D07E3}">
      <dgm:prSet/>
      <dgm:spPr/>
      <dgm:t>
        <a:bodyPr/>
        <a:lstStyle/>
        <a:p>
          <a:r>
            <a:rPr lang="it-IT" dirty="0"/>
            <a:t>Oppure: l’individuo ritiene di dover essersene dimenticati alcuni, e controbilancia</a:t>
          </a:r>
          <a:endParaRPr lang="en-US" dirty="0"/>
        </a:p>
      </dgm:t>
    </dgm:pt>
    <dgm:pt modelId="{20A618AC-47CF-437A-9A02-A936E69A56E9}" type="parTrans" cxnId="{F69E9F6F-1330-40F8-A7AD-9D575044AD77}">
      <dgm:prSet/>
      <dgm:spPr/>
      <dgm:t>
        <a:bodyPr/>
        <a:lstStyle/>
        <a:p>
          <a:endParaRPr lang="en-US"/>
        </a:p>
      </dgm:t>
    </dgm:pt>
    <dgm:pt modelId="{D617CD6E-680B-4EC2-83BF-B76491EF6A56}" type="sibTrans" cxnId="{F69E9F6F-1330-40F8-A7AD-9D575044AD77}">
      <dgm:prSet/>
      <dgm:spPr/>
      <dgm:t>
        <a:bodyPr/>
        <a:lstStyle/>
        <a:p>
          <a:endParaRPr lang="en-US"/>
        </a:p>
      </dgm:t>
    </dgm:pt>
    <dgm:pt modelId="{6F7A765F-E0A9-4E15-B929-5B140B7D8E8E}">
      <dgm:prSet/>
      <dgm:spPr/>
      <dgm:t>
        <a:bodyPr/>
        <a:lstStyle/>
        <a:p>
          <a:r>
            <a:rPr lang="it-IT" dirty="0">
              <a:solidFill>
                <a:schemeClr val="tx1"/>
              </a:solidFill>
            </a:rPr>
            <a:t>Vedremo alla fine della prossima sezione come queste tendenze, anche agendo insieme, generino correlazioni illusorie significative</a:t>
          </a:r>
          <a:endParaRPr lang="en-US" dirty="0">
            <a:solidFill>
              <a:schemeClr val="tx1"/>
            </a:solidFill>
          </a:endParaRPr>
        </a:p>
      </dgm:t>
    </dgm:pt>
    <dgm:pt modelId="{CD8A6C92-0522-4677-9B8B-FC5C0C4EFB0A}" type="parTrans" cxnId="{CCBDAA5F-4694-4A3D-A8B1-36854013E0BA}">
      <dgm:prSet/>
      <dgm:spPr/>
      <dgm:t>
        <a:bodyPr/>
        <a:lstStyle/>
        <a:p>
          <a:endParaRPr lang="en-US"/>
        </a:p>
      </dgm:t>
    </dgm:pt>
    <dgm:pt modelId="{E695541E-91C7-4782-AC23-BED3604008E1}" type="sibTrans" cxnId="{CCBDAA5F-4694-4A3D-A8B1-36854013E0BA}">
      <dgm:prSet/>
      <dgm:spPr/>
      <dgm:t>
        <a:bodyPr/>
        <a:lstStyle/>
        <a:p>
          <a:endParaRPr lang="en-US"/>
        </a:p>
      </dgm:t>
    </dgm:pt>
    <dgm:pt modelId="{A17B1E1A-9C20-6844-8857-49E0DFD6ED2F}" type="pres">
      <dgm:prSet presAssocID="{3ED7C3EC-76D8-4814-ACB4-770B4FD5A8BA}" presName="linear" presStyleCnt="0">
        <dgm:presLayoutVars>
          <dgm:animLvl val="lvl"/>
          <dgm:resizeHandles val="exact"/>
        </dgm:presLayoutVars>
      </dgm:prSet>
      <dgm:spPr/>
    </dgm:pt>
    <dgm:pt modelId="{D102ADF3-0CC8-7040-A611-8B65E89801F5}" type="pres">
      <dgm:prSet presAssocID="{BFC2C11B-B106-4926-98A1-3D905B3EE399}" presName="parentText" presStyleLbl="node1" presStyleIdx="0" presStyleCnt="2">
        <dgm:presLayoutVars>
          <dgm:chMax val="0"/>
          <dgm:bulletEnabled val="1"/>
        </dgm:presLayoutVars>
      </dgm:prSet>
      <dgm:spPr/>
    </dgm:pt>
    <dgm:pt modelId="{64E486C8-0813-CC4E-A84F-5C0FD9290A48}" type="pres">
      <dgm:prSet presAssocID="{BFC2C11B-B106-4926-98A1-3D905B3EE399}" presName="childText" presStyleLbl="revTx" presStyleIdx="0" presStyleCnt="1">
        <dgm:presLayoutVars>
          <dgm:bulletEnabled val="1"/>
        </dgm:presLayoutVars>
      </dgm:prSet>
      <dgm:spPr/>
    </dgm:pt>
    <dgm:pt modelId="{550C8BF1-A5A6-064B-AFE6-C5321ED6EF68}" type="pres">
      <dgm:prSet presAssocID="{6F7A765F-E0A9-4E15-B929-5B140B7D8E8E}" presName="parentText" presStyleLbl="node1" presStyleIdx="1" presStyleCnt="2">
        <dgm:presLayoutVars>
          <dgm:chMax val="0"/>
          <dgm:bulletEnabled val="1"/>
        </dgm:presLayoutVars>
      </dgm:prSet>
      <dgm:spPr/>
    </dgm:pt>
  </dgm:ptLst>
  <dgm:cxnLst>
    <dgm:cxn modelId="{D96D0C04-AAEA-F14B-BB04-E12391297A76}" type="presOf" srcId="{39B72A78-36DF-44D5-953B-2580AFEACBAB}" destId="{64E486C8-0813-CC4E-A84F-5C0FD9290A48}" srcOrd="0" destOrd="0" presId="urn:microsoft.com/office/officeart/2005/8/layout/vList2"/>
    <dgm:cxn modelId="{47E1A60E-011E-2947-9718-DA9712884728}" type="presOf" srcId="{3ED7C3EC-76D8-4814-ACB4-770B4FD5A8BA}" destId="{A17B1E1A-9C20-6844-8857-49E0DFD6ED2F}" srcOrd="0" destOrd="0" presId="urn:microsoft.com/office/officeart/2005/8/layout/vList2"/>
    <dgm:cxn modelId="{CCBDAA5F-4694-4A3D-A8B1-36854013E0BA}" srcId="{3ED7C3EC-76D8-4814-ACB4-770B4FD5A8BA}" destId="{6F7A765F-E0A9-4E15-B929-5B140B7D8E8E}" srcOrd="1" destOrd="0" parTransId="{CD8A6C92-0522-4677-9B8B-FC5C0C4EFB0A}" sibTransId="{E695541E-91C7-4782-AC23-BED3604008E1}"/>
    <dgm:cxn modelId="{F69E9F6F-1330-40F8-A7AD-9D575044AD77}" srcId="{BFC2C11B-B106-4926-98A1-3D905B3EE399}" destId="{E87FD923-65C7-4324-8DB4-EC7D267D07E3}" srcOrd="1" destOrd="0" parTransId="{20A618AC-47CF-437A-9A02-A936E69A56E9}" sibTransId="{D617CD6E-680B-4EC2-83BF-B76491EF6A56}"/>
    <dgm:cxn modelId="{376FC595-F204-4215-AC12-4FAB15852BC5}" srcId="{3ED7C3EC-76D8-4814-ACB4-770B4FD5A8BA}" destId="{BFC2C11B-B106-4926-98A1-3D905B3EE399}" srcOrd="0" destOrd="0" parTransId="{B1313EFE-E991-4316-B2F4-EB503B8806E5}" sibTransId="{3684146C-2AA9-4C5B-A99E-C6CBBB59F805}"/>
    <dgm:cxn modelId="{C93ED9A0-B0A4-4656-9801-39CD999B095A}" srcId="{BFC2C11B-B106-4926-98A1-3D905B3EE399}" destId="{39B72A78-36DF-44D5-953B-2580AFEACBAB}" srcOrd="0" destOrd="0" parTransId="{50CF92BC-3FA0-4CC1-9DF8-7B8BBBE74C2D}" sibTransId="{0DB06F16-D9C9-4A7B-A2B9-52433A039510}"/>
    <dgm:cxn modelId="{FD9A8CCE-0B5F-C047-93C2-650720B0C8F3}" type="presOf" srcId="{E87FD923-65C7-4324-8DB4-EC7D267D07E3}" destId="{64E486C8-0813-CC4E-A84F-5C0FD9290A48}" srcOrd="0" destOrd="1" presId="urn:microsoft.com/office/officeart/2005/8/layout/vList2"/>
    <dgm:cxn modelId="{3172DFEA-0C62-964F-B21A-02D0555CF482}" type="presOf" srcId="{6F7A765F-E0A9-4E15-B929-5B140B7D8E8E}" destId="{550C8BF1-A5A6-064B-AFE6-C5321ED6EF68}" srcOrd="0" destOrd="0" presId="urn:microsoft.com/office/officeart/2005/8/layout/vList2"/>
    <dgm:cxn modelId="{560210F2-2CB7-FD4C-9844-E7EB1E6E49FF}" type="presOf" srcId="{BFC2C11B-B106-4926-98A1-3D905B3EE399}" destId="{D102ADF3-0CC8-7040-A611-8B65E89801F5}" srcOrd="0" destOrd="0" presId="urn:microsoft.com/office/officeart/2005/8/layout/vList2"/>
    <dgm:cxn modelId="{3E80DF13-264A-BD44-B000-BCCE9892E42F}" type="presParOf" srcId="{A17B1E1A-9C20-6844-8857-49E0DFD6ED2F}" destId="{D102ADF3-0CC8-7040-A611-8B65E89801F5}" srcOrd="0" destOrd="0" presId="urn:microsoft.com/office/officeart/2005/8/layout/vList2"/>
    <dgm:cxn modelId="{63FFA224-2ACF-434B-A073-E553A6B46F6D}" type="presParOf" srcId="{A17B1E1A-9C20-6844-8857-49E0DFD6ED2F}" destId="{64E486C8-0813-CC4E-A84F-5C0FD9290A48}" srcOrd="1" destOrd="0" presId="urn:microsoft.com/office/officeart/2005/8/layout/vList2"/>
    <dgm:cxn modelId="{C3074472-A2A6-754E-B152-8EBED99EDC0E}" type="presParOf" srcId="{A17B1E1A-9C20-6844-8857-49E0DFD6ED2F}" destId="{550C8BF1-A5A6-064B-AFE6-C5321ED6EF6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978B8DFA-821E-426C-8080-AE00CB7791A0}"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44FC777D-5B93-48AD-A7DE-6F01AB5C41FD}">
      <dgm:prSet/>
      <dgm:spPr/>
      <dgm:t>
        <a:bodyPr/>
        <a:lstStyle/>
        <a:p>
          <a:r>
            <a:rPr lang="it-IT"/>
            <a:t>Forte tendenza a non distinguere tra le diverse celle, e a basarsi solo sui totali marginali di righe e colonne</a:t>
          </a:r>
          <a:endParaRPr lang="en-US"/>
        </a:p>
      </dgm:t>
    </dgm:pt>
    <dgm:pt modelId="{0671A5CF-8127-407E-9928-6735E67CFE90}" type="parTrans" cxnId="{E55409FE-ABF4-42C7-841E-D13F5DBC13B9}">
      <dgm:prSet/>
      <dgm:spPr/>
      <dgm:t>
        <a:bodyPr/>
        <a:lstStyle/>
        <a:p>
          <a:endParaRPr lang="en-US"/>
        </a:p>
      </dgm:t>
    </dgm:pt>
    <dgm:pt modelId="{9CDBEC4C-81D9-47FF-9023-47083DDAD84E}" type="sibTrans" cxnId="{E55409FE-ABF4-42C7-841E-D13F5DBC13B9}">
      <dgm:prSet/>
      <dgm:spPr/>
      <dgm:t>
        <a:bodyPr/>
        <a:lstStyle/>
        <a:p>
          <a:endParaRPr lang="en-US"/>
        </a:p>
      </dgm:t>
    </dgm:pt>
    <dgm:pt modelId="{35C8CDCD-D1D2-4558-B9BE-BF5A29162111}">
      <dgm:prSet/>
      <dgm:spPr/>
      <dgm:t>
        <a:bodyPr/>
        <a:lstStyle/>
        <a:p>
          <a:r>
            <a:rPr lang="it-IT"/>
            <a:t>Si associa il totale marginale più alto di osservazioni sulle righe al più alto sulle colonne, e quello più basso sulle righe al più basso sulle colonne</a:t>
          </a:r>
          <a:endParaRPr lang="en-US"/>
        </a:p>
      </dgm:t>
    </dgm:pt>
    <dgm:pt modelId="{7F1F2122-A4D0-4C9E-8B2D-B88FBACFF493}" type="parTrans" cxnId="{3ED76729-EB8F-40F5-B209-C10F46663D69}">
      <dgm:prSet/>
      <dgm:spPr/>
      <dgm:t>
        <a:bodyPr/>
        <a:lstStyle/>
        <a:p>
          <a:endParaRPr lang="en-US"/>
        </a:p>
      </dgm:t>
    </dgm:pt>
    <dgm:pt modelId="{430795F5-C1E3-4281-BA4F-8D2F19F1834E}" type="sibTrans" cxnId="{3ED76729-EB8F-40F5-B209-C10F46663D69}">
      <dgm:prSet/>
      <dgm:spPr/>
      <dgm:t>
        <a:bodyPr/>
        <a:lstStyle/>
        <a:p>
          <a:endParaRPr lang="en-US"/>
        </a:p>
      </dgm:t>
    </dgm:pt>
    <dgm:pt modelId="{B868C1CD-1AB8-43F4-BB50-66AB2002BAF9}">
      <dgm:prSet/>
      <dgm:spPr/>
      <dgm:t>
        <a:bodyPr/>
        <a:lstStyle/>
        <a:p>
          <a:r>
            <a:rPr lang="it-IT"/>
            <a:t>Per quanto sorprendente, questa tendenza è stata osservata in modo robusto sia su stimoli simultanei (tavole di contingenza, anche a più vie), sia su stimoli seriali</a:t>
          </a:r>
          <a:endParaRPr lang="en-US"/>
        </a:p>
      </dgm:t>
    </dgm:pt>
    <dgm:pt modelId="{2968E5E7-C656-493B-A90D-036970571366}" type="parTrans" cxnId="{4D9F259C-A015-4C9C-AE31-0EAA4C4F72D4}">
      <dgm:prSet/>
      <dgm:spPr/>
      <dgm:t>
        <a:bodyPr/>
        <a:lstStyle/>
        <a:p>
          <a:endParaRPr lang="en-US"/>
        </a:p>
      </dgm:t>
    </dgm:pt>
    <dgm:pt modelId="{DC87A1F4-3567-4EB7-8BE3-7A20E7CCF813}" type="sibTrans" cxnId="{4D9F259C-A015-4C9C-AE31-0EAA4C4F72D4}">
      <dgm:prSet/>
      <dgm:spPr/>
      <dgm:t>
        <a:bodyPr/>
        <a:lstStyle/>
        <a:p>
          <a:endParaRPr lang="en-US"/>
        </a:p>
      </dgm:t>
    </dgm:pt>
    <dgm:pt modelId="{36141272-F6E3-2048-B96A-C2AD0BA71C64}" type="pres">
      <dgm:prSet presAssocID="{978B8DFA-821E-426C-8080-AE00CB7791A0}" presName="vert0" presStyleCnt="0">
        <dgm:presLayoutVars>
          <dgm:dir/>
          <dgm:animOne val="branch"/>
          <dgm:animLvl val="lvl"/>
        </dgm:presLayoutVars>
      </dgm:prSet>
      <dgm:spPr/>
    </dgm:pt>
    <dgm:pt modelId="{2FD7445C-4C89-0D45-B95F-97C8BDC8AE51}" type="pres">
      <dgm:prSet presAssocID="{44FC777D-5B93-48AD-A7DE-6F01AB5C41FD}" presName="thickLine" presStyleLbl="alignNode1" presStyleIdx="0" presStyleCnt="3"/>
      <dgm:spPr/>
    </dgm:pt>
    <dgm:pt modelId="{EB157F99-A605-8E45-9539-8A5D4B4401F8}" type="pres">
      <dgm:prSet presAssocID="{44FC777D-5B93-48AD-A7DE-6F01AB5C41FD}" presName="horz1" presStyleCnt="0"/>
      <dgm:spPr/>
    </dgm:pt>
    <dgm:pt modelId="{E9126D2F-8D04-4C40-BF34-DFBD6E29396E}" type="pres">
      <dgm:prSet presAssocID="{44FC777D-5B93-48AD-A7DE-6F01AB5C41FD}" presName="tx1" presStyleLbl="revTx" presStyleIdx="0" presStyleCnt="3"/>
      <dgm:spPr/>
    </dgm:pt>
    <dgm:pt modelId="{6871569C-C563-0F44-BAFB-1C60DF33D3DB}" type="pres">
      <dgm:prSet presAssocID="{44FC777D-5B93-48AD-A7DE-6F01AB5C41FD}" presName="vert1" presStyleCnt="0"/>
      <dgm:spPr/>
    </dgm:pt>
    <dgm:pt modelId="{EE41AD75-CB8C-7E43-A856-FA7C71320E5B}" type="pres">
      <dgm:prSet presAssocID="{35C8CDCD-D1D2-4558-B9BE-BF5A29162111}" presName="thickLine" presStyleLbl="alignNode1" presStyleIdx="1" presStyleCnt="3"/>
      <dgm:spPr/>
    </dgm:pt>
    <dgm:pt modelId="{8A4DB6DC-705A-6046-AAEC-AE871BDA67D7}" type="pres">
      <dgm:prSet presAssocID="{35C8CDCD-D1D2-4558-B9BE-BF5A29162111}" presName="horz1" presStyleCnt="0"/>
      <dgm:spPr/>
    </dgm:pt>
    <dgm:pt modelId="{CA892759-B9D8-814B-8780-1A171A3E2390}" type="pres">
      <dgm:prSet presAssocID="{35C8CDCD-D1D2-4558-B9BE-BF5A29162111}" presName="tx1" presStyleLbl="revTx" presStyleIdx="1" presStyleCnt="3"/>
      <dgm:spPr/>
    </dgm:pt>
    <dgm:pt modelId="{DADE9C69-1EA6-E54E-8293-C81385FF0175}" type="pres">
      <dgm:prSet presAssocID="{35C8CDCD-D1D2-4558-B9BE-BF5A29162111}" presName="vert1" presStyleCnt="0"/>
      <dgm:spPr/>
    </dgm:pt>
    <dgm:pt modelId="{9E7545BE-920E-A94D-AA17-E39C0BC4B232}" type="pres">
      <dgm:prSet presAssocID="{B868C1CD-1AB8-43F4-BB50-66AB2002BAF9}" presName="thickLine" presStyleLbl="alignNode1" presStyleIdx="2" presStyleCnt="3"/>
      <dgm:spPr/>
    </dgm:pt>
    <dgm:pt modelId="{666A30D8-F96D-6040-9ED3-833D748DB174}" type="pres">
      <dgm:prSet presAssocID="{B868C1CD-1AB8-43F4-BB50-66AB2002BAF9}" presName="horz1" presStyleCnt="0"/>
      <dgm:spPr/>
    </dgm:pt>
    <dgm:pt modelId="{836B7FF9-D281-B949-BDC4-936297D37756}" type="pres">
      <dgm:prSet presAssocID="{B868C1CD-1AB8-43F4-BB50-66AB2002BAF9}" presName="tx1" presStyleLbl="revTx" presStyleIdx="2" presStyleCnt="3"/>
      <dgm:spPr/>
    </dgm:pt>
    <dgm:pt modelId="{41A4BDBA-5562-494E-BBD3-67CE4D34F610}" type="pres">
      <dgm:prSet presAssocID="{B868C1CD-1AB8-43F4-BB50-66AB2002BAF9}" presName="vert1" presStyleCnt="0"/>
      <dgm:spPr/>
    </dgm:pt>
  </dgm:ptLst>
  <dgm:cxnLst>
    <dgm:cxn modelId="{3ED76729-EB8F-40F5-B209-C10F46663D69}" srcId="{978B8DFA-821E-426C-8080-AE00CB7791A0}" destId="{35C8CDCD-D1D2-4558-B9BE-BF5A29162111}" srcOrd="1" destOrd="0" parTransId="{7F1F2122-A4D0-4C9E-8B2D-B88FBACFF493}" sibTransId="{430795F5-C1E3-4281-BA4F-8D2F19F1834E}"/>
    <dgm:cxn modelId="{3EE78C67-1EC6-C54D-81C9-F78427A154CA}" type="presOf" srcId="{35C8CDCD-D1D2-4558-B9BE-BF5A29162111}" destId="{CA892759-B9D8-814B-8780-1A171A3E2390}" srcOrd="0" destOrd="0" presId="urn:microsoft.com/office/officeart/2008/layout/LinedList"/>
    <dgm:cxn modelId="{4D9F259C-A015-4C9C-AE31-0EAA4C4F72D4}" srcId="{978B8DFA-821E-426C-8080-AE00CB7791A0}" destId="{B868C1CD-1AB8-43F4-BB50-66AB2002BAF9}" srcOrd="2" destOrd="0" parTransId="{2968E5E7-C656-493B-A90D-036970571366}" sibTransId="{DC87A1F4-3567-4EB7-8BE3-7A20E7CCF813}"/>
    <dgm:cxn modelId="{4579D5F0-9995-DA47-8539-DE766B194B38}" type="presOf" srcId="{B868C1CD-1AB8-43F4-BB50-66AB2002BAF9}" destId="{836B7FF9-D281-B949-BDC4-936297D37756}" srcOrd="0" destOrd="0" presId="urn:microsoft.com/office/officeart/2008/layout/LinedList"/>
    <dgm:cxn modelId="{82270BF3-D9A7-4647-8541-6D18BE866974}" type="presOf" srcId="{978B8DFA-821E-426C-8080-AE00CB7791A0}" destId="{36141272-F6E3-2048-B96A-C2AD0BA71C64}" srcOrd="0" destOrd="0" presId="urn:microsoft.com/office/officeart/2008/layout/LinedList"/>
    <dgm:cxn modelId="{7B1023F3-9907-C941-90C8-190E39B940ED}" type="presOf" srcId="{44FC777D-5B93-48AD-A7DE-6F01AB5C41FD}" destId="{E9126D2F-8D04-4C40-BF34-DFBD6E29396E}" srcOrd="0" destOrd="0" presId="urn:microsoft.com/office/officeart/2008/layout/LinedList"/>
    <dgm:cxn modelId="{E55409FE-ABF4-42C7-841E-D13F5DBC13B9}" srcId="{978B8DFA-821E-426C-8080-AE00CB7791A0}" destId="{44FC777D-5B93-48AD-A7DE-6F01AB5C41FD}" srcOrd="0" destOrd="0" parTransId="{0671A5CF-8127-407E-9928-6735E67CFE90}" sibTransId="{9CDBEC4C-81D9-47FF-9023-47083DDAD84E}"/>
    <dgm:cxn modelId="{A80A5C3F-70B0-134E-824B-EEBCB611DD22}" type="presParOf" srcId="{36141272-F6E3-2048-B96A-C2AD0BA71C64}" destId="{2FD7445C-4C89-0D45-B95F-97C8BDC8AE51}" srcOrd="0" destOrd="0" presId="urn:microsoft.com/office/officeart/2008/layout/LinedList"/>
    <dgm:cxn modelId="{F2951054-A233-DC4A-AC25-551D4BFD3C30}" type="presParOf" srcId="{36141272-F6E3-2048-B96A-C2AD0BA71C64}" destId="{EB157F99-A605-8E45-9539-8A5D4B4401F8}" srcOrd="1" destOrd="0" presId="urn:microsoft.com/office/officeart/2008/layout/LinedList"/>
    <dgm:cxn modelId="{2B7F9F57-380B-664E-BB6D-4CC9E78EB529}" type="presParOf" srcId="{EB157F99-A605-8E45-9539-8A5D4B4401F8}" destId="{E9126D2F-8D04-4C40-BF34-DFBD6E29396E}" srcOrd="0" destOrd="0" presId="urn:microsoft.com/office/officeart/2008/layout/LinedList"/>
    <dgm:cxn modelId="{31B2DD28-A819-BA42-9971-E88C21F137A7}" type="presParOf" srcId="{EB157F99-A605-8E45-9539-8A5D4B4401F8}" destId="{6871569C-C563-0F44-BAFB-1C60DF33D3DB}" srcOrd="1" destOrd="0" presId="urn:microsoft.com/office/officeart/2008/layout/LinedList"/>
    <dgm:cxn modelId="{8CFBEB21-4D63-DD4B-955B-51813443E8CB}" type="presParOf" srcId="{36141272-F6E3-2048-B96A-C2AD0BA71C64}" destId="{EE41AD75-CB8C-7E43-A856-FA7C71320E5B}" srcOrd="2" destOrd="0" presId="urn:microsoft.com/office/officeart/2008/layout/LinedList"/>
    <dgm:cxn modelId="{F8C64390-744A-EA47-8536-05DA9B0E9748}" type="presParOf" srcId="{36141272-F6E3-2048-B96A-C2AD0BA71C64}" destId="{8A4DB6DC-705A-6046-AAEC-AE871BDA67D7}" srcOrd="3" destOrd="0" presId="urn:microsoft.com/office/officeart/2008/layout/LinedList"/>
    <dgm:cxn modelId="{1BD3E354-EC5F-1542-810E-410E69BF09D5}" type="presParOf" srcId="{8A4DB6DC-705A-6046-AAEC-AE871BDA67D7}" destId="{CA892759-B9D8-814B-8780-1A171A3E2390}" srcOrd="0" destOrd="0" presId="urn:microsoft.com/office/officeart/2008/layout/LinedList"/>
    <dgm:cxn modelId="{08B9ABEA-A3A1-F040-828C-6C856E8C9E03}" type="presParOf" srcId="{8A4DB6DC-705A-6046-AAEC-AE871BDA67D7}" destId="{DADE9C69-1EA6-E54E-8293-C81385FF0175}" srcOrd="1" destOrd="0" presId="urn:microsoft.com/office/officeart/2008/layout/LinedList"/>
    <dgm:cxn modelId="{3AB451B7-5834-4C4C-881E-BE403A66044A}" type="presParOf" srcId="{36141272-F6E3-2048-B96A-C2AD0BA71C64}" destId="{9E7545BE-920E-A94D-AA17-E39C0BC4B232}" srcOrd="4" destOrd="0" presId="urn:microsoft.com/office/officeart/2008/layout/LinedList"/>
    <dgm:cxn modelId="{B4A78050-404D-AE45-A76E-9FDCE381A57D}" type="presParOf" srcId="{36141272-F6E3-2048-B96A-C2AD0BA71C64}" destId="{666A30D8-F96D-6040-9ED3-833D748DB174}" srcOrd="5" destOrd="0" presId="urn:microsoft.com/office/officeart/2008/layout/LinedList"/>
    <dgm:cxn modelId="{986724A5-C26C-1E47-A656-33AAC0C4031F}" type="presParOf" srcId="{666A30D8-F96D-6040-9ED3-833D748DB174}" destId="{836B7FF9-D281-B949-BDC4-936297D37756}" srcOrd="0" destOrd="0" presId="urn:microsoft.com/office/officeart/2008/layout/LinedList"/>
    <dgm:cxn modelId="{9230CAFA-1C3E-4347-9263-85D4E2C5016A}" type="presParOf" srcId="{666A30D8-F96D-6040-9ED3-833D748DB174}" destId="{41A4BDBA-5562-494E-BBD3-67CE4D34F61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3B47523-C66E-47E2-BD40-AB34F7EE7925}" type="doc">
      <dgm:prSet loTypeId="urn:microsoft.com/office/officeart/2005/8/layout/default" loCatId="list" qsTypeId="urn:microsoft.com/office/officeart/2005/8/quickstyle/simple4" qsCatId="simple" csTypeId="urn:microsoft.com/office/officeart/2005/8/colors/colorful2" csCatId="colorful" phldr="1"/>
      <dgm:spPr/>
      <dgm:t>
        <a:bodyPr/>
        <a:lstStyle/>
        <a:p>
          <a:endParaRPr lang="en-US"/>
        </a:p>
      </dgm:t>
    </dgm:pt>
    <dgm:pt modelId="{09F73981-49DC-433E-8FD7-517DA063857F}">
      <dgm:prSet/>
      <dgm:spPr/>
      <dgm:t>
        <a:bodyPr/>
        <a:lstStyle/>
        <a:p>
          <a:r>
            <a:rPr lang="it-IT" dirty="0" err="1">
              <a:solidFill>
                <a:schemeClr val="tx1"/>
              </a:solidFill>
            </a:rPr>
            <a:t>ΔV</a:t>
          </a:r>
          <a:r>
            <a:rPr lang="it-IT" baseline="-25000" dirty="0" err="1">
              <a:solidFill>
                <a:schemeClr val="tx1"/>
              </a:solidFill>
            </a:rPr>
            <a:t>CS</a:t>
          </a:r>
          <a:r>
            <a:rPr lang="it-IT" baseline="30000" dirty="0" err="1">
              <a:solidFill>
                <a:schemeClr val="tx1"/>
              </a:solidFill>
            </a:rPr>
            <a:t>n</a:t>
          </a:r>
          <a:r>
            <a:rPr lang="it-IT" baseline="30000" dirty="0">
              <a:solidFill>
                <a:schemeClr val="tx1"/>
              </a:solidFill>
            </a:rPr>
            <a:t> + 1</a:t>
          </a:r>
          <a:r>
            <a:rPr lang="it-IT" dirty="0">
              <a:solidFill>
                <a:schemeClr val="tx1"/>
              </a:solidFill>
            </a:rPr>
            <a:t>: differenza di forza associativa del CS verso l’US alla prova n+1</a:t>
          </a:r>
          <a:endParaRPr lang="en-US" dirty="0">
            <a:solidFill>
              <a:schemeClr val="tx1"/>
            </a:solidFill>
          </a:endParaRPr>
        </a:p>
      </dgm:t>
    </dgm:pt>
    <dgm:pt modelId="{5DE80D28-BEAB-451F-9C33-9FC64222806D}" type="parTrans" cxnId="{FDD6B298-54F8-4728-BE14-2C96F9ACA785}">
      <dgm:prSet/>
      <dgm:spPr/>
      <dgm:t>
        <a:bodyPr/>
        <a:lstStyle/>
        <a:p>
          <a:endParaRPr lang="en-US"/>
        </a:p>
      </dgm:t>
    </dgm:pt>
    <dgm:pt modelId="{7C9300F9-71FC-4B0A-A84B-56D025DC4568}" type="sibTrans" cxnId="{FDD6B298-54F8-4728-BE14-2C96F9ACA785}">
      <dgm:prSet/>
      <dgm:spPr/>
      <dgm:t>
        <a:bodyPr/>
        <a:lstStyle/>
        <a:p>
          <a:endParaRPr lang="en-US"/>
        </a:p>
      </dgm:t>
    </dgm:pt>
    <dgm:pt modelId="{E6B12FD6-1AFE-4742-8668-7E91E6568ADB}">
      <dgm:prSet/>
      <dgm:spPr/>
      <dgm:t>
        <a:bodyPr/>
        <a:lstStyle/>
        <a:p>
          <a:r>
            <a:rPr lang="it-IT" dirty="0">
              <a:solidFill>
                <a:schemeClr val="tx1"/>
              </a:solidFill>
            </a:rPr>
            <a:t>0&lt;α</a:t>
          </a:r>
          <a:r>
            <a:rPr lang="it-IT" baseline="-25000" dirty="0">
              <a:solidFill>
                <a:schemeClr val="tx1"/>
              </a:solidFill>
            </a:rPr>
            <a:t>CS</a:t>
          </a:r>
          <a:r>
            <a:rPr lang="it-IT" dirty="0">
              <a:solidFill>
                <a:schemeClr val="tx1"/>
              </a:solidFill>
            </a:rPr>
            <a:t>&lt;1: salienza del CS</a:t>
          </a:r>
          <a:endParaRPr lang="en-US" dirty="0">
            <a:solidFill>
              <a:schemeClr val="tx1"/>
            </a:solidFill>
          </a:endParaRPr>
        </a:p>
      </dgm:t>
    </dgm:pt>
    <dgm:pt modelId="{C528938D-0A01-4E97-AE0F-074D1ADF0CC0}" type="parTrans" cxnId="{58A2ACDA-A150-40EF-8CA4-461389231FE2}">
      <dgm:prSet/>
      <dgm:spPr/>
      <dgm:t>
        <a:bodyPr/>
        <a:lstStyle/>
        <a:p>
          <a:endParaRPr lang="en-US"/>
        </a:p>
      </dgm:t>
    </dgm:pt>
    <dgm:pt modelId="{8F6EB341-6641-46BC-9197-F25E718AFE05}" type="sibTrans" cxnId="{58A2ACDA-A150-40EF-8CA4-461389231FE2}">
      <dgm:prSet/>
      <dgm:spPr/>
      <dgm:t>
        <a:bodyPr/>
        <a:lstStyle/>
        <a:p>
          <a:endParaRPr lang="en-US"/>
        </a:p>
      </dgm:t>
    </dgm:pt>
    <dgm:pt modelId="{AAD23557-255C-4B96-8BD6-B10615F6B2B9}">
      <dgm:prSet/>
      <dgm:spPr/>
      <dgm:t>
        <a:bodyPr/>
        <a:lstStyle/>
        <a:p>
          <a:r>
            <a:rPr lang="it-IT" dirty="0">
              <a:solidFill>
                <a:schemeClr val="tx1"/>
              </a:solidFill>
            </a:rPr>
            <a:t>0&lt;β</a:t>
          </a:r>
          <a:r>
            <a:rPr lang="it-IT" baseline="-25000" dirty="0">
              <a:solidFill>
                <a:schemeClr val="tx1"/>
              </a:solidFill>
            </a:rPr>
            <a:t>US</a:t>
          </a:r>
          <a:r>
            <a:rPr lang="it-IT" dirty="0">
              <a:solidFill>
                <a:schemeClr val="tx1"/>
              </a:solidFill>
            </a:rPr>
            <a:t>&lt;1: salienza del US</a:t>
          </a:r>
          <a:endParaRPr lang="en-US" dirty="0">
            <a:solidFill>
              <a:schemeClr val="tx1"/>
            </a:solidFill>
          </a:endParaRPr>
        </a:p>
      </dgm:t>
    </dgm:pt>
    <dgm:pt modelId="{6D583922-E9BA-4406-A839-530532B1A3ED}" type="parTrans" cxnId="{EBABF258-474F-45D8-8161-F6FAC94A5721}">
      <dgm:prSet/>
      <dgm:spPr/>
      <dgm:t>
        <a:bodyPr/>
        <a:lstStyle/>
        <a:p>
          <a:endParaRPr lang="en-US"/>
        </a:p>
      </dgm:t>
    </dgm:pt>
    <dgm:pt modelId="{3BAD2445-7BCC-4FC0-BFB9-A5F283B3EB49}" type="sibTrans" cxnId="{EBABF258-474F-45D8-8161-F6FAC94A5721}">
      <dgm:prSet/>
      <dgm:spPr/>
      <dgm:t>
        <a:bodyPr/>
        <a:lstStyle/>
        <a:p>
          <a:endParaRPr lang="en-US"/>
        </a:p>
      </dgm:t>
    </dgm:pt>
    <dgm:pt modelId="{8E6BE147-F565-4848-9890-58894E6363A3}">
      <dgm:prSet/>
      <dgm:spPr/>
      <dgm:t>
        <a:bodyPr/>
        <a:lstStyle/>
        <a:p>
          <a:r>
            <a:rPr lang="it-IT" dirty="0">
              <a:solidFill>
                <a:schemeClr val="tx1"/>
              </a:solidFill>
            </a:rPr>
            <a:t>Il loro prodotto è il </a:t>
          </a:r>
          <a:r>
            <a:rPr lang="it-IT" b="1" dirty="0" err="1">
              <a:solidFill>
                <a:schemeClr val="tx1"/>
              </a:solidFill>
            </a:rPr>
            <a:t>learning</a:t>
          </a:r>
          <a:r>
            <a:rPr lang="it-IT" b="1" dirty="0">
              <a:solidFill>
                <a:schemeClr val="tx1"/>
              </a:solidFill>
            </a:rPr>
            <a:t> rate</a:t>
          </a:r>
          <a:endParaRPr lang="en-US" dirty="0">
            <a:solidFill>
              <a:schemeClr val="tx1"/>
            </a:solidFill>
          </a:endParaRPr>
        </a:p>
      </dgm:t>
    </dgm:pt>
    <dgm:pt modelId="{067C7CAD-7647-4594-AA09-9406FD8C9396}" type="parTrans" cxnId="{628C36F1-5240-4046-A748-AC3A51310D94}">
      <dgm:prSet/>
      <dgm:spPr/>
      <dgm:t>
        <a:bodyPr/>
        <a:lstStyle/>
        <a:p>
          <a:endParaRPr lang="en-US"/>
        </a:p>
      </dgm:t>
    </dgm:pt>
    <dgm:pt modelId="{9792D6AE-2109-448F-A6C1-0BBC4539CA84}" type="sibTrans" cxnId="{628C36F1-5240-4046-A748-AC3A51310D94}">
      <dgm:prSet/>
      <dgm:spPr/>
      <dgm:t>
        <a:bodyPr/>
        <a:lstStyle/>
        <a:p>
          <a:endParaRPr lang="en-US"/>
        </a:p>
      </dgm:t>
    </dgm:pt>
    <dgm:pt modelId="{19BD0137-76EA-4B88-8043-BD7BC652312C}">
      <dgm:prSet/>
      <dgm:spPr/>
      <dgm:t>
        <a:bodyPr/>
        <a:lstStyle/>
        <a:p>
          <a:r>
            <a:rPr lang="it-IT" dirty="0" err="1">
              <a:solidFill>
                <a:schemeClr val="tx1"/>
              </a:solidFill>
            </a:rPr>
            <a:t>λ</a:t>
          </a:r>
          <a:r>
            <a:rPr lang="it-IT" dirty="0">
              <a:solidFill>
                <a:schemeClr val="tx1"/>
              </a:solidFill>
            </a:rPr>
            <a:t>: valore asintotico dell’apprendimento</a:t>
          </a:r>
          <a:endParaRPr lang="en-US" dirty="0">
            <a:solidFill>
              <a:schemeClr val="tx1"/>
            </a:solidFill>
          </a:endParaRPr>
        </a:p>
      </dgm:t>
    </dgm:pt>
    <dgm:pt modelId="{A7B5E326-F185-4FF7-B662-F7AB6B860718}" type="parTrans" cxnId="{3C0B92F9-D010-4BC8-83EB-7DFA2FC731F6}">
      <dgm:prSet/>
      <dgm:spPr/>
      <dgm:t>
        <a:bodyPr/>
        <a:lstStyle/>
        <a:p>
          <a:endParaRPr lang="en-US"/>
        </a:p>
      </dgm:t>
    </dgm:pt>
    <dgm:pt modelId="{5672E7C0-D4CC-4736-9651-CAD79D54F08B}" type="sibTrans" cxnId="{3C0B92F9-D010-4BC8-83EB-7DFA2FC731F6}">
      <dgm:prSet/>
      <dgm:spPr/>
      <dgm:t>
        <a:bodyPr/>
        <a:lstStyle/>
        <a:p>
          <a:endParaRPr lang="en-US"/>
        </a:p>
      </dgm:t>
    </dgm:pt>
    <dgm:pt modelId="{10D6AC4C-4AB8-423C-B224-A2C4348243FF}">
      <dgm:prSet/>
      <dgm:spPr/>
      <dgm:t>
        <a:bodyPr/>
        <a:lstStyle/>
        <a:p>
          <a:r>
            <a:rPr lang="it-IT">
              <a:solidFill>
                <a:schemeClr val="tx1"/>
              </a:solidFill>
            </a:rPr>
            <a:t>il massimo (o minimo, –λ, nel caso di associazioni inibitorie) di forza V.</a:t>
          </a:r>
          <a:endParaRPr lang="en-US">
            <a:solidFill>
              <a:schemeClr val="tx1"/>
            </a:solidFill>
          </a:endParaRPr>
        </a:p>
      </dgm:t>
    </dgm:pt>
    <dgm:pt modelId="{88013A35-C508-477E-BED0-7F0E48190EAE}" type="parTrans" cxnId="{BAB2E9FC-01E8-4547-9336-E59588FA07B7}">
      <dgm:prSet/>
      <dgm:spPr/>
      <dgm:t>
        <a:bodyPr/>
        <a:lstStyle/>
        <a:p>
          <a:endParaRPr lang="en-US"/>
        </a:p>
      </dgm:t>
    </dgm:pt>
    <dgm:pt modelId="{DA28F4EB-D433-4081-95C0-1E914FAD8321}" type="sibTrans" cxnId="{BAB2E9FC-01E8-4547-9336-E59588FA07B7}">
      <dgm:prSet/>
      <dgm:spPr/>
      <dgm:t>
        <a:bodyPr/>
        <a:lstStyle/>
        <a:p>
          <a:endParaRPr lang="en-US"/>
        </a:p>
      </dgm:t>
    </dgm:pt>
    <dgm:pt modelId="{E526D558-9CAC-4EC0-93BF-1A410CF45EED}">
      <dgm:prSet/>
      <dgm:spPr/>
      <dgm:t>
        <a:bodyPr/>
        <a:lstStyle/>
        <a:p>
          <a:r>
            <a:rPr lang="it-IT" dirty="0">
              <a:solidFill>
                <a:schemeClr val="tx1"/>
              </a:solidFill>
            </a:rPr>
            <a:t>Si assegna </a:t>
          </a:r>
          <a:r>
            <a:rPr lang="it-IT" dirty="0" err="1">
              <a:solidFill>
                <a:schemeClr val="tx1"/>
              </a:solidFill>
            </a:rPr>
            <a:t>λ</a:t>
          </a:r>
          <a:r>
            <a:rPr lang="it-IT" dirty="0">
              <a:solidFill>
                <a:schemeClr val="tx1"/>
              </a:solidFill>
            </a:rPr>
            <a:t>=1 nei trial in US si presenta, e </a:t>
          </a:r>
          <a:r>
            <a:rPr lang="it-IT" dirty="0" err="1">
              <a:solidFill>
                <a:schemeClr val="tx1"/>
              </a:solidFill>
            </a:rPr>
            <a:t>λ</a:t>
          </a:r>
          <a:r>
            <a:rPr lang="it-IT" dirty="0">
              <a:solidFill>
                <a:schemeClr val="tx1"/>
              </a:solidFill>
            </a:rPr>
            <a:t>=0 in quelli dove non si presenta</a:t>
          </a:r>
          <a:endParaRPr lang="en-US" dirty="0">
            <a:solidFill>
              <a:schemeClr val="tx1"/>
            </a:solidFill>
          </a:endParaRPr>
        </a:p>
      </dgm:t>
    </dgm:pt>
    <dgm:pt modelId="{F0894C07-2599-4A48-8644-51CCC3DBA2BE}" type="parTrans" cxnId="{5AF13BE7-AA60-4B27-8FB7-7F045CE310D4}">
      <dgm:prSet/>
      <dgm:spPr/>
      <dgm:t>
        <a:bodyPr/>
        <a:lstStyle/>
        <a:p>
          <a:endParaRPr lang="en-US"/>
        </a:p>
      </dgm:t>
    </dgm:pt>
    <dgm:pt modelId="{CC3A4547-68AD-4D08-AF64-42E0CEC9FC33}" type="sibTrans" cxnId="{5AF13BE7-AA60-4B27-8FB7-7F045CE310D4}">
      <dgm:prSet/>
      <dgm:spPr/>
      <dgm:t>
        <a:bodyPr/>
        <a:lstStyle/>
        <a:p>
          <a:endParaRPr lang="en-US"/>
        </a:p>
      </dgm:t>
    </dgm:pt>
    <dgm:pt modelId="{E4C5B7D0-2F33-4338-8213-3BCADE179011}">
      <dgm:prSet/>
      <dgm:spPr/>
      <dgm:t>
        <a:bodyPr/>
        <a:lstStyle/>
        <a:p>
          <a:r>
            <a:rPr lang="it-IT" dirty="0">
              <a:solidFill>
                <a:schemeClr val="tx1"/>
              </a:solidFill>
            </a:rPr>
            <a:t>ΣV: somma delle forze V verso US di </a:t>
          </a:r>
          <a:r>
            <a:rPr lang="it-IT" b="1" dirty="0">
              <a:solidFill>
                <a:schemeClr val="tx1"/>
              </a:solidFill>
            </a:rPr>
            <a:t>tutti</a:t>
          </a:r>
          <a:r>
            <a:rPr lang="it-IT" dirty="0">
              <a:solidFill>
                <a:schemeClr val="tx1"/>
              </a:solidFill>
            </a:rPr>
            <a:t> gli stimoli presenti in quel contesto</a:t>
          </a:r>
          <a:endParaRPr lang="en-US" dirty="0">
            <a:solidFill>
              <a:schemeClr val="tx1"/>
            </a:solidFill>
          </a:endParaRPr>
        </a:p>
      </dgm:t>
    </dgm:pt>
    <dgm:pt modelId="{24B522BD-9AB3-4282-9473-8C498CE908F6}" type="parTrans" cxnId="{0BCA6D05-4CCD-4B8A-9A04-4246207D41A9}">
      <dgm:prSet/>
      <dgm:spPr/>
      <dgm:t>
        <a:bodyPr/>
        <a:lstStyle/>
        <a:p>
          <a:endParaRPr lang="en-US"/>
        </a:p>
      </dgm:t>
    </dgm:pt>
    <dgm:pt modelId="{1E607D92-687D-4E59-9B79-A9CBDAF28647}" type="sibTrans" cxnId="{0BCA6D05-4CCD-4B8A-9A04-4246207D41A9}">
      <dgm:prSet/>
      <dgm:spPr/>
      <dgm:t>
        <a:bodyPr/>
        <a:lstStyle/>
        <a:p>
          <a:endParaRPr lang="en-US"/>
        </a:p>
      </dgm:t>
    </dgm:pt>
    <dgm:pt modelId="{A288AC7F-6068-4E31-BF29-E5EC8864CA26}">
      <dgm:prSet/>
      <dgm:spPr/>
      <dgm:t>
        <a:bodyPr/>
        <a:lstStyle/>
        <a:p>
          <a:r>
            <a:rPr lang="it-IT" dirty="0">
              <a:solidFill>
                <a:schemeClr val="tx1"/>
              </a:solidFill>
            </a:rPr>
            <a:t>compreso CS, e compreso il contesto stesso</a:t>
          </a:r>
          <a:endParaRPr lang="en-US" dirty="0">
            <a:solidFill>
              <a:schemeClr val="tx1"/>
            </a:solidFill>
          </a:endParaRPr>
        </a:p>
      </dgm:t>
    </dgm:pt>
    <dgm:pt modelId="{677F7AA8-AB98-4A36-9B22-D54DEF805B21}" type="parTrans" cxnId="{24DBFD33-C425-460D-86EA-06603064475B}">
      <dgm:prSet/>
      <dgm:spPr/>
      <dgm:t>
        <a:bodyPr/>
        <a:lstStyle/>
        <a:p>
          <a:endParaRPr lang="en-US"/>
        </a:p>
      </dgm:t>
    </dgm:pt>
    <dgm:pt modelId="{0B099536-CB35-4483-8D6C-0CCC51617C54}" type="sibTrans" cxnId="{24DBFD33-C425-460D-86EA-06603064475B}">
      <dgm:prSet/>
      <dgm:spPr/>
      <dgm:t>
        <a:bodyPr/>
        <a:lstStyle/>
        <a:p>
          <a:endParaRPr lang="en-US"/>
        </a:p>
      </dgm:t>
    </dgm:pt>
    <dgm:pt modelId="{7C4FEEE1-2B7E-3244-B8AE-C2DCCF3A1A66}" type="pres">
      <dgm:prSet presAssocID="{C3B47523-C66E-47E2-BD40-AB34F7EE7925}" presName="diagram" presStyleCnt="0">
        <dgm:presLayoutVars>
          <dgm:dir/>
          <dgm:resizeHandles val="exact"/>
        </dgm:presLayoutVars>
      </dgm:prSet>
      <dgm:spPr/>
    </dgm:pt>
    <dgm:pt modelId="{3B01B3B6-93C4-D24B-9295-15DC320349B5}" type="pres">
      <dgm:prSet presAssocID="{09F73981-49DC-433E-8FD7-517DA063857F}" presName="node" presStyleLbl="node1" presStyleIdx="0" presStyleCnt="6">
        <dgm:presLayoutVars>
          <dgm:bulletEnabled val="1"/>
        </dgm:presLayoutVars>
      </dgm:prSet>
      <dgm:spPr/>
    </dgm:pt>
    <dgm:pt modelId="{6D5EE90A-8FBC-1749-B3E3-4AED4DA6F975}" type="pres">
      <dgm:prSet presAssocID="{7C9300F9-71FC-4B0A-A84B-56D025DC4568}" presName="sibTrans" presStyleCnt="0"/>
      <dgm:spPr/>
    </dgm:pt>
    <dgm:pt modelId="{EB45089A-18D3-364E-9534-148115D20F94}" type="pres">
      <dgm:prSet presAssocID="{E6B12FD6-1AFE-4742-8668-7E91E6568ADB}" presName="node" presStyleLbl="node1" presStyleIdx="1" presStyleCnt="6">
        <dgm:presLayoutVars>
          <dgm:bulletEnabled val="1"/>
        </dgm:presLayoutVars>
      </dgm:prSet>
      <dgm:spPr/>
    </dgm:pt>
    <dgm:pt modelId="{D057C3DC-B053-BB4F-A1AA-BF64A4AA9E5F}" type="pres">
      <dgm:prSet presAssocID="{8F6EB341-6641-46BC-9197-F25E718AFE05}" presName="sibTrans" presStyleCnt="0"/>
      <dgm:spPr/>
    </dgm:pt>
    <dgm:pt modelId="{8B1BAE22-8888-9347-A832-155B520CE510}" type="pres">
      <dgm:prSet presAssocID="{AAD23557-255C-4B96-8BD6-B10615F6B2B9}" presName="node" presStyleLbl="node1" presStyleIdx="2" presStyleCnt="6">
        <dgm:presLayoutVars>
          <dgm:bulletEnabled val="1"/>
        </dgm:presLayoutVars>
      </dgm:prSet>
      <dgm:spPr/>
    </dgm:pt>
    <dgm:pt modelId="{7FD4A9FC-8899-1C47-BCD3-5E29A65261CC}" type="pres">
      <dgm:prSet presAssocID="{3BAD2445-7BCC-4FC0-BFB9-A5F283B3EB49}" presName="sibTrans" presStyleCnt="0"/>
      <dgm:spPr/>
    </dgm:pt>
    <dgm:pt modelId="{0F15F3BE-BAB2-D242-9FAD-5D99F64334F3}" type="pres">
      <dgm:prSet presAssocID="{8E6BE147-F565-4848-9890-58894E6363A3}" presName="node" presStyleLbl="node1" presStyleIdx="3" presStyleCnt="6">
        <dgm:presLayoutVars>
          <dgm:bulletEnabled val="1"/>
        </dgm:presLayoutVars>
      </dgm:prSet>
      <dgm:spPr/>
    </dgm:pt>
    <dgm:pt modelId="{3AA3D35A-2517-7441-AC50-DF5C23A7B1EC}" type="pres">
      <dgm:prSet presAssocID="{9792D6AE-2109-448F-A6C1-0BBC4539CA84}" presName="sibTrans" presStyleCnt="0"/>
      <dgm:spPr/>
    </dgm:pt>
    <dgm:pt modelId="{0AB181FC-1FA5-1B4C-830D-FEA7D76098D3}" type="pres">
      <dgm:prSet presAssocID="{19BD0137-76EA-4B88-8043-BD7BC652312C}" presName="node" presStyleLbl="node1" presStyleIdx="4" presStyleCnt="6">
        <dgm:presLayoutVars>
          <dgm:bulletEnabled val="1"/>
        </dgm:presLayoutVars>
      </dgm:prSet>
      <dgm:spPr/>
    </dgm:pt>
    <dgm:pt modelId="{52899134-1A5E-A24D-9276-AE71357F0A73}" type="pres">
      <dgm:prSet presAssocID="{5672E7C0-D4CC-4736-9651-CAD79D54F08B}" presName="sibTrans" presStyleCnt="0"/>
      <dgm:spPr/>
    </dgm:pt>
    <dgm:pt modelId="{AB299AB0-6D4E-5144-AA4C-FE5CAC06B6E3}" type="pres">
      <dgm:prSet presAssocID="{E4C5B7D0-2F33-4338-8213-3BCADE179011}" presName="node" presStyleLbl="node1" presStyleIdx="5" presStyleCnt="6">
        <dgm:presLayoutVars>
          <dgm:bulletEnabled val="1"/>
        </dgm:presLayoutVars>
      </dgm:prSet>
      <dgm:spPr/>
    </dgm:pt>
  </dgm:ptLst>
  <dgm:cxnLst>
    <dgm:cxn modelId="{3BB96E02-3CAC-0448-A460-5CEB6CAD4D56}" type="presOf" srcId="{A288AC7F-6068-4E31-BF29-E5EC8864CA26}" destId="{AB299AB0-6D4E-5144-AA4C-FE5CAC06B6E3}" srcOrd="0" destOrd="1" presId="urn:microsoft.com/office/officeart/2005/8/layout/default"/>
    <dgm:cxn modelId="{0BCA6D05-4CCD-4B8A-9A04-4246207D41A9}" srcId="{C3B47523-C66E-47E2-BD40-AB34F7EE7925}" destId="{E4C5B7D0-2F33-4338-8213-3BCADE179011}" srcOrd="5" destOrd="0" parTransId="{24B522BD-9AB3-4282-9473-8C498CE908F6}" sibTransId="{1E607D92-687D-4E59-9B79-A9CBDAF28647}"/>
    <dgm:cxn modelId="{F3FC1515-D37B-5B4A-8B59-7B210FB86422}" type="presOf" srcId="{E4C5B7D0-2F33-4338-8213-3BCADE179011}" destId="{AB299AB0-6D4E-5144-AA4C-FE5CAC06B6E3}" srcOrd="0" destOrd="0" presId="urn:microsoft.com/office/officeart/2005/8/layout/default"/>
    <dgm:cxn modelId="{24DBFD33-C425-460D-86EA-06603064475B}" srcId="{E4C5B7D0-2F33-4338-8213-3BCADE179011}" destId="{A288AC7F-6068-4E31-BF29-E5EC8864CA26}" srcOrd="0" destOrd="0" parTransId="{677F7AA8-AB98-4A36-9B22-D54DEF805B21}" sibTransId="{0B099536-CB35-4483-8D6C-0CCC51617C54}"/>
    <dgm:cxn modelId="{2093AE48-4D4C-FB4B-9620-E5FDDD698E35}" type="presOf" srcId="{C3B47523-C66E-47E2-BD40-AB34F7EE7925}" destId="{7C4FEEE1-2B7E-3244-B8AE-C2DCCF3A1A66}" srcOrd="0" destOrd="0" presId="urn:microsoft.com/office/officeart/2005/8/layout/default"/>
    <dgm:cxn modelId="{4816964C-67E9-D34A-9EF3-4CA21E495297}" type="presOf" srcId="{E526D558-9CAC-4EC0-93BF-1A410CF45EED}" destId="{0AB181FC-1FA5-1B4C-830D-FEA7D76098D3}" srcOrd="0" destOrd="2" presId="urn:microsoft.com/office/officeart/2005/8/layout/default"/>
    <dgm:cxn modelId="{EBABF258-474F-45D8-8161-F6FAC94A5721}" srcId="{C3B47523-C66E-47E2-BD40-AB34F7EE7925}" destId="{AAD23557-255C-4B96-8BD6-B10615F6B2B9}" srcOrd="2" destOrd="0" parTransId="{6D583922-E9BA-4406-A839-530532B1A3ED}" sibTransId="{3BAD2445-7BCC-4FC0-BFB9-A5F283B3EB49}"/>
    <dgm:cxn modelId="{CA92E460-FD12-6941-ADB7-65B00D74A7DC}" type="presOf" srcId="{E6B12FD6-1AFE-4742-8668-7E91E6568ADB}" destId="{EB45089A-18D3-364E-9534-148115D20F94}" srcOrd="0" destOrd="0" presId="urn:microsoft.com/office/officeart/2005/8/layout/default"/>
    <dgm:cxn modelId="{2FDD2E7C-66F0-DD42-865C-102CA974BE1E}" type="presOf" srcId="{8E6BE147-F565-4848-9890-58894E6363A3}" destId="{0F15F3BE-BAB2-D242-9FAD-5D99F64334F3}" srcOrd="0" destOrd="0" presId="urn:microsoft.com/office/officeart/2005/8/layout/default"/>
    <dgm:cxn modelId="{FCB14290-8B0B-7B47-A8F5-26FE08469FE3}" type="presOf" srcId="{19BD0137-76EA-4B88-8043-BD7BC652312C}" destId="{0AB181FC-1FA5-1B4C-830D-FEA7D76098D3}" srcOrd="0" destOrd="0" presId="urn:microsoft.com/office/officeart/2005/8/layout/default"/>
    <dgm:cxn modelId="{FDD6B298-54F8-4728-BE14-2C96F9ACA785}" srcId="{C3B47523-C66E-47E2-BD40-AB34F7EE7925}" destId="{09F73981-49DC-433E-8FD7-517DA063857F}" srcOrd="0" destOrd="0" parTransId="{5DE80D28-BEAB-451F-9C33-9FC64222806D}" sibTransId="{7C9300F9-71FC-4B0A-A84B-56D025DC4568}"/>
    <dgm:cxn modelId="{D0980D9C-974F-004B-A51E-0A28253452CF}" type="presOf" srcId="{09F73981-49DC-433E-8FD7-517DA063857F}" destId="{3B01B3B6-93C4-D24B-9295-15DC320349B5}" srcOrd="0" destOrd="0" presId="urn:microsoft.com/office/officeart/2005/8/layout/default"/>
    <dgm:cxn modelId="{704D26AE-12A5-D945-B39D-0D2FD82F65F2}" type="presOf" srcId="{AAD23557-255C-4B96-8BD6-B10615F6B2B9}" destId="{8B1BAE22-8888-9347-A832-155B520CE510}" srcOrd="0" destOrd="0" presId="urn:microsoft.com/office/officeart/2005/8/layout/default"/>
    <dgm:cxn modelId="{342A1FB2-7A99-7943-ABA6-B7C3649564A2}" type="presOf" srcId="{10D6AC4C-4AB8-423C-B224-A2C4348243FF}" destId="{0AB181FC-1FA5-1B4C-830D-FEA7D76098D3}" srcOrd="0" destOrd="1" presId="urn:microsoft.com/office/officeart/2005/8/layout/default"/>
    <dgm:cxn modelId="{58A2ACDA-A150-40EF-8CA4-461389231FE2}" srcId="{C3B47523-C66E-47E2-BD40-AB34F7EE7925}" destId="{E6B12FD6-1AFE-4742-8668-7E91E6568ADB}" srcOrd="1" destOrd="0" parTransId="{C528938D-0A01-4E97-AE0F-074D1ADF0CC0}" sibTransId="{8F6EB341-6641-46BC-9197-F25E718AFE05}"/>
    <dgm:cxn modelId="{5AF13BE7-AA60-4B27-8FB7-7F045CE310D4}" srcId="{19BD0137-76EA-4B88-8043-BD7BC652312C}" destId="{E526D558-9CAC-4EC0-93BF-1A410CF45EED}" srcOrd="1" destOrd="0" parTransId="{F0894C07-2599-4A48-8644-51CCC3DBA2BE}" sibTransId="{CC3A4547-68AD-4D08-AF64-42E0CEC9FC33}"/>
    <dgm:cxn modelId="{628C36F1-5240-4046-A748-AC3A51310D94}" srcId="{C3B47523-C66E-47E2-BD40-AB34F7EE7925}" destId="{8E6BE147-F565-4848-9890-58894E6363A3}" srcOrd="3" destOrd="0" parTransId="{067C7CAD-7647-4594-AA09-9406FD8C9396}" sibTransId="{9792D6AE-2109-448F-A6C1-0BBC4539CA84}"/>
    <dgm:cxn modelId="{3C0B92F9-D010-4BC8-83EB-7DFA2FC731F6}" srcId="{C3B47523-C66E-47E2-BD40-AB34F7EE7925}" destId="{19BD0137-76EA-4B88-8043-BD7BC652312C}" srcOrd="4" destOrd="0" parTransId="{A7B5E326-F185-4FF7-B662-F7AB6B860718}" sibTransId="{5672E7C0-D4CC-4736-9651-CAD79D54F08B}"/>
    <dgm:cxn modelId="{BAB2E9FC-01E8-4547-9336-E59588FA07B7}" srcId="{19BD0137-76EA-4B88-8043-BD7BC652312C}" destId="{10D6AC4C-4AB8-423C-B224-A2C4348243FF}" srcOrd="0" destOrd="0" parTransId="{88013A35-C508-477E-BED0-7F0E48190EAE}" sibTransId="{DA28F4EB-D433-4081-95C0-1E914FAD8321}"/>
    <dgm:cxn modelId="{6BB35604-F098-5240-B340-8BDE6C1F3516}" type="presParOf" srcId="{7C4FEEE1-2B7E-3244-B8AE-C2DCCF3A1A66}" destId="{3B01B3B6-93C4-D24B-9295-15DC320349B5}" srcOrd="0" destOrd="0" presId="urn:microsoft.com/office/officeart/2005/8/layout/default"/>
    <dgm:cxn modelId="{78DED85C-CFE2-474D-8F18-1E7DF38C4D48}" type="presParOf" srcId="{7C4FEEE1-2B7E-3244-B8AE-C2DCCF3A1A66}" destId="{6D5EE90A-8FBC-1749-B3E3-4AED4DA6F975}" srcOrd="1" destOrd="0" presId="urn:microsoft.com/office/officeart/2005/8/layout/default"/>
    <dgm:cxn modelId="{8E8190A4-8589-BD42-B7EF-DA60E234DDDB}" type="presParOf" srcId="{7C4FEEE1-2B7E-3244-B8AE-C2DCCF3A1A66}" destId="{EB45089A-18D3-364E-9534-148115D20F94}" srcOrd="2" destOrd="0" presId="urn:microsoft.com/office/officeart/2005/8/layout/default"/>
    <dgm:cxn modelId="{C46E40F3-D2D0-8D45-B962-A8B2A169EA55}" type="presParOf" srcId="{7C4FEEE1-2B7E-3244-B8AE-C2DCCF3A1A66}" destId="{D057C3DC-B053-BB4F-A1AA-BF64A4AA9E5F}" srcOrd="3" destOrd="0" presId="urn:microsoft.com/office/officeart/2005/8/layout/default"/>
    <dgm:cxn modelId="{18F77BCC-D065-C248-8857-B4DD607659D4}" type="presParOf" srcId="{7C4FEEE1-2B7E-3244-B8AE-C2DCCF3A1A66}" destId="{8B1BAE22-8888-9347-A832-155B520CE510}" srcOrd="4" destOrd="0" presId="urn:microsoft.com/office/officeart/2005/8/layout/default"/>
    <dgm:cxn modelId="{C2FAC667-99B5-3348-876B-BD9E211019F2}" type="presParOf" srcId="{7C4FEEE1-2B7E-3244-B8AE-C2DCCF3A1A66}" destId="{7FD4A9FC-8899-1C47-BCD3-5E29A65261CC}" srcOrd="5" destOrd="0" presId="urn:microsoft.com/office/officeart/2005/8/layout/default"/>
    <dgm:cxn modelId="{62E34BAE-3DF5-DE4C-9F3A-9E51ED1EF6AF}" type="presParOf" srcId="{7C4FEEE1-2B7E-3244-B8AE-C2DCCF3A1A66}" destId="{0F15F3BE-BAB2-D242-9FAD-5D99F64334F3}" srcOrd="6" destOrd="0" presId="urn:microsoft.com/office/officeart/2005/8/layout/default"/>
    <dgm:cxn modelId="{B119C646-D88C-C040-8DF8-DF2DD27C7467}" type="presParOf" srcId="{7C4FEEE1-2B7E-3244-B8AE-C2DCCF3A1A66}" destId="{3AA3D35A-2517-7441-AC50-DF5C23A7B1EC}" srcOrd="7" destOrd="0" presId="urn:microsoft.com/office/officeart/2005/8/layout/default"/>
    <dgm:cxn modelId="{47024CEE-6B30-A64A-9C75-6D8A50215F46}" type="presParOf" srcId="{7C4FEEE1-2B7E-3244-B8AE-C2DCCF3A1A66}" destId="{0AB181FC-1FA5-1B4C-830D-FEA7D76098D3}" srcOrd="8" destOrd="0" presId="urn:microsoft.com/office/officeart/2005/8/layout/default"/>
    <dgm:cxn modelId="{3ADED301-18E1-D34C-A0D0-6555FA6C5F78}" type="presParOf" srcId="{7C4FEEE1-2B7E-3244-B8AE-C2DCCF3A1A66}" destId="{52899134-1A5E-A24D-9276-AE71357F0A73}" srcOrd="9" destOrd="0" presId="urn:microsoft.com/office/officeart/2005/8/layout/default"/>
    <dgm:cxn modelId="{E5996E50-7F9A-8343-945D-EC023CF2356E}" type="presParOf" srcId="{7C4FEEE1-2B7E-3244-B8AE-C2DCCF3A1A66}" destId="{AB299AB0-6D4E-5144-AA4C-FE5CAC06B6E3}"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BCE133F1-EBC3-4A06-B47D-1334C29604F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F8D5FB3-1E05-4A57-B20D-984E30351A11}">
      <dgm:prSet/>
      <dgm:spPr/>
      <dgm:t>
        <a:bodyPr/>
        <a:lstStyle/>
        <a:p>
          <a:r>
            <a:rPr lang="it-IT" b="1" dirty="0">
              <a:solidFill>
                <a:schemeClr val="tx1"/>
              </a:solidFill>
            </a:rPr>
            <a:t>potenziale di sorpresa </a:t>
          </a:r>
          <a:r>
            <a:rPr lang="it-IT" dirty="0">
              <a:solidFill>
                <a:schemeClr val="tx1"/>
              </a:solidFill>
            </a:rPr>
            <a:t>o </a:t>
          </a:r>
          <a:r>
            <a:rPr lang="it-IT" b="1" dirty="0" err="1">
              <a:solidFill>
                <a:schemeClr val="tx1"/>
              </a:solidFill>
            </a:rPr>
            <a:t>prediction</a:t>
          </a:r>
          <a:r>
            <a:rPr lang="it-IT" b="1" dirty="0">
              <a:solidFill>
                <a:schemeClr val="tx1"/>
              </a:solidFill>
            </a:rPr>
            <a:t> </a:t>
          </a:r>
          <a:r>
            <a:rPr lang="it-IT" b="1" dirty="0" err="1">
              <a:solidFill>
                <a:schemeClr val="tx1"/>
              </a:solidFill>
            </a:rPr>
            <a:t>error</a:t>
          </a:r>
          <a:endParaRPr lang="en-US" dirty="0">
            <a:solidFill>
              <a:schemeClr val="tx1"/>
            </a:solidFill>
          </a:endParaRPr>
        </a:p>
      </dgm:t>
    </dgm:pt>
    <dgm:pt modelId="{279DB259-3D34-4BBD-AD38-6362CF851EC8}" type="parTrans" cxnId="{8A945043-7D52-47D6-8C8A-C71AF8D26197}">
      <dgm:prSet/>
      <dgm:spPr/>
      <dgm:t>
        <a:bodyPr/>
        <a:lstStyle/>
        <a:p>
          <a:endParaRPr lang="en-US"/>
        </a:p>
      </dgm:t>
    </dgm:pt>
    <dgm:pt modelId="{59C0A3E5-2D6E-4174-A495-B1128357B46E}" type="sibTrans" cxnId="{8A945043-7D52-47D6-8C8A-C71AF8D26197}">
      <dgm:prSet/>
      <dgm:spPr/>
      <dgm:t>
        <a:bodyPr/>
        <a:lstStyle/>
        <a:p>
          <a:endParaRPr lang="en-US"/>
        </a:p>
      </dgm:t>
    </dgm:pt>
    <dgm:pt modelId="{183D672A-11F4-4EF5-A10C-77D4EC37DFC8}">
      <dgm:prSet/>
      <dgm:spPr/>
      <dgm:t>
        <a:bodyPr/>
        <a:lstStyle/>
        <a:p>
          <a:r>
            <a:rPr lang="it-IT" dirty="0">
              <a:solidFill>
                <a:schemeClr val="tx1"/>
              </a:solidFill>
            </a:rPr>
            <a:t>Nelle prove in cui US si presenta (</a:t>
          </a:r>
          <a:r>
            <a:rPr lang="it-IT" dirty="0" err="1">
              <a:solidFill>
                <a:schemeClr val="tx1"/>
              </a:solidFill>
            </a:rPr>
            <a:t>λ</a:t>
          </a:r>
          <a:r>
            <a:rPr lang="it-IT" dirty="0">
              <a:solidFill>
                <a:schemeClr val="tx1"/>
              </a:solidFill>
            </a:rPr>
            <a:t>=1):</a:t>
          </a:r>
          <a:endParaRPr lang="en-US" dirty="0">
            <a:solidFill>
              <a:schemeClr val="tx1"/>
            </a:solidFill>
          </a:endParaRPr>
        </a:p>
      </dgm:t>
    </dgm:pt>
    <dgm:pt modelId="{A0F02552-C0D6-4184-80DB-8E94F8666F15}" type="parTrans" cxnId="{E235ED8A-D22C-4FF7-B2DE-74D950E2F93B}">
      <dgm:prSet/>
      <dgm:spPr/>
      <dgm:t>
        <a:bodyPr/>
        <a:lstStyle/>
        <a:p>
          <a:endParaRPr lang="en-US"/>
        </a:p>
      </dgm:t>
    </dgm:pt>
    <dgm:pt modelId="{5941770D-1685-4FE6-A7CA-516BB51F706D}" type="sibTrans" cxnId="{E235ED8A-D22C-4FF7-B2DE-74D950E2F93B}">
      <dgm:prSet/>
      <dgm:spPr/>
      <dgm:t>
        <a:bodyPr/>
        <a:lstStyle/>
        <a:p>
          <a:endParaRPr lang="en-US"/>
        </a:p>
      </dgm:t>
    </dgm:pt>
    <dgm:pt modelId="{8281DE63-66AB-4211-98B6-61715FA1B7D6}">
      <dgm:prSet/>
      <dgm:spPr/>
      <dgm:t>
        <a:bodyPr/>
        <a:lstStyle/>
        <a:p>
          <a:r>
            <a:rPr lang="it-IT"/>
            <a:t>Se ΣV è alto, US era fortemente atteso in quel contesto, è l’incremento della forza di CS è basso</a:t>
          </a:r>
          <a:endParaRPr lang="en-US"/>
        </a:p>
      </dgm:t>
    </dgm:pt>
    <dgm:pt modelId="{0A450AA8-6E57-417F-A90B-01D7C7289A11}" type="parTrans" cxnId="{B92FB2A4-453F-434E-B250-FE78639423E6}">
      <dgm:prSet/>
      <dgm:spPr/>
      <dgm:t>
        <a:bodyPr/>
        <a:lstStyle/>
        <a:p>
          <a:endParaRPr lang="en-US"/>
        </a:p>
      </dgm:t>
    </dgm:pt>
    <dgm:pt modelId="{EDAEE5E3-D370-4010-A46E-7355BB87E03F}" type="sibTrans" cxnId="{B92FB2A4-453F-434E-B250-FE78639423E6}">
      <dgm:prSet/>
      <dgm:spPr/>
      <dgm:t>
        <a:bodyPr/>
        <a:lstStyle/>
        <a:p>
          <a:endParaRPr lang="en-US"/>
        </a:p>
      </dgm:t>
    </dgm:pt>
    <dgm:pt modelId="{D0C5BAB5-C67A-4EAA-A0C9-F45CD075DE9E}">
      <dgm:prSet/>
      <dgm:spPr/>
      <dgm:t>
        <a:bodyPr/>
        <a:lstStyle/>
        <a:p>
          <a:r>
            <a:rPr lang="it-IT"/>
            <a:t>Se ΣV è basso, US era poco atteso in quel contesto, è l’incremento della forza di CS è alto</a:t>
          </a:r>
          <a:endParaRPr lang="en-US"/>
        </a:p>
      </dgm:t>
    </dgm:pt>
    <dgm:pt modelId="{F8683C08-19AB-4614-A8D5-C3929B6848A1}" type="parTrans" cxnId="{33C61522-FF78-4FE8-949E-DB8F76D3ECC5}">
      <dgm:prSet/>
      <dgm:spPr/>
      <dgm:t>
        <a:bodyPr/>
        <a:lstStyle/>
        <a:p>
          <a:endParaRPr lang="en-US"/>
        </a:p>
      </dgm:t>
    </dgm:pt>
    <dgm:pt modelId="{A126B42C-2C1B-4152-B8C6-E42DBBF95345}" type="sibTrans" cxnId="{33C61522-FF78-4FE8-949E-DB8F76D3ECC5}">
      <dgm:prSet/>
      <dgm:spPr/>
      <dgm:t>
        <a:bodyPr/>
        <a:lstStyle/>
        <a:p>
          <a:endParaRPr lang="en-US"/>
        </a:p>
      </dgm:t>
    </dgm:pt>
    <dgm:pt modelId="{552F80B1-0C2B-4D44-9A3E-CE95496679B8}">
      <dgm:prSet/>
      <dgm:spPr/>
      <dgm:t>
        <a:bodyPr/>
        <a:lstStyle/>
        <a:p>
          <a:r>
            <a:rPr lang="it-IT" dirty="0">
              <a:solidFill>
                <a:schemeClr val="tx1"/>
              </a:solidFill>
            </a:rPr>
            <a:t>Nelle prove in cui US non si presenta (</a:t>
          </a:r>
          <a:r>
            <a:rPr lang="it-IT" dirty="0" err="1">
              <a:solidFill>
                <a:schemeClr val="tx1"/>
              </a:solidFill>
            </a:rPr>
            <a:t>λ</a:t>
          </a:r>
          <a:r>
            <a:rPr lang="it-IT" dirty="0">
              <a:solidFill>
                <a:schemeClr val="tx1"/>
              </a:solidFill>
            </a:rPr>
            <a:t>=0):</a:t>
          </a:r>
          <a:endParaRPr lang="en-US" dirty="0">
            <a:solidFill>
              <a:schemeClr val="tx1"/>
            </a:solidFill>
          </a:endParaRPr>
        </a:p>
      </dgm:t>
    </dgm:pt>
    <dgm:pt modelId="{ED3A3E42-D268-4D7F-AE7E-BF0971160CF1}" type="parTrans" cxnId="{C6B8DA43-41E7-4542-B4D8-79A5D7A61627}">
      <dgm:prSet/>
      <dgm:spPr/>
      <dgm:t>
        <a:bodyPr/>
        <a:lstStyle/>
        <a:p>
          <a:endParaRPr lang="en-US"/>
        </a:p>
      </dgm:t>
    </dgm:pt>
    <dgm:pt modelId="{303DCABC-35F5-4979-B5B3-33B0EED9E13F}" type="sibTrans" cxnId="{C6B8DA43-41E7-4542-B4D8-79A5D7A61627}">
      <dgm:prSet/>
      <dgm:spPr/>
      <dgm:t>
        <a:bodyPr/>
        <a:lstStyle/>
        <a:p>
          <a:endParaRPr lang="en-US"/>
        </a:p>
      </dgm:t>
    </dgm:pt>
    <dgm:pt modelId="{063639DA-E700-4534-A3FE-FBA4B49060D5}">
      <dgm:prSet/>
      <dgm:spPr/>
      <dgm:t>
        <a:bodyPr/>
        <a:lstStyle/>
        <a:p>
          <a:r>
            <a:rPr lang="it-IT"/>
            <a:t>Se ΣV è alto, US era fortemente atteso in quel contesto, è il decremento della forza di CS è elevato</a:t>
          </a:r>
          <a:endParaRPr lang="en-US"/>
        </a:p>
      </dgm:t>
    </dgm:pt>
    <dgm:pt modelId="{31848D9E-2F23-4B17-9090-0670367A8C48}" type="parTrans" cxnId="{726FC154-CF77-4CF2-B28B-E7B3F65EA0B5}">
      <dgm:prSet/>
      <dgm:spPr/>
      <dgm:t>
        <a:bodyPr/>
        <a:lstStyle/>
        <a:p>
          <a:endParaRPr lang="en-US"/>
        </a:p>
      </dgm:t>
    </dgm:pt>
    <dgm:pt modelId="{642D0D04-1CCA-4A1D-A1ED-426CCE3C05A2}" type="sibTrans" cxnId="{726FC154-CF77-4CF2-B28B-E7B3F65EA0B5}">
      <dgm:prSet/>
      <dgm:spPr/>
      <dgm:t>
        <a:bodyPr/>
        <a:lstStyle/>
        <a:p>
          <a:endParaRPr lang="en-US"/>
        </a:p>
      </dgm:t>
    </dgm:pt>
    <dgm:pt modelId="{434E262A-DF7E-4833-A7F7-BBCCF7315114}">
      <dgm:prSet/>
      <dgm:spPr/>
      <dgm:t>
        <a:bodyPr/>
        <a:lstStyle/>
        <a:p>
          <a:r>
            <a:rPr lang="it-IT"/>
            <a:t>Se ΣV è basso, US era poco atteso in quel contesto, è il decremento della forza di CS è scarso</a:t>
          </a:r>
          <a:endParaRPr lang="en-US"/>
        </a:p>
      </dgm:t>
    </dgm:pt>
    <dgm:pt modelId="{01340ADB-A994-415A-B6E5-92EB0BD50FDD}" type="parTrans" cxnId="{FA84EF42-FF5A-4ECE-A822-823809893388}">
      <dgm:prSet/>
      <dgm:spPr/>
      <dgm:t>
        <a:bodyPr/>
        <a:lstStyle/>
        <a:p>
          <a:endParaRPr lang="en-US"/>
        </a:p>
      </dgm:t>
    </dgm:pt>
    <dgm:pt modelId="{5556A03D-5BDE-4E46-83D6-3DBBA284D6BA}" type="sibTrans" cxnId="{FA84EF42-FF5A-4ECE-A822-823809893388}">
      <dgm:prSet/>
      <dgm:spPr/>
      <dgm:t>
        <a:bodyPr/>
        <a:lstStyle/>
        <a:p>
          <a:endParaRPr lang="en-US"/>
        </a:p>
      </dgm:t>
    </dgm:pt>
    <dgm:pt modelId="{223D6496-E056-FC42-86DB-D08FFDF4BE77}" type="pres">
      <dgm:prSet presAssocID="{BCE133F1-EBC3-4A06-B47D-1334C29604F4}" presName="linear" presStyleCnt="0">
        <dgm:presLayoutVars>
          <dgm:animLvl val="lvl"/>
          <dgm:resizeHandles val="exact"/>
        </dgm:presLayoutVars>
      </dgm:prSet>
      <dgm:spPr/>
    </dgm:pt>
    <dgm:pt modelId="{8E180D1D-F0CB-0B41-87FD-FFDD9151F4C2}" type="pres">
      <dgm:prSet presAssocID="{BF8D5FB3-1E05-4A57-B20D-984E30351A11}" presName="parentText" presStyleLbl="node1" presStyleIdx="0" presStyleCnt="3">
        <dgm:presLayoutVars>
          <dgm:chMax val="0"/>
          <dgm:bulletEnabled val="1"/>
        </dgm:presLayoutVars>
      </dgm:prSet>
      <dgm:spPr/>
    </dgm:pt>
    <dgm:pt modelId="{339E39FA-7733-3146-A394-641D6B3740FF}" type="pres">
      <dgm:prSet presAssocID="{59C0A3E5-2D6E-4174-A495-B1128357B46E}" presName="spacer" presStyleCnt="0"/>
      <dgm:spPr/>
    </dgm:pt>
    <dgm:pt modelId="{EF79EF8A-1146-8449-B1F6-C14250405BEA}" type="pres">
      <dgm:prSet presAssocID="{183D672A-11F4-4EF5-A10C-77D4EC37DFC8}" presName="parentText" presStyleLbl="node1" presStyleIdx="1" presStyleCnt="3">
        <dgm:presLayoutVars>
          <dgm:chMax val="0"/>
          <dgm:bulletEnabled val="1"/>
        </dgm:presLayoutVars>
      </dgm:prSet>
      <dgm:spPr/>
    </dgm:pt>
    <dgm:pt modelId="{9977DC99-8E7A-1844-B99B-4D40C7E2699C}" type="pres">
      <dgm:prSet presAssocID="{183D672A-11F4-4EF5-A10C-77D4EC37DFC8}" presName="childText" presStyleLbl="revTx" presStyleIdx="0" presStyleCnt="2">
        <dgm:presLayoutVars>
          <dgm:bulletEnabled val="1"/>
        </dgm:presLayoutVars>
      </dgm:prSet>
      <dgm:spPr/>
    </dgm:pt>
    <dgm:pt modelId="{75C62186-6A9C-6C45-8DE8-577E90C04523}" type="pres">
      <dgm:prSet presAssocID="{552F80B1-0C2B-4D44-9A3E-CE95496679B8}" presName="parentText" presStyleLbl="node1" presStyleIdx="2" presStyleCnt="3">
        <dgm:presLayoutVars>
          <dgm:chMax val="0"/>
          <dgm:bulletEnabled val="1"/>
        </dgm:presLayoutVars>
      </dgm:prSet>
      <dgm:spPr/>
    </dgm:pt>
    <dgm:pt modelId="{422590AA-A1BE-8646-BE05-A0A8DCF799F8}" type="pres">
      <dgm:prSet presAssocID="{552F80B1-0C2B-4D44-9A3E-CE95496679B8}" presName="childText" presStyleLbl="revTx" presStyleIdx="1" presStyleCnt="2">
        <dgm:presLayoutVars>
          <dgm:bulletEnabled val="1"/>
        </dgm:presLayoutVars>
      </dgm:prSet>
      <dgm:spPr/>
    </dgm:pt>
  </dgm:ptLst>
  <dgm:cxnLst>
    <dgm:cxn modelId="{4C74AF0B-F7D5-7747-99DF-166A9C53AE1C}" type="presOf" srcId="{063639DA-E700-4534-A3FE-FBA4B49060D5}" destId="{422590AA-A1BE-8646-BE05-A0A8DCF799F8}" srcOrd="0" destOrd="0" presId="urn:microsoft.com/office/officeart/2005/8/layout/vList2"/>
    <dgm:cxn modelId="{33C61522-FF78-4FE8-949E-DB8F76D3ECC5}" srcId="{183D672A-11F4-4EF5-A10C-77D4EC37DFC8}" destId="{D0C5BAB5-C67A-4EAA-A0C9-F45CD075DE9E}" srcOrd="1" destOrd="0" parTransId="{F8683C08-19AB-4614-A8D5-C3929B6848A1}" sibTransId="{A126B42C-2C1B-4152-B8C6-E42DBBF95345}"/>
    <dgm:cxn modelId="{FA84EF42-FF5A-4ECE-A822-823809893388}" srcId="{552F80B1-0C2B-4D44-9A3E-CE95496679B8}" destId="{434E262A-DF7E-4833-A7F7-BBCCF7315114}" srcOrd="1" destOrd="0" parTransId="{01340ADB-A994-415A-B6E5-92EB0BD50FDD}" sibTransId="{5556A03D-5BDE-4E46-83D6-3DBBA284D6BA}"/>
    <dgm:cxn modelId="{8A945043-7D52-47D6-8C8A-C71AF8D26197}" srcId="{BCE133F1-EBC3-4A06-B47D-1334C29604F4}" destId="{BF8D5FB3-1E05-4A57-B20D-984E30351A11}" srcOrd="0" destOrd="0" parTransId="{279DB259-3D34-4BBD-AD38-6362CF851EC8}" sibTransId="{59C0A3E5-2D6E-4174-A495-B1128357B46E}"/>
    <dgm:cxn modelId="{C6B8DA43-41E7-4542-B4D8-79A5D7A61627}" srcId="{BCE133F1-EBC3-4A06-B47D-1334C29604F4}" destId="{552F80B1-0C2B-4D44-9A3E-CE95496679B8}" srcOrd="2" destOrd="0" parTransId="{ED3A3E42-D268-4D7F-AE7E-BF0971160CF1}" sibTransId="{303DCABC-35F5-4979-B5B3-33B0EED9E13F}"/>
    <dgm:cxn modelId="{A1F0D04B-03D7-6244-8F90-5B5AD0733208}" type="presOf" srcId="{BCE133F1-EBC3-4A06-B47D-1334C29604F4}" destId="{223D6496-E056-FC42-86DB-D08FFDF4BE77}" srcOrd="0" destOrd="0" presId="urn:microsoft.com/office/officeart/2005/8/layout/vList2"/>
    <dgm:cxn modelId="{FDF4014D-1D25-B647-8A01-5584D765E115}" type="presOf" srcId="{434E262A-DF7E-4833-A7F7-BBCCF7315114}" destId="{422590AA-A1BE-8646-BE05-A0A8DCF799F8}" srcOrd="0" destOrd="1" presId="urn:microsoft.com/office/officeart/2005/8/layout/vList2"/>
    <dgm:cxn modelId="{726FC154-CF77-4CF2-B28B-E7B3F65EA0B5}" srcId="{552F80B1-0C2B-4D44-9A3E-CE95496679B8}" destId="{063639DA-E700-4534-A3FE-FBA4B49060D5}" srcOrd="0" destOrd="0" parTransId="{31848D9E-2F23-4B17-9090-0670367A8C48}" sibTransId="{642D0D04-1CCA-4A1D-A1ED-426CCE3C05A2}"/>
    <dgm:cxn modelId="{813CA574-3BA5-B04A-97C6-DD69E41E8509}" type="presOf" srcId="{8281DE63-66AB-4211-98B6-61715FA1B7D6}" destId="{9977DC99-8E7A-1844-B99B-4D40C7E2699C}" srcOrd="0" destOrd="0" presId="urn:microsoft.com/office/officeart/2005/8/layout/vList2"/>
    <dgm:cxn modelId="{E235ED8A-D22C-4FF7-B2DE-74D950E2F93B}" srcId="{BCE133F1-EBC3-4A06-B47D-1334C29604F4}" destId="{183D672A-11F4-4EF5-A10C-77D4EC37DFC8}" srcOrd="1" destOrd="0" parTransId="{A0F02552-C0D6-4184-80DB-8E94F8666F15}" sibTransId="{5941770D-1685-4FE6-A7CA-516BB51F706D}"/>
    <dgm:cxn modelId="{1D857D8D-7E52-334D-9BDC-82816E8CCAB3}" type="presOf" srcId="{D0C5BAB5-C67A-4EAA-A0C9-F45CD075DE9E}" destId="{9977DC99-8E7A-1844-B99B-4D40C7E2699C}" srcOrd="0" destOrd="1" presId="urn:microsoft.com/office/officeart/2005/8/layout/vList2"/>
    <dgm:cxn modelId="{B92FB2A4-453F-434E-B250-FE78639423E6}" srcId="{183D672A-11F4-4EF5-A10C-77D4EC37DFC8}" destId="{8281DE63-66AB-4211-98B6-61715FA1B7D6}" srcOrd="0" destOrd="0" parTransId="{0A450AA8-6E57-417F-A90B-01D7C7289A11}" sibTransId="{EDAEE5E3-D370-4010-A46E-7355BB87E03F}"/>
    <dgm:cxn modelId="{A1551DE1-8080-8B4F-93F2-4662E6A0C934}" type="presOf" srcId="{BF8D5FB3-1E05-4A57-B20D-984E30351A11}" destId="{8E180D1D-F0CB-0B41-87FD-FFDD9151F4C2}" srcOrd="0" destOrd="0" presId="urn:microsoft.com/office/officeart/2005/8/layout/vList2"/>
    <dgm:cxn modelId="{98A0FCF1-8936-D747-ADD7-B3ADA701DC52}" type="presOf" srcId="{552F80B1-0C2B-4D44-9A3E-CE95496679B8}" destId="{75C62186-6A9C-6C45-8DE8-577E90C04523}" srcOrd="0" destOrd="0" presId="urn:microsoft.com/office/officeart/2005/8/layout/vList2"/>
    <dgm:cxn modelId="{E4D8ABF8-9289-3943-B0B8-07A3C183CD12}" type="presOf" srcId="{183D672A-11F4-4EF5-A10C-77D4EC37DFC8}" destId="{EF79EF8A-1146-8449-B1F6-C14250405BEA}" srcOrd="0" destOrd="0" presId="urn:microsoft.com/office/officeart/2005/8/layout/vList2"/>
    <dgm:cxn modelId="{A6FEB528-3A1C-6E45-9C7D-9A1783A9250B}" type="presParOf" srcId="{223D6496-E056-FC42-86DB-D08FFDF4BE77}" destId="{8E180D1D-F0CB-0B41-87FD-FFDD9151F4C2}" srcOrd="0" destOrd="0" presId="urn:microsoft.com/office/officeart/2005/8/layout/vList2"/>
    <dgm:cxn modelId="{F76FDA3F-4654-6444-8D6F-F85DEF5D8D48}" type="presParOf" srcId="{223D6496-E056-FC42-86DB-D08FFDF4BE77}" destId="{339E39FA-7733-3146-A394-641D6B3740FF}" srcOrd="1" destOrd="0" presId="urn:microsoft.com/office/officeart/2005/8/layout/vList2"/>
    <dgm:cxn modelId="{D28F42D4-A939-0A49-853A-80613C4C0AE6}" type="presParOf" srcId="{223D6496-E056-FC42-86DB-D08FFDF4BE77}" destId="{EF79EF8A-1146-8449-B1F6-C14250405BEA}" srcOrd="2" destOrd="0" presId="urn:microsoft.com/office/officeart/2005/8/layout/vList2"/>
    <dgm:cxn modelId="{6B63BA3A-EBCF-2A40-B768-37A5285044C0}" type="presParOf" srcId="{223D6496-E056-FC42-86DB-D08FFDF4BE77}" destId="{9977DC99-8E7A-1844-B99B-4D40C7E2699C}" srcOrd="3" destOrd="0" presId="urn:microsoft.com/office/officeart/2005/8/layout/vList2"/>
    <dgm:cxn modelId="{2BC42152-3196-5A4C-A887-2347AD03DC86}" type="presParOf" srcId="{223D6496-E056-FC42-86DB-D08FFDF4BE77}" destId="{75C62186-6A9C-6C45-8DE8-577E90C04523}" srcOrd="4" destOrd="0" presId="urn:microsoft.com/office/officeart/2005/8/layout/vList2"/>
    <dgm:cxn modelId="{F1B91FAE-620B-2248-98BF-03C6A39FEECD}" type="presParOf" srcId="{223D6496-E056-FC42-86DB-D08FFDF4BE77}" destId="{422590AA-A1BE-8646-BE05-A0A8DCF799F8}"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B6EA95A1-619B-405D-9995-7D8270C2EF38}"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52414D0D-B1DC-4FD9-A779-6DBB663B94DE}">
      <dgm:prSet/>
      <dgm:spPr/>
      <dgm:t>
        <a:bodyPr/>
        <a:lstStyle/>
        <a:p>
          <a:r>
            <a:rPr lang="en-GB" dirty="0">
              <a:solidFill>
                <a:schemeClr val="tx1"/>
              </a:solidFill>
            </a:rPr>
            <a:t>La </a:t>
          </a:r>
          <a:r>
            <a:rPr lang="en-GB" dirty="0" err="1">
              <a:solidFill>
                <a:schemeClr val="tx1"/>
              </a:solidFill>
            </a:rPr>
            <a:t>sensibilità</a:t>
          </a:r>
          <a:r>
            <a:rPr lang="en-GB" dirty="0">
              <a:solidFill>
                <a:schemeClr val="tx1"/>
              </a:solidFill>
            </a:rPr>
            <a:t> al ΔP in </a:t>
          </a:r>
          <a:r>
            <a:rPr lang="en-GB" dirty="0" err="1">
              <a:solidFill>
                <a:schemeClr val="tx1"/>
              </a:solidFill>
            </a:rPr>
            <a:t>alcuni</a:t>
          </a:r>
          <a:r>
            <a:rPr lang="en-GB" dirty="0">
              <a:solidFill>
                <a:schemeClr val="tx1"/>
              </a:solidFill>
            </a:rPr>
            <a:t> </a:t>
          </a:r>
          <a:r>
            <a:rPr lang="en-GB" dirty="0" err="1">
              <a:solidFill>
                <a:schemeClr val="tx1"/>
              </a:solidFill>
            </a:rPr>
            <a:t>contesti</a:t>
          </a:r>
          <a:endParaRPr lang="en-US" dirty="0">
            <a:solidFill>
              <a:schemeClr val="tx1"/>
            </a:solidFill>
          </a:endParaRPr>
        </a:p>
      </dgm:t>
    </dgm:pt>
    <dgm:pt modelId="{C7D9ADEF-DAB2-4BF0-A351-7020BC3C9128}" type="parTrans" cxnId="{9991272B-43A5-4F55-890F-BDECF63932D7}">
      <dgm:prSet/>
      <dgm:spPr/>
      <dgm:t>
        <a:bodyPr/>
        <a:lstStyle/>
        <a:p>
          <a:endParaRPr lang="en-US"/>
        </a:p>
      </dgm:t>
    </dgm:pt>
    <dgm:pt modelId="{7A2BE1C2-4587-4F0D-A30E-FAA961657D3D}" type="sibTrans" cxnId="{9991272B-43A5-4F55-890F-BDECF63932D7}">
      <dgm:prSet/>
      <dgm:spPr/>
      <dgm:t>
        <a:bodyPr/>
        <a:lstStyle/>
        <a:p>
          <a:endParaRPr lang="en-US"/>
        </a:p>
      </dgm:t>
    </dgm:pt>
    <dgm:pt modelId="{DD0F7F42-3723-4CBC-91F6-D54E7908C97E}">
      <dgm:prSet/>
      <dgm:spPr/>
      <dgm:t>
        <a:bodyPr/>
        <a:lstStyle/>
        <a:p>
          <a:r>
            <a:rPr lang="en-GB" dirty="0">
              <a:solidFill>
                <a:schemeClr val="tx1"/>
              </a:solidFill>
            </a:rPr>
            <a:t>Le </a:t>
          </a:r>
          <a:r>
            <a:rPr lang="en-GB" dirty="0" err="1">
              <a:solidFill>
                <a:schemeClr val="tx1"/>
              </a:solidFill>
            </a:rPr>
            <a:t>violazioni</a:t>
          </a:r>
          <a:r>
            <a:rPr lang="en-GB" dirty="0">
              <a:solidFill>
                <a:schemeClr val="tx1"/>
              </a:solidFill>
            </a:rPr>
            <a:t> al ΔP in </a:t>
          </a:r>
          <a:r>
            <a:rPr lang="en-GB" dirty="0" err="1">
              <a:solidFill>
                <a:schemeClr val="tx1"/>
              </a:solidFill>
            </a:rPr>
            <a:t>altri</a:t>
          </a:r>
          <a:endParaRPr lang="en-US" dirty="0">
            <a:solidFill>
              <a:schemeClr val="tx1"/>
            </a:solidFill>
          </a:endParaRPr>
        </a:p>
      </dgm:t>
    </dgm:pt>
    <dgm:pt modelId="{0B8AFF3F-04C0-455F-BB40-4244F4B82E9B}" type="parTrans" cxnId="{F6068040-974C-4BAC-B102-A84D5B3F3CAA}">
      <dgm:prSet/>
      <dgm:spPr/>
      <dgm:t>
        <a:bodyPr/>
        <a:lstStyle/>
        <a:p>
          <a:endParaRPr lang="en-US"/>
        </a:p>
      </dgm:t>
    </dgm:pt>
    <dgm:pt modelId="{15226EF6-625E-4797-93A5-204F0950CE8E}" type="sibTrans" cxnId="{F6068040-974C-4BAC-B102-A84D5B3F3CAA}">
      <dgm:prSet/>
      <dgm:spPr/>
      <dgm:t>
        <a:bodyPr/>
        <a:lstStyle/>
        <a:p>
          <a:endParaRPr lang="en-US"/>
        </a:p>
      </dgm:t>
    </dgm:pt>
    <dgm:pt modelId="{00533C03-6D15-4AC1-A695-AAD67E8F722E}">
      <dgm:prSet/>
      <dgm:spPr/>
      <dgm:t>
        <a:bodyPr/>
        <a:lstStyle/>
        <a:p>
          <a:r>
            <a:rPr lang="en-GB" dirty="0" err="1">
              <a:solidFill>
                <a:schemeClr val="tx1"/>
              </a:solidFill>
            </a:rPr>
            <a:t>Alcune</a:t>
          </a:r>
          <a:r>
            <a:rPr lang="en-GB" dirty="0">
              <a:solidFill>
                <a:schemeClr val="tx1"/>
              </a:solidFill>
            </a:rPr>
            <a:t> </a:t>
          </a:r>
          <a:r>
            <a:rPr lang="en-GB" dirty="0" err="1">
              <a:solidFill>
                <a:schemeClr val="tx1"/>
              </a:solidFill>
            </a:rPr>
            <a:t>forme</a:t>
          </a:r>
          <a:r>
            <a:rPr lang="en-GB" dirty="0">
              <a:solidFill>
                <a:schemeClr val="tx1"/>
              </a:solidFill>
            </a:rPr>
            <a:t> di </a:t>
          </a:r>
          <a:r>
            <a:rPr lang="en-GB" dirty="0" err="1">
              <a:solidFill>
                <a:schemeClr val="tx1"/>
              </a:solidFill>
            </a:rPr>
            <a:t>competizione</a:t>
          </a:r>
          <a:r>
            <a:rPr lang="en-GB" dirty="0">
              <a:solidFill>
                <a:schemeClr val="tx1"/>
              </a:solidFill>
            </a:rPr>
            <a:t> </a:t>
          </a:r>
          <a:r>
            <a:rPr lang="en-GB" dirty="0" err="1">
              <a:solidFill>
                <a:schemeClr val="tx1"/>
              </a:solidFill>
            </a:rPr>
            <a:t>tra</a:t>
          </a:r>
          <a:r>
            <a:rPr lang="en-GB" dirty="0">
              <a:solidFill>
                <a:schemeClr val="tx1"/>
              </a:solidFill>
            </a:rPr>
            <a:t> </a:t>
          </a:r>
          <a:r>
            <a:rPr lang="en-GB" dirty="0" err="1">
              <a:solidFill>
                <a:schemeClr val="tx1"/>
              </a:solidFill>
            </a:rPr>
            <a:t>indizi</a:t>
          </a:r>
          <a:r>
            <a:rPr lang="en-GB" dirty="0">
              <a:solidFill>
                <a:schemeClr val="tx1"/>
              </a:solidFill>
            </a:rPr>
            <a:t> </a:t>
          </a:r>
          <a:endParaRPr lang="en-US" dirty="0">
            <a:solidFill>
              <a:schemeClr val="tx1"/>
            </a:solidFill>
          </a:endParaRPr>
        </a:p>
      </dgm:t>
    </dgm:pt>
    <dgm:pt modelId="{CA132DF0-AA7E-4894-B106-37D756FF33BA}" type="parTrans" cxnId="{9CE3C870-C77B-4C96-AD8C-0A3C908FED33}">
      <dgm:prSet/>
      <dgm:spPr/>
      <dgm:t>
        <a:bodyPr/>
        <a:lstStyle/>
        <a:p>
          <a:endParaRPr lang="en-US"/>
        </a:p>
      </dgm:t>
    </dgm:pt>
    <dgm:pt modelId="{B98A01C9-283B-4A3D-809B-EFBFAAEAABAD}" type="sibTrans" cxnId="{9CE3C870-C77B-4C96-AD8C-0A3C908FED33}">
      <dgm:prSet/>
      <dgm:spPr/>
      <dgm:t>
        <a:bodyPr/>
        <a:lstStyle/>
        <a:p>
          <a:endParaRPr lang="en-US"/>
        </a:p>
      </dgm:t>
    </dgm:pt>
    <dgm:pt modelId="{377D3986-D8E3-4C93-B800-99D389F00FB7}">
      <dgm:prSet/>
      <dgm:spPr/>
      <dgm:t>
        <a:bodyPr/>
        <a:lstStyle/>
        <a:p>
          <a:r>
            <a:rPr lang="en-GB"/>
            <a:t>Inibizione condizionale</a:t>
          </a:r>
          <a:endParaRPr lang="en-US"/>
        </a:p>
      </dgm:t>
    </dgm:pt>
    <dgm:pt modelId="{C9696221-8961-49ED-8B58-557081535D3B}" type="parTrans" cxnId="{607F09CD-CDAC-4C79-A96F-1C10C2403D18}">
      <dgm:prSet/>
      <dgm:spPr/>
      <dgm:t>
        <a:bodyPr/>
        <a:lstStyle/>
        <a:p>
          <a:endParaRPr lang="en-US"/>
        </a:p>
      </dgm:t>
    </dgm:pt>
    <dgm:pt modelId="{EBC0DFB2-54A6-46D6-8E1B-58B71F12C849}" type="sibTrans" cxnId="{607F09CD-CDAC-4C79-A96F-1C10C2403D18}">
      <dgm:prSet/>
      <dgm:spPr/>
      <dgm:t>
        <a:bodyPr/>
        <a:lstStyle/>
        <a:p>
          <a:endParaRPr lang="en-US"/>
        </a:p>
      </dgm:t>
    </dgm:pt>
    <dgm:pt modelId="{5DDA57C5-7325-4D68-8753-5F765EA2A1A7}">
      <dgm:prSet/>
      <dgm:spPr/>
      <dgm:t>
        <a:bodyPr/>
        <a:lstStyle/>
        <a:p>
          <a:r>
            <a:rPr lang="en-GB" dirty="0" err="1">
              <a:solidFill>
                <a:schemeClr val="tx1"/>
              </a:solidFill>
            </a:rPr>
            <a:t>Tutto</a:t>
          </a:r>
          <a:r>
            <a:rPr lang="en-GB" dirty="0">
              <a:solidFill>
                <a:schemeClr val="tx1"/>
              </a:solidFill>
            </a:rPr>
            <a:t> </a:t>
          </a:r>
          <a:r>
            <a:rPr lang="en-GB" dirty="0" err="1">
              <a:solidFill>
                <a:schemeClr val="tx1"/>
              </a:solidFill>
            </a:rPr>
            <a:t>ciò</a:t>
          </a:r>
          <a:r>
            <a:rPr lang="en-GB" dirty="0">
              <a:solidFill>
                <a:schemeClr val="tx1"/>
              </a:solidFill>
            </a:rPr>
            <a:t> </a:t>
          </a:r>
          <a:r>
            <a:rPr lang="en-GB" dirty="0" err="1">
              <a:solidFill>
                <a:schemeClr val="tx1"/>
              </a:solidFill>
            </a:rPr>
            <a:t>avvalendosi</a:t>
          </a:r>
          <a:r>
            <a:rPr lang="en-GB" dirty="0">
              <a:solidFill>
                <a:schemeClr val="tx1"/>
              </a:solidFill>
            </a:rPr>
            <a:t> solo di: </a:t>
          </a:r>
          <a:r>
            <a:rPr lang="en-GB" dirty="0" err="1">
              <a:solidFill>
                <a:schemeClr val="tx1"/>
              </a:solidFill>
            </a:rPr>
            <a:t>salienza</a:t>
          </a:r>
          <a:r>
            <a:rPr lang="en-GB" dirty="0">
              <a:solidFill>
                <a:schemeClr val="tx1"/>
              </a:solidFill>
            </a:rPr>
            <a:t> </a:t>
          </a:r>
          <a:r>
            <a:rPr lang="en-GB" dirty="0" err="1">
              <a:solidFill>
                <a:schemeClr val="tx1"/>
              </a:solidFill>
            </a:rPr>
            <a:t>degli</a:t>
          </a:r>
          <a:r>
            <a:rPr lang="en-GB" dirty="0">
              <a:solidFill>
                <a:schemeClr val="tx1"/>
              </a:solidFill>
            </a:rPr>
            <a:t> </a:t>
          </a:r>
          <a:r>
            <a:rPr lang="en-GB" dirty="0" err="1">
              <a:solidFill>
                <a:schemeClr val="tx1"/>
              </a:solidFill>
            </a:rPr>
            <a:t>stimoli</a:t>
          </a:r>
          <a:r>
            <a:rPr lang="en-GB" dirty="0">
              <a:solidFill>
                <a:schemeClr val="tx1"/>
              </a:solidFill>
            </a:rPr>
            <a:t>, e </a:t>
          </a:r>
          <a:r>
            <a:rPr lang="en-GB" dirty="0" err="1">
              <a:solidFill>
                <a:schemeClr val="tx1"/>
              </a:solidFill>
            </a:rPr>
            <a:t>loro</a:t>
          </a:r>
          <a:r>
            <a:rPr lang="en-GB" dirty="0">
              <a:solidFill>
                <a:schemeClr val="tx1"/>
              </a:solidFill>
            </a:rPr>
            <a:t> </a:t>
          </a:r>
          <a:r>
            <a:rPr lang="en-GB" dirty="0" err="1">
              <a:solidFill>
                <a:schemeClr val="tx1"/>
              </a:solidFill>
            </a:rPr>
            <a:t>potenziale</a:t>
          </a:r>
          <a:r>
            <a:rPr lang="en-GB" dirty="0">
              <a:solidFill>
                <a:schemeClr val="tx1"/>
              </a:solidFill>
            </a:rPr>
            <a:t> di </a:t>
          </a:r>
          <a:r>
            <a:rPr lang="en-GB" dirty="0" err="1">
              <a:solidFill>
                <a:schemeClr val="tx1"/>
              </a:solidFill>
            </a:rPr>
            <a:t>sorpresa</a:t>
          </a:r>
          <a:endParaRPr lang="en-US" dirty="0">
            <a:solidFill>
              <a:schemeClr val="tx1"/>
            </a:solidFill>
          </a:endParaRPr>
        </a:p>
      </dgm:t>
    </dgm:pt>
    <dgm:pt modelId="{A1C7E180-BA76-4A66-8D24-004388C8B7CD}" type="parTrans" cxnId="{7745EFD1-8206-4041-A6FA-33E8C1BF9834}">
      <dgm:prSet/>
      <dgm:spPr/>
      <dgm:t>
        <a:bodyPr/>
        <a:lstStyle/>
        <a:p>
          <a:endParaRPr lang="en-US"/>
        </a:p>
      </dgm:t>
    </dgm:pt>
    <dgm:pt modelId="{931939BF-6CBF-4CF7-8E94-7748536EBD1E}" type="sibTrans" cxnId="{7745EFD1-8206-4041-A6FA-33E8C1BF9834}">
      <dgm:prSet/>
      <dgm:spPr/>
      <dgm:t>
        <a:bodyPr/>
        <a:lstStyle/>
        <a:p>
          <a:endParaRPr lang="en-US"/>
        </a:p>
      </dgm:t>
    </dgm:pt>
    <dgm:pt modelId="{ED2FF3CE-B0FD-ED42-9715-671D86E65D5C}" type="pres">
      <dgm:prSet presAssocID="{B6EA95A1-619B-405D-9995-7D8270C2EF38}" presName="linear" presStyleCnt="0">
        <dgm:presLayoutVars>
          <dgm:animLvl val="lvl"/>
          <dgm:resizeHandles val="exact"/>
        </dgm:presLayoutVars>
      </dgm:prSet>
      <dgm:spPr/>
    </dgm:pt>
    <dgm:pt modelId="{9C4F6E2D-5F53-2347-85EB-9E21F33A09A7}" type="pres">
      <dgm:prSet presAssocID="{52414D0D-B1DC-4FD9-A779-6DBB663B94DE}" presName="parentText" presStyleLbl="node1" presStyleIdx="0" presStyleCnt="4">
        <dgm:presLayoutVars>
          <dgm:chMax val="0"/>
          <dgm:bulletEnabled val="1"/>
        </dgm:presLayoutVars>
      </dgm:prSet>
      <dgm:spPr/>
    </dgm:pt>
    <dgm:pt modelId="{835610F6-C1FB-AE42-9D6C-6A9CB18A24A6}" type="pres">
      <dgm:prSet presAssocID="{7A2BE1C2-4587-4F0D-A30E-FAA961657D3D}" presName="spacer" presStyleCnt="0"/>
      <dgm:spPr/>
    </dgm:pt>
    <dgm:pt modelId="{A2E63912-C07A-474F-87AD-BC8471715B28}" type="pres">
      <dgm:prSet presAssocID="{DD0F7F42-3723-4CBC-91F6-D54E7908C97E}" presName="parentText" presStyleLbl="node1" presStyleIdx="1" presStyleCnt="4">
        <dgm:presLayoutVars>
          <dgm:chMax val="0"/>
          <dgm:bulletEnabled val="1"/>
        </dgm:presLayoutVars>
      </dgm:prSet>
      <dgm:spPr/>
    </dgm:pt>
    <dgm:pt modelId="{EF0B8D3D-528A-B643-90B1-6A00E5EE1D1C}" type="pres">
      <dgm:prSet presAssocID="{15226EF6-625E-4797-93A5-204F0950CE8E}" presName="spacer" presStyleCnt="0"/>
      <dgm:spPr/>
    </dgm:pt>
    <dgm:pt modelId="{8B33D829-20BC-E749-B0F0-5E1B7DFF1C84}" type="pres">
      <dgm:prSet presAssocID="{00533C03-6D15-4AC1-A695-AAD67E8F722E}" presName="parentText" presStyleLbl="node1" presStyleIdx="2" presStyleCnt="4">
        <dgm:presLayoutVars>
          <dgm:chMax val="0"/>
          <dgm:bulletEnabled val="1"/>
        </dgm:presLayoutVars>
      </dgm:prSet>
      <dgm:spPr/>
    </dgm:pt>
    <dgm:pt modelId="{382E5BFC-A1AB-1245-8113-6C530B07963B}" type="pres">
      <dgm:prSet presAssocID="{00533C03-6D15-4AC1-A695-AAD67E8F722E}" presName="childText" presStyleLbl="revTx" presStyleIdx="0" presStyleCnt="1">
        <dgm:presLayoutVars>
          <dgm:bulletEnabled val="1"/>
        </dgm:presLayoutVars>
      </dgm:prSet>
      <dgm:spPr/>
    </dgm:pt>
    <dgm:pt modelId="{B26F15D9-8862-FF4C-81BD-767F531F8EA2}" type="pres">
      <dgm:prSet presAssocID="{5DDA57C5-7325-4D68-8753-5F765EA2A1A7}" presName="parentText" presStyleLbl="node1" presStyleIdx="3" presStyleCnt="4">
        <dgm:presLayoutVars>
          <dgm:chMax val="0"/>
          <dgm:bulletEnabled val="1"/>
        </dgm:presLayoutVars>
      </dgm:prSet>
      <dgm:spPr/>
    </dgm:pt>
  </dgm:ptLst>
  <dgm:cxnLst>
    <dgm:cxn modelId="{9991272B-43A5-4F55-890F-BDECF63932D7}" srcId="{B6EA95A1-619B-405D-9995-7D8270C2EF38}" destId="{52414D0D-B1DC-4FD9-A779-6DBB663B94DE}" srcOrd="0" destOrd="0" parTransId="{C7D9ADEF-DAB2-4BF0-A351-7020BC3C9128}" sibTransId="{7A2BE1C2-4587-4F0D-A30E-FAA961657D3D}"/>
    <dgm:cxn modelId="{428D2231-7270-8142-BFA3-41475D3A5ACF}" type="presOf" srcId="{5DDA57C5-7325-4D68-8753-5F765EA2A1A7}" destId="{B26F15D9-8862-FF4C-81BD-767F531F8EA2}" srcOrd="0" destOrd="0" presId="urn:microsoft.com/office/officeart/2005/8/layout/vList2"/>
    <dgm:cxn modelId="{F6068040-974C-4BAC-B102-A84D5B3F3CAA}" srcId="{B6EA95A1-619B-405D-9995-7D8270C2EF38}" destId="{DD0F7F42-3723-4CBC-91F6-D54E7908C97E}" srcOrd="1" destOrd="0" parTransId="{0B8AFF3F-04C0-455F-BB40-4244F4B82E9B}" sibTransId="{15226EF6-625E-4797-93A5-204F0950CE8E}"/>
    <dgm:cxn modelId="{9A995257-B2E9-1243-B4D7-4DDC8AF14BC6}" type="presOf" srcId="{00533C03-6D15-4AC1-A695-AAD67E8F722E}" destId="{8B33D829-20BC-E749-B0F0-5E1B7DFF1C84}" srcOrd="0" destOrd="0" presId="urn:microsoft.com/office/officeart/2005/8/layout/vList2"/>
    <dgm:cxn modelId="{9CE3C870-C77B-4C96-AD8C-0A3C908FED33}" srcId="{B6EA95A1-619B-405D-9995-7D8270C2EF38}" destId="{00533C03-6D15-4AC1-A695-AAD67E8F722E}" srcOrd="2" destOrd="0" parTransId="{CA132DF0-AA7E-4894-B106-37D756FF33BA}" sibTransId="{B98A01C9-283B-4A3D-809B-EFBFAAEAABAD}"/>
    <dgm:cxn modelId="{FB553DAA-79AE-1647-A116-E40808A74BEF}" type="presOf" srcId="{B6EA95A1-619B-405D-9995-7D8270C2EF38}" destId="{ED2FF3CE-B0FD-ED42-9715-671D86E65D5C}" srcOrd="0" destOrd="0" presId="urn:microsoft.com/office/officeart/2005/8/layout/vList2"/>
    <dgm:cxn modelId="{DE67DEC7-8AD3-A84A-AB01-B0226366AA53}" type="presOf" srcId="{377D3986-D8E3-4C93-B800-99D389F00FB7}" destId="{382E5BFC-A1AB-1245-8113-6C530B07963B}" srcOrd="0" destOrd="0" presId="urn:microsoft.com/office/officeart/2005/8/layout/vList2"/>
    <dgm:cxn modelId="{88E988CB-3001-2B40-B978-5C0062FA0581}" type="presOf" srcId="{52414D0D-B1DC-4FD9-A779-6DBB663B94DE}" destId="{9C4F6E2D-5F53-2347-85EB-9E21F33A09A7}" srcOrd="0" destOrd="0" presId="urn:microsoft.com/office/officeart/2005/8/layout/vList2"/>
    <dgm:cxn modelId="{607F09CD-CDAC-4C79-A96F-1C10C2403D18}" srcId="{00533C03-6D15-4AC1-A695-AAD67E8F722E}" destId="{377D3986-D8E3-4C93-B800-99D389F00FB7}" srcOrd="0" destOrd="0" parTransId="{C9696221-8961-49ED-8B58-557081535D3B}" sibTransId="{EBC0DFB2-54A6-46D6-8E1B-58B71F12C849}"/>
    <dgm:cxn modelId="{7745EFD1-8206-4041-A6FA-33E8C1BF9834}" srcId="{B6EA95A1-619B-405D-9995-7D8270C2EF38}" destId="{5DDA57C5-7325-4D68-8753-5F765EA2A1A7}" srcOrd="3" destOrd="0" parTransId="{A1C7E180-BA76-4A66-8D24-004388C8B7CD}" sibTransId="{931939BF-6CBF-4CF7-8E94-7748536EBD1E}"/>
    <dgm:cxn modelId="{A47C85FA-04CC-AC47-AF67-BA81FD7E0314}" type="presOf" srcId="{DD0F7F42-3723-4CBC-91F6-D54E7908C97E}" destId="{A2E63912-C07A-474F-87AD-BC8471715B28}" srcOrd="0" destOrd="0" presId="urn:microsoft.com/office/officeart/2005/8/layout/vList2"/>
    <dgm:cxn modelId="{10FAABF5-FC42-9847-BD3C-F9493CB238AC}" type="presParOf" srcId="{ED2FF3CE-B0FD-ED42-9715-671D86E65D5C}" destId="{9C4F6E2D-5F53-2347-85EB-9E21F33A09A7}" srcOrd="0" destOrd="0" presId="urn:microsoft.com/office/officeart/2005/8/layout/vList2"/>
    <dgm:cxn modelId="{2EAF37C1-0965-B14A-B0ED-B558CA2491B6}" type="presParOf" srcId="{ED2FF3CE-B0FD-ED42-9715-671D86E65D5C}" destId="{835610F6-C1FB-AE42-9D6C-6A9CB18A24A6}" srcOrd="1" destOrd="0" presId="urn:microsoft.com/office/officeart/2005/8/layout/vList2"/>
    <dgm:cxn modelId="{CABCC5E3-DF45-BA48-9829-D6F46857E715}" type="presParOf" srcId="{ED2FF3CE-B0FD-ED42-9715-671D86E65D5C}" destId="{A2E63912-C07A-474F-87AD-BC8471715B28}" srcOrd="2" destOrd="0" presId="urn:microsoft.com/office/officeart/2005/8/layout/vList2"/>
    <dgm:cxn modelId="{3BBD5E69-CE0E-8C42-8D23-34A73DEED88E}" type="presParOf" srcId="{ED2FF3CE-B0FD-ED42-9715-671D86E65D5C}" destId="{EF0B8D3D-528A-B643-90B1-6A00E5EE1D1C}" srcOrd="3" destOrd="0" presId="urn:microsoft.com/office/officeart/2005/8/layout/vList2"/>
    <dgm:cxn modelId="{DFE3A7DA-A196-3A43-9548-297FEBE3114E}" type="presParOf" srcId="{ED2FF3CE-B0FD-ED42-9715-671D86E65D5C}" destId="{8B33D829-20BC-E749-B0F0-5E1B7DFF1C84}" srcOrd="4" destOrd="0" presId="urn:microsoft.com/office/officeart/2005/8/layout/vList2"/>
    <dgm:cxn modelId="{140E8C80-B517-4A4D-8C9E-C7FC6D72C415}" type="presParOf" srcId="{ED2FF3CE-B0FD-ED42-9715-671D86E65D5C}" destId="{382E5BFC-A1AB-1245-8113-6C530B07963B}" srcOrd="5" destOrd="0" presId="urn:microsoft.com/office/officeart/2005/8/layout/vList2"/>
    <dgm:cxn modelId="{F988B7ED-0D38-A34F-8486-08F3899A4B65}" type="presParOf" srcId="{ED2FF3CE-B0FD-ED42-9715-671D86E65D5C}" destId="{B26F15D9-8862-FF4C-81BD-767F531F8EA2}"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57D2A85E-BBEC-40F7-825F-7A926F77269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42C5387C-1179-407A-9585-38416CC1E65D}">
      <dgm:prSet/>
      <dgm:spPr/>
      <dgm:t>
        <a:bodyPr/>
        <a:lstStyle/>
        <a:p>
          <a:r>
            <a:rPr lang="en-GB" dirty="0">
              <a:solidFill>
                <a:schemeClr val="tx1"/>
              </a:solidFill>
            </a:rPr>
            <a:t>Backward blocking e </a:t>
          </a:r>
          <a:r>
            <a:rPr lang="en-GB" dirty="0" err="1">
              <a:solidFill>
                <a:schemeClr val="tx1"/>
              </a:solidFill>
            </a:rPr>
            <a:t>ogni</a:t>
          </a:r>
          <a:r>
            <a:rPr lang="en-GB" dirty="0">
              <a:solidFill>
                <a:schemeClr val="tx1"/>
              </a:solidFill>
            </a:rPr>
            <a:t> </a:t>
          </a:r>
          <a:r>
            <a:rPr lang="en-GB" dirty="0" err="1">
              <a:solidFill>
                <a:schemeClr val="tx1"/>
              </a:solidFill>
            </a:rPr>
            <a:t>altra</a:t>
          </a:r>
          <a:r>
            <a:rPr lang="en-GB" dirty="0">
              <a:solidFill>
                <a:schemeClr val="tx1"/>
              </a:solidFill>
            </a:rPr>
            <a:t> forma di retrospective revaluation</a:t>
          </a:r>
          <a:endParaRPr lang="en-US" dirty="0">
            <a:solidFill>
              <a:schemeClr val="tx1"/>
            </a:solidFill>
          </a:endParaRPr>
        </a:p>
      </dgm:t>
    </dgm:pt>
    <dgm:pt modelId="{1C00914A-485C-46A4-87C6-AA8D93EE2AC2}" type="parTrans" cxnId="{0B0FB0CC-7256-4137-A4BB-C7398C9E8C94}">
      <dgm:prSet/>
      <dgm:spPr/>
      <dgm:t>
        <a:bodyPr/>
        <a:lstStyle/>
        <a:p>
          <a:endParaRPr lang="en-US"/>
        </a:p>
      </dgm:t>
    </dgm:pt>
    <dgm:pt modelId="{3B82B3D7-C2BC-4B8B-A788-8B7B75AB0569}" type="sibTrans" cxnId="{0B0FB0CC-7256-4137-A4BB-C7398C9E8C94}">
      <dgm:prSet/>
      <dgm:spPr/>
      <dgm:t>
        <a:bodyPr/>
        <a:lstStyle/>
        <a:p>
          <a:endParaRPr lang="en-US"/>
        </a:p>
      </dgm:t>
    </dgm:pt>
    <dgm:pt modelId="{6C78242D-BA8F-45D8-95BF-2B0D34B3B5A2}">
      <dgm:prSet/>
      <dgm:spPr/>
      <dgm:t>
        <a:bodyPr/>
        <a:lstStyle/>
        <a:p>
          <a:r>
            <a:rPr lang="en-GB"/>
            <a:t>Non può: infatti consente di modificare la forza associativa del CS solo quando il CS si presenta.</a:t>
          </a:r>
          <a:endParaRPr lang="en-US"/>
        </a:p>
      </dgm:t>
    </dgm:pt>
    <dgm:pt modelId="{9517F1F6-5342-4530-A7ED-D77904E9B7F8}" type="parTrans" cxnId="{A037E16C-9BF9-4812-9198-ED9388E0D3B0}">
      <dgm:prSet/>
      <dgm:spPr/>
      <dgm:t>
        <a:bodyPr/>
        <a:lstStyle/>
        <a:p>
          <a:endParaRPr lang="en-US"/>
        </a:p>
      </dgm:t>
    </dgm:pt>
    <dgm:pt modelId="{BD0FBDAC-DBDD-4399-B51B-AA492A51E6F8}" type="sibTrans" cxnId="{A037E16C-9BF9-4812-9198-ED9388E0D3B0}">
      <dgm:prSet/>
      <dgm:spPr/>
      <dgm:t>
        <a:bodyPr/>
        <a:lstStyle/>
        <a:p>
          <a:endParaRPr lang="en-US"/>
        </a:p>
      </dgm:t>
    </dgm:pt>
    <dgm:pt modelId="{CAD317B4-D85C-40CC-8501-36FF5F8ECEA6}">
      <dgm:prSet/>
      <dgm:spPr/>
      <dgm:t>
        <a:bodyPr/>
        <a:lstStyle/>
        <a:p>
          <a:r>
            <a:rPr lang="en-GB" dirty="0"/>
            <a:t>Non </a:t>
          </a:r>
          <a:r>
            <a:rPr lang="en-GB" dirty="0" err="1"/>
            <a:t>spiega</a:t>
          </a:r>
          <a:r>
            <a:rPr lang="en-GB" dirty="0"/>
            <a:t> </a:t>
          </a:r>
          <a:r>
            <a:rPr lang="en-GB" dirty="0" err="1"/>
            <a:t>alcun</a:t>
          </a:r>
          <a:r>
            <a:rPr lang="en-GB" dirty="0"/>
            <a:t> </a:t>
          </a:r>
          <a:r>
            <a:rPr lang="en-GB" dirty="0" err="1"/>
            <a:t>effetto</a:t>
          </a:r>
          <a:r>
            <a:rPr lang="en-GB" dirty="0"/>
            <a:t> legato </a:t>
          </a:r>
          <a:r>
            <a:rPr lang="en-GB" dirty="0" err="1"/>
            <a:t>alla</a:t>
          </a:r>
          <a:r>
            <a:rPr lang="en-GB" dirty="0"/>
            <a:t> p.c. e alle </a:t>
          </a:r>
          <a:r>
            <a:rPr lang="en-GB" dirty="0" err="1"/>
            <a:t>strutture</a:t>
          </a:r>
          <a:r>
            <a:rPr lang="en-GB" dirty="0"/>
            <a:t> </a:t>
          </a:r>
          <a:r>
            <a:rPr lang="en-GB" dirty="0" err="1"/>
            <a:t>causali</a:t>
          </a:r>
          <a:endParaRPr lang="en-US" dirty="0"/>
        </a:p>
      </dgm:t>
    </dgm:pt>
    <dgm:pt modelId="{943953E3-4446-47B8-8895-04B182F6912C}" type="parTrans" cxnId="{1864403A-0722-4788-B3AA-8B95150253A8}">
      <dgm:prSet/>
      <dgm:spPr/>
      <dgm:t>
        <a:bodyPr/>
        <a:lstStyle/>
        <a:p>
          <a:endParaRPr lang="en-US"/>
        </a:p>
      </dgm:t>
    </dgm:pt>
    <dgm:pt modelId="{3E0E5399-C34E-4016-9C9C-E6402E949459}" type="sibTrans" cxnId="{1864403A-0722-4788-B3AA-8B95150253A8}">
      <dgm:prSet/>
      <dgm:spPr/>
      <dgm:t>
        <a:bodyPr/>
        <a:lstStyle/>
        <a:p>
          <a:endParaRPr lang="en-US"/>
        </a:p>
      </dgm:t>
    </dgm:pt>
    <dgm:pt modelId="{07347A31-A130-4503-838A-D3DC66E25DB3}">
      <dgm:prSet/>
      <dgm:spPr/>
      <dgm:t>
        <a:bodyPr/>
        <a:lstStyle/>
        <a:p>
          <a:r>
            <a:rPr lang="en-GB" dirty="0" err="1"/>
            <a:t>effetti</a:t>
          </a:r>
          <a:r>
            <a:rPr lang="en-GB" dirty="0"/>
            <a:t> </a:t>
          </a:r>
          <a:r>
            <a:rPr lang="en-GB" dirty="0" err="1"/>
            <a:t>sono</a:t>
          </a:r>
          <a:r>
            <a:rPr lang="en-GB" dirty="0"/>
            <a:t> </a:t>
          </a:r>
          <a:r>
            <a:rPr lang="en-GB" dirty="0" err="1"/>
            <a:t>probabilmente</a:t>
          </a:r>
          <a:r>
            <a:rPr lang="en-GB" dirty="0"/>
            <a:t> il </a:t>
          </a:r>
          <a:r>
            <a:rPr lang="en-GB" dirty="0" err="1"/>
            <a:t>frutto</a:t>
          </a:r>
          <a:r>
            <a:rPr lang="en-GB" dirty="0"/>
            <a:t> di </a:t>
          </a:r>
          <a:r>
            <a:rPr lang="en-GB" dirty="0" err="1"/>
            <a:t>ragionamenti</a:t>
          </a:r>
          <a:r>
            <a:rPr lang="en-GB" dirty="0"/>
            <a:t> top-down</a:t>
          </a:r>
          <a:endParaRPr lang="en-US" dirty="0"/>
        </a:p>
      </dgm:t>
    </dgm:pt>
    <dgm:pt modelId="{37662C2B-0ADD-4EE2-8483-A95BE4397B19}" type="parTrans" cxnId="{169DE2FC-D50F-416C-82D9-29CA082A36AC}">
      <dgm:prSet/>
      <dgm:spPr/>
      <dgm:t>
        <a:bodyPr/>
        <a:lstStyle/>
        <a:p>
          <a:endParaRPr lang="en-US"/>
        </a:p>
      </dgm:t>
    </dgm:pt>
    <dgm:pt modelId="{D4F1C336-15A8-41D5-A382-B8ABA71629D0}" type="sibTrans" cxnId="{169DE2FC-D50F-416C-82D9-29CA082A36AC}">
      <dgm:prSet/>
      <dgm:spPr/>
      <dgm:t>
        <a:bodyPr/>
        <a:lstStyle/>
        <a:p>
          <a:endParaRPr lang="en-US"/>
        </a:p>
      </dgm:t>
    </dgm:pt>
    <dgm:pt modelId="{9BD25445-6083-4D46-A51F-DAF2A7D7259A}" type="pres">
      <dgm:prSet presAssocID="{57D2A85E-BBEC-40F7-825F-7A926F772694}" presName="linear" presStyleCnt="0">
        <dgm:presLayoutVars>
          <dgm:animLvl val="lvl"/>
          <dgm:resizeHandles val="exact"/>
        </dgm:presLayoutVars>
      </dgm:prSet>
      <dgm:spPr/>
    </dgm:pt>
    <dgm:pt modelId="{FCCCB65E-BFA7-2E48-8818-461B5AD7BEA7}" type="pres">
      <dgm:prSet presAssocID="{42C5387C-1179-407A-9585-38416CC1E65D}" presName="parentText" presStyleLbl="node1" presStyleIdx="0" presStyleCnt="2">
        <dgm:presLayoutVars>
          <dgm:chMax val="0"/>
          <dgm:bulletEnabled val="1"/>
        </dgm:presLayoutVars>
      </dgm:prSet>
      <dgm:spPr/>
    </dgm:pt>
    <dgm:pt modelId="{AE599345-7EE4-874B-887C-D6FDA45AA547}" type="pres">
      <dgm:prSet presAssocID="{42C5387C-1179-407A-9585-38416CC1E65D}" presName="childText" presStyleLbl="revTx" presStyleIdx="0" presStyleCnt="2">
        <dgm:presLayoutVars>
          <dgm:bulletEnabled val="1"/>
        </dgm:presLayoutVars>
      </dgm:prSet>
      <dgm:spPr/>
    </dgm:pt>
    <dgm:pt modelId="{6B14E3BC-7DAE-F746-8E44-8F6CFF731768}" type="pres">
      <dgm:prSet presAssocID="{CAD317B4-D85C-40CC-8501-36FF5F8ECEA6}" presName="parentText" presStyleLbl="node1" presStyleIdx="1" presStyleCnt="2">
        <dgm:presLayoutVars>
          <dgm:chMax val="0"/>
          <dgm:bulletEnabled val="1"/>
        </dgm:presLayoutVars>
      </dgm:prSet>
      <dgm:spPr/>
    </dgm:pt>
    <dgm:pt modelId="{6E6ACE1A-4749-9940-874E-18A3202963B3}" type="pres">
      <dgm:prSet presAssocID="{CAD317B4-D85C-40CC-8501-36FF5F8ECEA6}" presName="childText" presStyleLbl="revTx" presStyleIdx="1" presStyleCnt="2">
        <dgm:presLayoutVars>
          <dgm:bulletEnabled val="1"/>
        </dgm:presLayoutVars>
      </dgm:prSet>
      <dgm:spPr/>
    </dgm:pt>
  </dgm:ptLst>
  <dgm:cxnLst>
    <dgm:cxn modelId="{7A282206-3462-2743-B957-5ABA32F9F4D3}" type="presOf" srcId="{57D2A85E-BBEC-40F7-825F-7A926F772694}" destId="{9BD25445-6083-4D46-A51F-DAF2A7D7259A}" srcOrd="0" destOrd="0" presId="urn:microsoft.com/office/officeart/2005/8/layout/vList2"/>
    <dgm:cxn modelId="{1864403A-0722-4788-B3AA-8B95150253A8}" srcId="{57D2A85E-BBEC-40F7-825F-7A926F772694}" destId="{CAD317B4-D85C-40CC-8501-36FF5F8ECEA6}" srcOrd="1" destOrd="0" parTransId="{943953E3-4446-47B8-8895-04B182F6912C}" sibTransId="{3E0E5399-C34E-4016-9C9C-E6402E949459}"/>
    <dgm:cxn modelId="{0EA60943-AAD9-F640-8740-6FBDDFBE11FF}" type="presOf" srcId="{07347A31-A130-4503-838A-D3DC66E25DB3}" destId="{6E6ACE1A-4749-9940-874E-18A3202963B3}" srcOrd="0" destOrd="0" presId="urn:microsoft.com/office/officeart/2005/8/layout/vList2"/>
    <dgm:cxn modelId="{56463F51-A51F-2E42-A5DF-C3753DD4D55D}" type="presOf" srcId="{6C78242D-BA8F-45D8-95BF-2B0D34B3B5A2}" destId="{AE599345-7EE4-874B-887C-D6FDA45AA547}" srcOrd="0" destOrd="0" presId="urn:microsoft.com/office/officeart/2005/8/layout/vList2"/>
    <dgm:cxn modelId="{A037E16C-9BF9-4812-9198-ED9388E0D3B0}" srcId="{42C5387C-1179-407A-9585-38416CC1E65D}" destId="{6C78242D-BA8F-45D8-95BF-2B0D34B3B5A2}" srcOrd="0" destOrd="0" parTransId="{9517F1F6-5342-4530-A7ED-D77904E9B7F8}" sibTransId="{BD0FBDAC-DBDD-4399-B51B-AA492A51E6F8}"/>
    <dgm:cxn modelId="{0E3C6DB9-9378-D845-A817-876235ACEC60}" type="presOf" srcId="{CAD317B4-D85C-40CC-8501-36FF5F8ECEA6}" destId="{6B14E3BC-7DAE-F746-8E44-8F6CFF731768}" srcOrd="0" destOrd="0" presId="urn:microsoft.com/office/officeart/2005/8/layout/vList2"/>
    <dgm:cxn modelId="{0B0FB0CC-7256-4137-A4BB-C7398C9E8C94}" srcId="{57D2A85E-BBEC-40F7-825F-7A926F772694}" destId="{42C5387C-1179-407A-9585-38416CC1E65D}" srcOrd="0" destOrd="0" parTransId="{1C00914A-485C-46A4-87C6-AA8D93EE2AC2}" sibTransId="{3B82B3D7-C2BC-4B8B-A788-8B7B75AB0569}"/>
    <dgm:cxn modelId="{93F664EB-3CE3-3144-9D0A-AD5A37E4EBAD}" type="presOf" srcId="{42C5387C-1179-407A-9585-38416CC1E65D}" destId="{FCCCB65E-BFA7-2E48-8818-461B5AD7BEA7}" srcOrd="0" destOrd="0" presId="urn:microsoft.com/office/officeart/2005/8/layout/vList2"/>
    <dgm:cxn modelId="{169DE2FC-D50F-416C-82D9-29CA082A36AC}" srcId="{CAD317B4-D85C-40CC-8501-36FF5F8ECEA6}" destId="{07347A31-A130-4503-838A-D3DC66E25DB3}" srcOrd="0" destOrd="0" parTransId="{37662C2B-0ADD-4EE2-8483-A95BE4397B19}" sibTransId="{D4F1C336-15A8-41D5-A382-B8ABA71629D0}"/>
    <dgm:cxn modelId="{6B0FCEE1-69A0-2249-B666-43F4A5C199D6}" type="presParOf" srcId="{9BD25445-6083-4D46-A51F-DAF2A7D7259A}" destId="{FCCCB65E-BFA7-2E48-8818-461B5AD7BEA7}" srcOrd="0" destOrd="0" presId="urn:microsoft.com/office/officeart/2005/8/layout/vList2"/>
    <dgm:cxn modelId="{AD207C9E-54E8-4940-9659-757F299C606E}" type="presParOf" srcId="{9BD25445-6083-4D46-A51F-DAF2A7D7259A}" destId="{AE599345-7EE4-874B-887C-D6FDA45AA547}" srcOrd="1" destOrd="0" presId="urn:microsoft.com/office/officeart/2005/8/layout/vList2"/>
    <dgm:cxn modelId="{196748C5-B75B-E34E-894F-9EF17FDE1CD0}" type="presParOf" srcId="{9BD25445-6083-4D46-A51F-DAF2A7D7259A}" destId="{6B14E3BC-7DAE-F746-8E44-8F6CFF731768}" srcOrd="2" destOrd="0" presId="urn:microsoft.com/office/officeart/2005/8/layout/vList2"/>
    <dgm:cxn modelId="{79AF72D1-736F-954D-935B-2AC1C905091C}" type="presParOf" srcId="{9BD25445-6083-4D46-A51F-DAF2A7D7259A}" destId="{6E6ACE1A-4749-9940-874E-18A3202963B3}"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EFD6411F-9C03-4991-A91B-D0B6164C3C10}"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0BB8234-82B3-45BF-9B3C-E51CC6EDED5C}">
      <dgm:prSet/>
      <dgm:spPr/>
      <dgm:t>
        <a:bodyPr/>
        <a:lstStyle/>
        <a:p>
          <a:r>
            <a:rPr lang="it-IT" dirty="0">
              <a:solidFill>
                <a:schemeClr val="tx1"/>
              </a:solidFill>
            </a:rPr>
            <a:t>I modelli algoritmici dell’apprendimento associativo top-down sono descrizioni di strategie di giudizio</a:t>
          </a:r>
          <a:endParaRPr lang="en-US" dirty="0">
            <a:solidFill>
              <a:schemeClr val="tx1"/>
            </a:solidFill>
          </a:endParaRPr>
        </a:p>
      </dgm:t>
    </dgm:pt>
    <dgm:pt modelId="{458F4F5A-F424-4268-9D96-FCA47EC508FF}" type="parTrans" cxnId="{F2988EE9-4BFA-4974-B8E3-D5405C80852C}">
      <dgm:prSet/>
      <dgm:spPr/>
      <dgm:t>
        <a:bodyPr/>
        <a:lstStyle/>
        <a:p>
          <a:endParaRPr lang="en-US"/>
        </a:p>
      </dgm:t>
    </dgm:pt>
    <dgm:pt modelId="{66AB58A1-C4DA-4544-99A9-3EF438760483}" type="sibTrans" cxnId="{F2988EE9-4BFA-4974-B8E3-D5405C80852C}">
      <dgm:prSet/>
      <dgm:spPr/>
      <dgm:t>
        <a:bodyPr/>
        <a:lstStyle/>
        <a:p>
          <a:endParaRPr lang="en-US"/>
        </a:p>
      </dgm:t>
    </dgm:pt>
    <dgm:pt modelId="{D3C92E73-53D7-4459-9F2E-5B97ED90050D}">
      <dgm:prSet/>
      <dgm:spPr/>
      <dgm:t>
        <a:bodyPr/>
        <a:lstStyle/>
        <a:p>
          <a:r>
            <a:rPr lang="it-IT" dirty="0">
              <a:solidFill>
                <a:schemeClr val="tx1"/>
              </a:solidFill>
            </a:rPr>
            <a:t>La maggior parte di queste strategie può essere colta variando qualche parametro in una di due regole euristiche “generali”:</a:t>
          </a:r>
          <a:endParaRPr lang="en-US" dirty="0">
            <a:solidFill>
              <a:schemeClr val="tx1"/>
            </a:solidFill>
          </a:endParaRPr>
        </a:p>
      </dgm:t>
    </dgm:pt>
    <dgm:pt modelId="{D6897006-4B0F-460D-911B-9A7D3EE5E0CD}" type="parTrans" cxnId="{74C35367-917B-49DD-A240-ED16AC364274}">
      <dgm:prSet/>
      <dgm:spPr/>
      <dgm:t>
        <a:bodyPr/>
        <a:lstStyle/>
        <a:p>
          <a:endParaRPr lang="en-US"/>
        </a:p>
      </dgm:t>
    </dgm:pt>
    <dgm:pt modelId="{97465E3E-529B-4800-8296-C25D34A767B7}" type="sibTrans" cxnId="{74C35367-917B-49DD-A240-ED16AC364274}">
      <dgm:prSet/>
      <dgm:spPr/>
      <dgm:t>
        <a:bodyPr/>
        <a:lstStyle/>
        <a:p>
          <a:endParaRPr lang="en-US"/>
        </a:p>
      </dgm:t>
    </dgm:pt>
    <dgm:pt modelId="{D872398A-ACB4-40CB-B62D-5B663791D9E2}">
      <dgm:prSet/>
      <dgm:spPr/>
      <dgm:t>
        <a:bodyPr/>
        <a:lstStyle/>
        <a:p>
          <a:r>
            <a:rPr lang="it-IT"/>
            <a:t>La versione “pesata” della regola ΔP</a:t>
          </a:r>
          <a:endParaRPr lang="en-US"/>
        </a:p>
      </dgm:t>
    </dgm:pt>
    <dgm:pt modelId="{CAE876E3-0E21-452A-BD8D-AF693D10B0E0}" type="parTrans" cxnId="{DB17643D-0890-4B88-9093-069F2153584D}">
      <dgm:prSet/>
      <dgm:spPr/>
      <dgm:t>
        <a:bodyPr/>
        <a:lstStyle/>
        <a:p>
          <a:endParaRPr lang="en-US"/>
        </a:p>
      </dgm:t>
    </dgm:pt>
    <dgm:pt modelId="{79AF3808-8A01-4FD3-90BD-06873CBB0CBB}" type="sibTrans" cxnId="{DB17643D-0890-4B88-9093-069F2153584D}">
      <dgm:prSet/>
      <dgm:spPr/>
      <dgm:t>
        <a:bodyPr/>
        <a:lstStyle/>
        <a:p>
          <a:endParaRPr lang="en-US"/>
        </a:p>
      </dgm:t>
    </dgm:pt>
    <dgm:pt modelId="{AB21F757-490D-4170-B71E-47EB0B939E0E}">
      <dgm:prSet/>
      <dgm:spPr/>
      <dgm:t>
        <a:bodyPr/>
        <a:lstStyle/>
        <a:p>
          <a:r>
            <a:rPr lang="it-IT"/>
            <a:t>La versione “pesata” della regola di combinazione lineare, anche detta ΔD</a:t>
          </a:r>
          <a:endParaRPr lang="en-US"/>
        </a:p>
      </dgm:t>
    </dgm:pt>
    <dgm:pt modelId="{D9A08DB3-4BE9-42EE-8E02-22DE6D02CB48}" type="parTrans" cxnId="{336AFDC3-EFAF-4D0B-A65C-1FC3E1EBD90F}">
      <dgm:prSet/>
      <dgm:spPr/>
      <dgm:t>
        <a:bodyPr/>
        <a:lstStyle/>
        <a:p>
          <a:endParaRPr lang="en-US"/>
        </a:p>
      </dgm:t>
    </dgm:pt>
    <dgm:pt modelId="{E474EA3B-8FEC-4786-9E0F-DAC6BE8543FA}" type="sibTrans" cxnId="{336AFDC3-EFAF-4D0B-A65C-1FC3E1EBD90F}">
      <dgm:prSet/>
      <dgm:spPr/>
      <dgm:t>
        <a:bodyPr/>
        <a:lstStyle/>
        <a:p>
          <a:endParaRPr lang="en-US"/>
        </a:p>
      </dgm:t>
    </dgm:pt>
    <dgm:pt modelId="{77ED8995-ADB1-F341-9FB3-0250D0CE0493}" type="pres">
      <dgm:prSet presAssocID="{EFD6411F-9C03-4991-A91B-D0B6164C3C10}" presName="linear" presStyleCnt="0">
        <dgm:presLayoutVars>
          <dgm:animLvl val="lvl"/>
          <dgm:resizeHandles val="exact"/>
        </dgm:presLayoutVars>
      </dgm:prSet>
      <dgm:spPr/>
    </dgm:pt>
    <dgm:pt modelId="{A030B7A7-2E9D-9842-A0BA-7BA9BF5D9D09}" type="pres">
      <dgm:prSet presAssocID="{10BB8234-82B3-45BF-9B3C-E51CC6EDED5C}" presName="parentText" presStyleLbl="node1" presStyleIdx="0" presStyleCnt="2">
        <dgm:presLayoutVars>
          <dgm:chMax val="0"/>
          <dgm:bulletEnabled val="1"/>
        </dgm:presLayoutVars>
      </dgm:prSet>
      <dgm:spPr/>
    </dgm:pt>
    <dgm:pt modelId="{B80D4AD1-F71B-4842-A9AA-6B13DC09FD09}" type="pres">
      <dgm:prSet presAssocID="{66AB58A1-C4DA-4544-99A9-3EF438760483}" presName="spacer" presStyleCnt="0"/>
      <dgm:spPr/>
    </dgm:pt>
    <dgm:pt modelId="{B3EC9992-5BE5-6244-94D1-036499870512}" type="pres">
      <dgm:prSet presAssocID="{D3C92E73-53D7-4459-9F2E-5B97ED90050D}" presName="parentText" presStyleLbl="node1" presStyleIdx="1" presStyleCnt="2">
        <dgm:presLayoutVars>
          <dgm:chMax val="0"/>
          <dgm:bulletEnabled val="1"/>
        </dgm:presLayoutVars>
      </dgm:prSet>
      <dgm:spPr/>
    </dgm:pt>
    <dgm:pt modelId="{44672C8F-4232-584B-B199-DCD4A1374A41}" type="pres">
      <dgm:prSet presAssocID="{D3C92E73-53D7-4459-9F2E-5B97ED90050D}" presName="childText" presStyleLbl="revTx" presStyleIdx="0" presStyleCnt="1">
        <dgm:presLayoutVars>
          <dgm:bulletEnabled val="1"/>
        </dgm:presLayoutVars>
      </dgm:prSet>
      <dgm:spPr/>
    </dgm:pt>
  </dgm:ptLst>
  <dgm:cxnLst>
    <dgm:cxn modelId="{DB17643D-0890-4B88-9093-069F2153584D}" srcId="{D3C92E73-53D7-4459-9F2E-5B97ED90050D}" destId="{D872398A-ACB4-40CB-B62D-5B663791D9E2}" srcOrd="0" destOrd="0" parTransId="{CAE876E3-0E21-452A-BD8D-AF693D10B0E0}" sibTransId="{79AF3808-8A01-4FD3-90BD-06873CBB0CBB}"/>
    <dgm:cxn modelId="{3C69294E-49EF-1841-BC01-C0520D97E111}" type="presOf" srcId="{D3C92E73-53D7-4459-9F2E-5B97ED90050D}" destId="{B3EC9992-5BE5-6244-94D1-036499870512}" srcOrd="0" destOrd="0" presId="urn:microsoft.com/office/officeart/2005/8/layout/vList2"/>
    <dgm:cxn modelId="{E0D5CB60-EC7B-F24C-88B1-DDE761EC38AC}" type="presOf" srcId="{AB21F757-490D-4170-B71E-47EB0B939E0E}" destId="{44672C8F-4232-584B-B199-DCD4A1374A41}" srcOrd="0" destOrd="1" presId="urn:microsoft.com/office/officeart/2005/8/layout/vList2"/>
    <dgm:cxn modelId="{74C35367-917B-49DD-A240-ED16AC364274}" srcId="{EFD6411F-9C03-4991-A91B-D0B6164C3C10}" destId="{D3C92E73-53D7-4459-9F2E-5B97ED90050D}" srcOrd="1" destOrd="0" parTransId="{D6897006-4B0F-460D-911B-9A7D3EE5E0CD}" sibTransId="{97465E3E-529B-4800-8296-C25D34A767B7}"/>
    <dgm:cxn modelId="{336AFDC3-EFAF-4D0B-A65C-1FC3E1EBD90F}" srcId="{D3C92E73-53D7-4459-9F2E-5B97ED90050D}" destId="{AB21F757-490D-4170-B71E-47EB0B939E0E}" srcOrd="1" destOrd="0" parTransId="{D9A08DB3-4BE9-42EE-8E02-22DE6D02CB48}" sibTransId="{E474EA3B-8FEC-4786-9E0F-DAC6BE8543FA}"/>
    <dgm:cxn modelId="{CA9AF0C6-BB5A-7B40-8A75-02152716B695}" type="presOf" srcId="{EFD6411F-9C03-4991-A91B-D0B6164C3C10}" destId="{77ED8995-ADB1-F341-9FB3-0250D0CE0493}" srcOrd="0" destOrd="0" presId="urn:microsoft.com/office/officeart/2005/8/layout/vList2"/>
    <dgm:cxn modelId="{F2988EE9-4BFA-4974-B8E3-D5405C80852C}" srcId="{EFD6411F-9C03-4991-A91B-D0B6164C3C10}" destId="{10BB8234-82B3-45BF-9B3C-E51CC6EDED5C}" srcOrd="0" destOrd="0" parTransId="{458F4F5A-F424-4268-9D96-FCA47EC508FF}" sibTransId="{66AB58A1-C4DA-4544-99A9-3EF438760483}"/>
    <dgm:cxn modelId="{C21A92EE-20EC-AE42-A9C6-6367338EBE9E}" type="presOf" srcId="{10BB8234-82B3-45BF-9B3C-E51CC6EDED5C}" destId="{A030B7A7-2E9D-9842-A0BA-7BA9BF5D9D09}" srcOrd="0" destOrd="0" presId="urn:microsoft.com/office/officeart/2005/8/layout/vList2"/>
    <dgm:cxn modelId="{935BE9F8-E804-9941-AEBF-FD9B91E5680A}" type="presOf" srcId="{D872398A-ACB4-40CB-B62D-5B663791D9E2}" destId="{44672C8F-4232-584B-B199-DCD4A1374A41}" srcOrd="0" destOrd="0" presId="urn:microsoft.com/office/officeart/2005/8/layout/vList2"/>
    <dgm:cxn modelId="{37527509-0E9D-A14B-BA4E-5771E8812A4A}" type="presParOf" srcId="{77ED8995-ADB1-F341-9FB3-0250D0CE0493}" destId="{A030B7A7-2E9D-9842-A0BA-7BA9BF5D9D09}" srcOrd="0" destOrd="0" presId="urn:microsoft.com/office/officeart/2005/8/layout/vList2"/>
    <dgm:cxn modelId="{61AE6948-6CA8-B74F-9138-B97DF246A850}" type="presParOf" srcId="{77ED8995-ADB1-F341-9FB3-0250D0CE0493}" destId="{B80D4AD1-F71B-4842-A9AA-6B13DC09FD09}" srcOrd="1" destOrd="0" presId="urn:microsoft.com/office/officeart/2005/8/layout/vList2"/>
    <dgm:cxn modelId="{1B231D2B-1990-AD4E-9858-C4C6F87001B0}" type="presParOf" srcId="{77ED8995-ADB1-F341-9FB3-0250D0CE0493}" destId="{B3EC9992-5BE5-6244-94D1-036499870512}" srcOrd="2" destOrd="0" presId="urn:microsoft.com/office/officeart/2005/8/layout/vList2"/>
    <dgm:cxn modelId="{DE7AC256-C15A-7044-81DE-B648D6E77D89}" type="presParOf" srcId="{77ED8995-ADB1-F341-9FB3-0250D0CE0493}" destId="{44672C8F-4232-584B-B199-DCD4A1374A4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55428D-CFD8-4D4B-BB63-654FFE86B7F9}">
      <dsp:nvSpPr>
        <dsp:cNvPr id="0" name=""/>
        <dsp:cNvSpPr/>
      </dsp:nvSpPr>
      <dsp:spPr>
        <a:xfrm>
          <a:off x="0" y="5157"/>
          <a:ext cx="5000124" cy="1690942"/>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«Il processo grazie al quale acquisiamo conoscenze sul mondo» (Kandel et al., 2000)</a:t>
          </a:r>
          <a:endParaRPr lang="en-US" sz="2400" kern="1200"/>
        </a:p>
      </dsp:txBody>
      <dsp:txXfrm>
        <a:off x="82545" y="87702"/>
        <a:ext cx="4835034" cy="1525852"/>
      </dsp:txXfrm>
    </dsp:sp>
    <dsp:sp modelId="{DC7B21DB-37D1-F144-93AF-6162D7F9E576}">
      <dsp:nvSpPr>
        <dsp:cNvPr id="0" name=""/>
        <dsp:cNvSpPr/>
      </dsp:nvSpPr>
      <dsp:spPr>
        <a:xfrm>
          <a:off x="0" y="1696099"/>
          <a:ext cx="5000124" cy="1192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dirty="0"/>
            <a:t>Qui: apprendimento guidato da esperienza personale e diretta dell’ambiente</a:t>
          </a:r>
          <a:endParaRPr lang="en-US" sz="1900" kern="1200" dirty="0"/>
        </a:p>
        <a:p>
          <a:pPr marL="171450" lvl="1" indent="-171450" algn="l" defTabSz="844550">
            <a:lnSpc>
              <a:spcPct val="90000"/>
            </a:lnSpc>
            <a:spcBef>
              <a:spcPct val="0"/>
            </a:spcBef>
            <a:spcAft>
              <a:spcPct val="20000"/>
            </a:spcAft>
            <a:buChar char="•"/>
          </a:pPr>
          <a:r>
            <a:rPr lang="en-US" sz="1900" i="1" kern="1200" dirty="0" err="1"/>
            <a:t>Apprendimento</a:t>
          </a:r>
          <a:r>
            <a:rPr lang="en-US" sz="1900" i="1" kern="1200" dirty="0"/>
            <a:t> </a:t>
          </a:r>
          <a:r>
            <a:rPr lang="en-US" sz="1900" i="1" kern="1200" dirty="0" err="1"/>
            <a:t>associativo</a:t>
          </a:r>
          <a:r>
            <a:rPr lang="en-US" sz="1900" i="1" kern="1200" dirty="0"/>
            <a:t>, </a:t>
          </a:r>
          <a:r>
            <a:rPr lang="en-US" sz="1900" i="1" kern="1200" dirty="0" err="1"/>
            <a:t>giudizio</a:t>
          </a:r>
          <a:r>
            <a:rPr lang="en-US" sz="1900" i="1" kern="1200" dirty="0"/>
            <a:t> </a:t>
          </a:r>
          <a:r>
            <a:rPr lang="en-US" sz="1900" i="1" kern="1200" dirty="0" err="1"/>
            <a:t>causale</a:t>
          </a:r>
          <a:r>
            <a:rPr lang="en-US" sz="1900" i="1" kern="1200" dirty="0"/>
            <a:t>, </a:t>
          </a:r>
          <a:r>
            <a:rPr lang="en-US" sz="1900" i="1" kern="1200" dirty="0" err="1"/>
            <a:t>apprendimento</a:t>
          </a:r>
          <a:r>
            <a:rPr lang="en-US" sz="1900" i="1" kern="1200" dirty="0"/>
            <a:t> </a:t>
          </a:r>
          <a:r>
            <a:rPr lang="en-US" sz="1900" i="1" kern="1200" dirty="0" err="1"/>
            <a:t>su</a:t>
          </a:r>
          <a:r>
            <a:rPr lang="en-US" sz="1900" i="1" kern="1200" dirty="0"/>
            <a:t> base </a:t>
          </a:r>
          <a:r>
            <a:rPr lang="en-US" sz="1900" i="1" kern="1200" dirty="0" err="1"/>
            <a:t>statistica</a:t>
          </a:r>
          <a:endParaRPr lang="en-US" sz="1900" i="1" kern="1200" dirty="0"/>
        </a:p>
      </dsp:txBody>
      <dsp:txXfrm>
        <a:off x="0" y="1696099"/>
        <a:ext cx="5000124" cy="1192320"/>
      </dsp:txXfrm>
    </dsp:sp>
    <dsp:sp modelId="{1205DAF9-0097-C142-A1E0-A743B68747AF}">
      <dsp:nvSpPr>
        <dsp:cNvPr id="0" name=""/>
        <dsp:cNvSpPr/>
      </dsp:nvSpPr>
      <dsp:spPr>
        <a:xfrm>
          <a:off x="0" y="2888420"/>
          <a:ext cx="5000124" cy="1690942"/>
        </a:xfrm>
        <a:prstGeom prst="roundRect">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Vecchia definizione: cambiamento relativamente permanente nel comportamento, prodotto dall’esperienza</a:t>
          </a:r>
          <a:endParaRPr lang="en-US" sz="2400" kern="1200"/>
        </a:p>
      </dsp:txBody>
      <dsp:txXfrm>
        <a:off x="82545" y="2970965"/>
        <a:ext cx="4835034" cy="1525852"/>
      </dsp:txXfrm>
    </dsp:sp>
    <dsp:sp modelId="{78C36359-FF64-0046-B6ED-4591910DE8C7}">
      <dsp:nvSpPr>
        <dsp:cNvPr id="0" name=""/>
        <dsp:cNvSpPr/>
      </dsp:nvSpPr>
      <dsp:spPr>
        <a:xfrm>
          <a:off x="0" y="4579362"/>
          <a:ext cx="5000124" cy="869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a:t>Obsoleta: l’apprendimento non </a:t>
          </a:r>
          <a:r>
            <a:rPr lang="it-IT" sz="1900" i="1" kern="1200"/>
            <a:t>coincide</a:t>
          </a:r>
          <a:r>
            <a:rPr lang="it-IT" sz="1900" kern="1200"/>
            <a:t> con il cambiamento del comportamento, ma ne è la </a:t>
          </a:r>
          <a:r>
            <a:rPr lang="it-IT" sz="1900" i="1" kern="1200"/>
            <a:t>causa</a:t>
          </a:r>
          <a:r>
            <a:rPr lang="it-IT" sz="1900" kern="1200"/>
            <a:t>.</a:t>
          </a:r>
          <a:endParaRPr lang="en-US" sz="1900" kern="1200"/>
        </a:p>
      </dsp:txBody>
      <dsp:txXfrm>
        <a:off x="0" y="4579362"/>
        <a:ext cx="5000124" cy="8694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AE6203-872E-438A-808F-DB9E16441D8B}">
      <dsp:nvSpPr>
        <dsp:cNvPr id="0" name=""/>
        <dsp:cNvSpPr/>
      </dsp:nvSpPr>
      <dsp:spPr>
        <a:xfrm>
          <a:off x="616935" y="1100"/>
          <a:ext cx="921683" cy="92168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5D0498-3D0C-40A6-98EB-F1FC0AF00720}">
      <dsp:nvSpPr>
        <dsp:cNvPr id="0" name=""/>
        <dsp:cNvSpPr/>
      </dsp:nvSpPr>
      <dsp:spPr>
        <a:xfrm>
          <a:off x="810488" y="194654"/>
          <a:ext cx="534576" cy="5345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4EE4181-E0FB-42E4-B2B8-CEE32A28B133}">
      <dsp:nvSpPr>
        <dsp:cNvPr id="0" name=""/>
        <dsp:cNvSpPr/>
      </dsp:nvSpPr>
      <dsp:spPr>
        <a:xfrm>
          <a:off x="1736122" y="110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it-IT" sz="1700" kern="1200"/>
            <a:t>Quali comportamenti è meglio imparare, e quali disimparare?</a:t>
          </a:r>
          <a:endParaRPr lang="en-US" sz="1700" kern="1200"/>
        </a:p>
      </dsp:txBody>
      <dsp:txXfrm>
        <a:off x="1736122" y="1100"/>
        <a:ext cx="2172539" cy="921683"/>
      </dsp:txXfrm>
    </dsp:sp>
    <dsp:sp modelId="{743A4454-7EC5-47E2-9715-C1AB50AB268C}">
      <dsp:nvSpPr>
        <dsp:cNvPr id="0" name=""/>
        <dsp:cNvSpPr/>
      </dsp:nvSpPr>
      <dsp:spPr>
        <a:xfrm>
          <a:off x="4287209" y="1100"/>
          <a:ext cx="921683" cy="921683"/>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CEAF85-3DD1-46CF-AFAF-6649FB04EEB7}">
      <dsp:nvSpPr>
        <dsp:cNvPr id="0" name=""/>
        <dsp:cNvSpPr/>
      </dsp:nvSpPr>
      <dsp:spPr>
        <a:xfrm>
          <a:off x="4480763" y="194654"/>
          <a:ext cx="534576" cy="5345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66F0E11-9EED-49C0-8F3C-5264F7EA3DF7}">
      <dsp:nvSpPr>
        <dsp:cNvPr id="0" name=""/>
        <dsp:cNvSpPr/>
      </dsp:nvSpPr>
      <dsp:spPr>
        <a:xfrm>
          <a:off x="5406396" y="110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it-IT" sz="1700" kern="1200" dirty="0"/>
            <a:t>Quali sono le loro possibili conseguenze?</a:t>
          </a:r>
          <a:endParaRPr lang="en-US" sz="1700" kern="1200" dirty="0"/>
        </a:p>
      </dsp:txBody>
      <dsp:txXfrm>
        <a:off x="5406396" y="1100"/>
        <a:ext cx="2172539" cy="921683"/>
      </dsp:txXfrm>
    </dsp:sp>
    <dsp:sp modelId="{A9391150-65DD-4E8A-A03B-C4552D298BA3}">
      <dsp:nvSpPr>
        <dsp:cNvPr id="0" name=""/>
        <dsp:cNvSpPr/>
      </dsp:nvSpPr>
      <dsp:spPr>
        <a:xfrm>
          <a:off x="616935" y="1635560"/>
          <a:ext cx="921683" cy="921683"/>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24903A-461C-4F2D-9460-8EEAC447924B}">
      <dsp:nvSpPr>
        <dsp:cNvPr id="0" name=""/>
        <dsp:cNvSpPr/>
      </dsp:nvSpPr>
      <dsp:spPr>
        <a:xfrm>
          <a:off x="810488" y="1829114"/>
          <a:ext cx="534576" cy="5345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7C3DFA8-4C28-4A30-A85E-C2794D054255}">
      <dsp:nvSpPr>
        <dsp:cNvPr id="0" name=""/>
        <dsp:cNvSpPr/>
      </dsp:nvSpPr>
      <dsp:spPr>
        <a:xfrm>
          <a:off x="1736122" y="163556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it-IT" sz="1700" kern="1200"/>
            <a:t>Quali eventi sono importanti? </a:t>
          </a:r>
          <a:endParaRPr lang="en-US" sz="1700" kern="1200"/>
        </a:p>
      </dsp:txBody>
      <dsp:txXfrm>
        <a:off x="1736122" y="1635560"/>
        <a:ext cx="2172539" cy="921683"/>
      </dsp:txXfrm>
    </dsp:sp>
    <dsp:sp modelId="{303C6D57-8D21-4336-BEFA-C174CE3B1A84}">
      <dsp:nvSpPr>
        <dsp:cNvPr id="0" name=""/>
        <dsp:cNvSpPr/>
      </dsp:nvSpPr>
      <dsp:spPr>
        <a:xfrm>
          <a:off x="4287209" y="1635560"/>
          <a:ext cx="921683" cy="921683"/>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76AA7B-1641-4F7F-9401-4CFF9B976851}">
      <dsp:nvSpPr>
        <dsp:cNvPr id="0" name=""/>
        <dsp:cNvSpPr/>
      </dsp:nvSpPr>
      <dsp:spPr>
        <a:xfrm>
          <a:off x="4480763" y="1829114"/>
          <a:ext cx="534576" cy="53457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6A75BCB-F8FB-470E-A170-75073787D31B}">
      <dsp:nvSpPr>
        <dsp:cNvPr id="0" name=""/>
        <dsp:cNvSpPr/>
      </dsp:nvSpPr>
      <dsp:spPr>
        <a:xfrm>
          <a:off x="5406396" y="163556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it-IT" sz="1700" kern="1200"/>
            <a:t>Quali indizi permettono di anticipare la loro comparsa? </a:t>
          </a:r>
          <a:endParaRPr lang="en-US" sz="1700" kern="1200"/>
        </a:p>
      </dsp:txBody>
      <dsp:txXfrm>
        <a:off x="5406396" y="1635560"/>
        <a:ext cx="2172539" cy="921683"/>
      </dsp:txXfrm>
    </dsp:sp>
    <dsp:sp modelId="{08159177-CD52-48FF-B3D3-4975DF46B177}">
      <dsp:nvSpPr>
        <dsp:cNvPr id="0" name=""/>
        <dsp:cNvSpPr/>
      </dsp:nvSpPr>
      <dsp:spPr>
        <a:xfrm>
          <a:off x="616935" y="3270020"/>
          <a:ext cx="921683" cy="921683"/>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27A861-32F5-4BE6-9A20-6595945A78BC}">
      <dsp:nvSpPr>
        <dsp:cNvPr id="0" name=""/>
        <dsp:cNvSpPr/>
      </dsp:nvSpPr>
      <dsp:spPr>
        <a:xfrm>
          <a:off x="810488" y="3463574"/>
          <a:ext cx="534576" cy="53457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0233163-D3B6-4A52-AC07-F6226622971C}">
      <dsp:nvSpPr>
        <dsp:cNvPr id="0" name=""/>
        <dsp:cNvSpPr/>
      </dsp:nvSpPr>
      <dsp:spPr>
        <a:xfrm>
          <a:off x="1736122" y="3270020"/>
          <a:ext cx="2172539" cy="921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90000"/>
            </a:lnSpc>
            <a:spcBef>
              <a:spcPct val="0"/>
            </a:spcBef>
            <a:spcAft>
              <a:spcPct val="35000"/>
            </a:spcAft>
            <a:buNone/>
          </a:pPr>
          <a:r>
            <a:rPr lang="it-IT" sz="1700" b="1" i="1" kern="1200"/>
            <a:t>Cosa</a:t>
          </a:r>
          <a:r>
            <a:rPr lang="it-IT" sz="1700" b="1" kern="1200"/>
            <a:t> causa </a:t>
          </a:r>
          <a:r>
            <a:rPr lang="it-IT" sz="1700" b="1" i="1" kern="1200"/>
            <a:t>cosa</a:t>
          </a:r>
          <a:r>
            <a:rPr lang="it-IT" sz="1700" b="1" kern="1200"/>
            <a:t>?</a:t>
          </a:r>
          <a:endParaRPr lang="en-US" sz="1700" kern="1200"/>
        </a:p>
      </dsp:txBody>
      <dsp:txXfrm>
        <a:off x="1736122" y="3270020"/>
        <a:ext cx="2172539" cy="9216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CC600B-EFBC-BD48-94AE-F8897B93B3E4}">
      <dsp:nvSpPr>
        <dsp:cNvPr id="0" name=""/>
        <dsp:cNvSpPr/>
      </dsp:nvSpPr>
      <dsp:spPr>
        <a:xfrm>
          <a:off x="0" y="99826"/>
          <a:ext cx="5000124" cy="170469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it-IT" sz="3100" b="1" kern="1200" dirty="0">
              <a:solidFill>
                <a:schemeClr val="tx1"/>
              </a:solidFill>
            </a:rPr>
            <a:t>prevedere</a:t>
          </a:r>
          <a:r>
            <a:rPr lang="it-IT" sz="3100" kern="1200" dirty="0">
              <a:solidFill>
                <a:schemeClr val="tx1"/>
              </a:solidFill>
            </a:rPr>
            <a:t> le conseguenze (</a:t>
          </a:r>
          <a:r>
            <a:rPr lang="it-IT" sz="3100" i="1" kern="1200" dirty="0" err="1">
              <a:solidFill>
                <a:schemeClr val="tx1"/>
              </a:solidFill>
            </a:rPr>
            <a:t>outcome</a:t>
          </a:r>
          <a:r>
            <a:rPr lang="it-IT" sz="3100" kern="1200" dirty="0">
              <a:solidFill>
                <a:schemeClr val="tx1"/>
              </a:solidFill>
            </a:rPr>
            <a:t>) di determinati segnali, stati o eventi (</a:t>
          </a:r>
          <a:r>
            <a:rPr lang="it-IT" sz="3100" i="1" kern="1200" dirty="0" err="1">
              <a:solidFill>
                <a:schemeClr val="tx1"/>
              </a:solidFill>
            </a:rPr>
            <a:t>cue</a:t>
          </a:r>
          <a:r>
            <a:rPr lang="it-IT" sz="3100" kern="1200" dirty="0">
              <a:solidFill>
                <a:schemeClr val="tx1"/>
              </a:solidFill>
            </a:rPr>
            <a:t>).</a:t>
          </a:r>
          <a:endParaRPr lang="en-US" sz="3100" kern="1200" dirty="0">
            <a:solidFill>
              <a:schemeClr val="tx1"/>
            </a:solidFill>
          </a:endParaRPr>
        </a:p>
      </dsp:txBody>
      <dsp:txXfrm>
        <a:off x="83216" y="183042"/>
        <a:ext cx="4833692" cy="1538258"/>
      </dsp:txXfrm>
    </dsp:sp>
    <dsp:sp modelId="{2EF7919C-467B-D14E-94ED-F21C0E31B897}">
      <dsp:nvSpPr>
        <dsp:cNvPr id="0" name=""/>
        <dsp:cNvSpPr/>
      </dsp:nvSpPr>
      <dsp:spPr>
        <a:xfrm>
          <a:off x="0" y="1804516"/>
          <a:ext cx="5000124" cy="1090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9370" rIns="220472" bIns="39370" numCol="1" spcCol="1270" anchor="t" anchorCtr="0">
          <a:noAutofit/>
        </a:bodyPr>
        <a:lstStyle/>
        <a:p>
          <a:pPr marL="228600" lvl="1" indent="-228600" algn="l" defTabSz="1066800">
            <a:lnSpc>
              <a:spcPct val="90000"/>
            </a:lnSpc>
            <a:spcBef>
              <a:spcPct val="0"/>
            </a:spcBef>
            <a:spcAft>
              <a:spcPct val="20000"/>
            </a:spcAft>
            <a:buChar char="•"/>
          </a:pPr>
          <a:r>
            <a:rPr lang="it-IT" sz="2400" kern="1200" dirty="0"/>
            <a:t>Nell’adattarsi a un ambiente, prevedere gli eventi è importante per prepararsi a reagirvi;</a:t>
          </a:r>
          <a:endParaRPr lang="en-US" sz="2400" kern="1200" dirty="0"/>
        </a:p>
      </dsp:txBody>
      <dsp:txXfrm>
        <a:off x="0" y="1804516"/>
        <a:ext cx="5000124" cy="1090890"/>
      </dsp:txXfrm>
    </dsp:sp>
    <dsp:sp modelId="{00777891-C611-A143-932A-5E961C4E5A8B}">
      <dsp:nvSpPr>
        <dsp:cNvPr id="0" name=""/>
        <dsp:cNvSpPr/>
      </dsp:nvSpPr>
      <dsp:spPr>
        <a:xfrm>
          <a:off x="0" y="2895406"/>
          <a:ext cx="5000124" cy="170469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it-IT" sz="3100" kern="1200" dirty="0">
              <a:solidFill>
                <a:schemeClr val="tx1"/>
              </a:solidFill>
            </a:rPr>
            <a:t>capire le </a:t>
          </a:r>
          <a:r>
            <a:rPr lang="it-IT" sz="3100" b="1" kern="1200" dirty="0">
              <a:solidFill>
                <a:schemeClr val="tx1"/>
              </a:solidFill>
            </a:rPr>
            <a:t>conseguenze sull’ambiente </a:t>
          </a:r>
          <a:r>
            <a:rPr lang="it-IT" sz="3100" kern="1200" dirty="0">
              <a:solidFill>
                <a:schemeClr val="tx1"/>
              </a:solidFill>
            </a:rPr>
            <a:t>(</a:t>
          </a:r>
          <a:r>
            <a:rPr lang="it-IT" sz="3100" i="1" kern="1200" dirty="0" err="1">
              <a:solidFill>
                <a:schemeClr val="tx1"/>
              </a:solidFill>
            </a:rPr>
            <a:t>outcome</a:t>
          </a:r>
          <a:r>
            <a:rPr lang="it-IT" sz="3100" kern="1200" dirty="0">
              <a:solidFill>
                <a:schemeClr val="tx1"/>
              </a:solidFill>
            </a:rPr>
            <a:t>) dei nostri </a:t>
          </a:r>
          <a:r>
            <a:rPr lang="it-IT" sz="3100" b="1" kern="1200" dirty="0">
              <a:solidFill>
                <a:schemeClr val="tx1"/>
              </a:solidFill>
            </a:rPr>
            <a:t>interventi </a:t>
          </a:r>
          <a:r>
            <a:rPr lang="it-IT" sz="3100" kern="1200" dirty="0">
              <a:solidFill>
                <a:schemeClr val="tx1"/>
              </a:solidFill>
            </a:rPr>
            <a:t>(</a:t>
          </a:r>
          <a:r>
            <a:rPr lang="it-IT" sz="3100" i="1" kern="1200" dirty="0" err="1">
              <a:solidFill>
                <a:schemeClr val="tx1"/>
              </a:solidFill>
            </a:rPr>
            <a:t>cue</a:t>
          </a:r>
          <a:r>
            <a:rPr lang="it-IT" sz="3100" kern="1200" dirty="0">
              <a:solidFill>
                <a:schemeClr val="tx1"/>
              </a:solidFill>
            </a:rPr>
            <a:t>).</a:t>
          </a:r>
          <a:endParaRPr lang="en-US" sz="3100" kern="1200" dirty="0">
            <a:solidFill>
              <a:schemeClr val="tx1"/>
            </a:solidFill>
          </a:endParaRPr>
        </a:p>
      </dsp:txBody>
      <dsp:txXfrm>
        <a:off x="83216" y="2978622"/>
        <a:ext cx="4833692" cy="1538258"/>
      </dsp:txXfrm>
    </dsp:sp>
    <dsp:sp modelId="{3388BA19-198F-4243-AD9D-A80BAFFABA2E}">
      <dsp:nvSpPr>
        <dsp:cNvPr id="0" name=""/>
        <dsp:cNvSpPr/>
      </dsp:nvSpPr>
      <dsp:spPr>
        <a:xfrm>
          <a:off x="0" y="4600096"/>
          <a:ext cx="5000124" cy="75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9370" rIns="220472" bIns="39370" numCol="1" spcCol="1270" anchor="t" anchorCtr="0">
          <a:noAutofit/>
        </a:bodyPr>
        <a:lstStyle/>
        <a:p>
          <a:pPr marL="228600" lvl="1" indent="-228600" algn="l" defTabSz="1066800">
            <a:lnSpc>
              <a:spcPct val="90000"/>
            </a:lnSpc>
            <a:spcBef>
              <a:spcPct val="0"/>
            </a:spcBef>
            <a:spcAft>
              <a:spcPct val="20000"/>
            </a:spcAft>
            <a:buChar char="•"/>
          </a:pPr>
          <a:r>
            <a:rPr lang="it-IT" sz="2400" kern="1200"/>
            <a:t>Necessario per pianificare il comportamento.</a:t>
          </a:r>
          <a:endParaRPr lang="en-US" sz="2400" kern="1200"/>
        </a:p>
      </dsp:txBody>
      <dsp:txXfrm>
        <a:off x="0" y="4600096"/>
        <a:ext cx="5000124" cy="7539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90C083-5DE4-0745-8D84-4D44C02E6CAF}">
      <dsp:nvSpPr>
        <dsp:cNvPr id="0" name=""/>
        <dsp:cNvSpPr/>
      </dsp:nvSpPr>
      <dsp:spPr>
        <a:xfrm>
          <a:off x="0" y="665"/>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407B4E2-A6A5-B24A-9B3C-62249256F432}">
      <dsp:nvSpPr>
        <dsp:cNvPr id="0" name=""/>
        <dsp:cNvSpPr/>
      </dsp:nvSpPr>
      <dsp:spPr>
        <a:xfrm>
          <a:off x="0" y="665"/>
          <a:ext cx="5000124"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Per fare </a:t>
          </a:r>
          <a:r>
            <a:rPr lang="it-IT" sz="1400" b="1" kern="1200"/>
            <a:t>previsioni</a:t>
          </a:r>
          <a:r>
            <a:rPr lang="it-IT" sz="1400" kern="1200"/>
            <a:t> all’organismo basta saper registrare </a:t>
          </a:r>
          <a:r>
            <a:rPr lang="it-IT" sz="1400" b="1" kern="1200"/>
            <a:t>correlazioni semplici</a:t>
          </a:r>
          <a:r>
            <a:rPr lang="it-IT" sz="1400" kern="1200"/>
            <a:t>. </a:t>
          </a:r>
          <a:endParaRPr lang="en-US" sz="1400" kern="1200"/>
        </a:p>
      </dsp:txBody>
      <dsp:txXfrm>
        <a:off x="0" y="665"/>
        <a:ext cx="5000124" cy="778941"/>
      </dsp:txXfrm>
    </dsp:sp>
    <dsp:sp modelId="{35625332-D8EA-8041-B918-C1F89E735CB5}">
      <dsp:nvSpPr>
        <dsp:cNvPr id="0" name=""/>
        <dsp:cNvSpPr/>
      </dsp:nvSpPr>
      <dsp:spPr>
        <a:xfrm>
          <a:off x="0" y="779606"/>
          <a:ext cx="5000124" cy="0"/>
        </a:xfrm>
        <a:prstGeom prst="line">
          <a:avLst/>
        </a:prstGeom>
        <a:gradFill rotWithShape="0">
          <a:gsLst>
            <a:gs pos="0">
              <a:schemeClr val="accent5">
                <a:hueOff val="-1655646"/>
                <a:satOff val="6635"/>
                <a:lumOff val="1438"/>
                <a:alphaOff val="0"/>
                <a:tint val="100000"/>
                <a:shade val="100000"/>
                <a:satMod val="130000"/>
              </a:schemeClr>
            </a:gs>
            <a:gs pos="100000">
              <a:schemeClr val="accent5">
                <a:hueOff val="-1655646"/>
                <a:satOff val="6635"/>
                <a:lumOff val="1438"/>
                <a:alphaOff val="0"/>
                <a:tint val="50000"/>
                <a:shade val="100000"/>
                <a:satMod val="350000"/>
              </a:schemeClr>
            </a:gs>
          </a:gsLst>
          <a:lin ang="16200000" scaled="0"/>
        </a:gradFill>
        <a:ln w="9525" cap="flat" cmpd="sng" algn="ctr">
          <a:solidFill>
            <a:schemeClr val="accent5">
              <a:hueOff val="-1655646"/>
              <a:satOff val="6635"/>
              <a:lumOff val="1438"/>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C5E29DD-9081-1645-B96A-03C6FC534397}">
      <dsp:nvSpPr>
        <dsp:cNvPr id="0" name=""/>
        <dsp:cNvSpPr/>
      </dsp:nvSpPr>
      <dsp:spPr>
        <a:xfrm>
          <a:off x="0" y="779606"/>
          <a:ext cx="5000124"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Per giudicare nessi tra azioni/interventi e loro conseguenze, deve saper fare una cosa più sofisticata: capire quali di quelle correlazioni semplici indichino la presenza di </a:t>
          </a:r>
          <a:r>
            <a:rPr lang="it-IT" sz="1400" b="1" kern="1200"/>
            <a:t>dipendenze causali</a:t>
          </a:r>
          <a:r>
            <a:rPr lang="it-IT" sz="1400" kern="1200"/>
            <a:t>.</a:t>
          </a:r>
          <a:endParaRPr lang="en-US" sz="1400" kern="1200"/>
        </a:p>
      </dsp:txBody>
      <dsp:txXfrm>
        <a:off x="0" y="779606"/>
        <a:ext cx="5000124" cy="778941"/>
      </dsp:txXfrm>
    </dsp:sp>
    <dsp:sp modelId="{6A9B4841-9286-844E-B710-78C305AB0029}">
      <dsp:nvSpPr>
        <dsp:cNvPr id="0" name=""/>
        <dsp:cNvSpPr/>
      </dsp:nvSpPr>
      <dsp:spPr>
        <a:xfrm>
          <a:off x="0" y="1558548"/>
          <a:ext cx="5000124" cy="0"/>
        </a:xfrm>
        <a:prstGeom prst="line">
          <a:avLst/>
        </a:prstGeom>
        <a:gradFill rotWithShape="0">
          <a:gsLst>
            <a:gs pos="0">
              <a:schemeClr val="accent5">
                <a:hueOff val="-3311292"/>
                <a:satOff val="13270"/>
                <a:lumOff val="2876"/>
                <a:alphaOff val="0"/>
                <a:tint val="100000"/>
                <a:shade val="100000"/>
                <a:satMod val="130000"/>
              </a:schemeClr>
            </a:gs>
            <a:gs pos="100000">
              <a:schemeClr val="accent5">
                <a:hueOff val="-3311292"/>
                <a:satOff val="13270"/>
                <a:lumOff val="2876"/>
                <a:alphaOff val="0"/>
                <a:tint val="50000"/>
                <a:shade val="100000"/>
                <a:satMod val="350000"/>
              </a:schemeClr>
            </a:gs>
          </a:gsLst>
          <a:lin ang="16200000" scaled="0"/>
        </a:gradFill>
        <a:ln w="9525" cap="flat" cmpd="sng" algn="ctr">
          <a:solidFill>
            <a:schemeClr val="accent5">
              <a:hueOff val="-3311292"/>
              <a:satOff val="13270"/>
              <a:lumOff val="287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FF98117-556C-3D44-8E38-83B35F0322FE}">
      <dsp:nvSpPr>
        <dsp:cNvPr id="0" name=""/>
        <dsp:cNvSpPr/>
      </dsp:nvSpPr>
      <dsp:spPr>
        <a:xfrm>
          <a:off x="0" y="1558548"/>
          <a:ext cx="5000124"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Gli esseri umani e gli animali non distinguono sempre tra correlazioni semplici e dipendenze causali. </a:t>
          </a:r>
          <a:endParaRPr lang="en-US" sz="1400" kern="1200"/>
        </a:p>
      </dsp:txBody>
      <dsp:txXfrm>
        <a:off x="0" y="1558548"/>
        <a:ext cx="5000124" cy="778941"/>
      </dsp:txXfrm>
    </dsp:sp>
    <dsp:sp modelId="{3887627C-733B-A043-8E67-8FFAE2BE228D}">
      <dsp:nvSpPr>
        <dsp:cNvPr id="0" name=""/>
        <dsp:cNvSpPr/>
      </dsp:nvSpPr>
      <dsp:spPr>
        <a:xfrm>
          <a:off x="0" y="2337489"/>
          <a:ext cx="5000124" cy="0"/>
        </a:xfrm>
        <a:prstGeom prst="line">
          <a:avLst/>
        </a:prstGeom>
        <a:gradFill rotWithShape="0">
          <a:gsLst>
            <a:gs pos="0">
              <a:schemeClr val="accent5">
                <a:hueOff val="-4966938"/>
                <a:satOff val="19906"/>
                <a:lumOff val="4314"/>
                <a:alphaOff val="0"/>
                <a:tint val="100000"/>
                <a:shade val="100000"/>
                <a:satMod val="130000"/>
              </a:schemeClr>
            </a:gs>
            <a:gs pos="100000">
              <a:schemeClr val="accent5">
                <a:hueOff val="-4966938"/>
                <a:satOff val="19906"/>
                <a:lumOff val="4314"/>
                <a:alphaOff val="0"/>
                <a:tint val="50000"/>
                <a:shade val="100000"/>
                <a:satMod val="350000"/>
              </a:schemeClr>
            </a:gs>
          </a:gsLst>
          <a:lin ang="16200000" scaled="0"/>
        </a:gra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EFE2642-5DAC-AC4D-A2AB-4A73D5EC6EF8}">
      <dsp:nvSpPr>
        <dsp:cNvPr id="0" name=""/>
        <dsp:cNvSpPr/>
      </dsp:nvSpPr>
      <dsp:spPr>
        <a:xfrm>
          <a:off x="0" y="2337489"/>
          <a:ext cx="5000124"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dirty="0"/>
            <a:t>Alla base del loro apprendimento c’è </a:t>
          </a:r>
          <a:r>
            <a:rPr lang="it-IT" sz="1400" b="1" kern="1200" dirty="0"/>
            <a:t>sempre</a:t>
          </a:r>
          <a:r>
            <a:rPr lang="it-IT" sz="1400" kern="1200" dirty="0"/>
            <a:t> la registrazione di </a:t>
          </a:r>
          <a:r>
            <a:rPr lang="it-IT" sz="1400" b="1" kern="1200" dirty="0"/>
            <a:t>correlazioni</a:t>
          </a:r>
          <a:r>
            <a:rPr lang="it-IT" sz="1400" kern="1200" dirty="0"/>
            <a:t> tra eventi</a:t>
          </a:r>
          <a:endParaRPr lang="en-US" sz="1400" kern="1200" dirty="0"/>
        </a:p>
      </dsp:txBody>
      <dsp:txXfrm>
        <a:off x="0" y="2337489"/>
        <a:ext cx="5000124" cy="778941"/>
      </dsp:txXfrm>
    </dsp:sp>
    <dsp:sp modelId="{53C008AB-8AFB-9F47-BF5F-E06F53A44DED}">
      <dsp:nvSpPr>
        <dsp:cNvPr id="0" name=""/>
        <dsp:cNvSpPr/>
      </dsp:nvSpPr>
      <dsp:spPr>
        <a:xfrm>
          <a:off x="0" y="3116430"/>
          <a:ext cx="5000124" cy="0"/>
        </a:xfrm>
        <a:prstGeom prst="line">
          <a:avLst/>
        </a:prstGeom>
        <a:gradFill rotWithShape="0">
          <a:gsLst>
            <a:gs pos="0">
              <a:schemeClr val="accent5">
                <a:hueOff val="-6622584"/>
                <a:satOff val="26541"/>
                <a:lumOff val="5752"/>
                <a:alphaOff val="0"/>
                <a:tint val="100000"/>
                <a:shade val="100000"/>
                <a:satMod val="130000"/>
              </a:schemeClr>
            </a:gs>
            <a:gs pos="100000">
              <a:schemeClr val="accent5">
                <a:hueOff val="-6622584"/>
                <a:satOff val="26541"/>
                <a:lumOff val="5752"/>
                <a:alphaOff val="0"/>
                <a:tint val="50000"/>
                <a:shade val="100000"/>
                <a:satMod val="350000"/>
              </a:schemeClr>
            </a:gs>
          </a:gsLst>
          <a:lin ang="16200000" scaled="0"/>
        </a:gradFill>
        <a:ln w="9525" cap="flat" cmpd="sng" algn="ctr">
          <a:solidFill>
            <a:schemeClr val="accent5">
              <a:hueOff val="-6622584"/>
              <a:satOff val="26541"/>
              <a:lumOff val="5752"/>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DB7AED5-10E8-7F44-84F2-50FD48C17133}">
      <dsp:nvSpPr>
        <dsp:cNvPr id="0" name=""/>
        <dsp:cNvSpPr/>
      </dsp:nvSpPr>
      <dsp:spPr>
        <a:xfrm>
          <a:off x="0" y="3116430"/>
          <a:ext cx="5000124"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dirty="0"/>
            <a:t>La correlazione è però solo </a:t>
          </a:r>
          <a:r>
            <a:rPr lang="it-IT" sz="1400" b="1" kern="1200" dirty="0"/>
            <a:t>uno</a:t>
          </a:r>
          <a:r>
            <a:rPr lang="it-IT" sz="1400" kern="1200" dirty="0"/>
            <a:t> degli indizi grazie al quale proviamo a identificare nessi causali.</a:t>
          </a:r>
          <a:endParaRPr lang="en-US" sz="1400" kern="1200" dirty="0"/>
        </a:p>
      </dsp:txBody>
      <dsp:txXfrm>
        <a:off x="0" y="3116430"/>
        <a:ext cx="5000124" cy="778941"/>
      </dsp:txXfrm>
    </dsp:sp>
    <dsp:sp modelId="{7EF72FC3-1D50-ED4C-89E3-37B12F299C12}">
      <dsp:nvSpPr>
        <dsp:cNvPr id="0" name=""/>
        <dsp:cNvSpPr/>
      </dsp:nvSpPr>
      <dsp:spPr>
        <a:xfrm>
          <a:off x="0" y="3895371"/>
          <a:ext cx="5000124" cy="0"/>
        </a:xfrm>
        <a:prstGeom prst="line">
          <a:avLst/>
        </a:prstGeom>
        <a:gradFill rotWithShape="0">
          <a:gsLst>
            <a:gs pos="0">
              <a:schemeClr val="accent5">
                <a:hueOff val="-8278230"/>
                <a:satOff val="33176"/>
                <a:lumOff val="7190"/>
                <a:alphaOff val="0"/>
                <a:tint val="100000"/>
                <a:shade val="100000"/>
                <a:satMod val="130000"/>
              </a:schemeClr>
            </a:gs>
            <a:gs pos="100000">
              <a:schemeClr val="accent5">
                <a:hueOff val="-8278230"/>
                <a:satOff val="33176"/>
                <a:lumOff val="7190"/>
                <a:alphaOff val="0"/>
                <a:tint val="50000"/>
                <a:shade val="100000"/>
                <a:satMod val="350000"/>
              </a:schemeClr>
            </a:gs>
          </a:gsLst>
          <a:lin ang="16200000" scaled="0"/>
        </a:gradFill>
        <a:ln w="9525" cap="flat" cmpd="sng" algn="ctr">
          <a:solidFill>
            <a:schemeClr val="accent5">
              <a:hueOff val="-8278230"/>
              <a:satOff val="33176"/>
              <a:lumOff val="719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E504802-800E-A745-9169-579ABEBCD3A3}">
      <dsp:nvSpPr>
        <dsp:cNvPr id="0" name=""/>
        <dsp:cNvSpPr/>
      </dsp:nvSpPr>
      <dsp:spPr>
        <a:xfrm>
          <a:off x="0" y="3895371"/>
          <a:ext cx="5000124"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dirty="0"/>
            <a:t>Tra gli altri indizi usati, c’è l’ </a:t>
          </a:r>
          <a:r>
            <a:rPr lang="it-IT" sz="1400" b="1" kern="1200" dirty="0"/>
            <a:t>ordine temporale, </a:t>
          </a:r>
          <a:r>
            <a:rPr lang="it-IT" sz="1400" kern="1200" dirty="0"/>
            <a:t>la possibilità di </a:t>
          </a:r>
          <a:r>
            <a:rPr lang="it-IT" sz="1400" b="1" kern="1200" dirty="0"/>
            <a:t>intervenire</a:t>
          </a:r>
          <a:r>
            <a:rPr lang="it-IT" sz="1400" kern="1200" dirty="0"/>
            <a:t> sugli eventi e modificarli,  e alcune caratteristiche </a:t>
          </a:r>
          <a:r>
            <a:rPr lang="it-IT" sz="1400" b="1" kern="1200" dirty="0"/>
            <a:t>percettive. </a:t>
          </a:r>
          <a:endParaRPr lang="en-US" sz="1400" kern="1200" dirty="0"/>
        </a:p>
      </dsp:txBody>
      <dsp:txXfrm>
        <a:off x="0" y="3895371"/>
        <a:ext cx="5000124" cy="778941"/>
      </dsp:txXfrm>
    </dsp:sp>
    <dsp:sp modelId="{1AFF63A1-F5BA-894F-BA29-B9B662469B6D}">
      <dsp:nvSpPr>
        <dsp:cNvPr id="0" name=""/>
        <dsp:cNvSpPr/>
      </dsp:nvSpPr>
      <dsp:spPr>
        <a:xfrm>
          <a:off x="0" y="4674313"/>
          <a:ext cx="5000124" cy="0"/>
        </a:xfrm>
        <a:prstGeom prst="line">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19C56A3-0983-AC45-8D3C-0F7EE0A4A8F3}">
      <dsp:nvSpPr>
        <dsp:cNvPr id="0" name=""/>
        <dsp:cNvSpPr/>
      </dsp:nvSpPr>
      <dsp:spPr>
        <a:xfrm>
          <a:off x="0" y="4674313"/>
          <a:ext cx="5000124" cy="778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dirty="0"/>
            <a:t>Ma è soprattutto necessario applicare alle correlazioni alcune </a:t>
          </a:r>
          <a:r>
            <a:rPr lang="it-IT" sz="1400" b="1" kern="1200" dirty="0"/>
            <a:t>strutture causali, </a:t>
          </a:r>
          <a:r>
            <a:rPr lang="it-IT" sz="1400" b="0" kern="1200" dirty="0"/>
            <a:t>spesso basandosi su assunti a priori</a:t>
          </a:r>
          <a:endParaRPr lang="en-US" sz="1400" b="0" kern="1200" dirty="0"/>
        </a:p>
      </dsp:txBody>
      <dsp:txXfrm>
        <a:off x="0" y="4674313"/>
        <a:ext cx="5000124" cy="7789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590BA-75A4-2C4E-9B4E-D347C5F4B358}">
      <dsp:nvSpPr>
        <dsp:cNvPr id="0" name=""/>
        <dsp:cNvSpPr/>
      </dsp:nvSpPr>
      <dsp:spPr>
        <a:xfrm>
          <a:off x="0" y="67567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4D9FAA4-357D-A14A-9F92-FDCB15D52219}">
      <dsp:nvSpPr>
        <dsp:cNvPr id="0" name=""/>
        <dsp:cNvSpPr/>
      </dsp:nvSpPr>
      <dsp:spPr>
        <a:xfrm>
          <a:off x="250006" y="26239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dirty="0"/>
            <a:t>Struttura causale</a:t>
          </a:r>
          <a:endParaRPr lang="en-US" sz="2800" kern="1200" dirty="0"/>
        </a:p>
      </dsp:txBody>
      <dsp:txXfrm>
        <a:off x="290355" y="302748"/>
        <a:ext cx="3419388" cy="745862"/>
      </dsp:txXfrm>
    </dsp:sp>
    <dsp:sp modelId="{3361769E-BF27-3143-B3FB-BB7EEE4ABE6E}">
      <dsp:nvSpPr>
        <dsp:cNvPr id="0" name=""/>
        <dsp:cNvSpPr/>
      </dsp:nvSpPr>
      <dsp:spPr>
        <a:xfrm>
          <a:off x="0" y="194575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2D9FB46-6EB4-F94B-AE2A-DFE934A9EA8D}">
      <dsp:nvSpPr>
        <dsp:cNvPr id="0" name=""/>
        <dsp:cNvSpPr/>
      </dsp:nvSpPr>
      <dsp:spPr>
        <a:xfrm>
          <a:off x="250006" y="153247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Potenza causale</a:t>
          </a:r>
          <a:endParaRPr lang="en-US" sz="2800" kern="1200"/>
        </a:p>
      </dsp:txBody>
      <dsp:txXfrm>
        <a:off x="290355" y="1572828"/>
        <a:ext cx="3419388" cy="745862"/>
      </dsp:txXfrm>
    </dsp:sp>
    <dsp:sp modelId="{552B5E9A-B5BB-4042-BCE6-DE927EAAB13E}">
      <dsp:nvSpPr>
        <dsp:cNvPr id="0" name=""/>
        <dsp:cNvSpPr/>
      </dsp:nvSpPr>
      <dsp:spPr>
        <a:xfrm>
          <a:off x="0" y="321583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571263B-1F14-8B47-8B14-90F22B7EBF0D}">
      <dsp:nvSpPr>
        <dsp:cNvPr id="0" name=""/>
        <dsp:cNvSpPr/>
      </dsp:nvSpPr>
      <dsp:spPr>
        <a:xfrm>
          <a:off x="250006" y="280256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Effetti dell’intervento</a:t>
          </a:r>
          <a:endParaRPr lang="en-US" sz="2800" kern="1200"/>
        </a:p>
      </dsp:txBody>
      <dsp:txXfrm>
        <a:off x="290355" y="2842909"/>
        <a:ext cx="3419388" cy="745862"/>
      </dsp:txXfrm>
    </dsp:sp>
    <dsp:sp modelId="{0F74D1EE-27C7-5A40-8212-65BF74AF5E21}">
      <dsp:nvSpPr>
        <dsp:cNvPr id="0" name=""/>
        <dsp:cNvSpPr/>
      </dsp:nvSpPr>
      <dsp:spPr>
        <a:xfrm>
          <a:off x="0" y="4485920"/>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3099D35-695F-8640-B158-721F758D53C1}">
      <dsp:nvSpPr>
        <dsp:cNvPr id="0" name=""/>
        <dsp:cNvSpPr/>
      </dsp:nvSpPr>
      <dsp:spPr>
        <a:xfrm>
          <a:off x="250006" y="407264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Indizi «percettivi» </a:t>
          </a:r>
          <a:endParaRPr lang="en-US" sz="2800" kern="1200"/>
        </a:p>
      </dsp:txBody>
      <dsp:txXfrm>
        <a:off x="290355" y="4112989"/>
        <a:ext cx="3419388" cy="7458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3807A1-1990-8D42-B53C-7E43DAC3034D}">
      <dsp:nvSpPr>
        <dsp:cNvPr id="0" name=""/>
        <dsp:cNvSpPr/>
      </dsp:nvSpPr>
      <dsp:spPr>
        <a:xfrm>
          <a:off x="0" y="5494"/>
          <a:ext cx="5000124" cy="1044809"/>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t>Per cercare di «isolare» nessi causali da una correlazione, di norma e in assenza di altre conoscenze precedenti sul contesto:</a:t>
          </a:r>
          <a:endParaRPr lang="en-US" sz="1900" kern="1200" dirty="0"/>
        </a:p>
      </dsp:txBody>
      <dsp:txXfrm>
        <a:off x="51003" y="56497"/>
        <a:ext cx="4898118" cy="942803"/>
      </dsp:txXfrm>
    </dsp:sp>
    <dsp:sp modelId="{B808C4D3-CA96-4D45-98D8-B6B3616FCE72}">
      <dsp:nvSpPr>
        <dsp:cNvPr id="0" name=""/>
        <dsp:cNvSpPr/>
      </dsp:nvSpPr>
      <dsp:spPr>
        <a:xfrm>
          <a:off x="0" y="1105024"/>
          <a:ext cx="5000124" cy="1044809"/>
        </a:xfrm>
        <a:prstGeom prst="roundRect">
          <a:avLst/>
        </a:prstGeom>
        <a:gradFill rotWithShape="0">
          <a:gsLst>
            <a:gs pos="0">
              <a:schemeClr val="accent2">
                <a:hueOff val="1170380"/>
                <a:satOff val="-1460"/>
                <a:lumOff val="343"/>
                <a:alphaOff val="0"/>
                <a:tint val="100000"/>
                <a:shade val="100000"/>
                <a:satMod val="130000"/>
              </a:schemeClr>
            </a:gs>
            <a:gs pos="100000">
              <a:schemeClr val="accent2">
                <a:hueOff val="1170380"/>
                <a:satOff val="-1460"/>
                <a:lumOff val="34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b="1" kern="1200" dirty="0">
              <a:solidFill>
                <a:schemeClr val="tx1"/>
              </a:solidFill>
            </a:rPr>
            <a:t>Valutiamo un nesso alla volta</a:t>
          </a:r>
          <a:endParaRPr lang="en-US" sz="1900" b="1" kern="1200" dirty="0">
            <a:solidFill>
              <a:schemeClr val="tx1"/>
            </a:solidFill>
          </a:endParaRPr>
        </a:p>
      </dsp:txBody>
      <dsp:txXfrm>
        <a:off x="51003" y="1156027"/>
        <a:ext cx="4898118" cy="942803"/>
      </dsp:txXfrm>
    </dsp:sp>
    <dsp:sp modelId="{24DC82B7-8BE6-624C-8C56-6595D8A9D8F9}">
      <dsp:nvSpPr>
        <dsp:cNvPr id="0" name=""/>
        <dsp:cNvSpPr/>
      </dsp:nvSpPr>
      <dsp:spPr>
        <a:xfrm>
          <a:off x="0" y="2204555"/>
          <a:ext cx="5000124" cy="1044809"/>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b="1" kern="1200" dirty="0">
              <a:solidFill>
                <a:schemeClr val="tx1"/>
              </a:solidFill>
            </a:rPr>
            <a:t>Assumiamo che le diverse cause di uno stesso effetto siano indipendenti tra loro</a:t>
          </a:r>
          <a:endParaRPr lang="en-US" sz="1900" b="1" kern="1200" dirty="0">
            <a:solidFill>
              <a:schemeClr val="tx1"/>
            </a:solidFill>
          </a:endParaRPr>
        </a:p>
      </dsp:txBody>
      <dsp:txXfrm>
        <a:off x="51003" y="2255558"/>
        <a:ext cx="4898118" cy="942803"/>
      </dsp:txXfrm>
    </dsp:sp>
    <dsp:sp modelId="{6C539DA4-F9D9-D54A-A785-23D0AD394C04}">
      <dsp:nvSpPr>
        <dsp:cNvPr id="0" name=""/>
        <dsp:cNvSpPr/>
      </dsp:nvSpPr>
      <dsp:spPr>
        <a:xfrm>
          <a:off x="0" y="3304085"/>
          <a:ext cx="5000124" cy="1044809"/>
        </a:xfrm>
        <a:prstGeom prst="roundRect">
          <a:avLst/>
        </a:prstGeom>
        <a:gradFill rotWithShape="0">
          <a:gsLst>
            <a:gs pos="0">
              <a:schemeClr val="accent2">
                <a:hueOff val="3511139"/>
                <a:satOff val="-4379"/>
                <a:lumOff val="1030"/>
                <a:alphaOff val="0"/>
                <a:tint val="100000"/>
                <a:shade val="100000"/>
                <a:satMod val="130000"/>
              </a:schemeClr>
            </a:gs>
            <a:gs pos="100000">
              <a:schemeClr val="accent2">
                <a:hueOff val="3511139"/>
                <a:satOff val="-4379"/>
                <a:lumOff val="103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b="1" kern="1200" dirty="0">
              <a:solidFill>
                <a:schemeClr val="tx1"/>
              </a:solidFill>
            </a:rPr>
            <a:t>Assumiamo che siano sufficienti, ma non necessarie</a:t>
          </a:r>
          <a:endParaRPr lang="en-US" sz="1900" b="1" kern="1200" dirty="0">
            <a:solidFill>
              <a:schemeClr val="tx1"/>
            </a:solidFill>
          </a:endParaRPr>
        </a:p>
      </dsp:txBody>
      <dsp:txXfrm>
        <a:off x="51003" y="3355088"/>
        <a:ext cx="4898118" cy="942803"/>
      </dsp:txXfrm>
    </dsp:sp>
    <dsp:sp modelId="{C1169DF3-9D92-D04F-BCBA-F80A228BFAD3}">
      <dsp:nvSpPr>
        <dsp:cNvPr id="0" name=""/>
        <dsp:cNvSpPr/>
      </dsp:nvSpPr>
      <dsp:spPr>
        <a:xfrm>
          <a:off x="0" y="4403614"/>
          <a:ext cx="5000124" cy="1044809"/>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b="1" kern="1200" dirty="0">
              <a:solidFill>
                <a:schemeClr val="tx1"/>
              </a:solidFill>
            </a:rPr>
            <a:t>Postuliamo la struttura causale più semplice possibile che ci sembri compatibile con le osservazioni</a:t>
          </a:r>
          <a:endParaRPr lang="en-US" sz="1900" b="1" kern="1200" dirty="0">
            <a:solidFill>
              <a:schemeClr val="tx1"/>
            </a:solidFill>
          </a:endParaRPr>
        </a:p>
      </dsp:txBody>
      <dsp:txXfrm>
        <a:off x="51003" y="4454617"/>
        <a:ext cx="4898118" cy="9428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CF45F-586A-3C4D-8EBE-F05D2AAAD4A0}">
      <dsp:nvSpPr>
        <dsp:cNvPr id="0" name=""/>
        <dsp:cNvSpPr/>
      </dsp:nvSpPr>
      <dsp:spPr>
        <a:xfrm>
          <a:off x="0" y="32989"/>
          <a:ext cx="5000124" cy="264069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it-IT" sz="3700" kern="1200" dirty="0">
              <a:solidFill>
                <a:schemeClr val="tx1"/>
              </a:solidFill>
            </a:rPr>
            <a:t>Il passaggio 2 della slide precedente è lo </a:t>
          </a:r>
          <a:r>
            <a:rPr lang="it-IT" sz="3700" kern="1200" dirty="0" err="1">
              <a:solidFill>
                <a:schemeClr val="tx1"/>
              </a:solidFill>
            </a:rPr>
            <a:t>step</a:t>
          </a:r>
          <a:r>
            <a:rPr lang="it-IT" sz="3700" kern="1200" dirty="0">
              <a:solidFill>
                <a:schemeClr val="tx1"/>
              </a:solidFill>
            </a:rPr>
            <a:t> di </a:t>
          </a:r>
          <a:r>
            <a:rPr lang="it-IT" sz="3700" b="1" kern="1200" dirty="0">
              <a:solidFill>
                <a:schemeClr val="tx1"/>
              </a:solidFill>
            </a:rPr>
            <a:t>selezione della struttura causale</a:t>
          </a:r>
          <a:endParaRPr lang="en-US" sz="3700" kern="1200" dirty="0">
            <a:solidFill>
              <a:schemeClr val="tx1"/>
            </a:solidFill>
          </a:endParaRPr>
        </a:p>
      </dsp:txBody>
      <dsp:txXfrm>
        <a:off x="128908" y="161897"/>
        <a:ext cx="4742308" cy="2382874"/>
      </dsp:txXfrm>
    </dsp:sp>
    <dsp:sp modelId="{96F0275F-76DF-C84B-8BF8-E6FDB3233A24}">
      <dsp:nvSpPr>
        <dsp:cNvPr id="0" name=""/>
        <dsp:cNvSpPr/>
      </dsp:nvSpPr>
      <dsp:spPr>
        <a:xfrm>
          <a:off x="0" y="2780239"/>
          <a:ext cx="5000124" cy="264069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it-IT" sz="3700" kern="1200" dirty="0">
              <a:solidFill>
                <a:schemeClr val="tx1"/>
              </a:solidFill>
            </a:rPr>
            <a:t>Il passaggio 3 della slide precedente è lo </a:t>
          </a:r>
          <a:r>
            <a:rPr lang="it-IT" sz="3700" kern="1200" dirty="0" err="1">
              <a:solidFill>
                <a:schemeClr val="tx1"/>
              </a:solidFill>
            </a:rPr>
            <a:t>step</a:t>
          </a:r>
          <a:r>
            <a:rPr lang="it-IT" sz="3700" kern="1200" dirty="0">
              <a:solidFill>
                <a:schemeClr val="tx1"/>
              </a:solidFill>
            </a:rPr>
            <a:t> di </a:t>
          </a:r>
          <a:r>
            <a:rPr lang="it-IT" sz="3700" b="1" kern="1200" dirty="0">
              <a:solidFill>
                <a:schemeClr val="tx1"/>
              </a:solidFill>
            </a:rPr>
            <a:t>stima della potenza causale</a:t>
          </a:r>
          <a:endParaRPr lang="en-US" sz="3700" kern="1200" dirty="0">
            <a:solidFill>
              <a:schemeClr val="tx1"/>
            </a:solidFill>
          </a:endParaRPr>
        </a:p>
      </dsp:txBody>
      <dsp:txXfrm>
        <a:off x="128908" y="2909147"/>
        <a:ext cx="4742308" cy="238287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590BA-75A4-2C4E-9B4E-D347C5F4B358}">
      <dsp:nvSpPr>
        <dsp:cNvPr id="0" name=""/>
        <dsp:cNvSpPr/>
      </dsp:nvSpPr>
      <dsp:spPr>
        <a:xfrm>
          <a:off x="0" y="67567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4D9FAA4-357D-A14A-9F92-FDCB15D52219}">
      <dsp:nvSpPr>
        <dsp:cNvPr id="0" name=""/>
        <dsp:cNvSpPr/>
      </dsp:nvSpPr>
      <dsp:spPr>
        <a:xfrm>
          <a:off x="250006" y="26239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dirty="0"/>
            <a:t>Struttura causale</a:t>
          </a:r>
          <a:endParaRPr lang="en-US" sz="2800" kern="1200" dirty="0"/>
        </a:p>
      </dsp:txBody>
      <dsp:txXfrm>
        <a:off x="290355" y="302748"/>
        <a:ext cx="3419388" cy="745862"/>
      </dsp:txXfrm>
    </dsp:sp>
    <dsp:sp modelId="{3361769E-BF27-3143-B3FB-BB7EEE4ABE6E}">
      <dsp:nvSpPr>
        <dsp:cNvPr id="0" name=""/>
        <dsp:cNvSpPr/>
      </dsp:nvSpPr>
      <dsp:spPr>
        <a:xfrm>
          <a:off x="0" y="194575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2D9FB46-6EB4-F94B-AE2A-DFE934A9EA8D}">
      <dsp:nvSpPr>
        <dsp:cNvPr id="0" name=""/>
        <dsp:cNvSpPr/>
      </dsp:nvSpPr>
      <dsp:spPr>
        <a:xfrm>
          <a:off x="250006" y="153247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Potenza causale</a:t>
          </a:r>
          <a:endParaRPr lang="en-US" sz="2800" kern="1200"/>
        </a:p>
      </dsp:txBody>
      <dsp:txXfrm>
        <a:off x="290355" y="1572828"/>
        <a:ext cx="3419388" cy="745862"/>
      </dsp:txXfrm>
    </dsp:sp>
    <dsp:sp modelId="{552B5E9A-B5BB-4042-BCE6-DE927EAAB13E}">
      <dsp:nvSpPr>
        <dsp:cNvPr id="0" name=""/>
        <dsp:cNvSpPr/>
      </dsp:nvSpPr>
      <dsp:spPr>
        <a:xfrm>
          <a:off x="0" y="321583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571263B-1F14-8B47-8B14-90F22B7EBF0D}">
      <dsp:nvSpPr>
        <dsp:cNvPr id="0" name=""/>
        <dsp:cNvSpPr/>
      </dsp:nvSpPr>
      <dsp:spPr>
        <a:xfrm>
          <a:off x="250006" y="280256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Effetti dell’intervento</a:t>
          </a:r>
          <a:endParaRPr lang="en-US" sz="2800" kern="1200"/>
        </a:p>
      </dsp:txBody>
      <dsp:txXfrm>
        <a:off x="290355" y="2842909"/>
        <a:ext cx="3419388" cy="745862"/>
      </dsp:txXfrm>
    </dsp:sp>
    <dsp:sp modelId="{0F74D1EE-27C7-5A40-8212-65BF74AF5E21}">
      <dsp:nvSpPr>
        <dsp:cNvPr id="0" name=""/>
        <dsp:cNvSpPr/>
      </dsp:nvSpPr>
      <dsp:spPr>
        <a:xfrm>
          <a:off x="0" y="4485920"/>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3099D35-695F-8640-B158-721F758D53C1}">
      <dsp:nvSpPr>
        <dsp:cNvPr id="0" name=""/>
        <dsp:cNvSpPr/>
      </dsp:nvSpPr>
      <dsp:spPr>
        <a:xfrm>
          <a:off x="250006" y="407264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Indizi «percettivi» </a:t>
          </a:r>
          <a:endParaRPr lang="en-US" sz="2800" kern="1200"/>
        </a:p>
      </dsp:txBody>
      <dsp:txXfrm>
        <a:off x="290355" y="4112989"/>
        <a:ext cx="3419388" cy="74586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9F1031-9316-0041-9653-053AFEFC059E}">
      <dsp:nvSpPr>
        <dsp:cNvPr id="0" name=""/>
        <dsp:cNvSpPr/>
      </dsp:nvSpPr>
      <dsp:spPr>
        <a:xfrm>
          <a:off x="4088" y="495272"/>
          <a:ext cx="2463277" cy="1477966"/>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I nostri giudizi intuitivi di potenza causale ricalcano l’assunzione della struttura a collider</a:t>
          </a:r>
          <a:endParaRPr lang="en-US" sz="1400" kern="1200" dirty="0">
            <a:solidFill>
              <a:schemeClr val="tx1"/>
            </a:solidFill>
          </a:endParaRPr>
        </a:p>
      </dsp:txBody>
      <dsp:txXfrm>
        <a:off x="4088" y="495272"/>
        <a:ext cx="2463277" cy="1477966"/>
      </dsp:txXfrm>
    </dsp:sp>
    <dsp:sp modelId="{C06E64B9-6989-244E-8FAD-B781B3AD06F5}">
      <dsp:nvSpPr>
        <dsp:cNvPr id="0" name=""/>
        <dsp:cNvSpPr/>
      </dsp:nvSpPr>
      <dsp:spPr>
        <a:xfrm>
          <a:off x="2713692" y="495272"/>
          <a:ext cx="2463277" cy="1477966"/>
        </a:xfrm>
        <a:prstGeom prst="rect">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In quei casi, si può dimostrare che la potenza causale è stimabile in base a </a:t>
          </a:r>
          <a:r>
            <a:rPr lang="it-IT" sz="1400" b="1" kern="1200" dirty="0">
              <a:solidFill>
                <a:schemeClr val="tx1"/>
              </a:solidFill>
            </a:rPr>
            <a:t>due</a:t>
          </a:r>
          <a:r>
            <a:rPr lang="it-IT" sz="1400" kern="1200" dirty="0">
              <a:solidFill>
                <a:schemeClr val="tx1"/>
              </a:solidFill>
            </a:rPr>
            <a:t> osservazioni: il </a:t>
          </a:r>
          <a:r>
            <a:rPr lang="it-IT" sz="1400" b="1" kern="1200" dirty="0">
              <a:solidFill>
                <a:schemeClr val="tx1"/>
              </a:solidFill>
            </a:rPr>
            <a:t>∆</a:t>
          </a:r>
          <a:r>
            <a:rPr lang="it-IT" sz="1400" b="1" kern="1200" dirty="0" err="1">
              <a:solidFill>
                <a:schemeClr val="tx1"/>
              </a:solidFill>
            </a:rPr>
            <a:t>P</a:t>
          </a:r>
          <a:r>
            <a:rPr lang="it-IT" sz="1400" kern="1200" dirty="0">
              <a:solidFill>
                <a:schemeClr val="tx1"/>
              </a:solidFill>
            </a:rPr>
            <a:t> e il </a:t>
          </a:r>
          <a:r>
            <a:rPr lang="it-IT" sz="1400" b="1" kern="1200" dirty="0">
              <a:solidFill>
                <a:schemeClr val="tx1"/>
              </a:solidFill>
            </a:rPr>
            <a:t>base rate </a:t>
          </a:r>
          <a:r>
            <a:rPr lang="it-IT" sz="1400" kern="1200" dirty="0">
              <a:solidFill>
                <a:schemeClr val="tx1"/>
              </a:solidFill>
            </a:rPr>
            <a:t>dell’</a:t>
          </a:r>
          <a:r>
            <a:rPr lang="it-IT" sz="1400" kern="1200" dirty="0" err="1">
              <a:solidFill>
                <a:schemeClr val="tx1"/>
              </a:solidFill>
            </a:rPr>
            <a:t>outcome</a:t>
          </a:r>
          <a:r>
            <a:rPr lang="it-IT" sz="1400" kern="1200" dirty="0">
              <a:solidFill>
                <a:schemeClr val="tx1"/>
              </a:solidFill>
            </a:rPr>
            <a:t> in quel contesto</a:t>
          </a:r>
          <a:endParaRPr lang="en-US" sz="1400" kern="1200" dirty="0">
            <a:solidFill>
              <a:schemeClr val="tx1"/>
            </a:solidFill>
          </a:endParaRPr>
        </a:p>
      </dsp:txBody>
      <dsp:txXfrm>
        <a:off x="2713692" y="495272"/>
        <a:ext cx="2463277" cy="1477966"/>
      </dsp:txXfrm>
    </dsp:sp>
    <dsp:sp modelId="{75A0E120-A3A5-A647-9090-7F2122095893}">
      <dsp:nvSpPr>
        <dsp:cNvPr id="0" name=""/>
        <dsp:cNvSpPr/>
      </dsp:nvSpPr>
      <dsp:spPr>
        <a:xfrm>
          <a:off x="5423297" y="98438"/>
          <a:ext cx="3008720" cy="2271634"/>
        </a:xfrm>
        <a:prstGeom prst="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La funzione è: </a:t>
          </a:r>
        </a:p>
        <a:p>
          <a:pPr marL="0" lvl="0" indent="0" algn="ctr" defTabSz="622300">
            <a:lnSpc>
              <a:spcPct val="90000"/>
            </a:lnSpc>
            <a:spcBef>
              <a:spcPct val="0"/>
            </a:spcBef>
            <a:spcAft>
              <a:spcPct val="35000"/>
            </a:spcAft>
            <a:buNone/>
          </a:pPr>
          <a:endParaRPr lang="it-IT" sz="1400" kern="1200" dirty="0">
            <a:solidFill>
              <a:schemeClr val="tx1"/>
            </a:solidFill>
          </a:endParaRPr>
        </a:p>
        <a:p>
          <a:pPr marL="0" lvl="0" indent="0" algn="ctr" defTabSz="622300">
            <a:lnSpc>
              <a:spcPct val="90000"/>
            </a:lnSpc>
            <a:spcBef>
              <a:spcPct val="0"/>
            </a:spcBef>
            <a:spcAft>
              <a:spcPct val="35000"/>
            </a:spcAft>
            <a:buNone/>
          </a:pPr>
          <a:r>
            <a:rPr lang="it-IT" sz="1400" b="1" kern="1200" dirty="0">
              <a:solidFill>
                <a:schemeClr val="tx1"/>
              </a:solidFill>
            </a:rPr>
            <a:t>potenza causale = ∆</a:t>
          </a:r>
          <a:r>
            <a:rPr lang="it-IT" sz="1400" b="1" kern="1200" dirty="0" err="1">
              <a:solidFill>
                <a:schemeClr val="tx1"/>
              </a:solidFill>
            </a:rPr>
            <a:t>P</a:t>
          </a:r>
          <a:r>
            <a:rPr lang="it-IT" sz="1400" b="1" kern="1200" dirty="0">
              <a:solidFill>
                <a:schemeClr val="tx1"/>
              </a:solidFill>
            </a:rPr>
            <a:t>/(1-</a:t>
          </a:r>
          <a:r>
            <a:rPr lang="it-IT" sz="1400" kern="1200" dirty="0">
              <a:solidFill>
                <a:schemeClr val="tx1"/>
              </a:solidFill>
            </a:rPr>
            <a:t> </a:t>
          </a:r>
          <a:r>
            <a:rPr lang="it-IT" sz="1400" b="1" kern="1200" dirty="0">
              <a:solidFill>
                <a:schemeClr val="tx1"/>
              </a:solidFill>
            </a:rPr>
            <a:t>base rate)</a:t>
          </a:r>
          <a:endParaRPr lang="en-US" sz="1400" kern="1200" dirty="0">
            <a:solidFill>
              <a:schemeClr val="tx1"/>
            </a:solidFill>
          </a:endParaRPr>
        </a:p>
      </dsp:txBody>
      <dsp:txXfrm>
        <a:off x="5423297" y="98438"/>
        <a:ext cx="3008720" cy="2271634"/>
      </dsp:txXfrm>
    </dsp:sp>
    <dsp:sp modelId="{8C900544-FEC1-4441-9536-9EB6358811CB}">
      <dsp:nvSpPr>
        <dsp:cNvPr id="0" name=""/>
        <dsp:cNvSpPr/>
      </dsp:nvSpPr>
      <dsp:spPr>
        <a:xfrm>
          <a:off x="1631612" y="2616400"/>
          <a:ext cx="2463277" cy="1477966"/>
        </a:xfrm>
        <a:prstGeom prst="rect">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Diverse ricerche mostrano che i valori di questa funzione hanno un miglior </a:t>
          </a:r>
          <a:r>
            <a:rPr lang="it-IT" sz="1400" kern="1200" dirty="0" err="1">
              <a:solidFill>
                <a:schemeClr val="tx1"/>
              </a:solidFill>
            </a:rPr>
            <a:t>fit</a:t>
          </a:r>
          <a:r>
            <a:rPr lang="it-IT" sz="1400" kern="1200" dirty="0">
              <a:solidFill>
                <a:schemeClr val="tx1"/>
              </a:solidFill>
            </a:rPr>
            <a:t> ai giudizi espliciti di associazione causale tra due variabili correlate, rispetto al solo ∆P.  </a:t>
          </a:r>
          <a:endParaRPr lang="en-US" sz="1400" kern="1200" dirty="0">
            <a:solidFill>
              <a:schemeClr val="tx1"/>
            </a:solidFill>
          </a:endParaRPr>
        </a:p>
      </dsp:txBody>
      <dsp:txXfrm>
        <a:off x="1631612" y="2616400"/>
        <a:ext cx="2463277" cy="1477966"/>
      </dsp:txXfrm>
    </dsp:sp>
    <dsp:sp modelId="{10A97D30-B298-7F4E-8D5C-EEDCABA4838B}">
      <dsp:nvSpPr>
        <dsp:cNvPr id="0" name=""/>
        <dsp:cNvSpPr/>
      </dsp:nvSpPr>
      <dsp:spPr>
        <a:xfrm>
          <a:off x="4341216" y="2616400"/>
          <a:ext cx="2463277" cy="1477966"/>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Tuttavia, la funzione è corretta solo per collider con cause generative indipendenti. Se la struttura causale sottostante è un’altra, rischiamo di percepire come causale una correlazione semplice </a:t>
          </a:r>
          <a:endParaRPr lang="en-US" sz="1400" kern="1200" dirty="0">
            <a:solidFill>
              <a:schemeClr val="tx1"/>
            </a:solidFill>
          </a:endParaRPr>
        </a:p>
      </dsp:txBody>
      <dsp:txXfrm>
        <a:off x="4341216" y="2616400"/>
        <a:ext cx="2463277" cy="147796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590BA-75A4-2C4E-9B4E-D347C5F4B358}">
      <dsp:nvSpPr>
        <dsp:cNvPr id="0" name=""/>
        <dsp:cNvSpPr/>
      </dsp:nvSpPr>
      <dsp:spPr>
        <a:xfrm>
          <a:off x="0" y="67567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4D9FAA4-357D-A14A-9F92-FDCB15D52219}">
      <dsp:nvSpPr>
        <dsp:cNvPr id="0" name=""/>
        <dsp:cNvSpPr/>
      </dsp:nvSpPr>
      <dsp:spPr>
        <a:xfrm>
          <a:off x="250006" y="26239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dirty="0"/>
            <a:t>Struttura causale</a:t>
          </a:r>
          <a:endParaRPr lang="en-US" sz="2800" kern="1200" dirty="0"/>
        </a:p>
      </dsp:txBody>
      <dsp:txXfrm>
        <a:off x="290355" y="302748"/>
        <a:ext cx="3419388" cy="745862"/>
      </dsp:txXfrm>
    </dsp:sp>
    <dsp:sp modelId="{3361769E-BF27-3143-B3FB-BB7EEE4ABE6E}">
      <dsp:nvSpPr>
        <dsp:cNvPr id="0" name=""/>
        <dsp:cNvSpPr/>
      </dsp:nvSpPr>
      <dsp:spPr>
        <a:xfrm>
          <a:off x="0" y="194575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2D9FB46-6EB4-F94B-AE2A-DFE934A9EA8D}">
      <dsp:nvSpPr>
        <dsp:cNvPr id="0" name=""/>
        <dsp:cNvSpPr/>
      </dsp:nvSpPr>
      <dsp:spPr>
        <a:xfrm>
          <a:off x="250006" y="153247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Potenza causale</a:t>
          </a:r>
          <a:endParaRPr lang="en-US" sz="2800" kern="1200"/>
        </a:p>
      </dsp:txBody>
      <dsp:txXfrm>
        <a:off x="290355" y="1572828"/>
        <a:ext cx="3419388" cy="745862"/>
      </dsp:txXfrm>
    </dsp:sp>
    <dsp:sp modelId="{552B5E9A-B5BB-4042-BCE6-DE927EAAB13E}">
      <dsp:nvSpPr>
        <dsp:cNvPr id="0" name=""/>
        <dsp:cNvSpPr/>
      </dsp:nvSpPr>
      <dsp:spPr>
        <a:xfrm>
          <a:off x="0" y="321583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571263B-1F14-8B47-8B14-90F22B7EBF0D}">
      <dsp:nvSpPr>
        <dsp:cNvPr id="0" name=""/>
        <dsp:cNvSpPr/>
      </dsp:nvSpPr>
      <dsp:spPr>
        <a:xfrm>
          <a:off x="250006" y="280256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Effetti dell’intervento</a:t>
          </a:r>
          <a:endParaRPr lang="en-US" sz="2800" kern="1200"/>
        </a:p>
      </dsp:txBody>
      <dsp:txXfrm>
        <a:off x="290355" y="2842909"/>
        <a:ext cx="3419388" cy="745862"/>
      </dsp:txXfrm>
    </dsp:sp>
    <dsp:sp modelId="{0F74D1EE-27C7-5A40-8212-65BF74AF5E21}">
      <dsp:nvSpPr>
        <dsp:cNvPr id="0" name=""/>
        <dsp:cNvSpPr/>
      </dsp:nvSpPr>
      <dsp:spPr>
        <a:xfrm>
          <a:off x="0" y="4485920"/>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3099D35-695F-8640-B158-721F758D53C1}">
      <dsp:nvSpPr>
        <dsp:cNvPr id="0" name=""/>
        <dsp:cNvSpPr/>
      </dsp:nvSpPr>
      <dsp:spPr>
        <a:xfrm>
          <a:off x="250006" y="407264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Indizi «percettivi» </a:t>
          </a:r>
          <a:endParaRPr lang="en-US" sz="2800" kern="1200"/>
        </a:p>
      </dsp:txBody>
      <dsp:txXfrm>
        <a:off x="290355" y="4112989"/>
        <a:ext cx="3419388" cy="74586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590BA-75A4-2C4E-9B4E-D347C5F4B358}">
      <dsp:nvSpPr>
        <dsp:cNvPr id="0" name=""/>
        <dsp:cNvSpPr/>
      </dsp:nvSpPr>
      <dsp:spPr>
        <a:xfrm>
          <a:off x="0" y="67567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4D9FAA4-357D-A14A-9F92-FDCB15D52219}">
      <dsp:nvSpPr>
        <dsp:cNvPr id="0" name=""/>
        <dsp:cNvSpPr/>
      </dsp:nvSpPr>
      <dsp:spPr>
        <a:xfrm>
          <a:off x="250006" y="26239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dirty="0"/>
            <a:t>Struttura causale</a:t>
          </a:r>
          <a:endParaRPr lang="en-US" sz="2800" kern="1200" dirty="0"/>
        </a:p>
      </dsp:txBody>
      <dsp:txXfrm>
        <a:off x="290355" y="302748"/>
        <a:ext cx="3419388" cy="745862"/>
      </dsp:txXfrm>
    </dsp:sp>
    <dsp:sp modelId="{3361769E-BF27-3143-B3FB-BB7EEE4ABE6E}">
      <dsp:nvSpPr>
        <dsp:cNvPr id="0" name=""/>
        <dsp:cNvSpPr/>
      </dsp:nvSpPr>
      <dsp:spPr>
        <a:xfrm>
          <a:off x="0" y="194575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C2D9FB46-6EB4-F94B-AE2A-DFE934A9EA8D}">
      <dsp:nvSpPr>
        <dsp:cNvPr id="0" name=""/>
        <dsp:cNvSpPr/>
      </dsp:nvSpPr>
      <dsp:spPr>
        <a:xfrm>
          <a:off x="250006" y="1532479"/>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Potenza causale</a:t>
          </a:r>
          <a:endParaRPr lang="en-US" sz="2800" kern="1200"/>
        </a:p>
      </dsp:txBody>
      <dsp:txXfrm>
        <a:off x="290355" y="1572828"/>
        <a:ext cx="3419388" cy="745862"/>
      </dsp:txXfrm>
    </dsp:sp>
    <dsp:sp modelId="{552B5E9A-B5BB-4042-BCE6-DE927EAAB13E}">
      <dsp:nvSpPr>
        <dsp:cNvPr id="0" name=""/>
        <dsp:cNvSpPr/>
      </dsp:nvSpPr>
      <dsp:spPr>
        <a:xfrm>
          <a:off x="0" y="3215839"/>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571263B-1F14-8B47-8B14-90F22B7EBF0D}">
      <dsp:nvSpPr>
        <dsp:cNvPr id="0" name=""/>
        <dsp:cNvSpPr/>
      </dsp:nvSpPr>
      <dsp:spPr>
        <a:xfrm>
          <a:off x="250006" y="280256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Effetti dell’intervento</a:t>
          </a:r>
          <a:endParaRPr lang="en-US" sz="2800" kern="1200"/>
        </a:p>
      </dsp:txBody>
      <dsp:txXfrm>
        <a:off x="290355" y="2842909"/>
        <a:ext cx="3419388" cy="745862"/>
      </dsp:txXfrm>
    </dsp:sp>
    <dsp:sp modelId="{0F74D1EE-27C7-5A40-8212-65BF74AF5E21}">
      <dsp:nvSpPr>
        <dsp:cNvPr id="0" name=""/>
        <dsp:cNvSpPr/>
      </dsp:nvSpPr>
      <dsp:spPr>
        <a:xfrm>
          <a:off x="0" y="4485920"/>
          <a:ext cx="5000124" cy="705600"/>
        </a:xfrm>
        <a:prstGeom prst="rect">
          <a:avLst/>
        </a:prstGeom>
        <a:solidFill>
          <a:schemeClr val="lt2">
            <a:alpha val="90000"/>
            <a:hueOff val="0"/>
            <a:satOff val="0"/>
            <a:lumOff val="0"/>
            <a:alphaOff val="0"/>
          </a:schemeClr>
        </a:solidFill>
        <a:ln w="9525" cap="flat" cmpd="sng" algn="ctr">
          <a:solidFill>
            <a:schemeClr val="dk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53099D35-695F-8640-B158-721F758D53C1}">
      <dsp:nvSpPr>
        <dsp:cNvPr id="0" name=""/>
        <dsp:cNvSpPr/>
      </dsp:nvSpPr>
      <dsp:spPr>
        <a:xfrm>
          <a:off x="250006" y="4072640"/>
          <a:ext cx="3500086" cy="826560"/>
        </a:xfrm>
        <a:prstGeom prst="roundRect">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1244600">
            <a:lnSpc>
              <a:spcPct val="90000"/>
            </a:lnSpc>
            <a:spcBef>
              <a:spcPct val="0"/>
            </a:spcBef>
            <a:spcAft>
              <a:spcPct val="35000"/>
            </a:spcAft>
            <a:buNone/>
          </a:pPr>
          <a:r>
            <a:rPr lang="it-IT" sz="2800" kern="1200"/>
            <a:t>Indizi «percettivi» </a:t>
          </a:r>
          <a:endParaRPr lang="en-US" sz="2800" kern="1200"/>
        </a:p>
      </dsp:txBody>
      <dsp:txXfrm>
        <a:off x="290355" y="4112989"/>
        <a:ext cx="3419388" cy="74586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FC3D52-0AB8-5E4A-BDAF-F5694D60B6B4}">
      <dsp:nvSpPr>
        <dsp:cNvPr id="0" name=""/>
        <dsp:cNvSpPr/>
      </dsp:nvSpPr>
      <dsp:spPr>
        <a:xfrm>
          <a:off x="0" y="47817"/>
          <a:ext cx="5000124" cy="1342574"/>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b="1" kern="1200" dirty="0">
              <a:solidFill>
                <a:schemeClr val="tx1"/>
              </a:solidFill>
            </a:rPr>
            <a:t>Alcuni indizi percettivi guidano attribuzioni spontanee di causalità</a:t>
          </a:r>
          <a:r>
            <a:rPr lang="it-IT" sz="2400" kern="1200" dirty="0">
              <a:solidFill>
                <a:schemeClr val="tx1"/>
              </a:solidFill>
            </a:rPr>
            <a:t>.</a:t>
          </a:r>
          <a:endParaRPr lang="en-US" sz="2400" kern="1200" dirty="0">
            <a:solidFill>
              <a:schemeClr val="tx1"/>
            </a:solidFill>
          </a:endParaRPr>
        </a:p>
      </dsp:txBody>
      <dsp:txXfrm>
        <a:off x="65539" y="113356"/>
        <a:ext cx="4869046" cy="1211496"/>
      </dsp:txXfrm>
    </dsp:sp>
    <dsp:sp modelId="{F2B1F897-43FF-6741-9CA4-B6BEE9AF5041}">
      <dsp:nvSpPr>
        <dsp:cNvPr id="0" name=""/>
        <dsp:cNvSpPr/>
      </dsp:nvSpPr>
      <dsp:spPr>
        <a:xfrm>
          <a:off x="0" y="1459512"/>
          <a:ext cx="5000124" cy="1342574"/>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b="1" kern="1200" dirty="0">
              <a:solidFill>
                <a:schemeClr val="tx1"/>
              </a:solidFill>
            </a:rPr>
            <a:t>Attivi fin dalla primissima infanzia</a:t>
          </a:r>
          <a:endParaRPr lang="en-US" sz="2400" b="1" kern="1200" dirty="0">
            <a:solidFill>
              <a:schemeClr val="tx1"/>
            </a:solidFill>
          </a:endParaRPr>
        </a:p>
      </dsp:txBody>
      <dsp:txXfrm>
        <a:off x="65539" y="1525051"/>
        <a:ext cx="4869046" cy="1211496"/>
      </dsp:txXfrm>
    </dsp:sp>
    <dsp:sp modelId="{50533E6C-4B1D-A646-9EBB-B2203CEB2B14}">
      <dsp:nvSpPr>
        <dsp:cNvPr id="0" name=""/>
        <dsp:cNvSpPr/>
      </dsp:nvSpPr>
      <dsp:spPr>
        <a:xfrm>
          <a:off x="0" y="2871207"/>
          <a:ext cx="5000124" cy="1342574"/>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b="1" kern="1200" dirty="0">
              <a:solidFill>
                <a:schemeClr val="tx1"/>
              </a:solidFill>
            </a:rPr>
            <a:t>Si appoggiano a un modo basico di concepire la causalità: il prototipo di causalità è l’azione umana</a:t>
          </a:r>
          <a:endParaRPr lang="en-US" sz="2400" b="1" kern="1200" dirty="0">
            <a:solidFill>
              <a:schemeClr val="tx1"/>
            </a:solidFill>
          </a:endParaRPr>
        </a:p>
      </dsp:txBody>
      <dsp:txXfrm>
        <a:off x="65539" y="2936746"/>
        <a:ext cx="4869046" cy="1211496"/>
      </dsp:txXfrm>
    </dsp:sp>
    <dsp:sp modelId="{1453EB43-9961-064C-B643-F466C7AF1607}">
      <dsp:nvSpPr>
        <dsp:cNvPr id="0" name=""/>
        <dsp:cNvSpPr/>
      </dsp:nvSpPr>
      <dsp:spPr>
        <a:xfrm>
          <a:off x="0" y="4213782"/>
          <a:ext cx="5000124" cy="1192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a:t>Se spezzo un ramo, la causa del fatto che si sia spezzato è il mio intervento</a:t>
          </a:r>
          <a:endParaRPr lang="en-US" sz="1900" kern="1200"/>
        </a:p>
        <a:p>
          <a:pPr marL="171450" lvl="1" indent="-171450" algn="l" defTabSz="844550">
            <a:lnSpc>
              <a:spcPct val="90000"/>
            </a:lnSpc>
            <a:spcBef>
              <a:spcPct val="0"/>
            </a:spcBef>
            <a:spcAft>
              <a:spcPct val="20000"/>
            </a:spcAft>
            <a:buChar char="•"/>
          </a:pPr>
          <a:r>
            <a:rPr lang="it-IT" sz="1900" kern="1200"/>
            <a:t>Prototipo che vediamo attivo anche negli effetti di intervento appena discussi</a:t>
          </a:r>
          <a:endParaRPr lang="en-US" sz="1900" kern="1200"/>
        </a:p>
      </dsp:txBody>
      <dsp:txXfrm>
        <a:off x="0" y="4213782"/>
        <a:ext cx="5000124" cy="119232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53CCF-4659-8444-BE03-83211CA2AF1C}">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018D3F0-DD18-9444-96A2-F2704F10E1AE}">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kern="1200"/>
            <a:t>Identificare segni di attività da parte dell’agente, </a:t>
          </a:r>
          <a:r>
            <a:rPr lang="it-IT" sz="2700" b="1" kern="1200"/>
            <a:t>prima</a:t>
          </a:r>
          <a:r>
            <a:rPr lang="it-IT" sz="2700" kern="1200"/>
            <a:t> e </a:t>
          </a:r>
          <a:r>
            <a:rPr lang="it-IT" sz="2700" b="1" kern="1200"/>
            <a:t>durante</a:t>
          </a:r>
          <a:r>
            <a:rPr lang="it-IT" sz="2700" kern="1200"/>
            <a:t> l’interazione causale con l’oggetto</a:t>
          </a:r>
          <a:endParaRPr lang="en-US" sz="2700" kern="1200"/>
        </a:p>
      </dsp:txBody>
      <dsp:txXfrm>
        <a:off x="0" y="0"/>
        <a:ext cx="5000124" cy="1363480"/>
      </dsp:txXfrm>
    </dsp:sp>
    <dsp:sp modelId="{359B34B5-464B-7241-B431-C16A565D8F04}">
      <dsp:nvSpPr>
        <dsp:cNvPr id="0" name=""/>
        <dsp:cNvSpPr/>
      </dsp:nvSpPr>
      <dsp:spPr>
        <a:xfrm>
          <a:off x="0" y="1363480"/>
          <a:ext cx="5000124" cy="0"/>
        </a:xfrm>
        <a:prstGeom prst="line">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EDE4CFC-A8AF-8E40-A2AE-6BF2C6F94F33}">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b="1" kern="1200"/>
            <a:t>Inattività</a:t>
          </a:r>
          <a:r>
            <a:rPr lang="it-IT" sz="2700" kern="1200"/>
            <a:t> dell’oggetto prima dell’azione</a:t>
          </a:r>
          <a:endParaRPr lang="en-US" sz="2700" kern="1200"/>
        </a:p>
      </dsp:txBody>
      <dsp:txXfrm>
        <a:off x="0" y="1363480"/>
        <a:ext cx="5000124" cy="1363480"/>
      </dsp:txXfrm>
    </dsp:sp>
    <dsp:sp modelId="{24BB3B51-C2E3-594A-AF60-6E432DEC83C1}">
      <dsp:nvSpPr>
        <dsp:cNvPr id="0" name=""/>
        <dsp:cNvSpPr/>
      </dsp:nvSpPr>
      <dsp:spPr>
        <a:xfrm>
          <a:off x="0" y="2726960"/>
          <a:ext cx="5000124" cy="0"/>
        </a:xfrm>
        <a:prstGeom prst="line">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3BF38D5-7D53-744A-BC70-D4BCA76FA5F1}">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kern="1200"/>
            <a:t>Percepire un </a:t>
          </a:r>
          <a:r>
            <a:rPr lang="it-IT" sz="2700" b="1" kern="1200"/>
            <a:t>contatto</a:t>
          </a:r>
          <a:r>
            <a:rPr lang="it-IT" sz="2700" kern="1200"/>
            <a:t> fisico tra l’attore e l’oggetto</a:t>
          </a:r>
          <a:endParaRPr lang="en-US" sz="2700" kern="1200"/>
        </a:p>
      </dsp:txBody>
      <dsp:txXfrm>
        <a:off x="0" y="2726960"/>
        <a:ext cx="5000124" cy="1363480"/>
      </dsp:txXfrm>
    </dsp:sp>
    <dsp:sp modelId="{229AD5FA-6DB1-6F47-9B28-2EC6A0F39A1F}">
      <dsp:nvSpPr>
        <dsp:cNvPr id="0" name=""/>
        <dsp:cNvSpPr/>
      </dsp:nvSpPr>
      <dsp:spPr>
        <a:xfrm>
          <a:off x="0" y="4090440"/>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0E9F772-05FA-AA49-96A0-AEFBE7886DC6}">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b="1" kern="1200"/>
            <a:t>Breve</a:t>
          </a:r>
          <a:r>
            <a:rPr lang="it-IT" sz="2700" kern="1200"/>
            <a:t> durata dell’interazione</a:t>
          </a:r>
          <a:endParaRPr lang="en-US" sz="2700" kern="1200"/>
        </a:p>
      </dsp:txBody>
      <dsp:txXfrm>
        <a:off x="0" y="4090440"/>
        <a:ext cx="5000124" cy="136348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18E36A-8561-DA47-B32B-78752C7A5AC6}">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542A541-E329-A84A-9071-2B70AE35B74D}">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it-IT" sz="2900" kern="1200"/>
            <a:t>Il comportamento si modifica in funzione delle sue conseguenze</a:t>
          </a:r>
          <a:endParaRPr lang="en-US" sz="2900" kern="1200"/>
        </a:p>
      </dsp:txBody>
      <dsp:txXfrm>
        <a:off x="0" y="0"/>
        <a:ext cx="5000124" cy="2726960"/>
      </dsp:txXfrm>
    </dsp:sp>
    <dsp:sp modelId="{14F2BFD5-C590-EA4C-8B47-C68EDDDC0D98}">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806A7DF-926C-B347-864F-9CBCA7459D41}">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it-IT" sz="2900" kern="1200"/>
            <a:t>Comportamenti con conseguenze soddisfacenti diventano più frequenti, quelli con conseguenze insoddisfacenti diventano meno frequenti</a:t>
          </a:r>
          <a:endParaRPr lang="en-US" sz="2900" kern="1200"/>
        </a:p>
      </dsp:txBody>
      <dsp:txXfrm>
        <a:off x="0" y="2726960"/>
        <a:ext cx="5000124" cy="272696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B1A20A-1F7C-C446-A658-97E771F1AB08}">
      <dsp:nvSpPr>
        <dsp:cNvPr id="0" name=""/>
        <dsp:cNvSpPr/>
      </dsp:nvSpPr>
      <dsp:spPr>
        <a:xfrm>
          <a:off x="0" y="89487"/>
          <a:ext cx="5000124" cy="103428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it-IT" sz="2600" kern="1200" dirty="0">
              <a:solidFill>
                <a:schemeClr val="tx1"/>
              </a:solidFill>
            </a:rPr>
            <a:t>Gran parte dei suoi studi furono condotti su partecipanti animali</a:t>
          </a:r>
          <a:endParaRPr lang="en-US" sz="2600" kern="1200" dirty="0">
            <a:solidFill>
              <a:schemeClr val="tx1"/>
            </a:solidFill>
          </a:endParaRPr>
        </a:p>
      </dsp:txBody>
      <dsp:txXfrm>
        <a:off x="50489" y="139976"/>
        <a:ext cx="4899146" cy="933302"/>
      </dsp:txXfrm>
    </dsp:sp>
    <dsp:sp modelId="{98135698-4718-D741-9D3F-6CCD80149313}">
      <dsp:nvSpPr>
        <dsp:cNvPr id="0" name=""/>
        <dsp:cNvSpPr/>
      </dsp:nvSpPr>
      <dsp:spPr>
        <a:xfrm>
          <a:off x="0" y="1123767"/>
          <a:ext cx="5000124"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it-IT" sz="2000" kern="1200"/>
            <a:t>dapprima topi, poi soprattutto piccioni</a:t>
          </a:r>
          <a:endParaRPr lang="en-US" sz="2000" kern="1200"/>
        </a:p>
      </dsp:txBody>
      <dsp:txXfrm>
        <a:off x="0" y="1123767"/>
        <a:ext cx="5000124" cy="430560"/>
      </dsp:txXfrm>
    </dsp:sp>
    <dsp:sp modelId="{A4A552BD-7B6B-054A-8528-813242415EE0}">
      <dsp:nvSpPr>
        <dsp:cNvPr id="0" name=""/>
        <dsp:cNvSpPr/>
      </dsp:nvSpPr>
      <dsp:spPr>
        <a:xfrm>
          <a:off x="0" y="1554327"/>
          <a:ext cx="5000124" cy="1034280"/>
        </a:xfrm>
        <a:prstGeom prst="roundRect">
          <a:avLst/>
        </a:prstGeom>
        <a:gradFill rotWithShape="0">
          <a:gsLst>
            <a:gs pos="0">
              <a:schemeClr val="accent2">
                <a:hueOff val="1560506"/>
                <a:satOff val="-1946"/>
                <a:lumOff val="458"/>
                <a:alphaOff val="0"/>
                <a:tint val="100000"/>
                <a:shade val="100000"/>
                <a:satMod val="130000"/>
              </a:schemeClr>
            </a:gs>
            <a:gs pos="100000">
              <a:schemeClr val="accent2">
                <a:hueOff val="1560506"/>
                <a:satOff val="-1946"/>
                <a:lumOff val="45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it-IT" sz="2600" kern="1200" dirty="0">
              <a:solidFill>
                <a:schemeClr val="tx1"/>
              </a:solidFill>
            </a:rPr>
            <a:t>Con presentazione seriale degli stimoli</a:t>
          </a:r>
          <a:endParaRPr lang="en-US" sz="2600" kern="1200" dirty="0">
            <a:solidFill>
              <a:schemeClr val="tx1"/>
            </a:solidFill>
          </a:endParaRPr>
        </a:p>
      </dsp:txBody>
      <dsp:txXfrm>
        <a:off x="50489" y="1604816"/>
        <a:ext cx="4899146" cy="933302"/>
      </dsp:txXfrm>
    </dsp:sp>
    <dsp:sp modelId="{D0B64287-6B62-7C41-A49F-6A536D48FF8B}">
      <dsp:nvSpPr>
        <dsp:cNvPr id="0" name=""/>
        <dsp:cNvSpPr/>
      </dsp:nvSpPr>
      <dsp:spPr>
        <a:xfrm>
          <a:off x="0" y="2663487"/>
          <a:ext cx="5000124" cy="1034280"/>
        </a:xfrm>
        <a:prstGeom prst="roundRect">
          <a:avLst/>
        </a:prstGeom>
        <a:gradFill rotWithShape="0">
          <a:gsLst>
            <a:gs pos="0">
              <a:schemeClr val="accent2">
                <a:hueOff val="3121013"/>
                <a:satOff val="-3893"/>
                <a:lumOff val="915"/>
                <a:alphaOff val="0"/>
                <a:tint val="100000"/>
                <a:shade val="100000"/>
                <a:satMod val="130000"/>
              </a:schemeClr>
            </a:gs>
            <a:gs pos="100000">
              <a:schemeClr val="accent2">
                <a:hueOff val="3121013"/>
                <a:satOff val="-3893"/>
                <a:lumOff val="91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it-IT" sz="2600" kern="1200" dirty="0">
              <a:solidFill>
                <a:schemeClr val="tx1"/>
              </a:solidFill>
            </a:rPr>
            <a:t>Con misure implicite dell’apprendimento</a:t>
          </a:r>
          <a:endParaRPr lang="en-US" sz="2600" kern="1200" dirty="0">
            <a:solidFill>
              <a:schemeClr val="tx1"/>
            </a:solidFill>
          </a:endParaRPr>
        </a:p>
      </dsp:txBody>
      <dsp:txXfrm>
        <a:off x="50489" y="2713976"/>
        <a:ext cx="4899146" cy="933302"/>
      </dsp:txXfrm>
    </dsp:sp>
    <dsp:sp modelId="{36ED7AB8-6C6C-484F-998D-094FE909260A}">
      <dsp:nvSpPr>
        <dsp:cNvPr id="0" name=""/>
        <dsp:cNvSpPr/>
      </dsp:nvSpPr>
      <dsp:spPr>
        <a:xfrm>
          <a:off x="0" y="3697767"/>
          <a:ext cx="5000124"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it-IT" sz="2000" kern="1200"/>
            <a:t>operazionalizzato come incremento della quantità e della frequenza delle risposte</a:t>
          </a:r>
          <a:endParaRPr lang="en-US" sz="2000" kern="1200"/>
        </a:p>
      </dsp:txBody>
      <dsp:txXfrm>
        <a:off x="0" y="3697767"/>
        <a:ext cx="5000124" cy="632385"/>
      </dsp:txXfrm>
    </dsp:sp>
    <dsp:sp modelId="{47C16639-6199-5D42-9BCD-014CFC1D424A}">
      <dsp:nvSpPr>
        <dsp:cNvPr id="0" name=""/>
        <dsp:cNvSpPr/>
      </dsp:nvSpPr>
      <dsp:spPr>
        <a:xfrm>
          <a:off x="0" y="4330152"/>
          <a:ext cx="5000124" cy="103428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it-IT" sz="2600" kern="1200" dirty="0">
              <a:solidFill>
                <a:schemeClr val="tx1"/>
              </a:solidFill>
            </a:rPr>
            <a:t>Con </a:t>
          </a:r>
          <a:r>
            <a:rPr lang="it-IT" sz="2600" i="1" kern="1200" dirty="0" err="1">
              <a:solidFill>
                <a:schemeClr val="tx1"/>
              </a:solidFill>
            </a:rPr>
            <a:t>outcome</a:t>
          </a:r>
          <a:r>
            <a:rPr lang="it-IT" sz="2600" i="1" kern="1200" dirty="0">
              <a:solidFill>
                <a:schemeClr val="tx1"/>
              </a:solidFill>
            </a:rPr>
            <a:t> incentivanti (appetitivi o aversivi).</a:t>
          </a:r>
          <a:endParaRPr lang="en-US" sz="2600" kern="1200" dirty="0">
            <a:solidFill>
              <a:schemeClr val="tx1"/>
            </a:solidFill>
          </a:endParaRPr>
        </a:p>
      </dsp:txBody>
      <dsp:txXfrm>
        <a:off x="50489" y="4380641"/>
        <a:ext cx="4899146" cy="93330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76A708-3060-2741-B2BC-647CBBF7BB0A}">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6429B07-E9AD-EB42-90FD-A8FA2DB20C9E}">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a:t>I </a:t>
          </a:r>
          <a:r>
            <a:rPr lang="it-IT" sz="2500" b="1" kern="1200"/>
            <a:t>programmi di rinforzo </a:t>
          </a:r>
          <a:r>
            <a:rPr lang="it-IT" sz="2500" kern="1200"/>
            <a:t>sono il pattern con cui vengono presentati gli outcome dopo il comportamento che si cerca di condizionare</a:t>
          </a:r>
          <a:endParaRPr lang="en-US" sz="2500" kern="1200"/>
        </a:p>
      </dsp:txBody>
      <dsp:txXfrm>
        <a:off x="0" y="2663"/>
        <a:ext cx="5000124" cy="1816197"/>
      </dsp:txXfrm>
    </dsp:sp>
    <dsp:sp modelId="{BE59498A-9CEE-B845-BC09-278DF44FD463}">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B3B81D8-864E-7A43-BB62-477CEE73F6B3}">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a:t>Skinner studiò molti programmi di rinforzo, determinandone i diversi esiti sul comportamento.</a:t>
          </a:r>
          <a:endParaRPr lang="en-US" sz="2500" kern="1200"/>
        </a:p>
      </dsp:txBody>
      <dsp:txXfrm>
        <a:off x="0" y="1818861"/>
        <a:ext cx="5000124" cy="1816197"/>
      </dsp:txXfrm>
    </dsp:sp>
    <dsp:sp modelId="{4557A2C5-DC6A-D94C-B394-0C75F5FA52F0}">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E0507C7-5E39-D849-81CD-62AC802F75FE}">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dirty="0"/>
            <a:t>I principali sono quattro</a:t>
          </a:r>
          <a:endParaRPr lang="en-US" sz="2500" kern="1200" dirty="0"/>
        </a:p>
      </dsp:txBody>
      <dsp:txXfrm>
        <a:off x="0" y="3635058"/>
        <a:ext cx="5000124" cy="181619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DA224D-742B-D34B-8D06-AF8E70D039E1}">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626B6DE-D5A4-1948-9330-EBB987A6AD99}">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Alcune osservazioni occasionali in studi precedenti suggerivano che i topi, nei labirinti, non imparassero solo una serie di associazioni curve-stanze-corridoi</a:t>
          </a:r>
          <a:endParaRPr lang="en-US" sz="2300" kern="1200"/>
        </a:p>
      </dsp:txBody>
      <dsp:txXfrm>
        <a:off x="0" y="2663"/>
        <a:ext cx="5000124" cy="1816197"/>
      </dsp:txXfrm>
    </dsp:sp>
    <dsp:sp modelId="{D0A18F8B-AF9D-8445-A4A8-F5343EAA1E0F}">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AA85152-39D7-E345-8C30-FB2CF3E0B62E}">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Ma costruissero una vera e propria mappa mentale, sulla quale stabilire percorsi alternativi e “simulare mentalmente” i percorsi più brevi</a:t>
          </a:r>
          <a:endParaRPr lang="en-US" sz="2300" kern="1200"/>
        </a:p>
      </dsp:txBody>
      <dsp:txXfrm>
        <a:off x="0" y="1818861"/>
        <a:ext cx="5000124" cy="1816197"/>
      </dsp:txXfrm>
    </dsp:sp>
    <dsp:sp modelId="{809F6E7E-7C18-584E-A362-1A433B731D3E}">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02F8F46-2101-294E-B0EB-3FC8C9D5AAE1}">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Tolman condusse diversi esperimenti per cercare di dimostrare il “fenomeno dell’orientamento spaziale”</a:t>
          </a:r>
          <a:endParaRPr lang="en-US" sz="2300" kern="1200"/>
        </a:p>
      </dsp:txBody>
      <dsp:txXfrm>
        <a:off x="0" y="3635058"/>
        <a:ext cx="5000124" cy="181619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FF537-BB5B-A24D-8618-B0CFA38153CD}">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9B04769-BBB6-0040-BA66-062F6B084FCA}">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it-IT" sz="2900" kern="1200"/>
            <a:t>Il cervello non costruisce solo mappe mentali dello spazio, ma anche degli intervalli di tempo</a:t>
          </a:r>
          <a:endParaRPr lang="en-US" sz="2900" kern="1200"/>
        </a:p>
      </dsp:txBody>
      <dsp:txXfrm>
        <a:off x="0" y="0"/>
        <a:ext cx="5000124" cy="2726960"/>
      </dsp:txXfrm>
    </dsp:sp>
    <dsp:sp modelId="{E92470EC-AA32-ED43-B132-5E89DE87648F}">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0A0169C-422A-6141-9FDE-BCBACE8907FD}">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it-IT" sz="2900" kern="1200"/>
            <a:t>È in grado di integrare mappe temporali di intervalli diversi, apprese in momenti diversi, per prevedere dove si collocherà, nel tempo, un outcome</a:t>
          </a:r>
          <a:endParaRPr lang="en-US" sz="2900" kern="1200"/>
        </a:p>
      </dsp:txBody>
      <dsp:txXfrm>
        <a:off x="0" y="2726960"/>
        <a:ext cx="5000124" cy="272696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F0CEF4-2DB9-254D-997C-3879030D4C26}">
      <dsp:nvSpPr>
        <dsp:cNvPr id="0" name=""/>
        <dsp:cNvSpPr/>
      </dsp:nvSpPr>
      <dsp:spPr>
        <a:xfrm>
          <a:off x="0" y="11207"/>
          <a:ext cx="5000124" cy="2348519"/>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it-IT" sz="2700" b="1" kern="1200" dirty="0">
              <a:solidFill>
                <a:schemeClr val="tx1"/>
              </a:solidFill>
            </a:rPr>
            <a:t>Bastava una sola scossa: il topo associava la configurazione visiva del piedistallo all’insolito stimolo aversivo</a:t>
          </a:r>
          <a:endParaRPr lang="en-US" sz="2700" b="1" kern="1200" dirty="0">
            <a:solidFill>
              <a:schemeClr val="tx1"/>
            </a:solidFill>
          </a:endParaRPr>
        </a:p>
      </dsp:txBody>
      <dsp:txXfrm>
        <a:off x="114645" y="125852"/>
        <a:ext cx="4770834" cy="2119229"/>
      </dsp:txXfrm>
    </dsp:sp>
    <dsp:sp modelId="{0BEE1BFF-85CE-D946-AC9D-FDF7CC994216}">
      <dsp:nvSpPr>
        <dsp:cNvPr id="0" name=""/>
        <dsp:cNvSpPr/>
      </dsp:nvSpPr>
      <dsp:spPr>
        <a:xfrm>
          <a:off x="0" y="2437486"/>
          <a:ext cx="5000124" cy="2348519"/>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it-IT" sz="2700" b="1" kern="1200" dirty="0">
              <a:solidFill>
                <a:schemeClr val="tx1"/>
              </a:solidFill>
            </a:rPr>
            <a:t>Anche a distanza di settimane, se il piedistallo era reintrodotto nella gabbia faceva di tutto per evitarlo, non vederlo, starvi lontano</a:t>
          </a:r>
          <a:endParaRPr lang="en-US" sz="2700" b="1" kern="1200" dirty="0">
            <a:solidFill>
              <a:schemeClr val="tx1"/>
            </a:solidFill>
          </a:endParaRPr>
        </a:p>
      </dsp:txBody>
      <dsp:txXfrm>
        <a:off x="114645" y="2552131"/>
        <a:ext cx="4770834" cy="2119229"/>
      </dsp:txXfrm>
    </dsp:sp>
    <dsp:sp modelId="{6B416206-ADA9-9A4A-978B-AE4FD4B5E998}">
      <dsp:nvSpPr>
        <dsp:cNvPr id="0" name=""/>
        <dsp:cNvSpPr/>
      </dsp:nvSpPr>
      <dsp:spPr>
        <a:xfrm>
          <a:off x="0" y="4786005"/>
          <a:ext cx="5000124" cy="656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it-IT" sz="2100" kern="1200"/>
            <a:t>Arrivava a cercare di nasconderlo con la paglia sul fondo della gabbia</a:t>
          </a:r>
          <a:endParaRPr lang="en-US" sz="2100" kern="1200"/>
        </a:p>
      </dsp:txBody>
      <dsp:txXfrm>
        <a:off x="0" y="4786005"/>
        <a:ext cx="5000124" cy="65670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63F82E-76D7-0047-B7B6-31898DFBFCCC}">
      <dsp:nvSpPr>
        <dsp:cNvPr id="0" name=""/>
        <dsp:cNvSpPr/>
      </dsp:nvSpPr>
      <dsp:spPr>
        <a:xfrm>
          <a:off x="0" y="40842"/>
          <a:ext cx="5000124" cy="1570140"/>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Se un US e un CS sono entrambi molto salienti, non c’è bisogno di molte ripetizioni per stabilire la loro associazione</a:t>
          </a:r>
          <a:endParaRPr lang="en-US" sz="2200" kern="1200" dirty="0">
            <a:solidFill>
              <a:schemeClr val="tx1"/>
            </a:solidFill>
          </a:endParaRPr>
        </a:p>
      </dsp:txBody>
      <dsp:txXfrm>
        <a:off x="76648" y="117490"/>
        <a:ext cx="4846828" cy="1416844"/>
      </dsp:txXfrm>
    </dsp:sp>
    <dsp:sp modelId="{6EF57B77-73C6-EF44-8C3A-453808E50172}">
      <dsp:nvSpPr>
        <dsp:cNvPr id="0" name=""/>
        <dsp:cNvSpPr/>
      </dsp:nvSpPr>
      <dsp:spPr>
        <a:xfrm>
          <a:off x="0" y="1674342"/>
          <a:ext cx="5000124" cy="1570140"/>
        </a:xfrm>
        <a:prstGeom prst="roundRect">
          <a:avLst/>
        </a:prstGeom>
        <a:gradFill rotWithShape="0">
          <a:gsLst>
            <a:gs pos="0">
              <a:schemeClr val="accent5">
                <a:hueOff val="-4966938"/>
                <a:satOff val="19906"/>
                <a:lumOff val="4314"/>
                <a:alphaOff val="0"/>
                <a:tint val="100000"/>
                <a:shade val="100000"/>
                <a:satMod val="130000"/>
              </a:schemeClr>
            </a:gs>
            <a:gs pos="100000">
              <a:schemeClr val="accent5">
                <a:hueOff val="-4966938"/>
                <a:satOff val="19906"/>
                <a:lumOff val="4314"/>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Può bastarne una sola</a:t>
          </a:r>
          <a:endParaRPr lang="en-US" sz="2200" kern="1200" dirty="0">
            <a:solidFill>
              <a:schemeClr val="tx1"/>
            </a:solidFill>
          </a:endParaRPr>
        </a:p>
      </dsp:txBody>
      <dsp:txXfrm>
        <a:off x="76648" y="1750990"/>
        <a:ext cx="4846828" cy="1416844"/>
      </dsp:txXfrm>
    </dsp:sp>
    <dsp:sp modelId="{0B3F6594-4BE7-C641-A205-5FEDC99A67A2}">
      <dsp:nvSpPr>
        <dsp:cNvPr id="0" name=""/>
        <dsp:cNvSpPr/>
      </dsp:nvSpPr>
      <dsp:spPr>
        <a:xfrm>
          <a:off x="0" y="3307842"/>
          <a:ext cx="5000124" cy="1570140"/>
        </a:xfrm>
        <a:prstGeom prst="roundRect">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L’associazione stabilita e di tipo </a:t>
          </a:r>
          <a:r>
            <a:rPr lang="it-IT" sz="2200" b="1" kern="1200" dirty="0">
              <a:solidFill>
                <a:schemeClr val="tx1"/>
              </a:solidFill>
            </a:rPr>
            <a:t>causale</a:t>
          </a:r>
          <a:endParaRPr lang="en-US" sz="2200" kern="1200" dirty="0">
            <a:solidFill>
              <a:schemeClr val="tx1"/>
            </a:solidFill>
          </a:endParaRPr>
        </a:p>
      </dsp:txBody>
      <dsp:txXfrm>
        <a:off x="76648" y="3384490"/>
        <a:ext cx="4846828" cy="1416844"/>
      </dsp:txXfrm>
    </dsp:sp>
    <dsp:sp modelId="{92E934DB-BB23-A244-9219-374C664B9AD0}">
      <dsp:nvSpPr>
        <dsp:cNvPr id="0" name=""/>
        <dsp:cNvSpPr/>
      </dsp:nvSpPr>
      <dsp:spPr>
        <a:xfrm>
          <a:off x="0" y="4877982"/>
          <a:ext cx="5000124" cy="535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it-IT" sz="1700" kern="1200"/>
            <a:t>Infatti il topo agisce per evitare il piedistallo, come se facendolo pensasse di evitare le scosse</a:t>
          </a:r>
          <a:endParaRPr lang="en-US" sz="1700" kern="1200"/>
        </a:p>
      </dsp:txBody>
      <dsp:txXfrm>
        <a:off x="0" y="4877982"/>
        <a:ext cx="5000124" cy="53509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EECDA-E56A-4440-9A37-5893A3368809}">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B38171F-8C2C-F542-A7B6-5413AA8BDC7A}">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Garcia e collaboratori (1968) riuscirono a replicare fenomeni di one-trial learning, questa volta con intervalli anche di ore tra CS e US</a:t>
          </a:r>
          <a:endParaRPr lang="en-US" sz="2100" kern="1200"/>
        </a:p>
      </dsp:txBody>
      <dsp:txXfrm>
        <a:off x="0" y="0"/>
        <a:ext cx="5000124" cy="1363480"/>
      </dsp:txXfrm>
    </dsp:sp>
    <dsp:sp modelId="{1D32E365-79A1-2D47-A718-E1B3189A8B9F}">
      <dsp:nvSpPr>
        <dsp:cNvPr id="0" name=""/>
        <dsp:cNvSpPr/>
      </dsp:nvSpPr>
      <dsp:spPr>
        <a:xfrm>
          <a:off x="0" y="136348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F91F488-B242-F844-B2A5-30B962407CAA}">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Ai topi veniva fornito un cibo con un sapore insolito (saliente)</a:t>
          </a:r>
          <a:endParaRPr lang="en-US" sz="2100" kern="1200"/>
        </a:p>
      </dsp:txBody>
      <dsp:txXfrm>
        <a:off x="0" y="1363480"/>
        <a:ext cx="5000124" cy="1363480"/>
      </dsp:txXfrm>
    </dsp:sp>
    <dsp:sp modelId="{E153A85B-61C5-BA48-AA97-44DBCCC25C04}">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4F4CF39-259C-CD4F-941F-E9BBBE17603F}">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Poi i topi erano anestetizzati. Durante l’anestesia, veniva loro iniettata una sostanza tossica che causava, al risveglio, nausea</a:t>
          </a:r>
          <a:endParaRPr lang="en-US" sz="2100" kern="1200"/>
        </a:p>
      </dsp:txBody>
      <dsp:txXfrm>
        <a:off x="0" y="2726960"/>
        <a:ext cx="5000124" cy="1363480"/>
      </dsp:txXfrm>
    </dsp:sp>
    <dsp:sp modelId="{BC76BC0A-EA2C-1544-A79E-1317880BB338}">
      <dsp:nvSpPr>
        <dsp:cNvPr id="0" name=""/>
        <dsp:cNvSpPr/>
      </dsp:nvSpPr>
      <dsp:spPr>
        <a:xfrm>
          <a:off x="0" y="409044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54FE558-398B-704C-B414-46B8EED885F6}">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I topi associavano la nausea al cibo insolito, e da quel momento in poi lo evitavano</a:t>
          </a:r>
          <a:endParaRPr lang="en-US" sz="2100" kern="1200"/>
        </a:p>
      </dsp:txBody>
      <dsp:txXfrm>
        <a:off x="0" y="4090440"/>
        <a:ext cx="5000124" cy="136348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A6D6A0-CF0B-FF4F-9BE8-5EED721C5F72}">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6429C29-37E1-AC46-9979-57A6788674A3}">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it-IT" sz="3500" kern="1200"/>
            <a:t>La “contiguità temporale” è oggi vista come un continuum, più che una proprietà tutto o niente</a:t>
          </a:r>
          <a:endParaRPr lang="en-US" sz="3500" kern="1200"/>
        </a:p>
      </dsp:txBody>
      <dsp:txXfrm>
        <a:off x="0" y="0"/>
        <a:ext cx="5000124" cy="2726960"/>
      </dsp:txXfrm>
    </dsp:sp>
    <dsp:sp modelId="{97381006-813D-F445-AA11-7D5ED44B1ED4}">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C8EC0FC-9D33-A344-9A5C-C9E81C1C763A}">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it-IT" sz="3500" kern="1200"/>
            <a:t>Più CS e US sono salienti, più si possono associare tra loro anche se separati da intervalli temporali piuttosto lunghi</a:t>
          </a:r>
          <a:endParaRPr lang="en-US" sz="3500" kern="1200"/>
        </a:p>
      </dsp:txBody>
      <dsp:txXfrm>
        <a:off x="0" y="2726960"/>
        <a:ext cx="5000124" cy="272696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2D16E5-6B07-274F-9BCB-2B0E13CF995C}">
      <dsp:nvSpPr>
        <dsp:cNvPr id="0" name=""/>
        <dsp:cNvSpPr/>
      </dsp:nvSpPr>
      <dsp:spPr>
        <a:xfrm>
          <a:off x="0" y="665"/>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6275BC4-484D-9442-B854-D6B9B6377D8A}">
      <dsp:nvSpPr>
        <dsp:cNvPr id="0" name=""/>
        <dsp:cNvSpPr/>
      </dsp:nvSpPr>
      <dsp:spPr>
        <a:xfrm>
          <a:off x="0" y="665"/>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Gli organismi stimano la frequenza dei cue e degli outcome nel tempo</a:t>
          </a:r>
          <a:endParaRPr lang="en-US" sz="1700" kern="1200"/>
        </a:p>
      </dsp:txBody>
      <dsp:txXfrm>
        <a:off x="0" y="665"/>
        <a:ext cx="5000124" cy="1090517"/>
      </dsp:txXfrm>
    </dsp:sp>
    <dsp:sp modelId="{AA4B4F05-6FAA-E340-9032-74247F808B02}">
      <dsp:nvSpPr>
        <dsp:cNvPr id="0" name=""/>
        <dsp:cNvSpPr/>
      </dsp:nvSpPr>
      <dsp:spPr>
        <a:xfrm>
          <a:off x="0" y="109118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BCF14F0-2939-5E45-BCCF-23B148A862A5}">
      <dsp:nvSpPr>
        <dsp:cNvPr id="0" name=""/>
        <dsp:cNvSpPr/>
      </dsp:nvSpPr>
      <dsp:spPr>
        <a:xfrm>
          <a:off x="0" y="1091183"/>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La probabilità che un evento avvenga accidentalmente almeno una volta in un periodo di tempo t è tanto più alta quanto più è lungo t</a:t>
          </a:r>
          <a:endParaRPr lang="en-US" sz="1700" kern="1200"/>
        </a:p>
      </dsp:txBody>
      <dsp:txXfrm>
        <a:off x="0" y="1091183"/>
        <a:ext cx="5000124" cy="1090517"/>
      </dsp:txXfrm>
    </dsp:sp>
    <dsp:sp modelId="{1735088D-6448-974E-BA50-E9170BA93DAF}">
      <dsp:nvSpPr>
        <dsp:cNvPr id="0" name=""/>
        <dsp:cNvSpPr/>
      </dsp:nvSpPr>
      <dsp:spPr>
        <a:xfrm>
          <a:off x="0" y="218170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FC2B0F3-149A-DF45-B801-6EC8499A69E3}">
      <dsp:nvSpPr>
        <dsp:cNvPr id="0" name=""/>
        <dsp:cNvSpPr/>
      </dsp:nvSpPr>
      <dsp:spPr>
        <a:xfrm>
          <a:off x="0" y="2181701"/>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Se la distanza temporale tra cue e outcome è breve, la probabilità che entrambi siano avvenuti in quel breve lasso di tempo “per caso” è bassa, e quindi è alta la probabilità che tra loro ci sia una dipendenza</a:t>
          </a:r>
          <a:endParaRPr lang="en-US" sz="1700" kern="1200"/>
        </a:p>
      </dsp:txBody>
      <dsp:txXfrm>
        <a:off x="0" y="2181701"/>
        <a:ext cx="5000124" cy="1090517"/>
      </dsp:txXfrm>
    </dsp:sp>
    <dsp:sp modelId="{99A80668-969F-1445-9396-FEB2D0A75493}">
      <dsp:nvSpPr>
        <dsp:cNvPr id="0" name=""/>
        <dsp:cNvSpPr/>
      </dsp:nvSpPr>
      <dsp:spPr>
        <a:xfrm>
          <a:off x="0" y="327221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A99213E-C044-BB4E-879D-F180A060F306}">
      <dsp:nvSpPr>
        <dsp:cNvPr id="0" name=""/>
        <dsp:cNvSpPr/>
      </dsp:nvSpPr>
      <dsp:spPr>
        <a:xfrm>
          <a:off x="0" y="3272218"/>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viceversa, se la distanza tra cue e outcome è ampia, la probabilità che siano avvenuti entrambi per caso in quel lungo lasso di tempo è alta, e quindi la probabilità che la loro comparsa riveli una dipendenza è bassa</a:t>
          </a:r>
          <a:endParaRPr lang="en-US" sz="1700" kern="1200"/>
        </a:p>
      </dsp:txBody>
      <dsp:txXfrm>
        <a:off x="0" y="3272218"/>
        <a:ext cx="5000124" cy="1090517"/>
      </dsp:txXfrm>
    </dsp:sp>
    <dsp:sp modelId="{4225EB87-670E-C741-9B68-CA64997170FE}">
      <dsp:nvSpPr>
        <dsp:cNvPr id="0" name=""/>
        <dsp:cNvSpPr/>
      </dsp:nvSpPr>
      <dsp:spPr>
        <a:xfrm>
          <a:off x="0" y="4362736"/>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92B0417-A24C-804E-9304-1CFDCF855977}">
      <dsp:nvSpPr>
        <dsp:cNvPr id="0" name=""/>
        <dsp:cNvSpPr/>
      </dsp:nvSpPr>
      <dsp:spPr>
        <a:xfrm>
          <a:off x="0" y="4362736"/>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Lo stesso principio spiega anche perché, a parità di distanza di tempo tra cue e outcome, si associno meglio eventi con minore probabilità a priori (cioè, più sorprendenti) rispetto a eventi più probabili.</a:t>
          </a:r>
          <a:endParaRPr lang="en-US" sz="1700" kern="1200"/>
        </a:p>
      </dsp:txBody>
      <dsp:txXfrm>
        <a:off x="0" y="4362736"/>
        <a:ext cx="5000124" cy="1090517"/>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0A45DD-15A1-8F4C-A83C-7A07FA8D1385}">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9DBD0DA-9CE2-1F49-9047-FA8BD3CD37C6}">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Come discusso a livello computazionale nella slide 32, il numero di ripetizioni serve a sedimentare la fiducia verso l’esistenza di un nesso causale: non a generare l’ipotesi che esso possa esistere</a:t>
          </a:r>
          <a:endParaRPr lang="en-US" sz="1700" kern="1200"/>
        </a:p>
      </dsp:txBody>
      <dsp:txXfrm>
        <a:off x="0" y="0"/>
        <a:ext cx="5000124" cy="1363480"/>
      </dsp:txXfrm>
    </dsp:sp>
    <dsp:sp modelId="{C7023E98-9FD4-1443-8805-770DB6E86664}">
      <dsp:nvSpPr>
        <dsp:cNvPr id="0" name=""/>
        <dsp:cNvSpPr/>
      </dsp:nvSpPr>
      <dsp:spPr>
        <a:xfrm>
          <a:off x="0" y="136348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49D6FBC-BC1E-2348-A568-8BA2A0BC5752}">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L’apprendimento del possibile nesso avviene fin dai primi trials, come mostrato dal fatto che anche dopo poche prove, dopo un intervallo t dal CS uguale all’intervallo di tempo tra CS e US, si manifestino presto deboli risposte comportamentali</a:t>
          </a:r>
          <a:endParaRPr lang="en-US" sz="1700" kern="1200"/>
        </a:p>
      </dsp:txBody>
      <dsp:txXfrm>
        <a:off x="0" y="1363480"/>
        <a:ext cx="5000124" cy="1363480"/>
      </dsp:txXfrm>
    </dsp:sp>
    <dsp:sp modelId="{1AD819F5-16E5-3D4B-8ACA-24A23DBC89F0}">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017A922-2EE6-EB4F-A410-0C3852797E4E}">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L’organismo ha già stimato dopo quanto tempo dovrebbe presentarsi l’US</a:t>
          </a:r>
          <a:endParaRPr lang="en-US" sz="1700" kern="1200"/>
        </a:p>
      </dsp:txBody>
      <dsp:txXfrm>
        <a:off x="0" y="2726960"/>
        <a:ext cx="5000124" cy="1363480"/>
      </dsp:txXfrm>
    </dsp:sp>
    <dsp:sp modelId="{682ACBF3-E1ED-A444-9D5D-FA8AC6AE6D19}">
      <dsp:nvSpPr>
        <dsp:cNvPr id="0" name=""/>
        <dsp:cNvSpPr/>
      </dsp:nvSpPr>
      <dsp:spPr>
        <a:xfrm>
          <a:off x="0" y="409044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3932FF0-3D4C-3C48-A42B-B80D10F997AF}">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Al crescere delle ripetizioni CS-US, quelle risposte aumentano molto di intensità, a mostrare il ruolo dell’aumentata fiducia che il nesso causale esista</a:t>
          </a:r>
          <a:endParaRPr lang="en-US" sz="1700" kern="1200"/>
        </a:p>
      </dsp:txBody>
      <dsp:txXfrm>
        <a:off x="0" y="4090440"/>
        <a:ext cx="5000124" cy="136348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ED14A0-46BF-E142-A1FE-07BC0BBA4E6E}">
      <dsp:nvSpPr>
        <dsp:cNvPr id="0" name=""/>
        <dsp:cNvSpPr/>
      </dsp:nvSpPr>
      <dsp:spPr>
        <a:xfrm>
          <a:off x="0" y="555260"/>
          <a:ext cx="5000124" cy="1044809"/>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solidFill>
                <a:schemeClr val="tx1"/>
              </a:solidFill>
            </a:rPr>
            <a:t>Il CS A è concomitante all’</a:t>
          </a:r>
          <a:r>
            <a:rPr lang="it-IT" sz="1900" kern="1200" dirty="0" err="1">
              <a:solidFill>
                <a:schemeClr val="tx1"/>
              </a:solidFill>
            </a:rPr>
            <a:t>outcome</a:t>
          </a:r>
          <a:r>
            <a:rPr lang="it-IT" sz="1900" kern="1200" dirty="0">
              <a:solidFill>
                <a:schemeClr val="tx1"/>
              </a:solidFill>
            </a:rPr>
            <a:t> </a:t>
          </a:r>
          <a:r>
            <a:rPr lang="it-IT" sz="1900" b="1" kern="1200" dirty="0">
              <a:solidFill>
                <a:schemeClr val="tx1"/>
              </a:solidFill>
            </a:rPr>
            <a:t>altrettanto frequentemente</a:t>
          </a:r>
          <a:r>
            <a:rPr lang="it-IT" sz="1900" kern="1200" dirty="0">
              <a:solidFill>
                <a:schemeClr val="tx1"/>
              </a:solidFill>
            </a:rPr>
            <a:t> nella fase 2 delle condizione sperimentale, e nella condizione di controllo</a:t>
          </a:r>
          <a:endParaRPr lang="en-US" sz="1900" kern="1200" dirty="0">
            <a:solidFill>
              <a:schemeClr val="tx1"/>
            </a:solidFill>
          </a:endParaRPr>
        </a:p>
      </dsp:txBody>
      <dsp:txXfrm>
        <a:off x="51003" y="606263"/>
        <a:ext cx="4898118" cy="942803"/>
      </dsp:txXfrm>
    </dsp:sp>
    <dsp:sp modelId="{38B23D29-8B50-5644-8A46-FE3605B44889}">
      <dsp:nvSpPr>
        <dsp:cNvPr id="0" name=""/>
        <dsp:cNvSpPr/>
      </dsp:nvSpPr>
      <dsp:spPr>
        <a:xfrm>
          <a:off x="0" y="1654789"/>
          <a:ext cx="5000124" cy="1044809"/>
        </a:xfrm>
        <a:prstGeom prst="roundRect">
          <a:avLst/>
        </a:prstGeom>
        <a:gradFill rotWithShape="0">
          <a:gsLst>
            <a:gs pos="0">
              <a:schemeClr val="accent2">
                <a:hueOff val="1560506"/>
                <a:satOff val="-1946"/>
                <a:lumOff val="458"/>
                <a:alphaOff val="0"/>
                <a:tint val="100000"/>
                <a:shade val="100000"/>
                <a:satMod val="130000"/>
              </a:schemeClr>
            </a:gs>
            <a:gs pos="100000">
              <a:schemeClr val="accent2">
                <a:hueOff val="1560506"/>
                <a:satOff val="-1946"/>
                <a:lumOff val="45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solidFill>
                <a:schemeClr val="tx1"/>
              </a:solidFill>
            </a:rPr>
            <a:t>Nella condizione di controllo, l’associazione viene appresa</a:t>
          </a:r>
          <a:endParaRPr lang="en-US" sz="1900" kern="1200" dirty="0">
            <a:solidFill>
              <a:schemeClr val="tx1"/>
            </a:solidFill>
          </a:endParaRPr>
        </a:p>
      </dsp:txBody>
      <dsp:txXfrm>
        <a:off x="51003" y="1705792"/>
        <a:ext cx="4898118" cy="942803"/>
      </dsp:txXfrm>
    </dsp:sp>
    <dsp:sp modelId="{AC603683-4809-FB4A-AED5-E7DC606EE88E}">
      <dsp:nvSpPr>
        <dsp:cNvPr id="0" name=""/>
        <dsp:cNvSpPr/>
      </dsp:nvSpPr>
      <dsp:spPr>
        <a:xfrm>
          <a:off x="0" y="2754320"/>
          <a:ext cx="5000124" cy="1044809"/>
        </a:xfrm>
        <a:prstGeom prst="roundRect">
          <a:avLst/>
        </a:prstGeom>
        <a:gradFill rotWithShape="0">
          <a:gsLst>
            <a:gs pos="0">
              <a:schemeClr val="accent2">
                <a:hueOff val="3121013"/>
                <a:satOff val="-3893"/>
                <a:lumOff val="915"/>
                <a:alphaOff val="0"/>
                <a:tint val="100000"/>
                <a:shade val="100000"/>
                <a:satMod val="130000"/>
              </a:schemeClr>
            </a:gs>
            <a:gs pos="100000">
              <a:schemeClr val="accent2">
                <a:hueOff val="3121013"/>
                <a:satOff val="-3893"/>
                <a:lumOff val="91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solidFill>
                <a:schemeClr val="tx1"/>
              </a:solidFill>
            </a:rPr>
            <a:t>In quella sperimentale, no</a:t>
          </a:r>
          <a:endParaRPr lang="en-US" sz="1900" kern="1200" dirty="0">
            <a:solidFill>
              <a:schemeClr val="tx1"/>
            </a:solidFill>
          </a:endParaRPr>
        </a:p>
      </dsp:txBody>
      <dsp:txXfrm>
        <a:off x="51003" y="2805323"/>
        <a:ext cx="4898118" cy="942803"/>
      </dsp:txXfrm>
    </dsp:sp>
    <dsp:sp modelId="{1564BDFD-9CFB-3249-8C2E-2670238EF496}">
      <dsp:nvSpPr>
        <dsp:cNvPr id="0" name=""/>
        <dsp:cNvSpPr/>
      </dsp:nvSpPr>
      <dsp:spPr>
        <a:xfrm>
          <a:off x="0" y="3853850"/>
          <a:ext cx="5000124" cy="1044809"/>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solidFill>
                <a:schemeClr val="tx1"/>
              </a:solidFill>
            </a:rPr>
            <a:t>Quindi: la semplice ripetizione di concomitanze rinforzate </a:t>
          </a:r>
          <a:r>
            <a:rPr lang="it-IT" sz="1900" b="1" kern="1200" dirty="0">
              <a:solidFill>
                <a:schemeClr val="tx1"/>
              </a:solidFill>
            </a:rPr>
            <a:t>non è sufficiente </a:t>
          </a:r>
          <a:r>
            <a:rPr lang="it-IT" sz="1900" kern="1200" dirty="0">
              <a:solidFill>
                <a:schemeClr val="tx1"/>
              </a:solidFill>
            </a:rPr>
            <a:t>all’apprendimento</a:t>
          </a:r>
          <a:endParaRPr lang="en-US" sz="1900" kern="1200" dirty="0">
            <a:solidFill>
              <a:schemeClr val="tx1"/>
            </a:solidFill>
          </a:endParaRPr>
        </a:p>
      </dsp:txBody>
      <dsp:txXfrm>
        <a:off x="51003" y="3904853"/>
        <a:ext cx="4898118" cy="94280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C4DAF-672E-D846-9C90-60B834DE05E8}">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FB998B0-BB75-9644-92BE-D6172E712E86}">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Kamin (1969) spiegò il fenomeno in termini di “sorpresa”</a:t>
          </a:r>
          <a:endParaRPr lang="en-US" sz="2100" kern="1200"/>
        </a:p>
      </dsp:txBody>
      <dsp:txXfrm>
        <a:off x="0" y="0"/>
        <a:ext cx="5000124" cy="1363480"/>
      </dsp:txXfrm>
    </dsp:sp>
    <dsp:sp modelId="{058101D7-902E-C046-806C-E4C9C1240FB7}">
      <dsp:nvSpPr>
        <dsp:cNvPr id="0" name=""/>
        <dsp:cNvSpPr/>
      </dsp:nvSpPr>
      <dsp:spPr>
        <a:xfrm>
          <a:off x="0" y="136348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E486D63-5728-AE46-82A6-4108D79C1357}">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la conseguenza, o US, deve </a:t>
          </a:r>
          <a:r>
            <a:rPr lang="it-IT" sz="2100" b="1" i="1" kern="1200"/>
            <a:t>sorprendere </a:t>
          </a:r>
          <a:r>
            <a:rPr lang="it-IT" sz="2100" kern="1200"/>
            <a:t>il partecipante perché l’associazione sia appresa. </a:t>
          </a:r>
          <a:endParaRPr lang="en-US" sz="2100" kern="1200"/>
        </a:p>
      </dsp:txBody>
      <dsp:txXfrm>
        <a:off x="0" y="1363480"/>
        <a:ext cx="5000124" cy="1363480"/>
      </dsp:txXfrm>
    </dsp:sp>
    <dsp:sp modelId="{EB97D5B4-E864-4643-B296-91E57653D4AB}">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437F9BE-FEFC-0A4E-B16B-8ED2232CE37F}">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Dato che le prove B+ insegnano ai partecipanti che l’esito è ben previsto da B, nelle prove AB+, essendo presente B, l’esito è già previsto, e quindi “non stupisce” </a:t>
          </a:r>
          <a:endParaRPr lang="en-US" sz="2100" kern="1200"/>
        </a:p>
      </dsp:txBody>
      <dsp:txXfrm>
        <a:off x="0" y="2726960"/>
        <a:ext cx="5000124" cy="1363480"/>
      </dsp:txXfrm>
    </dsp:sp>
    <dsp:sp modelId="{89E9AD02-F84C-8E42-9062-DB6F8F0AED1B}">
      <dsp:nvSpPr>
        <dsp:cNvPr id="0" name=""/>
        <dsp:cNvSpPr/>
      </dsp:nvSpPr>
      <dsp:spPr>
        <a:xfrm>
          <a:off x="0" y="409044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1003455-DF4A-F74B-9B5D-A5596369BF56}">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Come dire: “</a:t>
          </a:r>
          <a:r>
            <a:rPr lang="it-IT" sz="2100" i="1" kern="1200"/>
            <a:t>se la comparsa dell’esito è già spiegata dall’evento ‘B’, perché dovrei apprenderne una nuova spiegazione ‘A’?</a:t>
          </a:r>
          <a:r>
            <a:rPr lang="it-IT" sz="2100" kern="1200"/>
            <a:t>”.</a:t>
          </a:r>
          <a:endParaRPr lang="en-US" sz="2100" kern="1200"/>
        </a:p>
      </dsp:txBody>
      <dsp:txXfrm>
        <a:off x="0" y="4090440"/>
        <a:ext cx="5000124" cy="136348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3FC2C-E68B-EB44-89C5-6DC019FAE1A5}">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12C82FC-85AA-3846-8DD1-D16080F57E4D}">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dirty="0"/>
            <a:t>Oggi si vedono i fenomeni di blocco come veri e propri ragionamenti causali</a:t>
          </a:r>
          <a:endParaRPr lang="en-US" sz="2100" kern="1200" dirty="0"/>
        </a:p>
      </dsp:txBody>
      <dsp:txXfrm>
        <a:off x="0" y="0"/>
        <a:ext cx="5000124" cy="1363480"/>
      </dsp:txXfrm>
    </dsp:sp>
    <dsp:sp modelId="{A3B72317-4795-5F43-A814-63488E86A52F}">
      <dsp:nvSpPr>
        <dsp:cNvPr id="0" name=""/>
        <dsp:cNvSpPr/>
      </dsp:nvSpPr>
      <dsp:spPr>
        <a:xfrm>
          <a:off x="0" y="136348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8BCC60E-2F1E-914B-ADA1-F79C49CA5925}">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kern="1200"/>
            <a:t>A controprova, è stato dimostrato che una successiva estinzione dello stimolo bloccante fa riemergere la risposta allo stimolo bloccato</a:t>
          </a:r>
          <a:endParaRPr lang="en-US" sz="2100" kern="1200"/>
        </a:p>
      </dsp:txBody>
      <dsp:txXfrm>
        <a:off x="0" y="1363480"/>
        <a:ext cx="5000124" cy="1363480"/>
      </dsp:txXfrm>
    </dsp:sp>
    <dsp:sp modelId="{92BAD40A-8159-2645-9C67-AF6A7F0EB6EB}">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5714CD4-9027-8544-A3DF-DED1CEE08D69}">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b="1" kern="1200"/>
            <a:t>Recupero dal Blocco: Fase 1: B+; Fase 2: AB+;Fase 3: B-; Test: A → R</a:t>
          </a:r>
          <a:endParaRPr lang="en-US" sz="2100" kern="1200"/>
        </a:p>
      </dsp:txBody>
      <dsp:txXfrm>
        <a:off x="0" y="2726960"/>
        <a:ext cx="5000124" cy="1363480"/>
      </dsp:txXfrm>
    </dsp:sp>
    <dsp:sp modelId="{4E70B093-AB10-384C-99C5-4CB557583B97}">
      <dsp:nvSpPr>
        <dsp:cNvPr id="0" name=""/>
        <dsp:cNvSpPr/>
      </dsp:nvSpPr>
      <dsp:spPr>
        <a:xfrm>
          <a:off x="0" y="409044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2407C80-CC79-5E46-B4DA-E1D697A749CA}">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it-IT" sz="2100" b="1" kern="1200"/>
            <a:t>Controllo: B+; AB+;  Test: A → 0 o r</a:t>
          </a:r>
          <a:endParaRPr lang="en-US" sz="2100" kern="1200"/>
        </a:p>
      </dsp:txBody>
      <dsp:txXfrm>
        <a:off x="0" y="4090440"/>
        <a:ext cx="5000124" cy="136348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B7A7A-25A2-CD4C-A650-BDEBB520BEAB}">
      <dsp:nvSpPr>
        <dsp:cNvPr id="0" name=""/>
        <dsp:cNvSpPr/>
      </dsp:nvSpPr>
      <dsp:spPr>
        <a:xfrm>
          <a:off x="0" y="94437"/>
          <a:ext cx="5000124" cy="126477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b="1" kern="1200" dirty="0">
              <a:solidFill>
                <a:schemeClr val="tx1"/>
              </a:solidFill>
            </a:rPr>
            <a:t>Possiamo abbinare un CS a un US incentivante tutte le volte che vogliamo</a:t>
          </a:r>
          <a:endParaRPr lang="en-US" sz="2300" b="1" kern="1200" dirty="0">
            <a:solidFill>
              <a:schemeClr val="tx1"/>
            </a:solidFill>
          </a:endParaRPr>
        </a:p>
      </dsp:txBody>
      <dsp:txXfrm>
        <a:off x="61741" y="156178"/>
        <a:ext cx="4876642" cy="1141288"/>
      </dsp:txXfrm>
    </dsp:sp>
    <dsp:sp modelId="{214D3167-30F5-774B-987E-3394902840FD}">
      <dsp:nvSpPr>
        <dsp:cNvPr id="0" name=""/>
        <dsp:cNvSpPr/>
      </dsp:nvSpPr>
      <dsp:spPr>
        <a:xfrm>
          <a:off x="0" y="1425447"/>
          <a:ext cx="5000124" cy="1264770"/>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b="1" kern="1200" dirty="0">
              <a:solidFill>
                <a:schemeClr val="tx1"/>
              </a:solidFill>
            </a:rPr>
            <a:t>Ma se il CS non è predittivo verso l’US…</a:t>
          </a:r>
          <a:endParaRPr lang="en-US" sz="2300" b="1" kern="1200" dirty="0">
            <a:solidFill>
              <a:schemeClr val="tx1"/>
            </a:solidFill>
          </a:endParaRPr>
        </a:p>
      </dsp:txBody>
      <dsp:txXfrm>
        <a:off x="61741" y="1487188"/>
        <a:ext cx="4876642" cy="1141288"/>
      </dsp:txXfrm>
    </dsp:sp>
    <dsp:sp modelId="{B0232D3D-FB39-DC40-BF59-D8763527385D}">
      <dsp:nvSpPr>
        <dsp:cNvPr id="0" name=""/>
        <dsp:cNvSpPr/>
      </dsp:nvSpPr>
      <dsp:spPr>
        <a:xfrm>
          <a:off x="0" y="2690217"/>
          <a:ext cx="5000124" cy="571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t-IT" sz="1800" kern="1200"/>
            <a:t>perché l’US si presenta con pari probabilità anche in assenza del CS (casi c e d)</a:t>
          </a:r>
          <a:endParaRPr lang="en-US" sz="1800" kern="1200"/>
        </a:p>
      </dsp:txBody>
      <dsp:txXfrm>
        <a:off x="0" y="2690217"/>
        <a:ext cx="5000124" cy="571320"/>
      </dsp:txXfrm>
    </dsp:sp>
    <dsp:sp modelId="{3CB833EF-C64F-7D40-A242-5E49916B37D9}">
      <dsp:nvSpPr>
        <dsp:cNvPr id="0" name=""/>
        <dsp:cNvSpPr/>
      </dsp:nvSpPr>
      <dsp:spPr>
        <a:xfrm>
          <a:off x="0" y="3261537"/>
          <a:ext cx="5000124" cy="126477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b="1" kern="1200" dirty="0">
              <a:solidFill>
                <a:schemeClr val="tx1"/>
              </a:solidFill>
            </a:rPr>
            <a:t>…allora l’associazione CS</a:t>
          </a:r>
          <a:r>
            <a:rPr lang="it-IT" sz="2300" b="1" kern="1200" dirty="0">
              <a:solidFill>
                <a:schemeClr val="tx1"/>
              </a:solidFill>
              <a:sym typeface="Wingdings" panose="05000000000000000000" pitchFamily="2" charset="2"/>
            </a:rPr>
            <a:t></a:t>
          </a:r>
          <a:r>
            <a:rPr lang="it-IT" sz="2300" b="1" kern="1200" dirty="0">
              <a:solidFill>
                <a:schemeClr val="tx1"/>
              </a:solidFill>
            </a:rPr>
            <a:t>US non viene appresa</a:t>
          </a:r>
          <a:endParaRPr lang="en-US" sz="2300" b="1" kern="1200" dirty="0">
            <a:solidFill>
              <a:schemeClr val="tx1"/>
            </a:solidFill>
          </a:endParaRPr>
        </a:p>
      </dsp:txBody>
      <dsp:txXfrm>
        <a:off x="61741" y="3323278"/>
        <a:ext cx="4876642" cy="1141288"/>
      </dsp:txXfrm>
    </dsp:sp>
    <dsp:sp modelId="{6018D8D5-45F4-C142-8B5F-EED9F0B519E2}">
      <dsp:nvSpPr>
        <dsp:cNvPr id="0" name=""/>
        <dsp:cNvSpPr/>
      </dsp:nvSpPr>
      <dsp:spPr>
        <a:xfrm>
          <a:off x="0" y="4526307"/>
          <a:ext cx="5000124" cy="8331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t-IT" sz="1800" kern="1200"/>
            <a:t>E di fatto, dal punto di vista computazionale, </a:t>
          </a:r>
          <a:r>
            <a:rPr lang="it-IT" sz="1800" b="1" kern="1200"/>
            <a:t>non dovrebbe</a:t>
          </a:r>
          <a:r>
            <a:rPr lang="it-IT" sz="1800" kern="1200"/>
            <a:t> essere appresa, perché </a:t>
          </a:r>
          <a:r>
            <a:rPr lang="it-IT" sz="1800" b="1" kern="1200"/>
            <a:t>non supporta l’obiettivo di previsione</a:t>
          </a:r>
          <a:endParaRPr lang="en-US" sz="1800" kern="1200"/>
        </a:p>
      </dsp:txBody>
      <dsp:txXfrm>
        <a:off x="0" y="4526307"/>
        <a:ext cx="5000124" cy="833175"/>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1D82D6-9F70-3048-80D7-EA12DE523077}">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6412861-E110-614B-99FF-4662E1021094}">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it-IT" sz="2200" kern="1200" dirty="0"/>
            <a:t>La potenza causale fu introdotto solo molto tempo dopo, nel 1997. Patricia </a:t>
          </a:r>
          <a:r>
            <a:rPr lang="it-IT" sz="2200" kern="1200" dirty="0" err="1"/>
            <a:t>Cheng</a:t>
          </a:r>
          <a:r>
            <a:rPr lang="it-IT" sz="2200" kern="1200" dirty="0"/>
            <a:t> ha dimostrato che la p.c. modella i dati di </a:t>
          </a:r>
          <a:r>
            <a:rPr lang="it-IT" sz="2200" kern="1200" dirty="0" err="1"/>
            <a:t>Rescorla</a:t>
          </a:r>
          <a:r>
            <a:rPr lang="it-IT" sz="2200" kern="1200" dirty="0"/>
            <a:t> ancor meglio del ΔP, a suggerire che i topi di </a:t>
          </a:r>
          <a:r>
            <a:rPr lang="it-IT" sz="2200" kern="1200" dirty="0" err="1"/>
            <a:t>Rescorla</a:t>
          </a:r>
          <a:r>
            <a:rPr lang="it-IT" sz="2200" kern="1200" dirty="0"/>
            <a:t> apprendevano “nessi causali”: il suono “causa” l’arrivo della scossa.</a:t>
          </a:r>
          <a:endParaRPr lang="en-US" sz="2200" kern="1200" dirty="0"/>
        </a:p>
      </dsp:txBody>
      <dsp:txXfrm>
        <a:off x="0" y="0"/>
        <a:ext cx="5000124" cy="2726960"/>
      </dsp:txXfrm>
    </dsp:sp>
    <dsp:sp modelId="{37676DDB-F86B-634B-A248-F2671BCB0A32}">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7E617D7-A784-D443-9CB5-17581F81BDDA}">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it-IT" sz="2200" kern="1200"/>
            <a:t>Balsam e collaboratori (2010) rilessero ulteriormente i dati di Rescorla, mostrando che il tasso di apprendimento nei diversi gruppi, ancor meglio che dal </a:t>
          </a:r>
          <a:r>
            <a:rPr lang="el-GR" sz="2200" kern="1200"/>
            <a:t>Δ</a:t>
          </a:r>
          <a:r>
            <a:rPr lang="it-IT" sz="2200" kern="1200"/>
            <a:t>P e dalla potenza causale, era previsto da quanti </a:t>
          </a:r>
          <a:r>
            <a:rPr lang="it-IT" sz="2200" i="1" kern="1200"/>
            <a:t>bit</a:t>
          </a:r>
          <a:r>
            <a:rPr lang="it-IT" sz="2200" kern="1200"/>
            <a:t> di informazione la comparsa del CS forniva per prevedere la probabile collocazione temporale del successivo US</a:t>
          </a:r>
          <a:endParaRPr lang="en-US" sz="2200" kern="1200"/>
        </a:p>
      </dsp:txBody>
      <dsp:txXfrm>
        <a:off x="0" y="2726960"/>
        <a:ext cx="5000124" cy="272696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ADAD4A-F8C4-F54C-8D29-0559DA3C2151}">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40F6226-C479-6C4F-8265-701C94388717}">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kern="1200"/>
            <a:t>Fenomeno scoperto da Shanks, 1985, su soggetti umani</a:t>
          </a:r>
          <a:endParaRPr lang="en-US" sz="2700" kern="1200"/>
        </a:p>
      </dsp:txBody>
      <dsp:txXfrm>
        <a:off x="0" y="0"/>
        <a:ext cx="5000124" cy="1363480"/>
      </dsp:txXfrm>
    </dsp:sp>
    <dsp:sp modelId="{78C0DC8F-0C88-8144-B63D-20338E2BAC4D}">
      <dsp:nvSpPr>
        <dsp:cNvPr id="0" name=""/>
        <dsp:cNvSpPr/>
      </dsp:nvSpPr>
      <dsp:spPr>
        <a:xfrm>
          <a:off x="0" y="136348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24BCE6D-29BD-964C-84F8-1CF93CB991B9}">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kern="1200" dirty="0"/>
            <a:t>Poi trovato – con qualche differenza – anche su soggetti animali (Miller e </a:t>
          </a:r>
          <a:r>
            <a:rPr lang="it-IT" sz="2700" kern="1200" dirty="0" err="1"/>
            <a:t>Matute</a:t>
          </a:r>
          <a:r>
            <a:rPr lang="it-IT" sz="2700" kern="1200" dirty="0"/>
            <a:t>, 1996)</a:t>
          </a:r>
          <a:endParaRPr lang="en-US" sz="2700" kern="1200" dirty="0"/>
        </a:p>
      </dsp:txBody>
      <dsp:txXfrm>
        <a:off x="0" y="1363480"/>
        <a:ext cx="5000124" cy="1363480"/>
      </dsp:txXfrm>
    </dsp:sp>
    <dsp:sp modelId="{3349081C-3AA8-FF46-A3BC-B3AD0268C7C3}">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A57AD7A-2FE6-0A4E-9718-7FAB23D795EE}">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b="1" i="1" kern="1200"/>
            <a:t>Backward blocking: Fase 1: AB+; Fase 2: B+; Test: A → 0 o r</a:t>
          </a:r>
          <a:endParaRPr lang="en-US" sz="2700" kern="1200"/>
        </a:p>
      </dsp:txBody>
      <dsp:txXfrm>
        <a:off x="0" y="2726960"/>
        <a:ext cx="5000124" cy="1363480"/>
      </dsp:txXfrm>
    </dsp:sp>
    <dsp:sp modelId="{F0A6DC47-2B71-504E-A954-E41D256A9A66}">
      <dsp:nvSpPr>
        <dsp:cNvPr id="0" name=""/>
        <dsp:cNvSpPr/>
      </dsp:nvSpPr>
      <dsp:spPr>
        <a:xfrm>
          <a:off x="0" y="409044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5A2B681-B7F2-2443-BA5D-FECB0BD131DF}">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b="1" kern="1200"/>
            <a:t>Controllo: AB+; Test: A → R</a:t>
          </a:r>
          <a:endParaRPr lang="en-US" sz="2700" kern="1200"/>
        </a:p>
      </dsp:txBody>
      <dsp:txXfrm>
        <a:off x="0" y="4090440"/>
        <a:ext cx="5000124" cy="136348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5FEE6-C3A4-3340-9DAC-3FFE1C321EB7}">
      <dsp:nvSpPr>
        <dsp:cNvPr id="0" name=""/>
        <dsp:cNvSpPr/>
      </dsp:nvSpPr>
      <dsp:spPr>
        <a:xfrm>
          <a:off x="0" y="665"/>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1A0AF20-CE16-3740-A304-98C01C522064}">
      <dsp:nvSpPr>
        <dsp:cNvPr id="0" name=""/>
        <dsp:cNvSpPr/>
      </dsp:nvSpPr>
      <dsp:spPr>
        <a:xfrm>
          <a:off x="0" y="665"/>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L’unica differenza rispetto al </a:t>
          </a:r>
          <a:r>
            <a:rPr lang="it-IT" sz="1700" i="1" kern="1200"/>
            <a:t>forward blocking è nell’ordine di presentazione </a:t>
          </a:r>
          <a:r>
            <a:rPr lang="it-IT" sz="1700" kern="1200"/>
            <a:t>degli stimoli</a:t>
          </a:r>
          <a:endParaRPr lang="en-US" sz="1700" kern="1200"/>
        </a:p>
      </dsp:txBody>
      <dsp:txXfrm>
        <a:off x="0" y="665"/>
        <a:ext cx="5000124" cy="1090517"/>
      </dsp:txXfrm>
    </dsp:sp>
    <dsp:sp modelId="{C8E90C63-707C-9647-AF34-2DC1C437CC83}">
      <dsp:nvSpPr>
        <dsp:cNvPr id="0" name=""/>
        <dsp:cNvSpPr/>
      </dsp:nvSpPr>
      <dsp:spPr>
        <a:xfrm>
          <a:off x="0" y="109118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DEDDAA2-137C-4249-9A83-E7E6D0A93BC8}">
      <dsp:nvSpPr>
        <dsp:cNvPr id="0" name=""/>
        <dsp:cNvSpPr/>
      </dsp:nvSpPr>
      <dsp:spPr>
        <a:xfrm>
          <a:off x="0" y="1091183"/>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dirty="0"/>
            <a:t>Nel primo, B+ precede AB+. Nel secondo, è l’opposto. </a:t>
          </a:r>
          <a:endParaRPr lang="en-US" sz="1700" kern="1200" dirty="0"/>
        </a:p>
      </dsp:txBody>
      <dsp:txXfrm>
        <a:off x="0" y="1091183"/>
        <a:ext cx="5000124" cy="1090517"/>
      </dsp:txXfrm>
    </dsp:sp>
    <dsp:sp modelId="{ABD3FF30-038F-0346-B7D2-9D6BA488D24F}">
      <dsp:nvSpPr>
        <dsp:cNvPr id="0" name=""/>
        <dsp:cNvSpPr/>
      </dsp:nvSpPr>
      <dsp:spPr>
        <a:xfrm>
          <a:off x="0" y="218170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7B23A2B-CAF4-6141-881E-6840FB735722}">
      <dsp:nvSpPr>
        <dsp:cNvPr id="0" name=""/>
        <dsp:cNvSpPr/>
      </dsp:nvSpPr>
      <dsp:spPr>
        <a:xfrm>
          <a:off x="0" y="2181701"/>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Dal punto di vista computazionale, l’ordine di presentazione non ha rilievo (il ΔP non cambia).</a:t>
          </a:r>
          <a:endParaRPr lang="en-US" sz="1700" kern="1200"/>
        </a:p>
      </dsp:txBody>
      <dsp:txXfrm>
        <a:off x="0" y="2181701"/>
        <a:ext cx="5000124" cy="1090517"/>
      </dsp:txXfrm>
    </dsp:sp>
    <dsp:sp modelId="{DFDC1946-496B-EF47-A59D-6FD626EE9656}">
      <dsp:nvSpPr>
        <dsp:cNvPr id="0" name=""/>
        <dsp:cNvSpPr/>
      </dsp:nvSpPr>
      <dsp:spPr>
        <a:xfrm>
          <a:off x="0" y="327221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10B5C59-8944-F947-9950-0FAE444A594E}">
      <dsp:nvSpPr>
        <dsp:cNvPr id="0" name=""/>
        <dsp:cNvSpPr/>
      </dsp:nvSpPr>
      <dsp:spPr>
        <a:xfrm>
          <a:off x="0" y="3272218"/>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Ma dal punto di vista </a:t>
          </a:r>
          <a:r>
            <a:rPr lang="it-IT" sz="1700" i="1" kern="1200"/>
            <a:t>algoritmico il suo rilievo è fondamentale. Nel backward blocking A è inizialmente associato all’outcome, e in quella fase, come dimostrato </a:t>
          </a:r>
          <a:r>
            <a:rPr lang="it-IT" sz="1700" kern="1200"/>
            <a:t>nel controllo, l’associazione è appresa.</a:t>
          </a:r>
          <a:endParaRPr lang="en-US" sz="1700" kern="1200"/>
        </a:p>
      </dsp:txBody>
      <dsp:txXfrm>
        <a:off x="0" y="3272218"/>
        <a:ext cx="5000124" cy="1090517"/>
      </dsp:txXfrm>
    </dsp:sp>
    <dsp:sp modelId="{F5730B32-389E-F34B-856B-7F5E3AEEFE70}">
      <dsp:nvSpPr>
        <dsp:cNvPr id="0" name=""/>
        <dsp:cNvSpPr/>
      </dsp:nvSpPr>
      <dsp:spPr>
        <a:xfrm>
          <a:off x="0" y="4362736"/>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4262FBF-543E-1146-A6E0-2BCDF21E1B85}">
      <dsp:nvSpPr>
        <dsp:cNvPr id="0" name=""/>
        <dsp:cNvSpPr/>
      </dsp:nvSpPr>
      <dsp:spPr>
        <a:xfrm>
          <a:off x="0" y="4362736"/>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Durante la fase 2, A </a:t>
          </a:r>
          <a:r>
            <a:rPr lang="it-IT" sz="1700" i="1" kern="1200"/>
            <a:t>non compare mai. Eppure </a:t>
          </a:r>
          <a:r>
            <a:rPr lang="it-IT" sz="1700" kern="1200"/>
            <a:t>la sua associazione con l’</a:t>
          </a:r>
          <a:r>
            <a:rPr lang="it-IT" sz="1700" i="1" kern="1200"/>
            <a:t>outcome è disappresa, attraverso una rielaborazione “a posteriori”, in assenza dello stimolo (</a:t>
          </a:r>
          <a:r>
            <a:rPr lang="it-IT" sz="1700" b="1" i="1" kern="1200"/>
            <a:t>retrospective revaluation).</a:t>
          </a:r>
          <a:endParaRPr lang="en-US" sz="1700" kern="1200"/>
        </a:p>
      </dsp:txBody>
      <dsp:txXfrm>
        <a:off x="0" y="4362736"/>
        <a:ext cx="5000124" cy="1090517"/>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CA72A-9370-4B48-B1C4-7E95061D53F8}">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DD5ADD9-2728-4D4C-9A69-03648F2961D1}">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La scoperta backward blocking, insieme ad altre manifestazioni di retrospective revaluation, segnò il definitivo abbandono dell’idea che la forza dell’associazione di uno stimolo con una conseguenza possa essere revisionata solo quando lo stimolo si presenta (contingenze </a:t>
          </a:r>
          <a:r>
            <a:rPr lang="it-IT" sz="1900" b="1" kern="1200"/>
            <a:t>a </a:t>
          </a:r>
          <a:r>
            <a:rPr lang="it-IT" sz="1900" kern="1200"/>
            <a:t>e</a:t>
          </a:r>
          <a:r>
            <a:rPr lang="it-IT" sz="1900" b="1" kern="1200"/>
            <a:t> b</a:t>
          </a:r>
          <a:r>
            <a:rPr lang="it-IT" sz="1900" kern="1200"/>
            <a:t>) </a:t>
          </a:r>
          <a:endParaRPr lang="en-US" sz="1900" kern="1200"/>
        </a:p>
      </dsp:txBody>
      <dsp:txXfrm>
        <a:off x="0" y="2663"/>
        <a:ext cx="5000124" cy="1816197"/>
      </dsp:txXfrm>
    </dsp:sp>
    <dsp:sp modelId="{01BCF41F-E4FC-7D4E-B3E5-00BAA5A19780}">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2DEC110-BAC9-CA4B-85E9-5099DC8C7C5B}">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dirty="0"/>
            <a:t>Non solo la concomitanza tra CS e US non è necessaria né sufficiente per apprendere un’associazione, ma non è necessaria neppure la presenza del CS, per modificare il suo grado di associazione verso l’US. </a:t>
          </a:r>
          <a:endParaRPr lang="en-US" sz="1900" kern="1200" dirty="0"/>
        </a:p>
      </dsp:txBody>
      <dsp:txXfrm>
        <a:off x="0" y="1818861"/>
        <a:ext cx="5000124" cy="1816197"/>
      </dsp:txXfrm>
    </dsp:sp>
    <dsp:sp modelId="{653FE4EE-BD1B-B345-91CA-99455BAB295C}">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8EF8347-E9FD-D549-A610-9FE2567DDEC9}">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dirty="0"/>
            <a:t>Persino l’apprendimento animale delle correlazioni, per lungo tempo ritenuto esclusivamente di tipo bottom-up, sembra poter avvenire in modo retrospettivo, caratteristica distintiva dell’apprendimento di tipo top-down.</a:t>
          </a:r>
          <a:endParaRPr lang="en-US" sz="1900" kern="1200" dirty="0"/>
        </a:p>
      </dsp:txBody>
      <dsp:txXfrm>
        <a:off x="0" y="3635058"/>
        <a:ext cx="5000124" cy="1816197"/>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830F93-84CF-364E-AC1F-87EA51AE0A75}">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46844A8-0491-0F4D-90ED-0DDA4AF0E274}">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Paradossalmente, molti altri paradigmi mostrano grande insensibilità alle proprietà statistiche dei dati</a:t>
          </a:r>
          <a:endParaRPr lang="en-US" sz="2300" kern="1200"/>
        </a:p>
      </dsp:txBody>
      <dsp:txXfrm>
        <a:off x="0" y="2663"/>
        <a:ext cx="5000124" cy="1816197"/>
      </dsp:txXfrm>
    </dsp:sp>
    <dsp:sp modelId="{CEF8B1F5-7AD6-0149-876F-2623C8EBA40B}">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3EE28BE-2525-2145-8F8A-1D048B1C94EB}">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In numerosi studi che richiedono giudizi espliciti e consapevoli di covariazione o causalità i partecipanti non danno eguale peso alle osservazioni di tipo a, b, c, d.</a:t>
          </a:r>
          <a:endParaRPr lang="en-US" sz="2300" kern="1200"/>
        </a:p>
      </dsp:txBody>
      <dsp:txXfrm>
        <a:off x="0" y="1818861"/>
        <a:ext cx="5000124" cy="1816197"/>
      </dsp:txXfrm>
    </dsp:sp>
    <dsp:sp modelId="{52CC624E-8416-0549-8DDE-A8E223AC8BAF}">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91ECA6C-3CA5-3B47-9F69-64DA3DDA7B3E}">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dirty="0"/>
            <a:t>illudendosi dell’esistenza di associazioni che non esistono, o amplificando associazioni deboli</a:t>
          </a:r>
          <a:endParaRPr lang="en-US" sz="2300" kern="1200" dirty="0"/>
        </a:p>
      </dsp:txBody>
      <dsp:txXfrm>
        <a:off x="0" y="3635058"/>
        <a:ext cx="5000124" cy="1816197"/>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02ADF3-0CC8-7040-A611-8B65E89801F5}">
      <dsp:nvSpPr>
        <dsp:cNvPr id="0" name=""/>
        <dsp:cNvSpPr/>
      </dsp:nvSpPr>
      <dsp:spPr>
        <a:xfrm>
          <a:off x="0" y="167942"/>
          <a:ext cx="5000124" cy="190231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it-IT" sz="2700" kern="1200" dirty="0">
              <a:solidFill>
                <a:schemeClr val="tx1"/>
              </a:solidFill>
            </a:rPr>
            <a:t>Inoltre, i casi più rari in assoluto, siano essi a, b, c o d, sono sistematicamente sovrastimati</a:t>
          </a:r>
          <a:endParaRPr lang="en-US" sz="2700" kern="1200" dirty="0">
            <a:solidFill>
              <a:schemeClr val="tx1"/>
            </a:solidFill>
          </a:endParaRPr>
        </a:p>
      </dsp:txBody>
      <dsp:txXfrm>
        <a:off x="92863" y="260805"/>
        <a:ext cx="4814398" cy="1716584"/>
      </dsp:txXfrm>
    </dsp:sp>
    <dsp:sp modelId="{64E486C8-0813-CC4E-A84F-5C0FD9290A48}">
      <dsp:nvSpPr>
        <dsp:cNvPr id="0" name=""/>
        <dsp:cNvSpPr/>
      </dsp:nvSpPr>
      <dsp:spPr>
        <a:xfrm>
          <a:off x="0" y="2070252"/>
          <a:ext cx="5000124" cy="1313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it-IT" sz="2100" kern="1200" dirty="0"/>
            <a:t>catturano l’attenzione</a:t>
          </a:r>
          <a:endParaRPr lang="en-US" sz="2100" kern="1200" dirty="0"/>
        </a:p>
        <a:p>
          <a:pPr marL="228600" lvl="1" indent="-228600" algn="l" defTabSz="933450">
            <a:lnSpc>
              <a:spcPct val="90000"/>
            </a:lnSpc>
            <a:spcBef>
              <a:spcPct val="0"/>
            </a:spcBef>
            <a:spcAft>
              <a:spcPct val="20000"/>
            </a:spcAft>
            <a:buChar char="•"/>
          </a:pPr>
          <a:r>
            <a:rPr lang="it-IT" sz="2100" kern="1200" dirty="0"/>
            <a:t>Oppure: l’individuo ritiene di dover essersene dimenticati alcuni, e controbilancia</a:t>
          </a:r>
          <a:endParaRPr lang="en-US" sz="2100" kern="1200" dirty="0"/>
        </a:p>
      </dsp:txBody>
      <dsp:txXfrm>
        <a:off x="0" y="2070252"/>
        <a:ext cx="5000124" cy="1313414"/>
      </dsp:txXfrm>
    </dsp:sp>
    <dsp:sp modelId="{550C8BF1-A5A6-064B-AFE6-C5321ED6EF68}">
      <dsp:nvSpPr>
        <dsp:cNvPr id="0" name=""/>
        <dsp:cNvSpPr/>
      </dsp:nvSpPr>
      <dsp:spPr>
        <a:xfrm>
          <a:off x="0" y="3383667"/>
          <a:ext cx="5000124" cy="190231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it-IT" sz="2700" kern="1200" dirty="0">
              <a:solidFill>
                <a:schemeClr val="tx1"/>
              </a:solidFill>
            </a:rPr>
            <a:t>Vedremo alla fine della prossima sezione come queste tendenze, anche agendo insieme, generino correlazioni illusorie significative</a:t>
          </a:r>
          <a:endParaRPr lang="en-US" sz="2700" kern="1200" dirty="0">
            <a:solidFill>
              <a:schemeClr val="tx1"/>
            </a:solidFill>
          </a:endParaRPr>
        </a:p>
      </dsp:txBody>
      <dsp:txXfrm>
        <a:off x="92863" y="3476530"/>
        <a:ext cx="4814398" cy="1716584"/>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D7445C-4C89-0D45-B95F-97C8BDC8AE51}">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9126D2F-8D04-4C40-BF34-DFBD6E29396E}">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Forte tendenza a non distinguere tra le diverse celle, e a basarsi solo sui totali marginali di righe e colonne</a:t>
          </a:r>
          <a:endParaRPr lang="en-US" sz="2300" kern="1200"/>
        </a:p>
      </dsp:txBody>
      <dsp:txXfrm>
        <a:off x="0" y="2663"/>
        <a:ext cx="5000124" cy="1816197"/>
      </dsp:txXfrm>
    </dsp:sp>
    <dsp:sp modelId="{EE41AD75-CB8C-7E43-A856-FA7C71320E5B}">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A892759-B9D8-814B-8780-1A171A3E2390}">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Si associa il totale marginale più alto di osservazioni sulle righe al più alto sulle colonne, e quello più basso sulle righe al più basso sulle colonne</a:t>
          </a:r>
          <a:endParaRPr lang="en-US" sz="2300" kern="1200"/>
        </a:p>
      </dsp:txBody>
      <dsp:txXfrm>
        <a:off x="0" y="1818861"/>
        <a:ext cx="5000124" cy="1816197"/>
      </dsp:txXfrm>
    </dsp:sp>
    <dsp:sp modelId="{9E7545BE-920E-A94D-AA17-E39C0BC4B232}">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36B7FF9-D281-B949-BDC4-936297D37756}">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Per quanto sorprendente, questa tendenza è stata osservata in modo robusto sia su stimoli simultanei (tavole di contingenza, anche a più vie), sia su stimoli seriali</a:t>
          </a:r>
          <a:endParaRPr lang="en-US" sz="2300" kern="1200"/>
        </a:p>
      </dsp:txBody>
      <dsp:txXfrm>
        <a:off x="0" y="3635058"/>
        <a:ext cx="5000124" cy="1816197"/>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1B3B6-93C4-D24B-9295-15DC320349B5}">
      <dsp:nvSpPr>
        <dsp:cNvPr id="0" name=""/>
        <dsp:cNvSpPr/>
      </dsp:nvSpPr>
      <dsp:spPr>
        <a:xfrm>
          <a:off x="610" y="346529"/>
          <a:ext cx="2380430" cy="1428258"/>
        </a:xfrm>
        <a:prstGeom prst="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err="1">
              <a:solidFill>
                <a:schemeClr val="tx1"/>
              </a:solidFill>
            </a:rPr>
            <a:t>ΔV</a:t>
          </a:r>
          <a:r>
            <a:rPr lang="it-IT" sz="1400" kern="1200" baseline="-25000" dirty="0" err="1">
              <a:solidFill>
                <a:schemeClr val="tx1"/>
              </a:solidFill>
            </a:rPr>
            <a:t>CS</a:t>
          </a:r>
          <a:r>
            <a:rPr lang="it-IT" sz="1400" kern="1200" baseline="30000" dirty="0" err="1">
              <a:solidFill>
                <a:schemeClr val="tx1"/>
              </a:solidFill>
            </a:rPr>
            <a:t>n</a:t>
          </a:r>
          <a:r>
            <a:rPr lang="it-IT" sz="1400" kern="1200" baseline="30000" dirty="0">
              <a:solidFill>
                <a:schemeClr val="tx1"/>
              </a:solidFill>
            </a:rPr>
            <a:t> + 1</a:t>
          </a:r>
          <a:r>
            <a:rPr lang="it-IT" sz="1400" kern="1200" dirty="0">
              <a:solidFill>
                <a:schemeClr val="tx1"/>
              </a:solidFill>
            </a:rPr>
            <a:t>: differenza di forza associativa del CS verso l’US alla prova n+1</a:t>
          </a:r>
          <a:endParaRPr lang="en-US" sz="1400" kern="1200" dirty="0">
            <a:solidFill>
              <a:schemeClr val="tx1"/>
            </a:solidFill>
          </a:endParaRPr>
        </a:p>
      </dsp:txBody>
      <dsp:txXfrm>
        <a:off x="610" y="346529"/>
        <a:ext cx="2380430" cy="1428258"/>
      </dsp:txXfrm>
    </dsp:sp>
    <dsp:sp modelId="{EB45089A-18D3-364E-9534-148115D20F94}">
      <dsp:nvSpPr>
        <dsp:cNvPr id="0" name=""/>
        <dsp:cNvSpPr/>
      </dsp:nvSpPr>
      <dsp:spPr>
        <a:xfrm>
          <a:off x="2619083" y="346529"/>
          <a:ext cx="2380430" cy="1428258"/>
        </a:xfrm>
        <a:prstGeom prst="rect">
          <a:avLst/>
        </a:prstGeom>
        <a:gradFill rotWithShape="0">
          <a:gsLst>
            <a:gs pos="0">
              <a:schemeClr val="accent2">
                <a:hueOff val="936304"/>
                <a:satOff val="-1168"/>
                <a:lumOff val="275"/>
                <a:alphaOff val="0"/>
                <a:tint val="100000"/>
                <a:shade val="100000"/>
                <a:satMod val="130000"/>
              </a:schemeClr>
            </a:gs>
            <a:gs pos="100000">
              <a:schemeClr val="accent2">
                <a:hueOff val="936304"/>
                <a:satOff val="-1168"/>
                <a:lumOff val="27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0&lt;α</a:t>
          </a:r>
          <a:r>
            <a:rPr lang="it-IT" sz="1400" kern="1200" baseline="-25000" dirty="0">
              <a:solidFill>
                <a:schemeClr val="tx1"/>
              </a:solidFill>
            </a:rPr>
            <a:t>CS</a:t>
          </a:r>
          <a:r>
            <a:rPr lang="it-IT" sz="1400" kern="1200" dirty="0">
              <a:solidFill>
                <a:schemeClr val="tx1"/>
              </a:solidFill>
            </a:rPr>
            <a:t>&lt;1: salienza del CS</a:t>
          </a:r>
          <a:endParaRPr lang="en-US" sz="1400" kern="1200" dirty="0">
            <a:solidFill>
              <a:schemeClr val="tx1"/>
            </a:solidFill>
          </a:endParaRPr>
        </a:p>
      </dsp:txBody>
      <dsp:txXfrm>
        <a:off x="2619083" y="346529"/>
        <a:ext cx="2380430" cy="1428258"/>
      </dsp:txXfrm>
    </dsp:sp>
    <dsp:sp modelId="{8B1BAE22-8888-9347-A832-155B520CE510}">
      <dsp:nvSpPr>
        <dsp:cNvPr id="0" name=""/>
        <dsp:cNvSpPr/>
      </dsp:nvSpPr>
      <dsp:spPr>
        <a:xfrm>
          <a:off x="610" y="2012830"/>
          <a:ext cx="2380430" cy="1428258"/>
        </a:xfrm>
        <a:prstGeom prst="rect">
          <a:avLst/>
        </a:prstGeom>
        <a:gradFill rotWithShape="0">
          <a:gsLst>
            <a:gs pos="0">
              <a:schemeClr val="accent2">
                <a:hueOff val="1872608"/>
                <a:satOff val="-2336"/>
                <a:lumOff val="549"/>
                <a:alphaOff val="0"/>
                <a:tint val="100000"/>
                <a:shade val="100000"/>
                <a:satMod val="130000"/>
              </a:schemeClr>
            </a:gs>
            <a:gs pos="100000">
              <a:schemeClr val="accent2">
                <a:hueOff val="1872608"/>
                <a:satOff val="-2336"/>
                <a:lumOff val="549"/>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0&lt;β</a:t>
          </a:r>
          <a:r>
            <a:rPr lang="it-IT" sz="1400" kern="1200" baseline="-25000" dirty="0">
              <a:solidFill>
                <a:schemeClr val="tx1"/>
              </a:solidFill>
            </a:rPr>
            <a:t>US</a:t>
          </a:r>
          <a:r>
            <a:rPr lang="it-IT" sz="1400" kern="1200" dirty="0">
              <a:solidFill>
                <a:schemeClr val="tx1"/>
              </a:solidFill>
            </a:rPr>
            <a:t>&lt;1: salienza del US</a:t>
          </a:r>
          <a:endParaRPr lang="en-US" sz="1400" kern="1200" dirty="0">
            <a:solidFill>
              <a:schemeClr val="tx1"/>
            </a:solidFill>
          </a:endParaRPr>
        </a:p>
      </dsp:txBody>
      <dsp:txXfrm>
        <a:off x="610" y="2012830"/>
        <a:ext cx="2380430" cy="1428258"/>
      </dsp:txXfrm>
    </dsp:sp>
    <dsp:sp modelId="{0F15F3BE-BAB2-D242-9FAD-5D99F64334F3}">
      <dsp:nvSpPr>
        <dsp:cNvPr id="0" name=""/>
        <dsp:cNvSpPr/>
      </dsp:nvSpPr>
      <dsp:spPr>
        <a:xfrm>
          <a:off x="2619083" y="2012830"/>
          <a:ext cx="2380430" cy="1428258"/>
        </a:xfrm>
        <a:prstGeom prst="rect">
          <a:avLst/>
        </a:prstGeom>
        <a:gradFill rotWithShape="0">
          <a:gsLst>
            <a:gs pos="0">
              <a:schemeClr val="accent2">
                <a:hueOff val="2808911"/>
                <a:satOff val="-3503"/>
                <a:lumOff val="824"/>
                <a:alphaOff val="0"/>
                <a:tint val="100000"/>
                <a:shade val="100000"/>
                <a:satMod val="130000"/>
              </a:schemeClr>
            </a:gs>
            <a:gs pos="100000">
              <a:schemeClr val="accent2">
                <a:hueOff val="2808911"/>
                <a:satOff val="-3503"/>
                <a:lumOff val="824"/>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it-IT" sz="1400" kern="1200" dirty="0">
              <a:solidFill>
                <a:schemeClr val="tx1"/>
              </a:solidFill>
            </a:rPr>
            <a:t>Il loro prodotto è il </a:t>
          </a:r>
          <a:r>
            <a:rPr lang="it-IT" sz="1400" b="1" kern="1200" dirty="0" err="1">
              <a:solidFill>
                <a:schemeClr val="tx1"/>
              </a:solidFill>
            </a:rPr>
            <a:t>learning</a:t>
          </a:r>
          <a:r>
            <a:rPr lang="it-IT" sz="1400" b="1" kern="1200" dirty="0">
              <a:solidFill>
                <a:schemeClr val="tx1"/>
              </a:solidFill>
            </a:rPr>
            <a:t> rate</a:t>
          </a:r>
          <a:endParaRPr lang="en-US" sz="1400" kern="1200" dirty="0">
            <a:solidFill>
              <a:schemeClr val="tx1"/>
            </a:solidFill>
          </a:endParaRPr>
        </a:p>
      </dsp:txBody>
      <dsp:txXfrm>
        <a:off x="2619083" y="2012830"/>
        <a:ext cx="2380430" cy="1428258"/>
      </dsp:txXfrm>
    </dsp:sp>
    <dsp:sp modelId="{0AB181FC-1FA5-1B4C-830D-FEA7D76098D3}">
      <dsp:nvSpPr>
        <dsp:cNvPr id="0" name=""/>
        <dsp:cNvSpPr/>
      </dsp:nvSpPr>
      <dsp:spPr>
        <a:xfrm>
          <a:off x="610" y="3679132"/>
          <a:ext cx="2380430" cy="1428258"/>
        </a:xfrm>
        <a:prstGeom prst="rect">
          <a:avLst/>
        </a:prstGeom>
        <a:gradFill rotWithShape="0">
          <a:gsLst>
            <a:gs pos="0">
              <a:schemeClr val="accent2">
                <a:hueOff val="3745215"/>
                <a:satOff val="-4671"/>
                <a:lumOff val="1098"/>
                <a:alphaOff val="0"/>
                <a:tint val="100000"/>
                <a:shade val="100000"/>
                <a:satMod val="130000"/>
              </a:schemeClr>
            </a:gs>
            <a:gs pos="100000">
              <a:schemeClr val="accent2">
                <a:hueOff val="3745215"/>
                <a:satOff val="-4671"/>
                <a:lumOff val="109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dirty="0" err="1">
              <a:solidFill>
                <a:schemeClr val="tx1"/>
              </a:solidFill>
            </a:rPr>
            <a:t>λ</a:t>
          </a:r>
          <a:r>
            <a:rPr lang="it-IT" sz="1400" kern="1200" dirty="0">
              <a:solidFill>
                <a:schemeClr val="tx1"/>
              </a:solidFill>
            </a:rPr>
            <a:t>: valore asintotico dell’apprendimento</a:t>
          </a:r>
          <a:endParaRPr lang="en-US" sz="1400" kern="1200" dirty="0">
            <a:solidFill>
              <a:schemeClr val="tx1"/>
            </a:solidFill>
          </a:endParaRPr>
        </a:p>
        <a:p>
          <a:pPr marL="57150" lvl="1" indent="-57150" algn="l" defTabSz="488950">
            <a:lnSpc>
              <a:spcPct val="90000"/>
            </a:lnSpc>
            <a:spcBef>
              <a:spcPct val="0"/>
            </a:spcBef>
            <a:spcAft>
              <a:spcPct val="15000"/>
            </a:spcAft>
            <a:buChar char="•"/>
          </a:pPr>
          <a:r>
            <a:rPr lang="it-IT" sz="1100" kern="1200">
              <a:solidFill>
                <a:schemeClr val="tx1"/>
              </a:solidFill>
            </a:rPr>
            <a:t>il massimo (o minimo, –λ, nel caso di associazioni inibitorie) di forza V.</a:t>
          </a:r>
          <a:endParaRPr lang="en-US" sz="1100" kern="1200">
            <a:solidFill>
              <a:schemeClr val="tx1"/>
            </a:solidFill>
          </a:endParaRPr>
        </a:p>
        <a:p>
          <a:pPr marL="57150" lvl="1" indent="-57150" algn="l" defTabSz="488950">
            <a:lnSpc>
              <a:spcPct val="90000"/>
            </a:lnSpc>
            <a:spcBef>
              <a:spcPct val="0"/>
            </a:spcBef>
            <a:spcAft>
              <a:spcPct val="15000"/>
            </a:spcAft>
            <a:buChar char="•"/>
          </a:pPr>
          <a:r>
            <a:rPr lang="it-IT" sz="1100" kern="1200" dirty="0">
              <a:solidFill>
                <a:schemeClr val="tx1"/>
              </a:solidFill>
            </a:rPr>
            <a:t>Si assegna </a:t>
          </a:r>
          <a:r>
            <a:rPr lang="it-IT" sz="1100" kern="1200" dirty="0" err="1">
              <a:solidFill>
                <a:schemeClr val="tx1"/>
              </a:solidFill>
            </a:rPr>
            <a:t>λ</a:t>
          </a:r>
          <a:r>
            <a:rPr lang="it-IT" sz="1100" kern="1200" dirty="0">
              <a:solidFill>
                <a:schemeClr val="tx1"/>
              </a:solidFill>
            </a:rPr>
            <a:t>=1 nei trial in US si presenta, e </a:t>
          </a:r>
          <a:r>
            <a:rPr lang="it-IT" sz="1100" kern="1200" dirty="0" err="1">
              <a:solidFill>
                <a:schemeClr val="tx1"/>
              </a:solidFill>
            </a:rPr>
            <a:t>λ</a:t>
          </a:r>
          <a:r>
            <a:rPr lang="it-IT" sz="1100" kern="1200" dirty="0">
              <a:solidFill>
                <a:schemeClr val="tx1"/>
              </a:solidFill>
            </a:rPr>
            <a:t>=0 in quelli dove non si presenta</a:t>
          </a:r>
          <a:endParaRPr lang="en-US" sz="1100" kern="1200" dirty="0">
            <a:solidFill>
              <a:schemeClr val="tx1"/>
            </a:solidFill>
          </a:endParaRPr>
        </a:p>
      </dsp:txBody>
      <dsp:txXfrm>
        <a:off x="610" y="3679132"/>
        <a:ext cx="2380430" cy="1428258"/>
      </dsp:txXfrm>
    </dsp:sp>
    <dsp:sp modelId="{AB299AB0-6D4E-5144-AA4C-FE5CAC06B6E3}">
      <dsp:nvSpPr>
        <dsp:cNvPr id="0" name=""/>
        <dsp:cNvSpPr/>
      </dsp:nvSpPr>
      <dsp:spPr>
        <a:xfrm>
          <a:off x="2619083" y="3679132"/>
          <a:ext cx="2380430" cy="1428258"/>
        </a:xfrm>
        <a:prstGeom prst="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dirty="0">
              <a:solidFill>
                <a:schemeClr val="tx1"/>
              </a:solidFill>
            </a:rPr>
            <a:t>ΣV: somma delle forze V verso US di </a:t>
          </a:r>
          <a:r>
            <a:rPr lang="it-IT" sz="1400" b="1" kern="1200" dirty="0">
              <a:solidFill>
                <a:schemeClr val="tx1"/>
              </a:solidFill>
            </a:rPr>
            <a:t>tutti</a:t>
          </a:r>
          <a:r>
            <a:rPr lang="it-IT" sz="1400" kern="1200" dirty="0">
              <a:solidFill>
                <a:schemeClr val="tx1"/>
              </a:solidFill>
            </a:rPr>
            <a:t> gli stimoli presenti in quel contesto</a:t>
          </a:r>
          <a:endParaRPr lang="en-US" sz="1400" kern="1200" dirty="0">
            <a:solidFill>
              <a:schemeClr val="tx1"/>
            </a:solidFill>
          </a:endParaRPr>
        </a:p>
        <a:p>
          <a:pPr marL="57150" lvl="1" indent="-57150" algn="l" defTabSz="488950">
            <a:lnSpc>
              <a:spcPct val="90000"/>
            </a:lnSpc>
            <a:spcBef>
              <a:spcPct val="0"/>
            </a:spcBef>
            <a:spcAft>
              <a:spcPct val="15000"/>
            </a:spcAft>
            <a:buChar char="•"/>
          </a:pPr>
          <a:r>
            <a:rPr lang="it-IT" sz="1100" kern="1200" dirty="0">
              <a:solidFill>
                <a:schemeClr val="tx1"/>
              </a:solidFill>
            </a:rPr>
            <a:t>compreso CS, e compreso il contesto stesso</a:t>
          </a:r>
          <a:endParaRPr lang="en-US" sz="1100" kern="1200" dirty="0">
            <a:solidFill>
              <a:schemeClr val="tx1"/>
            </a:solidFill>
          </a:endParaRPr>
        </a:p>
      </dsp:txBody>
      <dsp:txXfrm>
        <a:off x="2619083" y="3679132"/>
        <a:ext cx="2380430" cy="1428258"/>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180D1D-F0CB-0B41-87FD-FFDD9151F4C2}">
      <dsp:nvSpPr>
        <dsp:cNvPr id="0" name=""/>
        <dsp:cNvSpPr/>
      </dsp:nvSpPr>
      <dsp:spPr>
        <a:xfrm>
          <a:off x="0" y="314159"/>
          <a:ext cx="5000124" cy="873953"/>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b="1" kern="1200" dirty="0">
              <a:solidFill>
                <a:schemeClr val="tx1"/>
              </a:solidFill>
            </a:rPr>
            <a:t>potenziale di sorpresa </a:t>
          </a:r>
          <a:r>
            <a:rPr lang="it-IT" sz="2200" kern="1200" dirty="0">
              <a:solidFill>
                <a:schemeClr val="tx1"/>
              </a:solidFill>
            </a:rPr>
            <a:t>o </a:t>
          </a:r>
          <a:r>
            <a:rPr lang="it-IT" sz="2200" b="1" kern="1200" dirty="0" err="1">
              <a:solidFill>
                <a:schemeClr val="tx1"/>
              </a:solidFill>
            </a:rPr>
            <a:t>prediction</a:t>
          </a:r>
          <a:r>
            <a:rPr lang="it-IT" sz="2200" b="1" kern="1200" dirty="0">
              <a:solidFill>
                <a:schemeClr val="tx1"/>
              </a:solidFill>
            </a:rPr>
            <a:t> </a:t>
          </a:r>
          <a:r>
            <a:rPr lang="it-IT" sz="2200" b="1" kern="1200" dirty="0" err="1">
              <a:solidFill>
                <a:schemeClr val="tx1"/>
              </a:solidFill>
            </a:rPr>
            <a:t>error</a:t>
          </a:r>
          <a:endParaRPr lang="en-US" sz="2200" kern="1200" dirty="0">
            <a:solidFill>
              <a:schemeClr val="tx1"/>
            </a:solidFill>
          </a:endParaRPr>
        </a:p>
      </dsp:txBody>
      <dsp:txXfrm>
        <a:off x="42663" y="356822"/>
        <a:ext cx="4914798" cy="788627"/>
      </dsp:txXfrm>
    </dsp:sp>
    <dsp:sp modelId="{EF79EF8A-1146-8449-B1F6-C14250405BEA}">
      <dsp:nvSpPr>
        <dsp:cNvPr id="0" name=""/>
        <dsp:cNvSpPr/>
      </dsp:nvSpPr>
      <dsp:spPr>
        <a:xfrm>
          <a:off x="0" y="1251473"/>
          <a:ext cx="5000124" cy="873953"/>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Nelle prove in cui US si presenta (</a:t>
          </a:r>
          <a:r>
            <a:rPr lang="it-IT" sz="2200" kern="1200" dirty="0" err="1">
              <a:solidFill>
                <a:schemeClr val="tx1"/>
              </a:solidFill>
            </a:rPr>
            <a:t>λ</a:t>
          </a:r>
          <a:r>
            <a:rPr lang="it-IT" sz="2200" kern="1200" dirty="0">
              <a:solidFill>
                <a:schemeClr val="tx1"/>
              </a:solidFill>
            </a:rPr>
            <a:t>=1):</a:t>
          </a:r>
          <a:endParaRPr lang="en-US" sz="2200" kern="1200" dirty="0">
            <a:solidFill>
              <a:schemeClr val="tx1"/>
            </a:solidFill>
          </a:endParaRPr>
        </a:p>
      </dsp:txBody>
      <dsp:txXfrm>
        <a:off x="42663" y="1294136"/>
        <a:ext cx="4914798" cy="788627"/>
      </dsp:txXfrm>
    </dsp:sp>
    <dsp:sp modelId="{9977DC99-8E7A-1844-B99B-4D40C7E2699C}">
      <dsp:nvSpPr>
        <dsp:cNvPr id="0" name=""/>
        <dsp:cNvSpPr/>
      </dsp:nvSpPr>
      <dsp:spPr>
        <a:xfrm>
          <a:off x="0" y="2125426"/>
          <a:ext cx="5000124" cy="1070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it-IT" sz="1700" kern="1200"/>
            <a:t>Se ΣV è alto, US era fortemente atteso in quel contesto, è l’incremento della forza di CS è basso</a:t>
          </a:r>
          <a:endParaRPr lang="en-US" sz="1700" kern="1200"/>
        </a:p>
        <a:p>
          <a:pPr marL="171450" lvl="1" indent="-171450" algn="l" defTabSz="755650">
            <a:lnSpc>
              <a:spcPct val="90000"/>
            </a:lnSpc>
            <a:spcBef>
              <a:spcPct val="0"/>
            </a:spcBef>
            <a:spcAft>
              <a:spcPct val="20000"/>
            </a:spcAft>
            <a:buChar char="•"/>
          </a:pPr>
          <a:r>
            <a:rPr lang="it-IT" sz="1700" kern="1200"/>
            <a:t>Se ΣV è basso, US era poco atteso in quel contesto, è l’incremento della forza di CS è alto</a:t>
          </a:r>
          <a:endParaRPr lang="en-US" sz="1700" kern="1200"/>
        </a:p>
      </dsp:txBody>
      <dsp:txXfrm>
        <a:off x="0" y="2125426"/>
        <a:ext cx="5000124" cy="1070190"/>
      </dsp:txXfrm>
    </dsp:sp>
    <dsp:sp modelId="{75C62186-6A9C-6C45-8DE8-577E90C04523}">
      <dsp:nvSpPr>
        <dsp:cNvPr id="0" name=""/>
        <dsp:cNvSpPr/>
      </dsp:nvSpPr>
      <dsp:spPr>
        <a:xfrm>
          <a:off x="0" y="3195616"/>
          <a:ext cx="5000124" cy="873953"/>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it-IT" sz="2200" kern="1200" dirty="0">
              <a:solidFill>
                <a:schemeClr val="tx1"/>
              </a:solidFill>
            </a:rPr>
            <a:t>Nelle prove in cui US non si presenta (</a:t>
          </a:r>
          <a:r>
            <a:rPr lang="it-IT" sz="2200" kern="1200" dirty="0" err="1">
              <a:solidFill>
                <a:schemeClr val="tx1"/>
              </a:solidFill>
            </a:rPr>
            <a:t>λ</a:t>
          </a:r>
          <a:r>
            <a:rPr lang="it-IT" sz="2200" kern="1200" dirty="0">
              <a:solidFill>
                <a:schemeClr val="tx1"/>
              </a:solidFill>
            </a:rPr>
            <a:t>=0):</a:t>
          </a:r>
          <a:endParaRPr lang="en-US" sz="2200" kern="1200" dirty="0">
            <a:solidFill>
              <a:schemeClr val="tx1"/>
            </a:solidFill>
          </a:endParaRPr>
        </a:p>
      </dsp:txBody>
      <dsp:txXfrm>
        <a:off x="42663" y="3238279"/>
        <a:ext cx="4914798" cy="788627"/>
      </dsp:txXfrm>
    </dsp:sp>
    <dsp:sp modelId="{422590AA-A1BE-8646-BE05-A0A8DCF799F8}">
      <dsp:nvSpPr>
        <dsp:cNvPr id="0" name=""/>
        <dsp:cNvSpPr/>
      </dsp:nvSpPr>
      <dsp:spPr>
        <a:xfrm>
          <a:off x="0" y="4069570"/>
          <a:ext cx="5000124" cy="1070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it-IT" sz="1700" kern="1200"/>
            <a:t>Se ΣV è alto, US era fortemente atteso in quel contesto, è il decremento della forza di CS è elevato</a:t>
          </a:r>
          <a:endParaRPr lang="en-US" sz="1700" kern="1200"/>
        </a:p>
        <a:p>
          <a:pPr marL="171450" lvl="1" indent="-171450" algn="l" defTabSz="755650">
            <a:lnSpc>
              <a:spcPct val="90000"/>
            </a:lnSpc>
            <a:spcBef>
              <a:spcPct val="0"/>
            </a:spcBef>
            <a:spcAft>
              <a:spcPct val="20000"/>
            </a:spcAft>
            <a:buChar char="•"/>
          </a:pPr>
          <a:r>
            <a:rPr lang="it-IT" sz="1700" kern="1200"/>
            <a:t>Se ΣV è basso, US era poco atteso in quel contesto, è il decremento della forza di CS è scarso</a:t>
          </a:r>
          <a:endParaRPr lang="en-US" sz="1700" kern="1200"/>
        </a:p>
      </dsp:txBody>
      <dsp:txXfrm>
        <a:off x="0" y="4069570"/>
        <a:ext cx="5000124" cy="1070190"/>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4F6E2D-5F53-2347-85EB-9E21F33A09A7}">
      <dsp:nvSpPr>
        <dsp:cNvPr id="0" name=""/>
        <dsp:cNvSpPr/>
      </dsp:nvSpPr>
      <dsp:spPr>
        <a:xfrm>
          <a:off x="0" y="733533"/>
          <a:ext cx="5000124" cy="873953"/>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solidFill>
                <a:schemeClr val="tx1"/>
              </a:solidFill>
            </a:rPr>
            <a:t>La </a:t>
          </a:r>
          <a:r>
            <a:rPr lang="en-GB" sz="2200" kern="1200" dirty="0" err="1">
              <a:solidFill>
                <a:schemeClr val="tx1"/>
              </a:solidFill>
            </a:rPr>
            <a:t>sensibilità</a:t>
          </a:r>
          <a:r>
            <a:rPr lang="en-GB" sz="2200" kern="1200" dirty="0">
              <a:solidFill>
                <a:schemeClr val="tx1"/>
              </a:solidFill>
            </a:rPr>
            <a:t> al ΔP in </a:t>
          </a:r>
          <a:r>
            <a:rPr lang="en-GB" sz="2200" kern="1200" dirty="0" err="1">
              <a:solidFill>
                <a:schemeClr val="tx1"/>
              </a:solidFill>
            </a:rPr>
            <a:t>alcuni</a:t>
          </a:r>
          <a:r>
            <a:rPr lang="en-GB" sz="2200" kern="1200" dirty="0">
              <a:solidFill>
                <a:schemeClr val="tx1"/>
              </a:solidFill>
            </a:rPr>
            <a:t> </a:t>
          </a:r>
          <a:r>
            <a:rPr lang="en-GB" sz="2200" kern="1200" dirty="0" err="1">
              <a:solidFill>
                <a:schemeClr val="tx1"/>
              </a:solidFill>
            </a:rPr>
            <a:t>contesti</a:t>
          </a:r>
          <a:endParaRPr lang="en-US" sz="2200" kern="1200" dirty="0">
            <a:solidFill>
              <a:schemeClr val="tx1"/>
            </a:solidFill>
          </a:endParaRPr>
        </a:p>
      </dsp:txBody>
      <dsp:txXfrm>
        <a:off x="42663" y="776196"/>
        <a:ext cx="4914798" cy="788627"/>
      </dsp:txXfrm>
    </dsp:sp>
    <dsp:sp modelId="{A2E63912-C07A-474F-87AD-BC8471715B28}">
      <dsp:nvSpPr>
        <dsp:cNvPr id="0" name=""/>
        <dsp:cNvSpPr/>
      </dsp:nvSpPr>
      <dsp:spPr>
        <a:xfrm>
          <a:off x="0" y="1670846"/>
          <a:ext cx="5000124" cy="873953"/>
        </a:xfrm>
        <a:prstGeom prst="roundRect">
          <a:avLst/>
        </a:prstGeom>
        <a:gradFill rotWithShape="0">
          <a:gsLst>
            <a:gs pos="0">
              <a:schemeClr val="accent2">
                <a:hueOff val="1560506"/>
                <a:satOff val="-1946"/>
                <a:lumOff val="458"/>
                <a:alphaOff val="0"/>
                <a:tint val="100000"/>
                <a:shade val="100000"/>
                <a:satMod val="130000"/>
              </a:schemeClr>
            </a:gs>
            <a:gs pos="100000">
              <a:schemeClr val="accent2">
                <a:hueOff val="1560506"/>
                <a:satOff val="-1946"/>
                <a:lumOff val="45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a:solidFill>
                <a:schemeClr val="tx1"/>
              </a:solidFill>
            </a:rPr>
            <a:t>Le </a:t>
          </a:r>
          <a:r>
            <a:rPr lang="en-GB" sz="2200" kern="1200" dirty="0" err="1">
              <a:solidFill>
                <a:schemeClr val="tx1"/>
              </a:solidFill>
            </a:rPr>
            <a:t>violazioni</a:t>
          </a:r>
          <a:r>
            <a:rPr lang="en-GB" sz="2200" kern="1200" dirty="0">
              <a:solidFill>
                <a:schemeClr val="tx1"/>
              </a:solidFill>
            </a:rPr>
            <a:t> al ΔP in </a:t>
          </a:r>
          <a:r>
            <a:rPr lang="en-GB" sz="2200" kern="1200" dirty="0" err="1">
              <a:solidFill>
                <a:schemeClr val="tx1"/>
              </a:solidFill>
            </a:rPr>
            <a:t>altri</a:t>
          </a:r>
          <a:endParaRPr lang="en-US" sz="2200" kern="1200" dirty="0">
            <a:solidFill>
              <a:schemeClr val="tx1"/>
            </a:solidFill>
          </a:endParaRPr>
        </a:p>
      </dsp:txBody>
      <dsp:txXfrm>
        <a:off x="42663" y="1713509"/>
        <a:ext cx="4914798" cy="788627"/>
      </dsp:txXfrm>
    </dsp:sp>
    <dsp:sp modelId="{8B33D829-20BC-E749-B0F0-5E1B7DFF1C84}">
      <dsp:nvSpPr>
        <dsp:cNvPr id="0" name=""/>
        <dsp:cNvSpPr/>
      </dsp:nvSpPr>
      <dsp:spPr>
        <a:xfrm>
          <a:off x="0" y="2608160"/>
          <a:ext cx="5000124" cy="873953"/>
        </a:xfrm>
        <a:prstGeom prst="roundRect">
          <a:avLst/>
        </a:prstGeom>
        <a:gradFill rotWithShape="0">
          <a:gsLst>
            <a:gs pos="0">
              <a:schemeClr val="accent2">
                <a:hueOff val="3121013"/>
                <a:satOff val="-3893"/>
                <a:lumOff val="915"/>
                <a:alphaOff val="0"/>
                <a:tint val="100000"/>
                <a:shade val="100000"/>
                <a:satMod val="130000"/>
              </a:schemeClr>
            </a:gs>
            <a:gs pos="100000">
              <a:schemeClr val="accent2">
                <a:hueOff val="3121013"/>
                <a:satOff val="-3893"/>
                <a:lumOff val="91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err="1">
              <a:solidFill>
                <a:schemeClr val="tx1"/>
              </a:solidFill>
            </a:rPr>
            <a:t>Alcune</a:t>
          </a:r>
          <a:r>
            <a:rPr lang="en-GB" sz="2200" kern="1200" dirty="0">
              <a:solidFill>
                <a:schemeClr val="tx1"/>
              </a:solidFill>
            </a:rPr>
            <a:t> </a:t>
          </a:r>
          <a:r>
            <a:rPr lang="en-GB" sz="2200" kern="1200" dirty="0" err="1">
              <a:solidFill>
                <a:schemeClr val="tx1"/>
              </a:solidFill>
            </a:rPr>
            <a:t>forme</a:t>
          </a:r>
          <a:r>
            <a:rPr lang="en-GB" sz="2200" kern="1200" dirty="0">
              <a:solidFill>
                <a:schemeClr val="tx1"/>
              </a:solidFill>
            </a:rPr>
            <a:t> di </a:t>
          </a:r>
          <a:r>
            <a:rPr lang="en-GB" sz="2200" kern="1200" dirty="0" err="1">
              <a:solidFill>
                <a:schemeClr val="tx1"/>
              </a:solidFill>
            </a:rPr>
            <a:t>competizione</a:t>
          </a:r>
          <a:r>
            <a:rPr lang="en-GB" sz="2200" kern="1200" dirty="0">
              <a:solidFill>
                <a:schemeClr val="tx1"/>
              </a:solidFill>
            </a:rPr>
            <a:t> </a:t>
          </a:r>
          <a:r>
            <a:rPr lang="en-GB" sz="2200" kern="1200" dirty="0" err="1">
              <a:solidFill>
                <a:schemeClr val="tx1"/>
              </a:solidFill>
            </a:rPr>
            <a:t>tra</a:t>
          </a:r>
          <a:r>
            <a:rPr lang="en-GB" sz="2200" kern="1200" dirty="0">
              <a:solidFill>
                <a:schemeClr val="tx1"/>
              </a:solidFill>
            </a:rPr>
            <a:t> </a:t>
          </a:r>
          <a:r>
            <a:rPr lang="en-GB" sz="2200" kern="1200" dirty="0" err="1">
              <a:solidFill>
                <a:schemeClr val="tx1"/>
              </a:solidFill>
            </a:rPr>
            <a:t>indizi</a:t>
          </a:r>
          <a:r>
            <a:rPr lang="en-GB" sz="2200" kern="1200" dirty="0">
              <a:solidFill>
                <a:schemeClr val="tx1"/>
              </a:solidFill>
            </a:rPr>
            <a:t> </a:t>
          </a:r>
          <a:endParaRPr lang="en-US" sz="2200" kern="1200" dirty="0">
            <a:solidFill>
              <a:schemeClr val="tx1"/>
            </a:solidFill>
          </a:endParaRPr>
        </a:p>
      </dsp:txBody>
      <dsp:txXfrm>
        <a:off x="42663" y="2650823"/>
        <a:ext cx="4914798" cy="788627"/>
      </dsp:txXfrm>
    </dsp:sp>
    <dsp:sp modelId="{382E5BFC-A1AB-1245-8113-6C530B07963B}">
      <dsp:nvSpPr>
        <dsp:cNvPr id="0" name=""/>
        <dsp:cNvSpPr/>
      </dsp:nvSpPr>
      <dsp:spPr>
        <a:xfrm>
          <a:off x="0" y="3482113"/>
          <a:ext cx="5000124" cy="364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7940" rIns="156464" bIns="27940" numCol="1" spcCol="1270" anchor="t" anchorCtr="0">
          <a:noAutofit/>
        </a:bodyPr>
        <a:lstStyle/>
        <a:p>
          <a:pPr marL="171450" lvl="1" indent="-171450" algn="l" defTabSz="755650">
            <a:lnSpc>
              <a:spcPct val="90000"/>
            </a:lnSpc>
            <a:spcBef>
              <a:spcPct val="0"/>
            </a:spcBef>
            <a:spcAft>
              <a:spcPct val="20000"/>
            </a:spcAft>
            <a:buChar char="•"/>
          </a:pPr>
          <a:r>
            <a:rPr lang="en-GB" sz="1700" kern="1200"/>
            <a:t>Inibizione condizionale</a:t>
          </a:r>
          <a:endParaRPr lang="en-US" sz="1700" kern="1200"/>
        </a:p>
      </dsp:txBody>
      <dsp:txXfrm>
        <a:off x="0" y="3482113"/>
        <a:ext cx="5000124" cy="364320"/>
      </dsp:txXfrm>
    </dsp:sp>
    <dsp:sp modelId="{B26F15D9-8862-FF4C-81BD-767F531F8EA2}">
      <dsp:nvSpPr>
        <dsp:cNvPr id="0" name=""/>
        <dsp:cNvSpPr/>
      </dsp:nvSpPr>
      <dsp:spPr>
        <a:xfrm>
          <a:off x="0" y="3846433"/>
          <a:ext cx="5000124" cy="873953"/>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dirty="0" err="1">
              <a:solidFill>
                <a:schemeClr val="tx1"/>
              </a:solidFill>
            </a:rPr>
            <a:t>Tutto</a:t>
          </a:r>
          <a:r>
            <a:rPr lang="en-GB" sz="2200" kern="1200" dirty="0">
              <a:solidFill>
                <a:schemeClr val="tx1"/>
              </a:solidFill>
            </a:rPr>
            <a:t> </a:t>
          </a:r>
          <a:r>
            <a:rPr lang="en-GB" sz="2200" kern="1200" dirty="0" err="1">
              <a:solidFill>
                <a:schemeClr val="tx1"/>
              </a:solidFill>
            </a:rPr>
            <a:t>ciò</a:t>
          </a:r>
          <a:r>
            <a:rPr lang="en-GB" sz="2200" kern="1200" dirty="0">
              <a:solidFill>
                <a:schemeClr val="tx1"/>
              </a:solidFill>
            </a:rPr>
            <a:t> </a:t>
          </a:r>
          <a:r>
            <a:rPr lang="en-GB" sz="2200" kern="1200" dirty="0" err="1">
              <a:solidFill>
                <a:schemeClr val="tx1"/>
              </a:solidFill>
            </a:rPr>
            <a:t>avvalendosi</a:t>
          </a:r>
          <a:r>
            <a:rPr lang="en-GB" sz="2200" kern="1200" dirty="0">
              <a:solidFill>
                <a:schemeClr val="tx1"/>
              </a:solidFill>
            </a:rPr>
            <a:t> solo di: </a:t>
          </a:r>
          <a:r>
            <a:rPr lang="en-GB" sz="2200" kern="1200" dirty="0" err="1">
              <a:solidFill>
                <a:schemeClr val="tx1"/>
              </a:solidFill>
            </a:rPr>
            <a:t>salienza</a:t>
          </a:r>
          <a:r>
            <a:rPr lang="en-GB" sz="2200" kern="1200" dirty="0">
              <a:solidFill>
                <a:schemeClr val="tx1"/>
              </a:solidFill>
            </a:rPr>
            <a:t> </a:t>
          </a:r>
          <a:r>
            <a:rPr lang="en-GB" sz="2200" kern="1200" dirty="0" err="1">
              <a:solidFill>
                <a:schemeClr val="tx1"/>
              </a:solidFill>
            </a:rPr>
            <a:t>degli</a:t>
          </a:r>
          <a:r>
            <a:rPr lang="en-GB" sz="2200" kern="1200" dirty="0">
              <a:solidFill>
                <a:schemeClr val="tx1"/>
              </a:solidFill>
            </a:rPr>
            <a:t> </a:t>
          </a:r>
          <a:r>
            <a:rPr lang="en-GB" sz="2200" kern="1200" dirty="0" err="1">
              <a:solidFill>
                <a:schemeClr val="tx1"/>
              </a:solidFill>
            </a:rPr>
            <a:t>stimoli</a:t>
          </a:r>
          <a:r>
            <a:rPr lang="en-GB" sz="2200" kern="1200" dirty="0">
              <a:solidFill>
                <a:schemeClr val="tx1"/>
              </a:solidFill>
            </a:rPr>
            <a:t>, e </a:t>
          </a:r>
          <a:r>
            <a:rPr lang="en-GB" sz="2200" kern="1200" dirty="0" err="1">
              <a:solidFill>
                <a:schemeClr val="tx1"/>
              </a:solidFill>
            </a:rPr>
            <a:t>loro</a:t>
          </a:r>
          <a:r>
            <a:rPr lang="en-GB" sz="2200" kern="1200" dirty="0">
              <a:solidFill>
                <a:schemeClr val="tx1"/>
              </a:solidFill>
            </a:rPr>
            <a:t> </a:t>
          </a:r>
          <a:r>
            <a:rPr lang="en-GB" sz="2200" kern="1200" dirty="0" err="1">
              <a:solidFill>
                <a:schemeClr val="tx1"/>
              </a:solidFill>
            </a:rPr>
            <a:t>potenziale</a:t>
          </a:r>
          <a:r>
            <a:rPr lang="en-GB" sz="2200" kern="1200" dirty="0">
              <a:solidFill>
                <a:schemeClr val="tx1"/>
              </a:solidFill>
            </a:rPr>
            <a:t> di </a:t>
          </a:r>
          <a:r>
            <a:rPr lang="en-GB" sz="2200" kern="1200" dirty="0" err="1">
              <a:solidFill>
                <a:schemeClr val="tx1"/>
              </a:solidFill>
            </a:rPr>
            <a:t>sorpresa</a:t>
          </a:r>
          <a:endParaRPr lang="en-US" sz="2200" kern="1200" dirty="0">
            <a:solidFill>
              <a:schemeClr val="tx1"/>
            </a:solidFill>
          </a:endParaRPr>
        </a:p>
      </dsp:txBody>
      <dsp:txXfrm>
        <a:off x="42663" y="3889096"/>
        <a:ext cx="4914798" cy="788627"/>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CCB65E-BFA7-2E48-8818-461B5AD7BEA7}">
      <dsp:nvSpPr>
        <dsp:cNvPr id="0" name=""/>
        <dsp:cNvSpPr/>
      </dsp:nvSpPr>
      <dsp:spPr>
        <a:xfrm>
          <a:off x="0" y="99826"/>
          <a:ext cx="5000124" cy="170469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solidFill>
                <a:schemeClr val="tx1"/>
              </a:solidFill>
            </a:rPr>
            <a:t>Backward blocking e </a:t>
          </a:r>
          <a:r>
            <a:rPr lang="en-GB" sz="3100" kern="1200" dirty="0" err="1">
              <a:solidFill>
                <a:schemeClr val="tx1"/>
              </a:solidFill>
            </a:rPr>
            <a:t>ogni</a:t>
          </a:r>
          <a:r>
            <a:rPr lang="en-GB" sz="3100" kern="1200" dirty="0">
              <a:solidFill>
                <a:schemeClr val="tx1"/>
              </a:solidFill>
            </a:rPr>
            <a:t> </a:t>
          </a:r>
          <a:r>
            <a:rPr lang="en-GB" sz="3100" kern="1200" dirty="0" err="1">
              <a:solidFill>
                <a:schemeClr val="tx1"/>
              </a:solidFill>
            </a:rPr>
            <a:t>altra</a:t>
          </a:r>
          <a:r>
            <a:rPr lang="en-GB" sz="3100" kern="1200" dirty="0">
              <a:solidFill>
                <a:schemeClr val="tx1"/>
              </a:solidFill>
            </a:rPr>
            <a:t> forma di retrospective revaluation</a:t>
          </a:r>
          <a:endParaRPr lang="en-US" sz="3100" kern="1200" dirty="0">
            <a:solidFill>
              <a:schemeClr val="tx1"/>
            </a:solidFill>
          </a:endParaRPr>
        </a:p>
      </dsp:txBody>
      <dsp:txXfrm>
        <a:off x="83216" y="183042"/>
        <a:ext cx="4833692" cy="1538258"/>
      </dsp:txXfrm>
    </dsp:sp>
    <dsp:sp modelId="{AE599345-7EE4-874B-887C-D6FDA45AA547}">
      <dsp:nvSpPr>
        <dsp:cNvPr id="0" name=""/>
        <dsp:cNvSpPr/>
      </dsp:nvSpPr>
      <dsp:spPr>
        <a:xfrm>
          <a:off x="0" y="1804516"/>
          <a:ext cx="5000124" cy="1090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9370" rIns="220472" bIns="39370" numCol="1" spcCol="1270" anchor="t" anchorCtr="0">
          <a:noAutofit/>
        </a:bodyPr>
        <a:lstStyle/>
        <a:p>
          <a:pPr marL="228600" lvl="1" indent="-228600" algn="l" defTabSz="1066800">
            <a:lnSpc>
              <a:spcPct val="90000"/>
            </a:lnSpc>
            <a:spcBef>
              <a:spcPct val="0"/>
            </a:spcBef>
            <a:spcAft>
              <a:spcPct val="20000"/>
            </a:spcAft>
            <a:buChar char="•"/>
          </a:pPr>
          <a:r>
            <a:rPr lang="en-GB" sz="2400" kern="1200"/>
            <a:t>Non può: infatti consente di modificare la forza associativa del CS solo quando il CS si presenta.</a:t>
          </a:r>
          <a:endParaRPr lang="en-US" sz="2400" kern="1200"/>
        </a:p>
      </dsp:txBody>
      <dsp:txXfrm>
        <a:off x="0" y="1804516"/>
        <a:ext cx="5000124" cy="1090890"/>
      </dsp:txXfrm>
    </dsp:sp>
    <dsp:sp modelId="{6B14E3BC-7DAE-F746-8E44-8F6CFF731768}">
      <dsp:nvSpPr>
        <dsp:cNvPr id="0" name=""/>
        <dsp:cNvSpPr/>
      </dsp:nvSpPr>
      <dsp:spPr>
        <a:xfrm>
          <a:off x="0" y="2895406"/>
          <a:ext cx="5000124" cy="170469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dirty="0"/>
            <a:t>Non </a:t>
          </a:r>
          <a:r>
            <a:rPr lang="en-GB" sz="3100" kern="1200" dirty="0" err="1"/>
            <a:t>spiega</a:t>
          </a:r>
          <a:r>
            <a:rPr lang="en-GB" sz="3100" kern="1200" dirty="0"/>
            <a:t> </a:t>
          </a:r>
          <a:r>
            <a:rPr lang="en-GB" sz="3100" kern="1200" dirty="0" err="1"/>
            <a:t>alcun</a:t>
          </a:r>
          <a:r>
            <a:rPr lang="en-GB" sz="3100" kern="1200" dirty="0"/>
            <a:t> </a:t>
          </a:r>
          <a:r>
            <a:rPr lang="en-GB" sz="3100" kern="1200" dirty="0" err="1"/>
            <a:t>effetto</a:t>
          </a:r>
          <a:r>
            <a:rPr lang="en-GB" sz="3100" kern="1200" dirty="0"/>
            <a:t> legato </a:t>
          </a:r>
          <a:r>
            <a:rPr lang="en-GB" sz="3100" kern="1200" dirty="0" err="1"/>
            <a:t>alla</a:t>
          </a:r>
          <a:r>
            <a:rPr lang="en-GB" sz="3100" kern="1200" dirty="0"/>
            <a:t> p.c. e alle </a:t>
          </a:r>
          <a:r>
            <a:rPr lang="en-GB" sz="3100" kern="1200" dirty="0" err="1"/>
            <a:t>strutture</a:t>
          </a:r>
          <a:r>
            <a:rPr lang="en-GB" sz="3100" kern="1200" dirty="0"/>
            <a:t> </a:t>
          </a:r>
          <a:r>
            <a:rPr lang="en-GB" sz="3100" kern="1200" dirty="0" err="1"/>
            <a:t>causali</a:t>
          </a:r>
          <a:endParaRPr lang="en-US" sz="3100" kern="1200" dirty="0"/>
        </a:p>
      </dsp:txBody>
      <dsp:txXfrm>
        <a:off x="83216" y="2978622"/>
        <a:ext cx="4833692" cy="1538258"/>
      </dsp:txXfrm>
    </dsp:sp>
    <dsp:sp modelId="{6E6ACE1A-4749-9940-874E-18A3202963B3}">
      <dsp:nvSpPr>
        <dsp:cNvPr id="0" name=""/>
        <dsp:cNvSpPr/>
      </dsp:nvSpPr>
      <dsp:spPr>
        <a:xfrm>
          <a:off x="0" y="4600096"/>
          <a:ext cx="5000124" cy="7539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9370" rIns="220472" bIns="39370" numCol="1" spcCol="1270" anchor="t" anchorCtr="0">
          <a:noAutofit/>
        </a:bodyPr>
        <a:lstStyle/>
        <a:p>
          <a:pPr marL="228600" lvl="1" indent="-228600" algn="l" defTabSz="1066800">
            <a:lnSpc>
              <a:spcPct val="90000"/>
            </a:lnSpc>
            <a:spcBef>
              <a:spcPct val="0"/>
            </a:spcBef>
            <a:spcAft>
              <a:spcPct val="20000"/>
            </a:spcAft>
            <a:buChar char="•"/>
          </a:pPr>
          <a:r>
            <a:rPr lang="en-GB" sz="2400" kern="1200" dirty="0" err="1"/>
            <a:t>effetti</a:t>
          </a:r>
          <a:r>
            <a:rPr lang="en-GB" sz="2400" kern="1200" dirty="0"/>
            <a:t> </a:t>
          </a:r>
          <a:r>
            <a:rPr lang="en-GB" sz="2400" kern="1200" dirty="0" err="1"/>
            <a:t>sono</a:t>
          </a:r>
          <a:r>
            <a:rPr lang="en-GB" sz="2400" kern="1200" dirty="0"/>
            <a:t> </a:t>
          </a:r>
          <a:r>
            <a:rPr lang="en-GB" sz="2400" kern="1200" dirty="0" err="1"/>
            <a:t>probabilmente</a:t>
          </a:r>
          <a:r>
            <a:rPr lang="en-GB" sz="2400" kern="1200" dirty="0"/>
            <a:t> il </a:t>
          </a:r>
          <a:r>
            <a:rPr lang="en-GB" sz="2400" kern="1200" dirty="0" err="1"/>
            <a:t>frutto</a:t>
          </a:r>
          <a:r>
            <a:rPr lang="en-GB" sz="2400" kern="1200" dirty="0"/>
            <a:t> di </a:t>
          </a:r>
          <a:r>
            <a:rPr lang="en-GB" sz="2400" kern="1200" dirty="0" err="1"/>
            <a:t>ragionamenti</a:t>
          </a:r>
          <a:r>
            <a:rPr lang="en-GB" sz="2400" kern="1200" dirty="0"/>
            <a:t> top-down</a:t>
          </a:r>
          <a:endParaRPr lang="en-US" sz="2400" kern="1200" dirty="0"/>
        </a:p>
      </dsp:txBody>
      <dsp:txXfrm>
        <a:off x="0" y="4600096"/>
        <a:ext cx="5000124" cy="753997"/>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0B7A7-2E9D-9842-A0BA-7BA9BF5D9D09}">
      <dsp:nvSpPr>
        <dsp:cNvPr id="0" name=""/>
        <dsp:cNvSpPr/>
      </dsp:nvSpPr>
      <dsp:spPr>
        <a:xfrm>
          <a:off x="0" y="415084"/>
          <a:ext cx="5000124" cy="178425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I modelli algoritmici dell’apprendimento associativo top-down sono descrizioni di strategie di giudizio</a:t>
          </a:r>
          <a:endParaRPr lang="en-US" sz="2500" kern="1200" dirty="0">
            <a:solidFill>
              <a:schemeClr val="tx1"/>
            </a:solidFill>
          </a:endParaRPr>
        </a:p>
      </dsp:txBody>
      <dsp:txXfrm>
        <a:off x="87100" y="502184"/>
        <a:ext cx="4825924" cy="1610050"/>
      </dsp:txXfrm>
    </dsp:sp>
    <dsp:sp modelId="{B3EC9992-5BE5-6244-94D1-036499870512}">
      <dsp:nvSpPr>
        <dsp:cNvPr id="0" name=""/>
        <dsp:cNvSpPr/>
      </dsp:nvSpPr>
      <dsp:spPr>
        <a:xfrm>
          <a:off x="0" y="2271335"/>
          <a:ext cx="5000124" cy="178425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La maggior parte di queste strategie può essere colta variando qualche parametro in una di due regole euristiche “generali”:</a:t>
          </a:r>
          <a:endParaRPr lang="en-US" sz="2500" kern="1200" dirty="0">
            <a:solidFill>
              <a:schemeClr val="tx1"/>
            </a:solidFill>
          </a:endParaRPr>
        </a:p>
      </dsp:txBody>
      <dsp:txXfrm>
        <a:off x="87100" y="2358435"/>
        <a:ext cx="4825924" cy="1610050"/>
      </dsp:txXfrm>
    </dsp:sp>
    <dsp:sp modelId="{44672C8F-4232-584B-B199-DCD4A1374A41}">
      <dsp:nvSpPr>
        <dsp:cNvPr id="0" name=""/>
        <dsp:cNvSpPr/>
      </dsp:nvSpPr>
      <dsp:spPr>
        <a:xfrm>
          <a:off x="0" y="4055585"/>
          <a:ext cx="5000124" cy="983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it-IT" sz="2000" kern="1200"/>
            <a:t>La versione “pesata” della regola ΔP</a:t>
          </a:r>
          <a:endParaRPr lang="en-US" sz="2000" kern="1200"/>
        </a:p>
        <a:p>
          <a:pPr marL="228600" lvl="1" indent="-228600" algn="l" defTabSz="889000">
            <a:lnSpc>
              <a:spcPct val="90000"/>
            </a:lnSpc>
            <a:spcBef>
              <a:spcPct val="0"/>
            </a:spcBef>
            <a:spcAft>
              <a:spcPct val="20000"/>
            </a:spcAft>
            <a:buChar char="•"/>
          </a:pPr>
          <a:r>
            <a:rPr lang="it-IT" sz="2000" kern="1200"/>
            <a:t>La versione “pesata” della regola di combinazione lineare, anche detta ΔD</a:t>
          </a:r>
          <a:endParaRPr lang="en-US" sz="2000" kern="1200"/>
        </a:p>
      </dsp:txBody>
      <dsp:txXfrm>
        <a:off x="0" y="4055585"/>
        <a:ext cx="5000124" cy="98325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32AA6D-BDED-F94E-BCDD-7767D0DD34B9}" type="datetimeFigureOut">
              <a:rPr lang="it-IT" smtClean="0"/>
              <a:pPr/>
              <a:t>18/09/22</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854FE2-EA87-A549-BB41-F7ABADA41A57}"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Kandel è stato uno dei pionieri nello scoprire il fenomeno della plasticità neurale, che è con molta probabilità una delle basi principali di come il cervello apprenda. Per gli studenti interessati, una breve e divulgativa introduzione alla plasticità neurale è nel box online 6.1</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a:t>
            </a:fld>
            <a:endParaRPr lang="it-IT"/>
          </a:p>
        </p:txBody>
      </p:sp>
    </p:spTree>
    <p:extLst>
      <p:ext uri="{BB962C8B-B14F-4D97-AF65-F5344CB8AC3E}">
        <p14:creationId xmlns:p14="http://schemas.microsoft.com/office/powerpoint/2010/main" val="290324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l’uso in aula dei modelli </a:t>
            </a:r>
            <a:r>
              <a:rPr lang="it-IT" dirty="0" err="1"/>
              <a:t>GeNIe</a:t>
            </a:r>
            <a:r>
              <a:rPr lang="it-IT" dirty="0"/>
              <a:t> 6.2 A, B e C, disponibili tra i materiali online (con i relativi </a:t>
            </a:r>
            <a:r>
              <a:rPr lang="it-IT" dirty="0" err="1"/>
              <a:t>videotutorial</a:t>
            </a:r>
            <a:r>
              <a:rPr lang="it-IT" dirty="0"/>
              <a:t>, se usati in autoapprendimento dagli studenti)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13</a:t>
            </a:fld>
            <a:endParaRPr lang="it-IT"/>
          </a:p>
        </p:txBody>
      </p:sp>
    </p:spTree>
    <p:extLst>
      <p:ext uri="{BB962C8B-B14F-4D97-AF65-F5344CB8AC3E}">
        <p14:creationId xmlns:p14="http://schemas.microsoft.com/office/powerpoint/2010/main" val="2192191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Attenzione, a </a:t>
            </a:r>
            <a:r>
              <a:rPr lang="it-IT" dirty="0" err="1"/>
              <a:t>pag</a:t>
            </a:r>
            <a:r>
              <a:rPr lang="it-IT" dirty="0"/>
              <a:t> 220 del testo c’è un refuso (da una precedente formulazione dell’esempio): la frase «</a:t>
            </a:r>
            <a:r>
              <a:rPr lang="it-IT" sz="1200" kern="1200" dirty="0">
                <a:solidFill>
                  <a:schemeClr val="tx1"/>
                </a:solidFill>
                <a:effectLst/>
                <a:latin typeface="+mn-lt"/>
                <a:ea typeface="+mn-ea"/>
                <a:cs typeface="+mn-cs"/>
              </a:rPr>
              <a:t>Sappiamo che un farmaco aiuta i pazienti a migliorare abbassando la loro</a:t>
            </a:r>
          </a:p>
          <a:p>
            <a:r>
              <a:rPr lang="it-IT" sz="1200" kern="1200" dirty="0">
                <a:solidFill>
                  <a:schemeClr val="tx1"/>
                </a:solidFill>
                <a:effectLst/>
                <a:latin typeface="+mn-lt"/>
                <a:ea typeface="+mn-ea"/>
                <a:cs typeface="+mn-cs"/>
              </a:rPr>
              <a:t>pressione sanguigna, ma purtroppo ha anche effetti collaterali tossici.» non ci dovrebbe essere. La versione corretta è quella al primo punto di questa slide. Tabella e grafo </a:t>
            </a:r>
            <a:r>
              <a:rPr lang="it-IT" sz="1200" kern="1200">
                <a:solidFill>
                  <a:schemeClr val="tx1"/>
                </a:solidFill>
                <a:effectLst/>
                <a:latin typeface="+mn-lt"/>
                <a:ea typeface="+mn-ea"/>
                <a:cs typeface="+mn-cs"/>
              </a:rPr>
              <a:t>sono corretti.</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22</a:t>
            </a:fld>
            <a:endParaRPr lang="it-IT"/>
          </a:p>
        </p:txBody>
      </p:sp>
    </p:spTree>
    <p:extLst>
      <p:ext uri="{BB962C8B-B14F-4D97-AF65-F5344CB8AC3E}">
        <p14:creationId xmlns:p14="http://schemas.microsoft.com/office/powerpoint/2010/main" val="2374138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Il paradosso di Simpson, e questi grafi, nel testo sono nel box 6.4: più avanti, quando si descrivono gli effetti dell’intervento modellati tramite l’operatore «do». È utile introdurlo qui, per disperdere definitivamente l’idea Humiana che quadri di relazioni associative siano, da soli, sufficienti a apprendere reti causali. Poi quando si arriva al «do», si richiama anche questa slide.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23</a:t>
            </a:fld>
            <a:endParaRPr lang="it-IT"/>
          </a:p>
        </p:txBody>
      </p:sp>
    </p:spTree>
    <p:extLst>
      <p:ext uri="{BB962C8B-B14F-4D97-AF65-F5344CB8AC3E}">
        <p14:creationId xmlns:p14="http://schemas.microsoft.com/office/powerpoint/2010/main" val="582639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Il discorso si andrà complicando, ma gli </a:t>
            </a:r>
            <a:r>
              <a:rPr lang="it-IT" dirty="0" err="1"/>
              <a:t>step</a:t>
            </a:r>
            <a:r>
              <a:rPr lang="it-IT" dirty="0"/>
              <a:t> fondamentali sono questi 4. Via via che ci si arriva, richiamo questa slide indicando dove siamo arrivati. </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24</a:t>
            </a:fld>
            <a:endParaRPr lang="it-IT"/>
          </a:p>
        </p:txBody>
      </p:sp>
    </p:spTree>
    <p:extLst>
      <p:ext uri="{BB962C8B-B14F-4D97-AF65-F5344CB8AC3E}">
        <p14:creationId xmlns:p14="http://schemas.microsoft.com/office/powerpoint/2010/main" val="333164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la visione della trattazione e degli esempi (diversi da quelli del testo) in «</a:t>
            </a:r>
            <a:r>
              <a:rPr lang="it-IT" dirty="0" err="1"/>
              <a:t>videotutorial</a:t>
            </a:r>
            <a:r>
              <a:rPr lang="it-IT" dirty="0"/>
              <a:t> box 6.2» disponibile nei materiali online, e l’uso in aula dello strumento </a:t>
            </a:r>
            <a:r>
              <a:rPr lang="it-IT" dirty="0" err="1"/>
              <a:t>DAGitty</a:t>
            </a:r>
            <a:r>
              <a:rPr lang="it-IT" dirty="0"/>
              <a:t> per visualizzare i controlli di indipendenza necessari per controllare una ipotetica struttura causale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26</a:t>
            </a:fld>
            <a:endParaRPr lang="it-IT"/>
          </a:p>
        </p:txBody>
      </p:sp>
    </p:spTree>
    <p:extLst>
      <p:ext uri="{BB962C8B-B14F-4D97-AF65-F5344CB8AC3E}">
        <p14:creationId xmlns:p14="http://schemas.microsoft.com/office/powerpoint/2010/main" val="873019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Preferibile usare </a:t>
            </a:r>
            <a:r>
              <a:rPr lang="it-IT" dirty="0" err="1"/>
              <a:t>DAGitty</a:t>
            </a:r>
            <a:r>
              <a:rPr lang="it-IT" dirty="0"/>
              <a:t> per estendere o modificare rapidamente la rete, e vedere direttamente quali controlli sarebbero necessari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27</a:t>
            </a:fld>
            <a:endParaRPr lang="it-IT"/>
          </a:p>
        </p:txBody>
      </p:sp>
    </p:spTree>
    <p:extLst>
      <p:ext uri="{BB962C8B-B14F-4D97-AF65-F5344CB8AC3E}">
        <p14:creationId xmlns:p14="http://schemas.microsoft.com/office/powerpoint/2010/main" val="1123950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30</a:t>
            </a:fld>
            <a:endParaRPr lang="it-IT"/>
          </a:p>
        </p:txBody>
      </p:sp>
    </p:spTree>
    <p:extLst>
      <p:ext uri="{BB962C8B-B14F-4D97-AF65-F5344CB8AC3E}">
        <p14:creationId xmlns:p14="http://schemas.microsoft.com/office/powerpoint/2010/main" val="123852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Discutere la distribuzione di osservazioni nelle due tabelle nella </a:t>
            </a:r>
            <a:r>
              <a:rPr lang="it-IT" dirty="0" err="1"/>
              <a:t>caption</a:t>
            </a:r>
            <a:r>
              <a:rPr lang="it-IT" dirty="0"/>
              <a:t> della figura 6.5, e far intuire agli studenti che se la struttura fosse il grafo 2, la distribuzione D1 potrebbe avere una buona probabilità di presentarsi, mentre la distribuzione D2 avrebbe una probabilità molto più scarsa, fermo restando che i ∆</a:t>
            </a:r>
            <a:r>
              <a:rPr lang="it-IT" dirty="0" err="1"/>
              <a:t>P</a:t>
            </a:r>
            <a:r>
              <a:rPr lang="it-IT" dirty="0"/>
              <a:t> delle due distribuzioni sono identici. Il crescere delle osservazioni (distribuzione D2) aumenta la fiducia nell’esistenza del nesso causale tra </a:t>
            </a:r>
            <a:r>
              <a:rPr lang="it-IT" dirty="0" err="1"/>
              <a:t>cue</a:t>
            </a:r>
            <a:r>
              <a:rPr lang="it-IT" dirty="0"/>
              <a:t> e </a:t>
            </a:r>
            <a:r>
              <a:rPr lang="it-IT" dirty="0" err="1"/>
              <a:t>outcome</a:t>
            </a:r>
            <a:r>
              <a:rPr lang="it-IT" dirty="0"/>
              <a:t>, a parità di ∆</a:t>
            </a:r>
            <a:r>
              <a:rPr lang="it-IT" dirty="0" err="1"/>
              <a:t>P</a:t>
            </a:r>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32</a:t>
            </a:fld>
            <a:endParaRPr lang="it-IT"/>
          </a:p>
        </p:txBody>
      </p:sp>
    </p:spTree>
    <p:extLst>
      <p:ext uri="{BB962C8B-B14F-4D97-AF65-F5344CB8AC3E}">
        <p14:creationId xmlns:p14="http://schemas.microsoft.com/office/powerpoint/2010/main" val="3190740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di proiettare in aula il modello </a:t>
            </a:r>
            <a:r>
              <a:rPr lang="it-IT" dirty="0" err="1"/>
              <a:t>GeNIe</a:t>
            </a:r>
            <a:r>
              <a:rPr lang="it-IT" dirty="0"/>
              <a:t> della figura 6.4 disponibile nei materiali online, per far verificare agli studenti, sulla base di un esempio numerico, come la funzione di potenza causale rifletta esattamente la definizione di potenza causale: cioè, una stima di </a:t>
            </a:r>
            <a:r>
              <a:rPr lang="it-IT" b="1" dirty="0"/>
              <a:t>∆</a:t>
            </a:r>
            <a:r>
              <a:rPr lang="it-IT" b="1" dirty="0" err="1"/>
              <a:t>P</a:t>
            </a:r>
            <a:r>
              <a:rPr lang="it-IT" b="1" dirty="0"/>
              <a:t> in un contesto ipotetico dove ogni altra causa sia stata «cancellata». </a:t>
            </a:r>
            <a:r>
              <a:rPr lang="it-IT" b="0" dirty="0"/>
              <a:t>Gli studenti più motivati potranno anche trovare interessante la dimostrazione algebrica della funzione di potenza causale per cause generative indipendenti (anch’essa disponibile tra i materiali online)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33</a:t>
            </a:fld>
            <a:endParaRPr lang="it-IT"/>
          </a:p>
        </p:txBody>
      </p:sp>
    </p:spTree>
    <p:extLst>
      <p:ext uri="{BB962C8B-B14F-4D97-AF65-F5344CB8AC3E}">
        <p14:creationId xmlns:p14="http://schemas.microsoft.com/office/powerpoint/2010/main" val="3230233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di usare in aula il modello </a:t>
            </a:r>
            <a:r>
              <a:rPr lang="it-IT" dirty="0" err="1"/>
              <a:t>GeNIe</a:t>
            </a:r>
            <a:r>
              <a:rPr lang="it-IT" dirty="0"/>
              <a:t> figura 6.6, disponibile tra i materiali online, per rendere interattivo l’esempio (dispone del suo </a:t>
            </a:r>
            <a:r>
              <a:rPr lang="it-IT" dirty="0" err="1"/>
              <a:t>videotutorial</a:t>
            </a:r>
            <a:r>
              <a:rPr lang="it-IT" dirty="0"/>
              <a:t> per l’autoapprendimento)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36</a:t>
            </a:fld>
            <a:endParaRPr lang="it-IT"/>
          </a:p>
        </p:txBody>
      </p:sp>
    </p:spTree>
    <p:extLst>
      <p:ext uri="{BB962C8B-B14F-4D97-AF65-F5344CB8AC3E}">
        <p14:creationId xmlns:p14="http://schemas.microsoft.com/office/powerpoint/2010/main" val="1466327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854FE2-EA87-A549-BB41-F7ABADA41A57}" type="slidenum">
              <a:rPr kumimoji="0" lang="it-I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it-I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19323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Esperimento di </a:t>
            </a:r>
            <a:r>
              <a:rPr lang="it-IT" dirty="0" err="1"/>
              <a:t>Blaisdell</a:t>
            </a:r>
            <a:r>
              <a:rPr lang="it-IT" dirty="0"/>
              <a:t> et al., 2006. A un insieme di topi in una “</a:t>
            </a:r>
            <a:r>
              <a:rPr lang="it-IT" dirty="0" err="1"/>
              <a:t>Skinner</a:t>
            </a:r>
            <a:r>
              <a:rPr lang="it-IT" dirty="0"/>
              <a:t> box”</a:t>
            </a:r>
          </a:p>
          <a:p>
            <a:r>
              <a:rPr lang="it-IT" dirty="0"/>
              <a:t>(par. 6.3.2.2) veniva presentata una luce (</a:t>
            </a:r>
            <a:r>
              <a:rPr lang="it-IT" dirty="0" err="1"/>
              <a:t>cue</a:t>
            </a:r>
            <a:r>
              <a:rPr lang="it-IT" dirty="0"/>
              <a:t>), seguita a volte da cibo in una mangiatoia (primo</a:t>
            </a:r>
          </a:p>
          <a:p>
            <a:r>
              <a:rPr lang="it-IT" dirty="0"/>
              <a:t>possibile </a:t>
            </a:r>
            <a:r>
              <a:rPr lang="it-IT" dirty="0" err="1"/>
              <a:t>outcome</a:t>
            </a:r>
            <a:r>
              <a:rPr lang="it-IT" dirty="0"/>
              <a:t>), altre volte da un suono (secondo possibile </a:t>
            </a:r>
            <a:r>
              <a:rPr lang="it-IT" dirty="0" err="1"/>
              <a:t>outcome</a:t>
            </a:r>
            <a:r>
              <a:rPr lang="it-IT" dirty="0"/>
              <a:t>). I topi apprendevano</a:t>
            </a:r>
          </a:p>
          <a:p>
            <a:r>
              <a:rPr lang="it-IT" dirty="0"/>
              <a:t>la struttura a forchetta (le due frecce uscenti dalla lampadina a sinistra). Successivamente, la</a:t>
            </a:r>
          </a:p>
          <a:p>
            <a:r>
              <a:rPr lang="it-IT" dirty="0"/>
              <a:t>luce non veniva più presentata. Ad alcuni topi “osservatori” erano presentati dei suoni: questi</a:t>
            </a:r>
          </a:p>
          <a:p>
            <a:r>
              <a:rPr lang="it-IT" dirty="0"/>
              <a:t>topi, al sentire il suono, andavano spesso a controllare se fosse arrivato del cibo nella mangiatoia:</a:t>
            </a:r>
          </a:p>
          <a:p>
            <a:r>
              <a:rPr lang="it-IT" dirty="0"/>
              <a:t>se non erano stati loro a causare il suono, allora forse si era accesa la luce, e quindi forse</a:t>
            </a:r>
          </a:p>
          <a:p>
            <a:r>
              <a:rPr lang="it-IT" dirty="0"/>
              <a:t>era arrivato del cibo (topo in basso a destra). Altri topi, nella condizione “intervento”, avevano</a:t>
            </a:r>
          </a:p>
          <a:p>
            <a:r>
              <a:rPr lang="it-IT" dirty="0"/>
              <a:t>imparato che se premevano una leva compariva il suono. Questi topi, quando sentivano il suono</a:t>
            </a:r>
          </a:p>
          <a:p>
            <a:r>
              <a:rPr lang="it-IT" dirty="0"/>
              <a:t>dopo aver premuto la leva, non andavano a controllare se c’era cibo nella mangiatoia: sapendo</a:t>
            </a:r>
          </a:p>
          <a:p>
            <a:r>
              <a:rPr lang="it-IT" dirty="0"/>
              <a:t>che l’avevano prodotto loro, non avevano motivo di credere che si fosse accesa la luce,</a:t>
            </a:r>
          </a:p>
          <a:p>
            <a:r>
              <a:rPr lang="it-IT" dirty="0"/>
              <a:t>e di concludere che forse era arrivato il cibo.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38</a:t>
            </a:fld>
            <a:endParaRPr lang="it-IT"/>
          </a:p>
        </p:txBody>
      </p:sp>
    </p:spTree>
    <p:extLst>
      <p:ext uri="{BB962C8B-B14F-4D97-AF65-F5344CB8AC3E}">
        <p14:creationId xmlns:p14="http://schemas.microsoft.com/office/powerpoint/2010/main" val="24550769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Si consiglia di proiettare in aula i video di alcuni degli stimoli usati da Albert </a:t>
            </a:r>
            <a:r>
              <a:rPr lang="it-IT" dirty="0" err="1"/>
              <a:t>Michotte</a:t>
            </a:r>
            <a:r>
              <a:rPr lang="it-IT" dirty="0"/>
              <a:t>, i cui link sono disponibili nel materiale online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41</a:t>
            </a:fld>
            <a:endParaRPr lang="it-IT"/>
          </a:p>
        </p:txBody>
      </p:sp>
    </p:spTree>
    <p:extLst>
      <p:ext uri="{BB962C8B-B14F-4D97-AF65-F5344CB8AC3E}">
        <p14:creationId xmlns:p14="http://schemas.microsoft.com/office/powerpoint/2010/main" val="2256057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di proiettare in aula il video del cane di </a:t>
            </a:r>
            <a:r>
              <a:rPr lang="it-IT" dirty="0" err="1"/>
              <a:t>pavlov</a:t>
            </a:r>
            <a:r>
              <a:rPr lang="it-IT" dirty="0"/>
              <a:t> il cui link è tra i materiali online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53</a:t>
            </a:fld>
            <a:endParaRPr lang="it-IT"/>
          </a:p>
        </p:txBody>
      </p:sp>
    </p:spTree>
    <p:extLst>
      <p:ext uri="{BB962C8B-B14F-4D97-AF65-F5344CB8AC3E}">
        <p14:creationId xmlns:p14="http://schemas.microsoft.com/office/powerpoint/2010/main" val="3676060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di proiettare in aula il video del gatto di </a:t>
            </a:r>
            <a:r>
              <a:rPr lang="it-IT" dirty="0" err="1"/>
              <a:t>Thorndyke</a:t>
            </a:r>
            <a:r>
              <a:rPr lang="it-IT" dirty="0"/>
              <a:t> il cui link è tra i materiali online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61</a:t>
            </a:fld>
            <a:endParaRPr lang="it-IT"/>
          </a:p>
        </p:txBody>
      </p:sp>
    </p:spTree>
    <p:extLst>
      <p:ext uri="{BB962C8B-B14F-4D97-AF65-F5344CB8AC3E}">
        <p14:creationId xmlns:p14="http://schemas.microsoft.com/office/powerpoint/2010/main" val="39729602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di proiettare in aula almeno uno dei video con interviste a </a:t>
            </a:r>
            <a:r>
              <a:rPr lang="it-IT" dirty="0" err="1"/>
              <a:t>Skinner</a:t>
            </a:r>
            <a:r>
              <a:rPr lang="it-IT" dirty="0"/>
              <a:t> e esempi di condizionamento in </a:t>
            </a:r>
            <a:r>
              <a:rPr lang="it-IT" dirty="0" err="1"/>
              <a:t>skinner</a:t>
            </a:r>
            <a:r>
              <a:rPr lang="it-IT" dirty="0"/>
              <a:t> box i cui link sono presenti tra i materiali online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65</a:t>
            </a:fld>
            <a:endParaRPr lang="it-IT"/>
          </a:p>
        </p:txBody>
      </p:sp>
    </p:spTree>
    <p:extLst>
      <p:ext uri="{BB962C8B-B14F-4D97-AF65-F5344CB8AC3E}">
        <p14:creationId xmlns:p14="http://schemas.microsoft.com/office/powerpoint/2010/main" val="1122655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di fare in classe esempi su come le principali piattaforme sul web implementino programmi di rinforzo per «ancorare» gli utenti alle piattaforme, provocare media multitasking intenso, e in alcuni casi dipendenze da internet. Nei materiali online ci sono riferimenti e modalità d’accesso a un MOOC dove in alcune slide si trattano questi aspetti.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70</a:t>
            </a:fld>
            <a:endParaRPr lang="it-IT"/>
          </a:p>
        </p:txBody>
      </p:sp>
    </p:spTree>
    <p:extLst>
      <p:ext uri="{BB962C8B-B14F-4D97-AF65-F5344CB8AC3E}">
        <p14:creationId xmlns:p14="http://schemas.microsoft.com/office/powerpoint/2010/main" val="36437617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Un esperimento di </a:t>
            </a:r>
            <a:r>
              <a:rPr lang="it-IT" sz="1200" kern="1200" dirty="0" err="1">
                <a:solidFill>
                  <a:schemeClr val="tx1"/>
                </a:solidFill>
                <a:effectLst/>
                <a:latin typeface="+mn-lt"/>
                <a:ea typeface="+mn-ea"/>
                <a:cs typeface="+mn-cs"/>
              </a:rPr>
              <a:t>Tolman</a:t>
            </a:r>
            <a:r>
              <a:rPr lang="it-IT" sz="1200" kern="1200" dirty="0">
                <a:solidFill>
                  <a:schemeClr val="tx1"/>
                </a:solidFill>
                <a:effectLst/>
                <a:latin typeface="+mn-lt"/>
                <a:ea typeface="+mn-ea"/>
                <a:cs typeface="+mn-cs"/>
              </a:rPr>
              <a:t>, Ritchie e </a:t>
            </a:r>
            <a:r>
              <a:rPr lang="it-IT" sz="1200" kern="1200" dirty="0" err="1">
                <a:solidFill>
                  <a:schemeClr val="tx1"/>
                </a:solidFill>
                <a:effectLst/>
                <a:latin typeface="+mn-lt"/>
                <a:ea typeface="+mn-ea"/>
                <a:cs typeface="+mn-cs"/>
              </a:rPr>
              <a:t>Kalish</a:t>
            </a:r>
            <a:r>
              <a:rPr lang="it-IT" sz="1200" kern="1200" dirty="0">
                <a:solidFill>
                  <a:schemeClr val="tx1"/>
                </a:solidFill>
                <a:effectLst/>
                <a:latin typeface="+mn-lt"/>
                <a:ea typeface="+mn-ea"/>
                <a:cs typeface="+mn-cs"/>
              </a:rPr>
              <a:t> (1946). Il labirinto . composto da un</a:t>
            </a:r>
          </a:p>
          <a:p>
            <a:r>
              <a:rPr lang="it-IT" sz="1200" kern="1200" dirty="0">
                <a:solidFill>
                  <a:schemeClr val="tx1"/>
                </a:solidFill>
                <a:effectLst/>
                <a:latin typeface="+mn-lt"/>
                <a:ea typeface="+mn-ea"/>
                <a:cs typeface="+mn-cs"/>
              </a:rPr>
              <a:t>tavolino tondo centrale, da cui si dipartono vari corridoi dotati di pareti. Il punto di partenza del</a:t>
            </a:r>
          </a:p>
          <a:p>
            <a:r>
              <a:rPr lang="it-IT" sz="1200" kern="1200" dirty="0">
                <a:solidFill>
                  <a:schemeClr val="tx1"/>
                </a:solidFill>
                <a:effectLst/>
                <a:latin typeface="+mn-lt"/>
                <a:ea typeface="+mn-ea"/>
                <a:cs typeface="+mn-cs"/>
              </a:rPr>
              <a:t>topo . in A. Il labirinto A serve per il training, dove il topo impara a raggiungere la scatola del</a:t>
            </a:r>
          </a:p>
          <a:p>
            <a:r>
              <a:rPr lang="it-IT" sz="1200" kern="1200" dirty="0">
                <a:solidFill>
                  <a:schemeClr val="tx1"/>
                </a:solidFill>
                <a:effectLst/>
                <a:latin typeface="+mn-lt"/>
                <a:ea typeface="+mn-ea"/>
                <a:cs typeface="+mn-cs"/>
              </a:rPr>
              <a:t>cibo (G) imboccando il corridoio di fronte a lui. Il labirinto B serve per il test: il cibo . rimosso,</a:t>
            </a:r>
          </a:p>
          <a:p>
            <a:r>
              <a:rPr lang="it-IT" sz="1200" kern="1200" dirty="0">
                <a:solidFill>
                  <a:schemeClr val="tx1"/>
                </a:solidFill>
                <a:effectLst/>
                <a:latin typeface="+mn-lt"/>
                <a:ea typeface="+mn-ea"/>
                <a:cs typeface="+mn-cs"/>
              </a:rPr>
              <a:t>il corridoio centrale . bloccato, e vengono aggiunti 18 corridoi a raggiera in molte direzioni.</a:t>
            </a:r>
          </a:p>
          <a:p>
            <a:r>
              <a:rPr lang="it-IT" sz="1200" kern="1200" dirty="0">
                <a:solidFill>
                  <a:schemeClr val="tx1"/>
                </a:solidFill>
                <a:effectLst/>
                <a:latin typeface="+mn-lt"/>
                <a:ea typeface="+mn-ea"/>
                <a:cs typeface="+mn-cs"/>
              </a:rPr>
              <a:t>Dopo aver realizzato che il corridoio centrale . bloccato, il corridoio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frequentemente scelto</a:t>
            </a:r>
          </a:p>
          <a:p>
            <a:r>
              <a:rPr lang="it-IT" sz="1200" kern="1200" dirty="0">
                <a:solidFill>
                  <a:schemeClr val="tx1"/>
                </a:solidFill>
                <a:effectLst/>
                <a:latin typeface="+mn-lt"/>
                <a:ea typeface="+mn-ea"/>
                <a:cs typeface="+mn-cs"/>
              </a:rPr>
              <a:t>dai topi . quello che punta direttamente nella direzione in cui, nella fase di training, si trovava</a:t>
            </a:r>
          </a:p>
          <a:p>
            <a:r>
              <a:rPr lang="it-IT" sz="1200" kern="1200" dirty="0">
                <a:solidFill>
                  <a:schemeClr val="tx1"/>
                </a:solidFill>
                <a:effectLst/>
                <a:latin typeface="+mn-lt"/>
                <a:ea typeface="+mn-ea"/>
                <a:cs typeface="+mn-cs"/>
              </a:rPr>
              <a:t>il cibo</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83</a:t>
            </a:fld>
            <a:endParaRPr lang="it-IT"/>
          </a:p>
        </p:txBody>
      </p:sp>
    </p:spTree>
    <p:extLst>
      <p:ext uri="{BB962C8B-B14F-4D97-AF65-F5344CB8AC3E}">
        <p14:creationId xmlns:p14="http://schemas.microsoft.com/office/powerpoint/2010/main" val="1932414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Vedi spiegazione della figura nel box 6.5 del libro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85</a:t>
            </a:fld>
            <a:endParaRPr lang="it-IT"/>
          </a:p>
        </p:txBody>
      </p:sp>
    </p:spTree>
    <p:extLst>
      <p:ext uri="{BB962C8B-B14F-4D97-AF65-F5344CB8AC3E}">
        <p14:creationId xmlns:p14="http://schemas.microsoft.com/office/powerpoint/2010/main" val="6337638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Un esperimento di Bandura (1965) sull’apprendimento per imitazione differita. In</a:t>
            </a:r>
          </a:p>
          <a:p>
            <a:r>
              <a:rPr lang="it-IT" sz="1200" kern="1200" dirty="0">
                <a:solidFill>
                  <a:schemeClr val="tx1"/>
                </a:solidFill>
                <a:effectLst/>
                <a:latin typeface="+mn-lt"/>
                <a:ea typeface="+mn-ea"/>
                <a:cs typeface="+mn-cs"/>
              </a:rPr>
              <a:t>una prima fase i bambini osservavano il filmato di un adulto che esibiva comportamenti aggressivi</a:t>
            </a:r>
          </a:p>
          <a:p>
            <a:r>
              <a:rPr lang="it-IT" sz="1200" kern="1200" dirty="0">
                <a:solidFill>
                  <a:schemeClr val="tx1"/>
                </a:solidFill>
                <a:effectLst/>
                <a:latin typeface="+mn-lt"/>
                <a:ea typeface="+mn-ea"/>
                <a:cs typeface="+mn-cs"/>
              </a:rPr>
              <a:t>verso un bambolotto. Per il gruppo “modello ricompensato”, alla fine del filmato l’adulto</a:t>
            </a:r>
          </a:p>
          <a:p>
            <a:r>
              <a:rPr lang="it-IT" sz="1200" kern="1200" dirty="0">
                <a:solidFill>
                  <a:schemeClr val="tx1"/>
                </a:solidFill>
                <a:effectLst/>
                <a:latin typeface="+mn-lt"/>
                <a:ea typeface="+mn-ea"/>
                <a:cs typeface="+mn-cs"/>
              </a:rPr>
              <a:t>era lodato per i suoi comportamenti. Per il gruppo “modello punito”, era rimproverato. Per il</a:t>
            </a:r>
          </a:p>
          <a:p>
            <a:r>
              <a:rPr lang="it-IT" sz="1200" kern="1200" dirty="0">
                <a:solidFill>
                  <a:schemeClr val="tx1"/>
                </a:solidFill>
                <a:effectLst/>
                <a:latin typeface="+mn-lt"/>
                <a:ea typeface="+mn-ea"/>
                <a:cs typeface="+mn-cs"/>
              </a:rPr>
              <a:t>gruppo “nessuna conseguenza”, l’adulto non era n. lodato n. rimproverato. In una prima fase</a:t>
            </a:r>
          </a:p>
          <a:p>
            <a:r>
              <a:rPr lang="it-IT" sz="1200" kern="1200" dirty="0">
                <a:solidFill>
                  <a:schemeClr val="tx1"/>
                </a:solidFill>
                <a:effectLst/>
                <a:latin typeface="+mn-lt"/>
                <a:ea typeface="+mn-ea"/>
                <a:cs typeface="+mn-cs"/>
              </a:rPr>
              <a:t>(barre azzurro chiaro) i bambini esposti al modello punito imitavano meno comportamenti</a:t>
            </a:r>
          </a:p>
          <a:p>
            <a:r>
              <a:rPr lang="it-IT" sz="1200" kern="1200" dirty="0">
                <a:solidFill>
                  <a:schemeClr val="tx1"/>
                </a:solidFill>
                <a:effectLst/>
                <a:latin typeface="+mn-lt"/>
                <a:ea typeface="+mn-ea"/>
                <a:cs typeface="+mn-cs"/>
              </a:rPr>
              <a:t>aggressivi rispetto a tutti gli altri. Ma il “rinforzo vicario” agiva sull’apprendimento osservativo?</a:t>
            </a:r>
          </a:p>
          <a:p>
            <a:r>
              <a:rPr lang="it-IT" sz="1200" kern="1200" dirty="0">
                <a:solidFill>
                  <a:schemeClr val="tx1"/>
                </a:solidFill>
                <a:effectLst/>
                <a:latin typeface="+mn-lt"/>
                <a:ea typeface="+mn-ea"/>
                <a:cs typeface="+mn-cs"/>
              </a:rPr>
              <a:t>No, agiva solo sulla successiva manifestazione di comportamenti imitativi espliciti. Infatti,</a:t>
            </a:r>
          </a:p>
          <a:p>
            <a:r>
              <a:rPr lang="it-IT" sz="1200" kern="1200" dirty="0">
                <a:solidFill>
                  <a:schemeClr val="tx1"/>
                </a:solidFill>
                <a:effectLst/>
                <a:latin typeface="+mn-lt"/>
                <a:ea typeface="+mn-ea"/>
                <a:cs typeface="+mn-cs"/>
              </a:rPr>
              <a:t>tutti i bambini avevano appreso per osservazione nella stessa misura, come dimostrato in una</a:t>
            </a:r>
          </a:p>
          <a:p>
            <a:r>
              <a:rPr lang="it-IT" sz="1200" kern="1200" dirty="0">
                <a:solidFill>
                  <a:schemeClr val="tx1"/>
                </a:solidFill>
                <a:effectLst/>
                <a:latin typeface="+mn-lt"/>
                <a:ea typeface="+mn-ea"/>
                <a:cs typeface="+mn-cs"/>
              </a:rPr>
              <a:t>seconda fase in cui a tutti loro erano promessi incentivi diretti (adesivi e succhi di frutta) per</a:t>
            </a:r>
          </a:p>
          <a:p>
            <a:r>
              <a:rPr lang="it-IT" sz="1200" kern="1200" dirty="0">
                <a:solidFill>
                  <a:schemeClr val="tx1"/>
                </a:solidFill>
                <a:effectLst/>
                <a:latin typeface="+mn-lt"/>
                <a:ea typeface="+mn-ea"/>
                <a:cs typeface="+mn-cs"/>
              </a:rPr>
              <a:t>imitare il comportamento dell’adulto visto nel filmato. Tutti loro erano in grado di farlo nella</a:t>
            </a:r>
          </a:p>
          <a:p>
            <a:r>
              <a:rPr lang="it-IT" sz="1200" kern="1200" dirty="0">
                <a:solidFill>
                  <a:schemeClr val="tx1"/>
                </a:solidFill>
                <a:effectLst/>
                <a:latin typeface="+mn-lt"/>
                <a:ea typeface="+mn-ea"/>
                <a:cs typeface="+mn-cs"/>
              </a:rPr>
              <a:t>stessa misura (barre blu).</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90</a:t>
            </a:fld>
            <a:endParaRPr lang="it-IT"/>
          </a:p>
        </p:txBody>
      </p:sp>
    </p:spTree>
    <p:extLst>
      <p:ext uri="{BB962C8B-B14F-4D97-AF65-F5344CB8AC3E}">
        <p14:creationId xmlns:p14="http://schemas.microsoft.com/office/powerpoint/2010/main" val="42808056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 approfondimento di questi concetti è nel box online 6.2</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96</a:t>
            </a:fld>
            <a:endParaRPr lang="it-IT"/>
          </a:p>
        </p:txBody>
      </p:sp>
    </p:spTree>
    <p:extLst>
      <p:ext uri="{BB962C8B-B14F-4D97-AF65-F5344CB8AC3E}">
        <p14:creationId xmlns:p14="http://schemas.microsoft.com/office/powerpoint/2010/main" val="3554982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lnSpcReduction="10000"/>
          </a:bodyPr>
          <a:lstStyle/>
          <a:p>
            <a:r>
              <a:rPr lang="it-IT" sz="1200" kern="1200" dirty="0">
                <a:solidFill>
                  <a:schemeClr val="tx1"/>
                </a:solidFill>
                <a:effectLst/>
                <a:latin typeface="+mn-lt"/>
                <a:ea typeface="+mn-ea"/>
                <a:cs typeface="+mn-cs"/>
              </a:rPr>
              <a:t>Bastano poche contingenze per apprendere l’intervallo di tempo tra </a:t>
            </a:r>
            <a:r>
              <a:rPr lang="it-IT" sz="1200" kern="1200" dirty="0" err="1">
                <a:solidFill>
                  <a:schemeClr val="tx1"/>
                </a:solidFill>
                <a:effectLst/>
                <a:latin typeface="+mn-lt"/>
                <a:ea typeface="+mn-ea"/>
                <a:cs typeface="+mn-cs"/>
              </a:rPr>
              <a:t>cue</a:t>
            </a:r>
            <a:r>
              <a:rPr lang="it-IT" sz="1200" kern="1200" dirty="0">
                <a:solidFill>
                  <a:schemeClr val="tx1"/>
                </a:solidFill>
                <a:effectLst/>
                <a:latin typeface="+mn-lt"/>
                <a:ea typeface="+mn-ea"/>
                <a:cs typeface="+mn-cs"/>
              </a:rPr>
              <a:t> e </a:t>
            </a:r>
            <a:r>
              <a:rPr lang="it-IT" sz="1200" kern="1200" dirty="0" err="1">
                <a:solidFill>
                  <a:schemeClr val="tx1"/>
                </a:solidFill>
                <a:effectLst/>
                <a:latin typeface="+mn-lt"/>
                <a:ea typeface="+mn-ea"/>
                <a:cs typeface="+mn-cs"/>
              </a:rPr>
              <a:t>outcome</a:t>
            </a:r>
            <a:r>
              <a:rPr lang="it-IT" sz="1200" kern="1200" dirty="0">
                <a:solidFill>
                  <a:schemeClr val="tx1"/>
                </a:solidFill>
                <a:effectLst/>
                <a:latin typeface="+mn-lt"/>
                <a:ea typeface="+mn-ea"/>
                <a:cs typeface="+mn-cs"/>
              </a:rPr>
              <a:t>.</a:t>
            </a:r>
          </a:p>
          <a:p>
            <a:r>
              <a:rPr lang="it-IT" sz="1200" kern="1200" dirty="0">
                <a:solidFill>
                  <a:schemeClr val="tx1"/>
                </a:solidFill>
                <a:effectLst/>
                <a:latin typeface="+mn-lt"/>
                <a:ea typeface="+mn-ea"/>
                <a:cs typeface="+mn-cs"/>
              </a:rPr>
              <a:t>In uno studio di Drew et al. (2005) sui pesci rossi, l’accensione di una lampadina per 5 secondi</a:t>
            </a:r>
          </a:p>
          <a:p>
            <a:r>
              <a:rPr lang="it-IT" sz="1200" kern="1200" dirty="0">
                <a:solidFill>
                  <a:schemeClr val="tx1"/>
                </a:solidFill>
                <a:effectLst/>
                <a:latin typeface="+mn-lt"/>
                <a:ea typeface="+mn-ea"/>
                <a:cs typeface="+mn-cs"/>
              </a:rPr>
              <a:t>(CS) portava a una debole scossa elettrica (US). In alcuni trial la lampadina restava accesa</a:t>
            </a:r>
          </a:p>
          <a:p>
            <a:r>
              <a:rPr lang="it-IT" sz="1200" kern="1200" dirty="0">
                <a:solidFill>
                  <a:schemeClr val="tx1"/>
                </a:solidFill>
                <a:effectLst/>
                <a:latin typeface="+mn-lt"/>
                <a:ea typeface="+mn-ea"/>
                <a:cs typeface="+mn-cs"/>
              </a:rPr>
              <a:t>per 45 secondi, senza scossa, per consentire la precisa misurazione del periodo di tempo dopo</a:t>
            </a:r>
          </a:p>
          <a:p>
            <a:r>
              <a:rPr lang="it-IT" sz="1200" kern="1200" dirty="0">
                <a:solidFill>
                  <a:schemeClr val="tx1"/>
                </a:solidFill>
                <a:effectLst/>
                <a:latin typeface="+mn-lt"/>
                <a:ea typeface="+mn-ea"/>
                <a:cs typeface="+mn-cs"/>
              </a:rPr>
              <a:t>il quale i pesci emettevano la risposta (aumento dei movimenti del pesce rispetto ai trial in cui</a:t>
            </a:r>
          </a:p>
          <a:p>
            <a:r>
              <a:rPr lang="it-IT" sz="1200" kern="1200" dirty="0">
                <a:solidFill>
                  <a:schemeClr val="tx1"/>
                </a:solidFill>
                <a:effectLst/>
                <a:latin typeface="+mn-lt"/>
                <a:ea typeface="+mn-ea"/>
                <a:cs typeface="+mn-cs"/>
              </a:rPr>
              <a:t>non era presentato il CS). Sulle ascisse ci sono i secondi dalla comparsa del CS in questi trial, e</a:t>
            </a:r>
          </a:p>
          <a:p>
            <a:r>
              <a:rPr lang="it-IT" sz="1200" kern="1200" dirty="0">
                <a:solidFill>
                  <a:schemeClr val="tx1"/>
                </a:solidFill>
                <a:effectLst/>
                <a:latin typeface="+mn-lt"/>
                <a:ea typeface="+mn-ea"/>
                <a:cs typeface="+mn-cs"/>
              </a:rPr>
              <a:t>sulle ordinate c’. la risposta del pesce. Le quattro linee corrispondono a cinque successivi blocchi</a:t>
            </a:r>
          </a:p>
          <a:p>
            <a:r>
              <a:rPr lang="it-IT" sz="1200" kern="1200" dirty="0">
                <a:solidFill>
                  <a:schemeClr val="tx1"/>
                </a:solidFill>
                <a:effectLst/>
                <a:latin typeface="+mn-lt"/>
                <a:ea typeface="+mn-ea"/>
                <a:cs typeface="+mn-cs"/>
              </a:rPr>
              <a:t>di addestramento (ogni blocco conteneva 10 trial tipo a e 10 trial tipo d,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tre trial di misurazione,</a:t>
            </a:r>
          </a:p>
          <a:p>
            <a:r>
              <a:rPr lang="it-IT" sz="1200" kern="1200" dirty="0">
                <a:solidFill>
                  <a:schemeClr val="tx1"/>
                </a:solidFill>
                <a:effectLst/>
                <a:latin typeface="+mn-lt"/>
                <a:ea typeface="+mn-ea"/>
                <a:cs typeface="+mn-cs"/>
              </a:rPr>
              <a:t>intervallati in ordine pseudocasuale). Con l’allungarsi dell’addestramento, e quindi</a:t>
            </a:r>
          </a:p>
          <a:p>
            <a:r>
              <a:rPr lang="it-IT" sz="1200" kern="1200" dirty="0">
                <a:solidFill>
                  <a:schemeClr val="tx1"/>
                </a:solidFill>
                <a:effectLst/>
                <a:latin typeface="+mn-lt"/>
                <a:ea typeface="+mn-ea"/>
                <a:cs typeface="+mn-cs"/>
              </a:rPr>
              <a:t>l’accumularsi delle contingenze osservate, l’</a:t>
            </a:r>
            <a:r>
              <a:rPr lang="it-IT" sz="1200" kern="1200" dirty="0" err="1">
                <a:solidFill>
                  <a:schemeClr val="tx1"/>
                </a:solidFill>
                <a:effectLst/>
                <a:latin typeface="+mn-lt"/>
                <a:ea typeface="+mn-ea"/>
                <a:cs typeface="+mn-cs"/>
              </a:rPr>
              <a:t>intensit</a:t>
            </a:r>
            <a:r>
              <a:rPr lang="it-IT" sz="1200" kern="1200" dirty="0">
                <a:solidFill>
                  <a:schemeClr val="tx1"/>
                </a:solidFill>
                <a:effectLst/>
                <a:latin typeface="+mn-lt"/>
                <a:ea typeface="+mn-ea"/>
                <a:cs typeface="+mn-cs"/>
              </a:rPr>
              <a:t>. della risposta aumenta. Ma la risposta,</a:t>
            </a:r>
          </a:p>
          <a:p>
            <a:r>
              <a:rPr lang="it-IT" sz="1200" kern="1200" dirty="0">
                <a:solidFill>
                  <a:schemeClr val="tx1"/>
                </a:solidFill>
                <a:effectLst/>
                <a:latin typeface="+mn-lt"/>
                <a:ea typeface="+mn-ea"/>
                <a:cs typeface="+mn-cs"/>
              </a:rPr>
              <a:t>per quanto tenue, compare fin dai primi blocchi, con stima corretta dell’istante in cui . atteso</a:t>
            </a:r>
          </a:p>
          <a:p>
            <a:r>
              <a:rPr lang="it-IT" sz="1200" kern="1200" dirty="0">
                <a:solidFill>
                  <a:schemeClr val="tx1"/>
                </a:solidFill>
                <a:effectLst/>
                <a:latin typeface="+mn-lt"/>
                <a:ea typeface="+mn-ea"/>
                <a:cs typeface="+mn-cs"/>
              </a:rPr>
              <a:t>l’US (intorno ai 5 secondi). Risultati simili sono stati ottenuti in uccelli, topi e conigli, anche utilizzando</a:t>
            </a:r>
          </a:p>
          <a:p>
            <a:r>
              <a:rPr lang="it-IT" sz="1200" kern="1200" dirty="0">
                <a:solidFill>
                  <a:schemeClr val="tx1"/>
                </a:solidFill>
                <a:effectLst/>
                <a:latin typeface="+mn-lt"/>
                <a:ea typeface="+mn-ea"/>
                <a:cs typeface="+mn-cs"/>
              </a:rPr>
              <a:t>US appetitivi. Illustrazione adattata da </a:t>
            </a:r>
            <a:r>
              <a:rPr lang="it-IT" sz="1200" kern="1200" dirty="0" err="1">
                <a:solidFill>
                  <a:schemeClr val="tx1"/>
                </a:solidFill>
                <a:effectLst/>
                <a:latin typeface="+mn-lt"/>
                <a:ea typeface="+mn-ea"/>
                <a:cs typeface="+mn-cs"/>
              </a:rPr>
              <a:t>Balsam</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Gallistel</a:t>
            </a:r>
            <a:r>
              <a:rPr lang="it-IT" sz="1200" kern="1200" dirty="0">
                <a:solidFill>
                  <a:schemeClr val="tx1"/>
                </a:solidFill>
                <a:effectLst/>
                <a:latin typeface="+mn-lt"/>
                <a:ea typeface="+mn-ea"/>
                <a:cs typeface="+mn-cs"/>
              </a:rPr>
              <a:t> (2009).</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98</a:t>
            </a:fld>
            <a:endParaRPr lang="it-IT"/>
          </a:p>
        </p:txBody>
      </p:sp>
    </p:spTree>
    <p:extLst>
      <p:ext uri="{BB962C8B-B14F-4D97-AF65-F5344CB8AC3E}">
        <p14:creationId xmlns:p14="http://schemas.microsoft.com/office/powerpoint/2010/main" val="23798524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Per gli studenti particolarmente interessati, si rimanda ai box online 6.3 (effetti delle strutture causali) e 6.4 (</a:t>
            </a:r>
            <a:r>
              <a:rPr lang="it-IT" dirty="0" err="1"/>
              <a:t>genetic</a:t>
            </a:r>
            <a:r>
              <a:rPr lang="it-IT" dirty="0"/>
              <a:t> </a:t>
            </a:r>
            <a:r>
              <a:rPr lang="it-IT" dirty="0" err="1"/>
              <a:t>preparedness</a:t>
            </a:r>
            <a:r>
              <a:rPr lang="it-IT" dirty="0"/>
              <a:t>, impotenza appresa), per altri effetti di rilievo.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117</a:t>
            </a:fld>
            <a:endParaRPr lang="it-IT"/>
          </a:p>
        </p:txBody>
      </p:sp>
    </p:spTree>
    <p:extLst>
      <p:ext uri="{BB962C8B-B14F-4D97-AF65-F5344CB8AC3E}">
        <p14:creationId xmlns:p14="http://schemas.microsoft.com/office/powerpoint/2010/main" val="42634701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fontScale="92500"/>
          </a:bodyPr>
          <a:lstStyle/>
          <a:p>
            <a:r>
              <a:rPr lang="it-IT" sz="1200" kern="1200" dirty="0">
                <a:solidFill>
                  <a:schemeClr val="tx1"/>
                </a:solidFill>
                <a:effectLst/>
                <a:latin typeface="+mn-lt"/>
                <a:ea typeface="+mn-ea"/>
                <a:cs typeface="+mn-cs"/>
              </a:rPr>
              <a:t>Fenomeno della </a:t>
            </a:r>
            <a:r>
              <a:rPr lang="it-IT" sz="1200" kern="1200" dirty="0" err="1">
                <a:solidFill>
                  <a:schemeClr val="tx1"/>
                </a:solidFill>
                <a:effectLst/>
                <a:latin typeface="+mn-lt"/>
                <a:ea typeface="+mn-ea"/>
                <a:cs typeface="+mn-cs"/>
              </a:rPr>
              <a:t>pseudocontingenza</a:t>
            </a:r>
            <a:r>
              <a:rPr lang="it-IT" sz="1200" kern="1200" dirty="0">
                <a:solidFill>
                  <a:schemeClr val="tx1"/>
                </a:solidFill>
                <a:effectLst/>
                <a:latin typeface="+mn-lt"/>
                <a:ea typeface="+mn-ea"/>
                <a:cs typeface="+mn-cs"/>
              </a:rPr>
              <a:t> nelle correlazioni illusorie. L’associazione tra</a:t>
            </a:r>
          </a:p>
          <a:p>
            <a:r>
              <a:rPr lang="it-IT" sz="1200" kern="1200" dirty="0">
                <a:solidFill>
                  <a:schemeClr val="tx1"/>
                </a:solidFill>
                <a:effectLst/>
                <a:latin typeface="+mn-lt"/>
                <a:ea typeface="+mn-ea"/>
                <a:cs typeface="+mn-cs"/>
              </a:rPr>
              <a:t>l’appartenenza a un gruppo e il tipo di comportamenti esibiti, in questa tavola di contingenza</a:t>
            </a:r>
          </a:p>
          <a:p>
            <a:r>
              <a:rPr lang="it-IT" sz="1200" kern="1200" dirty="0">
                <a:solidFill>
                  <a:schemeClr val="tx1"/>
                </a:solidFill>
                <a:effectLst/>
                <a:latin typeface="+mn-lt"/>
                <a:ea typeface="+mn-ea"/>
                <a:cs typeface="+mn-cs"/>
              </a:rPr>
              <a:t>. nulla, come si vede dal suo </a:t>
            </a:r>
            <a:r>
              <a:rPr lang="el-GR" sz="1200" kern="1200" dirty="0">
                <a:solidFill>
                  <a:schemeClr val="tx1"/>
                </a:solidFill>
                <a:effectLst/>
                <a:latin typeface="+mn-lt"/>
                <a:ea typeface="+mn-ea"/>
                <a:cs typeface="+mn-cs"/>
              </a:rPr>
              <a:t>Δ</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 = 128/160 – 48/60 = 0,8-0,8 = 0. La strategia di </a:t>
            </a:r>
            <a:r>
              <a:rPr lang="it-IT" sz="1200" kern="1200" dirty="0" err="1">
                <a:solidFill>
                  <a:schemeClr val="tx1"/>
                </a:solidFill>
                <a:effectLst/>
                <a:latin typeface="+mn-lt"/>
                <a:ea typeface="+mn-ea"/>
                <a:cs typeface="+mn-cs"/>
              </a:rPr>
              <a:t>pseudocontingenza</a:t>
            </a:r>
            <a:endParaRPr lang="it-IT" sz="1200" kern="1200" dirty="0">
              <a:solidFill>
                <a:schemeClr val="tx1"/>
              </a:solidFill>
              <a:effectLst/>
              <a:latin typeface="+mn-lt"/>
              <a:ea typeface="+mn-ea"/>
              <a:cs typeface="+mn-cs"/>
            </a:endParaRPr>
          </a:p>
          <a:p>
            <a:r>
              <a:rPr lang="it-IT" sz="1200" kern="1200" dirty="0">
                <a:solidFill>
                  <a:schemeClr val="tx1"/>
                </a:solidFill>
                <a:effectLst/>
                <a:latin typeface="+mn-lt"/>
                <a:ea typeface="+mn-ea"/>
                <a:cs typeface="+mn-cs"/>
              </a:rPr>
              <a:t>non fa valutazioni sulle singole celle: esplora solo i totali marginali, e associa le osservazioni</a:t>
            </a:r>
          </a:p>
          <a:p>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numerose di una dimensione alle osservazioni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numerose dell’altra, e quelle</a:t>
            </a:r>
          </a:p>
          <a:p>
            <a:r>
              <a:rPr lang="it-IT" sz="1200" kern="1200" dirty="0">
                <a:solidFill>
                  <a:schemeClr val="tx1"/>
                </a:solidFill>
                <a:effectLst/>
                <a:latin typeface="+mn-lt"/>
                <a:ea typeface="+mn-ea"/>
                <a:cs typeface="+mn-cs"/>
              </a:rPr>
              <a:t>meno numerose a quella meno numerose. Quindi, in questo esempio, associa l’appartenenza</a:t>
            </a:r>
          </a:p>
          <a:p>
            <a:r>
              <a:rPr lang="it-IT" sz="1200" kern="1200" dirty="0">
                <a:solidFill>
                  <a:schemeClr val="tx1"/>
                </a:solidFill>
                <a:effectLst/>
                <a:latin typeface="+mn-lt"/>
                <a:ea typeface="+mn-ea"/>
                <a:cs typeface="+mn-cs"/>
              </a:rPr>
              <a:t>al gruppo maggioritario A (160 persone su 220) ai comportamenti maggioritari positivi (176</a:t>
            </a:r>
          </a:p>
          <a:p>
            <a:r>
              <a:rPr lang="it-IT" sz="1200" kern="1200" dirty="0">
                <a:solidFill>
                  <a:schemeClr val="tx1"/>
                </a:solidFill>
                <a:effectLst/>
                <a:latin typeface="+mn-lt"/>
                <a:ea typeface="+mn-ea"/>
                <a:cs typeface="+mn-cs"/>
              </a:rPr>
              <a:t>comportamenti su 220), mentre l’appartenenza al gruppo minoritario B (60 persone su 220)</a:t>
            </a:r>
          </a:p>
          <a:p>
            <a:r>
              <a:rPr lang="it-IT" sz="1200" kern="1200" dirty="0">
                <a:solidFill>
                  <a:schemeClr val="tx1"/>
                </a:solidFill>
                <a:effectLst/>
                <a:latin typeface="+mn-lt"/>
                <a:ea typeface="+mn-ea"/>
                <a:cs typeface="+mn-cs"/>
              </a:rPr>
              <a:t>ai comportamenti minoritari negativi (44 su 220). </a:t>
            </a:r>
            <a:r>
              <a:rPr lang="it-IT" sz="1200" kern="1200" dirty="0" err="1">
                <a:solidFill>
                  <a:schemeClr val="tx1"/>
                </a:solidFill>
                <a:effectLst/>
                <a:latin typeface="+mn-lt"/>
                <a:ea typeface="+mn-ea"/>
                <a:cs typeface="+mn-cs"/>
              </a:rPr>
              <a:t>Fiedler</a:t>
            </a:r>
            <a:r>
              <a:rPr lang="it-IT" sz="1200" kern="1200" dirty="0">
                <a:solidFill>
                  <a:schemeClr val="tx1"/>
                </a:solidFill>
                <a:effectLst/>
                <a:latin typeface="+mn-lt"/>
                <a:ea typeface="+mn-ea"/>
                <a:cs typeface="+mn-cs"/>
              </a:rPr>
              <a:t> e i suoi colleghi hanno trovato effetti</a:t>
            </a:r>
          </a:p>
          <a:p>
            <a:r>
              <a:rPr lang="it-IT" sz="1200" kern="1200" dirty="0">
                <a:solidFill>
                  <a:schemeClr val="tx1"/>
                </a:solidFill>
                <a:effectLst/>
                <a:latin typeface="+mn-lt"/>
                <a:ea typeface="+mn-ea"/>
                <a:cs typeface="+mn-cs"/>
              </a:rPr>
              <a:t>di </a:t>
            </a:r>
            <a:r>
              <a:rPr lang="it-IT" sz="1200" kern="1200" dirty="0" err="1">
                <a:solidFill>
                  <a:schemeClr val="tx1"/>
                </a:solidFill>
                <a:effectLst/>
                <a:latin typeface="+mn-lt"/>
                <a:ea typeface="+mn-ea"/>
                <a:cs typeface="+mn-cs"/>
              </a:rPr>
              <a:t>pseudocontingenza</a:t>
            </a:r>
            <a:r>
              <a:rPr lang="it-IT" sz="1200" kern="1200" dirty="0">
                <a:solidFill>
                  <a:schemeClr val="tx1"/>
                </a:solidFill>
                <a:effectLst/>
                <a:latin typeface="+mn-lt"/>
                <a:ea typeface="+mn-ea"/>
                <a:cs typeface="+mn-cs"/>
              </a:rPr>
              <a:t> sia in giudizi relativamente semplici (come quello esemplificato nella tabella),</a:t>
            </a:r>
          </a:p>
          <a:p>
            <a:r>
              <a:rPr lang="it-IT" sz="1200" kern="1200" dirty="0">
                <a:solidFill>
                  <a:schemeClr val="tx1"/>
                </a:solidFill>
                <a:effectLst/>
                <a:latin typeface="+mn-lt"/>
                <a:ea typeface="+mn-ea"/>
                <a:cs typeface="+mn-cs"/>
              </a:rPr>
              <a:t>sia in giudizi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complessi, relativi ad attributi con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di due livelli. I giudizi di </a:t>
            </a:r>
            <a:r>
              <a:rPr lang="it-IT" sz="1200" kern="1200" dirty="0" err="1">
                <a:solidFill>
                  <a:schemeClr val="tx1"/>
                </a:solidFill>
                <a:effectLst/>
                <a:latin typeface="+mn-lt"/>
                <a:ea typeface="+mn-ea"/>
                <a:cs typeface="+mn-cs"/>
              </a:rPr>
              <a:t>pseudocontingenza</a:t>
            </a:r>
            <a:endParaRPr lang="it-IT" sz="1200" kern="1200" dirty="0">
              <a:solidFill>
                <a:schemeClr val="tx1"/>
              </a:solidFill>
              <a:effectLst/>
              <a:latin typeface="+mn-lt"/>
              <a:ea typeface="+mn-ea"/>
              <a:cs typeface="+mn-cs"/>
            </a:endParaRPr>
          </a:p>
          <a:p>
            <a:r>
              <a:rPr lang="it-IT" sz="1200" kern="1200" dirty="0">
                <a:solidFill>
                  <a:schemeClr val="tx1"/>
                </a:solidFill>
                <a:effectLst/>
                <a:latin typeface="+mn-lt"/>
                <a:ea typeface="+mn-ea"/>
                <a:cs typeface="+mn-cs"/>
              </a:rPr>
              <a:t>si verificano non solo quando la correlazione effettiva . nulla, ma anche quando</a:t>
            </a:r>
          </a:p>
          <a:p>
            <a:r>
              <a:rPr lang="it-IT" sz="1200" kern="1200" dirty="0">
                <a:solidFill>
                  <a:schemeClr val="tx1"/>
                </a:solidFill>
                <a:effectLst/>
                <a:latin typeface="+mn-lt"/>
                <a:ea typeface="+mn-ea"/>
                <a:cs typeface="+mn-cs"/>
              </a:rPr>
              <a:t>. negativa, o positiva: e non sono influenzati dalla direzione della correlazione effettiva. Questo</a:t>
            </a:r>
          </a:p>
          <a:p>
            <a:r>
              <a:rPr lang="it-IT" sz="1200" kern="1200" dirty="0">
                <a:solidFill>
                  <a:schemeClr val="tx1"/>
                </a:solidFill>
                <a:effectLst/>
                <a:latin typeface="+mn-lt"/>
                <a:ea typeface="+mn-ea"/>
                <a:cs typeface="+mn-cs"/>
              </a:rPr>
              <a:t>fenomeno si </a:t>
            </a:r>
            <a:r>
              <a:rPr lang="it-IT" sz="1200" kern="1200" dirty="0" err="1">
                <a:solidFill>
                  <a:schemeClr val="tx1"/>
                </a:solidFill>
                <a:effectLst/>
                <a:latin typeface="+mn-lt"/>
                <a:ea typeface="+mn-ea"/>
                <a:cs typeface="+mn-cs"/>
              </a:rPr>
              <a:t>pu</a:t>
            </a:r>
            <a:r>
              <a:rPr lang="it-IT" sz="1200" kern="1200" dirty="0">
                <a:solidFill>
                  <a:schemeClr val="tx1"/>
                </a:solidFill>
                <a:effectLst/>
                <a:latin typeface="+mn-lt"/>
                <a:ea typeface="+mn-ea"/>
                <a:cs typeface="+mn-cs"/>
              </a:rPr>
              <a:t>. presentare sia con stimoli presentati simultaneamente (come in questa</a:t>
            </a:r>
          </a:p>
          <a:p>
            <a:r>
              <a:rPr lang="it-IT" sz="1200" kern="1200" dirty="0">
                <a:solidFill>
                  <a:schemeClr val="tx1"/>
                </a:solidFill>
                <a:effectLst/>
                <a:latin typeface="+mn-lt"/>
                <a:ea typeface="+mn-ea"/>
                <a:cs typeface="+mn-cs"/>
              </a:rPr>
              <a:t>tabella), sia con stimoli presentati in serie.</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128</a:t>
            </a:fld>
            <a:endParaRPr lang="it-IT"/>
          </a:p>
        </p:txBody>
      </p:sp>
    </p:spTree>
    <p:extLst>
      <p:ext uri="{BB962C8B-B14F-4D97-AF65-F5344CB8AC3E}">
        <p14:creationId xmlns:p14="http://schemas.microsoft.com/office/powerpoint/2010/main" val="29499406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Vedi la spiegazione nella </a:t>
            </a:r>
            <a:r>
              <a:rPr lang="it-IT" dirty="0" err="1"/>
              <a:t>caption</a:t>
            </a:r>
            <a:r>
              <a:rPr lang="it-IT" dirty="0"/>
              <a:t> della tabella 6.7 del testo. Si raccomanda vivamente di preferire la versione interattiva presente nel primo foglio della cartella </a:t>
            </a:r>
            <a:r>
              <a:rPr lang="it-IT" dirty="0" err="1"/>
              <a:t>excel</a:t>
            </a:r>
            <a:r>
              <a:rPr lang="it-IT" dirty="0"/>
              <a:t> intitolata «simulatore </a:t>
            </a:r>
            <a:r>
              <a:rPr lang="it-IT" dirty="0" err="1"/>
              <a:t>Rescorla</a:t>
            </a:r>
            <a:r>
              <a:rPr lang="it-IT" dirty="0"/>
              <a:t>-Wagner» presente tra i materiali online. Gli altri fogli della cartella simulano con il modello RW diversi fenomeni empirici che gli studenti hanno appena incontrato; c’è anche il fallimento nella simulazione del </a:t>
            </a:r>
            <a:r>
              <a:rPr lang="it-IT" dirty="0" err="1"/>
              <a:t>backward</a:t>
            </a:r>
            <a:r>
              <a:rPr lang="it-IT" dirty="0"/>
              <a:t> </a:t>
            </a:r>
            <a:r>
              <a:rPr lang="it-IT" dirty="0" err="1"/>
              <a:t>blocking</a:t>
            </a:r>
            <a:r>
              <a:rPr lang="it-IT" dirty="0"/>
              <a:t>, per far capire ancora meglio </a:t>
            </a:r>
            <a:r>
              <a:rPr lang="it-IT" dirty="0" err="1"/>
              <a:t>perchè</a:t>
            </a:r>
            <a:r>
              <a:rPr lang="it-IT" dirty="0"/>
              <a:t> i fenomeni di </a:t>
            </a:r>
            <a:r>
              <a:rPr lang="it-IT" dirty="0" err="1"/>
              <a:t>retrospective</a:t>
            </a:r>
            <a:r>
              <a:rPr lang="it-IT" dirty="0"/>
              <a:t> </a:t>
            </a:r>
            <a:r>
              <a:rPr lang="it-IT" dirty="0" err="1"/>
              <a:t>revaluation</a:t>
            </a:r>
            <a:r>
              <a:rPr lang="it-IT" dirty="0"/>
              <a:t> sono oggi considerati, quasi </a:t>
            </a:r>
            <a:r>
              <a:rPr lang="it-IT" dirty="0" err="1"/>
              <a:t>unanimamente</a:t>
            </a:r>
            <a:r>
              <a:rPr lang="it-IT" dirty="0"/>
              <a:t>, fenomeni di apprendimento top-down (ragionamenti causali). Le istruzioni per usare la cartella </a:t>
            </a:r>
            <a:r>
              <a:rPr lang="it-IT" dirty="0" err="1"/>
              <a:t>excel</a:t>
            </a:r>
            <a:r>
              <a:rPr lang="it-IT" dirty="0"/>
              <a:t> sono sia nei fogli, sia nel relativo </a:t>
            </a:r>
            <a:r>
              <a:rPr lang="it-IT" dirty="0" err="1"/>
              <a:t>videotutorial</a:t>
            </a:r>
            <a:r>
              <a:rPr lang="it-IT" dirty="0"/>
              <a:t>.</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134</a:t>
            </a:fld>
            <a:endParaRPr lang="it-IT"/>
          </a:p>
        </p:txBody>
      </p:sp>
    </p:spTree>
    <p:extLst>
      <p:ext uri="{BB962C8B-B14F-4D97-AF65-F5344CB8AC3E}">
        <p14:creationId xmlns:p14="http://schemas.microsoft.com/office/powerpoint/2010/main" val="35570619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Per gli studenti particolarmente interessati, il box online 6.5 introduce le diverse tipologie di modelli algoritmici successivi al RW</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136</a:t>
            </a:fld>
            <a:endParaRPr lang="it-IT"/>
          </a:p>
        </p:txBody>
      </p:sp>
    </p:spTree>
    <p:extLst>
      <p:ext uri="{BB962C8B-B14F-4D97-AF65-F5344CB8AC3E}">
        <p14:creationId xmlns:p14="http://schemas.microsoft.com/office/powerpoint/2010/main" val="21387614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Nella tavola di contingenza (a), esempio di contingenze tra far parte di un gruppo</a:t>
            </a:r>
          </a:p>
          <a:p>
            <a:r>
              <a:rPr lang="it-IT" sz="1200" kern="1200" dirty="0">
                <a:solidFill>
                  <a:schemeClr val="tx1"/>
                </a:solidFill>
                <a:effectLst/>
                <a:latin typeface="+mn-lt"/>
                <a:ea typeface="+mn-ea"/>
                <a:cs typeface="+mn-cs"/>
              </a:rPr>
              <a:t>minoritario ed esibire comportamenti negativi. I valori normativi (b) di associazione e </a:t>
            </a:r>
            <a:r>
              <a:rPr lang="it-IT" sz="1200" kern="1200" dirty="0" err="1">
                <a:solidFill>
                  <a:schemeClr val="tx1"/>
                </a:solidFill>
                <a:effectLst/>
                <a:latin typeface="+mn-lt"/>
                <a:ea typeface="+mn-ea"/>
                <a:cs typeface="+mn-cs"/>
              </a:rPr>
              <a:t>causalit</a:t>
            </a:r>
            <a:r>
              <a:rPr lang="it-IT" sz="1200" kern="1200" dirty="0">
                <a:solidFill>
                  <a:schemeClr val="tx1"/>
                </a:solidFill>
                <a:effectLst/>
                <a:latin typeface="+mn-lt"/>
                <a:ea typeface="+mn-ea"/>
                <a:cs typeface="+mn-cs"/>
              </a:rPr>
              <a:t>.</a:t>
            </a:r>
          </a:p>
          <a:p>
            <a:r>
              <a:rPr lang="it-IT" sz="1200" kern="1200" dirty="0">
                <a:solidFill>
                  <a:schemeClr val="tx1"/>
                </a:solidFill>
                <a:effectLst/>
                <a:latin typeface="+mn-lt"/>
                <a:ea typeface="+mn-ea"/>
                <a:cs typeface="+mn-cs"/>
              </a:rPr>
              <a:t>nell’esempio sono nulli. In (c), diverse possibili stime di associazione illusoria. L’ordine dei parametri</a:t>
            </a:r>
          </a:p>
          <a:p>
            <a:r>
              <a:rPr lang="it-IT" sz="1200" kern="1200" dirty="0">
                <a:solidFill>
                  <a:schemeClr val="tx1"/>
                </a:solidFill>
                <a:effectLst/>
                <a:latin typeface="+mn-lt"/>
                <a:ea typeface="+mn-ea"/>
                <a:cs typeface="+mn-cs"/>
              </a:rPr>
              <a:t>di peso . quello indicato in letteratura (i valori effettivi sono ispirati ad alcuni individuati in</a:t>
            </a:r>
          </a:p>
          <a:p>
            <a:r>
              <a:rPr lang="it-IT" sz="1200" kern="1200" dirty="0">
                <a:solidFill>
                  <a:schemeClr val="tx1"/>
                </a:solidFill>
                <a:effectLst/>
                <a:latin typeface="+mn-lt"/>
                <a:ea typeface="+mn-ea"/>
                <a:cs typeface="+mn-cs"/>
              </a:rPr>
              <a:t>alcuni studi, ma variano tra studi). Nella stima con </a:t>
            </a:r>
            <a:r>
              <a:rPr lang="it-IT" sz="1200" kern="1200" dirty="0" err="1">
                <a:solidFill>
                  <a:schemeClr val="tx1"/>
                </a:solidFill>
                <a:effectLst/>
                <a:latin typeface="+mn-lt"/>
                <a:ea typeface="+mn-ea"/>
                <a:cs typeface="+mn-cs"/>
              </a:rPr>
              <a:t>discounting</a:t>
            </a:r>
            <a:r>
              <a:rPr lang="it-IT" sz="1200" kern="1200" dirty="0">
                <a:solidFill>
                  <a:schemeClr val="tx1"/>
                </a:solidFill>
                <a:effectLst/>
                <a:latin typeface="+mn-lt"/>
                <a:ea typeface="+mn-ea"/>
                <a:cs typeface="+mn-cs"/>
              </a:rPr>
              <a:t>, si annulla il peso della cella c. Per</a:t>
            </a:r>
          </a:p>
          <a:p>
            <a:r>
              <a:rPr lang="it-IT" sz="1200" kern="1200" dirty="0">
                <a:solidFill>
                  <a:schemeClr val="tx1"/>
                </a:solidFill>
                <a:effectLst/>
                <a:latin typeface="+mn-lt"/>
                <a:ea typeface="+mn-ea"/>
                <a:cs typeface="+mn-cs"/>
              </a:rPr>
              <a:t>l’effetto </a:t>
            </a:r>
            <a:r>
              <a:rPr lang="it-IT" sz="1200" kern="1200" dirty="0" err="1">
                <a:solidFill>
                  <a:schemeClr val="tx1"/>
                </a:solidFill>
                <a:effectLst/>
                <a:latin typeface="+mn-lt"/>
                <a:ea typeface="+mn-ea"/>
                <a:cs typeface="+mn-cs"/>
              </a:rPr>
              <a:t>distintivit</a:t>
            </a:r>
            <a:r>
              <a:rPr lang="it-IT" sz="1200" kern="1200" dirty="0">
                <a:solidFill>
                  <a:schemeClr val="tx1"/>
                </a:solidFill>
                <a:effectLst/>
                <a:latin typeface="+mn-lt"/>
                <a:ea typeface="+mn-ea"/>
                <a:cs typeface="+mn-cs"/>
              </a:rPr>
              <a:t>. si . usata la forma originale (Hamilton, </a:t>
            </a:r>
            <a:r>
              <a:rPr lang="it-IT" sz="1200" kern="1200" dirty="0" err="1">
                <a:solidFill>
                  <a:schemeClr val="tx1"/>
                </a:solidFill>
                <a:effectLst/>
                <a:latin typeface="+mn-lt"/>
                <a:ea typeface="+mn-ea"/>
                <a:cs typeface="+mn-cs"/>
              </a:rPr>
              <a:t>Gifford</a:t>
            </a:r>
            <a:r>
              <a:rPr lang="it-IT" sz="1200" kern="1200" dirty="0">
                <a:solidFill>
                  <a:schemeClr val="tx1"/>
                </a:solidFill>
                <a:effectLst/>
                <a:latin typeface="+mn-lt"/>
                <a:ea typeface="+mn-ea"/>
                <a:cs typeface="+mn-cs"/>
              </a:rPr>
              <a:t>, 1976), ampliando il peso delle</a:t>
            </a:r>
          </a:p>
          <a:p>
            <a:r>
              <a:rPr lang="it-IT" sz="1200" kern="1200" dirty="0">
                <a:solidFill>
                  <a:schemeClr val="tx1"/>
                </a:solidFill>
                <a:effectLst/>
                <a:latin typeface="+mn-lt"/>
                <a:ea typeface="+mn-ea"/>
                <a:cs typeface="+mn-cs"/>
              </a:rPr>
              <a:t>osservazioni </a:t>
            </a:r>
            <a:r>
              <a:rPr lang="it-IT" sz="1200" kern="1200" dirty="0" err="1">
                <a:solidFill>
                  <a:schemeClr val="tx1"/>
                </a:solidFill>
                <a:effectLst/>
                <a:latin typeface="+mn-lt"/>
                <a:ea typeface="+mn-ea"/>
                <a:cs typeface="+mn-cs"/>
              </a:rPr>
              <a:t>pi</a:t>
            </a:r>
            <a:r>
              <a:rPr lang="it-IT" sz="1200" kern="1200" dirty="0">
                <a:solidFill>
                  <a:schemeClr val="tx1"/>
                </a:solidFill>
                <a:effectLst/>
                <a:latin typeface="+mn-lt"/>
                <a:ea typeface="+mn-ea"/>
                <a:cs typeface="+mn-cs"/>
              </a:rPr>
              <a:t>. rare (in questo caso, quelle di tipo a), e assegnando eguale peso a tutte le altre.</a:t>
            </a:r>
          </a:p>
          <a:p>
            <a:r>
              <a:rPr lang="it-IT" sz="1200" kern="1200" dirty="0">
                <a:solidFill>
                  <a:schemeClr val="tx1"/>
                </a:solidFill>
                <a:effectLst/>
                <a:latin typeface="+mn-lt"/>
                <a:ea typeface="+mn-ea"/>
                <a:cs typeface="+mn-cs"/>
              </a:rPr>
              <a:t>I valori simulati indicano una possibile percezione di correlazione illusoria tra l’appartenenza a</a:t>
            </a:r>
          </a:p>
          <a:p>
            <a:r>
              <a:rPr lang="it-IT" sz="1200" kern="1200" dirty="0">
                <a:solidFill>
                  <a:schemeClr val="tx1"/>
                </a:solidFill>
                <a:effectLst/>
                <a:latin typeface="+mn-lt"/>
                <a:ea typeface="+mn-ea"/>
                <a:cs typeface="+mn-cs"/>
              </a:rPr>
              <a:t>un gruppo minoritario e l’esibizione di comportamenti rari (che, di solito, sono comportamenti</a:t>
            </a:r>
          </a:p>
          <a:p>
            <a:r>
              <a:rPr lang="it-IT" sz="1200" kern="1200" dirty="0">
                <a:solidFill>
                  <a:schemeClr val="tx1"/>
                </a:solidFill>
                <a:effectLst/>
                <a:latin typeface="+mn-lt"/>
                <a:ea typeface="+mn-ea"/>
                <a:cs typeface="+mn-cs"/>
              </a:rPr>
              <a:t>di tipo negativo), oscillante tra 0,09 (debole) e 0,49 (forte), con molti valori intermedi. Le osservazioni</a:t>
            </a:r>
          </a:p>
          <a:p>
            <a:r>
              <a:rPr lang="it-IT" sz="1200" kern="1200" dirty="0">
                <a:solidFill>
                  <a:schemeClr val="tx1"/>
                </a:solidFill>
                <a:effectLst/>
                <a:latin typeface="+mn-lt"/>
                <a:ea typeface="+mn-ea"/>
                <a:cs typeface="+mn-cs"/>
              </a:rPr>
              <a:t>oggettive non supporterebbero alcun apprendimento della regola, ma la loro codifica</a:t>
            </a:r>
          </a:p>
          <a:p>
            <a:r>
              <a:rPr lang="it-IT" sz="1200" kern="1200" dirty="0">
                <a:solidFill>
                  <a:schemeClr val="tx1"/>
                </a:solidFill>
                <a:effectLst/>
                <a:latin typeface="+mn-lt"/>
                <a:ea typeface="+mn-ea"/>
                <a:cs typeface="+mn-cs"/>
              </a:rPr>
              <a:t>e valutazione psicologica potrebbe indurre un suo apprendimento, da debole a medio a forte.</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146</a:t>
            </a:fld>
            <a:endParaRPr lang="it-IT"/>
          </a:p>
        </p:txBody>
      </p:sp>
    </p:spTree>
    <p:extLst>
      <p:ext uri="{BB962C8B-B14F-4D97-AF65-F5344CB8AC3E}">
        <p14:creationId xmlns:p14="http://schemas.microsoft.com/office/powerpoint/2010/main" val="1806355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18/09/22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18/09/22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18/09/22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64A459FF-44DA-0046-9E32-4A66A060C215}" type="datetimeFigureOut">
              <a:rPr lang="it-IT" smtClean="0"/>
              <a:pPr/>
              <a:t>18/09/22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64A459FF-44DA-0046-9E32-4A66A060C215}" type="datetimeFigureOut">
              <a:rPr lang="it-IT" smtClean="0"/>
              <a:pPr/>
              <a:t>18/09/22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64A459FF-44DA-0046-9E32-4A66A060C215}" type="datetimeFigureOut">
              <a:rPr lang="it-IT" smtClean="0"/>
              <a:pPr/>
              <a:t>18/09/22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4A459FF-44DA-0046-9E32-4A66A060C215}" type="datetimeFigureOut">
              <a:rPr lang="it-IT" smtClean="0"/>
              <a:pPr/>
              <a:t>18/09/22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18/09/22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18/09/22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18/09/22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18/09/22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459FF-44DA-0046-9E32-4A66A060C215}" type="datetimeFigureOut">
              <a:rPr lang="it-IT" smtClean="0"/>
              <a:pPr/>
              <a:t>18/09/22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68183C-272F-774E-AE45-04679A9360F1}"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creativecommons.org/licenses/by-nc/4.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6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6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7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8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8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96.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9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103.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10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116.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117.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127.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1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133.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1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136.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1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p:cNvSpPr>
            <a:spLocks noGrp="1"/>
          </p:cNvSpPr>
          <p:nvPr>
            <p:ph type="ctrTitle"/>
          </p:nvPr>
        </p:nvSpPr>
        <p:spPr>
          <a:xfrm>
            <a:off x="1013011" y="1125060"/>
            <a:ext cx="7513429" cy="2928470"/>
          </a:xfrm>
        </p:spPr>
        <p:txBody>
          <a:bodyPr anchor="b">
            <a:normAutofit fontScale="90000"/>
          </a:bodyPr>
          <a:lstStyle/>
          <a:p>
            <a:pPr algn="l"/>
            <a:r>
              <a:rPr lang="it-IT" sz="4200" b="1" dirty="0">
                <a:solidFill>
                  <a:srgbClr val="FFFFFF"/>
                </a:solidFill>
              </a:rPr>
              <a:t>Apprendimento associativo e causale</a:t>
            </a:r>
            <a:br>
              <a:rPr lang="it-IT" sz="4200" b="1" dirty="0">
                <a:solidFill>
                  <a:srgbClr val="FFFFFF"/>
                </a:solidFill>
              </a:rPr>
            </a:br>
            <a:br>
              <a:rPr lang="it-IT" sz="4200" b="1" dirty="0">
                <a:solidFill>
                  <a:srgbClr val="FFFFFF"/>
                </a:solidFill>
              </a:rPr>
            </a:br>
            <a:r>
              <a:rPr lang="it-IT" sz="1800" i="1" dirty="0">
                <a:solidFill>
                  <a:srgbClr val="FFFFFF"/>
                </a:solidFill>
              </a:rPr>
              <a:t>Paolo Cherubini</a:t>
            </a:r>
            <a:br>
              <a:rPr lang="it-IT" sz="4200" b="1" dirty="0">
                <a:solidFill>
                  <a:srgbClr val="FFFFFF"/>
                </a:solidFill>
              </a:rPr>
            </a:br>
            <a:br>
              <a:rPr lang="it-IT" sz="4200" b="1" dirty="0">
                <a:solidFill>
                  <a:srgbClr val="FFFFFF"/>
                </a:solidFill>
              </a:rPr>
            </a:br>
            <a:endParaRPr lang="it-IT" sz="4200" dirty="0">
              <a:solidFill>
                <a:srgbClr val="FFFFFF"/>
              </a:solidFill>
            </a:endParaRPr>
          </a:p>
        </p:txBody>
      </p:sp>
      <p:sp>
        <p:nvSpPr>
          <p:cNvPr id="5" name="Sottotitolo 4">
            <a:extLst>
              <a:ext uri="{FF2B5EF4-FFF2-40B4-BE49-F238E27FC236}">
                <a16:creationId xmlns:a16="http://schemas.microsoft.com/office/drawing/2014/main" id="{5D648364-D8F0-C441-BD3B-466325073443}"/>
              </a:ext>
            </a:extLst>
          </p:cNvPr>
          <p:cNvSpPr>
            <a:spLocks noGrp="1"/>
          </p:cNvSpPr>
          <p:nvPr>
            <p:ph type="subTitle" idx="1"/>
          </p:nvPr>
        </p:nvSpPr>
        <p:spPr>
          <a:xfrm>
            <a:off x="1013011" y="4870824"/>
            <a:ext cx="7504463" cy="1458258"/>
          </a:xfrm>
        </p:spPr>
        <p:txBody>
          <a:bodyPr anchor="ctr">
            <a:normAutofit/>
          </a:bodyPr>
          <a:lstStyle/>
          <a:p>
            <a:pPr algn="l"/>
            <a:r>
              <a:rPr lang="it-IT"/>
              <a:t>Capitolo 6</a:t>
            </a:r>
          </a:p>
        </p:txBody>
      </p:sp>
      <p:pic>
        <p:nvPicPr>
          <p:cNvPr id="1026" name="Picture 2" descr="Licenza Creative Commons">
            <a:hlinkClick r:id="rId2"/>
            <a:extLst>
              <a:ext uri="{FF2B5EF4-FFF2-40B4-BE49-F238E27FC236}">
                <a16:creationId xmlns:a16="http://schemas.microsoft.com/office/drawing/2014/main" id="{0306CF6A-9F56-C84E-BF05-8F3B9CE479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9874" y="5935382"/>
            <a:ext cx="1117600" cy="393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Definizioni</a:t>
            </a:r>
          </a:p>
        </p:txBody>
      </p:sp>
      <p:graphicFrame>
        <p:nvGraphicFramePr>
          <p:cNvPr id="5" name="Segnaposto contenuto 2">
            <a:extLst>
              <a:ext uri="{FF2B5EF4-FFF2-40B4-BE49-F238E27FC236}">
                <a16:creationId xmlns:a16="http://schemas.microsoft.com/office/drawing/2014/main" id="{89544E4C-2F1E-49A6-A632-858469706BD5}"/>
              </a:ext>
            </a:extLst>
          </p:cNvPr>
          <p:cNvGraphicFramePr>
            <a:graphicFrameLocks noGrp="1"/>
          </p:cNvGraphicFramePr>
          <p:nvPr>
            <p:ph idx="1"/>
            <p:extLst>
              <p:ext uri="{D42A27DB-BD31-4B8C-83A1-F6EECF244321}">
                <p14:modId xmlns:p14="http://schemas.microsoft.com/office/powerpoint/2010/main" val="45463529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r>
              <a:rPr lang="it-IT" sz="3500">
                <a:solidFill>
                  <a:srgbClr val="FFFFFF"/>
                </a:solidFill>
              </a:rPr>
              <a:t>Fondamentale per l’adattamento</a:t>
            </a:r>
          </a:p>
        </p:txBody>
      </p:sp>
      <p:graphicFrame>
        <p:nvGraphicFramePr>
          <p:cNvPr id="5" name="Segnaposto contenuto 2">
            <a:extLst>
              <a:ext uri="{FF2B5EF4-FFF2-40B4-BE49-F238E27FC236}">
                <a16:creationId xmlns:a16="http://schemas.microsoft.com/office/drawing/2014/main" id="{D188EF8B-FD68-4506-9B03-DCD122AE7B03}"/>
              </a:ext>
            </a:extLst>
          </p:cNvPr>
          <p:cNvGraphicFramePr>
            <a:graphicFrameLocks noGrp="1"/>
          </p:cNvGraphicFramePr>
          <p:nvPr>
            <p:ph idx="1"/>
            <p:extLst>
              <p:ext uri="{D42A27DB-BD31-4B8C-83A1-F6EECF244321}">
                <p14:modId xmlns:p14="http://schemas.microsoft.com/office/powerpoint/2010/main" val="2327584537"/>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73CABCC-2246-6E4F-8B72-A2D74165BC41}"/>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Livelli</a:t>
            </a:r>
          </a:p>
        </p:txBody>
      </p:sp>
      <p:sp>
        <p:nvSpPr>
          <p:cNvPr id="3" name="Segnaposto contenuto 2">
            <a:extLst>
              <a:ext uri="{FF2B5EF4-FFF2-40B4-BE49-F238E27FC236}">
                <a16:creationId xmlns:a16="http://schemas.microsoft.com/office/drawing/2014/main" id="{D9164DAD-556F-4F46-A0A9-5E58ACC6CA66}"/>
              </a:ext>
            </a:extLst>
          </p:cNvPr>
          <p:cNvSpPr>
            <a:spLocks noGrp="1"/>
          </p:cNvSpPr>
          <p:nvPr>
            <p:ph idx="1"/>
          </p:nvPr>
        </p:nvSpPr>
        <p:spPr>
          <a:xfrm>
            <a:off x="3607694" y="649480"/>
            <a:ext cx="4916510" cy="5546047"/>
          </a:xfrm>
        </p:spPr>
        <p:txBody>
          <a:bodyPr anchor="ctr">
            <a:normAutofit/>
          </a:bodyPr>
          <a:lstStyle/>
          <a:p>
            <a:r>
              <a:rPr lang="it-IT" sz="1700" dirty="0"/>
              <a:t>La psicologia dell’apprendimento associativo si muove tra due livelli:</a:t>
            </a:r>
          </a:p>
          <a:p>
            <a:r>
              <a:rPr lang="it-IT" sz="1700" b="1" dirty="0"/>
              <a:t>Cosa</a:t>
            </a:r>
            <a:r>
              <a:rPr lang="it-IT" sz="1700" dirty="0"/>
              <a:t> un organismo dovrebbe apprendere dai dati ambientali: </a:t>
            </a:r>
            <a:r>
              <a:rPr lang="it-IT" sz="1700" i="1" dirty="0"/>
              <a:t>livello computazionale</a:t>
            </a:r>
          </a:p>
          <a:p>
            <a:r>
              <a:rPr lang="it-IT" sz="1700" b="1" dirty="0"/>
              <a:t>Come</a:t>
            </a:r>
            <a:r>
              <a:rPr lang="it-IT" sz="1700" dirty="0"/>
              <a:t> lo apprende: </a:t>
            </a:r>
            <a:r>
              <a:rPr lang="it-IT" sz="1700" i="1" dirty="0"/>
              <a:t>livello algoritmico</a:t>
            </a:r>
          </a:p>
          <a:p>
            <a:r>
              <a:rPr lang="it-IT" sz="1700" dirty="0"/>
              <a:t>Vedremo che esistono processi molto diversi a livello algoritmico, che però hanno le stesse funzioni a livello computazionale</a:t>
            </a:r>
          </a:p>
          <a:p>
            <a:pPr lvl="1"/>
            <a:r>
              <a:rPr lang="it-IT" sz="1700" dirty="0"/>
              <a:t>Apprendimenti di associazioni in modalità bottom up</a:t>
            </a:r>
          </a:p>
          <a:p>
            <a:pPr lvl="1"/>
            <a:r>
              <a:rPr lang="it-IT" sz="1700" dirty="0"/>
              <a:t>apprendimenti di regole in modalità top down</a:t>
            </a:r>
          </a:p>
          <a:p>
            <a:endParaRPr lang="it-IT" sz="1700" dirty="0"/>
          </a:p>
        </p:txBody>
      </p:sp>
    </p:spTree>
    <p:extLst>
      <p:ext uri="{BB962C8B-B14F-4D97-AF65-F5344CB8AC3E}">
        <p14:creationId xmlns:p14="http://schemas.microsoft.com/office/powerpoint/2010/main" val="463718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852297" y="502021"/>
            <a:ext cx="7291959" cy="680603"/>
          </a:xfrm>
        </p:spPr>
        <p:txBody>
          <a:bodyPr anchor="b">
            <a:normAutofit/>
          </a:bodyPr>
          <a:lstStyle/>
          <a:p>
            <a:r>
              <a:rPr lang="it-IT" sz="3500" dirty="0"/>
              <a:t>Notazione</a:t>
            </a:r>
          </a:p>
        </p:txBody>
      </p:sp>
      <p:sp>
        <p:nvSpPr>
          <p:cNvPr id="3" name="Segnaposto contenuto 2"/>
          <p:cNvSpPr>
            <a:spLocks noGrp="1"/>
          </p:cNvSpPr>
          <p:nvPr>
            <p:ph idx="1"/>
          </p:nvPr>
        </p:nvSpPr>
        <p:spPr>
          <a:xfrm>
            <a:off x="852297" y="1557788"/>
            <a:ext cx="7596759" cy="3522569"/>
          </a:xfrm>
        </p:spPr>
        <p:txBody>
          <a:bodyPr anchor="t">
            <a:normAutofit fontScale="70000" lnSpcReduction="20000"/>
          </a:bodyPr>
          <a:lstStyle/>
          <a:p>
            <a:r>
              <a:rPr lang="it-IT" dirty="0"/>
              <a:t>Associazione tra due eventi, antecedente e conseguente</a:t>
            </a:r>
          </a:p>
          <a:p>
            <a:pPr lvl="1"/>
            <a:r>
              <a:rPr lang="it-IT" sz="3200" dirty="0"/>
              <a:t>«atomo» </a:t>
            </a:r>
            <a:r>
              <a:rPr lang="it-IT" sz="3200" dirty="0" err="1"/>
              <a:t>bayesiano</a:t>
            </a:r>
            <a:r>
              <a:rPr lang="it-IT" sz="3200" dirty="0"/>
              <a:t> (par. 1.4.3.2) </a:t>
            </a:r>
          </a:p>
          <a:p>
            <a:r>
              <a:rPr lang="it-IT" dirty="0"/>
              <a:t>L’antecedente è detto </a:t>
            </a:r>
            <a:r>
              <a:rPr lang="it-IT" i="1" dirty="0" err="1"/>
              <a:t>cue</a:t>
            </a:r>
            <a:r>
              <a:rPr lang="it-IT" dirty="0"/>
              <a:t>, o CS</a:t>
            </a:r>
          </a:p>
          <a:p>
            <a:r>
              <a:rPr lang="it-IT" dirty="0"/>
              <a:t>Il conseguente è detto </a:t>
            </a:r>
            <a:r>
              <a:rPr lang="it-IT" i="1" dirty="0" err="1"/>
              <a:t>outcome</a:t>
            </a:r>
            <a:r>
              <a:rPr lang="it-IT" dirty="0"/>
              <a:t>, o US</a:t>
            </a:r>
          </a:p>
          <a:p>
            <a:r>
              <a:rPr lang="it-IT" dirty="0"/>
              <a:t>descritto da due probabilità condizionate, o «</a:t>
            </a:r>
            <a:r>
              <a:rPr lang="it-IT" dirty="0" err="1"/>
              <a:t>likelihood</a:t>
            </a:r>
            <a:r>
              <a:rPr lang="it-IT" dirty="0"/>
              <a:t>»:</a:t>
            </a:r>
          </a:p>
          <a:p>
            <a:r>
              <a:rPr lang="it-IT" dirty="0" err="1"/>
              <a:t>p</a:t>
            </a:r>
            <a:r>
              <a:rPr lang="it-IT" dirty="0"/>
              <a:t>(</a:t>
            </a:r>
            <a:r>
              <a:rPr lang="it-IT" dirty="0" err="1"/>
              <a:t>outcome|cue</a:t>
            </a:r>
            <a:r>
              <a:rPr lang="it-IT" dirty="0"/>
              <a:t>), </a:t>
            </a:r>
            <a:r>
              <a:rPr lang="it-IT" dirty="0" err="1"/>
              <a:t>p</a:t>
            </a:r>
            <a:r>
              <a:rPr lang="it-IT" dirty="0"/>
              <a:t>(</a:t>
            </a:r>
            <a:r>
              <a:rPr lang="it-IT" dirty="0" err="1"/>
              <a:t>outcome</a:t>
            </a:r>
            <a:r>
              <a:rPr lang="it-IT" dirty="0"/>
              <a:t>|¬</a:t>
            </a:r>
            <a:r>
              <a:rPr lang="it-IT" dirty="0" err="1"/>
              <a:t>cue</a:t>
            </a:r>
            <a:r>
              <a:rPr lang="it-IT" dirty="0"/>
              <a:t>)</a:t>
            </a:r>
          </a:p>
          <a:p>
            <a:r>
              <a:rPr lang="it-IT" dirty="0" err="1"/>
              <a:t>p</a:t>
            </a:r>
            <a:r>
              <a:rPr lang="it-IT" dirty="0"/>
              <a:t>(</a:t>
            </a:r>
            <a:r>
              <a:rPr lang="it-IT" dirty="0" err="1"/>
              <a:t>outcome|cue</a:t>
            </a:r>
            <a:r>
              <a:rPr lang="it-IT" dirty="0"/>
              <a:t>)=0,7 e </a:t>
            </a:r>
            <a:r>
              <a:rPr lang="it-IT" dirty="0" err="1"/>
              <a:t>p</a:t>
            </a:r>
            <a:r>
              <a:rPr lang="it-IT" dirty="0"/>
              <a:t>(</a:t>
            </a:r>
            <a:r>
              <a:rPr lang="it-IT" dirty="0" err="1"/>
              <a:t>outcome</a:t>
            </a:r>
            <a:r>
              <a:rPr lang="it-IT" dirty="0"/>
              <a:t>|¬</a:t>
            </a:r>
            <a:r>
              <a:rPr lang="it-IT" dirty="0" err="1"/>
              <a:t>cue</a:t>
            </a:r>
            <a:r>
              <a:rPr lang="it-IT" dirty="0"/>
              <a:t>)=0,2 si legge “l’</a:t>
            </a:r>
            <a:r>
              <a:rPr lang="it-IT" dirty="0" err="1"/>
              <a:t>outcome</a:t>
            </a:r>
            <a:r>
              <a:rPr lang="it-IT" dirty="0"/>
              <a:t> si manifesta il 70% delle volte in cui si manifesta il </a:t>
            </a:r>
            <a:r>
              <a:rPr lang="it-IT" dirty="0" err="1"/>
              <a:t>cue</a:t>
            </a:r>
            <a:r>
              <a:rPr lang="it-IT" dirty="0"/>
              <a:t>, e il 20% delle volte in cui non (¬) si manifesta il </a:t>
            </a:r>
            <a:r>
              <a:rPr lang="it-IT" dirty="0" err="1"/>
              <a:t>cue</a:t>
            </a:r>
            <a:r>
              <a:rPr lang="it-IT" dirty="0"/>
              <a:t>”</a:t>
            </a:r>
          </a:p>
          <a:p>
            <a:endParaRPr lang="it-IT" sz="2000" dirty="0"/>
          </a:p>
          <a:p>
            <a:endParaRPr lang="it-IT" sz="2000" dirty="0"/>
          </a:p>
          <a:p>
            <a:endParaRPr lang="it-IT" sz="2000" dirty="0"/>
          </a:p>
        </p:txBody>
      </p:sp>
      <p:sp>
        <p:nvSpPr>
          <p:cNvPr id="17" name="Rectangle 16">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uppo 9">
            <a:extLst>
              <a:ext uri="{FF2B5EF4-FFF2-40B4-BE49-F238E27FC236}">
                <a16:creationId xmlns:a16="http://schemas.microsoft.com/office/drawing/2014/main" id="{21F3FE7C-B1C0-6F41-BE7A-8EC52C8B29D0}"/>
              </a:ext>
            </a:extLst>
          </p:cNvPr>
          <p:cNvGrpSpPr/>
          <p:nvPr/>
        </p:nvGrpSpPr>
        <p:grpSpPr>
          <a:xfrm>
            <a:off x="2836075" y="5202783"/>
            <a:ext cx="3900767" cy="1075590"/>
            <a:chOff x="3645408" y="4964006"/>
            <a:chExt cx="4876800" cy="1344719"/>
          </a:xfrm>
        </p:grpSpPr>
        <p:pic>
          <p:nvPicPr>
            <p:cNvPr id="9" name="Immagine 8">
              <a:extLst>
                <a:ext uri="{FF2B5EF4-FFF2-40B4-BE49-F238E27FC236}">
                  <a16:creationId xmlns:a16="http://schemas.microsoft.com/office/drawing/2014/main" id="{D4C50311-FD54-6348-B520-45AE383BE933}"/>
                </a:ext>
              </a:extLst>
            </p:cNvPr>
            <p:cNvPicPr>
              <a:picLocks noChangeAspect="1"/>
            </p:cNvPicPr>
            <p:nvPr/>
          </p:nvPicPr>
          <p:blipFill>
            <a:blip r:embed="rId2"/>
            <a:stretch>
              <a:fillRect/>
            </a:stretch>
          </p:blipFill>
          <p:spPr>
            <a:xfrm>
              <a:off x="3645408" y="4964006"/>
              <a:ext cx="4876800" cy="1079500"/>
            </a:xfrm>
            <a:prstGeom prst="rect">
              <a:avLst/>
            </a:prstGeom>
          </p:spPr>
        </p:pic>
        <p:sp>
          <p:nvSpPr>
            <p:cNvPr id="6" name="CasellaDiTesto 5">
              <a:extLst>
                <a:ext uri="{FF2B5EF4-FFF2-40B4-BE49-F238E27FC236}">
                  <a16:creationId xmlns:a16="http://schemas.microsoft.com/office/drawing/2014/main" id="{22F92727-BE4C-F844-8140-5C616822D2A4}"/>
                </a:ext>
              </a:extLst>
            </p:cNvPr>
            <p:cNvSpPr txBox="1"/>
            <p:nvPr/>
          </p:nvSpPr>
          <p:spPr>
            <a:xfrm>
              <a:off x="4956048" y="5385395"/>
              <a:ext cx="2060448" cy="923330"/>
            </a:xfrm>
            <a:prstGeom prst="rect">
              <a:avLst/>
            </a:prstGeom>
            <a:noFill/>
          </p:spPr>
          <p:txBody>
            <a:bodyPr wrap="square" rtlCol="0">
              <a:normAutofit/>
            </a:bodyPr>
            <a:lstStyle/>
            <a:p>
              <a:pPr>
                <a:lnSpc>
                  <a:spcPct val="90000"/>
                </a:lnSpc>
                <a:spcAft>
                  <a:spcPts val="600"/>
                </a:spcAft>
              </a:pPr>
              <a:r>
                <a:rPr lang="it-IT" sz="1600"/>
                <a:t>p(</a:t>
              </a:r>
              <a:r>
                <a:rPr lang="it-IT" sz="1600" err="1"/>
                <a:t>outcome|cue</a:t>
              </a:r>
              <a:r>
                <a:rPr lang="it-IT" sz="1600"/>
                <a:t>)</a:t>
              </a:r>
            </a:p>
            <a:p>
              <a:pPr>
                <a:lnSpc>
                  <a:spcPct val="90000"/>
                </a:lnSpc>
                <a:spcAft>
                  <a:spcPts val="600"/>
                </a:spcAft>
              </a:pPr>
              <a:r>
                <a:rPr lang="it-IT" sz="1600" err="1"/>
                <a:t>p</a:t>
              </a:r>
              <a:r>
                <a:rPr lang="it-IT" sz="1600"/>
                <a:t>(</a:t>
              </a:r>
              <a:r>
                <a:rPr lang="it-IT" sz="1600" err="1"/>
                <a:t>outcome</a:t>
              </a:r>
              <a:r>
                <a:rPr lang="it-IT" sz="1600"/>
                <a:t>|¬</a:t>
              </a:r>
              <a:r>
                <a:rPr lang="it-IT" sz="1600" err="1"/>
                <a:t>cue</a:t>
              </a:r>
              <a:r>
                <a:rPr lang="it-IT" sz="1600"/>
                <a:t>)</a:t>
              </a:r>
            </a:p>
            <a:p>
              <a:pPr>
                <a:lnSpc>
                  <a:spcPct val="90000"/>
                </a:lnSpc>
                <a:spcAft>
                  <a:spcPts val="600"/>
                </a:spcAft>
              </a:pPr>
              <a:endParaRPr lang="it-IT" sz="1600"/>
            </a:p>
          </p:txBody>
        </p:sp>
      </p:grpSp>
    </p:spTree>
    <p:extLst>
      <p:ext uri="{BB962C8B-B14F-4D97-AF65-F5344CB8AC3E}">
        <p14:creationId xmlns:p14="http://schemas.microsoft.com/office/powerpoint/2010/main" val="939184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158FAC4-8E2E-5C44-9334-D34EB532A10B}"/>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Esempio bottom up</a:t>
            </a:r>
          </a:p>
        </p:txBody>
      </p:sp>
      <p:sp>
        <p:nvSpPr>
          <p:cNvPr id="3" name="Segnaposto contenuto 2">
            <a:extLst>
              <a:ext uri="{FF2B5EF4-FFF2-40B4-BE49-F238E27FC236}">
                <a16:creationId xmlns:a16="http://schemas.microsoft.com/office/drawing/2014/main" id="{37208FE1-0C0B-344D-814A-F9B2A574E1FD}"/>
              </a:ext>
            </a:extLst>
          </p:cNvPr>
          <p:cNvSpPr>
            <a:spLocks noGrp="1"/>
          </p:cNvSpPr>
          <p:nvPr>
            <p:ph idx="1"/>
          </p:nvPr>
        </p:nvSpPr>
        <p:spPr>
          <a:xfrm>
            <a:off x="3607694" y="649480"/>
            <a:ext cx="4916510" cy="5546047"/>
          </a:xfrm>
        </p:spPr>
        <p:txBody>
          <a:bodyPr anchor="ctr">
            <a:normAutofit/>
          </a:bodyPr>
          <a:lstStyle/>
          <a:p>
            <a:r>
              <a:rPr lang="it-IT" sz="1700" dirty="0"/>
              <a:t>Antonio entra in un ascensore; un bruto ferma l’ascensore, lo aggredisce malmenandolo, e gli ruba telefono e portafogli. Poi sblocca l’ascensore e scappa. Antonio sviluppa un forte </a:t>
            </a:r>
            <a:r>
              <a:rPr lang="it-IT" sz="1700" dirty="0" err="1"/>
              <a:t>evitamento</a:t>
            </a:r>
            <a:r>
              <a:rPr lang="it-IT" sz="1700" dirty="0"/>
              <a:t> di tutti gli ascensori.</a:t>
            </a:r>
          </a:p>
          <a:p>
            <a:r>
              <a:rPr lang="it-IT" sz="1700" dirty="0"/>
              <a:t>Ha appreso </a:t>
            </a:r>
            <a:r>
              <a:rPr lang="it-IT" sz="1700" i="1" dirty="0"/>
              <a:t>automaticamente</a:t>
            </a:r>
            <a:r>
              <a:rPr lang="it-IT" sz="1700" dirty="0"/>
              <a:t>, in modo </a:t>
            </a:r>
            <a:r>
              <a:rPr lang="it-IT" sz="1700" i="1" dirty="0"/>
              <a:t>bottom-up</a:t>
            </a:r>
            <a:r>
              <a:rPr lang="it-IT" sz="1700" dirty="0"/>
              <a:t>, alcune </a:t>
            </a:r>
            <a:r>
              <a:rPr lang="it-IT" sz="1700" b="1" dirty="0"/>
              <a:t>associazioni</a:t>
            </a:r>
            <a:r>
              <a:rPr lang="it-IT" sz="1700" dirty="0"/>
              <a:t>. Potrà descrivere le associazioni in forma dichiarativa (ricodifica top-down), con </a:t>
            </a:r>
            <a:r>
              <a:rPr lang="it-IT" sz="1700" b="1" dirty="0"/>
              <a:t>regole</a:t>
            </a:r>
            <a:r>
              <a:rPr lang="it-IT" sz="1700" dirty="0"/>
              <a:t> del tipo «se… allora…», o equivalenti.</a:t>
            </a:r>
          </a:p>
          <a:p>
            <a:r>
              <a:rPr lang="it-IT" sz="1700" dirty="0"/>
              <a:t>Tuttavia, </a:t>
            </a:r>
            <a:r>
              <a:rPr lang="it-IT" sz="1700" b="1" dirty="0"/>
              <a:t>non poteva </a:t>
            </a:r>
            <a:r>
              <a:rPr lang="it-IT" sz="1700" dirty="0"/>
              <a:t>volontariamente </a:t>
            </a:r>
            <a:r>
              <a:rPr lang="it-IT" sz="1700" b="1" dirty="0"/>
              <a:t>non imparare </a:t>
            </a:r>
            <a:r>
              <a:rPr lang="it-IT" sz="1700" dirty="0"/>
              <a:t>l’associazione.</a:t>
            </a:r>
          </a:p>
          <a:p>
            <a:r>
              <a:rPr lang="it-IT" sz="1700" b="1" dirty="0"/>
              <a:t>Non può </a:t>
            </a:r>
            <a:r>
              <a:rPr lang="it-IT" sz="1700" dirty="0"/>
              <a:t>“cancellarla” con un semplice sforzo di volontà.</a:t>
            </a:r>
          </a:p>
          <a:p>
            <a:r>
              <a:rPr lang="it-IT" sz="1700" dirty="0"/>
              <a:t>L’esperienza ha “marchiato a fuoco” quell’apprendimento in lui.</a:t>
            </a:r>
          </a:p>
          <a:p>
            <a:endParaRPr lang="it-IT" sz="1700" dirty="0"/>
          </a:p>
          <a:p>
            <a:endParaRPr lang="it-IT" sz="1700" dirty="0"/>
          </a:p>
        </p:txBody>
      </p:sp>
    </p:spTree>
    <p:extLst>
      <p:ext uri="{BB962C8B-B14F-4D97-AF65-F5344CB8AC3E}">
        <p14:creationId xmlns:p14="http://schemas.microsoft.com/office/powerpoint/2010/main" val="997937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8ADD06E-FA22-C443-ABAD-492E183D6C01}"/>
              </a:ext>
            </a:extLst>
          </p:cNvPr>
          <p:cNvSpPr>
            <a:spLocks noGrp="1"/>
          </p:cNvSpPr>
          <p:nvPr>
            <p:ph type="title"/>
          </p:nvPr>
        </p:nvSpPr>
        <p:spPr>
          <a:xfrm>
            <a:off x="614238" y="4230093"/>
            <a:ext cx="7427472" cy="1800165"/>
          </a:xfrm>
        </p:spPr>
        <p:txBody>
          <a:bodyPr anchor="t">
            <a:normAutofit/>
          </a:bodyPr>
          <a:lstStyle/>
          <a:p>
            <a:pPr algn="r"/>
            <a:r>
              <a:rPr lang="it-IT" sz="3500" dirty="0"/>
              <a:t>Le associazioni apprese da Antonio</a:t>
            </a:r>
          </a:p>
        </p:txBody>
      </p:sp>
      <p:pic>
        <p:nvPicPr>
          <p:cNvPr id="5" name="Segnaposto contenuto 4">
            <a:extLst>
              <a:ext uri="{FF2B5EF4-FFF2-40B4-BE49-F238E27FC236}">
                <a16:creationId xmlns:a16="http://schemas.microsoft.com/office/drawing/2014/main" id="{F89851A3-026B-6547-983F-ECEF5770FD96}"/>
              </a:ext>
            </a:extLst>
          </p:cNvPr>
          <p:cNvPicPr>
            <a:picLocks noChangeAspect="1"/>
          </p:cNvPicPr>
          <p:nvPr/>
        </p:nvPicPr>
        <p:blipFill>
          <a:blip r:embed="rId2"/>
          <a:stretch>
            <a:fillRect/>
          </a:stretch>
        </p:blipFill>
        <p:spPr>
          <a:xfrm>
            <a:off x="417444" y="752404"/>
            <a:ext cx="8354833" cy="2864917"/>
          </a:xfrm>
          <a:prstGeom prst="rect">
            <a:avLst/>
          </a:prstGeom>
        </p:spPr>
      </p:pic>
      <p:sp>
        <p:nvSpPr>
          <p:cNvPr id="14" name="Rectangle 13">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6695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158FAC4-8E2E-5C44-9334-D34EB532A10B}"/>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Esempio top down</a:t>
            </a:r>
          </a:p>
        </p:txBody>
      </p:sp>
      <p:sp>
        <p:nvSpPr>
          <p:cNvPr id="3" name="Segnaposto contenuto 2">
            <a:extLst>
              <a:ext uri="{FF2B5EF4-FFF2-40B4-BE49-F238E27FC236}">
                <a16:creationId xmlns:a16="http://schemas.microsoft.com/office/drawing/2014/main" id="{37208FE1-0C0B-344D-814A-F9B2A574E1FD}"/>
              </a:ext>
            </a:extLst>
          </p:cNvPr>
          <p:cNvSpPr>
            <a:spLocks noGrp="1"/>
          </p:cNvSpPr>
          <p:nvPr>
            <p:ph idx="1"/>
          </p:nvPr>
        </p:nvSpPr>
        <p:spPr>
          <a:xfrm>
            <a:off x="3607694" y="649480"/>
            <a:ext cx="4916510" cy="5546047"/>
          </a:xfrm>
        </p:spPr>
        <p:txBody>
          <a:bodyPr anchor="ctr">
            <a:normAutofit/>
          </a:bodyPr>
          <a:lstStyle/>
          <a:p>
            <a:r>
              <a:rPr lang="it-IT" sz="1700" dirty="0"/>
              <a:t>La dottoressa Beatrice nota che molti pazienti a cui ha prescritto un nuovo farmaco hanno lamentato disturbi gastrici. </a:t>
            </a:r>
            <a:r>
              <a:rPr lang="it-IT" sz="1700" i="1" dirty="0"/>
              <a:t>Ricorda</a:t>
            </a:r>
            <a:r>
              <a:rPr lang="it-IT" sz="1700" dirty="0"/>
              <a:t> che quando prescriveva il vecchio farmaco i disturbi erano meno frequenti.</a:t>
            </a:r>
          </a:p>
          <a:p>
            <a:r>
              <a:rPr lang="it-IT" sz="1700" dirty="0"/>
              <a:t>Apprende la </a:t>
            </a:r>
            <a:r>
              <a:rPr lang="it-IT" sz="1700" b="1" dirty="0"/>
              <a:t>regola</a:t>
            </a:r>
            <a:r>
              <a:rPr lang="it-IT" sz="1700" dirty="0"/>
              <a:t> “se si assume il nuovo farmaco allora cresce la probabilità dei disturbi gastrici”</a:t>
            </a:r>
          </a:p>
          <a:p>
            <a:r>
              <a:rPr lang="it-IT" sz="1700" dirty="0"/>
              <a:t>Potrà avvalersi o meno di quella regola nel suo comportamento, scegliendo se prescrivere o meno quel farmaco</a:t>
            </a:r>
          </a:p>
          <a:p>
            <a:r>
              <a:rPr lang="it-IT" sz="1700" dirty="0"/>
              <a:t>Potrà pur sempre modificare o respingere la regola, per esempio raccogliendo nuovi dati</a:t>
            </a:r>
          </a:p>
          <a:p>
            <a:endParaRPr lang="it-IT" sz="1700" dirty="0"/>
          </a:p>
        </p:txBody>
      </p:sp>
    </p:spTree>
    <p:extLst>
      <p:ext uri="{BB962C8B-B14F-4D97-AF65-F5344CB8AC3E}">
        <p14:creationId xmlns:p14="http://schemas.microsoft.com/office/powerpoint/2010/main" val="1080846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a:extLst>
              <a:ext uri="{FF2B5EF4-FFF2-40B4-BE49-F238E27FC236}">
                <a16:creationId xmlns:a16="http://schemas.microsoft.com/office/drawing/2014/main" id="{28ADD06E-FA22-C443-ABAD-492E183D6C01}"/>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algn="l" defTabSz="914400">
              <a:lnSpc>
                <a:spcPct val="90000"/>
              </a:lnSpc>
            </a:pPr>
            <a:r>
              <a:rPr lang="en-US" sz="3500" kern="1200">
                <a:solidFill>
                  <a:srgbClr val="FFFFFF"/>
                </a:solidFill>
                <a:latin typeface="+mj-lt"/>
                <a:ea typeface="+mj-ea"/>
                <a:cs typeface="+mj-cs"/>
              </a:rPr>
              <a:t>La regola appresa da Beatrice</a:t>
            </a:r>
          </a:p>
        </p:txBody>
      </p:sp>
      <p:pic>
        <p:nvPicPr>
          <p:cNvPr id="4" name="Immagine 3">
            <a:extLst>
              <a:ext uri="{FF2B5EF4-FFF2-40B4-BE49-F238E27FC236}">
                <a16:creationId xmlns:a16="http://schemas.microsoft.com/office/drawing/2014/main" id="{181A9E3B-4B85-E945-9E22-8E51A4C41DF9}"/>
              </a:ext>
            </a:extLst>
          </p:cNvPr>
          <p:cNvPicPr>
            <a:picLocks noChangeAspect="1"/>
          </p:cNvPicPr>
          <p:nvPr/>
        </p:nvPicPr>
        <p:blipFill>
          <a:blip r:embed="rId2"/>
          <a:stretch>
            <a:fillRect/>
          </a:stretch>
        </p:blipFill>
        <p:spPr>
          <a:xfrm>
            <a:off x="3376821" y="1787339"/>
            <a:ext cx="5419311" cy="3283321"/>
          </a:xfrm>
          <a:prstGeom prst="rect">
            <a:avLst/>
          </a:prstGeom>
        </p:spPr>
      </p:pic>
    </p:spTree>
    <p:extLst>
      <p:ext uri="{BB962C8B-B14F-4D97-AF65-F5344CB8AC3E}">
        <p14:creationId xmlns:p14="http://schemas.microsoft.com/office/powerpoint/2010/main" val="3157138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olo 1"/>
          <p:cNvSpPr>
            <a:spLocks noGrp="1"/>
          </p:cNvSpPr>
          <p:nvPr>
            <p:ph type="ctrTitle"/>
          </p:nvPr>
        </p:nvSpPr>
        <p:spPr>
          <a:xfrm>
            <a:off x="986118" y="735106"/>
            <a:ext cx="7540322" cy="2928470"/>
          </a:xfrm>
        </p:spPr>
        <p:txBody>
          <a:bodyPr anchor="b">
            <a:normAutofit/>
          </a:bodyPr>
          <a:lstStyle/>
          <a:p>
            <a:pPr algn="l"/>
            <a:r>
              <a:rPr lang="it-IT" sz="4200" b="1" dirty="0">
                <a:solidFill>
                  <a:srgbClr val="FFFFFF"/>
                </a:solidFill>
              </a:rPr>
              <a:t>Cosa apprendiamo?</a:t>
            </a:r>
            <a:br>
              <a:rPr lang="it-IT" sz="4200" b="1" dirty="0">
                <a:solidFill>
                  <a:srgbClr val="FFFFFF"/>
                </a:solidFill>
              </a:rPr>
            </a:br>
            <a:br>
              <a:rPr lang="it-IT" sz="4200" b="1" dirty="0">
                <a:solidFill>
                  <a:srgbClr val="FFFFFF"/>
                </a:solidFill>
              </a:rPr>
            </a:br>
            <a:r>
              <a:rPr lang="it-IT" sz="4200" b="1" dirty="0">
                <a:solidFill>
                  <a:srgbClr val="FFFFFF"/>
                </a:solidFill>
              </a:rPr>
              <a:t>Correlazioni e cause</a:t>
            </a:r>
            <a:endParaRPr lang="it-IT" sz="4200" dirty="0">
              <a:solidFill>
                <a:srgbClr val="FFFFFF"/>
              </a:solidFill>
            </a:endParaRPr>
          </a:p>
        </p:txBody>
      </p:sp>
      <p:sp>
        <p:nvSpPr>
          <p:cNvPr id="5" name="Sottotitolo 4">
            <a:extLst>
              <a:ext uri="{FF2B5EF4-FFF2-40B4-BE49-F238E27FC236}">
                <a16:creationId xmlns:a16="http://schemas.microsoft.com/office/drawing/2014/main" id="{5D648364-D8F0-C441-BD3B-466325073443}"/>
              </a:ext>
            </a:extLst>
          </p:cNvPr>
          <p:cNvSpPr>
            <a:spLocks noGrp="1"/>
          </p:cNvSpPr>
          <p:nvPr>
            <p:ph type="subTitle" idx="1"/>
          </p:nvPr>
        </p:nvSpPr>
        <p:spPr>
          <a:xfrm>
            <a:off x="1013011" y="4870824"/>
            <a:ext cx="7504463" cy="1458258"/>
          </a:xfrm>
        </p:spPr>
        <p:txBody>
          <a:bodyPr anchor="ctr">
            <a:normAutofit/>
          </a:bodyPr>
          <a:lstStyle/>
          <a:p>
            <a:pPr algn="l"/>
            <a:r>
              <a:rPr lang="it-IT" dirty="0"/>
              <a:t>Livello computazionale</a:t>
            </a:r>
          </a:p>
        </p:txBody>
      </p:sp>
    </p:spTree>
    <p:extLst>
      <p:ext uri="{BB962C8B-B14F-4D97-AF65-F5344CB8AC3E}">
        <p14:creationId xmlns:p14="http://schemas.microsoft.com/office/powerpoint/2010/main" val="1375759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F381911-750E-0140-94CF-9C174CD54B2A}"/>
              </a:ext>
            </a:extLst>
          </p:cNvPr>
          <p:cNvSpPr>
            <a:spLocks noGrp="1"/>
          </p:cNvSpPr>
          <p:nvPr>
            <p:ph type="title"/>
          </p:nvPr>
        </p:nvSpPr>
        <p:spPr>
          <a:xfrm>
            <a:off x="275574" y="1683756"/>
            <a:ext cx="2500734" cy="2396359"/>
          </a:xfrm>
        </p:spPr>
        <p:txBody>
          <a:bodyPr anchor="b">
            <a:normAutofit/>
          </a:bodyPr>
          <a:lstStyle/>
          <a:p>
            <a:pPr algn="r"/>
            <a:r>
              <a:rPr lang="it-IT" sz="2800" dirty="0">
                <a:solidFill>
                  <a:srgbClr val="FFFFFF"/>
                </a:solidFill>
              </a:rPr>
              <a:t>Le due </a:t>
            </a:r>
            <a:r>
              <a:rPr lang="it-IT" sz="2800" b="1" dirty="0">
                <a:solidFill>
                  <a:srgbClr val="FFFFFF"/>
                </a:solidFill>
              </a:rPr>
              <a:t>funzioni</a:t>
            </a:r>
            <a:r>
              <a:rPr lang="it-IT" sz="2800" dirty="0">
                <a:solidFill>
                  <a:srgbClr val="FFFFFF"/>
                </a:solidFill>
              </a:rPr>
              <a:t> dell’ apprendimento</a:t>
            </a:r>
          </a:p>
        </p:txBody>
      </p:sp>
      <p:graphicFrame>
        <p:nvGraphicFramePr>
          <p:cNvPr id="5" name="Segnaposto contenuto 2">
            <a:extLst>
              <a:ext uri="{FF2B5EF4-FFF2-40B4-BE49-F238E27FC236}">
                <a16:creationId xmlns:a16="http://schemas.microsoft.com/office/drawing/2014/main" id="{A55A2631-A4AC-4D8C-93E3-1021BD3A2F4F}"/>
              </a:ext>
            </a:extLst>
          </p:cNvPr>
          <p:cNvGraphicFramePr>
            <a:graphicFrameLocks noGrp="1"/>
          </p:cNvGraphicFramePr>
          <p:nvPr>
            <p:ph idx="1"/>
            <p:extLst>
              <p:ext uri="{D42A27DB-BD31-4B8C-83A1-F6EECF244321}">
                <p14:modId xmlns:p14="http://schemas.microsoft.com/office/powerpoint/2010/main" val="203676180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7202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DF04977-C6C6-9844-9C76-3A573FDA9C53}"/>
              </a:ext>
            </a:extLst>
          </p:cNvPr>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Correlazioni semplici e nessi causali</a:t>
            </a:r>
          </a:p>
        </p:txBody>
      </p:sp>
      <p:graphicFrame>
        <p:nvGraphicFramePr>
          <p:cNvPr id="5" name="Segnaposto contenuto 2">
            <a:extLst>
              <a:ext uri="{FF2B5EF4-FFF2-40B4-BE49-F238E27FC236}">
                <a16:creationId xmlns:a16="http://schemas.microsoft.com/office/drawing/2014/main" id="{3DB63A89-6CAA-48BD-A335-D480F0242FA3}"/>
              </a:ext>
            </a:extLst>
          </p:cNvPr>
          <p:cNvGraphicFramePr>
            <a:graphicFrameLocks noGrp="1"/>
          </p:cNvGraphicFramePr>
          <p:nvPr>
            <p:ph idx="1"/>
            <p:extLst>
              <p:ext uri="{D42A27DB-BD31-4B8C-83A1-F6EECF244321}">
                <p14:modId xmlns:p14="http://schemas.microsoft.com/office/powerpoint/2010/main" val="163861503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7572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6888" y="321732"/>
            <a:ext cx="5292501"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mmagine 6">
            <a:extLst>
              <a:ext uri="{FF2B5EF4-FFF2-40B4-BE49-F238E27FC236}">
                <a16:creationId xmlns:a16="http://schemas.microsoft.com/office/drawing/2014/main" id="{23D73996-0B2D-324A-B905-4E8030D7E5CA}"/>
              </a:ext>
            </a:extLst>
          </p:cNvPr>
          <p:cNvPicPr>
            <a:picLocks noChangeAspect="1"/>
          </p:cNvPicPr>
          <p:nvPr/>
        </p:nvPicPr>
        <p:blipFill>
          <a:blip r:embed="rId3"/>
          <a:stretch>
            <a:fillRect/>
          </a:stretch>
        </p:blipFill>
        <p:spPr>
          <a:xfrm>
            <a:off x="425058" y="750799"/>
            <a:ext cx="4934932" cy="3244717"/>
          </a:xfrm>
          <a:prstGeom prst="rect">
            <a:avLst/>
          </a:prstGeom>
        </p:spPr>
      </p:pic>
      <p:sp>
        <p:nvSpPr>
          <p:cNvPr id="14" name="Rectangle 13">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59" y="4570891"/>
            <a:ext cx="5293730" cy="1964266"/>
          </a:xfrm>
          <a:prstGeom prst="rect">
            <a:avLst/>
          </a:prstGeom>
          <a:solidFill>
            <a:srgbClr val="5254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A3C87DD5-A526-9144-BEEF-AC9CA262C611}"/>
              </a:ext>
            </a:extLst>
          </p:cNvPr>
          <p:cNvSpPr>
            <a:spLocks noGrp="1"/>
          </p:cNvSpPr>
          <p:nvPr>
            <p:ph type="title"/>
          </p:nvPr>
        </p:nvSpPr>
        <p:spPr>
          <a:xfrm>
            <a:off x="393192" y="4765963"/>
            <a:ext cx="4945641" cy="1625210"/>
          </a:xfrm>
        </p:spPr>
        <p:txBody>
          <a:bodyPr>
            <a:normAutofit/>
          </a:bodyPr>
          <a:lstStyle/>
          <a:p>
            <a:r>
              <a:rPr lang="it-IT">
                <a:solidFill>
                  <a:srgbClr val="FFFFFF"/>
                </a:solidFill>
              </a:rPr>
              <a:t>Le tre strutture causali base</a:t>
            </a:r>
          </a:p>
        </p:txBody>
      </p:sp>
      <p:sp>
        <p:nvSpPr>
          <p:cNvPr id="16" name="Rectangle 15">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21732"/>
            <a:ext cx="3251710"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BFA60208-1CF4-4945-8094-8AE226085743}"/>
              </a:ext>
            </a:extLst>
          </p:cNvPr>
          <p:cNvSpPr>
            <a:spLocks noGrp="1"/>
          </p:cNvSpPr>
          <p:nvPr>
            <p:ph idx="1"/>
          </p:nvPr>
        </p:nvSpPr>
        <p:spPr>
          <a:xfrm>
            <a:off x="6021989" y="917725"/>
            <a:ext cx="2568554" cy="4852362"/>
          </a:xfrm>
        </p:spPr>
        <p:txBody>
          <a:bodyPr anchor="ctr">
            <a:normAutofit/>
          </a:bodyPr>
          <a:lstStyle/>
          <a:p>
            <a:pPr marL="0" indent="0">
              <a:lnSpc>
                <a:spcPct val="90000"/>
              </a:lnSpc>
              <a:buNone/>
            </a:pPr>
            <a:r>
              <a:rPr lang="it-IT" sz="1200" dirty="0">
                <a:solidFill>
                  <a:srgbClr val="FFFFFF"/>
                </a:solidFill>
              </a:rPr>
              <a:t>A. Forchetta</a:t>
            </a:r>
          </a:p>
          <a:p>
            <a:pPr lvl="1">
              <a:lnSpc>
                <a:spcPct val="90000"/>
              </a:lnSpc>
            </a:pPr>
            <a:r>
              <a:rPr lang="it-IT" sz="1200" dirty="0">
                <a:solidFill>
                  <a:srgbClr val="FFFFFF"/>
                </a:solidFill>
              </a:rPr>
              <a:t>Provoca correlazioni semplici tra i due </a:t>
            </a:r>
            <a:r>
              <a:rPr lang="it-IT" sz="1200" dirty="0" err="1">
                <a:solidFill>
                  <a:srgbClr val="FFFFFF"/>
                </a:solidFill>
              </a:rPr>
              <a:t>outcome</a:t>
            </a:r>
            <a:r>
              <a:rPr lang="it-IT" sz="1200" dirty="0">
                <a:solidFill>
                  <a:srgbClr val="FFFFFF"/>
                </a:solidFill>
              </a:rPr>
              <a:t>, a meno che non si tenga fisso il livello del </a:t>
            </a:r>
            <a:r>
              <a:rPr lang="it-IT" sz="1200" dirty="0" err="1">
                <a:solidFill>
                  <a:srgbClr val="FFFFFF"/>
                </a:solidFill>
              </a:rPr>
              <a:t>cue</a:t>
            </a:r>
            <a:endParaRPr lang="it-IT" sz="1200" dirty="0">
              <a:solidFill>
                <a:srgbClr val="FFFFFF"/>
              </a:solidFill>
            </a:endParaRPr>
          </a:p>
          <a:p>
            <a:pPr marL="0" indent="0">
              <a:lnSpc>
                <a:spcPct val="90000"/>
              </a:lnSpc>
              <a:buNone/>
            </a:pPr>
            <a:r>
              <a:rPr lang="it-IT" sz="1200" dirty="0">
                <a:solidFill>
                  <a:srgbClr val="FFFFFF"/>
                </a:solidFill>
              </a:rPr>
              <a:t>B. Collider</a:t>
            </a:r>
          </a:p>
          <a:p>
            <a:pPr lvl="1">
              <a:lnSpc>
                <a:spcPct val="90000"/>
              </a:lnSpc>
            </a:pPr>
            <a:r>
              <a:rPr lang="it-IT" sz="1200" dirty="0">
                <a:solidFill>
                  <a:srgbClr val="FFFFFF"/>
                </a:solidFill>
              </a:rPr>
              <a:t>Le due concause sono indipendenti; hanno una correlazione semplice solo se si fissa il livello dell’</a:t>
            </a:r>
            <a:r>
              <a:rPr lang="it-IT" sz="1200" dirty="0" err="1">
                <a:solidFill>
                  <a:srgbClr val="FFFFFF"/>
                </a:solidFill>
              </a:rPr>
              <a:t>outcome</a:t>
            </a:r>
            <a:endParaRPr lang="it-IT" sz="1200" dirty="0">
              <a:solidFill>
                <a:srgbClr val="FFFFFF"/>
              </a:solidFill>
            </a:endParaRPr>
          </a:p>
          <a:p>
            <a:pPr marL="0" indent="0">
              <a:lnSpc>
                <a:spcPct val="90000"/>
              </a:lnSpc>
              <a:buNone/>
            </a:pPr>
            <a:r>
              <a:rPr lang="it-IT" sz="1200" dirty="0">
                <a:solidFill>
                  <a:srgbClr val="FFFFFF"/>
                </a:solidFill>
              </a:rPr>
              <a:t>C. Catena</a:t>
            </a:r>
          </a:p>
          <a:p>
            <a:pPr lvl="1">
              <a:lnSpc>
                <a:spcPct val="90000"/>
              </a:lnSpc>
            </a:pPr>
            <a:r>
              <a:rPr lang="it-IT" sz="1200" dirty="0">
                <a:solidFill>
                  <a:srgbClr val="FFFFFF"/>
                </a:solidFill>
              </a:rPr>
              <a:t>L’</a:t>
            </a:r>
            <a:r>
              <a:rPr lang="it-IT" sz="1200" dirty="0" err="1">
                <a:solidFill>
                  <a:srgbClr val="FFFFFF"/>
                </a:solidFill>
              </a:rPr>
              <a:t>antecausa</a:t>
            </a:r>
            <a:r>
              <a:rPr lang="it-IT" sz="1200" dirty="0">
                <a:solidFill>
                  <a:srgbClr val="FFFFFF"/>
                </a:solidFill>
              </a:rPr>
              <a:t> correla con l’</a:t>
            </a:r>
            <a:r>
              <a:rPr lang="it-IT" sz="1200" dirty="0" err="1">
                <a:solidFill>
                  <a:srgbClr val="FFFFFF"/>
                </a:solidFill>
              </a:rPr>
              <a:t>outcome</a:t>
            </a:r>
            <a:r>
              <a:rPr lang="it-IT" sz="1200" dirty="0">
                <a:solidFill>
                  <a:srgbClr val="FFFFFF"/>
                </a:solidFill>
              </a:rPr>
              <a:t>, a meno che non si tenga fisso il livello della causa</a:t>
            </a:r>
          </a:p>
          <a:p>
            <a:pPr>
              <a:lnSpc>
                <a:spcPct val="90000"/>
              </a:lnSpc>
            </a:pPr>
            <a:r>
              <a:rPr lang="it-IT" sz="1200" dirty="0">
                <a:solidFill>
                  <a:srgbClr val="FFFFFF"/>
                </a:solidFill>
              </a:rPr>
              <a:t>In tutti e tre i casi percepire la correlazione semplice senza considerare la struttura causale sottostante, e quindi senza preoccuparsi dei controlli di indipendenza condizionata da fare, può provocare la percezione di nessi causali erronei</a:t>
            </a:r>
          </a:p>
        </p:txBody>
      </p:sp>
    </p:spTree>
    <p:extLst>
      <p:ext uri="{BB962C8B-B14F-4D97-AF65-F5344CB8AC3E}">
        <p14:creationId xmlns:p14="http://schemas.microsoft.com/office/powerpoint/2010/main" val="2411674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913B067F-3154-4968-A886-DF93A787E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5" name="Oval 14">
              <a:extLst>
                <a:ext uri="{FF2B5EF4-FFF2-40B4-BE49-F238E27FC236}">
                  <a16:creationId xmlns:a16="http://schemas.microsoft.com/office/drawing/2014/main" id="{97583D6C-C05B-47AB-8540-B2700B82A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501AD91-D973-4968-95E4-4C26CFDF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5C165989-F5FE-4BB6-9817-E7828CB1D6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6B0649CC-B912-4E82-BEA0-DA75ECB19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6BA08C17-C9A5-4FA8-ABC4-44FB3B869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70DEAC6C-553C-437E-BC17-D44952337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Rectangle 21">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5" name="Straight Connector 24">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0" name="Rectangle 29">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3" name="Straight Connector 32">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olo 1">
            <a:extLst>
              <a:ext uri="{FF2B5EF4-FFF2-40B4-BE49-F238E27FC236}">
                <a16:creationId xmlns:a16="http://schemas.microsoft.com/office/drawing/2014/main" id="{254E0B39-66EE-6146-93DA-6F49003EE682}"/>
              </a:ext>
            </a:extLst>
          </p:cNvPr>
          <p:cNvSpPr>
            <a:spLocks noGrp="1"/>
          </p:cNvSpPr>
          <p:nvPr>
            <p:ph type="title"/>
          </p:nvPr>
        </p:nvSpPr>
        <p:spPr>
          <a:xfrm>
            <a:off x="473201" y="4018137"/>
            <a:ext cx="3803416" cy="2129586"/>
          </a:xfrm>
          <a:noFill/>
        </p:spPr>
        <p:txBody>
          <a:bodyPr anchor="t">
            <a:normAutofit/>
          </a:bodyPr>
          <a:lstStyle/>
          <a:p>
            <a:pPr algn="l"/>
            <a:r>
              <a:rPr lang="it-IT" sz="4200" dirty="0">
                <a:solidFill>
                  <a:schemeClr val="bg1"/>
                </a:solidFill>
              </a:rPr>
              <a:t>Apprendere correlazioni: </a:t>
            </a:r>
            <a:br>
              <a:rPr lang="it-IT" sz="4200" dirty="0">
                <a:solidFill>
                  <a:schemeClr val="bg1"/>
                </a:solidFill>
              </a:rPr>
            </a:br>
            <a:r>
              <a:rPr lang="it-IT" sz="4200" dirty="0">
                <a:solidFill>
                  <a:schemeClr val="bg1"/>
                </a:solidFill>
              </a:rPr>
              <a:t>il </a:t>
            </a:r>
            <a:r>
              <a:rPr lang="el-GR" sz="4200" dirty="0">
                <a:solidFill>
                  <a:schemeClr val="bg1"/>
                </a:solidFill>
              </a:rPr>
              <a:t>Δ</a:t>
            </a:r>
            <a:r>
              <a:rPr lang="it-IT" sz="4200" dirty="0" err="1">
                <a:solidFill>
                  <a:schemeClr val="bg1"/>
                </a:solidFill>
              </a:rPr>
              <a:t>P</a:t>
            </a:r>
            <a:endParaRPr lang="it-IT" sz="4200" dirty="0">
              <a:solidFill>
                <a:schemeClr val="bg1"/>
              </a:solidFill>
            </a:endParaRPr>
          </a:p>
        </p:txBody>
      </p:sp>
      <p:pic>
        <p:nvPicPr>
          <p:cNvPr id="5" name="Immagine 4" descr="Immagine che contiene testo, tavolo&#10;&#10;Descrizione generata automaticamente">
            <a:extLst>
              <a:ext uri="{FF2B5EF4-FFF2-40B4-BE49-F238E27FC236}">
                <a16:creationId xmlns:a16="http://schemas.microsoft.com/office/drawing/2014/main" id="{EEBFD261-B44C-3347-BC70-4FA9350655D5}"/>
              </a:ext>
            </a:extLst>
          </p:cNvPr>
          <p:cNvPicPr>
            <a:picLocks noChangeAspect="1"/>
          </p:cNvPicPr>
          <p:nvPr/>
        </p:nvPicPr>
        <p:blipFill>
          <a:blip r:embed="rId2"/>
          <a:stretch>
            <a:fillRect/>
          </a:stretch>
        </p:blipFill>
        <p:spPr>
          <a:xfrm>
            <a:off x="473519" y="1467670"/>
            <a:ext cx="8132299" cy="1565466"/>
          </a:xfrm>
          <a:prstGeom prst="rect">
            <a:avLst/>
          </a:prstGeom>
        </p:spPr>
      </p:pic>
      <p:grpSp>
        <p:nvGrpSpPr>
          <p:cNvPr id="38" name="Group 37">
            <a:extLst>
              <a:ext uri="{FF2B5EF4-FFF2-40B4-BE49-F238E27FC236}">
                <a16:creationId xmlns:a16="http://schemas.microsoft.com/office/drawing/2014/main" id="{1F4E1649-4D1F-4A91-AF97-A254BFDD52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317544" y="830625"/>
            <a:ext cx="304800" cy="322326"/>
            <a:chOff x="215328" y="-46937"/>
            <a:chExt cx="304800" cy="2773841"/>
          </a:xfrm>
        </p:grpSpPr>
        <p:cxnSp>
          <p:nvCxnSpPr>
            <p:cNvPr id="39" name="Straight Connector 38">
              <a:extLst>
                <a:ext uri="{FF2B5EF4-FFF2-40B4-BE49-F238E27FC236}">
                  <a16:creationId xmlns:a16="http://schemas.microsoft.com/office/drawing/2014/main" id="{FE483602-62F9-474D-9C9B-5EE4CD7671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DD7D1AC0-A6C7-40E3-9841-F34AC831A4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951C4DD-7427-497D-9DE3-9D731D3F456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EE18298-0BF5-4D7A-921A-2F4186E8D9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4" name="Oval 43">
            <a:extLst>
              <a:ext uri="{FF2B5EF4-FFF2-40B4-BE49-F238E27FC236}">
                <a16:creationId xmlns:a16="http://schemas.microsoft.com/office/drawing/2014/main" id="{773AEA78-C03B-40B7-9D11-DC022119D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600000">
            <a:off x="7613133" y="4270841"/>
            <a:ext cx="1423414" cy="1897885"/>
          </a:xfrm>
          <a:prstGeom prst="ellipse">
            <a:avLst/>
          </a:prstGeom>
          <a:gradFill>
            <a:gsLst>
              <a:gs pos="0">
                <a:schemeClr val="tx2">
                  <a:lumMod val="75000"/>
                  <a:alpha val="10000"/>
                </a:schemeClr>
              </a:gs>
              <a:gs pos="100000">
                <a:schemeClr val="tx2">
                  <a:lumMod val="60000"/>
                  <a:lumOff val="4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8B0FD45A-D9DA-FA45-8780-1D17AA7DD517}"/>
              </a:ext>
            </a:extLst>
          </p:cNvPr>
          <p:cNvSpPr>
            <a:spLocks noGrp="1"/>
          </p:cNvSpPr>
          <p:nvPr>
            <p:ph idx="1"/>
          </p:nvPr>
        </p:nvSpPr>
        <p:spPr>
          <a:xfrm>
            <a:off x="4443978" y="4018143"/>
            <a:ext cx="4161833" cy="2129599"/>
          </a:xfrm>
          <a:noFill/>
        </p:spPr>
        <p:txBody>
          <a:bodyPr anchor="t">
            <a:normAutofit/>
          </a:bodyPr>
          <a:lstStyle/>
          <a:p>
            <a:pPr>
              <a:lnSpc>
                <a:spcPct val="90000"/>
              </a:lnSpc>
            </a:pPr>
            <a:r>
              <a:rPr lang="it-IT" sz="1500" dirty="0">
                <a:solidFill>
                  <a:schemeClr val="bg1"/>
                </a:solidFill>
              </a:rPr>
              <a:t>Le concomitanze tra un </a:t>
            </a:r>
            <a:r>
              <a:rPr lang="it-IT" sz="1500" dirty="0" err="1">
                <a:solidFill>
                  <a:schemeClr val="bg1"/>
                </a:solidFill>
              </a:rPr>
              <a:t>cue</a:t>
            </a:r>
            <a:r>
              <a:rPr lang="it-IT" sz="1500" dirty="0">
                <a:solidFill>
                  <a:schemeClr val="bg1"/>
                </a:solidFill>
              </a:rPr>
              <a:t> e un </a:t>
            </a:r>
            <a:r>
              <a:rPr lang="it-IT" sz="1500" dirty="0" err="1">
                <a:solidFill>
                  <a:schemeClr val="bg1"/>
                </a:solidFill>
              </a:rPr>
              <a:t>outcome</a:t>
            </a:r>
            <a:r>
              <a:rPr lang="it-IT" sz="1500" dirty="0">
                <a:solidFill>
                  <a:schemeClr val="bg1"/>
                </a:solidFill>
              </a:rPr>
              <a:t> possono essere descritte in una tavola di contingenza</a:t>
            </a:r>
          </a:p>
          <a:p>
            <a:pPr>
              <a:lnSpc>
                <a:spcPct val="90000"/>
              </a:lnSpc>
            </a:pPr>
            <a:r>
              <a:rPr lang="it-IT" sz="1500" dirty="0">
                <a:solidFill>
                  <a:schemeClr val="bg1"/>
                </a:solidFill>
              </a:rPr>
              <a:t>le celle a e b rappresentano il numero di casi in cui si è o non si è verificato l’</a:t>
            </a:r>
            <a:r>
              <a:rPr lang="it-IT" sz="1500" dirty="0" err="1">
                <a:solidFill>
                  <a:schemeClr val="bg1"/>
                </a:solidFill>
              </a:rPr>
              <a:t>outcome</a:t>
            </a:r>
            <a:r>
              <a:rPr lang="it-IT" sz="1500" dirty="0">
                <a:solidFill>
                  <a:schemeClr val="bg1"/>
                </a:solidFill>
              </a:rPr>
              <a:t> in presenza del </a:t>
            </a:r>
            <a:r>
              <a:rPr lang="it-IT" sz="1500" dirty="0" err="1">
                <a:solidFill>
                  <a:schemeClr val="bg1"/>
                </a:solidFill>
              </a:rPr>
              <a:t>cue</a:t>
            </a:r>
            <a:endParaRPr lang="it-IT" sz="1500" dirty="0">
              <a:solidFill>
                <a:schemeClr val="bg1"/>
              </a:solidFill>
            </a:endParaRPr>
          </a:p>
          <a:p>
            <a:pPr>
              <a:lnSpc>
                <a:spcPct val="90000"/>
              </a:lnSpc>
            </a:pPr>
            <a:r>
              <a:rPr lang="it-IT" sz="1500" dirty="0">
                <a:solidFill>
                  <a:schemeClr val="bg1"/>
                </a:solidFill>
              </a:rPr>
              <a:t>le celle c e d rappresentano la frequenza, nella stessa unità di tempo dell’</a:t>
            </a:r>
            <a:r>
              <a:rPr lang="it-IT" sz="1500" dirty="0" err="1">
                <a:solidFill>
                  <a:schemeClr val="bg1"/>
                </a:solidFill>
              </a:rPr>
              <a:t>outcome</a:t>
            </a:r>
            <a:r>
              <a:rPr lang="it-IT" sz="1500" dirty="0">
                <a:solidFill>
                  <a:schemeClr val="bg1"/>
                </a:solidFill>
              </a:rPr>
              <a:t> in assenza del </a:t>
            </a:r>
            <a:r>
              <a:rPr lang="it-IT" sz="1500" dirty="0" err="1">
                <a:solidFill>
                  <a:schemeClr val="bg1"/>
                </a:solidFill>
              </a:rPr>
              <a:t>cue</a:t>
            </a:r>
            <a:r>
              <a:rPr lang="it-IT" sz="1500" dirty="0">
                <a:solidFill>
                  <a:schemeClr val="bg1"/>
                </a:solidFill>
              </a:rPr>
              <a:t>.</a:t>
            </a:r>
          </a:p>
        </p:txBody>
      </p:sp>
    </p:spTree>
    <p:extLst>
      <p:ext uri="{BB962C8B-B14F-4D97-AF65-F5344CB8AC3E}">
        <p14:creationId xmlns:p14="http://schemas.microsoft.com/office/powerpoint/2010/main" val="256819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0B47078-9222-664D-8FC9-33D748A57704}"/>
              </a:ext>
            </a:extLst>
          </p:cNvPr>
          <p:cNvSpPr>
            <a:spLocks noGrp="1"/>
          </p:cNvSpPr>
          <p:nvPr>
            <p:ph type="title"/>
          </p:nvPr>
        </p:nvSpPr>
        <p:spPr>
          <a:xfrm>
            <a:off x="350041" y="586855"/>
            <a:ext cx="2640143" cy="3387497"/>
          </a:xfrm>
        </p:spPr>
        <p:txBody>
          <a:bodyPr anchor="b">
            <a:normAutofit/>
          </a:bodyPr>
          <a:lstStyle/>
          <a:p>
            <a:r>
              <a:rPr lang="el-GR" sz="3600" dirty="0">
                <a:solidFill>
                  <a:schemeClr val="bg1"/>
                </a:solidFill>
              </a:rPr>
              <a:t>Δ</a:t>
            </a:r>
            <a:r>
              <a:rPr lang="it-IT" sz="3600" dirty="0" err="1">
                <a:solidFill>
                  <a:schemeClr val="bg1"/>
                </a:solidFill>
              </a:rPr>
              <a:t>P</a:t>
            </a:r>
            <a:r>
              <a:rPr lang="it-IT" sz="3600" dirty="0">
                <a:solidFill>
                  <a:schemeClr val="bg1"/>
                </a:solidFill>
              </a:rPr>
              <a:t>: differenza di probabilità condizionali</a:t>
            </a:r>
            <a:endParaRPr lang="it-IT" sz="3500" dirty="0">
              <a:solidFill>
                <a:srgbClr val="FFFFFF"/>
              </a:solidFill>
            </a:endParaRPr>
          </a:p>
        </p:txBody>
      </p:sp>
      <p:sp>
        <p:nvSpPr>
          <p:cNvPr id="3" name="Segnaposto contenuto 2">
            <a:extLst>
              <a:ext uri="{FF2B5EF4-FFF2-40B4-BE49-F238E27FC236}">
                <a16:creationId xmlns:a16="http://schemas.microsoft.com/office/drawing/2014/main" id="{0EBFA215-6E83-6942-AC33-6E5A2088D2C9}"/>
              </a:ext>
            </a:extLst>
          </p:cNvPr>
          <p:cNvSpPr>
            <a:spLocks noGrp="1"/>
          </p:cNvSpPr>
          <p:nvPr>
            <p:ph idx="1"/>
          </p:nvPr>
        </p:nvSpPr>
        <p:spPr>
          <a:xfrm>
            <a:off x="3340225" y="645836"/>
            <a:ext cx="5453734" cy="5546047"/>
          </a:xfrm>
        </p:spPr>
        <p:txBody>
          <a:bodyPr anchor="ctr">
            <a:normAutofit/>
          </a:bodyPr>
          <a:lstStyle/>
          <a:p>
            <a:r>
              <a:rPr lang="el-GR" sz="2000" b="1" dirty="0"/>
              <a:t>Δ</a:t>
            </a:r>
            <a:r>
              <a:rPr lang="it-IT" sz="2000" b="1" dirty="0" err="1"/>
              <a:t>P</a:t>
            </a:r>
            <a:r>
              <a:rPr lang="it-IT" sz="2000" b="1" dirty="0"/>
              <a:t> = </a:t>
            </a:r>
            <a:r>
              <a:rPr lang="it-IT" sz="2000" b="1" dirty="0" err="1"/>
              <a:t>p</a:t>
            </a:r>
            <a:r>
              <a:rPr lang="it-IT" sz="2000" b="1" dirty="0"/>
              <a:t>(</a:t>
            </a:r>
            <a:r>
              <a:rPr lang="it-IT" sz="2000" b="1" dirty="0" err="1"/>
              <a:t>outcome</a:t>
            </a:r>
            <a:r>
              <a:rPr lang="it-IT" sz="2000" b="1" dirty="0"/>
              <a:t> | </a:t>
            </a:r>
            <a:r>
              <a:rPr lang="it-IT" sz="2000" b="1" dirty="0" err="1"/>
              <a:t>cue</a:t>
            </a:r>
            <a:r>
              <a:rPr lang="it-IT" sz="2000" b="1" dirty="0"/>
              <a:t>) – </a:t>
            </a:r>
            <a:r>
              <a:rPr lang="it-IT" sz="2000" b="1" dirty="0" err="1"/>
              <a:t>p</a:t>
            </a:r>
            <a:r>
              <a:rPr lang="it-IT" sz="2000" b="1" dirty="0"/>
              <a:t>(</a:t>
            </a:r>
            <a:r>
              <a:rPr lang="it-IT" sz="2000" b="1" dirty="0" err="1"/>
              <a:t>outcome</a:t>
            </a:r>
            <a:r>
              <a:rPr lang="it-IT" sz="2000" b="1" dirty="0"/>
              <a:t> | ¬</a:t>
            </a:r>
            <a:r>
              <a:rPr lang="it-IT" sz="2000" b="1" dirty="0" err="1"/>
              <a:t>cue</a:t>
            </a:r>
            <a:r>
              <a:rPr lang="it-IT" sz="2000" b="1" dirty="0"/>
              <a:t>).</a:t>
            </a:r>
          </a:p>
          <a:p>
            <a:endParaRPr lang="it-IT" sz="1700" b="1" dirty="0"/>
          </a:p>
          <a:p>
            <a:r>
              <a:rPr lang="it-IT" sz="1700" dirty="0" err="1"/>
              <a:t>p</a:t>
            </a:r>
            <a:r>
              <a:rPr lang="it-IT" sz="1700" dirty="0"/>
              <a:t>(</a:t>
            </a:r>
            <a:r>
              <a:rPr lang="it-IT" sz="1700" dirty="0" err="1"/>
              <a:t>outcome</a:t>
            </a:r>
            <a:r>
              <a:rPr lang="it-IT" sz="1700" dirty="0"/>
              <a:t> | </a:t>
            </a:r>
            <a:r>
              <a:rPr lang="it-IT" sz="1700" dirty="0" err="1"/>
              <a:t>cue</a:t>
            </a:r>
            <a:r>
              <a:rPr lang="it-IT" sz="1700" dirty="0"/>
              <a:t>) = a/(</a:t>
            </a:r>
            <a:r>
              <a:rPr lang="it-IT" sz="1700" dirty="0" err="1"/>
              <a:t>a+b</a:t>
            </a:r>
            <a:r>
              <a:rPr lang="it-IT" sz="1700" dirty="0"/>
              <a:t>)</a:t>
            </a:r>
          </a:p>
          <a:p>
            <a:endParaRPr lang="it-IT" sz="1700" dirty="0"/>
          </a:p>
          <a:p>
            <a:r>
              <a:rPr lang="it-IT" sz="1700" dirty="0" err="1"/>
              <a:t>p</a:t>
            </a:r>
            <a:r>
              <a:rPr lang="it-IT" sz="1700" dirty="0"/>
              <a:t>(</a:t>
            </a:r>
            <a:r>
              <a:rPr lang="it-IT" sz="1700" dirty="0" err="1"/>
              <a:t>outcome</a:t>
            </a:r>
            <a:r>
              <a:rPr lang="it-IT" sz="1700" dirty="0"/>
              <a:t> | ¬</a:t>
            </a:r>
            <a:r>
              <a:rPr lang="it-IT" sz="1700" dirty="0" err="1"/>
              <a:t>cue</a:t>
            </a:r>
            <a:r>
              <a:rPr lang="it-IT" sz="1700" dirty="0"/>
              <a:t>) = c/(</a:t>
            </a:r>
            <a:r>
              <a:rPr lang="it-IT" sz="1700" dirty="0" err="1"/>
              <a:t>c+d</a:t>
            </a:r>
            <a:r>
              <a:rPr lang="it-IT" sz="1700" dirty="0"/>
              <a:t>)</a:t>
            </a:r>
          </a:p>
          <a:p>
            <a:endParaRPr lang="it-IT" sz="1700" dirty="0"/>
          </a:p>
          <a:p>
            <a:r>
              <a:rPr lang="it-IT" sz="1700" dirty="0"/>
              <a:t>La differenza tra le due probabilità condizionali è la misura di correlazione più usata nella letteratura psicologica sull’apprendimento. </a:t>
            </a:r>
          </a:p>
        </p:txBody>
      </p:sp>
    </p:spTree>
    <p:extLst>
      <p:ext uri="{BB962C8B-B14F-4D97-AF65-F5344CB8AC3E}">
        <p14:creationId xmlns:p14="http://schemas.microsoft.com/office/powerpoint/2010/main" val="356464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B78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descr="Immagine che contiene tavolo&#10;&#10;Descrizione generata automaticamente">
            <a:extLst>
              <a:ext uri="{FF2B5EF4-FFF2-40B4-BE49-F238E27FC236}">
                <a16:creationId xmlns:a16="http://schemas.microsoft.com/office/drawing/2014/main" id="{B71AD387-65A0-6B46-AD88-9337F7D7B56A}"/>
              </a:ext>
            </a:extLst>
          </p:cNvPr>
          <p:cNvPicPr>
            <a:picLocks noGrp="1" noChangeAspect="1"/>
          </p:cNvPicPr>
          <p:nvPr>
            <p:ph idx="1"/>
          </p:nvPr>
        </p:nvPicPr>
        <p:blipFill>
          <a:blip r:embed="rId2"/>
          <a:stretch>
            <a:fillRect/>
          </a:stretch>
        </p:blipFill>
        <p:spPr>
          <a:xfrm>
            <a:off x="482600" y="2018157"/>
            <a:ext cx="8178799" cy="2821685"/>
          </a:xfrm>
          <a:prstGeom prst="rect">
            <a:avLst/>
          </a:prstGeom>
        </p:spPr>
      </p:pic>
    </p:spTree>
    <p:extLst>
      <p:ext uri="{BB962C8B-B14F-4D97-AF65-F5344CB8AC3E}">
        <p14:creationId xmlns:p14="http://schemas.microsoft.com/office/powerpoint/2010/main" val="175046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852297" y="502021"/>
            <a:ext cx="3719703" cy="1642969"/>
          </a:xfrm>
        </p:spPr>
        <p:txBody>
          <a:bodyPr anchor="b">
            <a:normAutofit/>
          </a:bodyPr>
          <a:lstStyle/>
          <a:p>
            <a:r>
              <a:rPr lang="en-GB" sz="3500"/>
              <a:t>Esercizio 1</a:t>
            </a:r>
          </a:p>
        </p:txBody>
      </p:sp>
      <p:sp>
        <p:nvSpPr>
          <p:cNvPr id="7" name="Segnaposto contenuto 6"/>
          <p:cNvSpPr>
            <a:spLocks noGrp="1"/>
          </p:cNvSpPr>
          <p:nvPr>
            <p:ph idx="1"/>
          </p:nvPr>
        </p:nvSpPr>
        <p:spPr>
          <a:xfrm>
            <a:off x="852297" y="2418408"/>
            <a:ext cx="3719703" cy="3522569"/>
          </a:xfrm>
        </p:spPr>
        <p:txBody>
          <a:bodyPr anchor="t">
            <a:normAutofit/>
          </a:bodyPr>
          <a:lstStyle/>
          <a:p>
            <a:pPr>
              <a:lnSpc>
                <a:spcPct val="90000"/>
              </a:lnSpc>
            </a:pPr>
            <a:r>
              <a:rPr lang="it-IT" sz="1400" dirty="0"/>
              <a:t>Calcolare </a:t>
            </a:r>
            <a:r>
              <a:rPr lang="it-IT" sz="1400" dirty="0" err="1"/>
              <a:t>p</a:t>
            </a:r>
            <a:r>
              <a:rPr lang="it-IT" sz="1400" dirty="0"/>
              <a:t>(</a:t>
            </a:r>
            <a:r>
              <a:rPr lang="it-IT" sz="1400" dirty="0" err="1"/>
              <a:t>soffio|suono</a:t>
            </a:r>
            <a:r>
              <a:rPr lang="it-IT" sz="1400" dirty="0"/>
              <a:t>)</a:t>
            </a:r>
          </a:p>
          <a:p>
            <a:pPr>
              <a:lnSpc>
                <a:spcPct val="90000"/>
              </a:lnSpc>
            </a:pPr>
            <a:r>
              <a:rPr lang="it-IT" sz="1400" dirty="0"/>
              <a:t>Calcolare </a:t>
            </a:r>
            <a:r>
              <a:rPr lang="it-IT" sz="1400" dirty="0" err="1"/>
              <a:t>p</a:t>
            </a:r>
            <a:r>
              <a:rPr lang="it-IT" sz="1400" dirty="0"/>
              <a:t>(soffio|¬suono)</a:t>
            </a:r>
          </a:p>
          <a:p>
            <a:pPr>
              <a:lnSpc>
                <a:spcPct val="90000"/>
              </a:lnSpc>
            </a:pPr>
            <a:r>
              <a:rPr lang="it-IT" sz="1400" dirty="0"/>
              <a:t>Calcolare ΔP del suono verso il soffio</a:t>
            </a:r>
          </a:p>
          <a:p>
            <a:pPr>
              <a:lnSpc>
                <a:spcPct val="90000"/>
              </a:lnSpc>
            </a:pPr>
            <a:r>
              <a:rPr lang="it-IT" sz="1400" dirty="0"/>
              <a:t>Cosa significa ciò che avete calcolato?</a:t>
            </a:r>
          </a:p>
          <a:p>
            <a:pPr>
              <a:lnSpc>
                <a:spcPct val="90000"/>
              </a:lnSpc>
            </a:pPr>
            <a:r>
              <a:rPr lang="it-IT" sz="1400" dirty="0"/>
              <a:t>Quanto devo aspettarmi un soffio d’aria nell’occhio quando non sento il suono?</a:t>
            </a:r>
          </a:p>
          <a:p>
            <a:pPr>
              <a:lnSpc>
                <a:spcPct val="90000"/>
              </a:lnSpc>
            </a:pPr>
            <a:r>
              <a:rPr lang="it-IT" sz="1400" dirty="0"/>
              <a:t>Quanto quando lo sento? </a:t>
            </a:r>
          </a:p>
          <a:p>
            <a:pPr>
              <a:lnSpc>
                <a:spcPct val="90000"/>
              </a:lnSpc>
            </a:pPr>
            <a:r>
              <a:rPr lang="it-IT" sz="1400" dirty="0"/>
              <a:t>Qual è la forza dell’aspettativa che il suono contribuisce verso l’anticipazione del soffio?</a:t>
            </a:r>
          </a:p>
          <a:p>
            <a:pPr>
              <a:lnSpc>
                <a:spcPct val="90000"/>
              </a:lnSpc>
            </a:pPr>
            <a:r>
              <a:rPr lang="it-IT" sz="1400" dirty="0"/>
              <a:t>Secondo voi, dopo aver presentato le 120 prove a un essere umano o altro animale, risponderà con il riflesso di ammiccamento (risposta riflessa a un soffio nell’occhio) al solo sentire il suono?</a:t>
            </a:r>
          </a:p>
        </p:txBody>
      </p:sp>
      <p:sp>
        <p:nvSpPr>
          <p:cNvPr id="14" name="Rectangle 1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ella 3"/>
          <p:cNvGraphicFramePr>
            <a:graphicFrameLocks noGrp="1"/>
          </p:cNvGraphicFramePr>
          <p:nvPr>
            <p:extLst>
              <p:ext uri="{D42A27DB-BD31-4B8C-83A1-F6EECF244321}">
                <p14:modId xmlns:p14="http://schemas.microsoft.com/office/powerpoint/2010/main" val="2520221309"/>
              </p:ext>
            </p:extLst>
          </p:nvPr>
        </p:nvGraphicFramePr>
        <p:xfrm>
          <a:off x="4884331" y="2179303"/>
          <a:ext cx="3900768" cy="2085638"/>
        </p:xfrm>
        <a:graphic>
          <a:graphicData uri="http://schemas.openxmlformats.org/drawingml/2006/table">
            <a:tbl>
              <a:tblPr firstRow="1" bandRow="1">
                <a:tableStyleId>{5C22544A-7EE6-4342-B048-85BDC9FD1C3A}</a:tableStyleId>
              </a:tblPr>
              <a:tblGrid>
                <a:gridCol w="879905">
                  <a:extLst>
                    <a:ext uri="{9D8B030D-6E8A-4147-A177-3AD203B41FA5}">
                      <a16:colId xmlns:a16="http://schemas.microsoft.com/office/drawing/2014/main" val="20000"/>
                    </a:ext>
                  </a:extLst>
                </a:gridCol>
                <a:gridCol w="1032364">
                  <a:extLst>
                    <a:ext uri="{9D8B030D-6E8A-4147-A177-3AD203B41FA5}">
                      <a16:colId xmlns:a16="http://schemas.microsoft.com/office/drawing/2014/main" val="20001"/>
                    </a:ext>
                  </a:extLst>
                </a:gridCol>
                <a:gridCol w="1032364">
                  <a:extLst>
                    <a:ext uri="{9D8B030D-6E8A-4147-A177-3AD203B41FA5}">
                      <a16:colId xmlns:a16="http://schemas.microsoft.com/office/drawing/2014/main" val="20002"/>
                    </a:ext>
                  </a:extLst>
                </a:gridCol>
                <a:gridCol w="956135">
                  <a:extLst>
                    <a:ext uri="{9D8B030D-6E8A-4147-A177-3AD203B41FA5}">
                      <a16:colId xmlns:a16="http://schemas.microsoft.com/office/drawing/2014/main" val="20003"/>
                    </a:ext>
                  </a:extLst>
                </a:gridCol>
              </a:tblGrid>
              <a:tr h="815437">
                <a:tc>
                  <a:txBody>
                    <a:bodyPr/>
                    <a:lstStyle/>
                    <a:p>
                      <a:endParaRPr lang="en-GB" sz="1500"/>
                    </a:p>
                  </a:txBody>
                  <a:tcPr marL="78407" marR="78407" marT="39204" marB="39204"/>
                </a:tc>
                <a:tc>
                  <a:txBody>
                    <a:bodyPr/>
                    <a:lstStyle/>
                    <a:p>
                      <a:endParaRPr lang="en-GB" sz="1500"/>
                    </a:p>
                  </a:txBody>
                  <a:tcPr marL="78407" marR="78407" marT="39204" marB="39204"/>
                </a:tc>
                <a:tc gridSpan="2">
                  <a:txBody>
                    <a:bodyPr/>
                    <a:lstStyle/>
                    <a:p>
                      <a:r>
                        <a:rPr lang="en-GB" sz="1500" err="1"/>
                        <a:t>Soffio</a:t>
                      </a:r>
                      <a:r>
                        <a:rPr lang="en-GB" sz="1500"/>
                        <a:t> </a:t>
                      </a:r>
                      <a:r>
                        <a:rPr lang="en-GB" sz="1500" err="1"/>
                        <a:t>d’aria</a:t>
                      </a:r>
                      <a:r>
                        <a:rPr lang="en-GB" sz="1500"/>
                        <a:t> </a:t>
                      </a:r>
                      <a:r>
                        <a:rPr lang="en-GB" sz="1500" err="1"/>
                        <a:t>nell’occhio</a:t>
                      </a:r>
                      <a:r>
                        <a:rPr lang="en-GB" sz="1500"/>
                        <a:t> (Outcome)</a:t>
                      </a:r>
                    </a:p>
                  </a:txBody>
                  <a:tcPr marL="78407" marR="78407" marT="39204" marB="39204"/>
                </a:tc>
                <a:tc hMerge="1">
                  <a:txBody>
                    <a:bodyPr/>
                    <a:lstStyle/>
                    <a:p>
                      <a:endParaRPr lang="en-GB"/>
                    </a:p>
                  </a:txBody>
                  <a:tcPr/>
                </a:tc>
                <a:extLst>
                  <a:ext uri="{0D108BD9-81ED-4DB2-BD59-A6C34878D82A}">
                    <a16:rowId xmlns:a16="http://schemas.microsoft.com/office/drawing/2014/main" val="10000"/>
                  </a:ext>
                </a:extLst>
              </a:tr>
              <a:tr h="344993">
                <a:tc>
                  <a:txBody>
                    <a:bodyPr/>
                    <a:lstStyle/>
                    <a:p>
                      <a:endParaRPr lang="en-GB" sz="1500"/>
                    </a:p>
                  </a:txBody>
                  <a:tcPr marL="78407" marR="78407" marT="39204" marB="39204"/>
                </a:tc>
                <a:tc>
                  <a:txBody>
                    <a:bodyPr/>
                    <a:lstStyle/>
                    <a:p>
                      <a:endParaRPr lang="en-GB" sz="1500"/>
                    </a:p>
                  </a:txBody>
                  <a:tcPr marL="78407" marR="78407" marT="39204" marB="39204"/>
                </a:tc>
                <a:tc>
                  <a:txBody>
                    <a:bodyPr/>
                    <a:lstStyle/>
                    <a:p>
                      <a:r>
                        <a:rPr lang="en-GB" sz="1500" err="1"/>
                        <a:t>presente</a:t>
                      </a:r>
                      <a:endParaRPr lang="en-GB" sz="1500"/>
                    </a:p>
                  </a:txBody>
                  <a:tcPr marL="78407" marR="78407" marT="39204" marB="39204"/>
                </a:tc>
                <a:tc>
                  <a:txBody>
                    <a:bodyPr/>
                    <a:lstStyle/>
                    <a:p>
                      <a:r>
                        <a:rPr lang="en-GB" sz="1500" err="1"/>
                        <a:t>assente</a:t>
                      </a:r>
                      <a:endParaRPr lang="en-GB" sz="1500"/>
                    </a:p>
                  </a:txBody>
                  <a:tcPr marL="78407" marR="78407" marT="39204" marB="39204"/>
                </a:tc>
                <a:extLst>
                  <a:ext uri="{0D108BD9-81ED-4DB2-BD59-A6C34878D82A}">
                    <a16:rowId xmlns:a16="http://schemas.microsoft.com/office/drawing/2014/main" val="10001"/>
                  </a:ext>
                </a:extLst>
              </a:tr>
              <a:tr h="580215">
                <a:tc>
                  <a:txBody>
                    <a:bodyPr/>
                    <a:lstStyle/>
                    <a:p>
                      <a:r>
                        <a:rPr lang="en-GB" sz="1500" b="1" err="1"/>
                        <a:t>Suono</a:t>
                      </a:r>
                      <a:r>
                        <a:rPr lang="en-GB" sz="1500"/>
                        <a:t> (cue)</a:t>
                      </a:r>
                    </a:p>
                  </a:txBody>
                  <a:tcPr marL="78407" marR="78407" marT="39204" marB="39204"/>
                </a:tc>
                <a:tc>
                  <a:txBody>
                    <a:bodyPr/>
                    <a:lstStyle/>
                    <a:p>
                      <a:r>
                        <a:rPr lang="en-GB" sz="1500" err="1"/>
                        <a:t>presente</a:t>
                      </a:r>
                      <a:endParaRPr lang="en-GB" sz="1500"/>
                    </a:p>
                  </a:txBody>
                  <a:tcPr marL="78407" marR="78407" marT="39204" marB="39204"/>
                </a:tc>
                <a:tc>
                  <a:txBody>
                    <a:bodyPr/>
                    <a:lstStyle/>
                    <a:p>
                      <a:r>
                        <a:rPr lang="en-GB" sz="1500"/>
                        <a:t>50</a:t>
                      </a:r>
                    </a:p>
                  </a:txBody>
                  <a:tcPr marL="78407" marR="78407" marT="39204" marB="39204"/>
                </a:tc>
                <a:tc>
                  <a:txBody>
                    <a:bodyPr/>
                    <a:lstStyle/>
                    <a:p>
                      <a:r>
                        <a:rPr lang="en-GB" sz="1500"/>
                        <a:t>10</a:t>
                      </a:r>
                    </a:p>
                  </a:txBody>
                  <a:tcPr marL="78407" marR="78407" marT="39204" marB="39204"/>
                </a:tc>
                <a:extLst>
                  <a:ext uri="{0D108BD9-81ED-4DB2-BD59-A6C34878D82A}">
                    <a16:rowId xmlns:a16="http://schemas.microsoft.com/office/drawing/2014/main" val="10002"/>
                  </a:ext>
                </a:extLst>
              </a:tr>
              <a:tr h="344993">
                <a:tc>
                  <a:txBody>
                    <a:bodyPr/>
                    <a:lstStyle/>
                    <a:p>
                      <a:endParaRPr lang="en-GB" sz="1500"/>
                    </a:p>
                  </a:txBody>
                  <a:tcPr marL="78407" marR="78407" marT="39204" marB="39204"/>
                </a:tc>
                <a:tc>
                  <a:txBody>
                    <a:bodyPr/>
                    <a:lstStyle/>
                    <a:p>
                      <a:r>
                        <a:rPr lang="en-GB" sz="1500" err="1"/>
                        <a:t>assente</a:t>
                      </a:r>
                      <a:endParaRPr lang="en-GB" sz="1500"/>
                    </a:p>
                  </a:txBody>
                  <a:tcPr marL="78407" marR="78407" marT="39204" marB="39204"/>
                </a:tc>
                <a:tc>
                  <a:txBody>
                    <a:bodyPr/>
                    <a:lstStyle/>
                    <a:p>
                      <a:r>
                        <a:rPr lang="en-GB" sz="1500"/>
                        <a:t>20</a:t>
                      </a:r>
                    </a:p>
                  </a:txBody>
                  <a:tcPr marL="78407" marR="78407" marT="39204" marB="39204"/>
                </a:tc>
                <a:tc>
                  <a:txBody>
                    <a:bodyPr/>
                    <a:lstStyle/>
                    <a:p>
                      <a:r>
                        <a:rPr lang="en-GB" sz="1500"/>
                        <a:t>40</a:t>
                      </a:r>
                    </a:p>
                  </a:txBody>
                  <a:tcPr marL="78407" marR="78407" marT="39204" marB="39204"/>
                </a:tc>
                <a:extLst>
                  <a:ext uri="{0D108BD9-81ED-4DB2-BD59-A6C34878D82A}">
                    <a16:rowId xmlns:a16="http://schemas.microsoft.com/office/drawing/2014/main" val="10003"/>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8A13DEC-6EF4-1041-AA13-C1385AC1E012}"/>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Esercizio 1: previsione o intervento?</a:t>
            </a:r>
          </a:p>
        </p:txBody>
      </p:sp>
      <p:sp>
        <p:nvSpPr>
          <p:cNvPr id="3" name="Segnaposto contenuto 2">
            <a:extLst>
              <a:ext uri="{FF2B5EF4-FFF2-40B4-BE49-F238E27FC236}">
                <a16:creationId xmlns:a16="http://schemas.microsoft.com/office/drawing/2014/main" id="{CD7BAE89-3040-F545-A937-17A8AAF36B62}"/>
              </a:ext>
            </a:extLst>
          </p:cNvPr>
          <p:cNvSpPr>
            <a:spLocks noGrp="1"/>
          </p:cNvSpPr>
          <p:nvPr>
            <p:ph idx="1"/>
          </p:nvPr>
        </p:nvSpPr>
        <p:spPr>
          <a:xfrm>
            <a:off x="3607694" y="649480"/>
            <a:ext cx="4916510" cy="6628142"/>
          </a:xfrm>
        </p:spPr>
        <p:txBody>
          <a:bodyPr anchor="ctr">
            <a:normAutofit lnSpcReduction="10000"/>
          </a:bodyPr>
          <a:lstStyle/>
          <a:p>
            <a:pPr marL="0" indent="0">
              <a:lnSpc>
                <a:spcPct val="90000"/>
              </a:lnSpc>
              <a:buNone/>
            </a:pPr>
            <a:endParaRPr lang="it-IT" sz="1700" dirty="0"/>
          </a:p>
          <a:p>
            <a:pPr>
              <a:lnSpc>
                <a:spcPct val="90000"/>
              </a:lnSpc>
            </a:pPr>
            <a:r>
              <a:rPr lang="it-IT" sz="1700" dirty="0"/>
              <a:t>Proverà a tacitare il suono credendo in quel modo di evitare i soffi? </a:t>
            </a:r>
          </a:p>
          <a:p>
            <a:pPr>
              <a:lnSpc>
                <a:spcPct val="90000"/>
              </a:lnSpc>
            </a:pPr>
            <a:r>
              <a:rPr lang="it-IT" sz="1700" dirty="0"/>
              <a:t>Se sì, avrà estratto dalla correlazione un nesso causale (obiettivo di intervento); </a:t>
            </a:r>
          </a:p>
          <a:p>
            <a:pPr>
              <a:lnSpc>
                <a:spcPct val="90000"/>
              </a:lnSpc>
            </a:pPr>
            <a:r>
              <a:rPr lang="it-IT" sz="1700" dirty="0"/>
              <a:t>se no, si sarà limitato a estrarre la correlazione (obiettivo di previsione) </a:t>
            </a:r>
          </a:p>
          <a:p>
            <a:pPr>
              <a:lnSpc>
                <a:spcPct val="90000"/>
              </a:lnSpc>
            </a:pPr>
            <a:endParaRPr lang="it-IT" sz="1700" dirty="0"/>
          </a:p>
          <a:p>
            <a:pPr>
              <a:lnSpc>
                <a:spcPct val="90000"/>
              </a:lnSpc>
            </a:pPr>
            <a:r>
              <a:rPr lang="it-IT" sz="1700" dirty="0"/>
              <a:t>Dipende dalle sue conoscenze precedenti e quindi dalla struttura causale di fondo che assume. </a:t>
            </a:r>
          </a:p>
          <a:p>
            <a:pPr lvl="1">
              <a:lnSpc>
                <a:spcPct val="90000"/>
              </a:lnSpc>
            </a:pPr>
            <a:r>
              <a:rPr lang="it-IT" sz="1700" dirty="0"/>
              <a:t>Se assume una </a:t>
            </a:r>
            <a:r>
              <a:rPr lang="it-IT" sz="1700" b="1" dirty="0"/>
              <a:t>forchetta</a:t>
            </a:r>
            <a:r>
              <a:rPr lang="it-IT" sz="1700" dirty="0"/>
              <a:t>, con un’ignota causa comune di suono e soffio, non estrarrà un nesso causale e non proverà a tacitare il suono; </a:t>
            </a:r>
          </a:p>
          <a:p>
            <a:pPr lvl="1">
              <a:lnSpc>
                <a:spcPct val="90000"/>
              </a:lnSpc>
            </a:pPr>
            <a:r>
              <a:rPr lang="it-IT" sz="1700" dirty="0"/>
              <a:t>se assume una </a:t>
            </a:r>
            <a:r>
              <a:rPr lang="it-IT" sz="1700" b="1" dirty="0"/>
              <a:t>catena</a:t>
            </a:r>
            <a:r>
              <a:rPr lang="it-IT" sz="1700" dirty="0"/>
              <a:t>, con suono </a:t>
            </a:r>
            <a:r>
              <a:rPr lang="it-IT" sz="1700" dirty="0" err="1"/>
              <a:t>antecausa</a:t>
            </a:r>
            <a:r>
              <a:rPr lang="it-IT" sz="1700" dirty="0"/>
              <a:t> e soffio effetto, ma con un’ignota causa nel mezzo, estrarrà un nesso causale indiretto: proverà a tacitare il suono per «spegnere» l’ignota causa del soffio;</a:t>
            </a:r>
          </a:p>
          <a:p>
            <a:pPr lvl="1">
              <a:lnSpc>
                <a:spcPct val="90000"/>
              </a:lnSpc>
            </a:pPr>
            <a:r>
              <a:rPr lang="it-IT" sz="1700" dirty="0"/>
              <a:t>se assume un </a:t>
            </a:r>
            <a:r>
              <a:rPr lang="it-IT" sz="1700" b="1" dirty="0"/>
              <a:t>collider</a:t>
            </a:r>
            <a:r>
              <a:rPr lang="it-IT" sz="1700" dirty="0"/>
              <a:t> in cui il suono è una causa del soffio, e nel contesto vi sono altre possibili, ignote, cause dello stesso effetto, estrarrà un nesso causale diretto, e proverà a tacitare il suono per ridurre le probabilità del soffio</a:t>
            </a:r>
          </a:p>
          <a:p>
            <a:pPr lvl="1">
              <a:lnSpc>
                <a:spcPct val="90000"/>
              </a:lnSpc>
            </a:pPr>
            <a:endParaRPr lang="it-IT" sz="1700" i="1" dirty="0"/>
          </a:p>
          <a:p>
            <a:pPr lvl="1">
              <a:lnSpc>
                <a:spcPct val="90000"/>
              </a:lnSpc>
            </a:pPr>
            <a:r>
              <a:rPr lang="it-IT" sz="1700" i="1" dirty="0"/>
              <a:t>Vedremo che quella del collider è l’assunzione di default, cioè la più frequente in assenza di altre conoscenze</a:t>
            </a:r>
          </a:p>
          <a:p>
            <a:pPr>
              <a:lnSpc>
                <a:spcPct val="90000"/>
              </a:lnSpc>
            </a:pPr>
            <a:endParaRPr lang="it-IT" sz="1700" dirty="0"/>
          </a:p>
          <a:p>
            <a:pPr>
              <a:lnSpc>
                <a:spcPct val="90000"/>
              </a:lnSpc>
            </a:pPr>
            <a:endParaRPr lang="it-IT" sz="1700" dirty="0"/>
          </a:p>
          <a:p>
            <a:pPr>
              <a:lnSpc>
                <a:spcPct val="90000"/>
              </a:lnSpc>
            </a:pPr>
            <a:endParaRPr lang="it-IT" sz="1700" dirty="0"/>
          </a:p>
        </p:txBody>
      </p:sp>
    </p:spTree>
    <p:extLst>
      <p:ext uri="{BB962C8B-B14F-4D97-AF65-F5344CB8AC3E}">
        <p14:creationId xmlns:p14="http://schemas.microsoft.com/office/powerpoint/2010/main" val="14320085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852297" y="502021"/>
            <a:ext cx="3719703" cy="1642969"/>
          </a:xfrm>
        </p:spPr>
        <p:txBody>
          <a:bodyPr anchor="b">
            <a:normAutofit/>
          </a:bodyPr>
          <a:lstStyle/>
          <a:p>
            <a:r>
              <a:rPr lang="en-GB" sz="3500"/>
              <a:t>Esercizio 2</a:t>
            </a:r>
          </a:p>
        </p:txBody>
      </p:sp>
      <p:sp>
        <p:nvSpPr>
          <p:cNvPr id="7" name="Segnaposto contenuto 6"/>
          <p:cNvSpPr>
            <a:spLocks noGrp="1"/>
          </p:cNvSpPr>
          <p:nvPr>
            <p:ph idx="1"/>
          </p:nvPr>
        </p:nvSpPr>
        <p:spPr>
          <a:xfrm>
            <a:off x="852297" y="2418408"/>
            <a:ext cx="3719703" cy="3522569"/>
          </a:xfrm>
        </p:spPr>
        <p:txBody>
          <a:bodyPr anchor="t">
            <a:normAutofit/>
          </a:bodyPr>
          <a:lstStyle/>
          <a:p>
            <a:r>
              <a:rPr lang="it-IT" sz="1700" dirty="0"/>
              <a:t>Calcolare </a:t>
            </a:r>
            <a:r>
              <a:rPr lang="it-IT" sz="1700" dirty="0" err="1"/>
              <a:t>p</a:t>
            </a:r>
            <a:r>
              <a:rPr lang="it-IT" sz="1700" dirty="0"/>
              <a:t>(</a:t>
            </a:r>
            <a:r>
              <a:rPr lang="it-IT" sz="1700" dirty="0" err="1"/>
              <a:t>soffio|suono</a:t>
            </a:r>
            <a:r>
              <a:rPr lang="it-IT" sz="1700" dirty="0"/>
              <a:t>)</a:t>
            </a:r>
          </a:p>
          <a:p>
            <a:r>
              <a:rPr lang="it-IT" sz="1700" dirty="0"/>
              <a:t>Calcolare </a:t>
            </a:r>
            <a:r>
              <a:rPr lang="it-IT" sz="1700" dirty="0" err="1"/>
              <a:t>p</a:t>
            </a:r>
            <a:r>
              <a:rPr lang="it-IT" sz="1700" dirty="0"/>
              <a:t>(soffio|¬suono)</a:t>
            </a:r>
          </a:p>
          <a:p>
            <a:r>
              <a:rPr lang="it-IT" sz="1700" dirty="0"/>
              <a:t>Calcolare ΔP del suono verso il soffio</a:t>
            </a:r>
          </a:p>
          <a:p>
            <a:r>
              <a:rPr lang="it-IT" sz="1700" dirty="0"/>
              <a:t>Qual è la forza dell’aspettativa che il suono contribuisce, o riduce, verso l’anticipazione del soffio? </a:t>
            </a:r>
          </a:p>
          <a:p>
            <a:r>
              <a:rPr lang="it-IT" sz="1700" dirty="0"/>
              <a:t>Secondo voi, dopo aver presentato le 90 prove a un essere umano o altro animale, risponderà con il riflesso di ammiccamento al solo sentire il suono?</a:t>
            </a:r>
          </a:p>
        </p:txBody>
      </p:sp>
      <p:sp>
        <p:nvSpPr>
          <p:cNvPr id="14" name="Rectangle 13">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9144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6400799"/>
            <a:ext cx="611504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ella 3"/>
          <p:cNvGraphicFramePr>
            <a:graphicFrameLocks noGrp="1"/>
          </p:cNvGraphicFramePr>
          <p:nvPr>
            <p:extLst>
              <p:ext uri="{D42A27DB-BD31-4B8C-83A1-F6EECF244321}">
                <p14:modId xmlns:p14="http://schemas.microsoft.com/office/powerpoint/2010/main" val="2782180450"/>
              </p:ext>
            </p:extLst>
          </p:nvPr>
        </p:nvGraphicFramePr>
        <p:xfrm>
          <a:off x="4884331" y="2024882"/>
          <a:ext cx="3900769" cy="2394482"/>
        </p:xfrm>
        <a:graphic>
          <a:graphicData uri="http://schemas.openxmlformats.org/drawingml/2006/table">
            <a:tbl>
              <a:tblPr firstRow="1" bandRow="1">
                <a:noFill/>
                <a:tableStyleId>{5C22544A-7EE6-4342-B048-85BDC9FD1C3A}</a:tableStyleId>
              </a:tblPr>
              <a:tblGrid>
                <a:gridCol w="854314">
                  <a:extLst>
                    <a:ext uri="{9D8B030D-6E8A-4147-A177-3AD203B41FA5}">
                      <a16:colId xmlns:a16="http://schemas.microsoft.com/office/drawing/2014/main" val="20000"/>
                    </a:ext>
                  </a:extLst>
                </a:gridCol>
                <a:gridCol w="1039383">
                  <a:extLst>
                    <a:ext uri="{9D8B030D-6E8A-4147-A177-3AD203B41FA5}">
                      <a16:colId xmlns:a16="http://schemas.microsoft.com/office/drawing/2014/main" val="20001"/>
                    </a:ext>
                  </a:extLst>
                </a:gridCol>
                <a:gridCol w="1039383">
                  <a:extLst>
                    <a:ext uri="{9D8B030D-6E8A-4147-A177-3AD203B41FA5}">
                      <a16:colId xmlns:a16="http://schemas.microsoft.com/office/drawing/2014/main" val="20002"/>
                    </a:ext>
                  </a:extLst>
                </a:gridCol>
                <a:gridCol w="967689">
                  <a:extLst>
                    <a:ext uri="{9D8B030D-6E8A-4147-A177-3AD203B41FA5}">
                      <a16:colId xmlns:a16="http://schemas.microsoft.com/office/drawing/2014/main" val="20003"/>
                    </a:ext>
                  </a:extLst>
                </a:gridCol>
              </a:tblGrid>
              <a:tr h="950750">
                <a:tc>
                  <a:txBody>
                    <a:bodyPr/>
                    <a:lstStyle/>
                    <a:p>
                      <a:endParaRPr lang="en-GB" sz="1700" b="0" cap="none" spc="60">
                        <a:solidFill>
                          <a:schemeClr val="bg1"/>
                        </a:solidFill>
                      </a:endParaRPr>
                    </a:p>
                  </a:txBody>
                  <a:tcPr marL="96035" marR="96035" marT="96035" marB="48018" anchor="ctr">
                    <a:lnL w="12700" cmpd="sng">
                      <a:noFill/>
                    </a:lnL>
                    <a:lnR w="12700" cmpd="sng">
                      <a:noFill/>
                    </a:lnR>
                    <a:lnT w="19050" cap="flat" cmpd="sng" algn="ctr">
                      <a:noFill/>
                      <a:prstDash val="solid"/>
                    </a:lnT>
                    <a:lnB w="38100" cmpd="sng">
                      <a:noFill/>
                    </a:lnB>
                    <a:solidFill>
                      <a:schemeClr val="accent1"/>
                    </a:solidFill>
                  </a:tcPr>
                </a:tc>
                <a:tc>
                  <a:txBody>
                    <a:bodyPr/>
                    <a:lstStyle/>
                    <a:p>
                      <a:endParaRPr lang="en-GB" sz="1700" b="0" cap="none" spc="60">
                        <a:solidFill>
                          <a:schemeClr val="bg1"/>
                        </a:solidFill>
                      </a:endParaRPr>
                    </a:p>
                  </a:txBody>
                  <a:tcPr marL="96035" marR="96035" marT="96035" marB="48018" anchor="ctr">
                    <a:lnL w="12700" cmpd="sng">
                      <a:noFill/>
                    </a:lnL>
                    <a:lnR w="12700" cmpd="sng">
                      <a:noFill/>
                    </a:lnR>
                    <a:lnT w="19050" cap="flat" cmpd="sng" algn="ctr">
                      <a:noFill/>
                      <a:prstDash val="solid"/>
                    </a:lnT>
                    <a:lnB w="38100" cmpd="sng">
                      <a:noFill/>
                    </a:lnB>
                    <a:solidFill>
                      <a:schemeClr val="accent1"/>
                    </a:solidFill>
                  </a:tcPr>
                </a:tc>
                <a:tc gridSpan="2">
                  <a:txBody>
                    <a:bodyPr/>
                    <a:lstStyle/>
                    <a:p>
                      <a:r>
                        <a:rPr lang="en-GB" sz="1700" b="0" cap="none" spc="60" err="1">
                          <a:solidFill>
                            <a:schemeClr val="bg1"/>
                          </a:solidFill>
                        </a:rPr>
                        <a:t>Soffio</a:t>
                      </a:r>
                      <a:r>
                        <a:rPr lang="en-GB" sz="1700" b="0" cap="none" spc="60">
                          <a:solidFill>
                            <a:schemeClr val="bg1"/>
                          </a:solidFill>
                        </a:rPr>
                        <a:t> </a:t>
                      </a:r>
                      <a:r>
                        <a:rPr lang="en-GB" sz="1700" b="0" cap="none" spc="60" err="1">
                          <a:solidFill>
                            <a:schemeClr val="bg1"/>
                          </a:solidFill>
                        </a:rPr>
                        <a:t>d’aria</a:t>
                      </a:r>
                      <a:r>
                        <a:rPr lang="en-GB" sz="1700" b="0" cap="none" spc="60">
                          <a:solidFill>
                            <a:schemeClr val="bg1"/>
                          </a:solidFill>
                        </a:rPr>
                        <a:t> </a:t>
                      </a:r>
                      <a:r>
                        <a:rPr lang="en-GB" sz="1700" b="0" cap="none" spc="60" err="1">
                          <a:solidFill>
                            <a:schemeClr val="bg1"/>
                          </a:solidFill>
                        </a:rPr>
                        <a:t>nell’occhio</a:t>
                      </a:r>
                      <a:r>
                        <a:rPr lang="en-GB" sz="1700" b="0" cap="none" spc="60">
                          <a:solidFill>
                            <a:schemeClr val="bg1"/>
                          </a:solidFill>
                        </a:rPr>
                        <a:t> (Outcome)</a:t>
                      </a:r>
                    </a:p>
                  </a:txBody>
                  <a:tcPr marL="96035" marR="96035" marT="96035" marB="48018" anchor="ctr">
                    <a:lnL w="12700" cmpd="sng">
                      <a:noFill/>
                    </a:lnL>
                    <a:lnR w="12700" cmpd="sng">
                      <a:noFill/>
                    </a:lnR>
                    <a:lnT w="19050" cap="flat" cmpd="sng" algn="ctr">
                      <a:noFill/>
                      <a:prstDash val="solid"/>
                    </a:lnT>
                    <a:lnB w="38100" cmpd="sng">
                      <a:noFill/>
                    </a:lnB>
                    <a:solidFill>
                      <a:schemeClr val="accent1"/>
                    </a:solidFill>
                  </a:tcPr>
                </a:tc>
                <a:tc hMerge="1">
                  <a:txBody>
                    <a:bodyPr/>
                    <a:lstStyle/>
                    <a:p>
                      <a:endParaRPr lang="en-GB"/>
                    </a:p>
                  </a:txBody>
                  <a:tcPr/>
                </a:tc>
                <a:extLst>
                  <a:ext uri="{0D108BD9-81ED-4DB2-BD59-A6C34878D82A}">
                    <a16:rowId xmlns:a16="http://schemas.microsoft.com/office/drawing/2014/main" val="10000"/>
                  </a:ext>
                </a:extLst>
              </a:tr>
              <a:tr h="406550">
                <a:tc>
                  <a:txBody>
                    <a:bodyPr/>
                    <a:lstStyle/>
                    <a:p>
                      <a:endParaRPr lang="en-GB" sz="1500" cap="none" spc="0">
                        <a:solidFill>
                          <a:schemeClr val="tx1"/>
                        </a:solidFill>
                      </a:endParaRPr>
                    </a:p>
                  </a:txBody>
                  <a:tcPr marL="96035" marR="96035" marT="96035" marB="48018">
                    <a:lnL w="12700" cmpd="sng">
                      <a:noFill/>
                      <a:prstDash val="solid"/>
                    </a:lnL>
                    <a:lnR w="12700" cmpd="sng">
                      <a:noFill/>
                      <a:prstDash val="solid"/>
                    </a:lnR>
                    <a:lnT w="38100" cmpd="sng">
                      <a:noFill/>
                    </a:lnT>
                    <a:lnB w="12700" cap="flat" cmpd="sng" algn="ctr">
                      <a:noFill/>
                      <a:prstDash val="solid"/>
                    </a:lnB>
                    <a:noFill/>
                  </a:tcPr>
                </a:tc>
                <a:tc>
                  <a:txBody>
                    <a:bodyPr/>
                    <a:lstStyle/>
                    <a:p>
                      <a:endParaRPr lang="en-GB" sz="1500" cap="none" spc="0">
                        <a:solidFill>
                          <a:schemeClr val="tx1"/>
                        </a:solidFill>
                      </a:endParaRPr>
                    </a:p>
                  </a:txBody>
                  <a:tcPr marL="96035" marR="96035" marT="96035" marB="48018">
                    <a:lnL w="12700" cmpd="sng">
                      <a:noFill/>
                      <a:prstDash val="solid"/>
                    </a:lnL>
                    <a:lnR w="12700" cmpd="sng">
                      <a:noFill/>
                      <a:prstDash val="solid"/>
                    </a:lnR>
                    <a:lnT w="38100" cmpd="sng">
                      <a:noFill/>
                    </a:lnT>
                    <a:lnB w="12700" cap="flat" cmpd="sng" algn="ctr">
                      <a:noFill/>
                      <a:prstDash val="solid"/>
                    </a:lnB>
                    <a:noFill/>
                  </a:tcPr>
                </a:tc>
                <a:tc>
                  <a:txBody>
                    <a:bodyPr/>
                    <a:lstStyle/>
                    <a:p>
                      <a:r>
                        <a:rPr lang="en-GB" sz="1500" cap="none" spc="0" err="1">
                          <a:solidFill>
                            <a:schemeClr val="tx1"/>
                          </a:solidFill>
                        </a:rPr>
                        <a:t>presente</a:t>
                      </a:r>
                      <a:endParaRPr lang="en-GB" sz="1500" cap="none" spc="0">
                        <a:solidFill>
                          <a:schemeClr val="tx1"/>
                        </a:solidFill>
                      </a:endParaRPr>
                    </a:p>
                  </a:txBody>
                  <a:tcPr marL="96035" marR="96035" marT="96035" marB="48018">
                    <a:lnL w="12700" cmpd="sng">
                      <a:noFill/>
                      <a:prstDash val="solid"/>
                    </a:lnL>
                    <a:lnR w="12700" cmpd="sng">
                      <a:noFill/>
                      <a:prstDash val="solid"/>
                    </a:lnR>
                    <a:lnT w="38100" cmpd="sng">
                      <a:noFill/>
                    </a:lnT>
                    <a:lnB w="12700" cap="flat" cmpd="sng" algn="ctr">
                      <a:noFill/>
                      <a:prstDash val="solid"/>
                    </a:lnB>
                    <a:noFill/>
                  </a:tcPr>
                </a:tc>
                <a:tc>
                  <a:txBody>
                    <a:bodyPr/>
                    <a:lstStyle/>
                    <a:p>
                      <a:r>
                        <a:rPr lang="en-GB" sz="1500" cap="none" spc="0" err="1">
                          <a:solidFill>
                            <a:schemeClr val="tx1"/>
                          </a:solidFill>
                        </a:rPr>
                        <a:t>assente</a:t>
                      </a:r>
                      <a:endParaRPr lang="en-GB" sz="1500" cap="none" spc="0">
                        <a:solidFill>
                          <a:schemeClr val="tx1"/>
                        </a:solidFill>
                      </a:endParaRPr>
                    </a:p>
                  </a:txBody>
                  <a:tcPr marL="96035" marR="96035" marT="96035" marB="48018">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10001"/>
                  </a:ext>
                </a:extLst>
              </a:tr>
              <a:tr h="630632">
                <a:tc>
                  <a:txBody>
                    <a:bodyPr/>
                    <a:lstStyle/>
                    <a:p>
                      <a:r>
                        <a:rPr lang="en-GB" sz="1500" b="1" cap="none" spc="0" dirty="0" err="1">
                          <a:solidFill>
                            <a:schemeClr val="tx1"/>
                          </a:solidFill>
                        </a:rPr>
                        <a:t>Suono</a:t>
                      </a:r>
                      <a:r>
                        <a:rPr lang="en-GB" sz="1500" cap="none" spc="0" dirty="0">
                          <a:solidFill>
                            <a:schemeClr val="tx1"/>
                          </a:solidFill>
                        </a:rPr>
                        <a:t> (cue)</a:t>
                      </a:r>
                    </a:p>
                  </a:txBody>
                  <a:tcPr marL="96035" marR="96035" marT="96035" marB="4801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r>
                        <a:rPr lang="en-GB" sz="1500" cap="none" spc="0" err="1">
                          <a:solidFill>
                            <a:schemeClr val="tx1"/>
                          </a:solidFill>
                        </a:rPr>
                        <a:t>presente</a:t>
                      </a:r>
                      <a:endParaRPr lang="en-GB" sz="1500" cap="none" spc="0">
                        <a:solidFill>
                          <a:schemeClr val="tx1"/>
                        </a:solidFill>
                      </a:endParaRPr>
                    </a:p>
                  </a:txBody>
                  <a:tcPr marL="96035" marR="96035" marT="96035" marB="4801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r>
                        <a:rPr lang="en-GB" sz="1500" cap="none" spc="0">
                          <a:solidFill>
                            <a:schemeClr val="tx1"/>
                          </a:solidFill>
                        </a:rPr>
                        <a:t>10</a:t>
                      </a:r>
                    </a:p>
                  </a:txBody>
                  <a:tcPr marL="96035" marR="96035" marT="96035" marB="4801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r>
                        <a:rPr lang="en-GB" sz="1500" cap="none" spc="0">
                          <a:solidFill>
                            <a:schemeClr val="tx1"/>
                          </a:solidFill>
                        </a:rPr>
                        <a:t>40</a:t>
                      </a:r>
                    </a:p>
                  </a:txBody>
                  <a:tcPr marL="96035" marR="96035" marT="96035" marB="4801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0002"/>
                  </a:ext>
                </a:extLst>
              </a:tr>
              <a:tr h="406550">
                <a:tc>
                  <a:txBody>
                    <a:bodyPr/>
                    <a:lstStyle/>
                    <a:p>
                      <a:endParaRPr lang="en-GB" sz="1500" cap="none" spc="0">
                        <a:solidFill>
                          <a:schemeClr val="tx1"/>
                        </a:solidFill>
                      </a:endParaRPr>
                    </a:p>
                  </a:txBody>
                  <a:tcPr marL="96035" marR="96035" marT="96035" marB="48018">
                    <a:lnL w="12700" cmpd="sng">
                      <a:noFill/>
                      <a:prstDash val="solid"/>
                    </a:lnL>
                    <a:lnR w="12700" cmpd="sng">
                      <a:noFill/>
                      <a:prstDash val="solid"/>
                    </a:lnR>
                    <a:lnT w="12700" cmpd="sng">
                      <a:noFill/>
                      <a:prstDash val="solid"/>
                    </a:lnT>
                    <a:lnB w="12700" cmpd="sng">
                      <a:noFill/>
                      <a:prstDash val="solid"/>
                    </a:lnB>
                    <a:noFill/>
                  </a:tcPr>
                </a:tc>
                <a:tc>
                  <a:txBody>
                    <a:bodyPr/>
                    <a:lstStyle/>
                    <a:p>
                      <a:r>
                        <a:rPr lang="en-GB" sz="1500" cap="none" spc="0" err="1">
                          <a:solidFill>
                            <a:schemeClr val="tx1"/>
                          </a:solidFill>
                        </a:rPr>
                        <a:t>assente</a:t>
                      </a:r>
                      <a:endParaRPr lang="en-GB" sz="1500" cap="none" spc="0">
                        <a:solidFill>
                          <a:schemeClr val="tx1"/>
                        </a:solidFill>
                      </a:endParaRPr>
                    </a:p>
                  </a:txBody>
                  <a:tcPr marL="96035" marR="96035" marT="96035" marB="48018">
                    <a:lnL w="12700" cmpd="sng">
                      <a:noFill/>
                      <a:prstDash val="solid"/>
                    </a:lnL>
                    <a:lnR w="12700" cmpd="sng">
                      <a:noFill/>
                      <a:prstDash val="solid"/>
                    </a:lnR>
                    <a:lnT w="12700" cmpd="sng">
                      <a:noFill/>
                      <a:prstDash val="solid"/>
                    </a:lnT>
                    <a:lnB w="12700" cmpd="sng">
                      <a:noFill/>
                      <a:prstDash val="solid"/>
                    </a:lnB>
                    <a:noFill/>
                  </a:tcPr>
                </a:tc>
                <a:tc>
                  <a:txBody>
                    <a:bodyPr/>
                    <a:lstStyle/>
                    <a:p>
                      <a:r>
                        <a:rPr lang="en-GB" sz="1500" cap="none" spc="0">
                          <a:solidFill>
                            <a:schemeClr val="tx1"/>
                          </a:solidFill>
                        </a:rPr>
                        <a:t>20</a:t>
                      </a:r>
                    </a:p>
                  </a:txBody>
                  <a:tcPr marL="96035" marR="96035" marT="96035" marB="48018">
                    <a:lnL w="12700" cmpd="sng">
                      <a:noFill/>
                      <a:prstDash val="solid"/>
                    </a:lnL>
                    <a:lnR w="12700" cmpd="sng">
                      <a:noFill/>
                      <a:prstDash val="solid"/>
                    </a:lnR>
                    <a:lnT w="12700" cmpd="sng">
                      <a:noFill/>
                      <a:prstDash val="solid"/>
                    </a:lnT>
                    <a:lnB w="12700" cmpd="sng">
                      <a:noFill/>
                      <a:prstDash val="solid"/>
                    </a:lnB>
                    <a:noFill/>
                  </a:tcPr>
                </a:tc>
                <a:tc>
                  <a:txBody>
                    <a:bodyPr/>
                    <a:lstStyle/>
                    <a:p>
                      <a:r>
                        <a:rPr lang="en-GB" sz="1500" cap="none" spc="0" dirty="0">
                          <a:solidFill>
                            <a:schemeClr val="tx1"/>
                          </a:solidFill>
                        </a:rPr>
                        <a:t>20</a:t>
                      </a:r>
                    </a:p>
                  </a:txBody>
                  <a:tcPr marL="96035" marR="96035" marT="96035" marB="48018">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94AE94E-A358-E64B-A293-AE4424B2ECF1}"/>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Il </a:t>
            </a:r>
            <a:r>
              <a:rPr lang="el-GR" sz="3500">
                <a:solidFill>
                  <a:srgbClr val="FFFFFF"/>
                </a:solidFill>
              </a:rPr>
              <a:t>Δ</a:t>
            </a:r>
            <a:r>
              <a:rPr lang="it-IT" sz="3500">
                <a:solidFill>
                  <a:srgbClr val="FFFFFF"/>
                </a:solidFill>
              </a:rPr>
              <a:t>P soddisfa l’obiettivo di previsione</a:t>
            </a:r>
          </a:p>
        </p:txBody>
      </p:sp>
      <p:sp>
        <p:nvSpPr>
          <p:cNvPr id="3" name="Segnaposto contenuto 2">
            <a:extLst>
              <a:ext uri="{FF2B5EF4-FFF2-40B4-BE49-F238E27FC236}">
                <a16:creationId xmlns:a16="http://schemas.microsoft.com/office/drawing/2014/main" id="{80693CB3-EC9D-AC46-B914-C0C7E39A3206}"/>
              </a:ext>
            </a:extLst>
          </p:cNvPr>
          <p:cNvSpPr>
            <a:spLocks noGrp="1"/>
          </p:cNvSpPr>
          <p:nvPr>
            <p:ph idx="1"/>
          </p:nvPr>
        </p:nvSpPr>
        <p:spPr>
          <a:xfrm>
            <a:off x="3607694" y="649480"/>
            <a:ext cx="4916510" cy="5546047"/>
          </a:xfrm>
        </p:spPr>
        <p:txBody>
          <a:bodyPr anchor="ctr">
            <a:normAutofit/>
          </a:bodyPr>
          <a:lstStyle/>
          <a:p>
            <a:r>
              <a:rPr lang="it-IT" sz="1700" dirty="0"/>
              <a:t>Al livello computazionale della spiegazione, l’obiettivo di previsione si esaurisce nella capacità di stimare il </a:t>
            </a:r>
            <a:r>
              <a:rPr lang="el-GR" sz="1700" dirty="0"/>
              <a:t>Δ</a:t>
            </a:r>
            <a:r>
              <a:rPr lang="it-IT" sz="1700" dirty="0" err="1"/>
              <a:t>P</a:t>
            </a:r>
            <a:r>
              <a:rPr lang="it-IT" sz="1700" dirty="0"/>
              <a:t> tra due eventi. </a:t>
            </a:r>
          </a:p>
          <a:p>
            <a:r>
              <a:rPr lang="it-IT" sz="1700" dirty="0"/>
              <a:t>Date in input le contingenze tra quegli eventi, </a:t>
            </a:r>
            <a:r>
              <a:rPr lang="it-IT" sz="1700" b="1" dirty="0"/>
              <a:t>l’output di un sistema associativo razionale deve approssimare il </a:t>
            </a:r>
            <a:r>
              <a:rPr lang="el-GR" sz="1700" b="1" dirty="0"/>
              <a:t>Δ</a:t>
            </a:r>
            <a:r>
              <a:rPr lang="it-IT" sz="1700" b="1" dirty="0"/>
              <a:t>P.</a:t>
            </a:r>
          </a:p>
          <a:p>
            <a:r>
              <a:rPr lang="it-IT" sz="1700" dirty="0"/>
              <a:t>Ferme altre condizioni, per esempio il fatto che il </a:t>
            </a:r>
            <a:r>
              <a:rPr lang="it-IT" sz="1700" dirty="0" err="1"/>
              <a:t>cue</a:t>
            </a:r>
            <a:r>
              <a:rPr lang="it-IT" sz="1700" dirty="0"/>
              <a:t> non segua temporalmente l’</a:t>
            </a:r>
            <a:r>
              <a:rPr lang="it-IT" sz="1700" dirty="0" err="1"/>
              <a:t>outcome</a:t>
            </a:r>
            <a:r>
              <a:rPr lang="it-IT" sz="1700" dirty="0"/>
              <a:t>, il </a:t>
            </a:r>
            <a:r>
              <a:rPr lang="el-GR" sz="1700" dirty="0"/>
              <a:t>Δ</a:t>
            </a:r>
            <a:r>
              <a:rPr lang="it-IT" sz="1700" dirty="0" err="1"/>
              <a:t>P</a:t>
            </a:r>
            <a:r>
              <a:rPr lang="it-IT" sz="1700" dirty="0"/>
              <a:t> è anche un </a:t>
            </a:r>
            <a:r>
              <a:rPr lang="it-IT" sz="1700" b="1" dirty="0"/>
              <a:t>indizio</a:t>
            </a:r>
            <a:r>
              <a:rPr lang="it-IT" sz="1700" dirty="0"/>
              <a:t> della possibile dipendenza causale dell’</a:t>
            </a:r>
            <a:r>
              <a:rPr lang="it-IT" sz="1700" dirty="0" err="1"/>
              <a:t>outcome</a:t>
            </a:r>
            <a:r>
              <a:rPr lang="it-IT" sz="1700" dirty="0"/>
              <a:t> dal </a:t>
            </a:r>
            <a:r>
              <a:rPr lang="it-IT" sz="1700" dirty="0" err="1"/>
              <a:t>cue</a:t>
            </a:r>
            <a:r>
              <a:rPr lang="it-IT" sz="1700" dirty="0"/>
              <a:t> </a:t>
            </a:r>
          </a:p>
          <a:p>
            <a:r>
              <a:rPr lang="it-IT" sz="1700" dirty="0"/>
              <a:t>Ma da solo non è mai sufficiente a stabilire con certezza l’esistenza di nessi causali tra </a:t>
            </a:r>
            <a:r>
              <a:rPr lang="it-IT" sz="1700" dirty="0" err="1"/>
              <a:t>cue</a:t>
            </a:r>
            <a:r>
              <a:rPr lang="it-IT" sz="1700" dirty="0"/>
              <a:t> e </a:t>
            </a:r>
            <a:r>
              <a:rPr lang="it-IT" sz="1700" dirty="0" err="1"/>
              <a:t>outcome</a:t>
            </a:r>
            <a:endParaRPr lang="it-IT" sz="1700" dirty="0"/>
          </a:p>
          <a:p>
            <a:endParaRPr lang="it-IT" sz="1700" dirty="0"/>
          </a:p>
        </p:txBody>
      </p:sp>
    </p:spTree>
    <p:extLst>
      <p:ext uri="{BB962C8B-B14F-4D97-AF65-F5344CB8AC3E}">
        <p14:creationId xmlns:p14="http://schemas.microsoft.com/office/powerpoint/2010/main" val="87331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E577413-41E5-7448-9351-D3B75E7676C8}"/>
              </a:ext>
            </a:extLst>
          </p:cNvPr>
          <p:cNvSpPr>
            <a:spLocks noGrp="1"/>
          </p:cNvSpPr>
          <p:nvPr>
            <p:ph type="title"/>
          </p:nvPr>
        </p:nvSpPr>
        <p:spPr>
          <a:xfrm>
            <a:off x="614238" y="4230093"/>
            <a:ext cx="3112935" cy="1800165"/>
          </a:xfrm>
        </p:spPr>
        <p:txBody>
          <a:bodyPr anchor="t">
            <a:normAutofit/>
          </a:bodyPr>
          <a:lstStyle/>
          <a:p>
            <a:pPr algn="r"/>
            <a:r>
              <a:rPr lang="it-IT" sz="3500" dirty="0"/>
              <a:t>Il paradosso di Simpson (1)</a:t>
            </a:r>
          </a:p>
        </p:txBody>
      </p:sp>
      <p:pic>
        <p:nvPicPr>
          <p:cNvPr id="11" name="Immagine 10" descr="Immagine che contiene testo&#10;&#10;Descrizione generata automaticamente">
            <a:extLst>
              <a:ext uri="{FF2B5EF4-FFF2-40B4-BE49-F238E27FC236}">
                <a16:creationId xmlns:a16="http://schemas.microsoft.com/office/drawing/2014/main" id="{C2206665-C035-E94E-B415-55A4941E9A06}"/>
              </a:ext>
            </a:extLst>
          </p:cNvPr>
          <p:cNvPicPr>
            <a:picLocks noChangeAspect="1"/>
          </p:cNvPicPr>
          <p:nvPr/>
        </p:nvPicPr>
        <p:blipFill>
          <a:blip r:embed="rId2"/>
          <a:stretch>
            <a:fillRect/>
          </a:stretch>
        </p:blipFill>
        <p:spPr>
          <a:xfrm>
            <a:off x="417444" y="1558249"/>
            <a:ext cx="8354833" cy="1253226"/>
          </a:xfrm>
          <a:prstGeom prst="rect">
            <a:avLst/>
          </a:prstGeom>
        </p:spPr>
      </p:pic>
      <p:sp>
        <p:nvSpPr>
          <p:cNvPr id="3" name="Segnaposto contenuto 2">
            <a:extLst>
              <a:ext uri="{FF2B5EF4-FFF2-40B4-BE49-F238E27FC236}">
                <a16:creationId xmlns:a16="http://schemas.microsoft.com/office/drawing/2014/main" id="{0BC770F0-D71A-FD47-A0A9-A9993C88D7B8}"/>
              </a:ext>
            </a:extLst>
          </p:cNvPr>
          <p:cNvSpPr>
            <a:spLocks noGrp="1"/>
          </p:cNvSpPr>
          <p:nvPr>
            <p:ph idx="1"/>
          </p:nvPr>
        </p:nvSpPr>
        <p:spPr>
          <a:xfrm>
            <a:off x="3934811" y="3081403"/>
            <a:ext cx="4676451" cy="2948855"/>
          </a:xfrm>
        </p:spPr>
        <p:txBody>
          <a:bodyPr anchor="t">
            <a:normAutofit/>
          </a:bodyPr>
          <a:lstStyle/>
          <a:p>
            <a:pPr>
              <a:lnSpc>
                <a:spcPct val="90000"/>
              </a:lnSpc>
            </a:pPr>
            <a:r>
              <a:rPr lang="it-IT" sz="1400" dirty="0"/>
              <a:t>Un campione sbilanciato di uomini e donne ha spontaneamente assunto un farmaco per il mal di testa, e gli effetti sono registrati in una tabella di probabilità</a:t>
            </a:r>
          </a:p>
          <a:p>
            <a:pPr>
              <a:lnSpc>
                <a:spcPct val="90000"/>
              </a:lnSpc>
            </a:pPr>
            <a:r>
              <a:rPr lang="it-IT" sz="1400" dirty="0"/>
              <a:t>Negli </a:t>
            </a:r>
            <a:r>
              <a:rPr lang="it-IT" sz="1400" b="1" dirty="0"/>
              <a:t>uomini</a:t>
            </a:r>
            <a:r>
              <a:rPr lang="it-IT" sz="1400" dirty="0"/>
              <a:t>, chi ha assunto il farmaco migliora più di chi non l’ha assunto (93% contro 87%, prima riga).</a:t>
            </a:r>
          </a:p>
          <a:p>
            <a:pPr>
              <a:lnSpc>
                <a:spcPct val="90000"/>
              </a:lnSpc>
            </a:pPr>
            <a:r>
              <a:rPr lang="it-IT" sz="1400" dirty="0"/>
              <a:t>Nelle </a:t>
            </a:r>
            <a:r>
              <a:rPr lang="it-IT" sz="1400" b="1" dirty="0"/>
              <a:t>donne</a:t>
            </a:r>
            <a:r>
              <a:rPr lang="it-IT" sz="1400" dirty="0"/>
              <a:t>, chi ha assunto il farmaco migliora più di chi non l’ha assunto (73% contro 69%, seconda riga).</a:t>
            </a:r>
          </a:p>
          <a:p>
            <a:pPr>
              <a:lnSpc>
                <a:spcPct val="90000"/>
              </a:lnSpc>
            </a:pPr>
            <a:r>
              <a:rPr lang="it-IT" sz="1400" dirty="0"/>
              <a:t>Ma sul </a:t>
            </a:r>
            <a:r>
              <a:rPr lang="it-IT" sz="1400" b="1" dirty="0"/>
              <a:t>totale</a:t>
            </a:r>
            <a:r>
              <a:rPr lang="it-IT" sz="1400" dirty="0"/>
              <a:t> del campione, chi non ha assunto il farmaco migliora più di chi l’ha assunto (83% contro 78%, terza riga).</a:t>
            </a:r>
          </a:p>
          <a:p>
            <a:pPr>
              <a:lnSpc>
                <a:spcPct val="90000"/>
              </a:lnSpc>
            </a:pPr>
            <a:r>
              <a:rPr lang="it-IT" sz="1400" b="1" dirty="0"/>
              <a:t>Il farmaco fa bene o male? Dobbiamo guardare i dati scomposti per genere, o totali?</a:t>
            </a:r>
          </a:p>
        </p:txBody>
      </p:sp>
      <p:sp>
        <p:nvSpPr>
          <p:cNvPr id="27" name="Rectangle 26">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3485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AE577413-41E5-7448-9351-D3B75E7676C8}"/>
              </a:ext>
            </a:extLst>
          </p:cNvPr>
          <p:cNvSpPr>
            <a:spLocks noGrp="1"/>
          </p:cNvSpPr>
          <p:nvPr>
            <p:ph type="title"/>
          </p:nvPr>
        </p:nvSpPr>
        <p:spPr>
          <a:xfrm>
            <a:off x="614238" y="4230093"/>
            <a:ext cx="3112935" cy="1800165"/>
          </a:xfrm>
        </p:spPr>
        <p:txBody>
          <a:bodyPr anchor="t">
            <a:normAutofit/>
          </a:bodyPr>
          <a:lstStyle/>
          <a:p>
            <a:pPr algn="r"/>
            <a:r>
              <a:rPr lang="it-IT" sz="3500" dirty="0"/>
              <a:t>Il paradosso di Simpson (2)</a:t>
            </a:r>
          </a:p>
        </p:txBody>
      </p:sp>
      <p:sp>
        <p:nvSpPr>
          <p:cNvPr id="3" name="Segnaposto contenuto 2">
            <a:extLst>
              <a:ext uri="{FF2B5EF4-FFF2-40B4-BE49-F238E27FC236}">
                <a16:creationId xmlns:a16="http://schemas.microsoft.com/office/drawing/2014/main" id="{0BC770F0-D71A-FD47-A0A9-A9993C88D7B8}"/>
              </a:ext>
            </a:extLst>
          </p:cNvPr>
          <p:cNvSpPr>
            <a:spLocks noGrp="1"/>
          </p:cNvSpPr>
          <p:nvPr>
            <p:ph idx="1"/>
          </p:nvPr>
        </p:nvSpPr>
        <p:spPr>
          <a:xfrm>
            <a:off x="3934811" y="3081403"/>
            <a:ext cx="4676451" cy="2948855"/>
          </a:xfrm>
        </p:spPr>
        <p:txBody>
          <a:bodyPr anchor="t">
            <a:normAutofit/>
          </a:bodyPr>
          <a:lstStyle/>
          <a:p>
            <a:pPr>
              <a:lnSpc>
                <a:spcPct val="90000"/>
              </a:lnSpc>
            </a:pPr>
            <a:r>
              <a:rPr lang="it-IT" sz="1400" dirty="0"/>
              <a:t>ipotizziamo che un farmaco aiuti a alleviare una condizione clinica invalidante (ad esempio dolore cronico), ma possa contemporaneamente produrre un aumento della pressione arteriosa, che a sua volta è dannoso</a:t>
            </a:r>
          </a:p>
          <a:p>
            <a:pPr>
              <a:lnSpc>
                <a:spcPct val="90000"/>
              </a:lnSpc>
            </a:pPr>
            <a:r>
              <a:rPr lang="it-IT" sz="1400" dirty="0"/>
              <a:t>Dopo la somministrazione del farmaco, misuriamo la pressione ai pazienti. Le osservazioni sono le stesse della tavola precedente, ma «riorganizzate»</a:t>
            </a:r>
          </a:p>
          <a:p>
            <a:pPr>
              <a:lnSpc>
                <a:spcPct val="90000"/>
              </a:lnSpc>
            </a:pPr>
            <a:endParaRPr lang="it-IT" sz="1400" b="1" dirty="0"/>
          </a:p>
          <a:p>
            <a:pPr>
              <a:lnSpc>
                <a:spcPct val="90000"/>
              </a:lnSpc>
            </a:pPr>
            <a:r>
              <a:rPr lang="it-IT" sz="1400" b="1" dirty="0"/>
              <a:t>Il farmaco fa bene o male? Dobbiamo guardare i dati scomposti per livelli di pressione, o totali?</a:t>
            </a:r>
          </a:p>
        </p:txBody>
      </p:sp>
      <p:sp>
        <p:nvSpPr>
          <p:cNvPr id="27" name="Rectangle 26">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Immagine 4" descr="Immagine che contiene testo&#10;&#10;Descrizione generata automaticamente">
            <a:extLst>
              <a:ext uri="{FF2B5EF4-FFF2-40B4-BE49-F238E27FC236}">
                <a16:creationId xmlns:a16="http://schemas.microsoft.com/office/drawing/2014/main" id="{9F382529-B9D1-D449-87D3-E48DD25B0568}"/>
              </a:ext>
            </a:extLst>
          </p:cNvPr>
          <p:cNvPicPr>
            <a:picLocks noChangeAspect="1"/>
          </p:cNvPicPr>
          <p:nvPr/>
        </p:nvPicPr>
        <p:blipFill>
          <a:blip r:embed="rId3"/>
          <a:stretch>
            <a:fillRect/>
          </a:stretch>
        </p:blipFill>
        <p:spPr>
          <a:xfrm>
            <a:off x="-2" y="1031260"/>
            <a:ext cx="9144000" cy="1366762"/>
          </a:xfrm>
          <a:prstGeom prst="rect">
            <a:avLst/>
          </a:prstGeom>
        </p:spPr>
      </p:pic>
    </p:spTree>
    <p:extLst>
      <p:ext uri="{BB962C8B-B14F-4D97-AF65-F5344CB8AC3E}">
        <p14:creationId xmlns:p14="http://schemas.microsoft.com/office/powerpoint/2010/main" val="3460706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94AE94E-A358-E64B-A293-AE4424B2ECF1}"/>
              </a:ext>
            </a:extLst>
          </p:cNvPr>
          <p:cNvSpPr>
            <a:spLocks noGrp="1"/>
          </p:cNvSpPr>
          <p:nvPr>
            <p:ph type="title"/>
          </p:nvPr>
        </p:nvSpPr>
        <p:spPr>
          <a:xfrm>
            <a:off x="480060" y="329184"/>
            <a:ext cx="5170932" cy="1783080"/>
          </a:xfrm>
        </p:spPr>
        <p:txBody>
          <a:bodyPr anchor="b">
            <a:normAutofit/>
          </a:bodyPr>
          <a:lstStyle/>
          <a:p>
            <a:r>
              <a:rPr lang="it-IT" sz="4700"/>
              <a:t>Il paradosso di Simpson (3)</a:t>
            </a:r>
          </a:p>
        </p:txBody>
      </p:sp>
      <p:sp>
        <p:nvSpPr>
          <p:cNvPr id="2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214" y="2395728"/>
            <a:ext cx="3182691" cy="18288"/>
          </a:xfrm>
          <a:custGeom>
            <a:avLst/>
            <a:gdLst>
              <a:gd name="connsiteX0" fmla="*/ 0 w 3182691"/>
              <a:gd name="connsiteY0" fmla="*/ 0 h 18288"/>
              <a:gd name="connsiteX1" fmla="*/ 636538 w 3182691"/>
              <a:gd name="connsiteY1" fmla="*/ 0 h 18288"/>
              <a:gd name="connsiteX2" fmla="*/ 1273076 w 3182691"/>
              <a:gd name="connsiteY2" fmla="*/ 0 h 18288"/>
              <a:gd name="connsiteX3" fmla="*/ 1909615 w 3182691"/>
              <a:gd name="connsiteY3" fmla="*/ 0 h 18288"/>
              <a:gd name="connsiteX4" fmla="*/ 2482499 w 3182691"/>
              <a:gd name="connsiteY4" fmla="*/ 0 h 18288"/>
              <a:gd name="connsiteX5" fmla="*/ 3182691 w 3182691"/>
              <a:gd name="connsiteY5" fmla="*/ 0 h 18288"/>
              <a:gd name="connsiteX6" fmla="*/ 3182691 w 3182691"/>
              <a:gd name="connsiteY6" fmla="*/ 18288 h 18288"/>
              <a:gd name="connsiteX7" fmla="*/ 2609807 w 3182691"/>
              <a:gd name="connsiteY7" fmla="*/ 18288 h 18288"/>
              <a:gd name="connsiteX8" fmla="*/ 2068749 w 3182691"/>
              <a:gd name="connsiteY8" fmla="*/ 18288 h 18288"/>
              <a:gd name="connsiteX9" fmla="*/ 1432211 w 3182691"/>
              <a:gd name="connsiteY9" fmla="*/ 18288 h 18288"/>
              <a:gd name="connsiteX10" fmla="*/ 859327 w 3182691"/>
              <a:gd name="connsiteY10" fmla="*/ 18288 h 18288"/>
              <a:gd name="connsiteX11" fmla="*/ 0 w 3182691"/>
              <a:gd name="connsiteY11" fmla="*/ 18288 h 18288"/>
              <a:gd name="connsiteX12" fmla="*/ 0 w 3182691"/>
              <a:gd name="connsiteY12" fmla="*/ 0 h 18288"/>
              <a:gd name="connsiteX0" fmla="*/ 0 w 3182691"/>
              <a:gd name="connsiteY0" fmla="*/ 0 h 18288"/>
              <a:gd name="connsiteX1" fmla="*/ 572884 w 3182691"/>
              <a:gd name="connsiteY1" fmla="*/ 0 h 18288"/>
              <a:gd name="connsiteX2" fmla="*/ 1113942 w 3182691"/>
              <a:gd name="connsiteY2" fmla="*/ 0 h 18288"/>
              <a:gd name="connsiteX3" fmla="*/ 1686826 w 3182691"/>
              <a:gd name="connsiteY3" fmla="*/ 0 h 18288"/>
              <a:gd name="connsiteX4" fmla="*/ 2323364 w 3182691"/>
              <a:gd name="connsiteY4" fmla="*/ 0 h 18288"/>
              <a:gd name="connsiteX5" fmla="*/ 3182691 w 3182691"/>
              <a:gd name="connsiteY5" fmla="*/ 0 h 18288"/>
              <a:gd name="connsiteX6" fmla="*/ 3182691 w 3182691"/>
              <a:gd name="connsiteY6" fmla="*/ 18288 h 18288"/>
              <a:gd name="connsiteX7" fmla="*/ 2546153 w 3182691"/>
              <a:gd name="connsiteY7" fmla="*/ 18288 h 18288"/>
              <a:gd name="connsiteX8" fmla="*/ 1845961 w 3182691"/>
              <a:gd name="connsiteY8" fmla="*/ 18288 h 18288"/>
              <a:gd name="connsiteX9" fmla="*/ 1304903 w 3182691"/>
              <a:gd name="connsiteY9" fmla="*/ 18288 h 18288"/>
              <a:gd name="connsiteX10" fmla="*/ 604711 w 3182691"/>
              <a:gd name="connsiteY10" fmla="*/ 18288 h 18288"/>
              <a:gd name="connsiteX11" fmla="*/ 0 w 3182691"/>
              <a:gd name="connsiteY11" fmla="*/ 18288 h 18288"/>
              <a:gd name="connsiteX12" fmla="*/ 0 w 3182691"/>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1" h="18288" fill="none" extrusionOk="0">
                <a:moveTo>
                  <a:pt x="0" y="0"/>
                </a:moveTo>
                <a:cubicBezTo>
                  <a:pt x="225870" y="33585"/>
                  <a:pt x="418138" y="17639"/>
                  <a:pt x="636538" y="0"/>
                </a:cubicBezTo>
                <a:cubicBezTo>
                  <a:pt x="866402" y="-9774"/>
                  <a:pt x="1016900" y="-17532"/>
                  <a:pt x="1273076" y="0"/>
                </a:cubicBezTo>
                <a:cubicBezTo>
                  <a:pt x="1519343" y="-34410"/>
                  <a:pt x="1705438" y="-53754"/>
                  <a:pt x="1909615" y="0"/>
                </a:cubicBezTo>
                <a:cubicBezTo>
                  <a:pt x="2120433" y="2855"/>
                  <a:pt x="2209200" y="-17463"/>
                  <a:pt x="2482499" y="0"/>
                </a:cubicBezTo>
                <a:cubicBezTo>
                  <a:pt x="2733571" y="54170"/>
                  <a:pt x="2997997" y="-48885"/>
                  <a:pt x="3182691" y="0"/>
                </a:cubicBezTo>
                <a:cubicBezTo>
                  <a:pt x="3182657" y="4844"/>
                  <a:pt x="3182281" y="11009"/>
                  <a:pt x="3182691" y="18288"/>
                </a:cubicBezTo>
                <a:cubicBezTo>
                  <a:pt x="2941063" y="3169"/>
                  <a:pt x="2872422" y="16194"/>
                  <a:pt x="2609807" y="18288"/>
                </a:cubicBezTo>
                <a:cubicBezTo>
                  <a:pt x="2341801" y="10032"/>
                  <a:pt x="2328606" y="28832"/>
                  <a:pt x="2068749" y="18288"/>
                </a:cubicBezTo>
                <a:cubicBezTo>
                  <a:pt x="1813820" y="1121"/>
                  <a:pt x="1714804" y="37605"/>
                  <a:pt x="1432211" y="18288"/>
                </a:cubicBezTo>
                <a:cubicBezTo>
                  <a:pt x="1164810" y="-27006"/>
                  <a:pt x="993140" y="27575"/>
                  <a:pt x="859327" y="18288"/>
                </a:cubicBezTo>
                <a:cubicBezTo>
                  <a:pt x="750703" y="-24974"/>
                  <a:pt x="236193" y="38731"/>
                  <a:pt x="0" y="18288"/>
                </a:cubicBezTo>
                <a:cubicBezTo>
                  <a:pt x="-649" y="11698"/>
                  <a:pt x="663" y="5413"/>
                  <a:pt x="0" y="0"/>
                </a:cubicBezTo>
                <a:close/>
              </a:path>
              <a:path w="3182691" h="18288" stroke="0" extrusionOk="0">
                <a:moveTo>
                  <a:pt x="0" y="0"/>
                </a:moveTo>
                <a:cubicBezTo>
                  <a:pt x="243084" y="-23531"/>
                  <a:pt x="399010" y="-30989"/>
                  <a:pt x="572884" y="0"/>
                </a:cubicBezTo>
                <a:cubicBezTo>
                  <a:pt x="745196" y="46048"/>
                  <a:pt x="956262" y="22379"/>
                  <a:pt x="1113942" y="0"/>
                </a:cubicBezTo>
                <a:cubicBezTo>
                  <a:pt x="1345494" y="6575"/>
                  <a:pt x="1537971" y="57434"/>
                  <a:pt x="1686826" y="0"/>
                </a:cubicBezTo>
                <a:cubicBezTo>
                  <a:pt x="1847487" y="-5870"/>
                  <a:pt x="2194651" y="-1232"/>
                  <a:pt x="2323364" y="0"/>
                </a:cubicBezTo>
                <a:cubicBezTo>
                  <a:pt x="2488731" y="36406"/>
                  <a:pt x="2902092" y="-40336"/>
                  <a:pt x="3182691" y="0"/>
                </a:cubicBezTo>
                <a:cubicBezTo>
                  <a:pt x="3182166" y="5049"/>
                  <a:pt x="3182884" y="12044"/>
                  <a:pt x="3182691" y="18288"/>
                </a:cubicBezTo>
                <a:cubicBezTo>
                  <a:pt x="3012562" y="-37820"/>
                  <a:pt x="2765408" y="35618"/>
                  <a:pt x="2546153" y="18288"/>
                </a:cubicBezTo>
                <a:cubicBezTo>
                  <a:pt x="2331952" y="13878"/>
                  <a:pt x="2142129" y="19805"/>
                  <a:pt x="1845961" y="18288"/>
                </a:cubicBezTo>
                <a:cubicBezTo>
                  <a:pt x="1537526" y="31994"/>
                  <a:pt x="1468653" y="-6175"/>
                  <a:pt x="1304903" y="18288"/>
                </a:cubicBezTo>
                <a:cubicBezTo>
                  <a:pt x="1191987" y="26138"/>
                  <a:pt x="927061" y="14626"/>
                  <a:pt x="604711" y="18288"/>
                </a:cubicBezTo>
                <a:cubicBezTo>
                  <a:pt x="273947" y="45577"/>
                  <a:pt x="111622" y="-24554"/>
                  <a:pt x="0" y="18288"/>
                </a:cubicBezTo>
                <a:cubicBezTo>
                  <a:pt x="-39" y="12511"/>
                  <a:pt x="-381" y="8039"/>
                  <a:pt x="0" y="0"/>
                </a:cubicBezTo>
                <a:close/>
              </a:path>
              <a:path w="3182691" h="18288" fill="none" stroke="0" extrusionOk="0">
                <a:moveTo>
                  <a:pt x="0" y="0"/>
                </a:moveTo>
                <a:cubicBezTo>
                  <a:pt x="245832" y="29445"/>
                  <a:pt x="388924" y="-28919"/>
                  <a:pt x="636538" y="0"/>
                </a:cubicBezTo>
                <a:cubicBezTo>
                  <a:pt x="838014" y="3247"/>
                  <a:pt x="1005059" y="8075"/>
                  <a:pt x="1273076" y="0"/>
                </a:cubicBezTo>
                <a:cubicBezTo>
                  <a:pt x="1555121" y="-15110"/>
                  <a:pt x="1674116" y="-4878"/>
                  <a:pt x="1909615" y="0"/>
                </a:cubicBezTo>
                <a:cubicBezTo>
                  <a:pt x="2127874" y="21642"/>
                  <a:pt x="2229467" y="-10228"/>
                  <a:pt x="2482499" y="0"/>
                </a:cubicBezTo>
                <a:cubicBezTo>
                  <a:pt x="2772379" y="28915"/>
                  <a:pt x="3003217" y="-43687"/>
                  <a:pt x="3182691" y="0"/>
                </a:cubicBezTo>
                <a:cubicBezTo>
                  <a:pt x="3183005" y="4158"/>
                  <a:pt x="3181712" y="12539"/>
                  <a:pt x="3182691" y="18288"/>
                </a:cubicBezTo>
                <a:cubicBezTo>
                  <a:pt x="2948637" y="17089"/>
                  <a:pt x="2873728" y="22327"/>
                  <a:pt x="2609807" y="18288"/>
                </a:cubicBezTo>
                <a:cubicBezTo>
                  <a:pt x="2342839" y="11870"/>
                  <a:pt x="2331621" y="30535"/>
                  <a:pt x="2068749" y="18288"/>
                </a:cubicBezTo>
                <a:cubicBezTo>
                  <a:pt x="1813814" y="-7352"/>
                  <a:pt x="1700576" y="36739"/>
                  <a:pt x="1432211" y="18288"/>
                </a:cubicBezTo>
                <a:cubicBezTo>
                  <a:pt x="1148444" y="-27053"/>
                  <a:pt x="987622" y="2403"/>
                  <a:pt x="859327" y="18288"/>
                </a:cubicBezTo>
                <a:cubicBezTo>
                  <a:pt x="743387" y="37422"/>
                  <a:pt x="194182" y="18789"/>
                  <a:pt x="0" y="18288"/>
                </a:cubicBezTo>
                <a:cubicBezTo>
                  <a:pt x="20" y="11469"/>
                  <a:pt x="-29" y="515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custGeom>
                    <a:avLst/>
                    <a:gdLst>
                      <a:gd name="connsiteX0" fmla="*/ 0 w 3182691"/>
                      <a:gd name="connsiteY0" fmla="*/ 0 h 18288"/>
                      <a:gd name="connsiteX1" fmla="*/ 636538 w 3182691"/>
                      <a:gd name="connsiteY1" fmla="*/ 0 h 18288"/>
                      <a:gd name="connsiteX2" fmla="*/ 1273076 w 3182691"/>
                      <a:gd name="connsiteY2" fmla="*/ 0 h 18288"/>
                      <a:gd name="connsiteX3" fmla="*/ 1909615 w 3182691"/>
                      <a:gd name="connsiteY3" fmla="*/ 0 h 18288"/>
                      <a:gd name="connsiteX4" fmla="*/ 2482499 w 3182691"/>
                      <a:gd name="connsiteY4" fmla="*/ 0 h 18288"/>
                      <a:gd name="connsiteX5" fmla="*/ 3182691 w 3182691"/>
                      <a:gd name="connsiteY5" fmla="*/ 0 h 18288"/>
                      <a:gd name="connsiteX6" fmla="*/ 3182691 w 3182691"/>
                      <a:gd name="connsiteY6" fmla="*/ 18288 h 18288"/>
                      <a:gd name="connsiteX7" fmla="*/ 2609807 w 3182691"/>
                      <a:gd name="connsiteY7" fmla="*/ 18288 h 18288"/>
                      <a:gd name="connsiteX8" fmla="*/ 2068749 w 3182691"/>
                      <a:gd name="connsiteY8" fmla="*/ 18288 h 18288"/>
                      <a:gd name="connsiteX9" fmla="*/ 1432211 w 3182691"/>
                      <a:gd name="connsiteY9" fmla="*/ 18288 h 18288"/>
                      <a:gd name="connsiteX10" fmla="*/ 859327 w 3182691"/>
                      <a:gd name="connsiteY10" fmla="*/ 18288 h 18288"/>
                      <a:gd name="connsiteX11" fmla="*/ 0 w 3182691"/>
                      <a:gd name="connsiteY11" fmla="*/ 18288 h 18288"/>
                      <a:gd name="connsiteX12" fmla="*/ 0 w 3182691"/>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1" h="18288" fill="none" extrusionOk="0">
                        <a:moveTo>
                          <a:pt x="0" y="0"/>
                        </a:moveTo>
                        <a:cubicBezTo>
                          <a:pt x="253588" y="25878"/>
                          <a:pt x="409323" y="-5359"/>
                          <a:pt x="636538" y="0"/>
                        </a:cubicBezTo>
                        <a:cubicBezTo>
                          <a:pt x="863753" y="5359"/>
                          <a:pt x="1013406" y="3458"/>
                          <a:pt x="1273076" y="0"/>
                        </a:cubicBezTo>
                        <a:cubicBezTo>
                          <a:pt x="1532746" y="-3458"/>
                          <a:pt x="1697408" y="-16840"/>
                          <a:pt x="1909615" y="0"/>
                        </a:cubicBezTo>
                        <a:cubicBezTo>
                          <a:pt x="2121822" y="16840"/>
                          <a:pt x="2213494" y="-18555"/>
                          <a:pt x="2482499" y="0"/>
                        </a:cubicBezTo>
                        <a:cubicBezTo>
                          <a:pt x="2751504" y="18555"/>
                          <a:pt x="3004132" y="-28750"/>
                          <a:pt x="3182691" y="0"/>
                        </a:cubicBezTo>
                        <a:cubicBezTo>
                          <a:pt x="3183133" y="4516"/>
                          <a:pt x="3181864" y="12266"/>
                          <a:pt x="3182691" y="18288"/>
                        </a:cubicBezTo>
                        <a:cubicBezTo>
                          <a:pt x="2947041" y="16687"/>
                          <a:pt x="2875741" y="22937"/>
                          <a:pt x="2609807" y="18288"/>
                        </a:cubicBezTo>
                        <a:cubicBezTo>
                          <a:pt x="2343873" y="13639"/>
                          <a:pt x="2331203" y="31729"/>
                          <a:pt x="2068749" y="18288"/>
                        </a:cubicBezTo>
                        <a:cubicBezTo>
                          <a:pt x="1806295" y="4847"/>
                          <a:pt x="1713773" y="47088"/>
                          <a:pt x="1432211" y="18288"/>
                        </a:cubicBezTo>
                        <a:cubicBezTo>
                          <a:pt x="1150649" y="-10512"/>
                          <a:pt x="982765" y="3747"/>
                          <a:pt x="859327" y="18288"/>
                        </a:cubicBezTo>
                        <a:cubicBezTo>
                          <a:pt x="735889" y="32829"/>
                          <a:pt x="254183" y="35231"/>
                          <a:pt x="0" y="18288"/>
                        </a:cubicBezTo>
                        <a:cubicBezTo>
                          <a:pt x="-306" y="11477"/>
                          <a:pt x="485" y="4355"/>
                          <a:pt x="0" y="0"/>
                        </a:cubicBezTo>
                        <a:close/>
                      </a:path>
                      <a:path w="3182691" h="18288" stroke="0" extrusionOk="0">
                        <a:moveTo>
                          <a:pt x="0" y="0"/>
                        </a:moveTo>
                        <a:cubicBezTo>
                          <a:pt x="247695" y="-19360"/>
                          <a:pt x="392581" y="-28596"/>
                          <a:pt x="572884" y="0"/>
                        </a:cubicBezTo>
                        <a:cubicBezTo>
                          <a:pt x="753187" y="28596"/>
                          <a:pt x="922042" y="4121"/>
                          <a:pt x="1113942" y="0"/>
                        </a:cubicBezTo>
                        <a:cubicBezTo>
                          <a:pt x="1305842" y="-4121"/>
                          <a:pt x="1501806" y="28092"/>
                          <a:pt x="1686826" y="0"/>
                        </a:cubicBezTo>
                        <a:cubicBezTo>
                          <a:pt x="1871846" y="-28092"/>
                          <a:pt x="2170181" y="-20672"/>
                          <a:pt x="2323364" y="0"/>
                        </a:cubicBezTo>
                        <a:cubicBezTo>
                          <a:pt x="2476547" y="20672"/>
                          <a:pt x="2919163" y="6097"/>
                          <a:pt x="3182691" y="0"/>
                        </a:cubicBezTo>
                        <a:cubicBezTo>
                          <a:pt x="3183268" y="4624"/>
                          <a:pt x="3183510" y="11191"/>
                          <a:pt x="3182691" y="18288"/>
                        </a:cubicBezTo>
                        <a:cubicBezTo>
                          <a:pt x="3026064" y="-10849"/>
                          <a:pt x="2775005" y="23067"/>
                          <a:pt x="2546153" y="18288"/>
                        </a:cubicBezTo>
                        <a:cubicBezTo>
                          <a:pt x="2317301" y="13509"/>
                          <a:pt x="2164351" y="-9884"/>
                          <a:pt x="1845961" y="18288"/>
                        </a:cubicBezTo>
                        <a:cubicBezTo>
                          <a:pt x="1527571" y="46460"/>
                          <a:pt x="1455006" y="5824"/>
                          <a:pt x="1304903" y="18288"/>
                        </a:cubicBezTo>
                        <a:cubicBezTo>
                          <a:pt x="1154800" y="30752"/>
                          <a:pt x="942107" y="-12056"/>
                          <a:pt x="604711" y="18288"/>
                        </a:cubicBezTo>
                        <a:cubicBezTo>
                          <a:pt x="267315" y="48632"/>
                          <a:pt x="141927" y="-8395"/>
                          <a:pt x="0" y="18288"/>
                        </a:cubicBezTo>
                        <a:cubicBezTo>
                          <a:pt x="-171" y="12755"/>
                          <a:pt x="-690" y="793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80693CB3-EC9D-AC46-B914-C0C7E39A3206}"/>
              </a:ext>
            </a:extLst>
          </p:cNvPr>
          <p:cNvSpPr>
            <a:spLocks noGrp="1"/>
          </p:cNvSpPr>
          <p:nvPr>
            <p:ph idx="1"/>
          </p:nvPr>
        </p:nvSpPr>
        <p:spPr>
          <a:xfrm>
            <a:off x="480060" y="2706624"/>
            <a:ext cx="5170932" cy="3483864"/>
          </a:xfrm>
        </p:spPr>
        <p:txBody>
          <a:bodyPr>
            <a:normAutofit lnSpcReduction="10000"/>
          </a:bodyPr>
          <a:lstStyle/>
          <a:p>
            <a:pPr>
              <a:lnSpc>
                <a:spcPct val="90000"/>
              </a:lnSpc>
            </a:pPr>
            <a:r>
              <a:rPr lang="it-IT" sz="1300" dirty="0"/>
              <a:t>Nel primo caso, dobbiamo affidarci ai dati disaggregati per genere, e concludere che il farmaco fa bene. Infatti, il genere ha un effetto sul farmaco (molte più donne che uomini </a:t>
            </a:r>
            <a:r>
              <a:rPr lang="it-IT" sz="1300" dirty="0" err="1"/>
              <a:t>assumon</a:t>
            </a:r>
            <a:r>
              <a:rPr lang="it-IT" sz="1300" dirty="0"/>
              <a:t> il farmaco): ma </a:t>
            </a:r>
            <a:r>
              <a:rPr lang="it-IT" sz="1300"/>
              <a:t>dobbiamo scontare </a:t>
            </a:r>
            <a:r>
              <a:rPr lang="it-IT" sz="1300" dirty="0"/>
              <a:t>quell’effetto – trasformando la struttura in un collider – se vogliamo stabilire l’effetto causale del farmaco «a prescindere dal genere» (come se avessimo somministrato il farmaco casualmente a gruppi bilanciati di uomini e donne</a:t>
            </a:r>
            <a:r>
              <a:rPr lang="it-IT" sz="1300"/>
              <a:t>; riprenderemo in box 6.4). </a:t>
            </a:r>
            <a:endParaRPr lang="it-IT" sz="1300" dirty="0"/>
          </a:p>
          <a:p>
            <a:pPr>
              <a:lnSpc>
                <a:spcPct val="90000"/>
              </a:lnSpc>
            </a:pPr>
            <a:r>
              <a:rPr lang="it-IT" sz="1300" dirty="0"/>
              <a:t>Nel secondo caso, dobbiamo affidarci ai dati aggregati, e concludere che il farmaco fa male. Infatti, la struttura causale è una forchetta, e quindi è la correlazione tra pressione e guarigione, ad essere spuria e a non nascondere alcun legame causale. </a:t>
            </a:r>
          </a:p>
          <a:p>
            <a:pPr>
              <a:lnSpc>
                <a:spcPct val="90000"/>
              </a:lnSpc>
            </a:pPr>
            <a:r>
              <a:rPr lang="it-IT" sz="1300" dirty="0"/>
              <a:t>Senza assunti o conoscenze precedenti sulle strutture causali, le sole osservazioni statistiche, che sono le medesime nei due casi, non ci avrebbero MAI permesso di stabilire se prestare attenzione ai dati aggregati o </a:t>
            </a:r>
            <a:r>
              <a:rPr lang="it-IT" sz="1300" dirty="0" err="1"/>
              <a:t>diaggregati</a:t>
            </a:r>
            <a:r>
              <a:rPr lang="it-IT" sz="1300" dirty="0"/>
              <a:t>.</a:t>
            </a:r>
          </a:p>
          <a:p>
            <a:pPr>
              <a:lnSpc>
                <a:spcPct val="90000"/>
              </a:lnSpc>
            </a:pPr>
            <a:r>
              <a:rPr lang="it-IT" sz="1300" b="1" dirty="0"/>
              <a:t>Per passare dal ∆</a:t>
            </a:r>
            <a:r>
              <a:rPr lang="it-IT" sz="1300" b="1" dirty="0" err="1"/>
              <a:t>P</a:t>
            </a:r>
            <a:r>
              <a:rPr lang="it-IT" sz="1300" b="1" dirty="0"/>
              <a:t> , basato su osservazioni statistiche, a giudizi causali, è SEMPRE necessario fare qualche assunto sulla struttura causale.</a:t>
            </a:r>
          </a:p>
          <a:p>
            <a:pPr>
              <a:lnSpc>
                <a:spcPct val="90000"/>
              </a:lnSpc>
            </a:pPr>
            <a:endParaRPr lang="it-IT" sz="1300" dirty="0"/>
          </a:p>
        </p:txBody>
      </p:sp>
      <p:pic>
        <p:nvPicPr>
          <p:cNvPr id="7" name="Immagine 6">
            <a:extLst>
              <a:ext uri="{FF2B5EF4-FFF2-40B4-BE49-F238E27FC236}">
                <a16:creationId xmlns:a16="http://schemas.microsoft.com/office/drawing/2014/main" id="{9C26BAAE-F847-D545-A82D-BCF8DD875BFC}"/>
              </a:ext>
            </a:extLst>
          </p:cNvPr>
          <p:cNvPicPr>
            <a:picLocks noChangeAspect="1"/>
          </p:cNvPicPr>
          <p:nvPr/>
        </p:nvPicPr>
        <p:blipFill>
          <a:blip r:embed="rId3"/>
          <a:stretch>
            <a:fillRect/>
          </a:stretch>
        </p:blipFill>
        <p:spPr>
          <a:xfrm>
            <a:off x="5653278" y="4579539"/>
            <a:ext cx="3010662" cy="2205309"/>
          </a:xfrm>
          <a:prstGeom prst="rect">
            <a:avLst/>
          </a:prstGeom>
        </p:spPr>
      </p:pic>
      <p:pic>
        <p:nvPicPr>
          <p:cNvPr id="5" name="Immagine 4">
            <a:extLst>
              <a:ext uri="{FF2B5EF4-FFF2-40B4-BE49-F238E27FC236}">
                <a16:creationId xmlns:a16="http://schemas.microsoft.com/office/drawing/2014/main" id="{BA345E0E-71B1-8B4B-99A3-B3BFD2440B9D}"/>
              </a:ext>
            </a:extLst>
          </p:cNvPr>
          <p:cNvPicPr>
            <a:picLocks noChangeAspect="1"/>
          </p:cNvPicPr>
          <p:nvPr/>
        </p:nvPicPr>
        <p:blipFill>
          <a:blip r:embed="rId4"/>
          <a:stretch>
            <a:fillRect/>
          </a:stretch>
        </p:blipFill>
        <p:spPr>
          <a:xfrm>
            <a:off x="5998972" y="2461737"/>
            <a:ext cx="2996946" cy="2075384"/>
          </a:xfrm>
          <a:prstGeom prst="rect">
            <a:avLst/>
          </a:prstGeom>
        </p:spPr>
      </p:pic>
      <p:pic>
        <p:nvPicPr>
          <p:cNvPr id="6" name="Immagine 5">
            <a:extLst>
              <a:ext uri="{FF2B5EF4-FFF2-40B4-BE49-F238E27FC236}">
                <a16:creationId xmlns:a16="http://schemas.microsoft.com/office/drawing/2014/main" id="{8B7B8F17-589F-87B3-3D8C-57DF82BB77E0}"/>
              </a:ext>
            </a:extLst>
          </p:cNvPr>
          <p:cNvPicPr>
            <a:picLocks noChangeAspect="1"/>
          </p:cNvPicPr>
          <p:nvPr/>
        </p:nvPicPr>
        <p:blipFill>
          <a:blip r:embed="rId5"/>
          <a:stretch>
            <a:fillRect/>
          </a:stretch>
        </p:blipFill>
        <p:spPr>
          <a:xfrm>
            <a:off x="5146040" y="-75215"/>
            <a:ext cx="3517900" cy="2463800"/>
          </a:xfrm>
          <a:prstGeom prst="rect">
            <a:avLst/>
          </a:prstGeom>
        </p:spPr>
      </p:pic>
    </p:spTree>
    <p:extLst>
      <p:ext uri="{BB962C8B-B14F-4D97-AF65-F5344CB8AC3E}">
        <p14:creationId xmlns:p14="http://schemas.microsoft.com/office/powerpoint/2010/main" val="25409193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79A5B91-6B15-A24F-9914-DC45CADEB110}"/>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dirty="0">
                <a:solidFill>
                  <a:srgbClr val="FFFFFF"/>
                </a:solidFill>
              </a:rPr>
              <a:t>Oltre le correlazioni:</a:t>
            </a:r>
            <a:br>
              <a:rPr lang="it-IT" sz="3200" dirty="0">
                <a:solidFill>
                  <a:srgbClr val="FFFFFF"/>
                </a:solidFill>
              </a:rPr>
            </a:br>
            <a:br>
              <a:rPr lang="it-IT" sz="3200" dirty="0">
                <a:solidFill>
                  <a:srgbClr val="FFFFFF"/>
                </a:solidFill>
              </a:rPr>
            </a:br>
            <a:r>
              <a:rPr lang="it-IT" sz="3200" dirty="0">
                <a:solidFill>
                  <a:srgbClr val="FFFFFF"/>
                </a:solidFill>
              </a:rPr>
              <a:t> Apprendere nessi causali</a:t>
            </a:r>
          </a:p>
        </p:txBody>
      </p:sp>
      <p:graphicFrame>
        <p:nvGraphicFramePr>
          <p:cNvPr id="22" name="Segnaposto contenuto 2">
            <a:extLst>
              <a:ext uri="{FF2B5EF4-FFF2-40B4-BE49-F238E27FC236}">
                <a16:creationId xmlns:a16="http://schemas.microsoft.com/office/drawing/2014/main" id="{6DCC6FCC-92F1-47A1-8239-1BFF023AA046}"/>
              </a:ext>
            </a:extLst>
          </p:cNvPr>
          <p:cNvGraphicFramePr>
            <a:graphicFrameLocks noGrp="1"/>
          </p:cNvGraphicFramePr>
          <p:nvPr>
            <p:ph idx="1"/>
            <p:extLst>
              <p:ext uri="{D42A27DB-BD31-4B8C-83A1-F6EECF244321}">
                <p14:modId xmlns:p14="http://schemas.microsoft.com/office/powerpoint/2010/main" val="126817241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20669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Rectangle 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C0E2D58-9958-124D-8D4E-581E2E51031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Potenza causale</a:t>
            </a:r>
          </a:p>
        </p:txBody>
      </p:sp>
      <p:sp>
        <p:nvSpPr>
          <p:cNvPr id="38" name="Segnaposto contenuto 2">
            <a:extLst>
              <a:ext uri="{FF2B5EF4-FFF2-40B4-BE49-F238E27FC236}">
                <a16:creationId xmlns:a16="http://schemas.microsoft.com/office/drawing/2014/main" id="{BCDB2E40-660A-AF4B-A839-317C69C017F2}"/>
              </a:ext>
            </a:extLst>
          </p:cNvPr>
          <p:cNvSpPr>
            <a:spLocks noGrp="1"/>
          </p:cNvSpPr>
          <p:nvPr>
            <p:ph idx="1"/>
          </p:nvPr>
        </p:nvSpPr>
        <p:spPr>
          <a:xfrm>
            <a:off x="3607694" y="649480"/>
            <a:ext cx="4916510" cy="5546047"/>
          </a:xfrm>
        </p:spPr>
        <p:txBody>
          <a:bodyPr anchor="ctr">
            <a:normAutofit/>
          </a:bodyPr>
          <a:lstStyle/>
          <a:p>
            <a:r>
              <a:rPr lang="it-IT" sz="1700"/>
              <a:t>La potenza causale </a:t>
            </a:r>
            <a:r>
              <a:rPr lang="it-IT" sz="1700" i="1"/>
              <a:t>coinciderebbe</a:t>
            </a:r>
            <a:r>
              <a:rPr lang="it-IT" sz="1700"/>
              <a:t> con il </a:t>
            </a:r>
            <a:r>
              <a:rPr lang="el-GR" sz="1700"/>
              <a:t>Δ</a:t>
            </a:r>
            <a:r>
              <a:rPr lang="it-IT" sz="1700"/>
              <a:t>P, ma </a:t>
            </a:r>
            <a:r>
              <a:rPr lang="it-IT" sz="1700" b="1"/>
              <a:t>solo se </a:t>
            </a:r>
            <a:r>
              <a:rPr lang="it-IT" sz="1700"/>
              <a:t>misurato in un contesto dove ogni altra possibile causa dell’outcome, a parte il cue, è stata rimossa, o realmente tramite interventi, o virtualmente tramite ragionamenti.</a:t>
            </a:r>
          </a:p>
          <a:p>
            <a:r>
              <a:rPr lang="it-IT" sz="1700"/>
              <a:t>Questo è difficile da realizzare persino in un laboratorio scientifico; figuriamoci nella nostra esperienza quotidiana</a:t>
            </a:r>
          </a:p>
          <a:p>
            <a:r>
              <a:rPr lang="it-IT" sz="1700" b="1"/>
              <a:t>Come dovrebbe fare, un organismo biologico razionale, per estrarre nessi causali dalla semplice osservazione di correlazioni statistiche?</a:t>
            </a:r>
          </a:p>
          <a:p>
            <a:r>
              <a:rPr lang="it-IT" sz="1700"/>
              <a:t>Non esiste alcuna soluzione generale a questo antico problema. </a:t>
            </a:r>
          </a:p>
          <a:p>
            <a:r>
              <a:rPr lang="it-IT" sz="1700"/>
              <a:t>La soluzione pratica proposta dalle scienze statistiche utilizza algoritmi basati su vincoli (CB), per estrarre strutture causali a rete bayesiana appoggiandosi solamente a dati correlazionali «scontando» tutte le correlazioni spurie con gli appropriati controlli di indipendenza</a:t>
            </a:r>
          </a:p>
        </p:txBody>
      </p:sp>
    </p:spTree>
    <p:extLst>
      <p:ext uri="{BB962C8B-B14F-4D97-AF65-F5344CB8AC3E}">
        <p14:creationId xmlns:p14="http://schemas.microsoft.com/office/powerpoint/2010/main" val="2161879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4292E53-FB40-0447-A691-9136FBA198B5}"/>
              </a:ext>
            </a:extLst>
          </p:cNvPr>
          <p:cNvSpPr>
            <a:spLocks noGrp="1"/>
          </p:cNvSpPr>
          <p:nvPr>
            <p:ph type="title"/>
          </p:nvPr>
        </p:nvSpPr>
        <p:spPr>
          <a:xfrm>
            <a:off x="1028699" y="294538"/>
            <a:ext cx="7421963" cy="1033669"/>
          </a:xfrm>
        </p:spPr>
        <p:txBody>
          <a:bodyPr>
            <a:normAutofit fontScale="90000"/>
          </a:bodyPr>
          <a:lstStyle/>
          <a:p>
            <a:r>
              <a:rPr lang="it-IT" sz="3500" dirty="0">
                <a:solidFill>
                  <a:srgbClr val="FFFFFF"/>
                </a:solidFill>
              </a:rPr>
              <a:t>Base logica degli algoritmi CB: la separazione direzionata (1)</a:t>
            </a:r>
          </a:p>
        </p:txBody>
      </p:sp>
      <p:sp>
        <p:nvSpPr>
          <p:cNvPr id="3" name="Segnaposto contenuto 2">
            <a:extLst>
              <a:ext uri="{FF2B5EF4-FFF2-40B4-BE49-F238E27FC236}">
                <a16:creationId xmlns:a16="http://schemas.microsoft.com/office/drawing/2014/main" id="{C290AD74-17A7-0E44-9E79-820206952CC6}"/>
              </a:ext>
            </a:extLst>
          </p:cNvPr>
          <p:cNvSpPr>
            <a:spLocks noGrp="1"/>
          </p:cNvSpPr>
          <p:nvPr>
            <p:ph idx="1"/>
          </p:nvPr>
        </p:nvSpPr>
        <p:spPr>
          <a:xfrm>
            <a:off x="214508" y="1779578"/>
            <a:ext cx="7293023" cy="4608696"/>
          </a:xfrm>
        </p:spPr>
        <p:txBody>
          <a:bodyPr anchor="ctr">
            <a:normAutofit/>
          </a:bodyPr>
          <a:lstStyle/>
          <a:p>
            <a:r>
              <a:rPr lang="it-IT" sz="1700" dirty="0"/>
              <a:t>Quando due nodi sono d-separati in una struttura causale, le variabili che rappresentano sono certamente indipendenti. Quando sono d-connessi, le variabili che rappresentano </a:t>
            </a:r>
            <a:r>
              <a:rPr lang="it-IT" sz="1700" i="1" dirty="0"/>
              <a:t>possono</a:t>
            </a:r>
            <a:r>
              <a:rPr lang="it-IT" sz="1700" dirty="0"/>
              <a:t> essere tra loro dipendenti.</a:t>
            </a:r>
          </a:p>
          <a:p>
            <a:r>
              <a:rPr lang="it-IT" sz="1700" dirty="0"/>
              <a:t>Pensate gli archi come condutture di acqua e ignorate le frecce: se l’acqua può fluire da un nodo a un altro, allora quei due nodi sono d-connessi. </a:t>
            </a:r>
          </a:p>
          <a:p>
            <a:r>
              <a:rPr lang="it-IT" sz="1700" dirty="0"/>
              <a:t>Alcuni sono rubinetti e possono bloccare il flusso d’acqua. </a:t>
            </a:r>
          </a:p>
          <a:p>
            <a:r>
              <a:rPr lang="it-IT" sz="1700" dirty="0"/>
              <a:t>Lo stato aperto/chiuso del rubinetto cambia a seconda del tipo di test condotto, condizionato o incondizionato</a:t>
            </a:r>
          </a:p>
          <a:p>
            <a:r>
              <a:rPr lang="it-IT" sz="1700" dirty="0"/>
              <a:t>I </a:t>
            </a:r>
            <a:r>
              <a:rPr lang="it-IT" sz="1700" b="1" dirty="0"/>
              <a:t>collider</a:t>
            </a:r>
            <a:r>
              <a:rPr lang="it-IT" sz="1700" dirty="0"/>
              <a:t> come W in </a:t>
            </a:r>
            <a:r>
              <a:rPr lang="it-IT" sz="1700" dirty="0" err="1"/>
              <a:t>Z</a:t>
            </a:r>
            <a:r>
              <a:rPr lang="it-IT" sz="1700" dirty="0"/>
              <a:t> → </a:t>
            </a:r>
            <a:r>
              <a:rPr lang="it-IT" sz="1700" dirty="0" err="1"/>
              <a:t>W</a:t>
            </a:r>
            <a:r>
              <a:rPr lang="it-IT" sz="1700" dirty="0"/>
              <a:t> ← X sono rubinetti </a:t>
            </a:r>
            <a:r>
              <a:rPr lang="it-IT" sz="1700" b="1" dirty="0"/>
              <a:t>chiusi se non condizioniamo</a:t>
            </a:r>
            <a:r>
              <a:rPr lang="it-IT" sz="1700" dirty="0"/>
              <a:t> su di loro, e</a:t>
            </a:r>
          </a:p>
          <a:p>
            <a:r>
              <a:rPr lang="it-IT" sz="1700" dirty="0"/>
              <a:t>aperti se condizioniamo. </a:t>
            </a:r>
          </a:p>
          <a:p>
            <a:r>
              <a:rPr lang="it-IT" sz="1700" dirty="0"/>
              <a:t>Le </a:t>
            </a:r>
            <a:r>
              <a:rPr lang="it-IT" sz="1700" b="1" dirty="0"/>
              <a:t>forchette</a:t>
            </a:r>
            <a:r>
              <a:rPr lang="it-IT" sz="1700" dirty="0"/>
              <a:t>, come X in </a:t>
            </a:r>
            <a:r>
              <a:rPr lang="it-IT" sz="1700" dirty="0" err="1"/>
              <a:t>W</a:t>
            </a:r>
            <a:r>
              <a:rPr lang="it-IT" sz="1700" dirty="0"/>
              <a:t> ← X → Y, sono </a:t>
            </a:r>
            <a:r>
              <a:rPr lang="it-IT" sz="1700" dirty="0" err="1"/>
              <a:t>irubinetti</a:t>
            </a:r>
            <a:r>
              <a:rPr lang="it-IT" sz="1700" dirty="0"/>
              <a:t> </a:t>
            </a:r>
            <a:r>
              <a:rPr lang="it-IT" sz="1700" b="1" dirty="0"/>
              <a:t>aperti se non condizioniamo </a:t>
            </a:r>
            <a:r>
              <a:rPr lang="it-IT" sz="1700" dirty="0"/>
              <a:t>su di loro, e chiusi se condizioniamo</a:t>
            </a:r>
          </a:p>
          <a:p>
            <a:r>
              <a:rPr lang="it-IT" sz="1700" dirty="0"/>
              <a:t>Le </a:t>
            </a:r>
            <a:r>
              <a:rPr lang="it-IT" sz="1700" b="1" dirty="0"/>
              <a:t>catene</a:t>
            </a:r>
            <a:r>
              <a:rPr lang="it-IT" sz="1700" dirty="0"/>
              <a:t>, come </a:t>
            </a:r>
            <a:r>
              <a:rPr lang="it-IT" sz="1700" dirty="0" err="1"/>
              <a:t>W</a:t>
            </a:r>
            <a:r>
              <a:rPr lang="it-IT" sz="1700" dirty="0"/>
              <a:t> in </a:t>
            </a:r>
            <a:r>
              <a:rPr lang="it-IT" sz="1700" dirty="0" err="1"/>
              <a:t>Z</a:t>
            </a:r>
            <a:r>
              <a:rPr lang="it-IT" sz="1700" dirty="0"/>
              <a:t> → </a:t>
            </a:r>
            <a:r>
              <a:rPr lang="it-IT" sz="1700" dirty="0" err="1"/>
              <a:t>W</a:t>
            </a:r>
            <a:r>
              <a:rPr lang="it-IT" sz="1700" dirty="0"/>
              <a:t> → U, sono rubinetti </a:t>
            </a:r>
            <a:r>
              <a:rPr lang="it-IT" sz="1700" b="1" dirty="0"/>
              <a:t>aperti se non condizioniamo </a:t>
            </a:r>
            <a:r>
              <a:rPr lang="it-IT" sz="1700" dirty="0"/>
              <a:t>su di loro, e chiusi se condizioniamo.</a:t>
            </a:r>
          </a:p>
        </p:txBody>
      </p:sp>
    </p:spTree>
    <p:extLst>
      <p:ext uri="{BB962C8B-B14F-4D97-AF65-F5344CB8AC3E}">
        <p14:creationId xmlns:p14="http://schemas.microsoft.com/office/powerpoint/2010/main" val="699283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4B6ECB93-D7FF-4F09-A8ED-D4588EE7C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191109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4292E53-FB40-0447-A691-9136FBA198B5}"/>
              </a:ext>
            </a:extLst>
          </p:cNvPr>
          <p:cNvSpPr>
            <a:spLocks noGrp="1"/>
          </p:cNvSpPr>
          <p:nvPr>
            <p:ph type="title"/>
          </p:nvPr>
        </p:nvSpPr>
        <p:spPr>
          <a:xfrm>
            <a:off x="628650" y="365760"/>
            <a:ext cx="7886700" cy="1325563"/>
          </a:xfrm>
        </p:spPr>
        <p:txBody>
          <a:bodyPr>
            <a:normAutofit/>
          </a:bodyPr>
          <a:lstStyle/>
          <a:p>
            <a:pPr>
              <a:lnSpc>
                <a:spcPct val="90000"/>
              </a:lnSpc>
            </a:pPr>
            <a:r>
              <a:rPr lang="it-IT">
                <a:solidFill>
                  <a:schemeClr val="bg1"/>
                </a:solidFill>
              </a:rPr>
              <a:t>Base logica degli algoritmi CB: la separazione direzionata (2)</a:t>
            </a:r>
          </a:p>
        </p:txBody>
      </p:sp>
      <p:sp>
        <p:nvSpPr>
          <p:cNvPr id="3" name="Segnaposto contenuto 2">
            <a:extLst>
              <a:ext uri="{FF2B5EF4-FFF2-40B4-BE49-F238E27FC236}">
                <a16:creationId xmlns:a16="http://schemas.microsoft.com/office/drawing/2014/main" id="{C290AD74-17A7-0E44-9E79-820206952CC6}"/>
              </a:ext>
            </a:extLst>
          </p:cNvPr>
          <p:cNvSpPr>
            <a:spLocks noGrp="1"/>
          </p:cNvSpPr>
          <p:nvPr>
            <p:ph idx="1"/>
          </p:nvPr>
        </p:nvSpPr>
        <p:spPr>
          <a:xfrm>
            <a:off x="630936" y="2276857"/>
            <a:ext cx="3761613" cy="3900106"/>
          </a:xfrm>
        </p:spPr>
        <p:txBody>
          <a:bodyPr anchor="ctr">
            <a:normAutofit/>
          </a:bodyPr>
          <a:lstStyle/>
          <a:p>
            <a:pPr>
              <a:lnSpc>
                <a:spcPct val="90000"/>
              </a:lnSpc>
            </a:pPr>
            <a:r>
              <a:rPr lang="it-IT" sz="1300" dirty="0"/>
              <a:t>Stabilire se una correlazione possa celare un nesso causale richiede di condurre tutti i controlli di indipendenza previsti dalla struttura causale che ipotizziamo.</a:t>
            </a:r>
          </a:p>
          <a:p>
            <a:pPr>
              <a:lnSpc>
                <a:spcPct val="90000"/>
              </a:lnSpc>
            </a:pPr>
            <a:r>
              <a:rPr lang="it-IT" sz="1300" dirty="0"/>
              <a:t>Nella figura, stabilire se la rete causale rappresentata sia compatibile con un insieme di dati richiede di controllare </a:t>
            </a:r>
            <a:r>
              <a:rPr lang="it-IT" sz="1300" dirty="0" err="1"/>
              <a:t>Z</a:t>
            </a:r>
            <a:r>
              <a:rPr lang="it-IT" sz="1300" dirty="0"/>
              <a:t> ⊥ X; </a:t>
            </a:r>
            <a:r>
              <a:rPr lang="it-IT" sz="1300" dirty="0" err="1"/>
              <a:t>Z</a:t>
            </a:r>
            <a:r>
              <a:rPr lang="it-IT" sz="1300" dirty="0"/>
              <a:t> ⊥ Y; </a:t>
            </a:r>
            <a:r>
              <a:rPr lang="it-IT" sz="1300" dirty="0" err="1"/>
              <a:t>Z</a:t>
            </a:r>
            <a:r>
              <a:rPr lang="it-IT" sz="1300" dirty="0"/>
              <a:t> ⊥ U | </a:t>
            </a:r>
            <a:r>
              <a:rPr lang="it-IT" sz="1300" dirty="0" err="1"/>
              <a:t>W</a:t>
            </a:r>
            <a:r>
              <a:rPr lang="it-IT" sz="1300" dirty="0"/>
              <a:t>; </a:t>
            </a:r>
            <a:r>
              <a:rPr lang="it-IT" sz="1300" dirty="0" err="1"/>
              <a:t>W</a:t>
            </a:r>
            <a:r>
              <a:rPr lang="it-IT" sz="1300" dirty="0"/>
              <a:t> ⊥ Y | X; X ⊥ U | </a:t>
            </a:r>
            <a:r>
              <a:rPr lang="it-IT" sz="1300" dirty="0" err="1"/>
              <a:t>W</a:t>
            </a:r>
            <a:r>
              <a:rPr lang="it-IT" sz="1300" dirty="0"/>
              <a:t>; Y ⊥ U | </a:t>
            </a:r>
            <a:r>
              <a:rPr lang="it-IT" sz="1300" dirty="0" err="1"/>
              <a:t>W</a:t>
            </a:r>
            <a:r>
              <a:rPr lang="it-IT" sz="1300" dirty="0"/>
              <a:t>; Y ⊥ U | X.</a:t>
            </a:r>
          </a:p>
          <a:p>
            <a:pPr>
              <a:lnSpc>
                <a:spcPct val="90000"/>
              </a:lnSpc>
            </a:pPr>
            <a:r>
              <a:rPr lang="it-IT" sz="1300" dirty="0"/>
              <a:t>In altri termini, ogni volta che osserviamo una variabile correlata con un altra, stabilire se le due sono legate causalmente richiede di ipotizzare almeno tre strutture (forchetta, collider, catena), e di approfondire: se siano entrambe effetti di una stessa causa; se siano entrambe cause di uno stesso effetto; se ci sia tra loro una qualche variabile interveniente. </a:t>
            </a:r>
          </a:p>
          <a:p>
            <a:pPr>
              <a:lnSpc>
                <a:spcPct val="90000"/>
              </a:lnSpc>
            </a:pPr>
            <a:r>
              <a:rPr lang="it-IT" sz="1300" dirty="0"/>
              <a:t>Molto raramente le osservazioni e le conoscenze a disposizione consentono di fare tutti questi controlli</a:t>
            </a:r>
          </a:p>
        </p:txBody>
      </p:sp>
      <p:pic>
        <p:nvPicPr>
          <p:cNvPr id="5" name="Immagine 4">
            <a:extLst>
              <a:ext uri="{FF2B5EF4-FFF2-40B4-BE49-F238E27FC236}">
                <a16:creationId xmlns:a16="http://schemas.microsoft.com/office/drawing/2014/main" id="{192BEA29-70C4-AD43-BFEA-97A9CD5881D3}"/>
              </a:ext>
            </a:extLst>
          </p:cNvPr>
          <p:cNvPicPr>
            <a:picLocks noChangeAspect="1"/>
          </p:cNvPicPr>
          <p:nvPr/>
        </p:nvPicPr>
        <p:blipFill rotWithShape="1">
          <a:blip r:embed="rId3"/>
          <a:srcRect r="31040" b="2"/>
          <a:stretch/>
        </p:blipFill>
        <p:spPr>
          <a:xfrm>
            <a:off x="4751452" y="2276857"/>
            <a:ext cx="3761613" cy="3900106"/>
          </a:xfrm>
          <a:prstGeom prst="rect">
            <a:avLst/>
          </a:prstGeom>
        </p:spPr>
      </p:pic>
    </p:spTree>
    <p:extLst>
      <p:ext uri="{BB962C8B-B14F-4D97-AF65-F5344CB8AC3E}">
        <p14:creationId xmlns:p14="http://schemas.microsoft.com/office/powerpoint/2010/main" val="38014182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555703C-427D-4A4C-B1A8-459EA80B445F}"/>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Assunti di default </a:t>
            </a:r>
          </a:p>
        </p:txBody>
      </p:sp>
      <p:graphicFrame>
        <p:nvGraphicFramePr>
          <p:cNvPr id="5" name="Segnaposto contenuto 2">
            <a:extLst>
              <a:ext uri="{FF2B5EF4-FFF2-40B4-BE49-F238E27FC236}">
                <a16:creationId xmlns:a16="http://schemas.microsoft.com/office/drawing/2014/main" id="{FE50B736-8B89-41E5-B3B0-EB7BDE9C09A4}"/>
              </a:ext>
            </a:extLst>
          </p:cNvPr>
          <p:cNvGraphicFramePr>
            <a:graphicFrameLocks noGrp="1"/>
          </p:cNvGraphicFramePr>
          <p:nvPr>
            <p:ph idx="1"/>
            <p:extLst>
              <p:ext uri="{D42A27DB-BD31-4B8C-83A1-F6EECF244321}">
                <p14:modId xmlns:p14="http://schemas.microsoft.com/office/powerpoint/2010/main" val="105471748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17742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53B475F8-50AE-46A0-9943-B2B63183D5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555703C-427D-4A4C-B1A8-459EA80B445F}"/>
              </a:ext>
            </a:extLst>
          </p:cNvPr>
          <p:cNvSpPr>
            <a:spLocks noGrp="1"/>
          </p:cNvSpPr>
          <p:nvPr>
            <p:ph type="title"/>
          </p:nvPr>
        </p:nvSpPr>
        <p:spPr>
          <a:xfrm>
            <a:off x="459486" y="365125"/>
            <a:ext cx="7294125" cy="1776484"/>
          </a:xfrm>
        </p:spPr>
        <p:txBody>
          <a:bodyPr anchor="b">
            <a:normAutofit/>
          </a:bodyPr>
          <a:lstStyle/>
          <a:p>
            <a:pPr>
              <a:lnSpc>
                <a:spcPct val="90000"/>
              </a:lnSpc>
            </a:pPr>
            <a:r>
              <a:rPr lang="it-IT" sz="4000" dirty="0"/>
              <a:t>Significa assumere che la struttura sia un collider</a:t>
            </a:r>
          </a:p>
        </p:txBody>
      </p:sp>
      <p:pic>
        <p:nvPicPr>
          <p:cNvPr id="7" name="Immagine 6">
            <a:extLst>
              <a:ext uri="{FF2B5EF4-FFF2-40B4-BE49-F238E27FC236}">
                <a16:creationId xmlns:a16="http://schemas.microsoft.com/office/drawing/2014/main" id="{273E0525-BF63-C94B-BF66-A117A4E9D4AB}"/>
              </a:ext>
            </a:extLst>
          </p:cNvPr>
          <p:cNvPicPr>
            <a:picLocks noChangeAspect="1"/>
          </p:cNvPicPr>
          <p:nvPr/>
        </p:nvPicPr>
        <p:blipFill>
          <a:blip r:embed="rId2"/>
          <a:stretch>
            <a:fillRect/>
          </a:stretch>
        </p:blipFill>
        <p:spPr>
          <a:xfrm>
            <a:off x="3049970" y="2487354"/>
            <a:ext cx="2649027" cy="1072855"/>
          </a:xfrm>
          <a:prstGeom prst="rect">
            <a:avLst/>
          </a:prstGeom>
        </p:spPr>
      </p:pic>
      <p:sp>
        <p:nvSpPr>
          <p:cNvPr id="26" name="sketch line">
            <a:extLst>
              <a:ext uri="{FF2B5EF4-FFF2-40B4-BE49-F238E27FC236}">
                <a16:creationId xmlns:a16="http://schemas.microsoft.com/office/drawing/2014/main" id="{75F6FDB4-2351-48C2-A863-2364A0234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2315691"/>
            <a:ext cx="3257550" cy="18288"/>
          </a:xfrm>
          <a:custGeom>
            <a:avLst/>
            <a:gdLst>
              <a:gd name="connsiteX0" fmla="*/ 0 w 3257550"/>
              <a:gd name="connsiteY0" fmla="*/ 0 h 18288"/>
              <a:gd name="connsiteX1" fmla="*/ 618935 w 3257550"/>
              <a:gd name="connsiteY1" fmla="*/ 0 h 18288"/>
              <a:gd name="connsiteX2" fmla="*/ 1270445 w 3257550"/>
              <a:gd name="connsiteY2" fmla="*/ 0 h 18288"/>
              <a:gd name="connsiteX3" fmla="*/ 1954530 w 3257550"/>
              <a:gd name="connsiteY3" fmla="*/ 0 h 18288"/>
              <a:gd name="connsiteX4" fmla="*/ 2638616 w 3257550"/>
              <a:gd name="connsiteY4" fmla="*/ 0 h 18288"/>
              <a:gd name="connsiteX5" fmla="*/ 3257550 w 3257550"/>
              <a:gd name="connsiteY5" fmla="*/ 0 h 18288"/>
              <a:gd name="connsiteX6" fmla="*/ 3257550 w 3257550"/>
              <a:gd name="connsiteY6" fmla="*/ 18288 h 18288"/>
              <a:gd name="connsiteX7" fmla="*/ 2540889 w 3257550"/>
              <a:gd name="connsiteY7" fmla="*/ 18288 h 18288"/>
              <a:gd name="connsiteX8" fmla="*/ 1824228 w 3257550"/>
              <a:gd name="connsiteY8" fmla="*/ 18288 h 18288"/>
              <a:gd name="connsiteX9" fmla="*/ 1172718 w 3257550"/>
              <a:gd name="connsiteY9" fmla="*/ 18288 h 18288"/>
              <a:gd name="connsiteX10" fmla="*/ 0 w 3257550"/>
              <a:gd name="connsiteY10" fmla="*/ 18288 h 18288"/>
              <a:gd name="connsiteX11" fmla="*/ 0 w 3257550"/>
              <a:gd name="connsiteY11" fmla="*/ 0 h 18288"/>
              <a:gd name="connsiteX0" fmla="*/ 0 w 3257550"/>
              <a:gd name="connsiteY0" fmla="*/ 0 h 18288"/>
              <a:gd name="connsiteX1" fmla="*/ 618935 w 3257550"/>
              <a:gd name="connsiteY1" fmla="*/ 0 h 18288"/>
              <a:gd name="connsiteX2" fmla="*/ 1172718 w 3257550"/>
              <a:gd name="connsiteY2" fmla="*/ 0 h 18288"/>
              <a:gd name="connsiteX3" fmla="*/ 1889379 w 3257550"/>
              <a:gd name="connsiteY3" fmla="*/ 0 h 18288"/>
              <a:gd name="connsiteX4" fmla="*/ 2508314 w 3257550"/>
              <a:gd name="connsiteY4" fmla="*/ 0 h 18288"/>
              <a:gd name="connsiteX5" fmla="*/ 3257550 w 3257550"/>
              <a:gd name="connsiteY5" fmla="*/ 0 h 18288"/>
              <a:gd name="connsiteX6" fmla="*/ 3257550 w 3257550"/>
              <a:gd name="connsiteY6" fmla="*/ 18288 h 18288"/>
              <a:gd name="connsiteX7" fmla="*/ 2606040 w 3257550"/>
              <a:gd name="connsiteY7" fmla="*/ 18288 h 18288"/>
              <a:gd name="connsiteX8" fmla="*/ 1889379 w 3257550"/>
              <a:gd name="connsiteY8" fmla="*/ 18288 h 18288"/>
              <a:gd name="connsiteX9" fmla="*/ 1335595 w 3257550"/>
              <a:gd name="connsiteY9" fmla="*/ 18288 h 18288"/>
              <a:gd name="connsiteX10" fmla="*/ 684085 w 3257550"/>
              <a:gd name="connsiteY10" fmla="*/ 18288 h 18288"/>
              <a:gd name="connsiteX11" fmla="*/ 0 w 3257550"/>
              <a:gd name="connsiteY11" fmla="*/ 18288 h 18288"/>
              <a:gd name="connsiteX12" fmla="*/ 0 w 325755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57550" h="18288" fill="none" extrusionOk="0">
                <a:moveTo>
                  <a:pt x="0" y="0"/>
                </a:moveTo>
                <a:cubicBezTo>
                  <a:pt x="238055" y="-23803"/>
                  <a:pt x="355510" y="-36061"/>
                  <a:pt x="618935" y="0"/>
                </a:cubicBezTo>
                <a:cubicBezTo>
                  <a:pt x="824013" y="-24241"/>
                  <a:pt x="1052378" y="-12230"/>
                  <a:pt x="1270445" y="0"/>
                </a:cubicBezTo>
                <a:cubicBezTo>
                  <a:pt x="1438732" y="12040"/>
                  <a:pt x="1770315" y="33841"/>
                  <a:pt x="1954530" y="0"/>
                </a:cubicBezTo>
                <a:cubicBezTo>
                  <a:pt x="2217655" y="9999"/>
                  <a:pt x="2448868" y="34235"/>
                  <a:pt x="2638616" y="0"/>
                </a:cubicBezTo>
                <a:cubicBezTo>
                  <a:pt x="2852657" y="-7225"/>
                  <a:pt x="3041821" y="26281"/>
                  <a:pt x="3257550" y="0"/>
                </a:cubicBezTo>
                <a:cubicBezTo>
                  <a:pt x="3257297" y="7886"/>
                  <a:pt x="3256790" y="12675"/>
                  <a:pt x="3257550" y="18288"/>
                </a:cubicBezTo>
                <a:cubicBezTo>
                  <a:pt x="2931967" y="31173"/>
                  <a:pt x="2704369" y="55830"/>
                  <a:pt x="2540889" y="18288"/>
                </a:cubicBezTo>
                <a:cubicBezTo>
                  <a:pt x="2357101" y="9323"/>
                  <a:pt x="2120732" y="-29185"/>
                  <a:pt x="1824228" y="18288"/>
                </a:cubicBezTo>
                <a:cubicBezTo>
                  <a:pt x="1528480" y="30037"/>
                  <a:pt x="1473939" y="33928"/>
                  <a:pt x="1172718" y="18288"/>
                </a:cubicBezTo>
                <a:cubicBezTo>
                  <a:pt x="874496" y="38178"/>
                  <a:pt x="461132" y="103798"/>
                  <a:pt x="0" y="18288"/>
                </a:cubicBezTo>
                <a:cubicBezTo>
                  <a:pt x="-935" y="11303"/>
                  <a:pt x="1149" y="6915"/>
                  <a:pt x="0" y="0"/>
                </a:cubicBezTo>
                <a:close/>
              </a:path>
              <a:path w="3257550" h="18288" stroke="0" extrusionOk="0">
                <a:moveTo>
                  <a:pt x="0" y="0"/>
                </a:moveTo>
                <a:cubicBezTo>
                  <a:pt x="277703" y="1668"/>
                  <a:pt x="451855" y="-17860"/>
                  <a:pt x="618935" y="0"/>
                </a:cubicBezTo>
                <a:cubicBezTo>
                  <a:pt x="791286" y="25748"/>
                  <a:pt x="979821" y="22209"/>
                  <a:pt x="1172718" y="0"/>
                </a:cubicBezTo>
                <a:cubicBezTo>
                  <a:pt x="1355430" y="-21075"/>
                  <a:pt x="1706226" y="-126"/>
                  <a:pt x="1889379" y="0"/>
                </a:cubicBezTo>
                <a:cubicBezTo>
                  <a:pt x="2118559" y="-40586"/>
                  <a:pt x="2357830" y="5386"/>
                  <a:pt x="2508314" y="0"/>
                </a:cubicBezTo>
                <a:cubicBezTo>
                  <a:pt x="2671404" y="-45581"/>
                  <a:pt x="2885384" y="-11314"/>
                  <a:pt x="3257550" y="0"/>
                </a:cubicBezTo>
                <a:cubicBezTo>
                  <a:pt x="3257580" y="5290"/>
                  <a:pt x="3259067" y="9247"/>
                  <a:pt x="3257550" y="18288"/>
                </a:cubicBezTo>
                <a:cubicBezTo>
                  <a:pt x="2997361" y="34545"/>
                  <a:pt x="2795683" y="25174"/>
                  <a:pt x="2606040" y="18288"/>
                </a:cubicBezTo>
                <a:cubicBezTo>
                  <a:pt x="2407763" y="-34167"/>
                  <a:pt x="2223219" y="18997"/>
                  <a:pt x="1889379" y="18288"/>
                </a:cubicBezTo>
                <a:cubicBezTo>
                  <a:pt x="1628024" y="31014"/>
                  <a:pt x="1465696" y="36931"/>
                  <a:pt x="1335595" y="18288"/>
                </a:cubicBezTo>
                <a:cubicBezTo>
                  <a:pt x="1230392" y="47482"/>
                  <a:pt x="908325" y="57942"/>
                  <a:pt x="684085" y="18288"/>
                </a:cubicBezTo>
                <a:cubicBezTo>
                  <a:pt x="472226" y="-15941"/>
                  <a:pt x="192171" y="24166"/>
                  <a:pt x="0" y="18288"/>
                </a:cubicBezTo>
                <a:cubicBezTo>
                  <a:pt x="1342" y="9689"/>
                  <a:pt x="453" y="6812"/>
                  <a:pt x="0" y="0"/>
                </a:cubicBezTo>
                <a:close/>
              </a:path>
              <a:path w="3257550" h="18288" fill="none" stroke="0" extrusionOk="0">
                <a:moveTo>
                  <a:pt x="0" y="0"/>
                </a:moveTo>
                <a:cubicBezTo>
                  <a:pt x="217632" y="-7628"/>
                  <a:pt x="374307" y="-12308"/>
                  <a:pt x="618935" y="0"/>
                </a:cubicBezTo>
                <a:cubicBezTo>
                  <a:pt x="891975" y="30966"/>
                  <a:pt x="1043951" y="167"/>
                  <a:pt x="1270445" y="0"/>
                </a:cubicBezTo>
                <a:cubicBezTo>
                  <a:pt x="1543425" y="17587"/>
                  <a:pt x="1660915" y="28016"/>
                  <a:pt x="1954530" y="0"/>
                </a:cubicBezTo>
                <a:cubicBezTo>
                  <a:pt x="2235868" y="27323"/>
                  <a:pt x="2443402" y="-1099"/>
                  <a:pt x="2638616" y="0"/>
                </a:cubicBezTo>
                <a:cubicBezTo>
                  <a:pt x="2834174" y="-62503"/>
                  <a:pt x="3032409" y="-30138"/>
                  <a:pt x="3257550" y="0"/>
                </a:cubicBezTo>
                <a:cubicBezTo>
                  <a:pt x="3256950" y="7980"/>
                  <a:pt x="3256574" y="12620"/>
                  <a:pt x="3257550" y="18288"/>
                </a:cubicBezTo>
                <a:cubicBezTo>
                  <a:pt x="2973462" y="33119"/>
                  <a:pt x="2681333" y="68039"/>
                  <a:pt x="2540889" y="18288"/>
                </a:cubicBezTo>
                <a:cubicBezTo>
                  <a:pt x="2362098" y="-31168"/>
                  <a:pt x="2123314" y="66958"/>
                  <a:pt x="1824228" y="18288"/>
                </a:cubicBezTo>
                <a:cubicBezTo>
                  <a:pt x="1517972" y="29433"/>
                  <a:pt x="1466904" y="11824"/>
                  <a:pt x="1172718" y="18288"/>
                </a:cubicBezTo>
                <a:cubicBezTo>
                  <a:pt x="886213" y="22563"/>
                  <a:pt x="526598" y="-1162"/>
                  <a:pt x="0" y="18288"/>
                </a:cubicBezTo>
                <a:cubicBezTo>
                  <a:pt x="493" y="12135"/>
                  <a:pt x="-1491" y="616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3257550"/>
                      <a:gd name="connsiteY0" fmla="*/ 0 h 18288"/>
                      <a:gd name="connsiteX1" fmla="*/ 618935 w 3257550"/>
                      <a:gd name="connsiteY1" fmla="*/ 0 h 18288"/>
                      <a:gd name="connsiteX2" fmla="*/ 1270445 w 3257550"/>
                      <a:gd name="connsiteY2" fmla="*/ 0 h 18288"/>
                      <a:gd name="connsiteX3" fmla="*/ 1954530 w 3257550"/>
                      <a:gd name="connsiteY3" fmla="*/ 0 h 18288"/>
                      <a:gd name="connsiteX4" fmla="*/ 2638616 w 3257550"/>
                      <a:gd name="connsiteY4" fmla="*/ 0 h 18288"/>
                      <a:gd name="connsiteX5" fmla="*/ 3257550 w 3257550"/>
                      <a:gd name="connsiteY5" fmla="*/ 0 h 18288"/>
                      <a:gd name="connsiteX6" fmla="*/ 3257550 w 3257550"/>
                      <a:gd name="connsiteY6" fmla="*/ 18288 h 18288"/>
                      <a:gd name="connsiteX7" fmla="*/ 2540889 w 3257550"/>
                      <a:gd name="connsiteY7" fmla="*/ 18288 h 18288"/>
                      <a:gd name="connsiteX8" fmla="*/ 1824228 w 3257550"/>
                      <a:gd name="connsiteY8" fmla="*/ 18288 h 18288"/>
                      <a:gd name="connsiteX9" fmla="*/ 1172718 w 3257550"/>
                      <a:gd name="connsiteY9" fmla="*/ 18288 h 18288"/>
                      <a:gd name="connsiteX10" fmla="*/ 0 w 3257550"/>
                      <a:gd name="connsiteY10" fmla="*/ 18288 h 18288"/>
                      <a:gd name="connsiteX11" fmla="*/ 0 w 3257550"/>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7550" h="18288" fill="none" extrusionOk="0">
                        <a:moveTo>
                          <a:pt x="0" y="0"/>
                        </a:moveTo>
                        <a:cubicBezTo>
                          <a:pt x="222571" y="-4581"/>
                          <a:pt x="395946" y="-20429"/>
                          <a:pt x="618935" y="0"/>
                        </a:cubicBezTo>
                        <a:cubicBezTo>
                          <a:pt x="841925" y="20429"/>
                          <a:pt x="1064831" y="-497"/>
                          <a:pt x="1270445" y="0"/>
                        </a:cubicBezTo>
                        <a:cubicBezTo>
                          <a:pt x="1476059" y="497"/>
                          <a:pt x="1673547" y="428"/>
                          <a:pt x="1954530" y="0"/>
                        </a:cubicBezTo>
                        <a:cubicBezTo>
                          <a:pt x="2235513" y="-428"/>
                          <a:pt x="2452407" y="27906"/>
                          <a:pt x="2638616" y="0"/>
                        </a:cubicBezTo>
                        <a:cubicBezTo>
                          <a:pt x="2824825" y="-27906"/>
                          <a:pt x="3043878" y="-22618"/>
                          <a:pt x="3257550" y="0"/>
                        </a:cubicBezTo>
                        <a:cubicBezTo>
                          <a:pt x="3256841" y="8157"/>
                          <a:pt x="3257137" y="12125"/>
                          <a:pt x="3257550" y="18288"/>
                        </a:cubicBezTo>
                        <a:cubicBezTo>
                          <a:pt x="2955505" y="29918"/>
                          <a:pt x="2697243" y="41720"/>
                          <a:pt x="2540889" y="18288"/>
                        </a:cubicBezTo>
                        <a:cubicBezTo>
                          <a:pt x="2384535" y="-5144"/>
                          <a:pt x="2114539" y="6231"/>
                          <a:pt x="1824228" y="18288"/>
                        </a:cubicBezTo>
                        <a:cubicBezTo>
                          <a:pt x="1533917" y="30345"/>
                          <a:pt x="1462450" y="24037"/>
                          <a:pt x="1172718" y="18288"/>
                        </a:cubicBezTo>
                        <a:cubicBezTo>
                          <a:pt x="882986" y="12540"/>
                          <a:pt x="500637" y="24492"/>
                          <a:pt x="0" y="18288"/>
                        </a:cubicBezTo>
                        <a:cubicBezTo>
                          <a:pt x="-46" y="12483"/>
                          <a:pt x="-203" y="6491"/>
                          <a:pt x="0" y="0"/>
                        </a:cubicBezTo>
                        <a:close/>
                      </a:path>
                      <a:path w="3257550" h="18288" stroke="0" extrusionOk="0">
                        <a:moveTo>
                          <a:pt x="0" y="0"/>
                        </a:moveTo>
                        <a:cubicBezTo>
                          <a:pt x="278434" y="16845"/>
                          <a:pt x="441207" y="-24568"/>
                          <a:pt x="618935" y="0"/>
                        </a:cubicBezTo>
                        <a:cubicBezTo>
                          <a:pt x="796663" y="24568"/>
                          <a:pt x="985120" y="5689"/>
                          <a:pt x="1172718" y="0"/>
                        </a:cubicBezTo>
                        <a:cubicBezTo>
                          <a:pt x="1360316" y="-5689"/>
                          <a:pt x="1666432" y="29765"/>
                          <a:pt x="1889379" y="0"/>
                        </a:cubicBezTo>
                        <a:cubicBezTo>
                          <a:pt x="2112326" y="-29765"/>
                          <a:pt x="2378171" y="13184"/>
                          <a:pt x="2508314" y="0"/>
                        </a:cubicBezTo>
                        <a:cubicBezTo>
                          <a:pt x="2638457" y="-13184"/>
                          <a:pt x="2897393" y="-18048"/>
                          <a:pt x="3257550" y="0"/>
                        </a:cubicBezTo>
                        <a:cubicBezTo>
                          <a:pt x="3257286" y="4493"/>
                          <a:pt x="3257934" y="9472"/>
                          <a:pt x="3257550" y="18288"/>
                        </a:cubicBezTo>
                        <a:cubicBezTo>
                          <a:pt x="3005417" y="4399"/>
                          <a:pt x="2789824" y="23493"/>
                          <a:pt x="2606040" y="18288"/>
                        </a:cubicBezTo>
                        <a:cubicBezTo>
                          <a:pt x="2422256" y="13084"/>
                          <a:pt x="2161816" y="17045"/>
                          <a:pt x="1889379" y="18288"/>
                        </a:cubicBezTo>
                        <a:cubicBezTo>
                          <a:pt x="1616942" y="19531"/>
                          <a:pt x="1456938" y="28545"/>
                          <a:pt x="1335595" y="18288"/>
                        </a:cubicBezTo>
                        <a:cubicBezTo>
                          <a:pt x="1214252" y="8031"/>
                          <a:pt x="876335" y="26295"/>
                          <a:pt x="684085" y="18288"/>
                        </a:cubicBezTo>
                        <a:cubicBezTo>
                          <a:pt x="491835" y="10282"/>
                          <a:pt x="213058" y="3432"/>
                          <a:pt x="0" y="18288"/>
                        </a:cubicBezTo>
                        <a:cubicBezTo>
                          <a:pt x="843" y="9577"/>
                          <a:pt x="371" y="690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egnaposto contenuto 3">
            <a:extLst>
              <a:ext uri="{FF2B5EF4-FFF2-40B4-BE49-F238E27FC236}">
                <a16:creationId xmlns:a16="http://schemas.microsoft.com/office/drawing/2014/main" id="{7DE766B1-F600-F342-B68F-AE8233B06E0C}"/>
              </a:ext>
            </a:extLst>
          </p:cNvPr>
          <p:cNvSpPr>
            <a:spLocks noGrp="1"/>
          </p:cNvSpPr>
          <p:nvPr>
            <p:ph idx="1"/>
          </p:nvPr>
        </p:nvSpPr>
        <p:spPr>
          <a:xfrm>
            <a:off x="459486" y="2504819"/>
            <a:ext cx="5239512" cy="3672144"/>
          </a:xfrm>
        </p:spPr>
        <p:txBody>
          <a:bodyPr>
            <a:normAutofit/>
          </a:bodyPr>
          <a:lstStyle/>
          <a:p>
            <a:pPr marL="457200" indent="-457200">
              <a:buFont typeface="+mj-lt"/>
              <a:buAutoNum type="arabicPeriod"/>
            </a:pPr>
            <a:r>
              <a:rPr lang="it-IT" sz="1900" dirty="0"/>
              <a:t>Osservazione</a:t>
            </a:r>
          </a:p>
          <a:p>
            <a:pPr marL="457200" indent="-457200">
              <a:buFont typeface="+mj-lt"/>
              <a:buAutoNum type="arabicPeriod"/>
            </a:pPr>
            <a:endParaRPr lang="it-IT" sz="1900" dirty="0"/>
          </a:p>
          <a:p>
            <a:pPr marL="457200" indent="-457200">
              <a:buFont typeface="+mj-lt"/>
              <a:buAutoNum type="arabicPeriod"/>
            </a:pPr>
            <a:endParaRPr lang="it-IT" sz="1900" dirty="0"/>
          </a:p>
          <a:p>
            <a:pPr marL="457200" indent="-457200">
              <a:buFont typeface="+mj-lt"/>
              <a:buAutoNum type="arabicPeriod"/>
            </a:pPr>
            <a:endParaRPr lang="it-IT" sz="1900" dirty="0"/>
          </a:p>
          <a:p>
            <a:pPr marL="457200" indent="-457200">
              <a:buFont typeface="+mj-lt"/>
              <a:buAutoNum type="arabicPeriod"/>
            </a:pPr>
            <a:r>
              <a:rPr lang="it-IT" sz="1900" dirty="0"/>
              <a:t>Struttura ipotizzata</a:t>
            </a:r>
          </a:p>
          <a:p>
            <a:pPr marL="457200" indent="-457200">
              <a:buFont typeface="+mj-lt"/>
              <a:buAutoNum type="arabicPeriod"/>
            </a:pPr>
            <a:endParaRPr lang="it-IT" sz="1900" dirty="0"/>
          </a:p>
          <a:p>
            <a:pPr marL="457200" indent="-457200">
              <a:buFont typeface="+mj-lt"/>
              <a:buAutoNum type="arabicPeriod"/>
            </a:pPr>
            <a:endParaRPr lang="it-IT" sz="1900" dirty="0"/>
          </a:p>
          <a:p>
            <a:pPr marL="457200" indent="-457200">
              <a:buFont typeface="+mj-lt"/>
              <a:buAutoNum type="arabicPeriod"/>
            </a:pPr>
            <a:r>
              <a:rPr lang="it-IT" sz="1900" dirty="0"/>
              <a:t>Unico controllo svolto: se il collider ipotizzato spieghi le osservazioni meglio dell’alternativa priva del nesso causale tra </a:t>
            </a:r>
            <a:r>
              <a:rPr lang="it-IT" sz="1900" dirty="0" err="1"/>
              <a:t>cue</a:t>
            </a:r>
            <a:r>
              <a:rPr lang="it-IT" sz="1900" dirty="0"/>
              <a:t> e </a:t>
            </a:r>
            <a:r>
              <a:rPr lang="it-IT" sz="1900" dirty="0" err="1"/>
              <a:t>outcome</a:t>
            </a:r>
            <a:endParaRPr lang="it-IT" sz="1900" dirty="0"/>
          </a:p>
        </p:txBody>
      </p:sp>
      <p:pic>
        <p:nvPicPr>
          <p:cNvPr id="10" name="Immagine 9">
            <a:extLst>
              <a:ext uri="{FF2B5EF4-FFF2-40B4-BE49-F238E27FC236}">
                <a16:creationId xmlns:a16="http://schemas.microsoft.com/office/drawing/2014/main" id="{2784FC3B-1BCA-724B-AF61-6BCB182821E9}"/>
              </a:ext>
            </a:extLst>
          </p:cNvPr>
          <p:cNvPicPr>
            <a:picLocks noChangeAspect="1"/>
          </p:cNvPicPr>
          <p:nvPr/>
        </p:nvPicPr>
        <p:blipFill>
          <a:blip r:embed="rId3"/>
          <a:stretch>
            <a:fillRect/>
          </a:stretch>
        </p:blipFill>
        <p:spPr>
          <a:xfrm>
            <a:off x="4156428" y="3519499"/>
            <a:ext cx="2647731" cy="1535684"/>
          </a:xfrm>
          <a:prstGeom prst="rect">
            <a:avLst/>
          </a:prstGeom>
        </p:spPr>
      </p:pic>
      <p:pic>
        <p:nvPicPr>
          <p:cNvPr id="14" name="Immagine 13">
            <a:extLst>
              <a:ext uri="{FF2B5EF4-FFF2-40B4-BE49-F238E27FC236}">
                <a16:creationId xmlns:a16="http://schemas.microsoft.com/office/drawing/2014/main" id="{A4A2B0BA-BC3B-724B-9A31-A2D044EA8437}"/>
              </a:ext>
            </a:extLst>
          </p:cNvPr>
          <p:cNvPicPr>
            <a:picLocks noChangeAspect="1"/>
          </p:cNvPicPr>
          <p:nvPr/>
        </p:nvPicPr>
        <p:blipFill>
          <a:blip r:embed="rId4"/>
          <a:stretch>
            <a:fillRect/>
          </a:stretch>
        </p:blipFill>
        <p:spPr>
          <a:xfrm>
            <a:off x="5947649" y="5055183"/>
            <a:ext cx="2647731" cy="1522444"/>
          </a:xfrm>
          <a:prstGeom prst="rect">
            <a:avLst/>
          </a:prstGeom>
        </p:spPr>
      </p:pic>
    </p:spTree>
    <p:extLst>
      <p:ext uri="{BB962C8B-B14F-4D97-AF65-F5344CB8AC3E}">
        <p14:creationId xmlns:p14="http://schemas.microsoft.com/office/powerpoint/2010/main" val="23125523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498C8F8-6957-DD46-AF26-CC40F653B6BA}"/>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Due step:</a:t>
            </a:r>
          </a:p>
        </p:txBody>
      </p:sp>
      <p:graphicFrame>
        <p:nvGraphicFramePr>
          <p:cNvPr id="5" name="Segnaposto contenuto 2">
            <a:extLst>
              <a:ext uri="{FF2B5EF4-FFF2-40B4-BE49-F238E27FC236}">
                <a16:creationId xmlns:a16="http://schemas.microsoft.com/office/drawing/2014/main" id="{C1F50FAE-3AB0-478C-9768-A65EA0A3D9CF}"/>
              </a:ext>
            </a:extLst>
          </p:cNvPr>
          <p:cNvGraphicFramePr>
            <a:graphicFrameLocks noGrp="1"/>
          </p:cNvGraphicFramePr>
          <p:nvPr>
            <p:ph idx="1"/>
            <p:extLst>
              <p:ext uri="{D42A27DB-BD31-4B8C-83A1-F6EECF244321}">
                <p14:modId xmlns:p14="http://schemas.microsoft.com/office/powerpoint/2010/main" val="379499921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380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79A5B91-6B15-A24F-9914-DC45CADEB110}"/>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dirty="0">
                <a:solidFill>
                  <a:srgbClr val="FFFFFF"/>
                </a:solidFill>
              </a:rPr>
              <a:t>Richiamo alla slide 24:</a:t>
            </a:r>
            <a:br>
              <a:rPr lang="it-IT" sz="3200" dirty="0">
                <a:solidFill>
                  <a:srgbClr val="FFFFFF"/>
                </a:solidFill>
              </a:rPr>
            </a:br>
            <a:br>
              <a:rPr lang="it-IT" sz="3200" dirty="0">
                <a:solidFill>
                  <a:srgbClr val="FFFFFF"/>
                </a:solidFill>
              </a:rPr>
            </a:br>
            <a:r>
              <a:rPr lang="it-IT" sz="3200" dirty="0">
                <a:solidFill>
                  <a:srgbClr val="FFFFFF"/>
                </a:solidFill>
              </a:rPr>
              <a:t> </a:t>
            </a:r>
          </a:p>
        </p:txBody>
      </p:sp>
      <p:graphicFrame>
        <p:nvGraphicFramePr>
          <p:cNvPr id="22" name="Segnaposto contenuto 2">
            <a:extLst>
              <a:ext uri="{FF2B5EF4-FFF2-40B4-BE49-F238E27FC236}">
                <a16:creationId xmlns:a16="http://schemas.microsoft.com/office/drawing/2014/main" id="{6DCC6FCC-92F1-47A1-8239-1BFF023AA046}"/>
              </a:ext>
            </a:extLst>
          </p:cNvPr>
          <p:cNvGraphicFramePr>
            <a:graphicFrameLocks noGrp="1"/>
          </p:cNvGraphicFramePr>
          <p:nvPr>
            <p:ph idx="1"/>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ttangolo 2">
            <a:extLst>
              <a:ext uri="{FF2B5EF4-FFF2-40B4-BE49-F238E27FC236}">
                <a16:creationId xmlns:a16="http://schemas.microsoft.com/office/drawing/2014/main" id="{C802EF26-CBAC-C143-ABB2-80439BFAB391}"/>
              </a:ext>
            </a:extLst>
          </p:cNvPr>
          <p:cNvSpPr/>
          <p:nvPr/>
        </p:nvSpPr>
        <p:spPr>
          <a:xfrm>
            <a:off x="3369501" y="750440"/>
            <a:ext cx="5649239" cy="2907160"/>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79803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09B0FEA-6AD0-D34E-98A3-255BECDDD70B}"/>
              </a:ext>
            </a:extLst>
          </p:cNvPr>
          <p:cNvSpPr>
            <a:spLocks noGrp="1"/>
          </p:cNvSpPr>
          <p:nvPr>
            <p:ph type="title"/>
          </p:nvPr>
        </p:nvSpPr>
        <p:spPr>
          <a:xfrm>
            <a:off x="614238" y="4230093"/>
            <a:ext cx="3112935" cy="1800165"/>
          </a:xfrm>
        </p:spPr>
        <p:txBody>
          <a:bodyPr anchor="t">
            <a:normAutofit/>
          </a:bodyPr>
          <a:lstStyle/>
          <a:p>
            <a:pPr algn="r"/>
            <a:r>
              <a:rPr lang="it-IT" sz="3500"/>
              <a:t>Selezione della struttura causale</a:t>
            </a:r>
          </a:p>
        </p:txBody>
      </p:sp>
      <p:pic>
        <p:nvPicPr>
          <p:cNvPr id="7" name="Immagine 6" descr="Immagine che contiene testo, elettronico&#10;&#10;Descrizione generata automaticamente">
            <a:extLst>
              <a:ext uri="{FF2B5EF4-FFF2-40B4-BE49-F238E27FC236}">
                <a16:creationId xmlns:a16="http://schemas.microsoft.com/office/drawing/2014/main" id="{07EB6022-ADC1-B548-96D6-7E758E6CF71C}"/>
              </a:ext>
            </a:extLst>
          </p:cNvPr>
          <p:cNvPicPr>
            <a:picLocks noChangeAspect="1"/>
          </p:cNvPicPr>
          <p:nvPr/>
        </p:nvPicPr>
        <p:blipFill>
          <a:blip r:embed="rId3"/>
          <a:stretch>
            <a:fillRect/>
          </a:stretch>
        </p:blipFill>
        <p:spPr>
          <a:xfrm>
            <a:off x="417444" y="743654"/>
            <a:ext cx="8354833" cy="2882416"/>
          </a:xfrm>
          <a:prstGeom prst="rect">
            <a:avLst/>
          </a:prstGeom>
        </p:spPr>
      </p:pic>
      <p:sp>
        <p:nvSpPr>
          <p:cNvPr id="3" name="Segnaposto contenuto 2">
            <a:extLst>
              <a:ext uri="{FF2B5EF4-FFF2-40B4-BE49-F238E27FC236}">
                <a16:creationId xmlns:a16="http://schemas.microsoft.com/office/drawing/2014/main" id="{3D2977ED-2D8B-764A-8CF3-2C0E1E15C659}"/>
              </a:ext>
            </a:extLst>
          </p:cNvPr>
          <p:cNvSpPr>
            <a:spLocks noGrp="1"/>
          </p:cNvSpPr>
          <p:nvPr>
            <p:ph idx="1"/>
          </p:nvPr>
        </p:nvSpPr>
        <p:spPr>
          <a:xfrm>
            <a:off x="3934811" y="4230094"/>
            <a:ext cx="4676451" cy="1800164"/>
          </a:xfrm>
        </p:spPr>
        <p:txBody>
          <a:bodyPr anchor="t">
            <a:normAutofit/>
          </a:bodyPr>
          <a:lstStyle/>
          <a:p>
            <a:pPr>
              <a:lnSpc>
                <a:spcPct val="90000"/>
              </a:lnSpc>
            </a:pPr>
            <a:r>
              <a:rPr lang="it-IT" sz="1400"/>
              <a:t>Si riduce al confronto tra il possibile collider che prevede l’esistenza del nesso cue</a:t>
            </a:r>
            <a:r>
              <a:rPr lang="it-IT" sz="1400">
                <a:sym typeface="Wingdings" pitchFamily="2" charset="2"/>
              </a:rPr>
              <a:t>outcome, con una struttura in cui quel nesso non esista</a:t>
            </a:r>
          </a:p>
          <a:p>
            <a:pPr>
              <a:lnSpc>
                <a:spcPct val="90000"/>
              </a:lnSpc>
            </a:pPr>
            <a:r>
              <a:rPr lang="it-IT" sz="1400">
                <a:sym typeface="Wingdings" pitchFamily="2" charset="2"/>
              </a:rPr>
              <a:t>Il giudizio dipende dal </a:t>
            </a:r>
            <a:r>
              <a:rPr lang="it-IT" sz="1400" b="1">
                <a:sym typeface="Wingdings" pitchFamily="2" charset="2"/>
              </a:rPr>
              <a:t>numero di osservaz</a:t>
            </a:r>
            <a:r>
              <a:rPr lang="it-IT" sz="1400">
                <a:sym typeface="Wingdings" pitchFamily="2" charset="2"/>
              </a:rPr>
              <a:t>ioni: quanto più la distribuzione delle osservazioni diventa </a:t>
            </a:r>
            <a:r>
              <a:rPr lang="it-IT" sz="1400" b="1">
                <a:sym typeface="Wingdings" pitchFamily="2" charset="2"/>
              </a:rPr>
              <a:t>improbabile</a:t>
            </a:r>
            <a:r>
              <a:rPr lang="it-IT" sz="1400">
                <a:sym typeface="Wingdings" pitchFamily="2" charset="2"/>
              </a:rPr>
              <a:t> in assenza di quel nesso, tanto più tendiamo ad accettare la struttura a collider</a:t>
            </a:r>
            <a:endParaRPr lang="it-IT" sz="1400"/>
          </a:p>
        </p:txBody>
      </p:sp>
      <p:sp>
        <p:nvSpPr>
          <p:cNvPr id="14" name="Rectangle 13">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72875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6798D2B7-A34A-144A-AE7D-2400F97BBD1E}"/>
              </a:ext>
            </a:extLst>
          </p:cNvPr>
          <p:cNvSpPr>
            <a:spLocks noGrp="1"/>
          </p:cNvSpPr>
          <p:nvPr>
            <p:ph type="title"/>
          </p:nvPr>
        </p:nvSpPr>
        <p:spPr>
          <a:xfrm>
            <a:off x="1028697" y="348865"/>
            <a:ext cx="7533018" cy="877729"/>
          </a:xfrm>
        </p:spPr>
        <p:txBody>
          <a:bodyPr anchor="ctr">
            <a:normAutofit/>
          </a:bodyPr>
          <a:lstStyle/>
          <a:p>
            <a:r>
              <a:rPr lang="it-IT" sz="3500">
                <a:solidFill>
                  <a:srgbClr val="FFFFFF"/>
                </a:solidFill>
              </a:rPr>
              <a:t>Stima della potenza causale</a:t>
            </a:r>
          </a:p>
        </p:txBody>
      </p:sp>
      <p:graphicFrame>
        <p:nvGraphicFramePr>
          <p:cNvPr id="5" name="Segnaposto contenuto 2">
            <a:extLst>
              <a:ext uri="{FF2B5EF4-FFF2-40B4-BE49-F238E27FC236}">
                <a16:creationId xmlns:a16="http://schemas.microsoft.com/office/drawing/2014/main" id="{8329FC35-9766-4A17-9FEC-6AA63D23B0EF}"/>
              </a:ext>
            </a:extLst>
          </p:cNvPr>
          <p:cNvGraphicFramePr>
            <a:graphicFrameLocks noGrp="1"/>
          </p:cNvGraphicFramePr>
          <p:nvPr>
            <p:ph idx="1"/>
            <p:extLst>
              <p:ext uri="{D42A27DB-BD31-4B8C-83A1-F6EECF244321}">
                <p14:modId xmlns:p14="http://schemas.microsoft.com/office/powerpoint/2010/main" val="980106808"/>
              </p:ext>
            </p:extLst>
          </p:nvPr>
        </p:nvGraphicFramePr>
        <p:xfrm>
          <a:off x="483042" y="2112579"/>
          <a:ext cx="8436106"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71787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79A5B91-6B15-A24F-9914-DC45CADEB110}"/>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dirty="0">
                <a:solidFill>
                  <a:srgbClr val="FFFFFF"/>
                </a:solidFill>
              </a:rPr>
              <a:t>Richiamo alla slide 24:</a:t>
            </a:r>
            <a:br>
              <a:rPr lang="it-IT" sz="3200" dirty="0">
                <a:solidFill>
                  <a:srgbClr val="FFFFFF"/>
                </a:solidFill>
              </a:rPr>
            </a:br>
            <a:br>
              <a:rPr lang="it-IT" sz="3200" dirty="0">
                <a:solidFill>
                  <a:srgbClr val="FFFFFF"/>
                </a:solidFill>
              </a:rPr>
            </a:br>
            <a:r>
              <a:rPr lang="it-IT" sz="3200" dirty="0">
                <a:solidFill>
                  <a:srgbClr val="FFFFFF"/>
                </a:solidFill>
              </a:rPr>
              <a:t> </a:t>
            </a:r>
          </a:p>
        </p:txBody>
      </p:sp>
      <p:graphicFrame>
        <p:nvGraphicFramePr>
          <p:cNvPr id="22" name="Segnaposto contenuto 2">
            <a:extLst>
              <a:ext uri="{FF2B5EF4-FFF2-40B4-BE49-F238E27FC236}">
                <a16:creationId xmlns:a16="http://schemas.microsoft.com/office/drawing/2014/main" id="{6DCC6FCC-92F1-47A1-8239-1BFF023AA046}"/>
              </a:ext>
            </a:extLst>
          </p:cNvPr>
          <p:cNvGraphicFramePr>
            <a:graphicFrameLocks noGrp="1"/>
          </p:cNvGraphicFramePr>
          <p:nvPr>
            <p:ph idx="1"/>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ttangolo 2">
            <a:extLst>
              <a:ext uri="{FF2B5EF4-FFF2-40B4-BE49-F238E27FC236}">
                <a16:creationId xmlns:a16="http://schemas.microsoft.com/office/drawing/2014/main" id="{C802EF26-CBAC-C143-ABB2-80439BFAB391}"/>
              </a:ext>
            </a:extLst>
          </p:cNvPr>
          <p:cNvSpPr/>
          <p:nvPr/>
        </p:nvSpPr>
        <p:spPr>
          <a:xfrm>
            <a:off x="3389037" y="3316082"/>
            <a:ext cx="5579627" cy="1528065"/>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211584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C808AEA-0FEA-9D4B-A37D-1E71A64BB482}"/>
              </a:ext>
            </a:extLst>
          </p:cNvPr>
          <p:cNvSpPr>
            <a:spLocks noGrp="1"/>
          </p:cNvSpPr>
          <p:nvPr>
            <p:ph type="title"/>
          </p:nvPr>
        </p:nvSpPr>
        <p:spPr>
          <a:xfrm>
            <a:off x="350041" y="586855"/>
            <a:ext cx="2401025" cy="3387497"/>
          </a:xfrm>
        </p:spPr>
        <p:txBody>
          <a:bodyPr anchor="b">
            <a:normAutofit/>
          </a:bodyPr>
          <a:lstStyle/>
          <a:p>
            <a:pPr algn="r"/>
            <a:r>
              <a:rPr lang="it-IT" sz="2700">
                <a:solidFill>
                  <a:srgbClr val="FFFFFF"/>
                </a:solidFill>
              </a:rPr>
              <a:t>Effetti dell’intervento</a:t>
            </a:r>
          </a:p>
        </p:txBody>
      </p:sp>
      <p:sp>
        <p:nvSpPr>
          <p:cNvPr id="3" name="Segnaposto contenuto 2">
            <a:extLst>
              <a:ext uri="{FF2B5EF4-FFF2-40B4-BE49-F238E27FC236}">
                <a16:creationId xmlns:a16="http://schemas.microsoft.com/office/drawing/2014/main" id="{98AEE7AE-8482-2449-B9F1-99414EC37C48}"/>
              </a:ext>
            </a:extLst>
          </p:cNvPr>
          <p:cNvSpPr>
            <a:spLocks noGrp="1"/>
          </p:cNvSpPr>
          <p:nvPr>
            <p:ph idx="1"/>
          </p:nvPr>
        </p:nvSpPr>
        <p:spPr>
          <a:xfrm>
            <a:off x="3607694" y="649480"/>
            <a:ext cx="4916510" cy="5546047"/>
          </a:xfrm>
        </p:spPr>
        <p:txBody>
          <a:bodyPr anchor="ctr">
            <a:normAutofit/>
          </a:bodyPr>
          <a:lstStyle/>
          <a:p>
            <a:r>
              <a:rPr lang="it-IT" sz="1700" dirty="0"/>
              <a:t>come facciamo a valutare l’azione di una causa in modo indipendente e isolato da altre cause?</a:t>
            </a:r>
          </a:p>
          <a:p>
            <a:r>
              <a:rPr lang="it-IT" sz="1700" dirty="0"/>
              <a:t>L’intervento diretto su una possibile causa ha un ruolo fondamentale nell’apprendere legami causa-effetto. </a:t>
            </a:r>
          </a:p>
          <a:p>
            <a:r>
              <a:rPr lang="it-IT" sz="1700" dirty="0"/>
              <a:t>Se manipolando in un certo modo l’ambiente (</a:t>
            </a:r>
            <a:r>
              <a:rPr lang="it-IT" sz="1700" dirty="0" err="1"/>
              <a:t>cue</a:t>
            </a:r>
            <a:r>
              <a:rPr lang="it-IT" sz="1700" dirty="0"/>
              <a:t>) si osserva un certo </a:t>
            </a:r>
            <a:r>
              <a:rPr lang="it-IT" sz="1700" dirty="0" err="1"/>
              <a:t>outcome</a:t>
            </a:r>
            <a:r>
              <a:rPr lang="it-IT" sz="1700" dirty="0"/>
              <a:t>, e non facendo quella manipolazione non si osserva quell’</a:t>
            </a:r>
            <a:r>
              <a:rPr lang="it-IT" sz="1700" dirty="0" err="1"/>
              <a:t>outcome</a:t>
            </a:r>
            <a:r>
              <a:rPr lang="it-IT" sz="1700" dirty="0"/>
              <a:t>, si può essere ragionevolmente sicuri che la differenza di effetto ottenuto grazie all’intervento sia una stima diretta di potenza causale</a:t>
            </a:r>
          </a:p>
          <a:p>
            <a:r>
              <a:rPr lang="it-IT" sz="1700" dirty="0"/>
              <a:t>L’intervento diretto è in molti casi necessario per distinguere correlazioni semplici da legami di dipendenza.</a:t>
            </a:r>
          </a:p>
          <a:p>
            <a:r>
              <a:rPr lang="it-IT" sz="1700" dirty="0"/>
              <a:t>Formalmente: operatore DO </a:t>
            </a:r>
          </a:p>
        </p:txBody>
      </p:sp>
    </p:spTree>
    <p:extLst>
      <p:ext uri="{BB962C8B-B14F-4D97-AF65-F5344CB8AC3E}">
        <p14:creationId xmlns:p14="http://schemas.microsoft.com/office/powerpoint/2010/main" val="3446495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00" y="-2"/>
            <a:ext cx="3052451"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F8899064-B2C9-2F41-BA57-0A6041C85B8F}"/>
              </a:ext>
            </a:extLst>
          </p:cNvPr>
          <p:cNvSpPr>
            <a:spLocks noGrp="1"/>
          </p:cNvSpPr>
          <p:nvPr>
            <p:ph type="title"/>
          </p:nvPr>
        </p:nvSpPr>
        <p:spPr>
          <a:xfrm>
            <a:off x="482600" y="640080"/>
            <a:ext cx="2322320" cy="5613236"/>
          </a:xfrm>
        </p:spPr>
        <p:txBody>
          <a:bodyPr anchor="ctr">
            <a:normAutofit/>
          </a:bodyPr>
          <a:lstStyle/>
          <a:p>
            <a:r>
              <a:rPr lang="it-IT" sz="3700" dirty="0">
                <a:solidFill>
                  <a:srgbClr val="FFFFFF"/>
                </a:solidFill>
              </a:rPr>
              <a:t>Operatore DO</a:t>
            </a:r>
            <a:br>
              <a:rPr lang="it-IT" sz="3700" dirty="0">
                <a:solidFill>
                  <a:srgbClr val="FFFFFF"/>
                </a:solidFill>
              </a:rPr>
            </a:br>
            <a:r>
              <a:rPr lang="it-IT" sz="3700" dirty="0">
                <a:solidFill>
                  <a:srgbClr val="FFFFFF"/>
                </a:solidFill>
              </a:rPr>
              <a:t>su forchetta</a:t>
            </a:r>
          </a:p>
        </p:txBody>
      </p:sp>
      <p:sp>
        <p:nvSpPr>
          <p:cNvPr id="3" name="Segnaposto contenuto 2">
            <a:extLst>
              <a:ext uri="{FF2B5EF4-FFF2-40B4-BE49-F238E27FC236}">
                <a16:creationId xmlns:a16="http://schemas.microsoft.com/office/drawing/2014/main" id="{704DAC9A-0085-B842-974D-91C1605943FA}"/>
              </a:ext>
            </a:extLst>
          </p:cNvPr>
          <p:cNvSpPr>
            <a:spLocks noGrp="1"/>
          </p:cNvSpPr>
          <p:nvPr>
            <p:ph idx="1"/>
          </p:nvPr>
        </p:nvSpPr>
        <p:spPr>
          <a:xfrm>
            <a:off x="3524863" y="640082"/>
            <a:ext cx="5136536" cy="2484884"/>
          </a:xfrm>
        </p:spPr>
        <p:txBody>
          <a:bodyPr anchor="ctr">
            <a:normAutofit/>
          </a:bodyPr>
          <a:lstStyle/>
          <a:p>
            <a:r>
              <a:rPr lang="it-IT" sz="1700" b="1"/>
              <a:t>fissare</a:t>
            </a:r>
            <a:r>
              <a:rPr lang="it-IT" sz="1700"/>
              <a:t> </a:t>
            </a:r>
            <a:r>
              <a:rPr lang="it-IT" sz="1700" b="1"/>
              <a:t>direttamente</a:t>
            </a:r>
            <a:r>
              <a:rPr lang="it-IT" sz="1700"/>
              <a:t> il valore del nodo cue</a:t>
            </a:r>
          </a:p>
          <a:p>
            <a:r>
              <a:rPr lang="it-IT" sz="1700" b="1"/>
              <a:t>resecare</a:t>
            </a:r>
            <a:r>
              <a:rPr lang="it-IT" sz="1700"/>
              <a:t> temporaneamente tutti gli archi che afferiscono a quel nodo</a:t>
            </a:r>
          </a:p>
          <a:p>
            <a:r>
              <a:rPr lang="it-IT" sz="1700" b="1"/>
              <a:t>osservare</a:t>
            </a:r>
            <a:r>
              <a:rPr lang="it-IT" sz="1700"/>
              <a:t> eventuali differenze nell’outcome.</a:t>
            </a:r>
          </a:p>
        </p:txBody>
      </p:sp>
      <p:pic>
        <p:nvPicPr>
          <p:cNvPr id="5" name="Immagine 4">
            <a:extLst>
              <a:ext uri="{FF2B5EF4-FFF2-40B4-BE49-F238E27FC236}">
                <a16:creationId xmlns:a16="http://schemas.microsoft.com/office/drawing/2014/main" id="{E8AAF7E1-7FF5-534B-A79F-0593ABC379C3}"/>
              </a:ext>
            </a:extLst>
          </p:cNvPr>
          <p:cNvPicPr>
            <a:picLocks noChangeAspect="1"/>
          </p:cNvPicPr>
          <p:nvPr/>
        </p:nvPicPr>
        <p:blipFill>
          <a:blip r:embed="rId3"/>
          <a:stretch>
            <a:fillRect/>
          </a:stretch>
        </p:blipFill>
        <p:spPr>
          <a:xfrm>
            <a:off x="3490722" y="3495147"/>
            <a:ext cx="5170677" cy="2391436"/>
          </a:xfrm>
          <a:prstGeom prst="rect">
            <a:avLst/>
          </a:prstGeom>
        </p:spPr>
      </p:pic>
    </p:spTree>
    <p:extLst>
      <p:ext uri="{BB962C8B-B14F-4D97-AF65-F5344CB8AC3E}">
        <p14:creationId xmlns:p14="http://schemas.microsoft.com/office/powerpoint/2010/main" val="3163818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Rectangle 2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8899064-B2C9-2F41-BA57-0A6041C85B8F}"/>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Operatore DO</a:t>
            </a:r>
            <a:br>
              <a:rPr lang="it-IT" sz="3500">
                <a:solidFill>
                  <a:srgbClr val="FFFFFF"/>
                </a:solidFill>
              </a:rPr>
            </a:br>
            <a:r>
              <a:rPr lang="it-IT" sz="3500">
                <a:solidFill>
                  <a:srgbClr val="FFFFFF"/>
                </a:solidFill>
              </a:rPr>
              <a:t>simulato</a:t>
            </a:r>
          </a:p>
        </p:txBody>
      </p:sp>
      <p:sp>
        <p:nvSpPr>
          <p:cNvPr id="3" name="Segnaposto contenuto 2">
            <a:extLst>
              <a:ext uri="{FF2B5EF4-FFF2-40B4-BE49-F238E27FC236}">
                <a16:creationId xmlns:a16="http://schemas.microsoft.com/office/drawing/2014/main" id="{704DAC9A-0085-B842-974D-91C1605943FA}"/>
              </a:ext>
            </a:extLst>
          </p:cNvPr>
          <p:cNvSpPr>
            <a:spLocks noGrp="1"/>
          </p:cNvSpPr>
          <p:nvPr>
            <p:ph idx="1"/>
          </p:nvPr>
        </p:nvSpPr>
        <p:spPr>
          <a:xfrm>
            <a:off x="3607694" y="649480"/>
            <a:ext cx="4916510" cy="5546047"/>
          </a:xfrm>
        </p:spPr>
        <p:txBody>
          <a:bodyPr anchor="ctr">
            <a:normAutofit/>
          </a:bodyPr>
          <a:lstStyle/>
          <a:p>
            <a:r>
              <a:rPr lang="it-IT" sz="1600" dirty="0"/>
              <a:t>quando un bambino può agire direttamente sulla causa, apprende un legame causa-effetto molto più rapidamente rispetto a quando può solo osservare il manifestarsi della causa, e il manifestarsi dell’effetto</a:t>
            </a:r>
          </a:p>
          <a:p>
            <a:r>
              <a:rPr lang="it-IT" sz="1600" dirty="0"/>
              <a:t>Gli interventi diretti per stimare legami causali sono usati sia da umani sia da altri animali</a:t>
            </a:r>
          </a:p>
          <a:p>
            <a:r>
              <a:rPr lang="it-IT" sz="1600" dirty="0"/>
              <a:t>Negli umani, gli interventi possono anche essere simulati tramite ragionamenti </a:t>
            </a:r>
          </a:p>
          <a:p>
            <a:r>
              <a:rPr lang="it-IT" sz="1600" dirty="0"/>
              <a:t>La decisione sul livello più appropriato a cui giudicare il nesso causale tra farmaco e guarigione nella slide 23 può essere raggiunta solo con un intervento «do» sul farmaco:</a:t>
            </a:r>
          </a:p>
          <a:p>
            <a:r>
              <a:rPr lang="it-IT" sz="1600" dirty="0"/>
              <a:t>Nella realtà, l’intervento potrebbe essere una ricerca sperimentale («</a:t>
            </a:r>
            <a:r>
              <a:rPr lang="it-IT" sz="1600" dirty="0" err="1"/>
              <a:t>clinical</a:t>
            </a:r>
            <a:r>
              <a:rPr lang="it-IT" sz="1600" dirty="0"/>
              <a:t> trials») in cui si somministra il farmaco ad alcuni pazienti e non ad altri, randomizzandoli e bilanciando il genere</a:t>
            </a:r>
          </a:p>
          <a:p>
            <a:r>
              <a:rPr lang="it-IT" sz="1600" dirty="0"/>
              <a:t>Se questo non è possibile, la simulazione della ricerca si ottiene bilanciando le osservazioni raccolte per la numerosità dei campioni di ciascun genere: anche questa operazione, un puro ragionamento, è assimilabile all’uso di un intervento (box 6.4 del libro)</a:t>
            </a:r>
          </a:p>
        </p:txBody>
      </p:sp>
    </p:spTree>
    <p:extLst>
      <p:ext uri="{BB962C8B-B14F-4D97-AF65-F5344CB8AC3E}">
        <p14:creationId xmlns:p14="http://schemas.microsoft.com/office/powerpoint/2010/main" val="1934124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a:extLst>
              <a:ext uri="{FF2B5EF4-FFF2-40B4-BE49-F238E27FC236}">
                <a16:creationId xmlns:a16="http://schemas.microsoft.com/office/drawing/2014/main" id="{62FC4A7D-7F82-8F4E-91EA-C93C2C116E3A}"/>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algn="l" defTabSz="914400">
              <a:lnSpc>
                <a:spcPct val="90000"/>
              </a:lnSpc>
            </a:pPr>
            <a:r>
              <a:rPr lang="en-US" sz="2700" kern="1200">
                <a:solidFill>
                  <a:srgbClr val="FFFFFF"/>
                </a:solidFill>
                <a:latin typeface="+mj-lt"/>
                <a:ea typeface="+mj-ea"/>
                <a:cs typeface="+mj-cs"/>
              </a:rPr>
              <a:t>Ragionamenti causali basati su interventi, in animali</a:t>
            </a:r>
          </a:p>
        </p:txBody>
      </p:sp>
      <p:pic>
        <p:nvPicPr>
          <p:cNvPr id="5" name="Segnaposto contenuto 4">
            <a:extLst>
              <a:ext uri="{FF2B5EF4-FFF2-40B4-BE49-F238E27FC236}">
                <a16:creationId xmlns:a16="http://schemas.microsoft.com/office/drawing/2014/main" id="{F2D2EBBF-4548-3A4C-846E-86EFA0B8B147}"/>
              </a:ext>
            </a:extLst>
          </p:cNvPr>
          <p:cNvPicPr>
            <a:picLocks noGrp="1" noChangeAspect="1"/>
          </p:cNvPicPr>
          <p:nvPr>
            <p:ph idx="1"/>
          </p:nvPr>
        </p:nvPicPr>
        <p:blipFill>
          <a:blip r:embed="rId3"/>
          <a:stretch>
            <a:fillRect/>
          </a:stretch>
        </p:blipFill>
        <p:spPr>
          <a:xfrm>
            <a:off x="3376821" y="1837077"/>
            <a:ext cx="5419311" cy="3183845"/>
          </a:xfrm>
          <a:prstGeom prst="rect">
            <a:avLst/>
          </a:prstGeom>
        </p:spPr>
      </p:pic>
    </p:spTree>
    <p:extLst>
      <p:ext uri="{BB962C8B-B14F-4D97-AF65-F5344CB8AC3E}">
        <p14:creationId xmlns:p14="http://schemas.microsoft.com/office/powerpoint/2010/main" val="5143965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479A5B91-6B15-A24F-9914-DC45CADEB110}"/>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dirty="0">
                <a:solidFill>
                  <a:srgbClr val="FFFFFF"/>
                </a:solidFill>
              </a:rPr>
              <a:t>Richiamo alla slide 24:</a:t>
            </a:r>
            <a:br>
              <a:rPr lang="it-IT" sz="3200" dirty="0">
                <a:solidFill>
                  <a:srgbClr val="FFFFFF"/>
                </a:solidFill>
              </a:rPr>
            </a:br>
            <a:br>
              <a:rPr lang="it-IT" sz="3200" dirty="0">
                <a:solidFill>
                  <a:srgbClr val="FFFFFF"/>
                </a:solidFill>
              </a:rPr>
            </a:br>
            <a:r>
              <a:rPr lang="it-IT" sz="3200" dirty="0">
                <a:solidFill>
                  <a:srgbClr val="FFFFFF"/>
                </a:solidFill>
              </a:rPr>
              <a:t> </a:t>
            </a:r>
          </a:p>
        </p:txBody>
      </p:sp>
      <p:graphicFrame>
        <p:nvGraphicFramePr>
          <p:cNvPr id="22" name="Segnaposto contenuto 2">
            <a:extLst>
              <a:ext uri="{FF2B5EF4-FFF2-40B4-BE49-F238E27FC236}">
                <a16:creationId xmlns:a16="http://schemas.microsoft.com/office/drawing/2014/main" id="{6DCC6FCC-92F1-47A1-8239-1BFF023AA046}"/>
              </a:ext>
            </a:extLst>
          </p:cNvPr>
          <p:cNvGraphicFramePr>
            <a:graphicFrameLocks noGrp="1"/>
          </p:cNvGraphicFramePr>
          <p:nvPr>
            <p:ph idx="1"/>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ttangolo 2">
            <a:extLst>
              <a:ext uri="{FF2B5EF4-FFF2-40B4-BE49-F238E27FC236}">
                <a16:creationId xmlns:a16="http://schemas.microsoft.com/office/drawing/2014/main" id="{C802EF26-CBAC-C143-ABB2-80439BFAB391}"/>
              </a:ext>
            </a:extLst>
          </p:cNvPr>
          <p:cNvSpPr/>
          <p:nvPr/>
        </p:nvSpPr>
        <p:spPr>
          <a:xfrm>
            <a:off x="3389037" y="4579495"/>
            <a:ext cx="5579627" cy="1528065"/>
          </a:xfrm>
          <a:prstGeom prst="rect">
            <a:avLst/>
          </a:prstGeom>
          <a:noFill/>
          <a:ln w="762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170304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34DF0FB-4701-234D-B8AD-844A68A31F06}"/>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a:solidFill>
                  <a:srgbClr val="FFFFFF"/>
                </a:solidFill>
              </a:rPr>
              <a:t>Indizi percettivi e prototipi concettuali di causalità</a:t>
            </a:r>
          </a:p>
        </p:txBody>
      </p:sp>
      <p:graphicFrame>
        <p:nvGraphicFramePr>
          <p:cNvPr id="5" name="Segnaposto contenuto 2">
            <a:extLst>
              <a:ext uri="{FF2B5EF4-FFF2-40B4-BE49-F238E27FC236}">
                <a16:creationId xmlns:a16="http://schemas.microsoft.com/office/drawing/2014/main" id="{442ACDB0-4876-4ABB-860E-B298BDCC5763}"/>
              </a:ext>
            </a:extLst>
          </p:cNvPr>
          <p:cNvGraphicFramePr>
            <a:graphicFrameLocks noGrp="1"/>
          </p:cNvGraphicFramePr>
          <p:nvPr>
            <p:ph idx="1"/>
            <p:extLst>
              <p:ext uri="{D42A27DB-BD31-4B8C-83A1-F6EECF244321}">
                <p14:modId xmlns:p14="http://schemas.microsoft.com/office/powerpoint/2010/main" val="344005822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80905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E9D5E83-7D3D-1247-9E82-33244657F107}"/>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Indizi principali</a:t>
            </a:r>
          </a:p>
        </p:txBody>
      </p:sp>
      <p:graphicFrame>
        <p:nvGraphicFramePr>
          <p:cNvPr id="5" name="Segnaposto contenuto 2">
            <a:extLst>
              <a:ext uri="{FF2B5EF4-FFF2-40B4-BE49-F238E27FC236}">
                <a16:creationId xmlns:a16="http://schemas.microsoft.com/office/drawing/2014/main" id="{7AEC41FC-3DCF-44B3-B366-A3E375880AEA}"/>
              </a:ext>
            </a:extLst>
          </p:cNvPr>
          <p:cNvGraphicFramePr>
            <a:graphicFrameLocks noGrp="1"/>
          </p:cNvGraphicFramePr>
          <p:nvPr>
            <p:ph idx="1"/>
            <p:extLst>
              <p:ext uri="{D42A27DB-BD31-4B8C-83A1-F6EECF244321}">
                <p14:modId xmlns:p14="http://schemas.microsoft.com/office/powerpoint/2010/main" val="176073830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204902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D398E92-EA4E-1241-A5F3-9A9BB714A13B}"/>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Violazioni degli indizi percettivi</a:t>
            </a:r>
          </a:p>
        </p:txBody>
      </p:sp>
      <p:sp>
        <p:nvSpPr>
          <p:cNvPr id="3" name="Segnaposto contenuto 2">
            <a:extLst>
              <a:ext uri="{FF2B5EF4-FFF2-40B4-BE49-F238E27FC236}">
                <a16:creationId xmlns:a16="http://schemas.microsoft.com/office/drawing/2014/main" id="{2FE4A9F5-96E7-5B4D-9628-D06E78EEA096}"/>
              </a:ext>
            </a:extLst>
          </p:cNvPr>
          <p:cNvSpPr>
            <a:spLocks noGrp="1"/>
          </p:cNvSpPr>
          <p:nvPr>
            <p:ph idx="1"/>
          </p:nvPr>
        </p:nvSpPr>
        <p:spPr>
          <a:xfrm>
            <a:off x="3607694" y="649480"/>
            <a:ext cx="4916510" cy="5546047"/>
          </a:xfrm>
        </p:spPr>
        <p:txBody>
          <a:bodyPr anchor="ctr">
            <a:normAutofit/>
          </a:bodyPr>
          <a:lstStyle/>
          <a:p>
            <a:r>
              <a:rPr lang="it-IT" sz="1700" dirty="0"/>
              <a:t>Tutti gli indizi presentati sono euristici</a:t>
            </a:r>
          </a:p>
          <a:p>
            <a:r>
              <a:rPr lang="it-IT" sz="1700" dirty="0"/>
              <a:t>Possono essere presenti in molte scene in cui sono all’opera nessi causali, ma esistono nessi causali che li violano</a:t>
            </a:r>
          </a:p>
          <a:p>
            <a:pPr lvl="1"/>
            <a:r>
              <a:rPr lang="it-IT" sz="1700" dirty="0"/>
              <a:t>Causalità a distanza, effetti causali molto lenti, effetti causali in assenza di azioni corporee manifeste, ecc.</a:t>
            </a:r>
          </a:p>
          <a:p>
            <a:r>
              <a:rPr lang="it-IT" sz="1700" dirty="0"/>
              <a:t>Tutte quelle scene attirano sorprendono e attirano l’attenzione dei bambini fin dalla più tenera età</a:t>
            </a:r>
          </a:p>
          <a:p>
            <a:pPr lvl="1"/>
            <a:r>
              <a:rPr lang="it-IT" sz="1700" dirty="0"/>
              <a:t>«qui c’è una causa, ma non sembra </a:t>
            </a:r>
            <a:r>
              <a:rPr lang="it-IT" sz="1700" i="1" dirty="0"/>
              <a:t>naturale</a:t>
            </a:r>
            <a:r>
              <a:rPr lang="it-IT" sz="1700" dirty="0"/>
              <a:t>!!!»</a:t>
            </a:r>
          </a:p>
          <a:p>
            <a:pPr lvl="1"/>
            <a:r>
              <a:rPr lang="it-IT" sz="1700" dirty="0"/>
              <a:t>Esempio: trucchi di prestidigitazione</a:t>
            </a:r>
          </a:p>
          <a:p>
            <a:r>
              <a:rPr lang="it-IT" sz="1700" dirty="0"/>
              <a:t>L’orientamento dell’attenzione verso quelle scene, e il ragionarci sopra, porta al graduale sviluppo dei giudizi causali basati su osservazioni statistiche</a:t>
            </a:r>
          </a:p>
        </p:txBody>
      </p:sp>
    </p:spTree>
    <p:extLst>
      <p:ext uri="{BB962C8B-B14F-4D97-AF65-F5344CB8AC3E}">
        <p14:creationId xmlns:p14="http://schemas.microsoft.com/office/powerpoint/2010/main" val="3659919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1"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olo 1"/>
          <p:cNvSpPr>
            <a:spLocks noGrp="1"/>
          </p:cNvSpPr>
          <p:nvPr>
            <p:ph type="ctrTitle"/>
          </p:nvPr>
        </p:nvSpPr>
        <p:spPr>
          <a:xfrm>
            <a:off x="986118" y="735106"/>
            <a:ext cx="7540322" cy="2928470"/>
          </a:xfrm>
        </p:spPr>
        <p:txBody>
          <a:bodyPr anchor="b">
            <a:normAutofit/>
          </a:bodyPr>
          <a:lstStyle/>
          <a:p>
            <a:pPr algn="l"/>
            <a:r>
              <a:rPr lang="it-IT" sz="4200" b="1" dirty="0">
                <a:solidFill>
                  <a:srgbClr val="FFFFFF"/>
                </a:solidFill>
              </a:rPr>
              <a:t>Come apprendiamo?</a:t>
            </a:r>
            <a:br>
              <a:rPr lang="it-IT" sz="4200" b="1" dirty="0">
                <a:solidFill>
                  <a:srgbClr val="FFFFFF"/>
                </a:solidFill>
              </a:rPr>
            </a:br>
            <a:br>
              <a:rPr lang="it-IT" sz="4200" b="1" dirty="0">
                <a:solidFill>
                  <a:srgbClr val="FFFFFF"/>
                </a:solidFill>
              </a:rPr>
            </a:br>
            <a:r>
              <a:rPr lang="it-IT" sz="4200" b="1" dirty="0">
                <a:solidFill>
                  <a:srgbClr val="FFFFFF"/>
                </a:solidFill>
              </a:rPr>
              <a:t>Principali studi empirici</a:t>
            </a:r>
            <a:endParaRPr lang="it-IT" sz="4200" dirty="0">
              <a:solidFill>
                <a:srgbClr val="FFFFFF"/>
              </a:solidFill>
            </a:endParaRPr>
          </a:p>
        </p:txBody>
      </p:sp>
      <p:sp>
        <p:nvSpPr>
          <p:cNvPr id="5" name="Sottotitolo 4">
            <a:extLst>
              <a:ext uri="{FF2B5EF4-FFF2-40B4-BE49-F238E27FC236}">
                <a16:creationId xmlns:a16="http://schemas.microsoft.com/office/drawing/2014/main" id="{5D648364-D8F0-C441-BD3B-466325073443}"/>
              </a:ext>
            </a:extLst>
          </p:cNvPr>
          <p:cNvSpPr>
            <a:spLocks noGrp="1"/>
          </p:cNvSpPr>
          <p:nvPr>
            <p:ph type="subTitle" idx="1"/>
          </p:nvPr>
        </p:nvSpPr>
        <p:spPr>
          <a:xfrm>
            <a:off x="1013011" y="4870824"/>
            <a:ext cx="7504463" cy="1458258"/>
          </a:xfrm>
        </p:spPr>
        <p:txBody>
          <a:bodyPr anchor="ctr">
            <a:normAutofit/>
          </a:bodyPr>
          <a:lstStyle/>
          <a:p>
            <a:pPr algn="l"/>
            <a:r>
              <a:rPr lang="it-IT" dirty="0"/>
              <a:t>Livello algoritmico</a:t>
            </a:r>
          </a:p>
        </p:txBody>
      </p:sp>
    </p:spTree>
    <p:extLst>
      <p:ext uri="{BB962C8B-B14F-4D97-AF65-F5344CB8AC3E}">
        <p14:creationId xmlns:p14="http://schemas.microsoft.com/office/powerpoint/2010/main" val="34603821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Tipo di partecipanti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2800" dirty="0"/>
              <a:t>umani o altri animali (topi, cani, piccioni, gatti, scimmie, ecc.). Molti, ma non tutti, processi di apprendimento esperienziale sono simili nelle loro manifestazioni umane e non umane.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CD3F14E-DD2D-BB4E-B6F7-20B5F8E4506D}"/>
              </a:ext>
            </a:extLst>
          </p:cNvPr>
          <p:cNvSpPr>
            <a:spLocks noGrp="1"/>
          </p:cNvSpPr>
          <p:nvPr>
            <p:ph type="title"/>
          </p:nvPr>
        </p:nvSpPr>
        <p:spPr>
          <a:xfrm>
            <a:off x="350041" y="586855"/>
            <a:ext cx="2401025" cy="3387497"/>
          </a:xfrm>
        </p:spPr>
        <p:txBody>
          <a:bodyPr anchor="b">
            <a:normAutofit/>
          </a:bodyPr>
          <a:lstStyle/>
          <a:p>
            <a:pPr algn="r">
              <a:lnSpc>
                <a:spcPct val="90000"/>
              </a:lnSpc>
            </a:pPr>
            <a:r>
              <a:rPr lang="it-IT" sz="3000" dirty="0">
                <a:solidFill>
                  <a:srgbClr val="FFFFFF"/>
                </a:solidFill>
              </a:rPr>
              <a:t>Presentazione simultanea o seriale degli eventi stimolo</a:t>
            </a:r>
            <a:br>
              <a:rPr lang="it-IT" sz="3000" dirty="0">
                <a:solidFill>
                  <a:srgbClr val="FFFFFF"/>
                </a:solidFill>
              </a:rPr>
            </a:br>
            <a:br>
              <a:rPr lang="it-IT" sz="3000" dirty="0">
                <a:solidFill>
                  <a:srgbClr val="FFFFFF"/>
                </a:solidFill>
              </a:rPr>
            </a:br>
            <a:endParaRPr lang="it-IT" sz="3000" dirty="0">
              <a:solidFill>
                <a:srgbClr val="FFFFFF"/>
              </a:solidFill>
            </a:endParaRP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i="1" dirty="0"/>
              <a:t>la presentazione seriale, </a:t>
            </a:r>
            <a:r>
              <a:rPr lang="it-IT" sz="1700" dirty="0"/>
              <a:t>prevede che il tempo dell’esperimento sia suddiviso in periodi.</a:t>
            </a:r>
          </a:p>
          <a:p>
            <a:pPr lvl="1"/>
            <a:r>
              <a:rPr lang="it-IT" sz="1700" dirty="0"/>
              <a:t> In ogni periodo, si presentano uno o alcuni eventi stimolo [</a:t>
            </a:r>
            <a:r>
              <a:rPr lang="it-IT" sz="1700" i="1" dirty="0" err="1"/>
              <a:t>cue</a:t>
            </a:r>
            <a:r>
              <a:rPr lang="it-IT" sz="1700" i="1" dirty="0"/>
              <a:t>] e “conseguenze” [</a:t>
            </a:r>
            <a:r>
              <a:rPr lang="it-IT" sz="1700" i="1" dirty="0" err="1"/>
              <a:t>outcome</a:t>
            </a:r>
            <a:r>
              <a:rPr lang="it-IT" sz="1700" i="1" dirty="0"/>
              <a:t>]</a:t>
            </a:r>
          </a:p>
          <a:p>
            <a:pPr lvl="1"/>
            <a:r>
              <a:rPr lang="it-IT" sz="1700" i="1" dirty="0"/>
              <a:t>spesso chiamati </a:t>
            </a:r>
            <a:r>
              <a:rPr lang="it-IT" sz="1700" dirty="0"/>
              <a:t>“CS” e “US”, rispettivamente (</a:t>
            </a:r>
            <a:r>
              <a:rPr lang="it-IT" sz="1700" dirty="0" err="1"/>
              <a:t>conditioned</a:t>
            </a:r>
            <a:r>
              <a:rPr lang="it-IT" sz="1700" dirty="0"/>
              <a:t> </a:t>
            </a:r>
            <a:r>
              <a:rPr lang="it-IT" sz="1700" dirty="0" err="1"/>
              <a:t>stimulus</a:t>
            </a:r>
            <a:r>
              <a:rPr lang="it-IT" sz="1700" dirty="0"/>
              <a:t> e </a:t>
            </a:r>
            <a:r>
              <a:rPr lang="it-IT" sz="1700" dirty="0" err="1"/>
              <a:t>undonditioned</a:t>
            </a:r>
            <a:r>
              <a:rPr lang="it-IT" sz="1700" dirty="0"/>
              <a:t> </a:t>
            </a:r>
            <a:r>
              <a:rPr lang="it-IT" sz="1700" dirty="0" err="1"/>
              <a:t>stimulus</a:t>
            </a:r>
            <a:r>
              <a:rPr lang="it-IT" sz="1700" dirty="0"/>
              <a:t>).</a:t>
            </a:r>
          </a:p>
          <a:p>
            <a:r>
              <a:rPr lang="it-IT" sz="1700" dirty="0"/>
              <a:t>La </a:t>
            </a:r>
            <a:r>
              <a:rPr lang="it-IT" sz="1700" i="1" dirty="0"/>
              <a:t>presentazione simultanea</a:t>
            </a:r>
            <a:r>
              <a:rPr lang="it-IT" sz="1700" dirty="0"/>
              <a:t> prevede che tutti gli stimoli siano forniti contemporaneamente in forma sintetica, per esempio attraverso una tavola di contingenza o un diagramma grafico che illustri le concomitanze di “indizi” e “conseguenze</a:t>
            </a:r>
          </a:p>
          <a:p>
            <a:r>
              <a:rPr lang="it-IT" sz="1700" dirty="0"/>
              <a:t>La presentazione seriale può essere usata sia con umani sia con altre specie. Quella seriale è esclusivamente utilizzabile con umani </a:t>
            </a:r>
          </a:p>
          <a:p>
            <a:endParaRPr lang="it-IT" sz="17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1143000"/>
          </a:xfrm>
        </p:spPr>
        <p:txBody>
          <a:bodyPr/>
          <a:lstStyle/>
          <a:p>
            <a:r>
              <a:rPr lang="it-IT" dirty="0"/>
              <a:t>Codice convenzionale</a:t>
            </a:r>
          </a:p>
        </p:txBody>
      </p:sp>
      <p:sp>
        <p:nvSpPr>
          <p:cNvPr id="3" name="Segnaposto contenuto 2"/>
          <p:cNvSpPr>
            <a:spLocks noGrp="1"/>
          </p:cNvSpPr>
          <p:nvPr>
            <p:ph idx="1"/>
          </p:nvPr>
        </p:nvSpPr>
        <p:spPr>
          <a:xfrm>
            <a:off x="457200" y="846521"/>
            <a:ext cx="8229600" cy="6011479"/>
          </a:xfrm>
        </p:spPr>
        <p:txBody>
          <a:bodyPr>
            <a:normAutofit/>
          </a:bodyPr>
          <a:lstStyle/>
          <a:p>
            <a:r>
              <a:rPr lang="it-IT" dirty="0"/>
              <a:t>In letteratura si usa un codice più o meno standard (con lievi differenze da autore a autore) per descrivere concisamente la struttura degli stimoli tipica di alcuni importanti paradigmi sperimentali. Esempio:</a:t>
            </a:r>
          </a:p>
          <a:p>
            <a:r>
              <a:rPr lang="it-IT" dirty="0"/>
              <a:t>“blocco all’indietro”: Fase 1: AB+; Fase 2: B+; Test: A → r o 0; Controllo: AB+; Test: A → R.</a:t>
            </a:r>
          </a:p>
          <a:p>
            <a:endParaRPr lang="it-IT" dirty="0"/>
          </a:p>
          <a:p>
            <a:endParaRPr lang="it-IT" dirty="0"/>
          </a:p>
          <a:p>
            <a:endParaRPr lang="it-IT" dirty="0"/>
          </a:p>
          <a:p>
            <a:endParaRPr lang="it-IT" dirty="0"/>
          </a:p>
        </p:txBody>
      </p:sp>
      <p:sp>
        <p:nvSpPr>
          <p:cNvPr id="4" name="CasellaDiTesto 3"/>
          <p:cNvSpPr txBox="1"/>
          <p:nvPr/>
        </p:nvSpPr>
        <p:spPr>
          <a:xfrm>
            <a:off x="-3060889" y="3109503"/>
            <a:ext cx="184666" cy="369332"/>
          </a:xfrm>
          <a:prstGeom prst="rect">
            <a:avLst/>
          </a:prstGeom>
          <a:noFill/>
        </p:spPr>
        <p:txBody>
          <a:bodyPr wrap="none" rtlCol="0">
            <a:spAutoFit/>
          </a:bodyPr>
          <a:lstStyle/>
          <a:p>
            <a:endParaRPr lang="it-IT" dirty="0"/>
          </a:p>
        </p:txBody>
      </p:sp>
      <p:sp>
        <p:nvSpPr>
          <p:cNvPr id="5" name="Rettangolo 4"/>
          <p:cNvSpPr/>
          <p:nvPr/>
        </p:nvSpPr>
        <p:spPr>
          <a:xfrm>
            <a:off x="879192" y="3478835"/>
            <a:ext cx="3305109" cy="493514"/>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6" name="CasellaDiTesto 5"/>
          <p:cNvSpPr txBox="1"/>
          <p:nvPr/>
        </p:nvSpPr>
        <p:spPr>
          <a:xfrm>
            <a:off x="1123412" y="4867755"/>
            <a:ext cx="3676344" cy="369332"/>
          </a:xfrm>
          <a:prstGeom prst="rect">
            <a:avLst/>
          </a:prstGeom>
          <a:noFill/>
        </p:spPr>
        <p:txBody>
          <a:bodyPr wrap="none" rtlCol="0">
            <a:spAutoFit/>
          </a:bodyPr>
          <a:lstStyle/>
          <a:p>
            <a:r>
              <a:rPr lang="it-IT" dirty="0">
                <a:solidFill>
                  <a:srgbClr val="FF0000"/>
                </a:solidFill>
              </a:rPr>
              <a:t>Nome del fenomeno o del paradigma</a:t>
            </a:r>
          </a:p>
        </p:txBody>
      </p:sp>
      <p:sp>
        <p:nvSpPr>
          <p:cNvPr id="7" name="Rettangolo 6"/>
          <p:cNvSpPr/>
          <p:nvPr/>
        </p:nvSpPr>
        <p:spPr>
          <a:xfrm>
            <a:off x="4336702" y="3478835"/>
            <a:ext cx="1915328" cy="493514"/>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8" name="CasellaDiTesto 7"/>
          <p:cNvSpPr txBox="1"/>
          <p:nvPr/>
        </p:nvSpPr>
        <p:spPr>
          <a:xfrm>
            <a:off x="3590996" y="4498423"/>
            <a:ext cx="5558734" cy="646331"/>
          </a:xfrm>
          <a:prstGeom prst="rect">
            <a:avLst/>
          </a:prstGeom>
          <a:noFill/>
        </p:spPr>
        <p:txBody>
          <a:bodyPr wrap="none" rtlCol="0">
            <a:spAutoFit/>
          </a:bodyPr>
          <a:lstStyle/>
          <a:p>
            <a:r>
              <a:rPr lang="it-IT" dirty="0">
                <a:solidFill>
                  <a:srgbClr val="FF0000"/>
                </a:solidFill>
              </a:rPr>
              <a:t>Una prima fase di training in cui si presentano</a:t>
            </a:r>
          </a:p>
          <a:p>
            <a:r>
              <a:rPr lang="it-IT" dirty="0">
                <a:solidFill>
                  <a:srgbClr val="FF0000"/>
                </a:solidFill>
              </a:rPr>
              <a:t>Due </a:t>
            </a:r>
            <a:r>
              <a:rPr lang="it-IT" dirty="0" err="1">
                <a:solidFill>
                  <a:srgbClr val="FF0000"/>
                </a:solidFill>
              </a:rPr>
              <a:t>Cue</a:t>
            </a:r>
            <a:r>
              <a:rPr lang="it-IT" dirty="0">
                <a:solidFill>
                  <a:srgbClr val="FF0000"/>
                </a:solidFill>
              </a:rPr>
              <a:t> (A e </a:t>
            </a:r>
            <a:r>
              <a:rPr lang="it-IT" dirty="0" err="1">
                <a:solidFill>
                  <a:srgbClr val="FF0000"/>
                </a:solidFill>
              </a:rPr>
              <a:t>B</a:t>
            </a:r>
            <a:r>
              <a:rPr lang="it-IT" dirty="0">
                <a:solidFill>
                  <a:srgbClr val="FF0000"/>
                </a:solidFill>
              </a:rPr>
              <a:t>) seguiti dal manifestarsi di un </a:t>
            </a:r>
            <a:r>
              <a:rPr lang="it-IT" dirty="0" err="1">
                <a:solidFill>
                  <a:srgbClr val="FF0000"/>
                </a:solidFill>
              </a:rPr>
              <a:t>outcome</a:t>
            </a:r>
            <a:r>
              <a:rPr lang="it-IT" dirty="0">
                <a:solidFill>
                  <a:srgbClr val="FF0000"/>
                </a:solidFill>
              </a:rPr>
              <a:t> (+)</a:t>
            </a:r>
          </a:p>
        </p:txBody>
      </p:sp>
      <p:sp>
        <p:nvSpPr>
          <p:cNvPr id="9" name="Rettangolo 8"/>
          <p:cNvSpPr/>
          <p:nvPr/>
        </p:nvSpPr>
        <p:spPr>
          <a:xfrm>
            <a:off x="6404430" y="3478835"/>
            <a:ext cx="1915328" cy="493514"/>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10" name="CasellaDiTesto 9"/>
          <p:cNvSpPr txBox="1"/>
          <p:nvPr/>
        </p:nvSpPr>
        <p:spPr>
          <a:xfrm>
            <a:off x="2206260" y="5237087"/>
            <a:ext cx="6183153" cy="646331"/>
          </a:xfrm>
          <a:prstGeom prst="rect">
            <a:avLst/>
          </a:prstGeom>
          <a:noFill/>
        </p:spPr>
        <p:txBody>
          <a:bodyPr wrap="none" rtlCol="0">
            <a:spAutoFit/>
          </a:bodyPr>
          <a:lstStyle/>
          <a:p>
            <a:r>
              <a:rPr lang="it-IT" dirty="0">
                <a:solidFill>
                  <a:srgbClr val="FF0000"/>
                </a:solidFill>
              </a:rPr>
              <a:t>Una seconda fase di training in cui si presenta</a:t>
            </a:r>
          </a:p>
          <a:p>
            <a:r>
              <a:rPr lang="it-IT" dirty="0">
                <a:solidFill>
                  <a:srgbClr val="FF0000"/>
                </a:solidFill>
              </a:rPr>
              <a:t>il </a:t>
            </a:r>
            <a:r>
              <a:rPr lang="it-IT" dirty="0" err="1">
                <a:solidFill>
                  <a:srgbClr val="FF0000"/>
                </a:solidFill>
              </a:rPr>
              <a:t>cue</a:t>
            </a:r>
            <a:r>
              <a:rPr lang="it-IT" dirty="0">
                <a:solidFill>
                  <a:srgbClr val="FF0000"/>
                </a:solidFill>
              </a:rPr>
              <a:t> </a:t>
            </a:r>
            <a:r>
              <a:rPr lang="it-IT" dirty="0" err="1">
                <a:solidFill>
                  <a:srgbClr val="FF0000"/>
                </a:solidFill>
              </a:rPr>
              <a:t>B</a:t>
            </a:r>
            <a:r>
              <a:rPr lang="it-IT" dirty="0">
                <a:solidFill>
                  <a:srgbClr val="FF0000"/>
                </a:solidFill>
              </a:rPr>
              <a:t> in assenza di A seguito dal manifestarsi dell’ </a:t>
            </a:r>
            <a:r>
              <a:rPr lang="it-IT" dirty="0" err="1">
                <a:solidFill>
                  <a:srgbClr val="FF0000"/>
                </a:solidFill>
              </a:rPr>
              <a:t>outcome</a:t>
            </a:r>
            <a:r>
              <a:rPr lang="it-IT" dirty="0">
                <a:solidFill>
                  <a:srgbClr val="FF0000"/>
                </a:solidFill>
              </a:rPr>
              <a:t> (+)</a:t>
            </a:r>
          </a:p>
        </p:txBody>
      </p:sp>
      <p:sp>
        <p:nvSpPr>
          <p:cNvPr id="11" name="Rettangolo 10"/>
          <p:cNvSpPr/>
          <p:nvPr/>
        </p:nvSpPr>
        <p:spPr>
          <a:xfrm>
            <a:off x="879192" y="4004909"/>
            <a:ext cx="2711804" cy="493514"/>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12" name="CasellaDiTesto 11"/>
          <p:cNvSpPr txBox="1"/>
          <p:nvPr/>
        </p:nvSpPr>
        <p:spPr>
          <a:xfrm>
            <a:off x="138532" y="5712652"/>
            <a:ext cx="8697062" cy="369332"/>
          </a:xfrm>
          <a:prstGeom prst="rect">
            <a:avLst/>
          </a:prstGeom>
          <a:noFill/>
        </p:spPr>
        <p:txBody>
          <a:bodyPr wrap="none" rtlCol="0">
            <a:spAutoFit/>
          </a:bodyPr>
          <a:lstStyle/>
          <a:p>
            <a:r>
              <a:rPr lang="it-IT" dirty="0">
                <a:solidFill>
                  <a:srgbClr val="FF0000"/>
                </a:solidFill>
              </a:rPr>
              <a:t>Una fase di test in cui si controllano le risposte al solo </a:t>
            </a:r>
            <a:r>
              <a:rPr lang="it-IT" dirty="0" err="1">
                <a:solidFill>
                  <a:srgbClr val="FF0000"/>
                </a:solidFill>
              </a:rPr>
              <a:t>cue</a:t>
            </a:r>
            <a:r>
              <a:rPr lang="it-IT" dirty="0">
                <a:solidFill>
                  <a:srgbClr val="FF0000"/>
                </a:solidFill>
              </a:rPr>
              <a:t> A, trovandole lievi (</a:t>
            </a:r>
            <a:r>
              <a:rPr lang="it-IT" dirty="0" err="1">
                <a:solidFill>
                  <a:srgbClr val="FF0000"/>
                </a:solidFill>
              </a:rPr>
              <a:t>r</a:t>
            </a:r>
            <a:r>
              <a:rPr lang="it-IT" dirty="0">
                <a:solidFill>
                  <a:srgbClr val="FF0000"/>
                </a:solidFill>
              </a:rPr>
              <a:t>) o assenti (</a:t>
            </a:r>
            <a:r>
              <a:rPr lang="it-IT" dirty="0" err="1">
                <a:solidFill>
                  <a:srgbClr val="FF0000"/>
                </a:solidFill>
              </a:rPr>
              <a:t>0</a:t>
            </a:r>
            <a:r>
              <a:rPr lang="it-IT" dirty="0">
                <a:solidFill>
                  <a:srgbClr val="FF0000"/>
                </a:solidFill>
              </a:rPr>
              <a:t>)</a:t>
            </a:r>
          </a:p>
        </p:txBody>
      </p:sp>
      <p:sp>
        <p:nvSpPr>
          <p:cNvPr id="13" name="Rettangolo 12"/>
          <p:cNvSpPr/>
          <p:nvPr/>
        </p:nvSpPr>
        <p:spPr>
          <a:xfrm>
            <a:off x="3282102" y="3972349"/>
            <a:ext cx="5404698" cy="493514"/>
          </a:xfrm>
          <a:prstGeom prst="rect">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
        <p:nvSpPr>
          <p:cNvPr id="14" name="CasellaDiTesto 13"/>
          <p:cNvSpPr txBox="1"/>
          <p:nvPr/>
        </p:nvSpPr>
        <p:spPr>
          <a:xfrm>
            <a:off x="368088" y="4498423"/>
            <a:ext cx="7864803" cy="646331"/>
          </a:xfrm>
          <a:prstGeom prst="rect">
            <a:avLst/>
          </a:prstGeom>
          <a:noFill/>
        </p:spPr>
        <p:txBody>
          <a:bodyPr wrap="none" rtlCol="0">
            <a:spAutoFit/>
          </a:bodyPr>
          <a:lstStyle/>
          <a:p>
            <a:r>
              <a:rPr lang="it-IT" dirty="0">
                <a:solidFill>
                  <a:srgbClr val="FF0000"/>
                </a:solidFill>
              </a:rPr>
              <a:t>La condizione di controllo omette la fase </a:t>
            </a:r>
            <a:r>
              <a:rPr lang="it-IT" dirty="0" err="1">
                <a:solidFill>
                  <a:srgbClr val="FF0000"/>
                </a:solidFill>
              </a:rPr>
              <a:t>2</a:t>
            </a:r>
            <a:r>
              <a:rPr lang="it-IT" dirty="0">
                <a:solidFill>
                  <a:srgbClr val="FF0000"/>
                </a:solidFill>
              </a:rPr>
              <a:t> del training, trovando che, in quel caso,</a:t>
            </a:r>
          </a:p>
          <a:p>
            <a:r>
              <a:rPr lang="it-IT" dirty="0">
                <a:solidFill>
                  <a:srgbClr val="FF0000"/>
                </a:solidFill>
              </a:rPr>
              <a:t>Il partecipante impara ad aspettarsi l’</a:t>
            </a:r>
            <a:r>
              <a:rPr lang="it-IT" dirty="0" err="1">
                <a:solidFill>
                  <a:srgbClr val="FF0000"/>
                </a:solidFill>
              </a:rPr>
              <a:t>outcome</a:t>
            </a:r>
            <a:r>
              <a:rPr lang="it-IT" dirty="0">
                <a:solidFill>
                  <a:srgbClr val="FF0000"/>
                </a:solidFill>
              </a:rPr>
              <a:t> al presentarsi del solo </a:t>
            </a:r>
            <a:r>
              <a:rPr lang="it-IT" dirty="0" err="1">
                <a:solidFill>
                  <a:srgbClr val="FF0000"/>
                </a:solidFill>
              </a:rPr>
              <a:t>cue</a:t>
            </a:r>
            <a:r>
              <a:rPr lang="it-IT" dirty="0">
                <a:solidFill>
                  <a:srgbClr val="FF0000"/>
                </a:solidFill>
              </a:rPr>
              <a:t> 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5"/>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7"/>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9"/>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0"/>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1" nodeType="clickEffect">
                                  <p:stCondLst>
                                    <p:cond delay="0"/>
                                  </p:stCondLst>
                                  <p:childTnLst>
                                    <p:set>
                                      <p:cBhvr>
                                        <p:cTn id="48" dur="1" fill="hold">
                                          <p:stCondLst>
                                            <p:cond delay="0"/>
                                          </p:stCondLst>
                                        </p:cTn>
                                        <p:tgtEl>
                                          <p:spTgt spid="11"/>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12"/>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xit" presetSubtype="0" fill="hold" grpId="1" nodeType="clickEffect">
                                  <p:stCondLst>
                                    <p:cond delay="0"/>
                                  </p:stCondLst>
                                  <p:childTnLst>
                                    <p:set>
                                      <p:cBhvr>
                                        <p:cTn id="60" dur="1" fill="hold">
                                          <p:stCondLst>
                                            <p:cond delay="0"/>
                                          </p:stCondLst>
                                        </p:cTn>
                                        <p:tgtEl>
                                          <p:spTgt spid="13"/>
                                        </p:tgtEl>
                                        <p:attrNameLst>
                                          <p:attrName>style.visibility</p:attrName>
                                        </p:attrNameLst>
                                      </p:cBhvr>
                                      <p:to>
                                        <p:strVal val="hidden"/>
                                      </p:to>
                                    </p:set>
                                  </p:childTnLst>
                                </p:cTn>
                              </p:par>
                              <p:par>
                                <p:cTn id="61" presetID="1" presetClass="exit" presetSubtype="0" fill="hold" grpId="1" nodeType="withEffect">
                                  <p:stCondLst>
                                    <p:cond delay="0"/>
                                  </p:stCondLst>
                                  <p:childTnLst>
                                    <p:set>
                                      <p:cBhvr>
                                        <p:cTn id="62" dur="1" fill="hold">
                                          <p:stCondLst>
                                            <p:cond delay="0"/>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6" grpId="1"/>
      <p:bldP spid="7" grpId="0" animBg="1"/>
      <p:bldP spid="7" grpId="1" animBg="1"/>
      <p:bldP spid="8" grpId="0"/>
      <p:bldP spid="8" grpId="1"/>
      <p:bldP spid="9" grpId="0" animBg="1"/>
      <p:bldP spid="9" grpId="1" animBg="1"/>
      <p:bldP spid="10" grpId="0"/>
      <p:bldP spid="10" grpId="1"/>
      <p:bldP spid="11" grpId="0" animBg="1"/>
      <p:bldP spid="11" grpId="1" animBg="1"/>
      <p:bldP spid="12" grpId="0"/>
      <p:bldP spid="12" grpId="1"/>
      <p:bldP spid="13" grpId="0" animBg="1"/>
      <p:bldP spid="13" grpId="1" animBg="1"/>
      <p:bldP spid="14" grpId="0"/>
      <p:bldP spid="14" grpId="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 y="586855"/>
            <a:ext cx="2990184" cy="3387497"/>
          </a:xfrm>
        </p:spPr>
        <p:txBody>
          <a:bodyPr anchor="b">
            <a:normAutofit/>
          </a:bodyPr>
          <a:lstStyle/>
          <a:p>
            <a:pPr algn="r"/>
            <a:r>
              <a:rPr lang="it-IT" sz="3500" dirty="0">
                <a:solidFill>
                  <a:srgbClr val="FFFFFF"/>
                </a:solidFill>
              </a:rPr>
              <a:t>Misura esplicita o implicita dell’ apprendimento</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La “risposta” – utilizzata per verificare il grado di apprendimento del partecipante… </a:t>
            </a:r>
          </a:p>
          <a:p>
            <a:pPr lvl="1"/>
            <a:r>
              <a:rPr lang="it-IT" sz="1700"/>
              <a:t>Cioè, nell’esempio, quanto il partecipante preveda la comparsa dell’outcome al manifestarsi del cue</a:t>
            </a:r>
          </a:p>
          <a:p>
            <a:r>
              <a:rPr lang="it-IT" sz="1700"/>
              <a:t>Può essere implicita (comportamentale) </a:t>
            </a:r>
          </a:p>
          <a:p>
            <a:pPr lvl="1"/>
            <a:r>
              <a:rPr lang="it-IT" sz="1700"/>
              <a:t>Sia in umani sia in altre specie</a:t>
            </a:r>
          </a:p>
          <a:p>
            <a:pPr lvl="1"/>
            <a:r>
              <a:rPr lang="it-IT" sz="1700"/>
              <a:t>Premere una leva, orientare l’attenzione, attivare una risposta riflessa all’outcome, misurare un qualche parametro fisiologico, ecc.</a:t>
            </a:r>
          </a:p>
          <a:p>
            <a:r>
              <a:rPr lang="it-IT" sz="1700"/>
              <a:t>O esplicita (verbale)</a:t>
            </a:r>
          </a:p>
          <a:p>
            <a:pPr lvl="1"/>
            <a:r>
              <a:rPr lang="it-IT" sz="1700"/>
              <a:t>Solo esseri umani; stime dell’associazione o della forza causale tra cue e outcome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Valore di incentivo dell’outcome</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Particolarmente importante in presentazione seriale e con misurazioni implicite</a:t>
            </a:r>
          </a:p>
          <a:p>
            <a:r>
              <a:rPr lang="it-IT" sz="1700"/>
              <a:t>È la valenza edonica dell’evento outcome</a:t>
            </a:r>
          </a:p>
          <a:p>
            <a:r>
              <a:rPr lang="it-IT" sz="1700"/>
              <a:t>L’US è un incentivo se è intrinsecamente dotato di un qualche valore edonico</a:t>
            </a:r>
          </a:p>
          <a:p>
            <a:pPr lvl="1"/>
            <a:r>
              <a:rPr lang="it-IT" sz="1700"/>
              <a:t>piacevole vs spiacevole, soddisfacente vs insoddisfacente, ecc.: in generale, si dice “stimolo appetitivo” vs “stimolo aversivo”</a:t>
            </a:r>
          </a:p>
          <a:p>
            <a:r>
              <a:rPr lang="it-IT" sz="1700"/>
              <a:t>Altrimenti, non è un incentivo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Esempi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un topo affamato apprende che schiacciando una levetta (CS) nella sua mangiatoia cade una pallina di cibo (US)</a:t>
            </a:r>
          </a:p>
          <a:p>
            <a:pPr lvl="1"/>
            <a:r>
              <a:rPr lang="it-IT" sz="1700"/>
              <a:t>US è incentivante o no? Appetitivo o aversivo?</a:t>
            </a:r>
          </a:p>
          <a:p>
            <a:r>
              <a:rPr lang="it-IT" sz="1700"/>
              <a:t>Un topo aggirandosi in un labirinto pieno di curve e stanze (nell’ordine seriale in cui li esperisce, ciascuno di essi può costituire un </a:t>
            </a:r>
            <a:r>
              <a:rPr lang="it-IT" sz="1700" i="1"/>
              <a:t>cue CS o un outcome US) </a:t>
            </a:r>
            <a:r>
              <a:rPr lang="it-IT" sz="1700"/>
              <a:t>apprende una mappa mentale del labirinto</a:t>
            </a:r>
          </a:p>
          <a:p>
            <a:pPr lvl="1"/>
            <a:r>
              <a:rPr lang="it-IT" sz="1700"/>
              <a:t>Gli US sono incentivanti o no?</a:t>
            </a:r>
          </a:p>
          <a:p>
            <a:endParaRPr lang="it-IT" sz="17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olo 3"/>
          <p:cNvSpPr>
            <a:spLocks noGrp="1"/>
          </p:cNvSpPr>
          <p:nvPr>
            <p:ph type="ctrTitle"/>
          </p:nvPr>
        </p:nvSpPr>
        <p:spPr>
          <a:xfrm>
            <a:off x="1040148" y="818984"/>
            <a:ext cx="4947184" cy="3268520"/>
          </a:xfrm>
        </p:spPr>
        <p:txBody>
          <a:bodyPr>
            <a:normAutofit/>
          </a:bodyPr>
          <a:lstStyle/>
          <a:p>
            <a:pPr algn="r"/>
            <a:r>
              <a:rPr lang="it-IT" sz="4200" b="1">
                <a:solidFill>
                  <a:srgbClr val="FFFFFF"/>
                </a:solidFill>
              </a:rPr>
              <a:t>I paradigmi classici e i loro risultati</a:t>
            </a:r>
            <a:endParaRPr lang="it-IT" sz="4200">
              <a:solidFill>
                <a:srgbClr val="FFFFFF"/>
              </a:solidFill>
            </a:endParaRPr>
          </a:p>
        </p:txBody>
      </p:sp>
      <p:sp>
        <p:nvSpPr>
          <p:cNvPr id="20" name="Rectangle 19">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p:cNvSpPr>
            <a:spLocks noGrp="1"/>
          </p:cNvSpPr>
          <p:nvPr>
            <p:ph type="ctrTitle"/>
          </p:nvPr>
        </p:nvSpPr>
        <p:spPr>
          <a:xfrm>
            <a:off x="617581" y="921715"/>
            <a:ext cx="3872267" cy="2635993"/>
          </a:xfrm>
        </p:spPr>
        <p:txBody>
          <a:bodyPr anchor="b">
            <a:normAutofit/>
          </a:bodyPr>
          <a:lstStyle/>
          <a:p>
            <a:pPr algn="l"/>
            <a:r>
              <a:rPr lang="it-IT" sz="4200"/>
              <a:t>Ivan Pavlov</a:t>
            </a:r>
          </a:p>
        </p:txBody>
      </p:sp>
      <p:sp>
        <p:nvSpPr>
          <p:cNvPr id="13" name="Rectangle 12">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9144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022220"/>
            <a:ext cx="611504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9190104"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ottotitolo 4"/>
          <p:cNvSpPr>
            <a:spLocks noGrp="1"/>
          </p:cNvSpPr>
          <p:nvPr>
            <p:ph type="subTitle" idx="1"/>
          </p:nvPr>
        </p:nvSpPr>
        <p:spPr>
          <a:xfrm>
            <a:off x="617581" y="4541263"/>
            <a:ext cx="3497218" cy="1395022"/>
          </a:xfrm>
        </p:spPr>
        <p:txBody>
          <a:bodyPr anchor="t">
            <a:normAutofit/>
          </a:bodyPr>
          <a:lstStyle/>
          <a:p>
            <a:pPr algn="l">
              <a:lnSpc>
                <a:spcPct val="90000"/>
              </a:lnSpc>
            </a:pPr>
            <a:r>
              <a:rPr lang="it-IT" sz="1800">
                <a:solidFill>
                  <a:srgbClr val="FFFFFF"/>
                </a:solidFill>
              </a:rPr>
              <a:t>Fisiologo russo, 1849-1936, Nobel nel 1904 per studi sulla digestione; successivamente interessato a scoprire come si formino “associazioni” nel cervello</a:t>
            </a:r>
          </a:p>
        </p:txBody>
      </p:sp>
      <p:pic>
        <p:nvPicPr>
          <p:cNvPr id="6" name="Immagine 5"/>
          <p:cNvPicPr>
            <a:picLocks noChangeAspect="1"/>
          </p:cNvPicPr>
          <p:nvPr/>
        </p:nvPicPr>
        <p:blipFill>
          <a:blip r:embed="rId2"/>
          <a:stretch>
            <a:fillRect/>
          </a:stretch>
        </p:blipFill>
        <p:spPr>
          <a:xfrm>
            <a:off x="4930430" y="1260261"/>
            <a:ext cx="3872266" cy="3959479"/>
          </a:xfrm>
          <a:prstGeom prst="rect">
            <a:avLst/>
          </a:prstGeom>
        </p:spPr>
      </p:pic>
      <p:sp>
        <p:nvSpPr>
          <p:cNvPr id="19" name="Rectangle 18">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9143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2200">
                <a:solidFill>
                  <a:srgbClr val="FFFFFF"/>
                </a:solidFill>
              </a:rPr>
              <a:t>“Condizionamento rispondente”</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Molti esperimenti tutti seriali, su animali, con misure implicite, quasi tutti con US incentivanti</a:t>
            </a:r>
          </a:p>
          <a:p>
            <a:r>
              <a:rPr lang="it-IT" sz="1700"/>
              <a:t>illustrò che la ripetuta associazione in condizioni di contiguità temporale </a:t>
            </a:r>
          </a:p>
          <a:p>
            <a:pPr lvl="1"/>
            <a:r>
              <a:rPr lang="it-IT" sz="1700"/>
              <a:t>adiacenza, o parziale sovrapposizione, o breve distanza</a:t>
            </a:r>
          </a:p>
          <a:p>
            <a:r>
              <a:rPr lang="it-IT" sz="1700"/>
              <a:t>tra un CS non in grado di provocare una risposta R</a:t>
            </a:r>
          </a:p>
          <a:p>
            <a:pPr lvl="1"/>
            <a:r>
              <a:rPr lang="it-IT" sz="1700"/>
              <a:t>per esempio, l’accendersi di una luce non è in grado, inizialmente, di provocare salivazione</a:t>
            </a:r>
          </a:p>
          <a:p>
            <a:r>
              <a:rPr lang="it-IT" sz="1700"/>
              <a:t> e un US in grado di provocare R</a:t>
            </a:r>
          </a:p>
          <a:p>
            <a:pPr lvl="1"/>
            <a:r>
              <a:rPr lang="it-IT" sz="1700"/>
              <a:t>per esempio, un piatto colmo di cibo provoca R</a:t>
            </a:r>
          </a:p>
          <a:p>
            <a:r>
              <a:rPr lang="it-IT" sz="1700"/>
              <a:t>porta CS a elicitare R anche quando presentato in assenza di US</a:t>
            </a:r>
          </a:p>
          <a:p>
            <a:pPr lvl="1"/>
            <a:r>
              <a:rPr lang="it-IT" sz="1700"/>
              <a:t>in altre parole, presentando insieme CS e US, P(R|CS ∧ ¬US) cresce.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r>
              <a:rPr lang="it-IT" sz="3500">
                <a:solidFill>
                  <a:srgbClr val="FFFFFF"/>
                </a:solidFill>
              </a:rPr>
              <a:t>Estinzione e recupero spontaneo</a:t>
            </a:r>
          </a:p>
        </p:txBody>
      </p:sp>
      <p:sp>
        <p:nvSpPr>
          <p:cNvPr id="3" name="Segnaposto contenuto 2"/>
          <p:cNvSpPr>
            <a:spLocks noGrp="1"/>
          </p:cNvSpPr>
          <p:nvPr>
            <p:ph idx="1"/>
          </p:nvPr>
        </p:nvSpPr>
        <p:spPr>
          <a:xfrm>
            <a:off x="494675" y="1622745"/>
            <a:ext cx="7827047" cy="4378810"/>
          </a:xfrm>
        </p:spPr>
        <p:txBody>
          <a:bodyPr anchor="ctr">
            <a:normAutofit/>
          </a:bodyPr>
          <a:lstStyle/>
          <a:p>
            <a:r>
              <a:rPr lang="it-IT" sz="2000" dirty="0"/>
              <a:t>Se CS, una volta associato alla risposta </a:t>
            </a:r>
            <a:r>
              <a:rPr lang="it-IT" sz="2000" dirty="0" err="1"/>
              <a:t>R</a:t>
            </a:r>
            <a:r>
              <a:rPr lang="it-IT" sz="2000" dirty="0"/>
              <a:t>, viene presentato molte volte senza più essere accompagnato dall’US, </a:t>
            </a:r>
            <a:r>
              <a:rPr lang="it-IT" sz="2000" dirty="0" err="1"/>
              <a:t>P</a:t>
            </a:r>
            <a:r>
              <a:rPr lang="it-IT" sz="2000" dirty="0"/>
              <a:t>(R|CS ∧¬US) si riduce gradualmente verso 0</a:t>
            </a:r>
          </a:p>
          <a:p>
            <a:pPr lvl="1"/>
            <a:r>
              <a:rPr lang="it-IT" sz="2000" dirty="0"/>
              <a:t>la risposta </a:t>
            </a:r>
            <a:r>
              <a:rPr lang="it-IT" sz="2000" dirty="0" err="1"/>
              <a:t>R</a:t>
            </a:r>
            <a:r>
              <a:rPr lang="it-IT" sz="2000" dirty="0"/>
              <a:t> a CS si dirada e si indebolisce fino a </a:t>
            </a:r>
            <a:r>
              <a:rPr lang="it-IT" sz="2000" i="1" dirty="0"/>
              <a:t>estinguersi</a:t>
            </a:r>
          </a:p>
          <a:p>
            <a:r>
              <a:rPr lang="it-IT" sz="2000" dirty="0"/>
              <a:t>La risposta </a:t>
            </a:r>
            <a:r>
              <a:rPr lang="it-IT" sz="2000" dirty="0" err="1"/>
              <a:t>R</a:t>
            </a:r>
            <a:r>
              <a:rPr lang="it-IT" sz="2000" dirty="0"/>
              <a:t> può ripresentarsi a seguito di CS, pur in forma lieve e per poche prove, in nuove sedute a distanza di tempo</a:t>
            </a:r>
          </a:p>
          <a:p>
            <a:pPr lvl="1"/>
            <a:r>
              <a:rPr lang="it-IT" sz="2000" dirty="0"/>
              <a:t>fenomeno del </a:t>
            </a:r>
            <a:r>
              <a:rPr lang="it-IT" sz="2000" b="1" dirty="0"/>
              <a:t>recupero spontaneo).</a:t>
            </a:r>
            <a:endParaRPr lang="it-IT" sz="20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In sintesi:</a:t>
            </a:r>
          </a:p>
        </p:txBody>
      </p:sp>
      <p:sp>
        <p:nvSpPr>
          <p:cNvPr id="3" name="Segnaposto contenuto 2"/>
          <p:cNvSpPr>
            <a:spLocks noGrp="1"/>
          </p:cNvSpPr>
          <p:nvPr>
            <p:ph idx="1"/>
          </p:nvPr>
        </p:nvSpPr>
        <p:spPr>
          <a:xfrm>
            <a:off x="3607694" y="649480"/>
            <a:ext cx="5534020" cy="5546047"/>
          </a:xfrm>
        </p:spPr>
        <p:txBody>
          <a:bodyPr anchor="ctr">
            <a:normAutofit fontScale="92500"/>
          </a:bodyPr>
          <a:lstStyle/>
          <a:p>
            <a:r>
              <a:rPr lang="it-IT" sz="1700" dirty="0"/>
              <a:t>“Condizionamento rispondente” o “pavloviano”:</a:t>
            </a:r>
          </a:p>
          <a:p>
            <a:r>
              <a:rPr lang="it-IT" sz="1700" dirty="0"/>
              <a:t>dato US → </a:t>
            </a:r>
            <a:r>
              <a:rPr lang="it-IT" sz="1700" dirty="0" err="1"/>
              <a:t>R</a:t>
            </a:r>
            <a:r>
              <a:rPr lang="it-IT" sz="1700" dirty="0"/>
              <a:t>; date ripetute presentazioni di CS → US in condizioni di contiguità temporale (contingenze di tipo </a:t>
            </a:r>
            <a:r>
              <a:rPr lang="it-IT" sz="1700" b="1" dirty="0"/>
              <a:t>a</a:t>
            </a:r>
            <a:r>
              <a:rPr lang="it-IT" sz="1700" dirty="0"/>
              <a:t> tra CS e US); allora:</a:t>
            </a:r>
          </a:p>
          <a:p>
            <a:r>
              <a:rPr lang="it-IT" sz="1700" dirty="0" err="1"/>
              <a:t>P</a:t>
            </a:r>
            <a:r>
              <a:rPr lang="it-IT" sz="1700" dirty="0"/>
              <a:t>(R|CS ∧ ¬US) tende gradualmente verso 1 (o altro valore asintotico). Cioè, si stabilisce l’associazione: CS → </a:t>
            </a:r>
            <a:r>
              <a:rPr lang="it-IT" sz="1700" dirty="0" err="1"/>
              <a:t>R</a:t>
            </a:r>
            <a:r>
              <a:rPr lang="it-IT" sz="1700" dirty="0"/>
              <a:t>.</a:t>
            </a:r>
          </a:p>
          <a:p>
            <a:r>
              <a:rPr lang="it-IT" sz="1700" dirty="0"/>
              <a:t>In codice:</a:t>
            </a:r>
          </a:p>
          <a:p>
            <a:r>
              <a:rPr lang="it-IT" sz="2100" dirty="0"/>
              <a:t> </a:t>
            </a:r>
            <a:r>
              <a:rPr lang="it-IT" sz="2100" b="1" dirty="0"/>
              <a:t>Condizionamento rispondente: A+; Test: A → </a:t>
            </a:r>
            <a:r>
              <a:rPr lang="it-IT" sz="2100" b="1" dirty="0" err="1"/>
              <a:t>R</a:t>
            </a:r>
            <a:r>
              <a:rPr lang="it-IT" sz="2100" b="1" dirty="0"/>
              <a:t>.</a:t>
            </a:r>
          </a:p>
          <a:p>
            <a:r>
              <a:rPr lang="it-IT" sz="2100" dirty="0"/>
              <a:t>“Estinzione” (da Pavlov chiamata anche “inibizione interna”):</a:t>
            </a:r>
          </a:p>
          <a:p>
            <a:r>
              <a:rPr lang="it-IT" sz="2100" dirty="0"/>
              <a:t>data l’associazione precedentemente appresa CS → </a:t>
            </a:r>
            <a:r>
              <a:rPr lang="it-IT" sz="2100" dirty="0" err="1"/>
              <a:t>R</a:t>
            </a:r>
            <a:r>
              <a:rPr lang="it-IT" sz="2100" dirty="0"/>
              <a:t>; date ripetute presentazioni di CS → ¬US (contingenze di tipo</a:t>
            </a:r>
            <a:r>
              <a:rPr lang="it-IT" sz="2100" b="1" dirty="0"/>
              <a:t> b </a:t>
            </a:r>
            <a:r>
              <a:rPr lang="it-IT" sz="2100" dirty="0"/>
              <a:t>tra CS e US); allora:</a:t>
            </a:r>
          </a:p>
          <a:p>
            <a:r>
              <a:rPr lang="it-IT" sz="2100" dirty="0" err="1"/>
              <a:t>P</a:t>
            </a:r>
            <a:r>
              <a:rPr lang="it-IT" sz="2100" dirty="0"/>
              <a:t>(R|CS ∧ ¬US) tende gradualmente verso 0. Cioè, tende a scomparire l’associazione: CS → </a:t>
            </a:r>
            <a:r>
              <a:rPr lang="it-IT" sz="2100" dirty="0" err="1"/>
              <a:t>R</a:t>
            </a:r>
            <a:r>
              <a:rPr lang="it-IT" sz="2100" dirty="0"/>
              <a:t>.</a:t>
            </a:r>
          </a:p>
          <a:p>
            <a:r>
              <a:rPr lang="it-IT" sz="2100" dirty="0"/>
              <a:t>In codice:</a:t>
            </a:r>
          </a:p>
          <a:p>
            <a:r>
              <a:rPr lang="it-IT" sz="2100" b="1" dirty="0"/>
              <a:t>Estinzione: A–; Test: A → 0 o </a:t>
            </a:r>
            <a:r>
              <a:rPr lang="it-IT" sz="2100" b="1" dirty="0" err="1"/>
              <a:t>r</a:t>
            </a:r>
            <a:r>
              <a:rPr lang="it-IT" sz="2100" b="1" dirty="0"/>
              <a:t>.</a:t>
            </a:r>
          </a:p>
          <a:p>
            <a:endParaRPr lang="it-IT" sz="2100" dirty="0"/>
          </a:p>
          <a:p>
            <a:endParaRPr lang="it-IT" sz="21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Altre scoperte di Pavlov (1)</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Intensità. </a:t>
            </a:r>
            <a:r>
              <a:rPr lang="it-IT" sz="1700"/>
              <a:t>Dato CS → R, l’intensità di R cresce con l’intensità di CS. </a:t>
            </a:r>
          </a:p>
          <a:p>
            <a:pPr lvl="1"/>
            <a:r>
              <a:rPr lang="it-IT" sz="1700"/>
              <a:t>Per esempio, se un suono provoca salivazione, un suono più forte provoca maggiore salivazione</a:t>
            </a:r>
          </a:p>
          <a:p>
            <a:r>
              <a:rPr lang="it-IT" sz="1700" b="1"/>
              <a:t>Generalizzazione</a:t>
            </a:r>
            <a:r>
              <a:rPr lang="it-IT" sz="1700"/>
              <a:t>. Dato CS1 → R e un CS2 mai precedentemente associato a US, CS2 tenderà a provocare R con probabilità proporzionale alla sua somiglianza percettiva con CS1. </a:t>
            </a:r>
          </a:p>
          <a:p>
            <a:pPr lvl="1"/>
            <a:r>
              <a:rPr lang="it-IT" sz="1700"/>
              <a:t>Per esempio, se un suono a 800 Hz provoca salivazione, anche un suono a 780 Hz tenderà a provocarla. </a:t>
            </a:r>
          </a:p>
          <a:p>
            <a:pPr lvl="1"/>
            <a:r>
              <a:rPr lang="it-IT" sz="1700"/>
              <a:t>L’importante fenomeno della generalizzazione per somiglianza fu poi approfondito, nella specie umana, da John Watson (Watson, Rayner, 1920).</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Altre scoperte di Pavlov (2)</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Discriminazione appresa. </a:t>
            </a:r>
            <a:r>
              <a:rPr lang="it-IT" sz="1700"/>
              <a:t>Dato CS1 → R, se un CS2 simile a un CS1 inizialmente provoca R, ripetute presentazioni CS2 → ¬US e CS1 → US “estinguono” la risposta a CS2, mentre si preserva quella a CS1. </a:t>
            </a:r>
          </a:p>
          <a:p>
            <a:pPr lvl="1"/>
            <a:r>
              <a:rPr lang="it-IT" sz="1700"/>
              <a:t>L’organismo impara a distinguere CS1 da CS2.</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Altre scoperte di Pavlov (3)</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Inibizione esterna (primo tipo). </a:t>
            </a:r>
            <a:r>
              <a:rPr lang="it-IT" sz="1700"/>
              <a:t>Se CS → R è stata appresa in un dato contesto, tenderà a non presentarsi, o a presentarsi con forza inferiore, in un nuovo contesto.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2700">
                <a:solidFill>
                  <a:srgbClr val="FFFFFF"/>
                </a:solidFill>
              </a:rPr>
              <a:t>Overshadowing</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Inibizione esterna (secondo tipo)</a:t>
            </a:r>
            <a:r>
              <a:rPr lang="it-IT" sz="1700" i="1"/>
              <a:t>. </a:t>
            </a:r>
            <a:r>
              <a:rPr lang="it-IT" sz="1700"/>
              <a:t>La presentazione di un nuovo CS2 molto saliente in concomitanza o subito prima di CS1 tenderà a ridurre la forza di un’associazione CS1 → R precedentemente appresa. </a:t>
            </a:r>
          </a:p>
          <a:p>
            <a:r>
              <a:rPr lang="it-IT" sz="1700"/>
              <a:t>Oggi noto con il termine di </a:t>
            </a:r>
            <a:r>
              <a:rPr lang="it-IT" sz="1700" b="1"/>
              <a:t>overshadowing </a:t>
            </a:r>
            <a:r>
              <a:rPr lang="it-IT" sz="1700" i="1"/>
              <a:t>(oscuramento)</a:t>
            </a:r>
          </a:p>
          <a:p>
            <a:r>
              <a:rPr lang="it-IT" sz="1700"/>
              <a:t> si presenta anche se nessuno dei due CS è già associato a R:</a:t>
            </a:r>
          </a:p>
          <a:p>
            <a:pPr lvl="1"/>
            <a:r>
              <a:rPr lang="it-IT" sz="1700"/>
              <a:t>data una serie (CS1 ∧ CS2) → US, dove CS1 è più saliente di CS2, sarà appresa soprattutto o esclusivamente CS1 → US, e non CS2 → US. </a:t>
            </a:r>
          </a:p>
          <a:p>
            <a:r>
              <a:rPr lang="it-IT" sz="1700"/>
              <a:t>In codice:</a:t>
            </a:r>
          </a:p>
          <a:p>
            <a:pPr lvl="1"/>
            <a:r>
              <a:rPr lang="it-IT" sz="1700" b="1"/>
              <a:t>Overshadowing: Ax+; Test: x → r o 0; controllo: x+; Test: x → R</a:t>
            </a:r>
          </a:p>
          <a:p>
            <a:pPr lvl="1"/>
            <a:r>
              <a:rPr lang="it-IT" sz="1700"/>
              <a:t>l’evento x è scritto in minuscolo a denotare che è meno “saliente” dell’evento 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Second order conditioning</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Condizionamento di secondo ordine (soc): </a:t>
            </a:r>
            <a:r>
              <a:rPr lang="it-IT" sz="1700"/>
              <a:t>Dato CS1 → R, alcune presentazioni di CS2 → CS1 (non seguito da US) tenderanno a stabilire l’associazione CS2 → R. </a:t>
            </a:r>
          </a:p>
          <a:p>
            <a:r>
              <a:rPr lang="it-IT" sz="1700"/>
              <a:t>Paradigma:</a:t>
            </a:r>
          </a:p>
          <a:p>
            <a:pPr lvl="1"/>
            <a:r>
              <a:rPr lang="it-IT" sz="1700" b="1"/>
              <a:t>soc: Fase 1: A+; Fase 2: AB–; Test: B → R.</a:t>
            </a:r>
            <a:endParaRPr lang="it-IT" sz="170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p:cNvSpPr>
            <a:spLocks noGrp="1"/>
          </p:cNvSpPr>
          <p:nvPr>
            <p:ph type="ctrTitle"/>
          </p:nvPr>
        </p:nvSpPr>
        <p:spPr>
          <a:xfrm>
            <a:off x="617581" y="921715"/>
            <a:ext cx="3872267" cy="2635993"/>
          </a:xfrm>
        </p:spPr>
        <p:txBody>
          <a:bodyPr anchor="b">
            <a:normAutofit/>
          </a:bodyPr>
          <a:lstStyle/>
          <a:p>
            <a:pPr algn="l"/>
            <a:r>
              <a:rPr lang="it-IT" sz="4200"/>
              <a:t>Edward Thorndike</a:t>
            </a:r>
          </a:p>
        </p:txBody>
      </p:sp>
      <p:sp>
        <p:nvSpPr>
          <p:cNvPr id="13" name="Rectangle 12">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9144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022220"/>
            <a:ext cx="611504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9190104"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ottotitolo 4"/>
          <p:cNvSpPr>
            <a:spLocks noGrp="1"/>
          </p:cNvSpPr>
          <p:nvPr>
            <p:ph type="subTitle" idx="1"/>
          </p:nvPr>
        </p:nvSpPr>
        <p:spPr>
          <a:xfrm>
            <a:off x="617581" y="4541263"/>
            <a:ext cx="3497218" cy="1395022"/>
          </a:xfrm>
        </p:spPr>
        <p:txBody>
          <a:bodyPr anchor="t">
            <a:normAutofit/>
          </a:bodyPr>
          <a:lstStyle/>
          <a:p>
            <a:pPr algn="l">
              <a:lnSpc>
                <a:spcPct val="90000"/>
              </a:lnSpc>
            </a:pPr>
            <a:r>
              <a:rPr lang="it-IT" sz="3000">
                <a:solidFill>
                  <a:srgbClr val="FFFFFF"/>
                </a:solidFill>
              </a:rPr>
              <a:t>Comportamentista americano, 1874-1949</a:t>
            </a:r>
          </a:p>
        </p:txBody>
      </p:sp>
      <p:pic>
        <p:nvPicPr>
          <p:cNvPr id="6" name="Immagine 5"/>
          <p:cNvPicPr>
            <a:picLocks noChangeAspect="1"/>
          </p:cNvPicPr>
          <p:nvPr/>
        </p:nvPicPr>
        <p:blipFill>
          <a:blip r:embed="rId2"/>
          <a:stretch>
            <a:fillRect/>
          </a:stretch>
        </p:blipFill>
        <p:spPr>
          <a:xfrm>
            <a:off x="4930430" y="918841"/>
            <a:ext cx="3872266" cy="4642318"/>
          </a:xfrm>
          <a:prstGeom prst="rect">
            <a:avLst/>
          </a:prstGeom>
        </p:spPr>
      </p:pic>
      <p:sp>
        <p:nvSpPr>
          <p:cNvPr id="19" name="Rectangle 18">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9143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Puzzle box</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Un gatto posto nella puzzle box, dapprima fa vari tentativi “a caso” per uscire</a:t>
            </a:r>
          </a:p>
          <a:p>
            <a:r>
              <a:rPr lang="it-IT" sz="1700"/>
              <a:t>Prima o poi scopre il comportamento giusto</a:t>
            </a:r>
          </a:p>
          <a:p>
            <a:r>
              <a:rPr lang="it-IT" sz="1700"/>
              <a:t>Una volta scoperto, se viene reinserito nella gabbia il comportamento tende ad essere riprodotto più rapidamente</a:t>
            </a:r>
          </a:p>
          <a:p>
            <a:r>
              <a:rPr lang="it-IT" sz="1700"/>
              <a:t>Apprendimento per “prove ed errori”</a:t>
            </a:r>
          </a:p>
          <a:p>
            <a:r>
              <a:rPr lang="it-IT" sz="1700"/>
              <a:t>“curve di apprendimento”</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Segnaposto contenuto 9">
            <a:extLst>
              <a:ext uri="{FF2B5EF4-FFF2-40B4-BE49-F238E27FC236}">
                <a16:creationId xmlns:a16="http://schemas.microsoft.com/office/drawing/2014/main" id="{85C64E5A-E5FB-534D-ABDC-4B398A085723}"/>
              </a:ext>
            </a:extLst>
          </p:cNvPr>
          <p:cNvPicPr>
            <a:picLocks noGrp="1" noChangeAspect="1"/>
          </p:cNvPicPr>
          <p:nvPr>
            <p:ph idx="1"/>
          </p:nvPr>
        </p:nvPicPr>
        <p:blipFill>
          <a:blip r:embed="rId2"/>
          <a:stretch>
            <a:fillRect/>
          </a:stretch>
        </p:blipFill>
        <p:spPr>
          <a:xfrm>
            <a:off x="457200" y="1950598"/>
            <a:ext cx="8229600" cy="3825166"/>
          </a:xfr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Legge dell’effetto</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Legge dell’effetto</a:t>
            </a:r>
            <a:r>
              <a:rPr lang="it-IT" sz="1700"/>
              <a:t>: </a:t>
            </a:r>
            <a:r>
              <a:rPr lang="it-IT" sz="1700" i="1"/>
              <a:t>se in un determinato contesto S è prodotta una risposta R con un esito “soddisfacente”, allora la forza della connessione S-R cresce: quindi, in futuro, aumenta la probabilità di emettere la stessa risposta nel medesimo contesto. Se a una risposta R segue un esito poco soddisfacente o “fastidioso”, allora la forza della connessione S-R si indebolisce, e la risposta diviene meno probabile in quel contesto.</a:t>
            </a:r>
            <a:endParaRPr lang="it-IT" sz="170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2" name="Segnaposto contenuto 2">
            <a:extLst>
              <a:ext uri="{FF2B5EF4-FFF2-40B4-BE49-F238E27FC236}">
                <a16:creationId xmlns:a16="http://schemas.microsoft.com/office/drawing/2014/main" id="{2ABB0A50-1B31-4107-A261-03B386C61A5D}"/>
              </a:ext>
            </a:extLst>
          </p:cNvPr>
          <p:cNvGraphicFramePr>
            <a:graphicFrameLocks noGrp="1"/>
          </p:cNvGraphicFramePr>
          <p:nvPr>
            <p:ph idx="1"/>
            <p:extLst>
              <p:ext uri="{D42A27DB-BD31-4B8C-83A1-F6EECF244321}">
                <p14:modId xmlns:p14="http://schemas.microsoft.com/office/powerpoint/2010/main" val="284783935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p:cNvSpPr>
            <a:spLocks noGrp="1"/>
          </p:cNvSpPr>
          <p:nvPr>
            <p:ph type="ctrTitle"/>
          </p:nvPr>
        </p:nvSpPr>
        <p:spPr>
          <a:xfrm>
            <a:off x="617581" y="921715"/>
            <a:ext cx="3872267" cy="2635993"/>
          </a:xfrm>
        </p:spPr>
        <p:txBody>
          <a:bodyPr anchor="b">
            <a:normAutofit/>
          </a:bodyPr>
          <a:lstStyle/>
          <a:p>
            <a:pPr algn="l"/>
            <a:r>
              <a:rPr lang="it-IT" sz="4200"/>
              <a:t>Burrhus Frederic Skinner</a:t>
            </a:r>
          </a:p>
        </p:txBody>
      </p:sp>
      <p:sp>
        <p:nvSpPr>
          <p:cNvPr id="13" name="Rectangle 12">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9144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022220"/>
            <a:ext cx="611504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9190104"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ottotitolo 4"/>
          <p:cNvSpPr>
            <a:spLocks noGrp="1"/>
          </p:cNvSpPr>
          <p:nvPr>
            <p:ph type="subTitle" idx="1"/>
          </p:nvPr>
        </p:nvSpPr>
        <p:spPr>
          <a:xfrm>
            <a:off x="617581" y="4541263"/>
            <a:ext cx="3497218" cy="1395022"/>
          </a:xfrm>
        </p:spPr>
        <p:txBody>
          <a:bodyPr anchor="t">
            <a:normAutofit/>
          </a:bodyPr>
          <a:lstStyle/>
          <a:p>
            <a:pPr algn="l">
              <a:lnSpc>
                <a:spcPct val="90000"/>
              </a:lnSpc>
            </a:pPr>
            <a:r>
              <a:rPr lang="it-IT" sz="2000" dirty="0">
                <a:solidFill>
                  <a:srgbClr val="FFFFFF"/>
                </a:solidFill>
              </a:rPr>
              <a:t>“Comportamentista radicale”, addestratore, romanziere e inventore americano, 1904-1990</a:t>
            </a:r>
          </a:p>
        </p:txBody>
      </p:sp>
      <p:pic>
        <p:nvPicPr>
          <p:cNvPr id="6" name="Immagine 5"/>
          <p:cNvPicPr>
            <a:picLocks noChangeAspect="1"/>
          </p:cNvPicPr>
          <p:nvPr/>
        </p:nvPicPr>
        <p:blipFill>
          <a:blip r:embed="rId3"/>
          <a:stretch>
            <a:fillRect/>
          </a:stretch>
        </p:blipFill>
        <p:spPr>
          <a:xfrm>
            <a:off x="4930430" y="1119055"/>
            <a:ext cx="3872266" cy="4241890"/>
          </a:xfrm>
          <a:prstGeom prst="rect">
            <a:avLst/>
          </a:prstGeom>
        </p:spPr>
      </p:pic>
      <p:sp>
        <p:nvSpPr>
          <p:cNvPr id="19" name="Rectangle 18">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9143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2200">
                <a:solidFill>
                  <a:srgbClr val="FFFFFF"/>
                </a:solidFill>
              </a:rPr>
              <a:t>Condizionamento operante</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err="1"/>
              <a:t>Skinner</a:t>
            </a:r>
            <a:r>
              <a:rPr lang="it-IT" sz="1700" dirty="0"/>
              <a:t> fu lo “sviluppatore” di alcuni dei risultati di </a:t>
            </a:r>
            <a:r>
              <a:rPr lang="it-IT" sz="1700" dirty="0" err="1"/>
              <a:t>Thorndike</a:t>
            </a:r>
            <a:endParaRPr lang="it-IT" sz="1700" dirty="0"/>
          </a:p>
          <a:p>
            <a:r>
              <a:rPr lang="it-IT" sz="1700" dirty="0"/>
              <a:t>Gli organismi non si limitano ad associare risposte “automatiche” a nuovi stimoli, ma imparano nuove risposte, e agiscono…</a:t>
            </a:r>
          </a:p>
          <a:p>
            <a:pPr lvl="1"/>
            <a:r>
              <a:rPr lang="it-IT" sz="1700" dirty="0"/>
              <a:t>“</a:t>
            </a:r>
            <a:r>
              <a:rPr lang="it-IT" sz="1700" b="1" dirty="0"/>
              <a:t>operano</a:t>
            </a:r>
            <a:r>
              <a:rPr lang="it-IT" sz="1700" dirty="0"/>
              <a:t>”</a:t>
            </a:r>
          </a:p>
          <a:p>
            <a:r>
              <a:rPr lang="it-IT" sz="1700" dirty="0"/>
              <a:t>…per ottenere alcune conseguenze</a:t>
            </a:r>
          </a:p>
          <a:p>
            <a:endParaRPr lang="it-IT" sz="1700" dirty="0"/>
          </a:p>
          <a:p>
            <a:r>
              <a:rPr lang="it-IT" sz="1700" dirty="0"/>
              <a:t>Il tipo di incentivazione legato alle conseguenze determina se l’associazione tra il contesto (</a:t>
            </a:r>
            <a:r>
              <a:rPr lang="it-IT" sz="1700" dirty="0" err="1"/>
              <a:t>S</a:t>
            </a:r>
            <a:r>
              <a:rPr lang="it-IT" sz="1700" dirty="0"/>
              <a:t>), la risposta (</a:t>
            </a:r>
            <a:r>
              <a:rPr lang="it-IT" sz="1700" dirty="0" err="1"/>
              <a:t>R</a:t>
            </a:r>
            <a:r>
              <a:rPr lang="it-IT" sz="1700" dirty="0"/>
              <a:t>), e la conseguenza (C) sarà appresa e ripetuta in futuro, o sarà abbandonata.</a:t>
            </a:r>
          </a:p>
          <a:p>
            <a:endParaRPr lang="it-IT" sz="1700" dirty="0"/>
          </a:p>
          <a:p>
            <a:endParaRPr lang="it-IT" sz="1700"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Tipo di studi</a:t>
            </a:r>
          </a:p>
        </p:txBody>
      </p:sp>
      <p:graphicFrame>
        <p:nvGraphicFramePr>
          <p:cNvPr id="5" name="Segnaposto contenuto 2">
            <a:extLst>
              <a:ext uri="{FF2B5EF4-FFF2-40B4-BE49-F238E27FC236}">
                <a16:creationId xmlns:a16="http://schemas.microsoft.com/office/drawing/2014/main" id="{FDB8701F-DBF2-478A-91E7-01E6E97AA4E9}"/>
              </a:ext>
            </a:extLst>
          </p:cNvPr>
          <p:cNvGraphicFramePr>
            <a:graphicFrameLocks noGrp="1"/>
          </p:cNvGraphicFramePr>
          <p:nvPr>
            <p:ph idx="1"/>
            <p:extLst>
              <p:ext uri="{D42A27DB-BD31-4B8C-83A1-F6EECF244321}">
                <p14:modId xmlns:p14="http://schemas.microsoft.com/office/powerpoint/2010/main" val="2903422958"/>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17399" y="643467"/>
            <a:ext cx="8408193" cy="744836"/>
          </a:xfrm>
        </p:spPr>
        <p:txBody>
          <a:bodyPr vert="horz" lIns="91440" tIns="45720" rIns="91440" bIns="45720" rtlCol="0" anchor="ctr">
            <a:normAutofit/>
          </a:bodyPr>
          <a:lstStyle/>
          <a:p>
            <a:pPr defTabSz="914400">
              <a:lnSpc>
                <a:spcPct val="90000"/>
              </a:lnSpc>
            </a:pPr>
            <a:r>
              <a:rPr lang="en-US" sz="2800" kern="1200">
                <a:solidFill>
                  <a:schemeClr val="bg1"/>
                </a:solidFill>
                <a:latin typeface="+mj-lt"/>
                <a:ea typeface="+mj-ea"/>
                <a:cs typeface="+mj-cs"/>
              </a:rPr>
              <a:t>Classificazione degli outcome</a:t>
            </a:r>
          </a:p>
        </p:txBody>
      </p:sp>
      <p:pic>
        <p:nvPicPr>
          <p:cNvPr id="6" name="Segnaposto contenuto 5" descr="Immagine che contiene tavolo&#10;&#10;Descrizione generata automaticamente">
            <a:extLst>
              <a:ext uri="{FF2B5EF4-FFF2-40B4-BE49-F238E27FC236}">
                <a16:creationId xmlns:a16="http://schemas.microsoft.com/office/drawing/2014/main" id="{8CB9B6DE-96B0-634F-AF94-D80D257952EE}"/>
              </a:ext>
            </a:extLst>
          </p:cNvPr>
          <p:cNvPicPr>
            <a:picLocks noGrp="1" noChangeAspect="1"/>
          </p:cNvPicPr>
          <p:nvPr>
            <p:ph idx="1"/>
          </p:nvPr>
        </p:nvPicPr>
        <p:blipFill>
          <a:blip r:embed="rId2"/>
          <a:stretch>
            <a:fillRect/>
          </a:stretch>
        </p:blipFill>
        <p:spPr>
          <a:xfrm>
            <a:off x="482600" y="2093438"/>
            <a:ext cx="8178799" cy="3557777"/>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Programmi di rinforzo</a:t>
            </a:r>
          </a:p>
        </p:txBody>
      </p:sp>
      <p:graphicFrame>
        <p:nvGraphicFramePr>
          <p:cNvPr id="5" name="Segnaposto contenuto 2">
            <a:extLst>
              <a:ext uri="{FF2B5EF4-FFF2-40B4-BE49-F238E27FC236}">
                <a16:creationId xmlns:a16="http://schemas.microsoft.com/office/drawing/2014/main" id="{21DC98C0-7C1F-4859-950B-5989903EAF72}"/>
              </a:ext>
            </a:extLst>
          </p:cNvPr>
          <p:cNvGraphicFramePr>
            <a:graphicFrameLocks noGrp="1"/>
          </p:cNvGraphicFramePr>
          <p:nvPr>
            <p:ph idx="1"/>
            <p:extLst>
              <p:ext uri="{D42A27DB-BD31-4B8C-83A1-F6EECF244321}">
                <p14:modId xmlns:p14="http://schemas.microsoft.com/office/powerpoint/2010/main" val="273623288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7355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Segnaposto contenuto 5" descr="Immagine che contiene tavolo&#10;&#10;Descrizione generata automaticamente">
            <a:extLst>
              <a:ext uri="{FF2B5EF4-FFF2-40B4-BE49-F238E27FC236}">
                <a16:creationId xmlns:a16="http://schemas.microsoft.com/office/drawing/2014/main" id="{B57CD5FE-CAD2-DC4D-B098-BDA2DEDD19F9}"/>
              </a:ext>
            </a:extLst>
          </p:cNvPr>
          <p:cNvPicPr>
            <a:picLocks noGrp="1" noChangeAspect="1"/>
          </p:cNvPicPr>
          <p:nvPr>
            <p:ph idx="1"/>
          </p:nvPr>
        </p:nvPicPr>
        <p:blipFill>
          <a:blip r:embed="rId3"/>
          <a:stretch>
            <a:fillRect/>
          </a:stretch>
        </p:blipFill>
        <p:spPr>
          <a:xfrm>
            <a:off x="1800395" y="643467"/>
            <a:ext cx="5543209" cy="5571066"/>
          </a:xfrm>
          <a:prstGeom prst="rect">
            <a:avLst/>
          </a:prstGeom>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Apprendere il programma</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I partecipanti </a:t>
            </a:r>
            <a:r>
              <a:rPr lang="it-IT" sz="1700" i="1"/>
              <a:t>apprendono il pattern di rinforzo e vi si adattano; </a:t>
            </a:r>
          </a:p>
          <a:p>
            <a:pPr lvl="1"/>
            <a:r>
              <a:rPr lang="it-IT" sz="1700" i="1"/>
              <a:t>per esempio, </a:t>
            </a:r>
            <a:r>
              <a:rPr lang="it-IT" sz="1700"/>
              <a:t>nel programma a intervalli fissi imparano che è inutile emettere la risposta se non è passato abbastanza tempo dall’ultimo rinforzo; in quello a numero fisso imparano quante risposte sono necessarie per ottenere un rinforzo. </a:t>
            </a:r>
          </a:p>
          <a:p>
            <a:pPr lvl="1"/>
            <a:r>
              <a:rPr lang="it-IT" sz="1700"/>
              <a:t>Cioè, di fatto imparano a prevedere quali comportamenti sono più adeguati per ottenere rinforzi (o evitare punizioni).</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Effetti di variabilità</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dirty="0"/>
              <a:t>Quando una conseguenza ha maggior variabilità… </a:t>
            </a:r>
          </a:p>
          <a:p>
            <a:pPr lvl="1"/>
            <a:r>
              <a:rPr lang="it-IT" sz="1700" dirty="0"/>
              <a:t>a prescindere dal fatto che riguardi l’intervallo, o il numero di risposte</a:t>
            </a:r>
          </a:p>
          <a:p>
            <a:r>
              <a:rPr lang="it-IT" sz="1700" dirty="0"/>
              <a:t>l’estinzione della risposta che la provocava è più lenta</a:t>
            </a:r>
          </a:p>
          <a:p>
            <a:pPr lvl="1"/>
            <a:r>
              <a:rPr lang="it-IT" sz="1700" dirty="0"/>
              <a:t>cioè, il partecipante </a:t>
            </a:r>
            <a:r>
              <a:rPr lang="it-IT" sz="1700" i="1" dirty="0"/>
              <a:t>generalizza più lentamente il fatto </a:t>
            </a:r>
            <a:r>
              <a:rPr lang="it-IT" sz="1700" dirty="0"/>
              <a:t>che C non si sia presentata in una prova o in qualche occasione al fatto che tenderà a non presentarsi più.</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Caratteristiche degli studi classici</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Pavlov e Skinner considerarono soprattutto gli effetti sull’apprendimento delle contingenze di tipo </a:t>
            </a:r>
            <a:r>
              <a:rPr lang="it-IT" sz="1700" b="1"/>
              <a:t>a </a:t>
            </a:r>
            <a:r>
              <a:rPr lang="it-IT" sz="1700"/>
              <a:t>(CS ∧ US) e </a:t>
            </a:r>
            <a:r>
              <a:rPr lang="it-IT" sz="1700" b="1"/>
              <a:t>b </a:t>
            </a:r>
            <a:r>
              <a:rPr lang="it-IT" sz="1700"/>
              <a:t>(CS ∧ ¬US), e non gli eventuali effetti delle contingenze di tipo </a:t>
            </a:r>
            <a:r>
              <a:rPr lang="it-IT" sz="1700" b="1"/>
              <a:t>c </a:t>
            </a:r>
            <a:r>
              <a:rPr lang="it-IT" sz="1700"/>
              <a:t>(¬CS ∧ US) e </a:t>
            </a:r>
            <a:r>
              <a:rPr lang="it-IT" sz="1700" b="1"/>
              <a:t>d </a:t>
            </a:r>
            <a:r>
              <a:rPr lang="it-IT" sz="1700"/>
              <a:t>(¬CS ∧ ¬US). </a:t>
            </a:r>
          </a:p>
          <a:p>
            <a:r>
              <a:rPr lang="it-IT" sz="1700"/>
              <a:t>Tanto Pavlov quanto Thorndike e Skinner si avvalsero quasi esclusivamente di US incentivanti (in forma primaria o secondaria).</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Principali conclusioni degli studi classici</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Dai loro studi sembra che siano condizioni necessarie e sufficienti perché l’apprendimento abbia luogo:</a:t>
            </a:r>
          </a:p>
          <a:p>
            <a:r>
              <a:rPr lang="it-IT" sz="1700"/>
              <a:t>1) ripetizione di contingenze di tipo </a:t>
            </a:r>
            <a:r>
              <a:rPr lang="it-IT" sz="1700" b="1" i="1"/>
              <a:t>a </a:t>
            </a:r>
            <a:r>
              <a:rPr lang="it-IT" sz="1700" i="1"/>
              <a:t>(CS ∧ US);</a:t>
            </a:r>
          </a:p>
          <a:p>
            <a:r>
              <a:rPr lang="it-IT" sz="1700"/>
              <a:t>2) contiguità temporale (pur entro margini variabili) tra CS e US in quelle contingenze;</a:t>
            </a:r>
          </a:p>
          <a:p>
            <a:r>
              <a:rPr lang="it-IT" sz="1700"/>
              <a:t>3) valore incentivante dell’US.</a:t>
            </a:r>
          </a:p>
          <a:p>
            <a:endParaRPr lang="it-IT" sz="170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r>
              <a:rPr lang="it-IT" sz="3500">
                <a:solidFill>
                  <a:srgbClr val="FFFFFF"/>
                </a:solidFill>
              </a:rPr>
              <a:t>Verso la revisione</a:t>
            </a:r>
          </a:p>
        </p:txBody>
      </p:sp>
      <p:sp>
        <p:nvSpPr>
          <p:cNvPr id="3" name="Segnaposto contenuto 2"/>
          <p:cNvSpPr>
            <a:spLocks noGrp="1"/>
          </p:cNvSpPr>
          <p:nvPr>
            <p:ph idx="1"/>
          </p:nvPr>
        </p:nvSpPr>
        <p:spPr>
          <a:xfrm>
            <a:off x="1028699" y="2318197"/>
            <a:ext cx="7293023" cy="3683358"/>
          </a:xfrm>
        </p:spPr>
        <p:txBody>
          <a:bodyPr anchor="ctr">
            <a:normAutofit/>
          </a:bodyPr>
          <a:lstStyle/>
          <a:p>
            <a:r>
              <a:rPr lang="it-IT" sz="2800" dirty="0"/>
              <a:t>Oggi sappiamo che ripetizione, contiguità e valore di incentivo sono fattori molto importanti per l’apprendimento guidato dall’esperienza</a:t>
            </a:r>
          </a:p>
          <a:p>
            <a:endParaRPr lang="it-IT" sz="2800" dirty="0"/>
          </a:p>
          <a:p>
            <a:r>
              <a:rPr lang="it-IT" sz="2800" dirty="0"/>
              <a:t>Ma non sono </a:t>
            </a:r>
            <a:r>
              <a:rPr lang="it-IT" sz="2800" b="1" dirty="0"/>
              <a:t>né necessari, né sufficienti </a:t>
            </a:r>
            <a:r>
              <a:rPr lang="it-IT" sz="2800" dirty="0"/>
              <a:t>perché l’apprendimento avvenga</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pPr>
              <a:lnSpc>
                <a:spcPct val="90000"/>
              </a:lnSpc>
            </a:pPr>
            <a:r>
              <a:rPr lang="it-IT" sz="3200">
                <a:solidFill>
                  <a:srgbClr val="FFFFFF"/>
                </a:solidFill>
              </a:rPr>
              <a:t>Sintesi delle prospettive </a:t>
            </a:r>
            <a:br>
              <a:rPr lang="it-IT" sz="3200">
                <a:solidFill>
                  <a:srgbClr val="FFFFFF"/>
                </a:solidFill>
              </a:rPr>
            </a:br>
            <a:r>
              <a:rPr lang="it-IT" sz="3200">
                <a:solidFill>
                  <a:srgbClr val="FFFFFF"/>
                </a:solidFill>
              </a:rPr>
              <a:t>rispondente e operante</a:t>
            </a:r>
          </a:p>
        </p:txBody>
      </p:sp>
      <p:sp>
        <p:nvSpPr>
          <p:cNvPr id="3" name="Segnaposto contenuto 2"/>
          <p:cNvSpPr>
            <a:spLocks noGrp="1"/>
          </p:cNvSpPr>
          <p:nvPr>
            <p:ph idx="1"/>
          </p:nvPr>
        </p:nvSpPr>
        <p:spPr>
          <a:xfrm>
            <a:off x="1028699" y="2318197"/>
            <a:ext cx="7293023" cy="3683358"/>
          </a:xfrm>
        </p:spPr>
        <p:txBody>
          <a:bodyPr anchor="ctr">
            <a:normAutofit/>
          </a:bodyPr>
          <a:lstStyle/>
          <a:p>
            <a:r>
              <a:rPr lang="it-IT" sz="1700" dirty="0"/>
              <a:t>I due fenomeni, prima visti come separati, sono discussi come “unificati” già dagli anni ‘60 del novecento</a:t>
            </a:r>
          </a:p>
          <a:p>
            <a:r>
              <a:rPr lang="it-IT" sz="1700" dirty="0"/>
              <a:t>Sia che si tratti di associare tra loro stimoli ambientali</a:t>
            </a:r>
          </a:p>
          <a:p>
            <a:pPr lvl="1"/>
            <a:r>
              <a:rPr lang="it-IT" sz="1700" dirty="0"/>
              <a:t>Prospettiva rispondente: </a:t>
            </a:r>
            <a:r>
              <a:rPr lang="it-IT" sz="1700" dirty="0" err="1"/>
              <a:t>campanello</a:t>
            </a:r>
            <a:r>
              <a:rPr lang="it-IT" sz="1700" dirty="0" err="1">
                <a:sym typeface="Wingdings"/>
              </a:rPr>
              <a:t>cibo</a:t>
            </a:r>
            <a:endParaRPr lang="it-IT" sz="1700" dirty="0"/>
          </a:p>
          <a:p>
            <a:r>
              <a:rPr lang="it-IT" sz="1700" dirty="0"/>
              <a:t>Sia che si tratti di associare stimoli, comportamenti e esiti dei comportamenti</a:t>
            </a:r>
          </a:p>
          <a:p>
            <a:pPr lvl="1"/>
            <a:r>
              <a:rPr lang="it-IT" sz="1700" dirty="0"/>
              <a:t>Prospettiva operante: scritta “</a:t>
            </a:r>
            <a:r>
              <a:rPr lang="it-IT" sz="1700" dirty="0" err="1"/>
              <a:t>peck”</a:t>
            </a:r>
            <a:r>
              <a:rPr lang="it-IT" sz="1700" dirty="0" err="1">
                <a:sym typeface="Wingdings"/>
              </a:rPr>
              <a:t>azione</a:t>
            </a:r>
            <a:r>
              <a:rPr lang="it-IT" sz="1700" dirty="0">
                <a:sym typeface="Wingdings"/>
              </a:rPr>
              <a:t> del </a:t>
            </a:r>
            <a:r>
              <a:rPr lang="it-IT" sz="1700" dirty="0" err="1">
                <a:sym typeface="Wingdings"/>
              </a:rPr>
              <a:t>beccarecibo</a:t>
            </a:r>
            <a:endParaRPr lang="it-IT" sz="1700" dirty="0">
              <a:sym typeface="Wingdings"/>
            </a:endParaRPr>
          </a:p>
          <a:p>
            <a:r>
              <a:rPr lang="it-IT" sz="1700" dirty="0">
                <a:sym typeface="Wingdings"/>
              </a:rPr>
              <a:t>Ciò che supporta (“rinforza”) l’apprendimento, o lo indebolisce, è </a:t>
            </a:r>
            <a:r>
              <a:rPr lang="it-IT" sz="1700" b="1" dirty="0">
                <a:sym typeface="Wingdings"/>
              </a:rPr>
              <a:t>l’errore o la correttezza della previsione dell’</a:t>
            </a:r>
            <a:r>
              <a:rPr lang="it-IT" sz="1700" b="1" dirty="0" err="1">
                <a:sym typeface="Wingdings"/>
              </a:rPr>
              <a:t>outcome</a:t>
            </a:r>
            <a:endParaRPr lang="it-IT" sz="1700" b="1" dirty="0">
              <a:sym typeface="Wingdings"/>
            </a:endParaRPr>
          </a:p>
          <a:p>
            <a:r>
              <a:rPr lang="it-IT" sz="1700" dirty="0">
                <a:sym typeface="Wingdings"/>
              </a:rPr>
              <a:t>Gli studi e i fenomeni che hanno portato a questa visione non sono necessariamente recenti: si sono distribuiti nell’arco di un secolo</a:t>
            </a:r>
          </a:p>
          <a:p>
            <a:endParaRPr lang="it-IT" sz="1700" b="1" dirty="0">
              <a:sym typeface="Wingdings"/>
            </a:endParaRPr>
          </a:p>
          <a:p>
            <a:endParaRPr lang="it-IT" sz="1700" b="1" dirty="0">
              <a:sym typeface="Wingdings"/>
            </a:endParaRPr>
          </a:p>
          <a:p>
            <a:pPr>
              <a:buNone/>
            </a:pPr>
            <a:endParaRPr lang="it-IT" sz="1700"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p:cNvSpPr>
            <a:spLocks noGrp="1"/>
          </p:cNvSpPr>
          <p:nvPr>
            <p:ph type="ctrTitle"/>
          </p:nvPr>
        </p:nvSpPr>
        <p:spPr>
          <a:xfrm>
            <a:off x="617581" y="921715"/>
            <a:ext cx="3872267" cy="2635993"/>
          </a:xfrm>
        </p:spPr>
        <p:txBody>
          <a:bodyPr anchor="b">
            <a:normAutofit/>
          </a:bodyPr>
          <a:lstStyle/>
          <a:p>
            <a:pPr algn="l"/>
            <a:r>
              <a:rPr lang="it-IT" sz="4200"/>
              <a:t>Edward Chace Tolman</a:t>
            </a:r>
          </a:p>
        </p:txBody>
      </p:sp>
      <p:sp>
        <p:nvSpPr>
          <p:cNvPr id="13" name="Rectangle 12">
            <a:extLst>
              <a:ext uri="{FF2B5EF4-FFF2-40B4-BE49-F238E27FC236}">
                <a16:creationId xmlns:a16="http://schemas.microsoft.com/office/drawing/2014/main" id="{BC05CA36-AD6A-4ABF-9A05-52E5A143D2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022214"/>
            <a:ext cx="9144000" cy="2835786"/>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4331EE8-85A4-4588-8D9E-70E534D47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8950" y="4022220"/>
            <a:ext cx="611504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9D6C862-61CC-4B46-8080-96583D653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022219"/>
            <a:ext cx="9190104" cy="2835781"/>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Sottotitolo 4"/>
          <p:cNvSpPr>
            <a:spLocks noGrp="1"/>
          </p:cNvSpPr>
          <p:nvPr>
            <p:ph type="subTitle" idx="1"/>
          </p:nvPr>
        </p:nvSpPr>
        <p:spPr>
          <a:xfrm>
            <a:off x="617581" y="4541263"/>
            <a:ext cx="3497218" cy="1395022"/>
          </a:xfrm>
        </p:spPr>
        <p:txBody>
          <a:bodyPr anchor="t">
            <a:normAutofit/>
          </a:bodyPr>
          <a:lstStyle/>
          <a:p>
            <a:pPr algn="l">
              <a:lnSpc>
                <a:spcPct val="90000"/>
              </a:lnSpc>
            </a:pPr>
            <a:r>
              <a:rPr lang="it-IT" sz="2700">
                <a:solidFill>
                  <a:srgbClr val="FFFFFF"/>
                </a:solidFill>
              </a:rPr>
              <a:t>Psicologo comportamentista americano, 1886-1959</a:t>
            </a:r>
          </a:p>
        </p:txBody>
      </p:sp>
      <p:pic>
        <p:nvPicPr>
          <p:cNvPr id="6" name="Immagine 5"/>
          <p:cNvPicPr>
            <a:picLocks noChangeAspect="1"/>
          </p:cNvPicPr>
          <p:nvPr/>
        </p:nvPicPr>
        <p:blipFill>
          <a:blip r:embed="rId2"/>
          <a:stretch>
            <a:fillRect/>
          </a:stretch>
        </p:blipFill>
        <p:spPr>
          <a:xfrm>
            <a:off x="4930430" y="957795"/>
            <a:ext cx="3872266" cy="4564411"/>
          </a:xfrm>
          <a:prstGeom prst="rect">
            <a:avLst/>
          </a:prstGeom>
        </p:spPr>
      </p:pic>
      <p:sp>
        <p:nvSpPr>
          <p:cNvPr id="19" name="Rectangle 18">
            <a:extLst>
              <a:ext uri="{FF2B5EF4-FFF2-40B4-BE49-F238E27FC236}">
                <a16:creationId xmlns:a16="http://schemas.microsoft.com/office/drawing/2014/main" id="{E37EECFC-A684-4391-AE85-4CDAF5565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0797"/>
            <a:ext cx="9143998" cy="457203"/>
          </a:xfrm>
          <a:prstGeom prst="rect">
            <a:avLst/>
          </a:prstGeom>
          <a:gradFill>
            <a:gsLst>
              <a:gs pos="0">
                <a:srgbClr val="000000">
                  <a:alpha val="43000"/>
                </a:srgbClr>
              </a:gs>
              <a:gs pos="79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Precursore del cognitivismo</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Riteneva che ciò che è appreso sono “segnali” (</a:t>
            </a:r>
            <a:r>
              <a:rPr lang="it-IT" sz="1700" i="1"/>
              <a:t>signs)</a:t>
            </a:r>
            <a:r>
              <a:rPr lang="it-IT" sz="1700"/>
              <a:t>, o connessioni “stimolo-stimolo” S-S, e non “interruttori” S-R che associavano meccanicamente uno stimolo a una qualche risposta</a:t>
            </a:r>
          </a:p>
          <a:p>
            <a:r>
              <a:rPr lang="it-IT" sz="1700"/>
              <a:t>“Le informazioni (input) in entrata sono elaborate nella cabina di controllo centrale per costruire una mappa dell’ambiente di tipo cognitivo. È questa mappa che indica percorsi, sentieri e relazioni tra eventi, e che infine determina se un animale produrrà risposte, e quali” (Tolman, 1948, p. 192)</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2700">
                <a:solidFill>
                  <a:srgbClr val="FFFFFF"/>
                </a:solidFill>
              </a:rPr>
              <a:t>Apprendimento latente</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L’apprendimento di queste mappe può essere </a:t>
            </a:r>
            <a:r>
              <a:rPr lang="it-IT" sz="1700" b="1"/>
              <a:t>latente</a:t>
            </a:r>
          </a:p>
          <a:p>
            <a:pPr lvl="1"/>
            <a:r>
              <a:rPr lang="it-IT" sz="1700"/>
              <a:t>cioè, gli organismi apprendono e incamerano, per eventuali usi successivi, insiemi di relazioni tra stimoli ambientali, anche in assenza di incentivi immediati.</a:t>
            </a:r>
          </a:p>
          <a:p>
            <a:r>
              <a:rPr lang="it-IT" sz="1700"/>
              <a:t>Prime osservazioni sul fenomeno: Blodgett, 1929</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Segnaposto contenuto 5">
            <a:extLst>
              <a:ext uri="{FF2B5EF4-FFF2-40B4-BE49-F238E27FC236}">
                <a16:creationId xmlns:a16="http://schemas.microsoft.com/office/drawing/2014/main" id="{A4C1C20D-B81A-F04A-8626-7295A34699E8}"/>
              </a:ext>
            </a:extLst>
          </p:cNvPr>
          <p:cNvPicPr>
            <a:picLocks noGrp="1" noChangeAspect="1"/>
          </p:cNvPicPr>
          <p:nvPr>
            <p:ph idx="1"/>
          </p:nvPr>
        </p:nvPicPr>
        <p:blipFill>
          <a:blip r:embed="rId2"/>
          <a:stretch>
            <a:fillRect/>
          </a:stretch>
        </p:blipFill>
        <p:spPr>
          <a:xfrm>
            <a:off x="914399" y="457200"/>
            <a:ext cx="7315201" cy="5943600"/>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Il rinforzo non è necessario</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err="1"/>
              <a:t>Tolman</a:t>
            </a:r>
            <a:r>
              <a:rPr lang="it-IT" sz="1700" dirty="0"/>
              <a:t> e i suoi colleghi replicarono in molti esperimenti gli originali risultati di </a:t>
            </a:r>
            <a:r>
              <a:rPr lang="it-IT" sz="1700" dirty="0" err="1"/>
              <a:t>Blodgett</a:t>
            </a:r>
            <a:r>
              <a:rPr lang="it-IT" sz="1700" dirty="0"/>
              <a:t>, </a:t>
            </a:r>
          </a:p>
          <a:p>
            <a:pPr lvl="1"/>
            <a:r>
              <a:rPr lang="it-IT" sz="1700" dirty="0"/>
              <a:t>Anche con labirinti molto più complicati </a:t>
            </a:r>
          </a:p>
          <a:p>
            <a:r>
              <a:rPr lang="it-IT" sz="1700" b="1" dirty="0"/>
              <a:t>Quindi</a:t>
            </a:r>
            <a:r>
              <a:rPr lang="it-IT" sz="1700" dirty="0"/>
              <a:t>: il «rinforzo» inteso in modo classico come </a:t>
            </a:r>
            <a:r>
              <a:rPr lang="it-IT" sz="1700" i="1" dirty="0" err="1"/>
              <a:t>outcome</a:t>
            </a:r>
            <a:r>
              <a:rPr lang="it-IT" sz="1700" i="1" dirty="0"/>
              <a:t> incentivante </a:t>
            </a:r>
            <a:r>
              <a:rPr lang="it-IT" sz="1700" b="1" dirty="0"/>
              <a:t>non è </a:t>
            </a:r>
            <a:r>
              <a:rPr lang="it-IT" sz="1700" dirty="0"/>
              <a:t>una condizione necessaria perché siano apprese associazioni che connettono diversi stimoli ambientali.</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Mappe cognitive</a:t>
            </a:r>
          </a:p>
        </p:txBody>
      </p:sp>
      <p:graphicFrame>
        <p:nvGraphicFramePr>
          <p:cNvPr id="5" name="Segnaposto contenuto 2">
            <a:extLst>
              <a:ext uri="{FF2B5EF4-FFF2-40B4-BE49-F238E27FC236}">
                <a16:creationId xmlns:a16="http://schemas.microsoft.com/office/drawing/2014/main" id="{59F3043C-8EC9-4432-8C28-E40E54EC89CF}"/>
              </a:ext>
            </a:extLst>
          </p:cNvPr>
          <p:cNvGraphicFramePr>
            <a:graphicFrameLocks noGrp="1"/>
          </p:cNvGraphicFramePr>
          <p:nvPr>
            <p:ph idx="1"/>
            <p:extLst>
              <p:ext uri="{D42A27DB-BD31-4B8C-83A1-F6EECF244321}">
                <p14:modId xmlns:p14="http://schemas.microsoft.com/office/powerpoint/2010/main" val="296154084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3E47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Segnaposto contenuto 5">
            <a:extLst>
              <a:ext uri="{FF2B5EF4-FFF2-40B4-BE49-F238E27FC236}">
                <a16:creationId xmlns:a16="http://schemas.microsoft.com/office/drawing/2014/main" id="{CE994C67-7C62-0849-8470-6E5FCE6E534E}"/>
              </a:ext>
            </a:extLst>
          </p:cNvPr>
          <p:cNvPicPr>
            <a:picLocks noGrp="1" noChangeAspect="1"/>
          </p:cNvPicPr>
          <p:nvPr>
            <p:ph idx="1"/>
          </p:nvPr>
        </p:nvPicPr>
        <p:blipFill>
          <a:blip r:embed="rId3"/>
          <a:stretch>
            <a:fillRect/>
          </a:stretch>
        </p:blipFill>
        <p:spPr>
          <a:xfrm>
            <a:off x="482600" y="1445642"/>
            <a:ext cx="8178799" cy="3966715"/>
          </a:xfrm>
          <a:prstGeom prst="rect">
            <a:avLst/>
          </a:prstGeom>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9A9319A-E847-DD4B-B19E-1FE34975200B}"/>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a:solidFill>
                  <a:srgbClr val="FFFFFF"/>
                </a:solidFill>
              </a:rPr>
              <a:t>Studi del gruppo di Balsam, Gallistel, e colleghi</a:t>
            </a:r>
          </a:p>
        </p:txBody>
      </p:sp>
      <p:graphicFrame>
        <p:nvGraphicFramePr>
          <p:cNvPr id="5" name="Segnaposto contenuto 2">
            <a:extLst>
              <a:ext uri="{FF2B5EF4-FFF2-40B4-BE49-F238E27FC236}">
                <a16:creationId xmlns:a16="http://schemas.microsoft.com/office/drawing/2014/main" id="{9FEC095A-E964-49A8-8E40-3790ADF6A3BC}"/>
              </a:ext>
            </a:extLst>
          </p:cNvPr>
          <p:cNvGraphicFramePr>
            <a:graphicFrameLocks noGrp="1"/>
          </p:cNvGraphicFramePr>
          <p:nvPr>
            <p:ph idx="1"/>
            <p:extLst>
              <p:ext uri="{D42A27DB-BD31-4B8C-83A1-F6EECF244321}">
                <p14:modId xmlns:p14="http://schemas.microsoft.com/office/powerpoint/2010/main" val="49696204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204508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a:extLst>
              <a:ext uri="{FF2B5EF4-FFF2-40B4-BE49-F238E27FC236}">
                <a16:creationId xmlns:a16="http://schemas.microsoft.com/office/drawing/2014/main" id="{0CC8A852-C332-5942-9266-FF98AC4BFAD0}"/>
              </a:ext>
            </a:extLst>
          </p:cNvPr>
          <p:cNvPicPr>
            <a:picLocks noGrp="1" noChangeAspect="1"/>
          </p:cNvPicPr>
          <p:nvPr>
            <p:ph idx="1"/>
          </p:nvPr>
        </p:nvPicPr>
        <p:blipFill>
          <a:blip r:embed="rId3"/>
          <a:stretch>
            <a:fillRect/>
          </a:stretch>
        </p:blipFill>
        <p:spPr>
          <a:xfrm>
            <a:off x="482600" y="1885252"/>
            <a:ext cx="8178799" cy="3087495"/>
          </a:xfrm>
          <a:prstGeom prst="rect">
            <a:avLst/>
          </a:prstGeom>
        </p:spPr>
      </p:pic>
    </p:spTree>
    <p:extLst>
      <p:ext uri="{BB962C8B-B14F-4D97-AF65-F5344CB8AC3E}">
        <p14:creationId xmlns:p14="http://schemas.microsoft.com/office/powerpoint/2010/main" val="386294299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Apprendimento latente e mappe mentali: conclusioni</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Gli organismi sono in grado di costruire mappe mentali di connessioni tra stimoli in assenza di incentivi, e sono in grado di ricombinarle flessibilmente, per “pianificare” percorsi mai esperiti prima (mappe spaziali) e creare aspettative su associazioni mai esperite prima (mappe temporali)</a:t>
            </a:r>
          </a:p>
          <a:p>
            <a:r>
              <a:rPr lang="it-IT" sz="1700"/>
              <a:t>Queste forme di apprendimento avvengono esclusivamente tramite l’osservazione. L’evento “incentivante” consente – semmai – che i comportamenti </a:t>
            </a:r>
            <a:r>
              <a:rPr lang="it-IT" sz="1700" i="1"/>
              <a:t>manifesti </a:t>
            </a:r>
            <a:r>
              <a:rPr lang="it-IT" sz="1700"/>
              <a:t>emergano</a:t>
            </a:r>
            <a:r>
              <a:rPr lang="it-IT" sz="1700" i="1"/>
              <a:t> </a:t>
            </a:r>
            <a:r>
              <a:rPr lang="it-IT" sz="1700"/>
              <a:t>dai precedenti apprendimenti </a:t>
            </a:r>
            <a:r>
              <a:rPr lang="it-IT" sz="1700" i="1"/>
              <a:t>latenti</a:t>
            </a:r>
          </a:p>
          <a:p>
            <a:r>
              <a:rPr lang="it-IT" sz="1700"/>
              <a:t>L’apprendimento è la causa della modifica del comportamento: non coincide con la modifica del comportamento.  </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olo 5"/>
          <p:cNvSpPr>
            <a:spLocks noGrp="1"/>
          </p:cNvSpPr>
          <p:nvPr>
            <p:ph type="title"/>
          </p:nvPr>
        </p:nvSpPr>
        <p:spPr>
          <a:xfrm>
            <a:off x="619797" y="586855"/>
            <a:ext cx="3172575" cy="3387497"/>
          </a:xfrm>
        </p:spPr>
        <p:txBody>
          <a:bodyPr vert="horz" lIns="91440" tIns="45720" rIns="91440" bIns="45720" rtlCol="0" anchor="b">
            <a:normAutofit/>
          </a:bodyPr>
          <a:lstStyle/>
          <a:p>
            <a:pPr algn="r" defTabSz="914400">
              <a:lnSpc>
                <a:spcPct val="90000"/>
              </a:lnSpc>
            </a:pPr>
            <a:r>
              <a:rPr lang="en-US" sz="2500" kern="1200">
                <a:solidFill>
                  <a:srgbClr val="FFFFFF"/>
                </a:solidFill>
                <a:latin typeface="+mj-lt"/>
                <a:ea typeface="+mj-ea"/>
                <a:cs typeface="+mj-cs"/>
              </a:rPr>
              <a:t>L’incentivo è una condizione necessaria almeno perché un apprendimento si traduca in un comportamento manifesto?</a:t>
            </a:r>
            <a:br>
              <a:rPr lang="en-US" sz="2500" kern="1200">
                <a:solidFill>
                  <a:srgbClr val="FFFFFF"/>
                </a:solidFill>
                <a:latin typeface="+mj-lt"/>
                <a:ea typeface="+mj-ea"/>
                <a:cs typeface="+mj-cs"/>
              </a:rPr>
            </a:br>
            <a:br>
              <a:rPr lang="en-US" sz="2500" kern="1200">
                <a:solidFill>
                  <a:srgbClr val="FFFFFF"/>
                </a:solidFill>
                <a:latin typeface="+mj-lt"/>
                <a:ea typeface="+mj-ea"/>
                <a:cs typeface="+mj-cs"/>
              </a:rPr>
            </a:br>
            <a:endParaRPr lang="en-US" sz="2500" kern="1200">
              <a:solidFill>
                <a:srgbClr val="FFFFFF"/>
              </a:solidFill>
              <a:latin typeface="+mj-lt"/>
              <a:ea typeface="+mj-ea"/>
              <a:cs typeface="+mj-cs"/>
            </a:endParaRPr>
          </a:p>
        </p:txBody>
      </p:sp>
      <p:sp>
        <p:nvSpPr>
          <p:cNvPr id="7" name="Segnaposto contenuto 2"/>
          <p:cNvSpPr txBox="1">
            <a:spLocks/>
          </p:cNvSpPr>
          <p:nvPr/>
        </p:nvSpPr>
        <p:spPr>
          <a:xfrm>
            <a:off x="4877368" y="649480"/>
            <a:ext cx="3646835" cy="5546047"/>
          </a:xfrm>
          <a:prstGeom prst="rect">
            <a:avLst/>
          </a:prstGeom>
        </p:spPr>
        <p:txBody>
          <a:bodyPr vert="horz" lIns="91440" tIns="45720" rIns="91440" bIns="45720" rtlCol="0" anchor="ctr">
            <a:normAutofit/>
          </a:bodyPr>
          <a:lstStyle/>
          <a:p>
            <a:pPr marL="342900" marR="0" lvl="0" indent="-228600" defTabSz="914400" fontAlgn="auto">
              <a:lnSpc>
                <a:spcPct val="90000"/>
              </a:lnSpc>
              <a:spcBef>
                <a:spcPct val="20000"/>
              </a:spcBef>
              <a:spcAft>
                <a:spcPts val="0"/>
              </a:spcAft>
              <a:buClrTx/>
              <a:buSzTx/>
              <a:buFont typeface="Arial" panose="020B0604020202020204" pitchFamily="34" charset="0"/>
              <a:buChar char="•"/>
              <a:tabLst/>
              <a:defRPr/>
            </a:pPr>
            <a:r>
              <a:rPr kumimoji="0" lang="en-US" sz="1700" b="0" i="0" u="none" strike="noStrike" cap="none" spc="0" normalizeH="0" baseline="0" noProof="0">
                <a:ln>
                  <a:noFill/>
                </a:ln>
                <a:effectLst/>
                <a:uLnTx/>
                <a:uFillTx/>
              </a:rPr>
              <a:t>Bandura e colleghi dimostrarono che bambini che avevano osservato un modello adulto agire comportamenti violenti contro un bambolotto gonfiabile, poi tendevano a comportarsi essi stessi in modo più violento verso il bambolotto</a:t>
            </a:r>
          </a:p>
          <a:p>
            <a:pPr marL="342900" marR="0" lvl="0" indent="-228600" defTabSz="914400" fontAlgn="auto">
              <a:lnSpc>
                <a:spcPct val="90000"/>
              </a:lnSpc>
              <a:spcBef>
                <a:spcPct val="20000"/>
              </a:spcBef>
              <a:spcAft>
                <a:spcPts val="0"/>
              </a:spcAft>
              <a:buClrTx/>
              <a:buSzTx/>
              <a:buFont typeface="Arial" panose="020B0604020202020204" pitchFamily="34" charset="0"/>
              <a:buChar char="•"/>
              <a:tabLst/>
              <a:defRPr/>
            </a:pPr>
            <a:r>
              <a:rPr lang="en-US" sz="1700"/>
              <a:t>Avevano appreso per sola osservazione e senza incentivi;</a:t>
            </a:r>
          </a:p>
          <a:p>
            <a:pPr marL="342900" marR="0" lvl="0" indent="-228600" defTabSz="914400" fontAlgn="auto">
              <a:lnSpc>
                <a:spcPct val="90000"/>
              </a:lnSpc>
              <a:spcBef>
                <a:spcPct val="20000"/>
              </a:spcBef>
              <a:spcAft>
                <a:spcPts val="0"/>
              </a:spcAft>
              <a:buClrTx/>
              <a:buSzTx/>
              <a:buFont typeface="Arial" panose="020B0604020202020204" pitchFamily="34" charset="0"/>
              <a:buChar char="•"/>
              <a:tabLst/>
              <a:defRPr/>
            </a:pPr>
            <a:r>
              <a:rPr lang="en-US" sz="1700" noProof="0"/>
              <a:t>La manifestazione del comportamento </a:t>
            </a:r>
            <a:r>
              <a:rPr lang="en-US" sz="1700"/>
              <a:t>non richiedeva incentivi</a:t>
            </a:r>
            <a:endParaRPr kumimoji="0" lang="en-US" sz="1700" b="0" i="0" u="none" strike="noStrike" cap="none" spc="0" normalizeH="0" baseline="0" noProof="0">
              <a:ln>
                <a:noFill/>
              </a:ln>
              <a:effectLst/>
              <a:uLnTx/>
              <a:uFillTx/>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Rinforzo vicario</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Bandura e colleghi osservarono che la quantità di comportamenti imitati dipendeva dagli incentivi ricevuti </a:t>
            </a:r>
            <a:r>
              <a:rPr lang="it-IT" sz="1700" i="1"/>
              <a:t>non dal partecipante</a:t>
            </a:r>
            <a:r>
              <a:rPr lang="it-IT" sz="1700"/>
              <a:t>, ma dal </a:t>
            </a:r>
            <a:r>
              <a:rPr lang="it-IT" sz="1700" i="1"/>
              <a:t>modello che il partecipante osservava</a:t>
            </a:r>
          </a:p>
          <a:p>
            <a:pPr lvl="1"/>
            <a:r>
              <a:rPr lang="it-IT" sz="1700"/>
              <a:t>se i bambini osservavano che il modello adulto era punito per i suoi comportamenti aggressivi, tendevano a non riprodurli; </a:t>
            </a:r>
          </a:p>
          <a:p>
            <a:pPr lvl="1"/>
            <a:r>
              <a:rPr lang="it-IT" sz="1700"/>
              <a:t>se osservavano che era lodato per essi, tendevano a riprodurli in maggior misura</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Il termine «rinforzo» si mantiene, ma il concetto è radicalmente mutato</a:t>
            </a:r>
          </a:p>
        </p:txBody>
      </p:sp>
      <p:sp>
        <p:nvSpPr>
          <p:cNvPr id="3" name="Segnaposto contenuto 2"/>
          <p:cNvSpPr>
            <a:spLocks noGrp="1"/>
          </p:cNvSpPr>
          <p:nvPr>
            <p:ph idx="1"/>
          </p:nvPr>
        </p:nvSpPr>
        <p:spPr>
          <a:xfrm>
            <a:off x="4877368" y="649480"/>
            <a:ext cx="3646835" cy="5546047"/>
          </a:xfrm>
        </p:spPr>
        <p:txBody>
          <a:bodyPr anchor="ctr">
            <a:normAutofit/>
          </a:bodyPr>
          <a:lstStyle/>
          <a:p>
            <a:pPr>
              <a:lnSpc>
                <a:spcPct val="90000"/>
              </a:lnSpc>
            </a:pPr>
            <a:r>
              <a:rPr lang="it-IT" sz="1600"/>
              <a:t>Il </a:t>
            </a:r>
            <a:r>
              <a:rPr lang="it-IT" sz="1600" b="1"/>
              <a:t>rinforzo vicario </a:t>
            </a:r>
            <a:r>
              <a:rPr lang="it-IT" sz="1600"/>
              <a:t>differisce radicalmente dall’idea di “rinforzo come incentivo” tipica di Skinner.</a:t>
            </a:r>
          </a:p>
          <a:p>
            <a:pPr>
              <a:lnSpc>
                <a:spcPct val="90000"/>
              </a:lnSpc>
            </a:pPr>
            <a:r>
              <a:rPr lang="it-IT" sz="1600"/>
              <a:t>L’efficacia di un “incentivo altrui” richiede che l’osservatore sia in grado di:</a:t>
            </a:r>
          </a:p>
          <a:p>
            <a:pPr lvl="1">
              <a:lnSpc>
                <a:spcPct val="90000"/>
              </a:lnSpc>
            </a:pPr>
            <a:r>
              <a:rPr lang="it-IT" sz="1600"/>
              <a:t> osservare l’esito di un comportamento espresso da altri</a:t>
            </a:r>
          </a:p>
          <a:p>
            <a:pPr lvl="1">
              <a:lnSpc>
                <a:spcPct val="90000"/>
              </a:lnSpc>
            </a:pPr>
            <a:r>
              <a:rPr lang="it-IT" sz="1600"/>
              <a:t> valutarne il valore pur senza averlo esperito</a:t>
            </a:r>
          </a:p>
          <a:p>
            <a:pPr lvl="1">
              <a:lnSpc>
                <a:spcPct val="90000"/>
              </a:lnSpc>
            </a:pPr>
            <a:r>
              <a:rPr lang="it-IT" sz="1600"/>
              <a:t>sia in grado di stabilire se quei comportamenti osservati </a:t>
            </a:r>
            <a:r>
              <a:rPr lang="it-IT" sz="1600" i="1"/>
              <a:t>sono stati o non sono stati le probabili cause degli incentivi ricevuti dal modello.</a:t>
            </a:r>
          </a:p>
          <a:p>
            <a:pPr>
              <a:lnSpc>
                <a:spcPct val="90000"/>
              </a:lnSpc>
            </a:pPr>
            <a:r>
              <a:rPr lang="it-IT" sz="1600"/>
              <a:t>Bandura (1965) riuscì a dimostrare anche che il rinforzo vicario influenzava la </a:t>
            </a:r>
            <a:r>
              <a:rPr lang="it-IT" sz="1600" b="1"/>
              <a:t>manifestazione </a:t>
            </a:r>
            <a:r>
              <a:rPr lang="it-IT" sz="1600"/>
              <a:t>dei comportamenti imitati, ma non il fatto che quei comportamenti fossero comunque appresi per osservazione</a:t>
            </a:r>
          </a:p>
          <a:p>
            <a:pPr>
              <a:lnSpc>
                <a:spcPct val="90000"/>
              </a:lnSpc>
            </a:pPr>
            <a:endParaRPr lang="it-IT" sz="160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Segnaposto contenuto 5">
            <a:extLst>
              <a:ext uri="{FF2B5EF4-FFF2-40B4-BE49-F238E27FC236}">
                <a16:creationId xmlns:a16="http://schemas.microsoft.com/office/drawing/2014/main" id="{50B392BF-72F6-E343-ADBA-8DE8A744746A}"/>
              </a:ext>
            </a:extLst>
          </p:cNvPr>
          <p:cNvPicPr>
            <a:picLocks noGrp="1" noChangeAspect="1"/>
          </p:cNvPicPr>
          <p:nvPr>
            <p:ph idx="1"/>
          </p:nvPr>
        </p:nvPicPr>
        <p:blipFill>
          <a:blip r:embed="rId3"/>
          <a:stretch>
            <a:fillRect/>
          </a:stretch>
        </p:blipFill>
        <p:spPr>
          <a:xfrm>
            <a:off x="342900" y="734510"/>
            <a:ext cx="8458200" cy="5388980"/>
          </a:xfrm>
          <a:prstGeom prst="rect">
            <a:avLst/>
          </a:prstGeom>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Le ripetizioni sono necessarie?</a:t>
            </a:r>
            <a:br>
              <a:rPr lang="it-IT" sz="3500">
                <a:solidFill>
                  <a:srgbClr val="FFFFFF"/>
                </a:solidFill>
              </a:rPr>
            </a:br>
            <a:r>
              <a:rPr lang="it-IT" sz="3500">
                <a:solidFill>
                  <a:srgbClr val="FFFFFF"/>
                </a:solidFill>
              </a:rPr>
              <a:t>One-trial learning</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Esperimento di Bradford Hudson (1950):</a:t>
            </a:r>
          </a:p>
          <a:p>
            <a:pPr lvl="1"/>
            <a:r>
              <a:rPr lang="it-IT" sz="1700"/>
              <a:t>Inserì un piedistallo (a strisce bianche e nere) per la scodella in rame dove i suoi topi erano abituati a mangiare</a:t>
            </a:r>
          </a:p>
          <a:p>
            <a:pPr lvl="2"/>
            <a:r>
              <a:rPr lang="it-IT" sz="1700"/>
              <a:t>Stimolo inusuale e saliente</a:t>
            </a:r>
          </a:p>
          <a:p>
            <a:pPr lvl="1"/>
            <a:r>
              <a:rPr lang="it-IT" sz="1700"/>
              <a:t>Dopo l’inserimento, alla prima occasione in cui un topo andava a mangiare elettrificava la scodella, somministrandogli una dolorosa scossa</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Risultati</a:t>
            </a:r>
          </a:p>
        </p:txBody>
      </p:sp>
      <p:graphicFrame>
        <p:nvGraphicFramePr>
          <p:cNvPr id="5" name="Segnaposto contenuto 2">
            <a:extLst>
              <a:ext uri="{FF2B5EF4-FFF2-40B4-BE49-F238E27FC236}">
                <a16:creationId xmlns:a16="http://schemas.microsoft.com/office/drawing/2014/main" id="{99DBFE87-57E0-4DD5-BEDE-6D1A45281B43}"/>
              </a:ext>
            </a:extLst>
          </p:cNvPr>
          <p:cNvGraphicFramePr>
            <a:graphicFrameLocks noGrp="1"/>
          </p:cNvGraphicFramePr>
          <p:nvPr>
            <p:ph idx="1"/>
            <p:extLst>
              <p:ext uri="{D42A27DB-BD31-4B8C-83A1-F6EECF244321}">
                <p14:modId xmlns:p14="http://schemas.microsoft.com/office/powerpoint/2010/main" val="106091325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Conclusione</a:t>
            </a:r>
          </a:p>
        </p:txBody>
      </p:sp>
      <p:graphicFrame>
        <p:nvGraphicFramePr>
          <p:cNvPr id="5" name="Segnaposto contenuto 2">
            <a:extLst>
              <a:ext uri="{FF2B5EF4-FFF2-40B4-BE49-F238E27FC236}">
                <a16:creationId xmlns:a16="http://schemas.microsoft.com/office/drawing/2014/main" id="{587E196A-0E5C-4C0C-A204-FF495D6222B6}"/>
              </a:ext>
            </a:extLst>
          </p:cNvPr>
          <p:cNvGraphicFramePr>
            <a:graphicFrameLocks noGrp="1"/>
          </p:cNvGraphicFramePr>
          <p:nvPr>
            <p:ph idx="1"/>
            <p:extLst>
              <p:ext uri="{D42A27DB-BD31-4B8C-83A1-F6EECF244321}">
                <p14:modId xmlns:p14="http://schemas.microsoft.com/office/powerpoint/2010/main" val="194284749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La contiguità temporale è necessaria?</a:t>
            </a:r>
          </a:p>
        </p:txBody>
      </p:sp>
      <p:graphicFrame>
        <p:nvGraphicFramePr>
          <p:cNvPr id="5" name="Segnaposto contenuto 2">
            <a:extLst>
              <a:ext uri="{FF2B5EF4-FFF2-40B4-BE49-F238E27FC236}">
                <a16:creationId xmlns:a16="http://schemas.microsoft.com/office/drawing/2014/main" id="{0733D623-B23D-4AE0-8EBC-701064F0D20E}"/>
              </a:ext>
            </a:extLst>
          </p:cNvPr>
          <p:cNvGraphicFramePr>
            <a:graphicFrameLocks noGrp="1"/>
          </p:cNvGraphicFramePr>
          <p:nvPr>
            <p:ph idx="1"/>
            <p:extLst>
              <p:ext uri="{D42A27DB-BD31-4B8C-83A1-F6EECF244321}">
                <p14:modId xmlns:p14="http://schemas.microsoft.com/office/powerpoint/2010/main" val="309651346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fontScale="90000"/>
          </a:bodyPr>
          <a:lstStyle/>
          <a:p>
            <a:pPr algn="r"/>
            <a:r>
              <a:rPr lang="it-IT" sz="3500" dirty="0">
                <a:solidFill>
                  <a:srgbClr val="FFFFFF"/>
                </a:solidFill>
              </a:rPr>
              <a:t>Flessibilità della finestra temporale di associazione</a:t>
            </a:r>
          </a:p>
        </p:txBody>
      </p:sp>
      <p:graphicFrame>
        <p:nvGraphicFramePr>
          <p:cNvPr id="5" name="Segnaposto contenuto 2">
            <a:extLst>
              <a:ext uri="{FF2B5EF4-FFF2-40B4-BE49-F238E27FC236}">
                <a16:creationId xmlns:a16="http://schemas.microsoft.com/office/drawing/2014/main" id="{C5C4F60B-9E3D-45DD-87BE-3436BDE021CD}"/>
              </a:ext>
            </a:extLst>
          </p:cNvPr>
          <p:cNvGraphicFramePr>
            <a:graphicFrameLocks noGrp="1"/>
          </p:cNvGraphicFramePr>
          <p:nvPr>
            <p:ph idx="1"/>
            <p:extLst>
              <p:ext uri="{D42A27DB-BD31-4B8C-83A1-F6EECF244321}">
                <p14:modId xmlns:p14="http://schemas.microsoft.com/office/powerpoint/2010/main" val="304367080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825269F5-E53C-0143-9D12-03F0E9DC9E90}"/>
              </a:ext>
            </a:extLst>
          </p:cNvPr>
          <p:cNvSpPr>
            <a:spLocks noGrp="1"/>
          </p:cNvSpPr>
          <p:nvPr>
            <p:ph type="title"/>
          </p:nvPr>
        </p:nvSpPr>
        <p:spPr>
          <a:xfrm>
            <a:off x="439858" y="1683756"/>
            <a:ext cx="2336449" cy="2396359"/>
          </a:xfrm>
        </p:spPr>
        <p:txBody>
          <a:bodyPr anchor="b">
            <a:normAutofit/>
          </a:bodyPr>
          <a:lstStyle/>
          <a:p>
            <a:pPr algn="r"/>
            <a:r>
              <a:rPr lang="it-IT" sz="2400" dirty="0">
                <a:solidFill>
                  <a:srgbClr val="FFFFFF"/>
                </a:solidFill>
              </a:rPr>
              <a:t>Ipotesi probabilistica / informazionale</a:t>
            </a:r>
          </a:p>
        </p:txBody>
      </p:sp>
      <p:graphicFrame>
        <p:nvGraphicFramePr>
          <p:cNvPr id="5" name="Segnaposto contenuto 2">
            <a:extLst>
              <a:ext uri="{FF2B5EF4-FFF2-40B4-BE49-F238E27FC236}">
                <a16:creationId xmlns:a16="http://schemas.microsoft.com/office/drawing/2014/main" id="{403CF3A9-762D-4389-8B11-5E819DCED11B}"/>
              </a:ext>
            </a:extLst>
          </p:cNvPr>
          <p:cNvGraphicFramePr>
            <a:graphicFrameLocks noGrp="1"/>
          </p:cNvGraphicFramePr>
          <p:nvPr>
            <p:ph idx="1"/>
            <p:extLst>
              <p:ext uri="{D42A27DB-BD31-4B8C-83A1-F6EECF244321}">
                <p14:modId xmlns:p14="http://schemas.microsoft.com/office/powerpoint/2010/main" val="290546811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56628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8476921-9F9E-C443-B740-5117CABDE414}"/>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Il ruolo rivisto del numero di ripetizioni</a:t>
            </a:r>
          </a:p>
        </p:txBody>
      </p:sp>
      <p:graphicFrame>
        <p:nvGraphicFramePr>
          <p:cNvPr id="5" name="Segnaposto contenuto 2">
            <a:extLst>
              <a:ext uri="{FF2B5EF4-FFF2-40B4-BE49-F238E27FC236}">
                <a16:creationId xmlns:a16="http://schemas.microsoft.com/office/drawing/2014/main" id="{03598B24-AA80-4C1A-A6B8-9A9EF4B7C963}"/>
              </a:ext>
            </a:extLst>
          </p:cNvPr>
          <p:cNvGraphicFramePr>
            <a:graphicFrameLocks noGrp="1"/>
          </p:cNvGraphicFramePr>
          <p:nvPr>
            <p:ph idx="1"/>
            <p:extLst>
              <p:ext uri="{D42A27DB-BD31-4B8C-83A1-F6EECF244321}">
                <p14:modId xmlns:p14="http://schemas.microsoft.com/office/powerpoint/2010/main" val="130015333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221648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a:extLst>
              <a:ext uri="{FF2B5EF4-FFF2-40B4-BE49-F238E27FC236}">
                <a16:creationId xmlns:a16="http://schemas.microsoft.com/office/drawing/2014/main" id="{CF313A05-D6B9-7B42-A89C-1B04878116DE}"/>
              </a:ext>
            </a:extLst>
          </p:cNvPr>
          <p:cNvPicPr>
            <a:picLocks noGrp="1" noChangeAspect="1"/>
          </p:cNvPicPr>
          <p:nvPr>
            <p:ph idx="1"/>
          </p:nvPr>
        </p:nvPicPr>
        <p:blipFill>
          <a:blip r:embed="rId3"/>
          <a:stretch>
            <a:fillRect/>
          </a:stretch>
        </p:blipFill>
        <p:spPr>
          <a:xfrm>
            <a:off x="501040" y="457200"/>
            <a:ext cx="8141920" cy="5943600"/>
          </a:xfrm>
          <a:prstGeom prst="rect">
            <a:avLst/>
          </a:prstGeom>
        </p:spPr>
      </p:pic>
    </p:spTree>
    <p:extLst>
      <p:ext uri="{BB962C8B-B14F-4D97-AF65-F5344CB8AC3E}">
        <p14:creationId xmlns:p14="http://schemas.microsoft.com/office/powerpoint/2010/main" val="1915061066"/>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magine 4"/>
          <p:cNvPicPr>
            <a:picLocks noChangeAspect="1"/>
          </p:cNvPicPr>
          <p:nvPr/>
        </p:nvPicPr>
        <p:blipFill rotWithShape="1">
          <a:blip r:embed="rId2"/>
          <a:srcRect l="19982" r="4011" b="2"/>
          <a:stretch/>
        </p:blipFill>
        <p:spPr>
          <a:xfrm>
            <a:off x="20" y="1302606"/>
            <a:ext cx="3310169" cy="4252313"/>
          </a:xfrm>
          <a:custGeom>
            <a:avLst/>
            <a:gdLst/>
            <a:ahLst/>
            <a:cxnLst/>
            <a:rect l="l" t="t" r="r" b="b"/>
            <a:pathLst>
              <a:path w="4413586" h="4252313">
                <a:moveTo>
                  <a:pt x="0" y="0"/>
                </a:moveTo>
                <a:lnTo>
                  <a:pt x="2062856" y="0"/>
                </a:lnTo>
                <a:lnTo>
                  <a:pt x="2063084" y="493"/>
                </a:lnTo>
                <a:lnTo>
                  <a:pt x="2450944" y="493"/>
                </a:lnTo>
                <a:lnTo>
                  <a:pt x="4413586" y="4252313"/>
                </a:lnTo>
                <a:lnTo>
                  <a:pt x="388087" y="4252313"/>
                </a:lnTo>
                <a:lnTo>
                  <a:pt x="388087" y="4251820"/>
                </a:lnTo>
                <a:lnTo>
                  <a:pt x="0" y="4251820"/>
                </a:lnTo>
                <a:close/>
              </a:path>
            </a:pathLst>
          </a:custGeom>
        </p:spPr>
      </p:pic>
      <p:sp>
        <p:nvSpPr>
          <p:cNvPr id="11" name="Freeform: Shape 10">
            <a:extLst>
              <a:ext uri="{FF2B5EF4-FFF2-40B4-BE49-F238E27FC236}">
                <a16:creationId xmlns:a16="http://schemas.microsoft.com/office/drawing/2014/main" id="{0CBF71E6-C54A-4E15-90AD-354C394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24272" y="1303083"/>
            <a:ext cx="6919728" cy="4251821"/>
          </a:xfrm>
          <a:custGeom>
            <a:avLst/>
            <a:gdLst>
              <a:gd name="connsiteX0" fmla="*/ 0 w 9226303"/>
              <a:gd name="connsiteY0" fmla="*/ 0 h 4251821"/>
              <a:gd name="connsiteX1" fmla="*/ 9226303 w 9226303"/>
              <a:gd name="connsiteY1" fmla="*/ 0 h 4251821"/>
              <a:gd name="connsiteX2" fmla="*/ 7263661 w 9226303"/>
              <a:gd name="connsiteY2" fmla="*/ 4251821 h 4251821"/>
              <a:gd name="connsiteX3" fmla="*/ 0 w 9226303"/>
              <a:gd name="connsiteY3" fmla="*/ 4251821 h 4251821"/>
            </a:gdLst>
            <a:ahLst/>
            <a:cxnLst>
              <a:cxn ang="0">
                <a:pos x="connsiteX0" y="connsiteY0"/>
              </a:cxn>
              <a:cxn ang="0">
                <a:pos x="connsiteX1" y="connsiteY1"/>
              </a:cxn>
              <a:cxn ang="0">
                <a:pos x="connsiteX2" y="connsiteY2"/>
              </a:cxn>
              <a:cxn ang="0">
                <a:pos x="connsiteX3" y="connsiteY3"/>
              </a:cxn>
            </a:cxnLst>
            <a:rect l="l" t="t" r="r" b="b"/>
            <a:pathLst>
              <a:path w="9226303" h="4251821">
                <a:moveTo>
                  <a:pt x="0" y="0"/>
                </a:moveTo>
                <a:lnTo>
                  <a:pt x="9226303" y="0"/>
                </a:lnTo>
                <a:lnTo>
                  <a:pt x="7263661" y="4251821"/>
                </a:lnTo>
                <a:lnTo>
                  <a:pt x="0" y="4251821"/>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4" name="Sottotitolo 3"/>
          <p:cNvSpPr>
            <a:spLocks noGrp="1"/>
          </p:cNvSpPr>
          <p:nvPr>
            <p:ph type="subTitle" idx="1"/>
          </p:nvPr>
        </p:nvSpPr>
        <p:spPr>
          <a:xfrm>
            <a:off x="3995184" y="3863697"/>
            <a:ext cx="4522452" cy="911117"/>
          </a:xfrm>
        </p:spPr>
        <p:txBody>
          <a:bodyPr>
            <a:normAutofit/>
          </a:bodyPr>
          <a:lstStyle/>
          <a:p>
            <a:pPr algn="l"/>
            <a:r>
              <a:rPr lang="it-IT" sz="1700">
                <a:solidFill>
                  <a:srgbClr val="FFFFFF"/>
                </a:solidFill>
              </a:rPr>
              <a:t>Leon Kamin</a:t>
            </a:r>
          </a:p>
          <a:p>
            <a:pPr algn="l"/>
            <a:r>
              <a:rPr lang="it-IT" sz="1700">
                <a:solidFill>
                  <a:srgbClr val="FFFFFF"/>
                </a:solidFill>
              </a:rPr>
              <a:t>(1927-2017)</a:t>
            </a:r>
          </a:p>
        </p:txBody>
      </p:sp>
      <p:sp>
        <p:nvSpPr>
          <p:cNvPr id="2" name="Titolo 1"/>
          <p:cNvSpPr>
            <a:spLocks noGrp="1"/>
          </p:cNvSpPr>
          <p:nvPr>
            <p:ph type="ctrTitle"/>
          </p:nvPr>
        </p:nvSpPr>
        <p:spPr>
          <a:xfrm>
            <a:off x="3733941" y="1828800"/>
            <a:ext cx="4783695" cy="2027941"/>
          </a:xfrm>
        </p:spPr>
        <p:txBody>
          <a:bodyPr>
            <a:normAutofit/>
          </a:bodyPr>
          <a:lstStyle/>
          <a:p>
            <a:pPr algn="l">
              <a:lnSpc>
                <a:spcPct val="90000"/>
              </a:lnSpc>
            </a:pPr>
            <a:r>
              <a:rPr lang="it-IT" sz="2800" i="1">
                <a:solidFill>
                  <a:srgbClr val="FFFFFF"/>
                </a:solidFill>
              </a:rPr>
              <a:t>La ripetizione di concomitanze contigue e rinforzate</a:t>
            </a:r>
            <a:br>
              <a:rPr lang="it-IT" sz="2800" i="1">
                <a:solidFill>
                  <a:srgbClr val="FFFFFF"/>
                </a:solidFill>
              </a:rPr>
            </a:br>
            <a:r>
              <a:rPr lang="it-IT" sz="2800" i="1">
                <a:solidFill>
                  <a:srgbClr val="FFFFFF"/>
                </a:solidFill>
              </a:rPr>
              <a:t>tra CS e US è sufficiente all’apprendimento?</a:t>
            </a:r>
            <a:endParaRPr lang="it-IT" sz="2800">
              <a:solidFill>
                <a:srgbClr val="FFFFFF"/>
              </a:solidFill>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Fenomeno del forward blocking</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i="1" dirty="0" err="1"/>
              <a:t>Forward</a:t>
            </a:r>
            <a:r>
              <a:rPr lang="it-IT" sz="1700" b="1" i="1" dirty="0"/>
              <a:t> </a:t>
            </a:r>
            <a:r>
              <a:rPr lang="it-IT" sz="1700" b="1" i="1" dirty="0" err="1"/>
              <a:t>blocking</a:t>
            </a:r>
            <a:r>
              <a:rPr lang="it-IT" sz="1700" b="1" i="1" dirty="0"/>
              <a:t>: Fase 1: B+; Fase 2: AB+; Test: A → 0 o </a:t>
            </a:r>
            <a:r>
              <a:rPr lang="it-IT" sz="1700" b="1" i="1" dirty="0" err="1"/>
              <a:t>r</a:t>
            </a:r>
            <a:endParaRPr lang="it-IT" sz="1700" b="1" i="1" dirty="0"/>
          </a:p>
          <a:p>
            <a:r>
              <a:rPr lang="it-IT" sz="1700" b="1" dirty="0"/>
              <a:t>Controllo: AB+; Test: A → </a:t>
            </a:r>
            <a:r>
              <a:rPr lang="it-IT" sz="1700" b="1" dirty="0" err="1"/>
              <a:t>R</a:t>
            </a:r>
            <a:endParaRPr lang="it-IT" sz="1700" dirty="0"/>
          </a:p>
          <a:p>
            <a:pPr>
              <a:buNone/>
            </a:pPr>
            <a:endParaRPr lang="it-IT" sz="1700" dirty="0"/>
          </a:p>
          <a:p>
            <a:r>
              <a:rPr lang="it-IT" sz="1700" dirty="0"/>
              <a:t>Scoperto da </a:t>
            </a:r>
            <a:r>
              <a:rPr lang="it-IT" sz="1700" dirty="0" err="1"/>
              <a:t>Kamin</a:t>
            </a:r>
            <a:r>
              <a:rPr lang="it-IT" sz="1700" dirty="0"/>
              <a:t> nel 1968 con presentazioni seriali. </a:t>
            </a:r>
          </a:p>
          <a:p>
            <a:r>
              <a:rPr lang="it-IT" sz="1700" dirty="0"/>
              <a:t>Si presenta sia negli umani sia in altri animali, sia con misurazioni implicite sia esplicite</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Forward blocking</a:t>
            </a:r>
          </a:p>
        </p:txBody>
      </p:sp>
      <p:graphicFrame>
        <p:nvGraphicFramePr>
          <p:cNvPr id="5" name="Segnaposto contenuto 2">
            <a:extLst>
              <a:ext uri="{FF2B5EF4-FFF2-40B4-BE49-F238E27FC236}">
                <a16:creationId xmlns:a16="http://schemas.microsoft.com/office/drawing/2014/main" id="{30BA0999-EB8C-4D9C-918D-462D36986D20}"/>
              </a:ext>
            </a:extLst>
          </p:cNvPr>
          <p:cNvGraphicFramePr>
            <a:graphicFrameLocks noGrp="1"/>
          </p:cNvGraphicFramePr>
          <p:nvPr>
            <p:ph idx="1"/>
            <p:extLst>
              <p:ext uri="{D42A27DB-BD31-4B8C-83A1-F6EECF244321}">
                <p14:modId xmlns:p14="http://schemas.microsoft.com/office/powerpoint/2010/main" val="267147628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Sorpresa</a:t>
            </a:r>
          </a:p>
        </p:txBody>
      </p:sp>
      <p:graphicFrame>
        <p:nvGraphicFramePr>
          <p:cNvPr id="5" name="Segnaposto contenuto 2">
            <a:extLst>
              <a:ext uri="{FF2B5EF4-FFF2-40B4-BE49-F238E27FC236}">
                <a16:creationId xmlns:a16="http://schemas.microsoft.com/office/drawing/2014/main" id="{D940E7E6-3D57-4B7D-B4A1-842FCB15844E}"/>
              </a:ext>
            </a:extLst>
          </p:cNvPr>
          <p:cNvGraphicFramePr>
            <a:graphicFrameLocks noGrp="1"/>
          </p:cNvGraphicFramePr>
          <p:nvPr>
            <p:ph idx="1"/>
            <p:extLst>
              <p:ext uri="{D42A27DB-BD31-4B8C-83A1-F6EECF244321}">
                <p14:modId xmlns:p14="http://schemas.microsoft.com/office/powerpoint/2010/main" val="104120364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880E25A2-2F50-814A-9183-1E48C8DCD9F0}"/>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Recupero dal blocco</a:t>
            </a:r>
          </a:p>
        </p:txBody>
      </p:sp>
      <p:graphicFrame>
        <p:nvGraphicFramePr>
          <p:cNvPr id="5" name="Segnaposto contenuto 2">
            <a:extLst>
              <a:ext uri="{FF2B5EF4-FFF2-40B4-BE49-F238E27FC236}">
                <a16:creationId xmlns:a16="http://schemas.microsoft.com/office/drawing/2014/main" id="{DC97E259-838E-4F81-93FF-FF4302EA3A4A}"/>
              </a:ext>
            </a:extLst>
          </p:cNvPr>
          <p:cNvGraphicFramePr>
            <a:graphicFrameLocks noGrp="1"/>
          </p:cNvGraphicFramePr>
          <p:nvPr>
            <p:ph idx="1"/>
            <p:extLst>
              <p:ext uri="{D42A27DB-BD31-4B8C-83A1-F6EECF244321}">
                <p14:modId xmlns:p14="http://schemas.microsoft.com/office/powerpoint/2010/main" val="3713622328"/>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804199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Immagine 5"/>
          <p:cNvPicPr>
            <a:picLocks noChangeAspect="1"/>
          </p:cNvPicPr>
          <p:nvPr/>
        </p:nvPicPr>
        <p:blipFill rotWithShape="1">
          <a:blip r:embed="rId2"/>
          <a:srcRect l="1272" b="21678"/>
          <a:stretch/>
        </p:blipFill>
        <p:spPr>
          <a:xfrm>
            <a:off x="20" y="1302606"/>
            <a:ext cx="3310169" cy="4252313"/>
          </a:xfrm>
          <a:custGeom>
            <a:avLst/>
            <a:gdLst/>
            <a:ahLst/>
            <a:cxnLst/>
            <a:rect l="l" t="t" r="r" b="b"/>
            <a:pathLst>
              <a:path w="4413586" h="4252313">
                <a:moveTo>
                  <a:pt x="0" y="0"/>
                </a:moveTo>
                <a:lnTo>
                  <a:pt x="2062856" y="0"/>
                </a:lnTo>
                <a:lnTo>
                  <a:pt x="2063084" y="493"/>
                </a:lnTo>
                <a:lnTo>
                  <a:pt x="2450944" y="493"/>
                </a:lnTo>
                <a:lnTo>
                  <a:pt x="4413586" y="4252313"/>
                </a:lnTo>
                <a:lnTo>
                  <a:pt x="388087" y="4252313"/>
                </a:lnTo>
                <a:lnTo>
                  <a:pt x="388087" y="4251820"/>
                </a:lnTo>
                <a:lnTo>
                  <a:pt x="0" y="4251820"/>
                </a:lnTo>
                <a:close/>
              </a:path>
            </a:pathLst>
          </a:custGeom>
        </p:spPr>
      </p:pic>
      <p:sp>
        <p:nvSpPr>
          <p:cNvPr id="12" name="Freeform: Shape 11">
            <a:extLst>
              <a:ext uri="{FF2B5EF4-FFF2-40B4-BE49-F238E27FC236}">
                <a16:creationId xmlns:a16="http://schemas.microsoft.com/office/drawing/2014/main" id="{0CBF71E6-C54A-4E15-90AD-354C394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24272" y="1303083"/>
            <a:ext cx="6919728" cy="4251821"/>
          </a:xfrm>
          <a:custGeom>
            <a:avLst/>
            <a:gdLst>
              <a:gd name="connsiteX0" fmla="*/ 0 w 9226303"/>
              <a:gd name="connsiteY0" fmla="*/ 0 h 4251821"/>
              <a:gd name="connsiteX1" fmla="*/ 9226303 w 9226303"/>
              <a:gd name="connsiteY1" fmla="*/ 0 h 4251821"/>
              <a:gd name="connsiteX2" fmla="*/ 7263661 w 9226303"/>
              <a:gd name="connsiteY2" fmla="*/ 4251821 h 4251821"/>
              <a:gd name="connsiteX3" fmla="*/ 0 w 9226303"/>
              <a:gd name="connsiteY3" fmla="*/ 4251821 h 4251821"/>
            </a:gdLst>
            <a:ahLst/>
            <a:cxnLst>
              <a:cxn ang="0">
                <a:pos x="connsiteX0" y="connsiteY0"/>
              </a:cxn>
              <a:cxn ang="0">
                <a:pos x="connsiteX1" y="connsiteY1"/>
              </a:cxn>
              <a:cxn ang="0">
                <a:pos x="connsiteX2" y="connsiteY2"/>
              </a:cxn>
              <a:cxn ang="0">
                <a:pos x="connsiteX3" y="connsiteY3"/>
              </a:cxn>
            </a:cxnLst>
            <a:rect l="l" t="t" r="r" b="b"/>
            <a:pathLst>
              <a:path w="9226303" h="4251821">
                <a:moveTo>
                  <a:pt x="0" y="0"/>
                </a:moveTo>
                <a:lnTo>
                  <a:pt x="9226303" y="0"/>
                </a:lnTo>
                <a:lnTo>
                  <a:pt x="7263661" y="4251821"/>
                </a:lnTo>
                <a:lnTo>
                  <a:pt x="0" y="4251821"/>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5" name="Sottotitolo 4"/>
          <p:cNvSpPr>
            <a:spLocks noGrp="1"/>
          </p:cNvSpPr>
          <p:nvPr>
            <p:ph type="subTitle" idx="1"/>
          </p:nvPr>
        </p:nvSpPr>
        <p:spPr>
          <a:xfrm>
            <a:off x="3995184" y="3863697"/>
            <a:ext cx="4522452" cy="911117"/>
          </a:xfrm>
        </p:spPr>
        <p:txBody>
          <a:bodyPr>
            <a:normAutofit/>
          </a:bodyPr>
          <a:lstStyle/>
          <a:p>
            <a:pPr algn="l"/>
            <a:r>
              <a:rPr lang="it-IT" sz="1700">
                <a:solidFill>
                  <a:srgbClr val="FFFFFF"/>
                </a:solidFill>
              </a:rPr>
              <a:t>Robert Rescorla</a:t>
            </a:r>
          </a:p>
          <a:p>
            <a:pPr algn="l"/>
            <a:r>
              <a:rPr lang="it-IT" sz="1700">
                <a:solidFill>
                  <a:srgbClr val="FFFFFF"/>
                </a:solidFill>
              </a:rPr>
              <a:t>(1940-2020)</a:t>
            </a:r>
          </a:p>
        </p:txBody>
      </p:sp>
      <p:sp>
        <p:nvSpPr>
          <p:cNvPr id="4" name="Titolo 3"/>
          <p:cNvSpPr>
            <a:spLocks noGrp="1"/>
          </p:cNvSpPr>
          <p:nvPr>
            <p:ph type="ctrTitle"/>
          </p:nvPr>
        </p:nvSpPr>
        <p:spPr>
          <a:xfrm>
            <a:off x="3733941" y="1828800"/>
            <a:ext cx="4783695" cy="2027941"/>
          </a:xfrm>
        </p:spPr>
        <p:txBody>
          <a:bodyPr>
            <a:normAutofit/>
          </a:bodyPr>
          <a:lstStyle/>
          <a:p>
            <a:pPr algn="l"/>
            <a:r>
              <a:rPr lang="it-IT">
                <a:solidFill>
                  <a:srgbClr val="FFFFFF"/>
                </a:solidFill>
              </a:rPr>
              <a:t>Effetto del ΔP sull’apprendimento</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Esperimento di Rescorla (1968)</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4 gruppi di topi</a:t>
            </a:r>
          </a:p>
          <a:p>
            <a:r>
              <a:rPr lang="it-IT" sz="1700" dirty="0"/>
              <a:t>Tutti avevano già imparato che schiacciare una leva permetteva di ottenere cibo</a:t>
            </a:r>
          </a:p>
          <a:p>
            <a:r>
              <a:rPr lang="it-IT" sz="1700" dirty="0"/>
              <a:t>Nella fase sperimentale a tutti i gruppi furono somministrate scosse abbinate a un suono, con </a:t>
            </a:r>
            <a:r>
              <a:rPr lang="it-IT" sz="1700" dirty="0" err="1"/>
              <a:t>p</a:t>
            </a:r>
            <a:r>
              <a:rPr lang="it-IT" sz="1700" dirty="0"/>
              <a:t>(</a:t>
            </a:r>
            <a:r>
              <a:rPr lang="it-IT" sz="1700" dirty="0" err="1"/>
              <a:t>scossa|suono</a:t>
            </a:r>
            <a:r>
              <a:rPr lang="it-IT" sz="1700" dirty="0"/>
              <a:t>) = 0,4 (per tutti)</a:t>
            </a:r>
          </a:p>
          <a:p>
            <a:pPr lvl="1"/>
            <a:r>
              <a:rPr lang="it-IT" sz="1700" dirty="0"/>
              <a:t>quindi, tutti i gruppi ricevevano un eguale numero di contingenze di tipo </a:t>
            </a:r>
            <a:r>
              <a:rPr lang="it-IT" sz="1700" b="1" dirty="0"/>
              <a:t>a (suono ∧ scossa), </a:t>
            </a:r>
            <a:r>
              <a:rPr lang="it-IT" sz="1700" dirty="0"/>
              <a:t>e di tipo</a:t>
            </a:r>
            <a:r>
              <a:rPr lang="it-IT" sz="1700" b="1" dirty="0"/>
              <a:t> b (suono ∧ ¬scossa).</a:t>
            </a:r>
            <a:endParaRPr lang="it-IT" sz="1700" dirty="0"/>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Cosa distingueva i 4 gruppi?</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Le contingenze di tipo </a:t>
            </a:r>
            <a:r>
              <a:rPr lang="it-IT" sz="1700" b="1"/>
              <a:t>c (¬suono ∧ scossa), </a:t>
            </a:r>
            <a:r>
              <a:rPr lang="it-IT" sz="1700"/>
              <a:t>e di tipo</a:t>
            </a:r>
            <a:r>
              <a:rPr lang="it-IT" sz="1700" b="1"/>
              <a:t> d (¬suono ∧ ¬scossa).</a:t>
            </a:r>
            <a:r>
              <a:rPr lang="it-IT" sz="1700"/>
              <a:t> </a:t>
            </a:r>
          </a:p>
          <a:p>
            <a:pPr lvl="1"/>
            <a:r>
              <a:rPr lang="it-IT" sz="1700"/>
              <a:t>Né Pavlov né Skinner le avevano considerate</a:t>
            </a:r>
          </a:p>
          <a:p>
            <a:r>
              <a:rPr lang="it-IT" sz="1700"/>
              <a:t>gruppo 1: P(scossa|¬suono) = 0</a:t>
            </a:r>
          </a:p>
          <a:p>
            <a:r>
              <a:rPr lang="it-IT" sz="1700"/>
              <a:t>gruppo 2: P(scossa|¬suono) = 0,1</a:t>
            </a:r>
          </a:p>
          <a:p>
            <a:r>
              <a:rPr lang="it-IT" sz="1700"/>
              <a:t>gruppo 3: P(scossa|¬suono) = 0,2</a:t>
            </a:r>
          </a:p>
          <a:p>
            <a:r>
              <a:rPr lang="it-IT" sz="1700"/>
              <a:t>gruppo 4: P(scossa|¬suono) = 0,4</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ΔP</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Quindi, la predittività del suono verso la scossa, espressa come ΔP, variava nei 4 gruppi:</a:t>
            </a:r>
          </a:p>
          <a:p>
            <a:r>
              <a:rPr lang="it-IT" sz="1700"/>
              <a:t>gruppo 1: ΔP = 0,4</a:t>
            </a:r>
            <a:endParaRPr lang="it-IT" sz="1700" i="1"/>
          </a:p>
          <a:p>
            <a:r>
              <a:rPr lang="it-IT" sz="1700"/>
              <a:t>gruppo 2: ΔP = 0,3 </a:t>
            </a:r>
          </a:p>
          <a:p>
            <a:r>
              <a:rPr lang="it-IT" sz="1700"/>
              <a:t>gruppo 3: ΔP = 0,2 </a:t>
            </a:r>
          </a:p>
          <a:p>
            <a:r>
              <a:rPr lang="it-IT" sz="1700"/>
              <a:t>gruppo 4: ΔP = 0</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Risultati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Nella fase di test le scosse erano sospese e si presentava solo il suono </a:t>
            </a:r>
          </a:p>
          <a:p>
            <a:r>
              <a:rPr lang="it-IT" sz="1700" dirty="0" err="1"/>
              <a:t>Rescorla</a:t>
            </a:r>
            <a:r>
              <a:rPr lang="it-IT" sz="1700" dirty="0"/>
              <a:t> misurò l’apprendimento come intensità della risposta di </a:t>
            </a:r>
            <a:r>
              <a:rPr lang="it-IT" sz="1700" i="1" dirty="0" err="1"/>
              <a:t>freezing</a:t>
            </a:r>
            <a:r>
              <a:rPr lang="it-IT" sz="1700" i="1" dirty="0"/>
              <a:t> </a:t>
            </a:r>
            <a:r>
              <a:rPr lang="it-IT" sz="1700" dirty="0"/>
              <a:t>alla comparsa del suono</a:t>
            </a:r>
            <a:endParaRPr lang="it-IT" sz="1700" i="1" dirty="0"/>
          </a:p>
          <a:p>
            <a:r>
              <a:rPr lang="it-IT" sz="1700" dirty="0"/>
              <a:t>Apprendimento massimo nel gruppo 1 (alto ΔP)</a:t>
            </a:r>
          </a:p>
          <a:p>
            <a:r>
              <a:rPr lang="it-IT" sz="1700" dirty="0"/>
              <a:t>Inferiore nel gruppo 2 (ΔP più basso)</a:t>
            </a:r>
          </a:p>
          <a:p>
            <a:r>
              <a:rPr lang="it-IT" sz="1700" dirty="0"/>
              <a:t>Ancora inferiore nel gruppo 3 (ΔP ancora più basso)</a:t>
            </a:r>
          </a:p>
          <a:p>
            <a:r>
              <a:rPr lang="it-IT" sz="1700" dirty="0"/>
              <a:t>Nullo nel gruppo 4 (ΔP nullo)</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Conclusione</a:t>
            </a:r>
          </a:p>
        </p:txBody>
      </p:sp>
      <p:graphicFrame>
        <p:nvGraphicFramePr>
          <p:cNvPr id="5" name="Segnaposto contenuto 2">
            <a:extLst>
              <a:ext uri="{FF2B5EF4-FFF2-40B4-BE49-F238E27FC236}">
                <a16:creationId xmlns:a16="http://schemas.microsoft.com/office/drawing/2014/main" id="{512F9A35-0CD3-4B47-BA3E-F39BEBEAB973}"/>
              </a:ext>
            </a:extLst>
          </p:cNvPr>
          <p:cNvGraphicFramePr>
            <a:graphicFrameLocks noGrp="1"/>
          </p:cNvGraphicFramePr>
          <p:nvPr>
            <p:ph idx="1"/>
            <p:extLst>
              <p:ext uri="{D42A27DB-BD31-4B8C-83A1-F6EECF244321}">
                <p14:modId xmlns:p14="http://schemas.microsoft.com/office/powerpoint/2010/main" val="91312061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D5F8E16-7C99-E14C-B2CB-B03A3248146D}"/>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3200" dirty="0">
                <a:solidFill>
                  <a:srgbClr val="FFFFFF"/>
                </a:solidFill>
              </a:rPr>
              <a:t>Riletture dei dati di </a:t>
            </a:r>
            <a:r>
              <a:rPr lang="it-IT" sz="3200" dirty="0" err="1">
                <a:solidFill>
                  <a:srgbClr val="FFFFFF"/>
                </a:solidFill>
              </a:rPr>
              <a:t>Rescorla</a:t>
            </a:r>
            <a:r>
              <a:rPr lang="it-IT" sz="3200" dirty="0">
                <a:solidFill>
                  <a:srgbClr val="FFFFFF"/>
                </a:solidFill>
              </a:rPr>
              <a:t> 1968</a:t>
            </a:r>
          </a:p>
        </p:txBody>
      </p:sp>
      <p:graphicFrame>
        <p:nvGraphicFramePr>
          <p:cNvPr id="5" name="Segnaposto contenuto 2">
            <a:extLst>
              <a:ext uri="{FF2B5EF4-FFF2-40B4-BE49-F238E27FC236}">
                <a16:creationId xmlns:a16="http://schemas.microsoft.com/office/drawing/2014/main" id="{BD76DD78-D494-47CA-BB43-29F1B4CC96C7}"/>
              </a:ext>
            </a:extLst>
          </p:cNvPr>
          <p:cNvGraphicFramePr>
            <a:graphicFrameLocks noGrp="1"/>
          </p:cNvGraphicFramePr>
          <p:nvPr>
            <p:ph idx="1"/>
            <p:extLst>
              <p:ext uri="{D42A27DB-BD31-4B8C-83A1-F6EECF244321}">
                <p14:modId xmlns:p14="http://schemas.microsoft.com/office/powerpoint/2010/main" val="123155113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9850104"/>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olo 3"/>
          <p:cNvSpPr>
            <a:spLocks noGrp="1"/>
          </p:cNvSpPr>
          <p:nvPr>
            <p:ph type="ctrTitle"/>
          </p:nvPr>
        </p:nvSpPr>
        <p:spPr>
          <a:xfrm>
            <a:off x="1520019" y="1030406"/>
            <a:ext cx="6110785" cy="3081242"/>
          </a:xfrm>
        </p:spPr>
        <p:txBody>
          <a:bodyPr anchor="ctr">
            <a:normAutofit/>
          </a:bodyPr>
          <a:lstStyle/>
          <a:p>
            <a:pPr>
              <a:lnSpc>
                <a:spcPct val="90000"/>
              </a:lnSpc>
            </a:pPr>
            <a:r>
              <a:rPr lang="it-IT" sz="3600" dirty="0">
                <a:solidFill>
                  <a:srgbClr val="FFFFFF"/>
                </a:solidFill>
              </a:rPr>
              <a:t>Una “cascata” di effetti che hanno contribuito a consolidare il passaggio dalle teorie classiche dell’apprendimento, ai modelli contemporanei</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i="1" dirty="0">
                <a:solidFill>
                  <a:srgbClr val="FFFFFF"/>
                </a:solidFill>
              </a:rPr>
              <a:t>Effetti di </a:t>
            </a:r>
            <a:r>
              <a:rPr lang="it-IT" sz="3500" i="1" dirty="0" err="1">
                <a:solidFill>
                  <a:srgbClr val="FFFFFF"/>
                </a:solidFill>
              </a:rPr>
              <a:t>pre</a:t>
            </a:r>
            <a:r>
              <a:rPr lang="it-IT" sz="3500" i="1" dirty="0">
                <a:solidFill>
                  <a:srgbClr val="FFFFFF"/>
                </a:solidFill>
              </a:rPr>
              <a:t>-esposizione del CS</a:t>
            </a:r>
            <a:endParaRPr lang="it-IT" sz="3500" dirty="0">
              <a:solidFill>
                <a:srgbClr val="FFFFFF"/>
              </a:solidFill>
            </a:endParaRP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In generale: Se CS e US sono familiari nel contesto del soggetto che apprende, è più difficile stabilire nuove associazioni tra loro. Alcuni esempi:</a:t>
            </a:r>
          </a:p>
          <a:p>
            <a:r>
              <a:rPr lang="it-IT" sz="1700" b="1"/>
              <a:t>Pre-esposizione del CS (anche chiamato “inibizione latente”): Fase 1: A–; Fase 2: A+; Test: A → r</a:t>
            </a:r>
          </a:p>
          <a:p>
            <a:r>
              <a:rPr lang="it-IT" sz="1700" b="1"/>
              <a:t>Controllo: A+; Test: A → R</a:t>
            </a:r>
            <a:endParaRPr lang="it-IT" sz="1700"/>
          </a:p>
          <a:p>
            <a:r>
              <a:rPr lang="it-IT" sz="1700"/>
              <a:t>Come lo interpretate, in termini di predittività?</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Pre-esposizione del US</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Pre-esposizione dell’US: Fase 1: +; Fase 2: A+; Test: A → r </a:t>
            </a:r>
            <a:r>
              <a:rPr lang="it-IT" sz="1700"/>
              <a:t>(il +, da solo, significa comparsa dell’US senza il CS)</a:t>
            </a:r>
          </a:p>
          <a:p>
            <a:r>
              <a:rPr lang="it-IT" sz="1700"/>
              <a:t> </a:t>
            </a:r>
            <a:r>
              <a:rPr lang="it-IT" sz="1700" b="1"/>
              <a:t>Controllo: A+; Test: A → R</a:t>
            </a:r>
          </a:p>
          <a:p>
            <a:r>
              <a:rPr lang="it-IT" sz="1700" i="1"/>
              <a:t>Come lo interpretate?</a:t>
            </a:r>
          </a:p>
          <a:p>
            <a:endParaRPr lang="it-IT" sz="170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Irrilevanza appresa</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b="1"/>
              <a:t>Irrilevanza appresa: Fase 1: A+/A–/+/–; Fase 2: A+; Test: A → 0</a:t>
            </a:r>
          </a:p>
          <a:p>
            <a:r>
              <a:rPr lang="it-IT" sz="1700" i="1"/>
              <a:t>Se in una prima fase di training, abbastanza protratta, il CS non ha alcuna predittività verso l’US, in una seconda fase - in cui il CS diventa effettivamente predittivo – l’apprendimento è inibito</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Apprendere a posteriori: Backward blocking</a:t>
            </a:r>
          </a:p>
        </p:txBody>
      </p:sp>
      <p:graphicFrame>
        <p:nvGraphicFramePr>
          <p:cNvPr id="22" name="Segnaposto contenuto 2">
            <a:extLst>
              <a:ext uri="{FF2B5EF4-FFF2-40B4-BE49-F238E27FC236}">
                <a16:creationId xmlns:a16="http://schemas.microsoft.com/office/drawing/2014/main" id="{7660F901-F1E0-4C82-B794-A09D5B4CBDD4}"/>
              </a:ext>
            </a:extLst>
          </p:cNvPr>
          <p:cNvGraphicFramePr>
            <a:graphicFrameLocks noGrp="1"/>
          </p:cNvGraphicFramePr>
          <p:nvPr>
            <p:ph idx="1"/>
            <p:extLst>
              <p:ext uri="{D42A27DB-BD31-4B8C-83A1-F6EECF244321}">
                <p14:modId xmlns:p14="http://schemas.microsoft.com/office/powerpoint/2010/main" val="194461106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49DC1E4-B2A5-7747-9428-DA54AAD3A769}"/>
              </a:ext>
            </a:extLst>
          </p:cNvPr>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Perché è importante?</a:t>
            </a:r>
          </a:p>
        </p:txBody>
      </p:sp>
      <p:graphicFrame>
        <p:nvGraphicFramePr>
          <p:cNvPr id="5" name="Segnaposto contenuto 2">
            <a:extLst>
              <a:ext uri="{FF2B5EF4-FFF2-40B4-BE49-F238E27FC236}">
                <a16:creationId xmlns:a16="http://schemas.microsoft.com/office/drawing/2014/main" id="{2144D40E-F6F7-41BD-B259-C6440D04AAF1}"/>
              </a:ext>
            </a:extLst>
          </p:cNvPr>
          <p:cNvGraphicFramePr>
            <a:graphicFrameLocks noGrp="1"/>
          </p:cNvGraphicFramePr>
          <p:nvPr>
            <p:ph idx="1"/>
            <p:extLst>
              <p:ext uri="{D42A27DB-BD31-4B8C-83A1-F6EECF244321}">
                <p14:modId xmlns:p14="http://schemas.microsoft.com/office/powerpoint/2010/main" val="382233299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E558646-B854-6B46-876A-D2664BBE7969}"/>
              </a:ext>
            </a:extLst>
          </p:cNvPr>
          <p:cNvSpPr>
            <a:spLocks noGrp="1"/>
          </p:cNvSpPr>
          <p:nvPr>
            <p:ph type="title"/>
          </p:nvPr>
        </p:nvSpPr>
        <p:spPr>
          <a:xfrm>
            <a:off x="439858" y="1683756"/>
            <a:ext cx="2336449" cy="2396359"/>
          </a:xfrm>
        </p:spPr>
        <p:txBody>
          <a:bodyPr anchor="b">
            <a:normAutofit/>
          </a:bodyPr>
          <a:lstStyle/>
          <a:p>
            <a:pPr algn="r"/>
            <a:r>
              <a:rPr lang="it-IT" sz="3000">
                <a:solidFill>
                  <a:srgbClr val="FFFFFF"/>
                </a:solidFill>
              </a:rPr>
              <a:t>Retrospective revaluation</a:t>
            </a:r>
          </a:p>
        </p:txBody>
      </p:sp>
      <p:graphicFrame>
        <p:nvGraphicFramePr>
          <p:cNvPr id="5" name="Segnaposto contenuto 2">
            <a:extLst>
              <a:ext uri="{FF2B5EF4-FFF2-40B4-BE49-F238E27FC236}">
                <a16:creationId xmlns:a16="http://schemas.microsoft.com/office/drawing/2014/main" id="{62BDC1EC-1EA8-4923-887E-08C13B8E28FE}"/>
              </a:ext>
            </a:extLst>
          </p:cNvPr>
          <p:cNvGraphicFramePr>
            <a:graphicFrameLocks noGrp="1"/>
          </p:cNvGraphicFramePr>
          <p:nvPr>
            <p:ph idx="1"/>
            <p:extLst>
              <p:ext uri="{D42A27DB-BD31-4B8C-83A1-F6EECF244321}">
                <p14:modId xmlns:p14="http://schemas.microsoft.com/office/powerpoint/2010/main" val="293816862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olo 3"/>
          <p:cNvSpPr>
            <a:spLocks noGrp="1"/>
          </p:cNvSpPr>
          <p:nvPr>
            <p:ph type="ctrTitle"/>
          </p:nvPr>
        </p:nvSpPr>
        <p:spPr>
          <a:xfrm>
            <a:off x="1520019" y="1030406"/>
            <a:ext cx="6110785" cy="3081242"/>
          </a:xfrm>
        </p:spPr>
        <p:txBody>
          <a:bodyPr anchor="ctr">
            <a:normAutofit/>
          </a:bodyPr>
          <a:lstStyle/>
          <a:p>
            <a:r>
              <a:rPr lang="it-IT" sz="4200" b="1">
                <a:solidFill>
                  <a:srgbClr val="FFFFFF"/>
                </a:solidFill>
              </a:rPr>
              <a:t>Sensibilità e insensibilità umana agli indizi statistici</a:t>
            </a:r>
            <a:endParaRPr lang="it-IT" sz="4200">
              <a:solidFill>
                <a:srgbClr val="FFFFFF"/>
              </a:solidFill>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pPr>
              <a:lnSpc>
                <a:spcPct val="90000"/>
              </a:lnSpc>
            </a:pPr>
            <a:r>
              <a:rPr lang="it-IT" sz="3200" dirty="0">
                <a:solidFill>
                  <a:srgbClr val="FFFFFF"/>
                </a:solidFill>
              </a:rPr>
              <a:t>Altri paradigmi che dimostrano la grande sensibilità umana agli indizi statistici</a:t>
            </a:r>
          </a:p>
        </p:txBody>
      </p:sp>
      <p:sp>
        <p:nvSpPr>
          <p:cNvPr id="3" name="Segnaposto contenuto 2"/>
          <p:cNvSpPr>
            <a:spLocks noGrp="1"/>
          </p:cNvSpPr>
          <p:nvPr>
            <p:ph idx="1"/>
          </p:nvPr>
        </p:nvSpPr>
        <p:spPr>
          <a:xfrm>
            <a:off x="1028699" y="2318197"/>
            <a:ext cx="7293023" cy="3683358"/>
          </a:xfrm>
        </p:spPr>
        <p:txBody>
          <a:bodyPr anchor="ctr">
            <a:normAutofit fontScale="92500"/>
          </a:bodyPr>
          <a:lstStyle/>
          <a:p>
            <a:r>
              <a:rPr lang="it-IT" sz="2200" b="1" dirty="0"/>
              <a:t>Studi sulla capacità di apprendere “regolarità nascoste” dentro sequenze complesse di stimoli solo apparentemente casuali</a:t>
            </a:r>
          </a:p>
          <a:p>
            <a:pPr lvl="1"/>
            <a:r>
              <a:rPr lang="it-IT" sz="2200" dirty="0"/>
              <a:t>L’apprendimento è dimostrato dalla risposta più veloce a quegli stimoli via via che la serie si allunga, e ha luogo persino in bambini di due anni</a:t>
            </a:r>
          </a:p>
          <a:p>
            <a:r>
              <a:rPr lang="it-IT" sz="2200" b="1" dirty="0"/>
              <a:t>Studi sulle “grammatiche artificiali”</a:t>
            </a:r>
          </a:p>
          <a:p>
            <a:pPr lvl="1"/>
            <a:r>
              <a:rPr lang="it-IT" sz="2200" dirty="0"/>
              <a:t>I partecipanti discriminano le non parole grammaticali da quelle non grammaticali</a:t>
            </a:r>
          </a:p>
          <a:p>
            <a:r>
              <a:rPr lang="it-IT" sz="2100" b="1" dirty="0"/>
              <a:t>Studi sul ruolo delle </a:t>
            </a:r>
            <a:r>
              <a:rPr lang="it-IT" sz="2100" b="1" dirty="0" err="1"/>
              <a:t>covariazioni</a:t>
            </a:r>
            <a:r>
              <a:rPr lang="it-IT" sz="2100" b="1" dirty="0"/>
              <a:t> statistiche e degli indici di </a:t>
            </a:r>
            <a:r>
              <a:rPr lang="it-IT" sz="2100" b="1" dirty="0" err="1"/>
              <a:t>predittività</a:t>
            </a:r>
            <a:r>
              <a:rPr lang="it-IT" sz="2100" b="1" dirty="0"/>
              <a:t> statistica nell’apprendimento del linguaggio naturale</a:t>
            </a:r>
          </a:p>
          <a:p>
            <a:endParaRPr lang="it-IT" sz="2100" dirty="0"/>
          </a:p>
          <a:p>
            <a:endParaRPr lang="it-IT" sz="2100" dirty="0"/>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2500">
                <a:solidFill>
                  <a:srgbClr val="FFFFFF"/>
                </a:solidFill>
              </a:rPr>
              <a:t>“apprendimento implicito”</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Gli apprendimenti indagati in questi studi hanno luogo almeno in parte in modo inconsapevole</a:t>
            </a:r>
          </a:p>
          <a:p>
            <a:r>
              <a:rPr lang="it-IT" sz="1700"/>
              <a:t>I partecipanti sanno descrivere ciò che hanno appreso e come lo hanno appreso solo in modo approssimativo</a:t>
            </a:r>
          </a:p>
          <a:p>
            <a:r>
              <a:rPr lang="it-IT" sz="1700"/>
              <a:t>“al limite” tra </a:t>
            </a:r>
            <a:r>
              <a:rPr lang="it-IT" sz="1700" i="1"/>
              <a:t>bottom-up e top-down</a:t>
            </a:r>
          </a:p>
          <a:p>
            <a:pPr lvl="1"/>
            <a:r>
              <a:rPr lang="it-IT" sz="1700" i="1"/>
              <a:t> </a:t>
            </a:r>
            <a:r>
              <a:rPr lang="it-IT" sz="1700"/>
              <a:t>in gran parte guidate</a:t>
            </a:r>
            <a:r>
              <a:rPr lang="it-IT" sz="1700" i="1"/>
              <a:t> </a:t>
            </a:r>
            <a:r>
              <a:rPr lang="it-IT" sz="1700"/>
              <a:t>dai dati, ma richiedono estrazioni di strutture complesse superordinate alla semplice covariazione.</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Correlazioni illusorie</a:t>
            </a:r>
          </a:p>
        </p:txBody>
      </p:sp>
      <p:graphicFrame>
        <p:nvGraphicFramePr>
          <p:cNvPr id="5" name="Segnaposto contenuto 2">
            <a:extLst>
              <a:ext uri="{FF2B5EF4-FFF2-40B4-BE49-F238E27FC236}">
                <a16:creationId xmlns:a16="http://schemas.microsoft.com/office/drawing/2014/main" id="{B541EF52-30E9-4AAD-96C0-01395950ED23}"/>
              </a:ext>
            </a:extLst>
          </p:cNvPr>
          <p:cNvGraphicFramePr>
            <a:graphicFrameLocks noGrp="1"/>
          </p:cNvGraphicFramePr>
          <p:nvPr>
            <p:ph idx="1"/>
            <p:extLst>
              <p:ext uri="{D42A27DB-BD31-4B8C-83A1-F6EECF244321}">
                <p14:modId xmlns:p14="http://schemas.microsoft.com/office/powerpoint/2010/main" val="13268632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2700">
                <a:solidFill>
                  <a:srgbClr val="FFFFFF"/>
                </a:solidFill>
              </a:rPr>
              <a:t>Contribuiscono alle “false credenze”</a:t>
            </a:r>
          </a:p>
        </p:txBody>
      </p:sp>
      <p:sp>
        <p:nvSpPr>
          <p:cNvPr id="3" name="Segnaposto contenuto 2"/>
          <p:cNvSpPr>
            <a:spLocks noGrp="1"/>
          </p:cNvSpPr>
          <p:nvPr>
            <p:ph idx="1"/>
          </p:nvPr>
        </p:nvSpPr>
        <p:spPr>
          <a:xfrm>
            <a:off x="3607694" y="649480"/>
            <a:ext cx="4916510" cy="5546047"/>
          </a:xfrm>
        </p:spPr>
        <p:txBody>
          <a:bodyPr anchor="ctr">
            <a:normAutofit/>
          </a:bodyPr>
          <a:lstStyle/>
          <a:p>
            <a:pPr lvl="1"/>
            <a:r>
              <a:rPr lang="it-IT" sz="1700"/>
              <a:t>Razzismi e altri pregiudizi verso gruppi</a:t>
            </a:r>
          </a:p>
          <a:p>
            <a:pPr lvl="2"/>
            <a:r>
              <a:rPr lang="it-IT" sz="1700"/>
              <a:t>Associare impropriamente qualche caratteristica a un qualche gruppo</a:t>
            </a:r>
          </a:p>
          <a:p>
            <a:pPr lvl="1"/>
            <a:r>
              <a:rPr lang="it-IT" sz="1700"/>
              <a:t>Superstizioni e fiducia verso pratiche magiche</a:t>
            </a:r>
          </a:p>
          <a:p>
            <a:pPr lvl="2"/>
            <a:r>
              <a:rPr lang="it-IT" sz="1700"/>
              <a:t>Associare qualche esito a qualche rito</a:t>
            </a:r>
          </a:p>
          <a:p>
            <a:pPr lvl="1"/>
            <a:r>
              <a:rPr lang="it-IT" sz="1700"/>
              <a:t>Perdurante fiducia verso trattamenti medici alternativi già dimostrati inefficaci </a:t>
            </a:r>
          </a:p>
          <a:p>
            <a:pPr lvl="2"/>
            <a:r>
              <a:rPr lang="it-IT" sz="1700"/>
              <a:t>Associare qualche esito a qualche intervento che non lo può causare</a:t>
            </a:r>
          </a:p>
          <a:p>
            <a:r>
              <a:rPr lang="it-IT" sz="1700"/>
              <a:t>In tutti i casi, è probabile che intervengano meccanismi di distorsione del giudizio su dati statistici </a:t>
            </a: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Illusioni di controllo</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Le correlazioni illusorie possono portarci a convincerci di poter esercitare un qualche controllo su eventi indipendenti da noi</a:t>
            </a:r>
          </a:p>
          <a:p>
            <a:pPr lvl="2"/>
            <a:r>
              <a:rPr lang="it-IT" sz="1700"/>
              <a:t>Scegliere noi invece del tabaccaio la tessera del gratta e vinci, persistere nel praticare qualche rito per garantirci buona sorte, ecc.</a:t>
            </a:r>
          </a:p>
          <a:p>
            <a:pPr lvl="1"/>
            <a:r>
              <a:rPr lang="it-IT" sz="1700"/>
              <a:t>Oppure, a pensare di avere maggior controllo rispetto a quello che effettivamente abbiamo</a:t>
            </a:r>
          </a:p>
          <a:p>
            <a:pPr lvl="2"/>
            <a:r>
              <a:rPr lang="it-IT" sz="1700"/>
              <a:t>Come quando un investitore in borsa si convince di avere un “fiuto infallibile” per gli affari, buttandosi su rischi sempre più alti e, infine, rovinandosi</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Diverso peso a diversi dati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Molti studi, sia con indizi seriali sia con indizi simultanei, portano a un risultato generale:</a:t>
            </a:r>
          </a:p>
          <a:p>
            <a:pPr lvl="1"/>
            <a:r>
              <a:rPr lang="it-IT" sz="1700"/>
              <a:t>Il peso attribuito ai quattro diversi tipi di contingenze non è lo stesso</a:t>
            </a:r>
          </a:p>
          <a:p>
            <a:pPr lvl="1"/>
            <a:r>
              <a:rPr lang="it-IT" sz="1700"/>
              <a:t>In media: </a:t>
            </a:r>
            <a:r>
              <a:rPr lang="it-IT" sz="1700" b="1"/>
              <a:t>w</a:t>
            </a:r>
            <a:r>
              <a:rPr lang="it-IT" sz="1700"/>
              <a:t>(</a:t>
            </a:r>
            <a:r>
              <a:rPr lang="it-IT" sz="1700" b="1"/>
              <a:t>a) &gt; w(b) &gt; w(c) &gt; w(d) </a:t>
            </a:r>
          </a:p>
          <a:p>
            <a:pPr lvl="2"/>
            <a:r>
              <a:rPr lang="it-IT" sz="1700"/>
              <a:t>Ma si sono osservati contesti in cui parte di queste relazioni d’ordine si invertono</a:t>
            </a:r>
          </a:p>
          <a:p>
            <a:pPr lvl="2"/>
            <a:r>
              <a:rPr lang="it-IT" sz="1700"/>
              <a:t>E si osservano spesso ampie differenze individuali nei pesi attribuiti </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Discounting</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dirty="0"/>
              <a:t>I casi C sono quelli in cui US si presenta senza CS</a:t>
            </a:r>
          </a:p>
          <a:p>
            <a:r>
              <a:rPr lang="it-IT" sz="1700" dirty="0"/>
              <a:t>Nei contesti in cui US può essere attribuito a un altro stimolo presente nel contesto, le manifestazioni di c non vengono considerate rilevanti per la stima dell’associazione tra US e CS</a:t>
            </a:r>
          </a:p>
          <a:p>
            <a:r>
              <a:rPr lang="it-IT" sz="1700" dirty="0"/>
              <a:t>La loro importanza è sottostimata, o sono addirittura totalmente escluse dalla stima</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Distintività</a:t>
            </a:r>
          </a:p>
        </p:txBody>
      </p:sp>
      <p:graphicFrame>
        <p:nvGraphicFramePr>
          <p:cNvPr id="5" name="Segnaposto contenuto 2">
            <a:extLst>
              <a:ext uri="{FF2B5EF4-FFF2-40B4-BE49-F238E27FC236}">
                <a16:creationId xmlns:a16="http://schemas.microsoft.com/office/drawing/2014/main" id="{D539E476-15AD-4812-97FC-042C374FABC5}"/>
              </a:ext>
            </a:extLst>
          </p:cNvPr>
          <p:cNvGraphicFramePr>
            <a:graphicFrameLocks noGrp="1"/>
          </p:cNvGraphicFramePr>
          <p:nvPr>
            <p:ph idx="1"/>
            <p:extLst>
              <p:ext uri="{D42A27DB-BD31-4B8C-83A1-F6EECF244321}">
                <p14:modId xmlns:p14="http://schemas.microsoft.com/office/powerpoint/2010/main" val="185588241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0FF6D3B-40B7-4F4E-B178-8486C4520935}"/>
              </a:ext>
            </a:extLst>
          </p:cNvPr>
          <p:cNvSpPr>
            <a:spLocks noGrp="1"/>
          </p:cNvSpPr>
          <p:nvPr>
            <p:ph type="title"/>
          </p:nvPr>
        </p:nvSpPr>
        <p:spPr>
          <a:xfrm>
            <a:off x="439858" y="1683756"/>
            <a:ext cx="2336449" cy="2396359"/>
          </a:xfrm>
        </p:spPr>
        <p:txBody>
          <a:bodyPr anchor="b">
            <a:normAutofit/>
          </a:bodyPr>
          <a:lstStyle/>
          <a:p>
            <a:pPr algn="r"/>
            <a:r>
              <a:rPr lang="it-IT" sz="1900">
                <a:solidFill>
                  <a:srgbClr val="FFFFFF"/>
                </a:solidFill>
              </a:rPr>
              <a:t>Pseudocontingenza</a:t>
            </a:r>
          </a:p>
        </p:txBody>
      </p:sp>
      <p:graphicFrame>
        <p:nvGraphicFramePr>
          <p:cNvPr id="5" name="Segnaposto contenuto 2">
            <a:extLst>
              <a:ext uri="{FF2B5EF4-FFF2-40B4-BE49-F238E27FC236}">
                <a16:creationId xmlns:a16="http://schemas.microsoft.com/office/drawing/2014/main" id="{8A43F7A9-F734-4028-8309-8D128AF3E55D}"/>
              </a:ext>
            </a:extLst>
          </p:cNvPr>
          <p:cNvGraphicFramePr>
            <a:graphicFrameLocks noGrp="1"/>
          </p:cNvGraphicFramePr>
          <p:nvPr>
            <p:ph idx="1"/>
            <p:extLst>
              <p:ext uri="{D42A27DB-BD31-4B8C-83A1-F6EECF244321}">
                <p14:modId xmlns:p14="http://schemas.microsoft.com/office/powerpoint/2010/main" val="245501017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174973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descr="Immagine che contiene tavolo&#10;&#10;Descrizione generata automaticamente">
            <a:extLst>
              <a:ext uri="{FF2B5EF4-FFF2-40B4-BE49-F238E27FC236}">
                <a16:creationId xmlns:a16="http://schemas.microsoft.com/office/drawing/2014/main" id="{090CB89D-086F-CF40-B2F8-E5B537225EFE}"/>
              </a:ext>
            </a:extLst>
          </p:cNvPr>
          <p:cNvPicPr>
            <a:picLocks noGrp="1" noChangeAspect="1"/>
          </p:cNvPicPr>
          <p:nvPr>
            <p:ph idx="1"/>
          </p:nvPr>
        </p:nvPicPr>
        <p:blipFill>
          <a:blip r:embed="rId3"/>
          <a:stretch>
            <a:fillRect/>
          </a:stretch>
        </p:blipFill>
        <p:spPr>
          <a:xfrm>
            <a:off x="482600" y="2130617"/>
            <a:ext cx="8178799" cy="2596766"/>
          </a:xfrm>
          <a:prstGeom prst="rect">
            <a:avLst/>
          </a:prstGeom>
        </p:spPr>
      </p:pic>
    </p:spTree>
    <p:extLst>
      <p:ext uri="{BB962C8B-B14F-4D97-AF65-F5344CB8AC3E}">
        <p14:creationId xmlns:p14="http://schemas.microsoft.com/office/powerpoint/2010/main" val="139490040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itolo 5"/>
          <p:cNvSpPr>
            <a:spLocks noGrp="1"/>
          </p:cNvSpPr>
          <p:nvPr>
            <p:ph type="ctrTitle"/>
          </p:nvPr>
        </p:nvSpPr>
        <p:spPr>
          <a:xfrm>
            <a:off x="1520019" y="1030406"/>
            <a:ext cx="6110785" cy="3081242"/>
          </a:xfrm>
        </p:spPr>
        <p:txBody>
          <a:bodyPr anchor="ctr">
            <a:normAutofit/>
          </a:bodyPr>
          <a:lstStyle/>
          <a:p>
            <a:r>
              <a:rPr lang="it-IT" sz="4200">
                <a:solidFill>
                  <a:srgbClr val="FFFFFF"/>
                </a:solidFill>
              </a:rPr>
              <a:t>Come apprendiamo dai dati statistici?</a:t>
            </a:r>
          </a:p>
        </p:txBody>
      </p:sp>
      <p:sp>
        <p:nvSpPr>
          <p:cNvPr id="7" name="Sottotitolo 6"/>
          <p:cNvSpPr>
            <a:spLocks noGrp="1"/>
          </p:cNvSpPr>
          <p:nvPr>
            <p:ph type="subTitle" idx="1"/>
          </p:nvPr>
        </p:nvSpPr>
        <p:spPr>
          <a:xfrm>
            <a:off x="1169957" y="5171093"/>
            <a:ext cx="6808971" cy="860620"/>
          </a:xfrm>
        </p:spPr>
        <p:txBody>
          <a:bodyPr anchor="ctr">
            <a:normAutofit/>
          </a:bodyPr>
          <a:lstStyle/>
          <a:p>
            <a:r>
              <a:rPr lang="it-IT">
                <a:solidFill>
                  <a:srgbClr val="FFFFFF"/>
                </a:solidFill>
              </a:rPr>
              <a:t>Modelli algoritmici</a:t>
            </a: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Titolo 5"/>
          <p:cNvSpPr>
            <a:spLocks noGrp="1"/>
          </p:cNvSpPr>
          <p:nvPr>
            <p:ph type="ctrTitle"/>
          </p:nvPr>
        </p:nvSpPr>
        <p:spPr>
          <a:xfrm>
            <a:off x="986118" y="735106"/>
            <a:ext cx="7540322" cy="2928470"/>
          </a:xfrm>
        </p:spPr>
        <p:txBody>
          <a:bodyPr anchor="b">
            <a:normAutofit/>
          </a:bodyPr>
          <a:lstStyle/>
          <a:p>
            <a:pPr algn="l"/>
            <a:r>
              <a:rPr lang="it-IT" sz="4200" b="1">
                <a:solidFill>
                  <a:srgbClr val="FFFFFF"/>
                </a:solidFill>
              </a:rPr>
              <a:t>Il modello di Rescorla e Wagner (1972)</a:t>
            </a:r>
            <a:endParaRPr lang="it-IT" sz="4200">
              <a:solidFill>
                <a:srgbClr val="FFFFFF"/>
              </a:solidFill>
            </a:endParaRPr>
          </a:p>
        </p:txBody>
      </p:sp>
      <p:sp>
        <p:nvSpPr>
          <p:cNvPr id="7" name="Sottotitolo 6"/>
          <p:cNvSpPr>
            <a:spLocks noGrp="1"/>
          </p:cNvSpPr>
          <p:nvPr>
            <p:ph type="subTitle" idx="1"/>
          </p:nvPr>
        </p:nvSpPr>
        <p:spPr>
          <a:xfrm>
            <a:off x="1013011" y="4870824"/>
            <a:ext cx="7504463" cy="1458258"/>
          </a:xfrm>
        </p:spPr>
        <p:txBody>
          <a:bodyPr anchor="ctr">
            <a:normAutofit/>
          </a:bodyPr>
          <a:lstStyle/>
          <a:p>
            <a:pPr algn="l"/>
            <a:r>
              <a:rPr lang="it-IT" dirty="0"/>
              <a:t>Ancor oggi il benchmark per molti fenomeni di apprendimento bottom up </a:t>
            </a: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524784" y="248038"/>
            <a:ext cx="5297791" cy="1159200"/>
          </a:xfrm>
        </p:spPr>
        <p:txBody>
          <a:bodyPr vert="horz" lIns="91440" tIns="45720" rIns="91440" bIns="45720" rtlCol="0" anchor="ctr">
            <a:normAutofit/>
          </a:bodyPr>
          <a:lstStyle/>
          <a:p>
            <a:pPr algn="l" defTabSz="914400">
              <a:lnSpc>
                <a:spcPct val="90000"/>
              </a:lnSpc>
            </a:pPr>
            <a:r>
              <a:rPr lang="en-US" sz="3500" kern="1200">
                <a:solidFill>
                  <a:srgbClr val="FFFFFF"/>
                </a:solidFill>
                <a:latin typeface="+mj-lt"/>
                <a:ea typeface="+mj-ea"/>
                <a:cs typeface="+mj-cs"/>
              </a:rPr>
              <a:t>Le due equazioni del modello</a:t>
            </a:r>
          </a:p>
        </p:txBody>
      </p:sp>
      <p:pic>
        <p:nvPicPr>
          <p:cNvPr id="5" name="Immagine 4" descr="Immagine che contiene testo&#10;&#10;Descrizione generata automaticamente">
            <a:extLst>
              <a:ext uri="{FF2B5EF4-FFF2-40B4-BE49-F238E27FC236}">
                <a16:creationId xmlns:a16="http://schemas.microsoft.com/office/drawing/2014/main" id="{C1821E34-7814-AE4C-8B52-F87F05D95896}"/>
              </a:ext>
            </a:extLst>
          </p:cNvPr>
          <p:cNvPicPr>
            <a:picLocks noChangeAspect="1"/>
          </p:cNvPicPr>
          <p:nvPr/>
        </p:nvPicPr>
        <p:blipFill>
          <a:blip r:embed="rId2"/>
          <a:stretch>
            <a:fillRect/>
          </a:stretch>
        </p:blipFill>
        <p:spPr>
          <a:xfrm>
            <a:off x="324168" y="3077318"/>
            <a:ext cx="8495662" cy="2230109"/>
          </a:xfrm>
          <a:prstGeom prst="rect">
            <a:avLst/>
          </a:prstGeom>
        </p:spPr>
      </p:pic>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a:extLst>
              <a:ext uri="{FF2B5EF4-FFF2-40B4-BE49-F238E27FC236}">
                <a16:creationId xmlns:a16="http://schemas.microsoft.com/office/drawing/2014/main" id="{F39CD9A5-30D1-314E-8825-050CEA0D2025}"/>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Ingredienti</a:t>
            </a:r>
          </a:p>
        </p:txBody>
      </p:sp>
      <p:graphicFrame>
        <p:nvGraphicFramePr>
          <p:cNvPr id="5" name="Segnaposto contenuto 2">
            <a:extLst>
              <a:ext uri="{FF2B5EF4-FFF2-40B4-BE49-F238E27FC236}">
                <a16:creationId xmlns:a16="http://schemas.microsoft.com/office/drawing/2014/main" id="{5401CD47-032F-4CDA-BB7E-1D19CA221ADA}"/>
              </a:ext>
            </a:extLst>
          </p:cNvPr>
          <p:cNvGraphicFramePr>
            <a:graphicFrameLocks noGrp="1"/>
          </p:cNvGraphicFramePr>
          <p:nvPr>
            <p:ph idx="1"/>
            <p:extLst>
              <p:ext uri="{D42A27DB-BD31-4B8C-83A1-F6EECF244321}">
                <p14:modId xmlns:p14="http://schemas.microsoft.com/office/powerpoint/2010/main" val="212787957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λ – ΣV</a:t>
            </a:r>
          </a:p>
        </p:txBody>
      </p:sp>
      <p:graphicFrame>
        <p:nvGraphicFramePr>
          <p:cNvPr id="5" name="Segnaposto contenuto 2">
            <a:extLst>
              <a:ext uri="{FF2B5EF4-FFF2-40B4-BE49-F238E27FC236}">
                <a16:creationId xmlns:a16="http://schemas.microsoft.com/office/drawing/2014/main" id="{40B32C9D-B3FA-4DB1-8609-FC77B0C3202F}"/>
              </a:ext>
            </a:extLst>
          </p:cNvPr>
          <p:cNvGraphicFramePr>
            <a:graphicFrameLocks noGrp="1"/>
          </p:cNvGraphicFramePr>
          <p:nvPr>
            <p:ph idx="1"/>
            <p:extLst>
              <p:ext uri="{D42A27DB-BD31-4B8C-83A1-F6EECF244321}">
                <p14:modId xmlns:p14="http://schemas.microsoft.com/office/powerpoint/2010/main" val="66132894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628649" y="291090"/>
            <a:ext cx="7886699" cy="932688"/>
          </a:xfrm>
        </p:spPr>
        <p:txBody>
          <a:bodyPr vert="horz" lIns="91440" tIns="45720" rIns="91440" bIns="45720" rtlCol="0" anchor="b">
            <a:normAutofit/>
          </a:bodyPr>
          <a:lstStyle/>
          <a:p>
            <a:pPr algn="l" defTabSz="914400">
              <a:lnSpc>
                <a:spcPct val="90000"/>
              </a:lnSpc>
            </a:pPr>
            <a:r>
              <a:rPr lang="en-US" sz="4000" kern="1200">
                <a:solidFill>
                  <a:schemeClr val="tx1"/>
                </a:solidFill>
                <a:latin typeface="+mj-lt"/>
                <a:ea typeface="+mj-ea"/>
                <a:cs typeface="+mj-cs"/>
              </a:rPr>
              <a:t>Esempio di applicazione step by step</a:t>
            </a:r>
          </a:p>
        </p:txBody>
      </p:sp>
      <p:pic>
        <p:nvPicPr>
          <p:cNvPr id="7" name="Immagine 6" descr="Immagine che contiene tavolo&#10;&#10;Descrizione generata automaticamente">
            <a:extLst>
              <a:ext uri="{FF2B5EF4-FFF2-40B4-BE49-F238E27FC236}">
                <a16:creationId xmlns:a16="http://schemas.microsoft.com/office/drawing/2014/main" id="{1B5B97A9-FDA2-0C46-99C6-FE8851148C70}"/>
              </a:ext>
            </a:extLst>
          </p:cNvPr>
          <p:cNvPicPr>
            <a:picLocks noChangeAspect="1"/>
          </p:cNvPicPr>
          <p:nvPr/>
        </p:nvPicPr>
        <p:blipFill>
          <a:blip r:embed="rId3"/>
          <a:stretch>
            <a:fillRect/>
          </a:stretch>
        </p:blipFill>
        <p:spPr>
          <a:xfrm>
            <a:off x="659447" y="1863801"/>
            <a:ext cx="7825104" cy="4440746"/>
          </a:xfrm>
          <a:prstGeom prst="rect">
            <a:avLst/>
          </a:prstGeom>
        </p:spPr>
      </p:pic>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en-GB" sz="3500">
                <a:solidFill>
                  <a:srgbClr val="FFFFFF"/>
                </a:solidFill>
              </a:rPr>
              <a:t>Il modello spiega:</a:t>
            </a:r>
          </a:p>
        </p:txBody>
      </p:sp>
      <p:graphicFrame>
        <p:nvGraphicFramePr>
          <p:cNvPr id="5" name="Segnaposto contenuto 2">
            <a:extLst>
              <a:ext uri="{FF2B5EF4-FFF2-40B4-BE49-F238E27FC236}">
                <a16:creationId xmlns:a16="http://schemas.microsoft.com/office/drawing/2014/main" id="{DD6A2C92-F7BD-48E5-84FA-BBC4B79BF84D}"/>
              </a:ext>
            </a:extLst>
          </p:cNvPr>
          <p:cNvGraphicFramePr>
            <a:graphicFrameLocks noGrp="1"/>
          </p:cNvGraphicFramePr>
          <p:nvPr>
            <p:ph idx="1"/>
            <p:extLst>
              <p:ext uri="{D42A27DB-BD31-4B8C-83A1-F6EECF244321}">
                <p14:modId xmlns:p14="http://schemas.microsoft.com/office/powerpoint/2010/main" val="421230826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en-GB" sz="3500">
                <a:solidFill>
                  <a:srgbClr val="FFFFFF"/>
                </a:solidFill>
              </a:rPr>
              <a:t>Non spiega:</a:t>
            </a:r>
          </a:p>
        </p:txBody>
      </p:sp>
      <p:graphicFrame>
        <p:nvGraphicFramePr>
          <p:cNvPr id="5" name="Segnaposto contenuto 2">
            <a:extLst>
              <a:ext uri="{FF2B5EF4-FFF2-40B4-BE49-F238E27FC236}">
                <a16:creationId xmlns:a16="http://schemas.microsoft.com/office/drawing/2014/main" id="{4A6AC12E-E249-4BD1-BE96-1510F7AE6EA1}"/>
              </a:ext>
            </a:extLst>
          </p:cNvPr>
          <p:cNvGraphicFramePr>
            <a:graphicFrameLocks noGrp="1"/>
          </p:cNvGraphicFramePr>
          <p:nvPr>
            <p:ph idx="1"/>
            <p:extLst>
              <p:ext uri="{D42A27DB-BD31-4B8C-83A1-F6EECF244321}">
                <p14:modId xmlns:p14="http://schemas.microsoft.com/office/powerpoint/2010/main" val="232206457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olo 3"/>
          <p:cNvSpPr>
            <a:spLocks noGrp="1"/>
          </p:cNvSpPr>
          <p:nvPr>
            <p:ph type="ctrTitle"/>
          </p:nvPr>
        </p:nvSpPr>
        <p:spPr>
          <a:xfrm>
            <a:off x="986118" y="735106"/>
            <a:ext cx="7540322" cy="2928470"/>
          </a:xfrm>
        </p:spPr>
        <p:txBody>
          <a:bodyPr anchor="b">
            <a:normAutofit/>
          </a:bodyPr>
          <a:lstStyle/>
          <a:p>
            <a:pPr algn="l"/>
            <a:r>
              <a:rPr lang="it-IT" sz="4200" dirty="0">
                <a:solidFill>
                  <a:srgbClr val="FFFFFF"/>
                </a:solidFill>
              </a:rPr>
              <a:t>Modelli algoritmici top down</a:t>
            </a:r>
          </a:p>
        </p:txBody>
      </p:sp>
      <p:sp>
        <p:nvSpPr>
          <p:cNvPr id="5" name="Sottotitolo 4"/>
          <p:cNvSpPr>
            <a:spLocks noGrp="1"/>
          </p:cNvSpPr>
          <p:nvPr>
            <p:ph type="subTitle" idx="1"/>
          </p:nvPr>
        </p:nvSpPr>
        <p:spPr>
          <a:xfrm>
            <a:off x="1013011" y="4870824"/>
            <a:ext cx="7504463" cy="1458258"/>
          </a:xfrm>
        </p:spPr>
        <p:txBody>
          <a:bodyPr anchor="ctr">
            <a:normAutofit/>
          </a:bodyPr>
          <a:lstStyle/>
          <a:p>
            <a:pPr algn="l">
              <a:lnSpc>
                <a:spcPct val="90000"/>
              </a:lnSpc>
            </a:pPr>
            <a:r>
              <a:rPr lang="it-IT" sz="2500"/>
              <a:t>La ricerca di una qualche funzione “media” che riesca a catturare le diverse strategie che attuiamo nel tentativo di trarre regole da insiemi di contingenze osservate</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Una varietà di strategie</a:t>
            </a:r>
          </a:p>
        </p:txBody>
      </p:sp>
      <p:graphicFrame>
        <p:nvGraphicFramePr>
          <p:cNvPr id="5" name="Segnaposto contenuto 2">
            <a:extLst>
              <a:ext uri="{FF2B5EF4-FFF2-40B4-BE49-F238E27FC236}">
                <a16:creationId xmlns:a16="http://schemas.microsoft.com/office/drawing/2014/main" id="{0D243229-C05B-455A-882F-39FCC87D2F23}"/>
              </a:ext>
            </a:extLst>
          </p:cNvPr>
          <p:cNvGraphicFramePr>
            <a:graphicFrameLocks noGrp="1"/>
          </p:cNvGraphicFramePr>
          <p:nvPr>
            <p:ph idx="1"/>
            <p:extLst>
              <p:ext uri="{D42A27DB-BD31-4B8C-83A1-F6EECF244321}">
                <p14:modId xmlns:p14="http://schemas.microsoft.com/office/powerpoint/2010/main" val="168517616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7FF834-B204-4967-8D47-8BB36EAF0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12" name="Rectangle 11">
            <a:extLst>
              <a:ext uri="{FF2B5EF4-FFF2-40B4-BE49-F238E27FC236}">
                <a16:creationId xmlns:a16="http://schemas.microsoft.com/office/drawing/2014/main" id="{F780A22D-61EA-43E3-BD94-3E39CF9021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1873"/>
            <a:ext cx="9144000" cy="268612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2" name="Titolo 1"/>
          <p:cNvSpPr>
            <a:spLocks noGrp="1"/>
          </p:cNvSpPr>
          <p:nvPr>
            <p:ph type="title"/>
          </p:nvPr>
        </p:nvSpPr>
        <p:spPr>
          <a:xfrm>
            <a:off x="1516224" y="3634276"/>
            <a:ext cx="6111551" cy="1069270"/>
          </a:xfrm>
          <a:solidFill>
            <a:srgbClr val="FFFFFF"/>
          </a:solidFill>
          <a:ln w="31750" cap="sq">
            <a:solidFill>
              <a:srgbClr val="5E5E52"/>
            </a:solidFill>
            <a:miter lim="800000"/>
          </a:ln>
        </p:spPr>
        <p:txBody>
          <a:bodyPr>
            <a:normAutofit/>
          </a:bodyPr>
          <a:lstStyle/>
          <a:p>
            <a:r>
              <a:rPr lang="it-IT" sz="3100">
                <a:solidFill>
                  <a:srgbClr val="262626"/>
                </a:solidFill>
              </a:rPr>
              <a:t>ΔP pesato: prima versione</a:t>
            </a:r>
          </a:p>
        </p:txBody>
      </p:sp>
      <p:sp>
        <p:nvSpPr>
          <p:cNvPr id="3" name="Segnaposto contenuto 2"/>
          <p:cNvSpPr>
            <a:spLocks noGrp="1"/>
          </p:cNvSpPr>
          <p:nvPr>
            <p:ph idx="1"/>
          </p:nvPr>
        </p:nvSpPr>
        <p:spPr>
          <a:xfrm>
            <a:off x="2295525" y="4889365"/>
            <a:ext cx="4552950" cy="1795424"/>
          </a:xfrm>
        </p:spPr>
        <p:txBody>
          <a:bodyPr>
            <a:normAutofit lnSpcReduction="10000"/>
          </a:bodyPr>
          <a:lstStyle/>
          <a:p>
            <a:pPr>
              <a:lnSpc>
                <a:spcPct val="90000"/>
              </a:lnSpc>
            </a:pPr>
            <a:r>
              <a:rPr lang="it-IT" sz="1600" dirty="0">
                <a:solidFill>
                  <a:schemeClr val="bg1"/>
                </a:solidFill>
              </a:rPr>
              <a:t>Il modo più semplice di pesare il ΔP consiste nell’attribuire peso differenziale ai suoi due componenti</a:t>
            </a:r>
          </a:p>
          <a:p>
            <a:pPr>
              <a:lnSpc>
                <a:spcPct val="90000"/>
              </a:lnSpc>
            </a:pPr>
            <a:r>
              <a:rPr lang="it-IT" sz="1600" dirty="0">
                <a:solidFill>
                  <a:schemeClr val="bg1"/>
                </a:solidFill>
              </a:rPr>
              <a:t>La maggior parte delle risposte dei partecipanti in molti studi sono proporzionali a questa formula, parametrizzata con ω</a:t>
            </a:r>
            <a:r>
              <a:rPr lang="it-IT" sz="1600" baseline="-25000" dirty="0">
                <a:solidFill>
                  <a:schemeClr val="bg1"/>
                </a:solidFill>
              </a:rPr>
              <a:t>1</a:t>
            </a:r>
            <a:r>
              <a:rPr lang="it-IT" sz="1600" dirty="0">
                <a:solidFill>
                  <a:schemeClr val="bg1"/>
                </a:solidFill>
              </a:rPr>
              <a:t>&gt;ω</a:t>
            </a:r>
            <a:r>
              <a:rPr lang="it-IT" sz="1600" baseline="-25000" dirty="0">
                <a:solidFill>
                  <a:schemeClr val="bg1"/>
                </a:solidFill>
              </a:rPr>
              <a:t>2</a:t>
            </a:r>
            <a:r>
              <a:rPr lang="it-IT" sz="1600" dirty="0">
                <a:solidFill>
                  <a:schemeClr val="bg1"/>
                </a:solidFill>
              </a:rPr>
              <a:t>  </a:t>
            </a:r>
          </a:p>
          <a:p>
            <a:pPr>
              <a:lnSpc>
                <a:spcPct val="90000"/>
              </a:lnSpc>
            </a:pPr>
            <a:r>
              <a:rPr lang="it-IT" sz="1600" dirty="0">
                <a:solidFill>
                  <a:schemeClr val="bg1"/>
                </a:solidFill>
              </a:rPr>
              <a:t>Significato: generalizzata sovrastima del ΔP effettivo</a:t>
            </a:r>
          </a:p>
        </p:txBody>
      </p:sp>
      <p:pic>
        <p:nvPicPr>
          <p:cNvPr id="7" name="Immagine 6">
            <a:extLst>
              <a:ext uri="{FF2B5EF4-FFF2-40B4-BE49-F238E27FC236}">
                <a16:creationId xmlns:a16="http://schemas.microsoft.com/office/drawing/2014/main" id="{536FBD9B-9162-D84E-9348-645C08FBB50C}"/>
              </a:ext>
            </a:extLst>
          </p:cNvPr>
          <p:cNvPicPr>
            <a:picLocks noChangeAspect="1"/>
          </p:cNvPicPr>
          <p:nvPr/>
        </p:nvPicPr>
        <p:blipFill>
          <a:blip r:embed="rId2"/>
          <a:stretch>
            <a:fillRect/>
          </a:stretch>
        </p:blipFill>
        <p:spPr>
          <a:xfrm>
            <a:off x="425564" y="1658957"/>
            <a:ext cx="8292871" cy="853957"/>
          </a:xfrm>
          <a:prstGeom prst="rect">
            <a:avLst/>
          </a:prstGeom>
        </p:spPr>
      </p:pic>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7FF834-B204-4967-8D47-8BB36EAF0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12" name="Rectangle 11">
            <a:extLst>
              <a:ext uri="{FF2B5EF4-FFF2-40B4-BE49-F238E27FC236}">
                <a16:creationId xmlns:a16="http://schemas.microsoft.com/office/drawing/2014/main" id="{F780A22D-61EA-43E3-BD94-3E39CF9021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1873"/>
            <a:ext cx="9144000" cy="268612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2" name="Titolo 1"/>
          <p:cNvSpPr>
            <a:spLocks noGrp="1"/>
          </p:cNvSpPr>
          <p:nvPr>
            <p:ph type="title"/>
          </p:nvPr>
        </p:nvSpPr>
        <p:spPr>
          <a:xfrm>
            <a:off x="1516224" y="3634276"/>
            <a:ext cx="6111551" cy="1069270"/>
          </a:xfrm>
          <a:solidFill>
            <a:srgbClr val="FFFFFF"/>
          </a:solidFill>
          <a:ln w="31750" cap="sq">
            <a:solidFill>
              <a:srgbClr val="5E5E52"/>
            </a:solidFill>
            <a:miter lim="800000"/>
          </a:ln>
        </p:spPr>
        <p:txBody>
          <a:bodyPr>
            <a:normAutofit/>
          </a:bodyPr>
          <a:lstStyle/>
          <a:p>
            <a:r>
              <a:rPr lang="it-IT" sz="3100">
                <a:solidFill>
                  <a:srgbClr val="262626"/>
                </a:solidFill>
              </a:rPr>
              <a:t>ΔP pesato: versione più completa</a:t>
            </a:r>
          </a:p>
        </p:txBody>
      </p:sp>
      <p:pic>
        <p:nvPicPr>
          <p:cNvPr id="5" name="Immagine 4">
            <a:extLst>
              <a:ext uri="{FF2B5EF4-FFF2-40B4-BE49-F238E27FC236}">
                <a16:creationId xmlns:a16="http://schemas.microsoft.com/office/drawing/2014/main" id="{9F1F0B30-4688-2F4B-9F20-BAC2EEC06A6E}"/>
              </a:ext>
            </a:extLst>
          </p:cNvPr>
          <p:cNvPicPr>
            <a:picLocks noChangeAspect="1"/>
          </p:cNvPicPr>
          <p:nvPr/>
        </p:nvPicPr>
        <p:blipFill>
          <a:blip r:embed="rId2"/>
          <a:stretch>
            <a:fillRect/>
          </a:stretch>
        </p:blipFill>
        <p:spPr>
          <a:xfrm>
            <a:off x="1109662" y="1169012"/>
            <a:ext cx="6924675" cy="1752025"/>
          </a:xfrm>
          <a:prstGeom prst="rect">
            <a:avLst/>
          </a:prstGeom>
        </p:spPr>
      </p:pic>
      <p:sp>
        <p:nvSpPr>
          <p:cNvPr id="3" name="Segnaposto contenuto 2"/>
          <p:cNvSpPr>
            <a:spLocks noGrp="1"/>
          </p:cNvSpPr>
          <p:nvPr>
            <p:ph idx="1"/>
          </p:nvPr>
        </p:nvSpPr>
        <p:spPr>
          <a:xfrm>
            <a:off x="2295525" y="4889365"/>
            <a:ext cx="5154586" cy="1751278"/>
          </a:xfrm>
        </p:spPr>
        <p:txBody>
          <a:bodyPr>
            <a:normAutofit lnSpcReduction="10000"/>
          </a:bodyPr>
          <a:lstStyle/>
          <a:p>
            <a:pPr>
              <a:lnSpc>
                <a:spcPct val="90000"/>
              </a:lnSpc>
            </a:pPr>
            <a:r>
              <a:rPr lang="it-IT" sz="2000" dirty="0">
                <a:solidFill>
                  <a:schemeClr val="bg1"/>
                </a:solidFill>
              </a:rPr>
              <a:t>Ciascun tipo di contingenza a, b, c, d è pesato individualmente</a:t>
            </a:r>
            <a:endParaRPr lang="it-IT" sz="2000" b="1" i="1" dirty="0">
              <a:solidFill>
                <a:schemeClr val="bg1"/>
              </a:solidFill>
            </a:endParaRPr>
          </a:p>
          <a:p>
            <a:pPr>
              <a:lnSpc>
                <a:spcPct val="90000"/>
              </a:lnSpc>
            </a:pPr>
            <a:r>
              <a:rPr lang="it-IT" sz="2000" dirty="0">
                <a:solidFill>
                  <a:schemeClr val="bg1"/>
                </a:solidFill>
              </a:rPr>
              <a:t>ordine dei pesi medio ω</a:t>
            </a:r>
            <a:r>
              <a:rPr lang="it-IT" sz="2000" baseline="-25000" dirty="0">
                <a:solidFill>
                  <a:schemeClr val="bg1"/>
                </a:solidFill>
              </a:rPr>
              <a:t>1</a:t>
            </a:r>
            <a:r>
              <a:rPr lang="it-IT" sz="2000" dirty="0">
                <a:solidFill>
                  <a:schemeClr val="bg1"/>
                </a:solidFill>
              </a:rPr>
              <a:t> &gt; ω</a:t>
            </a:r>
            <a:r>
              <a:rPr lang="it-IT" sz="2000" baseline="-25000" dirty="0">
                <a:solidFill>
                  <a:schemeClr val="bg1"/>
                </a:solidFill>
              </a:rPr>
              <a:t>2</a:t>
            </a:r>
            <a:r>
              <a:rPr lang="it-IT" sz="2000" dirty="0">
                <a:solidFill>
                  <a:schemeClr val="bg1"/>
                </a:solidFill>
              </a:rPr>
              <a:t> &gt; ω</a:t>
            </a:r>
            <a:r>
              <a:rPr lang="it-IT" sz="2000" baseline="-25000" dirty="0">
                <a:solidFill>
                  <a:schemeClr val="bg1"/>
                </a:solidFill>
              </a:rPr>
              <a:t>3</a:t>
            </a:r>
            <a:r>
              <a:rPr lang="it-IT" sz="2000" dirty="0">
                <a:solidFill>
                  <a:schemeClr val="bg1"/>
                </a:solidFill>
              </a:rPr>
              <a:t> &gt; ω</a:t>
            </a:r>
            <a:r>
              <a:rPr lang="it-IT" sz="2000" baseline="-25000" dirty="0">
                <a:solidFill>
                  <a:schemeClr val="bg1"/>
                </a:solidFill>
              </a:rPr>
              <a:t>4</a:t>
            </a:r>
          </a:p>
          <a:p>
            <a:pPr lvl="1">
              <a:lnSpc>
                <a:spcPct val="90000"/>
              </a:lnSpc>
            </a:pPr>
            <a:r>
              <a:rPr lang="it-IT" sz="2000" dirty="0">
                <a:solidFill>
                  <a:schemeClr val="bg1"/>
                </a:solidFill>
              </a:rPr>
              <a:t>Buon </a:t>
            </a:r>
            <a:r>
              <a:rPr lang="it-IT" sz="2000" dirty="0" err="1">
                <a:solidFill>
                  <a:schemeClr val="bg1"/>
                </a:solidFill>
              </a:rPr>
              <a:t>fit</a:t>
            </a:r>
            <a:r>
              <a:rPr lang="it-IT" sz="2000" dirty="0">
                <a:solidFill>
                  <a:schemeClr val="bg1"/>
                </a:solidFill>
              </a:rPr>
              <a:t> rispetto ai giudizi espliciti di causalità, soprattutto se aggiustato in base alla p.c.</a:t>
            </a:r>
          </a:p>
          <a:p>
            <a:pPr lvl="1">
              <a:lnSpc>
                <a:spcPct val="90000"/>
              </a:lnSpc>
            </a:pPr>
            <a:endParaRPr lang="it-IT" sz="1600" dirty="0">
              <a:solidFill>
                <a:schemeClr val="bg1"/>
              </a:solidFill>
            </a:endParaRP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965200" y="1286934"/>
            <a:ext cx="7213599" cy="790147"/>
          </a:xfrm>
          <a:solidFill>
            <a:schemeClr val="tx1"/>
          </a:solidFill>
        </p:spPr>
        <p:txBody>
          <a:bodyPr>
            <a:normAutofit/>
          </a:bodyPr>
          <a:lstStyle/>
          <a:p>
            <a:pPr>
              <a:lnSpc>
                <a:spcPct val="90000"/>
              </a:lnSpc>
            </a:pPr>
            <a:r>
              <a:rPr lang="it-IT" sz="2400">
                <a:solidFill>
                  <a:schemeClr val="bg1"/>
                </a:solidFill>
              </a:rPr>
              <a:t>ΔD: una regola che correla ancora meglio con i giudizi umani</a:t>
            </a:r>
          </a:p>
        </p:txBody>
      </p:sp>
      <p:sp>
        <p:nvSpPr>
          <p:cNvPr id="3" name="Segnaposto contenuto 2"/>
          <p:cNvSpPr>
            <a:spLocks noGrp="1"/>
          </p:cNvSpPr>
          <p:nvPr>
            <p:ph idx="1"/>
          </p:nvPr>
        </p:nvSpPr>
        <p:spPr>
          <a:xfrm>
            <a:off x="965200" y="2365002"/>
            <a:ext cx="7213599" cy="1536382"/>
          </a:xfrm>
        </p:spPr>
        <p:txBody>
          <a:bodyPr>
            <a:normAutofit/>
          </a:bodyPr>
          <a:lstStyle/>
          <a:p>
            <a:pPr>
              <a:lnSpc>
                <a:spcPct val="90000"/>
              </a:lnSpc>
            </a:pPr>
            <a:r>
              <a:rPr lang="it-IT" sz="1900"/>
              <a:t>Per stimare la forza della regola “se CS allora US” confrontiamo il numero di casi a favore con il numero di casi a sfavore )Inhelder, e Piaget, 1958):</a:t>
            </a:r>
          </a:p>
          <a:p>
            <a:pPr>
              <a:lnSpc>
                <a:spcPct val="90000"/>
              </a:lnSpc>
            </a:pPr>
            <a:r>
              <a:rPr lang="it-IT" sz="1900"/>
              <a:t>In questa forma è poco utilizzabile perché il valore cambia in funzione del numero assoluto di prove</a:t>
            </a:r>
          </a:p>
        </p:txBody>
      </p:sp>
      <p:pic>
        <p:nvPicPr>
          <p:cNvPr id="5" name="Immagine 4">
            <a:extLst>
              <a:ext uri="{FF2B5EF4-FFF2-40B4-BE49-F238E27FC236}">
                <a16:creationId xmlns:a16="http://schemas.microsoft.com/office/drawing/2014/main" id="{A2504DE8-29B3-704E-9FA4-519809E8BBCC}"/>
              </a:ext>
            </a:extLst>
          </p:cNvPr>
          <p:cNvPicPr>
            <a:picLocks noChangeAspect="1"/>
          </p:cNvPicPr>
          <p:nvPr/>
        </p:nvPicPr>
        <p:blipFill>
          <a:blip r:embed="rId2"/>
          <a:stretch>
            <a:fillRect/>
          </a:stretch>
        </p:blipFill>
        <p:spPr>
          <a:xfrm>
            <a:off x="2235769" y="4317215"/>
            <a:ext cx="4572002" cy="1125942"/>
          </a:xfrm>
          <a:prstGeom prst="rect">
            <a:avLst/>
          </a:prstGeom>
        </p:spPr>
      </p:pic>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7FF834-B204-4967-8D47-8BB36EAF0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12" name="Rectangle 11">
            <a:extLst>
              <a:ext uri="{FF2B5EF4-FFF2-40B4-BE49-F238E27FC236}">
                <a16:creationId xmlns:a16="http://schemas.microsoft.com/office/drawing/2014/main" id="{F780A22D-61EA-43E3-BD94-3E39CF9021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1873"/>
            <a:ext cx="9144000" cy="268612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2" name="Titolo 1"/>
          <p:cNvSpPr>
            <a:spLocks noGrp="1"/>
          </p:cNvSpPr>
          <p:nvPr>
            <p:ph type="title"/>
          </p:nvPr>
        </p:nvSpPr>
        <p:spPr>
          <a:xfrm>
            <a:off x="1516224" y="3634276"/>
            <a:ext cx="6111551" cy="1069270"/>
          </a:xfrm>
          <a:solidFill>
            <a:srgbClr val="FFFFFF"/>
          </a:solidFill>
          <a:ln w="31750" cap="sq">
            <a:solidFill>
              <a:srgbClr val="5E5E52"/>
            </a:solidFill>
            <a:miter lim="800000"/>
          </a:ln>
        </p:spPr>
        <p:txBody>
          <a:bodyPr>
            <a:normAutofit/>
          </a:bodyPr>
          <a:lstStyle/>
          <a:p>
            <a:r>
              <a:rPr lang="it-IT" sz="3100">
                <a:solidFill>
                  <a:srgbClr val="262626"/>
                </a:solidFill>
              </a:rPr>
              <a:t>Evidence Integration</a:t>
            </a:r>
          </a:p>
        </p:txBody>
      </p:sp>
      <p:pic>
        <p:nvPicPr>
          <p:cNvPr id="5" name="Immagine 4">
            <a:extLst>
              <a:ext uri="{FF2B5EF4-FFF2-40B4-BE49-F238E27FC236}">
                <a16:creationId xmlns:a16="http://schemas.microsoft.com/office/drawing/2014/main" id="{80BB5AE5-9D04-EC4F-8FF2-6AD5A12A3F68}"/>
              </a:ext>
            </a:extLst>
          </p:cNvPr>
          <p:cNvPicPr>
            <a:picLocks noChangeAspect="1"/>
          </p:cNvPicPr>
          <p:nvPr/>
        </p:nvPicPr>
        <p:blipFill>
          <a:blip r:embed="rId2"/>
          <a:stretch>
            <a:fillRect/>
          </a:stretch>
        </p:blipFill>
        <p:spPr>
          <a:xfrm>
            <a:off x="1109662" y="1156460"/>
            <a:ext cx="6924675" cy="1777129"/>
          </a:xfrm>
          <a:prstGeom prst="rect">
            <a:avLst/>
          </a:prstGeom>
        </p:spPr>
      </p:pic>
      <p:sp>
        <p:nvSpPr>
          <p:cNvPr id="3" name="Segnaposto contenuto 2"/>
          <p:cNvSpPr>
            <a:spLocks noGrp="1"/>
          </p:cNvSpPr>
          <p:nvPr>
            <p:ph idx="1"/>
          </p:nvPr>
        </p:nvSpPr>
        <p:spPr>
          <a:xfrm>
            <a:off x="2295525" y="4889365"/>
            <a:ext cx="5332250" cy="1781258"/>
          </a:xfrm>
        </p:spPr>
        <p:txBody>
          <a:bodyPr>
            <a:normAutofit/>
          </a:bodyPr>
          <a:lstStyle/>
          <a:p>
            <a:pPr>
              <a:lnSpc>
                <a:spcPct val="90000"/>
              </a:lnSpc>
            </a:pPr>
            <a:r>
              <a:rPr lang="it-IT" sz="1600" dirty="0">
                <a:solidFill>
                  <a:schemeClr val="bg1"/>
                </a:solidFill>
              </a:rPr>
              <a:t>La regola EI, “integrazione di prove”, è una versione normalizzata e pesata del ΔD</a:t>
            </a:r>
          </a:p>
          <a:p>
            <a:pPr>
              <a:lnSpc>
                <a:spcPct val="90000"/>
              </a:lnSpc>
            </a:pPr>
            <a:r>
              <a:rPr lang="it-IT" sz="1600" dirty="0">
                <a:solidFill>
                  <a:schemeClr val="bg1"/>
                </a:solidFill>
              </a:rPr>
              <a:t>EI, al momento, è uno dei migliori modelli generali dei giudizi umani espliciti di correlazione e causalità</a:t>
            </a:r>
          </a:p>
          <a:p>
            <a:pPr lvl="1">
              <a:lnSpc>
                <a:spcPct val="90000"/>
              </a:lnSpc>
            </a:pPr>
            <a:r>
              <a:rPr lang="it-IT" sz="1600" dirty="0">
                <a:solidFill>
                  <a:schemeClr val="bg1"/>
                </a:solidFill>
              </a:rPr>
              <a:t>anche chiamata </a:t>
            </a:r>
            <a:r>
              <a:rPr lang="it-IT" sz="1600" i="1" dirty="0" err="1">
                <a:solidFill>
                  <a:schemeClr val="bg1"/>
                </a:solidFill>
              </a:rPr>
              <a:t>wpCI</a:t>
            </a:r>
            <a:r>
              <a:rPr lang="it-IT" sz="1600" i="1" dirty="0">
                <a:solidFill>
                  <a:schemeClr val="bg1"/>
                </a:solidFill>
              </a:rPr>
              <a:t>, </a:t>
            </a:r>
            <a:r>
              <a:rPr lang="it-IT" sz="1600" i="1" dirty="0" err="1">
                <a:solidFill>
                  <a:schemeClr val="bg1"/>
                </a:solidFill>
              </a:rPr>
              <a:t>weighted</a:t>
            </a:r>
            <a:r>
              <a:rPr lang="it-IT" sz="1600" i="1" dirty="0">
                <a:solidFill>
                  <a:schemeClr val="bg1"/>
                </a:solidFill>
              </a:rPr>
              <a:t> </a:t>
            </a:r>
            <a:r>
              <a:rPr lang="it-IT" sz="1600" i="1" dirty="0" err="1">
                <a:solidFill>
                  <a:schemeClr val="bg1"/>
                </a:solidFill>
              </a:rPr>
              <a:t>proportion</a:t>
            </a:r>
            <a:r>
              <a:rPr lang="it-IT" sz="1600" i="1" dirty="0">
                <a:solidFill>
                  <a:schemeClr val="bg1"/>
                </a:solidFill>
              </a:rPr>
              <a:t> of </a:t>
            </a:r>
            <a:r>
              <a:rPr lang="it-IT" sz="1600" i="1" dirty="0" err="1">
                <a:solidFill>
                  <a:schemeClr val="bg1"/>
                </a:solidFill>
              </a:rPr>
              <a:t>confirming</a:t>
            </a:r>
            <a:r>
              <a:rPr lang="it-IT" sz="1600" i="1" dirty="0">
                <a:solidFill>
                  <a:schemeClr val="bg1"/>
                </a:solidFill>
              </a:rPr>
              <a:t> </a:t>
            </a:r>
            <a:r>
              <a:rPr lang="it-IT" sz="1600" i="1" dirty="0" err="1">
                <a:solidFill>
                  <a:schemeClr val="bg1"/>
                </a:solidFill>
              </a:rPr>
              <a:t>instances</a:t>
            </a:r>
            <a:endParaRPr lang="it-IT" sz="1600" dirty="0">
              <a:solidFill>
                <a:schemeClr val="bg1"/>
              </a:solidFill>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Nel caso i pesi siano tutti eguali, e l’ordine di grandezza delle osservazioni per cella sia equiparabile, EI correla con ΔP</a:t>
            </a:r>
          </a:p>
          <a:p>
            <a:pPr lvl="1"/>
            <a:r>
              <a:rPr lang="it-IT" sz="1700"/>
              <a:t>Modellando i casi in cui i giudizi sono “corretti”, cioè approssimano il ΔP</a:t>
            </a:r>
          </a:p>
          <a:p>
            <a:r>
              <a:rPr lang="it-IT" sz="1700"/>
              <a:t>Negli altri casi, la regola produce una molteplicità di correlazioni illusorie</a:t>
            </a: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C7FF834-B204-4967-8D47-8BB36EAF0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19" name="Rectangle 18">
            <a:extLst>
              <a:ext uri="{FF2B5EF4-FFF2-40B4-BE49-F238E27FC236}">
                <a16:creationId xmlns:a16="http://schemas.microsoft.com/office/drawing/2014/main" id="{F780A22D-61EA-43E3-BD94-3E39CF9021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1873"/>
            <a:ext cx="9144000" cy="268612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Gill Sans MT" panose="020B0502020104020203"/>
              <a:ea typeface="+mn-ea"/>
              <a:cs typeface="+mn-cs"/>
            </a:endParaRPr>
          </a:p>
        </p:txBody>
      </p:sp>
      <p:sp>
        <p:nvSpPr>
          <p:cNvPr id="2" name="Titolo 1"/>
          <p:cNvSpPr>
            <a:spLocks noGrp="1"/>
          </p:cNvSpPr>
          <p:nvPr>
            <p:ph type="title"/>
          </p:nvPr>
        </p:nvSpPr>
        <p:spPr>
          <a:xfrm>
            <a:off x="1516224" y="3634276"/>
            <a:ext cx="6111551" cy="1069270"/>
          </a:xfrm>
          <a:solidFill>
            <a:srgbClr val="FFFFFF"/>
          </a:solidFill>
          <a:ln w="31750" cap="sq">
            <a:solidFill>
              <a:srgbClr val="5E5E52"/>
            </a:solidFill>
            <a:miter lim="800000"/>
          </a:ln>
        </p:spPr>
        <p:txBody>
          <a:bodyPr>
            <a:normAutofit/>
          </a:bodyPr>
          <a:lstStyle/>
          <a:p>
            <a:r>
              <a:rPr lang="it-IT" sz="3100" dirty="0">
                <a:solidFill>
                  <a:srgbClr val="262626"/>
                </a:solidFill>
              </a:rPr>
              <a:t>Dual </a:t>
            </a:r>
            <a:r>
              <a:rPr lang="it-IT" sz="3100">
                <a:solidFill>
                  <a:srgbClr val="262626"/>
                </a:solidFill>
              </a:rPr>
              <a:t>factor</a:t>
            </a:r>
            <a:r>
              <a:rPr lang="it-IT" sz="3100" dirty="0">
                <a:solidFill>
                  <a:srgbClr val="262626"/>
                </a:solidFill>
              </a:rPr>
              <a:t> </a:t>
            </a:r>
            <a:r>
              <a:rPr lang="it-IT" sz="3100">
                <a:solidFill>
                  <a:srgbClr val="262626"/>
                </a:solidFill>
              </a:rPr>
              <a:t>heuristic</a:t>
            </a:r>
            <a:endParaRPr lang="it-IT" sz="3100" dirty="0">
              <a:solidFill>
                <a:srgbClr val="262626"/>
              </a:solidFill>
            </a:endParaRPr>
          </a:p>
        </p:txBody>
      </p:sp>
      <p:pic>
        <p:nvPicPr>
          <p:cNvPr id="6" name="Immagine 5">
            <a:extLst>
              <a:ext uri="{FF2B5EF4-FFF2-40B4-BE49-F238E27FC236}">
                <a16:creationId xmlns:a16="http://schemas.microsoft.com/office/drawing/2014/main" id="{5AADC2CD-0D66-E143-A056-5DA6A885755F}"/>
              </a:ext>
            </a:extLst>
          </p:cNvPr>
          <p:cNvPicPr>
            <a:picLocks noChangeAspect="1"/>
          </p:cNvPicPr>
          <p:nvPr/>
        </p:nvPicPr>
        <p:blipFill>
          <a:blip r:embed="rId2"/>
          <a:stretch>
            <a:fillRect/>
          </a:stretch>
        </p:blipFill>
        <p:spPr>
          <a:xfrm>
            <a:off x="1109662" y="1568954"/>
            <a:ext cx="6924675" cy="952142"/>
          </a:xfrm>
          <a:prstGeom prst="rect">
            <a:avLst/>
          </a:prstGeom>
        </p:spPr>
      </p:pic>
      <p:sp>
        <p:nvSpPr>
          <p:cNvPr id="3" name="Segnaposto contenuto 2"/>
          <p:cNvSpPr>
            <a:spLocks noGrp="1"/>
          </p:cNvSpPr>
          <p:nvPr>
            <p:ph idx="1"/>
          </p:nvPr>
        </p:nvSpPr>
        <p:spPr>
          <a:xfrm>
            <a:off x="2295525" y="4889365"/>
            <a:ext cx="4552950" cy="1351423"/>
          </a:xfrm>
        </p:spPr>
        <p:txBody>
          <a:bodyPr>
            <a:normAutofit/>
          </a:bodyPr>
          <a:lstStyle/>
          <a:p>
            <a:pPr>
              <a:lnSpc>
                <a:spcPct val="90000"/>
              </a:lnSpc>
            </a:pPr>
            <a:r>
              <a:rPr lang="it-IT" sz="1400">
                <a:solidFill>
                  <a:schemeClr val="bg1"/>
                </a:solidFill>
              </a:rPr>
              <a:t>Diversi dati empirici mostrano che il peso attribuito alle osservazioni d è spesso nullo, o quasi nullo</a:t>
            </a:r>
          </a:p>
          <a:p>
            <a:pPr>
              <a:lnSpc>
                <a:spcPct val="90000"/>
              </a:lnSpc>
            </a:pPr>
            <a:r>
              <a:rPr lang="it-IT" sz="1400">
                <a:solidFill>
                  <a:schemeClr val="bg1"/>
                </a:solidFill>
              </a:rPr>
              <a:t>La DFH è un modello con un buon fit ai dati che integra il peso nullo attribuito a d, pesando allo stesso modo l’aspettativa dell’effetto data la causa, e l’aspettativa della causa dato l’effetto.</a:t>
            </a:r>
          </a:p>
        </p:txBody>
      </p:sp>
    </p:spTree>
    <p:extLst>
      <p:ext uri="{BB962C8B-B14F-4D97-AF65-F5344CB8AC3E}">
        <p14:creationId xmlns:p14="http://schemas.microsoft.com/office/powerpoint/2010/main" val="2069324956"/>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olo 3"/>
          <p:cNvSpPr>
            <a:spLocks noGrp="1"/>
          </p:cNvSpPr>
          <p:nvPr>
            <p:ph type="ctrTitle"/>
          </p:nvPr>
        </p:nvSpPr>
        <p:spPr>
          <a:xfrm>
            <a:off x="1520019" y="1030406"/>
            <a:ext cx="6110785" cy="3081242"/>
          </a:xfrm>
        </p:spPr>
        <p:txBody>
          <a:bodyPr anchor="ctr">
            <a:normAutofit/>
          </a:bodyPr>
          <a:lstStyle/>
          <a:p>
            <a:r>
              <a:rPr lang="it-IT" sz="4200">
                <a:solidFill>
                  <a:srgbClr val="FFFFFF"/>
                </a:solidFill>
              </a:rPr>
              <a:t>Modellare le correlazioni illusorie con il ΔP pesato, EI, DFH, discounting, e pseudocontingencies</a:t>
            </a: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descr="Immagine che contiene tavolo&#10;&#10;Descrizione generata automaticamente">
            <a:extLst>
              <a:ext uri="{FF2B5EF4-FFF2-40B4-BE49-F238E27FC236}">
                <a16:creationId xmlns:a16="http://schemas.microsoft.com/office/drawing/2014/main" id="{6D18EFD9-F7D0-D64F-B0DE-13BBF2E7DFF4}"/>
              </a:ext>
            </a:extLst>
          </p:cNvPr>
          <p:cNvPicPr>
            <a:picLocks noGrp="1" noChangeAspect="1"/>
          </p:cNvPicPr>
          <p:nvPr>
            <p:ph idx="1"/>
          </p:nvPr>
        </p:nvPicPr>
        <p:blipFill>
          <a:blip r:embed="rId3"/>
          <a:stretch>
            <a:fillRect/>
          </a:stretch>
        </p:blipFill>
        <p:spPr>
          <a:xfrm>
            <a:off x="749748" y="457200"/>
            <a:ext cx="7644504" cy="5943600"/>
          </a:xfrm>
          <a:prstGeom prst="rect">
            <a:avLst/>
          </a:prstGeom>
        </p:spPr>
      </p:pic>
    </p:spTree>
    <p:extLst>
      <p:ext uri="{BB962C8B-B14F-4D97-AF65-F5344CB8AC3E}">
        <p14:creationId xmlns:p14="http://schemas.microsoft.com/office/powerpoint/2010/main" val="1477501001"/>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8" y="0"/>
            <a:ext cx="914171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 name="Group 11">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2"/>
            <a:ext cx="2601175" cy="6858000"/>
            <a:chOff x="651279" y="598259"/>
            <a:chExt cx="10889442" cy="5680742"/>
          </a:xfrm>
        </p:grpSpPr>
        <p:sp>
          <p:nvSpPr>
            <p:cNvPr id="13"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0"/>
            <a:ext cx="9141717"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olo 1"/>
          <p:cNvSpPr>
            <a:spLocks noGrp="1"/>
          </p:cNvSpPr>
          <p:nvPr>
            <p:ph type="title"/>
          </p:nvPr>
        </p:nvSpPr>
        <p:spPr>
          <a:xfrm rot="16200000">
            <a:off x="-994410" y="1947672"/>
            <a:ext cx="4471416" cy="2788920"/>
          </a:xfrm>
        </p:spPr>
        <p:txBody>
          <a:bodyPr anchor="ctr">
            <a:normAutofit/>
          </a:bodyPr>
          <a:lstStyle/>
          <a:p>
            <a:pPr algn="l"/>
            <a:r>
              <a:rPr lang="it-IT" sz="4200">
                <a:solidFill>
                  <a:schemeClr val="bg1"/>
                </a:solidFill>
              </a:rPr>
              <a:t>Esercizio</a:t>
            </a:r>
          </a:p>
        </p:txBody>
      </p:sp>
      <p:sp>
        <p:nvSpPr>
          <p:cNvPr id="3" name="Segnaposto contenuto 2"/>
          <p:cNvSpPr>
            <a:spLocks noGrp="1"/>
          </p:cNvSpPr>
          <p:nvPr>
            <p:ph idx="1"/>
          </p:nvPr>
        </p:nvSpPr>
        <p:spPr>
          <a:xfrm>
            <a:off x="3053301" y="841247"/>
            <a:ext cx="5158408" cy="5120640"/>
          </a:xfrm>
        </p:spPr>
        <p:txBody>
          <a:bodyPr anchor="ctr">
            <a:normAutofit lnSpcReduction="10000"/>
          </a:bodyPr>
          <a:lstStyle/>
          <a:p>
            <a:pPr>
              <a:lnSpc>
                <a:spcPct val="90000"/>
              </a:lnSpc>
            </a:pPr>
            <a:r>
              <a:rPr lang="it-IT" sz="1400" dirty="0">
                <a:solidFill>
                  <a:schemeClr val="tx2"/>
                </a:solidFill>
              </a:rPr>
              <a:t>Nel quartiere </a:t>
            </a:r>
            <a:r>
              <a:rPr lang="it-IT" sz="1400" dirty="0" err="1">
                <a:solidFill>
                  <a:schemeClr val="tx2"/>
                </a:solidFill>
              </a:rPr>
              <a:t>Mattaponax</a:t>
            </a:r>
            <a:r>
              <a:rPr lang="it-IT" sz="1400" dirty="0">
                <a:solidFill>
                  <a:schemeClr val="tx2"/>
                </a:solidFill>
              </a:rPr>
              <a:t> vive una maggioranza di </a:t>
            </a:r>
            <a:r>
              <a:rPr lang="it-IT" sz="1400" dirty="0" err="1">
                <a:solidFill>
                  <a:schemeClr val="tx2"/>
                </a:solidFill>
              </a:rPr>
              <a:t>Glom</a:t>
            </a:r>
            <a:r>
              <a:rPr lang="it-IT" sz="1400" dirty="0">
                <a:solidFill>
                  <a:schemeClr val="tx2"/>
                </a:solidFill>
              </a:rPr>
              <a:t> (90% degli abitanti) e una minoranza di </a:t>
            </a:r>
            <a:r>
              <a:rPr lang="it-IT" sz="1400" dirty="0" err="1">
                <a:solidFill>
                  <a:schemeClr val="tx2"/>
                </a:solidFill>
              </a:rPr>
              <a:t>Fizo</a:t>
            </a:r>
            <a:r>
              <a:rPr lang="it-IT" sz="1400" dirty="0">
                <a:solidFill>
                  <a:schemeClr val="tx2"/>
                </a:solidFill>
              </a:rPr>
              <a:t> (10% degli abitanti).</a:t>
            </a:r>
          </a:p>
          <a:p>
            <a:pPr>
              <a:lnSpc>
                <a:spcPct val="90000"/>
              </a:lnSpc>
            </a:pPr>
            <a:r>
              <a:rPr lang="it-IT" sz="1400" dirty="0">
                <a:solidFill>
                  <a:schemeClr val="tx2"/>
                </a:solidFill>
              </a:rPr>
              <a:t>Albert è un </a:t>
            </a:r>
            <a:r>
              <a:rPr lang="it-IT" sz="1400" dirty="0" err="1">
                <a:solidFill>
                  <a:schemeClr val="tx2"/>
                </a:solidFill>
              </a:rPr>
              <a:t>Glom</a:t>
            </a:r>
            <a:r>
              <a:rPr lang="it-IT" sz="1400" dirty="0">
                <a:solidFill>
                  <a:schemeClr val="tx2"/>
                </a:solidFill>
              </a:rPr>
              <a:t>. Aggirandosi per il quartiere in passato, ha visto almeno 60 volte un </a:t>
            </a:r>
            <a:r>
              <a:rPr lang="it-IT" sz="1400" dirty="0" err="1">
                <a:solidFill>
                  <a:schemeClr val="tx2"/>
                </a:solidFill>
              </a:rPr>
              <a:t>Glom</a:t>
            </a:r>
            <a:r>
              <a:rPr lang="it-IT" sz="1400" dirty="0">
                <a:solidFill>
                  <a:schemeClr val="tx2"/>
                </a:solidFill>
              </a:rPr>
              <a:t> che gettava spazzatura nel parco pubblico (c). Certamente ha incontrato almeno 500 </a:t>
            </a:r>
            <a:r>
              <a:rPr lang="it-IT" sz="1400" dirty="0" err="1">
                <a:solidFill>
                  <a:schemeClr val="tx2"/>
                </a:solidFill>
              </a:rPr>
              <a:t>Glom</a:t>
            </a:r>
            <a:r>
              <a:rPr lang="it-IT" sz="1400" dirty="0">
                <a:solidFill>
                  <a:schemeClr val="tx2"/>
                </a:solidFill>
              </a:rPr>
              <a:t> che non gettavano spazzatura nel parco (d). </a:t>
            </a:r>
          </a:p>
          <a:p>
            <a:pPr>
              <a:lnSpc>
                <a:spcPct val="90000"/>
              </a:lnSpc>
            </a:pPr>
            <a:r>
              <a:rPr lang="it-IT" sz="1400" dirty="0">
                <a:solidFill>
                  <a:schemeClr val="tx2"/>
                </a:solidFill>
              </a:rPr>
              <a:t>Albert ha anche notato 7 </a:t>
            </a:r>
            <a:r>
              <a:rPr lang="it-IT" sz="1400" dirty="0" err="1">
                <a:solidFill>
                  <a:schemeClr val="tx2"/>
                </a:solidFill>
              </a:rPr>
              <a:t>Fizo</a:t>
            </a:r>
            <a:r>
              <a:rPr lang="it-IT" sz="1400" dirty="0">
                <a:solidFill>
                  <a:schemeClr val="tx2"/>
                </a:solidFill>
              </a:rPr>
              <a:t> che sporcavano il parco (a). Ha incontrato parecchi altri </a:t>
            </a:r>
            <a:r>
              <a:rPr lang="it-IT" sz="1400" dirty="0" err="1">
                <a:solidFill>
                  <a:schemeClr val="tx2"/>
                </a:solidFill>
              </a:rPr>
              <a:t>Fizo</a:t>
            </a:r>
            <a:r>
              <a:rPr lang="it-IT" sz="1400" dirty="0">
                <a:solidFill>
                  <a:schemeClr val="tx2"/>
                </a:solidFill>
              </a:rPr>
              <a:t>, diciamo 60, che non gettavano spazzatura nel parco (b). </a:t>
            </a:r>
          </a:p>
          <a:p>
            <a:pPr>
              <a:lnSpc>
                <a:spcPct val="90000"/>
              </a:lnSpc>
            </a:pPr>
            <a:r>
              <a:rPr lang="it-IT" sz="1400" dirty="0">
                <a:solidFill>
                  <a:schemeClr val="tx2"/>
                </a:solidFill>
              </a:rPr>
              <a:t>Di fronte ai </a:t>
            </a:r>
            <a:r>
              <a:rPr lang="it-IT" sz="1400" dirty="0" err="1">
                <a:solidFill>
                  <a:schemeClr val="tx2"/>
                </a:solidFill>
              </a:rPr>
              <a:t>Glom</a:t>
            </a:r>
            <a:r>
              <a:rPr lang="it-IT" sz="1400" dirty="0">
                <a:solidFill>
                  <a:schemeClr val="tx2"/>
                </a:solidFill>
              </a:rPr>
              <a:t> di tipo c, Albert non si è mai dato la spiegazione “quelli sporcano perché sono </a:t>
            </a:r>
            <a:r>
              <a:rPr lang="it-IT" sz="1400" dirty="0" err="1">
                <a:solidFill>
                  <a:schemeClr val="tx2"/>
                </a:solidFill>
              </a:rPr>
              <a:t>Glom</a:t>
            </a:r>
            <a:r>
              <a:rPr lang="it-IT" sz="1400" dirty="0">
                <a:solidFill>
                  <a:schemeClr val="tx2"/>
                </a:solidFill>
              </a:rPr>
              <a:t>” (essendolo lui stesso), ma piuttosto con caratteristiche specifiche dei singoli </a:t>
            </a:r>
            <a:r>
              <a:rPr lang="it-IT" sz="1400" dirty="0" err="1">
                <a:solidFill>
                  <a:schemeClr val="tx2"/>
                </a:solidFill>
              </a:rPr>
              <a:t>Glom</a:t>
            </a:r>
            <a:r>
              <a:rPr lang="it-IT" sz="1400" dirty="0">
                <a:solidFill>
                  <a:schemeClr val="tx2"/>
                </a:solidFill>
              </a:rPr>
              <a:t> (“quelli sporcano perché sono giovinastri”, “perché i genitori non li hanno educati bene”, “perché sono ubriachi”, ecc.). Come si chiama questa tendenza?</a:t>
            </a:r>
          </a:p>
          <a:p>
            <a:pPr>
              <a:lnSpc>
                <a:spcPct val="90000"/>
              </a:lnSpc>
            </a:pPr>
            <a:r>
              <a:rPr lang="it-IT" sz="1400" dirty="0">
                <a:solidFill>
                  <a:schemeClr val="tx2"/>
                </a:solidFill>
              </a:rPr>
              <a:t>In che effetto si traduce? Dovremo abbassare o alzare il peso attribuito alla cella c?</a:t>
            </a:r>
          </a:p>
          <a:p>
            <a:pPr>
              <a:lnSpc>
                <a:spcPct val="90000"/>
              </a:lnSpc>
            </a:pPr>
            <a:r>
              <a:rPr lang="it-IT" sz="1400" dirty="0">
                <a:solidFill>
                  <a:schemeClr val="tx2"/>
                </a:solidFill>
              </a:rPr>
              <a:t>Albert ricorda in maniera particolarmente nitida i 7 </a:t>
            </a:r>
            <a:r>
              <a:rPr lang="it-IT" sz="1400" dirty="0" err="1">
                <a:solidFill>
                  <a:schemeClr val="tx2"/>
                </a:solidFill>
              </a:rPr>
              <a:t>glom</a:t>
            </a:r>
            <a:r>
              <a:rPr lang="it-IT" sz="1400" dirty="0">
                <a:solidFill>
                  <a:schemeClr val="tx2"/>
                </a:solidFill>
              </a:rPr>
              <a:t> di tipo a. Come si chiama questo effetto? Dobbiamo alzare o abbassare il peso attribuito alla cella a?</a:t>
            </a:r>
          </a:p>
          <a:p>
            <a:pPr>
              <a:lnSpc>
                <a:spcPct val="90000"/>
              </a:lnSpc>
            </a:pPr>
            <a:r>
              <a:rPr lang="it-IT" sz="1400" dirty="0">
                <a:solidFill>
                  <a:schemeClr val="tx2"/>
                </a:solidFill>
              </a:rPr>
              <a:t>Albert non ha prestato particolare attenzione ai </a:t>
            </a:r>
            <a:r>
              <a:rPr lang="it-IT" sz="1400" dirty="0" err="1">
                <a:solidFill>
                  <a:schemeClr val="tx2"/>
                </a:solidFill>
              </a:rPr>
              <a:t>Fizo</a:t>
            </a:r>
            <a:r>
              <a:rPr lang="it-IT" sz="1400" dirty="0">
                <a:solidFill>
                  <a:schemeClr val="tx2"/>
                </a:solidFill>
              </a:rPr>
              <a:t> che non sporcavano il parco, ma erano intenti ad altre attività, come “andare al lavoro”, “viaggiare in metropolitana”, ecc. Dobbiamo alzare o abbassare il peso della cella b?</a:t>
            </a:r>
          </a:p>
          <a:p>
            <a:pPr>
              <a:lnSpc>
                <a:spcPct val="90000"/>
              </a:lnSpc>
            </a:pPr>
            <a:r>
              <a:rPr lang="it-IT" sz="1400" dirty="0">
                <a:solidFill>
                  <a:schemeClr val="tx2"/>
                </a:solidFill>
              </a:rPr>
              <a:t>Prova ad applicare il modello della </a:t>
            </a:r>
            <a:r>
              <a:rPr lang="it-IT" sz="1400" dirty="0" err="1">
                <a:solidFill>
                  <a:schemeClr val="tx2"/>
                </a:solidFill>
              </a:rPr>
              <a:t>pseudocontingenza</a:t>
            </a:r>
            <a:r>
              <a:rPr lang="it-IT" sz="1400" dirty="0">
                <a:solidFill>
                  <a:schemeClr val="tx2"/>
                </a:solidFill>
              </a:rPr>
              <a:t> alle osservazioni di Albert. Che associazione ne risulta?</a:t>
            </a:r>
          </a:p>
          <a:p>
            <a:pPr>
              <a:lnSpc>
                <a:spcPct val="90000"/>
              </a:lnSpc>
            </a:pPr>
            <a:endParaRPr lang="it-IT" sz="1400" dirty="0">
              <a:solidFill>
                <a:schemeClr val="tx2"/>
              </a:solidFill>
            </a:endParaRP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{BDEAE68E-36C8-5143-9582-39F542436683}tf10001120</Template>
  <TotalTime>6364</TotalTime>
  <Words>11659</Words>
  <Application>Microsoft Macintosh PowerPoint</Application>
  <PresentationFormat>Presentazione su schermo (4:3)</PresentationFormat>
  <Paragraphs>816</Paragraphs>
  <Slides>147</Slides>
  <Notes>28</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147</vt:i4>
      </vt:variant>
    </vt:vector>
  </HeadingPairs>
  <TitlesOfParts>
    <vt:vector size="152" baseType="lpstr">
      <vt:lpstr>Arial</vt:lpstr>
      <vt:lpstr>Calibri</vt:lpstr>
      <vt:lpstr>Gill Sans MT</vt:lpstr>
      <vt:lpstr>Wingdings</vt:lpstr>
      <vt:lpstr>Tema di Office</vt:lpstr>
      <vt:lpstr>Apprendimento associativo e causale  Paolo Cherubini  </vt:lpstr>
      <vt:lpstr>Definizioni</vt:lpstr>
      <vt:lpstr>Fondamentale per l’adattamento</vt:lpstr>
      <vt:lpstr>Livelli</vt:lpstr>
      <vt:lpstr>Notazione</vt:lpstr>
      <vt:lpstr>Esempio bottom up</vt:lpstr>
      <vt:lpstr>Le associazioni apprese da Antonio</vt:lpstr>
      <vt:lpstr>Esempio top down</vt:lpstr>
      <vt:lpstr>La regola appresa da Beatrice</vt:lpstr>
      <vt:lpstr>Cosa apprendiamo?  Correlazioni e cause</vt:lpstr>
      <vt:lpstr>Le due funzioni dell’ apprendimento</vt:lpstr>
      <vt:lpstr>Correlazioni semplici e nessi causali</vt:lpstr>
      <vt:lpstr>Le tre strutture causali base</vt:lpstr>
      <vt:lpstr>Apprendere correlazioni:  il ΔP</vt:lpstr>
      <vt:lpstr>ΔP: differenza di probabilità condizionali</vt:lpstr>
      <vt:lpstr>Presentazione standard di PowerPoint</vt:lpstr>
      <vt:lpstr>Esercizio 1</vt:lpstr>
      <vt:lpstr>Esercizio 1: previsione o intervento?</vt:lpstr>
      <vt:lpstr>Esercizio 2</vt:lpstr>
      <vt:lpstr>Il ΔP soddisfa l’obiettivo di previsione</vt:lpstr>
      <vt:lpstr>Il paradosso di Simpson (1)</vt:lpstr>
      <vt:lpstr>Il paradosso di Simpson (2)</vt:lpstr>
      <vt:lpstr>Il paradosso di Simpson (3)</vt:lpstr>
      <vt:lpstr>Oltre le correlazioni:   Apprendere nessi causali</vt:lpstr>
      <vt:lpstr>Potenza causale</vt:lpstr>
      <vt:lpstr>Base logica degli algoritmi CB: la separazione direzionata (1)</vt:lpstr>
      <vt:lpstr>Base logica degli algoritmi CB: la separazione direzionata (2)</vt:lpstr>
      <vt:lpstr>Assunti di default </vt:lpstr>
      <vt:lpstr>Significa assumere che la struttura sia un collider</vt:lpstr>
      <vt:lpstr>Due step:</vt:lpstr>
      <vt:lpstr>Richiamo alla slide 24:   </vt:lpstr>
      <vt:lpstr>Selezione della struttura causale</vt:lpstr>
      <vt:lpstr>Stima della potenza causale</vt:lpstr>
      <vt:lpstr>Richiamo alla slide 24:   </vt:lpstr>
      <vt:lpstr>Effetti dell’intervento</vt:lpstr>
      <vt:lpstr>Operatore DO su forchetta</vt:lpstr>
      <vt:lpstr>Operatore DO simulato</vt:lpstr>
      <vt:lpstr>Ragionamenti causali basati su interventi, in animali</vt:lpstr>
      <vt:lpstr>Richiamo alla slide 24:   </vt:lpstr>
      <vt:lpstr>Indizi percettivi e prototipi concettuali di causalità</vt:lpstr>
      <vt:lpstr>Indizi principali</vt:lpstr>
      <vt:lpstr>Violazioni degli indizi percettivi</vt:lpstr>
      <vt:lpstr>Come apprendiamo?  Principali studi empirici</vt:lpstr>
      <vt:lpstr>Tipo di partecipanti</vt:lpstr>
      <vt:lpstr>Presentazione simultanea o seriale degli eventi stimolo  </vt:lpstr>
      <vt:lpstr>Codice convenzionale</vt:lpstr>
      <vt:lpstr>Misura esplicita o implicita dell’ apprendimento</vt:lpstr>
      <vt:lpstr>Valore di incentivo dell’outcome</vt:lpstr>
      <vt:lpstr>Esempi</vt:lpstr>
      <vt:lpstr>I paradigmi classici e i loro risultati</vt:lpstr>
      <vt:lpstr>Ivan Pavlov</vt:lpstr>
      <vt:lpstr>“Condizionamento rispondente”</vt:lpstr>
      <vt:lpstr>Estinzione e recupero spontaneo</vt:lpstr>
      <vt:lpstr>In sintesi:</vt:lpstr>
      <vt:lpstr>Altre scoperte di Pavlov (1)</vt:lpstr>
      <vt:lpstr>Altre scoperte di Pavlov (2)</vt:lpstr>
      <vt:lpstr>Altre scoperte di Pavlov (3)</vt:lpstr>
      <vt:lpstr>Overshadowing</vt:lpstr>
      <vt:lpstr>Second order conditioning</vt:lpstr>
      <vt:lpstr>Edward Thorndike</vt:lpstr>
      <vt:lpstr>Puzzle box</vt:lpstr>
      <vt:lpstr>Presentazione standard di PowerPoint</vt:lpstr>
      <vt:lpstr>Legge dell’effetto</vt:lpstr>
      <vt:lpstr>Presentazione standard di PowerPoint</vt:lpstr>
      <vt:lpstr>Burrhus Frederic Skinner</vt:lpstr>
      <vt:lpstr>Condizionamento operante</vt:lpstr>
      <vt:lpstr>Tipo di studi</vt:lpstr>
      <vt:lpstr>Classificazione degli outcome</vt:lpstr>
      <vt:lpstr>Programmi di rinforzo</vt:lpstr>
      <vt:lpstr>Presentazione standard di PowerPoint</vt:lpstr>
      <vt:lpstr>Apprendere il programma</vt:lpstr>
      <vt:lpstr>Effetti di variabilità</vt:lpstr>
      <vt:lpstr>Caratteristiche degli studi classici</vt:lpstr>
      <vt:lpstr>Principali conclusioni degli studi classici</vt:lpstr>
      <vt:lpstr>Verso la revisione</vt:lpstr>
      <vt:lpstr>Sintesi delle prospettive  rispondente e operante</vt:lpstr>
      <vt:lpstr>Edward Chace Tolman</vt:lpstr>
      <vt:lpstr>Precursore del cognitivismo</vt:lpstr>
      <vt:lpstr>Apprendimento latente</vt:lpstr>
      <vt:lpstr>Presentazione standard di PowerPoint</vt:lpstr>
      <vt:lpstr>Il rinforzo non è necessario</vt:lpstr>
      <vt:lpstr>Mappe cognitive</vt:lpstr>
      <vt:lpstr>Presentazione standard di PowerPoint</vt:lpstr>
      <vt:lpstr>Studi del gruppo di Balsam, Gallistel, e colleghi</vt:lpstr>
      <vt:lpstr>Presentazione standard di PowerPoint</vt:lpstr>
      <vt:lpstr>Apprendimento latente e mappe mentali: conclusioni</vt:lpstr>
      <vt:lpstr>L’incentivo è una condizione necessaria almeno perché un apprendimento si traduca in un comportamento manifesto?  </vt:lpstr>
      <vt:lpstr>Rinforzo vicario</vt:lpstr>
      <vt:lpstr>Il termine «rinforzo» si mantiene, ma il concetto è radicalmente mutato</vt:lpstr>
      <vt:lpstr>Presentazione standard di PowerPoint</vt:lpstr>
      <vt:lpstr>Le ripetizioni sono necessarie? One-trial learning</vt:lpstr>
      <vt:lpstr>Risultati</vt:lpstr>
      <vt:lpstr>Conclusione</vt:lpstr>
      <vt:lpstr>La contiguità temporale è necessaria?</vt:lpstr>
      <vt:lpstr>Flessibilità della finestra temporale di associazione</vt:lpstr>
      <vt:lpstr>Ipotesi probabilistica / informazionale</vt:lpstr>
      <vt:lpstr>Il ruolo rivisto del numero di ripetizioni</vt:lpstr>
      <vt:lpstr>Presentazione standard di PowerPoint</vt:lpstr>
      <vt:lpstr>La ripetizione di concomitanze contigue e rinforzate tra CS e US è sufficiente all’apprendimento?</vt:lpstr>
      <vt:lpstr>Fenomeno del forward blocking</vt:lpstr>
      <vt:lpstr>Forward blocking</vt:lpstr>
      <vt:lpstr>Sorpresa</vt:lpstr>
      <vt:lpstr>Recupero dal blocco</vt:lpstr>
      <vt:lpstr>Effetto del ΔP sull’apprendimento</vt:lpstr>
      <vt:lpstr>Esperimento di Rescorla (1968)</vt:lpstr>
      <vt:lpstr>Cosa distingueva i 4 gruppi?</vt:lpstr>
      <vt:lpstr>ΔP</vt:lpstr>
      <vt:lpstr>Risultati</vt:lpstr>
      <vt:lpstr>Conclusione</vt:lpstr>
      <vt:lpstr>Riletture dei dati di Rescorla 1968</vt:lpstr>
      <vt:lpstr>Una “cascata” di effetti che hanno contribuito a consolidare il passaggio dalle teorie classiche dell’apprendimento, ai modelli contemporanei</vt:lpstr>
      <vt:lpstr>Effetti di pre-esposizione del CS</vt:lpstr>
      <vt:lpstr>Pre-esposizione del US</vt:lpstr>
      <vt:lpstr>Irrilevanza appresa</vt:lpstr>
      <vt:lpstr>Apprendere a posteriori: Backward blocking</vt:lpstr>
      <vt:lpstr>Perché è importante?</vt:lpstr>
      <vt:lpstr>Retrospective revaluation</vt:lpstr>
      <vt:lpstr>Sensibilità e insensibilità umana agli indizi statistici</vt:lpstr>
      <vt:lpstr>Altri paradigmi che dimostrano la grande sensibilità umana agli indizi statistici</vt:lpstr>
      <vt:lpstr>“apprendimento implicito”</vt:lpstr>
      <vt:lpstr>Correlazioni illusorie</vt:lpstr>
      <vt:lpstr>Contribuiscono alle “false credenze”</vt:lpstr>
      <vt:lpstr>Illusioni di controllo</vt:lpstr>
      <vt:lpstr>Diverso peso a diversi dati</vt:lpstr>
      <vt:lpstr>Discounting</vt:lpstr>
      <vt:lpstr>Distintività</vt:lpstr>
      <vt:lpstr>Pseudocontingenza</vt:lpstr>
      <vt:lpstr>Presentazione standard di PowerPoint</vt:lpstr>
      <vt:lpstr>Come apprendiamo dai dati statistici?</vt:lpstr>
      <vt:lpstr>Il modello di Rescorla e Wagner (1972)</vt:lpstr>
      <vt:lpstr>Le due equazioni del modello</vt:lpstr>
      <vt:lpstr>Ingredienti</vt:lpstr>
      <vt:lpstr>λ – ΣV</vt:lpstr>
      <vt:lpstr>Esempio di applicazione step by step</vt:lpstr>
      <vt:lpstr>Il modello spiega:</vt:lpstr>
      <vt:lpstr>Non spiega:</vt:lpstr>
      <vt:lpstr>Modelli algoritmici top down</vt:lpstr>
      <vt:lpstr>Una varietà di strategie</vt:lpstr>
      <vt:lpstr>ΔP pesato: prima versione</vt:lpstr>
      <vt:lpstr>ΔP pesato: versione più completa</vt:lpstr>
      <vt:lpstr>ΔD: una regola che correla ancora meglio con i giudizi umani</vt:lpstr>
      <vt:lpstr>Evidence Integration</vt:lpstr>
      <vt:lpstr>EI</vt:lpstr>
      <vt:lpstr>Dual factor heuristic</vt:lpstr>
      <vt:lpstr>Modellare le correlazioni illusorie con il ΔP pesato, EI, DFH, discounting, e pseudocontingencies</vt:lpstr>
      <vt:lpstr>Presentazione standard di PowerPoint</vt:lpstr>
      <vt:lpstr>Esercizio</vt:lpstr>
    </vt:vector>
  </TitlesOfParts>
  <Company>Unimib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Paolo Cherubini</dc:creator>
  <cp:lastModifiedBy>paolo cherubini</cp:lastModifiedBy>
  <cp:revision>118</cp:revision>
  <dcterms:created xsi:type="dcterms:W3CDTF">2013-11-05T13:46:20Z</dcterms:created>
  <dcterms:modified xsi:type="dcterms:W3CDTF">2022-09-18T16:23:17Z</dcterms:modified>
</cp:coreProperties>
</file>