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3.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4.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30.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31.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notesSlides/notesSlide32.xml" ContentType="application/vnd.openxmlformats-officedocument.presentationml.notesSlide+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notesSlides/notesSlide33.xml" ContentType="application/vnd.openxmlformats-officedocument.presentationml.notesSlide+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34.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notesSlides/notesSlide35.xml" ContentType="application/vnd.openxmlformats-officedocument.presentationml.notesSlide+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notesSlides/notesSlide36.xml" ContentType="application/vnd.openxmlformats-officedocument.presentationml.notesSlide+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notesSlides/notesSlide42.xml" ContentType="application/vnd.openxmlformats-officedocument.presentationml.notesSlide+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4"/>
  </p:notesMasterIdLst>
  <p:sldIdLst>
    <p:sldId id="256" r:id="rId2"/>
    <p:sldId id="726" r:id="rId3"/>
    <p:sldId id="727" r:id="rId4"/>
    <p:sldId id="728" r:id="rId5"/>
    <p:sldId id="729" r:id="rId6"/>
    <p:sldId id="730" r:id="rId7"/>
    <p:sldId id="731" r:id="rId8"/>
    <p:sldId id="732" r:id="rId9"/>
    <p:sldId id="733" r:id="rId10"/>
    <p:sldId id="734" r:id="rId11"/>
    <p:sldId id="511" r:id="rId12"/>
    <p:sldId id="512" r:id="rId13"/>
    <p:sldId id="513" r:id="rId14"/>
    <p:sldId id="514" r:id="rId15"/>
    <p:sldId id="515" r:id="rId16"/>
    <p:sldId id="516" r:id="rId17"/>
    <p:sldId id="521" r:id="rId18"/>
    <p:sldId id="522" r:id="rId19"/>
    <p:sldId id="735" r:id="rId20"/>
    <p:sldId id="736" r:id="rId21"/>
    <p:sldId id="737" r:id="rId22"/>
    <p:sldId id="738" r:id="rId23"/>
    <p:sldId id="739" r:id="rId24"/>
    <p:sldId id="740" r:id="rId25"/>
    <p:sldId id="742" r:id="rId26"/>
    <p:sldId id="743" r:id="rId27"/>
    <p:sldId id="744" r:id="rId28"/>
    <p:sldId id="745" r:id="rId29"/>
    <p:sldId id="746" r:id="rId30"/>
    <p:sldId id="747" r:id="rId31"/>
    <p:sldId id="748" r:id="rId32"/>
    <p:sldId id="749" r:id="rId33"/>
    <p:sldId id="750" r:id="rId34"/>
    <p:sldId id="751" r:id="rId35"/>
    <p:sldId id="752" r:id="rId36"/>
    <p:sldId id="753" r:id="rId37"/>
    <p:sldId id="754" r:id="rId38"/>
    <p:sldId id="755" r:id="rId39"/>
    <p:sldId id="756" r:id="rId40"/>
    <p:sldId id="545" r:id="rId41"/>
    <p:sldId id="546" r:id="rId42"/>
    <p:sldId id="757" r:id="rId43"/>
    <p:sldId id="758" r:id="rId44"/>
    <p:sldId id="759" r:id="rId45"/>
    <p:sldId id="761" r:id="rId46"/>
    <p:sldId id="762" r:id="rId47"/>
    <p:sldId id="763" r:id="rId48"/>
    <p:sldId id="764" r:id="rId49"/>
    <p:sldId id="765" r:id="rId50"/>
    <p:sldId id="766" r:id="rId51"/>
    <p:sldId id="768" r:id="rId52"/>
    <p:sldId id="769" r:id="rId53"/>
    <p:sldId id="770" r:id="rId54"/>
    <p:sldId id="771" r:id="rId55"/>
    <p:sldId id="767" r:id="rId56"/>
    <p:sldId id="548" r:id="rId57"/>
    <p:sldId id="549" r:id="rId58"/>
    <p:sldId id="550" r:id="rId59"/>
    <p:sldId id="551" r:id="rId60"/>
    <p:sldId id="552" r:id="rId61"/>
    <p:sldId id="772" r:id="rId62"/>
    <p:sldId id="773" r:id="rId63"/>
    <p:sldId id="774" r:id="rId64"/>
    <p:sldId id="775" r:id="rId65"/>
    <p:sldId id="776" r:id="rId66"/>
    <p:sldId id="777" r:id="rId67"/>
    <p:sldId id="778" r:id="rId68"/>
    <p:sldId id="557" r:id="rId69"/>
    <p:sldId id="558" r:id="rId70"/>
    <p:sldId id="559" r:id="rId71"/>
    <p:sldId id="560" r:id="rId72"/>
    <p:sldId id="779" r:id="rId73"/>
    <p:sldId id="780" r:id="rId74"/>
    <p:sldId id="570" r:id="rId75"/>
    <p:sldId id="781" r:id="rId76"/>
    <p:sldId id="573" r:id="rId77"/>
    <p:sldId id="574" r:id="rId78"/>
    <p:sldId id="576" r:id="rId79"/>
    <p:sldId id="577" r:id="rId80"/>
    <p:sldId id="782" r:id="rId81"/>
    <p:sldId id="578" r:id="rId82"/>
    <p:sldId id="579" r:id="rId83"/>
    <p:sldId id="783" r:id="rId84"/>
    <p:sldId id="784" r:id="rId85"/>
    <p:sldId id="580" r:id="rId86"/>
    <p:sldId id="581" r:id="rId87"/>
    <p:sldId id="582" r:id="rId88"/>
    <p:sldId id="583" r:id="rId89"/>
    <p:sldId id="786" r:id="rId90"/>
    <p:sldId id="785" r:id="rId91"/>
    <p:sldId id="587" r:id="rId92"/>
    <p:sldId id="589" r:id="rId93"/>
    <p:sldId id="590" r:id="rId94"/>
    <p:sldId id="787" r:id="rId95"/>
    <p:sldId id="591" r:id="rId96"/>
    <p:sldId id="592" r:id="rId97"/>
    <p:sldId id="788" r:id="rId98"/>
    <p:sldId id="594" r:id="rId99"/>
    <p:sldId id="596" r:id="rId100"/>
    <p:sldId id="597" r:id="rId101"/>
    <p:sldId id="598" r:id="rId102"/>
    <p:sldId id="599" r:id="rId103"/>
    <p:sldId id="789" r:id="rId104"/>
    <p:sldId id="600" r:id="rId105"/>
    <p:sldId id="790" r:id="rId106"/>
    <p:sldId id="791" r:id="rId107"/>
    <p:sldId id="792" r:id="rId108"/>
    <p:sldId id="793" r:id="rId109"/>
    <p:sldId id="794" r:id="rId110"/>
    <p:sldId id="795" r:id="rId111"/>
    <p:sldId id="796" r:id="rId112"/>
    <p:sldId id="611" r:id="rId113"/>
    <p:sldId id="797" r:id="rId114"/>
    <p:sldId id="798" r:id="rId115"/>
    <p:sldId id="612" r:id="rId116"/>
    <p:sldId id="799" r:id="rId117"/>
    <p:sldId id="800" r:id="rId118"/>
    <p:sldId id="801" r:id="rId119"/>
    <p:sldId id="802" r:id="rId120"/>
    <p:sldId id="638" r:id="rId121"/>
    <p:sldId id="639" r:id="rId122"/>
    <p:sldId id="641" r:id="rId123"/>
    <p:sldId id="640" r:id="rId124"/>
    <p:sldId id="803" r:id="rId125"/>
    <p:sldId id="646" r:id="rId126"/>
    <p:sldId id="804" r:id="rId127"/>
    <p:sldId id="805" r:id="rId128"/>
    <p:sldId id="806" r:id="rId129"/>
    <p:sldId id="807" r:id="rId130"/>
    <p:sldId id="814" r:id="rId131"/>
    <p:sldId id="808" r:id="rId132"/>
    <p:sldId id="648" r:id="rId133"/>
    <p:sldId id="809" r:id="rId134"/>
    <p:sldId id="810" r:id="rId135"/>
    <p:sldId id="650" r:id="rId136"/>
    <p:sldId id="651" r:id="rId137"/>
    <p:sldId id="654" r:id="rId138"/>
    <p:sldId id="811" r:id="rId139"/>
    <p:sldId id="812" r:id="rId140"/>
    <p:sldId id="813" r:id="rId141"/>
    <p:sldId id="665" r:id="rId142"/>
    <p:sldId id="666" r:id="rId143"/>
    <p:sldId id="667" r:id="rId144"/>
    <p:sldId id="668" r:id="rId145"/>
    <p:sldId id="669" r:id="rId146"/>
    <p:sldId id="670" r:id="rId147"/>
    <p:sldId id="672" r:id="rId148"/>
    <p:sldId id="673" r:id="rId149"/>
    <p:sldId id="674" r:id="rId150"/>
    <p:sldId id="675" r:id="rId151"/>
    <p:sldId id="676" r:id="rId152"/>
    <p:sldId id="677" r:id="rId153"/>
    <p:sldId id="678" r:id="rId154"/>
    <p:sldId id="679" r:id="rId155"/>
    <p:sldId id="680" r:id="rId156"/>
    <p:sldId id="681" r:id="rId157"/>
    <p:sldId id="682" r:id="rId158"/>
    <p:sldId id="683" r:id="rId159"/>
    <p:sldId id="684" r:id="rId160"/>
    <p:sldId id="685" r:id="rId161"/>
    <p:sldId id="686" r:id="rId162"/>
    <p:sldId id="687" r:id="rId163"/>
    <p:sldId id="688" r:id="rId164"/>
    <p:sldId id="689" r:id="rId165"/>
    <p:sldId id="815" r:id="rId166"/>
    <p:sldId id="671" r:id="rId167"/>
    <p:sldId id="693" r:id="rId168"/>
    <p:sldId id="694" r:id="rId169"/>
    <p:sldId id="695" r:id="rId170"/>
    <p:sldId id="663" r:id="rId171"/>
    <p:sldId id="816" r:id="rId172"/>
    <p:sldId id="696" r:id="rId173"/>
    <p:sldId id="697" r:id="rId174"/>
    <p:sldId id="699" r:id="rId175"/>
    <p:sldId id="700" r:id="rId176"/>
    <p:sldId id="701" r:id="rId177"/>
    <p:sldId id="704" r:id="rId178"/>
    <p:sldId id="705" r:id="rId179"/>
    <p:sldId id="706" r:id="rId180"/>
    <p:sldId id="707" r:id="rId181"/>
    <p:sldId id="708" r:id="rId182"/>
    <p:sldId id="817" r:id="rId183"/>
    <p:sldId id="709" r:id="rId184"/>
    <p:sldId id="710" r:id="rId185"/>
    <p:sldId id="711" r:id="rId186"/>
    <p:sldId id="712" r:id="rId187"/>
    <p:sldId id="713" r:id="rId188"/>
    <p:sldId id="714" r:id="rId189"/>
    <p:sldId id="715" r:id="rId190"/>
    <p:sldId id="818" r:id="rId191"/>
    <p:sldId id="721" r:id="rId192"/>
    <p:sldId id="722" r:id="rId193"/>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081"/>
    <p:restoredTop sz="87865"/>
  </p:normalViewPr>
  <p:slideViewPr>
    <p:cSldViewPr snapToGrid="0" snapToObjects="1">
      <p:cViewPr varScale="1">
        <p:scale>
          <a:sx n="98" d="100"/>
          <a:sy n="98" d="100"/>
        </p:scale>
        <p:origin x="240"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414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presProps" Target="presProps.xml"/><Relationship Id="rId190" Type="http://schemas.openxmlformats.org/officeDocument/2006/relationships/slide" Target="slides/slide189.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viewProps" Target="view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tableStyles" Target="tableStyles.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diagrams/_rels/data2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svg"/><Relationship Id="rId1" Type="http://schemas.openxmlformats.org/officeDocument/2006/relationships/image" Target="../media/image65.png"/><Relationship Id="rId6" Type="http://schemas.openxmlformats.org/officeDocument/2006/relationships/image" Target="../media/image70.svg"/><Relationship Id="rId5" Type="http://schemas.openxmlformats.org/officeDocument/2006/relationships/image" Target="../media/image69.png"/><Relationship Id="rId4" Type="http://schemas.openxmlformats.org/officeDocument/2006/relationships/image" Target="../media/image68.svg"/></Relationships>
</file>

<file path=ppt/diagrams/_rels/data4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svg"/><Relationship Id="rId1" Type="http://schemas.openxmlformats.org/officeDocument/2006/relationships/image" Target="../media/image88.png"/><Relationship Id="rId4" Type="http://schemas.openxmlformats.org/officeDocument/2006/relationships/image" Target="../media/image91.svg"/></Relationships>
</file>

<file path=ppt/diagrams/_rels/data47.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svg"/><Relationship Id="rId1" Type="http://schemas.openxmlformats.org/officeDocument/2006/relationships/image" Target="../media/image92.png"/><Relationship Id="rId4" Type="http://schemas.openxmlformats.org/officeDocument/2006/relationships/image" Target="../media/image95.svg"/></Relationships>
</file>

<file path=ppt/diagrams/_rels/data50.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svg"/><Relationship Id="rId1" Type="http://schemas.openxmlformats.org/officeDocument/2006/relationships/image" Target="../media/image100.png"/><Relationship Id="rId6" Type="http://schemas.openxmlformats.org/officeDocument/2006/relationships/image" Target="../media/image105.svg"/><Relationship Id="rId5" Type="http://schemas.openxmlformats.org/officeDocument/2006/relationships/image" Target="../media/image104.png"/><Relationship Id="rId4" Type="http://schemas.openxmlformats.org/officeDocument/2006/relationships/image" Target="../media/image10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svg"/><Relationship Id="rId1" Type="http://schemas.openxmlformats.org/officeDocument/2006/relationships/image" Target="../media/image52.png"/><Relationship Id="rId6" Type="http://schemas.openxmlformats.org/officeDocument/2006/relationships/image" Target="../media/image57.svg"/><Relationship Id="rId5" Type="http://schemas.openxmlformats.org/officeDocument/2006/relationships/image" Target="../media/image56.png"/><Relationship Id="rId4" Type="http://schemas.openxmlformats.org/officeDocument/2006/relationships/image" Target="../media/image55.svg"/></Relationships>
</file>

<file path=ppt/diagrams/_rels/drawing2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svg"/><Relationship Id="rId1" Type="http://schemas.openxmlformats.org/officeDocument/2006/relationships/image" Target="../media/image65.png"/><Relationship Id="rId6" Type="http://schemas.openxmlformats.org/officeDocument/2006/relationships/image" Target="../media/image70.svg"/><Relationship Id="rId5" Type="http://schemas.openxmlformats.org/officeDocument/2006/relationships/image" Target="../media/image69.png"/><Relationship Id="rId4" Type="http://schemas.openxmlformats.org/officeDocument/2006/relationships/image" Target="../media/image68.svg"/></Relationships>
</file>

<file path=ppt/diagrams/_rels/drawing45.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svg"/><Relationship Id="rId1" Type="http://schemas.openxmlformats.org/officeDocument/2006/relationships/image" Target="../media/image88.png"/><Relationship Id="rId4" Type="http://schemas.openxmlformats.org/officeDocument/2006/relationships/image" Target="../media/image91.svg"/></Relationships>
</file>

<file path=ppt/diagrams/_rels/drawing47.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image" Target="../media/image93.svg"/><Relationship Id="rId1" Type="http://schemas.openxmlformats.org/officeDocument/2006/relationships/image" Target="../media/image92.png"/><Relationship Id="rId4" Type="http://schemas.openxmlformats.org/officeDocument/2006/relationships/image" Target="../media/image95.svg"/></Relationships>
</file>

<file path=ppt/diagrams/_rels/drawing50.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svg"/><Relationship Id="rId1" Type="http://schemas.openxmlformats.org/officeDocument/2006/relationships/image" Target="../media/image100.png"/><Relationship Id="rId6" Type="http://schemas.openxmlformats.org/officeDocument/2006/relationships/image" Target="../media/image105.svg"/><Relationship Id="rId5" Type="http://schemas.openxmlformats.org/officeDocument/2006/relationships/image" Target="../media/image104.png"/><Relationship Id="rId4" Type="http://schemas.openxmlformats.org/officeDocument/2006/relationships/image" Target="../media/image103.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1DD320-9694-4294-8209-4BF7835658EF}" type="doc">
      <dgm:prSet loTypeId="urn:microsoft.com/office/officeart/2018/2/layout/IconLabelDescriptionList" loCatId="icon" qsTypeId="urn:microsoft.com/office/officeart/2005/8/quickstyle/simple1" qsCatId="simple" csTypeId="urn:microsoft.com/office/officeart/2018/5/colors/Iconchunking_neutralbg_colorful5" csCatId="colorful" phldr="1"/>
      <dgm:spPr/>
      <dgm:t>
        <a:bodyPr/>
        <a:lstStyle/>
        <a:p>
          <a:endParaRPr lang="en-US"/>
        </a:p>
      </dgm:t>
    </dgm:pt>
    <dgm:pt modelId="{CDFEE6A4-A91C-43DB-8A3E-8746E6FE11ED}">
      <dgm:prSet/>
      <dgm:spPr/>
      <dgm:t>
        <a:bodyPr/>
        <a:lstStyle/>
        <a:p>
          <a:pPr>
            <a:defRPr b="1"/>
          </a:pPr>
          <a:r>
            <a:rPr lang="it-IT"/>
            <a:t>Rappresentazioni mentali, idee</a:t>
          </a:r>
          <a:endParaRPr lang="en-US"/>
        </a:p>
      </dgm:t>
    </dgm:pt>
    <dgm:pt modelId="{D5DC382A-9E4B-4050-B84F-FDB43AAE3498}" type="parTrans" cxnId="{478697DC-6AA1-4043-94C1-216AD7C47497}">
      <dgm:prSet/>
      <dgm:spPr/>
      <dgm:t>
        <a:bodyPr/>
        <a:lstStyle/>
        <a:p>
          <a:endParaRPr lang="en-US"/>
        </a:p>
      </dgm:t>
    </dgm:pt>
    <dgm:pt modelId="{3B171741-27AC-46A3-A245-453CCD5B5E6A}" type="sibTrans" cxnId="{478697DC-6AA1-4043-94C1-216AD7C47497}">
      <dgm:prSet/>
      <dgm:spPr/>
      <dgm:t>
        <a:bodyPr/>
        <a:lstStyle/>
        <a:p>
          <a:endParaRPr lang="en-US"/>
        </a:p>
      </dgm:t>
    </dgm:pt>
    <dgm:pt modelId="{647627C7-9814-4ED5-8202-0A10D3AADE90}">
      <dgm:prSet/>
      <dgm:spPr/>
      <dgm:t>
        <a:bodyPr/>
        <a:lstStyle/>
        <a:p>
          <a:pPr>
            <a:defRPr b="1"/>
          </a:pPr>
          <a:r>
            <a:rPr lang="it-IT"/>
            <a:t>L’apprendimento guidato dall’esperienza fornisce all’organismo concetti elementari e loro associazioni (cap. 6)</a:t>
          </a:r>
          <a:endParaRPr lang="en-US"/>
        </a:p>
      </dgm:t>
    </dgm:pt>
    <dgm:pt modelId="{063522D1-63D7-44E3-92D2-38CD3FAF2122}" type="parTrans" cxnId="{1C627058-B053-414F-B162-9C2FD8059293}">
      <dgm:prSet/>
      <dgm:spPr/>
      <dgm:t>
        <a:bodyPr/>
        <a:lstStyle/>
        <a:p>
          <a:endParaRPr lang="en-US"/>
        </a:p>
      </dgm:t>
    </dgm:pt>
    <dgm:pt modelId="{68780419-33B9-4795-811E-B4B499361277}" type="sibTrans" cxnId="{1C627058-B053-414F-B162-9C2FD8059293}">
      <dgm:prSet/>
      <dgm:spPr/>
      <dgm:t>
        <a:bodyPr/>
        <a:lstStyle/>
        <a:p>
          <a:endParaRPr lang="en-US"/>
        </a:p>
      </dgm:t>
    </dgm:pt>
    <dgm:pt modelId="{ECC8BACD-86F6-42D2-A3BF-136AA06AACB4}">
      <dgm:prSet/>
      <dgm:spPr/>
      <dgm:t>
        <a:bodyPr/>
        <a:lstStyle/>
        <a:p>
          <a:pPr>
            <a:defRPr b="1"/>
          </a:pPr>
          <a:r>
            <a:rPr lang="it-IT"/>
            <a:t>Questi atomi di conoscenza possono ricombinarsi per dar luogo a concetti più complessi</a:t>
          </a:r>
          <a:endParaRPr lang="en-US"/>
        </a:p>
      </dgm:t>
    </dgm:pt>
    <dgm:pt modelId="{6BAFCB93-7131-4CD8-8CAC-D7562107FC36}" type="parTrans" cxnId="{5A307715-098E-48D8-BA83-26110DF57C74}">
      <dgm:prSet/>
      <dgm:spPr/>
      <dgm:t>
        <a:bodyPr/>
        <a:lstStyle/>
        <a:p>
          <a:endParaRPr lang="en-US"/>
        </a:p>
      </dgm:t>
    </dgm:pt>
    <dgm:pt modelId="{1E1A3D3D-2B0B-47C9-B479-7853AEB0312A}" type="sibTrans" cxnId="{5A307715-098E-48D8-BA83-26110DF57C74}">
      <dgm:prSet/>
      <dgm:spPr/>
      <dgm:t>
        <a:bodyPr/>
        <a:lstStyle/>
        <a:p>
          <a:endParaRPr lang="en-US"/>
        </a:p>
      </dgm:t>
    </dgm:pt>
    <dgm:pt modelId="{329656E1-7C18-489A-949C-92A7C003E58A}">
      <dgm:prSet/>
      <dgm:spPr/>
      <dgm:t>
        <a:bodyPr/>
        <a:lstStyle/>
        <a:p>
          <a:r>
            <a:rPr lang="it-IT"/>
            <a:t>Conoscenze di qualsiasi natura</a:t>
          </a:r>
          <a:endParaRPr lang="en-US"/>
        </a:p>
      </dgm:t>
    </dgm:pt>
    <dgm:pt modelId="{CAF849FE-C91A-4651-82B3-F39C381393C5}" type="parTrans" cxnId="{FBEA7018-5C68-4FD3-9D8E-55DBED8C901B}">
      <dgm:prSet/>
      <dgm:spPr/>
      <dgm:t>
        <a:bodyPr/>
        <a:lstStyle/>
        <a:p>
          <a:endParaRPr lang="en-US"/>
        </a:p>
      </dgm:t>
    </dgm:pt>
    <dgm:pt modelId="{45077721-AB5F-41C2-92B2-3AB974ECB07D}" type="sibTrans" cxnId="{FBEA7018-5C68-4FD3-9D8E-55DBED8C901B}">
      <dgm:prSet/>
      <dgm:spPr/>
      <dgm:t>
        <a:bodyPr/>
        <a:lstStyle/>
        <a:p>
          <a:endParaRPr lang="en-US"/>
        </a:p>
      </dgm:t>
    </dgm:pt>
    <dgm:pt modelId="{5A10E789-F5BE-4CE5-941C-2EF7B33F1D23}" type="pres">
      <dgm:prSet presAssocID="{441DD320-9694-4294-8209-4BF7835658EF}" presName="root" presStyleCnt="0">
        <dgm:presLayoutVars>
          <dgm:dir/>
          <dgm:resizeHandles val="exact"/>
        </dgm:presLayoutVars>
      </dgm:prSet>
      <dgm:spPr/>
    </dgm:pt>
    <dgm:pt modelId="{5C1C9B60-4E35-4832-AD30-7C2AE8B3D3BC}" type="pres">
      <dgm:prSet presAssocID="{CDFEE6A4-A91C-43DB-8A3E-8746E6FE11ED}" presName="compNode" presStyleCnt="0"/>
      <dgm:spPr/>
    </dgm:pt>
    <dgm:pt modelId="{EFDC1B44-F75E-461E-ABE2-B3CF320C9E8D}" type="pres">
      <dgm:prSet presAssocID="{CDFEE6A4-A91C-43DB-8A3E-8746E6FE11E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BE9EB692-9404-4092-B46E-C524B4E3D214}" type="pres">
      <dgm:prSet presAssocID="{CDFEE6A4-A91C-43DB-8A3E-8746E6FE11ED}" presName="iconSpace" presStyleCnt="0"/>
      <dgm:spPr/>
    </dgm:pt>
    <dgm:pt modelId="{B692EE0E-9C76-4150-A01C-94B111FB75AA}" type="pres">
      <dgm:prSet presAssocID="{CDFEE6A4-A91C-43DB-8A3E-8746E6FE11ED}" presName="parTx" presStyleLbl="revTx" presStyleIdx="0" presStyleCnt="6">
        <dgm:presLayoutVars>
          <dgm:chMax val="0"/>
          <dgm:chPref val="0"/>
        </dgm:presLayoutVars>
      </dgm:prSet>
      <dgm:spPr/>
    </dgm:pt>
    <dgm:pt modelId="{725153CA-58EF-4A7A-ACA0-DE64D5FC7717}" type="pres">
      <dgm:prSet presAssocID="{CDFEE6A4-A91C-43DB-8A3E-8746E6FE11ED}" presName="txSpace" presStyleCnt="0"/>
      <dgm:spPr/>
    </dgm:pt>
    <dgm:pt modelId="{DCE0AE52-D937-49EF-ADEC-F8C4DF38A8A8}" type="pres">
      <dgm:prSet presAssocID="{CDFEE6A4-A91C-43DB-8A3E-8746E6FE11ED}" presName="desTx" presStyleLbl="revTx" presStyleIdx="1" presStyleCnt="6">
        <dgm:presLayoutVars/>
      </dgm:prSet>
      <dgm:spPr/>
    </dgm:pt>
    <dgm:pt modelId="{1B5A2ADE-9B01-46A8-9C47-9564E0078A8F}" type="pres">
      <dgm:prSet presAssocID="{3B171741-27AC-46A3-A245-453CCD5B5E6A}" presName="sibTrans" presStyleCnt="0"/>
      <dgm:spPr/>
    </dgm:pt>
    <dgm:pt modelId="{D91A98CA-C59A-47E3-B6DA-666F10180350}" type="pres">
      <dgm:prSet presAssocID="{647627C7-9814-4ED5-8202-0A10D3AADE90}" presName="compNode" presStyleCnt="0"/>
      <dgm:spPr/>
    </dgm:pt>
    <dgm:pt modelId="{AD223C82-9B85-4E35-8481-6C08ADF5A79C}" type="pres">
      <dgm:prSet presAssocID="{647627C7-9814-4ED5-8202-0A10D3AADE9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ula"/>
        </a:ext>
      </dgm:extLst>
    </dgm:pt>
    <dgm:pt modelId="{EA4CE44E-9310-4A33-8131-A744362E85F2}" type="pres">
      <dgm:prSet presAssocID="{647627C7-9814-4ED5-8202-0A10D3AADE90}" presName="iconSpace" presStyleCnt="0"/>
      <dgm:spPr/>
    </dgm:pt>
    <dgm:pt modelId="{8DEE97E5-7F26-41A7-944D-65876D40FAC1}" type="pres">
      <dgm:prSet presAssocID="{647627C7-9814-4ED5-8202-0A10D3AADE90}" presName="parTx" presStyleLbl="revTx" presStyleIdx="2" presStyleCnt="6">
        <dgm:presLayoutVars>
          <dgm:chMax val="0"/>
          <dgm:chPref val="0"/>
        </dgm:presLayoutVars>
      </dgm:prSet>
      <dgm:spPr/>
    </dgm:pt>
    <dgm:pt modelId="{C38C2EE9-C323-4484-9110-E101987CCEA8}" type="pres">
      <dgm:prSet presAssocID="{647627C7-9814-4ED5-8202-0A10D3AADE90}" presName="txSpace" presStyleCnt="0"/>
      <dgm:spPr/>
    </dgm:pt>
    <dgm:pt modelId="{509CFB12-679B-4C97-9EF7-3C59D9F8758C}" type="pres">
      <dgm:prSet presAssocID="{647627C7-9814-4ED5-8202-0A10D3AADE90}" presName="desTx" presStyleLbl="revTx" presStyleIdx="3" presStyleCnt="6">
        <dgm:presLayoutVars/>
      </dgm:prSet>
      <dgm:spPr/>
    </dgm:pt>
    <dgm:pt modelId="{BC4F0A7D-D0D5-4154-ADFD-7184B16EEF51}" type="pres">
      <dgm:prSet presAssocID="{68780419-33B9-4795-811E-B4B499361277}" presName="sibTrans" presStyleCnt="0"/>
      <dgm:spPr/>
    </dgm:pt>
    <dgm:pt modelId="{163EEAB5-EFAE-414A-AF5C-0AE779972238}" type="pres">
      <dgm:prSet presAssocID="{ECC8BACD-86F6-42D2-A3BF-136AA06AACB4}" presName="compNode" presStyleCnt="0"/>
      <dgm:spPr/>
    </dgm:pt>
    <dgm:pt modelId="{86353BBF-09D4-43BC-A3E1-9C4DC2F57FBD}" type="pres">
      <dgm:prSet presAssocID="{ECC8BACD-86F6-42D2-A3BF-136AA06AACB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tomo"/>
        </a:ext>
      </dgm:extLst>
    </dgm:pt>
    <dgm:pt modelId="{83666FE0-2EAD-4905-9A7A-68BF9E5C80D2}" type="pres">
      <dgm:prSet presAssocID="{ECC8BACD-86F6-42D2-A3BF-136AA06AACB4}" presName="iconSpace" presStyleCnt="0"/>
      <dgm:spPr/>
    </dgm:pt>
    <dgm:pt modelId="{ACCA377B-AF95-4694-8206-A5DB574D6291}" type="pres">
      <dgm:prSet presAssocID="{ECC8BACD-86F6-42D2-A3BF-136AA06AACB4}" presName="parTx" presStyleLbl="revTx" presStyleIdx="4" presStyleCnt="6">
        <dgm:presLayoutVars>
          <dgm:chMax val="0"/>
          <dgm:chPref val="0"/>
        </dgm:presLayoutVars>
      </dgm:prSet>
      <dgm:spPr/>
    </dgm:pt>
    <dgm:pt modelId="{C67CC63C-20D3-40DB-88BC-C885F751428E}" type="pres">
      <dgm:prSet presAssocID="{ECC8BACD-86F6-42D2-A3BF-136AA06AACB4}" presName="txSpace" presStyleCnt="0"/>
      <dgm:spPr/>
    </dgm:pt>
    <dgm:pt modelId="{4AC8943B-CB73-440E-8A57-43C53CB214C5}" type="pres">
      <dgm:prSet presAssocID="{ECC8BACD-86F6-42D2-A3BF-136AA06AACB4}" presName="desTx" presStyleLbl="revTx" presStyleIdx="5" presStyleCnt="6">
        <dgm:presLayoutVars/>
      </dgm:prSet>
      <dgm:spPr/>
    </dgm:pt>
  </dgm:ptLst>
  <dgm:cxnLst>
    <dgm:cxn modelId="{5A307715-098E-48D8-BA83-26110DF57C74}" srcId="{441DD320-9694-4294-8209-4BF7835658EF}" destId="{ECC8BACD-86F6-42D2-A3BF-136AA06AACB4}" srcOrd="2" destOrd="0" parTransId="{6BAFCB93-7131-4CD8-8CAC-D7562107FC36}" sibTransId="{1E1A3D3D-2B0B-47C9-B479-7853AEB0312A}"/>
    <dgm:cxn modelId="{FBEA7018-5C68-4FD3-9D8E-55DBED8C901B}" srcId="{ECC8BACD-86F6-42D2-A3BF-136AA06AACB4}" destId="{329656E1-7C18-489A-949C-92A7C003E58A}" srcOrd="0" destOrd="0" parTransId="{CAF849FE-C91A-4651-82B3-F39C381393C5}" sibTransId="{45077721-AB5F-41C2-92B2-3AB974ECB07D}"/>
    <dgm:cxn modelId="{3B90854D-9C55-4E85-A3D9-DB6EA16CDA01}" type="presOf" srcId="{ECC8BACD-86F6-42D2-A3BF-136AA06AACB4}" destId="{ACCA377B-AF95-4694-8206-A5DB574D6291}" srcOrd="0" destOrd="0" presId="urn:microsoft.com/office/officeart/2018/2/layout/IconLabelDescriptionList"/>
    <dgm:cxn modelId="{1C627058-B053-414F-B162-9C2FD8059293}" srcId="{441DD320-9694-4294-8209-4BF7835658EF}" destId="{647627C7-9814-4ED5-8202-0A10D3AADE90}" srcOrd="1" destOrd="0" parTransId="{063522D1-63D7-44E3-92D2-38CD3FAF2122}" sibTransId="{68780419-33B9-4795-811E-B4B499361277}"/>
    <dgm:cxn modelId="{DE5A6D6F-CC10-4F0B-BAB5-DBD9C7E6E80E}" type="presOf" srcId="{329656E1-7C18-489A-949C-92A7C003E58A}" destId="{4AC8943B-CB73-440E-8A57-43C53CB214C5}" srcOrd="0" destOrd="0" presId="urn:microsoft.com/office/officeart/2018/2/layout/IconLabelDescriptionList"/>
    <dgm:cxn modelId="{3C70C886-E054-4D19-9861-6BBB0F71DD5D}" type="presOf" srcId="{CDFEE6A4-A91C-43DB-8A3E-8746E6FE11ED}" destId="{B692EE0E-9C76-4150-A01C-94B111FB75AA}" srcOrd="0" destOrd="0" presId="urn:microsoft.com/office/officeart/2018/2/layout/IconLabelDescriptionList"/>
    <dgm:cxn modelId="{E6B8F8D9-F597-4C0B-AB4A-8F414FDBA471}" type="presOf" srcId="{647627C7-9814-4ED5-8202-0A10D3AADE90}" destId="{8DEE97E5-7F26-41A7-944D-65876D40FAC1}" srcOrd="0" destOrd="0" presId="urn:microsoft.com/office/officeart/2018/2/layout/IconLabelDescriptionList"/>
    <dgm:cxn modelId="{478697DC-6AA1-4043-94C1-216AD7C47497}" srcId="{441DD320-9694-4294-8209-4BF7835658EF}" destId="{CDFEE6A4-A91C-43DB-8A3E-8746E6FE11ED}" srcOrd="0" destOrd="0" parTransId="{D5DC382A-9E4B-4050-B84F-FDB43AAE3498}" sibTransId="{3B171741-27AC-46A3-A245-453CCD5B5E6A}"/>
    <dgm:cxn modelId="{49D99FE8-7E8D-4133-BF6C-B7D86BB5F117}" type="presOf" srcId="{441DD320-9694-4294-8209-4BF7835658EF}" destId="{5A10E789-F5BE-4CE5-941C-2EF7B33F1D23}" srcOrd="0" destOrd="0" presId="urn:microsoft.com/office/officeart/2018/2/layout/IconLabelDescriptionList"/>
    <dgm:cxn modelId="{ACAA9C71-973D-42E8-93C2-408F285934E6}" type="presParOf" srcId="{5A10E789-F5BE-4CE5-941C-2EF7B33F1D23}" destId="{5C1C9B60-4E35-4832-AD30-7C2AE8B3D3BC}" srcOrd="0" destOrd="0" presId="urn:microsoft.com/office/officeart/2018/2/layout/IconLabelDescriptionList"/>
    <dgm:cxn modelId="{8030EDD6-E4D1-4F47-B06B-9325AD443B52}" type="presParOf" srcId="{5C1C9B60-4E35-4832-AD30-7C2AE8B3D3BC}" destId="{EFDC1B44-F75E-461E-ABE2-B3CF320C9E8D}" srcOrd="0" destOrd="0" presId="urn:microsoft.com/office/officeart/2018/2/layout/IconLabelDescriptionList"/>
    <dgm:cxn modelId="{7EA720D4-9737-4E5C-93FC-48DBA7547B16}" type="presParOf" srcId="{5C1C9B60-4E35-4832-AD30-7C2AE8B3D3BC}" destId="{BE9EB692-9404-4092-B46E-C524B4E3D214}" srcOrd="1" destOrd="0" presId="urn:microsoft.com/office/officeart/2018/2/layout/IconLabelDescriptionList"/>
    <dgm:cxn modelId="{B33F46AF-7DE1-430E-A634-F70FCA82A6C7}" type="presParOf" srcId="{5C1C9B60-4E35-4832-AD30-7C2AE8B3D3BC}" destId="{B692EE0E-9C76-4150-A01C-94B111FB75AA}" srcOrd="2" destOrd="0" presId="urn:microsoft.com/office/officeart/2018/2/layout/IconLabelDescriptionList"/>
    <dgm:cxn modelId="{B15C9570-3502-44E0-A1E0-8E120D8B8FA2}" type="presParOf" srcId="{5C1C9B60-4E35-4832-AD30-7C2AE8B3D3BC}" destId="{725153CA-58EF-4A7A-ACA0-DE64D5FC7717}" srcOrd="3" destOrd="0" presId="urn:microsoft.com/office/officeart/2018/2/layout/IconLabelDescriptionList"/>
    <dgm:cxn modelId="{9A84FD00-6516-40E0-A5B9-3C9F3FFBD023}" type="presParOf" srcId="{5C1C9B60-4E35-4832-AD30-7C2AE8B3D3BC}" destId="{DCE0AE52-D937-49EF-ADEC-F8C4DF38A8A8}" srcOrd="4" destOrd="0" presId="urn:microsoft.com/office/officeart/2018/2/layout/IconLabelDescriptionList"/>
    <dgm:cxn modelId="{7BED3D0E-21D5-4EF1-9693-3FFF55597D20}" type="presParOf" srcId="{5A10E789-F5BE-4CE5-941C-2EF7B33F1D23}" destId="{1B5A2ADE-9B01-46A8-9C47-9564E0078A8F}" srcOrd="1" destOrd="0" presId="urn:microsoft.com/office/officeart/2018/2/layout/IconLabelDescriptionList"/>
    <dgm:cxn modelId="{124FF4B6-A6ED-41EF-AD27-C3C4762A390F}" type="presParOf" srcId="{5A10E789-F5BE-4CE5-941C-2EF7B33F1D23}" destId="{D91A98CA-C59A-47E3-B6DA-666F10180350}" srcOrd="2" destOrd="0" presId="urn:microsoft.com/office/officeart/2018/2/layout/IconLabelDescriptionList"/>
    <dgm:cxn modelId="{D9259E11-DAFB-4D6B-99D0-FEA508C79695}" type="presParOf" srcId="{D91A98CA-C59A-47E3-B6DA-666F10180350}" destId="{AD223C82-9B85-4E35-8481-6C08ADF5A79C}" srcOrd="0" destOrd="0" presId="urn:microsoft.com/office/officeart/2018/2/layout/IconLabelDescriptionList"/>
    <dgm:cxn modelId="{A1095A6A-0FCE-4CD7-A008-AEEA82ED75E3}" type="presParOf" srcId="{D91A98CA-C59A-47E3-B6DA-666F10180350}" destId="{EA4CE44E-9310-4A33-8131-A744362E85F2}" srcOrd="1" destOrd="0" presId="urn:microsoft.com/office/officeart/2018/2/layout/IconLabelDescriptionList"/>
    <dgm:cxn modelId="{70E31658-1C70-48F2-AB91-0FC7EC38533D}" type="presParOf" srcId="{D91A98CA-C59A-47E3-B6DA-666F10180350}" destId="{8DEE97E5-7F26-41A7-944D-65876D40FAC1}" srcOrd="2" destOrd="0" presId="urn:microsoft.com/office/officeart/2018/2/layout/IconLabelDescriptionList"/>
    <dgm:cxn modelId="{98860799-BB45-447B-983F-9101287E03F6}" type="presParOf" srcId="{D91A98CA-C59A-47E3-B6DA-666F10180350}" destId="{C38C2EE9-C323-4484-9110-E101987CCEA8}" srcOrd="3" destOrd="0" presId="urn:microsoft.com/office/officeart/2018/2/layout/IconLabelDescriptionList"/>
    <dgm:cxn modelId="{DA101B8E-BF46-418A-8FFD-95A2CA188776}" type="presParOf" srcId="{D91A98CA-C59A-47E3-B6DA-666F10180350}" destId="{509CFB12-679B-4C97-9EF7-3C59D9F8758C}" srcOrd="4" destOrd="0" presId="urn:microsoft.com/office/officeart/2018/2/layout/IconLabelDescriptionList"/>
    <dgm:cxn modelId="{E2B74E3B-4FFC-4ACB-8A6C-EDF75114F9BE}" type="presParOf" srcId="{5A10E789-F5BE-4CE5-941C-2EF7B33F1D23}" destId="{BC4F0A7D-D0D5-4154-ADFD-7184B16EEF51}" srcOrd="3" destOrd="0" presId="urn:microsoft.com/office/officeart/2018/2/layout/IconLabelDescriptionList"/>
    <dgm:cxn modelId="{2393B530-3D95-4DCD-832C-E7A21787EBBA}" type="presParOf" srcId="{5A10E789-F5BE-4CE5-941C-2EF7B33F1D23}" destId="{163EEAB5-EFAE-414A-AF5C-0AE779972238}" srcOrd="4" destOrd="0" presId="urn:microsoft.com/office/officeart/2018/2/layout/IconLabelDescriptionList"/>
    <dgm:cxn modelId="{83C70331-7FF0-4447-8F45-68F04D5EB1D8}" type="presParOf" srcId="{163EEAB5-EFAE-414A-AF5C-0AE779972238}" destId="{86353BBF-09D4-43BC-A3E1-9C4DC2F57FBD}" srcOrd="0" destOrd="0" presId="urn:microsoft.com/office/officeart/2018/2/layout/IconLabelDescriptionList"/>
    <dgm:cxn modelId="{A9567704-8992-4044-A384-F6E8CB7BFA8F}" type="presParOf" srcId="{163EEAB5-EFAE-414A-AF5C-0AE779972238}" destId="{83666FE0-2EAD-4905-9A7A-68BF9E5C80D2}" srcOrd="1" destOrd="0" presId="urn:microsoft.com/office/officeart/2018/2/layout/IconLabelDescriptionList"/>
    <dgm:cxn modelId="{D3642ABD-664C-4A9C-BF97-6E3B51A93CE2}" type="presParOf" srcId="{163EEAB5-EFAE-414A-AF5C-0AE779972238}" destId="{ACCA377B-AF95-4694-8206-A5DB574D6291}" srcOrd="2" destOrd="0" presId="urn:microsoft.com/office/officeart/2018/2/layout/IconLabelDescriptionList"/>
    <dgm:cxn modelId="{EC9871B5-F4D7-41E0-B22F-A7D6AC7643A7}" type="presParOf" srcId="{163EEAB5-EFAE-414A-AF5C-0AE779972238}" destId="{C67CC63C-20D3-40DB-88BC-C885F751428E}" srcOrd="3" destOrd="0" presId="urn:microsoft.com/office/officeart/2018/2/layout/IconLabelDescriptionList"/>
    <dgm:cxn modelId="{77170E8C-B546-4A35-9636-D8E72B72FBF0}" type="presParOf" srcId="{163EEAB5-EFAE-414A-AF5C-0AE779972238}" destId="{4AC8943B-CB73-440E-8A57-43C53CB214C5}"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7D33FF-EBC8-4401-AFA3-AEA6AF597CDE}"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05940EA7-0D43-49CA-BB3E-EB4274FB28F2}">
      <dgm:prSet/>
      <dgm:spPr/>
      <dgm:t>
        <a:bodyPr/>
        <a:lstStyle/>
        <a:p>
          <a:r>
            <a:rPr lang="it-IT" dirty="0">
              <a:solidFill>
                <a:schemeClr val="tx1"/>
              </a:solidFill>
            </a:rPr>
            <a:t>I concetti sono distinti in due grandi famiglie, in base alle loro </a:t>
          </a:r>
          <a:r>
            <a:rPr lang="it-IT" b="1" dirty="0">
              <a:solidFill>
                <a:schemeClr val="tx1"/>
              </a:solidFill>
            </a:rPr>
            <a:t>modalità d’uso </a:t>
          </a:r>
          <a:endParaRPr lang="en-US" dirty="0">
            <a:solidFill>
              <a:schemeClr val="tx1"/>
            </a:solidFill>
          </a:endParaRPr>
        </a:p>
      </dgm:t>
    </dgm:pt>
    <dgm:pt modelId="{D0D0C158-460D-4B69-A547-E337FA8C5382}" type="parTrans" cxnId="{BF150A51-90A2-4578-B98F-0B155656845A}">
      <dgm:prSet/>
      <dgm:spPr/>
      <dgm:t>
        <a:bodyPr/>
        <a:lstStyle/>
        <a:p>
          <a:endParaRPr lang="en-US"/>
        </a:p>
      </dgm:t>
    </dgm:pt>
    <dgm:pt modelId="{0118D21B-935B-4E54-AE72-AA010287CD87}" type="sibTrans" cxnId="{BF150A51-90A2-4578-B98F-0B155656845A}">
      <dgm:prSet/>
      <dgm:spPr/>
      <dgm:t>
        <a:bodyPr/>
        <a:lstStyle/>
        <a:p>
          <a:endParaRPr lang="en-US"/>
        </a:p>
      </dgm:t>
    </dgm:pt>
    <dgm:pt modelId="{F0C1EF17-7968-4296-A7E0-CA1052F6E2AC}">
      <dgm:prSet/>
      <dgm:spPr/>
      <dgm:t>
        <a:bodyPr/>
        <a:lstStyle/>
        <a:p>
          <a:r>
            <a:rPr lang="it-IT" dirty="0">
              <a:solidFill>
                <a:schemeClr val="tx1"/>
              </a:solidFill>
            </a:rPr>
            <a:t>Concetti </a:t>
          </a:r>
          <a:r>
            <a:rPr lang="it-IT" b="1" dirty="0">
              <a:solidFill>
                <a:schemeClr val="tx1"/>
              </a:solidFill>
            </a:rPr>
            <a:t>basati su regole logiche </a:t>
          </a:r>
          <a:endParaRPr lang="en-US" dirty="0">
            <a:solidFill>
              <a:schemeClr val="tx1"/>
            </a:solidFill>
          </a:endParaRPr>
        </a:p>
      </dgm:t>
    </dgm:pt>
    <dgm:pt modelId="{52A9FB71-0599-45F0-9DA9-B5AF8A546974}" type="parTrans" cxnId="{BC94B23D-2ED2-4AB0-B4E7-E9810AB405D1}">
      <dgm:prSet/>
      <dgm:spPr/>
      <dgm:t>
        <a:bodyPr/>
        <a:lstStyle/>
        <a:p>
          <a:endParaRPr lang="en-US"/>
        </a:p>
      </dgm:t>
    </dgm:pt>
    <dgm:pt modelId="{69B0636F-3BAF-4619-99B1-2F62C4E08C96}" type="sibTrans" cxnId="{BC94B23D-2ED2-4AB0-B4E7-E9810AB405D1}">
      <dgm:prSet/>
      <dgm:spPr/>
      <dgm:t>
        <a:bodyPr/>
        <a:lstStyle/>
        <a:p>
          <a:endParaRPr lang="en-US"/>
        </a:p>
      </dgm:t>
    </dgm:pt>
    <dgm:pt modelId="{EE831D50-A14D-4C79-BC74-1481308F47A2}">
      <dgm:prSet/>
      <dgm:spPr/>
      <dgm:t>
        <a:bodyPr/>
        <a:lstStyle/>
        <a:p>
          <a:r>
            <a:rPr lang="it-IT"/>
            <a:t>descrivibili con il linguaggio del calcolo proposizionale</a:t>
          </a:r>
          <a:endParaRPr lang="en-US"/>
        </a:p>
      </dgm:t>
    </dgm:pt>
    <dgm:pt modelId="{D4D3A660-F381-4336-A23C-60A08371BF7C}" type="parTrans" cxnId="{9EA48A2D-183C-4BA6-A37C-C968972C7D8C}">
      <dgm:prSet/>
      <dgm:spPr/>
      <dgm:t>
        <a:bodyPr/>
        <a:lstStyle/>
        <a:p>
          <a:endParaRPr lang="en-US"/>
        </a:p>
      </dgm:t>
    </dgm:pt>
    <dgm:pt modelId="{D064CE44-B3B9-4714-B0D4-198D02607EEF}" type="sibTrans" cxnId="{9EA48A2D-183C-4BA6-A37C-C968972C7D8C}">
      <dgm:prSet/>
      <dgm:spPr/>
      <dgm:t>
        <a:bodyPr/>
        <a:lstStyle/>
        <a:p>
          <a:endParaRPr lang="en-US"/>
        </a:p>
      </dgm:t>
    </dgm:pt>
    <dgm:pt modelId="{0B267785-E7C0-4449-A759-0E2D5F49AA9C}">
      <dgm:prSet/>
      <dgm:spPr/>
      <dgm:t>
        <a:bodyPr/>
        <a:lstStyle/>
        <a:p>
          <a:r>
            <a:rPr lang="it-IT" dirty="0">
              <a:solidFill>
                <a:schemeClr val="tx1"/>
              </a:solidFill>
            </a:rPr>
            <a:t>Concetti </a:t>
          </a:r>
          <a:r>
            <a:rPr lang="it-IT" b="1" dirty="0">
              <a:solidFill>
                <a:schemeClr val="tx1"/>
              </a:solidFill>
            </a:rPr>
            <a:t>basati su somiglianze </a:t>
          </a:r>
          <a:endParaRPr lang="en-US" dirty="0">
            <a:solidFill>
              <a:schemeClr val="tx1"/>
            </a:solidFill>
          </a:endParaRPr>
        </a:p>
      </dgm:t>
    </dgm:pt>
    <dgm:pt modelId="{EB919996-E017-440E-A652-A7D1C1D4B5E1}" type="parTrans" cxnId="{39AE5880-CEA1-4B52-8B59-40A8CCEF1152}">
      <dgm:prSet/>
      <dgm:spPr/>
      <dgm:t>
        <a:bodyPr/>
        <a:lstStyle/>
        <a:p>
          <a:endParaRPr lang="en-US"/>
        </a:p>
      </dgm:t>
    </dgm:pt>
    <dgm:pt modelId="{025C049B-CEF8-4E08-BFAA-443A216D3D2F}" type="sibTrans" cxnId="{39AE5880-CEA1-4B52-8B59-40A8CCEF1152}">
      <dgm:prSet/>
      <dgm:spPr/>
      <dgm:t>
        <a:bodyPr/>
        <a:lstStyle/>
        <a:p>
          <a:endParaRPr lang="en-US"/>
        </a:p>
      </dgm:t>
    </dgm:pt>
    <dgm:pt modelId="{8E67F889-A385-4269-B040-0D9801808948}">
      <dgm:prSet/>
      <dgm:spPr/>
      <dgm:t>
        <a:bodyPr/>
        <a:lstStyle/>
        <a:p>
          <a:r>
            <a:rPr lang="it-IT"/>
            <a:t>Descrivibili come aggregati di indizi diagnostici, in senso bayesiano</a:t>
          </a:r>
          <a:endParaRPr lang="en-US"/>
        </a:p>
      </dgm:t>
    </dgm:pt>
    <dgm:pt modelId="{64BC567C-0106-4263-B51B-83AAE4BE3106}" type="parTrans" cxnId="{560E794D-03DE-43DD-8ABC-25D2777FE014}">
      <dgm:prSet/>
      <dgm:spPr/>
      <dgm:t>
        <a:bodyPr/>
        <a:lstStyle/>
        <a:p>
          <a:endParaRPr lang="en-US"/>
        </a:p>
      </dgm:t>
    </dgm:pt>
    <dgm:pt modelId="{0F8C3525-479C-4970-90D3-8C06783B8AF4}" type="sibTrans" cxnId="{560E794D-03DE-43DD-8ABC-25D2777FE014}">
      <dgm:prSet/>
      <dgm:spPr/>
      <dgm:t>
        <a:bodyPr/>
        <a:lstStyle/>
        <a:p>
          <a:endParaRPr lang="en-US"/>
        </a:p>
      </dgm:t>
    </dgm:pt>
    <dgm:pt modelId="{4DDF9DB0-C098-5D4A-8B16-3497B7048C24}" type="pres">
      <dgm:prSet presAssocID="{797D33FF-EBC8-4401-AFA3-AEA6AF597CDE}" presName="linear" presStyleCnt="0">
        <dgm:presLayoutVars>
          <dgm:animLvl val="lvl"/>
          <dgm:resizeHandles val="exact"/>
        </dgm:presLayoutVars>
      </dgm:prSet>
      <dgm:spPr/>
    </dgm:pt>
    <dgm:pt modelId="{B9CACCD7-4FD4-464F-8C01-9BF5C2B8D5A3}" type="pres">
      <dgm:prSet presAssocID="{05940EA7-0D43-49CA-BB3E-EB4274FB28F2}" presName="parentText" presStyleLbl="node1" presStyleIdx="0" presStyleCnt="3">
        <dgm:presLayoutVars>
          <dgm:chMax val="0"/>
          <dgm:bulletEnabled val="1"/>
        </dgm:presLayoutVars>
      </dgm:prSet>
      <dgm:spPr/>
    </dgm:pt>
    <dgm:pt modelId="{D8EC46FC-72C6-A44F-9132-DC97B4D649BD}" type="pres">
      <dgm:prSet presAssocID="{0118D21B-935B-4E54-AE72-AA010287CD87}" presName="spacer" presStyleCnt="0"/>
      <dgm:spPr/>
    </dgm:pt>
    <dgm:pt modelId="{3C574B46-5D4C-634F-91B4-309401AC115C}" type="pres">
      <dgm:prSet presAssocID="{F0C1EF17-7968-4296-A7E0-CA1052F6E2AC}" presName="parentText" presStyleLbl="node1" presStyleIdx="1" presStyleCnt="3">
        <dgm:presLayoutVars>
          <dgm:chMax val="0"/>
          <dgm:bulletEnabled val="1"/>
        </dgm:presLayoutVars>
      </dgm:prSet>
      <dgm:spPr/>
    </dgm:pt>
    <dgm:pt modelId="{045211F8-9FD6-2343-8B48-C5B444AF7564}" type="pres">
      <dgm:prSet presAssocID="{F0C1EF17-7968-4296-A7E0-CA1052F6E2AC}" presName="childText" presStyleLbl="revTx" presStyleIdx="0" presStyleCnt="2">
        <dgm:presLayoutVars>
          <dgm:bulletEnabled val="1"/>
        </dgm:presLayoutVars>
      </dgm:prSet>
      <dgm:spPr/>
    </dgm:pt>
    <dgm:pt modelId="{0FA9BF28-B906-6240-BE5A-58099A666306}" type="pres">
      <dgm:prSet presAssocID="{0B267785-E7C0-4449-A759-0E2D5F49AA9C}" presName="parentText" presStyleLbl="node1" presStyleIdx="2" presStyleCnt="3">
        <dgm:presLayoutVars>
          <dgm:chMax val="0"/>
          <dgm:bulletEnabled val="1"/>
        </dgm:presLayoutVars>
      </dgm:prSet>
      <dgm:spPr/>
    </dgm:pt>
    <dgm:pt modelId="{AF0F3B80-8CDC-974B-BB00-32F610627E1F}" type="pres">
      <dgm:prSet presAssocID="{0B267785-E7C0-4449-A759-0E2D5F49AA9C}" presName="childText" presStyleLbl="revTx" presStyleIdx="1" presStyleCnt="2">
        <dgm:presLayoutVars>
          <dgm:bulletEnabled val="1"/>
        </dgm:presLayoutVars>
      </dgm:prSet>
      <dgm:spPr/>
    </dgm:pt>
  </dgm:ptLst>
  <dgm:cxnLst>
    <dgm:cxn modelId="{9EA48A2D-183C-4BA6-A37C-C968972C7D8C}" srcId="{F0C1EF17-7968-4296-A7E0-CA1052F6E2AC}" destId="{EE831D50-A14D-4C79-BC74-1481308F47A2}" srcOrd="0" destOrd="0" parTransId="{D4D3A660-F381-4336-A23C-60A08371BF7C}" sibTransId="{D064CE44-B3B9-4714-B0D4-198D02607EEF}"/>
    <dgm:cxn modelId="{98E2552E-1629-274F-A50F-A08CE60ABFE5}" type="presOf" srcId="{797D33FF-EBC8-4401-AFA3-AEA6AF597CDE}" destId="{4DDF9DB0-C098-5D4A-8B16-3497B7048C24}" srcOrd="0" destOrd="0" presId="urn:microsoft.com/office/officeart/2005/8/layout/vList2"/>
    <dgm:cxn modelId="{B55B8733-4457-1841-84F2-55A290F2068B}" type="presOf" srcId="{F0C1EF17-7968-4296-A7E0-CA1052F6E2AC}" destId="{3C574B46-5D4C-634F-91B4-309401AC115C}" srcOrd="0" destOrd="0" presId="urn:microsoft.com/office/officeart/2005/8/layout/vList2"/>
    <dgm:cxn modelId="{BC94B23D-2ED2-4AB0-B4E7-E9810AB405D1}" srcId="{797D33FF-EBC8-4401-AFA3-AEA6AF597CDE}" destId="{F0C1EF17-7968-4296-A7E0-CA1052F6E2AC}" srcOrd="1" destOrd="0" parTransId="{52A9FB71-0599-45F0-9DA9-B5AF8A546974}" sibTransId="{69B0636F-3BAF-4619-99B1-2F62C4E08C96}"/>
    <dgm:cxn modelId="{560E794D-03DE-43DD-8ABC-25D2777FE014}" srcId="{0B267785-E7C0-4449-A759-0E2D5F49AA9C}" destId="{8E67F889-A385-4269-B040-0D9801808948}" srcOrd="0" destOrd="0" parTransId="{64BC567C-0106-4263-B51B-83AAE4BE3106}" sibTransId="{0F8C3525-479C-4970-90D3-8C06783B8AF4}"/>
    <dgm:cxn modelId="{BF150A51-90A2-4578-B98F-0B155656845A}" srcId="{797D33FF-EBC8-4401-AFA3-AEA6AF597CDE}" destId="{05940EA7-0D43-49CA-BB3E-EB4274FB28F2}" srcOrd="0" destOrd="0" parTransId="{D0D0C158-460D-4B69-A547-E337FA8C5382}" sibTransId="{0118D21B-935B-4E54-AE72-AA010287CD87}"/>
    <dgm:cxn modelId="{39AE5880-CEA1-4B52-8B59-40A8CCEF1152}" srcId="{797D33FF-EBC8-4401-AFA3-AEA6AF597CDE}" destId="{0B267785-E7C0-4449-A759-0E2D5F49AA9C}" srcOrd="2" destOrd="0" parTransId="{EB919996-E017-440E-A652-A7D1C1D4B5E1}" sibTransId="{025C049B-CEF8-4E08-BFAA-443A216D3D2F}"/>
    <dgm:cxn modelId="{D3B8BA81-B573-A14F-B58B-55D9EFCD73D2}" type="presOf" srcId="{0B267785-E7C0-4449-A759-0E2D5F49AA9C}" destId="{0FA9BF28-B906-6240-BE5A-58099A666306}" srcOrd="0" destOrd="0" presId="urn:microsoft.com/office/officeart/2005/8/layout/vList2"/>
    <dgm:cxn modelId="{7DEE3ABD-A699-A240-A655-1C98E73F86DF}" type="presOf" srcId="{EE831D50-A14D-4C79-BC74-1481308F47A2}" destId="{045211F8-9FD6-2343-8B48-C5B444AF7564}" srcOrd="0" destOrd="0" presId="urn:microsoft.com/office/officeart/2005/8/layout/vList2"/>
    <dgm:cxn modelId="{26DD06E6-40AD-824E-9211-0F74E0C1C9AC}" type="presOf" srcId="{05940EA7-0D43-49CA-BB3E-EB4274FB28F2}" destId="{B9CACCD7-4FD4-464F-8C01-9BF5C2B8D5A3}" srcOrd="0" destOrd="0" presId="urn:microsoft.com/office/officeart/2005/8/layout/vList2"/>
    <dgm:cxn modelId="{FA6479F8-DEFC-7B44-9C5B-4763AD7F675B}" type="presOf" srcId="{8E67F889-A385-4269-B040-0D9801808948}" destId="{AF0F3B80-8CDC-974B-BB00-32F610627E1F}" srcOrd="0" destOrd="0" presId="urn:microsoft.com/office/officeart/2005/8/layout/vList2"/>
    <dgm:cxn modelId="{CB2149E1-2480-7343-AF9C-33CEE8A1AD42}" type="presParOf" srcId="{4DDF9DB0-C098-5D4A-8B16-3497B7048C24}" destId="{B9CACCD7-4FD4-464F-8C01-9BF5C2B8D5A3}" srcOrd="0" destOrd="0" presId="urn:microsoft.com/office/officeart/2005/8/layout/vList2"/>
    <dgm:cxn modelId="{A0A5F36E-6BC7-2E4B-B3A5-C4262058A726}" type="presParOf" srcId="{4DDF9DB0-C098-5D4A-8B16-3497B7048C24}" destId="{D8EC46FC-72C6-A44F-9132-DC97B4D649BD}" srcOrd="1" destOrd="0" presId="urn:microsoft.com/office/officeart/2005/8/layout/vList2"/>
    <dgm:cxn modelId="{036A613B-6591-594E-B0C5-1D29DDD16F51}" type="presParOf" srcId="{4DDF9DB0-C098-5D4A-8B16-3497B7048C24}" destId="{3C574B46-5D4C-634F-91B4-309401AC115C}" srcOrd="2" destOrd="0" presId="urn:microsoft.com/office/officeart/2005/8/layout/vList2"/>
    <dgm:cxn modelId="{B0E79C6E-2DB5-B443-9F96-D0F3C3257308}" type="presParOf" srcId="{4DDF9DB0-C098-5D4A-8B16-3497B7048C24}" destId="{045211F8-9FD6-2343-8B48-C5B444AF7564}" srcOrd="3" destOrd="0" presId="urn:microsoft.com/office/officeart/2005/8/layout/vList2"/>
    <dgm:cxn modelId="{8E7EA9E8-3316-D34D-8328-A8A712F6EF6A}" type="presParOf" srcId="{4DDF9DB0-C098-5D4A-8B16-3497B7048C24}" destId="{0FA9BF28-B906-6240-BE5A-58099A666306}" srcOrd="4" destOrd="0" presId="urn:microsoft.com/office/officeart/2005/8/layout/vList2"/>
    <dgm:cxn modelId="{0C54C29E-9454-D84C-9365-6BF38EDDDC9A}" type="presParOf" srcId="{4DDF9DB0-C098-5D4A-8B16-3497B7048C24}" destId="{AF0F3B80-8CDC-974B-BB00-32F610627E1F}"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57C9FF-5099-4319-BABD-EF841743B025}" type="doc">
      <dgm:prSet loTypeId="urn:microsoft.com/office/officeart/2008/layout/LinedList" loCatId="list" qsTypeId="urn:microsoft.com/office/officeart/2005/8/quickstyle/simple4" qsCatId="simple" csTypeId="urn:microsoft.com/office/officeart/2005/8/colors/accent5_2" csCatId="accent5"/>
      <dgm:spPr/>
      <dgm:t>
        <a:bodyPr/>
        <a:lstStyle/>
        <a:p>
          <a:endParaRPr lang="en-US"/>
        </a:p>
      </dgm:t>
    </dgm:pt>
    <dgm:pt modelId="{B7FC2DA4-3935-4D11-8DDB-3689CC4BC2FF}">
      <dgm:prSet/>
      <dgm:spPr/>
      <dgm:t>
        <a:bodyPr/>
        <a:lstStyle/>
        <a:p>
          <a:r>
            <a:rPr lang="it-IT"/>
            <a:t>Dopo aver chiarito cosa siano, e come vengano appresi, quei concetti, affronteremo la </a:t>
          </a:r>
          <a:r>
            <a:rPr lang="it-IT" b="1"/>
            <a:t>ricombinazione concettuale</a:t>
          </a:r>
          <a:endParaRPr lang="en-US"/>
        </a:p>
      </dgm:t>
    </dgm:pt>
    <dgm:pt modelId="{C0B9B3D0-9B90-4420-A2F3-1EEB343201EF}" type="parTrans" cxnId="{363FCFD4-F217-4171-B61A-A1DF5F32A9E5}">
      <dgm:prSet/>
      <dgm:spPr/>
      <dgm:t>
        <a:bodyPr/>
        <a:lstStyle/>
        <a:p>
          <a:endParaRPr lang="en-US"/>
        </a:p>
      </dgm:t>
    </dgm:pt>
    <dgm:pt modelId="{45D6E156-B6D2-4FE8-89F7-FC8C00E4EC2A}" type="sibTrans" cxnId="{363FCFD4-F217-4171-B61A-A1DF5F32A9E5}">
      <dgm:prSet/>
      <dgm:spPr/>
      <dgm:t>
        <a:bodyPr/>
        <a:lstStyle/>
        <a:p>
          <a:endParaRPr lang="en-US"/>
        </a:p>
      </dgm:t>
    </dgm:pt>
    <dgm:pt modelId="{9056B363-5C9E-4C0C-9557-7AEB756A6885}">
      <dgm:prSet/>
      <dgm:spPr/>
      <dgm:t>
        <a:bodyPr/>
        <a:lstStyle/>
        <a:p>
          <a:r>
            <a:rPr lang="it-IT"/>
            <a:t>I concetti si ricombinano tra loro, ricorsivamente, creando sempre nuovi concetti</a:t>
          </a:r>
          <a:endParaRPr lang="en-US"/>
        </a:p>
      </dgm:t>
    </dgm:pt>
    <dgm:pt modelId="{AF95EEBD-F39F-4925-99C2-F516BC87712B}" type="parTrans" cxnId="{7BFB3682-FE29-4D86-AF8F-4D3BC779F015}">
      <dgm:prSet/>
      <dgm:spPr/>
      <dgm:t>
        <a:bodyPr/>
        <a:lstStyle/>
        <a:p>
          <a:endParaRPr lang="en-US"/>
        </a:p>
      </dgm:t>
    </dgm:pt>
    <dgm:pt modelId="{D1994218-14B3-4E58-9203-CD7DC6DEA47C}" type="sibTrans" cxnId="{7BFB3682-FE29-4D86-AF8F-4D3BC779F015}">
      <dgm:prSet/>
      <dgm:spPr/>
      <dgm:t>
        <a:bodyPr/>
        <a:lstStyle/>
        <a:p>
          <a:endParaRPr lang="en-US"/>
        </a:p>
      </dgm:t>
    </dgm:pt>
    <dgm:pt modelId="{F23FAD45-5ED3-4CA0-9432-53F904AC9ACF}">
      <dgm:prSet/>
      <dgm:spPr/>
      <dgm:t>
        <a:bodyPr/>
        <a:lstStyle/>
        <a:p>
          <a:r>
            <a:rPr lang="it-IT"/>
            <a:t>Questa proprietà è chiamata </a:t>
          </a:r>
          <a:r>
            <a:rPr lang="it-IT" b="1"/>
            <a:t>composizionalità</a:t>
          </a:r>
          <a:r>
            <a:rPr lang="it-IT"/>
            <a:t> del pensiero umano.  </a:t>
          </a:r>
          <a:endParaRPr lang="en-US"/>
        </a:p>
      </dgm:t>
    </dgm:pt>
    <dgm:pt modelId="{947A77BF-A75C-43AA-995A-85C951FD7C06}" type="parTrans" cxnId="{D6647844-D347-46DD-BD57-A66E29DED1E9}">
      <dgm:prSet/>
      <dgm:spPr/>
      <dgm:t>
        <a:bodyPr/>
        <a:lstStyle/>
        <a:p>
          <a:endParaRPr lang="en-US"/>
        </a:p>
      </dgm:t>
    </dgm:pt>
    <dgm:pt modelId="{4ACB0614-A2A2-4FD9-BBC4-EDD50CEA95C8}" type="sibTrans" cxnId="{D6647844-D347-46DD-BD57-A66E29DED1E9}">
      <dgm:prSet/>
      <dgm:spPr/>
      <dgm:t>
        <a:bodyPr/>
        <a:lstStyle/>
        <a:p>
          <a:endParaRPr lang="en-US"/>
        </a:p>
      </dgm:t>
    </dgm:pt>
    <dgm:pt modelId="{9C380B61-AC88-F642-B6A8-D5AD6EB0C36D}" type="pres">
      <dgm:prSet presAssocID="{2157C9FF-5099-4319-BABD-EF841743B025}" presName="vert0" presStyleCnt="0">
        <dgm:presLayoutVars>
          <dgm:dir/>
          <dgm:animOne val="branch"/>
          <dgm:animLvl val="lvl"/>
        </dgm:presLayoutVars>
      </dgm:prSet>
      <dgm:spPr/>
    </dgm:pt>
    <dgm:pt modelId="{30D980A2-0F1E-F943-9EC4-64C0E861288C}" type="pres">
      <dgm:prSet presAssocID="{B7FC2DA4-3935-4D11-8DDB-3689CC4BC2FF}" presName="thickLine" presStyleLbl="alignNode1" presStyleIdx="0" presStyleCnt="3"/>
      <dgm:spPr/>
    </dgm:pt>
    <dgm:pt modelId="{6F889D44-E877-CA4E-9E45-B1E95A5879B3}" type="pres">
      <dgm:prSet presAssocID="{B7FC2DA4-3935-4D11-8DDB-3689CC4BC2FF}" presName="horz1" presStyleCnt="0"/>
      <dgm:spPr/>
    </dgm:pt>
    <dgm:pt modelId="{37D7362B-1446-7343-BDD5-8F320A2AD6CE}" type="pres">
      <dgm:prSet presAssocID="{B7FC2DA4-3935-4D11-8DDB-3689CC4BC2FF}" presName="tx1" presStyleLbl="revTx" presStyleIdx="0" presStyleCnt="3"/>
      <dgm:spPr/>
    </dgm:pt>
    <dgm:pt modelId="{698F1D73-96A3-1744-BA14-DDFACFA4EE68}" type="pres">
      <dgm:prSet presAssocID="{B7FC2DA4-3935-4D11-8DDB-3689CC4BC2FF}" presName="vert1" presStyleCnt="0"/>
      <dgm:spPr/>
    </dgm:pt>
    <dgm:pt modelId="{AFB639D9-5BEE-A145-BEBE-06811818FEA2}" type="pres">
      <dgm:prSet presAssocID="{9056B363-5C9E-4C0C-9557-7AEB756A6885}" presName="thickLine" presStyleLbl="alignNode1" presStyleIdx="1" presStyleCnt="3"/>
      <dgm:spPr/>
    </dgm:pt>
    <dgm:pt modelId="{2F70D1C4-7265-6D41-8F2A-4829F25EA9E8}" type="pres">
      <dgm:prSet presAssocID="{9056B363-5C9E-4C0C-9557-7AEB756A6885}" presName="horz1" presStyleCnt="0"/>
      <dgm:spPr/>
    </dgm:pt>
    <dgm:pt modelId="{091256C4-CBBB-E745-A1DC-1024E6A78F25}" type="pres">
      <dgm:prSet presAssocID="{9056B363-5C9E-4C0C-9557-7AEB756A6885}" presName="tx1" presStyleLbl="revTx" presStyleIdx="1" presStyleCnt="3"/>
      <dgm:spPr/>
    </dgm:pt>
    <dgm:pt modelId="{3F1094C4-5C4B-A444-8DD7-ED8CC9BAA8CA}" type="pres">
      <dgm:prSet presAssocID="{9056B363-5C9E-4C0C-9557-7AEB756A6885}" presName="vert1" presStyleCnt="0"/>
      <dgm:spPr/>
    </dgm:pt>
    <dgm:pt modelId="{D40EBEE8-721B-5045-A8E5-9EBAC763B382}" type="pres">
      <dgm:prSet presAssocID="{F23FAD45-5ED3-4CA0-9432-53F904AC9ACF}" presName="thickLine" presStyleLbl="alignNode1" presStyleIdx="2" presStyleCnt="3"/>
      <dgm:spPr/>
    </dgm:pt>
    <dgm:pt modelId="{69664689-E362-0643-866E-6AD60FB5CE52}" type="pres">
      <dgm:prSet presAssocID="{F23FAD45-5ED3-4CA0-9432-53F904AC9ACF}" presName="horz1" presStyleCnt="0"/>
      <dgm:spPr/>
    </dgm:pt>
    <dgm:pt modelId="{33E27F7B-A370-8644-8D8C-E1FCC6B0EA88}" type="pres">
      <dgm:prSet presAssocID="{F23FAD45-5ED3-4CA0-9432-53F904AC9ACF}" presName="tx1" presStyleLbl="revTx" presStyleIdx="2" presStyleCnt="3"/>
      <dgm:spPr/>
    </dgm:pt>
    <dgm:pt modelId="{358E0FF5-757D-9244-99E7-CD46166209A3}" type="pres">
      <dgm:prSet presAssocID="{F23FAD45-5ED3-4CA0-9432-53F904AC9ACF}" presName="vert1" presStyleCnt="0"/>
      <dgm:spPr/>
    </dgm:pt>
  </dgm:ptLst>
  <dgm:cxnLst>
    <dgm:cxn modelId="{20F6EF0C-B9CA-8145-AE18-B0B8EB7F6882}" type="presOf" srcId="{2157C9FF-5099-4319-BABD-EF841743B025}" destId="{9C380B61-AC88-F642-B6A8-D5AD6EB0C36D}" srcOrd="0" destOrd="0" presId="urn:microsoft.com/office/officeart/2008/layout/LinedList"/>
    <dgm:cxn modelId="{B529CA26-5093-3549-8552-22BFA8460D8A}" type="presOf" srcId="{F23FAD45-5ED3-4CA0-9432-53F904AC9ACF}" destId="{33E27F7B-A370-8644-8D8C-E1FCC6B0EA88}" srcOrd="0" destOrd="0" presId="urn:microsoft.com/office/officeart/2008/layout/LinedList"/>
    <dgm:cxn modelId="{D6647844-D347-46DD-BD57-A66E29DED1E9}" srcId="{2157C9FF-5099-4319-BABD-EF841743B025}" destId="{F23FAD45-5ED3-4CA0-9432-53F904AC9ACF}" srcOrd="2" destOrd="0" parTransId="{947A77BF-A75C-43AA-995A-85C951FD7C06}" sibTransId="{4ACB0614-A2A2-4FD9-BBC4-EDD50CEA95C8}"/>
    <dgm:cxn modelId="{7BFB3682-FE29-4D86-AF8F-4D3BC779F015}" srcId="{2157C9FF-5099-4319-BABD-EF841743B025}" destId="{9056B363-5C9E-4C0C-9557-7AEB756A6885}" srcOrd="1" destOrd="0" parTransId="{AF95EEBD-F39F-4925-99C2-F516BC87712B}" sibTransId="{D1994218-14B3-4E58-9203-CD7DC6DEA47C}"/>
    <dgm:cxn modelId="{363FCFD4-F217-4171-B61A-A1DF5F32A9E5}" srcId="{2157C9FF-5099-4319-BABD-EF841743B025}" destId="{B7FC2DA4-3935-4D11-8DDB-3689CC4BC2FF}" srcOrd="0" destOrd="0" parTransId="{C0B9B3D0-9B90-4420-A2F3-1EEB343201EF}" sibTransId="{45D6E156-B6D2-4FE8-89F7-FC8C00E4EC2A}"/>
    <dgm:cxn modelId="{473FF6E6-1924-164F-8D16-F043244510AD}" type="presOf" srcId="{B7FC2DA4-3935-4D11-8DDB-3689CC4BC2FF}" destId="{37D7362B-1446-7343-BDD5-8F320A2AD6CE}" srcOrd="0" destOrd="0" presId="urn:microsoft.com/office/officeart/2008/layout/LinedList"/>
    <dgm:cxn modelId="{F010F4F0-14B2-D245-B6D4-F95740FF60DF}" type="presOf" srcId="{9056B363-5C9E-4C0C-9557-7AEB756A6885}" destId="{091256C4-CBBB-E745-A1DC-1024E6A78F25}" srcOrd="0" destOrd="0" presId="urn:microsoft.com/office/officeart/2008/layout/LinedList"/>
    <dgm:cxn modelId="{5C27EF83-A47F-A648-807B-334FA2530B32}" type="presParOf" srcId="{9C380B61-AC88-F642-B6A8-D5AD6EB0C36D}" destId="{30D980A2-0F1E-F943-9EC4-64C0E861288C}" srcOrd="0" destOrd="0" presId="urn:microsoft.com/office/officeart/2008/layout/LinedList"/>
    <dgm:cxn modelId="{AFA9FCEC-65B0-824B-94D5-7DB18A64A2F6}" type="presParOf" srcId="{9C380B61-AC88-F642-B6A8-D5AD6EB0C36D}" destId="{6F889D44-E877-CA4E-9E45-B1E95A5879B3}" srcOrd="1" destOrd="0" presId="urn:microsoft.com/office/officeart/2008/layout/LinedList"/>
    <dgm:cxn modelId="{6E5B2095-837A-3E43-A618-69295E8F9B33}" type="presParOf" srcId="{6F889D44-E877-CA4E-9E45-B1E95A5879B3}" destId="{37D7362B-1446-7343-BDD5-8F320A2AD6CE}" srcOrd="0" destOrd="0" presId="urn:microsoft.com/office/officeart/2008/layout/LinedList"/>
    <dgm:cxn modelId="{EB206E15-5CF6-624B-9AC8-C2066D8216DE}" type="presParOf" srcId="{6F889D44-E877-CA4E-9E45-B1E95A5879B3}" destId="{698F1D73-96A3-1744-BA14-DDFACFA4EE68}" srcOrd="1" destOrd="0" presId="urn:microsoft.com/office/officeart/2008/layout/LinedList"/>
    <dgm:cxn modelId="{6B298F9F-096E-5143-BE58-AABCE62AF28E}" type="presParOf" srcId="{9C380B61-AC88-F642-B6A8-D5AD6EB0C36D}" destId="{AFB639D9-5BEE-A145-BEBE-06811818FEA2}" srcOrd="2" destOrd="0" presId="urn:microsoft.com/office/officeart/2008/layout/LinedList"/>
    <dgm:cxn modelId="{0C883253-6D0B-9249-9F6F-AF0228AF209D}" type="presParOf" srcId="{9C380B61-AC88-F642-B6A8-D5AD6EB0C36D}" destId="{2F70D1C4-7265-6D41-8F2A-4829F25EA9E8}" srcOrd="3" destOrd="0" presId="urn:microsoft.com/office/officeart/2008/layout/LinedList"/>
    <dgm:cxn modelId="{002C99AB-33D0-9344-9426-131FF91C4B87}" type="presParOf" srcId="{2F70D1C4-7265-6D41-8F2A-4829F25EA9E8}" destId="{091256C4-CBBB-E745-A1DC-1024E6A78F25}" srcOrd="0" destOrd="0" presId="urn:microsoft.com/office/officeart/2008/layout/LinedList"/>
    <dgm:cxn modelId="{F5B2B848-5E2B-C649-811D-626127208253}" type="presParOf" srcId="{2F70D1C4-7265-6D41-8F2A-4829F25EA9E8}" destId="{3F1094C4-5C4B-A444-8DD7-ED8CC9BAA8CA}" srcOrd="1" destOrd="0" presId="urn:microsoft.com/office/officeart/2008/layout/LinedList"/>
    <dgm:cxn modelId="{4B733DD8-6D01-4B44-873C-1B391C6BBEED}" type="presParOf" srcId="{9C380B61-AC88-F642-B6A8-D5AD6EB0C36D}" destId="{D40EBEE8-721B-5045-A8E5-9EBAC763B382}" srcOrd="4" destOrd="0" presId="urn:microsoft.com/office/officeart/2008/layout/LinedList"/>
    <dgm:cxn modelId="{36F3FE48-EA67-B544-A7C0-B409A733C82A}" type="presParOf" srcId="{9C380B61-AC88-F642-B6A8-D5AD6EB0C36D}" destId="{69664689-E362-0643-866E-6AD60FB5CE52}" srcOrd="5" destOrd="0" presId="urn:microsoft.com/office/officeart/2008/layout/LinedList"/>
    <dgm:cxn modelId="{A8B51ED8-27F6-394B-8521-C401F553ABED}" type="presParOf" srcId="{69664689-E362-0643-866E-6AD60FB5CE52}" destId="{33E27F7B-A370-8644-8D8C-E1FCC6B0EA88}" srcOrd="0" destOrd="0" presId="urn:microsoft.com/office/officeart/2008/layout/LinedList"/>
    <dgm:cxn modelId="{7794928C-A2C1-0A45-97EA-5C575554E8DF}" type="presParOf" srcId="{69664689-E362-0643-866E-6AD60FB5CE52}" destId="{358E0FF5-757D-9244-99E7-CD46166209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988617-D37A-4B9D-AD90-6A886C698AF5}"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86D0E100-4F7A-4E88-B334-1C406E179A83}">
      <dgm:prSet/>
      <dgm:spPr/>
      <dgm:t>
        <a:bodyPr/>
        <a:lstStyle/>
        <a:p>
          <a:r>
            <a:rPr lang="it-IT"/>
            <a:t>Poi chiariremo come siano usati i diversi tipi di concetti nel processo di </a:t>
          </a:r>
          <a:r>
            <a:rPr lang="it-IT" b="1"/>
            <a:t>categorizzazione</a:t>
          </a:r>
          <a:endParaRPr lang="en-US"/>
        </a:p>
      </dgm:t>
    </dgm:pt>
    <dgm:pt modelId="{6D7C2A91-16F7-464F-AD9C-253CA33CFD2E}" type="parTrans" cxnId="{BC074054-5791-44BF-948C-45E517105F6D}">
      <dgm:prSet/>
      <dgm:spPr/>
      <dgm:t>
        <a:bodyPr/>
        <a:lstStyle/>
        <a:p>
          <a:endParaRPr lang="en-US"/>
        </a:p>
      </dgm:t>
    </dgm:pt>
    <dgm:pt modelId="{1966993D-25B4-41E9-8D63-0DBBFDF545E3}" type="sibTrans" cxnId="{BC074054-5791-44BF-948C-45E517105F6D}">
      <dgm:prSet/>
      <dgm:spPr/>
      <dgm:t>
        <a:bodyPr/>
        <a:lstStyle/>
        <a:p>
          <a:endParaRPr lang="en-US"/>
        </a:p>
      </dgm:t>
    </dgm:pt>
    <dgm:pt modelId="{C6A29F40-785D-4074-9513-F905CB8840E9}">
      <dgm:prSet/>
      <dgm:spPr/>
      <dgm:t>
        <a:bodyPr/>
        <a:lstStyle/>
        <a:p>
          <a:r>
            <a:rPr lang="it-IT"/>
            <a:t>Una forma di riconoscimento che riconduce i singoli oggetti (riconosciuti come tali dalla percezione visiva, capitolo 4), alle nostre conoscenze</a:t>
          </a:r>
          <a:endParaRPr lang="en-US"/>
        </a:p>
      </dgm:t>
    </dgm:pt>
    <dgm:pt modelId="{F5FEA88E-DA1B-414A-89C4-57AA7049F68A}" type="parTrans" cxnId="{FCAA6DC1-C404-4A4E-A4E0-3BEC561A7DB7}">
      <dgm:prSet/>
      <dgm:spPr/>
      <dgm:t>
        <a:bodyPr/>
        <a:lstStyle/>
        <a:p>
          <a:endParaRPr lang="en-US"/>
        </a:p>
      </dgm:t>
    </dgm:pt>
    <dgm:pt modelId="{D25A416C-5985-4C1B-9793-46DAC58D6E8F}" type="sibTrans" cxnId="{FCAA6DC1-C404-4A4E-A4E0-3BEC561A7DB7}">
      <dgm:prSet/>
      <dgm:spPr/>
      <dgm:t>
        <a:bodyPr/>
        <a:lstStyle/>
        <a:p>
          <a:endParaRPr lang="en-US"/>
        </a:p>
      </dgm:t>
    </dgm:pt>
    <dgm:pt modelId="{D9AF9DE7-AB94-7F46-9E4D-E7DE30FEFA2C}" type="pres">
      <dgm:prSet presAssocID="{BC988617-D37A-4B9D-AD90-6A886C698AF5}" presName="vert0" presStyleCnt="0">
        <dgm:presLayoutVars>
          <dgm:dir/>
          <dgm:animOne val="branch"/>
          <dgm:animLvl val="lvl"/>
        </dgm:presLayoutVars>
      </dgm:prSet>
      <dgm:spPr/>
    </dgm:pt>
    <dgm:pt modelId="{D21E0276-7CB1-054B-8AA5-D106F05E21C4}" type="pres">
      <dgm:prSet presAssocID="{86D0E100-4F7A-4E88-B334-1C406E179A83}" presName="thickLine" presStyleLbl="alignNode1" presStyleIdx="0" presStyleCnt="2"/>
      <dgm:spPr/>
    </dgm:pt>
    <dgm:pt modelId="{6860E35F-C8E2-BC44-9D2C-2D27C60BD925}" type="pres">
      <dgm:prSet presAssocID="{86D0E100-4F7A-4E88-B334-1C406E179A83}" presName="horz1" presStyleCnt="0"/>
      <dgm:spPr/>
    </dgm:pt>
    <dgm:pt modelId="{6E9DD040-B494-B44A-80C2-A7A90AF869E8}" type="pres">
      <dgm:prSet presAssocID="{86D0E100-4F7A-4E88-B334-1C406E179A83}" presName="tx1" presStyleLbl="revTx" presStyleIdx="0" presStyleCnt="2"/>
      <dgm:spPr/>
    </dgm:pt>
    <dgm:pt modelId="{C89AFEF2-2C70-B448-AE3B-919744F58244}" type="pres">
      <dgm:prSet presAssocID="{86D0E100-4F7A-4E88-B334-1C406E179A83}" presName="vert1" presStyleCnt="0"/>
      <dgm:spPr/>
    </dgm:pt>
    <dgm:pt modelId="{BA73F693-2C65-9543-9580-81A52B31A9D4}" type="pres">
      <dgm:prSet presAssocID="{C6A29F40-785D-4074-9513-F905CB8840E9}" presName="thickLine" presStyleLbl="alignNode1" presStyleIdx="1" presStyleCnt="2"/>
      <dgm:spPr/>
    </dgm:pt>
    <dgm:pt modelId="{120ED8FB-7CF0-C145-B27C-AAAC4E32A3EE}" type="pres">
      <dgm:prSet presAssocID="{C6A29F40-785D-4074-9513-F905CB8840E9}" presName="horz1" presStyleCnt="0"/>
      <dgm:spPr/>
    </dgm:pt>
    <dgm:pt modelId="{470F29E6-9680-644E-88AD-4152B3427597}" type="pres">
      <dgm:prSet presAssocID="{C6A29F40-785D-4074-9513-F905CB8840E9}" presName="tx1" presStyleLbl="revTx" presStyleIdx="1" presStyleCnt="2"/>
      <dgm:spPr/>
    </dgm:pt>
    <dgm:pt modelId="{9A21D0B8-89C1-DD4B-97C9-B7A6E291A92A}" type="pres">
      <dgm:prSet presAssocID="{C6A29F40-785D-4074-9513-F905CB8840E9}" presName="vert1" presStyleCnt="0"/>
      <dgm:spPr/>
    </dgm:pt>
  </dgm:ptLst>
  <dgm:cxnLst>
    <dgm:cxn modelId="{BC074054-5791-44BF-948C-45E517105F6D}" srcId="{BC988617-D37A-4B9D-AD90-6A886C698AF5}" destId="{86D0E100-4F7A-4E88-B334-1C406E179A83}" srcOrd="0" destOrd="0" parTransId="{6D7C2A91-16F7-464F-AD9C-253CA33CFD2E}" sibTransId="{1966993D-25B4-41E9-8D63-0DBBFDF545E3}"/>
    <dgm:cxn modelId="{5A088555-D27E-0442-94B2-7468D6C392FF}" type="presOf" srcId="{86D0E100-4F7A-4E88-B334-1C406E179A83}" destId="{6E9DD040-B494-B44A-80C2-A7A90AF869E8}" srcOrd="0" destOrd="0" presId="urn:microsoft.com/office/officeart/2008/layout/LinedList"/>
    <dgm:cxn modelId="{3A758962-C304-514E-B99A-F5F3A64D3361}" type="presOf" srcId="{C6A29F40-785D-4074-9513-F905CB8840E9}" destId="{470F29E6-9680-644E-88AD-4152B3427597}" srcOrd="0" destOrd="0" presId="urn:microsoft.com/office/officeart/2008/layout/LinedList"/>
    <dgm:cxn modelId="{1D7D0281-5C46-A54E-91FA-B2D3C958D99B}" type="presOf" srcId="{BC988617-D37A-4B9D-AD90-6A886C698AF5}" destId="{D9AF9DE7-AB94-7F46-9E4D-E7DE30FEFA2C}" srcOrd="0" destOrd="0" presId="urn:microsoft.com/office/officeart/2008/layout/LinedList"/>
    <dgm:cxn modelId="{FCAA6DC1-C404-4A4E-A4E0-3BEC561A7DB7}" srcId="{BC988617-D37A-4B9D-AD90-6A886C698AF5}" destId="{C6A29F40-785D-4074-9513-F905CB8840E9}" srcOrd="1" destOrd="0" parTransId="{F5FEA88E-DA1B-414A-89C4-57AA7049F68A}" sibTransId="{D25A416C-5985-4C1B-9793-46DAC58D6E8F}"/>
    <dgm:cxn modelId="{CEE11A5B-5971-994C-887C-AF63948E5B0D}" type="presParOf" srcId="{D9AF9DE7-AB94-7F46-9E4D-E7DE30FEFA2C}" destId="{D21E0276-7CB1-054B-8AA5-D106F05E21C4}" srcOrd="0" destOrd="0" presId="urn:microsoft.com/office/officeart/2008/layout/LinedList"/>
    <dgm:cxn modelId="{DB9A45E2-8B4A-484B-92AE-EE9D7ADE3642}" type="presParOf" srcId="{D9AF9DE7-AB94-7F46-9E4D-E7DE30FEFA2C}" destId="{6860E35F-C8E2-BC44-9D2C-2D27C60BD925}" srcOrd="1" destOrd="0" presId="urn:microsoft.com/office/officeart/2008/layout/LinedList"/>
    <dgm:cxn modelId="{9A970D38-BF9B-4A4E-9E69-D27288252769}" type="presParOf" srcId="{6860E35F-C8E2-BC44-9D2C-2D27C60BD925}" destId="{6E9DD040-B494-B44A-80C2-A7A90AF869E8}" srcOrd="0" destOrd="0" presId="urn:microsoft.com/office/officeart/2008/layout/LinedList"/>
    <dgm:cxn modelId="{296663F7-BB65-5B4F-8771-091E93090BE2}" type="presParOf" srcId="{6860E35F-C8E2-BC44-9D2C-2D27C60BD925}" destId="{C89AFEF2-2C70-B448-AE3B-919744F58244}" srcOrd="1" destOrd="0" presId="urn:microsoft.com/office/officeart/2008/layout/LinedList"/>
    <dgm:cxn modelId="{8318B460-9C94-3D4F-8121-96DED7DB5025}" type="presParOf" srcId="{D9AF9DE7-AB94-7F46-9E4D-E7DE30FEFA2C}" destId="{BA73F693-2C65-9543-9580-81A52B31A9D4}" srcOrd="2" destOrd="0" presId="urn:microsoft.com/office/officeart/2008/layout/LinedList"/>
    <dgm:cxn modelId="{4EF90158-FFC5-EF41-96AE-92D005F6166F}" type="presParOf" srcId="{D9AF9DE7-AB94-7F46-9E4D-E7DE30FEFA2C}" destId="{120ED8FB-7CF0-C145-B27C-AAAC4E32A3EE}" srcOrd="3" destOrd="0" presId="urn:microsoft.com/office/officeart/2008/layout/LinedList"/>
    <dgm:cxn modelId="{22DB5B3F-08BD-9A47-B3E9-7D58E8AB52C3}" type="presParOf" srcId="{120ED8FB-7CF0-C145-B27C-AAAC4E32A3EE}" destId="{470F29E6-9680-644E-88AD-4152B3427597}" srcOrd="0" destOrd="0" presId="urn:microsoft.com/office/officeart/2008/layout/LinedList"/>
    <dgm:cxn modelId="{18C887A3-DAFB-594C-A3E2-06D2FE1EE85F}" type="presParOf" srcId="{120ED8FB-7CF0-C145-B27C-AAAC4E32A3EE}" destId="{9A21D0B8-89C1-DD4B-97C9-B7A6E291A92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6CB2982-421C-4656-9ADD-BA505AD7D069}"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3F7D9846-60DA-4559-867C-A9BF88297498}">
      <dgm:prSet/>
      <dgm:spPr/>
      <dgm:t>
        <a:bodyPr/>
        <a:lstStyle/>
        <a:p>
          <a:r>
            <a:rPr lang="it-IT"/>
            <a:t>I processi di scoperta e apprendimento di concetti complessi hanno dato il via agli studi sul </a:t>
          </a:r>
          <a:r>
            <a:rPr lang="it-IT" b="1"/>
            <a:t>controllo di ipotesi </a:t>
          </a:r>
          <a:r>
            <a:rPr lang="it-IT"/>
            <a:t>o </a:t>
          </a:r>
          <a:r>
            <a:rPr lang="it-IT" b="1"/>
            <a:t>esplorazione, </a:t>
          </a:r>
          <a:r>
            <a:rPr lang="it-IT"/>
            <a:t>che affronteremo nell’ultima parte del capitolo</a:t>
          </a:r>
          <a:endParaRPr lang="en-US"/>
        </a:p>
      </dgm:t>
    </dgm:pt>
    <dgm:pt modelId="{ABA7B73B-78C4-47EB-BA7B-2F80D4BB82A2}" type="parTrans" cxnId="{0CB83A18-2BCF-4394-8FE4-21254BF71AB8}">
      <dgm:prSet/>
      <dgm:spPr/>
      <dgm:t>
        <a:bodyPr/>
        <a:lstStyle/>
        <a:p>
          <a:endParaRPr lang="en-US"/>
        </a:p>
      </dgm:t>
    </dgm:pt>
    <dgm:pt modelId="{22C30B45-8860-4238-9CF5-FAA8AB73E213}" type="sibTrans" cxnId="{0CB83A18-2BCF-4394-8FE4-21254BF71AB8}">
      <dgm:prSet/>
      <dgm:spPr/>
      <dgm:t>
        <a:bodyPr/>
        <a:lstStyle/>
        <a:p>
          <a:endParaRPr lang="en-US"/>
        </a:p>
      </dgm:t>
    </dgm:pt>
    <dgm:pt modelId="{B65BAAC2-D6C2-485A-910E-47D867B0DF57}">
      <dgm:prSet/>
      <dgm:spPr/>
      <dgm:t>
        <a:bodyPr/>
        <a:lstStyle/>
        <a:p>
          <a:r>
            <a:rPr lang="it-IT"/>
            <a:t>si occupano di </a:t>
          </a:r>
          <a:r>
            <a:rPr lang="it-IT" b="1"/>
            <a:t>come cerchiamo attivamente </a:t>
          </a:r>
          <a:r>
            <a:rPr lang="it-IT"/>
            <a:t>e valutiamo informazioni nell’ambiente per apprendere nuovi concetti, teorie, ipotesi, e valutarne la fondatezza</a:t>
          </a:r>
          <a:endParaRPr lang="en-US"/>
        </a:p>
      </dgm:t>
    </dgm:pt>
    <dgm:pt modelId="{9938BCA5-AA03-4066-B4AD-72F0CCE45DEF}" type="parTrans" cxnId="{C16349FE-17A7-4A38-9FE7-687F93068423}">
      <dgm:prSet/>
      <dgm:spPr/>
      <dgm:t>
        <a:bodyPr/>
        <a:lstStyle/>
        <a:p>
          <a:endParaRPr lang="en-US"/>
        </a:p>
      </dgm:t>
    </dgm:pt>
    <dgm:pt modelId="{E7844EF3-B14A-4424-A5D3-D1E1913BD23C}" type="sibTrans" cxnId="{C16349FE-17A7-4A38-9FE7-687F93068423}">
      <dgm:prSet/>
      <dgm:spPr/>
      <dgm:t>
        <a:bodyPr/>
        <a:lstStyle/>
        <a:p>
          <a:endParaRPr lang="en-US"/>
        </a:p>
      </dgm:t>
    </dgm:pt>
    <dgm:pt modelId="{6470A44A-4734-46A5-9CCD-4B8C37174533}">
      <dgm:prSet/>
      <dgm:spPr/>
      <dgm:t>
        <a:bodyPr/>
        <a:lstStyle/>
        <a:p>
          <a:r>
            <a:rPr lang="it-IT" dirty="0"/>
            <a:t>Come si formano, e come si modificano,  opinioni e credenze.</a:t>
          </a:r>
          <a:endParaRPr lang="en-US" dirty="0"/>
        </a:p>
      </dgm:t>
    </dgm:pt>
    <dgm:pt modelId="{FB04F4A5-BCA4-40AA-9A9D-DF395D94FF4B}" type="parTrans" cxnId="{CF4C32FC-B810-4D45-9D5B-067FF7604939}">
      <dgm:prSet/>
      <dgm:spPr/>
      <dgm:t>
        <a:bodyPr/>
        <a:lstStyle/>
        <a:p>
          <a:endParaRPr lang="en-US"/>
        </a:p>
      </dgm:t>
    </dgm:pt>
    <dgm:pt modelId="{7487DEF8-C3EF-4328-84F9-183904F719BD}" type="sibTrans" cxnId="{CF4C32FC-B810-4D45-9D5B-067FF7604939}">
      <dgm:prSet/>
      <dgm:spPr/>
      <dgm:t>
        <a:bodyPr/>
        <a:lstStyle/>
        <a:p>
          <a:endParaRPr lang="en-US"/>
        </a:p>
      </dgm:t>
    </dgm:pt>
    <dgm:pt modelId="{59758C45-A8DF-C446-AA95-BCEB1BCE7642}" type="pres">
      <dgm:prSet presAssocID="{E6CB2982-421C-4656-9ADD-BA505AD7D069}" presName="vert0" presStyleCnt="0">
        <dgm:presLayoutVars>
          <dgm:dir/>
          <dgm:animOne val="branch"/>
          <dgm:animLvl val="lvl"/>
        </dgm:presLayoutVars>
      </dgm:prSet>
      <dgm:spPr/>
    </dgm:pt>
    <dgm:pt modelId="{B63D1D73-6C3B-6243-AA33-F8F53E054024}" type="pres">
      <dgm:prSet presAssocID="{3F7D9846-60DA-4559-867C-A9BF88297498}" presName="thickLine" presStyleLbl="alignNode1" presStyleIdx="0" presStyleCnt="3"/>
      <dgm:spPr/>
    </dgm:pt>
    <dgm:pt modelId="{9AF9C445-6964-6C41-9FDA-1B92DD978B70}" type="pres">
      <dgm:prSet presAssocID="{3F7D9846-60DA-4559-867C-A9BF88297498}" presName="horz1" presStyleCnt="0"/>
      <dgm:spPr/>
    </dgm:pt>
    <dgm:pt modelId="{D5032EF1-8D1A-364B-ACBE-C600FF3715D2}" type="pres">
      <dgm:prSet presAssocID="{3F7D9846-60DA-4559-867C-A9BF88297498}" presName="tx1" presStyleLbl="revTx" presStyleIdx="0" presStyleCnt="3"/>
      <dgm:spPr/>
    </dgm:pt>
    <dgm:pt modelId="{8B1BFB51-9A05-B94E-97EF-AD7B91CF14EA}" type="pres">
      <dgm:prSet presAssocID="{3F7D9846-60DA-4559-867C-A9BF88297498}" presName="vert1" presStyleCnt="0"/>
      <dgm:spPr/>
    </dgm:pt>
    <dgm:pt modelId="{B47AD751-200E-B241-AEE2-3E66FDFDD057}" type="pres">
      <dgm:prSet presAssocID="{B65BAAC2-D6C2-485A-910E-47D867B0DF57}" presName="thickLine" presStyleLbl="alignNode1" presStyleIdx="1" presStyleCnt="3"/>
      <dgm:spPr/>
    </dgm:pt>
    <dgm:pt modelId="{696F8CF9-B1A0-BA43-A425-F4D01717651E}" type="pres">
      <dgm:prSet presAssocID="{B65BAAC2-D6C2-485A-910E-47D867B0DF57}" presName="horz1" presStyleCnt="0"/>
      <dgm:spPr/>
    </dgm:pt>
    <dgm:pt modelId="{0B879FD7-CE35-3D4A-B962-D70EEF90FB6B}" type="pres">
      <dgm:prSet presAssocID="{B65BAAC2-D6C2-485A-910E-47D867B0DF57}" presName="tx1" presStyleLbl="revTx" presStyleIdx="1" presStyleCnt="3"/>
      <dgm:spPr/>
    </dgm:pt>
    <dgm:pt modelId="{23B326B7-4C7A-7340-A2CF-E3E3DEFB144D}" type="pres">
      <dgm:prSet presAssocID="{B65BAAC2-D6C2-485A-910E-47D867B0DF57}" presName="vert1" presStyleCnt="0"/>
      <dgm:spPr/>
    </dgm:pt>
    <dgm:pt modelId="{06668D64-F8FA-6F4D-8F6A-E0DE09DE6E4C}" type="pres">
      <dgm:prSet presAssocID="{6470A44A-4734-46A5-9CCD-4B8C37174533}" presName="thickLine" presStyleLbl="alignNode1" presStyleIdx="2" presStyleCnt="3"/>
      <dgm:spPr/>
    </dgm:pt>
    <dgm:pt modelId="{3712D561-9E2D-EB45-90FC-1CC677B357D9}" type="pres">
      <dgm:prSet presAssocID="{6470A44A-4734-46A5-9CCD-4B8C37174533}" presName="horz1" presStyleCnt="0"/>
      <dgm:spPr/>
    </dgm:pt>
    <dgm:pt modelId="{70B000F2-6F4F-7745-AD8A-B28E3423FA83}" type="pres">
      <dgm:prSet presAssocID="{6470A44A-4734-46A5-9CCD-4B8C37174533}" presName="tx1" presStyleLbl="revTx" presStyleIdx="2" presStyleCnt="3"/>
      <dgm:spPr/>
    </dgm:pt>
    <dgm:pt modelId="{DF7A588B-E830-674B-B5BA-F8CCE0EB83FF}" type="pres">
      <dgm:prSet presAssocID="{6470A44A-4734-46A5-9CCD-4B8C37174533}" presName="vert1" presStyleCnt="0"/>
      <dgm:spPr/>
    </dgm:pt>
  </dgm:ptLst>
  <dgm:cxnLst>
    <dgm:cxn modelId="{0CB83A18-2BCF-4394-8FE4-21254BF71AB8}" srcId="{E6CB2982-421C-4656-9ADD-BA505AD7D069}" destId="{3F7D9846-60DA-4559-867C-A9BF88297498}" srcOrd="0" destOrd="0" parTransId="{ABA7B73B-78C4-47EB-BA7B-2F80D4BB82A2}" sibTransId="{22C30B45-8860-4238-9CF5-FAA8AB73E213}"/>
    <dgm:cxn modelId="{9AD1C63D-A3CC-9C4B-9C3D-C7150BC1F3E9}" type="presOf" srcId="{3F7D9846-60DA-4559-867C-A9BF88297498}" destId="{D5032EF1-8D1A-364B-ACBE-C600FF3715D2}" srcOrd="0" destOrd="0" presId="urn:microsoft.com/office/officeart/2008/layout/LinedList"/>
    <dgm:cxn modelId="{AA5B6B72-8FF6-8D41-894C-6C4F19454FFD}" type="presOf" srcId="{B65BAAC2-D6C2-485A-910E-47D867B0DF57}" destId="{0B879FD7-CE35-3D4A-B962-D70EEF90FB6B}" srcOrd="0" destOrd="0" presId="urn:microsoft.com/office/officeart/2008/layout/LinedList"/>
    <dgm:cxn modelId="{3D6C2AA7-B85B-0345-8211-3B59D4BEDB4A}" type="presOf" srcId="{E6CB2982-421C-4656-9ADD-BA505AD7D069}" destId="{59758C45-A8DF-C446-AA95-BCEB1BCE7642}" srcOrd="0" destOrd="0" presId="urn:microsoft.com/office/officeart/2008/layout/LinedList"/>
    <dgm:cxn modelId="{1198CCEB-1372-DF4E-9D30-5CF0E3F20E83}" type="presOf" srcId="{6470A44A-4734-46A5-9CCD-4B8C37174533}" destId="{70B000F2-6F4F-7745-AD8A-B28E3423FA83}" srcOrd="0" destOrd="0" presId="urn:microsoft.com/office/officeart/2008/layout/LinedList"/>
    <dgm:cxn modelId="{CF4C32FC-B810-4D45-9D5B-067FF7604939}" srcId="{E6CB2982-421C-4656-9ADD-BA505AD7D069}" destId="{6470A44A-4734-46A5-9CCD-4B8C37174533}" srcOrd="2" destOrd="0" parTransId="{FB04F4A5-BCA4-40AA-9A9D-DF395D94FF4B}" sibTransId="{7487DEF8-C3EF-4328-84F9-183904F719BD}"/>
    <dgm:cxn modelId="{C16349FE-17A7-4A38-9FE7-687F93068423}" srcId="{E6CB2982-421C-4656-9ADD-BA505AD7D069}" destId="{B65BAAC2-D6C2-485A-910E-47D867B0DF57}" srcOrd="1" destOrd="0" parTransId="{9938BCA5-AA03-4066-B4AD-72F0CCE45DEF}" sibTransId="{E7844EF3-B14A-4424-A5D3-D1E1913BD23C}"/>
    <dgm:cxn modelId="{0A6FE194-2ADC-1044-8A28-87985EE57D57}" type="presParOf" srcId="{59758C45-A8DF-C446-AA95-BCEB1BCE7642}" destId="{B63D1D73-6C3B-6243-AA33-F8F53E054024}" srcOrd="0" destOrd="0" presId="urn:microsoft.com/office/officeart/2008/layout/LinedList"/>
    <dgm:cxn modelId="{A3E8EF1E-DA7B-314A-BA76-9CF0E929F242}" type="presParOf" srcId="{59758C45-A8DF-C446-AA95-BCEB1BCE7642}" destId="{9AF9C445-6964-6C41-9FDA-1B92DD978B70}" srcOrd="1" destOrd="0" presId="urn:microsoft.com/office/officeart/2008/layout/LinedList"/>
    <dgm:cxn modelId="{2FF888C0-EF9E-6141-AAB0-FBD5ABAD8FF1}" type="presParOf" srcId="{9AF9C445-6964-6C41-9FDA-1B92DD978B70}" destId="{D5032EF1-8D1A-364B-ACBE-C600FF3715D2}" srcOrd="0" destOrd="0" presId="urn:microsoft.com/office/officeart/2008/layout/LinedList"/>
    <dgm:cxn modelId="{A505AAC4-97A0-564C-B6D2-95C723216D9C}" type="presParOf" srcId="{9AF9C445-6964-6C41-9FDA-1B92DD978B70}" destId="{8B1BFB51-9A05-B94E-97EF-AD7B91CF14EA}" srcOrd="1" destOrd="0" presId="urn:microsoft.com/office/officeart/2008/layout/LinedList"/>
    <dgm:cxn modelId="{A94101A5-110B-8849-88A2-173B956D46F0}" type="presParOf" srcId="{59758C45-A8DF-C446-AA95-BCEB1BCE7642}" destId="{B47AD751-200E-B241-AEE2-3E66FDFDD057}" srcOrd="2" destOrd="0" presId="urn:microsoft.com/office/officeart/2008/layout/LinedList"/>
    <dgm:cxn modelId="{737632E0-B439-FF48-B2F3-ADF6DC5BFE4A}" type="presParOf" srcId="{59758C45-A8DF-C446-AA95-BCEB1BCE7642}" destId="{696F8CF9-B1A0-BA43-A425-F4D01717651E}" srcOrd="3" destOrd="0" presId="urn:microsoft.com/office/officeart/2008/layout/LinedList"/>
    <dgm:cxn modelId="{F4D91A2B-8280-7747-A997-3A2810045AF3}" type="presParOf" srcId="{696F8CF9-B1A0-BA43-A425-F4D01717651E}" destId="{0B879FD7-CE35-3D4A-B962-D70EEF90FB6B}" srcOrd="0" destOrd="0" presId="urn:microsoft.com/office/officeart/2008/layout/LinedList"/>
    <dgm:cxn modelId="{D7385A39-173B-6E4C-8EA8-F80A5659CD95}" type="presParOf" srcId="{696F8CF9-B1A0-BA43-A425-F4D01717651E}" destId="{23B326B7-4C7A-7340-A2CF-E3E3DEFB144D}" srcOrd="1" destOrd="0" presId="urn:microsoft.com/office/officeart/2008/layout/LinedList"/>
    <dgm:cxn modelId="{0E73492B-AB1C-8644-B929-70864251A024}" type="presParOf" srcId="{59758C45-A8DF-C446-AA95-BCEB1BCE7642}" destId="{06668D64-F8FA-6F4D-8F6A-E0DE09DE6E4C}" srcOrd="4" destOrd="0" presId="urn:microsoft.com/office/officeart/2008/layout/LinedList"/>
    <dgm:cxn modelId="{C6D6E1BF-0414-6149-98CF-E039FE5AD394}" type="presParOf" srcId="{59758C45-A8DF-C446-AA95-BCEB1BCE7642}" destId="{3712D561-9E2D-EB45-90FC-1CC677B357D9}" srcOrd="5" destOrd="0" presId="urn:microsoft.com/office/officeart/2008/layout/LinedList"/>
    <dgm:cxn modelId="{4F4629DB-126A-2F42-92FC-D37225A990EE}" type="presParOf" srcId="{3712D561-9E2D-EB45-90FC-1CC677B357D9}" destId="{70B000F2-6F4F-7745-AD8A-B28E3423FA83}" srcOrd="0" destOrd="0" presId="urn:microsoft.com/office/officeart/2008/layout/LinedList"/>
    <dgm:cxn modelId="{62480928-6515-D042-B725-BAE475275FC3}" type="presParOf" srcId="{3712D561-9E2D-EB45-90FC-1CC677B357D9}" destId="{DF7A588B-E830-674B-B5BA-F8CCE0EB83F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3D1F26B-DAAC-4008-93FC-F3DCD5812209}"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1879E945-63AD-428F-8B7C-6DCD97C2B6B4}">
      <dgm:prSet/>
      <dgm:spPr/>
      <dgm:t>
        <a:bodyPr/>
        <a:lstStyle/>
        <a:p>
          <a:r>
            <a:rPr lang="it-IT"/>
            <a:t>Questi temi sono descritti nella letteratura specializzata con linguaggi tecnici di origine logico-matematica. </a:t>
          </a:r>
          <a:endParaRPr lang="en-US"/>
        </a:p>
      </dgm:t>
    </dgm:pt>
    <dgm:pt modelId="{34014A1B-9828-498F-AC62-F722801A76B3}" type="parTrans" cxnId="{56F0CA17-035D-497E-B98D-C83111E84D6C}">
      <dgm:prSet/>
      <dgm:spPr/>
      <dgm:t>
        <a:bodyPr/>
        <a:lstStyle/>
        <a:p>
          <a:endParaRPr lang="en-US"/>
        </a:p>
      </dgm:t>
    </dgm:pt>
    <dgm:pt modelId="{28AEB59C-AAC1-4DCE-8BDC-DE2635E90E6B}" type="sibTrans" cxnId="{56F0CA17-035D-497E-B98D-C83111E84D6C}">
      <dgm:prSet/>
      <dgm:spPr/>
      <dgm:t>
        <a:bodyPr/>
        <a:lstStyle/>
        <a:p>
          <a:endParaRPr lang="en-US"/>
        </a:p>
      </dgm:t>
    </dgm:pt>
    <dgm:pt modelId="{C26207C0-4885-48FA-8736-29F9ADD55522}">
      <dgm:prSet/>
      <dgm:spPr/>
      <dgm:t>
        <a:bodyPr/>
        <a:lstStyle/>
        <a:p>
          <a:r>
            <a:rPr lang="it-IT" dirty="0"/>
            <a:t>Per capire la psicologia moderna del sistema concettuale e del controllo di ipotesi occorre conoscere le basi di questi linguaggi</a:t>
          </a:r>
          <a:endParaRPr lang="en-US" dirty="0"/>
        </a:p>
      </dgm:t>
    </dgm:pt>
    <dgm:pt modelId="{C24A0E82-12F8-4627-89F1-A69D400A01F5}" type="parTrans" cxnId="{6AAF473A-E03F-486E-BD96-9CD9AB8A1D18}">
      <dgm:prSet/>
      <dgm:spPr/>
      <dgm:t>
        <a:bodyPr/>
        <a:lstStyle/>
        <a:p>
          <a:endParaRPr lang="en-US"/>
        </a:p>
      </dgm:t>
    </dgm:pt>
    <dgm:pt modelId="{C0A673E8-8AC3-482D-9BDC-BC09F832850D}" type="sibTrans" cxnId="{6AAF473A-E03F-486E-BD96-9CD9AB8A1D18}">
      <dgm:prSet/>
      <dgm:spPr/>
      <dgm:t>
        <a:bodyPr/>
        <a:lstStyle/>
        <a:p>
          <a:endParaRPr lang="en-US"/>
        </a:p>
      </dgm:t>
    </dgm:pt>
    <dgm:pt modelId="{82389CB1-622B-B546-BF6A-ED7629B3D754}" type="pres">
      <dgm:prSet presAssocID="{03D1F26B-DAAC-4008-93FC-F3DCD5812209}" presName="vert0" presStyleCnt="0">
        <dgm:presLayoutVars>
          <dgm:dir/>
          <dgm:animOne val="branch"/>
          <dgm:animLvl val="lvl"/>
        </dgm:presLayoutVars>
      </dgm:prSet>
      <dgm:spPr/>
    </dgm:pt>
    <dgm:pt modelId="{179B930C-1136-514F-B14C-7763410030D2}" type="pres">
      <dgm:prSet presAssocID="{1879E945-63AD-428F-8B7C-6DCD97C2B6B4}" presName="thickLine" presStyleLbl="alignNode1" presStyleIdx="0" presStyleCnt="2"/>
      <dgm:spPr/>
    </dgm:pt>
    <dgm:pt modelId="{8EE454D7-B2BA-9445-8DA8-8FFD7AADDA07}" type="pres">
      <dgm:prSet presAssocID="{1879E945-63AD-428F-8B7C-6DCD97C2B6B4}" presName="horz1" presStyleCnt="0"/>
      <dgm:spPr/>
    </dgm:pt>
    <dgm:pt modelId="{51E65241-7A91-6D41-A6D4-54E51F7CDB51}" type="pres">
      <dgm:prSet presAssocID="{1879E945-63AD-428F-8B7C-6DCD97C2B6B4}" presName="tx1" presStyleLbl="revTx" presStyleIdx="0" presStyleCnt="2"/>
      <dgm:spPr/>
    </dgm:pt>
    <dgm:pt modelId="{232C5EA6-0AF1-C046-976E-CEB26B007ED3}" type="pres">
      <dgm:prSet presAssocID="{1879E945-63AD-428F-8B7C-6DCD97C2B6B4}" presName="vert1" presStyleCnt="0"/>
      <dgm:spPr/>
    </dgm:pt>
    <dgm:pt modelId="{CB2257C4-69E4-8748-BB4F-CE61AABEFAAF}" type="pres">
      <dgm:prSet presAssocID="{C26207C0-4885-48FA-8736-29F9ADD55522}" presName="thickLine" presStyleLbl="alignNode1" presStyleIdx="1" presStyleCnt="2"/>
      <dgm:spPr/>
    </dgm:pt>
    <dgm:pt modelId="{1CABDC4F-2600-1C45-9A0F-FC02D91E60E1}" type="pres">
      <dgm:prSet presAssocID="{C26207C0-4885-48FA-8736-29F9ADD55522}" presName="horz1" presStyleCnt="0"/>
      <dgm:spPr/>
    </dgm:pt>
    <dgm:pt modelId="{C93B3F63-E55D-C14A-B4C3-42CDE99E8278}" type="pres">
      <dgm:prSet presAssocID="{C26207C0-4885-48FA-8736-29F9ADD55522}" presName="tx1" presStyleLbl="revTx" presStyleIdx="1" presStyleCnt="2"/>
      <dgm:spPr/>
    </dgm:pt>
    <dgm:pt modelId="{5AA28D60-FEAF-2A4C-AB89-2645E0591569}" type="pres">
      <dgm:prSet presAssocID="{C26207C0-4885-48FA-8736-29F9ADD55522}" presName="vert1" presStyleCnt="0"/>
      <dgm:spPr/>
    </dgm:pt>
  </dgm:ptLst>
  <dgm:cxnLst>
    <dgm:cxn modelId="{56F0CA17-035D-497E-B98D-C83111E84D6C}" srcId="{03D1F26B-DAAC-4008-93FC-F3DCD5812209}" destId="{1879E945-63AD-428F-8B7C-6DCD97C2B6B4}" srcOrd="0" destOrd="0" parTransId="{34014A1B-9828-498F-AC62-F722801A76B3}" sibTransId="{28AEB59C-AAC1-4DCE-8BDC-DE2635E90E6B}"/>
    <dgm:cxn modelId="{81ADCA31-2CE9-7E4A-93EE-B294C4C3A002}" type="presOf" srcId="{C26207C0-4885-48FA-8736-29F9ADD55522}" destId="{C93B3F63-E55D-C14A-B4C3-42CDE99E8278}" srcOrd="0" destOrd="0" presId="urn:microsoft.com/office/officeart/2008/layout/LinedList"/>
    <dgm:cxn modelId="{6AAF473A-E03F-486E-BD96-9CD9AB8A1D18}" srcId="{03D1F26B-DAAC-4008-93FC-F3DCD5812209}" destId="{C26207C0-4885-48FA-8736-29F9ADD55522}" srcOrd="1" destOrd="0" parTransId="{C24A0E82-12F8-4627-89F1-A69D400A01F5}" sibTransId="{C0A673E8-8AC3-482D-9BDC-BC09F832850D}"/>
    <dgm:cxn modelId="{D034E460-347A-3646-8128-1E435B9A943B}" type="presOf" srcId="{1879E945-63AD-428F-8B7C-6DCD97C2B6B4}" destId="{51E65241-7A91-6D41-A6D4-54E51F7CDB51}" srcOrd="0" destOrd="0" presId="urn:microsoft.com/office/officeart/2008/layout/LinedList"/>
    <dgm:cxn modelId="{3FE0BFFA-1BA9-2B4C-BAFB-F767B1ABF5E5}" type="presOf" srcId="{03D1F26B-DAAC-4008-93FC-F3DCD5812209}" destId="{82389CB1-622B-B546-BF6A-ED7629B3D754}" srcOrd="0" destOrd="0" presId="urn:microsoft.com/office/officeart/2008/layout/LinedList"/>
    <dgm:cxn modelId="{05504141-A9FB-5D42-BB2E-D4D961DFED4C}" type="presParOf" srcId="{82389CB1-622B-B546-BF6A-ED7629B3D754}" destId="{179B930C-1136-514F-B14C-7763410030D2}" srcOrd="0" destOrd="0" presId="urn:microsoft.com/office/officeart/2008/layout/LinedList"/>
    <dgm:cxn modelId="{697E558E-E3D8-5B45-8410-CF6A5B882CC1}" type="presParOf" srcId="{82389CB1-622B-B546-BF6A-ED7629B3D754}" destId="{8EE454D7-B2BA-9445-8DA8-8FFD7AADDA07}" srcOrd="1" destOrd="0" presId="urn:microsoft.com/office/officeart/2008/layout/LinedList"/>
    <dgm:cxn modelId="{CD4A6156-8698-8A4F-B762-ED5F3FDA0364}" type="presParOf" srcId="{8EE454D7-B2BA-9445-8DA8-8FFD7AADDA07}" destId="{51E65241-7A91-6D41-A6D4-54E51F7CDB51}" srcOrd="0" destOrd="0" presId="urn:microsoft.com/office/officeart/2008/layout/LinedList"/>
    <dgm:cxn modelId="{58331B7B-A3B6-AF4D-8031-FA1EAF4D63CC}" type="presParOf" srcId="{8EE454D7-B2BA-9445-8DA8-8FFD7AADDA07}" destId="{232C5EA6-0AF1-C046-976E-CEB26B007ED3}" srcOrd="1" destOrd="0" presId="urn:microsoft.com/office/officeart/2008/layout/LinedList"/>
    <dgm:cxn modelId="{F138224D-806D-D14D-A9AD-79FC39E1F064}" type="presParOf" srcId="{82389CB1-622B-B546-BF6A-ED7629B3D754}" destId="{CB2257C4-69E4-8748-BB4F-CE61AABEFAAF}" srcOrd="2" destOrd="0" presId="urn:microsoft.com/office/officeart/2008/layout/LinedList"/>
    <dgm:cxn modelId="{5AC11FAC-FA17-3848-84A9-885D12C0FFA0}" type="presParOf" srcId="{82389CB1-622B-B546-BF6A-ED7629B3D754}" destId="{1CABDC4F-2600-1C45-9A0F-FC02D91E60E1}" srcOrd="3" destOrd="0" presId="urn:microsoft.com/office/officeart/2008/layout/LinedList"/>
    <dgm:cxn modelId="{BB48C686-5815-0642-9E16-83C129225E19}" type="presParOf" srcId="{1CABDC4F-2600-1C45-9A0F-FC02D91E60E1}" destId="{C93B3F63-E55D-C14A-B4C3-42CDE99E8278}" srcOrd="0" destOrd="0" presId="urn:microsoft.com/office/officeart/2008/layout/LinedList"/>
    <dgm:cxn modelId="{0D03CD5F-8F32-3A4D-BC16-9D5D003FE9EB}" type="presParOf" srcId="{1CABDC4F-2600-1C45-9A0F-FC02D91E60E1}" destId="{5AA28D60-FEAF-2A4C-AB89-2645E059156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BD15F8-E7B7-49AC-9AEC-B82A212DBF6A}"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2A705B9B-6416-4A27-ADCE-FD3FC609D3F2}">
      <dgm:prSet/>
      <dgm:spPr/>
      <dgm:t>
        <a:bodyPr/>
        <a:lstStyle/>
        <a:p>
          <a:r>
            <a:rPr lang="it-IT" dirty="0"/>
            <a:t>Se osserviamo </a:t>
          </a:r>
          <a:r>
            <a:rPr lang="it-IT" i="1" dirty="0" err="1"/>
            <a:t>n</a:t>
          </a:r>
          <a:r>
            <a:rPr lang="it-IT" i="1" dirty="0"/>
            <a:t> </a:t>
          </a:r>
          <a:r>
            <a:rPr lang="it-IT" dirty="0"/>
            <a:t>volte che oggetti con opposta carica elettrica si attirano, potremmo indurre la regola: “Due cariche elettriche di opposto segno si attirano” </a:t>
          </a:r>
          <a:endParaRPr lang="en-US" dirty="0"/>
        </a:p>
      </dgm:t>
    </dgm:pt>
    <dgm:pt modelId="{03CCFA1E-563B-4F9B-AEAF-A42E5669FD80}" type="parTrans" cxnId="{340C53D6-3B11-4364-8830-3D665B422FB7}">
      <dgm:prSet/>
      <dgm:spPr/>
      <dgm:t>
        <a:bodyPr/>
        <a:lstStyle/>
        <a:p>
          <a:endParaRPr lang="en-US"/>
        </a:p>
      </dgm:t>
    </dgm:pt>
    <dgm:pt modelId="{E01760EC-13CB-4370-AC08-B02948400319}" type="sibTrans" cxnId="{340C53D6-3B11-4364-8830-3D665B422FB7}">
      <dgm:prSet/>
      <dgm:spPr/>
      <dgm:t>
        <a:bodyPr/>
        <a:lstStyle/>
        <a:p>
          <a:endParaRPr lang="en-US"/>
        </a:p>
      </dgm:t>
    </dgm:pt>
    <dgm:pt modelId="{5FFC32BC-D0A4-4251-AACA-125E79834893}">
      <dgm:prSet/>
      <dgm:spPr/>
      <dgm:t>
        <a:bodyPr/>
        <a:lstStyle/>
        <a:p>
          <a:r>
            <a:rPr lang="it-IT" dirty="0"/>
            <a:t>Questa regola può poi sostenere la deduzione “dalle cause agli effetti” illustrata nell’esempio precedente</a:t>
          </a:r>
          <a:endParaRPr lang="en-US" dirty="0"/>
        </a:p>
      </dgm:t>
    </dgm:pt>
    <dgm:pt modelId="{936E1FE8-73FB-48ED-9D45-2E0789DCAF15}" type="parTrans" cxnId="{CF4F4CC1-ED61-435E-A2D0-930A1D07F743}">
      <dgm:prSet/>
      <dgm:spPr/>
      <dgm:t>
        <a:bodyPr/>
        <a:lstStyle/>
        <a:p>
          <a:endParaRPr lang="en-US"/>
        </a:p>
      </dgm:t>
    </dgm:pt>
    <dgm:pt modelId="{EDA52E7D-BEBF-4067-8757-A1C488EB18BD}" type="sibTrans" cxnId="{CF4F4CC1-ED61-435E-A2D0-930A1D07F743}">
      <dgm:prSet/>
      <dgm:spPr/>
      <dgm:t>
        <a:bodyPr/>
        <a:lstStyle/>
        <a:p>
          <a:endParaRPr lang="en-US"/>
        </a:p>
      </dgm:t>
    </dgm:pt>
    <dgm:pt modelId="{E8C756FB-8DF6-784B-A75F-C0DAF937BDD5}" type="pres">
      <dgm:prSet presAssocID="{62BD15F8-E7B7-49AC-9AEC-B82A212DBF6A}" presName="vert0" presStyleCnt="0">
        <dgm:presLayoutVars>
          <dgm:dir/>
          <dgm:animOne val="branch"/>
          <dgm:animLvl val="lvl"/>
        </dgm:presLayoutVars>
      </dgm:prSet>
      <dgm:spPr/>
    </dgm:pt>
    <dgm:pt modelId="{B1C42C0F-4461-2548-8117-6B196232D5D3}" type="pres">
      <dgm:prSet presAssocID="{2A705B9B-6416-4A27-ADCE-FD3FC609D3F2}" presName="thickLine" presStyleLbl="alignNode1" presStyleIdx="0" presStyleCnt="2"/>
      <dgm:spPr/>
    </dgm:pt>
    <dgm:pt modelId="{5CD048D6-3410-4544-B65D-234A59D1AB88}" type="pres">
      <dgm:prSet presAssocID="{2A705B9B-6416-4A27-ADCE-FD3FC609D3F2}" presName="horz1" presStyleCnt="0"/>
      <dgm:spPr/>
    </dgm:pt>
    <dgm:pt modelId="{F924BBCE-9A9F-8B47-B909-B08BC22F711E}" type="pres">
      <dgm:prSet presAssocID="{2A705B9B-6416-4A27-ADCE-FD3FC609D3F2}" presName="tx1" presStyleLbl="revTx" presStyleIdx="0" presStyleCnt="2"/>
      <dgm:spPr/>
    </dgm:pt>
    <dgm:pt modelId="{1DCCC921-AECD-AE48-84C2-EAD160F77DBD}" type="pres">
      <dgm:prSet presAssocID="{2A705B9B-6416-4A27-ADCE-FD3FC609D3F2}" presName="vert1" presStyleCnt="0"/>
      <dgm:spPr/>
    </dgm:pt>
    <dgm:pt modelId="{4AE6C751-46FB-DD48-B7BB-3FE2ED32C66E}" type="pres">
      <dgm:prSet presAssocID="{5FFC32BC-D0A4-4251-AACA-125E79834893}" presName="thickLine" presStyleLbl="alignNode1" presStyleIdx="1" presStyleCnt="2"/>
      <dgm:spPr/>
    </dgm:pt>
    <dgm:pt modelId="{6DA89BC1-CEA0-2641-BC76-65B7729DF7A6}" type="pres">
      <dgm:prSet presAssocID="{5FFC32BC-D0A4-4251-AACA-125E79834893}" presName="horz1" presStyleCnt="0"/>
      <dgm:spPr/>
    </dgm:pt>
    <dgm:pt modelId="{B835CE26-D1FA-4347-A67D-3AB9EF3693F4}" type="pres">
      <dgm:prSet presAssocID="{5FFC32BC-D0A4-4251-AACA-125E79834893}" presName="tx1" presStyleLbl="revTx" presStyleIdx="1" presStyleCnt="2"/>
      <dgm:spPr/>
    </dgm:pt>
    <dgm:pt modelId="{452910CA-02B5-F043-ACF2-52DFD1C9D747}" type="pres">
      <dgm:prSet presAssocID="{5FFC32BC-D0A4-4251-AACA-125E79834893}" presName="vert1" presStyleCnt="0"/>
      <dgm:spPr/>
    </dgm:pt>
  </dgm:ptLst>
  <dgm:cxnLst>
    <dgm:cxn modelId="{51EC838B-9016-7D41-AFA6-B1025AC31FF2}" type="presOf" srcId="{5FFC32BC-D0A4-4251-AACA-125E79834893}" destId="{B835CE26-D1FA-4347-A67D-3AB9EF3693F4}" srcOrd="0" destOrd="0" presId="urn:microsoft.com/office/officeart/2008/layout/LinedList"/>
    <dgm:cxn modelId="{024745B1-90FE-0246-BB82-40E9790B6733}" type="presOf" srcId="{2A705B9B-6416-4A27-ADCE-FD3FC609D3F2}" destId="{F924BBCE-9A9F-8B47-B909-B08BC22F711E}" srcOrd="0" destOrd="0" presId="urn:microsoft.com/office/officeart/2008/layout/LinedList"/>
    <dgm:cxn modelId="{CF4F4CC1-ED61-435E-A2D0-930A1D07F743}" srcId="{62BD15F8-E7B7-49AC-9AEC-B82A212DBF6A}" destId="{5FFC32BC-D0A4-4251-AACA-125E79834893}" srcOrd="1" destOrd="0" parTransId="{936E1FE8-73FB-48ED-9D45-2E0789DCAF15}" sibTransId="{EDA52E7D-BEBF-4067-8757-A1C488EB18BD}"/>
    <dgm:cxn modelId="{7CBEF6C9-64F6-C84A-9ABF-C94F3767DAAF}" type="presOf" srcId="{62BD15F8-E7B7-49AC-9AEC-B82A212DBF6A}" destId="{E8C756FB-8DF6-784B-A75F-C0DAF937BDD5}" srcOrd="0" destOrd="0" presId="urn:microsoft.com/office/officeart/2008/layout/LinedList"/>
    <dgm:cxn modelId="{340C53D6-3B11-4364-8830-3D665B422FB7}" srcId="{62BD15F8-E7B7-49AC-9AEC-B82A212DBF6A}" destId="{2A705B9B-6416-4A27-ADCE-FD3FC609D3F2}" srcOrd="0" destOrd="0" parTransId="{03CCFA1E-563B-4F9B-AEAF-A42E5669FD80}" sibTransId="{E01760EC-13CB-4370-AC08-B02948400319}"/>
    <dgm:cxn modelId="{A05926A5-07D6-314B-90D0-41DFC88E3ACB}" type="presParOf" srcId="{E8C756FB-8DF6-784B-A75F-C0DAF937BDD5}" destId="{B1C42C0F-4461-2548-8117-6B196232D5D3}" srcOrd="0" destOrd="0" presId="urn:microsoft.com/office/officeart/2008/layout/LinedList"/>
    <dgm:cxn modelId="{E73372A4-EE24-5242-8ECC-C66E847F3FA4}" type="presParOf" srcId="{E8C756FB-8DF6-784B-A75F-C0DAF937BDD5}" destId="{5CD048D6-3410-4544-B65D-234A59D1AB88}" srcOrd="1" destOrd="0" presId="urn:microsoft.com/office/officeart/2008/layout/LinedList"/>
    <dgm:cxn modelId="{2CF89F18-BA35-5749-9C87-3477A9E71FD9}" type="presParOf" srcId="{5CD048D6-3410-4544-B65D-234A59D1AB88}" destId="{F924BBCE-9A9F-8B47-B909-B08BC22F711E}" srcOrd="0" destOrd="0" presId="urn:microsoft.com/office/officeart/2008/layout/LinedList"/>
    <dgm:cxn modelId="{2AFA5BD9-1189-0841-BD14-EFCFCD000EFB}" type="presParOf" srcId="{5CD048D6-3410-4544-B65D-234A59D1AB88}" destId="{1DCCC921-AECD-AE48-84C2-EAD160F77DBD}" srcOrd="1" destOrd="0" presId="urn:microsoft.com/office/officeart/2008/layout/LinedList"/>
    <dgm:cxn modelId="{1C416D44-DEBA-554F-8AE0-BD09A60CC7D7}" type="presParOf" srcId="{E8C756FB-8DF6-784B-A75F-C0DAF937BDD5}" destId="{4AE6C751-46FB-DD48-B7BB-3FE2ED32C66E}" srcOrd="2" destOrd="0" presId="urn:microsoft.com/office/officeart/2008/layout/LinedList"/>
    <dgm:cxn modelId="{BAD32E1C-0607-1640-9DB8-D678BEE584CF}" type="presParOf" srcId="{E8C756FB-8DF6-784B-A75F-C0DAF937BDD5}" destId="{6DA89BC1-CEA0-2641-BC76-65B7729DF7A6}" srcOrd="3" destOrd="0" presId="urn:microsoft.com/office/officeart/2008/layout/LinedList"/>
    <dgm:cxn modelId="{DAFCDF7C-E8A8-5446-879E-14E6FEE294D3}" type="presParOf" srcId="{6DA89BC1-CEA0-2641-BC76-65B7729DF7A6}" destId="{B835CE26-D1FA-4347-A67D-3AB9EF3693F4}" srcOrd="0" destOrd="0" presId="urn:microsoft.com/office/officeart/2008/layout/LinedList"/>
    <dgm:cxn modelId="{CFAD5161-13FF-9A40-B65B-48F3558143A9}" type="presParOf" srcId="{6DA89BC1-CEA0-2641-BC76-65B7729DF7A6}" destId="{452910CA-02B5-F043-ACF2-52DFD1C9D74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2DF25C7-3C50-4BB4-AC32-9B3D9571F6B8}"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ED14F0E2-727C-47D0-8C54-3A489E9155D9}">
      <dgm:prSet/>
      <dgm:spPr/>
      <dgm:t>
        <a:bodyPr/>
        <a:lstStyle/>
        <a:p>
          <a:r>
            <a:rPr lang="it-IT" dirty="0"/>
            <a:t>le probabilità di esiti esaustivi e mutuamente esclusivi sommano a 1 </a:t>
          </a:r>
          <a:endParaRPr lang="en-US" dirty="0"/>
        </a:p>
      </dgm:t>
    </dgm:pt>
    <dgm:pt modelId="{F7DEEF15-EFBB-41E9-AFBF-E323D385AA21}" type="parTrans" cxnId="{08511A99-1D3C-449A-A481-39776B4D4DA5}">
      <dgm:prSet/>
      <dgm:spPr/>
      <dgm:t>
        <a:bodyPr/>
        <a:lstStyle/>
        <a:p>
          <a:endParaRPr lang="en-US"/>
        </a:p>
      </dgm:t>
    </dgm:pt>
    <dgm:pt modelId="{93640B9F-9DD4-4B2F-B080-9B1A8259DFA0}" type="sibTrans" cxnId="{08511A99-1D3C-449A-A481-39776B4D4DA5}">
      <dgm:prSet/>
      <dgm:spPr/>
      <dgm:t>
        <a:bodyPr/>
        <a:lstStyle/>
        <a:p>
          <a:endParaRPr lang="en-US"/>
        </a:p>
      </dgm:t>
    </dgm:pt>
    <dgm:pt modelId="{244C3AFB-4BDF-4AEC-BD8B-FCB5349B58F1}">
      <dgm:prSet/>
      <dgm:spPr/>
      <dgm:t>
        <a:bodyPr/>
        <a:lstStyle/>
        <a:p>
          <a:r>
            <a:rPr lang="it-IT"/>
            <a:t>Dato che un esito e la sua negazione sono esaustivi e mutuamente esclusivi, se l’esito x ha probabilità p(x), allora l’esito ¬x avrà probabilità 1 − p(x)</a:t>
          </a:r>
          <a:endParaRPr lang="en-US"/>
        </a:p>
      </dgm:t>
    </dgm:pt>
    <dgm:pt modelId="{2F4C3CEF-C603-496A-9556-36B37F2B5E6D}" type="parTrans" cxnId="{EA96FC8B-39F7-4B53-B713-022A6ED0D293}">
      <dgm:prSet/>
      <dgm:spPr/>
      <dgm:t>
        <a:bodyPr/>
        <a:lstStyle/>
        <a:p>
          <a:endParaRPr lang="en-US"/>
        </a:p>
      </dgm:t>
    </dgm:pt>
    <dgm:pt modelId="{C5807001-F3F3-44D9-9368-839A8EC91906}" type="sibTrans" cxnId="{EA96FC8B-39F7-4B53-B713-022A6ED0D293}">
      <dgm:prSet/>
      <dgm:spPr/>
      <dgm:t>
        <a:bodyPr/>
        <a:lstStyle/>
        <a:p>
          <a:endParaRPr lang="en-US"/>
        </a:p>
      </dgm:t>
    </dgm:pt>
    <dgm:pt modelId="{608F1165-CAA2-40A2-A782-4FB1BFB32D3E}">
      <dgm:prSet/>
      <dgm:spPr/>
      <dgm:t>
        <a:bodyPr/>
        <a:lstStyle/>
        <a:p>
          <a:r>
            <a:rPr lang="it-IT" dirty="0"/>
            <a:t>Esempio: questa sera posso mangiare pizza (esito x), o non mangiare pizza (esito ¬x), ma con certezza farò una delle due cose</a:t>
          </a:r>
          <a:endParaRPr lang="en-US" dirty="0"/>
        </a:p>
      </dgm:t>
    </dgm:pt>
    <dgm:pt modelId="{7C46777F-0CE2-4B91-B8CE-CF6031668A2D}" type="parTrans" cxnId="{94CBBD08-878A-4DE4-82BB-00D9CA2C8653}">
      <dgm:prSet/>
      <dgm:spPr/>
      <dgm:t>
        <a:bodyPr/>
        <a:lstStyle/>
        <a:p>
          <a:endParaRPr lang="en-US"/>
        </a:p>
      </dgm:t>
    </dgm:pt>
    <dgm:pt modelId="{3D3562F8-FB35-479A-ABC2-2D884BDBDFB8}" type="sibTrans" cxnId="{94CBBD08-878A-4DE4-82BB-00D9CA2C8653}">
      <dgm:prSet/>
      <dgm:spPr/>
      <dgm:t>
        <a:bodyPr/>
        <a:lstStyle/>
        <a:p>
          <a:endParaRPr lang="en-US"/>
        </a:p>
      </dgm:t>
    </dgm:pt>
    <dgm:pt modelId="{7048B870-4A6D-2A4B-A173-F47CFB117BF7}" type="pres">
      <dgm:prSet presAssocID="{B2DF25C7-3C50-4BB4-AC32-9B3D9571F6B8}" presName="linear" presStyleCnt="0">
        <dgm:presLayoutVars>
          <dgm:animLvl val="lvl"/>
          <dgm:resizeHandles val="exact"/>
        </dgm:presLayoutVars>
      </dgm:prSet>
      <dgm:spPr/>
    </dgm:pt>
    <dgm:pt modelId="{3A295306-598F-8C49-A254-8A10C9B9E61F}" type="pres">
      <dgm:prSet presAssocID="{ED14F0E2-727C-47D0-8C54-3A489E9155D9}" presName="parentText" presStyleLbl="node1" presStyleIdx="0" presStyleCnt="3">
        <dgm:presLayoutVars>
          <dgm:chMax val="0"/>
          <dgm:bulletEnabled val="1"/>
        </dgm:presLayoutVars>
      </dgm:prSet>
      <dgm:spPr/>
    </dgm:pt>
    <dgm:pt modelId="{A2BBB27D-57CD-8545-A465-37FDC630B908}" type="pres">
      <dgm:prSet presAssocID="{93640B9F-9DD4-4B2F-B080-9B1A8259DFA0}" presName="spacer" presStyleCnt="0"/>
      <dgm:spPr/>
    </dgm:pt>
    <dgm:pt modelId="{F930F3C6-CB0F-AB4C-BF8F-C2A90B6CD238}" type="pres">
      <dgm:prSet presAssocID="{244C3AFB-4BDF-4AEC-BD8B-FCB5349B58F1}" presName="parentText" presStyleLbl="node1" presStyleIdx="1" presStyleCnt="3">
        <dgm:presLayoutVars>
          <dgm:chMax val="0"/>
          <dgm:bulletEnabled val="1"/>
        </dgm:presLayoutVars>
      </dgm:prSet>
      <dgm:spPr/>
    </dgm:pt>
    <dgm:pt modelId="{D14ACC4B-11A7-C947-9D9B-FC1A0E078885}" type="pres">
      <dgm:prSet presAssocID="{C5807001-F3F3-44D9-9368-839A8EC91906}" presName="spacer" presStyleCnt="0"/>
      <dgm:spPr/>
    </dgm:pt>
    <dgm:pt modelId="{7790DCE1-E32A-B242-832A-404B11E6919E}" type="pres">
      <dgm:prSet presAssocID="{608F1165-CAA2-40A2-A782-4FB1BFB32D3E}" presName="parentText" presStyleLbl="node1" presStyleIdx="2" presStyleCnt="3">
        <dgm:presLayoutVars>
          <dgm:chMax val="0"/>
          <dgm:bulletEnabled val="1"/>
        </dgm:presLayoutVars>
      </dgm:prSet>
      <dgm:spPr/>
    </dgm:pt>
  </dgm:ptLst>
  <dgm:cxnLst>
    <dgm:cxn modelId="{DAE04E08-253D-6843-B18F-A83F766E9B0F}" type="presOf" srcId="{ED14F0E2-727C-47D0-8C54-3A489E9155D9}" destId="{3A295306-598F-8C49-A254-8A10C9B9E61F}" srcOrd="0" destOrd="0" presId="urn:microsoft.com/office/officeart/2005/8/layout/vList2"/>
    <dgm:cxn modelId="{94CBBD08-878A-4DE4-82BB-00D9CA2C8653}" srcId="{B2DF25C7-3C50-4BB4-AC32-9B3D9571F6B8}" destId="{608F1165-CAA2-40A2-A782-4FB1BFB32D3E}" srcOrd="2" destOrd="0" parTransId="{7C46777F-0CE2-4B91-B8CE-CF6031668A2D}" sibTransId="{3D3562F8-FB35-479A-ABC2-2D884BDBDFB8}"/>
    <dgm:cxn modelId="{BBD7F26C-1BD8-244C-91FE-4488B5C4C4F5}" type="presOf" srcId="{244C3AFB-4BDF-4AEC-BD8B-FCB5349B58F1}" destId="{F930F3C6-CB0F-AB4C-BF8F-C2A90B6CD238}" srcOrd="0" destOrd="0" presId="urn:microsoft.com/office/officeart/2005/8/layout/vList2"/>
    <dgm:cxn modelId="{EA96FC8B-39F7-4B53-B713-022A6ED0D293}" srcId="{B2DF25C7-3C50-4BB4-AC32-9B3D9571F6B8}" destId="{244C3AFB-4BDF-4AEC-BD8B-FCB5349B58F1}" srcOrd="1" destOrd="0" parTransId="{2F4C3CEF-C603-496A-9556-36B37F2B5E6D}" sibTransId="{C5807001-F3F3-44D9-9368-839A8EC91906}"/>
    <dgm:cxn modelId="{08511A99-1D3C-449A-A481-39776B4D4DA5}" srcId="{B2DF25C7-3C50-4BB4-AC32-9B3D9571F6B8}" destId="{ED14F0E2-727C-47D0-8C54-3A489E9155D9}" srcOrd="0" destOrd="0" parTransId="{F7DEEF15-EFBB-41E9-AFBF-E323D385AA21}" sibTransId="{93640B9F-9DD4-4B2F-B080-9B1A8259DFA0}"/>
    <dgm:cxn modelId="{17CDFCBD-3C4F-7A44-B8FE-AABF1F192E35}" type="presOf" srcId="{B2DF25C7-3C50-4BB4-AC32-9B3D9571F6B8}" destId="{7048B870-4A6D-2A4B-A173-F47CFB117BF7}" srcOrd="0" destOrd="0" presId="urn:microsoft.com/office/officeart/2005/8/layout/vList2"/>
    <dgm:cxn modelId="{1AFC74FF-ED55-D248-8508-E94FAD92E042}" type="presOf" srcId="{608F1165-CAA2-40A2-A782-4FB1BFB32D3E}" destId="{7790DCE1-E32A-B242-832A-404B11E6919E}" srcOrd="0" destOrd="0" presId="urn:microsoft.com/office/officeart/2005/8/layout/vList2"/>
    <dgm:cxn modelId="{3097624A-BCEE-DB4A-B311-898C51B6D2F7}" type="presParOf" srcId="{7048B870-4A6D-2A4B-A173-F47CFB117BF7}" destId="{3A295306-598F-8C49-A254-8A10C9B9E61F}" srcOrd="0" destOrd="0" presId="urn:microsoft.com/office/officeart/2005/8/layout/vList2"/>
    <dgm:cxn modelId="{EFBD5428-3BEF-2B48-BA7B-C16B2984567D}" type="presParOf" srcId="{7048B870-4A6D-2A4B-A173-F47CFB117BF7}" destId="{A2BBB27D-57CD-8545-A465-37FDC630B908}" srcOrd="1" destOrd="0" presId="urn:microsoft.com/office/officeart/2005/8/layout/vList2"/>
    <dgm:cxn modelId="{5B5EFC52-1331-934F-858E-EBE8102CF22A}" type="presParOf" srcId="{7048B870-4A6D-2A4B-A173-F47CFB117BF7}" destId="{F930F3C6-CB0F-AB4C-BF8F-C2A90B6CD238}" srcOrd="2" destOrd="0" presId="urn:microsoft.com/office/officeart/2005/8/layout/vList2"/>
    <dgm:cxn modelId="{99A3CA5F-D5DB-8B40-94B5-97AC42E777A4}" type="presParOf" srcId="{7048B870-4A6D-2A4B-A173-F47CFB117BF7}" destId="{D14ACC4B-11A7-C947-9D9B-FC1A0E078885}" srcOrd="3" destOrd="0" presId="urn:microsoft.com/office/officeart/2005/8/layout/vList2"/>
    <dgm:cxn modelId="{9C8C8F11-5261-B74F-9450-9E628C32CB74}" type="presParOf" srcId="{7048B870-4A6D-2A4B-A173-F47CFB117BF7}" destId="{7790DCE1-E32A-B242-832A-404B11E6919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07C1BA8-0BFE-4F36-B792-32A8770AB844}" type="doc">
      <dgm:prSet loTypeId="urn:microsoft.com/office/officeart/2005/8/layout/process4" loCatId="process" qsTypeId="urn:microsoft.com/office/officeart/2005/8/quickstyle/simple1" qsCatId="simple" csTypeId="urn:microsoft.com/office/officeart/2005/8/colors/accent1_2" csCatId="accent1"/>
      <dgm:spPr/>
      <dgm:t>
        <a:bodyPr/>
        <a:lstStyle/>
        <a:p>
          <a:endParaRPr lang="en-US"/>
        </a:p>
      </dgm:t>
    </dgm:pt>
    <dgm:pt modelId="{D95F79BB-3709-4587-9156-9564FC1E55C2}">
      <dgm:prSet/>
      <dgm:spPr/>
      <dgm:t>
        <a:bodyPr/>
        <a:lstStyle/>
        <a:p>
          <a:r>
            <a:rPr lang="it-IT"/>
            <a:t>Si ricordi che la forma a rapporti delle regola di Bayes ritorna un odd a posteriori, non una probabilità</a:t>
          </a:r>
          <a:endParaRPr lang="en-US"/>
        </a:p>
      </dgm:t>
    </dgm:pt>
    <dgm:pt modelId="{F09C87F9-0DE1-46FE-96CB-045EA2E97A0E}" type="parTrans" cxnId="{B8F269BA-03FA-4FDF-AC0B-38807B3E53E4}">
      <dgm:prSet/>
      <dgm:spPr/>
      <dgm:t>
        <a:bodyPr/>
        <a:lstStyle/>
        <a:p>
          <a:endParaRPr lang="en-US"/>
        </a:p>
      </dgm:t>
    </dgm:pt>
    <dgm:pt modelId="{D5D0B20D-A1C5-4542-85C8-68AFADDFE4AE}" type="sibTrans" cxnId="{B8F269BA-03FA-4FDF-AC0B-38807B3E53E4}">
      <dgm:prSet/>
      <dgm:spPr/>
      <dgm:t>
        <a:bodyPr/>
        <a:lstStyle/>
        <a:p>
          <a:endParaRPr lang="en-US"/>
        </a:p>
      </dgm:t>
    </dgm:pt>
    <dgm:pt modelId="{263082FA-0ADC-4C03-8F5B-658F6EB6C1BE}">
      <dgm:prSet/>
      <dgm:spPr/>
      <dgm:t>
        <a:bodyPr/>
        <a:lstStyle/>
        <a:p>
          <a:r>
            <a:rPr lang="it-IT"/>
            <a:t>Per trasformare un odd in una probabilità, basta dividerlo per sé stesso + 1: p=O/(O+1)</a:t>
          </a:r>
          <a:endParaRPr lang="en-US"/>
        </a:p>
      </dgm:t>
    </dgm:pt>
    <dgm:pt modelId="{96363490-5402-4A24-958F-EACFEC94AD5F}" type="parTrans" cxnId="{64740F09-CF4C-4E9A-866F-227086FD5D08}">
      <dgm:prSet/>
      <dgm:spPr/>
      <dgm:t>
        <a:bodyPr/>
        <a:lstStyle/>
        <a:p>
          <a:endParaRPr lang="en-US"/>
        </a:p>
      </dgm:t>
    </dgm:pt>
    <dgm:pt modelId="{D0B04CC7-215A-47BA-A050-8C4DC5A1570E}" type="sibTrans" cxnId="{64740F09-CF4C-4E9A-866F-227086FD5D08}">
      <dgm:prSet/>
      <dgm:spPr/>
      <dgm:t>
        <a:bodyPr/>
        <a:lstStyle/>
        <a:p>
          <a:endParaRPr lang="en-US"/>
        </a:p>
      </dgm:t>
    </dgm:pt>
    <dgm:pt modelId="{0A0800FF-F331-3A4C-BAB4-C4E5461CC821}" type="pres">
      <dgm:prSet presAssocID="{D07C1BA8-0BFE-4F36-B792-32A8770AB844}" presName="Name0" presStyleCnt="0">
        <dgm:presLayoutVars>
          <dgm:dir/>
          <dgm:animLvl val="lvl"/>
          <dgm:resizeHandles val="exact"/>
        </dgm:presLayoutVars>
      </dgm:prSet>
      <dgm:spPr/>
    </dgm:pt>
    <dgm:pt modelId="{3E371F9B-3F7E-4A49-A4E8-882B2BD548B7}" type="pres">
      <dgm:prSet presAssocID="{263082FA-0ADC-4C03-8F5B-658F6EB6C1BE}" presName="boxAndChildren" presStyleCnt="0"/>
      <dgm:spPr/>
    </dgm:pt>
    <dgm:pt modelId="{EE215350-7C80-D840-8D83-C002099067BD}" type="pres">
      <dgm:prSet presAssocID="{263082FA-0ADC-4C03-8F5B-658F6EB6C1BE}" presName="parentTextBox" presStyleLbl="node1" presStyleIdx="0" presStyleCnt="2"/>
      <dgm:spPr/>
    </dgm:pt>
    <dgm:pt modelId="{8C6F755F-5345-F84E-99E6-5BE7E9E259CA}" type="pres">
      <dgm:prSet presAssocID="{D5D0B20D-A1C5-4542-85C8-68AFADDFE4AE}" presName="sp" presStyleCnt="0"/>
      <dgm:spPr/>
    </dgm:pt>
    <dgm:pt modelId="{A15476D3-3B9E-3044-AD8B-19A6F16359A1}" type="pres">
      <dgm:prSet presAssocID="{D95F79BB-3709-4587-9156-9564FC1E55C2}" presName="arrowAndChildren" presStyleCnt="0"/>
      <dgm:spPr/>
    </dgm:pt>
    <dgm:pt modelId="{102118F9-4437-1A48-A3FE-3BB14CD45D7E}" type="pres">
      <dgm:prSet presAssocID="{D95F79BB-3709-4587-9156-9564FC1E55C2}" presName="parentTextArrow" presStyleLbl="node1" presStyleIdx="1" presStyleCnt="2"/>
      <dgm:spPr/>
    </dgm:pt>
  </dgm:ptLst>
  <dgm:cxnLst>
    <dgm:cxn modelId="{64740F09-CF4C-4E9A-866F-227086FD5D08}" srcId="{D07C1BA8-0BFE-4F36-B792-32A8770AB844}" destId="{263082FA-0ADC-4C03-8F5B-658F6EB6C1BE}" srcOrd="1" destOrd="0" parTransId="{96363490-5402-4A24-958F-EACFEC94AD5F}" sibTransId="{D0B04CC7-215A-47BA-A050-8C4DC5A1570E}"/>
    <dgm:cxn modelId="{77563247-B95F-1C4D-9845-34F2D9C4B081}" type="presOf" srcId="{263082FA-0ADC-4C03-8F5B-658F6EB6C1BE}" destId="{EE215350-7C80-D840-8D83-C002099067BD}" srcOrd="0" destOrd="0" presId="urn:microsoft.com/office/officeart/2005/8/layout/process4"/>
    <dgm:cxn modelId="{39B8845F-C575-8C46-ABE2-1341CC1D66AB}" type="presOf" srcId="{D07C1BA8-0BFE-4F36-B792-32A8770AB844}" destId="{0A0800FF-F331-3A4C-BAB4-C4E5461CC821}" srcOrd="0" destOrd="0" presId="urn:microsoft.com/office/officeart/2005/8/layout/process4"/>
    <dgm:cxn modelId="{9E7E37A3-1024-6B45-8C4C-79B0D7298BCE}" type="presOf" srcId="{D95F79BB-3709-4587-9156-9564FC1E55C2}" destId="{102118F9-4437-1A48-A3FE-3BB14CD45D7E}" srcOrd="0" destOrd="0" presId="urn:microsoft.com/office/officeart/2005/8/layout/process4"/>
    <dgm:cxn modelId="{B8F269BA-03FA-4FDF-AC0B-38807B3E53E4}" srcId="{D07C1BA8-0BFE-4F36-B792-32A8770AB844}" destId="{D95F79BB-3709-4587-9156-9564FC1E55C2}" srcOrd="0" destOrd="0" parTransId="{F09C87F9-0DE1-46FE-96CB-045EA2E97A0E}" sibTransId="{D5D0B20D-A1C5-4542-85C8-68AFADDFE4AE}"/>
    <dgm:cxn modelId="{C0BE90C4-8A54-D847-9570-B2047702F9D7}" type="presParOf" srcId="{0A0800FF-F331-3A4C-BAB4-C4E5461CC821}" destId="{3E371F9B-3F7E-4A49-A4E8-882B2BD548B7}" srcOrd="0" destOrd="0" presId="urn:microsoft.com/office/officeart/2005/8/layout/process4"/>
    <dgm:cxn modelId="{D460D25D-21B6-4A4F-B478-1DF7BB871DA4}" type="presParOf" srcId="{3E371F9B-3F7E-4A49-A4E8-882B2BD548B7}" destId="{EE215350-7C80-D840-8D83-C002099067BD}" srcOrd="0" destOrd="0" presId="urn:microsoft.com/office/officeart/2005/8/layout/process4"/>
    <dgm:cxn modelId="{3B3C1555-A72E-A448-96E5-3B1CE03486F0}" type="presParOf" srcId="{0A0800FF-F331-3A4C-BAB4-C4E5461CC821}" destId="{8C6F755F-5345-F84E-99E6-5BE7E9E259CA}" srcOrd="1" destOrd="0" presId="urn:microsoft.com/office/officeart/2005/8/layout/process4"/>
    <dgm:cxn modelId="{E7B2F41A-F3E2-294F-860D-CD545D4B5DEF}" type="presParOf" srcId="{0A0800FF-F331-3A4C-BAB4-C4E5461CC821}" destId="{A15476D3-3B9E-3044-AD8B-19A6F16359A1}" srcOrd="2" destOrd="0" presId="urn:microsoft.com/office/officeart/2005/8/layout/process4"/>
    <dgm:cxn modelId="{D6DFA76C-80B5-254E-BE29-F371DB6C0D17}" type="presParOf" srcId="{A15476D3-3B9E-3044-AD8B-19A6F16359A1}" destId="{102118F9-4437-1A48-A3FE-3BB14CD45D7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4D04BAF-BD02-4B98-BC52-F41486B0971E}"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9098F7AC-4EB2-43D9-9F61-B48F449F46C2}">
      <dgm:prSet/>
      <dgm:spPr/>
      <dgm:t>
        <a:bodyPr/>
        <a:lstStyle/>
        <a:p>
          <a:r>
            <a:rPr lang="it-IT"/>
            <a:t>Il LR può essere calcolato nello stesso modo per ¬D, e in questo caso si applica per rivedere la fiducia in H quando, invece del dato D, osserviamo la sua negazione </a:t>
          </a:r>
          <a:endParaRPr lang="en-US"/>
        </a:p>
      </dgm:t>
    </dgm:pt>
    <dgm:pt modelId="{A22ADE67-D97A-47B6-8722-0B7CB6D58847}" type="parTrans" cxnId="{7D951834-2520-4DEE-9A7E-C10384C95874}">
      <dgm:prSet/>
      <dgm:spPr/>
      <dgm:t>
        <a:bodyPr/>
        <a:lstStyle/>
        <a:p>
          <a:endParaRPr lang="en-US"/>
        </a:p>
      </dgm:t>
    </dgm:pt>
    <dgm:pt modelId="{D99F1F80-6E99-4EC2-BBBC-44C76D9FAFA2}" type="sibTrans" cxnId="{7D951834-2520-4DEE-9A7E-C10384C95874}">
      <dgm:prSet/>
      <dgm:spPr/>
      <dgm:t>
        <a:bodyPr/>
        <a:lstStyle/>
        <a:p>
          <a:endParaRPr lang="en-US"/>
        </a:p>
      </dgm:t>
    </dgm:pt>
    <dgm:pt modelId="{F43C32E0-1AB7-4612-8E44-836119E01CAC}">
      <dgm:prSet/>
      <dgm:spPr/>
      <dgm:t>
        <a:bodyPr/>
        <a:lstStyle/>
        <a:p>
          <a:r>
            <a:rPr lang="it-IT"/>
            <a:t>In gergo tecnico LR(D</a:t>
          </a:r>
          <a:r>
            <a:rPr lang="it-IT" baseline="-25000"/>
            <a:t>H</a:t>
          </a:r>
          <a:r>
            <a:rPr lang="it-IT"/>
            <a:t>) viene indicato come “LR+”, mentre LR(¬D</a:t>
          </a:r>
          <a:r>
            <a:rPr lang="it-IT" baseline="-25000"/>
            <a:t>H</a:t>
          </a:r>
          <a:r>
            <a:rPr lang="it-IT"/>
            <a:t>) come “LR−”, a indicare quale LR applicare al presentarsi (“+”) o non presentarsi (“-”) di un dato </a:t>
          </a:r>
          <a:endParaRPr lang="en-US"/>
        </a:p>
      </dgm:t>
    </dgm:pt>
    <dgm:pt modelId="{871891FC-6A35-41AB-8452-CA96A50A572C}" type="parTrans" cxnId="{0E5A7643-3E26-4CD4-A1F4-6C6857017CB3}">
      <dgm:prSet/>
      <dgm:spPr/>
      <dgm:t>
        <a:bodyPr/>
        <a:lstStyle/>
        <a:p>
          <a:endParaRPr lang="en-US"/>
        </a:p>
      </dgm:t>
    </dgm:pt>
    <dgm:pt modelId="{2FF92371-9373-437F-BB55-55D35B8ED88D}" type="sibTrans" cxnId="{0E5A7643-3E26-4CD4-A1F4-6C6857017CB3}">
      <dgm:prSet/>
      <dgm:spPr/>
      <dgm:t>
        <a:bodyPr/>
        <a:lstStyle/>
        <a:p>
          <a:endParaRPr lang="en-US"/>
        </a:p>
      </dgm:t>
    </dgm:pt>
    <dgm:pt modelId="{04327F1A-67A4-4CD3-8F8E-5ECAC8135409}">
      <dgm:prSet/>
      <dgm:spPr/>
      <dgm:t>
        <a:bodyPr/>
        <a:lstStyle/>
        <a:p>
          <a:r>
            <a:rPr lang="it-IT"/>
            <a:t>Quando LR+ è confermante, LR− è sempre falsificante; quando LR+ è falsificante, LR− è sempre confermante</a:t>
          </a:r>
          <a:endParaRPr lang="en-US"/>
        </a:p>
      </dgm:t>
    </dgm:pt>
    <dgm:pt modelId="{F3E94004-BCC0-4831-89CD-02EA63AE6B29}" type="parTrans" cxnId="{017C8BFE-3EAC-4FAD-BF39-CEE4B36C7861}">
      <dgm:prSet/>
      <dgm:spPr/>
      <dgm:t>
        <a:bodyPr/>
        <a:lstStyle/>
        <a:p>
          <a:endParaRPr lang="en-US"/>
        </a:p>
      </dgm:t>
    </dgm:pt>
    <dgm:pt modelId="{F6DD1451-B38B-436A-B438-846883C61A8A}" type="sibTrans" cxnId="{017C8BFE-3EAC-4FAD-BF39-CEE4B36C7861}">
      <dgm:prSet/>
      <dgm:spPr/>
      <dgm:t>
        <a:bodyPr/>
        <a:lstStyle/>
        <a:p>
          <a:endParaRPr lang="en-US"/>
        </a:p>
      </dgm:t>
    </dgm:pt>
    <dgm:pt modelId="{1A174B20-35A5-D24E-9ADB-2680CAF37186}" type="pres">
      <dgm:prSet presAssocID="{E4D04BAF-BD02-4B98-BC52-F41486B0971E}" presName="diagram" presStyleCnt="0">
        <dgm:presLayoutVars>
          <dgm:dir/>
          <dgm:resizeHandles val="exact"/>
        </dgm:presLayoutVars>
      </dgm:prSet>
      <dgm:spPr/>
    </dgm:pt>
    <dgm:pt modelId="{1BE076AE-CFBF-854A-8F3A-E02FF3107CBD}" type="pres">
      <dgm:prSet presAssocID="{9098F7AC-4EB2-43D9-9F61-B48F449F46C2}" presName="node" presStyleLbl="node1" presStyleIdx="0" presStyleCnt="3">
        <dgm:presLayoutVars>
          <dgm:bulletEnabled val="1"/>
        </dgm:presLayoutVars>
      </dgm:prSet>
      <dgm:spPr/>
    </dgm:pt>
    <dgm:pt modelId="{B079B3F6-D53F-8E45-BD5C-5C84196D2324}" type="pres">
      <dgm:prSet presAssocID="{D99F1F80-6E99-4EC2-BBBC-44C76D9FAFA2}" presName="sibTrans" presStyleCnt="0"/>
      <dgm:spPr/>
    </dgm:pt>
    <dgm:pt modelId="{0BAA76AD-2489-DB47-94EB-026BB2085706}" type="pres">
      <dgm:prSet presAssocID="{F43C32E0-1AB7-4612-8E44-836119E01CAC}" presName="node" presStyleLbl="node1" presStyleIdx="1" presStyleCnt="3">
        <dgm:presLayoutVars>
          <dgm:bulletEnabled val="1"/>
        </dgm:presLayoutVars>
      </dgm:prSet>
      <dgm:spPr/>
    </dgm:pt>
    <dgm:pt modelId="{84F03149-3604-A144-AB41-5C1CA81BF3D3}" type="pres">
      <dgm:prSet presAssocID="{2FF92371-9373-437F-BB55-55D35B8ED88D}" presName="sibTrans" presStyleCnt="0"/>
      <dgm:spPr/>
    </dgm:pt>
    <dgm:pt modelId="{11158E89-5477-7E48-861C-8749224419A2}" type="pres">
      <dgm:prSet presAssocID="{04327F1A-67A4-4CD3-8F8E-5ECAC8135409}" presName="node" presStyleLbl="node1" presStyleIdx="2" presStyleCnt="3">
        <dgm:presLayoutVars>
          <dgm:bulletEnabled val="1"/>
        </dgm:presLayoutVars>
      </dgm:prSet>
      <dgm:spPr/>
    </dgm:pt>
  </dgm:ptLst>
  <dgm:cxnLst>
    <dgm:cxn modelId="{2E44AD2B-572F-B645-9601-730868D343F2}" type="presOf" srcId="{F43C32E0-1AB7-4612-8E44-836119E01CAC}" destId="{0BAA76AD-2489-DB47-94EB-026BB2085706}" srcOrd="0" destOrd="0" presId="urn:microsoft.com/office/officeart/2005/8/layout/default"/>
    <dgm:cxn modelId="{7D951834-2520-4DEE-9A7E-C10384C95874}" srcId="{E4D04BAF-BD02-4B98-BC52-F41486B0971E}" destId="{9098F7AC-4EB2-43D9-9F61-B48F449F46C2}" srcOrd="0" destOrd="0" parTransId="{A22ADE67-D97A-47B6-8722-0B7CB6D58847}" sibTransId="{D99F1F80-6E99-4EC2-BBBC-44C76D9FAFA2}"/>
    <dgm:cxn modelId="{0E5A7643-3E26-4CD4-A1F4-6C6857017CB3}" srcId="{E4D04BAF-BD02-4B98-BC52-F41486B0971E}" destId="{F43C32E0-1AB7-4612-8E44-836119E01CAC}" srcOrd="1" destOrd="0" parTransId="{871891FC-6A35-41AB-8452-CA96A50A572C}" sibTransId="{2FF92371-9373-437F-BB55-55D35B8ED88D}"/>
    <dgm:cxn modelId="{49575470-245D-A249-B5CB-7B25381E78BE}" type="presOf" srcId="{9098F7AC-4EB2-43D9-9F61-B48F449F46C2}" destId="{1BE076AE-CFBF-854A-8F3A-E02FF3107CBD}" srcOrd="0" destOrd="0" presId="urn:microsoft.com/office/officeart/2005/8/layout/default"/>
    <dgm:cxn modelId="{A61FCDAB-7003-5A4A-97BE-0E3741DD41BF}" type="presOf" srcId="{04327F1A-67A4-4CD3-8F8E-5ECAC8135409}" destId="{11158E89-5477-7E48-861C-8749224419A2}" srcOrd="0" destOrd="0" presId="urn:microsoft.com/office/officeart/2005/8/layout/default"/>
    <dgm:cxn modelId="{CB3FACC6-497F-2148-9FA3-5531D0AAC554}" type="presOf" srcId="{E4D04BAF-BD02-4B98-BC52-F41486B0971E}" destId="{1A174B20-35A5-D24E-9ADB-2680CAF37186}" srcOrd="0" destOrd="0" presId="urn:microsoft.com/office/officeart/2005/8/layout/default"/>
    <dgm:cxn modelId="{017C8BFE-3EAC-4FAD-BF39-CEE4B36C7861}" srcId="{E4D04BAF-BD02-4B98-BC52-F41486B0971E}" destId="{04327F1A-67A4-4CD3-8F8E-5ECAC8135409}" srcOrd="2" destOrd="0" parTransId="{F3E94004-BCC0-4831-89CD-02EA63AE6B29}" sibTransId="{F6DD1451-B38B-436A-B438-846883C61A8A}"/>
    <dgm:cxn modelId="{1C2EAF58-6709-5243-B852-F954E659ED88}" type="presParOf" srcId="{1A174B20-35A5-D24E-9ADB-2680CAF37186}" destId="{1BE076AE-CFBF-854A-8F3A-E02FF3107CBD}" srcOrd="0" destOrd="0" presId="urn:microsoft.com/office/officeart/2005/8/layout/default"/>
    <dgm:cxn modelId="{C0F0B8BC-251D-0147-8FFC-C1CDDDB53922}" type="presParOf" srcId="{1A174B20-35A5-D24E-9ADB-2680CAF37186}" destId="{B079B3F6-D53F-8E45-BD5C-5C84196D2324}" srcOrd="1" destOrd="0" presId="urn:microsoft.com/office/officeart/2005/8/layout/default"/>
    <dgm:cxn modelId="{1C83D8BA-1EE4-9444-B0EE-E1C782B14A02}" type="presParOf" srcId="{1A174B20-35A5-D24E-9ADB-2680CAF37186}" destId="{0BAA76AD-2489-DB47-94EB-026BB2085706}" srcOrd="2" destOrd="0" presId="urn:microsoft.com/office/officeart/2005/8/layout/default"/>
    <dgm:cxn modelId="{9C6BFD7A-6491-BB4B-A838-5F32E4E867FD}" type="presParOf" srcId="{1A174B20-35A5-D24E-9ADB-2680CAF37186}" destId="{84F03149-3604-A144-AB41-5C1CA81BF3D3}" srcOrd="3" destOrd="0" presId="urn:microsoft.com/office/officeart/2005/8/layout/default"/>
    <dgm:cxn modelId="{DFD0F6DA-8D8C-1647-832F-D2E037FF5042}" type="presParOf" srcId="{1A174B20-35A5-D24E-9ADB-2680CAF37186}" destId="{11158E89-5477-7E48-861C-8749224419A2}"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1392AB3-6AE2-4425-819B-50F463D7AFA8}"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9342846C-898C-4B52-B06F-CAAA77C7DD30}">
      <dgm:prSet/>
      <dgm:spPr/>
      <dgm:t>
        <a:bodyPr/>
        <a:lstStyle/>
        <a:p>
          <a:r>
            <a:rPr lang="it-IT" dirty="0">
              <a:solidFill>
                <a:schemeClr val="tx1"/>
              </a:solidFill>
            </a:rPr>
            <a:t>Ogni ipotesi sulla natura di un concetto deve avere una sua priori</a:t>
          </a:r>
          <a:endParaRPr lang="en-US" dirty="0">
            <a:solidFill>
              <a:schemeClr val="tx1"/>
            </a:solidFill>
          </a:endParaRPr>
        </a:p>
      </dgm:t>
    </dgm:pt>
    <dgm:pt modelId="{0B5972F8-806A-46C7-B16F-47E93FDE1B80}" type="parTrans" cxnId="{CB566611-3E23-4C37-9521-3F5DB4A53EBF}">
      <dgm:prSet/>
      <dgm:spPr/>
      <dgm:t>
        <a:bodyPr/>
        <a:lstStyle/>
        <a:p>
          <a:endParaRPr lang="en-US"/>
        </a:p>
      </dgm:t>
    </dgm:pt>
    <dgm:pt modelId="{D411227A-98F7-4AD7-91AA-6FA7D6860476}" type="sibTrans" cxnId="{CB566611-3E23-4C37-9521-3F5DB4A53EBF}">
      <dgm:prSet/>
      <dgm:spPr/>
      <dgm:t>
        <a:bodyPr/>
        <a:lstStyle/>
        <a:p>
          <a:endParaRPr lang="en-US"/>
        </a:p>
      </dgm:t>
    </dgm:pt>
    <dgm:pt modelId="{D352088B-4EF5-4AA7-BDDE-523B56E04020}">
      <dgm:prSet/>
      <dgm:spPr/>
      <dgm:t>
        <a:bodyPr/>
        <a:lstStyle/>
        <a:p>
          <a:r>
            <a:rPr lang="it-IT" dirty="0">
              <a:solidFill>
                <a:schemeClr val="tx1"/>
              </a:solidFill>
            </a:rPr>
            <a:t>Altrimenti le osservazioni non avrebbero nulla da revisionare </a:t>
          </a:r>
          <a:r>
            <a:rPr lang="it-IT" dirty="0" err="1">
              <a:solidFill>
                <a:schemeClr val="tx1"/>
              </a:solidFill>
            </a:rPr>
            <a:t>bayesianamente</a:t>
          </a:r>
          <a:endParaRPr lang="en-US" dirty="0">
            <a:solidFill>
              <a:schemeClr val="tx1"/>
            </a:solidFill>
          </a:endParaRPr>
        </a:p>
      </dgm:t>
    </dgm:pt>
    <dgm:pt modelId="{14434ECA-EC4B-4109-85F0-0C907E98B48D}" type="parTrans" cxnId="{AB6C61FB-050B-4E22-B581-0BE1B350B853}">
      <dgm:prSet/>
      <dgm:spPr/>
      <dgm:t>
        <a:bodyPr/>
        <a:lstStyle/>
        <a:p>
          <a:endParaRPr lang="en-US"/>
        </a:p>
      </dgm:t>
    </dgm:pt>
    <dgm:pt modelId="{D2A8F785-8491-4A6B-820F-2359058671A0}" type="sibTrans" cxnId="{AB6C61FB-050B-4E22-B581-0BE1B350B853}">
      <dgm:prSet/>
      <dgm:spPr/>
      <dgm:t>
        <a:bodyPr/>
        <a:lstStyle/>
        <a:p>
          <a:endParaRPr lang="en-US"/>
        </a:p>
      </dgm:t>
    </dgm:pt>
    <dgm:pt modelId="{C8D5CF56-823D-4534-91F3-9302523E1F31}">
      <dgm:prSet/>
      <dgm:spPr/>
      <dgm:t>
        <a:bodyPr/>
        <a:lstStyle/>
        <a:p>
          <a:r>
            <a:rPr lang="it-IT" dirty="0">
              <a:solidFill>
                <a:schemeClr val="tx1"/>
              </a:solidFill>
            </a:rPr>
            <a:t>Ma se le priori fossero tutte eguali, la revisione supporterebbe i concetti più specifici: con maggiori </a:t>
          </a:r>
          <a:r>
            <a:rPr lang="it-IT" dirty="0" err="1">
              <a:solidFill>
                <a:schemeClr val="tx1"/>
              </a:solidFill>
            </a:rPr>
            <a:t>likelihood</a:t>
          </a:r>
          <a:r>
            <a:rPr lang="it-IT" dirty="0">
              <a:solidFill>
                <a:schemeClr val="tx1"/>
              </a:solidFill>
            </a:rPr>
            <a:t> verso i dati. </a:t>
          </a:r>
          <a:endParaRPr lang="en-US" dirty="0">
            <a:solidFill>
              <a:schemeClr val="tx1"/>
            </a:solidFill>
          </a:endParaRPr>
        </a:p>
      </dgm:t>
    </dgm:pt>
    <dgm:pt modelId="{7D9DA8D6-98D0-4D8E-A208-583364C7C7C3}" type="parTrans" cxnId="{D5C60C4A-D85F-4C56-89C0-31E7954B5E2B}">
      <dgm:prSet/>
      <dgm:spPr/>
      <dgm:t>
        <a:bodyPr/>
        <a:lstStyle/>
        <a:p>
          <a:endParaRPr lang="en-US"/>
        </a:p>
      </dgm:t>
    </dgm:pt>
    <dgm:pt modelId="{185BB5FA-4695-4339-B28A-97C7FB1548A9}" type="sibTrans" cxnId="{D5C60C4A-D85F-4C56-89C0-31E7954B5E2B}">
      <dgm:prSet/>
      <dgm:spPr/>
      <dgm:t>
        <a:bodyPr/>
        <a:lstStyle/>
        <a:p>
          <a:endParaRPr lang="en-US"/>
        </a:p>
      </dgm:t>
    </dgm:pt>
    <dgm:pt modelId="{9DC29DB9-33E4-4033-B396-C33C797A9F37}">
      <dgm:prSet/>
      <dgm:spPr/>
      <dgm:t>
        <a:bodyPr/>
        <a:lstStyle/>
        <a:p>
          <a:r>
            <a:rPr lang="it-IT" dirty="0">
              <a:solidFill>
                <a:schemeClr val="tx1"/>
              </a:solidFill>
            </a:rPr>
            <a:t>Questo tende a non avvenire: </a:t>
          </a:r>
          <a:r>
            <a:rPr lang="it-IT" dirty="0" err="1">
              <a:solidFill>
                <a:schemeClr val="tx1"/>
              </a:solidFill>
            </a:rPr>
            <a:t>preferiemo</a:t>
          </a:r>
          <a:r>
            <a:rPr lang="it-IT" dirty="0">
              <a:solidFill>
                <a:schemeClr val="tx1"/>
              </a:solidFill>
            </a:rPr>
            <a:t> apprendere concetti più informativi, ma non troppo specifici. </a:t>
          </a:r>
          <a:r>
            <a:rPr lang="it-IT" dirty="0" err="1">
              <a:solidFill>
                <a:schemeClr val="tx1"/>
              </a:solidFill>
            </a:rPr>
            <a:t>Perchè</a:t>
          </a:r>
          <a:r>
            <a:rPr lang="it-IT" dirty="0">
              <a:solidFill>
                <a:schemeClr val="tx1"/>
              </a:solidFill>
            </a:rPr>
            <a:t> questo avviene?  </a:t>
          </a:r>
          <a:endParaRPr lang="en-US" dirty="0">
            <a:solidFill>
              <a:schemeClr val="tx1"/>
            </a:solidFill>
          </a:endParaRPr>
        </a:p>
      </dgm:t>
    </dgm:pt>
    <dgm:pt modelId="{68CF6D16-7923-475C-B579-803DD0FAD467}" type="parTrans" cxnId="{2E518183-5C07-43D4-9C5E-43F9EAB26DC8}">
      <dgm:prSet/>
      <dgm:spPr/>
      <dgm:t>
        <a:bodyPr/>
        <a:lstStyle/>
        <a:p>
          <a:endParaRPr lang="en-US"/>
        </a:p>
      </dgm:t>
    </dgm:pt>
    <dgm:pt modelId="{9A2BE3A3-F66C-4535-BF93-69B55F1C8221}" type="sibTrans" cxnId="{2E518183-5C07-43D4-9C5E-43F9EAB26DC8}">
      <dgm:prSet/>
      <dgm:spPr/>
      <dgm:t>
        <a:bodyPr/>
        <a:lstStyle/>
        <a:p>
          <a:endParaRPr lang="en-US"/>
        </a:p>
      </dgm:t>
    </dgm:pt>
    <dgm:pt modelId="{B0F0D30F-D41E-FA4A-BE86-379DE8E838CE}" type="pres">
      <dgm:prSet presAssocID="{41392AB3-6AE2-4425-819B-50F463D7AFA8}" presName="linear" presStyleCnt="0">
        <dgm:presLayoutVars>
          <dgm:animLvl val="lvl"/>
          <dgm:resizeHandles val="exact"/>
        </dgm:presLayoutVars>
      </dgm:prSet>
      <dgm:spPr/>
    </dgm:pt>
    <dgm:pt modelId="{204F63F6-31A5-A547-8BE7-6118226F19F9}" type="pres">
      <dgm:prSet presAssocID="{9342846C-898C-4B52-B06F-CAAA77C7DD30}" presName="parentText" presStyleLbl="node1" presStyleIdx="0" presStyleCnt="4">
        <dgm:presLayoutVars>
          <dgm:chMax val="0"/>
          <dgm:bulletEnabled val="1"/>
        </dgm:presLayoutVars>
      </dgm:prSet>
      <dgm:spPr/>
    </dgm:pt>
    <dgm:pt modelId="{C6C58907-0EBE-C34D-91AC-6608AF24D997}" type="pres">
      <dgm:prSet presAssocID="{D411227A-98F7-4AD7-91AA-6FA7D6860476}" presName="spacer" presStyleCnt="0"/>
      <dgm:spPr/>
    </dgm:pt>
    <dgm:pt modelId="{538F10B8-52DF-7B4D-B5A6-ED4180138530}" type="pres">
      <dgm:prSet presAssocID="{D352088B-4EF5-4AA7-BDDE-523B56E04020}" presName="parentText" presStyleLbl="node1" presStyleIdx="1" presStyleCnt="4">
        <dgm:presLayoutVars>
          <dgm:chMax val="0"/>
          <dgm:bulletEnabled val="1"/>
        </dgm:presLayoutVars>
      </dgm:prSet>
      <dgm:spPr/>
    </dgm:pt>
    <dgm:pt modelId="{60CC261C-2C56-F242-B964-D5ABF334A020}" type="pres">
      <dgm:prSet presAssocID="{D2A8F785-8491-4A6B-820F-2359058671A0}" presName="spacer" presStyleCnt="0"/>
      <dgm:spPr/>
    </dgm:pt>
    <dgm:pt modelId="{6AA54BB2-892F-9343-8CAE-C34E3E795B9C}" type="pres">
      <dgm:prSet presAssocID="{C8D5CF56-823D-4534-91F3-9302523E1F31}" presName="parentText" presStyleLbl="node1" presStyleIdx="2" presStyleCnt="4">
        <dgm:presLayoutVars>
          <dgm:chMax val="0"/>
          <dgm:bulletEnabled val="1"/>
        </dgm:presLayoutVars>
      </dgm:prSet>
      <dgm:spPr/>
    </dgm:pt>
    <dgm:pt modelId="{4C124A83-7E3C-C841-921D-FECA6DB0E792}" type="pres">
      <dgm:prSet presAssocID="{185BB5FA-4695-4339-B28A-97C7FB1548A9}" presName="spacer" presStyleCnt="0"/>
      <dgm:spPr/>
    </dgm:pt>
    <dgm:pt modelId="{2CC0B51B-D719-B744-B284-7B9C160B4928}" type="pres">
      <dgm:prSet presAssocID="{9DC29DB9-33E4-4033-B396-C33C797A9F37}" presName="parentText" presStyleLbl="node1" presStyleIdx="3" presStyleCnt="4">
        <dgm:presLayoutVars>
          <dgm:chMax val="0"/>
          <dgm:bulletEnabled val="1"/>
        </dgm:presLayoutVars>
      </dgm:prSet>
      <dgm:spPr/>
    </dgm:pt>
  </dgm:ptLst>
  <dgm:cxnLst>
    <dgm:cxn modelId="{CB566611-3E23-4C37-9521-3F5DB4A53EBF}" srcId="{41392AB3-6AE2-4425-819B-50F463D7AFA8}" destId="{9342846C-898C-4B52-B06F-CAAA77C7DD30}" srcOrd="0" destOrd="0" parTransId="{0B5972F8-806A-46C7-B16F-47E93FDE1B80}" sibTransId="{D411227A-98F7-4AD7-91AA-6FA7D6860476}"/>
    <dgm:cxn modelId="{8C0DC914-BEB9-0C4D-86E5-F1B9B19A0214}" type="presOf" srcId="{C8D5CF56-823D-4534-91F3-9302523E1F31}" destId="{6AA54BB2-892F-9343-8CAE-C34E3E795B9C}" srcOrd="0" destOrd="0" presId="urn:microsoft.com/office/officeart/2005/8/layout/vList2"/>
    <dgm:cxn modelId="{23514845-799D-DD48-AFC4-6E3671AE78BB}" type="presOf" srcId="{9DC29DB9-33E4-4033-B396-C33C797A9F37}" destId="{2CC0B51B-D719-B744-B284-7B9C160B4928}" srcOrd="0" destOrd="0" presId="urn:microsoft.com/office/officeart/2005/8/layout/vList2"/>
    <dgm:cxn modelId="{D5C60C4A-D85F-4C56-89C0-31E7954B5E2B}" srcId="{41392AB3-6AE2-4425-819B-50F463D7AFA8}" destId="{C8D5CF56-823D-4534-91F3-9302523E1F31}" srcOrd="2" destOrd="0" parTransId="{7D9DA8D6-98D0-4D8E-A208-583364C7C7C3}" sibTransId="{185BB5FA-4695-4339-B28A-97C7FB1548A9}"/>
    <dgm:cxn modelId="{2E518183-5C07-43D4-9C5E-43F9EAB26DC8}" srcId="{41392AB3-6AE2-4425-819B-50F463D7AFA8}" destId="{9DC29DB9-33E4-4033-B396-C33C797A9F37}" srcOrd="3" destOrd="0" parTransId="{68CF6D16-7923-475C-B579-803DD0FAD467}" sibTransId="{9A2BE3A3-F66C-4535-BF93-69B55F1C8221}"/>
    <dgm:cxn modelId="{1C1896B1-E9FD-5849-AD1D-F58A0989BB5C}" type="presOf" srcId="{9342846C-898C-4B52-B06F-CAAA77C7DD30}" destId="{204F63F6-31A5-A547-8BE7-6118226F19F9}" srcOrd="0" destOrd="0" presId="urn:microsoft.com/office/officeart/2005/8/layout/vList2"/>
    <dgm:cxn modelId="{181F81CF-ADF5-A546-98B5-80AE42DD001A}" type="presOf" srcId="{41392AB3-6AE2-4425-819B-50F463D7AFA8}" destId="{B0F0D30F-D41E-FA4A-BE86-379DE8E838CE}" srcOrd="0" destOrd="0" presId="urn:microsoft.com/office/officeart/2005/8/layout/vList2"/>
    <dgm:cxn modelId="{2A9D96DB-8AB3-BC43-9D0E-486B48D36A16}" type="presOf" srcId="{D352088B-4EF5-4AA7-BDDE-523B56E04020}" destId="{538F10B8-52DF-7B4D-B5A6-ED4180138530}" srcOrd="0" destOrd="0" presId="urn:microsoft.com/office/officeart/2005/8/layout/vList2"/>
    <dgm:cxn modelId="{AB6C61FB-050B-4E22-B581-0BE1B350B853}" srcId="{41392AB3-6AE2-4425-819B-50F463D7AFA8}" destId="{D352088B-4EF5-4AA7-BDDE-523B56E04020}" srcOrd="1" destOrd="0" parTransId="{14434ECA-EC4B-4109-85F0-0C907E98B48D}" sibTransId="{D2A8F785-8491-4A6B-820F-2359058671A0}"/>
    <dgm:cxn modelId="{C5992A0D-D009-E044-9402-57D5329E3B34}" type="presParOf" srcId="{B0F0D30F-D41E-FA4A-BE86-379DE8E838CE}" destId="{204F63F6-31A5-A547-8BE7-6118226F19F9}" srcOrd="0" destOrd="0" presId="urn:microsoft.com/office/officeart/2005/8/layout/vList2"/>
    <dgm:cxn modelId="{03F7C9E4-87F4-4647-86C8-E0F958275F84}" type="presParOf" srcId="{B0F0D30F-D41E-FA4A-BE86-379DE8E838CE}" destId="{C6C58907-0EBE-C34D-91AC-6608AF24D997}" srcOrd="1" destOrd="0" presId="urn:microsoft.com/office/officeart/2005/8/layout/vList2"/>
    <dgm:cxn modelId="{0F2315B0-FC3B-9C45-8DCF-9E9AEBD167F6}" type="presParOf" srcId="{B0F0D30F-D41E-FA4A-BE86-379DE8E838CE}" destId="{538F10B8-52DF-7B4D-B5A6-ED4180138530}" srcOrd="2" destOrd="0" presId="urn:microsoft.com/office/officeart/2005/8/layout/vList2"/>
    <dgm:cxn modelId="{8137BAE3-E2D9-A94A-8B3D-A48CEE75982B}" type="presParOf" srcId="{B0F0D30F-D41E-FA4A-BE86-379DE8E838CE}" destId="{60CC261C-2C56-F242-B964-D5ABF334A020}" srcOrd="3" destOrd="0" presId="urn:microsoft.com/office/officeart/2005/8/layout/vList2"/>
    <dgm:cxn modelId="{B35B3979-5B3D-A84A-9CD9-40B8DC213820}" type="presParOf" srcId="{B0F0D30F-D41E-FA4A-BE86-379DE8E838CE}" destId="{6AA54BB2-892F-9343-8CAE-C34E3E795B9C}" srcOrd="4" destOrd="0" presId="urn:microsoft.com/office/officeart/2005/8/layout/vList2"/>
    <dgm:cxn modelId="{5BEA925D-8660-984E-9DF5-2B64169BACDE}" type="presParOf" srcId="{B0F0D30F-D41E-FA4A-BE86-379DE8E838CE}" destId="{4C124A83-7E3C-C841-921D-FECA6DB0E792}" srcOrd="5" destOrd="0" presId="urn:microsoft.com/office/officeart/2005/8/layout/vList2"/>
    <dgm:cxn modelId="{E12B52EC-6964-284E-8CE3-16A8E5634C71}" type="presParOf" srcId="{B0F0D30F-D41E-FA4A-BE86-379DE8E838CE}" destId="{2CC0B51B-D719-B744-B284-7B9C160B492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3736C81-BB22-4EE8-B9FA-C79B860B7FA3}"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3C28A417-13CA-4B9A-8036-DEA5B446BC75}">
      <dgm:prSet/>
      <dgm:spPr/>
      <dgm:t>
        <a:bodyPr/>
        <a:lstStyle/>
        <a:p>
          <a:r>
            <a:rPr lang="it-IT" b="1"/>
            <a:t>Dato osservato</a:t>
          </a:r>
          <a:r>
            <a:rPr lang="it-IT"/>
            <a:t>: la terma di numeri </a:t>
          </a:r>
          <a:r>
            <a:rPr lang="it-IT" b="1"/>
            <a:t>2-4-8</a:t>
          </a:r>
          <a:endParaRPr lang="en-US"/>
        </a:p>
      </dgm:t>
    </dgm:pt>
    <dgm:pt modelId="{4BB22F49-31D6-4F38-B551-477041893CFB}" type="parTrans" cxnId="{81A4B59D-B20D-47A8-B640-6F4FD3A42262}">
      <dgm:prSet/>
      <dgm:spPr/>
      <dgm:t>
        <a:bodyPr/>
        <a:lstStyle/>
        <a:p>
          <a:endParaRPr lang="en-US"/>
        </a:p>
      </dgm:t>
    </dgm:pt>
    <dgm:pt modelId="{D7D53254-18F5-4E0D-A88F-7F139526B85B}" type="sibTrans" cxnId="{81A4B59D-B20D-47A8-B640-6F4FD3A42262}">
      <dgm:prSet/>
      <dgm:spPr/>
      <dgm:t>
        <a:bodyPr/>
        <a:lstStyle/>
        <a:p>
          <a:endParaRPr lang="en-US"/>
        </a:p>
      </dgm:t>
    </dgm:pt>
    <dgm:pt modelId="{05F4221A-3EDD-4CD8-B503-6575BF84A773}">
      <dgm:prSet/>
      <dgm:spPr/>
      <dgm:t>
        <a:bodyPr/>
        <a:lstStyle/>
        <a:p>
          <a:r>
            <a:rPr lang="it-IT"/>
            <a:t>Ipotizzare la regola che ha generato la terna: cioè, apprendere il </a:t>
          </a:r>
          <a:r>
            <a:rPr lang="it-IT" b="1"/>
            <a:t>concetto</a:t>
          </a:r>
          <a:r>
            <a:rPr lang="it-IT"/>
            <a:t> di  «quel tipo di terne»</a:t>
          </a:r>
          <a:endParaRPr lang="en-US"/>
        </a:p>
      </dgm:t>
    </dgm:pt>
    <dgm:pt modelId="{040BE717-85D5-45A6-89C5-8B699647A85D}" type="parTrans" cxnId="{4978976A-9137-481E-895D-A4BA6848023C}">
      <dgm:prSet/>
      <dgm:spPr/>
      <dgm:t>
        <a:bodyPr/>
        <a:lstStyle/>
        <a:p>
          <a:endParaRPr lang="en-US"/>
        </a:p>
      </dgm:t>
    </dgm:pt>
    <dgm:pt modelId="{76388E6A-31F8-4438-AB7B-9BF25EAF8988}" type="sibTrans" cxnId="{4978976A-9137-481E-895D-A4BA6848023C}">
      <dgm:prSet/>
      <dgm:spPr/>
      <dgm:t>
        <a:bodyPr/>
        <a:lstStyle/>
        <a:p>
          <a:endParaRPr lang="en-US"/>
        </a:p>
      </dgm:t>
    </dgm:pt>
    <dgm:pt modelId="{F26943AC-5682-48B1-BA68-B3F577F1ACD1}">
      <dgm:prSet/>
      <dgm:spPr/>
      <dgm:t>
        <a:bodyPr/>
        <a:lstStyle/>
        <a:p>
          <a:r>
            <a:rPr lang="it-IT"/>
            <a:t>Vien da pensare H</a:t>
          </a:r>
          <a:r>
            <a:rPr lang="it-IT" baseline="-25000"/>
            <a:t>1</a:t>
          </a:r>
          <a:r>
            <a:rPr lang="it-IT"/>
            <a:t>: «</a:t>
          </a:r>
          <a:r>
            <a:rPr lang="it-IT" b="1"/>
            <a:t>le terne che crescono in ordine x 2</a:t>
          </a:r>
          <a:r>
            <a:rPr lang="it-IT"/>
            <a:t>»</a:t>
          </a:r>
          <a:endParaRPr lang="en-US"/>
        </a:p>
      </dgm:t>
    </dgm:pt>
    <dgm:pt modelId="{5D85195E-6B13-4BE7-BCCB-F99F7196D04E}" type="parTrans" cxnId="{6F3DB3ED-5CEF-48DD-B05C-A47623DE5705}">
      <dgm:prSet/>
      <dgm:spPr/>
      <dgm:t>
        <a:bodyPr/>
        <a:lstStyle/>
        <a:p>
          <a:endParaRPr lang="en-US"/>
        </a:p>
      </dgm:t>
    </dgm:pt>
    <dgm:pt modelId="{F5622154-2015-4F23-BF65-DF6E9719CCF1}" type="sibTrans" cxnId="{6F3DB3ED-5CEF-48DD-B05C-A47623DE5705}">
      <dgm:prSet/>
      <dgm:spPr/>
      <dgm:t>
        <a:bodyPr/>
        <a:lstStyle/>
        <a:p>
          <a:endParaRPr lang="en-US"/>
        </a:p>
      </dgm:t>
    </dgm:pt>
    <dgm:pt modelId="{B85DFEE1-51E6-4727-9B86-6BC39800812D}">
      <dgm:prSet/>
      <dgm:spPr/>
      <dgm:t>
        <a:bodyPr/>
        <a:lstStyle/>
        <a:p>
          <a:r>
            <a:rPr lang="it-IT"/>
            <a:t>H</a:t>
          </a:r>
          <a:r>
            <a:rPr lang="it-IT" baseline="-25000"/>
            <a:t>1</a:t>
          </a:r>
          <a:r>
            <a:rPr lang="it-IT"/>
            <a:t> è senz’altro più informativa di H</a:t>
          </a:r>
          <a:r>
            <a:rPr lang="it-IT" baseline="-25000"/>
            <a:t>2</a:t>
          </a:r>
          <a:r>
            <a:rPr lang="it-IT"/>
            <a:t>: «terne di numeri pari». H</a:t>
          </a:r>
          <a:r>
            <a:rPr lang="it-IT" baseline="-25000"/>
            <a:t>1</a:t>
          </a:r>
          <a:r>
            <a:rPr lang="it-IT"/>
            <a:t> coglie più regolarità osservabili nel dato.</a:t>
          </a:r>
          <a:endParaRPr lang="en-US"/>
        </a:p>
      </dgm:t>
    </dgm:pt>
    <dgm:pt modelId="{1CD7A4BB-6A29-4113-AFFB-423BD2A77BED}" type="parTrans" cxnId="{52B4FFE6-8575-49E1-9985-908B99D44DA2}">
      <dgm:prSet/>
      <dgm:spPr/>
      <dgm:t>
        <a:bodyPr/>
        <a:lstStyle/>
        <a:p>
          <a:endParaRPr lang="en-US"/>
        </a:p>
      </dgm:t>
    </dgm:pt>
    <dgm:pt modelId="{6BF4EA20-78F0-423B-9D2E-CFF2EC9BFF33}" type="sibTrans" cxnId="{52B4FFE6-8575-49E1-9985-908B99D44DA2}">
      <dgm:prSet/>
      <dgm:spPr/>
      <dgm:t>
        <a:bodyPr/>
        <a:lstStyle/>
        <a:p>
          <a:endParaRPr lang="en-US"/>
        </a:p>
      </dgm:t>
    </dgm:pt>
    <dgm:pt modelId="{8A52BACC-E73C-4197-91E8-9D06EFBA9BAA}">
      <dgm:prSet/>
      <dgm:spPr/>
      <dgm:t>
        <a:bodyPr/>
        <a:lstStyle/>
        <a:p>
          <a:r>
            <a:rPr lang="it-IT"/>
            <a:t>Ma è molto meno informativa dell’ipotesi «overfit» H</a:t>
          </a:r>
          <a:r>
            <a:rPr lang="it-IT" baseline="-25000"/>
            <a:t>3</a:t>
          </a:r>
          <a:r>
            <a:rPr lang="it-IT"/>
            <a:t>:  «terne che crescono in ordine x 2 e composte da numeri &lt; 10» (e di moltissime altre).</a:t>
          </a:r>
          <a:endParaRPr lang="en-US"/>
        </a:p>
      </dgm:t>
    </dgm:pt>
    <dgm:pt modelId="{E594C85D-B35A-4DE1-8E22-240270FB7BC9}" type="parTrans" cxnId="{6938B21F-C0EE-4272-BF85-8C57CE910E42}">
      <dgm:prSet/>
      <dgm:spPr/>
      <dgm:t>
        <a:bodyPr/>
        <a:lstStyle/>
        <a:p>
          <a:endParaRPr lang="en-US"/>
        </a:p>
      </dgm:t>
    </dgm:pt>
    <dgm:pt modelId="{7C178C44-E34E-4656-A7E2-BF1A2214BAEE}" type="sibTrans" cxnId="{6938B21F-C0EE-4272-BF85-8C57CE910E42}">
      <dgm:prSet/>
      <dgm:spPr/>
      <dgm:t>
        <a:bodyPr/>
        <a:lstStyle/>
        <a:p>
          <a:endParaRPr lang="en-US"/>
        </a:p>
      </dgm:t>
    </dgm:pt>
    <dgm:pt modelId="{4A2C2000-A0EC-430D-92EA-80133C92A316}">
      <dgm:prSet/>
      <dgm:spPr/>
      <dgm:t>
        <a:bodyPr/>
        <a:lstStyle/>
        <a:p>
          <a:r>
            <a:rPr lang="it-IT"/>
            <a:t>Eppure, p(D|H</a:t>
          </a:r>
          <a:r>
            <a:rPr lang="it-IT" baseline="-25000"/>
            <a:t>3</a:t>
          </a:r>
          <a:r>
            <a:rPr lang="it-IT"/>
            <a:t>) &gt; p(D|H</a:t>
          </a:r>
          <a:r>
            <a:rPr lang="it-IT" baseline="-25000"/>
            <a:t>1</a:t>
          </a:r>
          <a:r>
            <a:rPr lang="it-IT"/>
            <a:t>): quindi, se H</a:t>
          </a:r>
          <a:r>
            <a:rPr lang="it-IT" baseline="-25000"/>
            <a:t>1 </a:t>
          </a:r>
          <a:r>
            <a:rPr lang="it-IT"/>
            <a:t>e H</a:t>
          </a:r>
          <a:r>
            <a:rPr lang="it-IT" baseline="-25000"/>
            <a:t>3 </a:t>
          </a:r>
          <a:r>
            <a:rPr lang="it-IT"/>
            <a:t>avessero pari probabilità a priori, la maggior likelihood di H</a:t>
          </a:r>
          <a:r>
            <a:rPr lang="it-IT" baseline="-25000"/>
            <a:t>3</a:t>
          </a:r>
          <a:r>
            <a:rPr lang="it-IT"/>
            <a:t> dovrebbe far venire quella, in mente, e non H</a:t>
          </a:r>
          <a:r>
            <a:rPr lang="it-IT" baseline="-25000"/>
            <a:t>1</a:t>
          </a:r>
          <a:endParaRPr lang="en-US"/>
        </a:p>
      </dgm:t>
    </dgm:pt>
    <dgm:pt modelId="{2FBEE222-225E-43C9-A4EF-AD9E42AB66AA}" type="parTrans" cxnId="{8E70456B-000C-4380-B754-C6FF99924376}">
      <dgm:prSet/>
      <dgm:spPr/>
      <dgm:t>
        <a:bodyPr/>
        <a:lstStyle/>
        <a:p>
          <a:endParaRPr lang="en-US"/>
        </a:p>
      </dgm:t>
    </dgm:pt>
    <dgm:pt modelId="{250A0313-66CB-45F9-87E6-1B4FAFD28504}" type="sibTrans" cxnId="{8E70456B-000C-4380-B754-C6FF99924376}">
      <dgm:prSet/>
      <dgm:spPr/>
      <dgm:t>
        <a:bodyPr/>
        <a:lstStyle/>
        <a:p>
          <a:endParaRPr lang="en-US"/>
        </a:p>
      </dgm:t>
    </dgm:pt>
    <dgm:pt modelId="{C1548475-14ED-8646-9252-641BE7E9D8B9}" type="pres">
      <dgm:prSet presAssocID="{E3736C81-BB22-4EE8-B9FA-C79B860B7FA3}" presName="vert0" presStyleCnt="0">
        <dgm:presLayoutVars>
          <dgm:dir/>
          <dgm:animOne val="branch"/>
          <dgm:animLvl val="lvl"/>
        </dgm:presLayoutVars>
      </dgm:prSet>
      <dgm:spPr/>
    </dgm:pt>
    <dgm:pt modelId="{98831D95-8B32-2644-BC75-E4BB0B1D631D}" type="pres">
      <dgm:prSet presAssocID="{3C28A417-13CA-4B9A-8036-DEA5B446BC75}" presName="thickLine" presStyleLbl="alignNode1" presStyleIdx="0" presStyleCnt="6"/>
      <dgm:spPr/>
    </dgm:pt>
    <dgm:pt modelId="{C1B763A3-B7BC-5D4E-AAAE-C609A4CEA7B8}" type="pres">
      <dgm:prSet presAssocID="{3C28A417-13CA-4B9A-8036-DEA5B446BC75}" presName="horz1" presStyleCnt="0"/>
      <dgm:spPr/>
    </dgm:pt>
    <dgm:pt modelId="{A8F8C874-63D0-1841-8D81-4C9878C5AF7D}" type="pres">
      <dgm:prSet presAssocID="{3C28A417-13CA-4B9A-8036-DEA5B446BC75}" presName="tx1" presStyleLbl="revTx" presStyleIdx="0" presStyleCnt="6"/>
      <dgm:spPr/>
    </dgm:pt>
    <dgm:pt modelId="{63BF1B54-21AA-0C47-828E-A3015215A17D}" type="pres">
      <dgm:prSet presAssocID="{3C28A417-13CA-4B9A-8036-DEA5B446BC75}" presName="vert1" presStyleCnt="0"/>
      <dgm:spPr/>
    </dgm:pt>
    <dgm:pt modelId="{D35510B5-8693-E440-B20A-E5C5732C7137}" type="pres">
      <dgm:prSet presAssocID="{05F4221A-3EDD-4CD8-B503-6575BF84A773}" presName="thickLine" presStyleLbl="alignNode1" presStyleIdx="1" presStyleCnt="6"/>
      <dgm:spPr/>
    </dgm:pt>
    <dgm:pt modelId="{3FDD937C-3044-974A-A092-1D74D715216C}" type="pres">
      <dgm:prSet presAssocID="{05F4221A-3EDD-4CD8-B503-6575BF84A773}" presName="horz1" presStyleCnt="0"/>
      <dgm:spPr/>
    </dgm:pt>
    <dgm:pt modelId="{88548F3C-A630-984C-A520-2708ACD07F61}" type="pres">
      <dgm:prSet presAssocID="{05F4221A-3EDD-4CD8-B503-6575BF84A773}" presName="tx1" presStyleLbl="revTx" presStyleIdx="1" presStyleCnt="6"/>
      <dgm:spPr/>
    </dgm:pt>
    <dgm:pt modelId="{F5D51B3A-07B2-934D-8CA4-0CCF68CD2AA5}" type="pres">
      <dgm:prSet presAssocID="{05F4221A-3EDD-4CD8-B503-6575BF84A773}" presName="vert1" presStyleCnt="0"/>
      <dgm:spPr/>
    </dgm:pt>
    <dgm:pt modelId="{E5AD1346-4663-C644-AB13-49E4D5FFE69D}" type="pres">
      <dgm:prSet presAssocID="{F26943AC-5682-48B1-BA68-B3F577F1ACD1}" presName="thickLine" presStyleLbl="alignNode1" presStyleIdx="2" presStyleCnt="6"/>
      <dgm:spPr/>
    </dgm:pt>
    <dgm:pt modelId="{49E18596-8350-1142-8891-021D57BFBAA3}" type="pres">
      <dgm:prSet presAssocID="{F26943AC-5682-48B1-BA68-B3F577F1ACD1}" presName="horz1" presStyleCnt="0"/>
      <dgm:spPr/>
    </dgm:pt>
    <dgm:pt modelId="{450E21F3-FD1C-4243-B365-F312A32B5065}" type="pres">
      <dgm:prSet presAssocID="{F26943AC-5682-48B1-BA68-B3F577F1ACD1}" presName="tx1" presStyleLbl="revTx" presStyleIdx="2" presStyleCnt="6"/>
      <dgm:spPr/>
    </dgm:pt>
    <dgm:pt modelId="{63D10C33-160D-AB4D-B7CB-9703336197F2}" type="pres">
      <dgm:prSet presAssocID="{F26943AC-5682-48B1-BA68-B3F577F1ACD1}" presName="vert1" presStyleCnt="0"/>
      <dgm:spPr/>
    </dgm:pt>
    <dgm:pt modelId="{DCF64DB4-46C5-E149-8329-D5CC1E0445B4}" type="pres">
      <dgm:prSet presAssocID="{B85DFEE1-51E6-4727-9B86-6BC39800812D}" presName="thickLine" presStyleLbl="alignNode1" presStyleIdx="3" presStyleCnt="6"/>
      <dgm:spPr/>
    </dgm:pt>
    <dgm:pt modelId="{854E413E-37F1-AA42-9E96-F93F6C2D166D}" type="pres">
      <dgm:prSet presAssocID="{B85DFEE1-51E6-4727-9B86-6BC39800812D}" presName="horz1" presStyleCnt="0"/>
      <dgm:spPr/>
    </dgm:pt>
    <dgm:pt modelId="{AD56503E-3B30-3F4D-8F27-6F891071AD72}" type="pres">
      <dgm:prSet presAssocID="{B85DFEE1-51E6-4727-9B86-6BC39800812D}" presName="tx1" presStyleLbl="revTx" presStyleIdx="3" presStyleCnt="6"/>
      <dgm:spPr/>
    </dgm:pt>
    <dgm:pt modelId="{F5129273-2B4E-C846-B8D6-8A87C34351CB}" type="pres">
      <dgm:prSet presAssocID="{B85DFEE1-51E6-4727-9B86-6BC39800812D}" presName="vert1" presStyleCnt="0"/>
      <dgm:spPr/>
    </dgm:pt>
    <dgm:pt modelId="{3DFDB9B8-4329-7545-A3FE-EBDAEE02BD3A}" type="pres">
      <dgm:prSet presAssocID="{8A52BACC-E73C-4197-91E8-9D06EFBA9BAA}" presName="thickLine" presStyleLbl="alignNode1" presStyleIdx="4" presStyleCnt="6"/>
      <dgm:spPr/>
    </dgm:pt>
    <dgm:pt modelId="{9C3A8BD5-93D2-3D49-9E12-B7543FBFB03C}" type="pres">
      <dgm:prSet presAssocID="{8A52BACC-E73C-4197-91E8-9D06EFBA9BAA}" presName="horz1" presStyleCnt="0"/>
      <dgm:spPr/>
    </dgm:pt>
    <dgm:pt modelId="{C14ED19A-D64B-E14B-B7BC-2B806DAC20F3}" type="pres">
      <dgm:prSet presAssocID="{8A52BACC-E73C-4197-91E8-9D06EFBA9BAA}" presName="tx1" presStyleLbl="revTx" presStyleIdx="4" presStyleCnt="6"/>
      <dgm:spPr/>
    </dgm:pt>
    <dgm:pt modelId="{8B4B5E5E-FB75-6E49-9318-A6124631612F}" type="pres">
      <dgm:prSet presAssocID="{8A52BACC-E73C-4197-91E8-9D06EFBA9BAA}" presName="vert1" presStyleCnt="0"/>
      <dgm:spPr/>
    </dgm:pt>
    <dgm:pt modelId="{4A751491-0C2F-CE43-A213-9B4FA17D1822}" type="pres">
      <dgm:prSet presAssocID="{4A2C2000-A0EC-430D-92EA-80133C92A316}" presName="thickLine" presStyleLbl="alignNode1" presStyleIdx="5" presStyleCnt="6"/>
      <dgm:spPr/>
    </dgm:pt>
    <dgm:pt modelId="{56176952-E619-3445-AB58-A0899C35B754}" type="pres">
      <dgm:prSet presAssocID="{4A2C2000-A0EC-430D-92EA-80133C92A316}" presName="horz1" presStyleCnt="0"/>
      <dgm:spPr/>
    </dgm:pt>
    <dgm:pt modelId="{0A164032-15DE-E448-9A13-91F76FA11820}" type="pres">
      <dgm:prSet presAssocID="{4A2C2000-A0EC-430D-92EA-80133C92A316}" presName="tx1" presStyleLbl="revTx" presStyleIdx="5" presStyleCnt="6"/>
      <dgm:spPr/>
    </dgm:pt>
    <dgm:pt modelId="{D2B5905F-D95B-D941-A279-1EEBFC932F97}" type="pres">
      <dgm:prSet presAssocID="{4A2C2000-A0EC-430D-92EA-80133C92A316}" presName="vert1" presStyleCnt="0"/>
      <dgm:spPr/>
    </dgm:pt>
  </dgm:ptLst>
  <dgm:cxnLst>
    <dgm:cxn modelId="{8CF31E06-A8B1-E240-9B9C-1D7F9BCFD6DC}" type="presOf" srcId="{8A52BACC-E73C-4197-91E8-9D06EFBA9BAA}" destId="{C14ED19A-D64B-E14B-B7BC-2B806DAC20F3}" srcOrd="0" destOrd="0" presId="urn:microsoft.com/office/officeart/2008/layout/LinedList"/>
    <dgm:cxn modelId="{6938B21F-C0EE-4272-BF85-8C57CE910E42}" srcId="{E3736C81-BB22-4EE8-B9FA-C79B860B7FA3}" destId="{8A52BACC-E73C-4197-91E8-9D06EFBA9BAA}" srcOrd="4" destOrd="0" parTransId="{E594C85D-B35A-4DE1-8E22-240270FB7BC9}" sibTransId="{7C178C44-E34E-4656-A7E2-BF1A2214BAEE}"/>
    <dgm:cxn modelId="{4978976A-9137-481E-895D-A4BA6848023C}" srcId="{E3736C81-BB22-4EE8-B9FA-C79B860B7FA3}" destId="{05F4221A-3EDD-4CD8-B503-6575BF84A773}" srcOrd="1" destOrd="0" parTransId="{040BE717-85D5-45A6-89C5-8B699647A85D}" sibTransId="{76388E6A-31F8-4438-AB7B-9BF25EAF8988}"/>
    <dgm:cxn modelId="{8E70456B-000C-4380-B754-C6FF99924376}" srcId="{E3736C81-BB22-4EE8-B9FA-C79B860B7FA3}" destId="{4A2C2000-A0EC-430D-92EA-80133C92A316}" srcOrd="5" destOrd="0" parTransId="{2FBEE222-225E-43C9-A4EF-AD9E42AB66AA}" sibTransId="{250A0313-66CB-45F9-87E6-1B4FAFD28504}"/>
    <dgm:cxn modelId="{81A4B59D-B20D-47A8-B640-6F4FD3A42262}" srcId="{E3736C81-BB22-4EE8-B9FA-C79B860B7FA3}" destId="{3C28A417-13CA-4B9A-8036-DEA5B446BC75}" srcOrd="0" destOrd="0" parTransId="{4BB22F49-31D6-4F38-B551-477041893CFB}" sibTransId="{D7D53254-18F5-4E0D-A88F-7F139526B85B}"/>
    <dgm:cxn modelId="{B4B11FB4-7DD8-C440-8539-4F455E61ABA7}" type="presOf" srcId="{05F4221A-3EDD-4CD8-B503-6575BF84A773}" destId="{88548F3C-A630-984C-A520-2708ACD07F61}" srcOrd="0" destOrd="0" presId="urn:microsoft.com/office/officeart/2008/layout/LinedList"/>
    <dgm:cxn modelId="{ED2087B6-B4EE-344B-89B6-B25524151496}" type="presOf" srcId="{4A2C2000-A0EC-430D-92EA-80133C92A316}" destId="{0A164032-15DE-E448-9A13-91F76FA11820}" srcOrd="0" destOrd="0" presId="urn:microsoft.com/office/officeart/2008/layout/LinedList"/>
    <dgm:cxn modelId="{C7C285C9-60C4-0345-87FA-81E2AF0D546D}" type="presOf" srcId="{F26943AC-5682-48B1-BA68-B3F577F1ACD1}" destId="{450E21F3-FD1C-4243-B365-F312A32B5065}" srcOrd="0" destOrd="0" presId="urn:microsoft.com/office/officeart/2008/layout/LinedList"/>
    <dgm:cxn modelId="{D5CC48CA-0CB1-7147-88CB-DAA7FEC791F3}" type="presOf" srcId="{B85DFEE1-51E6-4727-9B86-6BC39800812D}" destId="{AD56503E-3B30-3F4D-8F27-6F891071AD72}" srcOrd="0" destOrd="0" presId="urn:microsoft.com/office/officeart/2008/layout/LinedList"/>
    <dgm:cxn modelId="{DDEEB1D1-E24F-314D-A540-F4F9C4AF4E81}" type="presOf" srcId="{3C28A417-13CA-4B9A-8036-DEA5B446BC75}" destId="{A8F8C874-63D0-1841-8D81-4C9878C5AF7D}" srcOrd="0" destOrd="0" presId="urn:microsoft.com/office/officeart/2008/layout/LinedList"/>
    <dgm:cxn modelId="{719539E5-212E-094F-8E10-40C77175BCE7}" type="presOf" srcId="{E3736C81-BB22-4EE8-B9FA-C79B860B7FA3}" destId="{C1548475-14ED-8646-9252-641BE7E9D8B9}" srcOrd="0" destOrd="0" presId="urn:microsoft.com/office/officeart/2008/layout/LinedList"/>
    <dgm:cxn modelId="{52B4FFE6-8575-49E1-9985-908B99D44DA2}" srcId="{E3736C81-BB22-4EE8-B9FA-C79B860B7FA3}" destId="{B85DFEE1-51E6-4727-9B86-6BC39800812D}" srcOrd="3" destOrd="0" parTransId="{1CD7A4BB-6A29-4113-AFFB-423BD2A77BED}" sibTransId="{6BF4EA20-78F0-423B-9D2E-CFF2EC9BFF33}"/>
    <dgm:cxn modelId="{6F3DB3ED-5CEF-48DD-B05C-A47623DE5705}" srcId="{E3736C81-BB22-4EE8-B9FA-C79B860B7FA3}" destId="{F26943AC-5682-48B1-BA68-B3F577F1ACD1}" srcOrd="2" destOrd="0" parTransId="{5D85195E-6B13-4BE7-BCCB-F99F7196D04E}" sibTransId="{F5622154-2015-4F23-BF65-DF6E9719CCF1}"/>
    <dgm:cxn modelId="{7F8AE9BE-B174-E44A-A4DF-B1D4BB8F637B}" type="presParOf" srcId="{C1548475-14ED-8646-9252-641BE7E9D8B9}" destId="{98831D95-8B32-2644-BC75-E4BB0B1D631D}" srcOrd="0" destOrd="0" presId="urn:microsoft.com/office/officeart/2008/layout/LinedList"/>
    <dgm:cxn modelId="{2AFB051F-58C3-AE4A-8FA1-34B0C9F51E5C}" type="presParOf" srcId="{C1548475-14ED-8646-9252-641BE7E9D8B9}" destId="{C1B763A3-B7BC-5D4E-AAAE-C609A4CEA7B8}" srcOrd="1" destOrd="0" presId="urn:microsoft.com/office/officeart/2008/layout/LinedList"/>
    <dgm:cxn modelId="{1C017A15-186E-3C49-B601-1EA6836A3D00}" type="presParOf" srcId="{C1B763A3-B7BC-5D4E-AAAE-C609A4CEA7B8}" destId="{A8F8C874-63D0-1841-8D81-4C9878C5AF7D}" srcOrd="0" destOrd="0" presId="urn:microsoft.com/office/officeart/2008/layout/LinedList"/>
    <dgm:cxn modelId="{0F3EC8B0-9C7F-284E-9CBF-48E927DD9652}" type="presParOf" srcId="{C1B763A3-B7BC-5D4E-AAAE-C609A4CEA7B8}" destId="{63BF1B54-21AA-0C47-828E-A3015215A17D}" srcOrd="1" destOrd="0" presId="urn:microsoft.com/office/officeart/2008/layout/LinedList"/>
    <dgm:cxn modelId="{36A4AD25-04F7-EA4D-9FD4-33B41460869A}" type="presParOf" srcId="{C1548475-14ED-8646-9252-641BE7E9D8B9}" destId="{D35510B5-8693-E440-B20A-E5C5732C7137}" srcOrd="2" destOrd="0" presId="urn:microsoft.com/office/officeart/2008/layout/LinedList"/>
    <dgm:cxn modelId="{F626F152-A5A2-2A45-8552-02E495880DBD}" type="presParOf" srcId="{C1548475-14ED-8646-9252-641BE7E9D8B9}" destId="{3FDD937C-3044-974A-A092-1D74D715216C}" srcOrd="3" destOrd="0" presId="urn:microsoft.com/office/officeart/2008/layout/LinedList"/>
    <dgm:cxn modelId="{240D7865-C070-5945-B13D-A3E37097DC8A}" type="presParOf" srcId="{3FDD937C-3044-974A-A092-1D74D715216C}" destId="{88548F3C-A630-984C-A520-2708ACD07F61}" srcOrd="0" destOrd="0" presId="urn:microsoft.com/office/officeart/2008/layout/LinedList"/>
    <dgm:cxn modelId="{0FBCC927-9113-7C45-9372-C506428D2998}" type="presParOf" srcId="{3FDD937C-3044-974A-A092-1D74D715216C}" destId="{F5D51B3A-07B2-934D-8CA4-0CCF68CD2AA5}" srcOrd="1" destOrd="0" presId="urn:microsoft.com/office/officeart/2008/layout/LinedList"/>
    <dgm:cxn modelId="{9DD5C178-E7FF-724B-824C-73A2ACE078BC}" type="presParOf" srcId="{C1548475-14ED-8646-9252-641BE7E9D8B9}" destId="{E5AD1346-4663-C644-AB13-49E4D5FFE69D}" srcOrd="4" destOrd="0" presId="urn:microsoft.com/office/officeart/2008/layout/LinedList"/>
    <dgm:cxn modelId="{38189CB4-A2E1-6340-B674-E9D90193D597}" type="presParOf" srcId="{C1548475-14ED-8646-9252-641BE7E9D8B9}" destId="{49E18596-8350-1142-8891-021D57BFBAA3}" srcOrd="5" destOrd="0" presId="urn:microsoft.com/office/officeart/2008/layout/LinedList"/>
    <dgm:cxn modelId="{84E875DB-C5F9-CD4C-88A3-6778BB70A066}" type="presParOf" srcId="{49E18596-8350-1142-8891-021D57BFBAA3}" destId="{450E21F3-FD1C-4243-B365-F312A32B5065}" srcOrd="0" destOrd="0" presId="urn:microsoft.com/office/officeart/2008/layout/LinedList"/>
    <dgm:cxn modelId="{E1C85C52-F783-2B42-AA9A-52959F799990}" type="presParOf" srcId="{49E18596-8350-1142-8891-021D57BFBAA3}" destId="{63D10C33-160D-AB4D-B7CB-9703336197F2}" srcOrd="1" destOrd="0" presId="urn:microsoft.com/office/officeart/2008/layout/LinedList"/>
    <dgm:cxn modelId="{EC86197C-1BF0-5942-81AB-A8E42D53647C}" type="presParOf" srcId="{C1548475-14ED-8646-9252-641BE7E9D8B9}" destId="{DCF64DB4-46C5-E149-8329-D5CC1E0445B4}" srcOrd="6" destOrd="0" presId="urn:microsoft.com/office/officeart/2008/layout/LinedList"/>
    <dgm:cxn modelId="{BD7E8CB9-D291-A048-8BD7-0DA9EB2DE559}" type="presParOf" srcId="{C1548475-14ED-8646-9252-641BE7E9D8B9}" destId="{854E413E-37F1-AA42-9E96-F93F6C2D166D}" srcOrd="7" destOrd="0" presId="urn:microsoft.com/office/officeart/2008/layout/LinedList"/>
    <dgm:cxn modelId="{AC74A285-3AF0-F14A-8B8F-040AB52383D0}" type="presParOf" srcId="{854E413E-37F1-AA42-9E96-F93F6C2D166D}" destId="{AD56503E-3B30-3F4D-8F27-6F891071AD72}" srcOrd="0" destOrd="0" presId="urn:microsoft.com/office/officeart/2008/layout/LinedList"/>
    <dgm:cxn modelId="{18F06BD7-849C-AE42-B1DA-552F1B4CE100}" type="presParOf" srcId="{854E413E-37F1-AA42-9E96-F93F6C2D166D}" destId="{F5129273-2B4E-C846-B8D6-8A87C34351CB}" srcOrd="1" destOrd="0" presId="urn:microsoft.com/office/officeart/2008/layout/LinedList"/>
    <dgm:cxn modelId="{33D83C4B-F3B8-1148-8E8F-C37250EAACE6}" type="presParOf" srcId="{C1548475-14ED-8646-9252-641BE7E9D8B9}" destId="{3DFDB9B8-4329-7545-A3FE-EBDAEE02BD3A}" srcOrd="8" destOrd="0" presId="urn:microsoft.com/office/officeart/2008/layout/LinedList"/>
    <dgm:cxn modelId="{B0DE3681-D6B2-1E41-BAC1-FAAC55BC44DE}" type="presParOf" srcId="{C1548475-14ED-8646-9252-641BE7E9D8B9}" destId="{9C3A8BD5-93D2-3D49-9E12-B7543FBFB03C}" srcOrd="9" destOrd="0" presId="urn:microsoft.com/office/officeart/2008/layout/LinedList"/>
    <dgm:cxn modelId="{CD68DE7D-94F0-FD40-ACA5-AB468733EC4A}" type="presParOf" srcId="{9C3A8BD5-93D2-3D49-9E12-B7543FBFB03C}" destId="{C14ED19A-D64B-E14B-B7BC-2B806DAC20F3}" srcOrd="0" destOrd="0" presId="urn:microsoft.com/office/officeart/2008/layout/LinedList"/>
    <dgm:cxn modelId="{B6C20640-2591-BD4B-8A57-4ED1961B55F2}" type="presParOf" srcId="{9C3A8BD5-93D2-3D49-9E12-B7543FBFB03C}" destId="{8B4B5E5E-FB75-6E49-9318-A6124631612F}" srcOrd="1" destOrd="0" presId="urn:microsoft.com/office/officeart/2008/layout/LinedList"/>
    <dgm:cxn modelId="{E447C8A9-1986-FF41-A0AA-60248E4020DA}" type="presParOf" srcId="{C1548475-14ED-8646-9252-641BE7E9D8B9}" destId="{4A751491-0C2F-CE43-A213-9B4FA17D1822}" srcOrd="10" destOrd="0" presId="urn:microsoft.com/office/officeart/2008/layout/LinedList"/>
    <dgm:cxn modelId="{5BA99361-97CC-B54E-B930-B3CEEF90B572}" type="presParOf" srcId="{C1548475-14ED-8646-9252-641BE7E9D8B9}" destId="{56176952-E619-3445-AB58-A0899C35B754}" srcOrd="11" destOrd="0" presId="urn:microsoft.com/office/officeart/2008/layout/LinedList"/>
    <dgm:cxn modelId="{235AEA70-3522-E447-A8E4-B36B01B7D5EF}" type="presParOf" srcId="{56176952-E619-3445-AB58-A0899C35B754}" destId="{0A164032-15DE-E448-9A13-91F76FA11820}" srcOrd="0" destOrd="0" presId="urn:microsoft.com/office/officeart/2008/layout/LinedList"/>
    <dgm:cxn modelId="{6DE5E0FA-6CDA-BF44-BBB6-1F17548DD463}" type="presParOf" srcId="{56176952-E619-3445-AB58-A0899C35B754}" destId="{D2B5905F-D95B-D941-A279-1EEBFC932F97}"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D42E00D-9FB5-4F1E-8DCB-992C08EF459E}" type="doc">
      <dgm:prSet loTypeId="urn:microsoft.com/office/officeart/2005/8/layout/vList2" loCatId="list" qsTypeId="urn:microsoft.com/office/officeart/2005/8/quickstyle/simple4" qsCatId="simple" csTypeId="urn:microsoft.com/office/officeart/2005/8/colors/colorful5" csCatId="colorful" phldr="1"/>
      <dgm:spPr/>
      <dgm:t>
        <a:bodyPr/>
        <a:lstStyle/>
        <a:p>
          <a:endParaRPr lang="en-US"/>
        </a:p>
      </dgm:t>
    </dgm:pt>
    <dgm:pt modelId="{DCDDFC1E-98EE-4007-82E9-E7384BBB6FAF}">
      <dgm:prSet/>
      <dgm:spPr/>
      <dgm:t>
        <a:bodyPr/>
        <a:lstStyle/>
        <a:p>
          <a:r>
            <a:rPr lang="it-IT" dirty="0">
              <a:solidFill>
                <a:schemeClr val="tx1"/>
              </a:solidFill>
            </a:rPr>
            <a:t>A parità di </a:t>
          </a:r>
          <a:r>
            <a:rPr lang="it-IT" dirty="0" err="1">
              <a:solidFill>
                <a:schemeClr val="tx1"/>
              </a:solidFill>
            </a:rPr>
            <a:t>predittività</a:t>
          </a:r>
          <a:r>
            <a:rPr lang="it-IT" dirty="0">
              <a:solidFill>
                <a:schemeClr val="tx1"/>
              </a:solidFill>
            </a:rPr>
            <a:t> verso le osservazioni, si preferisce apprendere concetti più semplici</a:t>
          </a:r>
          <a:endParaRPr lang="en-US" dirty="0">
            <a:solidFill>
              <a:schemeClr val="tx1"/>
            </a:solidFill>
          </a:endParaRPr>
        </a:p>
      </dgm:t>
    </dgm:pt>
    <dgm:pt modelId="{9A6767B3-DA51-4460-9D91-21DBF7B83EDC}" type="parTrans" cxnId="{BABDD2E5-AA11-4FCE-8A27-9E5EC790AD39}">
      <dgm:prSet/>
      <dgm:spPr/>
      <dgm:t>
        <a:bodyPr/>
        <a:lstStyle/>
        <a:p>
          <a:endParaRPr lang="en-US"/>
        </a:p>
      </dgm:t>
    </dgm:pt>
    <dgm:pt modelId="{6B3FA317-664B-4CE3-8231-9D9662154F49}" type="sibTrans" cxnId="{BABDD2E5-AA11-4FCE-8A27-9E5EC790AD39}">
      <dgm:prSet/>
      <dgm:spPr/>
      <dgm:t>
        <a:bodyPr/>
        <a:lstStyle/>
        <a:p>
          <a:endParaRPr lang="en-US"/>
        </a:p>
      </dgm:t>
    </dgm:pt>
    <dgm:pt modelId="{D64E26FC-F0A9-44C5-91A6-DF1FF4436B61}">
      <dgm:prSet/>
      <dgm:spPr/>
      <dgm:t>
        <a:bodyPr/>
        <a:lstStyle/>
        <a:p>
          <a:r>
            <a:rPr lang="it-IT" dirty="0">
              <a:solidFill>
                <a:schemeClr val="tx1"/>
              </a:solidFill>
            </a:rPr>
            <a:t>A parità di semplicità, si preferisce apprendere concetti più predittivi / informativi</a:t>
          </a:r>
          <a:endParaRPr lang="en-US" dirty="0">
            <a:solidFill>
              <a:schemeClr val="tx1"/>
            </a:solidFill>
          </a:endParaRPr>
        </a:p>
      </dgm:t>
    </dgm:pt>
    <dgm:pt modelId="{796BC39B-CBD7-434E-AF96-4D264B867459}" type="parTrans" cxnId="{5F9DB545-831F-4A27-88BC-D1D6F1D33291}">
      <dgm:prSet/>
      <dgm:spPr/>
      <dgm:t>
        <a:bodyPr/>
        <a:lstStyle/>
        <a:p>
          <a:endParaRPr lang="en-US"/>
        </a:p>
      </dgm:t>
    </dgm:pt>
    <dgm:pt modelId="{1D748507-7ECD-469D-8F3D-31B027EDFE65}" type="sibTrans" cxnId="{5F9DB545-831F-4A27-88BC-D1D6F1D33291}">
      <dgm:prSet/>
      <dgm:spPr/>
      <dgm:t>
        <a:bodyPr/>
        <a:lstStyle/>
        <a:p>
          <a:endParaRPr lang="en-US"/>
        </a:p>
      </dgm:t>
    </dgm:pt>
    <dgm:pt modelId="{E51A3739-05EE-4662-BFBF-869B6BEF9DAF}">
      <dgm:prSet/>
      <dgm:spPr/>
      <dgm:t>
        <a:bodyPr/>
        <a:lstStyle/>
        <a:p>
          <a:r>
            <a:rPr lang="it-IT" dirty="0">
              <a:solidFill>
                <a:schemeClr val="tx1"/>
              </a:solidFill>
            </a:rPr>
            <a:t>Al crescere dell’</a:t>
          </a:r>
          <a:r>
            <a:rPr lang="it-IT" dirty="0" err="1">
              <a:solidFill>
                <a:schemeClr val="tx1"/>
              </a:solidFill>
            </a:rPr>
            <a:t>informatività</a:t>
          </a:r>
          <a:r>
            <a:rPr lang="it-IT" dirty="0">
              <a:solidFill>
                <a:schemeClr val="tx1"/>
              </a:solidFill>
            </a:rPr>
            <a:t> insita nel concetto, aumenta la sua complessità, e viceversa</a:t>
          </a:r>
          <a:endParaRPr lang="en-US" dirty="0">
            <a:solidFill>
              <a:schemeClr val="tx1"/>
            </a:solidFill>
          </a:endParaRPr>
        </a:p>
      </dgm:t>
    </dgm:pt>
    <dgm:pt modelId="{5DB9431D-D0BB-4064-BA53-F9E78CFBF35B}" type="parTrans" cxnId="{C7355165-DF1B-425D-B273-5A7023851069}">
      <dgm:prSet/>
      <dgm:spPr/>
      <dgm:t>
        <a:bodyPr/>
        <a:lstStyle/>
        <a:p>
          <a:endParaRPr lang="en-US"/>
        </a:p>
      </dgm:t>
    </dgm:pt>
    <dgm:pt modelId="{0687C73C-EF8D-4C7F-A252-E3C2F47AE90B}" type="sibTrans" cxnId="{C7355165-DF1B-425D-B273-5A7023851069}">
      <dgm:prSet/>
      <dgm:spPr/>
      <dgm:t>
        <a:bodyPr/>
        <a:lstStyle/>
        <a:p>
          <a:endParaRPr lang="en-US"/>
        </a:p>
      </dgm:t>
    </dgm:pt>
    <dgm:pt modelId="{3CA04F61-2EAE-144B-80A4-ACBDB25C6022}" type="pres">
      <dgm:prSet presAssocID="{9D42E00D-9FB5-4F1E-8DCB-992C08EF459E}" presName="linear" presStyleCnt="0">
        <dgm:presLayoutVars>
          <dgm:animLvl val="lvl"/>
          <dgm:resizeHandles val="exact"/>
        </dgm:presLayoutVars>
      </dgm:prSet>
      <dgm:spPr/>
    </dgm:pt>
    <dgm:pt modelId="{B47650A6-DF9D-A14F-8AD0-7CB7B4805903}" type="pres">
      <dgm:prSet presAssocID="{DCDDFC1E-98EE-4007-82E9-E7384BBB6FAF}" presName="parentText" presStyleLbl="node1" presStyleIdx="0" presStyleCnt="3">
        <dgm:presLayoutVars>
          <dgm:chMax val="0"/>
          <dgm:bulletEnabled val="1"/>
        </dgm:presLayoutVars>
      </dgm:prSet>
      <dgm:spPr/>
    </dgm:pt>
    <dgm:pt modelId="{7E1F5AB1-D1BC-0743-9B56-78F7815BFB84}" type="pres">
      <dgm:prSet presAssocID="{6B3FA317-664B-4CE3-8231-9D9662154F49}" presName="spacer" presStyleCnt="0"/>
      <dgm:spPr/>
    </dgm:pt>
    <dgm:pt modelId="{71567E75-42AD-8141-8E67-234DF5D10374}" type="pres">
      <dgm:prSet presAssocID="{D64E26FC-F0A9-44C5-91A6-DF1FF4436B61}" presName="parentText" presStyleLbl="node1" presStyleIdx="1" presStyleCnt="3">
        <dgm:presLayoutVars>
          <dgm:chMax val="0"/>
          <dgm:bulletEnabled val="1"/>
        </dgm:presLayoutVars>
      </dgm:prSet>
      <dgm:spPr/>
    </dgm:pt>
    <dgm:pt modelId="{98AA96BC-E7E5-C840-97B3-79D8DABBE822}" type="pres">
      <dgm:prSet presAssocID="{1D748507-7ECD-469D-8F3D-31B027EDFE65}" presName="spacer" presStyleCnt="0"/>
      <dgm:spPr/>
    </dgm:pt>
    <dgm:pt modelId="{9B850EB1-8603-E841-8AB0-8D094D58D152}" type="pres">
      <dgm:prSet presAssocID="{E51A3739-05EE-4662-BFBF-869B6BEF9DAF}" presName="parentText" presStyleLbl="node1" presStyleIdx="2" presStyleCnt="3">
        <dgm:presLayoutVars>
          <dgm:chMax val="0"/>
          <dgm:bulletEnabled val="1"/>
        </dgm:presLayoutVars>
      </dgm:prSet>
      <dgm:spPr/>
    </dgm:pt>
  </dgm:ptLst>
  <dgm:cxnLst>
    <dgm:cxn modelId="{F1AE9241-5291-F44F-8C36-F9617CF5110E}" type="presOf" srcId="{E51A3739-05EE-4662-BFBF-869B6BEF9DAF}" destId="{9B850EB1-8603-E841-8AB0-8D094D58D152}" srcOrd="0" destOrd="0" presId="urn:microsoft.com/office/officeart/2005/8/layout/vList2"/>
    <dgm:cxn modelId="{5F9DB545-831F-4A27-88BC-D1D6F1D33291}" srcId="{9D42E00D-9FB5-4F1E-8DCB-992C08EF459E}" destId="{D64E26FC-F0A9-44C5-91A6-DF1FF4436B61}" srcOrd="1" destOrd="0" parTransId="{796BC39B-CBD7-434E-AF96-4D264B867459}" sibTransId="{1D748507-7ECD-469D-8F3D-31B027EDFE65}"/>
    <dgm:cxn modelId="{C7355165-DF1B-425D-B273-5A7023851069}" srcId="{9D42E00D-9FB5-4F1E-8DCB-992C08EF459E}" destId="{E51A3739-05EE-4662-BFBF-869B6BEF9DAF}" srcOrd="2" destOrd="0" parTransId="{5DB9431D-D0BB-4064-BA53-F9E78CFBF35B}" sibTransId="{0687C73C-EF8D-4C7F-A252-E3C2F47AE90B}"/>
    <dgm:cxn modelId="{C4A2AA83-EE2A-E047-BB53-4D067C9611FF}" type="presOf" srcId="{DCDDFC1E-98EE-4007-82E9-E7384BBB6FAF}" destId="{B47650A6-DF9D-A14F-8AD0-7CB7B4805903}" srcOrd="0" destOrd="0" presId="urn:microsoft.com/office/officeart/2005/8/layout/vList2"/>
    <dgm:cxn modelId="{BBBAC49F-DE2F-584D-B03A-3352C7257F7A}" type="presOf" srcId="{D64E26FC-F0A9-44C5-91A6-DF1FF4436B61}" destId="{71567E75-42AD-8141-8E67-234DF5D10374}" srcOrd="0" destOrd="0" presId="urn:microsoft.com/office/officeart/2005/8/layout/vList2"/>
    <dgm:cxn modelId="{C3BB32E0-C71F-EF45-A2A4-D06C5D81EC4B}" type="presOf" srcId="{9D42E00D-9FB5-4F1E-8DCB-992C08EF459E}" destId="{3CA04F61-2EAE-144B-80A4-ACBDB25C6022}" srcOrd="0" destOrd="0" presId="urn:microsoft.com/office/officeart/2005/8/layout/vList2"/>
    <dgm:cxn modelId="{BABDD2E5-AA11-4FCE-8A27-9E5EC790AD39}" srcId="{9D42E00D-9FB5-4F1E-8DCB-992C08EF459E}" destId="{DCDDFC1E-98EE-4007-82E9-E7384BBB6FAF}" srcOrd="0" destOrd="0" parTransId="{9A6767B3-DA51-4460-9D91-21DBF7B83EDC}" sibTransId="{6B3FA317-664B-4CE3-8231-9D9662154F49}"/>
    <dgm:cxn modelId="{A83A608F-0E27-934A-9C47-83A44332C17A}" type="presParOf" srcId="{3CA04F61-2EAE-144B-80A4-ACBDB25C6022}" destId="{B47650A6-DF9D-A14F-8AD0-7CB7B4805903}" srcOrd="0" destOrd="0" presId="urn:microsoft.com/office/officeart/2005/8/layout/vList2"/>
    <dgm:cxn modelId="{A4E9A21D-B782-3A40-BB54-ED649325724C}" type="presParOf" srcId="{3CA04F61-2EAE-144B-80A4-ACBDB25C6022}" destId="{7E1F5AB1-D1BC-0743-9B56-78F7815BFB84}" srcOrd="1" destOrd="0" presId="urn:microsoft.com/office/officeart/2005/8/layout/vList2"/>
    <dgm:cxn modelId="{EF998446-7ABD-1C4C-A986-2612B16539E9}" type="presParOf" srcId="{3CA04F61-2EAE-144B-80A4-ACBDB25C6022}" destId="{71567E75-42AD-8141-8E67-234DF5D10374}" srcOrd="2" destOrd="0" presId="urn:microsoft.com/office/officeart/2005/8/layout/vList2"/>
    <dgm:cxn modelId="{639F4262-313E-0749-91C4-1CB0355B671E}" type="presParOf" srcId="{3CA04F61-2EAE-144B-80A4-ACBDB25C6022}" destId="{98AA96BC-E7E5-C840-97B3-79D8DABBE822}" srcOrd="3" destOrd="0" presId="urn:microsoft.com/office/officeart/2005/8/layout/vList2"/>
    <dgm:cxn modelId="{53A10E4E-5C77-824E-AD2D-5734C40C8A33}" type="presParOf" srcId="{3CA04F61-2EAE-144B-80A4-ACBDB25C6022}" destId="{9B850EB1-8603-E841-8AB0-8D094D58D15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ABDB4EC-E20F-45DF-9069-3EBD6002518A}"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C2ED12E4-760E-4F2F-BE4E-F869F48D8F0F}">
      <dgm:prSet/>
      <dgm:spPr/>
      <dgm:t>
        <a:bodyPr/>
        <a:lstStyle/>
        <a:p>
          <a:r>
            <a:rPr lang="it-IT" dirty="0">
              <a:solidFill>
                <a:schemeClr val="tx1"/>
              </a:solidFill>
            </a:rPr>
            <a:t>Un letterale è una </a:t>
          </a:r>
          <a:r>
            <a:rPr lang="it-IT" b="1" dirty="0">
              <a:solidFill>
                <a:schemeClr val="tx1"/>
              </a:solidFill>
            </a:rPr>
            <a:t>formula ben formata </a:t>
          </a:r>
          <a:r>
            <a:rPr lang="it-IT" dirty="0">
              <a:solidFill>
                <a:schemeClr val="tx1"/>
              </a:solidFill>
            </a:rPr>
            <a:t>(</a:t>
          </a:r>
          <a:r>
            <a:rPr lang="it-IT" dirty="0" err="1">
              <a:solidFill>
                <a:schemeClr val="tx1"/>
              </a:solidFill>
            </a:rPr>
            <a:t>fbf</a:t>
          </a:r>
          <a:r>
            <a:rPr lang="it-IT" dirty="0">
              <a:solidFill>
                <a:schemeClr val="tx1"/>
              </a:solidFill>
            </a:rPr>
            <a:t>)</a:t>
          </a:r>
          <a:endParaRPr lang="en-US" dirty="0">
            <a:solidFill>
              <a:schemeClr val="tx1"/>
            </a:solidFill>
          </a:endParaRPr>
        </a:p>
      </dgm:t>
    </dgm:pt>
    <dgm:pt modelId="{5DE726ED-942E-47A7-BC96-3C40CAACEBFF}" type="parTrans" cxnId="{72C911F3-0A90-4067-A917-FA6D588FCB71}">
      <dgm:prSet/>
      <dgm:spPr/>
      <dgm:t>
        <a:bodyPr/>
        <a:lstStyle/>
        <a:p>
          <a:endParaRPr lang="en-US"/>
        </a:p>
      </dgm:t>
    </dgm:pt>
    <dgm:pt modelId="{710AF98B-F639-47EC-ABAE-4561298C2B90}" type="sibTrans" cxnId="{72C911F3-0A90-4067-A917-FA6D588FCB71}">
      <dgm:prSet/>
      <dgm:spPr/>
      <dgm:t>
        <a:bodyPr/>
        <a:lstStyle/>
        <a:p>
          <a:endParaRPr lang="en-US"/>
        </a:p>
      </dgm:t>
    </dgm:pt>
    <dgm:pt modelId="{F53B6627-B7F8-44C2-9428-51960B6772A8}">
      <dgm:prSet/>
      <dgm:spPr/>
      <dgm:t>
        <a:bodyPr/>
        <a:lstStyle/>
        <a:p>
          <a:r>
            <a:rPr lang="it-IT" dirty="0">
              <a:solidFill>
                <a:schemeClr val="tx1"/>
              </a:solidFill>
            </a:rPr>
            <a:t>Se A è una </a:t>
          </a:r>
          <a:r>
            <a:rPr lang="it-IT" dirty="0" err="1">
              <a:solidFill>
                <a:schemeClr val="tx1"/>
              </a:solidFill>
            </a:rPr>
            <a:t>fbf</a:t>
          </a:r>
          <a:r>
            <a:rPr lang="it-IT" dirty="0">
              <a:solidFill>
                <a:schemeClr val="tx1"/>
              </a:solidFill>
            </a:rPr>
            <a:t>, allora </a:t>
          </a:r>
          <a:r>
            <a:rPr lang="it-IT" dirty="0">
              <a:solidFill>
                <a:schemeClr val="tx1"/>
              </a:solidFill>
              <a:sym typeface="Symbol" panose="05050102010706020507" pitchFamily="18" charset="2"/>
            </a:rPr>
            <a:t></a:t>
          </a:r>
          <a:r>
            <a:rPr lang="it-IT" dirty="0">
              <a:solidFill>
                <a:schemeClr val="tx1"/>
              </a:solidFill>
            </a:rPr>
            <a:t>A è una </a:t>
          </a:r>
          <a:r>
            <a:rPr lang="it-IT" dirty="0" err="1">
              <a:solidFill>
                <a:schemeClr val="tx1"/>
              </a:solidFill>
            </a:rPr>
            <a:t>fbf</a:t>
          </a:r>
          <a:endParaRPr lang="en-US" dirty="0">
            <a:solidFill>
              <a:schemeClr val="tx1"/>
            </a:solidFill>
          </a:endParaRPr>
        </a:p>
      </dgm:t>
    </dgm:pt>
    <dgm:pt modelId="{B35783F6-BD25-4E76-9AE6-70BBC875FA71}" type="parTrans" cxnId="{CBCFD00F-A6F0-4CCE-B886-D17B89BA2588}">
      <dgm:prSet/>
      <dgm:spPr/>
      <dgm:t>
        <a:bodyPr/>
        <a:lstStyle/>
        <a:p>
          <a:endParaRPr lang="en-US"/>
        </a:p>
      </dgm:t>
    </dgm:pt>
    <dgm:pt modelId="{C26BAE20-C512-43AC-8168-2E0A04DE9E16}" type="sibTrans" cxnId="{CBCFD00F-A6F0-4CCE-B886-D17B89BA2588}">
      <dgm:prSet/>
      <dgm:spPr/>
      <dgm:t>
        <a:bodyPr/>
        <a:lstStyle/>
        <a:p>
          <a:endParaRPr lang="en-US"/>
        </a:p>
      </dgm:t>
    </dgm:pt>
    <dgm:pt modelId="{F49C11E6-5775-4A31-A227-F238C158EBBB}">
      <dgm:prSet/>
      <dgm:spPr/>
      <dgm:t>
        <a:bodyPr/>
        <a:lstStyle/>
        <a:p>
          <a:r>
            <a:rPr lang="it-IT" dirty="0">
              <a:solidFill>
                <a:schemeClr val="tx1"/>
              </a:solidFill>
            </a:rPr>
            <a:t>Se A e B sono </a:t>
          </a:r>
          <a:r>
            <a:rPr lang="it-IT" dirty="0" err="1">
              <a:solidFill>
                <a:schemeClr val="tx1"/>
              </a:solidFill>
            </a:rPr>
            <a:t>fbf</a:t>
          </a:r>
          <a:r>
            <a:rPr lang="it-IT" dirty="0">
              <a:solidFill>
                <a:schemeClr val="tx1"/>
              </a:solidFill>
            </a:rPr>
            <a:t>, allora (A </a:t>
          </a:r>
          <a:r>
            <a:rPr lang="it-IT" dirty="0">
              <a:solidFill>
                <a:schemeClr val="tx1"/>
              </a:solidFill>
              <a:sym typeface="Symbol" panose="05050102010706020507" pitchFamily="18" charset="2"/>
            </a:rPr>
            <a:t></a:t>
          </a:r>
          <a:r>
            <a:rPr lang="it-IT" dirty="0">
              <a:solidFill>
                <a:schemeClr val="tx1"/>
              </a:solidFill>
            </a:rPr>
            <a:t> B), (A </a:t>
          </a:r>
          <a:r>
            <a:rPr lang="it-IT" dirty="0">
              <a:solidFill>
                <a:schemeClr val="tx1"/>
              </a:solidFill>
              <a:sym typeface="Symbol" panose="05050102010706020507" pitchFamily="18" charset="2"/>
            </a:rPr>
            <a:t></a:t>
          </a:r>
          <a:r>
            <a:rPr lang="it-IT" dirty="0">
              <a:solidFill>
                <a:schemeClr val="tx1"/>
              </a:solidFill>
            </a:rPr>
            <a:t> B), (A</a:t>
          </a:r>
          <a:r>
            <a:rPr lang="it-IT" dirty="0">
              <a:solidFill>
                <a:schemeClr val="tx1"/>
              </a:solidFill>
              <a:sym typeface="Symbol" panose="05050102010706020507" pitchFamily="18" charset="2"/>
            </a:rPr>
            <a:t></a:t>
          </a:r>
          <a:r>
            <a:rPr lang="it-IT" dirty="0">
              <a:solidFill>
                <a:schemeClr val="tx1"/>
              </a:solidFill>
            </a:rPr>
            <a:t>B), (A</a:t>
          </a:r>
          <a:r>
            <a:rPr lang="it-IT" dirty="0">
              <a:solidFill>
                <a:schemeClr val="tx1"/>
              </a:solidFill>
              <a:sym typeface="Symbol" panose="05050102010706020507" pitchFamily="18" charset="2"/>
            </a:rPr>
            <a:t></a:t>
          </a:r>
          <a:r>
            <a:rPr lang="it-IT" dirty="0">
              <a:solidFill>
                <a:schemeClr val="tx1"/>
              </a:solidFill>
            </a:rPr>
            <a:t>B), (A</a:t>
          </a:r>
          <a:r>
            <a:rPr lang="it-IT" dirty="0">
              <a:solidFill>
                <a:schemeClr val="tx1"/>
              </a:solidFill>
              <a:sym typeface="Symbol" panose="05050102010706020507" pitchFamily="18" charset="2"/>
            </a:rPr>
            <a:t></a:t>
          </a:r>
          <a:r>
            <a:rPr lang="it-IT" dirty="0">
              <a:solidFill>
                <a:schemeClr val="tx1"/>
              </a:solidFill>
            </a:rPr>
            <a:t>B) sono </a:t>
          </a:r>
          <a:r>
            <a:rPr lang="it-IT" dirty="0" err="1">
              <a:solidFill>
                <a:schemeClr val="tx1"/>
              </a:solidFill>
            </a:rPr>
            <a:t>fbf</a:t>
          </a:r>
          <a:r>
            <a:rPr lang="it-IT" dirty="0">
              <a:solidFill>
                <a:schemeClr val="tx1"/>
              </a:solidFill>
            </a:rPr>
            <a:t> </a:t>
          </a:r>
          <a:endParaRPr lang="en-US" dirty="0">
            <a:solidFill>
              <a:schemeClr val="tx1"/>
            </a:solidFill>
          </a:endParaRPr>
        </a:p>
      </dgm:t>
    </dgm:pt>
    <dgm:pt modelId="{01C3AB74-8251-4F87-A0D6-A3E89C9AFCCF}" type="parTrans" cxnId="{383FA82F-4F2E-4D1B-AE80-B3332EE1C3A3}">
      <dgm:prSet/>
      <dgm:spPr/>
      <dgm:t>
        <a:bodyPr/>
        <a:lstStyle/>
        <a:p>
          <a:endParaRPr lang="en-US"/>
        </a:p>
      </dgm:t>
    </dgm:pt>
    <dgm:pt modelId="{0EBF6C9E-7293-4F5D-868F-CB9E292A2072}" type="sibTrans" cxnId="{383FA82F-4F2E-4D1B-AE80-B3332EE1C3A3}">
      <dgm:prSet/>
      <dgm:spPr/>
      <dgm:t>
        <a:bodyPr/>
        <a:lstStyle/>
        <a:p>
          <a:endParaRPr lang="en-US"/>
        </a:p>
      </dgm:t>
    </dgm:pt>
    <dgm:pt modelId="{52F93EFA-DF8D-4525-9B49-ECDF2517E1A0}">
      <dgm:prSet/>
      <dgm:spPr/>
      <dgm:t>
        <a:bodyPr/>
        <a:lstStyle/>
        <a:p>
          <a:r>
            <a:rPr lang="it-IT" dirty="0">
              <a:solidFill>
                <a:schemeClr val="tx1"/>
              </a:solidFill>
            </a:rPr>
            <a:t>Nient’altro è una </a:t>
          </a:r>
          <a:r>
            <a:rPr lang="it-IT" dirty="0" err="1">
              <a:solidFill>
                <a:schemeClr val="tx1"/>
              </a:solidFill>
            </a:rPr>
            <a:t>fbf</a:t>
          </a:r>
          <a:r>
            <a:rPr lang="it-IT" dirty="0">
              <a:solidFill>
                <a:schemeClr val="tx1"/>
              </a:solidFill>
            </a:rPr>
            <a:t>.</a:t>
          </a:r>
          <a:endParaRPr lang="en-US" dirty="0">
            <a:solidFill>
              <a:schemeClr val="tx1"/>
            </a:solidFill>
          </a:endParaRPr>
        </a:p>
      </dgm:t>
    </dgm:pt>
    <dgm:pt modelId="{29851792-F15C-4602-9ADC-B9C902B11314}" type="parTrans" cxnId="{CA8B8FB8-212F-4BD1-B625-CD9DC63AEADC}">
      <dgm:prSet/>
      <dgm:spPr/>
      <dgm:t>
        <a:bodyPr/>
        <a:lstStyle/>
        <a:p>
          <a:endParaRPr lang="en-US"/>
        </a:p>
      </dgm:t>
    </dgm:pt>
    <dgm:pt modelId="{5B754D62-1E15-49B1-A957-302F50B59E3C}" type="sibTrans" cxnId="{CA8B8FB8-212F-4BD1-B625-CD9DC63AEADC}">
      <dgm:prSet/>
      <dgm:spPr/>
      <dgm:t>
        <a:bodyPr/>
        <a:lstStyle/>
        <a:p>
          <a:endParaRPr lang="en-US"/>
        </a:p>
      </dgm:t>
    </dgm:pt>
    <dgm:pt modelId="{356FEC6C-EB61-6047-B00B-1D24EA8D8BA8}" type="pres">
      <dgm:prSet presAssocID="{AABDB4EC-E20F-45DF-9069-3EBD6002518A}" presName="linear" presStyleCnt="0">
        <dgm:presLayoutVars>
          <dgm:animLvl val="lvl"/>
          <dgm:resizeHandles val="exact"/>
        </dgm:presLayoutVars>
      </dgm:prSet>
      <dgm:spPr/>
    </dgm:pt>
    <dgm:pt modelId="{9CA60EAA-2257-CA4C-B885-FD3544C60F06}" type="pres">
      <dgm:prSet presAssocID="{C2ED12E4-760E-4F2F-BE4E-F869F48D8F0F}" presName="parentText" presStyleLbl="node1" presStyleIdx="0" presStyleCnt="4">
        <dgm:presLayoutVars>
          <dgm:chMax val="0"/>
          <dgm:bulletEnabled val="1"/>
        </dgm:presLayoutVars>
      </dgm:prSet>
      <dgm:spPr/>
    </dgm:pt>
    <dgm:pt modelId="{68CD37A7-6C4D-F64E-9FB0-C6C2C89C1732}" type="pres">
      <dgm:prSet presAssocID="{710AF98B-F639-47EC-ABAE-4561298C2B90}" presName="spacer" presStyleCnt="0"/>
      <dgm:spPr/>
    </dgm:pt>
    <dgm:pt modelId="{7FC30591-F503-734F-A03B-F7092F53CE06}" type="pres">
      <dgm:prSet presAssocID="{F53B6627-B7F8-44C2-9428-51960B6772A8}" presName="parentText" presStyleLbl="node1" presStyleIdx="1" presStyleCnt="4">
        <dgm:presLayoutVars>
          <dgm:chMax val="0"/>
          <dgm:bulletEnabled val="1"/>
        </dgm:presLayoutVars>
      </dgm:prSet>
      <dgm:spPr/>
    </dgm:pt>
    <dgm:pt modelId="{C863B5C0-10A1-DA4E-BE9F-69D022CEF615}" type="pres">
      <dgm:prSet presAssocID="{C26BAE20-C512-43AC-8168-2E0A04DE9E16}" presName="spacer" presStyleCnt="0"/>
      <dgm:spPr/>
    </dgm:pt>
    <dgm:pt modelId="{6749F7AC-C2D0-9345-A6A7-891EE49A523B}" type="pres">
      <dgm:prSet presAssocID="{F49C11E6-5775-4A31-A227-F238C158EBBB}" presName="parentText" presStyleLbl="node1" presStyleIdx="2" presStyleCnt="4">
        <dgm:presLayoutVars>
          <dgm:chMax val="0"/>
          <dgm:bulletEnabled val="1"/>
        </dgm:presLayoutVars>
      </dgm:prSet>
      <dgm:spPr/>
    </dgm:pt>
    <dgm:pt modelId="{6AAA6C10-D6D2-AE4E-8640-EB219CB5735A}" type="pres">
      <dgm:prSet presAssocID="{0EBF6C9E-7293-4F5D-868F-CB9E292A2072}" presName="spacer" presStyleCnt="0"/>
      <dgm:spPr/>
    </dgm:pt>
    <dgm:pt modelId="{CD88C496-5D63-D342-AE9B-EAD053C517FF}" type="pres">
      <dgm:prSet presAssocID="{52F93EFA-DF8D-4525-9B49-ECDF2517E1A0}" presName="parentText" presStyleLbl="node1" presStyleIdx="3" presStyleCnt="4">
        <dgm:presLayoutVars>
          <dgm:chMax val="0"/>
          <dgm:bulletEnabled val="1"/>
        </dgm:presLayoutVars>
      </dgm:prSet>
      <dgm:spPr/>
    </dgm:pt>
  </dgm:ptLst>
  <dgm:cxnLst>
    <dgm:cxn modelId="{57609F0D-6512-A849-9F6D-7E32E709E5B9}" type="presOf" srcId="{AABDB4EC-E20F-45DF-9069-3EBD6002518A}" destId="{356FEC6C-EB61-6047-B00B-1D24EA8D8BA8}" srcOrd="0" destOrd="0" presId="urn:microsoft.com/office/officeart/2005/8/layout/vList2"/>
    <dgm:cxn modelId="{CBCFD00F-A6F0-4CCE-B886-D17B89BA2588}" srcId="{AABDB4EC-E20F-45DF-9069-3EBD6002518A}" destId="{F53B6627-B7F8-44C2-9428-51960B6772A8}" srcOrd="1" destOrd="0" parTransId="{B35783F6-BD25-4E76-9AE6-70BBC875FA71}" sibTransId="{C26BAE20-C512-43AC-8168-2E0A04DE9E16}"/>
    <dgm:cxn modelId="{383FA82F-4F2E-4D1B-AE80-B3332EE1C3A3}" srcId="{AABDB4EC-E20F-45DF-9069-3EBD6002518A}" destId="{F49C11E6-5775-4A31-A227-F238C158EBBB}" srcOrd="2" destOrd="0" parTransId="{01C3AB74-8251-4F87-A0D6-A3E89C9AFCCF}" sibTransId="{0EBF6C9E-7293-4F5D-868F-CB9E292A2072}"/>
    <dgm:cxn modelId="{55C3F36C-7644-D240-A5C9-E594F405464C}" type="presOf" srcId="{F53B6627-B7F8-44C2-9428-51960B6772A8}" destId="{7FC30591-F503-734F-A03B-F7092F53CE06}" srcOrd="0" destOrd="0" presId="urn:microsoft.com/office/officeart/2005/8/layout/vList2"/>
    <dgm:cxn modelId="{C3E26787-7CD3-0D4A-88E4-6452E72925C5}" type="presOf" srcId="{52F93EFA-DF8D-4525-9B49-ECDF2517E1A0}" destId="{CD88C496-5D63-D342-AE9B-EAD053C517FF}" srcOrd="0" destOrd="0" presId="urn:microsoft.com/office/officeart/2005/8/layout/vList2"/>
    <dgm:cxn modelId="{2BECDF9D-056B-1748-BBAD-113B3DEF65C2}" type="presOf" srcId="{C2ED12E4-760E-4F2F-BE4E-F869F48D8F0F}" destId="{9CA60EAA-2257-CA4C-B885-FD3544C60F06}" srcOrd="0" destOrd="0" presId="urn:microsoft.com/office/officeart/2005/8/layout/vList2"/>
    <dgm:cxn modelId="{CA8B8FB8-212F-4BD1-B625-CD9DC63AEADC}" srcId="{AABDB4EC-E20F-45DF-9069-3EBD6002518A}" destId="{52F93EFA-DF8D-4525-9B49-ECDF2517E1A0}" srcOrd="3" destOrd="0" parTransId="{29851792-F15C-4602-9ADC-B9C902B11314}" sibTransId="{5B754D62-1E15-49B1-A957-302F50B59E3C}"/>
    <dgm:cxn modelId="{7A470BDC-E0CF-3A4C-B8E1-3BEF7719055D}" type="presOf" srcId="{F49C11E6-5775-4A31-A227-F238C158EBBB}" destId="{6749F7AC-C2D0-9345-A6A7-891EE49A523B}" srcOrd="0" destOrd="0" presId="urn:microsoft.com/office/officeart/2005/8/layout/vList2"/>
    <dgm:cxn modelId="{72C911F3-0A90-4067-A917-FA6D588FCB71}" srcId="{AABDB4EC-E20F-45DF-9069-3EBD6002518A}" destId="{C2ED12E4-760E-4F2F-BE4E-F869F48D8F0F}" srcOrd="0" destOrd="0" parTransId="{5DE726ED-942E-47A7-BC96-3C40CAACEBFF}" sibTransId="{710AF98B-F639-47EC-ABAE-4561298C2B90}"/>
    <dgm:cxn modelId="{AD1953C3-35FD-B94C-AB5B-A91A32641B7E}" type="presParOf" srcId="{356FEC6C-EB61-6047-B00B-1D24EA8D8BA8}" destId="{9CA60EAA-2257-CA4C-B885-FD3544C60F06}" srcOrd="0" destOrd="0" presId="urn:microsoft.com/office/officeart/2005/8/layout/vList2"/>
    <dgm:cxn modelId="{57ACC6BD-F17D-E84A-813A-497FEE488980}" type="presParOf" srcId="{356FEC6C-EB61-6047-B00B-1D24EA8D8BA8}" destId="{68CD37A7-6C4D-F64E-9FB0-C6C2C89C1732}" srcOrd="1" destOrd="0" presId="urn:microsoft.com/office/officeart/2005/8/layout/vList2"/>
    <dgm:cxn modelId="{3ADCB9C0-D011-CA44-A42B-E0B1E82B7ACA}" type="presParOf" srcId="{356FEC6C-EB61-6047-B00B-1D24EA8D8BA8}" destId="{7FC30591-F503-734F-A03B-F7092F53CE06}" srcOrd="2" destOrd="0" presId="urn:microsoft.com/office/officeart/2005/8/layout/vList2"/>
    <dgm:cxn modelId="{1ACE1A91-57BB-F446-B667-B03F8D42504E}" type="presParOf" srcId="{356FEC6C-EB61-6047-B00B-1D24EA8D8BA8}" destId="{C863B5C0-10A1-DA4E-BE9F-69D022CEF615}" srcOrd="3" destOrd="0" presId="urn:microsoft.com/office/officeart/2005/8/layout/vList2"/>
    <dgm:cxn modelId="{2540179F-1BC8-5946-9434-FBFD19345F3A}" type="presParOf" srcId="{356FEC6C-EB61-6047-B00B-1D24EA8D8BA8}" destId="{6749F7AC-C2D0-9345-A6A7-891EE49A523B}" srcOrd="4" destOrd="0" presId="urn:microsoft.com/office/officeart/2005/8/layout/vList2"/>
    <dgm:cxn modelId="{4E8A12C1-D4EE-1F4C-8D32-67094CAC52DF}" type="presParOf" srcId="{356FEC6C-EB61-6047-B00B-1D24EA8D8BA8}" destId="{6AAA6C10-D6D2-AE4E-8640-EB219CB5735A}" srcOrd="5" destOrd="0" presId="urn:microsoft.com/office/officeart/2005/8/layout/vList2"/>
    <dgm:cxn modelId="{38AADF9C-4B08-6648-8C1B-8CF55DDB5E3E}" type="presParOf" srcId="{356FEC6C-EB61-6047-B00B-1D24EA8D8BA8}" destId="{CD88C496-5D63-D342-AE9B-EAD053C517F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3E68FF0-4ECE-4290-A0D5-139EF7CB8FCD}"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386F296B-8BC7-4DD5-9C98-4BFDDF29E870}">
      <dgm:prSet/>
      <dgm:spPr/>
      <dgm:t>
        <a:bodyPr/>
        <a:lstStyle/>
        <a:p>
          <a:r>
            <a:rPr lang="en-GB" dirty="0" err="1"/>
            <a:t>L’insieme</a:t>
          </a:r>
          <a:r>
            <a:rPr lang="en-GB" dirty="0"/>
            <a:t> </a:t>
          </a:r>
          <a:r>
            <a:rPr lang="en-GB" dirty="0" err="1"/>
            <a:t>delle</a:t>
          </a:r>
          <a:r>
            <a:rPr lang="en-GB" dirty="0"/>
            <a:t> </a:t>
          </a:r>
          <a:r>
            <a:rPr lang="en-GB" dirty="0" err="1"/>
            <a:t>fbf</a:t>
          </a:r>
          <a:r>
            <a:rPr lang="en-GB" dirty="0"/>
            <a:t> </a:t>
          </a:r>
          <a:r>
            <a:rPr lang="en-GB" dirty="0" err="1"/>
            <a:t>è</a:t>
          </a:r>
          <a:r>
            <a:rPr lang="en-GB" dirty="0"/>
            <a:t> </a:t>
          </a:r>
          <a:r>
            <a:rPr lang="en-GB" dirty="0" err="1"/>
            <a:t>infinito</a:t>
          </a:r>
          <a:r>
            <a:rPr lang="en-GB" dirty="0"/>
            <a:t>, </a:t>
          </a:r>
          <a:r>
            <a:rPr lang="en-GB" dirty="0" err="1"/>
            <a:t>enumerabile</a:t>
          </a:r>
          <a:r>
            <a:rPr lang="en-GB" dirty="0"/>
            <a:t>, e </a:t>
          </a:r>
          <a:r>
            <a:rPr lang="en-GB" dirty="0" err="1"/>
            <a:t>completamente</a:t>
          </a:r>
          <a:r>
            <a:rPr lang="en-GB" dirty="0"/>
            <a:t> </a:t>
          </a:r>
          <a:r>
            <a:rPr lang="en-GB" dirty="0" err="1"/>
            <a:t>definito</a:t>
          </a:r>
          <a:r>
            <a:rPr lang="en-GB" dirty="0"/>
            <a:t> </a:t>
          </a:r>
          <a:r>
            <a:rPr lang="en-GB" dirty="0" err="1"/>
            <a:t>dalle</a:t>
          </a:r>
          <a:r>
            <a:rPr lang="en-GB" dirty="0"/>
            <a:t> quattro </a:t>
          </a:r>
          <a:r>
            <a:rPr lang="en-GB" dirty="0" err="1"/>
            <a:t>regole</a:t>
          </a:r>
          <a:r>
            <a:rPr lang="en-GB" dirty="0"/>
            <a:t>. </a:t>
          </a:r>
          <a:endParaRPr lang="en-US" dirty="0"/>
        </a:p>
      </dgm:t>
    </dgm:pt>
    <dgm:pt modelId="{B69C6036-94DD-48BE-AA4D-DEED9371F41F}" type="parTrans" cxnId="{62C1F917-D3A4-4163-8A8D-00B4B720E4B8}">
      <dgm:prSet/>
      <dgm:spPr/>
      <dgm:t>
        <a:bodyPr/>
        <a:lstStyle/>
        <a:p>
          <a:endParaRPr lang="en-US"/>
        </a:p>
      </dgm:t>
    </dgm:pt>
    <dgm:pt modelId="{BFD51CAF-6EC8-4601-9235-810EE25D835C}" type="sibTrans" cxnId="{62C1F917-D3A4-4163-8A8D-00B4B720E4B8}">
      <dgm:prSet/>
      <dgm:spPr/>
      <dgm:t>
        <a:bodyPr/>
        <a:lstStyle/>
        <a:p>
          <a:endParaRPr lang="en-US"/>
        </a:p>
      </dgm:t>
    </dgm:pt>
    <dgm:pt modelId="{EA65B74F-D84D-4322-9427-4F212FCF42A7}">
      <dgm:prSet/>
      <dgm:spPr/>
      <dgm:t>
        <a:bodyPr/>
        <a:lstStyle/>
        <a:p>
          <a:r>
            <a:rPr lang="en-GB"/>
            <a:t>Per esempio, dati i letterali p e q, essi stessi sono fbf.</a:t>
          </a:r>
          <a:endParaRPr lang="en-US"/>
        </a:p>
      </dgm:t>
    </dgm:pt>
    <dgm:pt modelId="{FA0365DC-1213-40CF-B1B7-7DEA1EDDE72A}" type="parTrans" cxnId="{AC9FFE36-272A-44EA-9930-583CB5EEFBE1}">
      <dgm:prSet/>
      <dgm:spPr/>
      <dgm:t>
        <a:bodyPr/>
        <a:lstStyle/>
        <a:p>
          <a:endParaRPr lang="en-US"/>
        </a:p>
      </dgm:t>
    </dgm:pt>
    <dgm:pt modelId="{BB6562CC-DB95-4564-8A95-64A816EDD85D}" type="sibTrans" cxnId="{AC9FFE36-272A-44EA-9930-583CB5EEFBE1}">
      <dgm:prSet/>
      <dgm:spPr/>
      <dgm:t>
        <a:bodyPr/>
        <a:lstStyle/>
        <a:p>
          <a:endParaRPr lang="en-US"/>
        </a:p>
      </dgm:t>
    </dgm:pt>
    <dgm:pt modelId="{D4FED8B9-8918-4EC7-80DA-73A129522876}">
      <dgm:prSet/>
      <dgm:spPr/>
      <dgm:t>
        <a:bodyPr/>
        <a:lstStyle/>
        <a:p>
          <a:r>
            <a:rPr lang="en-GB"/>
            <a:t>Saranno quindi fbf (p ∧ p), (p ∨ q), (p ∧ p ∧ q), (p ∨ p), (p ↔ q), (p ∨ p) → (((q ∧ p) ∨¬q) → (q ∨ p)), ....</a:t>
          </a:r>
          <a:endParaRPr lang="en-US"/>
        </a:p>
      </dgm:t>
    </dgm:pt>
    <dgm:pt modelId="{36A7594F-9D76-447C-ABD7-5BC9B250DE78}" type="parTrans" cxnId="{0987C5A8-794C-4530-BDE3-180DA5047ED7}">
      <dgm:prSet/>
      <dgm:spPr/>
      <dgm:t>
        <a:bodyPr/>
        <a:lstStyle/>
        <a:p>
          <a:endParaRPr lang="en-US"/>
        </a:p>
      </dgm:t>
    </dgm:pt>
    <dgm:pt modelId="{4319E9A1-EF42-4EAB-87EE-D56AFFB4B0A5}" type="sibTrans" cxnId="{0987C5A8-794C-4530-BDE3-180DA5047ED7}">
      <dgm:prSet/>
      <dgm:spPr/>
      <dgm:t>
        <a:bodyPr/>
        <a:lstStyle/>
        <a:p>
          <a:endParaRPr lang="en-US"/>
        </a:p>
      </dgm:t>
    </dgm:pt>
    <dgm:pt modelId="{8E89A617-0EFC-4FF6-BF94-BAE67AEBBBF7}">
      <dgm:prSet/>
      <dgm:spPr/>
      <dgm:t>
        <a:bodyPr/>
        <a:lstStyle/>
        <a:p>
          <a:r>
            <a:rPr lang="en-GB"/>
            <a:t>...continuando ad applicare, finché lo desideriamo, le regole generative 2 e 3</a:t>
          </a:r>
          <a:endParaRPr lang="en-US"/>
        </a:p>
      </dgm:t>
    </dgm:pt>
    <dgm:pt modelId="{23C002CE-3110-4E2B-A0B1-4DAD861E2B6A}" type="parTrans" cxnId="{58404CE2-D9AB-4F23-891C-62286D5E0CC5}">
      <dgm:prSet/>
      <dgm:spPr/>
      <dgm:t>
        <a:bodyPr/>
        <a:lstStyle/>
        <a:p>
          <a:endParaRPr lang="en-US"/>
        </a:p>
      </dgm:t>
    </dgm:pt>
    <dgm:pt modelId="{8FE7B6C2-3FA9-4F82-98A7-7765B8ABD59A}" type="sibTrans" cxnId="{58404CE2-D9AB-4F23-891C-62286D5E0CC5}">
      <dgm:prSet/>
      <dgm:spPr/>
      <dgm:t>
        <a:bodyPr/>
        <a:lstStyle/>
        <a:p>
          <a:endParaRPr lang="en-US"/>
        </a:p>
      </dgm:t>
    </dgm:pt>
    <dgm:pt modelId="{608DFB33-BB26-485E-9DA1-18D00F37F365}">
      <dgm:prSet/>
      <dgm:spPr/>
      <dgm:t>
        <a:bodyPr/>
        <a:lstStyle/>
        <a:p>
          <a:r>
            <a:rPr lang="en-GB"/>
            <a:t>Non saranno fbf ppp, q¬, p →→ ¬q, ¬, ecc., perché non sono generabili dalle regole 1-3.</a:t>
          </a:r>
          <a:endParaRPr lang="en-US"/>
        </a:p>
      </dgm:t>
    </dgm:pt>
    <dgm:pt modelId="{836D2F4B-B248-4207-A08F-54E1FC3B22A4}" type="parTrans" cxnId="{6A0F0778-9A56-4F09-9F47-2B732EFFA4A4}">
      <dgm:prSet/>
      <dgm:spPr/>
      <dgm:t>
        <a:bodyPr/>
        <a:lstStyle/>
        <a:p>
          <a:endParaRPr lang="en-US"/>
        </a:p>
      </dgm:t>
    </dgm:pt>
    <dgm:pt modelId="{CDE0434B-7C4B-49A6-B18A-4270DD07B961}" type="sibTrans" cxnId="{6A0F0778-9A56-4F09-9F47-2B732EFFA4A4}">
      <dgm:prSet/>
      <dgm:spPr/>
      <dgm:t>
        <a:bodyPr/>
        <a:lstStyle/>
        <a:p>
          <a:endParaRPr lang="en-US"/>
        </a:p>
      </dgm:t>
    </dgm:pt>
    <dgm:pt modelId="{E205AA66-9CE7-554C-8F47-6134F5452183}" type="pres">
      <dgm:prSet presAssocID="{C3E68FF0-4ECE-4290-A0D5-139EF7CB8FCD}" presName="vert0" presStyleCnt="0">
        <dgm:presLayoutVars>
          <dgm:dir/>
          <dgm:animOne val="branch"/>
          <dgm:animLvl val="lvl"/>
        </dgm:presLayoutVars>
      </dgm:prSet>
      <dgm:spPr/>
    </dgm:pt>
    <dgm:pt modelId="{C760D6ED-E256-EC47-8D57-007078743150}" type="pres">
      <dgm:prSet presAssocID="{386F296B-8BC7-4DD5-9C98-4BFDDF29E870}" presName="thickLine" presStyleLbl="alignNode1" presStyleIdx="0" presStyleCnt="5"/>
      <dgm:spPr/>
    </dgm:pt>
    <dgm:pt modelId="{BF0341F3-1EBE-F843-B8B5-20CEC3C984E3}" type="pres">
      <dgm:prSet presAssocID="{386F296B-8BC7-4DD5-9C98-4BFDDF29E870}" presName="horz1" presStyleCnt="0"/>
      <dgm:spPr/>
    </dgm:pt>
    <dgm:pt modelId="{51FAE322-C0F1-2F4B-AACE-FC6291FF954D}" type="pres">
      <dgm:prSet presAssocID="{386F296B-8BC7-4DD5-9C98-4BFDDF29E870}" presName="tx1" presStyleLbl="revTx" presStyleIdx="0" presStyleCnt="5"/>
      <dgm:spPr/>
    </dgm:pt>
    <dgm:pt modelId="{3B05960E-B9B3-2B47-8626-7E7ABEEA7963}" type="pres">
      <dgm:prSet presAssocID="{386F296B-8BC7-4DD5-9C98-4BFDDF29E870}" presName="vert1" presStyleCnt="0"/>
      <dgm:spPr/>
    </dgm:pt>
    <dgm:pt modelId="{3EBF2CAA-2257-484D-ABF5-DACBF2EBD88D}" type="pres">
      <dgm:prSet presAssocID="{EA65B74F-D84D-4322-9427-4F212FCF42A7}" presName="thickLine" presStyleLbl="alignNode1" presStyleIdx="1" presStyleCnt="5"/>
      <dgm:spPr/>
    </dgm:pt>
    <dgm:pt modelId="{3D3F7A58-6774-DC41-A92C-044B2D36A8D0}" type="pres">
      <dgm:prSet presAssocID="{EA65B74F-D84D-4322-9427-4F212FCF42A7}" presName="horz1" presStyleCnt="0"/>
      <dgm:spPr/>
    </dgm:pt>
    <dgm:pt modelId="{D9397263-8419-144A-B53A-6CA57DE9EDE8}" type="pres">
      <dgm:prSet presAssocID="{EA65B74F-D84D-4322-9427-4F212FCF42A7}" presName="tx1" presStyleLbl="revTx" presStyleIdx="1" presStyleCnt="5"/>
      <dgm:spPr/>
    </dgm:pt>
    <dgm:pt modelId="{A0C141DB-3569-C145-B852-39D24205C05E}" type="pres">
      <dgm:prSet presAssocID="{EA65B74F-D84D-4322-9427-4F212FCF42A7}" presName="vert1" presStyleCnt="0"/>
      <dgm:spPr/>
    </dgm:pt>
    <dgm:pt modelId="{C8787B17-DAAB-BA41-8372-777C4491E7BF}" type="pres">
      <dgm:prSet presAssocID="{D4FED8B9-8918-4EC7-80DA-73A129522876}" presName="thickLine" presStyleLbl="alignNode1" presStyleIdx="2" presStyleCnt="5"/>
      <dgm:spPr/>
    </dgm:pt>
    <dgm:pt modelId="{B3EF1D79-D650-A14D-84AD-5492B3B6AB7F}" type="pres">
      <dgm:prSet presAssocID="{D4FED8B9-8918-4EC7-80DA-73A129522876}" presName="horz1" presStyleCnt="0"/>
      <dgm:spPr/>
    </dgm:pt>
    <dgm:pt modelId="{E7B63E9D-4DFD-4C47-9005-174D821D9733}" type="pres">
      <dgm:prSet presAssocID="{D4FED8B9-8918-4EC7-80DA-73A129522876}" presName="tx1" presStyleLbl="revTx" presStyleIdx="2" presStyleCnt="5"/>
      <dgm:spPr/>
    </dgm:pt>
    <dgm:pt modelId="{CE2924DF-2447-784A-8FA2-CD04B2C65872}" type="pres">
      <dgm:prSet presAssocID="{D4FED8B9-8918-4EC7-80DA-73A129522876}" presName="vert1" presStyleCnt="0"/>
      <dgm:spPr/>
    </dgm:pt>
    <dgm:pt modelId="{2661537D-C124-6348-BEC2-C9124DE3663C}" type="pres">
      <dgm:prSet presAssocID="{8E89A617-0EFC-4FF6-BF94-BAE67AEBBBF7}" presName="thickLine" presStyleLbl="alignNode1" presStyleIdx="3" presStyleCnt="5"/>
      <dgm:spPr/>
    </dgm:pt>
    <dgm:pt modelId="{983A088F-261A-7448-B185-90D158218620}" type="pres">
      <dgm:prSet presAssocID="{8E89A617-0EFC-4FF6-BF94-BAE67AEBBBF7}" presName="horz1" presStyleCnt="0"/>
      <dgm:spPr/>
    </dgm:pt>
    <dgm:pt modelId="{AF4E781E-80EE-3341-B4E2-10F64772CA1C}" type="pres">
      <dgm:prSet presAssocID="{8E89A617-0EFC-4FF6-BF94-BAE67AEBBBF7}" presName="tx1" presStyleLbl="revTx" presStyleIdx="3" presStyleCnt="5"/>
      <dgm:spPr/>
    </dgm:pt>
    <dgm:pt modelId="{DCB7EFE1-6452-4842-B410-899BB85802CA}" type="pres">
      <dgm:prSet presAssocID="{8E89A617-0EFC-4FF6-BF94-BAE67AEBBBF7}" presName="vert1" presStyleCnt="0"/>
      <dgm:spPr/>
    </dgm:pt>
    <dgm:pt modelId="{A3FD7244-F841-954D-A0AC-499E4B044AC8}" type="pres">
      <dgm:prSet presAssocID="{608DFB33-BB26-485E-9DA1-18D00F37F365}" presName="thickLine" presStyleLbl="alignNode1" presStyleIdx="4" presStyleCnt="5"/>
      <dgm:spPr/>
    </dgm:pt>
    <dgm:pt modelId="{7AF39218-2CB8-E54F-928F-1D541E522251}" type="pres">
      <dgm:prSet presAssocID="{608DFB33-BB26-485E-9DA1-18D00F37F365}" presName="horz1" presStyleCnt="0"/>
      <dgm:spPr/>
    </dgm:pt>
    <dgm:pt modelId="{C396866E-65A7-7243-BBE2-44CAE30B49BB}" type="pres">
      <dgm:prSet presAssocID="{608DFB33-BB26-485E-9DA1-18D00F37F365}" presName="tx1" presStyleLbl="revTx" presStyleIdx="4" presStyleCnt="5"/>
      <dgm:spPr/>
    </dgm:pt>
    <dgm:pt modelId="{B4A141E9-996B-974D-AD44-4457857CFEAB}" type="pres">
      <dgm:prSet presAssocID="{608DFB33-BB26-485E-9DA1-18D00F37F365}" presName="vert1" presStyleCnt="0"/>
      <dgm:spPr/>
    </dgm:pt>
  </dgm:ptLst>
  <dgm:cxnLst>
    <dgm:cxn modelId="{62C1F917-D3A4-4163-8A8D-00B4B720E4B8}" srcId="{C3E68FF0-4ECE-4290-A0D5-139EF7CB8FCD}" destId="{386F296B-8BC7-4DD5-9C98-4BFDDF29E870}" srcOrd="0" destOrd="0" parTransId="{B69C6036-94DD-48BE-AA4D-DEED9371F41F}" sibTransId="{BFD51CAF-6EC8-4601-9235-810EE25D835C}"/>
    <dgm:cxn modelId="{AC9FFE36-272A-44EA-9930-583CB5EEFBE1}" srcId="{C3E68FF0-4ECE-4290-A0D5-139EF7CB8FCD}" destId="{EA65B74F-D84D-4322-9427-4F212FCF42A7}" srcOrd="1" destOrd="0" parTransId="{FA0365DC-1213-40CF-B1B7-7DEA1EDDE72A}" sibTransId="{BB6562CC-DB95-4564-8A95-64A816EDD85D}"/>
    <dgm:cxn modelId="{298D2C38-1EA8-B645-B2EB-1A15AA8537AB}" type="presOf" srcId="{D4FED8B9-8918-4EC7-80DA-73A129522876}" destId="{E7B63E9D-4DFD-4C47-9005-174D821D9733}" srcOrd="0" destOrd="0" presId="urn:microsoft.com/office/officeart/2008/layout/LinedList"/>
    <dgm:cxn modelId="{D6987F59-949B-7D44-88B4-F1F6ED66C7E1}" type="presOf" srcId="{C3E68FF0-4ECE-4290-A0D5-139EF7CB8FCD}" destId="{E205AA66-9CE7-554C-8F47-6134F5452183}" srcOrd="0" destOrd="0" presId="urn:microsoft.com/office/officeart/2008/layout/LinedList"/>
    <dgm:cxn modelId="{6A0F0778-9A56-4F09-9F47-2B732EFFA4A4}" srcId="{C3E68FF0-4ECE-4290-A0D5-139EF7CB8FCD}" destId="{608DFB33-BB26-485E-9DA1-18D00F37F365}" srcOrd="4" destOrd="0" parTransId="{836D2F4B-B248-4207-A08F-54E1FC3B22A4}" sibTransId="{CDE0434B-7C4B-49A6-B18A-4270DD07B961}"/>
    <dgm:cxn modelId="{AC90BF78-C610-E042-A1D7-3D3F66469927}" type="presOf" srcId="{EA65B74F-D84D-4322-9427-4F212FCF42A7}" destId="{D9397263-8419-144A-B53A-6CA57DE9EDE8}" srcOrd="0" destOrd="0" presId="urn:microsoft.com/office/officeart/2008/layout/LinedList"/>
    <dgm:cxn modelId="{325AEE92-A18F-7543-9495-466CA39B37B6}" type="presOf" srcId="{608DFB33-BB26-485E-9DA1-18D00F37F365}" destId="{C396866E-65A7-7243-BBE2-44CAE30B49BB}" srcOrd="0" destOrd="0" presId="urn:microsoft.com/office/officeart/2008/layout/LinedList"/>
    <dgm:cxn modelId="{8301DE99-75BD-6F49-AC4B-F2A316457B7D}" type="presOf" srcId="{8E89A617-0EFC-4FF6-BF94-BAE67AEBBBF7}" destId="{AF4E781E-80EE-3341-B4E2-10F64772CA1C}" srcOrd="0" destOrd="0" presId="urn:microsoft.com/office/officeart/2008/layout/LinedList"/>
    <dgm:cxn modelId="{0987C5A8-794C-4530-BDE3-180DA5047ED7}" srcId="{C3E68FF0-4ECE-4290-A0D5-139EF7CB8FCD}" destId="{D4FED8B9-8918-4EC7-80DA-73A129522876}" srcOrd="2" destOrd="0" parTransId="{36A7594F-9D76-447C-ABD7-5BC9B250DE78}" sibTransId="{4319E9A1-EF42-4EAB-87EE-D56AFFB4B0A5}"/>
    <dgm:cxn modelId="{6213C2B5-008D-8C41-95AD-EFBF6659B859}" type="presOf" srcId="{386F296B-8BC7-4DD5-9C98-4BFDDF29E870}" destId="{51FAE322-C0F1-2F4B-AACE-FC6291FF954D}" srcOrd="0" destOrd="0" presId="urn:microsoft.com/office/officeart/2008/layout/LinedList"/>
    <dgm:cxn modelId="{58404CE2-D9AB-4F23-891C-62286D5E0CC5}" srcId="{C3E68FF0-4ECE-4290-A0D5-139EF7CB8FCD}" destId="{8E89A617-0EFC-4FF6-BF94-BAE67AEBBBF7}" srcOrd="3" destOrd="0" parTransId="{23C002CE-3110-4E2B-A0B1-4DAD861E2B6A}" sibTransId="{8FE7B6C2-3FA9-4F82-98A7-7765B8ABD59A}"/>
    <dgm:cxn modelId="{2A05A346-EB1F-E44B-B9BD-1A3B1368F586}" type="presParOf" srcId="{E205AA66-9CE7-554C-8F47-6134F5452183}" destId="{C760D6ED-E256-EC47-8D57-007078743150}" srcOrd="0" destOrd="0" presId="urn:microsoft.com/office/officeart/2008/layout/LinedList"/>
    <dgm:cxn modelId="{0B143885-4D61-9743-8AF0-6DC41796A9AF}" type="presParOf" srcId="{E205AA66-9CE7-554C-8F47-6134F5452183}" destId="{BF0341F3-1EBE-F843-B8B5-20CEC3C984E3}" srcOrd="1" destOrd="0" presId="urn:microsoft.com/office/officeart/2008/layout/LinedList"/>
    <dgm:cxn modelId="{678308A0-E220-6B48-BFAA-0E29D1FCFFA6}" type="presParOf" srcId="{BF0341F3-1EBE-F843-B8B5-20CEC3C984E3}" destId="{51FAE322-C0F1-2F4B-AACE-FC6291FF954D}" srcOrd="0" destOrd="0" presId="urn:microsoft.com/office/officeart/2008/layout/LinedList"/>
    <dgm:cxn modelId="{4AE812DB-4D91-3C43-AC55-5A18C36CD025}" type="presParOf" srcId="{BF0341F3-1EBE-F843-B8B5-20CEC3C984E3}" destId="{3B05960E-B9B3-2B47-8626-7E7ABEEA7963}" srcOrd="1" destOrd="0" presId="urn:microsoft.com/office/officeart/2008/layout/LinedList"/>
    <dgm:cxn modelId="{5ED15A5F-0A6B-2D4C-A36C-382B17C413CA}" type="presParOf" srcId="{E205AA66-9CE7-554C-8F47-6134F5452183}" destId="{3EBF2CAA-2257-484D-ABF5-DACBF2EBD88D}" srcOrd="2" destOrd="0" presId="urn:microsoft.com/office/officeart/2008/layout/LinedList"/>
    <dgm:cxn modelId="{3418FFB5-C375-6341-AD6C-2692DD42BCAD}" type="presParOf" srcId="{E205AA66-9CE7-554C-8F47-6134F5452183}" destId="{3D3F7A58-6774-DC41-A92C-044B2D36A8D0}" srcOrd="3" destOrd="0" presId="urn:microsoft.com/office/officeart/2008/layout/LinedList"/>
    <dgm:cxn modelId="{17B3ABCD-2C4B-B14F-9009-1EB05DCC448C}" type="presParOf" srcId="{3D3F7A58-6774-DC41-A92C-044B2D36A8D0}" destId="{D9397263-8419-144A-B53A-6CA57DE9EDE8}" srcOrd="0" destOrd="0" presId="urn:microsoft.com/office/officeart/2008/layout/LinedList"/>
    <dgm:cxn modelId="{48843B04-DB8D-3846-941F-9B5D40A7D480}" type="presParOf" srcId="{3D3F7A58-6774-DC41-A92C-044B2D36A8D0}" destId="{A0C141DB-3569-C145-B852-39D24205C05E}" srcOrd="1" destOrd="0" presId="urn:microsoft.com/office/officeart/2008/layout/LinedList"/>
    <dgm:cxn modelId="{57BF24F9-C93D-AB4B-9914-672E50B685FD}" type="presParOf" srcId="{E205AA66-9CE7-554C-8F47-6134F5452183}" destId="{C8787B17-DAAB-BA41-8372-777C4491E7BF}" srcOrd="4" destOrd="0" presId="urn:microsoft.com/office/officeart/2008/layout/LinedList"/>
    <dgm:cxn modelId="{EEFA0F99-6C98-BD44-A1B2-999F20F24B3B}" type="presParOf" srcId="{E205AA66-9CE7-554C-8F47-6134F5452183}" destId="{B3EF1D79-D650-A14D-84AD-5492B3B6AB7F}" srcOrd="5" destOrd="0" presId="urn:microsoft.com/office/officeart/2008/layout/LinedList"/>
    <dgm:cxn modelId="{CBB3E818-2E08-E049-8EBC-1F16617D8F03}" type="presParOf" srcId="{B3EF1D79-D650-A14D-84AD-5492B3B6AB7F}" destId="{E7B63E9D-4DFD-4C47-9005-174D821D9733}" srcOrd="0" destOrd="0" presId="urn:microsoft.com/office/officeart/2008/layout/LinedList"/>
    <dgm:cxn modelId="{171C6649-697C-1B4D-BCD5-1E2E76817E96}" type="presParOf" srcId="{B3EF1D79-D650-A14D-84AD-5492B3B6AB7F}" destId="{CE2924DF-2447-784A-8FA2-CD04B2C65872}" srcOrd="1" destOrd="0" presId="urn:microsoft.com/office/officeart/2008/layout/LinedList"/>
    <dgm:cxn modelId="{4A51F00A-77EB-5640-8561-1CC577FD803C}" type="presParOf" srcId="{E205AA66-9CE7-554C-8F47-6134F5452183}" destId="{2661537D-C124-6348-BEC2-C9124DE3663C}" srcOrd="6" destOrd="0" presId="urn:microsoft.com/office/officeart/2008/layout/LinedList"/>
    <dgm:cxn modelId="{C23C95C5-3C2A-F240-A52D-22FA6F564AF6}" type="presParOf" srcId="{E205AA66-9CE7-554C-8F47-6134F5452183}" destId="{983A088F-261A-7448-B185-90D158218620}" srcOrd="7" destOrd="0" presId="urn:microsoft.com/office/officeart/2008/layout/LinedList"/>
    <dgm:cxn modelId="{D7A16645-63D6-DB4D-BE66-92786CC92600}" type="presParOf" srcId="{983A088F-261A-7448-B185-90D158218620}" destId="{AF4E781E-80EE-3341-B4E2-10F64772CA1C}" srcOrd="0" destOrd="0" presId="urn:microsoft.com/office/officeart/2008/layout/LinedList"/>
    <dgm:cxn modelId="{39001F02-C57D-E44B-8C7C-C4F1A94FDB64}" type="presParOf" srcId="{983A088F-261A-7448-B185-90D158218620}" destId="{DCB7EFE1-6452-4842-B410-899BB85802CA}" srcOrd="1" destOrd="0" presId="urn:microsoft.com/office/officeart/2008/layout/LinedList"/>
    <dgm:cxn modelId="{6C3639B7-98AE-2645-B54E-EDAEE89F57D7}" type="presParOf" srcId="{E205AA66-9CE7-554C-8F47-6134F5452183}" destId="{A3FD7244-F841-954D-A0AC-499E4B044AC8}" srcOrd="8" destOrd="0" presId="urn:microsoft.com/office/officeart/2008/layout/LinedList"/>
    <dgm:cxn modelId="{7F9238DD-B8CD-9B45-B0C5-94ECCB6C5DE3}" type="presParOf" srcId="{E205AA66-9CE7-554C-8F47-6134F5452183}" destId="{7AF39218-2CB8-E54F-928F-1D541E522251}" srcOrd="9" destOrd="0" presId="urn:microsoft.com/office/officeart/2008/layout/LinedList"/>
    <dgm:cxn modelId="{19B0D62A-462C-3748-85F7-35F99BBC9D3B}" type="presParOf" srcId="{7AF39218-2CB8-E54F-928F-1D541E522251}" destId="{C396866E-65A7-7243-BBE2-44CAE30B49BB}" srcOrd="0" destOrd="0" presId="urn:microsoft.com/office/officeart/2008/layout/LinedList"/>
    <dgm:cxn modelId="{2EE51A1F-7CFE-C74E-A17F-FC56F14B75F0}" type="presParOf" srcId="{7AF39218-2CB8-E54F-928F-1D541E522251}" destId="{B4A141E9-996B-974D-AD44-4457857CFEA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10B0D21-9A1C-4C2C-92A5-BCD531BA91DD}"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FF8DBBAE-4D9F-44C9-9EB6-8A6CEC023A8A}">
      <dgm:prSet/>
      <dgm:spPr/>
      <dgm:t>
        <a:bodyPr/>
        <a:lstStyle/>
        <a:p>
          <a:r>
            <a:rPr lang="en-GB"/>
            <a:t>La semantica del calcolo proposizionale associa a ogni fbf un </a:t>
          </a:r>
          <a:r>
            <a:rPr lang="en-GB" b="1"/>
            <a:t>valore di verità </a:t>
          </a:r>
          <a:r>
            <a:rPr lang="en-GB"/>
            <a:t>dicotomico (V o 1 per vero e F o 0 per falso) in funzione del valore di verità dei suoi costituenti</a:t>
          </a:r>
          <a:endParaRPr lang="en-US"/>
        </a:p>
      </dgm:t>
    </dgm:pt>
    <dgm:pt modelId="{38EA0FC3-875B-428F-85A4-D77FF913E1A2}" type="parTrans" cxnId="{FB65F18F-66AA-4AD9-B1BD-35541423C99C}">
      <dgm:prSet/>
      <dgm:spPr/>
      <dgm:t>
        <a:bodyPr/>
        <a:lstStyle/>
        <a:p>
          <a:endParaRPr lang="en-US"/>
        </a:p>
      </dgm:t>
    </dgm:pt>
    <dgm:pt modelId="{585C5711-A4C8-401D-A9AD-708680AC67DC}" type="sibTrans" cxnId="{FB65F18F-66AA-4AD9-B1BD-35541423C99C}">
      <dgm:prSet/>
      <dgm:spPr/>
      <dgm:t>
        <a:bodyPr/>
        <a:lstStyle/>
        <a:p>
          <a:endParaRPr lang="en-US"/>
        </a:p>
      </dgm:t>
    </dgm:pt>
    <dgm:pt modelId="{A2D581BA-0C3F-49CD-91D7-D416A5DF2C67}">
      <dgm:prSet/>
      <dgm:spPr/>
      <dgm:t>
        <a:bodyPr/>
        <a:lstStyle/>
        <a:p>
          <a:r>
            <a:rPr lang="en-GB"/>
            <a:t>Un modo per definire il significato da attribuire ai connettivi è quello delle </a:t>
          </a:r>
          <a:r>
            <a:rPr lang="en-GB" b="1"/>
            <a:t>tavole di verità</a:t>
          </a:r>
          <a:endParaRPr lang="en-US"/>
        </a:p>
      </dgm:t>
    </dgm:pt>
    <dgm:pt modelId="{8A50737C-43A1-4846-B043-35ABB8FCD727}" type="parTrans" cxnId="{272888BD-AE7F-4CC7-BE6F-E3ED70059FDB}">
      <dgm:prSet/>
      <dgm:spPr/>
      <dgm:t>
        <a:bodyPr/>
        <a:lstStyle/>
        <a:p>
          <a:endParaRPr lang="en-US"/>
        </a:p>
      </dgm:t>
    </dgm:pt>
    <dgm:pt modelId="{22EEDF43-A3BF-40E3-B5FE-F7D5F103AF6D}" type="sibTrans" cxnId="{272888BD-AE7F-4CC7-BE6F-E3ED70059FDB}">
      <dgm:prSet/>
      <dgm:spPr/>
      <dgm:t>
        <a:bodyPr/>
        <a:lstStyle/>
        <a:p>
          <a:endParaRPr lang="en-US"/>
        </a:p>
      </dgm:t>
    </dgm:pt>
    <dgm:pt modelId="{30480F71-D453-4AD2-AA76-0077EB275883}">
      <dgm:prSet/>
      <dgm:spPr/>
      <dgm:t>
        <a:bodyPr/>
        <a:lstStyle/>
        <a:p>
          <a:r>
            <a:rPr lang="en-GB"/>
            <a:t>Ogni riga della tavola è una possibilità generata da un’assegnazione di valore agli argomenti della formula</a:t>
          </a:r>
          <a:endParaRPr lang="en-US"/>
        </a:p>
      </dgm:t>
    </dgm:pt>
    <dgm:pt modelId="{533577D8-A66B-4130-8E9C-D790A8870634}" type="parTrans" cxnId="{EA50E785-50A8-4182-8FFF-AEDFCF67CFB0}">
      <dgm:prSet/>
      <dgm:spPr/>
      <dgm:t>
        <a:bodyPr/>
        <a:lstStyle/>
        <a:p>
          <a:endParaRPr lang="en-US"/>
        </a:p>
      </dgm:t>
    </dgm:pt>
    <dgm:pt modelId="{7C0CF225-76A9-402E-9672-B2B6621DE3C3}" type="sibTrans" cxnId="{EA50E785-50A8-4182-8FFF-AEDFCF67CFB0}">
      <dgm:prSet/>
      <dgm:spPr/>
      <dgm:t>
        <a:bodyPr/>
        <a:lstStyle/>
        <a:p>
          <a:endParaRPr lang="en-US"/>
        </a:p>
      </dgm:t>
    </dgm:pt>
    <dgm:pt modelId="{F64EE8BE-3785-426B-B8AD-F24544D5A313}">
      <dgm:prSet/>
      <dgm:spPr/>
      <dgm:t>
        <a:bodyPr/>
        <a:lstStyle/>
        <a:p>
          <a:r>
            <a:rPr lang="en-GB"/>
            <a:t>la tavola nel suo complesso è una rappresentazione esaustiva di tutte le assegnazioni possibili</a:t>
          </a:r>
          <a:endParaRPr lang="en-US"/>
        </a:p>
      </dgm:t>
    </dgm:pt>
    <dgm:pt modelId="{3122AFE1-D075-443A-81F7-EB57F29CD485}" type="parTrans" cxnId="{C209AAFD-8398-4931-86DF-27C3D55A0D87}">
      <dgm:prSet/>
      <dgm:spPr/>
      <dgm:t>
        <a:bodyPr/>
        <a:lstStyle/>
        <a:p>
          <a:endParaRPr lang="en-US"/>
        </a:p>
      </dgm:t>
    </dgm:pt>
    <dgm:pt modelId="{63F04066-7F7D-4D8A-A4E5-45254DA0EF95}" type="sibTrans" cxnId="{C209AAFD-8398-4931-86DF-27C3D55A0D87}">
      <dgm:prSet/>
      <dgm:spPr/>
      <dgm:t>
        <a:bodyPr/>
        <a:lstStyle/>
        <a:p>
          <a:endParaRPr lang="en-US"/>
        </a:p>
      </dgm:t>
    </dgm:pt>
    <dgm:pt modelId="{482CA29F-9260-4C82-B358-E3F6A44C9CB6}">
      <dgm:prSet/>
      <dgm:spPr/>
      <dgm:t>
        <a:bodyPr/>
        <a:lstStyle/>
        <a:p>
          <a:r>
            <a:rPr lang="en-GB"/>
            <a:t>Indica in quali di esse la formula è vera, e in quali è falsa.</a:t>
          </a:r>
          <a:endParaRPr lang="en-US"/>
        </a:p>
      </dgm:t>
    </dgm:pt>
    <dgm:pt modelId="{9267B0DD-898C-41C8-BE5D-C7C3DC1C9BF8}" type="parTrans" cxnId="{1BC04265-FC3D-44F8-8E92-06F46F043097}">
      <dgm:prSet/>
      <dgm:spPr/>
      <dgm:t>
        <a:bodyPr/>
        <a:lstStyle/>
        <a:p>
          <a:endParaRPr lang="en-US"/>
        </a:p>
      </dgm:t>
    </dgm:pt>
    <dgm:pt modelId="{E5318E59-F67D-4BCB-8E9B-663351ECF6AF}" type="sibTrans" cxnId="{1BC04265-FC3D-44F8-8E92-06F46F043097}">
      <dgm:prSet/>
      <dgm:spPr/>
      <dgm:t>
        <a:bodyPr/>
        <a:lstStyle/>
        <a:p>
          <a:endParaRPr lang="en-US"/>
        </a:p>
      </dgm:t>
    </dgm:pt>
    <dgm:pt modelId="{BF61220B-8FDF-441B-9F56-49D42305DE60}">
      <dgm:prSet/>
      <dgm:spPr/>
      <dgm:t>
        <a:bodyPr/>
        <a:lstStyle/>
        <a:p>
          <a:r>
            <a:rPr lang="en-GB"/>
            <a:t>Dato che ogni argomento può avere solo due valori, le righe di una tavola di verità sono sempre 2</a:t>
          </a:r>
          <a:r>
            <a:rPr lang="en-GB" baseline="30000"/>
            <a:t>n</a:t>
          </a:r>
          <a:r>
            <a:rPr lang="en-GB"/>
            <a:t>, dove n indica il numero di proposizioni che la compongono.</a:t>
          </a:r>
          <a:endParaRPr lang="en-US"/>
        </a:p>
      </dgm:t>
    </dgm:pt>
    <dgm:pt modelId="{1F3CA846-A165-4140-B85E-754C3F5AB28E}" type="parTrans" cxnId="{E0011A5F-121E-4428-9C42-F3E945B9B07C}">
      <dgm:prSet/>
      <dgm:spPr/>
      <dgm:t>
        <a:bodyPr/>
        <a:lstStyle/>
        <a:p>
          <a:endParaRPr lang="en-US"/>
        </a:p>
      </dgm:t>
    </dgm:pt>
    <dgm:pt modelId="{376E71B4-AA97-4898-B8D8-FD9FC13AEBA2}" type="sibTrans" cxnId="{E0011A5F-121E-4428-9C42-F3E945B9B07C}">
      <dgm:prSet/>
      <dgm:spPr/>
      <dgm:t>
        <a:bodyPr/>
        <a:lstStyle/>
        <a:p>
          <a:endParaRPr lang="en-US"/>
        </a:p>
      </dgm:t>
    </dgm:pt>
    <dgm:pt modelId="{D58A0EE4-BCD4-574B-8D16-ACA695DFC89F}" type="pres">
      <dgm:prSet presAssocID="{710B0D21-9A1C-4C2C-92A5-BCD531BA91DD}" presName="vert0" presStyleCnt="0">
        <dgm:presLayoutVars>
          <dgm:dir/>
          <dgm:animOne val="branch"/>
          <dgm:animLvl val="lvl"/>
        </dgm:presLayoutVars>
      </dgm:prSet>
      <dgm:spPr/>
    </dgm:pt>
    <dgm:pt modelId="{D0324028-7A00-6B4B-A48C-A95B447A7655}" type="pres">
      <dgm:prSet presAssocID="{FF8DBBAE-4D9F-44C9-9EB6-8A6CEC023A8A}" presName="thickLine" presStyleLbl="alignNode1" presStyleIdx="0" presStyleCnt="6"/>
      <dgm:spPr/>
    </dgm:pt>
    <dgm:pt modelId="{5B6681FE-D65B-B84D-A4A6-3941C1CF578A}" type="pres">
      <dgm:prSet presAssocID="{FF8DBBAE-4D9F-44C9-9EB6-8A6CEC023A8A}" presName="horz1" presStyleCnt="0"/>
      <dgm:spPr/>
    </dgm:pt>
    <dgm:pt modelId="{7C0ED6DE-A493-2246-B4C9-EF3727397385}" type="pres">
      <dgm:prSet presAssocID="{FF8DBBAE-4D9F-44C9-9EB6-8A6CEC023A8A}" presName="tx1" presStyleLbl="revTx" presStyleIdx="0" presStyleCnt="6"/>
      <dgm:spPr/>
    </dgm:pt>
    <dgm:pt modelId="{0DF18C7F-FF17-0943-A380-3BA653CC6386}" type="pres">
      <dgm:prSet presAssocID="{FF8DBBAE-4D9F-44C9-9EB6-8A6CEC023A8A}" presName="vert1" presStyleCnt="0"/>
      <dgm:spPr/>
    </dgm:pt>
    <dgm:pt modelId="{34F7B01D-9E46-E64A-A552-9F71DD1567CD}" type="pres">
      <dgm:prSet presAssocID="{A2D581BA-0C3F-49CD-91D7-D416A5DF2C67}" presName="thickLine" presStyleLbl="alignNode1" presStyleIdx="1" presStyleCnt="6"/>
      <dgm:spPr/>
    </dgm:pt>
    <dgm:pt modelId="{4A581F2A-A900-804B-B5CA-45DC7FB4F5FB}" type="pres">
      <dgm:prSet presAssocID="{A2D581BA-0C3F-49CD-91D7-D416A5DF2C67}" presName="horz1" presStyleCnt="0"/>
      <dgm:spPr/>
    </dgm:pt>
    <dgm:pt modelId="{ECA9F115-CC19-7348-8297-ED299EF79A06}" type="pres">
      <dgm:prSet presAssocID="{A2D581BA-0C3F-49CD-91D7-D416A5DF2C67}" presName="tx1" presStyleLbl="revTx" presStyleIdx="1" presStyleCnt="6"/>
      <dgm:spPr/>
    </dgm:pt>
    <dgm:pt modelId="{BA2092FF-7A68-3F41-BDE3-17B0A5CEE1B7}" type="pres">
      <dgm:prSet presAssocID="{A2D581BA-0C3F-49CD-91D7-D416A5DF2C67}" presName="vert1" presStyleCnt="0"/>
      <dgm:spPr/>
    </dgm:pt>
    <dgm:pt modelId="{412D61D6-294D-0647-97AE-3A606A867624}" type="pres">
      <dgm:prSet presAssocID="{30480F71-D453-4AD2-AA76-0077EB275883}" presName="thickLine" presStyleLbl="alignNode1" presStyleIdx="2" presStyleCnt="6"/>
      <dgm:spPr/>
    </dgm:pt>
    <dgm:pt modelId="{41AC6F1A-7A49-7247-8B41-39EB554ACD4F}" type="pres">
      <dgm:prSet presAssocID="{30480F71-D453-4AD2-AA76-0077EB275883}" presName="horz1" presStyleCnt="0"/>
      <dgm:spPr/>
    </dgm:pt>
    <dgm:pt modelId="{D8CEFD1B-295A-1F4B-A1CE-AA6413AEDE48}" type="pres">
      <dgm:prSet presAssocID="{30480F71-D453-4AD2-AA76-0077EB275883}" presName="tx1" presStyleLbl="revTx" presStyleIdx="2" presStyleCnt="6"/>
      <dgm:spPr/>
    </dgm:pt>
    <dgm:pt modelId="{6582830A-EE9C-284F-903A-34247BC1F06B}" type="pres">
      <dgm:prSet presAssocID="{30480F71-D453-4AD2-AA76-0077EB275883}" presName="vert1" presStyleCnt="0"/>
      <dgm:spPr/>
    </dgm:pt>
    <dgm:pt modelId="{0BDEE592-EEA8-C74F-AD04-8D9077A15225}" type="pres">
      <dgm:prSet presAssocID="{F64EE8BE-3785-426B-B8AD-F24544D5A313}" presName="thickLine" presStyleLbl="alignNode1" presStyleIdx="3" presStyleCnt="6"/>
      <dgm:spPr/>
    </dgm:pt>
    <dgm:pt modelId="{64602FAB-27D6-3F41-9496-6057B3E0F1D1}" type="pres">
      <dgm:prSet presAssocID="{F64EE8BE-3785-426B-B8AD-F24544D5A313}" presName="horz1" presStyleCnt="0"/>
      <dgm:spPr/>
    </dgm:pt>
    <dgm:pt modelId="{8015B74C-0969-AE42-B6DC-DF446A2399F9}" type="pres">
      <dgm:prSet presAssocID="{F64EE8BE-3785-426B-B8AD-F24544D5A313}" presName="tx1" presStyleLbl="revTx" presStyleIdx="3" presStyleCnt="6"/>
      <dgm:spPr/>
    </dgm:pt>
    <dgm:pt modelId="{A9DAF9B7-D1DC-444B-B920-394764BE7DAF}" type="pres">
      <dgm:prSet presAssocID="{F64EE8BE-3785-426B-B8AD-F24544D5A313}" presName="vert1" presStyleCnt="0"/>
      <dgm:spPr/>
    </dgm:pt>
    <dgm:pt modelId="{12373B9A-122D-7E4D-B5CE-0A6D494E8BDA}" type="pres">
      <dgm:prSet presAssocID="{482CA29F-9260-4C82-B358-E3F6A44C9CB6}" presName="thickLine" presStyleLbl="alignNode1" presStyleIdx="4" presStyleCnt="6"/>
      <dgm:spPr/>
    </dgm:pt>
    <dgm:pt modelId="{39186791-FB96-5E42-AAEC-17D9FEB57C75}" type="pres">
      <dgm:prSet presAssocID="{482CA29F-9260-4C82-B358-E3F6A44C9CB6}" presName="horz1" presStyleCnt="0"/>
      <dgm:spPr/>
    </dgm:pt>
    <dgm:pt modelId="{3D049AE7-9FFD-0C42-B0CF-2B6378EFFE54}" type="pres">
      <dgm:prSet presAssocID="{482CA29F-9260-4C82-B358-E3F6A44C9CB6}" presName="tx1" presStyleLbl="revTx" presStyleIdx="4" presStyleCnt="6"/>
      <dgm:spPr/>
    </dgm:pt>
    <dgm:pt modelId="{437F6CFF-FF69-7E47-B81F-53D727AB601C}" type="pres">
      <dgm:prSet presAssocID="{482CA29F-9260-4C82-B358-E3F6A44C9CB6}" presName="vert1" presStyleCnt="0"/>
      <dgm:spPr/>
    </dgm:pt>
    <dgm:pt modelId="{6C7D9CEA-AC09-0C4A-90BC-F977393C4707}" type="pres">
      <dgm:prSet presAssocID="{BF61220B-8FDF-441B-9F56-49D42305DE60}" presName="thickLine" presStyleLbl="alignNode1" presStyleIdx="5" presStyleCnt="6"/>
      <dgm:spPr/>
    </dgm:pt>
    <dgm:pt modelId="{1C3C152A-6373-8344-A2B6-EF01A8D4F48F}" type="pres">
      <dgm:prSet presAssocID="{BF61220B-8FDF-441B-9F56-49D42305DE60}" presName="horz1" presStyleCnt="0"/>
      <dgm:spPr/>
    </dgm:pt>
    <dgm:pt modelId="{855425E0-067C-D241-AEC1-A9988EAE0C2F}" type="pres">
      <dgm:prSet presAssocID="{BF61220B-8FDF-441B-9F56-49D42305DE60}" presName="tx1" presStyleLbl="revTx" presStyleIdx="5" presStyleCnt="6"/>
      <dgm:spPr/>
    </dgm:pt>
    <dgm:pt modelId="{293D0822-7153-5E49-9219-697198B3CE54}" type="pres">
      <dgm:prSet presAssocID="{BF61220B-8FDF-441B-9F56-49D42305DE60}" presName="vert1" presStyleCnt="0"/>
      <dgm:spPr/>
    </dgm:pt>
  </dgm:ptLst>
  <dgm:cxnLst>
    <dgm:cxn modelId="{5FC3A600-5318-0B43-83FD-5EEAC165945B}" type="presOf" srcId="{FF8DBBAE-4D9F-44C9-9EB6-8A6CEC023A8A}" destId="{7C0ED6DE-A493-2246-B4C9-EF3727397385}" srcOrd="0" destOrd="0" presId="urn:microsoft.com/office/officeart/2008/layout/LinedList"/>
    <dgm:cxn modelId="{909EA04C-C05A-0947-A1E7-C2B89D046864}" type="presOf" srcId="{F64EE8BE-3785-426B-B8AD-F24544D5A313}" destId="{8015B74C-0969-AE42-B6DC-DF446A2399F9}" srcOrd="0" destOrd="0" presId="urn:microsoft.com/office/officeart/2008/layout/LinedList"/>
    <dgm:cxn modelId="{E0011A5F-121E-4428-9C42-F3E945B9B07C}" srcId="{710B0D21-9A1C-4C2C-92A5-BCD531BA91DD}" destId="{BF61220B-8FDF-441B-9F56-49D42305DE60}" srcOrd="5" destOrd="0" parTransId="{1F3CA846-A165-4140-B85E-754C3F5AB28E}" sibTransId="{376E71B4-AA97-4898-B8D8-FD9FC13AEBA2}"/>
    <dgm:cxn modelId="{1BC04265-FC3D-44F8-8E92-06F46F043097}" srcId="{710B0D21-9A1C-4C2C-92A5-BCD531BA91DD}" destId="{482CA29F-9260-4C82-B358-E3F6A44C9CB6}" srcOrd="4" destOrd="0" parTransId="{9267B0DD-898C-41C8-BE5D-C7C3DC1C9BF8}" sibTransId="{E5318E59-F67D-4BCB-8E9B-663351ECF6AF}"/>
    <dgm:cxn modelId="{E937A26C-4D74-E846-A99C-70C8A6B4E594}" type="presOf" srcId="{BF61220B-8FDF-441B-9F56-49D42305DE60}" destId="{855425E0-067C-D241-AEC1-A9988EAE0C2F}" srcOrd="0" destOrd="0" presId="urn:microsoft.com/office/officeart/2008/layout/LinedList"/>
    <dgm:cxn modelId="{00E14782-E4C4-4E4F-A45B-CD358879C22C}" type="presOf" srcId="{30480F71-D453-4AD2-AA76-0077EB275883}" destId="{D8CEFD1B-295A-1F4B-A1CE-AA6413AEDE48}" srcOrd="0" destOrd="0" presId="urn:microsoft.com/office/officeart/2008/layout/LinedList"/>
    <dgm:cxn modelId="{EA50E785-50A8-4182-8FFF-AEDFCF67CFB0}" srcId="{710B0D21-9A1C-4C2C-92A5-BCD531BA91DD}" destId="{30480F71-D453-4AD2-AA76-0077EB275883}" srcOrd="2" destOrd="0" parTransId="{533577D8-A66B-4130-8E9C-D790A8870634}" sibTransId="{7C0CF225-76A9-402E-9672-B2B6621DE3C3}"/>
    <dgm:cxn modelId="{FB65F18F-66AA-4AD9-B1BD-35541423C99C}" srcId="{710B0D21-9A1C-4C2C-92A5-BCD531BA91DD}" destId="{FF8DBBAE-4D9F-44C9-9EB6-8A6CEC023A8A}" srcOrd="0" destOrd="0" parTransId="{38EA0FC3-875B-428F-85A4-D77FF913E1A2}" sibTransId="{585C5711-A4C8-401D-A9AD-708680AC67DC}"/>
    <dgm:cxn modelId="{B9FA44A3-67CC-0F41-AFBD-3F6AEFB6B363}" type="presOf" srcId="{710B0D21-9A1C-4C2C-92A5-BCD531BA91DD}" destId="{D58A0EE4-BCD4-574B-8D16-ACA695DFC89F}" srcOrd="0" destOrd="0" presId="urn:microsoft.com/office/officeart/2008/layout/LinedList"/>
    <dgm:cxn modelId="{272888BD-AE7F-4CC7-BE6F-E3ED70059FDB}" srcId="{710B0D21-9A1C-4C2C-92A5-BCD531BA91DD}" destId="{A2D581BA-0C3F-49CD-91D7-D416A5DF2C67}" srcOrd="1" destOrd="0" parTransId="{8A50737C-43A1-4846-B043-35ABB8FCD727}" sibTransId="{22EEDF43-A3BF-40E3-B5FE-F7D5F103AF6D}"/>
    <dgm:cxn modelId="{56AB33C0-BED8-E546-9A52-2BDA3534C3CA}" type="presOf" srcId="{A2D581BA-0C3F-49CD-91D7-D416A5DF2C67}" destId="{ECA9F115-CC19-7348-8297-ED299EF79A06}" srcOrd="0" destOrd="0" presId="urn:microsoft.com/office/officeart/2008/layout/LinedList"/>
    <dgm:cxn modelId="{ACF204C9-4C3B-944C-8CB3-03E020BCC89F}" type="presOf" srcId="{482CA29F-9260-4C82-B358-E3F6A44C9CB6}" destId="{3D049AE7-9FFD-0C42-B0CF-2B6378EFFE54}" srcOrd="0" destOrd="0" presId="urn:microsoft.com/office/officeart/2008/layout/LinedList"/>
    <dgm:cxn modelId="{C209AAFD-8398-4931-86DF-27C3D55A0D87}" srcId="{710B0D21-9A1C-4C2C-92A5-BCD531BA91DD}" destId="{F64EE8BE-3785-426B-B8AD-F24544D5A313}" srcOrd="3" destOrd="0" parTransId="{3122AFE1-D075-443A-81F7-EB57F29CD485}" sibTransId="{63F04066-7F7D-4D8A-A4E5-45254DA0EF95}"/>
    <dgm:cxn modelId="{5E8E3163-4CE7-1C4C-8EEB-9866727DAC91}" type="presParOf" srcId="{D58A0EE4-BCD4-574B-8D16-ACA695DFC89F}" destId="{D0324028-7A00-6B4B-A48C-A95B447A7655}" srcOrd="0" destOrd="0" presId="urn:microsoft.com/office/officeart/2008/layout/LinedList"/>
    <dgm:cxn modelId="{B6F58693-41E5-4147-834A-F858E73DE77A}" type="presParOf" srcId="{D58A0EE4-BCD4-574B-8D16-ACA695DFC89F}" destId="{5B6681FE-D65B-B84D-A4A6-3941C1CF578A}" srcOrd="1" destOrd="0" presId="urn:microsoft.com/office/officeart/2008/layout/LinedList"/>
    <dgm:cxn modelId="{21CE6FF2-045B-A949-B4E4-8F8705E123AA}" type="presParOf" srcId="{5B6681FE-D65B-B84D-A4A6-3941C1CF578A}" destId="{7C0ED6DE-A493-2246-B4C9-EF3727397385}" srcOrd="0" destOrd="0" presId="urn:microsoft.com/office/officeart/2008/layout/LinedList"/>
    <dgm:cxn modelId="{96DAE20C-FBA3-7747-8D97-481B412694A6}" type="presParOf" srcId="{5B6681FE-D65B-B84D-A4A6-3941C1CF578A}" destId="{0DF18C7F-FF17-0943-A380-3BA653CC6386}" srcOrd="1" destOrd="0" presId="urn:microsoft.com/office/officeart/2008/layout/LinedList"/>
    <dgm:cxn modelId="{5E12098F-42CC-2C46-A62B-347C445A58D6}" type="presParOf" srcId="{D58A0EE4-BCD4-574B-8D16-ACA695DFC89F}" destId="{34F7B01D-9E46-E64A-A552-9F71DD1567CD}" srcOrd="2" destOrd="0" presId="urn:microsoft.com/office/officeart/2008/layout/LinedList"/>
    <dgm:cxn modelId="{0AAD3322-2CFE-664E-A1CD-B5BB23B592A1}" type="presParOf" srcId="{D58A0EE4-BCD4-574B-8D16-ACA695DFC89F}" destId="{4A581F2A-A900-804B-B5CA-45DC7FB4F5FB}" srcOrd="3" destOrd="0" presId="urn:microsoft.com/office/officeart/2008/layout/LinedList"/>
    <dgm:cxn modelId="{BAC66553-7FEB-EC4C-A2F1-3DC2FCC21DB6}" type="presParOf" srcId="{4A581F2A-A900-804B-B5CA-45DC7FB4F5FB}" destId="{ECA9F115-CC19-7348-8297-ED299EF79A06}" srcOrd="0" destOrd="0" presId="urn:microsoft.com/office/officeart/2008/layout/LinedList"/>
    <dgm:cxn modelId="{17768E73-9672-2140-A2A0-BBFAD7D98867}" type="presParOf" srcId="{4A581F2A-A900-804B-B5CA-45DC7FB4F5FB}" destId="{BA2092FF-7A68-3F41-BDE3-17B0A5CEE1B7}" srcOrd="1" destOrd="0" presId="urn:microsoft.com/office/officeart/2008/layout/LinedList"/>
    <dgm:cxn modelId="{F463670C-7AC5-FB43-B0EE-897C3B7672D5}" type="presParOf" srcId="{D58A0EE4-BCD4-574B-8D16-ACA695DFC89F}" destId="{412D61D6-294D-0647-97AE-3A606A867624}" srcOrd="4" destOrd="0" presId="urn:microsoft.com/office/officeart/2008/layout/LinedList"/>
    <dgm:cxn modelId="{18CF2192-BF01-A94E-B83A-5B8B7342BB3C}" type="presParOf" srcId="{D58A0EE4-BCD4-574B-8D16-ACA695DFC89F}" destId="{41AC6F1A-7A49-7247-8B41-39EB554ACD4F}" srcOrd="5" destOrd="0" presId="urn:microsoft.com/office/officeart/2008/layout/LinedList"/>
    <dgm:cxn modelId="{A7DD9012-9A3A-024B-9675-36D770E52437}" type="presParOf" srcId="{41AC6F1A-7A49-7247-8B41-39EB554ACD4F}" destId="{D8CEFD1B-295A-1F4B-A1CE-AA6413AEDE48}" srcOrd="0" destOrd="0" presId="urn:microsoft.com/office/officeart/2008/layout/LinedList"/>
    <dgm:cxn modelId="{70E1FCEE-0DC7-FF4E-AF0E-493C1791538E}" type="presParOf" srcId="{41AC6F1A-7A49-7247-8B41-39EB554ACD4F}" destId="{6582830A-EE9C-284F-903A-34247BC1F06B}" srcOrd="1" destOrd="0" presId="urn:microsoft.com/office/officeart/2008/layout/LinedList"/>
    <dgm:cxn modelId="{D4A2589A-943D-2F4F-BC31-D90384A7646A}" type="presParOf" srcId="{D58A0EE4-BCD4-574B-8D16-ACA695DFC89F}" destId="{0BDEE592-EEA8-C74F-AD04-8D9077A15225}" srcOrd="6" destOrd="0" presId="urn:microsoft.com/office/officeart/2008/layout/LinedList"/>
    <dgm:cxn modelId="{F3068278-5D8A-AC4B-BA56-04F4FFB8CD9F}" type="presParOf" srcId="{D58A0EE4-BCD4-574B-8D16-ACA695DFC89F}" destId="{64602FAB-27D6-3F41-9496-6057B3E0F1D1}" srcOrd="7" destOrd="0" presId="urn:microsoft.com/office/officeart/2008/layout/LinedList"/>
    <dgm:cxn modelId="{7878EE80-5A82-EF4C-9A7F-C82FF21D1C85}" type="presParOf" srcId="{64602FAB-27D6-3F41-9496-6057B3E0F1D1}" destId="{8015B74C-0969-AE42-B6DC-DF446A2399F9}" srcOrd="0" destOrd="0" presId="urn:microsoft.com/office/officeart/2008/layout/LinedList"/>
    <dgm:cxn modelId="{3ECE3DD5-4A4C-FA49-978E-D328FE7559B1}" type="presParOf" srcId="{64602FAB-27D6-3F41-9496-6057B3E0F1D1}" destId="{A9DAF9B7-D1DC-444B-B920-394764BE7DAF}" srcOrd="1" destOrd="0" presId="urn:microsoft.com/office/officeart/2008/layout/LinedList"/>
    <dgm:cxn modelId="{4EF09735-7098-F343-91BA-AC48DF2A4F8F}" type="presParOf" srcId="{D58A0EE4-BCD4-574B-8D16-ACA695DFC89F}" destId="{12373B9A-122D-7E4D-B5CE-0A6D494E8BDA}" srcOrd="8" destOrd="0" presId="urn:microsoft.com/office/officeart/2008/layout/LinedList"/>
    <dgm:cxn modelId="{51E16AA0-0D0E-5748-8CB8-2EC5FF296D59}" type="presParOf" srcId="{D58A0EE4-BCD4-574B-8D16-ACA695DFC89F}" destId="{39186791-FB96-5E42-AAEC-17D9FEB57C75}" srcOrd="9" destOrd="0" presId="urn:microsoft.com/office/officeart/2008/layout/LinedList"/>
    <dgm:cxn modelId="{864F680B-67C1-7B4B-AEFA-52D258EA7995}" type="presParOf" srcId="{39186791-FB96-5E42-AAEC-17D9FEB57C75}" destId="{3D049AE7-9FFD-0C42-B0CF-2B6378EFFE54}" srcOrd="0" destOrd="0" presId="urn:microsoft.com/office/officeart/2008/layout/LinedList"/>
    <dgm:cxn modelId="{9256BE12-C863-5E47-9F7A-4FE73FE14350}" type="presParOf" srcId="{39186791-FB96-5E42-AAEC-17D9FEB57C75}" destId="{437F6CFF-FF69-7E47-B81F-53D727AB601C}" srcOrd="1" destOrd="0" presId="urn:microsoft.com/office/officeart/2008/layout/LinedList"/>
    <dgm:cxn modelId="{9C58392C-C90B-FB48-BE33-D7536CC630EB}" type="presParOf" srcId="{D58A0EE4-BCD4-574B-8D16-ACA695DFC89F}" destId="{6C7D9CEA-AC09-0C4A-90BC-F977393C4707}" srcOrd="10" destOrd="0" presId="urn:microsoft.com/office/officeart/2008/layout/LinedList"/>
    <dgm:cxn modelId="{73396A3B-68AC-964D-BAC1-081211B72CAA}" type="presParOf" srcId="{D58A0EE4-BCD4-574B-8D16-ACA695DFC89F}" destId="{1C3C152A-6373-8344-A2B6-EF01A8D4F48F}" srcOrd="11" destOrd="0" presId="urn:microsoft.com/office/officeart/2008/layout/LinedList"/>
    <dgm:cxn modelId="{1FFF75C2-45B9-6843-88C6-65FE27768D58}" type="presParOf" srcId="{1C3C152A-6373-8344-A2B6-EF01A8D4F48F}" destId="{855425E0-067C-D241-AEC1-A9988EAE0C2F}" srcOrd="0" destOrd="0" presId="urn:microsoft.com/office/officeart/2008/layout/LinedList"/>
    <dgm:cxn modelId="{F3ED6AD3-B8BE-8448-8293-EBB9CAAF4738}" type="presParOf" srcId="{1C3C152A-6373-8344-A2B6-EF01A8D4F48F}" destId="{293D0822-7153-5E49-9219-697198B3CE5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19FBB1E-C56E-41DD-9DA1-F5735AB52953}"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336AB861-111C-40EA-923B-8810331263A8}">
      <dgm:prSet/>
      <dgm:spPr/>
      <dgm:t>
        <a:bodyPr/>
        <a:lstStyle/>
        <a:p>
          <a:pPr>
            <a:defRPr cap="all"/>
          </a:pPr>
          <a:r>
            <a:rPr lang="it-IT"/>
            <a:t>Il </a:t>
          </a:r>
          <a:r>
            <a:rPr lang="it-IT" b="1"/>
            <a:t>sistema concettuale </a:t>
          </a:r>
          <a:r>
            <a:rPr lang="it-IT"/>
            <a:t>è l’insieme dei concetti che si sono depositati nella nostra memoria semantica grazie all’apprendimento. </a:t>
          </a:r>
          <a:endParaRPr lang="en-US"/>
        </a:p>
      </dgm:t>
    </dgm:pt>
    <dgm:pt modelId="{8ECC0389-048A-4799-ABEB-2A17DB89DB12}" type="parTrans" cxnId="{A5744206-379A-4C4B-86C7-59E9228E77A4}">
      <dgm:prSet/>
      <dgm:spPr/>
      <dgm:t>
        <a:bodyPr/>
        <a:lstStyle/>
        <a:p>
          <a:endParaRPr lang="en-US"/>
        </a:p>
      </dgm:t>
    </dgm:pt>
    <dgm:pt modelId="{000B777B-7CD1-4D85-8EB2-0CB93F62BDC7}" type="sibTrans" cxnId="{A5744206-379A-4C4B-86C7-59E9228E77A4}">
      <dgm:prSet/>
      <dgm:spPr/>
      <dgm:t>
        <a:bodyPr/>
        <a:lstStyle/>
        <a:p>
          <a:endParaRPr lang="en-US"/>
        </a:p>
      </dgm:t>
    </dgm:pt>
    <dgm:pt modelId="{6936242A-CBF2-4234-820B-17D67A5AD6E3}">
      <dgm:prSet/>
      <dgm:spPr/>
      <dgm:t>
        <a:bodyPr/>
        <a:lstStyle/>
        <a:p>
          <a:pPr>
            <a:defRPr cap="all"/>
          </a:pPr>
          <a:r>
            <a:rPr lang="it-IT"/>
            <a:t>I concetti più studiati sono quelli che corrispondono a </a:t>
          </a:r>
          <a:r>
            <a:rPr lang="it-IT" b="1"/>
            <a:t>categorie</a:t>
          </a:r>
          <a:r>
            <a:rPr lang="it-IT"/>
            <a:t>. Ogni concetto di questo tipo è la rappresentazione mentale di un insieme di oggetti o eventi, e delle proprietà loroassociate. </a:t>
          </a:r>
          <a:endParaRPr lang="en-US"/>
        </a:p>
      </dgm:t>
    </dgm:pt>
    <dgm:pt modelId="{531095B7-4CA9-47F1-B532-75BFC76D8481}" type="parTrans" cxnId="{9694E02E-5327-43DE-B43A-E7ED0802D386}">
      <dgm:prSet/>
      <dgm:spPr/>
      <dgm:t>
        <a:bodyPr/>
        <a:lstStyle/>
        <a:p>
          <a:endParaRPr lang="en-US"/>
        </a:p>
      </dgm:t>
    </dgm:pt>
    <dgm:pt modelId="{5B329639-7F15-433A-9483-C69465374A39}" type="sibTrans" cxnId="{9694E02E-5327-43DE-B43A-E7ED0802D386}">
      <dgm:prSet/>
      <dgm:spPr/>
      <dgm:t>
        <a:bodyPr/>
        <a:lstStyle/>
        <a:p>
          <a:endParaRPr lang="en-US"/>
        </a:p>
      </dgm:t>
    </dgm:pt>
    <dgm:pt modelId="{A3FF072B-E8A0-4D92-B6FB-A64ABD35C49D}">
      <dgm:prSet/>
      <dgm:spPr/>
      <dgm:t>
        <a:bodyPr/>
        <a:lstStyle/>
        <a:p>
          <a:pPr>
            <a:defRPr cap="all"/>
          </a:pPr>
          <a:r>
            <a:rPr lang="it-IT"/>
            <a:t>Come visto nella parte sugli HBM e riprenderemo nella parte sul controllo di ipotesti, i concetti sono </a:t>
          </a:r>
          <a:r>
            <a:rPr lang="it-IT" b="1"/>
            <a:t>appresi per via induttiva</a:t>
          </a:r>
          <a:r>
            <a:rPr lang="it-IT"/>
            <a:t>, facendo ipotesi e revisionandole</a:t>
          </a:r>
          <a:endParaRPr lang="en-US"/>
        </a:p>
      </dgm:t>
    </dgm:pt>
    <dgm:pt modelId="{E2935FAF-32CC-4F0B-8D6C-1657077F26B5}" type="parTrans" cxnId="{ABE2A6DC-2530-49B6-81AD-6CA77E7A2727}">
      <dgm:prSet/>
      <dgm:spPr/>
      <dgm:t>
        <a:bodyPr/>
        <a:lstStyle/>
        <a:p>
          <a:endParaRPr lang="en-US"/>
        </a:p>
      </dgm:t>
    </dgm:pt>
    <dgm:pt modelId="{0C0AC716-E264-4780-842A-1414D455F30C}" type="sibTrans" cxnId="{ABE2A6DC-2530-49B6-81AD-6CA77E7A2727}">
      <dgm:prSet/>
      <dgm:spPr/>
      <dgm:t>
        <a:bodyPr/>
        <a:lstStyle/>
        <a:p>
          <a:endParaRPr lang="en-US"/>
        </a:p>
      </dgm:t>
    </dgm:pt>
    <dgm:pt modelId="{306EBDFE-D8C8-4626-AD5A-FD2F56953286}" type="pres">
      <dgm:prSet presAssocID="{919FBB1E-C56E-41DD-9DA1-F5735AB52953}" presName="root" presStyleCnt="0">
        <dgm:presLayoutVars>
          <dgm:dir/>
          <dgm:resizeHandles val="exact"/>
        </dgm:presLayoutVars>
      </dgm:prSet>
      <dgm:spPr/>
    </dgm:pt>
    <dgm:pt modelId="{8D6989F9-6602-430A-85AE-DA6AB7EC6565}" type="pres">
      <dgm:prSet presAssocID="{336AB861-111C-40EA-923B-8810331263A8}" presName="compNode" presStyleCnt="0"/>
      <dgm:spPr/>
    </dgm:pt>
    <dgm:pt modelId="{FC9FAD69-1E38-4C11-AEFA-55125C8B93B5}" type="pres">
      <dgm:prSet presAssocID="{336AB861-111C-40EA-923B-8810331263A8}" presName="iconBgRect" presStyleLbl="bgShp" presStyleIdx="0" presStyleCnt="3"/>
      <dgm:spPr/>
    </dgm:pt>
    <dgm:pt modelId="{C125BD38-7597-4DEB-A411-E6AC517A0A20}" type="pres">
      <dgm:prSet presAssocID="{336AB861-111C-40EA-923B-8810331263A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tabase"/>
        </a:ext>
      </dgm:extLst>
    </dgm:pt>
    <dgm:pt modelId="{37C03DC1-5C14-4317-B140-BA3568FE31C3}" type="pres">
      <dgm:prSet presAssocID="{336AB861-111C-40EA-923B-8810331263A8}" presName="spaceRect" presStyleCnt="0"/>
      <dgm:spPr/>
    </dgm:pt>
    <dgm:pt modelId="{F3B374D1-0B24-4ED4-9833-ED211F7A6E35}" type="pres">
      <dgm:prSet presAssocID="{336AB861-111C-40EA-923B-8810331263A8}" presName="textRect" presStyleLbl="revTx" presStyleIdx="0" presStyleCnt="3">
        <dgm:presLayoutVars>
          <dgm:chMax val="1"/>
          <dgm:chPref val="1"/>
        </dgm:presLayoutVars>
      </dgm:prSet>
      <dgm:spPr/>
    </dgm:pt>
    <dgm:pt modelId="{FBBB57D1-B9BA-415C-810F-81359EE46BD0}" type="pres">
      <dgm:prSet presAssocID="{000B777B-7CD1-4D85-8EB2-0CB93F62BDC7}" presName="sibTrans" presStyleCnt="0"/>
      <dgm:spPr/>
    </dgm:pt>
    <dgm:pt modelId="{16A6419D-4933-48F9-B3C4-DA282F335840}" type="pres">
      <dgm:prSet presAssocID="{6936242A-CBF2-4234-820B-17D67A5AD6E3}" presName="compNode" presStyleCnt="0"/>
      <dgm:spPr/>
    </dgm:pt>
    <dgm:pt modelId="{6D24B21A-37E1-43A9-8B4C-6D7DB1FE8AA4}" type="pres">
      <dgm:prSet presAssocID="{6936242A-CBF2-4234-820B-17D67A5AD6E3}" presName="iconBgRect" presStyleLbl="bgShp" presStyleIdx="1" presStyleCnt="3"/>
      <dgm:spPr/>
    </dgm:pt>
    <dgm:pt modelId="{FD069E84-1D95-4B1C-91E1-F3C719DBB092}" type="pres">
      <dgm:prSet presAssocID="{6936242A-CBF2-4234-820B-17D67A5AD6E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E261FDD6-F79C-4E1F-AF2A-C6EC0A43FA93}" type="pres">
      <dgm:prSet presAssocID="{6936242A-CBF2-4234-820B-17D67A5AD6E3}" presName="spaceRect" presStyleCnt="0"/>
      <dgm:spPr/>
    </dgm:pt>
    <dgm:pt modelId="{9510B63F-5CAD-456D-A3C3-034A694DF9E4}" type="pres">
      <dgm:prSet presAssocID="{6936242A-CBF2-4234-820B-17D67A5AD6E3}" presName="textRect" presStyleLbl="revTx" presStyleIdx="1" presStyleCnt="3">
        <dgm:presLayoutVars>
          <dgm:chMax val="1"/>
          <dgm:chPref val="1"/>
        </dgm:presLayoutVars>
      </dgm:prSet>
      <dgm:spPr/>
    </dgm:pt>
    <dgm:pt modelId="{FFEA26A3-503D-4EA8-8AC5-DB87C1F64E56}" type="pres">
      <dgm:prSet presAssocID="{5B329639-7F15-433A-9483-C69465374A39}" presName="sibTrans" presStyleCnt="0"/>
      <dgm:spPr/>
    </dgm:pt>
    <dgm:pt modelId="{F06CBA7F-7ED1-42AD-B6B9-401394A14057}" type="pres">
      <dgm:prSet presAssocID="{A3FF072B-E8A0-4D92-B6FB-A64ABD35C49D}" presName="compNode" presStyleCnt="0"/>
      <dgm:spPr/>
    </dgm:pt>
    <dgm:pt modelId="{5EB0A0D6-3F30-4043-8961-DD638B677D6C}" type="pres">
      <dgm:prSet presAssocID="{A3FF072B-E8A0-4D92-B6FB-A64ABD35C49D}" presName="iconBgRect" presStyleLbl="bgShp" presStyleIdx="2" presStyleCnt="3"/>
      <dgm:spPr/>
    </dgm:pt>
    <dgm:pt modelId="{A4A1736C-1FC1-4AE9-935E-D5B730882599}" type="pres">
      <dgm:prSet presAssocID="{A3FF072B-E8A0-4D92-B6FB-A64ABD35C49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ienziato"/>
        </a:ext>
      </dgm:extLst>
    </dgm:pt>
    <dgm:pt modelId="{C49171AC-1469-44FC-AB3F-655F5826BF91}" type="pres">
      <dgm:prSet presAssocID="{A3FF072B-E8A0-4D92-B6FB-A64ABD35C49D}" presName="spaceRect" presStyleCnt="0"/>
      <dgm:spPr/>
    </dgm:pt>
    <dgm:pt modelId="{70068CA6-A433-46B0-A87A-3873B3F4476F}" type="pres">
      <dgm:prSet presAssocID="{A3FF072B-E8A0-4D92-B6FB-A64ABD35C49D}" presName="textRect" presStyleLbl="revTx" presStyleIdx="2" presStyleCnt="3">
        <dgm:presLayoutVars>
          <dgm:chMax val="1"/>
          <dgm:chPref val="1"/>
        </dgm:presLayoutVars>
      </dgm:prSet>
      <dgm:spPr/>
    </dgm:pt>
  </dgm:ptLst>
  <dgm:cxnLst>
    <dgm:cxn modelId="{A5744206-379A-4C4B-86C7-59E9228E77A4}" srcId="{919FBB1E-C56E-41DD-9DA1-F5735AB52953}" destId="{336AB861-111C-40EA-923B-8810331263A8}" srcOrd="0" destOrd="0" parTransId="{8ECC0389-048A-4799-ABEB-2A17DB89DB12}" sibTransId="{000B777B-7CD1-4D85-8EB2-0CB93F62BDC7}"/>
    <dgm:cxn modelId="{9694E02E-5327-43DE-B43A-E7ED0802D386}" srcId="{919FBB1E-C56E-41DD-9DA1-F5735AB52953}" destId="{6936242A-CBF2-4234-820B-17D67A5AD6E3}" srcOrd="1" destOrd="0" parTransId="{531095B7-4CA9-47F1-B532-75BFC76D8481}" sibTransId="{5B329639-7F15-433A-9483-C69465374A39}"/>
    <dgm:cxn modelId="{0ABCF867-45CF-49A8-A420-A7568E9D0B84}" type="presOf" srcId="{A3FF072B-E8A0-4D92-B6FB-A64ABD35C49D}" destId="{70068CA6-A433-46B0-A87A-3873B3F4476F}" srcOrd="0" destOrd="0" presId="urn:microsoft.com/office/officeart/2018/5/layout/IconCircleLabelList"/>
    <dgm:cxn modelId="{0AFE5197-D276-46A4-954F-F643D9E92623}" type="presOf" srcId="{336AB861-111C-40EA-923B-8810331263A8}" destId="{F3B374D1-0B24-4ED4-9833-ED211F7A6E35}" srcOrd="0" destOrd="0" presId="urn:microsoft.com/office/officeart/2018/5/layout/IconCircleLabelList"/>
    <dgm:cxn modelId="{A8BF1D9B-D448-4F85-AF4E-E09A23009E88}" type="presOf" srcId="{6936242A-CBF2-4234-820B-17D67A5AD6E3}" destId="{9510B63F-5CAD-456D-A3C3-034A694DF9E4}" srcOrd="0" destOrd="0" presId="urn:microsoft.com/office/officeart/2018/5/layout/IconCircleLabelList"/>
    <dgm:cxn modelId="{ABE2A6DC-2530-49B6-81AD-6CA77E7A2727}" srcId="{919FBB1E-C56E-41DD-9DA1-F5735AB52953}" destId="{A3FF072B-E8A0-4D92-B6FB-A64ABD35C49D}" srcOrd="2" destOrd="0" parTransId="{E2935FAF-32CC-4F0B-8D6C-1657077F26B5}" sibTransId="{0C0AC716-E264-4780-842A-1414D455F30C}"/>
    <dgm:cxn modelId="{5B1074F5-7F43-49FB-AA84-7A65D23D9071}" type="presOf" srcId="{919FBB1E-C56E-41DD-9DA1-F5735AB52953}" destId="{306EBDFE-D8C8-4626-AD5A-FD2F56953286}" srcOrd="0" destOrd="0" presId="urn:microsoft.com/office/officeart/2018/5/layout/IconCircleLabelList"/>
    <dgm:cxn modelId="{46C3E1C6-21EE-4B79-B3AB-0FF9B399177C}" type="presParOf" srcId="{306EBDFE-D8C8-4626-AD5A-FD2F56953286}" destId="{8D6989F9-6602-430A-85AE-DA6AB7EC6565}" srcOrd="0" destOrd="0" presId="urn:microsoft.com/office/officeart/2018/5/layout/IconCircleLabelList"/>
    <dgm:cxn modelId="{A266D069-71BE-4264-BD36-560D925C1C9B}" type="presParOf" srcId="{8D6989F9-6602-430A-85AE-DA6AB7EC6565}" destId="{FC9FAD69-1E38-4C11-AEFA-55125C8B93B5}" srcOrd="0" destOrd="0" presId="urn:microsoft.com/office/officeart/2018/5/layout/IconCircleLabelList"/>
    <dgm:cxn modelId="{6D911AF0-5DBB-42D3-908A-ABB8D3BF3EDE}" type="presParOf" srcId="{8D6989F9-6602-430A-85AE-DA6AB7EC6565}" destId="{C125BD38-7597-4DEB-A411-E6AC517A0A20}" srcOrd="1" destOrd="0" presId="urn:microsoft.com/office/officeart/2018/5/layout/IconCircleLabelList"/>
    <dgm:cxn modelId="{AA46C11A-30F0-436C-B99B-B41DF34D1287}" type="presParOf" srcId="{8D6989F9-6602-430A-85AE-DA6AB7EC6565}" destId="{37C03DC1-5C14-4317-B140-BA3568FE31C3}" srcOrd="2" destOrd="0" presId="urn:microsoft.com/office/officeart/2018/5/layout/IconCircleLabelList"/>
    <dgm:cxn modelId="{829A6181-F0EA-4C8C-A5CE-7DFDA358BEB1}" type="presParOf" srcId="{8D6989F9-6602-430A-85AE-DA6AB7EC6565}" destId="{F3B374D1-0B24-4ED4-9833-ED211F7A6E35}" srcOrd="3" destOrd="0" presId="urn:microsoft.com/office/officeart/2018/5/layout/IconCircleLabelList"/>
    <dgm:cxn modelId="{45A455C7-4836-498B-9764-4757C83ECE11}" type="presParOf" srcId="{306EBDFE-D8C8-4626-AD5A-FD2F56953286}" destId="{FBBB57D1-B9BA-415C-810F-81359EE46BD0}" srcOrd="1" destOrd="0" presId="urn:microsoft.com/office/officeart/2018/5/layout/IconCircleLabelList"/>
    <dgm:cxn modelId="{2EA26281-49A4-4DAD-B231-03BFFEAB962E}" type="presParOf" srcId="{306EBDFE-D8C8-4626-AD5A-FD2F56953286}" destId="{16A6419D-4933-48F9-B3C4-DA282F335840}" srcOrd="2" destOrd="0" presId="urn:microsoft.com/office/officeart/2018/5/layout/IconCircleLabelList"/>
    <dgm:cxn modelId="{6939CA59-73FB-43FB-9599-2115FFA1BF47}" type="presParOf" srcId="{16A6419D-4933-48F9-B3C4-DA282F335840}" destId="{6D24B21A-37E1-43A9-8B4C-6D7DB1FE8AA4}" srcOrd="0" destOrd="0" presId="urn:microsoft.com/office/officeart/2018/5/layout/IconCircleLabelList"/>
    <dgm:cxn modelId="{136EDE02-0858-4CB3-A7C0-A97A9963134A}" type="presParOf" srcId="{16A6419D-4933-48F9-B3C4-DA282F335840}" destId="{FD069E84-1D95-4B1C-91E1-F3C719DBB092}" srcOrd="1" destOrd="0" presId="urn:microsoft.com/office/officeart/2018/5/layout/IconCircleLabelList"/>
    <dgm:cxn modelId="{6DD004AA-DD0B-41F1-AE67-5E61D25DA074}" type="presParOf" srcId="{16A6419D-4933-48F9-B3C4-DA282F335840}" destId="{E261FDD6-F79C-4E1F-AF2A-C6EC0A43FA93}" srcOrd="2" destOrd="0" presId="urn:microsoft.com/office/officeart/2018/5/layout/IconCircleLabelList"/>
    <dgm:cxn modelId="{9420C08D-FD99-45BD-8E57-6EC945398F84}" type="presParOf" srcId="{16A6419D-4933-48F9-B3C4-DA282F335840}" destId="{9510B63F-5CAD-456D-A3C3-034A694DF9E4}" srcOrd="3" destOrd="0" presId="urn:microsoft.com/office/officeart/2018/5/layout/IconCircleLabelList"/>
    <dgm:cxn modelId="{85A9DB8F-6861-4934-801C-2D3F0D5A6BBF}" type="presParOf" srcId="{306EBDFE-D8C8-4626-AD5A-FD2F56953286}" destId="{FFEA26A3-503D-4EA8-8AC5-DB87C1F64E56}" srcOrd="3" destOrd="0" presId="urn:microsoft.com/office/officeart/2018/5/layout/IconCircleLabelList"/>
    <dgm:cxn modelId="{10765115-001E-4284-AE60-0CF9EDF35C88}" type="presParOf" srcId="{306EBDFE-D8C8-4626-AD5A-FD2F56953286}" destId="{F06CBA7F-7ED1-42AD-B6B9-401394A14057}" srcOrd="4" destOrd="0" presId="urn:microsoft.com/office/officeart/2018/5/layout/IconCircleLabelList"/>
    <dgm:cxn modelId="{8FC5F907-1CC2-4029-92FF-D918727F6D59}" type="presParOf" srcId="{F06CBA7F-7ED1-42AD-B6B9-401394A14057}" destId="{5EB0A0D6-3F30-4043-8961-DD638B677D6C}" srcOrd="0" destOrd="0" presId="urn:microsoft.com/office/officeart/2018/5/layout/IconCircleLabelList"/>
    <dgm:cxn modelId="{F57161A6-153E-4B5C-80F8-5339689EBD6B}" type="presParOf" srcId="{F06CBA7F-7ED1-42AD-B6B9-401394A14057}" destId="{A4A1736C-1FC1-4AE9-935E-D5B730882599}" srcOrd="1" destOrd="0" presId="urn:microsoft.com/office/officeart/2018/5/layout/IconCircleLabelList"/>
    <dgm:cxn modelId="{55FEB779-81A4-42B7-8296-DF43A7F9147D}" type="presParOf" srcId="{F06CBA7F-7ED1-42AD-B6B9-401394A14057}" destId="{C49171AC-1469-44FC-AB3F-655F5826BF91}" srcOrd="2" destOrd="0" presId="urn:microsoft.com/office/officeart/2018/5/layout/IconCircleLabelList"/>
    <dgm:cxn modelId="{01F5F7AB-AF7D-442F-90F5-80ECED6CD17E}" type="presParOf" srcId="{F06CBA7F-7ED1-42AD-B6B9-401394A14057}" destId="{70068CA6-A433-46B0-A87A-3873B3F4476F}"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753461D-D1E9-4879-B339-13E8FD78BB8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912A049B-AEA0-47BA-8056-B022A5070230}">
      <dgm:prSet/>
      <dgm:spPr/>
      <dgm:t>
        <a:bodyPr/>
        <a:lstStyle/>
        <a:p>
          <a:r>
            <a:rPr lang="it-IT"/>
            <a:t>La categorizzazione è il </a:t>
          </a:r>
          <a:r>
            <a:rPr lang="it-IT" b="1"/>
            <a:t>processo</a:t>
          </a:r>
          <a:r>
            <a:rPr lang="it-IT"/>
            <a:t> attraverso il quale si assegna abduttivamente (se procede da somiglianze) </a:t>
          </a:r>
          <a:endParaRPr lang="en-US"/>
        </a:p>
      </dgm:t>
    </dgm:pt>
    <dgm:pt modelId="{395CB4A4-44CF-442B-88A9-956C1F66339D}" type="parTrans" cxnId="{1087F9A9-493B-4B90-BD7B-BABAC3367703}">
      <dgm:prSet/>
      <dgm:spPr/>
      <dgm:t>
        <a:bodyPr/>
        <a:lstStyle/>
        <a:p>
          <a:endParaRPr lang="en-US"/>
        </a:p>
      </dgm:t>
    </dgm:pt>
    <dgm:pt modelId="{66327EBB-7345-4BBB-B53D-1D27C16F958F}" type="sibTrans" cxnId="{1087F9A9-493B-4B90-BD7B-BABAC3367703}">
      <dgm:prSet/>
      <dgm:spPr/>
      <dgm:t>
        <a:bodyPr/>
        <a:lstStyle/>
        <a:p>
          <a:endParaRPr lang="en-US"/>
        </a:p>
      </dgm:t>
    </dgm:pt>
    <dgm:pt modelId="{3227BC9E-593A-424B-B949-0432FF2EC3BD}">
      <dgm:prSet/>
      <dgm:spPr/>
      <dgm:t>
        <a:bodyPr/>
        <a:lstStyle/>
        <a:p>
          <a:r>
            <a:rPr lang="it-IT"/>
            <a:t>o deduttivamente (se procede da regole) </a:t>
          </a:r>
          <a:endParaRPr lang="en-US"/>
        </a:p>
      </dgm:t>
    </dgm:pt>
    <dgm:pt modelId="{48E324AE-6C29-4BCA-A33E-2896AC3D379A}" type="parTrans" cxnId="{6836E805-70FC-40E9-A723-63208187727D}">
      <dgm:prSet/>
      <dgm:spPr/>
      <dgm:t>
        <a:bodyPr/>
        <a:lstStyle/>
        <a:p>
          <a:endParaRPr lang="en-US"/>
        </a:p>
      </dgm:t>
    </dgm:pt>
    <dgm:pt modelId="{058CAAB1-BD3B-450C-BEF5-B94F9F145F79}" type="sibTrans" cxnId="{6836E805-70FC-40E9-A723-63208187727D}">
      <dgm:prSet/>
      <dgm:spPr/>
      <dgm:t>
        <a:bodyPr/>
        <a:lstStyle/>
        <a:p>
          <a:endParaRPr lang="en-US"/>
        </a:p>
      </dgm:t>
    </dgm:pt>
    <dgm:pt modelId="{1BB0A014-F55E-4A65-9F04-8E3ACB6DEDB0}">
      <dgm:prSet/>
      <dgm:spPr/>
      <dgm:t>
        <a:bodyPr/>
        <a:lstStyle/>
        <a:p>
          <a:r>
            <a:rPr lang="it-IT"/>
            <a:t>uno stimolo a un concetto, </a:t>
          </a:r>
          <a:r>
            <a:rPr lang="it-IT" b="1"/>
            <a:t>riconoscendolo</a:t>
          </a:r>
          <a:r>
            <a:rPr lang="it-IT"/>
            <a:t> come esemplare della categoria corrispondente</a:t>
          </a:r>
          <a:endParaRPr lang="en-US"/>
        </a:p>
      </dgm:t>
    </dgm:pt>
    <dgm:pt modelId="{3BC51F64-AF93-4A89-A484-8DA0B9A8A549}" type="parTrans" cxnId="{EB2AFB0F-9B0E-476F-A03A-9E329FF6D11B}">
      <dgm:prSet/>
      <dgm:spPr/>
      <dgm:t>
        <a:bodyPr/>
        <a:lstStyle/>
        <a:p>
          <a:endParaRPr lang="en-US"/>
        </a:p>
      </dgm:t>
    </dgm:pt>
    <dgm:pt modelId="{F0412898-B301-4513-A3A9-5705790E36E8}" type="sibTrans" cxnId="{EB2AFB0F-9B0E-476F-A03A-9E329FF6D11B}">
      <dgm:prSet/>
      <dgm:spPr/>
      <dgm:t>
        <a:bodyPr/>
        <a:lstStyle/>
        <a:p>
          <a:endParaRPr lang="en-US"/>
        </a:p>
      </dgm:t>
    </dgm:pt>
    <dgm:pt modelId="{7B2BA9FD-10DC-4C55-90FE-B92A02E8789A}">
      <dgm:prSet/>
      <dgm:spPr/>
      <dgm:t>
        <a:bodyPr/>
        <a:lstStyle/>
        <a:p>
          <a:r>
            <a:rPr lang="it-IT" dirty="0"/>
            <a:t>anche se quell’esemplare non è mai stato esperito prima</a:t>
          </a:r>
          <a:endParaRPr lang="en-US" dirty="0"/>
        </a:p>
      </dgm:t>
    </dgm:pt>
    <dgm:pt modelId="{73DD9889-4E00-435E-A323-01A67E3B6EF2}" type="parTrans" cxnId="{1B7BE4DE-9DFA-442F-BD24-6AEA64B55EFB}">
      <dgm:prSet/>
      <dgm:spPr/>
      <dgm:t>
        <a:bodyPr/>
        <a:lstStyle/>
        <a:p>
          <a:endParaRPr lang="en-US"/>
        </a:p>
      </dgm:t>
    </dgm:pt>
    <dgm:pt modelId="{6A504491-4B51-47DA-8C4B-1E5AACBD05D2}" type="sibTrans" cxnId="{1B7BE4DE-9DFA-442F-BD24-6AEA64B55EFB}">
      <dgm:prSet/>
      <dgm:spPr/>
      <dgm:t>
        <a:bodyPr/>
        <a:lstStyle/>
        <a:p>
          <a:endParaRPr lang="en-US"/>
        </a:p>
      </dgm:t>
    </dgm:pt>
    <dgm:pt modelId="{B283059A-B009-1D45-9A25-C29B3D61AE29}">
      <dgm:prSet/>
      <dgm:spPr/>
      <dgm:t>
        <a:bodyPr/>
        <a:lstStyle/>
        <a:p>
          <a:r>
            <a:rPr lang="en-US" dirty="0"/>
            <a:t>I due </a:t>
          </a:r>
          <a:r>
            <a:rPr lang="en-US" dirty="0" err="1"/>
            <a:t>diversi</a:t>
          </a:r>
          <a:r>
            <a:rPr lang="en-US" dirty="0"/>
            <a:t> </a:t>
          </a:r>
          <a:r>
            <a:rPr lang="en-US" dirty="0" err="1"/>
            <a:t>stili</a:t>
          </a:r>
          <a:r>
            <a:rPr lang="en-US" dirty="0"/>
            <a:t> </a:t>
          </a:r>
          <a:r>
            <a:rPr lang="en-US" dirty="0" err="1"/>
            <a:t>della</a:t>
          </a:r>
          <a:r>
            <a:rPr lang="en-US" dirty="0"/>
            <a:t> </a:t>
          </a:r>
          <a:r>
            <a:rPr lang="en-US" dirty="0" err="1"/>
            <a:t>categorizzazione</a:t>
          </a:r>
          <a:r>
            <a:rPr lang="en-US" dirty="0"/>
            <a:t> </a:t>
          </a:r>
          <a:r>
            <a:rPr lang="en-US" dirty="0" err="1"/>
            <a:t>consentono</a:t>
          </a:r>
          <a:r>
            <a:rPr lang="en-US" dirty="0"/>
            <a:t> di </a:t>
          </a:r>
          <a:r>
            <a:rPr lang="en-US" dirty="0" err="1"/>
            <a:t>classificare</a:t>
          </a:r>
          <a:r>
            <a:rPr lang="en-US" dirty="0"/>
            <a:t> due </a:t>
          </a:r>
          <a:r>
            <a:rPr lang="en-US" dirty="0" err="1"/>
            <a:t>principali</a:t>
          </a:r>
          <a:r>
            <a:rPr lang="en-US" dirty="0"/>
            <a:t> </a:t>
          </a:r>
          <a:r>
            <a:rPr lang="en-US" dirty="0" err="1"/>
            <a:t>tipologie</a:t>
          </a:r>
          <a:r>
            <a:rPr lang="en-US" dirty="0"/>
            <a:t> di </a:t>
          </a:r>
          <a:r>
            <a:rPr lang="en-US" dirty="0" err="1"/>
            <a:t>concetti</a:t>
          </a:r>
          <a:r>
            <a:rPr lang="en-US" dirty="0"/>
            <a:t>, </a:t>
          </a:r>
          <a:r>
            <a:rPr lang="en-US" dirty="0" err="1"/>
            <a:t>basandosi</a:t>
          </a:r>
          <a:r>
            <a:rPr lang="en-US" dirty="0"/>
            <a:t> </a:t>
          </a:r>
          <a:r>
            <a:rPr lang="en-US" dirty="0" err="1"/>
            <a:t>sul</a:t>
          </a:r>
          <a:r>
            <a:rPr lang="en-US" dirty="0"/>
            <a:t> </a:t>
          </a:r>
          <a:r>
            <a:rPr lang="en-US" dirty="0" err="1"/>
            <a:t>loro</a:t>
          </a:r>
          <a:r>
            <a:rPr lang="en-US" dirty="0"/>
            <a:t> </a:t>
          </a:r>
          <a:r>
            <a:rPr lang="en-US" dirty="0" err="1"/>
            <a:t>uso</a:t>
          </a:r>
          <a:r>
            <a:rPr lang="en-US" dirty="0"/>
            <a:t>: </a:t>
          </a:r>
          <a:r>
            <a:rPr lang="en-US" dirty="0" err="1"/>
            <a:t>concetti</a:t>
          </a:r>
          <a:r>
            <a:rPr lang="en-US" dirty="0"/>
            <a:t> </a:t>
          </a:r>
          <a:r>
            <a:rPr lang="en-US" dirty="0" err="1"/>
            <a:t>basati</a:t>
          </a:r>
          <a:r>
            <a:rPr lang="en-US" dirty="0"/>
            <a:t> </a:t>
          </a:r>
          <a:r>
            <a:rPr lang="en-US" dirty="0" err="1"/>
            <a:t>su</a:t>
          </a:r>
          <a:r>
            <a:rPr lang="en-US" dirty="0"/>
            <a:t> </a:t>
          </a:r>
          <a:r>
            <a:rPr lang="en-US" dirty="0" err="1"/>
            <a:t>regole</a:t>
          </a:r>
          <a:r>
            <a:rPr lang="en-US" dirty="0"/>
            <a:t>, e </a:t>
          </a:r>
          <a:r>
            <a:rPr lang="en-US" dirty="0" err="1"/>
            <a:t>concetti</a:t>
          </a:r>
          <a:r>
            <a:rPr lang="en-US" dirty="0"/>
            <a:t> </a:t>
          </a:r>
          <a:r>
            <a:rPr lang="en-US" dirty="0" err="1"/>
            <a:t>basati</a:t>
          </a:r>
          <a:r>
            <a:rPr lang="en-US" dirty="0"/>
            <a:t> </a:t>
          </a:r>
          <a:r>
            <a:rPr lang="en-US" dirty="0" err="1"/>
            <a:t>su</a:t>
          </a:r>
          <a:r>
            <a:rPr lang="en-US" dirty="0"/>
            <a:t> </a:t>
          </a:r>
          <a:r>
            <a:rPr lang="en-US" dirty="0" err="1"/>
            <a:t>somiglianze</a:t>
          </a:r>
          <a:r>
            <a:rPr lang="en-US" dirty="0"/>
            <a:t>.</a:t>
          </a:r>
        </a:p>
      </dgm:t>
    </dgm:pt>
    <dgm:pt modelId="{E10F4DA1-0181-624F-BCA7-4D777EE1066F}" type="parTrans" cxnId="{C704EF22-BAF3-1944-A2C5-DF39CC1B9720}">
      <dgm:prSet/>
      <dgm:spPr/>
      <dgm:t>
        <a:bodyPr/>
        <a:lstStyle/>
        <a:p>
          <a:endParaRPr lang="it-IT"/>
        </a:p>
      </dgm:t>
    </dgm:pt>
    <dgm:pt modelId="{6C9EAADD-3CC6-B24F-BE33-34C04155C168}" type="sibTrans" cxnId="{C704EF22-BAF3-1944-A2C5-DF39CC1B9720}">
      <dgm:prSet/>
      <dgm:spPr/>
      <dgm:t>
        <a:bodyPr/>
        <a:lstStyle/>
        <a:p>
          <a:endParaRPr lang="it-IT"/>
        </a:p>
      </dgm:t>
    </dgm:pt>
    <dgm:pt modelId="{D8032CC9-6A6D-7C4F-941F-725FE023BE1C}" type="pres">
      <dgm:prSet presAssocID="{B753461D-D1E9-4879-B339-13E8FD78BB8C}" presName="linear" presStyleCnt="0">
        <dgm:presLayoutVars>
          <dgm:animLvl val="lvl"/>
          <dgm:resizeHandles val="exact"/>
        </dgm:presLayoutVars>
      </dgm:prSet>
      <dgm:spPr/>
    </dgm:pt>
    <dgm:pt modelId="{3AC016D9-C1C8-3B43-95E4-FAF1D1373B27}" type="pres">
      <dgm:prSet presAssocID="{912A049B-AEA0-47BA-8056-B022A5070230}" presName="parentText" presStyleLbl="node1" presStyleIdx="0" presStyleCnt="3">
        <dgm:presLayoutVars>
          <dgm:chMax val="0"/>
          <dgm:bulletEnabled val="1"/>
        </dgm:presLayoutVars>
      </dgm:prSet>
      <dgm:spPr/>
    </dgm:pt>
    <dgm:pt modelId="{1FA1B3AA-EED2-6D46-A3A8-D0C045BD0B2A}" type="pres">
      <dgm:prSet presAssocID="{66327EBB-7345-4BBB-B53D-1D27C16F958F}" presName="spacer" presStyleCnt="0"/>
      <dgm:spPr/>
    </dgm:pt>
    <dgm:pt modelId="{B8DFA589-8796-6240-A21F-E1A83C3BC60F}" type="pres">
      <dgm:prSet presAssocID="{3227BC9E-593A-424B-B949-0432FF2EC3BD}" presName="parentText" presStyleLbl="node1" presStyleIdx="1" presStyleCnt="3">
        <dgm:presLayoutVars>
          <dgm:chMax val="0"/>
          <dgm:bulletEnabled val="1"/>
        </dgm:presLayoutVars>
      </dgm:prSet>
      <dgm:spPr/>
    </dgm:pt>
    <dgm:pt modelId="{E9B43D0A-BD8E-5147-8D61-786D04D29738}" type="pres">
      <dgm:prSet presAssocID="{058CAAB1-BD3B-450C-BEF5-B94F9F145F79}" presName="spacer" presStyleCnt="0"/>
      <dgm:spPr/>
    </dgm:pt>
    <dgm:pt modelId="{DD04BB8F-72CA-DE45-A8D9-3C0CA066CA68}" type="pres">
      <dgm:prSet presAssocID="{1BB0A014-F55E-4A65-9F04-8E3ACB6DEDB0}" presName="parentText" presStyleLbl="node1" presStyleIdx="2" presStyleCnt="3">
        <dgm:presLayoutVars>
          <dgm:chMax val="0"/>
          <dgm:bulletEnabled val="1"/>
        </dgm:presLayoutVars>
      </dgm:prSet>
      <dgm:spPr/>
    </dgm:pt>
    <dgm:pt modelId="{BD2B6F9E-E89E-AA48-BC77-5A41D2F5FDD1}" type="pres">
      <dgm:prSet presAssocID="{1BB0A014-F55E-4A65-9F04-8E3ACB6DEDB0}" presName="childText" presStyleLbl="revTx" presStyleIdx="0" presStyleCnt="1">
        <dgm:presLayoutVars>
          <dgm:bulletEnabled val="1"/>
        </dgm:presLayoutVars>
      </dgm:prSet>
      <dgm:spPr/>
    </dgm:pt>
  </dgm:ptLst>
  <dgm:cxnLst>
    <dgm:cxn modelId="{6836E805-70FC-40E9-A723-63208187727D}" srcId="{B753461D-D1E9-4879-B339-13E8FD78BB8C}" destId="{3227BC9E-593A-424B-B949-0432FF2EC3BD}" srcOrd="1" destOrd="0" parTransId="{48E324AE-6C29-4BCA-A33E-2896AC3D379A}" sibTransId="{058CAAB1-BD3B-450C-BEF5-B94F9F145F79}"/>
    <dgm:cxn modelId="{EB2AFB0F-9B0E-476F-A03A-9E329FF6D11B}" srcId="{B753461D-D1E9-4879-B339-13E8FD78BB8C}" destId="{1BB0A014-F55E-4A65-9F04-8E3ACB6DEDB0}" srcOrd="2" destOrd="0" parTransId="{3BC51F64-AF93-4A89-A484-8DA0B9A8A549}" sibTransId="{F0412898-B301-4513-A3A9-5705790E36E8}"/>
    <dgm:cxn modelId="{A692E713-E1DB-3A44-B529-721E10DFF529}" type="presOf" srcId="{912A049B-AEA0-47BA-8056-B022A5070230}" destId="{3AC016D9-C1C8-3B43-95E4-FAF1D1373B27}" srcOrd="0" destOrd="0" presId="urn:microsoft.com/office/officeart/2005/8/layout/vList2"/>
    <dgm:cxn modelId="{C704EF22-BAF3-1944-A2C5-DF39CC1B9720}" srcId="{1BB0A014-F55E-4A65-9F04-8E3ACB6DEDB0}" destId="{B283059A-B009-1D45-9A25-C29B3D61AE29}" srcOrd="1" destOrd="0" parTransId="{E10F4DA1-0181-624F-BCA7-4D777EE1066F}" sibTransId="{6C9EAADD-3CC6-B24F-BE33-34C04155C168}"/>
    <dgm:cxn modelId="{BC931C78-D2C5-7E46-8A9F-8709F5ED61B9}" type="presOf" srcId="{3227BC9E-593A-424B-B949-0432FF2EC3BD}" destId="{B8DFA589-8796-6240-A21F-E1A83C3BC60F}" srcOrd="0" destOrd="0" presId="urn:microsoft.com/office/officeart/2005/8/layout/vList2"/>
    <dgm:cxn modelId="{3375AB84-140A-7146-804D-8665551F1953}" type="presOf" srcId="{1BB0A014-F55E-4A65-9F04-8E3ACB6DEDB0}" destId="{DD04BB8F-72CA-DE45-A8D9-3C0CA066CA68}" srcOrd="0" destOrd="0" presId="urn:microsoft.com/office/officeart/2005/8/layout/vList2"/>
    <dgm:cxn modelId="{E6DFA290-6B24-1E4E-9CE9-E31DC4FEC9D4}" type="presOf" srcId="{B283059A-B009-1D45-9A25-C29B3D61AE29}" destId="{BD2B6F9E-E89E-AA48-BC77-5A41D2F5FDD1}" srcOrd="0" destOrd="1" presId="urn:microsoft.com/office/officeart/2005/8/layout/vList2"/>
    <dgm:cxn modelId="{1087F9A9-493B-4B90-BD7B-BABAC3367703}" srcId="{B753461D-D1E9-4879-B339-13E8FD78BB8C}" destId="{912A049B-AEA0-47BA-8056-B022A5070230}" srcOrd="0" destOrd="0" parTransId="{395CB4A4-44CF-442B-88A9-956C1F66339D}" sibTransId="{66327EBB-7345-4BBB-B53D-1D27C16F958F}"/>
    <dgm:cxn modelId="{A6026DDC-74CC-C440-9160-D979A28908CF}" type="presOf" srcId="{7B2BA9FD-10DC-4C55-90FE-B92A02E8789A}" destId="{BD2B6F9E-E89E-AA48-BC77-5A41D2F5FDD1}" srcOrd="0" destOrd="0" presId="urn:microsoft.com/office/officeart/2005/8/layout/vList2"/>
    <dgm:cxn modelId="{1B7BE4DE-9DFA-442F-BD24-6AEA64B55EFB}" srcId="{1BB0A014-F55E-4A65-9F04-8E3ACB6DEDB0}" destId="{7B2BA9FD-10DC-4C55-90FE-B92A02E8789A}" srcOrd="0" destOrd="0" parTransId="{73DD9889-4E00-435E-A323-01A67E3B6EF2}" sibTransId="{6A504491-4B51-47DA-8C4B-1E5AACBD05D2}"/>
    <dgm:cxn modelId="{E44195F8-E45C-954F-A3BE-CA074D91DFFE}" type="presOf" srcId="{B753461D-D1E9-4879-B339-13E8FD78BB8C}" destId="{D8032CC9-6A6D-7C4F-941F-725FE023BE1C}" srcOrd="0" destOrd="0" presId="urn:microsoft.com/office/officeart/2005/8/layout/vList2"/>
    <dgm:cxn modelId="{41DD14C7-9194-FA4D-BCDE-980141ADD5A1}" type="presParOf" srcId="{D8032CC9-6A6D-7C4F-941F-725FE023BE1C}" destId="{3AC016D9-C1C8-3B43-95E4-FAF1D1373B27}" srcOrd="0" destOrd="0" presId="urn:microsoft.com/office/officeart/2005/8/layout/vList2"/>
    <dgm:cxn modelId="{FE345FB9-820B-904C-A3C2-345CCD042A62}" type="presParOf" srcId="{D8032CC9-6A6D-7C4F-941F-725FE023BE1C}" destId="{1FA1B3AA-EED2-6D46-A3A8-D0C045BD0B2A}" srcOrd="1" destOrd="0" presId="urn:microsoft.com/office/officeart/2005/8/layout/vList2"/>
    <dgm:cxn modelId="{62C68DA6-EC7F-904B-A004-C5EDACA573B7}" type="presParOf" srcId="{D8032CC9-6A6D-7C4F-941F-725FE023BE1C}" destId="{B8DFA589-8796-6240-A21F-E1A83C3BC60F}" srcOrd="2" destOrd="0" presId="urn:microsoft.com/office/officeart/2005/8/layout/vList2"/>
    <dgm:cxn modelId="{2F061142-CDD6-094E-B3BD-434F49133410}" type="presParOf" srcId="{D8032CC9-6A6D-7C4F-941F-725FE023BE1C}" destId="{E9B43D0A-BD8E-5147-8D61-786D04D29738}" srcOrd="3" destOrd="0" presId="urn:microsoft.com/office/officeart/2005/8/layout/vList2"/>
    <dgm:cxn modelId="{15A7CD66-DF24-344A-99F7-C83FBBD949CD}" type="presParOf" srcId="{D8032CC9-6A6D-7C4F-941F-725FE023BE1C}" destId="{DD04BB8F-72CA-DE45-A8D9-3C0CA066CA68}" srcOrd="4" destOrd="0" presId="urn:microsoft.com/office/officeart/2005/8/layout/vList2"/>
    <dgm:cxn modelId="{A55D3CAB-388F-1B4B-BD4E-CF2900E9E7BA}" type="presParOf" srcId="{D8032CC9-6A6D-7C4F-941F-725FE023BE1C}" destId="{BD2B6F9E-E89E-AA48-BC77-5A41D2F5FDD1}"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7F46516-63CB-47ED-82A2-73A9BD043415}"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906D52E2-CDF4-4A3D-83CA-5731BF8E961C}">
      <dgm:prSet/>
      <dgm:spPr/>
      <dgm:t>
        <a:bodyPr/>
        <a:lstStyle/>
        <a:p>
          <a:r>
            <a:rPr lang="it-IT" dirty="0">
              <a:solidFill>
                <a:schemeClr val="tx1"/>
              </a:solidFill>
            </a:rPr>
            <a:t>Quasi tutti gli studi sull’apprendimento di concetti adottano una semplificazione</a:t>
          </a:r>
          <a:endParaRPr lang="en-US" dirty="0">
            <a:solidFill>
              <a:schemeClr val="tx1"/>
            </a:solidFill>
          </a:endParaRPr>
        </a:p>
      </dgm:t>
    </dgm:pt>
    <dgm:pt modelId="{DB362E36-724E-4CE7-8CA7-0EB881B30F35}" type="parTrans" cxnId="{892330E9-9C1A-4BB6-90F3-E9ACB7743577}">
      <dgm:prSet/>
      <dgm:spPr/>
      <dgm:t>
        <a:bodyPr/>
        <a:lstStyle/>
        <a:p>
          <a:endParaRPr lang="en-US"/>
        </a:p>
      </dgm:t>
    </dgm:pt>
    <dgm:pt modelId="{81400628-8B05-476B-BE32-0025046C2008}" type="sibTrans" cxnId="{892330E9-9C1A-4BB6-90F3-E9ACB7743577}">
      <dgm:prSet/>
      <dgm:spPr/>
      <dgm:t>
        <a:bodyPr/>
        <a:lstStyle/>
        <a:p>
          <a:endParaRPr lang="en-US"/>
        </a:p>
      </dgm:t>
    </dgm:pt>
    <dgm:pt modelId="{40261940-185A-4118-AFD1-C185384F9AD8}">
      <dgm:prSet/>
      <dgm:spPr/>
      <dgm:t>
        <a:bodyPr/>
        <a:lstStyle/>
        <a:p>
          <a:r>
            <a:rPr lang="it-IT" dirty="0">
              <a:solidFill>
                <a:schemeClr val="tx1"/>
              </a:solidFill>
            </a:rPr>
            <a:t>gli esemplari osservati sono descrivibili come insiemi finiti di attributi discreti, presenti (1) o assenti (0) in ogni esemplare</a:t>
          </a:r>
          <a:endParaRPr lang="en-US" dirty="0">
            <a:solidFill>
              <a:schemeClr val="tx1"/>
            </a:solidFill>
          </a:endParaRPr>
        </a:p>
      </dgm:t>
    </dgm:pt>
    <dgm:pt modelId="{8BC4D09C-D6D2-4155-81AB-06DEA380B333}" type="parTrans" cxnId="{4486087F-63E6-4A5D-9F96-2706BC4A71FC}">
      <dgm:prSet/>
      <dgm:spPr/>
      <dgm:t>
        <a:bodyPr/>
        <a:lstStyle/>
        <a:p>
          <a:endParaRPr lang="en-US"/>
        </a:p>
      </dgm:t>
    </dgm:pt>
    <dgm:pt modelId="{099F5C82-170D-43A9-A610-CDCB128E3AF1}" type="sibTrans" cxnId="{4486087F-63E6-4A5D-9F96-2706BC4A71FC}">
      <dgm:prSet/>
      <dgm:spPr/>
      <dgm:t>
        <a:bodyPr/>
        <a:lstStyle/>
        <a:p>
          <a:endParaRPr lang="en-US"/>
        </a:p>
      </dgm:t>
    </dgm:pt>
    <dgm:pt modelId="{0559D2A5-F36B-4942-BC7D-5F0354252699}">
      <dgm:prSet/>
      <dgm:spPr/>
      <dgm:t>
        <a:bodyPr/>
        <a:lstStyle/>
        <a:p>
          <a:r>
            <a:rPr lang="it-IT" dirty="0">
              <a:solidFill>
                <a:schemeClr val="tx1"/>
              </a:solidFill>
            </a:rPr>
            <a:t>Il concetto appreso da quell’insieme di esemplari è un distillato di quegli esemplari, ed è quindi anch’esso descritto in base ad attributi</a:t>
          </a:r>
          <a:endParaRPr lang="en-US" dirty="0">
            <a:solidFill>
              <a:schemeClr val="tx1"/>
            </a:solidFill>
          </a:endParaRPr>
        </a:p>
      </dgm:t>
    </dgm:pt>
    <dgm:pt modelId="{2221C946-8081-4200-B90F-20E084C0ABC4}" type="parTrans" cxnId="{E3B93B6F-F104-4F27-B202-377DE8384979}">
      <dgm:prSet/>
      <dgm:spPr/>
      <dgm:t>
        <a:bodyPr/>
        <a:lstStyle/>
        <a:p>
          <a:endParaRPr lang="en-US"/>
        </a:p>
      </dgm:t>
    </dgm:pt>
    <dgm:pt modelId="{917EFF01-8030-40B3-B496-1775CAC53FC5}" type="sibTrans" cxnId="{E3B93B6F-F104-4F27-B202-377DE8384979}">
      <dgm:prSet/>
      <dgm:spPr/>
      <dgm:t>
        <a:bodyPr/>
        <a:lstStyle/>
        <a:p>
          <a:endParaRPr lang="en-US"/>
        </a:p>
      </dgm:t>
    </dgm:pt>
    <dgm:pt modelId="{23A30B49-F519-0643-A28F-FC07EA7E7991}" type="pres">
      <dgm:prSet presAssocID="{47F46516-63CB-47ED-82A2-73A9BD043415}" presName="linear" presStyleCnt="0">
        <dgm:presLayoutVars>
          <dgm:animLvl val="lvl"/>
          <dgm:resizeHandles val="exact"/>
        </dgm:presLayoutVars>
      </dgm:prSet>
      <dgm:spPr/>
    </dgm:pt>
    <dgm:pt modelId="{DFE8FF51-A3EF-A048-9C11-9F74B91F2E88}" type="pres">
      <dgm:prSet presAssocID="{906D52E2-CDF4-4A3D-83CA-5731BF8E961C}" presName="parentText" presStyleLbl="node1" presStyleIdx="0" presStyleCnt="3">
        <dgm:presLayoutVars>
          <dgm:chMax val="0"/>
          <dgm:bulletEnabled val="1"/>
        </dgm:presLayoutVars>
      </dgm:prSet>
      <dgm:spPr/>
    </dgm:pt>
    <dgm:pt modelId="{C20F67C5-EAB1-6F49-A4E6-82F0F7D501D7}" type="pres">
      <dgm:prSet presAssocID="{81400628-8B05-476B-BE32-0025046C2008}" presName="spacer" presStyleCnt="0"/>
      <dgm:spPr/>
    </dgm:pt>
    <dgm:pt modelId="{280223E8-B6DD-024F-988D-C23541F10320}" type="pres">
      <dgm:prSet presAssocID="{40261940-185A-4118-AFD1-C185384F9AD8}" presName="parentText" presStyleLbl="node1" presStyleIdx="1" presStyleCnt="3">
        <dgm:presLayoutVars>
          <dgm:chMax val="0"/>
          <dgm:bulletEnabled val="1"/>
        </dgm:presLayoutVars>
      </dgm:prSet>
      <dgm:spPr/>
    </dgm:pt>
    <dgm:pt modelId="{DB979EC5-62DE-7043-A4A2-04A0D6479952}" type="pres">
      <dgm:prSet presAssocID="{099F5C82-170D-43A9-A610-CDCB128E3AF1}" presName="spacer" presStyleCnt="0"/>
      <dgm:spPr/>
    </dgm:pt>
    <dgm:pt modelId="{A96D1B08-C39E-324C-A144-21867E13B506}" type="pres">
      <dgm:prSet presAssocID="{0559D2A5-F36B-4942-BC7D-5F0354252699}" presName="parentText" presStyleLbl="node1" presStyleIdx="2" presStyleCnt="3">
        <dgm:presLayoutVars>
          <dgm:chMax val="0"/>
          <dgm:bulletEnabled val="1"/>
        </dgm:presLayoutVars>
      </dgm:prSet>
      <dgm:spPr/>
    </dgm:pt>
  </dgm:ptLst>
  <dgm:cxnLst>
    <dgm:cxn modelId="{02BACC5D-0D0F-0049-B8F5-1E1A00C4E6AD}" type="presOf" srcId="{0559D2A5-F36B-4942-BC7D-5F0354252699}" destId="{A96D1B08-C39E-324C-A144-21867E13B506}" srcOrd="0" destOrd="0" presId="urn:microsoft.com/office/officeart/2005/8/layout/vList2"/>
    <dgm:cxn modelId="{E3B93B6F-F104-4F27-B202-377DE8384979}" srcId="{47F46516-63CB-47ED-82A2-73A9BD043415}" destId="{0559D2A5-F36B-4942-BC7D-5F0354252699}" srcOrd="2" destOrd="0" parTransId="{2221C946-8081-4200-B90F-20E084C0ABC4}" sibTransId="{917EFF01-8030-40B3-B496-1775CAC53FC5}"/>
    <dgm:cxn modelId="{DBA48374-DD4E-604C-9450-F5CC2CC6A9E1}" type="presOf" srcId="{47F46516-63CB-47ED-82A2-73A9BD043415}" destId="{23A30B49-F519-0643-A28F-FC07EA7E7991}" srcOrd="0" destOrd="0" presId="urn:microsoft.com/office/officeart/2005/8/layout/vList2"/>
    <dgm:cxn modelId="{4486087F-63E6-4A5D-9F96-2706BC4A71FC}" srcId="{47F46516-63CB-47ED-82A2-73A9BD043415}" destId="{40261940-185A-4118-AFD1-C185384F9AD8}" srcOrd="1" destOrd="0" parTransId="{8BC4D09C-D6D2-4155-81AB-06DEA380B333}" sibTransId="{099F5C82-170D-43A9-A610-CDCB128E3AF1}"/>
    <dgm:cxn modelId="{93D250BC-8D29-004D-93BF-307A6ABA5777}" type="presOf" srcId="{40261940-185A-4118-AFD1-C185384F9AD8}" destId="{280223E8-B6DD-024F-988D-C23541F10320}" srcOrd="0" destOrd="0" presId="urn:microsoft.com/office/officeart/2005/8/layout/vList2"/>
    <dgm:cxn modelId="{5809E8BC-E302-0849-9036-BD98BCA36F88}" type="presOf" srcId="{906D52E2-CDF4-4A3D-83CA-5731BF8E961C}" destId="{DFE8FF51-A3EF-A048-9C11-9F74B91F2E88}" srcOrd="0" destOrd="0" presId="urn:microsoft.com/office/officeart/2005/8/layout/vList2"/>
    <dgm:cxn modelId="{892330E9-9C1A-4BB6-90F3-E9ACB7743577}" srcId="{47F46516-63CB-47ED-82A2-73A9BD043415}" destId="{906D52E2-CDF4-4A3D-83CA-5731BF8E961C}" srcOrd="0" destOrd="0" parTransId="{DB362E36-724E-4CE7-8CA7-0EB881B30F35}" sibTransId="{81400628-8B05-476B-BE32-0025046C2008}"/>
    <dgm:cxn modelId="{B6D6FF6E-8FE7-B441-B81B-28DFFE7F6C61}" type="presParOf" srcId="{23A30B49-F519-0643-A28F-FC07EA7E7991}" destId="{DFE8FF51-A3EF-A048-9C11-9F74B91F2E88}" srcOrd="0" destOrd="0" presId="urn:microsoft.com/office/officeart/2005/8/layout/vList2"/>
    <dgm:cxn modelId="{7E235933-2C4E-5A4A-AC28-CDFC543C7BC5}" type="presParOf" srcId="{23A30B49-F519-0643-A28F-FC07EA7E7991}" destId="{C20F67C5-EAB1-6F49-A4E6-82F0F7D501D7}" srcOrd="1" destOrd="0" presId="urn:microsoft.com/office/officeart/2005/8/layout/vList2"/>
    <dgm:cxn modelId="{B7A292D7-ED1B-0746-A46B-3A35B688CA93}" type="presParOf" srcId="{23A30B49-F519-0643-A28F-FC07EA7E7991}" destId="{280223E8-B6DD-024F-988D-C23541F10320}" srcOrd="2" destOrd="0" presId="urn:microsoft.com/office/officeart/2005/8/layout/vList2"/>
    <dgm:cxn modelId="{C0DA29FB-4158-A242-9FFE-EE7CC7C5541B}" type="presParOf" srcId="{23A30B49-F519-0643-A28F-FC07EA7E7991}" destId="{DB979EC5-62DE-7043-A4A2-04A0D6479952}" srcOrd="3" destOrd="0" presId="urn:microsoft.com/office/officeart/2005/8/layout/vList2"/>
    <dgm:cxn modelId="{527A1924-2252-9F4C-A720-4847D299E2A5}" type="presParOf" srcId="{23A30B49-F519-0643-A28F-FC07EA7E7991}" destId="{A96D1B08-C39E-324C-A144-21867E13B50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488A2061-1CB3-4969-9C59-597695441359}"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85E851B2-B239-4E4B-8F7F-5D6557E38C03}">
      <dgm:prSet/>
      <dgm:spPr/>
      <dgm:t>
        <a:bodyPr/>
        <a:lstStyle/>
        <a:p>
          <a:r>
            <a:rPr lang="it-IT"/>
            <a:t>Categoria A = «non bianco»</a:t>
          </a:r>
          <a:endParaRPr lang="en-US"/>
        </a:p>
      </dgm:t>
    </dgm:pt>
    <dgm:pt modelId="{BDE50362-1725-42BD-94AE-8CFC3F47AC39}" type="parTrans" cxnId="{3B0B2265-13B5-4CDE-B460-1166826876BE}">
      <dgm:prSet/>
      <dgm:spPr/>
      <dgm:t>
        <a:bodyPr/>
        <a:lstStyle/>
        <a:p>
          <a:endParaRPr lang="en-US"/>
        </a:p>
      </dgm:t>
    </dgm:pt>
    <dgm:pt modelId="{20E46904-5735-450D-8EEE-94FC4B8D932A}" type="sibTrans" cxnId="{3B0B2265-13B5-4CDE-B460-1166826876BE}">
      <dgm:prSet/>
      <dgm:spPr/>
      <dgm:t>
        <a:bodyPr/>
        <a:lstStyle/>
        <a:p>
          <a:endParaRPr lang="en-US"/>
        </a:p>
      </dgm:t>
    </dgm:pt>
    <dgm:pt modelId="{48135375-AFD2-44E6-BC15-B7271075D44D}">
      <dgm:prSet/>
      <dgm:spPr/>
      <dgm:t>
        <a:bodyPr/>
        <a:lstStyle/>
        <a:p>
          <a:r>
            <a:rPr lang="it-IT"/>
            <a:t>Rispetto agli esemplari sui quali è stata sviluppata, la regola non ammette eccezioni</a:t>
          </a:r>
          <a:endParaRPr lang="en-US"/>
        </a:p>
      </dgm:t>
    </dgm:pt>
    <dgm:pt modelId="{9CA580E5-933C-4FCC-9709-D3EA2809672D}" type="parTrans" cxnId="{005DC8AC-158B-4A4C-8E09-E9E858B941CD}">
      <dgm:prSet/>
      <dgm:spPr/>
      <dgm:t>
        <a:bodyPr/>
        <a:lstStyle/>
        <a:p>
          <a:endParaRPr lang="en-US"/>
        </a:p>
      </dgm:t>
    </dgm:pt>
    <dgm:pt modelId="{8F9848A0-ADA2-471B-B5F7-AEA6FF85BAD1}" type="sibTrans" cxnId="{005DC8AC-158B-4A4C-8E09-E9E858B941CD}">
      <dgm:prSet/>
      <dgm:spPr/>
      <dgm:t>
        <a:bodyPr/>
        <a:lstStyle/>
        <a:p>
          <a:endParaRPr lang="en-US"/>
        </a:p>
      </dgm:t>
    </dgm:pt>
    <dgm:pt modelId="{3BB1589B-F196-4CC2-BC3E-A66FC2B1B813}">
      <dgm:prSet/>
      <dgm:spPr/>
      <dgm:t>
        <a:bodyPr/>
        <a:lstStyle/>
        <a:p>
          <a:r>
            <a:rPr lang="it-IT"/>
            <a:t>Esprime una condizione </a:t>
          </a:r>
          <a:r>
            <a:rPr lang="it-IT" i="1"/>
            <a:t>sia necessaria, </a:t>
          </a:r>
          <a:r>
            <a:rPr lang="it-IT"/>
            <a:t>sia</a:t>
          </a:r>
          <a:r>
            <a:rPr lang="it-IT" i="1"/>
            <a:t> sufficiente </a:t>
          </a:r>
          <a:r>
            <a:rPr lang="it-IT"/>
            <a:t>per appartenere alla categoria A</a:t>
          </a:r>
          <a:endParaRPr lang="en-US"/>
        </a:p>
      </dgm:t>
    </dgm:pt>
    <dgm:pt modelId="{60B2E92E-EA43-403F-8D2D-79FBEDA9A415}" type="parTrans" cxnId="{ECCE4DD2-4AE3-4A34-9E93-DD7B19BCF380}">
      <dgm:prSet/>
      <dgm:spPr/>
      <dgm:t>
        <a:bodyPr/>
        <a:lstStyle/>
        <a:p>
          <a:endParaRPr lang="en-US"/>
        </a:p>
      </dgm:t>
    </dgm:pt>
    <dgm:pt modelId="{F4D4C854-B318-47F6-BC71-2EFE6184FAA5}" type="sibTrans" cxnId="{ECCE4DD2-4AE3-4A34-9E93-DD7B19BCF380}">
      <dgm:prSet/>
      <dgm:spPr/>
      <dgm:t>
        <a:bodyPr/>
        <a:lstStyle/>
        <a:p>
          <a:endParaRPr lang="en-US"/>
        </a:p>
      </dgm:t>
    </dgm:pt>
    <dgm:pt modelId="{36F5C23D-F059-4D40-97C6-13ECAE091F76}">
      <dgm:prSet/>
      <dgm:spPr/>
      <dgm:t>
        <a:bodyPr/>
        <a:lstStyle/>
        <a:p>
          <a:r>
            <a:rPr lang="it-IT" dirty="0"/>
            <a:t>In termini logici, una definizione compressa è chiamata </a:t>
          </a:r>
          <a:r>
            <a:rPr lang="it-IT" i="1" dirty="0"/>
            <a:t>definizione intensionale</a:t>
          </a:r>
          <a:endParaRPr lang="en-US" dirty="0"/>
        </a:p>
      </dgm:t>
    </dgm:pt>
    <dgm:pt modelId="{E7994B95-24B5-428A-B82D-0FA676060A13}" type="parTrans" cxnId="{D4503E03-50E8-45D0-9063-479E4453520F}">
      <dgm:prSet/>
      <dgm:spPr/>
      <dgm:t>
        <a:bodyPr/>
        <a:lstStyle/>
        <a:p>
          <a:endParaRPr lang="en-US"/>
        </a:p>
      </dgm:t>
    </dgm:pt>
    <dgm:pt modelId="{1AA84FD8-2FFA-4645-9864-07F760B68336}" type="sibTrans" cxnId="{D4503E03-50E8-45D0-9063-479E4453520F}">
      <dgm:prSet/>
      <dgm:spPr/>
      <dgm:t>
        <a:bodyPr/>
        <a:lstStyle/>
        <a:p>
          <a:endParaRPr lang="en-US"/>
        </a:p>
      </dgm:t>
    </dgm:pt>
    <dgm:pt modelId="{42B25069-E1A1-8C42-AFA8-95F507133F76}" type="pres">
      <dgm:prSet presAssocID="{488A2061-1CB3-4969-9C59-597695441359}" presName="linear" presStyleCnt="0">
        <dgm:presLayoutVars>
          <dgm:animLvl val="lvl"/>
          <dgm:resizeHandles val="exact"/>
        </dgm:presLayoutVars>
      </dgm:prSet>
      <dgm:spPr/>
    </dgm:pt>
    <dgm:pt modelId="{A23AAA36-B839-8F4C-A77B-74D786574C33}" type="pres">
      <dgm:prSet presAssocID="{85E851B2-B239-4E4B-8F7F-5D6557E38C03}" presName="parentText" presStyleLbl="node1" presStyleIdx="0" presStyleCnt="4">
        <dgm:presLayoutVars>
          <dgm:chMax val="0"/>
          <dgm:bulletEnabled val="1"/>
        </dgm:presLayoutVars>
      </dgm:prSet>
      <dgm:spPr/>
    </dgm:pt>
    <dgm:pt modelId="{13C76896-82DB-5449-83A6-A62511ABCC80}" type="pres">
      <dgm:prSet presAssocID="{20E46904-5735-450D-8EEE-94FC4B8D932A}" presName="spacer" presStyleCnt="0"/>
      <dgm:spPr/>
    </dgm:pt>
    <dgm:pt modelId="{943D663E-29C2-0340-B08F-71935C554715}" type="pres">
      <dgm:prSet presAssocID="{48135375-AFD2-44E6-BC15-B7271075D44D}" presName="parentText" presStyleLbl="node1" presStyleIdx="1" presStyleCnt="4">
        <dgm:presLayoutVars>
          <dgm:chMax val="0"/>
          <dgm:bulletEnabled val="1"/>
        </dgm:presLayoutVars>
      </dgm:prSet>
      <dgm:spPr/>
    </dgm:pt>
    <dgm:pt modelId="{2101ACD9-19C1-6543-8E9D-4DBD15A4989C}" type="pres">
      <dgm:prSet presAssocID="{8F9848A0-ADA2-471B-B5F7-AEA6FF85BAD1}" presName="spacer" presStyleCnt="0"/>
      <dgm:spPr/>
    </dgm:pt>
    <dgm:pt modelId="{233A5C90-97D3-6C48-A9B9-8AC2344B4A2B}" type="pres">
      <dgm:prSet presAssocID="{3BB1589B-F196-4CC2-BC3E-A66FC2B1B813}" presName="parentText" presStyleLbl="node1" presStyleIdx="2" presStyleCnt="4">
        <dgm:presLayoutVars>
          <dgm:chMax val="0"/>
          <dgm:bulletEnabled val="1"/>
        </dgm:presLayoutVars>
      </dgm:prSet>
      <dgm:spPr/>
    </dgm:pt>
    <dgm:pt modelId="{C50D66D2-F926-7540-9EA4-264B9A87196B}" type="pres">
      <dgm:prSet presAssocID="{F4D4C854-B318-47F6-BC71-2EFE6184FAA5}" presName="spacer" presStyleCnt="0"/>
      <dgm:spPr/>
    </dgm:pt>
    <dgm:pt modelId="{8E7FA917-EB1F-B64D-A2A6-8AE1A7557F4B}" type="pres">
      <dgm:prSet presAssocID="{36F5C23D-F059-4D40-97C6-13ECAE091F76}" presName="parentText" presStyleLbl="node1" presStyleIdx="3" presStyleCnt="4">
        <dgm:presLayoutVars>
          <dgm:chMax val="0"/>
          <dgm:bulletEnabled val="1"/>
        </dgm:presLayoutVars>
      </dgm:prSet>
      <dgm:spPr/>
    </dgm:pt>
  </dgm:ptLst>
  <dgm:cxnLst>
    <dgm:cxn modelId="{D4503E03-50E8-45D0-9063-479E4453520F}" srcId="{488A2061-1CB3-4969-9C59-597695441359}" destId="{36F5C23D-F059-4D40-97C6-13ECAE091F76}" srcOrd="3" destOrd="0" parTransId="{E7994B95-24B5-428A-B82D-0FA676060A13}" sibTransId="{1AA84FD8-2FFA-4645-9864-07F760B68336}"/>
    <dgm:cxn modelId="{1EDA6F09-490A-FA4C-910A-7DB10F978EA1}" type="presOf" srcId="{85E851B2-B239-4E4B-8F7F-5D6557E38C03}" destId="{A23AAA36-B839-8F4C-A77B-74D786574C33}" srcOrd="0" destOrd="0" presId="urn:microsoft.com/office/officeart/2005/8/layout/vList2"/>
    <dgm:cxn modelId="{4CBD9E53-CC68-8943-9DED-2080E1702378}" type="presOf" srcId="{36F5C23D-F059-4D40-97C6-13ECAE091F76}" destId="{8E7FA917-EB1F-B64D-A2A6-8AE1A7557F4B}" srcOrd="0" destOrd="0" presId="urn:microsoft.com/office/officeart/2005/8/layout/vList2"/>
    <dgm:cxn modelId="{3B0B2265-13B5-4CDE-B460-1166826876BE}" srcId="{488A2061-1CB3-4969-9C59-597695441359}" destId="{85E851B2-B239-4E4B-8F7F-5D6557E38C03}" srcOrd="0" destOrd="0" parTransId="{BDE50362-1725-42BD-94AE-8CFC3F47AC39}" sibTransId="{20E46904-5735-450D-8EEE-94FC4B8D932A}"/>
    <dgm:cxn modelId="{B654F49B-3EBB-F445-A5EA-0C9DA3331092}" type="presOf" srcId="{3BB1589B-F196-4CC2-BC3E-A66FC2B1B813}" destId="{233A5C90-97D3-6C48-A9B9-8AC2344B4A2B}" srcOrd="0" destOrd="0" presId="urn:microsoft.com/office/officeart/2005/8/layout/vList2"/>
    <dgm:cxn modelId="{DECE83A2-FAD3-F148-A5BB-402CDAFB4827}" type="presOf" srcId="{48135375-AFD2-44E6-BC15-B7271075D44D}" destId="{943D663E-29C2-0340-B08F-71935C554715}" srcOrd="0" destOrd="0" presId="urn:microsoft.com/office/officeart/2005/8/layout/vList2"/>
    <dgm:cxn modelId="{005DC8AC-158B-4A4C-8E09-E9E858B941CD}" srcId="{488A2061-1CB3-4969-9C59-597695441359}" destId="{48135375-AFD2-44E6-BC15-B7271075D44D}" srcOrd="1" destOrd="0" parTransId="{9CA580E5-933C-4FCC-9709-D3EA2809672D}" sibTransId="{8F9848A0-ADA2-471B-B5F7-AEA6FF85BAD1}"/>
    <dgm:cxn modelId="{ECCE4DD2-4AE3-4A34-9E93-DD7B19BCF380}" srcId="{488A2061-1CB3-4969-9C59-597695441359}" destId="{3BB1589B-F196-4CC2-BC3E-A66FC2B1B813}" srcOrd="2" destOrd="0" parTransId="{60B2E92E-EA43-403F-8D2D-79FBEDA9A415}" sibTransId="{F4D4C854-B318-47F6-BC71-2EFE6184FAA5}"/>
    <dgm:cxn modelId="{E0A5CDEB-2E92-164D-918C-F930379CFA0B}" type="presOf" srcId="{488A2061-1CB3-4969-9C59-597695441359}" destId="{42B25069-E1A1-8C42-AFA8-95F507133F76}" srcOrd="0" destOrd="0" presId="urn:microsoft.com/office/officeart/2005/8/layout/vList2"/>
    <dgm:cxn modelId="{088ED478-6B8A-0E4D-AD1C-79EB94DF7223}" type="presParOf" srcId="{42B25069-E1A1-8C42-AFA8-95F507133F76}" destId="{A23AAA36-B839-8F4C-A77B-74D786574C33}" srcOrd="0" destOrd="0" presId="urn:microsoft.com/office/officeart/2005/8/layout/vList2"/>
    <dgm:cxn modelId="{A18F94F4-C9AB-E04C-8996-D7B65EF3A058}" type="presParOf" srcId="{42B25069-E1A1-8C42-AFA8-95F507133F76}" destId="{13C76896-82DB-5449-83A6-A62511ABCC80}" srcOrd="1" destOrd="0" presId="urn:microsoft.com/office/officeart/2005/8/layout/vList2"/>
    <dgm:cxn modelId="{CE366B65-0D62-E84F-B58F-932BC49E6705}" type="presParOf" srcId="{42B25069-E1A1-8C42-AFA8-95F507133F76}" destId="{943D663E-29C2-0340-B08F-71935C554715}" srcOrd="2" destOrd="0" presId="urn:microsoft.com/office/officeart/2005/8/layout/vList2"/>
    <dgm:cxn modelId="{D91689D1-407E-0C40-BE49-8BE3F506EDE4}" type="presParOf" srcId="{42B25069-E1A1-8C42-AFA8-95F507133F76}" destId="{2101ACD9-19C1-6543-8E9D-4DBD15A4989C}" srcOrd="3" destOrd="0" presId="urn:microsoft.com/office/officeart/2005/8/layout/vList2"/>
    <dgm:cxn modelId="{E3E6402C-5C74-5B42-A1A0-47F8CA47A0D6}" type="presParOf" srcId="{42B25069-E1A1-8C42-AFA8-95F507133F76}" destId="{233A5C90-97D3-6C48-A9B9-8AC2344B4A2B}" srcOrd="4" destOrd="0" presId="urn:microsoft.com/office/officeart/2005/8/layout/vList2"/>
    <dgm:cxn modelId="{E9250961-F2A4-324C-B943-56EBB36DA364}" type="presParOf" srcId="{42B25069-E1A1-8C42-AFA8-95F507133F76}" destId="{C50D66D2-F926-7540-9EA4-264B9A87196B}" srcOrd="5" destOrd="0" presId="urn:microsoft.com/office/officeart/2005/8/layout/vList2"/>
    <dgm:cxn modelId="{89669BB7-D2AD-FF43-A5D8-613101D526A1}" type="presParOf" srcId="{42B25069-E1A1-8C42-AFA8-95F507133F76}" destId="{8E7FA917-EB1F-B64D-A2A6-8AE1A7557F4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4F91C19-7D94-43B3-A4F8-38D58B2AF69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555FC91-43B7-43D0-B40E-2E05C43049B3}">
      <dgm:prSet/>
      <dgm:spPr/>
      <dgm:t>
        <a:bodyPr/>
        <a:lstStyle/>
        <a:p>
          <a:r>
            <a:rPr lang="it-IT"/>
            <a:t>Una categoria è rappresentata nella mente da un </a:t>
          </a:r>
          <a:r>
            <a:rPr lang="it-IT" b="1"/>
            <a:t>prototipo: </a:t>
          </a:r>
          <a:r>
            <a:rPr lang="it-IT"/>
            <a:t>la rappresentazione di uno o alcuni </a:t>
          </a:r>
          <a:r>
            <a:rPr lang="it-IT" i="1"/>
            <a:t>esemplari medi, </a:t>
          </a:r>
          <a:r>
            <a:rPr lang="it-IT"/>
            <a:t>non necessariamente esistenti, </a:t>
          </a:r>
          <a:r>
            <a:rPr lang="it-IT" i="1"/>
            <a:t>molto tipici</a:t>
          </a:r>
          <a:endParaRPr lang="en-US"/>
        </a:p>
      </dgm:t>
    </dgm:pt>
    <dgm:pt modelId="{1AB228E5-8250-46FB-A8BF-8EAEC9041294}" type="parTrans" cxnId="{E86E062B-7F6E-4489-A65B-4C87D0DE7CFB}">
      <dgm:prSet/>
      <dgm:spPr/>
      <dgm:t>
        <a:bodyPr/>
        <a:lstStyle/>
        <a:p>
          <a:endParaRPr lang="en-US"/>
        </a:p>
      </dgm:t>
    </dgm:pt>
    <dgm:pt modelId="{775E4DEE-4BAD-4C7E-8913-A3E8A2BCAAC8}" type="sibTrans" cxnId="{E86E062B-7F6E-4489-A65B-4C87D0DE7CFB}">
      <dgm:prSet/>
      <dgm:spPr/>
      <dgm:t>
        <a:bodyPr/>
        <a:lstStyle/>
        <a:p>
          <a:endParaRPr lang="en-US"/>
        </a:p>
      </dgm:t>
    </dgm:pt>
    <dgm:pt modelId="{3E0D9B40-4BD7-4E29-A901-4F1C995814E0}">
      <dgm:prSet/>
      <dgm:spPr/>
      <dgm:t>
        <a:bodyPr/>
        <a:lstStyle/>
        <a:p>
          <a:r>
            <a:rPr lang="it-IT"/>
            <a:t>La logica di riferimento è quella bayesiana</a:t>
          </a:r>
          <a:endParaRPr lang="en-US"/>
        </a:p>
      </dgm:t>
    </dgm:pt>
    <dgm:pt modelId="{5A803DA7-30B5-4A9F-AE71-168F2D09E969}" type="parTrans" cxnId="{9018CA2E-47CD-47B2-9E10-A0E1854A3552}">
      <dgm:prSet/>
      <dgm:spPr/>
      <dgm:t>
        <a:bodyPr/>
        <a:lstStyle/>
        <a:p>
          <a:endParaRPr lang="en-US"/>
        </a:p>
      </dgm:t>
    </dgm:pt>
    <dgm:pt modelId="{B51ADFF3-9ADB-4B38-9CD9-9D79E949EA21}" type="sibTrans" cxnId="{9018CA2E-47CD-47B2-9E10-A0E1854A3552}">
      <dgm:prSet/>
      <dgm:spPr/>
      <dgm:t>
        <a:bodyPr/>
        <a:lstStyle/>
        <a:p>
          <a:endParaRPr lang="en-US"/>
        </a:p>
      </dgm:t>
    </dgm:pt>
    <dgm:pt modelId="{2324CF38-78DB-4D1F-9551-C7EF92006043}">
      <dgm:prSet/>
      <dgm:spPr/>
      <dgm:t>
        <a:bodyPr/>
        <a:lstStyle/>
        <a:p>
          <a:r>
            <a:rPr lang="it-IT" dirty="0"/>
            <a:t>i concetti di maggior </a:t>
          </a:r>
          <a:r>
            <a:rPr lang="it-IT" i="1" dirty="0"/>
            <a:t>rilievo psicologico </a:t>
          </a:r>
          <a:r>
            <a:rPr lang="it-IT" dirty="0"/>
            <a:t>– detti </a:t>
          </a:r>
          <a:r>
            <a:rPr lang="it-IT" b="1" dirty="0"/>
            <a:t>concetti di base </a:t>
          </a:r>
          <a:r>
            <a:rPr lang="it-IT" dirty="0"/>
            <a:t>– sono quelli per i quali riusciamo a estrarre un gruppo di attributi dotati di alta </a:t>
          </a:r>
          <a:r>
            <a:rPr lang="it-IT" b="1" i="1" dirty="0" err="1"/>
            <a:t>cue</a:t>
          </a:r>
          <a:r>
            <a:rPr lang="it-IT" b="1" i="1" dirty="0"/>
            <a:t> </a:t>
          </a:r>
          <a:r>
            <a:rPr lang="it-IT" b="1" i="1" dirty="0" err="1"/>
            <a:t>validity</a:t>
          </a:r>
          <a:endParaRPr lang="en-US" dirty="0"/>
        </a:p>
      </dgm:t>
    </dgm:pt>
    <dgm:pt modelId="{C4D8F733-25B0-4778-84A0-5610D11F7544}" type="parTrans" cxnId="{55614B2C-F8F3-458A-A33A-6FEC28235E8D}">
      <dgm:prSet/>
      <dgm:spPr/>
      <dgm:t>
        <a:bodyPr/>
        <a:lstStyle/>
        <a:p>
          <a:endParaRPr lang="en-US"/>
        </a:p>
      </dgm:t>
    </dgm:pt>
    <dgm:pt modelId="{8F0DB22B-13CB-4395-A2CE-9660C26FD058}" type="sibTrans" cxnId="{55614B2C-F8F3-458A-A33A-6FEC28235E8D}">
      <dgm:prSet/>
      <dgm:spPr/>
      <dgm:t>
        <a:bodyPr/>
        <a:lstStyle/>
        <a:p>
          <a:endParaRPr lang="en-US"/>
        </a:p>
      </dgm:t>
    </dgm:pt>
    <dgm:pt modelId="{98A38598-A67B-4162-81F6-612DA324E9E9}" type="pres">
      <dgm:prSet presAssocID="{64F91C19-7D94-43B3-A4F8-38D58B2AF69D}" presName="root" presStyleCnt="0">
        <dgm:presLayoutVars>
          <dgm:dir/>
          <dgm:resizeHandles val="exact"/>
        </dgm:presLayoutVars>
      </dgm:prSet>
      <dgm:spPr/>
    </dgm:pt>
    <dgm:pt modelId="{C8FD3C4B-F82F-497C-BAA5-86139A1BE834}" type="pres">
      <dgm:prSet presAssocID="{2555FC91-43B7-43D0-B40E-2E05C43049B3}" presName="compNode" presStyleCnt="0"/>
      <dgm:spPr/>
    </dgm:pt>
    <dgm:pt modelId="{3ADFB2CF-E0C0-48DD-8614-269F878C50F4}" type="pres">
      <dgm:prSet presAssocID="{2555FC91-43B7-43D0-B40E-2E05C43049B3}" presName="bgRect" presStyleLbl="bgShp" presStyleIdx="0" presStyleCnt="3"/>
      <dgm:spPr/>
    </dgm:pt>
    <dgm:pt modelId="{5718732E-E424-461D-A264-AAFC156DEE9C}" type="pres">
      <dgm:prSet presAssocID="{2555FC91-43B7-43D0-B40E-2E05C43049B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esentation with Checklist"/>
        </a:ext>
      </dgm:extLst>
    </dgm:pt>
    <dgm:pt modelId="{E3EA1D38-1BBD-4782-9600-7ABBC2CE13A3}" type="pres">
      <dgm:prSet presAssocID="{2555FC91-43B7-43D0-B40E-2E05C43049B3}" presName="spaceRect" presStyleCnt="0"/>
      <dgm:spPr/>
    </dgm:pt>
    <dgm:pt modelId="{2BDDEFE9-AB24-4F83-B99C-B26AA03C6DBD}" type="pres">
      <dgm:prSet presAssocID="{2555FC91-43B7-43D0-B40E-2E05C43049B3}" presName="parTx" presStyleLbl="revTx" presStyleIdx="0" presStyleCnt="3">
        <dgm:presLayoutVars>
          <dgm:chMax val="0"/>
          <dgm:chPref val="0"/>
        </dgm:presLayoutVars>
      </dgm:prSet>
      <dgm:spPr/>
    </dgm:pt>
    <dgm:pt modelId="{3ACC7BA0-5D37-4F1A-A519-6C7C51716F21}" type="pres">
      <dgm:prSet presAssocID="{775E4DEE-4BAD-4C7E-8913-A3E8A2BCAAC8}" presName="sibTrans" presStyleCnt="0"/>
      <dgm:spPr/>
    </dgm:pt>
    <dgm:pt modelId="{4501D5DA-5D1B-4468-A78D-7C8E33206F80}" type="pres">
      <dgm:prSet presAssocID="{3E0D9B40-4BD7-4E29-A901-4F1C995814E0}" presName="compNode" presStyleCnt="0"/>
      <dgm:spPr/>
    </dgm:pt>
    <dgm:pt modelId="{4AE103A2-87A6-49D9-865B-2343D73C6461}" type="pres">
      <dgm:prSet presAssocID="{3E0D9B40-4BD7-4E29-A901-4F1C995814E0}" presName="bgRect" presStyleLbl="bgShp" presStyleIdx="1" presStyleCnt="3"/>
      <dgm:spPr/>
    </dgm:pt>
    <dgm:pt modelId="{33BD4418-2FC4-4B40-9DA7-AC9133FC27C4}" type="pres">
      <dgm:prSet presAssocID="{3E0D9B40-4BD7-4E29-A901-4F1C995814E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EDBD2A00-8D8D-48E4-9D51-4E73D6AFCB3A}" type="pres">
      <dgm:prSet presAssocID="{3E0D9B40-4BD7-4E29-A901-4F1C995814E0}" presName="spaceRect" presStyleCnt="0"/>
      <dgm:spPr/>
    </dgm:pt>
    <dgm:pt modelId="{C861FDBC-C1D9-4C67-A699-87A69917158D}" type="pres">
      <dgm:prSet presAssocID="{3E0D9B40-4BD7-4E29-A901-4F1C995814E0}" presName="parTx" presStyleLbl="revTx" presStyleIdx="1" presStyleCnt="3">
        <dgm:presLayoutVars>
          <dgm:chMax val="0"/>
          <dgm:chPref val="0"/>
        </dgm:presLayoutVars>
      </dgm:prSet>
      <dgm:spPr/>
    </dgm:pt>
    <dgm:pt modelId="{C961584F-AF2D-43E1-A1C0-7B826B1840AD}" type="pres">
      <dgm:prSet presAssocID="{B51ADFF3-9ADB-4B38-9CD9-9D79E949EA21}" presName="sibTrans" presStyleCnt="0"/>
      <dgm:spPr/>
    </dgm:pt>
    <dgm:pt modelId="{D8C9FF84-3EDC-4312-B954-49CDC6012CF5}" type="pres">
      <dgm:prSet presAssocID="{2324CF38-78DB-4D1F-9551-C7EF92006043}" presName="compNode" presStyleCnt="0"/>
      <dgm:spPr/>
    </dgm:pt>
    <dgm:pt modelId="{4176FF72-4FAD-49FF-A137-3A349DD1FD8E}" type="pres">
      <dgm:prSet presAssocID="{2324CF38-78DB-4D1F-9551-C7EF92006043}" presName="bgRect" presStyleLbl="bgShp" presStyleIdx="2" presStyleCnt="3"/>
      <dgm:spPr/>
    </dgm:pt>
    <dgm:pt modelId="{B868C8EB-E0CE-4CEA-A683-390D3A8B3E77}" type="pres">
      <dgm:prSet presAssocID="{2324CF38-78DB-4D1F-9551-C7EF92006043}"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nching Diagram"/>
        </a:ext>
      </dgm:extLst>
    </dgm:pt>
    <dgm:pt modelId="{5A728F65-A41C-4096-9719-531B0634FCDD}" type="pres">
      <dgm:prSet presAssocID="{2324CF38-78DB-4D1F-9551-C7EF92006043}" presName="spaceRect" presStyleCnt="0"/>
      <dgm:spPr/>
    </dgm:pt>
    <dgm:pt modelId="{12135A62-8F75-421A-8A65-85FDF4506F05}" type="pres">
      <dgm:prSet presAssocID="{2324CF38-78DB-4D1F-9551-C7EF92006043}" presName="parTx" presStyleLbl="revTx" presStyleIdx="2" presStyleCnt="3">
        <dgm:presLayoutVars>
          <dgm:chMax val="0"/>
          <dgm:chPref val="0"/>
        </dgm:presLayoutVars>
      </dgm:prSet>
      <dgm:spPr/>
    </dgm:pt>
  </dgm:ptLst>
  <dgm:cxnLst>
    <dgm:cxn modelId="{F88BD618-67EC-433C-BD60-6F9AD5695041}" type="presOf" srcId="{64F91C19-7D94-43B3-A4F8-38D58B2AF69D}" destId="{98A38598-A67B-4162-81F6-612DA324E9E9}" srcOrd="0" destOrd="0" presId="urn:microsoft.com/office/officeart/2018/2/layout/IconVerticalSolidList"/>
    <dgm:cxn modelId="{F499C419-321B-491C-B0F5-51168082E49A}" type="presOf" srcId="{2324CF38-78DB-4D1F-9551-C7EF92006043}" destId="{12135A62-8F75-421A-8A65-85FDF4506F05}" srcOrd="0" destOrd="0" presId="urn:microsoft.com/office/officeart/2018/2/layout/IconVerticalSolidList"/>
    <dgm:cxn modelId="{E86E062B-7F6E-4489-A65B-4C87D0DE7CFB}" srcId="{64F91C19-7D94-43B3-A4F8-38D58B2AF69D}" destId="{2555FC91-43B7-43D0-B40E-2E05C43049B3}" srcOrd="0" destOrd="0" parTransId="{1AB228E5-8250-46FB-A8BF-8EAEC9041294}" sibTransId="{775E4DEE-4BAD-4C7E-8913-A3E8A2BCAAC8}"/>
    <dgm:cxn modelId="{55614B2C-F8F3-458A-A33A-6FEC28235E8D}" srcId="{64F91C19-7D94-43B3-A4F8-38D58B2AF69D}" destId="{2324CF38-78DB-4D1F-9551-C7EF92006043}" srcOrd="2" destOrd="0" parTransId="{C4D8F733-25B0-4778-84A0-5610D11F7544}" sibTransId="{8F0DB22B-13CB-4395-A2CE-9660C26FD058}"/>
    <dgm:cxn modelId="{9018CA2E-47CD-47B2-9E10-A0E1854A3552}" srcId="{64F91C19-7D94-43B3-A4F8-38D58B2AF69D}" destId="{3E0D9B40-4BD7-4E29-A901-4F1C995814E0}" srcOrd="1" destOrd="0" parTransId="{5A803DA7-30B5-4A9F-AE71-168F2D09E969}" sibTransId="{B51ADFF3-9ADB-4B38-9CD9-9D79E949EA21}"/>
    <dgm:cxn modelId="{2F41984F-500D-46AB-B230-26CCA721E393}" type="presOf" srcId="{2555FC91-43B7-43D0-B40E-2E05C43049B3}" destId="{2BDDEFE9-AB24-4F83-B99C-B26AA03C6DBD}" srcOrd="0" destOrd="0" presId="urn:microsoft.com/office/officeart/2018/2/layout/IconVerticalSolidList"/>
    <dgm:cxn modelId="{D0DF3AFC-5B99-4B10-A78C-764BC1F8EA93}" type="presOf" srcId="{3E0D9B40-4BD7-4E29-A901-4F1C995814E0}" destId="{C861FDBC-C1D9-4C67-A699-87A69917158D}" srcOrd="0" destOrd="0" presId="urn:microsoft.com/office/officeart/2018/2/layout/IconVerticalSolidList"/>
    <dgm:cxn modelId="{668E0262-ABF3-4D22-ADBC-2184643DE4C2}" type="presParOf" srcId="{98A38598-A67B-4162-81F6-612DA324E9E9}" destId="{C8FD3C4B-F82F-497C-BAA5-86139A1BE834}" srcOrd="0" destOrd="0" presId="urn:microsoft.com/office/officeart/2018/2/layout/IconVerticalSolidList"/>
    <dgm:cxn modelId="{8FF15710-C86E-4455-9B39-6C477F08C5AB}" type="presParOf" srcId="{C8FD3C4B-F82F-497C-BAA5-86139A1BE834}" destId="{3ADFB2CF-E0C0-48DD-8614-269F878C50F4}" srcOrd="0" destOrd="0" presId="urn:microsoft.com/office/officeart/2018/2/layout/IconVerticalSolidList"/>
    <dgm:cxn modelId="{6A87B058-EC81-464B-9FF5-6C50C6EB8050}" type="presParOf" srcId="{C8FD3C4B-F82F-497C-BAA5-86139A1BE834}" destId="{5718732E-E424-461D-A264-AAFC156DEE9C}" srcOrd="1" destOrd="0" presId="urn:microsoft.com/office/officeart/2018/2/layout/IconVerticalSolidList"/>
    <dgm:cxn modelId="{287549B2-36F2-49AE-9D3E-BBF7FDE00F4B}" type="presParOf" srcId="{C8FD3C4B-F82F-497C-BAA5-86139A1BE834}" destId="{E3EA1D38-1BBD-4782-9600-7ABBC2CE13A3}" srcOrd="2" destOrd="0" presId="urn:microsoft.com/office/officeart/2018/2/layout/IconVerticalSolidList"/>
    <dgm:cxn modelId="{F52A4904-E044-4706-BF4E-B94B3FEFB0E4}" type="presParOf" srcId="{C8FD3C4B-F82F-497C-BAA5-86139A1BE834}" destId="{2BDDEFE9-AB24-4F83-B99C-B26AA03C6DBD}" srcOrd="3" destOrd="0" presId="urn:microsoft.com/office/officeart/2018/2/layout/IconVerticalSolidList"/>
    <dgm:cxn modelId="{63066FDC-C4D3-49A6-ACB3-A1B987924E71}" type="presParOf" srcId="{98A38598-A67B-4162-81F6-612DA324E9E9}" destId="{3ACC7BA0-5D37-4F1A-A519-6C7C51716F21}" srcOrd="1" destOrd="0" presId="urn:microsoft.com/office/officeart/2018/2/layout/IconVerticalSolidList"/>
    <dgm:cxn modelId="{9F037A85-D25B-4161-9720-6AC04B82B85B}" type="presParOf" srcId="{98A38598-A67B-4162-81F6-612DA324E9E9}" destId="{4501D5DA-5D1B-4468-A78D-7C8E33206F80}" srcOrd="2" destOrd="0" presId="urn:microsoft.com/office/officeart/2018/2/layout/IconVerticalSolidList"/>
    <dgm:cxn modelId="{3F228F58-9FC1-40DB-AF8B-BD93537D2371}" type="presParOf" srcId="{4501D5DA-5D1B-4468-A78D-7C8E33206F80}" destId="{4AE103A2-87A6-49D9-865B-2343D73C6461}" srcOrd="0" destOrd="0" presId="urn:microsoft.com/office/officeart/2018/2/layout/IconVerticalSolidList"/>
    <dgm:cxn modelId="{AB99DC83-1199-462B-8F20-18750C23C7E7}" type="presParOf" srcId="{4501D5DA-5D1B-4468-A78D-7C8E33206F80}" destId="{33BD4418-2FC4-4B40-9DA7-AC9133FC27C4}" srcOrd="1" destOrd="0" presId="urn:microsoft.com/office/officeart/2018/2/layout/IconVerticalSolidList"/>
    <dgm:cxn modelId="{FF8640BB-C796-45FF-8462-E76C249A2F12}" type="presParOf" srcId="{4501D5DA-5D1B-4468-A78D-7C8E33206F80}" destId="{EDBD2A00-8D8D-48E4-9D51-4E73D6AFCB3A}" srcOrd="2" destOrd="0" presId="urn:microsoft.com/office/officeart/2018/2/layout/IconVerticalSolidList"/>
    <dgm:cxn modelId="{2D19B7B3-AA2F-444E-B2FD-526EE0E01D11}" type="presParOf" srcId="{4501D5DA-5D1B-4468-A78D-7C8E33206F80}" destId="{C861FDBC-C1D9-4C67-A699-87A69917158D}" srcOrd="3" destOrd="0" presId="urn:microsoft.com/office/officeart/2018/2/layout/IconVerticalSolidList"/>
    <dgm:cxn modelId="{D6DE7BE7-CAF7-4AF3-91EB-E0AD7725BCCC}" type="presParOf" srcId="{98A38598-A67B-4162-81F6-612DA324E9E9}" destId="{C961584F-AF2D-43E1-A1C0-7B826B1840AD}" srcOrd="3" destOrd="0" presId="urn:microsoft.com/office/officeart/2018/2/layout/IconVerticalSolidList"/>
    <dgm:cxn modelId="{E9A7F711-6AF3-458F-9885-0798F15AD1C3}" type="presParOf" srcId="{98A38598-A67B-4162-81F6-612DA324E9E9}" destId="{D8C9FF84-3EDC-4312-B954-49CDC6012CF5}" srcOrd="4" destOrd="0" presId="urn:microsoft.com/office/officeart/2018/2/layout/IconVerticalSolidList"/>
    <dgm:cxn modelId="{463329BB-4E21-4F60-8F7E-A129974533FC}" type="presParOf" srcId="{D8C9FF84-3EDC-4312-B954-49CDC6012CF5}" destId="{4176FF72-4FAD-49FF-A137-3A349DD1FD8E}" srcOrd="0" destOrd="0" presId="urn:microsoft.com/office/officeart/2018/2/layout/IconVerticalSolidList"/>
    <dgm:cxn modelId="{3BDE095A-6C89-4672-BB42-6BAA4E8E59A6}" type="presParOf" srcId="{D8C9FF84-3EDC-4312-B954-49CDC6012CF5}" destId="{B868C8EB-E0CE-4CEA-A683-390D3A8B3E77}" srcOrd="1" destOrd="0" presId="urn:microsoft.com/office/officeart/2018/2/layout/IconVerticalSolidList"/>
    <dgm:cxn modelId="{D009085D-9423-4EB9-9780-3377B1C52892}" type="presParOf" srcId="{D8C9FF84-3EDC-4312-B954-49CDC6012CF5}" destId="{5A728F65-A41C-4096-9719-531B0634FCDD}" srcOrd="2" destOrd="0" presId="urn:microsoft.com/office/officeart/2018/2/layout/IconVerticalSolidList"/>
    <dgm:cxn modelId="{CD869A41-A7E4-4EB1-A8DB-4D348CB04A34}" type="presParOf" srcId="{D8C9FF84-3EDC-4312-B954-49CDC6012CF5}" destId="{12135A62-8F75-421A-8A65-85FDF4506F0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46B0AB46-EEB8-4393-9A7A-4300D38EC3ED}" type="doc">
      <dgm:prSet loTypeId="urn:microsoft.com/office/officeart/2005/8/layout/process4" loCatId="process" qsTypeId="urn:microsoft.com/office/officeart/2005/8/quickstyle/simple1" qsCatId="simple" csTypeId="urn:microsoft.com/office/officeart/2005/8/colors/accent0_3" csCatId="mainScheme"/>
      <dgm:spPr/>
      <dgm:t>
        <a:bodyPr/>
        <a:lstStyle/>
        <a:p>
          <a:endParaRPr lang="en-US"/>
        </a:p>
      </dgm:t>
    </dgm:pt>
    <dgm:pt modelId="{368FB581-D7D6-4CA3-8DAC-DA8AFFBC0006}">
      <dgm:prSet/>
      <dgm:spPr/>
      <dgm:t>
        <a:bodyPr/>
        <a:lstStyle/>
        <a:p>
          <a:r>
            <a:rPr lang="it-IT"/>
            <a:t>I quattro attributi hanno LR&lt;1 verso la categoria B: cioè la loro </a:t>
          </a:r>
          <a:r>
            <a:rPr lang="it-IT" b="1"/>
            <a:t>assenza </a:t>
          </a:r>
          <a:r>
            <a:rPr lang="it-IT"/>
            <a:t>depone a favore di B. </a:t>
          </a:r>
          <a:endParaRPr lang="en-US"/>
        </a:p>
      </dgm:t>
    </dgm:pt>
    <dgm:pt modelId="{9774C416-87FC-41C4-BE12-62C7655E6A78}" type="parTrans" cxnId="{624E7C20-7E93-4CF6-8538-3E4F7A8A1DC0}">
      <dgm:prSet/>
      <dgm:spPr/>
      <dgm:t>
        <a:bodyPr/>
        <a:lstStyle/>
        <a:p>
          <a:endParaRPr lang="en-US"/>
        </a:p>
      </dgm:t>
    </dgm:pt>
    <dgm:pt modelId="{5AC89FEC-510D-41B7-9241-2410255203BB}" type="sibTrans" cxnId="{624E7C20-7E93-4CF6-8538-3E4F7A8A1DC0}">
      <dgm:prSet/>
      <dgm:spPr/>
      <dgm:t>
        <a:bodyPr/>
        <a:lstStyle/>
        <a:p>
          <a:endParaRPr lang="en-US"/>
        </a:p>
      </dgm:t>
    </dgm:pt>
    <dgm:pt modelId="{8C237C20-C416-474F-AA89-2782ECBF125B}">
      <dgm:prSet/>
      <dgm:spPr/>
      <dgm:t>
        <a:bodyPr/>
        <a:lstStyle/>
        <a:p>
          <a:r>
            <a:rPr lang="it-IT"/>
            <a:t>Quindi, la tabella riporta LR(¬f</a:t>
          </a:r>
          <a:r>
            <a:rPr lang="it-IT" baseline="-25000"/>
            <a:t>B</a:t>
          </a:r>
          <a:r>
            <a:rPr lang="it-IT"/>
            <a:t>): cioè, quanto l’assenza di ogni </a:t>
          </a:r>
          <a:r>
            <a:rPr lang="it-IT" i="1"/>
            <a:t>feature</a:t>
          </a:r>
          <a:r>
            <a:rPr lang="it-IT"/>
            <a:t> depone a favore della categoria B, per facilitare il confronto di forza diagnostica rispetto agli LR(f</a:t>
          </a:r>
          <a:r>
            <a:rPr lang="it-IT" baseline="-25000"/>
            <a:t>A</a:t>
          </a:r>
          <a:r>
            <a:rPr lang="it-IT"/>
            <a:t>)</a:t>
          </a:r>
          <a:endParaRPr lang="en-US"/>
        </a:p>
      </dgm:t>
    </dgm:pt>
    <dgm:pt modelId="{DFF6E257-5F48-4756-93BD-5E2460F3648C}" type="parTrans" cxnId="{95A0489D-33B1-4F5B-9B14-8CCE783DB7FF}">
      <dgm:prSet/>
      <dgm:spPr/>
      <dgm:t>
        <a:bodyPr/>
        <a:lstStyle/>
        <a:p>
          <a:endParaRPr lang="en-US"/>
        </a:p>
      </dgm:t>
    </dgm:pt>
    <dgm:pt modelId="{E1C522D2-0947-476E-BDC5-6E906F832DE6}" type="sibTrans" cxnId="{95A0489D-33B1-4F5B-9B14-8CCE783DB7FF}">
      <dgm:prSet/>
      <dgm:spPr/>
      <dgm:t>
        <a:bodyPr/>
        <a:lstStyle/>
        <a:p>
          <a:endParaRPr lang="en-US"/>
        </a:p>
      </dgm:t>
    </dgm:pt>
    <dgm:pt modelId="{A7EE3122-8F28-414C-9EDB-D0E1CF48E370}" type="pres">
      <dgm:prSet presAssocID="{46B0AB46-EEB8-4393-9A7A-4300D38EC3ED}" presName="Name0" presStyleCnt="0">
        <dgm:presLayoutVars>
          <dgm:dir/>
          <dgm:animLvl val="lvl"/>
          <dgm:resizeHandles val="exact"/>
        </dgm:presLayoutVars>
      </dgm:prSet>
      <dgm:spPr/>
    </dgm:pt>
    <dgm:pt modelId="{862C603F-02D4-FA42-8B5E-D054E4CADB2E}" type="pres">
      <dgm:prSet presAssocID="{8C237C20-C416-474F-AA89-2782ECBF125B}" presName="boxAndChildren" presStyleCnt="0"/>
      <dgm:spPr/>
    </dgm:pt>
    <dgm:pt modelId="{2BFC78C3-EB13-304C-B45F-EEADE887F0B0}" type="pres">
      <dgm:prSet presAssocID="{8C237C20-C416-474F-AA89-2782ECBF125B}" presName="parentTextBox" presStyleLbl="node1" presStyleIdx="0" presStyleCnt="2"/>
      <dgm:spPr/>
    </dgm:pt>
    <dgm:pt modelId="{8166C93E-E5B1-E744-A23B-418B91430D6C}" type="pres">
      <dgm:prSet presAssocID="{5AC89FEC-510D-41B7-9241-2410255203BB}" presName="sp" presStyleCnt="0"/>
      <dgm:spPr/>
    </dgm:pt>
    <dgm:pt modelId="{8D5D7656-75CD-7D4B-B898-3E0DFD9ED22F}" type="pres">
      <dgm:prSet presAssocID="{368FB581-D7D6-4CA3-8DAC-DA8AFFBC0006}" presName="arrowAndChildren" presStyleCnt="0"/>
      <dgm:spPr/>
    </dgm:pt>
    <dgm:pt modelId="{4EBE9CBA-AE84-F346-BCD7-7E2B457B5301}" type="pres">
      <dgm:prSet presAssocID="{368FB581-D7D6-4CA3-8DAC-DA8AFFBC0006}" presName="parentTextArrow" presStyleLbl="node1" presStyleIdx="1" presStyleCnt="2"/>
      <dgm:spPr/>
    </dgm:pt>
  </dgm:ptLst>
  <dgm:cxnLst>
    <dgm:cxn modelId="{624E7C20-7E93-4CF6-8538-3E4F7A8A1DC0}" srcId="{46B0AB46-EEB8-4393-9A7A-4300D38EC3ED}" destId="{368FB581-D7D6-4CA3-8DAC-DA8AFFBC0006}" srcOrd="0" destOrd="0" parTransId="{9774C416-87FC-41C4-BE12-62C7655E6A78}" sibTransId="{5AC89FEC-510D-41B7-9241-2410255203BB}"/>
    <dgm:cxn modelId="{17CC459B-97DD-BA4E-AD45-93A9CEB71DEB}" type="presOf" srcId="{368FB581-D7D6-4CA3-8DAC-DA8AFFBC0006}" destId="{4EBE9CBA-AE84-F346-BCD7-7E2B457B5301}" srcOrd="0" destOrd="0" presId="urn:microsoft.com/office/officeart/2005/8/layout/process4"/>
    <dgm:cxn modelId="{95A0489D-33B1-4F5B-9B14-8CCE783DB7FF}" srcId="{46B0AB46-EEB8-4393-9A7A-4300D38EC3ED}" destId="{8C237C20-C416-474F-AA89-2782ECBF125B}" srcOrd="1" destOrd="0" parTransId="{DFF6E257-5F48-4756-93BD-5E2460F3648C}" sibTransId="{E1C522D2-0947-476E-BDC5-6E906F832DE6}"/>
    <dgm:cxn modelId="{75424AAD-F206-8240-9DB3-96DBB0C2C9EB}" type="presOf" srcId="{8C237C20-C416-474F-AA89-2782ECBF125B}" destId="{2BFC78C3-EB13-304C-B45F-EEADE887F0B0}" srcOrd="0" destOrd="0" presId="urn:microsoft.com/office/officeart/2005/8/layout/process4"/>
    <dgm:cxn modelId="{CA68B6C9-7CB6-E542-B390-A85D2D415DEF}" type="presOf" srcId="{46B0AB46-EEB8-4393-9A7A-4300D38EC3ED}" destId="{A7EE3122-8F28-414C-9EDB-D0E1CF48E370}" srcOrd="0" destOrd="0" presId="urn:microsoft.com/office/officeart/2005/8/layout/process4"/>
    <dgm:cxn modelId="{00A590C4-B01F-EA42-BD08-75CC35B63BF5}" type="presParOf" srcId="{A7EE3122-8F28-414C-9EDB-D0E1CF48E370}" destId="{862C603F-02D4-FA42-8B5E-D054E4CADB2E}" srcOrd="0" destOrd="0" presId="urn:microsoft.com/office/officeart/2005/8/layout/process4"/>
    <dgm:cxn modelId="{6FF9EEE1-4846-AD47-9ABF-AD23AE17CBAD}" type="presParOf" srcId="{862C603F-02D4-FA42-8B5E-D054E4CADB2E}" destId="{2BFC78C3-EB13-304C-B45F-EEADE887F0B0}" srcOrd="0" destOrd="0" presId="urn:microsoft.com/office/officeart/2005/8/layout/process4"/>
    <dgm:cxn modelId="{86CD7A29-A04F-D645-8F4D-2A96FFCF54AF}" type="presParOf" srcId="{A7EE3122-8F28-414C-9EDB-D0E1CF48E370}" destId="{8166C93E-E5B1-E744-A23B-418B91430D6C}" srcOrd="1" destOrd="0" presId="urn:microsoft.com/office/officeart/2005/8/layout/process4"/>
    <dgm:cxn modelId="{B256CFBA-74E5-FD4F-81C6-C71D275F09BF}" type="presParOf" srcId="{A7EE3122-8F28-414C-9EDB-D0E1CF48E370}" destId="{8D5D7656-75CD-7D4B-B898-3E0DFD9ED22F}" srcOrd="2" destOrd="0" presId="urn:microsoft.com/office/officeart/2005/8/layout/process4"/>
    <dgm:cxn modelId="{B3E68327-5924-BE4A-B49E-FDE0BDF3E301}" type="presParOf" srcId="{8D5D7656-75CD-7D4B-B898-3E0DFD9ED22F}" destId="{4EBE9CBA-AE84-F346-BCD7-7E2B457B5301}"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84CEC19-7970-4F9B-AB60-58A8952BD65A}"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EFB45539-04E2-4FD2-B479-2E2176C436A3}">
      <dgm:prSet/>
      <dgm:spPr/>
      <dgm:t>
        <a:bodyPr/>
        <a:lstStyle/>
        <a:p>
          <a:r>
            <a:rPr lang="it-IT"/>
            <a:t>Generazione di nuovi significati accostando parole concetto dal significato noto</a:t>
          </a:r>
          <a:endParaRPr lang="en-US"/>
        </a:p>
      </dgm:t>
    </dgm:pt>
    <dgm:pt modelId="{C52FD624-7613-4909-85D9-3DAD8FDD632D}" type="parTrans" cxnId="{6BB44C60-77C6-44A6-94A7-E1168C1736DB}">
      <dgm:prSet/>
      <dgm:spPr/>
      <dgm:t>
        <a:bodyPr/>
        <a:lstStyle/>
        <a:p>
          <a:endParaRPr lang="en-US"/>
        </a:p>
      </dgm:t>
    </dgm:pt>
    <dgm:pt modelId="{E6926D86-3B1B-4B0C-8191-4C7164F93003}" type="sibTrans" cxnId="{6BB44C60-77C6-44A6-94A7-E1168C1736DB}">
      <dgm:prSet/>
      <dgm:spPr/>
      <dgm:t>
        <a:bodyPr/>
        <a:lstStyle/>
        <a:p>
          <a:endParaRPr lang="en-US"/>
        </a:p>
      </dgm:t>
    </dgm:pt>
    <dgm:pt modelId="{23607A69-E9A2-440E-AA7E-4A6CE6C52EF2}">
      <dgm:prSet/>
      <dgm:spPr/>
      <dgm:t>
        <a:bodyPr/>
        <a:lstStyle/>
        <a:p>
          <a:r>
            <a:rPr lang="it-IT"/>
            <a:t>Combinazioni sostantivo-aggettivo: </a:t>
          </a:r>
          <a:endParaRPr lang="en-US"/>
        </a:p>
      </dgm:t>
    </dgm:pt>
    <dgm:pt modelId="{83CCA588-3FB2-4742-8C60-8C50499745A6}" type="parTrans" cxnId="{03CE5251-D694-44C5-AEA0-DD73AC6C3889}">
      <dgm:prSet/>
      <dgm:spPr/>
      <dgm:t>
        <a:bodyPr/>
        <a:lstStyle/>
        <a:p>
          <a:endParaRPr lang="en-US"/>
        </a:p>
      </dgm:t>
    </dgm:pt>
    <dgm:pt modelId="{20C14BD7-DB27-4D24-8225-2D0F901F61BE}" type="sibTrans" cxnId="{03CE5251-D694-44C5-AEA0-DD73AC6C3889}">
      <dgm:prSet/>
      <dgm:spPr/>
      <dgm:t>
        <a:bodyPr/>
        <a:lstStyle/>
        <a:p>
          <a:endParaRPr lang="en-US"/>
        </a:p>
      </dgm:t>
    </dgm:pt>
    <dgm:pt modelId="{B04F9D84-D4BD-474F-889B-CF779FA14A42}">
      <dgm:prSet/>
      <dgm:spPr/>
      <dgm:t>
        <a:bodyPr/>
        <a:lstStyle/>
        <a:p>
          <a:r>
            <a:rPr lang="it-IT"/>
            <a:t>il concetto modificatore assegna valori a attributi ben individuati del concetto testa</a:t>
          </a:r>
          <a:endParaRPr lang="en-US"/>
        </a:p>
      </dgm:t>
    </dgm:pt>
    <dgm:pt modelId="{81138733-AA01-4550-8219-D84F6F697CD7}" type="parTrans" cxnId="{931B7BD3-797F-4303-9434-0324AD7DD5A2}">
      <dgm:prSet/>
      <dgm:spPr/>
      <dgm:t>
        <a:bodyPr/>
        <a:lstStyle/>
        <a:p>
          <a:endParaRPr lang="en-US"/>
        </a:p>
      </dgm:t>
    </dgm:pt>
    <dgm:pt modelId="{354A3A17-8179-42AE-87B2-FF3CB748F33A}" type="sibTrans" cxnId="{931B7BD3-797F-4303-9434-0324AD7DD5A2}">
      <dgm:prSet/>
      <dgm:spPr/>
      <dgm:t>
        <a:bodyPr/>
        <a:lstStyle/>
        <a:p>
          <a:endParaRPr lang="en-US"/>
        </a:p>
      </dgm:t>
    </dgm:pt>
    <dgm:pt modelId="{937C30D5-3CC0-46E0-BC7E-ECBB0A024C22}">
      <dgm:prSet/>
      <dgm:spPr/>
      <dgm:t>
        <a:bodyPr/>
        <a:lstStyle/>
        <a:p>
          <a:r>
            <a:rPr lang="it-IT"/>
            <a:t>Ne aumentandone il peso</a:t>
          </a:r>
          <a:endParaRPr lang="en-US"/>
        </a:p>
      </dgm:t>
    </dgm:pt>
    <dgm:pt modelId="{72DD0AF8-A7FB-44F6-9D94-A30AC69BDCA7}" type="parTrans" cxnId="{6BB7A8E8-7C6F-4CF8-A1F3-6F7ADC72CBB3}">
      <dgm:prSet/>
      <dgm:spPr/>
      <dgm:t>
        <a:bodyPr/>
        <a:lstStyle/>
        <a:p>
          <a:endParaRPr lang="en-US"/>
        </a:p>
      </dgm:t>
    </dgm:pt>
    <dgm:pt modelId="{2FA6195C-58A1-449E-B88E-DE25DE9420B6}" type="sibTrans" cxnId="{6BB7A8E8-7C6F-4CF8-A1F3-6F7ADC72CBB3}">
      <dgm:prSet/>
      <dgm:spPr/>
      <dgm:t>
        <a:bodyPr/>
        <a:lstStyle/>
        <a:p>
          <a:endParaRPr lang="en-US"/>
        </a:p>
      </dgm:t>
    </dgm:pt>
    <dgm:pt modelId="{D3ACE5A0-5B01-4EDE-8D1B-15D8EF353EF7}">
      <dgm:prSet/>
      <dgm:spPr/>
      <dgm:t>
        <a:bodyPr/>
        <a:lstStyle/>
        <a:p>
          <a:r>
            <a:rPr lang="it-IT"/>
            <a:t>adatta il risultato alle conoscenze precedenti</a:t>
          </a:r>
          <a:endParaRPr lang="en-US"/>
        </a:p>
      </dgm:t>
    </dgm:pt>
    <dgm:pt modelId="{E9AC5E60-B057-4824-B6CA-10D93AF648D6}" type="parTrans" cxnId="{2EA0FB47-8DEB-47F5-9681-81F3A215610D}">
      <dgm:prSet/>
      <dgm:spPr/>
      <dgm:t>
        <a:bodyPr/>
        <a:lstStyle/>
        <a:p>
          <a:endParaRPr lang="en-US"/>
        </a:p>
      </dgm:t>
    </dgm:pt>
    <dgm:pt modelId="{083F37D7-891A-4C77-B7CE-15197175C191}" type="sibTrans" cxnId="{2EA0FB47-8DEB-47F5-9681-81F3A215610D}">
      <dgm:prSet/>
      <dgm:spPr/>
      <dgm:t>
        <a:bodyPr/>
        <a:lstStyle/>
        <a:p>
          <a:endParaRPr lang="en-US"/>
        </a:p>
      </dgm:t>
    </dgm:pt>
    <dgm:pt modelId="{5C6A0AB3-E2E0-48E5-8189-A3E1CE8858F8}">
      <dgm:prSet/>
      <dgm:spPr/>
      <dgm:t>
        <a:bodyPr/>
        <a:lstStyle/>
        <a:p>
          <a:r>
            <a:rPr lang="it-IT"/>
            <a:t>Es: «rosa bianca», «bottiglia rotta»</a:t>
          </a:r>
          <a:endParaRPr lang="en-US"/>
        </a:p>
      </dgm:t>
    </dgm:pt>
    <dgm:pt modelId="{7E6970B4-B802-4A02-BD9A-1A8642901312}" type="parTrans" cxnId="{565020B9-62D8-418B-AEFD-968B03AEAA18}">
      <dgm:prSet/>
      <dgm:spPr/>
      <dgm:t>
        <a:bodyPr/>
        <a:lstStyle/>
        <a:p>
          <a:endParaRPr lang="en-US"/>
        </a:p>
      </dgm:t>
    </dgm:pt>
    <dgm:pt modelId="{67DC66C7-F912-4882-ADE3-E4CB0FBE6AA6}" type="sibTrans" cxnId="{565020B9-62D8-418B-AEFD-968B03AEAA18}">
      <dgm:prSet/>
      <dgm:spPr/>
      <dgm:t>
        <a:bodyPr/>
        <a:lstStyle/>
        <a:p>
          <a:endParaRPr lang="en-US"/>
        </a:p>
      </dgm:t>
    </dgm:pt>
    <dgm:pt modelId="{44522304-B2C8-E741-8753-15D31D14A4E6}" type="pres">
      <dgm:prSet presAssocID="{784CEC19-7970-4F9B-AB60-58A8952BD65A}" presName="linear" presStyleCnt="0">
        <dgm:presLayoutVars>
          <dgm:animLvl val="lvl"/>
          <dgm:resizeHandles val="exact"/>
        </dgm:presLayoutVars>
      </dgm:prSet>
      <dgm:spPr/>
    </dgm:pt>
    <dgm:pt modelId="{0EA00FA6-08EF-8C4D-B93A-AA715849B07F}" type="pres">
      <dgm:prSet presAssocID="{EFB45539-04E2-4FD2-B479-2E2176C436A3}" presName="parentText" presStyleLbl="node1" presStyleIdx="0" presStyleCnt="3">
        <dgm:presLayoutVars>
          <dgm:chMax val="0"/>
          <dgm:bulletEnabled val="1"/>
        </dgm:presLayoutVars>
      </dgm:prSet>
      <dgm:spPr/>
    </dgm:pt>
    <dgm:pt modelId="{270483BA-29E2-8648-8300-2E39909020CE}" type="pres">
      <dgm:prSet presAssocID="{E6926D86-3B1B-4B0C-8191-4C7164F93003}" presName="spacer" presStyleCnt="0"/>
      <dgm:spPr/>
    </dgm:pt>
    <dgm:pt modelId="{455CAFDE-7517-9142-99C4-7CB93E3B74DE}" type="pres">
      <dgm:prSet presAssocID="{23607A69-E9A2-440E-AA7E-4A6CE6C52EF2}" presName="parentText" presStyleLbl="node1" presStyleIdx="1" presStyleCnt="3">
        <dgm:presLayoutVars>
          <dgm:chMax val="0"/>
          <dgm:bulletEnabled val="1"/>
        </dgm:presLayoutVars>
      </dgm:prSet>
      <dgm:spPr/>
    </dgm:pt>
    <dgm:pt modelId="{368E1A8D-1F94-0847-A41E-BC2CD465B1DA}" type="pres">
      <dgm:prSet presAssocID="{23607A69-E9A2-440E-AA7E-4A6CE6C52EF2}" presName="childText" presStyleLbl="revTx" presStyleIdx="0" presStyleCnt="1">
        <dgm:presLayoutVars>
          <dgm:bulletEnabled val="1"/>
        </dgm:presLayoutVars>
      </dgm:prSet>
      <dgm:spPr/>
    </dgm:pt>
    <dgm:pt modelId="{F6104766-7549-E947-B678-0EC6509E731A}" type="pres">
      <dgm:prSet presAssocID="{5C6A0AB3-E2E0-48E5-8189-A3E1CE8858F8}" presName="parentText" presStyleLbl="node1" presStyleIdx="2" presStyleCnt="3">
        <dgm:presLayoutVars>
          <dgm:chMax val="0"/>
          <dgm:bulletEnabled val="1"/>
        </dgm:presLayoutVars>
      </dgm:prSet>
      <dgm:spPr/>
    </dgm:pt>
  </dgm:ptLst>
  <dgm:cxnLst>
    <dgm:cxn modelId="{9DEBB80A-9AD7-114A-BE19-ECE80FB0EDE7}" type="presOf" srcId="{EFB45539-04E2-4FD2-B479-2E2176C436A3}" destId="{0EA00FA6-08EF-8C4D-B93A-AA715849B07F}" srcOrd="0" destOrd="0" presId="urn:microsoft.com/office/officeart/2005/8/layout/vList2"/>
    <dgm:cxn modelId="{90A33B20-E2E0-0943-96A7-AD6767FED24E}" type="presOf" srcId="{5C6A0AB3-E2E0-48E5-8189-A3E1CE8858F8}" destId="{F6104766-7549-E947-B678-0EC6509E731A}" srcOrd="0" destOrd="0" presId="urn:microsoft.com/office/officeart/2005/8/layout/vList2"/>
    <dgm:cxn modelId="{2EA0FB47-8DEB-47F5-9681-81F3A215610D}" srcId="{23607A69-E9A2-440E-AA7E-4A6CE6C52EF2}" destId="{D3ACE5A0-5B01-4EDE-8D1B-15D8EF353EF7}" srcOrd="2" destOrd="0" parTransId="{E9AC5E60-B057-4824-B6CA-10D93AF648D6}" sibTransId="{083F37D7-891A-4C77-B7CE-15197175C191}"/>
    <dgm:cxn modelId="{398BF64D-0906-844B-BED4-6B998EB5E0C5}" type="presOf" srcId="{D3ACE5A0-5B01-4EDE-8D1B-15D8EF353EF7}" destId="{368E1A8D-1F94-0847-A41E-BC2CD465B1DA}" srcOrd="0" destOrd="2" presId="urn:microsoft.com/office/officeart/2005/8/layout/vList2"/>
    <dgm:cxn modelId="{03CE5251-D694-44C5-AEA0-DD73AC6C3889}" srcId="{784CEC19-7970-4F9B-AB60-58A8952BD65A}" destId="{23607A69-E9A2-440E-AA7E-4A6CE6C52EF2}" srcOrd="1" destOrd="0" parTransId="{83CCA588-3FB2-4742-8C60-8C50499745A6}" sibTransId="{20C14BD7-DB27-4D24-8225-2D0F901F61BE}"/>
    <dgm:cxn modelId="{6BB44C60-77C6-44A6-94A7-E1168C1736DB}" srcId="{784CEC19-7970-4F9B-AB60-58A8952BD65A}" destId="{EFB45539-04E2-4FD2-B479-2E2176C436A3}" srcOrd="0" destOrd="0" parTransId="{C52FD624-7613-4909-85D9-3DAD8FDD632D}" sibTransId="{E6926D86-3B1B-4B0C-8191-4C7164F93003}"/>
    <dgm:cxn modelId="{565020B9-62D8-418B-AEFD-968B03AEAA18}" srcId="{784CEC19-7970-4F9B-AB60-58A8952BD65A}" destId="{5C6A0AB3-E2E0-48E5-8189-A3E1CE8858F8}" srcOrd="2" destOrd="0" parTransId="{7E6970B4-B802-4A02-BD9A-1A8642901312}" sibTransId="{67DC66C7-F912-4882-ADE3-E4CB0FBE6AA6}"/>
    <dgm:cxn modelId="{1C37ABBC-B835-B849-ADB7-A886D83F179B}" type="presOf" srcId="{B04F9D84-D4BD-474F-889B-CF779FA14A42}" destId="{368E1A8D-1F94-0847-A41E-BC2CD465B1DA}" srcOrd="0" destOrd="0" presId="urn:microsoft.com/office/officeart/2005/8/layout/vList2"/>
    <dgm:cxn modelId="{0E762DBF-75CB-2747-BA87-74B6DF070E48}" type="presOf" srcId="{23607A69-E9A2-440E-AA7E-4A6CE6C52EF2}" destId="{455CAFDE-7517-9142-99C4-7CB93E3B74DE}" srcOrd="0" destOrd="0" presId="urn:microsoft.com/office/officeart/2005/8/layout/vList2"/>
    <dgm:cxn modelId="{54709DC0-3C7E-5741-8B52-9579AF29B645}" type="presOf" srcId="{784CEC19-7970-4F9B-AB60-58A8952BD65A}" destId="{44522304-B2C8-E741-8753-15D31D14A4E6}" srcOrd="0" destOrd="0" presId="urn:microsoft.com/office/officeart/2005/8/layout/vList2"/>
    <dgm:cxn modelId="{FC40E0C3-8BD7-924F-8547-EBF32C116006}" type="presOf" srcId="{937C30D5-3CC0-46E0-BC7E-ECBB0A024C22}" destId="{368E1A8D-1F94-0847-A41E-BC2CD465B1DA}" srcOrd="0" destOrd="1" presId="urn:microsoft.com/office/officeart/2005/8/layout/vList2"/>
    <dgm:cxn modelId="{931B7BD3-797F-4303-9434-0324AD7DD5A2}" srcId="{23607A69-E9A2-440E-AA7E-4A6CE6C52EF2}" destId="{B04F9D84-D4BD-474F-889B-CF779FA14A42}" srcOrd="0" destOrd="0" parTransId="{81138733-AA01-4550-8219-D84F6F697CD7}" sibTransId="{354A3A17-8179-42AE-87B2-FF3CB748F33A}"/>
    <dgm:cxn modelId="{6BB7A8E8-7C6F-4CF8-A1F3-6F7ADC72CBB3}" srcId="{23607A69-E9A2-440E-AA7E-4A6CE6C52EF2}" destId="{937C30D5-3CC0-46E0-BC7E-ECBB0A024C22}" srcOrd="1" destOrd="0" parTransId="{72DD0AF8-A7FB-44F6-9D94-A30AC69BDCA7}" sibTransId="{2FA6195C-58A1-449E-B88E-DE25DE9420B6}"/>
    <dgm:cxn modelId="{601B433B-9F3C-004C-ADB5-0729138E1B38}" type="presParOf" srcId="{44522304-B2C8-E741-8753-15D31D14A4E6}" destId="{0EA00FA6-08EF-8C4D-B93A-AA715849B07F}" srcOrd="0" destOrd="0" presId="urn:microsoft.com/office/officeart/2005/8/layout/vList2"/>
    <dgm:cxn modelId="{D5DE5901-CAA0-1040-854C-FF1C4BE7A68B}" type="presParOf" srcId="{44522304-B2C8-E741-8753-15D31D14A4E6}" destId="{270483BA-29E2-8648-8300-2E39909020CE}" srcOrd="1" destOrd="0" presId="urn:microsoft.com/office/officeart/2005/8/layout/vList2"/>
    <dgm:cxn modelId="{8D3644E1-C2F5-4D48-91F6-35FE2F04F5A9}" type="presParOf" srcId="{44522304-B2C8-E741-8753-15D31D14A4E6}" destId="{455CAFDE-7517-9142-99C4-7CB93E3B74DE}" srcOrd="2" destOrd="0" presId="urn:microsoft.com/office/officeart/2005/8/layout/vList2"/>
    <dgm:cxn modelId="{177AC1FB-0398-B342-8356-78EE448C9575}" type="presParOf" srcId="{44522304-B2C8-E741-8753-15D31D14A4E6}" destId="{368E1A8D-1F94-0847-A41E-BC2CD465B1DA}" srcOrd="3" destOrd="0" presId="urn:microsoft.com/office/officeart/2005/8/layout/vList2"/>
    <dgm:cxn modelId="{D1CF6181-089E-D743-85B6-102CBA0D7DC5}" type="presParOf" srcId="{44522304-B2C8-E741-8753-15D31D14A4E6}" destId="{F6104766-7549-E947-B678-0EC6509E731A}"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9198C2C-94F7-4C8B-811B-DBBD61D9270B}"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2E22C06C-0216-4BD5-8204-0A8DD8A3EA44}">
      <dgm:prSet/>
      <dgm:spPr/>
      <dgm:t>
        <a:bodyPr/>
        <a:lstStyle/>
        <a:p>
          <a:r>
            <a:rPr lang="it-IT" b="1" dirty="0">
              <a:solidFill>
                <a:schemeClr val="tx1"/>
              </a:solidFill>
            </a:rPr>
            <a:t>semplificare </a:t>
          </a:r>
          <a:r>
            <a:rPr lang="it-IT" dirty="0">
              <a:solidFill>
                <a:schemeClr val="tx1"/>
              </a:solidFill>
            </a:rPr>
            <a:t>le informazioni in ingresso, riconoscendo pattern complessi di stimolazione come esempi di concetti noti</a:t>
          </a:r>
          <a:endParaRPr lang="en-US" dirty="0">
            <a:solidFill>
              <a:schemeClr val="tx1"/>
            </a:solidFill>
          </a:endParaRPr>
        </a:p>
      </dgm:t>
    </dgm:pt>
    <dgm:pt modelId="{AE8ECE45-6ABE-4710-BF11-2B0F5D56FFBD}" type="parTrans" cxnId="{A8CB22AB-3151-4CB1-9930-C23F29EBA91D}">
      <dgm:prSet/>
      <dgm:spPr/>
      <dgm:t>
        <a:bodyPr/>
        <a:lstStyle/>
        <a:p>
          <a:endParaRPr lang="en-US"/>
        </a:p>
      </dgm:t>
    </dgm:pt>
    <dgm:pt modelId="{54FDFDCB-D614-4F31-98B1-744B27E83198}" type="sibTrans" cxnId="{A8CB22AB-3151-4CB1-9930-C23F29EBA91D}">
      <dgm:prSet/>
      <dgm:spPr/>
      <dgm:t>
        <a:bodyPr/>
        <a:lstStyle/>
        <a:p>
          <a:endParaRPr lang="en-US"/>
        </a:p>
      </dgm:t>
    </dgm:pt>
    <dgm:pt modelId="{560C0436-9714-41C3-BFBD-94521FCC5BA0}">
      <dgm:prSet/>
      <dgm:spPr/>
      <dgm:t>
        <a:bodyPr/>
        <a:lstStyle/>
        <a:p>
          <a:r>
            <a:rPr lang="it-IT"/>
            <a:t>Funzione di </a:t>
          </a:r>
          <a:r>
            <a:rPr lang="it-IT" b="1"/>
            <a:t>semplificazione </a:t>
          </a:r>
          <a:r>
            <a:rPr lang="it-IT"/>
            <a:t>o di </a:t>
          </a:r>
          <a:r>
            <a:rPr lang="it-IT" b="1"/>
            <a:t>riconoscimento</a:t>
          </a:r>
          <a:endParaRPr lang="en-US"/>
        </a:p>
      </dgm:t>
    </dgm:pt>
    <dgm:pt modelId="{A7A5FFE6-C5B1-40E1-B977-D631FDC7FD8A}" type="parTrans" cxnId="{E0115114-97D9-4ACA-BDCA-692211034E26}">
      <dgm:prSet/>
      <dgm:spPr/>
      <dgm:t>
        <a:bodyPr/>
        <a:lstStyle/>
        <a:p>
          <a:endParaRPr lang="en-US"/>
        </a:p>
      </dgm:t>
    </dgm:pt>
    <dgm:pt modelId="{9A9EDE44-6FE6-41A4-9F27-5179002FC6E9}" type="sibTrans" cxnId="{E0115114-97D9-4ACA-BDCA-692211034E26}">
      <dgm:prSet/>
      <dgm:spPr/>
      <dgm:t>
        <a:bodyPr/>
        <a:lstStyle/>
        <a:p>
          <a:endParaRPr lang="en-US"/>
        </a:p>
      </dgm:t>
    </dgm:pt>
    <dgm:pt modelId="{B06E6CDE-F554-41E7-A075-4E0C1DD8E01F}">
      <dgm:prSet/>
      <dgm:spPr/>
      <dgm:t>
        <a:bodyPr/>
        <a:lstStyle/>
        <a:p>
          <a:r>
            <a:rPr lang="it-IT" b="1" dirty="0">
              <a:solidFill>
                <a:schemeClr val="tx1"/>
              </a:solidFill>
            </a:rPr>
            <a:t>Arricchire </a:t>
          </a:r>
          <a:r>
            <a:rPr lang="it-IT" dirty="0">
              <a:solidFill>
                <a:schemeClr val="tx1"/>
              </a:solidFill>
            </a:rPr>
            <a:t>quegli esemplari generalizzando loro alcune proprietà del concetto</a:t>
          </a:r>
          <a:endParaRPr lang="en-US" dirty="0">
            <a:solidFill>
              <a:schemeClr val="tx1"/>
            </a:solidFill>
          </a:endParaRPr>
        </a:p>
      </dgm:t>
    </dgm:pt>
    <dgm:pt modelId="{63C810E9-4A1C-4FB5-83EF-35914870DCC0}" type="parTrans" cxnId="{FFDE3794-72EF-41B5-BD6F-414CD1A7FB2B}">
      <dgm:prSet/>
      <dgm:spPr/>
      <dgm:t>
        <a:bodyPr/>
        <a:lstStyle/>
        <a:p>
          <a:endParaRPr lang="en-US"/>
        </a:p>
      </dgm:t>
    </dgm:pt>
    <dgm:pt modelId="{6E1F0CF7-D101-4CF2-A8BE-07A23BEF9F81}" type="sibTrans" cxnId="{FFDE3794-72EF-41B5-BD6F-414CD1A7FB2B}">
      <dgm:prSet/>
      <dgm:spPr/>
      <dgm:t>
        <a:bodyPr/>
        <a:lstStyle/>
        <a:p>
          <a:endParaRPr lang="en-US"/>
        </a:p>
      </dgm:t>
    </dgm:pt>
    <dgm:pt modelId="{806497D6-91CE-4E68-A130-3D8CD6686844}">
      <dgm:prSet/>
      <dgm:spPr/>
      <dgm:t>
        <a:bodyPr/>
        <a:lstStyle/>
        <a:p>
          <a:r>
            <a:rPr lang="it-IT"/>
            <a:t>Funzione </a:t>
          </a:r>
          <a:r>
            <a:rPr lang="it-IT" b="1"/>
            <a:t>inferenziale </a:t>
          </a:r>
          <a:r>
            <a:rPr lang="it-IT"/>
            <a:t>o di </a:t>
          </a:r>
          <a:r>
            <a:rPr lang="it-IT" b="1"/>
            <a:t>generalizzazione</a:t>
          </a:r>
          <a:endParaRPr lang="en-US"/>
        </a:p>
      </dgm:t>
    </dgm:pt>
    <dgm:pt modelId="{DE22C40C-17FC-4A9D-A2CC-20D9FB681FF8}" type="parTrans" cxnId="{5112E955-53E4-4171-A1F8-47AA9E652B02}">
      <dgm:prSet/>
      <dgm:spPr/>
      <dgm:t>
        <a:bodyPr/>
        <a:lstStyle/>
        <a:p>
          <a:endParaRPr lang="en-US"/>
        </a:p>
      </dgm:t>
    </dgm:pt>
    <dgm:pt modelId="{7162A0B2-B5F4-40AC-BD82-D5F1F542A776}" type="sibTrans" cxnId="{5112E955-53E4-4171-A1F8-47AA9E652B02}">
      <dgm:prSet/>
      <dgm:spPr/>
      <dgm:t>
        <a:bodyPr/>
        <a:lstStyle/>
        <a:p>
          <a:endParaRPr lang="en-US"/>
        </a:p>
      </dgm:t>
    </dgm:pt>
    <dgm:pt modelId="{8DA0A15C-09B0-D749-8579-0FC28CA3D104}" type="pres">
      <dgm:prSet presAssocID="{C9198C2C-94F7-4C8B-811B-DBBD61D9270B}" presName="linear" presStyleCnt="0">
        <dgm:presLayoutVars>
          <dgm:animLvl val="lvl"/>
          <dgm:resizeHandles val="exact"/>
        </dgm:presLayoutVars>
      </dgm:prSet>
      <dgm:spPr/>
    </dgm:pt>
    <dgm:pt modelId="{99AD161F-2338-CE41-9CD6-D5FDE954AEFB}" type="pres">
      <dgm:prSet presAssocID="{2E22C06C-0216-4BD5-8204-0A8DD8A3EA44}" presName="parentText" presStyleLbl="node1" presStyleIdx="0" presStyleCnt="2">
        <dgm:presLayoutVars>
          <dgm:chMax val="0"/>
          <dgm:bulletEnabled val="1"/>
        </dgm:presLayoutVars>
      </dgm:prSet>
      <dgm:spPr/>
    </dgm:pt>
    <dgm:pt modelId="{98903999-5847-F544-9FAC-5273E47D75DD}" type="pres">
      <dgm:prSet presAssocID="{2E22C06C-0216-4BD5-8204-0A8DD8A3EA44}" presName="childText" presStyleLbl="revTx" presStyleIdx="0" presStyleCnt="2">
        <dgm:presLayoutVars>
          <dgm:bulletEnabled val="1"/>
        </dgm:presLayoutVars>
      </dgm:prSet>
      <dgm:spPr/>
    </dgm:pt>
    <dgm:pt modelId="{416DA91E-E624-C342-A9EC-D702B50FE0D9}" type="pres">
      <dgm:prSet presAssocID="{B06E6CDE-F554-41E7-A075-4E0C1DD8E01F}" presName="parentText" presStyleLbl="node1" presStyleIdx="1" presStyleCnt="2">
        <dgm:presLayoutVars>
          <dgm:chMax val="0"/>
          <dgm:bulletEnabled val="1"/>
        </dgm:presLayoutVars>
      </dgm:prSet>
      <dgm:spPr/>
    </dgm:pt>
    <dgm:pt modelId="{0E0009B3-E5E9-D64B-B01F-1BE3B81DCA0A}" type="pres">
      <dgm:prSet presAssocID="{B06E6CDE-F554-41E7-A075-4E0C1DD8E01F}" presName="childText" presStyleLbl="revTx" presStyleIdx="1" presStyleCnt="2">
        <dgm:presLayoutVars>
          <dgm:bulletEnabled val="1"/>
        </dgm:presLayoutVars>
      </dgm:prSet>
      <dgm:spPr/>
    </dgm:pt>
  </dgm:ptLst>
  <dgm:cxnLst>
    <dgm:cxn modelId="{05685213-8D48-5246-9177-96C5752FF73B}" type="presOf" srcId="{806497D6-91CE-4E68-A130-3D8CD6686844}" destId="{0E0009B3-E5E9-D64B-B01F-1BE3B81DCA0A}" srcOrd="0" destOrd="0" presId="urn:microsoft.com/office/officeart/2005/8/layout/vList2"/>
    <dgm:cxn modelId="{E0115114-97D9-4ACA-BDCA-692211034E26}" srcId="{2E22C06C-0216-4BD5-8204-0A8DD8A3EA44}" destId="{560C0436-9714-41C3-BFBD-94521FCC5BA0}" srcOrd="0" destOrd="0" parTransId="{A7A5FFE6-C5B1-40E1-B977-D631FDC7FD8A}" sibTransId="{9A9EDE44-6FE6-41A4-9F27-5179002FC6E9}"/>
    <dgm:cxn modelId="{6DFBF234-DA58-5C4E-9B5E-1449CC806DDA}" type="presOf" srcId="{C9198C2C-94F7-4C8B-811B-DBBD61D9270B}" destId="{8DA0A15C-09B0-D749-8579-0FC28CA3D104}" srcOrd="0" destOrd="0" presId="urn:microsoft.com/office/officeart/2005/8/layout/vList2"/>
    <dgm:cxn modelId="{0475C34A-B8DA-BA42-B3D9-8EF8FA622628}" type="presOf" srcId="{2E22C06C-0216-4BD5-8204-0A8DD8A3EA44}" destId="{99AD161F-2338-CE41-9CD6-D5FDE954AEFB}" srcOrd="0" destOrd="0" presId="urn:microsoft.com/office/officeart/2005/8/layout/vList2"/>
    <dgm:cxn modelId="{5112E955-53E4-4171-A1F8-47AA9E652B02}" srcId="{B06E6CDE-F554-41E7-A075-4E0C1DD8E01F}" destId="{806497D6-91CE-4E68-A130-3D8CD6686844}" srcOrd="0" destOrd="0" parTransId="{DE22C40C-17FC-4A9D-A2CC-20D9FB681FF8}" sibTransId="{7162A0B2-B5F4-40AC-BD82-D5F1F542A776}"/>
    <dgm:cxn modelId="{FFDE3794-72EF-41B5-BD6F-414CD1A7FB2B}" srcId="{C9198C2C-94F7-4C8B-811B-DBBD61D9270B}" destId="{B06E6CDE-F554-41E7-A075-4E0C1DD8E01F}" srcOrd="1" destOrd="0" parTransId="{63C810E9-4A1C-4FB5-83EF-35914870DCC0}" sibTransId="{6E1F0CF7-D101-4CF2-A8BE-07A23BEF9F81}"/>
    <dgm:cxn modelId="{0AB623A5-C2B8-E24E-B385-6637C4C89FC1}" type="presOf" srcId="{B06E6CDE-F554-41E7-A075-4E0C1DD8E01F}" destId="{416DA91E-E624-C342-A9EC-D702B50FE0D9}" srcOrd="0" destOrd="0" presId="urn:microsoft.com/office/officeart/2005/8/layout/vList2"/>
    <dgm:cxn modelId="{A8CB22AB-3151-4CB1-9930-C23F29EBA91D}" srcId="{C9198C2C-94F7-4C8B-811B-DBBD61D9270B}" destId="{2E22C06C-0216-4BD5-8204-0A8DD8A3EA44}" srcOrd="0" destOrd="0" parTransId="{AE8ECE45-6ABE-4710-BF11-2B0F5D56FFBD}" sibTransId="{54FDFDCB-D614-4F31-98B1-744B27E83198}"/>
    <dgm:cxn modelId="{D003CCF5-86C8-8649-B4DC-4E16D903544C}" type="presOf" srcId="{560C0436-9714-41C3-BFBD-94521FCC5BA0}" destId="{98903999-5847-F544-9FAC-5273E47D75DD}" srcOrd="0" destOrd="0" presId="urn:microsoft.com/office/officeart/2005/8/layout/vList2"/>
    <dgm:cxn modelId="{4E380F15-47B4-854F-A5A4-305F493CBA06}" type="presParOf" srcId="{8DA0A15C-09B0-D749-8579-0FC28CA3D104}" destId="{99AD161F-2338-CE41-9CD6-D5FDE954AEFB}" srcOrd="0" destOrd="0" presId="urn:microsoft.com/office/officeart/2005/8/layout/vList2"/>
    <dgm:cxn modelId="{4FC7C65B-EA06-C841-9AC2-F78F7AAE27FD}" type="presParOf" srcId="{8DA0A15C-09B0-D749-8579-0FC28CA3D104}" destId="{98903999-5847-F544-9FAC-5273E47D75DD}" srcOrd="1" destOrd="0" presId="urn:microsoft.com/office/officeart/2005/8/layout/vList2"/>
    <dgm:cxn modelId="{DDEB3B32-4475-134C-BA3C-29C4A7E662D2}" type="presParOf" srcId="{8DA0A15C-09B0-D749-8579-0FC28CA3D104}" destId="{416DA91E-E624-C342-A9EC-D702B50FE0D9}" srcOrd="2" destOrd="0" presId="urn:microsoft.com/office/officeart/2005/8/layout/vList2"/>
    <dgm:cxn modelId="{4FD879D0-52C4-E74D-9C09-D36BA4DEA126}" type="presParOf" srcId="{8DA0A15C-09B0-D749-8579-0FC28CA3D104}" destId="{0E0009B3-E5E9-D64B-B01F-1BE3B81DCA0A}"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5704BDA2-BCC3-4205-AD63-50BFC699B7C1}" type="doc">
      <dgm:prSet loTypeId="urn:microsoft.com/office/officeart/2005/8/layout/list1" loCatId="list" qsTypeId="urn:microsoft.com/office/officeart/2005/8/quickstyle/simple4" qsCatId="simple" csTypeId="urn:microsoft.com/office/officeart/2005/8/colors/accent2_2" csCatId="accent2"/>
      <dgm:spPr/>
      <dgm:t>
        <a:bodyPr/>
        <a:lstStyle/>
        <a:p>
          <a:endParaRPr lang="en-US"/>
        </a:p>
      </dgm:t>
    </dgm:pt>
    <dgm:pt modelId="{C2E2A7D9-4714-4434-BE97-4484EC240923}">
      <dgm:prSet/>
      <dgm:spPr/>
      <dgm:t>
        <a:bodyPr/>
        <a:lstStyle/>
        <a:p>
          <a:r>
            <a:rPr lang="it-IT"/>
            <a:t>Per stime di </a:t>
          </a:r>
          <a:r>
            <a:rPr lang="it-IT" b="1"/>
            <a:t>somiglianza</a:t>
          </a:r>
          <a:endParaRPr lang="en-US"/>
        </a:p>
      </dgm:t>
    </dgm:pt>
    <dgm:pt modelId="{00014178-1B04-496E-A199-E002E56B46AD}" type="parTrans" cxnId="{B5EF8E09-CDD9-447C-9638-2E0447850F32}">
      <dgm:prSet/>
      <dgm:spPr/>
      <dgm:t>
        <a:bodyPr/>
        <a:lstStyle/>
        <a:p>
          <a:endParaRPr lang="en-US"/>
        </a:p>
      </dgm:t>
    </dgm:pt>
    <dgm:pt modelId="{2D049543-4DCC-4CC7-B105-5AE977037261}" type="sibTrans" cxnId="{B5EF8E09-CDD9-447C-9638-2E0447850F32}">
      <dgm:prSet/>
      <dgm:spPr/>
      <dgm:t>
        <a:bodyPr/>
        <a:lstStyle/>
        <a:p>
          <a:endParaRPr lang="en-US"/>
        </a:p>
      </dgm:t>
    </dgm:pt>
    <dgm:pt modelId="{A5A66C7C-99D6-4068-9F52-C1E9576E334C}">
      <dgm:prSet/>
      <dgm:spPr/>
      <dgm:t>
        <a:bodyPr/>
        <a:lstStyle/>
        <a:p>
          <a:r>
            <a:rPr lang="it-IT"/>
            <a:t>Interviene quando i concetti sono rappresentati da prototipi</a:t>
          </a:r>
          <a:endParaRPr lang="en-US"/>
        </a:p>
      </dgm:t>
    </dgm:pt>
    <dgm:pt modelId="{0302BB47-37C8-442C-875A-5A1B13D0348E}" type="parTrans" cxnId="{014C936B-F24C-4BCC-B3C0-8F40BA2A0DC8}">
      <dgm:prSet/>
      <dgm:spPr/>
      <dgm:t>
        <a:bodyPr/>
        <a:lstStyle/>
        <a:p>
          <a:endParaRPr lang="en-US"/>
        </a:p>
      </dgm:t>
    </dgm:pt>
    <dgm:pt modelId="{28BBCAB2-1689-42B4-9D5C-8BE656574A68}" type="sibTrans" cxnId="{014C936B-F24C-4BCC-B3C0-8F40BA2A0DC8}">
      <dgm:prSet/>
      <dgm:spPr/>
      <dgm:t>
        <a:bodyPr/>
        <a:lstStyle/>
        <a:p>
          <a:endParaRPr lang="en-US"/>
        </a:p>
      </dgm:t>
    </dgm:pt>
    <dgm:pt modelId="{1F130C64-11C7-4EC7-A44D-AEB8396F0146}">
      <dgm:prSet/>
      <dgm:spPr/>
      <dgm:t>
        <a:bodyPr/>
        <a:lstStyle/>
        <a:p>
          <a:r>
            <a:rPr lang="it-IT"/>
            <a:t>È </a:t>
          </a:r>
          <a:r>
            <a:rPr lang="it-IT" b="1"/>
            <a:t>abduttiva</a:t>
          </a:r>
          <a:r>
            <a:rPr lang="it-IT"/>
            <a:t>: si basa sull’uso “all’indietro” di una regola probabilistica</a:t>
          </a:r>
          <a:endParaRPr lang="en-US"/>
        </a:p>
      </dgm:t>
    </dgm:pt>
    <dgm:pt modelId="{8A006FC1-620E-4F07-BAE7-B8B421BF8B94}" type="parTrans" cxnId="{74AB791A-FD78-4674-914F-4F82AD3C6161}">
      <dgm:prSet/>
      <dgm:spPr/>
      <dgm:t>
        <a:bodyPr/>
        <a:lstStyle/>
        <a:p>
          <a:endParaRPr lang="en-US"/>
        </a:p>
      </dgm:t>
    </dgm:pt>
    <dgm:pt modelId="{2DF40622-0C08-40A4-8DF5-14E01A188034}" type="sibTrans" cxnId="{74AB791A-FD78-4674-914F-4F82AD3C6161}">
      <dgm:prSet/>
      <dgm:spPr/>
      <dgm:t>
        <a:bodyPr/>
        <a:lstStyle/>
        <a:p>
          <a:endParaRPr lang="en-US"/>
        </a:p>
      </dgm:t>
    </dgm:pt>
    <dgm:pt modelId="{FF349DA4-2042-4FF0-9E15-E8E2C5E83ADC}">
      <dgm:prSet/>
      <dgm:spPr/>
      <dgm:t>
        <a:bodyPr/>
        <a:lstStyle/>
        <a:p>
          <a:r>
            <a:rPr lang="it-IT"/>
            <a:t>Es: se il prototipo di gatto è “Gatto →piccolo, peloso, quattro zampe, coda”, notando qualcosa di peloso con quattro zampe potremmo abdurre “forse è un gatto”; notsnfo anche la coda la fiducia sarebbe aumentata.</a:t>
          </a:r>
          <a:endParaRPr lang="en-US"/>
        </a:p>
      </dgm:t>
    </dgm:pt>
    <dgm:pt modelId="{2C34E937-2A43-4CE6-80B1-847F2E7D7DB1}" type="parTrans" cxnId="{63493FF7-B20D-4A8E-8BC4-09BBD7568DCB}">
      <dgm:prSet/>
      <dgm:spPr/>
      <dgm:t>
        <a:bodyPr/>
        <a:lstStyle/>
        <a:p>
          <a:endParaRPr lang="en-US"/>
        </a:p>
      </dgm:t>
    </dgm:pt>
    <dgm:pt modelId="{E4DCE9C4-8AEA-4727-8CFE-32B948735224}" type="sibTrans" cxnId="{63493FF7-B20D-4A8E-8BC4-09BBD7568DCB}">
      <dgm:prSet/>
      <dgm:spPr/>
      <dgm:t>
        <a:bodyPr/>
        <a:lstStyle/>
        <a:p>
          <a:endParaRPr lang="en-US"/>
        </a:p>
      </dgm:t>
    </dgm:pt>
    <dgm:pt modelId="{3B11C521-4534-4778-8A7D-6C6A2652BEF9}">
      <dgm:prSet/>
      <dgm:spPr/>
      <dgm:t>
        <a:bodyPr/>
        <a:lstStyle/>
        <a:p>
          <a:r>
            <a:rPr lang="it-IT"/>
            <a:t>Applicando </a:t>
          </a:r>
          <a:r>
            <a:rPr lang="it-IT" b="1"/>
            <a:t>regole</a:t>
          </a:r>
          <a:endParaRPr lang="en-US"/>
        </a:p>
      </dgm:t>
    </dgm:pt>
    <dgm:pt modelId="{FD7163BB-9053-42DC-9A64-450AF51CA187}" type="parTrans" cxnId="{5907FE1A-4D52-48E0-AEB3-ED3DFAEAC3D2}">
      <dgm:prSet/>
      <dgm:spPr/>
      <dgm:t>
        <a:bodyPr/>
        <a:lstStyle/>
        <a:p>
          <a:endParaRPr lang="en-US"/>
        </a:p>
      </dgm:t>
    </dgm:pt>
    <dgm:pt modelId="{0D54A218-9ACE-43A6-99E1-46E7CD6801B7}" type="sibTrans" cxnId="{5907FE1A-4D52-48E0-AEB3-ED3DFAEAC3D2}">
      <dgm:prSet/>
      <dgm:spPr/>
      <dgm:t>
        <a:bodyPr/>
        <a:lstStyle/>
        <a:p>
          <a:endParaRPr lang="en-US"/>
        </a:p>
      </dgm:t>
    </dgm:pt>
    <dgm:pt modelId="{2D688822-42CC-44FF-9B0D-F10811F04F99}">
      <dgm:prSet/>
      <dgm:spPr/>
      <dgm:t>
        <a:bodyPr/>
        <a:lstStyle/>
        <a:p>
          <a:r>
            <a:rPr lang="it-IT"/>
            <a:t>È deduttivo: quando il concetto è rappresentato da regole, si usano “in avanti” </a:t>
          </a:r>
          <a:endParaRPr lang="en-US"/>
        </a:p>
      </dgm:t>
    </dgm:pt>
    <dgm:pt modelId="{1CCBEB25-A945-486E-90E8-5F5827E5B8F3}" type="parTrans" cxnId="{423DDA60-3143-4858-9F8C-2F7AD91E4D17}">
      <dgm:prSet/>
      <dgm:spPr/>
      <dgm:t>
        <a:bodyPr/>
        <a:lstStyle/>
        <a:p>
          <a:endParaRPr lang="en-US"/>
        </a:p>
      </dgm:t>
    </dgm:pt>
    <dgm:pt modelId="{AE53B970-9A07-4CC9-A04D-8003A2F5BFF8}" type="sibTrans" cxnId="{423DDA60-3143-4858-9F8C-2F7AD91E4D17}">
      <dgm:prSet/>
      <dgm:spPr/>
      <dgm:t>
        <a:bodyPr/>
        <a:lstStyle/>
        <a:p>
          <a:endParaRPr lang="en-US"/>
        </a:p>
      </dgm:t>
    </dgm:pt>
    <dgm:pt modelId="{E0E00878-5CAF-4285-814E-AEA3388AE658}">
      <dgm:prSet/>
      <dgm:spPr/>
      <dgm:t>
        <a:bodyPr/>
        <a:lstStyle/>
        <a:p>
          <a:r>
            <a:rPr lang="it-IT"/>
            <a:t>Es: regola: «se miagola, allora è un gatto»; dato ambientale: «miagola»; riconoscimento: «quindi, è un gatto» </a:t>
          </a:r>
          <a:endParaRPr lang="en-US"/>
        </a:p>
      </dgm:t>
    </dgm:pt>
    <dgm:pt modelId="{A891151E-7AEF-4C0A-B4D3-DD1FC5E46B33}" type="parTrans" cxnId="{1BA0153E-8F6A-4850-A931-98ECFD9A4D96}">
      <dgm:prSet/>
      <dgm:spPr/>
      <dgm:t>
        <a:bodyPr/>
        <a:lstStyle/>
        <a:p>
          <a:endParaRPr lang="en-US"/>
        </a:p>
      </dgm:t>
    </dgm:pt>
    <dgm:pt modelId="{9674DE20-5AC5-43CA-97E3-4E8484A4F279}" type="sibTrans" cxnId="{1BA0153E-8F6A-4850-A931-98ECFD9A4D96}">
      <dgm:prSet/>
      <dgm:spPr/>
      <dgm:t>
        <a:bodyPr/>
        <a:lstStyle/>
        <a:p>
          <a:endParaRPr lang="en-US"/>
        </a:p>
      </dgm:t>
    </dgm:pt>
    <dgm:pt modelId="{CC2AEC19-7091-43FE-8F0E-CF01181046B7}">
      <dgm:prSet/>
      <dgm:spPr/>
      <dgm:t>
        <a:bodyPr/>
        <a:lstStyle/>
        <a:p>
          <a:r>
            <a:rPr lang="it-IT"/>
            <a:t>Lo schema è il modus ponens. </a:t>
          </a:r>
          <a:endParaRPr lang="en-US"/>
        </a:p>
      </dgm:t>
    </dgm:pt>
    <dgm:pt modelId="{C88C7AEA-9E0F-4310-B489-95A3043EB85D}" type="parTrans" cxnId="{F71BA333-5485-4BD3-90D3-DD457C3FBA6C}">
      <dgm:prSet/>
      <dgm:spPr/>
      <dgm:t>
        <a:bodyPr/>
        <a:lstStyle/>
        <a:p>
          <a:endParaRPr lang="en-US"/>
        </a:p>
      </dgm:t>
    </dgm:pt>
    <dgm:pt modelId="{0695E7DD-B407-4727-8597-6C5C1D4F9271}" type="sibTrans" cxnId="{F71BA333-5485-4BD3-90D3-DD457C3FBA6C}">
      <dgm:prSet/>
      <dgm:spPr/>
      <dgm:t>
        <a:bodyPr/>
        <a:lstStyle/>
        <a:p>
          <a:endParaRPr lang="en-US"/>
        </a:p>
      </dgm:t>
    </dgm:pt>
    <dgm:pt modelId="{92034979-4FC6-E24B-9ABE-A7469F86C91D}" type="pres">
      <dgm:prSet presAssocID="{5704BDA2-BCC3-4205-AD63-50BFC699B7C1}" presName="linear" presStyleCnt="0">
        <dgm:presLayoutVars>
          <dgm:dir/>
          <dgm:animLvl val="lvl"/>
          <dgm:resizeHandles val="exact"/>
        </dgm:presLayoutVars>
      </dgm:prSet>
      <dgm:spPr/>
    </dgm:pt>
    <dgm:pt modelId="{8F5B5E60-F6FF-424B-B220-84280BD96EBE}" type="pres">
      <dgm:prSet presAssocID="{C2E2A7D9-4714-4434-BE97-4484EC240923}" presName="parentLin" presStyleCnt="0"/>
      <dgm:spPr/>
    </dgm:pt>
    <dgm:pt modelId="{76C17E5A-8103-5649-9058-FD511F3D422B}" type="pres">
      <dgm:prSet presAssocID="{C2E2A7D9-4714-4434-BE97-4484EC240923}" presName="parentLeftMargin" presStyleLbl="node1" presStyleIdx="0" presStyleCnt="2"/>
      <dgm:spPr/>
    </dgm:pt>
    <dgm:pt modelId="{F37734AF-3ABA-404F-A0E8-39AF4971B2E1}" type="pres">
      <dgm:prSet presAssocID="{C2E2A7D9-4714-4434-BE97-4484EC240923}" presName="parentText" presStyleLbl="node1" presStyleIdx="0" presStyleCnt="2">
        <dgm:presLayoutVars>
          <dgm:chMax val="0"/>
          <dgm:bulletEnabled val="1"/>
        </dgm:presLayoutVars>
      </dgm:prSet>
      <dgm:spPr/>
    </dgm:pt>
    <dgm:pt modelId="{F5FE0DE7-6794-6D4C-89AD-FA86870780A3}" type="pres">
      <dgm:prSet presAssocID="{C2E2A7D9-4714-4434-BE97-4484EC240923}" presName="negativeSpace" presStyleCnt="0"/>
      <dgm:spPr/>
    </dgm:pt>
    <dgm:pt modelId="{868D3FBD-894C-EC44-88B3-9EF721D856E9}" type="pres">
      <dgm:prSet presAssocID="{C2E2A7D9-4714-4434-BE97-4484EC240923}" presName="childText" presStyleLbl="conFgAcc1" presStyleIdx="0" presStyleCnt="2">
        <dgm:presLayoutVars>
          <dgm:bulletEnabled val="1"/>
        </dgm:presLayoutVars>
      </dgm:prSet>
      <dgm:spPr/>
    </dgm:pt>
    <dgm:pt modelId="{DD5DCBFD-2814-5748-8A84-83D4DC863CA5}" type="pres">
      <dgm:prSet presAssocID="{2D049543-4DCC-4CC7-B105-5AE977037261}" presName="spaceBetweenRectangles" presStyleCnt="0"/>
      <dgm:spPr/>
    </dgm:pt>
    <dgm:pt modelId="{6CB65CC2-E23A-D840-9C47-5B5A7E55633E}" type="pres">
      <dgm:prSet presAssocID="{3B11C521-4534-4778-8A7D-6C6A2652BEF9}" presName="parentLin" presStyleCnt="0"/>
      <dgm:spPr/>
    </dgm:pt>
    <dgm:pt modelId="{B3613495-8522-144F-8580-99608544F566}" type="pres">
      <dgm:prSet presAssocID="{3B11C521-4534-4778-8A7D-6C6A2652BEF9}" presName="parentLeftMargin" presStyleLbl="node1" presStyleIdx="0" presStyleCnt="2"/>
      <dgm:spPr/>
    </dgm:pt>
    <dgm:pt modelId="{01F7E329-FA1E-D240-BBCF-F48D6283ED83}" type="pres">
      <dgm:prSet presAssocID="{3B11C521-4534-4778-8A7D-6C6A2652BEF9}" presName="parentText" presStyleLbl="node1" presStyleIdx="1" presStyleCnt="2">
        <dgm:presLayoutVars>
          <dgm:chMax val="0"/>
          <dgm:bulletEnabled val="1"/>
        </dgm:presLayoutVars>
      </dgm:prSet>
      <dgm:spPr/>
    </dgm:pt>
    <dgm:pt modelId="{0359240C-64BC-4244-9080-16A4E4B7716A}" type="pres">
      <dgm:prSet presAssocID="{3B11C521-4534-4778-8A7D-6C6A2652BEF9}" presName="negativeSpace" presStyleCnt="0"/>
      <dgm:spPr/>
    </dgm:pt>
    <dgm:pt modelId="{3D3DCF17-D75E-374A-99FD-0BBA91EC1468}" type="pres">
      <dgm:prSet presAssocID="{3B11C521-4534-4778-8A7D-6C6A2652BEF9}" presName="childText" presStyleLbl="conFgAcc1" presStyleIdx="1" presStyleCnt="2">
        <dgm:presLayoutVars>
          <dgm:bulletEnabled val="1"/>
        </dgm:presLayoutVars>
      </dgm:prSet>
      <dgm:spPr/>
    </dgm:pt>
  </dgm:ptLst>
  <dgm:cxnLst>
    <dgm:cxn modelId="{B5EF8E09-CDD9-447C-9638-2E0447850F32}" srcId="{5704BDA2-BCC3-4205-AD63-50BFC699B7C1}" destId="{C2E2A7D9-4714-4434-BE97-4484EC240923}" srcOrd="0" destOrd="0" parTransId="{00014178-1B04-496E-A199-E002E56B46AD}" sibTransId="{2D049543-4DCC-4CC7-B105-5AE977037261}"/>
    <dgm:cxn modelId="{74AB791A-FD78-4674-914F-4F82AD3C6161}" srcId="{C2E2A7D9-4714-4434-BE97-4484EC240923}" destId="{1F130C64-11C7-4EC7-A44D-AEB8396F0146}" srcOrd="1" destOrd="0" parTransId="{8A006FC1-620E-4F07-BAE7-B8B421BF8B94}" sibTransId="{2DF40622-0C08-40A4-8DF5-14E01A188034}"/>
    <dgm:cxn modelId="{5907FE1A-4D52-48E0-AEB3-ED3DFAEAC3D2}" srcId="{5704BDA2-BCC3-4205-AD63-50BFC699B7C1}" destId="{3B11C521-4534-4778-8A7D-6C6A2652BEF9}" srcOrd="1" destOrd="0" parTransId="{FD7163BB-9053-42DC-9A64-450AF51CA187}" sibTransId="{0D54A218-9ACE-43A6-99E1-46E7CD6801B7}"/>
    <dgm:cxn modelId="{2A2E291B-3768-F746-9222-0023B8A0E339}" type="presOf" srcId="{5704BDA2-BCC3-4205-AD63-50BFC699B7C1}" destId="{92034979-4FC6-E24B-9ABE-A7469F86C91D}" srcOrd="0" destOrd="0" presId="urn:microsoft.com/office/officeart/2005/8/layout/list1"/>
    <dgm:cxn modelId="{AE5FBC29-DEA7-D140-B48D-9167D16A0204}" type="presOf" srcId="{A5A66C7C-99D6-4068-9F52-C1E9576E334C}" destId="{868D3FBD-894C-EC44-88B3-9EF721D856E9}" srcOrd="0" destOrd="0" presId="urn:microsoft.com/office/officeart/2005/8/layout/list1"/>
    <dgm:cxn modelId="{F71BA333-5485-4BD3-90D3-DD457C3FBA6C}" srcId="{3B11C521-4534-4778-8A7D-6C6A2652BEF9}" destId="{CC2AEC19-7091-43FE-8F0E-CF01181046B7}" srcOrd="2" destOrd="0" parTransId="{C88C7AEA-9E0F-4310-B489-95A3043EB85D}" sibTransId="{0695E7DD-B407-4727-8597-6C5C1D4F9271}"/>
    <dgm:cxn modelId="{1BA0153E-8F6A-4850-A931-98ECFD9A4D96}" srcId="{3B11C521-4534-4778-8A7D-6C6A2652BEF9}" destId="{E0E00878-5CAF-4285-814E-AEA3388AE658}" srcOrd="1" destOrd="0" parTransId="{A891151E-7AEF-4C0A-B4D3-DD1FC5E46B33}" sibTransId="{9674DE20-5AC5-43CA-97E3-4E8484A4F279}"/>
    <dgm:cxn modelId="{C5B25545-A252-DF4C-9B0B-73DCC291D43F}" type="presOf" srcId="{C2E2A7D9-4714-4434-BE97-4484EC240923}" destId="{76C17E5A-8103-5649-9058-FD511F3D422B}" srcOrd="0" destOrd="0" presId="urn:microsoft.com/office/officeart/2005/8/layout/list1"/>
    <dgm:cxn modelId="{713EBE4D-0289-2D49-A738-C1C85C402CE0}" type="presOf" srcId="{3B11C521-4534-4778-8A7D-6C6A2652BEF9}" destId="{B3613495-8522-144F-8580-99608544F566}" srcOrd="0" destOrd="0" presId="urn:microsoft.com/office/officeart/2005/8/layout/list1"/>
    <dgm:cxn modelId="{423DDA60-3143-4858-9F8C-2F7AD91E4D17}" srcId="{3B11C521-4534-4778-8A7D-6C6A2652BEF9}" destId="{2D688822-42CC-44FF-9B0D-F10811F04F99}" srcOrd="0" destOrd="0" parTransId="{1CCBEB25-A945-486E-90E8-5F5827E5B8F3}" sibTransId="{AE53B970-9A07-4CC9-A04D-8003A2F5BFF8}"/>
    <dgm:cxn modelId="{014C936B-F24C-4BCC-B3C0-8F40BA2A0DC8}" srcId="{C2E2A7D9-4714-4434-BE97-4484EC240923}" destId="{A5A66C7C-99D6-4068-9F52-C1E9576E334C}" srcOrd="0" destOrd="0" parTransId="{0302BB47-37C8-442C-875A-5A1B13D0348E}" sibTransId="{28BBCAB2-1689-42B4-9D5C-8BE656574A68}"/>
    <dgm:cxn modelId="{DD6F2285-1A67-F541-A4EB-8BF3AD42594E}" type="presOf" srcId="{FF349DA4-2042-4FF0-9E15-E8E2C5E83ADC}" destId="{868D3FBD-894C-EC44-88B3-9EF721D856E9}" srcOrd="0" destOrd="2" presId="urn:microsoft.com/office/officeart/2005/8/layout/list1"/>
    <dgm:cxn modelId="{57211A8C-9B9B-E043-81EE-4E7ED8D6BB32}" type="presOf" srcId="{2D688822-42CC-44FF-9B0D-F10811F04F99}" destId="{3D3DCF17-D75E-374A-99FD-0BBA91EC1468}" srcOrd="0" destOrd="0" presId="urn:microsoft.com/office/officeart/2005/8/layout/list1"/>
    <dgm:cxn modelId="{C3078F9F-6F3C-BA46-A313-11A2FFB34A62}" type="presOf" srcId="{3B11C521-4534-4778-8A7D-6C6A2652BEF9}" destId="{01F7E329-FA1E-D240-BBCF-F48D6283ED83}" srcOrd="1" destOrd="0" presId="urn:microsoft.com/office/officeart/2005/8/layout/list1"/>
    <dgm:cxn modelId="{1D29AAB1-0D08-994B-977C-284A42454AF9}" type="presOf" srcId="{CC2AEC19-7091-43FE-8F0E-CF01181046B7}" destId="{3D3DCF17-D75E-374A-99FD-0BBA91EC1468}" srcOrd="0" destOrd="2" presId="urn:microsoft.com/office/officeart/2005/8/layout/list1"/>
    <dgm:cxn modelId="{DF4D8BC9-209D-1745-83F5-21E39B7A8829}" type="presOf" srcId="{1F130C64-11C7-4EC7-A44D-AEB8396F0146}" destId="{868D3FBD-894C-EC44-88B3-9EF721D856E9}" srcOrd="0" destOrd="1" presId="urn:microsoft.com/office/officeart/2005/8/layout/list1"/>
    <dgm:cxn modelId="{32D054D1-D67B-3643-AB80-A172B9157CF9}" type="presOf" srcId="{E0E00878-5CAF-4285-814E-AEA3388AE658}" destId="{3D3DCF17-D75E-374A-99FD-0BBA91EC1468}" srcOrd="0" destOrd="1" presId="urn:microsoft.com/office/officeart/2005/8/layout/list1"/>
    <dgm:cxn modelId="{32137DE1-5D13-CF45-B4F1-93E4A6C875DE}" type="presOf" srcId="{C2E2A7D9-4714-4434-BE97-4484EC240923}" destId="{F37734AF-3ABA-404F-A0E8-39AF4971B2E1}" srcOrd="1" destOrd="0" presId="urn:microsoft.com/office/officeart/2005/8/layout/list1"/>
    <dgm:cxn modelId="{63493FF7-B20D-4A8E-8BC4-09BBD7568DCB}" srcId="{C2E2A7D9-4714-4434-BE97-4484EC240923}" destId="{FF349DA4-2042-4FF0-9E15-E8E2C5E83ADC}" srcOrd="2" destOrd="0" parTransId="{2C34E937-2A43-4CE6-80B1-847F2E7D7DB1}" sibTransId="{E4DCE9C4-8AEA-4727-8CFE-32B948735224}"/>
    <dgm:cxn modelId="{8303BC65-0285-DE48-BDFC-58190DF6EF58}" type="presParOf" srcId="{92034979-4FC6-E24B-9ABE-A7469F86C91D}" destId="{8F5B5E60-F6FF-424B-B220-84280BD96EBE}" srcOrd="0" destOrd="0" presId="urn:microsoft.com/office/officeart/2005/8/layout/list1"/>
    <dgm:cxn modelId="{37C0F297-7E62-324C-BFE5-EBC8FF5A5B21}" type="presParOf" srcId="{8F5B5E60-F6FF-424B-B220-84280BD96EBE}" destId="{76C17E5A-8103-5649-9058-FD511F3D422B}" srcOrd="0" destOrd="0" presId="urn:microsoft.com/office/officeart/2005/8/layout/list1"/>
    <dgm:cxn modelId="{36D3AF3E-574A-FF4F-8AC0-6F780F0046DD}" type="presParOf" srcId="{8F5B5E60-F6FF-424B-B220-84280BD96EBE}" destId="{F37734AF-3ABA-404F-A0E8-39AF4971B2E1}" srcOrd="1" destOrd="0" presId="urn:microsoft.com/office/officeart/2005/8/layout/list1"/>
    <dgm:cxn modelId="{725C2D4D-66C1-3E4D-8798-3F6418C9757F}" type="presParOf" srcId="{92034979-4FC6-E24B-9ABE-A7469F86C91D}" destId="{F5FE0DE7-6794-6D4C-89AD-FA86870780A3}" srcOrd="1" destOrd="0" presId="urn:microsoft.com/office/officeart/2005/8/layout/list1"/>
    <dgm:cxn modelId="{176A7563-2E6F-2B4D-A02C-3738751CF031}" type="presParOf" srcId="{92034979-4FC6-E24B-9ABE-A7469F86C91D}" destId="{868D3FBD-894C-EC44-88B3-9EF721D856E9}" srcOrd="2" destOrd="0" presId="urn:microsoft.com/office/officeart/2005/8/layout/list1"/>
    <dgm:cxn modelId="{72FA12B5-EBEC-B141-AC79-3F1608EF5B03}" type="presParOf" srcId="{92034979-4FC6-E24B-9ABE-A7469F86C91D}" destId="{DD5DCBFD-2814-5748-8A84-83D4DC863CA5}" srcOrd="3" destOrd="0" presId="urn:microsoft.com/office/officeart/2005/8/layout/list1"/>
    <dgm:cxn modelId="{7C6F4CAD-7A88-BB41-9656-6C9871BD482C}" type="presParOf" srcId="{92034979-4FC6-E24B-9ABE-A7469F86C91D}" destId="{6CB65CC2-E23A-D840-9C47-5B5A7E55633E}" srcOrd="4" destOrd="0" presId="urn:microsoft.com/office/officeart/2005/8/layout/list1"/>
    <dgm:cxn modelId="{99464FAB-E3E8-2B4A-966E-ECE77B16F7E7}" type="presParOf" srcId="{6CB65CC2-E23A-D840-9C47-5B5A7E55633E}" destId="{B3613495-8522-144F-8580-99608544F566}" srcOrd="0" destOrd="0" presId="urn:microsoft.com/office/officeart/2005/8/layout/list1"/>
    <dgm:cxn modelId="{21708979-D809-6E46-8627-0ADE0FF368B9}" type="presParOf" srcId="{6CB65CC2-E23A-D840-9C47-5B5A7E55633E}" destId="{01F7E329-FA1E-D240-BBCF-F48D6283ED83}" srcOrd="1" destOrd="0" presId="urn:microsoft.com/office/officeart/2005/8/layout/list1"/>
    <dgm:cxn modelId="{5ACAEC29-E65B-2E48-9A3D-23247F7A4557}" type="presParOf" srcId="{92034979-4FC6-E24B-9ABE-A7469F86C91D}" destId="{0359240C-64BC-4244-9080-16A4E4B7716A}" srcOrd="5" destOrd="0" presId="urn:microsoft.com/office/officeart/2005/8/layout/list1"/>
    <dgm:cxn modelId="{8A889BD7-F070-A94E-B278-6B85BF43315B}" type="presParOf" srcId="{92034979-4FC6-E24B-9ABE-A7469F86C91D}" destId="{3D3DCF17-D75E-374A-99FD-0BBA91EC1468}"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9ABCCAE4-01B3-4CDE-8842-AA3FA91F165E}"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4DE788EA-B686-496B-A1EB-80CF55BC7111}">
      <dgm:prSet/>
      <dgm:spPr/>
      <dgm:t>
        <a:bodyPr/>
        <a:lstStyle/>
        <a:p>
          <a:r>
            <a:rPr lang="it-IT"/>
            <a:t>Sempre in stile </a:t>
          </a:r>
          <a:r>
            <a:rPr lang="it-IT" b="1"/>
            <a:t>deduttivo</a:t>
          </a:r>
          <a:endParaRPr lang="en-US"/>
        </a:p>
      </dgm:t>
    </dgm:pt>
    <dgm:pt modelId="{44FFF5C0-7D2D-41FE-9002-8EF71C1699F1}" type="parTrans" cxnId="{B005FC0B-4228-420A-AF19-68AB264A0F75}">
      <dgm:prSet/>
      <dgm:spPr/>
      <dgm:t>
        <a:bodyPr/>
        <a:lstStyle/>
        <a:p>
          <a:endParaRPr lang="en-US"/>
        </a:p>
      </dgm:t>
    </dgm:pt>
    <dgm:pt modelId="{D1AED626-E194-42EC-AD81-84BE0EC0C2CE}" type="sibTrans" cxnId="{B005FC0B-4228-420A-AF19-68AB264A0F75}">
      <dgm:prSet/>
      <dgm:spPr/>
      <dgm:t>
        <a:bodyPr/>
        <a:lstStyle/>
        <a:p>
          <a:endParaRPr lang="en-US"/>
        </a:p>
      </dgm:t>
    </dgm:pt>
    <dgm:pt modelId="{A2FA5335-30F5-4BE2-BA63-C502C2AB9F4A}">
      <dgm:prSet/>
      <dgm:spPr/>
      <dgm:t>
        <a:bodyPr/>
        <a:lstStyle/>
        <a:p>
          <a:r>
            <a:rPr lang="it-IT"/>
            <a:t>Parte da due premesse</a:t>
          </a:r>
          <a:endParaRPr lang="en-US"/>
        </a:p>
      </dgm:t>
    </dgm:pt>
    <dgm:pt modelId="{DEE8C8AC-A914-4CE8-B5C0-8C270ADB2EBD}" type="parTrans" cxnId="{A4BAA4C2-E19F-4E60-9A52-740124378BC0}">
      <dgm:prSet/>
      <dgm:spPr/>
      <dgm:t>
        <a:bodyPr/>
        <a:lstStyle/>
        <a:p>
          <a:endParaRPr lang="en-US"/>
        </a:p>
      </dgm:t>
    </dgm:pt>
    <dgm:pt modelId="{6F344687-DC3D-4777-A923-9EE225BBBD61}" type="sibTrans" cxnId="{A4BAA4C2-E19F-4E60-9A52-740124378BC0}">
      <dgm:prSet/>
      <dgm:spPr/>
      <dgm:t>
        <a:bodyPr/>
        <a:lstStyle/>
        <a:p>
          <a:endParaRPr lang="en-US"/>
        </a:p>
      </dgm:t>
    </dgm:pt>
    <dgm:pt modelId="{A38CA0DA-BDFF-423D-A439-051E66B5BE43}">
      <dgm:prSet/>
      <dgm:spPr/>
      <dgm:t>
        <a:bodyPr/>
        <a:lstStyle/>
        <a:p>
          <a:r>
            <a:rPr lang="it-IT"/>
            <a:t>Premessa 1: l’esito del riconoscimento (Es: “è un gatto”)</a:t>
          </a:r>
          <a:endParaRPr lang="en-US"/>
        </a:p>
      </dgm:t>
    </dgm:pt>
    <dgm:pt modelId="{D270B6E3-3374-47E2-9508-B996963A75EF}" type="parTrans" cxnId="{F6E601F4-FC59-41FF-8F65-56681F2C2E28}">
      <dgm:prSet/>
      <dgm:spPr/>
      <dgm:t>
        <a:bodyPr/>
        <a:lstStyle/>
        <a:p>
          <a:endParaRPr lang="en-US"/>
        </a:p>
      </dgm:t>
    </dgm:pt>
    <dgm:pt modelId="{966D39A2-AAA3-449B-8655-7C4E3163E364}" type="sibTrans" cxnId="{F6E601F4-FC59-41FF-8F65-56681F2C2E28}">
      <dgm:prSet/>
      <dgm:spPr/>
      <dgm:t>
        <a:bodyPr/>
        <a:lstStyle/>
        <a:p>
          <a:endParaRPr lang="en-US"/>
        </a:p>
      </dgm:t>
    </dgm:pt>
    <dgm:pt modelId="{0A0B9CA5-8254-4FF1-8E13-D99BB4F89A23}">
      <dgm:prSet/>
      <dgm:spPr/>
      <dgm:t>
        <a:bodyPr/>
        <a:lstStyle/>
        <a:p>
          <a:r>
            <a:rPr lang="it-IT"/>
            <a:t>Premessa 2: una regola che descrive «in avanti» l’associazione di un attributo al concetto (Es: “se è un gatto, allora ha la coda”)</a:t>
          </a:r>
          <a:endParaRPr lang="en-US"/>
        </a:p>
      </dgm:t>
    </dgm:pt>
    <dgm:pt modelId="{E7785322-C1C3-43BE-BF4A-A1AE51F525B1}" type="parTrans" cxnId="{AC0027A4-60CF-4D71-A8F8-22A6F5706A61}">
      <dgm:prSet/>
      <dgm:spPr/>
      <dgm:t>
        <a:bodyPr/>
        <a:lstStyle/>
        <a:p>
          <a:endParaRPr lang="en-US"/>
        </a:p>
      </dgm:t>
    </dgm:pt>
    <dgm:pt modelId="{68DC660D-6BF5-481F-8D54-7BB9B8279069}" type="sibTrans" cxnId="{AC0027A4-60CF-4D71-A8F8-22A6F5706A61}">
      <dgm:prSet/>
      <dgm:spPr/>
      <dgm:t>
        <a:bodyPr/>
        <a:lstStyle/>
        <a:p>
          <a:endParaRPr lang="en-US"/>
        </a:p>
      </dgm:t>
    </dgm:pt>
    <dgm:pt modelId="{4106145F-27D0-4BFE-A512-4D9220F3525F}">
      <dgm:prSet/>
      <dgm:spPr/>
      <dgm:t>
        <a:bodyPr/>
        <a:lstStyle/>
        <a:p>
          <a:r>
            <a:rPr lang="it-IT"/>
            <a:t>Catena di inferenze modus ponens (Es: “quel gatto ha la coda”)</a:t>
          </a:r>
          <a:endParaRPr lang="en-US"/>
        </a:p>
      </dgm:t>
    </dgm:pt>
    <dgm:pt modelId="{76004032-E4B7-4CA3-9917-6C3A26BD8717}" type="parTrans" cxnId="{24BB8BE0-8283-451E-B012-62902E0A86FA}">
      <dgm:prSet/>
      <dgm:spPr/>
      <dgm:t>
        <a:bodyPr/>
        <a:lstStyle/>
        <a:p>
          <a:endParaRPr lang="en-US"/>
        </a:p>
      </dgm:t>
    </dgm:pt>
    <dgm:pt modelId="{4FDC9C0A-2688-43EE-B00A-50C2CD85B406}" type="sibTrans" cxnId="{24BB8BE0-8283-451E-B012-62902E0A86FA}">
      <dgm:prSet/>
      <dgm:spPr/>
      <dgm:t>
        <a:bodyPr/>
        <a:lstStyle/>
        <a:p>
          <a:endParaRPr lang="en-US"/>
        </a:p>
      </dgm:t>
    </dgm:pt>
    <dgm:pt modelId="{2D783FA3-92DC-1D44-8CB4-477799916F5F}" type="pres">
      <dgm:prSet presAssocID="{9ABCCAE4-01B3-4CDE-8842-AA3FA91F165E}" presName="vert0" presStyleCnt="0">
        <dgm:presLayoutVars>
          <dgm:dir/>
          <dgm:animOne val="branch"/>
          <dgm:animLvl val="lvl"/>
        </dgm:presLayoutVars>
      </dgm:prSet>
      <dgm:spPr/>
    </dgm:pt>
    <dgm:pt modelId="{EC746DC8-F78B-0A43-9DA0-C783850925F1}" type="pres">
      <dgm:prSet presAssocID="{4DE788EA-B686-496B-A1EB-80CF55BC7111}" presName="thickLine" presStyleLbl="alignNode1" presStyleIdx="0" presStyleCnt="5"/>
      <dgm:spPr/>
    </dgm:pt>
    <dgm:pt modelId="{03611B8D-DC7E-1C41-B4E1-74919FBE44EA}" type="pres">
      <dgm:prSet presAssocID="{4DE788EA-B686-496B-A1EB-80CF55BC7111}" presName="horz1" presStyleCnt="0"/>
      <dgm:spPr/>
    </dgm:pt>
    <dgm:pt modelId="{EAC443D1-0021-9543-9572-3AB8EBD6977F}" type="pres">
      <dgm:prSet presAssocID="{4DE788EA-B686-496B-A1EB-80CF55BC7111}" presName="tx1" presStyleLbl="revTx" presStyleIdx="0" presStyleCnt="5"/>
      <dgm:spPr/>
    </dgm:pt>
    <dgm:pt modelId="{0B369F1F-25EE-E14F-ADE9-EF91B4DA7DE1}" type="pres">
      <dgm:prSet presAssocID="{4DE788EA-B686-496B-A1EB-80CF55BC7111}" presName="vert1" presStyleCnt="0"/>
      <dgm:spPr/>
    </dgm:pt>
    <dgm:pt modelId="{1DA47A1F-B96A-DA44-959C-52F3912CB17C}" type="pres">
      <dgm:prSet presAssocID="{A2FA5335-30F5-4BE2-BA63-C502C2AB9F4A}" presName="thickLine" presStyleLbl="alignNode1" presStyleIdx="1" presStyleCnt="5"/>
      <dgm:spPr/>
    </dgm:pt>
    <dgm:pt modelId="{C7BE59DF-E754-874D-8F11-4D537B2BF573}" type="pres">
      <dgm:prSet presAssocID="{A2FA5335-30F5-4BE2-BA63-C502C2AB9F4A}" presName="horz1" presStyleCnt="0"/>
      <dgm:spPr/>
    </dgm:pt>
    <dgm:pt modelId="{091582C3-1614-154B-9404-222820ECADC2}" type="pres">
      <dgm:prSet presAssocID="{A2FA5335-30F5-4BE2-BA63-C502C2AB9F4A}" presName="tx1" presStyleLbl="revTx" presStyleIdx="1" presStyleCnt="5"/>
      <dgm:spPr/>
    </dgm:pt>
    <dgm:pt modelId="{B9A5E4D3-B03A-6949-9B55-9C2BE747A460}" type="pres">
      <dgm:prSet presAssocID="{A2FA5335-30F5-4BE2-BA63-C502C2AB9F4A}" presName="vert1" presStyleCnt="0"/>
      <dgm:spPr/>
    </dgm:pt>
    <dgm:pt modelId="{B705917C-47C0-2D4E-AB5A-4C006BB9BCB6}" type="pres">
      <dgm:prSet presAssocID="{A38CA0DA-BDFF-423D-A439-051E66B5BE43}" presName="thickLine" presStyleLbl="alignNode1" presStyleIdx="2" presStyleCnt="5"/>
      <dgm:spPr/>
    </dgm:pt>
    <dgm:pt modelId="{05E3981E-446F-CF4D-80E3-8215082C710F}" type="pres">
      <dgm:prSet presAssocID="{A38CA0DA-BDFF-423D-A439-051E66B5BE43}" presName="horz1" presStyleCnt="0"/>
      <dgm:spPr/>
    </dgm:pt>
    <dgm:pt modelId="{4788146C-180D-4346-A8E8-F45B263719EB}" type="pres">
      <dgm:prSet presAssocID="{A38CA0DA-BDFF-423D-A439-051E66B5BE43}" presName="tx1" presStyleLbl="revTx" presStyleIdx="2" presStyleCnt="5"/>
      <dgm:spPr/>
    </dgm:pt>
    <dgm:pt modelId="{C1290A78-5716-B74B-9DED-99142C1850D1}" type="pres">
      <dgm:prSet presAssocID="{A38CA0DA-BDFF-423D-A439-051E66B5BE43}" presName="vert1" presStyleCnt="0"/>
      <dgm:spPr/>
    </dgm:pt>
    <dgm:pt modelId="{7ADC2544-E9D5-C04F-ABC6-A415262AD2B8}" type="pres">
      <dgm:prSet presAssocID="{0A0B9CA5-8254-4FF1-8E13-D99BB4F89A23}" presName="thickLine" presStyleLbl="alignNode1" presStyleIdx="3" presStyleCnt="5"/>
      <dgm:spPr/>
    </dgm:pt>
    <dgm:pt modelId="{E037A77C-918B-1C43-B339-0BA5540DDBF5}" type="pres">
      <dgm:prSet presAssocID="{0A0B9CA5-8254-4FF1-8E13-D99BB4F89A23}" presName="horz1" presStyleCnt="0"/>
      <dgm:spPr/>
    </dgm:pt>
    <dgm:pt modelId="{211AE658-F66F-3143-9926-A0A9E72F9FB6}" type="pres">
      <dgm:prSet presAssocID="{0A0B9CA5-8254-4FF1-8E13-D99BB4F89A23}" presName="tx1" presStyleLbl="revTx" presStyleIdx="3" presStyleCnt="5"/>
      <dgm:spPr/>
    </dgm:pt>
    <dgm:pt modelId="{E0A7D3B4-B153-C54E-BF6E-F4FE7D9B3306}" type="pres">
      <dgm:prSet presAssocID="{0A0B9CA5-8254-4FF1-8E13-D99BB4F89A23}" presName="vert1" presStyleCnt="0"/>
      <dgm:spPr/>
    </dgm:pt>
    <dgm:pt modelId="{FC621D88-A05B-9C4B-98D3-CAA6C4D9B72C}" type="pres">
      <dgm:prSet presAssocID="{4106145F-27D0-4BFE-A512-4D9220F3525F}" presName="thickLine" presStyleLbl="alignNode1" presStyleIdx="4" presStyleCnt="5"/>
      <dgm:spPr/>
    </dgm:pt>
    <dgm:pt modelId="{9BE66DAB-70E4-0243-863B-80402EAD826B}" type="pres">
      <dgm:prSet presAssocID="{4106145F-27D0-4BFE-A512-4D9220F3525F}" presName="horz1" presStyleCnt="0"/>
      <dgm:spPr/>
    </dgm:pt>
    <dgm:pt modelId="{B628F3FD-448A-294D-A0B0-4D825ED7FC4F}" type="pres">
      <dgm:prSet presAssocID="{4106145F-27D0-4BFE-A512-4D9220F3525F}" presName="tx1" presStyleLbl="revTx" presStyleIdx="4" presStyleCnt="5"/>
      <dgm:spPr/>
    </dgm:pt>
    <dgm:pt modelId="{33BA527E-11F3-C246-B44B-A3B675AB17CC}" type="pres">
      <dgm:prSet presAssocID="{4106145F-27D0-4BFE-A512-4D9220F3525F}" presName="vert1" presStyleCnt="0"/>
      <dgm:spPr/>
    </dgm:pt>
  </dgm:ptLst>
  <dgm:cxnLst>
    <dgm:cxn modelId="{B005FC0B-4228-420A-AF19-68AB264A0F75}" srcId="{9ABCCAE4-01B3-4CDE-8842-AA3FA91F165E}" destId="{4DE788EA-B686-496B-A1EB-80CF55BC7111}" srcOrd="0" destOrd="0" parTransId="{44FFF5C0-7D2D-41FE-9002-8EF71C1699F1}" sibTransId="{D1AED626-E194-42EC-AD81-84BE0EC0C2CE}"/>
    <dgm:cxn modelId="{FD6A3220-3CDE-004C-9EAB-ACDB1AE92A90}" type="presOf" srcId="{9ABCCAE4-01B3-4CDE-8842-AA3FA91F165E}" destId="{2D783FA3-92DC-1D44-8CB4-477799916F5F}" srcOrd="0" destOrd="0" presId="urn:microsoft.com/office/officeart/2008/layout/LinedList"/>
    <dgm:cxn modelId="{76AC3757-E18D-EE48-8A33-34C56F6707E6}" type="presOf" srcId="{A2FA5335-30F5-4BE2-BA63-C502C2AB9F4A}" destId="{091582C3-1614-154B-9404-222820ECADC2}" srcOrd="0" destOrd="0" presId="urn:microsoft.com/office/officeart/2008/layout/LinedList"/>
    <dgm:cxn modelId="{AC0027A4-60CF-4D71-A8F8-22A6F5706A61}" srcId="{9ABCCAE4-01B3-4CDE-8842-AA3FA91F165E}" destId="{0A0B9CA5-8254-4FF1-8E13-D99BB4F89A23}" srcOrd="3" destOrd="0" parTransId="{E7785322-C1C3-43BE-BF4A-A1AE51F525B1}" sibTransId="{68DC660D-6BF5-481F-8D54-7BB9B8279069}"/>
    <dgm:cxn modelId="{2EF32DAC-8861-F943-9D17-195C182F9730}" type="presOf" srcId="{0A0B9CA5-8254-4FF1-8E13-D99BB4F89A23}" destId="{211AE658-F66F-3143-9926-A0A9E72F9FB6}" srcOrd="0" destOrd="0" presId="urn:microsoft.com/office/officeart/2008/layout/LinedList"/>
    <dgm:cxn modelId="{A6D971C0-945A-344B-B568-FA9DB2247306}" type="presOf" srcId="{4106145F-27D0-4BFE-A512-4D9220F3525F}" destId="{B628F3FD-448A-294D-A0B0-4D825ED7FC4F}" srcOrd="0" destOrd="0" presId="urn:microsoft.com/office/officeart/2008/layout/LinedList"/>
    <dgm:cxn modelId="{A4BAA4C2-E19F-4E60-9A52-740124378BC0}" srcId="{9ABCCAE4-01B3-4CDE-8842-AA3FA91F165E}" destId="{A2FA5335-30F5-4BE2-BA63-C502C2AB9F4A}" srcOrd="1" destOrd="0" parTransId="{DEE8C8AC-A914-4CE8-B5C0-8C270ADB2EBD}" sibTransId="{6F344687-DC3D-4777-A923-9EE225BBBD61}"/>
    <dgm:cxn modelId="{75E007D5-6EB1-1C4C-9E71-8CA32DD2FD1A}" type="presOf" srcId="{A38CA0DA-BDFF-423D-A439-051E66B5BE43}" destId="{4788146C-180D-4346-A8E8-F45B263719EB}" srcOrd="0" destOrd="0" presId="urn:microsoft.com/office/officeart/2008/layout/LinedList"/>
    <dgm:cxn modelId="{24BB8BE0-8283-451E-B012-62902E0A86FA}" srcId="{9ABCCAE4-01B3-4CDE-8842-AA3FA91F165E}" destId="{4106145F-27D0-4BFE-A512-4D9220F3525F}" srcOrd="4" destOrd="0" parTransId="{76004032-E4B7-4CA3-9917-6C3A26BD8717}" sibTransId="{4FDC9C0A-2688-43EE-B00A-50C2CD85B406}"/>
    <dgm:cxn modelId="{12B1B5E7-37BB-5345-BFD0-E8AA555D3C90}" type="presOf" srcId="{4DE788EA-B686-496B-A1EB-80CF55BC7111}" destId="{EAC443D1-0021-9543-9572-3AB8EBD6977F}" srcOrd="0" destOrd="0" presId="urn:microsoft.com/office/officeart/2008/layout/LinedList"/>
    <dgm:cxn modelId="{F6E601F4-FC59-41FF-8F65-56681F2C2E28}" srcId="{9ABCCAE4-01B3-4CDE-8842-AA3FA91F165E}" destId="{A38CA0DA-BDFF-423D-A439-051E66B5BE43}" srcOrd="2" destOrd="0" parTransId="{D270B6E3-3374-47E2-9508-B996963A75EF}" sibTransId="{966D39A2-AAA3-449B-8655-7C4E3163E364}"/>
    <dgm:cxn modelId="{B524F9C2-DC6A-CE49-8E66-97E926EA18E1}" type="presParOf" srcId="{2D783FA3-92DC-1D44-8CB4-477799916F5F}" destId="{EC746DC8-F78B-0A43-9DA0-C783850925F1}" srcOrd="0" destOrd="0" presId="urn:microsoft.com/office/officeart/2008/layout/LinedList"/>
    <dgm:cxn modelId="{86FCEB8B-1FC9-E249-A9FE-E53347EF82B1}" type="presParOf" srcId="{2D783FA3-92DC-1D44-8CB4-477799916F5F}" destId="{03611B8D-DC7E-1C41-B4E1-74919FBE44EA}" srcOrd="1" destOrd="0" presId="urn:microsoft.com/office/officeart/2008/layout/LinedList"/>
    <dgm:cxn modelId="{787234D5-C03D-9143-921D-98B4E68DAFC8}" type="presParOf" srcId="{03611B8D-DC7E-1C41-B4E1-74919FBE44EA}" destId="{EAC443D1-0021-9543-9572-3AB8EBD6977F}" srcOrd="0" destOrd="0" presId="urn:microsoft.com/office/officeart/2008/layout/LinedList"/>
    <dgm:cxn modelId="{CDB72341-8CE7-CB49-B912-12BA3D19ACF6}" type="presParOf" srcId="{03611B8D-DC7E-1C41-B4E1-74919FBE44EA}" destId="{0B369F1F-25EE-E14F-ADE9-EF91B4DA7DE1}" srcOrd="1" destOrd="0" presId="urn:microsoft.com/office/officeart/2008/layout/LinedList"/>
    <dgm:cxn modelId="{36D12993-3274-064B-8FDA-DE0B22154115}" type="presParOf" srcId="{2D783FA3-92DC-1D44-8CB4-477799916F5F}" destId="{1DA47A1F-B96A-DA44-959C-52F3912CB17C}" srcOrd="2" destOrd="0" presId="urn:microsoft.com/office/officeart/2008/layout/LinedList"/>
    <dgm:cxn modelId="{9DA286A9-EB80-6C4D-8931-46B25A5D9CF8}" type="presParOf" srcId="{2D783FA3-92DC-1D44-8CB4-477799916F5F}" destId="{C7BE59DF-E754-874D-8F11-4D537B2BF573}" srcOrd="3" destOrd="0" presId="urn:microsoft.com/office/officeart/2008/layout/LinedList"/>
    <dgm:cxn modelId="{8AD5671F-E475-2D49-8646-AFABE7043021}" type="presParOf" srcId="{C7BE59DF-E754-874D-8F11-4D537B2BF573}" destId="{091582C3-1614-154B-9404-222820ECADC2}" srcOrd="0" destOrd="0" presId="urn:microsoft.com/office/officeart/2008/layout/LinedList"/>
    <dgm:cxn modelId="{081E72E3-0759-B74B-90D8-99F4D459DD23}" type="presParOf" srcId="{C7BE59DF-E754-874D-8F11-4D537B2BF573}" destId="{B9A5E4D3-B03A-6949-9B55-9C2BE747A460}" srcOrd="1" destOrd="0" presId="urn:microsoft.com/office/officeart/2008/layout/LinedList"/>
    <dgm:cxn modelId="{9065590F-459A-5647-9881-5BEF1ED7E93D}" type="presParOf" srcId="{2D783FA3-92DC-1D44-8CB4-477799916F5F}" destId="{B705917C-47C0-2D4E-AB5A-4C006BB9BCB6}" srcOrd="4" destOrd="0" presId="urn:microsoft.com/office/officeart/2008/layout/LinedList"/>
    <dgm:cxn modelId="{C10C5717-6F90-AD46-8B5D-81745DBC2E50}" type="presParOf" srcId="{2D783FA3-92DC-1D44-8CB4-477799916F5F}" destId="{05E3981E-446F-CF4D-80E3-8215082C710F}" srcOrd="5" destOrd="0" presId="urn:microsoft.com/office/officeart/2008/layout/LinedList"/>
    <dgm:cxn modelId="{063082C4-75E9-E14F-9303-977991B9A55D}" type="presParOf" srcId="{05E3981E-446F-CF4D-80E3-8215082C710F}" destId="{4788146C-180D-4346-A8E8-F45B263719EB}" srcOrd="0" destOrd="0" presId="urn:microsoft.com/office/officeart/2008/layout/LinedList"/>
    <dgm:cxn modelId="{B91421F4-1E53-CD43-A7C0-17E5483E8C1B}" type="presParOf" srcId="{05E3981E-446F-CF4D-80E3-8215082C710F}" destId="{C1290A78-5716-B74B-9DED-99142C1850D1}" srcOrd="1" destOrd="0" presId="urn:microsoft.com/office/officeart/2008/layout/LinedList"/>
    <dgm:cxn modelId="{62FB48B1-A42A-DA45-A189-B838401A2215}" type="presParOf" srcId="{2D783FA3-92DC-1D44-8CB4-477799916F5F}" destId="{7ADC2544-E9D5-C04F-ABC6-A415262AD2B8}" srcOrd="6" destOrd="0" presId="urn:microsoft.com/office/officeart/2008/layout/LinedList"/>
    <dgm:cxn modelId="{349465D6-D793-D247-A185-A3A9B38571DD}" type="presParOf" srcId="{2D783FA3-92DC-1D44-8CB4-477799916F5F}" destId="{E037A77C-918B-1C43-B339-0BA5540DDBF5}" srcOrd="7" destOrd="0" presId="urn:microsoft.com/office/officeart/2008/layout/LinedList"/>
    <dgm:cxn modelId="{AE958B7A-4142-B34A-9A30-324717E65EBB}" type="presParOf" srcId="{E037A77C-918B-1C43-B339-0BA5540DDBF5}" destId="{211AE658-F66F-3143-9926-A0A9E72F9FB6}" srcOrd="0" destOrd="0" presId="urn:microsoft.com/office/officeart/2008/layout/LinedList"/>
    <dgm:cxn modelId="{32634EE9-EC35-A243-A50A-8F99C82423A7}" type="presParOf" srcId="{E037A77C-918B-1C43-B339-0BA5540DDBF5}" destId="{E0A7D3B4-B153-C54E-BF6E-F4FE7D9B3306}" srcOrd="1" destOrd="0" presId="urn:microsoft.com/office/officeart/2008/layout/LinedList"/>
    <dgm:cxn modelId="{6EDD391D-C910-4F4F-B153-1BA7BFD8157D}" type="presParOf" srcId="{2D783FA3-92DC-1D44-8CB4-477799916F5F}" destId="{FC621D88-A05B-9C4B-98D3-CAA6C4D9B72C}" srcOrd="8" destOrd="0" presId="urn:microsoft.com/office/officeart/2008/layout/LinedList"/>
    <dgm:cxn modelId="{AB89FBF7-FF49-D14B-978E-DAA24D2CEA4C}" type="presParOf" srcId="{2D783FA3-92DC-1D44-8CB4-477799916F5F}" destId="{9BE66DAB-70E4-0243-863B-80402EAD826B}" srcOrd="9" destOrd="0" presId="urn:microsoft.com/office/officeart/2008/layout/LinedList"/>
    <dgm:cxn modelId="{33D4E1A4-1B3A-BF4D-90F6-A105EBD40991}" type="presParOf" srcId="{9BE66DAB-70E4-0243-863B-80402EAD826B}" destId="{B628F3FD-448A-294D-A0B0-4D825ED7FC4F}" srcOrd="0" destOrd="0" presId="urn:microsoft.com/office/officeart/2008/layout/LinedList"/>
    <dgm:cxn modelId="{7953F2FA-4148-6E44-BDAA-DA1AEE8C8AFD}" type="presParOf" srcId="{9BE66DAB-70E4-0243-863B-80402EAD826B}" destId="{33BA527E-11F3-C246-B44B-A3B675AB17C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CDF4A69-23A9-4D5D-9C1B-3BA2F66C85BE}"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2278785-8895-47FA-A828-E3C5470FFAAE}">
      <dgm:prSet/>
      <dgm:spPr/>
      <dgm:t>
        <a:bodyPr/>
        <a:lstStyle/>
        <a:p>
          <a:r>
            <a:rPr lang="it-IT" dirty="0">
              <a:solidFill>
                <a:schemeClr val="tx1"/>
              </a:solidFill>
            </a:rPr>
            <a:t>Lo stesso stile è usato per inferenze di secondo ordine: la sequenza “è un gatto”, “i gatti sono animali”, “gli animali respirano”, quindi “quel gatto respira” è una catena di inferenze </a:t>
          </a:r>
          <a:r>
            <a:rPr lang="it-IT" i="1" dirty="0">
              <a:solidFill>
                <a:schemeClr val="tx1"/>
              </a:solidFill>
            </a:rPr>
            <a:t>modus </a:t>
          </a:r>
          <a:r>
            <a:rPr lang="it-IT" i="1" dirty="0" err="1">
              <a:solidFill>
                <a:schemeClr val="tx1"/>
              </a:solidFill>
            </a:rPr>
            <a:t>ponens</a:t>
          </a:r>
          <a:endParaRPr lang="en-US" dirty="0">
            <a:solidFill>
              <a:schemeClr val="tx1"/>
            </a:solidFill>
          </a:endParaRPr>
        </a:p>
      </dgm:t>
    </dgm:pt>
    <dgm:pt modelId="{1407B5A9-D6D4-4CE5-B1BD-9B7C9F62F489}" type="parTrans" cxnId="{1ED3EC21-E682-4D7F-A9F1-E3EA209CA484}">
      <dgm:prSet/>
      <dgm:spPr/>
      <dgm:t>
        <a:bodyPr/>
        <a:lstStyle/>
        <a:p>
          <a:endParaRPr lang="en-US"/>
        </a:p>
      </dgm:t>
    </dgm:pt>
    <dgm:pt modelId="{B47EC5F2-CE83-4D01-B05B-DA4FD2FDF2A3}" type="sibTrans" cxnId="{1ED3EC21-E682-4D7F-A9F1-E3EA209CA484}">
      <dgm:prSet/>
      <dgm:spPr/>
      <dgm:t>
        <a:bodyPr/>
        <a:lstStyle/>
        <a:p>
          <a:endParaRPr lang="en-US"/>
        </a:p>
      </dgm:t>
    </dgm:pt>
    <dgm:pt modelId="{79E7BD52-0D4E-45E1-A077-FA45D0B2A91C}">
      <dgm:prSet/>
      <dgm:spPr/>
      <dgm:t>
        <a:bodyPr/>
        <a:lstStyle/>
        <a:p>
          <a:r>
            <a:rPr lang="it-IT" dirty="0">
              <a:solidFill>
                <a:schemeClr val="tx1"/>
              </a:solidFill>
            </a:rPr>
            <a:t>All’allungarsi di queste catene inferenziali tende ad allungarsi il tempo di risposta in compiti di verifica di frasi</a:t>
          </a:r>
          <a:endParaRPr lang="en-US" dirty="0">
            <a:solidFill>
              <a:schemeClr val="tx1"/>
            </a:solidFill>
          </a:endParaRPr>
        </a:p>
      </dgm:t>
    </dgm:pt>
    <dgm:pt modelId="{91659F4F-366D-4691-9929-7179D5FAD054}" type="parTrans" cxnId="{0A827D2A-37E0-4BF5-8CB4-F2B532E9D534}">
      <dgm:prSet/>
      <dgm:spPr/>
      <dgm:t>
        <a:bodyPr/>
        <a:lstStyle/>
        <a:p>
          <a:endParaRPr lang="en-US"/>
        </a:p>
      </dgm:t>
    </dgm:pt>
    <dgm:pt modelId="{D9318B0C-3451-4F98-8A90-35C489944184}" type="sibTrans" cxnId="{0A827D2A-37E0-4BF5-8CB4-F2B532E9D534}">
      <dgm:prSet/>
      <dgm:spPr/>
      <dgm:t>
        <a:bodyPr/>
        <a:lstStyle/>
        <a:p>
          <a:endParaRPr lang="en-US"/>
        </a:p>
      </dgm:t>
    </dgm:pt>
    <dgm:pt modelId="{205A0C07-2753-1344-BA76-A099127B2F2F}" type="pres">
      <dgm:prSet presAssocID="{CCDF4A69-23A9-4D5D-9C1B-3BA2F66C85BE}" presName="linear" presStyleCnt="0">
        <dgm:presLayoutVars>
          <dgm:animLvl val="lvl"/>
          <dgm:resizeHandles val="exact"/>
        </dgm:presLayoutVars>
      </dgm:prSet>
      <dgm:spPr/>
    </dgm:pt>
    <dgm:pt modelId="{399071CD-5FD4-E040-A879-02F4BAE45AB0}" type="pres">
      <dgm:prSet presAssocID="{62278785-8895-47FA-A828-E3C5470FFAAE}" presName="parentText" presStyleLbl="node1" presStyleIdx="0" presStyleCnt="2">
        <dgm:presLayoutVars>
          <dgm:chMax val="0"/>
          <dgm:bulletEnabled val="1"/>
        </dgm:presLayoutVars>
      </dgm:prSet>
      <dgm:spPr/>
    </dgm:pt>
    <dgm:pt modelId="{4EA905DA-0E26-C94D-B0A8-8FA1EC0D359B}" type="pres">
      <dgm:prSet presAssocID="{B47EC5F2-CE83-4D01-B05B-DA4FD2FDF2A3}" presName="spacer" presStyleCnt="0"/>
      <dgm:spPr/>
    </dgm:pt>
    <dgm:pt modelId="{DB9089E2-14AC-8C46-8484-BB910D7C0FD7}" type="pres">
      <dgm:prSet presAssocID="{79E7BD52-0D4E-45E1-A077-FA45D0B2A91C}" presName="parentText" presStyleLbl="node1" presStyleIdx="1" presStyleCnt="2">
        <dgm:presLayoutVars>
          <dgm:chMax val="0"/>
          <dgm:bulletEnabled val="1"/>
        </dgm:presLayoutVars>
      </dgm:prSet>
      <dgm:spPr/>
    </dgm:pt>
  </dgm:ptLst>
  <dgm:cxnLst>
    <dgm:cxn modelId="{935C6702-5BEE-FE49-8CB6-6EE285149EC1}" type="presOf" srcId="{62278785-8895-47FA-A828-E3C5470FFAAE}" destId="{399071CD-5FD4-E040-A879-02F4BAE45AB0}" srcOrd="0" destOrd="0" presId="urn:microsoft.com/office/officeart/2005/8/layout/vList2"/>
    <dgm:cxn modelId="{1ED3EC21-E682-4D7F-A9F1-E3EA209CA484}" srcId="{CCDF4A69-23A9-4D5D-9C1B-3BA2F66C85BE}" destId="{62278785-8895-47FA-A828-E3C5470FFAAE}" srcOrd="0" destOrd="0" parTransId="{1407B5A9-D6D4-4CE5-B1BD-9B7C9F62F489}" sibTransId="{B47EC5F2-CE83-4D01-B05B-DA4FD2FDF2A3}"/>
    <dgm:cxn modelId="{0A827D2A-37E0-4BF5-8CB4-F2B532E9D534}" srcId="{CCDF4A69-23A9-4D5D-9C1B-3BA2F66C85BE}" destId="{79E7BD52-0D4E-45E1-A077-FA45D0B2A91C}" srcOrd="1" destOrd="0" parTransId="{91659F4F-366D-4691-9929-7179D5FAD054}" sibTransId="{D9318B0C-3451-4F98-8A90-35C489944184}"/>
    <dgm:cxn modelId="{87504D95-B073-2844-9213-AC581CA7604B}" type="presOf" srcId="{79E7BD52-0D4E-45E1-A077-FA45D0B2A91C}" destId="{DB9089E2-14AC-8C46-8484-BB910D7C0FD7}" srcOrd="0" destOrd="0" presId="urn:microsoft.com/office/officeart/2005/8/layout/vList2"/>
    <dgm:cxn modelId="{AC58EB96-7E5A-9348-BBDC-FAC2FD1D43AF}" type="presOf" srcId="{CCDF4A69-23A9-4D5D-9C1B-3BA2F66C85BE}" destId="{205A0C07-2753-1344-BA76-A099127B2F2F}" srcOrd="0" destOrd="0" presId="urn:microsoft.com/office/officeart/2005/8/layout/vList2"/>
    <dgm:cxn modelId="{D8156955-4C69-E64D-81DF-3B5D07088D0B}" type="presParOf" srcId="{205A0C07-2753-1344-BA76-A099127B2F2F}" destId="{399071CD-5FD4-E040-A879-02F4BAE45AB0}" srcOrd="0" destOrd="0" presId="urn:microsoft.com/office/officeart/2005/8/layout/vList2"/>
    <dgm:cxn modelId="{6900678D-7267-C643-A409-D293BA9EE9BD}" type="presParOf" srcId="{205A0C07-2753-1344-BA76-A099127B2F2F}" destId="{4EA905DA-0E26-C94D-B0A8-8FA1EC0D359B}" srcOrd="1" destOrd="0" presId="urn:microsoft.com/office/officeart/2005/8/layout/vList2"/>
    <dgm:cxn modelId="{0C1FC822-5416-D04B-8821-B6E21F5A3629}" type="presParOf" srcId="{205A0C07-2753-1344-BA76-A099127B2F2F}" destId="{DB9089E2-14AC-8C46-8484-BB910D7C0FD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7932D98-7469-48EF-B1EF-6AC1ACD76083}"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FE6336B-1A95-46F9-B753-439B0B927ECA}">
      <dgm:prSet/>
      <dgm:spPr/>
      <dgm:t>
        <a:bodyPr/>
        <a:lstStyle/>
        <a:p>
          <a:r>
            <a:rPr lang="it-IT"/>
            <a:t>Nosofsky et al. (1994) addestrarono i loro soggetti ad apprendere due categorie A e B identiche a quelle utilizzate in slide 106</a:t>
          </a:r>
          <a:endParaRPr lang="en-US"/>
        </a:p>
      </dgm:t>
    </dgm:pt>
    <dgm:pt modelId="{0448AE4F-D2E9-4987-96C7-ECBC1CC5820C}" type="parTrans" cxnId="{65802A8D-4840-4F99-8068-1B5BEB920074}">
      <dgm:prSet/>
      <dgm:spPr/>
      <dgm:t>
        <a:bodyPr/>
        <a:lstStyle/>
        <a:p>
          <a:endParaRPr lang="en-US"/>
        </a:p>
      </dgm:t>
    </dgm:pt>
    <dgm:pt modelId="{EEA87382-B6C9-4668-AE90-EEA553315680}" type="sibTrans" cxnId="{65802A8D-4840-4F99-8068-1B5BEB920074}">
      <dgm:prSet/>
      <dgm:spPr/>
      <dgm:t>
        <a:bodyPr/>
        <a:lstStyle/>
        <a:p>
          <a:endParaRPr lang="en-US"/>
        </a:p>
      </dgm:t>
    </dgm:pt>
    <dgm:pt modelId="{458A9737-6E4D-4083-B7C4-0E51C9B89783}">
      <dgm:prSet/>
      <dgm:spPr/>
      <dgm:t>
        <a:bodyPr/>
        <a:lstStyle/>
        <a:p>
          <a:r>
            <a:rPr lang="it-IT"/>
            <a:t>Prototipi concettuali: A = 1?11; B = 0?00.</a:t>
          </a:r>
          <a:endParaRPr lang="en-US"/>
        </a:p>
      </dgm:t>
    </dgm:pt>
    <dgm:pt modelId="{835BE9D3-FFF4-4B60-8D37-78CCA49869BA}" type="parTrans" cxnId="{5B2A0C67-F497-43E4-87F2-F18FFF3F465D}">
      <dgm:prSet/>
      <dgm:spPr/>
      <dgm:t>
        <a:bodyPr/>
        <a:lstStyle/>
        <a:p>
          <a:endParaRPr lang="en-US"/>
        </a:p>
      </dgm:t>
    </dgm:pt>
    <dgm:pt modelId="{18D68F10-441D-43FE-BA48-3B7B5E558E7E}" type="sibTrans" cxnId="{5B2A0C67-F497-43E4-87F2-F18FFF3F465D}">
      <dgm:prSet/>
      <dgm:spPr/>
      <dgm:t>
        <a:bodyPr/>
        <a:lstStyle/>
        <a:p>
          <a:endParaRPr lang="en-US"/>
        </a:p>
      </dgm:t>
    </dgm:pt>
    <dgm:pt modelId="{54B0DAED-F198-4930-996A-35F512A97F3C}">
      <dgm:prSet/>
      <dgm:spPr/>
      <dgm:t>
        <a:bodyPr/>
        <a:lstStyle/>
        <a:p>
          <a:r>
            <a:rPr lang="it-IT"/>
            <a:t>Nel transfer chiesero il riconoscimento di sette stimoli mai visti prima, descritti con le stesse feature</a:t>
          </a:r>
          <a:endParaRPr lang="en-US"/>
        </a:p>
      </dgm:t>
    </dgm:pt>
    <dgm:pt modelId="{8FB0704F-1252-403E-9683-7CFBA454174C}" type="parTrans" cxnId="{FCEDB9CC-FAA6-452E-83C3-DF957DA54CBA}">
      <dgm:prSet/>
      <dgm:spPr/>
      <dgm:t>
        <a:bodyPr/>
        <a:lstStyle/>
        <a:p>
          <a:endParaRPr lang="en-US"/>
        </a:p>
      </dgm:t>
    </dgm:pt>
    <dgm:pt modelId="{FAF12425-49A4-40FB-85A8-36D58262873A}" type="sibTrans" cxnId="{FCEDB9CC-FAA6-452E-83C3-DF957DA54CBA}">
      <dgm:prSet/>
      <dgm:spPr/>
      <dgm:t>
        <a:bodyPr/>
        <a:lstStyle/>
        <a:p>
          <a:endParaRPr lang="en-US"/>
        </a:p>
      </dgm:t>
    </dgm:pt>
    <dgm:pt modelId="{321CC964-4290-EB45-8915-3F7FB0DAD460}" type="pres">
      <dgm:prSet presAssocID="{D7932D98-7469-48EF-B1EF-6AC1ACD76083}" presName="vert0" presStyleCnt="0">
        <dgm:presLayoutVars>
          <dgm:dir/>
          <dgm:animOne val="branch"/>
          <dgm:animLvl val="lvl"/>
        </dgm:presLayoutVars>
      </dgm:prSet>
      <dgm:spPr/>
    </dgm:pt>
    <dgm:pt modelId="{D5C3F844-B793-3F4C-A880-59B9C380B019}" type="pres">
      <dgm:prSet presAssocID="{6FE6336B-1A95-46F9-B753-439B0B927ECA}" presName="thickLine" presStyleLbl="alignNode1" presStyleIdx="0" presStyleCnt="3"/>
      <dgm:spPr/>
    </dgm:pt>
    <dgm:pt modelId="{2A92430B-D293-D54F-905F-D9D569B90C62}" type="pres">
      <dgm:prSet presAssocID="{6FE6336B-1A95-46F9-B753-439B0B927ECA}" presName="horz1" presStyleCnt="0"/>
      <dgm:spPr/>
    </dgm:pt>
    <dgm:pt modelId="{68AAC24A-2901-B349-ABD8-F790F86152DD}" type="pres">
      <dgm:prSet presAssocID="{6FE6336B-1A95-46F9-B753-439B0B927ECA}" presName="tx1" presStyleLbl="revTx" presStyleIdx="0" presStyleCnt="3"/>
      <dgm:spPr/>
    </dgm:pt>
    <dgm:pt modelId="{9A0E733F-88AF-E649-8D1E-9817F14B3F8B}" type="pres">
      <dgm:prSet presAssocID="{6FE6336B-1A95-46F9-B753-439B0B927ECA}" presName="vert1" presStyleCnt="0"/>
      <dgm:spPr/>
    </dgm:pt>
    <dgm:pt modelId="{C7653E5B-7197-7A45-AC67-747D827EBA72}" type="pres">
      <dgm:prSet presAssocID="{458A9737-6E4D-4083-B7C4-0E51C9B89783}" presName="thickLine" presStyleLbl="alignNode1" presStyleIdx="1" presStyleCnt="3"/>
      <dgm:spPr/>
    </dgm:pt>
    <dgm:pt modelId="{49CB7E57-90BA-5743-B57C-48756985ACD9}" type="pres">
      <dgm:prSet presAssocID="{458A9737-6E4D-4083-B7C4-0E51C9B89783}" presName="horz1" presStyleCnt="0"/>
      <dgm:spPr/>
    </dgm:pt>
    <dgm:pt modelId="{EC09D6CE-BCAD-CB40-9C30-D603C413B6C1}" type="pres">
      <dgm:prSet presAssocID="{458A9737-6E4D-4083-B7C4-0E51C9B89783}" presName="tx1" presStyleLbl="revTx" presStyleIdx="1" presStyleCnt="3"/>
      <dgm:spPr/>
    </dgm:pt>
    <dgm:pt modelId="{DA656BDD-2320-6B49-84EE-B81107A4F285}" type="pres">
      <dgm:prSet presAssocID="{458A9737-6E4D-4083-B7C4-0E51C9B89783}" presName="vert1" presStyleCnt="0"/>
      <dgm:spPr/>
    </dgm:pt>
    <dgm:pt modelId="{7F8BC1AC-DDAA-0848-99A6-1EC272A78F37}" type="pres">
      <dgm:prSet presAssocID="{54B0DAED-F198-4930-996A-35F512A97F3C}" presName="thickLine" presStyleLbl="alignNode1" presStyleIdx="2" presStyleCnt="3"/>
      <dgm:spPr/>
    </dgm:pt>
    <dgm:pt modelId="{4CD20DBC-15F4-D348-8C9B-B5120E93051E}" type="pres">
      <dgm:prSet presAssocID="{54B0DAED-F198-4930-996A-35F512A97F3C}" presName="horz1" presStyleCnt="0"/>
      <dgm:spPr/>
    </dgm:pt>
    <dgm:pt modelId="{7F0AEF65-5604-5F44-BEFD-DA7756861453}" type="pres">
      <dgm:prSet presAssocID="{54B0DAED-F198-4930-996A-35F512A97F3C}" presName="tx1" presStyleLbl="revTx" presStyleIdx="2" presStyleCnt="3"/>
      <dgm:spPr/>
    </dgm:pt>
    <dgm:pt modelId="{2543E3F0-E5AF-E34E-BFC1-557AD25133DD}" type="pres">
      <dgm:prSet presAssocID="{54B0DAED-F198-4930-996A-35F512A97F3C}" presName="vert1" presStyleCnt="0"/>
      <dgm:spPr/>
    </dgm:pt>
  </dgm:ptLst>
  <dgm:cxnLst>
    <dgm:cxn modelId="{600B6248-6D45-4544-9055-A1252817B647}" type="presOf" srcId="{54B0DAED-F198-4930-996A-35F512A97F3C}" destId="{7F0AEF65-5604-5F44-BEFD-DA7756861453}" srcOrd="0" destOrd="0" presId="urn:microsoft.com/office/officeart/2008/layout/LinedList"/>
    <dgm:cxn modelId="{5B2A0C67-F497-43E4-87F2-F18FFF3F465D}" srcId="{D7932D98-7469-48EF-B1EF-6AC1ACD76083}" destId="{458A9737-6E4D-4083-B7C4-0E51C9B89783}" srcOrd="1" destOrd="0" parTransId="{835BE9D3-FFF4-4B60-8D37-78CCA49869BA}" sibTransId="{18D68F10-441D-43FE-BA48-3B7B5E558E7E}"/>
    <dgm:cxn modelId="{65802A8D-4840-4F99-8068-1B5BEB920074}" srcId="{D7932D98-7469-48EF-B1EF-6AC1ACD76083}" destId="{6FE6336B-1A95-46F9-B753-439B0B927ECA}" srcOrd="0" destOrd="0" parTransId="{0448AE4F-D2E9-4987-96C7-ECBC1CC5820C}" sibTransId="{EEA87382-B6C9-4668-AE90-EEA553315680}"/>
    <dgm:cxn modelId="{D2C60B98-D8BA-A34F-9180-747392F3D127}" type="presOf" srcId="{D7932D98-7469-48EF-B1EF-6AC1ACD76083}" destId="{321CC964-4290-EB45-8915-3F7FB0DAD460}" srcOrd="0" destOrd="0" presId="urn:microsoft.com/office/officeart/2008/layout/LinedList"/>
    <dgm:cxn modelId="{240403A5-3814-D942-9271-5E757A3E57CE}" type="presOf" srcId="{458A9737-6E4D-4083-B7C4-0E51C9B89783}" destId="{EC09D6CE-BCAD-CB40-9C30-D603C413B6C1}" srcOrd="0" destOrd="0" presId="urn:microsoft.com/office/officeart/2008/layout/LinedList"/>
    <dgm:cxn modelId="{FCEDB9CC-FAA6-452E-83C3-DF957DA54CBA}" srcId="{D7932D98-7469-48EF-B1EF-6AC1ACD76083}" destId="{54B0DAED-F198-4930-996A-35F512A97F3C}" srcOrd="2" destOrd="0" parTransId="{8FB0704F-1252-403E-9683-7CFBA454174C}" sibTransId="{FAF12425-49A4-40FB-85A8-36D58262873A}"/>
    <dgm:cxn modelId="{9E2D51FA-8BEB-B74F-A880-768A0F116867}" type="presOf" srcId="{6FE6336B-1A95-46F9-B753-439B0B927ECA}" destId="{68AAC24A-2901-B349-ABD8-F790F86152DD}" srcOrd="0" destOrd="0" presId="urn:microsoft.com/office/officeart/2008/layout/LinedList"/>
    <dgm:cxn modelId="{6A509C5E-BB12-6142-A62A-6C7FCFD00BBD}" type="presParOf" srcId="{321CC964-4290-EB45-8915-3F7FB0DAD460}" destId="{D5C3F844-B793-3F4C-A880-59B9C380B019}" srcOrd="0" destOrd="0" presId="urn:microsoft.com/office/officeart/2008/layout/LinedList"/>
    <dgm:cxn modelId="{6A1F5C6D-C95E-5045-BC74-DB766D199583}" type="presParOf" srcId="{321CC964-4290-EB45-8915-3F7FB0DAD460}" destId="{2A92430B-D293-D54F-905F-D9D569B90C62}" srcOrd="1" destOrd="0" presId="urn:microsoft.com/office/officeart/2008/layout/LinedList"/>
    <dgm:cxn modelId="{409F6BD1-315E-4C43-B9D9-FB4CC1FEE917}" type="presParOf" srcId="{2A92430B-D293-D54F-905F-D9D569B90C62}" destId="{68AAC24A-2901-B349-ABD8-F790F86152DD}" srcOrd="0" destOrd="0" presId="urn:microsoft.com/office/officeart/2008/layout/LinedList"/>
    <dgm:cxn modelId="{8A285BAE-0FD7-B045-A4CA-8E705A4B6288}" type="presParOf" srcId="{2A92430B-D293-D54F-905F-D9D569B90C62}" destId="{9A0E733F-88AF-E649-8D1E-9817F14B3F8B}" srcOrd="1" destOrd="0" presId="urn:microsoft.com/office/officeart/2008/layout/LinedList"/>
    <dgm:cxn modelId="{4B06F3CB-176C-9141-B5CA-9B630FD8AE38}" type="presParOf" srcId="{321CC964-4290-EB45-8915-3F7FB0DAD460}" destId="{C7653E5B-7197-7A45-AC67-747D827EBA72}" srcOrd="2" destOrd="0" presId="urn:microsoft.com/office/officeart/2008/layout/LinedList"/>
    <dgm:cxn modelId="{2E6D91B3-D836-934E-8611-BF2A25E003CB}" type="presParOf" srcId="{321CC964-4290-EB45-8915-3F7FB0DAD460}" destId="{49CB7E57-90BA-5743-B57C-48756985ACD9}" srcOrd="3" destOrd="0" presId="urn:microsoft.com/office/officeart/2008/layout/LinedList"/>
    <dgm:cxn modelId="{341CB143-8DC4-5D41-904F-CE15AC96F530}" type="presParOf" srcId="{49CB7E57-90BA-5743-B57C-48756985ACD9}" destId="{EC09D6CE-BCAD-CB40-9C30-D603C413B6C1}" srcOrd="0" destOrd="0" presId="urn:microsoft.com/office/officeart/2008/layout/LinedList"/>
    <dgm:cxn modelId="{3DE97F96-7E32-7246-8748-EAF234FA18E7}" type="presParOf" srcId="{49CB7E57-90BA-5743-B57C-48756985ACD9}" destId="{DA656BDD-2320-6B49-84EE-B81107A4F285}" srcOrd="1" destOrd="0" presId="urn:microsoft.com/office/officeart/2008/layout/LinedList"/>
    <dgm:cxn modelId="{16F9D90E-D44A-3A42-944F-8E5EBE1953C0}" type="presParOf" srcId="{321CC964-4290-EB45-8915-3F7FB0DAD460}" destId="{7F8BC1AC-DDAA-0848-99A6-1EC272A78F37}" srcOrd="4" destOrd="0" presId="urn:microsoft.com/office/officeart/2008/layout/LinedList"/>
    <dgm:cxn modelId="{8472190A-4ADC-A249-85E5-B9F4397BD730}" type="presParOf" srcId="{321CC964-4290-EB45-8915-3F7FB0DAD460}" destId="{4CD20DBC-15F4-D348-8C9B-B5120E93051E}" srcOrd="5" destOrd="0" presId="urn:microsoft.com/office/officeart/2008/layout/LinedList"/>
    <dgm:cxn modelId="{F8844277-D8C6-FB4D-8266-EB8A0F8CFB33}" type="presParOf" srcId="{4CD20DBC-15F4-D348-8C9B-B5120E93051E}" destId="{7F0AEF65-5604-5F44-BEFD-DA7756861453}" srcOrd="0" destOrd="0" presId="urn:microsoft.com/office/officeart/2008/layout/LinedList"/>
    <dgm:cxn modelId="{A7D734C6-08BD-3B4C-94DA-BD2DDE09697A}" type="presParOf" srcId="{4CD20DBC-15F4-D348-8C9B-B5120E93051E}" destId="{2543E3F0-E5AF-E34E-BFC1-557AD25133D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9B7E12A-5775-490E-A983-4BE0215B9663}"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114B202D-B52F-45B7-8235-7C8CE0D06F93}">
      <dgm:prSet/>
      <dgm:spPr/>
      <dgm:t>
        <a:bodyPr/>
        <a:lstStyle/>
        <a:p>
          <a:r>
            <a:rPr lang="it-IT"/>
            <a:t>Somiglianza con A = 24,4−24,4+19,4=19,4</a:t>
          </a:r>
          <a:endParaRPr lang="en-US"/>
        </a:p>
      </dgm:t>
    </dgm:pt>
    <dgm:pt modelId="{C0E80B45-3096-404A-A891-64B4D75BE43F}" type="parTrans" cxnId="{1D4FF6C4-E193-415B-BF43-B790FE4B42C7}">
      <dgm:prSet/>
      <dgm:spPr/>
      <dgm:t>
        <a:bodyPr/>
        <a:lstStyle/>
        <a:p>
          <a:endParaRPr lang="en-US"/>
        </a:p>
      </dgm:t>
    </dgm:pt>
    <dgm:pt modelId="{0D189289-94BB-4A1D-9CB9-0841385C2ACC}" type="sibTrans" cxnId="{1D4FF6C4-E193-415B-BF43-B790FE4B42C7}">
      <dgm:prSet/>
      <dgm:spPr/>
      <dgm:t>
        <a:bodyPr/>
        <a:lstStyle/>
        <a:p>
          <a:endParaRPr lang="en-US"/>
        </a:p>
      </dgm:t>
    </dgm:pt>
    <dgm:pt modelId="{70639DD8-EA80-41C3-A2B7-77C0B2FC2C3B}">
      <dgm:prSet/>
      <dgm:spPr/>
      <dgm:t>
        <a:bodyPr/>
        <a:lstStyle/>
        <a:p>
          <a:r>
            <a:rPr lang="it-IT"/>
            <a:t>Somiglianza con B = −30,6+30,6−15,6=−15,6</a:t>
          </a:r>
          <a:endParaRPr lang="en-US"/>
        </a:p>
      </dgm:t>
    </dgm:pt>
    <dgm:pt modelId="{C305C816-D9BE-4FE3-8E2D-9D9A028B70EF}" type="parTrans" cxnId="{22800317-92D9-4D8C-B935-589E4E1F22F0}">
      <dgm:prSet/>
      <dgm:spPr/>
      <dgm:t>
        <a:bodyPr/>
        <a:lstStyle/>
        <a:p>
          <a:endParaRPr lang="en-US"/>
        </a:p>
      </dgm:t>
    </dgm:pt>
    <dgm:pt modelId="{17484745-88E3-4993-8999-046AACFE4B58}" type="sibTrans" cxnId="{22800317-92D9-4D8C-B935-589E4E1F22F0}">
      <dgm:prSet/>
      <dgm:spPr/>
      <dgm:t>
        <a:bodyPr/>
        <a:lstStyle/>
        <a:p>
          <a:endParaRPr lang="en-US"/>
        </a:p>
      </dgm:t>
    </dgm:pt>
    <dgm:pt modelId="{58FCAFC5-ED19-4B1D-9081-0729C1D803FA}">
      <dgm:prSet/>
      <dgm:spPr/>
      <dgm:t>
        <a:bodyPr/>
        <a:lstStyle/>
        <a:p>
          <a:r>
            <a:rPr lang="it-IT"/>
            <a:t>L’esemplare somiglia più ad A che a B, ed è classificato A</a:t>
          </a:r>
          <a:endParaRPr lang="en-US"/>
        </a:p>
      </dgm:t>
    </dgm:pt>
    <dgm:pt modelId="{759F5CF7-5F29-422C-90BB-64D7C8E67EE9}" type="parTrans" cxnId="{93FD2888-CCB6-48D1-A163-1583C38BCFF9}">
      <dgm:prSet/>
      <dgm:spPr/>
      <dgm:t>
        <a:bodyPr/>
        <a:lstStyle/>
        <a:p>
          <a:endParaRPr lang="en-US"/>
        </a:p>
      </dgm:t>
    </dgm:pt>
    <dgm:pt modelId="{8B16C269-D03F-48BC-924B-11DEAA303DBE}" type="sibTrans" cxnId="{93FD2888-CCB6-48D1-A163-1583C38BCFF9}">
      <dgm:prSet/>
      <dgm:spPr/>
      <dgm:t>
        <a:bodyPr/>
        <a:lstStyle/>
        <a:p>
          <a:endParaRPr lang="en-US"/>
        </a:p>
      </dgm:t>
    </dgm:pt>
    <dgm:pt modelId="{AB3A20B6-D6D1-594F-A0B1-25CA2B1A9018}" type="pres">
      <dgm:prSet presAssocID="{89B7E12A-5775-490E-A983-4BE0215B9663}" presName="vert0" presStyleCnt="0">
        <dgm:presLayoutVars>
          <dgm:dir/>
          <dgm:animOne val="branch"/>
          <dgm:animLvl val="lvl"/>
        </dgm:presLayoutVars>
      </dgm:prSet>
      <dgm:spPr/>
    </dgm:pt>
    <dgm:pt modelId="{3EF23756-2A8F-2041-B527-21578A2B0F7B}" type="pres">
      <dgm:prSet presAssocID="{114B202D-B52F-45B7-8235-7C8CE0D06F93}" presName="thickLine" presStyleLbl="alignNode1" presStyleIdx="0" presStyleCnt="3"/>
      <dgm:spPr/>
    </dgm:pt>
    <dgm:pt modelId="{F1E44BD4-B5D6-4B49-BA25-74598B0CE0BD}" type="pres">
      <dgm:prSet presAssocID="{114B202D-B52F-45B7-8235-7C8CE0D06F93}" presName="horz1" presStyleCnt="0"/>
      <dgm:spPr/>
    </dgm:pt>
    <dgm:pt modelId="{4C24D103-628C-A84D-B835-7F39B79C389B}" type="pres">
      <dgm:prSet presAssocID="{114B202D-B52F-45B7-8235-7C8CE0D06F93}" presName="tx1" presStyleLbl="revTx" presStyleIdx="0" presStyleCnt="3"/>
      <dgm:spPr/>
    </dgm:pt>
    <dgm:pt modelId="{34467F17-3E75-0D45-A180-2EC8C373DD09}" type="pres">
      <dgm:prSet presAssocID="{114B202D-B52F-45B7-8235-7C8CE0D06F93}" presName="vert1" presStyleCnt="0"/>
      <dgm:spPr/>
    </dgm:pt>
    <dgm:pt modelId="{7C3FE1FA-FA40-FE4C-B893-26B47C5F4D2D}" type="pres">
      <dgm:prSet presAssocID="{70639DD8-EA80-41C3-A2B7-77C0B2FC2C3B}" presName="thickLine" presStyleLbl="alignNode1" presStyleIdx="1" presStyleCnt="3"/>
      <dgm:spPr/>
    </dgm:pt>
    <dgm:pt modelId="{D9ACD615-3C14-C04F-A7ED-99CA213DDD11}" type="pres">
      <dgm:prSet presAssocID="{70639DD8-EA80-41C3-A2B7-77C0B2FC2C3B}" presName="horz1" presStyleCnt="0"/>
      <dgm:spPr/>
    </dgm:pt>
    <dgm:pt modelId="{EC96A39E-0B38-F848-A77B-096B823D5AE2}" type="pres">
      <dgm:prSet presAssocID="{70639DD8-EA80-41C3-A2B7-77C0B2FC2C3B}" presName="tx1" presStyleLbl="revTx" presStyleIdx="1" presStyleCnt="3"/>
      <dgm:spPr/>
    </dgm:pt>
    <dgm:pt modelId="{05F1373D-165A-A24E-80FF-224B31B1C064}" type="pres">
      <dgm:prSet presAssocID="{70639DD8-EA80-41C3-A2B7-77C0B2FC2C3B}" presName="vert1" presStyleCnt="0"/>
      <dgm:spPr/>
    </dgm:pt>
    <dgm:pt modelId="{DDE33B4C-564E-EF49-A71E-D8768FDF6E34}" type="pres">
      <dgm:prSet presAssocID="{58FCAFC5-ED19-4B1D-9081-0729C1D803FA}" presName="thickLine" presStyleLbl="alignNode1" presStyleIdx="2" presStyleCnt="3"/>
      <dgm:spPr/>
    </dgm:pt>
    <dgm:pt modelId="{68461244-1DE4-D848-9350-5E0713E37161}" type="pres">
      <dgm:prSet presAssocID="{58FCAFC5-ED19-4B1D-9081-0729C1D803FA}" presName="horz1" presStyleCnt="0"/>
      <dgm:spPr/>
    </dgm:pt>
    <dgm:pt modelId="{0424A3C4-E3DA-1640-8DF2-D8417D16CC8E}" type="pres">
      <dgm:prSet presAssocID="{58FCAFC5-ED19-4B1D-9081-0729C1D803FA}" presName="tx1" presStyleLbl="revTx" presStyleIdx="2" presStyleCnt="3"/>
      <dgm:spPr/>
    </dgm:pt>
    <dgm:pt modelId="{0F307249-702C-9B40-B42E-8B83696079D2}" type="pres">
      <dgm:prSet presAssocID="{58FCAFC5-ED19-4B1D-9081-0729C1D803FA}" presName="vert1" presStyleCnt="0"/>
      <dgm:spPr/>
    </dgm:pt>
  </dgm:ptLst>
  <dgm:cxnLst>
    <dgm:cxn modelId="{22800317-92D9-4D8C-B935-589E4E1F22F0}" srcId="{89B7E12A-5775-490E-A983-4BE0215B9663}" destId="{70639DD8-EA80-41C3-A2B7-77C0B2FC2C3B}" srcOrd="1" destOrd="0" parTransId="{C305C816-D9BE-4FE3-8E2D-9D9A028B70EF}" sibTransId="{17484745-88E3-4993-8999-046AACFE4B58}"/>
    <dgm:cxn modelId="{A6041D4B-C64E-F04F-BEF0-81FE34104869}" type="presOf" srcId="{70639DD8-EA80-41C3-A2B7-77C0B2FC2C3B}" destId="{EC96A39E-0B38-F848-A77B-096B823D5AE2}" srcOrd="0" destOrd="0" presId="urn:microsoft.com/office/officeart/2008/layout/LinedList"/>
    <dgm:cxn modelId="{19618B87-A677-5140-9BBB-B2E64F353805}" type="presOf" srcId="{114B202D-B52F-45B7-8235-7C8CE0D06F93}" destId="{4C24D103-628C-A84D-B835-7F39B79C389B}" srcOrd="0" destOrd="0" presId="urn:microsoft.com/office/officeart/2008/layout/LinedList"/>
    <dgm:cxn modelId="{93FD2888-CCB6-48D1-A163-1583C38BCFF9}" srcId="{89B7E12A-5775-490E-A983-4BE0215B9663}" destId="{58FCAFC5-ED19-4B1D-9081-0729C1D803FA}" srcOrd="2" destOrd="0" parTransId="{759F5CF7-5F29-422C-90BB-64D7C8E67EE9}" sibTransId="{8B16C269-D03F-48BC-924B-11DEAA303DBE}"/>
    <dgm:cxn modelId="{722A01C3-DF6A-7D47-A733-6DD49E079216}" type="presOf" srcId="{58FCAFC5-ED19-4B1D-9081-0729C1D803FA}" destId="{0424A3C4-E3DA-1640-8DF2-D8417D16CC8E}" srcOrd="0" destOrd="0" presId="urn:microsoft.com/office/officeart/2008/layout/LinedList"/>
    <dgm:cxn modelId="{1D4FF6C4-E193-415B-BF43-B790FE4B42C7}" srcId="{89B7E12A-5775-490E-A983-4BE0215B9663}" destId="{114B202D-B52F-45B7-8235-7C8CE0D06F93}" srcOrd="0" destOrd="0" parTransId="{C0E80B45-3096-404A-A891-64B4D75BE43F}" sibTransId="{0D189289-94BB-4A1D-9CB9-0841385C2ACC}"/>
    <dgm:cxn modelId="{18501AF6-0837-7C44-857F-11A1B2022761}" type="presOf" srcId="{89B7E12A-5775-490E-A983-4BE0215B9663}" destId="{AB3A20B6-D6D1-594F-A0B1-25CA2B1A9018}" srcOrd="0" destOrd="0" presId="urn:microsoft.com/office/officeart/2008/layout/LinedList"/>
    <dgm:cxn modelId="{2A40F0D6-05E6-E84D-A420-9C43BAA84FA0}" type="presParOf" srcId="{AB3A20B6-D6D1-594F-A0B1-25CA2B1A9018}" destId="{3EF23756-2A8F-2041-B527-21578A2B0F7B}" srcOrd="0" destOrd="0" presId="urn:microsoft.com/office/officeart/2008/layout/LinedList"/>
    <dgm:cxn modelId="{4A705EAD-CC53-564A-9DB8-FCA8F0EBC2AA}" type="presParOf" srcId="{AB3A20B6-D6D1-594F-A0B1-25CA2B1A9018}" destId="{F1E44BD4-B5D6-4B49-BA25-74598B0CE0BD}" srcOrd="1" destOrd="0" presId="urn:microsoft.com/office/officeart/2008/layout/LinedList"/>
    <dgm:cxn modelId="{7C763999-C459-F14E-887F-7DBB5C0EEFDB}" type="presParOf" srcId="{F1E44BD4-B5D6-4B49-BA25-74598B0CE0BD}" destId="{4C24D103-628C-A84D-B835-7F39B79C389B}" srcOrd="0" destOrd="0" presId="urn:microsoft.com/office/officeart/2008/layout/LinedList"/>
    <dgm:cxn modelId="{048A6CC5-AFC3-7749-ABE5-661871C1CE50}" type="presParOf" srcId="{F1E44BD4-B5D6-4B49-BA25-74598B0CE0BD}" destId="{34467F17-3E75-0D45-A180-2EC8C373DD09}" srcOrd="1" destOrd="0" presId="urn:microsoft.com/office/officeart/2008/layout/LinedList"/>
    <dgm:cxn modelId="{9D4D007B-2A1E-0A43-9324-BD47060DB52E}" type="presParOf" srcId="{AB3A20B6-D6D1-594F-A0B1-25CA2B1A9018}" destId="{7C3FE1FA-FA40-FE4C-B893-26B47C5F4D2D}" srcOrd="2" destOrd="0" presId="urn:microsoft.com/office/officeart/2008/layout/LinedList"/>
    <dgm:cxn modelId="{67CA5CF4-09DD-3346-AE4B-838EF918BBDF}" type="presParOf" srcId="{AB3A20B6-D6D1-594F-A0B1-25CA2B1A9018}" destId="{D9ACD615-3C14-C04F-A7ED-99CA213DDD11}" srcOrd="3" destOrd="0" presId="urn:microsoft.com/office/officeart/2008/layout/LinedList"/>
    <dgm:cxn modelId="{DBA64FCB-3C28-2841-84B6-8AA8E3523E4F}" type="presParOf" srcId="{D9ACD615-3C14-C04F-A7ED-99CA213DDD11}" destId="{EC96A39E-0B38-F848-A77B-096B823D5AE2}" srcOrd="0" destOrd="0" presId="urn:microsoft.com/office/officeart/2008/layout/LinedList"/>
    <dgm:cxn modelId="{0F359999-1AFE-9B4F-877C-49FB8B720DE9}" type="presParOf" srcId="{D9ACD615-3C14-C04F-A7ED-99CA213DDD11}" destId="{05F1373D-165A-A24E-80FF-224B31B1C064}" srcOrd="1" destOrd="0" presId="urn:microsoft.com/office/officeart/2008/layout/LinedList"/>
    <dgm:cxn modelId="{AC715EC9-786C-6648-8E56-B2676A280C0E}" type="presParOf" srcId="{AB3A20B6-D6D1-594F-A0B1-25CA2B1A9018}" destId="{DDE33B4C-564E-EF49-A71E-D8768FDF6E34}" srcOrd="4" destOrd="0" presId="urn:microsoft.com/office/officeart/2008/layout/LinedList"/>
    <dgm:cxn modelId="{3E4B524B-FDB9-0A41-B25B-0972E923D081}" type="presParOf" srcId="{AB3A20B6-D6D1-594F-A0B1-25CA2B1A9018}" destId="{68461244-1DE4-D848-9350-5E0713E37161}" srcOrd="5" destOrd="0" presId="urn:microsoft.com/office/officeart/2008/layout/LinedList"/>
    <dgm:cxn modelId="{DA795AC2-75ED-7249-9E96-53EC6D1A15CC}" type="presParOf" srcId="{68461244-1DE4-D848-9350-5E0713E37161}" destId="{0424A3C4-E3DA-1640-8DF2-D8417D16CC8E}" srcOrd="0" destOrd="0" presId="urn:microsoft.com/office/officeart/2008/layout/LinedList"/>
    <dgm:cxn modelId="{129E1FA0-A806-754B-9D54-64F6F1734CCB}" type="presParOf" srcId="{68461244-1DE4-D848-9350-5E0713E37161}" destId="{0F307249-702C-9B40-B42E-8B83696079D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9AA3662C-8107-4A33-90A1-FFD209E12375}"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F8A529F6-3BC8-4A36-9ED9-A19C31B83542}">
      <dgm:prSet/>
      <dgm:spPr/>
      <dgm:t>
        <a:bodyPr/>
        <a:lstStyle/>
        <a:p>
          <a:r>
            <a:rPr lang="it-IT"/>
            <a:t>Le due classificazioni bayesiane coincidono sempre con la maggioranza delle risposte dei soggetti sugli stimoli transfer</a:t>
          </a:r>
          <a:endParaRPr lang="en-US"/>
        </a:p>
      </dgm:t>
    </dgm:pt>
    <dgm:pt modelId="{F19805A4-3DAC-4A15-A4EC-FA4A1CA4157F}" type="parTrans" cxnId="{C94E23F8-8E02-4B47-A3E5-1B595E16E961}">
      <dgm:prSet/>
      <dgm:spPr/>
      <dgm:t>
        <a:bodyPr/>
        <a:lstStyle/>
        <a:p>
          <a:endParaRPr lang="en-US"/>
        </a:p>
      </dgm:t>
    </dgm:pt>
    <dgm:pt modelId="{75E70EE8-5645-4140-BABB-E7FA44E480F6}" type="sibTrans" cxnId="{C94E23F8-8E02-4B47-A3E5-1B595E16E961}">
      <dgm:prSet/>
      <dgm:spPr/>
      <dgm:t>
        <a:bodyPr/>
        <a:lstStyle/>
        <a:p>
          <a:endParaRPr lang="en-US"/>
        </a:p>
      </dgm:t>
    </dgm:pt>
    <dgm:pt modelId="{54168073-0CB9-4784-BB98-517BBC71D57A}">
      <dgm:prSet/>
      <dgm:spPr/>
      <dgm:t>
        <a:bodyPr/>
        <a:lstStyle/>
        <a:p>
          <a:r>
            <a:rPr lang="it-IT"/>
            <a:t>Sia la regola semplice, sia la regola complessa si discostano di più dalla maggioranza delle risposte</a:t>
          </a:r>
          <a:endParaRPr lang="en-US"/>
        </a:p>
      </dgm:t>
    </dgm:pt>
    <dgm:pt modelId="{7BBFE613-AB25-49AF-BD06-D491DD2A2816}" type="parTrans" cxnId="{CED9F0E0-AFED-4726-82AB-F9411D37E18A}">
      <dgm:prSet/>
      <dgm:spPr/>
      <dgm:t>
        <a:bodyPr/>
        <a:lstStyle/>
        <a:p>
          <a:endParaRPr lang="en-US"/>
        </a:p>
      </dgm:t>
    </dgm:pt>
    <dgm:pt modelId="{A4396578-4C3C-475D-AB95-97CA26FDC93B}" type="sibTrans" cxnId="{CED9F0E0-AFED-4726-82AB-F9411D37E18A}">
      <dgm:prSet/>
      <dgm:spPr/>
      <dgm:t>
        <a:bodyPr/>
        <a:lstStyle/>
        <a:p>
          <a:endParaRPr lang="en-US"/>
        </a:p>
      </dgm:t>
    </dgm:pt>
    <dgm:pt modelId="{EA6224D9-A6BB-8D4F-8B57-90CC0F99CAE3}" type="pres">
      <dgm:prSet presAssocID="{9AA3662C-8107-4A33-90A1-FFD209E12375}" presName="vert0" presStyleCnt="0">
        <dgm:presLayoutVars>
          <dgm:dir/>
          <dgm:animOne val="branch"/>
          <dgm:animLvl val="lvl"/>
        </dgm:presLayoutVars>
      </dgm:prSet>
      <dgm:spPr/>
    </dgm:pt>
    <dgm:pt modelId="{FDF5E0F0-8863-474C-BCAC-658E40B303A9}" type="pres">
      <dgm:prSet presAssocID="{F8A529F6-3BC8-4A36-9ED9-A19C31B83542}" presName="thickLine" presStyleLbl="alignNode1" presStyleIdx="0" presStyleCnt="2"/>
      <dgm:spPr/>
    </dgm:pt>
    <dgm:pt modelId="{6A22D747-1A70-DD43-B21E-90F29A78D124}" type="pres">
      <dgm:prSet presAssocID="{F8A529F6-3BC8-4A36-9ED9-A19C31B83542}" presName="horz1" presStyleCnt="0"/>
      <dgm:spPr/>
    </dgm:pt>
    <dgm:pt modelId="{4FD991E3-4F53-F048-8DF3-DB10A38A6DF6}" type="pres">
      <dgm:prSet presAssocID="{F8A529F6-3BC8-4A36-9ED9-A19C31B83542}" presName="tx1" presStyleLbl="revTx" presStyleIdx="0" presStyleCnt="2"/>
      <dgm:spPr/>
    </dgm:pt>
    <dgm:pt modelId="{14172AD4-62C3-4644-9EE7-AF434AFBFBA2}" type="pres">
      <dgm:prSet presAssocID="{F8A529F6-3BC8-4A36-9ED9-A19C31B83542}" presName="vert1" presStyleCnt="0"/>
      <dgm:spPr/>
    </dgm:pt>
    <dgm:pt modelId="{957047CE-B591-904A-BC70-9B44979E1945}" type="pres">
      <dgm:prSet presAssocID="{54168073-0CB9-4784-BB98-517BBC71D57A}" presName="thickLine" presStyleLbl="alignNode1" presStyleIdx="1" presStyleCnt="2"/>
      <dgm:spPr/>
    </dgm:pt>
    <dgm:pt modelId="{4D4EADFE-EAF5-B449-B227-E720CD1EE64A}" type="pres">
      <dgm:prSet presAssocID="{54168073-0CB9-4784-BB98-517BBC71D57A}" presName="horz1" presStyleCnt="0"/>
      <dgm:spPr/>
    </dgm:pt>
    <dgm:pt modelId="{83B59273-9CA6-2449-A857-69C54F7A89B2}" type="pres">
      <dgm:prSet presAssocID="{54168073-0CB9-4784-BB98-517BBC71D57A}" presName="tx1" presStyleLbl="revTx" presStyleIdx="1" presStyleCnt="2"/>
      <dgm:spPr/>
    </dgm:pt>
    <dgm:pt modelId="{FC4F7794-C5DA-F04B-8D8F-AE4527D77A25}" type="pres">
      <dgm:prSet presAssocID="{54168073-0CB9-4784-BB98-517BBC71D57A}" presName="vert1" presStyleCnt="0"/>
      <dgm:spPr/>
    </dgm:pt>
  </dgm:ptLst>
  <dgm:cxnLst>
    <dgm:cxn modelId="{D32EC835-36FE-614E-87A5-F6A17BF89ADB}" type="presOf" srcId="{54168073-0CB9-4784-BB98-517BBC71D57A}" destId="{83B59273-9CA6-2449-A857-69C54F7A89B2}" srcOrd="0" destOrd="0" presId="urn:microsoft.com/office/officeart/2008/layout/LinedList"/>
    <dgm:cxn modelId="{63C2FDBF-8653-D74A-A66F-F3332BC00A9C}" type="presOf" srcId="{F8A529F6-3BC8-4A36-9ED9-A19C31B83542}" destId="{4FD991E3-4F53-F048-8DF3-DB10A38A6DF6}" srcOrd="0" destOrd="0" presId="urn:microsoft.com/office/officeart/2008/layout/LinedList"/>
    <dgm:cxn modelId="{CED9F0E0-AFED-4726-82AB-F9411D37E18A}" srcId="{9AA3662C-8107-4A33-90A1-FFD209E12375}" destId="{54168073-0CB9-4784-BB98-517BBC71D57A}" srcOrd="1" destOrd="0" parTransId="{7BBFE613-AB25-49AF-BD06-D491DD2A2816}" sibTransId="{A4396578-4C3C-475D-AB95-97CA26FDC93B}"/>
    <dgm:cxn modelId="{F17D34EE-85F1-CE44-BE77-736D30FC2EE7}" type="presOf" srcId="{9AA3662C-8107-4A33-90A1-FFD209E12375}" destId="{EA6224D9-A6BB-8D4F-8B57-90CC0F99CAE3}" srcOrd="0" destOrd="0" presId="urn:microsoft.com/office/officeart/2008/layout/LinedList"/>
    <dgm:cxn modelId="{C94E23F8-8E02-4B47-A3E5-1B595E16E961}" srcId="{9AA3662C-8107-4A33-90A1-FFD209E12375}" destId="{F8A529F6-3BC8-4A36-9ED9-A19C31B83542}" srcOrd="0" destOrd="0" parTransId="{F19805A4-3DAC-4A15-A4EC-FA4A1CA4157F}" sibTransId="{75E70EE8-5645-4140-BABB-E7FA44E480F6}"/>
    <dgm:cxn modelId="{EE856D62-398B-7D4F-9A91-3EA81FF37139}" type="presParOf" srcId="{EA6224D9-A6BB-8D4F-8B57-90CC0F99CAE3}" destId="{FDF5E0F0-8863-474C-BCAC-658E40B303A9}" srcOrd="0" destOrd="0" presId="urn:microsoft.com/office/officeart/2008/layout/LinedList"/>
    <dgm:cxn modelId="{9BA3F3E7-9547-F647-9253-7E9D5A5EB642}" type="presParOf" srcId="{EA6224D9-A6BB-8D4F-8B57-90CC0F99CAE3}" destId="{6A22D747-1A70-DD43-B21E-90F29A78D124}" srcOrd="1" destOrd="0" presId="urn:microsoft.com/office/officeart/2008/layout/LinedList"/>
    <dgm:cxn modelId="{6B763B4A-F0B6-7743-BD7A-7D17A625A06E}" type="presParOf" srcId="{6A22D747-1A70-DD43-B21E-90F29A78D124}" destId="{4FD991E3-4F53-F048-8DF3-DB10A38A6DF6}" srcOrd="0" destOrd="0" presId="urn:microsoft.com/office/officeart/2008/layout/LinedList"/>
    <dgm:cxn modelId="{36C7372F-97B8-1B48-BB14-414E79B6DB6C}" type="presParOf" srcId="{6A22D747-1A70-DD43-B21E-90F29A78D124}" destId="{14172AD4-62C3-4644-9EE7-AF434AFBFBA2}" srcOrd="1" destOrd="0" presId="urn:microsoft.com/office/officeart/2008/layout/LinedList"/>
    <dgm:cxn modelId="{38B5F50C-85B4-B545-A29F-783BF4CB74EC}" type="presParOf" srcId="{EA6224D9-A6BB-8D4F-8B57-90CC0F99CAE3}" destId="{957047CE-B591-904A-BC70-9B44979E1945}" srcOrd="2" destOrd="0" presId="urn:microsoft.com/office/officeart/2008/layout/LinedList"/>
    <dgm:cxn modelId="{59225B11-B1B3-3844-9D13-1DE7B35E3D2F}" type="presParOf" srcId="{EA6224D9-A6BB-8D4F-8B57-90CC0F99CAE3}" destId="{4D4EADFE-EAF5-B449-B227-E720CD1EE64A}" srcOrd="3" destOrd="0" presId="urn:microsoft.com/office/officeart/2008/layout/LinedList"/>
    <dgm:cxn modelId="{C2899B87-7697-374F-B452-E2F981C3D122}" type="presParOf" srcId="{4D4EADFE-EAF5-B449-B227-E720CD1EE64A}" destId="{83B59273-9CA6-2449-A857-69C54F7A89B2}" srcOrd="0" destOrd="0" presId="urn:microsoft.com/office/officeart/2008/layout/LinedList"/>
    <dgm:cxn modelId="{FF367F12-795B-D24E-A4F1-5CCFAF59CDE0}" type="presParOf" srcId="{4D4EADFE-EAF5-B449-B227-E720CD1EE64A}" destId="{FC4F7794-C5DA-F04B-8D8F-AE4527D77A2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36C7CFA-F258-4245-A6B0-0D0E0CC4AAE8}"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10D3B65-8994-4BA6-87D4-87E383B111AF}">
      <dgm:prSet/>
      <dgm:spPr/>
      <dgm:t>
        <a:bodyPr/>
        <a:lstStyle/>
        <a:p>
          <a:r>
            <a:rPr lang="it-IT"/>
            <a:t>Entrambe le procedure possono produrre errori. </a:t>
          </a:r>
          <a:endParaRPr lang="en-US"/>
        </a:p>
      </dgm:t>
    </dgm:pt>
    <dgm:pt modelId="{DE0D7175-2100-4602-87B1-2498B218EB70}" type="parTrans" cxnId="{9B695C8C-E398-41D1-B108-B34701259390}">
      <dgm:prSet/>
      <dgm:spPr/>
      <dgm:t>
        <a:bodyPr/>
        <a:lstStyle/>
        <a:p>
          <a:endParaRPr lang="en-US"/>
        </a:p>
      </dgm:t>
    </dgm:pt>
    <dgm:pt modelId="{3D4853FD-D57D-4CBC-B3E2-B8314D5225A0}" type="sibTrans" cxnId="{9B695C8C-E398-41D1-B108-B34701259390}">
      <dgm:prSet/>
      <dgm:spPr/>
      <dgm:t>
        <a:bodyPr/>
        <a:lstStyle/>
        <a:p>
          <a:endParaRPr lang="en-US"/>
        </a:p>
      </dgm:t>
    </dgm:pt>
    <dgm:pt modelId="{5D55C00C-6260-4AF6-8077-4DC16DC73D40}">
      <dgm:prSet/>
      <dgm:spPr/>
      <dgm:t>
        <a:bodyPr/>
        <a:lstStyle/>
        <a:p>
          <a:r>
            <a:rPr lang="it-IT"/>
            <a:t>Con le regole, quando sono semplificate e ammettono eccezioni. </a:t>
          </a:r>
          <a:endParaRPr lang="en-US"/>
        </a:p>
      </dgm:t>
    </dgm:pt>
    <dgm:pt modelId="{D23D9263-F6AA-4E41-ABBC-88696D00E38B}" type="parTrans" cxnId="{F327FA45-2660-4218-A0E0-0FD3E306FA22}">
      <dgm:prSet/>
      <dgm:spPr/>
      <dgm:t>
        <a:bodyPr/>
        <a:lstStyle/>
        <a:p>
          <a:endParaRPr lang="en-US"/>
        </a:p>
      </dgm:t>
    </dgm:pt>
    <dgm:pt modelId="{2ADD6433-67C4-4182-942A-BE70883133D4}" type="sibTrans" cxnId="{F327FA45-2660-4218-A0E0-0FD3E306FA22}">
      <dgm:prSet/>
      <dgm:spPr/>
      <dgm:t>
        <a:bodyPr/>
        <a:lstStyle/>
        <a:p>
          <a:endParaRPr lang="en-US"/>
        </a:p>
      </dgm:t>
    </dgm:pt>
    <dgm:pt modelId="{9C4864E5-EDCF-4C69-92C0-E4CA27826AE8}">
      <dgm:prSet/>
      <dgm:spPr/>
      <dgm:t>
        <a:bodyPr/>
        <a:lstStyle/>
        <a:p>
          <a:r>
            <a:rPr lang="it-IT" dirty="0">
              <a:solidFill>
                <a:schemeClr val="tx1"/>
              </a:solidFill>
            </a:rPr>
            <a:t>Con le somiglianze, gli errori hanno due cause principali:</a:t>
          </a:r>
          <a:endParaRPr lang="en-US" dirty="0">
            <a:solidFill>
              <a:schemeClr val="tx1"/>
            </a:solidFill>
          </a:endParaRPr>
        </a:p>
      </dgm:t>
    </dgm:pt>
    <dgm:pt modelId="{7A7DB624-15DD-448A-A5C0-2EAFC4041C4E}" type="parTrans" cxnId="{31C73611-4C7D-4875-944A-1801473030C8}">
      <dgm:prSet/>
      <dgm:spPr/>
      <dgm:t>
        <a:bodyPr/>
        <a:lstStyle/>
        <a:p>
          <a:endParaRPr lang="en-US"/>
        </a:p>
      </dgm:t>
    </dgm:pt>
    <dgm:pt modelId="{50019381-F67F-4655-B81E-145555A2AFF2}" type="sibTrans" cxnId="{31C73611-4C7D-4875-944A-1801473030C8}">
      <dgm:prSet/>
      <dgm:spPr/>
      <dgm:t>
        <a:bodyPr/>
        <a:lstStyle/>
        <a:p>
          <a:endParaRPr lang="en-US"/>
        </a:p>
      </dgm:t>
    </dgm:pt>
    <dgm:pt modelId="{62DC5237-F3F7-4C00-BDED-66799E320B20}">
      <dgm:prSet/>
      <dgm:spPr/>
      <dgm:t>
        <a:bodyPr/>
        <a:lstStyle/>
        <a:p>
          <a:r>
            <a:rPr lang="it-IT"/>
            <a:t>si è mal stimata la diagnosticità di un indizio </a:t>
          </a:r>
          <a:endParaRPr lang="en-US"/>
        </a:p>
      </dgm:t>
    </dgm:pt>
    <dgm:pt modelId="{A1137784-DC10-4CDD-A0FE-3DB8A3769F1B}" type="parTrans" cxnId="{DCCD1D11-6AD1-4FD3-B09D-11A796CF04C7}">
      <dgm:prSet/>
      <dgm:spPr/>
      <dgm:t>
        <a:bodyPr/>
        <a:lstStyle/>
        <a:p>
          <a:endParaRPr lang="en-US"/>
        </a:p>
      </dgm:t>
    </dgm:pt>
    <dgm:pt modelId="{06F970D8-30F2-48EF-A089-D89FD935DBD8}" type="sibTrans" cxnId="{DCCD1D11-6AD1-4FD3-B09D-11A796CF04C7}">
      <dgm:prSet/>
      <dgm:spPr/>
      <dgm:t>
        <a:bodyPr/>
        <a:lstStyle/>
        <a:p>
          <a:endParaRPr lang="en-US"/>
        </a:p>
      </dgm:t>
    </dgm:pt>
    <dgm:pt modelId="{D1D81C25-8685-4CA4-9B33-75EF15734A67}">
      <dgm:prSet/>
      <dgm:spPr/>
      <dgm:t>
        <a:bodyPr/>
        <a:lstStyle/>
        <a:p>
          <a:r>
            <a:rPr lang="it-IT"/>
            <a:t>per il fatto che i giudizi di omiglianza ignorano le probabilità a priori. </a:t>
          </a:r>
          <a:endParaRPr lang="en-US"/>
        </a:p>
      </dgm:t>
    </dgm:pt>
    <dgm:pt modelId="{56BE22B9-3BB3-4E10-AB0C-4DD87CB3F0CD}" type="parTrans" cxnId="{B7AD0DE9-7768-40B8-8A36-FE71BA3568B6}">
      <dgm:prSet/>
      <dgm:spPr/>
      <dgm:t>
        <a:bodyPr/>
        <a:lstStyle/>
        <a:p>
          <a:endParaRPr lang="en-US"/>
        </a:p>
      </dgm:t>
    </dgm:pt>
    <dgm:pt modelId="{000F2F52-9FB5-4871-86D3-D28BF245B87E}" type="sibTrans" cxnId="{B7AD0DE9-7768-40B8-8A36-FE71BA3568B6}">
      <dgm:prSet/>
      <dgm:spPr/>
      <dgm:t>
        <a:bodyPr/>
        <a:lstStyle/>
        <a:p>
          <a:endParaRPr lang="en-US"/>
        </a:p>
      </dgm:t>
    </dgm:pt>
    <dgm:pt modelId="{D37ACF43-D4D9-EE4B-9360-5D471D0D2ECE}" type="pres">
      <dgm:prSet presAssocID="{A36C7CFA-F258-4245-A6B0-0D0E0CC4AAE8}" presName="linear" presStyleCnt="0">
        <dgm:presLayoutVars>
          <dgm:animLvl val="lvl"/>
          <dgm:resizeHandles val="exact"/>
        </dgm:presLayoutVars>
      </dgm:prSet>
      <dgm:spPr/>
    </dgm:pt>
    <dgm:pt modelId="{8AE939D5-3B69-EC4A-9A83-791AEC8A89DC}" type="pres">
      <dgm:prSet presAssocID="{610D3B65-8994-4BA6-87D4-87E383B111AF}" presName="parentText" presStyleLbl="node1" presStyleIdx="0" presStyleCnt="3">
        <dgm:presLayoutVars>
          <dgm:chMax val="0"/>
          <dgm:bulletEnabled val="1"/>
        </dgm:presLayoutVars>
      </dgm:prSet>
      <dgm:spPr/>
    </dgm:pt>
    <dgm:pt modelId="{C4A2BCAB-E64A-E744-8ADF-15612BDF9368}" type="pres">
      <dgm:prSet presAssocID="{3D4853FD-D57D-4CBC-B3E2-B8314D5225A0}" presName="spacer" presStyleCnt="0"/>
      <dgm:spPr/>
    </dgm:pt>
    <dgm:pt modelId="{B7EF682B-060D-ED4E-8750-5503E39896B5}" type="pres">
      <dgm:prSet presAssocID="{5D55C00C-6260-4AF6-8077-4DC16DC73D40}" presName="parentText" presStyleLbl="node1" presStyleIdx="1" presStyleCnt="3">
        <dgm:presLayoutVars>
          <dgm:chMax val="0"/>
          <dgm:bulletEnabled val="1"/>
        </dgm:presLayoutVars>
      </dgm:prSet>
      <dgm:spPr/>
    </dgm:pt>
    <dgm:pt modelId="{F0D5E5CC-329A-C846-A6C0-BC9523237C37}" type="pres">
      <dgm:prSet presAssocID="{2ADD6433-67C4-4182-942A-BE70883133D4}" presName="spacer" presStyleCnt="0"/>
      <dgm:spPr/>
    </dgm:pt>
    <dgm:pt modelId="{E23B4CF3-72A5-EA4E-9CE4-217912300FCA}" type="pres">
      <dgm:prSet presAssocID="{9C4864E5-EDCF-4C69-92C0-E4CA27826AE8}" presName="parentText" presStyleLbl="node1" presStyleIdx="2" presStyleCnt="3">
        <dgm:presLayoutVars>
          <dgm:chMax val="0"/>
          <dgm:bulletEnabled val="1"/>
        </dgm:presLayoutVars>
      </dgm:prSet>
      <dgm:spPr/>
    </dgm:pt>
    <dgm:pt modelId="{4C157AD0-7FB4-A543-81C7-4F586CAF9B66}" type="pres">
      <dgm:prSet presAssocID="{9C4864E5-EDCF-4C69-92C0-E4CA27826AE8}" presName="childText" presStyleLbl="revTx" presStyleIdx="0" presStyleCnt="1">
        <dgm:presLayoutVars>
          <dgm:bulletEnabled val="1"/>
        </dgm:presLayoutVars>
      </dgm:prSet>
      <dgm:spPr/>
    </dgm:pt>
  </dgm:ptLst>
  <dgm:cxnLst>
    <dgm:cxn modelId="{DCCD1D11-6AD1-4FD3-B09D-11A796CF04C7}" srcId="{9C4864E5-EDCF-4C69-92C0-E4CA27826AE8}" destId="{62DC5237-F3F7-4C00-BDED-66799E320B20}" srcOrd="0" destOrd="0" parTransId="{A1137784-DC10-4CDD-A0FE-3DB8A3769F1B}" sibTransId="{06F970D8-30F2-48EF-A089-D89FD935DBD8}"/>
    <dgm:cxn modelId="{31C73611-4C7D-4875-944A-1801473030C8}" srcId="{A36C7CFA-F258-4245-A6B0-0D0E0CC4AAE8}" destId="{9C4864E5-EDCF-4C69-92C0-E4CA27826AE8}" srcOrd="2" destOrd="0" parTransId="{7A7DB624-15DD-448A-A5C0-2EAFC4041C4E}" sibTransId="{50019381-F67F-4655-B81E-145555A2AFF2}"/>
    <dgm:cxn modelId="{42661C20-B57E-C240-9D5B-02BF5C2106A7}" type="presOf" srcId="{D1D81C25-8685-4CA4-9B33-75EF15734A67}" destId="{4C157AD0-7FB4-A543-81C7-4F586CAF9B66}" srcOrd="0" destOrd="1" presId="urn:microsoft.com/office/officeart/2005/8/layout/vList2"/>
    <dgm:cxn modelId="{F327FA45-2660-4218-A0E0-0FD3E306FA22}" srcId="{A36C7CFA-F258-4245-A6B0-0D0E0CC4AAE8}" destId="{5D55C00C-6260-4AF6-8077-4DC16DC73D40}" srcOrd="1" destOrd="0" parTransId="{D23D9263-F6AA-4E41-ABBC-88696D00E38B}" sibTransId="{2ADD6433-67C4-4182-942A-BE70883133D4}"/>
    <dgm:cxn modelId="{4EC84164-36DD-A542-AA40-60ABE0AAC1F6}" type="presOf" srcId="{A36C7CFA-F258-4245-A6B0-0D0E0CC4AAE8}" destId="{D37ACF43-D4D9-EE4B-9360-5D471D0D2ECE}" srcOrd="0" destOrd="0" presId="urn:microsoft.com/office/officeart/2005/8/layout/vList2"/>
    <dgm:cxn modelId="{9B695C8C-E398-41D1-B108-B34701259390}" srcId="{A36C7CFA-F258-4245-A6B0-0D0E0CC4AAE8}" destId="{610D3B65-8994-4BA6-87D4-87E383B111AF}" srcOrd="0" destOrd="0" parTransId="{DE0D7175-2100-4602-87B1-2498B218EB70}" sibTransId="{3D4853FD-D57D-4CBC-B3E2-B8314D5225A0}"/>
    <dgm:cxn modelId="{784152A5-F402-034A-A2AE-72783BFC9022}" type="presOf" srcId="{9C4864E5-EDCF-4C69-92C0-E4CA27826AE8}" destId="{E23B4CF3-72A5-EA4E-9CE4-217912300FCA}" srcOrd="0" destOrd="0" presId="urn:microsoft.com/office/officeart/2005/8/layout/vList2"/>
    <dgm:cxn modelId="{3DE211C1-B76E-9B46-830C-5CF6003DE70A}" type="presOf" srcId="{5D55C00C-6260-4AF6-8077-4DC16DC73D40}" destId="{B7EF682B-060D-ED4E-8750-5503E39896B5}" srcOrd="0" destOrd="0" presId="urn:microsoft.com/office/officeart/2005/8/layout/vList2"/>
    <dgm:cxn modelId="{E92189C3-84EC-0B44-A4B2-A75753157332}" type="presOf" srcId="{610D3B65-8994-4BA6-87D4-87E383B111AF}" destId="{8AE939D5-3B69-EC4A-9A83-791AEC8A89DC}" srcOrd="0" destOrd="0" presId="urn:microsoft.com/office/officeart/2005/8/layout/vList2"/>
    <dgm:cxn modelId="{B7AD0DE9-7768-40B8-8A36-FE71BA3568B6}" srcId="{9C4864E5-EDCF-4C69-92C0-E4CA27826AE8}" destId="{D1D81C25-8685-4CA4-9B33-75EF15734A67}" srcOrd="1" destOrd="0" parTransId="{56BE22B9-3BB3-4E10-AB0C-4DD87CB3F0CD}" sibTransId="{000F2F52-9FB5-4871-86D3-D28BF245B87E}"/>
    <dgm:cxn modelId="{EC7D09F9-3FD4-C642-BC48-B1BABF00CE39}" type="presOf" srcId="{62DC5237-F3F7-4C00-BDED-66799E320B20}" destId="{4C157AD0-7FB4-A543-81C7-4F586CAF9B66}" srcOrd="0" destOrd="0" presId="urn:microsoft.com/office/officeart/2005/8/layout/vList2"/>
    <dgm:cxn modelId="{67FF8006-7579-1C42-8954-E581FBB1B75B}" type="presParOf" srcId="{D37ACF43-D4D9-EE4B-9360-5D471D0D2ECE}" destId="{8AE939D5-3B69-EC4A-9A83-791AEC8A89DC}" srcOrd="0" destOrd="0" presId="urn:microsoft.com/office/officeart/2005/8/layout/vList2"/>
    <dgm:cxn modelId="{504247AA-1797-CE4C-A124-46BB2AB83D25}" type="presParOf" srcId="{D37ACF43-D4D9-EE4B-9360-5D471D0D2ECE}" destId="{C4A2BCAB-E64A-E744-8ADF-15612BDF9368}" srcOrd="1" destOrd="0" presId="urn:microsoft.com/office/officeart/2005/8/layout/vList2"/>
    <dgm:cxn modelId="{4647F65F-F5CD-2844-97CB-EFEF27BBCEE8}" type="presParOf" srcId="{D37ACF43-D4D9-EE4B-9360-5D471D0D2ECE}" destId="{B7EF682B-060D-ED4E-8750-5503E39896B5}" srcOrd="2" destOrd="0" presId="urn:microsoft.com/office/officeart/2005/8/layout/vList2"/>
    <dgm:cxn modelId="{0EECC46D-E5D6-1A48-A943-BEAE66A49738}" type="presParOf" srcId="{D37ACF43-D4D9-EE4B-9360-5D471D0D2ECE}" destId="{F0D5E5CC-329A-C846-A6C0-BC9523237C37}" srcOrd="3" destOrd="0" presId="urn:microsoft.com/office/officeart/2005/8/layout/vList2"/>
    <dgm:cxn modelId="{F070836B-9A2E-4245-B54C-E7BA5B216291}" type="presParOf" srcId="{D37ACF43-D4D9-EE4B-9360-5D471D0D2ECE}" destId="{E23B4CF3-72A5-EA4E-9CE4-217912300FCA}" srcOrd="4" destOrd="0" presId="urn:microsoft.com/office/officeart/2005/8/layout/vList2"/>
    <dgm:cxn modelId="{3D67EA36-BEFF-5745-83F9-D9CF55F2C399}" type="presParOf" srcId="{D37ACF43-D4D9-EE4B-9360-5D471D0D2ECE}" destId="{4C157AD0-7FB4-A543-81C7-4F586CAF9B66}"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F55551B-24DD-44B3-8550-5C02F937D6A8}"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0124FE87-181E-4813-A205-39819EB84A4F}">
      <dgm:prSet/>
      <dgm:spPr/>
      <dgm:t>
        <a:bodyPr/>
        <a:lstStyle/>
        <a:p>
          <a:r>
            <a:rPr lang="it-IT"/>
            <a:t>« fallacia delle probabilità a priori»: considerare le likelihood, ma ignorando le probabilità a priori (cioè, considerarle come se fossero tutte equiprobabili)</a:t>
          </a:r>
          <a:endParaRPr lang="en-US"/>
        </a:p>
      </dgm:t>
    </dgm:pt>
    <dgm:pt modelId="{1EFD22AF-463B-4FFD-9D19-42007E4DCD86}" type="parTrans" cxnId="{F1795300-833F-48BD-A6F3-807EEEF7B8A9}">
      <dgm:prSet/>
      <dgm:spPr/>
      <dgm:t>
        <a:bodyPr/>
        <a:lstStyle/>
        <a:p>
          <a:endParaRPr lang="en-US"/>
        </a:p>
      </dgm:t>
    </dgm:pt>
    <dgm:pt modelId="{FF289120-A387-4BDD-BF98-70F1A6235234}" type="sibTrans" cxnId="{F1795300-833F-48BD-A6F3-807EEEF7B8A9}">
      <dgm:prSet/>
      <dgm:spPr/>
      <dgm:t>
        <a:bodyPr/>
        <a:lstStyle/>
        <a:p>
          <a:endParaRPr lang="en-US"/>
        </a:p>
      </dgm:t>
    </dgm:pt>
    <dgm:pt modelId="{E4B579CD-94B5-4B59-8FFE-79D59939BEB1}">
      <dgm:prSet/>
      <dgm:spPr/>
      <dgm:t>
        <a:bodyPr/>
        <a:lstStyle/>
        <a:p>
          <a:r>
            <a:rPr lang="it-IT"/>
            <a:t>Esempio: se si fosse presentato lo stimolo 1111 della tabella in slide 126 in un contesto dove la probabilità a priori della categoria A non fosse stata il 56%, ma l’1%, la corretta posteriori bayesiana sarebbe stata p(A) = 22,8%</a:t>
          </a:r>
          <a:endParaRPr lang="en-US"/>
        </a:p>
      </dgm:t>
    </dgm:pt>
    <dgm:pt modelId="{B3B5C56A-D2DE-4D54-B5E1-D785DFE02533}" type="parTrans" cxnId="{98132884-10D5-4620-AB4F-5B87C5D07F2B}">
      <dgm:prSet/>
      <dgm:spPr/>
      <dgm:t>
        <a:bodyPr/>
        <a:lstStyle/>
        <a:p>
          <a:endParaRPr lang="en-US"/>
        </a:p>
      </dgm:t>
    </dgm:pt>
    <dgm:pt modelId="{239DB233-65B6-442D-9660-53CD70BD7208}" type="sibTrans" cxnId="{98132884-10D5-4620-AB4F-5B87C5D07F2B}">
      <dgm:prSet/>
      <dgm:spPr/>
      <dgm:t>
        <a:bodyPr/>
        <a:lstStyle/>
        <a:p>
          <a:endParaRPr lang="en-US"/>
        </a:p>
      </dgm:t>
    </dgm:pt>
    <dgm:pt modelId="{5584D82E-5938-4027-B06D-7B105E489667}">
      <dgm:prSet/>
      <dgm:spPr/>
      <dgm:t>
        <a:bodyPr/>
        <a:lstStyle/>
        <a:p>
          <a:r>
            <a:rPr lang="it-IT"/>
            <a:t>Anche se lo stimolo somiglia in tutto e per tutto al prototipo di A, in quel contesto sarebbe stata comunque maggiore la probabilità di B. </a:t>
          </a:r>
          <a:endParaRPr lang="en-US"/>
        </a:p>
      </dgm:t>
    </dgm:pt>
    <dgm:pt modelId="{C0A7867A-93B8-4CC6-9320-633AA02626DC}" type="parTrans" cxnId="{353D9E7E-0A53-47F4-8543-A179841360C6}">
      <dgm:prSet/>
      <dgm:spPr/>
      <dgm:t>
        <a:bodyPr/>
        <a:lstStyle/>
        <a:p>
          <a:endParaRPr lang="en-US"/>
        </a:p>
      </dgm:t>
    </dgm:pt>
    <dgm:pt modelId="{9009AA2E-2820-4E3F-AFB3-98A65D250434}" type="sibTrans" cxnId="{353D9E7E-0A53-47F4-8543-A179841360C6}">
      <dgm:prSet/>
      <dgm:spPr/>
      <dgm:t>
        <a:bodyPr/>
        <a:lstStyle/>
        <a:p>
          <a:endParaRPr lang="en-US"/>
        </a:p>
      </dgm:t>
    </dgm:pt>
    <dgm:pt modelId="{ED1274A8-F339-40F7-8054-FEC87DB978F2}">
      <dgm:prSet/>
      <dgm:spPr/>
      <dgm:t>
        <a:bodyPr/>
        <a:lstStyle/>
        <a:p>
          <a:r>
            <a:rPr lang="it-IT"/>
            <a:t>Ma la stima di somiglianza sarebbe rimasta identica, guidando il giudizio verso A</a:t>
          </a:r>
          <a:endParaRPr lang="en-US"/>
        </a:p>
      </dgm:t>
    </dgm:pt>
    <dgm:pt modelId="{6B8AA99A-891C-4A01-8C8F-87901320C0D1}" type="parTrans" cxnId="{3AC81C5C-E7A5-4C53-BD33-BBC4FDF601C5}">
      <dgm:prSet/>
      <dgm:spPr/>
      <dgm:t>
        <a:bodyPr/>
        <a:lstStyle/>
        <a:p>
          <a:endParaRPr lang="en-US"/>
        </a:p>
      </dgm:t>
    </dgm:pt>
    <dgm:pt modelId="{A0864A7D-0F90-4748-B762-059E994C2391}" type="sibTrans" cxnId="{3AC81C5C-E7A5-4C53-BD33-BBC4FDF601C5}">
      <dgm:prSet/>
      <dgm:spPr/>
      <dgm:t>
        <a:bodyPr/>
        <a:lstStyle/>
        <a:p>
          <a:endParaRPr lang="en-US"/>
        </a:p>
      </dgm:t>
    </dgm:pt>
    <dgm:pt modelId="{A1179244-22CF-4207-B0B9-00B966711254}">
      <dgm:prSet/>
      <dgm:spPr/>
      <dgm:t>
        <a:bodyPr/>
        <a:lstStyle/>
        <a:p>
          <a:r>
            <a:rPr lang="it-IT"/>
            <a:t>Questo meccanismo può portare a significativi errori di classificazione per stimoli con priori molto basse, come malattie rare, procedimenti penali, o giudizi di attribuzione di responsabilità a membri di minoranze</a:t>
          </a:r>
          <a:endParaRPr lang="en-US"/>
        </a:p>
      </dgm:t>
    </dgm:pt>
    <dgm:pt modelId="{4C5B1ADB-81AB-46C3-BAE2-42B8A362FA1A}" type="parTrans" cxnId="{75A6FBB1-6105-45FA-B610-634729B7C5C4}">
      <dgm:prSet/>
      <dgm:spPr/>
      <dgm:t>
        <a:bodyPr/>
        <a:lstStyle/>
        <a:p>
          <a:endParaRPr lang="en-US"/>
        </a:p>
      </dgm:t>
    </dgm:pt>
    <dgm:pt modelId="{483D9307-A16D-4CC4-82A2-D9169D004766}" type="sibTrans" cxnId="{75A6FBB1-6105-45FA-B610-634729B7C5C4}">
      <dgm:prSet/>
      <dgm:spPr/>
      <dgm:t>
        <a:bodyPr/>
        <a:lstStyle/>
        <a:p>
          <a:endParaRPr lang="en-US"/>
        </a:p>
      </dgm:t>
    </dgm:pt>
    <dgm:pt modelId="{FB63E339-D2BA-4346-B84E-1FE6368F8BF3}" type="pres">
      <dgm:prSet presAssocID="{6F55551B-24DD-44B3-8550-5C02F937D6A8}" presName="vert0" presStyleCnt="0">
        <dgm:presLayoutVars>
          <dgm:dir/>
          <dgm:animOne val="branch"/>
          <dgm:animLvl val="lvl"/>
        </dgm:presLayoutVars>
      </dgm:prSet>
      <dgm:spPr/>
    </dgm:pt>
    <dgm:pt modelId="{F54D525A-FB6D-B242-AFB2-B20B4D8C7BB9}" type="pres">
      <dgm:prSet presAssocID="{0124FE87-181E-4813-A205-39819EB84A4F}" presName="thickLine" presStyleLbl="alignNode1" presStyleIdx="0" presStyleCnt="5"/>
      <dgm:spPr/>
    </dgm:pt>
    <dgm:pt modelId="{D3A9237C-0864-504F-81A4-38B9A442294E}" type="pres">
      <dgm:prSet presAssocID="{0124FE87-181E-4813-A205-39819EB84A4F}" presName="horz1" presStyleCnt="0"/>
      <dgm:spPr/>
    </dgm:pt>
    <dgm:pt modelId="{07A540BB-D3BA-8D4F-B1E9-103CD19832F4}" type="pres">
      <dgm:prSet presAssocID="{0124FE87-181E-4813-A205-39819EB84A4F}" presName="tx1" presStyleLbl="revTx" presStyleIdx="0" presStyleCnt="5"/>
      <dgm:spPr/>
    </dgm:pt>
    <dgm:pt modelId="{51AC7609-3B6B-324E-98D2-86AC8D56D8E3}" type="pres">
      <dgm:prSet presAssocID="{0124FE87-181E-4813-A205-39819EB84A4F}" presName="vert1" presStyleCnt="0"/>
      <dgm:spPr/>
    </dgm:pt>
    <dgm:pt modelId="{ECCFEA67-B5BD-AF4C-A52B-84E1B058792F}" type="pres">
      <dgm:prSet presAssocID="{E4B579CD-94B5-4B59-8FFE-79D59939BEB1}" presName="thickLine" presStyleLbl="alignNode1" presStyleIdx="1" presStyleCnt="5"/>
      <dgm:spPr/>
    </dgm:pt>
    <dgm:pt modelId="{EC951A5F-B567-7244-B491-AF5E61734EA1}" type="pres">
      <dgm:prSet presAssocID="{E4B579CD-94B5-4B59-8FFE-79D59939BEB1}" presName="horz1" presStyleCnt="0"/>
      <dgm:spPr/>
    </dgm:pt>
    <dgm:pt modelId="{A9D1EFF8-2E71-E74B-807E-1CCC48A714DE}" type="pres">
      <dgm:prSet presAssocID="{E4B579CD-94B5-4B59-8FFE-79D59939BEB1}" presName="tx1" presStyleLbl="revTx" presStyleIdx="1" presStyleCnt="5"/>
      <dgm:spPr/>
    </dgm:pt>
    <dgm:pt modelId="{07A9E22E-7922-6D44-93C7-68DA12EEF513}" type="pres">
      <dgm:prSet presAssocID="{E4B579CD-94B5-4B59-8FFE-79D59939BEB1}" presName="vert1" presStyleCnt="0"/>
      <dgm:spPr/>
    </dgm:pt>
    <dgm:pt modelId="{D86F8580-F30B-104E-A253-FC38CD4ED29E}" type="pres">
      <dgm:prSet presAssocID="{5584D82E-5938-4027-B06D-7B105E489667}" presName="thickLine" presStyleLbl="alignNode1" presStyleIdx="2" presStyleCnt="5"/>
      <dgm:spPr/>
    </dgm:pt>
    <dgm:pt modelId="{1F19A7AE-985C-9A40-88B5-71134019E28E}" type="pres">
      <dgm:prSet presAssocID="{5584D82E-5938-4027-B06D-7B105E489667}" presName="horz1" presStyleCnt="0"/>
      <dgm:spPr/>
    </dgm:pt>
    <dgm:pt modelId="{C3B8E3A5-EC7C-234F-916D-0D2B00D426A3}" type="pres">
      <dgm:prSet presAssocID="{5584D82E-5938-4027-B06D-7B105E489667}" presName="tx1" presStyleLbl="revTx" presStyleIdx="2" presStyleCnt="5"/>
      <dgm:spPr/>
    </dgm:pt>
    <dgm:pt modelId="{F941E433-7B92-C94A-939F-DAE7888DD014}" type="pres">
      <dgm:prSet presAssocID="{5584D82E-5938-4027-B06D-7B105E489667}" presName="vert1" presStyleCnt="0"/>
      <dgm:spPr/>
    </dgm:pt>
    <dgm:pt modelId="{7588C185-F14B-2C46-9436-B55A0AE4CBF0}" type="pres">
      <dgm:prSet presAssocID="{ED1274A8-F339-40F7-8054-FEC87DB978F2}" presName="thickLine" presStyleLbl="alignNode1" presStyleIdx="3" presStyleCnt="5"/>
      <dgm:spPr/>
    </dgm:pt>
    <dgm:pt modelId="{8D8F3681-9029-5940-9875-84498A25CEAA}" type="pres">
      <dgm:prSet presAssocID="{ED1274A8-F339-40F7-8054-FEC87DB978F2}" presName="horz1" presStyleCnt="0"/>
      <dgm:spPr/>
    </dgm:pt>
    <dgm:pt modelId="{79769723-A369-8E41-8B25-B70A2681DB9A}" type="pres">
      <dgm:prSet presAssocID="{ED1274A8-F339-40F7-8054-FEC87DB978F2}" presName="tx1" presStyleLbl="revTx" presStyleIdx="3" presStyleCnt="5"/>
      <dgm:spPr/>
    </dgm:pt>
    <dgm:pt modelId="{A8A84ACC-E633-9641-BF1A-9957A16A1BF3}" type="pres">
      <dgm:prSet presAssocID="{ED1274A8-F339-40F7-8054-FEC87DB978F2}" presName="vert1" presStyleCnt="0"/>
      <dgm:spPr/>
    </dgm:pt>
    <dgm:pt modelId="{21522E3E-169C-5B46-BF26-B54CC7ADA877}" type="pres">
      <dgm:prSet presAssocID="{A1179244-22CF-4207-B0B9-00B966711254}" presName="thickLine" presStyleLbl="alignNode1" presStyleIdx="4" presStyleCnt="5"/>
      <dgm:spPr/>
    </dgm:pt>
    <dgm:pt modelId="{22EC1A90-FF91-0E43-B3C5-D35BC7D71B38}" type="pres">
      <dgm:prSet presAssocID="{A1179244-22CF-4207-B0B9-00B966711254}" presName="horz1" presStyleCnt="0"/>
      <dgm:spPr/>
    </dgm:pt>
    <dgm:pt modelId="{9AF009C7-B6A8-8949-A544-621A30C3C8B6}" type="pres">
      <dgm:prSet presAssocID="{A1179244-22CF-4207-B0B9-00B966711254}" presName="tx1" presStyleLbl="revTx" presStyleIdx="4" presStyleCnt="5"/>
      <dgm:spPr/>
    </dgm:pt>
    <dgm:pt modelId="{F37EB413-8DBD-604E-8FE1-13899B020542}" type="pres">
      <dgm:prSet presAssocID="{A1179244-22CF-4207-B0B9-00B966711254}" presName="vert1" presStyleCnt="0"/>
      <dgm:spPr/>
    </dgm:pt>
  </dgm:ptLst>
  <dgm:cxnLst>
    <dgm:cxn modelId="{F1795300-833F-48BD-A6F3-807EEEF7B8A9}" srcId="{6F55551B-24DD-44B3-8550-5C02F937D6A8}" destId="{0124FE87-181E-4813-A205-39819EB84A4F}" srcOrd="0" destOrd="0" parTransId="{1EFD22AF-463B-4FFD-9D19-42007E4DCD86}" sibTransId="{FF289120-A387-4BDD-BF98-70F1A6235234}"/>
    <dgm:cxn modelId="{40617101-DC15-644C-86CA-DDDCE2A65E65}" type="presOf" srcId="{E4B579CD-94B5-4B59-8FFE-79D59939BEB1}" destId="{A9D1EFF8-2E71-E74B-807E-1CCC48A714DE}" srcOrd="0" destOrd="0" presId="urn:microsoft.com/office/officeart/2008/layout/LinedList"/>
    <dgm:cxn modelId="{0EB11B0F-87C1-2B4F-8451-D2C226E80A81}" type="presOf" srcId="{ED1274A8-F339-40F7-8054-FEC87DB978F2}" destId="{79769723-A369-8E41-8B25-B70A2681DB9A}" srcOrd="0" destOrd="0" presId="urn:microsoft.com/office/officeart/2008/layout/LinedList"/>
    <dgm:cxn modelId="{D04C8F49-27AD-0145-AC51-FA9508EFDAB3}" type="presOf" srcId="{6F55551B-24DD-44B3-8550-5C02F937D6A8}" destId="{FB63E339-D2BA-4346-B84E-1FE6368F8BF3}" srcOrd="0" destOrd="0" presId="urn:microsoft.com/office/officeart/2008/layout/LinedList"/>
    <dgm:cxn modelId="{3AC81C5C-E7A5-4C53-BD33-BBC4FDF601C5}" srcId="{6F55551B-24DD-44B3-8550-5C02F937D6A8}" destId="{ED1274A8-F339-40F7-8054-FEC87DB978F2}" srcOrd="3" destOrd="0" parTransId="{6B8AA99A-891C-4A01-8C8F-87901320C0D1}" sibTransId="{A0864A7D-0F90-4748-B762-059E994C2391}"/>
    <dgm:cxn modelId="{98282069-61A1-B442-9E31-3D9399540D05}" type="presOf" srcId="{0124FE87-181E-4813-A205-39819EB84A4F}" destId="{07A540BB-D3BA-8D4F-B1E9-103CD19832F4}" srcOrd="0" destOrd="0" presId="urn:microsoft.com/office/officeart/2008/layout/LinedList"/>
    <dgm:cxn modelId="{353D9E7E-0A53-47F4-8543-A179841360C6}" srcId="{6F55551B-24DD-44B3-8550-5C02F937D6A8}" destId="{5584D82E-5938-4027-B06D-7B105E489667}" srcOrd="2" destOrd="0" parTransId="{C0A7867A-93B8-4CC6-9320-633AA02626DC}" sibTransId="{9009AA2E-2820-4E3F-AFB3-98A65D250434}"/>
    <dgm:cxn modelId="{98132884-10D5-4620-AB4F-5B87C5D07F2B}" srcId="{6F55551B-24DD-44B3-8550-5C02F937D6A8}" destId="{E4B579CD-94B5-4B59-8FFE-79D59939BEB1}" srcOrd="1" destOrd="0" parTransId="{B3B5C56A-D2DE-4D54-B5E1-D785DFE02533}" sibTransId="{239DB233-65B6-442D-9660-53CD70BD7208}"/>
    <dgm:cxn modelId="{75A6FBB1-6105-45FA-B610-634729B7C5C4}" srcId="{6F55551B-24DD-44B3-8550-5C02F937D6A8}" destId="{A1179244-22CF-4207-B0B9-00B966711254}" srcOrd="4" destOrd="0" parTransId="{4C5B1ADB-81AB-46C3-BAE2-42B8A362FA1A}" sibTransId="{483D9307-A16D-4CC4-82A2-D9169D004766}"/>
    <dgm:cxn modelId="{DFD991D0-5998-9743-AE9B-0143AB6E039F}" type="presOf" srcId="{5584D82E-5938-4027-B06D-7B105E489667}" destId="{C3B8E3A5-EC7C-234F-916D-0D2B00D426A3}" srcOrd="0" destOrd="0" presId="urn:microsoft.com/office/officeart/2008/layout/LinedList"/>
    <dgm:cxn modelId="{8AF75DEE-83BB-2147-A343-F5AD864CA510}" type="presOf" srcId="{A1179244-22CF-4207-B0B9-00B966711254}" destId="{9AF009C7-B6A8-8949-A544-621A30C3C8B6}" srcOrd="0" destOrd="0" presId="urn:microsoft.com/office/officeart/2008/layout/LinedList"/>
    <dgm:cxn modelId="{600CC959-E626-9E43-8BAA-CC534DC88F6D}" type="presParOf" srcId="{FB63E339-D2BA-4346-B84E-1FE6368F8BF3}" destId="{F54D525A-FB6D-B242-AFB2-B20B4D8C7BB9}" srcOrd="0" destOrd="0" presId="urn:microsoft.com/office/officeart/2008/layout/LinedList"/>
    <dgm:cxn modelId="{13D90B97-8283-F94B-A700-6C315AA88ADB}" type="presParOf" srcId="{FB63E339-D2BA-4346-B84E-1FE6368F8BF3}" destId="{D3A9237C-0864-504F-81A4-38B9A442294E}" srcOrd="1" destOrd="0" presId="urn:microsoft.com/office/officeart/2008/layout/LinedList"/>
    <dgm:cxn modelId="{62CDE014-98E1-FA4B-AEB0-ABFE17F0F6C5}" type="presParOf" srcId="{D3A9237C-0864-504F-81A4-38B9A442294E}" destId="{07A540BB-D3BA-8D4F-B1E9-103CD19832F4}" srcOrd="0" destOrd="0" presId="urn:microsoft.com/office/officeart/2008/layout/LinedList"/>
    <dgm:cxn modelId="{27C9315A-3BF0-1340-86AC-D14C73066160}" type="presParOf" srcId="{D3A9237C-0864-504F-81A4-38B9A442294E}" destId="{51AC7609-3B6B-324E-98D2-86AC8D56D8E3}" srcOrd="1" destOrd="0" presId="urn:microsoft.com/office/officeart/2008/layout/LinedList"/>
    <dgm:cxn modelId="{BE702BDB-97B3-1C48-9A65-57B105FF386C}" type="presParOf" srcId="{FB63E339-D2BA-4346-B84E-1FE6368F8BF3}" destId="{ECCFEA67-B5BD-AF4C-A52B-84E1B058792F}" srcOrd="2" destOrd="0" presId="urn:microsoft.com/office/officeart/2008/layout/LinedList"/>
    <dgm:cxn modelId="{3C6D3E1E-C57D-D445-80BF-30B6CA698EDC}" type="presParOf" srcId="{FB63E339-D2BA-4346-B84E-1FE6368F8BF3}" destId="{EC951A5F-B567-7244-B491-AF5E61734EA1}" srcOrd="3" destOrd="0" presId="urn:microsoft.com/office/officeart/2008/layout/LinedList"/>
    <dgm:cxn modelId="{B686DA7F-B738-BB4F-A6A2-CDEDA0BF03E0}" type="presParOf" srcId="{EC951A5F-B567-7244-B491-AF5E61734EA1}" destId="{A9D1EFF8-2E71-E74B-807E-1CCC48A714DE}" srcOrd="0" destOrd="0" presId="urn:microsoft.com/office/officeart/2008/layout/LinedList"/>
    <dgm:cxn modelId="{DF20BB12-CB2A-F941-9D3C-E78D1DB9239C}" type="presParOf" srcId="{EC951A5F-B567-7244-B491-AF5E61734EA1}" destId="{07A9E22E-7922-6D44-93C7-68DA12EEF513}" srcOrd="1" destOrd="0" presId="urn:microsoft.com/office/officeart/2008/layout/LinedList"/>
    <dgm:cxn modelId="{58783445-2794-5E4A-93A5-AAC3FF967AD8}" type="presParOf" srcId="{FB63E339-D2BA-4346-B84E-1FE6368F8BF3}" destId="{D86F8580-F30B-104E-A253-FC38CD4ED29E}" srcOrd="4" destOrd="0" presId="urn:microsoft.com/office/officeart/2008/layout/LinedList"/>
    <dgm:cxn modelId="{5A488E45-1953-2346-A18E-5E5032534862}" type="presParOf" srcId="{FB63E339-D2BA-4346-B84E-1FE6368F8BF3}" destId="{1F19A7AE-985C-9A40-88B5-71134019E28E}" srcOrd="5" destOrd="0" presId="urn:microsoft.com/office/officeart/2008/layout/LinedList"/>
    <dgm:cxn modelId="{2EBC02D0-6C4D-1F4E-84EF-4E91F5B28CE7}" type="presParOf" srcId="{1F19A7AE-985C-9A40-88B5-71134019E28E}" destId="{C3B8E3A5-EC7C-234F-916D-0D2B00D426A3}" srcOrd="0" destOrd="0" presId="urn:microsoft.com/office/officeart/2008/layout/LinedList"/>
    <dgm:cxn modelId="{33F9BE3A-8D9D-6D40-B936-091968C1F025}" type="presParOf" srcId="{1F19A7AE-985C-9A40-88B5-71134019E28E}" destId="{F941E433-7B92-C94A-939F-DAE7888DD014}" srcOrd="1" destOrd="0" presId="urn:microsoft.com/office/officeart/2008/layout/LinedList"/>
    <dgm:cxn modelId="{055C5BE5-48C2-B547-9E2D-03E3568D2716}" type="presParOf" srcId="{FB63E339-D2BA-4346-B84E-1FE6368F8BF3}" destId="{7588C185-F14B-2C46-9436-B55A0AE4CBF0}" srcOrd="6" destOrd="0" presId="urn:microsoft.com/office/officeart/2008/layout/LinedList"/>
    <dgm:cxn modelId="{22BDDC5C-F67D-DD45-92F8-36F235975DE7}" type="presParOf" srcId="{FB63E339-D2BA-4346-B84E-1FE6368F8BF3}" destId="{8D8F3681-9029-5940-9875-84498A25CEAA}" srcOrd="7" destOrd="0" presId="urn:microsoft.com/office/officeart/2008/layout/LinedList"/>
    <dgm:cxn modelId="{85FE5752-213B-F448-80C3-31671B121128}" type="presParOf" srcId="{8D8F3681-9029-5940-9875-84498A25CEAA}" destId="{79769723-A369-8E41-8B25-B70A2681DB9A}" srcOrd="0" destOrd="0" presId="urn:microsoft.com/office/officeart/2008/layout/LinedList"/>
    <dgm:cxn modelId="{53F94010-4F25-C949-8096-7A635FF6408C}" type="presParOf" srcId="{8D8F3681-9029-5940-9875-84498A25CEAA}" destId="{A8A84ACC-E633-9641-BF1A-9957A16A1BF3}" srcOrd="1" destOrd="0" presId="urn:microsoft.com/office/officeart/2008/layout/LinedList"/>
    <dgm:cxn modelId="{14681B09-31D9-6043-B98B-5F79E4C737DC}" type="presParOf" srcId="{FB63E339-D2BA-4346-B84E-1FE6368F8BF3}" destId="{21522E3E-169C-5B46-BF26-B54CC7ADA877}" srcOrd="8" destOrd="0" presId="urn:microsoft.com/office/officeart/2008/layout/LinedList"/>
    <dgm:cxn modelId="{8566C7D8-4077-F04A-93C0-348CD406B3EB}" type="presParOf" srcId="{FB63E339-D2BA-4346-B84E-1FE6368F8BF3}" destId="{22EC1A90-FF91-0E43-B3C5-D35BC7D71B38}" srcOrd="9" destOrd="0" presId="urn:microsoft.com/office/officeart/2008/layout/LinedList"/>
    <dgm:cxn modelId="{99D671AD-7CA7-444C-8B00-038D21899A42}" type="presParOf" srcId="{22EC1A90-FF91-0E43-B3C5-D35BC7D71B38}" destId="{9AF009C7-B6A8-8949-A544-621A30C3C8B6}" srcOrd="0" destOrd="0" presId="urn:microsoft.com/office/officeart/2008/layout/LinedList"/>
    <dgm:cxn modelId="{E5EA8B1C-E46A-A942-8581-AB6B0262F34D}" type="presParOf" srcId="{22EC1A90-FF91-0E43-B3C5-D35BC7D71B38}" destId="{F37EB413-8DBD-604E-8FE1-13899B02054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9F70138F-D552-43C7-AB29-024D07FF0FF7}" type="doc">
      <dgm:prSet loTypeId="urn:microsoft.com/office/officeart/2005/8/layout/process4" loCatId="process" qsTypeId="urn:microsoft.com/office/officeart/2005/8/quickstyle/simple4" qsCatId="simple" csTypeId="urn:microsoft.com/office/officeart/2005/8/colors/colorful2" csCatId="colorful"/>
      <dgm:spPr/>
      <dgm:t>
        <a:bodyPr/>
        <a:lstStyle/>
        <a:p>
          <a:endParaRPr lang="en-US"/>
        </a:p>
      </dgm:t>
    </dgm:pt>
    <dgm:pt modelId="{19954299-6315-496A-9D33-4303C8FAFC7D}">
      <dgm:prSet/>
      <dgm:spPr/>
      <dgm:t>
        <a:bodyPr/>
        <a:lstStyle/>
        <a:p>
          <a:r>
            <a:rPr lang="it-IT" dirty="0">
              <a:solidFill>
                <a:schemeClr val="tx1"/>
              </a:solidFill>
            </a:rPr>
            <a:t>Esperimento di Allen e Brooks, 1991</a:t>
          </a:r>
          <a:endParaRPr lang="en-US" dirty="0">
            <a:solidFill>
              <a:schemeClr val="tx1"/>
            </a:solidFill>
          </a:endParaRPr>
        </a:p>
      </dgm:t>
    </dgm:pt>
    <dgm:pt modelId="{558DE5BD-B20B-46C9-AB1D-68D5D39301AE}" type="parTrans" cxnId="{F365BE8A-83B9-41AE-8B23-3B968B2DBA1D}">
      <dgm:prSet/>
      <dgm:spPr/>
      <dgm:t>
        <a:bodyPr/>
        <a:lstStyle/>
        <a:p>
          <a:endParaRPr lang="en-US"/>
        </a:p>
      </dgm:t>
    </dgm:pt>
    <dgm:pt modelId="{4983DE5D-129C-43E8-8EA8-9AF18F90D1B9}" type="sibTrans" cxnId="{F365BE8A-83B9-41AE-8B23-3B968B2DBA1D}">
      <dgm:prSet/>
      <dgm:spPr/>
      <dgm:t>
        <a:bodyPr/>
        <a:lstStyle/>
        <a:p>
          <a:endParaRPr lang="en-US"/>
        </a:p>
      </dgm:t>
    </dgm:pt>
    <dgm:pt modelId="{5C6A53EA-B55C-469C-8F1C-EBBCBF1EB51E}">
      <dgm:prSet/>
      <dgm:spPr/>
      <dgm:t>
        <a:bodyPr/>
        <a:lstStyle/>
        <a:p>
          <a:r>
            <a:rPr lang="it-IT" dirty="0">
              <a:solidFill>
                <a:schemeClr val="tx1"/>
              </a:solidFill>
            </a:rPr>
            <a:t>Nella fase di </a:t>
          </a:r>
          <a:r>
            <a:rPr lang="it-IT" i="1" dirty="0">
              <a:solidFill>
                <a:schemeClr val="tx1"/>
              </a:solidFill>
            </a:rPr>
            <a:t>training</a:t>
          </a:r>
          <a:r>
            <a:rPr lang="it-IT" dirty="0">
              <a:solidFill>
                <a:schemeClr val="tx1"/>
              </a:solidFill>
            </a:rPr>
            <a:t>, i partecipanti dovevano imparare a classificare alcune figure che rappresentavano animali immaginari (“scavatori” </a:t>
          </a:r>
          <a:r>
            <a:rPr lang="it-IT" i="1" dirty="0">
              <a:solidFill>
                <a:schemeClr val="tx1"/>
              </a:solidFill>
            </a:rPr>
            <a:t>vs “costruttori”)</a:t>
          </a:r>
          <a:endParaRPr lang="en-US" dirty="0">
            <a:solidFill>
              <a:schemeClr val="tx1"/>
            </a:solidFill>
          </a:endParaRPr>
        </a:p>
      </dgm:t>
    </dgm:pt>
    <dgm:pt modelId="{8DC40DA5-9CDA-4A8E-A302-59F618F6D921}" type="parTrans" cxnId="{860A9EB7-8867-495F-8F8D-166B9886DF8C}">
      <dgm:prSet/>
      <dgm:spPr/>
      <dgm:t>
        <a:bodyPr/>
        <a:lstStyle/>
        <a:p>
          <a:endParaRPr lang="en-US"/>
        </a:p>
      </dgm:t>
    </dgm:pt>
    <dgm:pt modelId="{BDAA27EE-F567-4FFA-A151-09673A40C085}" type="sibTrans" cxnId="{860A9EB7-8867-495F-8F8D-166B9886DF8C}">
      <dgm:prSet/>
      <dgm:spPr/>
      <dgm:t>
        <a:bodyPr/>
        <a:lstStyle/>
        <a:p>
          <a:endParaRPr lang="en-US"/>
        </a:p>
      </dgm:t>
    </dgm:pt>
    <dgm:pt modelId="{0ABF175B-4CDC-46B1-8E13-FA714707A9BC}">
      <dgm:prSet/>
      <dgm:spPr/>
      <dgm:t>
        <a:bodyPr/>
        <a:lstStyle/>
        <a:p>
          <a:r>
            <a:rPr lang="it-IT" dirty="0">
              <a:solidFill>
                <a:schemeClr val="tx1"/>
              </a:solidFill>
            </a:rPr>
            <a:t>A metà dei partecipanti era fornita la regola</a:t>
          </a:r>
          <a:endParaRPr lang="en-US" dirty="0">
            <a:solidFill>
              <a:schemeClr val="tx1"/>
            </a:solidFill>
          </a:endParaRPr>
        </a:p>
      </dgm:t>
    </dgm:pt>
    <dgm:pt modelId="{F5BA607B-0DDF-4E85-9011-710EE967FDC7}" type="parTrans" cxnId="{F8E41FF9-3B77-4106-A94B-28D6C30139B7}">
      <dgm:prSet/>
      <dgm:spPr/>
      <dgm:t>
        <a:bodyPr/>
        <a:lstStyle/>
        <a:p>
          <a:endParaRPr lang="en-US"/>
        </a:p>
      </dgm:t>
    </dgm:pt>
    <dgm:pt modelId="{52B857AF-ED69-42A4-9CE5-75AE1D92C47B}" type="sibTrans" cxnId="{F8E41FF9-3B77-4106-A94B-28D6C30139B7}">
      <dgm:prSet/>
      <dgm:spPr/>
      <dgm:t>
        <a:bodyPr/>
        <a:lstStyle/>
        <a:p>
          <a:endParaRPr lang="en-US"/>
        </a:p>
      </dgm:t>
    </dgm:pt>
    <dgm:pt modelId="{5E52C72B-98A0-488A-84A2-8A0CCC5067CA}">
      <dgm:prSet/>
      <dgm:spPr/>
      <dgm:t>
        <a:bodyPr/>
        <a:lstStyle/>
        <a:p>
          <a:r>
            <a:rPr lang="it-IT"/>
            <a:t>Condizione “categorizzazione basata su regole”</a:t>
          </a:r>
          <a:endParaRPr lang="en-US"/>
        </a:p>
      </dgm:t>
    </dgm:pt>
    <dgm:pt modelId="{6DE44268-E1C7-4A69-B97E-06293D3F1C92}" type="parTrans" cxnId="{AA5215E5-2882-4D80-B723-73BD04C00BE7}">
      <dgm:prSet/>
      <dgm:spPr/>
      <dgm:t>
        <a:bodyPr/>
        <a:lstStyle/>
        <a:p>
          <a:endParaRPr lang="en-US"/>
        </a:p>
      </dgm:t>
    </dgm:pt>
    <dgm:pt modelId="{67AE1E9C-6A45-4AA9-9650-91598EB2EF4A}" type="sibTrans" cxnId="{AA5215E5-2882-4D80-B723-73BD04C00BE7}">
      <dgm:prSet/>
      <dgm:spPr/>
      <dgm:t>
        <a:bodyPr/>
        <a:lstStyle/>
        <a:p>
          <a:endParaRPr lang="en-US"/>
        </a:p>
      </dgm:t>
    </dgm:pt>
    <dgm:pt modelId="{053E8A8F-DB2F-4455-B4BB-0AF5C965FF12}">
      <dgm:prSet/>
      <dgm:spPr/>
      <dgm:t>
        <a:bodyPr/>
        <a:lstStyle/>
        <a:p>
          <a:r>
            <a:rPr lang="it-IT" dirty="0">
              <a:solidFill>
                <a:schemeClr val="tx1"/>
              </a:solidFill>
            </a:rPr>
            <a:t>L’altra metà doveva apprendere per prove ed errori</a:t>
          </a:r>
          <a:endParaRPr lang="en-US" dirty="0">
            <a:solidFill>
              <a:schemeClr val="tx1"/>
            </a:solidFill>
          </a:endParaRPr>
        </a:p>
      </dgm:t>
    </dgm:pt>
    <dgm:pt modelId="{A2906541-9C0A-4879-8AF5-CF8704C25C48}" type="parTrans" cxnId="{C21FF176-04CB-41F1-AA73-52413DE2236E}">
      <dgm:prSet/>
      <dgm:spPr/>
      <dgm:t>
        <a:bodyPr/>
        <a:lstStyle/>
        <a:p>
          <a:endParaRPr lang="en-US"/>
        </a:p>
      </dgm:t>
    </dgm:pt>
    <dgm:pt modelId="{F082A494-4DFE-4C5D-AD1F-64A952F43BFA}" type="sibTrans" cxnId="{C21FF176-04CB-41F1-AA73-52413DE2236E}">
      <dgm:prSet/>
      <dgm:spPr/>
      <dgm:t>
        <a:bodyPr/>
        <a:lstStyle/>
        <a:p>
          <a:endParaRPr lang="en-US"/>
        </a:p>
      </dgm:t>
    </dgm:pt>
    <dgm:pt modelId="{AA2C5DD3-3EE2-4355-ADA3-844423F6D2FD}">
      <dgm:prSet/>
      <dgm:spPr/>
      <dgm:t>
        <a:bodyPr/>
        <a:lstStyle/>
        <a:p>
          <a:r>
            <a:rPr lang="it-IT"/>
            <a:t>Condizione “categorizzazione basata su somiglianze”</a:t>
          </a:r>
          <a:endParaRPr lang="en-US"/>
        </a:p>
      </dgm:t>
    </dgm:pt>
    <dgm:pt modelId="{29638103-D8E0-49E4-B4DC-1DAC47E9BFDB}" type="parTrans" cxnId="{57D6B84A-7AD9-4E7D-BDB4-EA84A0A9F5FD}">
      <dgm:prSet/>
      <dgm:spPr/>
      <dgm:t>
        <a:bodyPr/>
        <a:lstStyle/>
        <a:p>
          <a:endParaRPr lang="en-US"/>
        </a:p>
      </dgm:t>
    </dgm:pt>
    <dgm:pt modelId="{FE442D36-5864-4B7F-8B71-092259F1FB0F}" type="sibTrans" cxnId="{57D6B84A-7AD9-4E7D-BDB4-EA84A0A9F5FD}">
      <dgm:prSet/>
      <dgm:spPr/>
      <dgm:t>
        <a:bodyPr/>
        <a:lstStyle/>
        <a:p>
          <a:endParaRPr lang="en-US"/>
        </a:p>
      </dgm:t>
    </dgm:pt>
    <dgm:pt modelId="{E4D7637F-D52B-F145-AA14-180076883EA3}" type="pres">
      <dgm:prSet presAssocID="{9F70138F-D552-43C7-AB29-024D07FF0FF7}" presName="Name0" presStyleCnt="0">
        <dgm:presLayoutVars>
          <dgm:dir/>
          <dgm:animLvl val="lvl"/>
          <dgm:resizeHandles val="exact"/>
        </dgm:presLayoutVars>
      </dgm:prSet>
      <dgm:spPr/>
    </dgm:pt>
    <dgm:pt modelId="{96A44D8C-4C93-1E4F-8691-F905B95C9CB5}" type="pres">
      <dgm:prSet presAssocID="{053E8A8F-DB2F-4455-B4BB-0AF5C965FF12}" presName="boxAndChildren" presStyleCnt="0"/>
      <dgm:spPr/>
    </dgm:pt>
    <dgm:pt modelId="{F237803F-8442-DB4A-9674-0C43F837C2F9}" type="pres">
      <dgm:prSet presAssocID="{053E8A8F-DB2F-4455-B4BB-0AF5C965FF12}" presName="parentTextBox" presStyleLbl="node1" presStyleIdx="0" presStyleCnt="4"/>
      <dgm:spPr/>
    </dgm:pt>
    <dgm:pt modelId="{E5899615-7D81-B04A-8D66-8301F6DA9D2C}" type="pres">
      <dgm:prSet presAssocID="{053E8A8F-DB2F-4455-B4BB-0AF5C965FF12}" presName="entireBox" presStyleLbl="node1" presStyleIdx="0" presStyleCnt="4"/>
      <dgm:spPr/>
    </dgm:pt>
    <dgm:pt modelId="{3B2130CA-1855-DB41-801A-F896E797FBDB}" type="pres">
      <dgm:prSet presAssocID="{053E8A8F-DB2F-4455-B4BB-0AF5C965FF12}" presName="descendantBox" presStyleCnt="0"/>
      <dgm:spPr/>
    </dgm:pt>
    <dgm:pt modelId="{BECDB3E4-ABAB-D942-BCA9-53F73AE3995F}" type="pres">
      <dgm:prSet presAssocID="{AA2C5DD3-3EE2-4355-ADA3-844423F6D2FD}" presName="childTextBox" presStyleLbl="fgAccFollowNode1" presStyleIdx="0" presStyleCnt="2">
        <dgm:presLayoutVars>
          <dgm:bulletEnabled val="1"/>
        </dgm:presLayoutVars>
      </dgm:prSet>
      <dgm:spPr/>
    </dgm:pt>
    <dgm:pt modelId="{74D6158B-7203-ED40-BFF3-18646945DD2E}" type="pres">
      <dgm:prSet presAssocID="{52B857AF-ED69-42A4-9CE5-75AE1D92C47B}" presName="sp" presStyleCnt="0"/>
      <dgm:spPr/>
    </dgm:pt>
    <dgm:pt modelId="{E2BFCF06-1F67-BF4E-B2CE-AF2F7994D0D8}" type="pres">
      <dgm:prSet presAssocID="{0ABF175B-4CDC-46B1-8E13-FA714707A9BC}" presName="arrowAndChildren" presStyleCnt="0"/>
      <dgm:spPr/>
    </dgm:pt>
    <dgm:pt modelId="{A93BB45E-8BB3-314E-A8F2-9727DB5F9601}" type="pres">
      <dgm:prSet presAssocID="{0ABF175B-4CDC-46B1-8E13-FA714707A9BC}" presName="parentTextArrow" presStyleLbl="node1" presStyleIdx="0" presStyleCnt="4"/>
      <dgm:spPr/>
    </dgm:pt>
    <dgm:pt modelId="{B7C58915-C15B-7243-ACF5-9E7D6071DECF}" type="pres">
      <dgm:prSet presAssocID="{0ABF175B-4CDC-46B1-8E13-FA714707A9BC}" presName="arrow" presStyleLbl="node1" presStyleIdx="1" presStyleCnt="4"/>
      <dgm:spPr/>
    </dgm:pt>
    <dgm:pt modelId="{A10E2EDA-397F-F041-B8AE-12386038172E}" type="pres">
      <dgm:prSet presAssocID="{0ABF175B-4CDC-46B1-8E13-FA714707A9BC}" presName="descendantArrow" presStyleCnt="0"/>
      <dgm:spPr/>
    </dgm:pt>
    <dgm:pt modelId="{3A1361DF-A5D0-1042-A35B-107EF0437EE8}" type="pres">
      <dgm:prSet presAssocID="{5E52C72B-98A0-488A-84A2-8A0CCC5067CA}" presName="childTextArrow" presStyleLbl="fgAccFollowNode1" presStyleIdx="1" presStyleCnt="2">
        <dgm:presLayoutVars>
          <dgm:bulletEnabled val="1"/>
        </dgm:presLayoutVars>
      </dgm:prSet>
      <dgm:spPr/>
    </dgm:pt>
    <dgm:pt modelId="{1316BACD-FFDC-1748-A7B1-697F835F1D51}" type="pres">
      <dgm:prSet presAssocID="{BDAA27EE-F567-4FFA-A151-09673A40C085}" presName="sp" presStyleCnt="0"/>
      <dgm:spPr/>
    </dgm:pt>
    <dgm:pt modelId="{3743DC02-39F5-9A4A-99CF-321FF77A2758}" type="pres">
      <dgm:prSet presAssocID="{5C6A53EA-B55C-469C-8F1C-EBBCBF1EB51E}" presName="arrowAndChildren" presStyleCnt="0"/>
      <dgm:spPr/>
    </dgm:pt>
    <dgm:pt modelId="{1799EAAB-5207-9F4D-87B8-DBFBA528D33A}" type="pres">
      <dgm:prSet presAssocID="{5C6A53EA-B55C-469C-8F1C-EBBCBF1EB51E}" presName="parentTextArrow" presStyleLbl="node1" presStyleIdx="2" presStyleCnt="4"/>
      <dgm:spPr/>
    </dgm:pt>
    <dgm:pt modelId="{44F210A7-B2C9-C741-BFC3-2CC36F6825D1}" type="pres">
      <dgm:prSet presAssocID="{4983DE5D-129C-43E8-8EA8-9AF18F90D1B9}" presName="sp" presStyleCnt="0"/>
      <dgm:spPr/>
    </dgm:pt>
    <dgm:pt modelId="{DD9FB9FF-90B5-0745-A9F4-9060CE909A18}" type="pres">
      <dgm:prSet presAssocID="{19954299-6315-496A-9D33-4303C8FAFC7D}" presName="arrowAndChildren" presStyleCnt="0"/>
      <dgm:spPr/>
    </dgm:pt>
    <dgm:pt modelId="{24B66BBC-852C-644A-AB02-93AA5DC1FCEB}" type="pres">
      <dgm:prSet presAssocID="{19954299-6315-496A-9D33-4303C8FAFC7D}" presName="parentTextArrow" presStyleLbl="node1" presStyleIdx="3" presStyleCnt="4"/>
      <dgm:spPr/>
    </dgm:pt>
  </dgm:ptLst>
  <dgm:cxnLst>
    <dgm:cxn modelId="{056BF006-BE82-9347-8F88-506198EE223D}" type="presOf" srcId="{9F70138F-D552-43C7-AB29-024D07FF0FF7}" destId="{E4D7637F-D52B-F145-AA14-180076883EA3}" srcOrd="0" destOrd="0" presId="urn:microsoft.com/office/officeart/2005/8/layout/process4"/>
    <dgm:cxn modelId="{2E85B418-AB36-E04B-B64D-DBBC331747D0}" type="presOf" srcId="{19954299-6315-496A-9D33-4303C8FAFC7D}" destId="{24B66BBC-852C-644A-AB02-93AA5DC1FCEB}" srcOrd="0" destOrd="0" presId="urn:microsoft.com/office/officeart/2005/8/layout/process4"/>
    <dgm:cxn modelId="{6133AA2E-D7DF-0E40-8DD0-ECF6B324B5F1}" type="presOf" srcId="{053E8A8F-DB2F-4455-B4BB-0AF5C965FF12}" destId="{E5899615-7D81-B04A-8D66-8301F6DA9D2C}" srcOrd="1" destOrd="0" presId="urn:microsoft.com/office/officeart/2005/8/layout/process4"/>
    <dgm:cxn modelId="{ADD72949-9721-7147-BD3D-047D0ACAB59A}" type="presOf" srcId="{0ABF175B-4CDC-46B1-8E13-FA714707A9BC}" destId="{A93BB45E-8BB3-314E-A8F2-9727DB5F9601}" srcOrd="0" destOrd="0" presId="urn:microsoft.com/office/officeart/2005/8/layout/process4"/>
    <dgm:cxn modelId="{57D6B84A-7AD9-4E7D-BDB4-EA84A0A9F5FD}" srcId="{053E8A8F-DB2F-4455-B4BB-0AF5C965FF12}" destId="{AA2C5DD3-3EE2-4355-ADA3-844423F6D2FD}" srcOrd="0" destOrd="0" parTransId="{29638103-D8E0-49E4-B4DC-1DAC47E9BFDB}" sibTransId="{FE442D36-5864-4B7F-8B71-092259F1FB0F}"/>
    <dgm:cxn modelId="{C7E86A59-FC6E-D24C-933D-6D1DFC545E80}" type="presOf" srcId="{5E52C72B-98A0-488A-84A2-8A0CCC5067CA}" destId="{3A1361DF-A5D0-1042-A35B-107EF0437EE8}" srcOrd="0" destOrd="0" presId="urn:microsoft.com/office/officeart/2005/8/layout/process4"/>
    <dgm:cxn modelId="{F74B1068-471C-434F-90EC-F09F539CF8D8}" type="presOf" srcId="{5C6A53EA-B55C-469C-8F1C-EBBCBF1EB51E}" destId="{1799EAAB-5207-9F4D-87B8-DBFBA528D33A}" srcOrd="0" destOrd="0" presId="urn:microsoft.com/office/officeart/2005/8/layout/process4"/>
    <dgm:cxn modelId="{C21FF176-04CB-41F1-AA73-52413DE2236E}" srcId="{9F70138F-D552-43C7-AB29-024D07FF0FF7}" destId="{053E8A8F-DB2F-4455-B4BB-0AF5C965FF12}" srcOrd="3" destOrd="0" parTransId="{A2906541-9C0A-4879-8AF5-CF8704C25C48}" sibTransId="{F082A494-4DFE-4C5D-AD1F-64A952F43BFA}"/>
    <dgm:cxn modelId="{2B4F1184-453C-8549-972E-67088A7272E3}" type="presOf" srcId="{AA2C5DD3-3EE2-4355-ADA3-844423F6D2FD}" destId="{BECDB3E4-ABAB-D942-BCA9-53F73AE3995F}" srcOrd="0" destOrd="0" presId="urn:microsoft.com/office/officeart/2005/8/layout/process4"/>
    <dgm:cxn modelId="{F365BE8A-83B9-41AE-8B23-3B968B2DBA1D}" srcId="{9F70138F-D552-43C7-AB29-024D07FF0FF7}" destId="{19954299-6315-496A-9D33-4303C8FAFC7D}" srcOrd="0" destOrd="0" parTransId="{558DE5BD-B20B-46C9-AB1D-68D5D39301AE}" sibTransId="{4983DE5D-129C-43E8-8EA8-9AF18F90D1B9}"/>
    <dgm:cxn modelId="{860A9EB7-8867-495F-8F8D-166B9886DF8C}" srcId="{9F70138F-D552-43C7-AB29-024D07FF0FF7}" destId="{5C6A53EA-B55C-469C-8F1C-EBBCBF1EB51E}" srcOrd="1" destOrd="0" parTransId="{8DC40DA5-9CDA-4A8E-A302-59F618F6D921}" sibTransId="{BDAA27EE-F567-4FFA-A151-09673A40C085}"/>
    <dgm:cxn modelId="{0B7AD8C5-7F47-BB4A-A969-17C02F5AC1D4}" type="presOf" srcId="{0ABF175B-4CDC-46B1-8E13-FA714707A9BC}" destId="{B7C58915-C15B-7243-ACF5-9E7D6071DECF}" srcOrd="1" destOrd="0" presId="urn:microsoft.com/office/officeart/2005/8/layout/process4"/>
    <dgm:cxn modelId="{82ED90D5-6BD2-6F45-922D-57B44D57AC68}" type="presOf" srcId="{053E8A8F-DB2F-4455-B4BB-0AF5C965FF12}" destId="{F237803F-8442-DB4A-9674-0C43F837C2F9}" srcOrd="0" destOrd="0" presId="urn:microsoft.com/office/officeart/2005/8/layout/process4"/>
    <dgm:cxn modelId="{AA5215E5-2882-4D80-B723-73BD04C00BE7}" srcId="{0ABF175B-4CDC-46B1-8E13-FA714707A9BC}" destId="{5E52C72B-98A0-488A-84A2-8A0CCC5067CA}" srcOrd="0" destOrd="0" parTransId="{6DE44268-E1C7-4A69-B97E-06293D3F1C92}" sibTransId="{67AE1E9C-6A45-4AA9-9650-91598EB2EF4A}"/>
    <dgm:cxn modelId="{F8E41FF9-3B77-4106-A94B-28D6C30139B7}" srcId="{9F70138F-D552-43C7-AB29-024D07FF0FF7}" destId="{0ABF175B-4CDC-46B1-8E13-FA714707A9BC}" srcOrd="2" destOrd="0" parTransId="{F5BA607B-0DDF-4E85-9011-710EE967FDC7}" sibTransId="{52B857AF-ED69-42A4-9CE5-75AE1D92C47B}"/>
    <dgm:cxn modelId="{2E496886-2533-1E4F-8DBA-9B5853442D68}" type="presParOf" srcId="{E4D7637F-D52B-F145-AA14-180076883EA3}" destId="{96A44D8C-4C93-1E4F-8691-F905B95C9CB5}" srcOrd="0" destOrd="0" presId="urn:microsoft.com/office/officeart/2005/8/layout/process4"/>
    <dgm:cxn modelId="{2B61B386-7F44-5946-A607-59C677AF050A}" type="presParOf" srcId="{96A44D8C-4C93-1E4F-8691-F905B95C9CB5}" destId="{F237803F-8442-DB4A-9674-0C43F837C2F9}" srcOrd="0" destOrd="0" presId="urn:microsoft.com/office/officeart/2005/8/layout/process4"/>
    <dgm:cxn modelId="{D3B5C14B-EEA5-1048-B77B-C9794016C49F}" type="presParOf" srcId="{96A44D8C-4C93-1E4F-8691-F905B95C9CB5}" destId="{E5899615-7D81-B04A-8D66-8301F6DA9D2C}" srcOrd="1" destOrd="0" presId="urn:microsoft.com/office/officeart/2005/8/layout/process4"/>
    <dgm:cxn modelId="{C5E0E2A0-C60A-7647-80F7-876A5EC5E169}" type="presParOf" srcId="{96A44D8C-4C93-1E4F-8691-F905B95C9CB5}" destId="{3B2130CA-1855-DB41-801A-F896E797FBDB}" srcOrd="2" destOrd="0" presId="urn:microsoft.com/office/officeart/2005/8/layout/process4"/>
    <dgm:cxn modelId="{95771DD0-AA33-EE48-9F15-0F2CB26BEBBA}" type="presParOf" srcId="{3B2130CA-1855-DB41-801A-F896E797FBDB}" destId="{BECDB3E4-ABAB-D942-BCA9-53F73AE3995F}" srcOrd="0" destOrd="0" presId="urn:microsoft.com/office/officeart/2005/8/layout/process4"/>
    <dgm:cxn modelId="{95013774-A6BA-CA48-8338-3E5C55806842}" type="presParOf" srcId="{E4D7637F-D52B-F145-AA14-180076883EA3}" destId="{74D6158B-7203-ED40-BFF3-18646945DD2E}" srcOrd="1" destOrd="0" presId="urn:microsoft.com/office/officeart/2005/8/layout/process4"/>
    <dgm:cxn modelId="{94EA044F-1DBD-574C-99B1-8CC05751FE35}" type="presParOf" srcId="{E4D7637F-D52B-F145-AA14-180076883EA3}" destId="{E2BFCF06-1F67-BF4E-B2CE-AF2F7994D0D8}" srcOrd="2" destOrd="0" presId="urn:microsoft.com/office/officeart/2005/8/layout/process4"/>
    <dgm:cxn modelId="{E95675DF-768F-334D-900F-071D1C3F538E}" type="presParOf" srcId="{E2BFCF06-1F67-BF4E-B2CE-AF2F7994D0D8}" destId="{A93BB45E-8BB3-314E-A8F2-9727DB5F9601}" srcOrd="0" destOrd="0" presId="urn:microsoft.com/office/officeart/2005/8/layout/process4"/>
    <dgm:cxn modelId="{BA9806B4-2A55-3148-B41F-AAE4179CEDB7}" type="presParOf" srcId="{E2BFCF06-1F67-BF4E-B2CE-AF2F7994D0D8}" destId="{B7C58915-C15B-7243-ACF5-9E7D6071DECF}" srcOrd="1" destOrd="0" presId="urn:microsoft.com/office/officeart/2005/8/layout/process4"/>
    <dgm:cxn modelId="{25F7D284-B629-DF45-9BC8-EDCB73BDA1D7}" type="presParOf" srcId="{E2BFCF06-1F67-BF4E-B2CE-AF2F7994D0D8}" destId="{A10E2EDA-397F-F041-B8AE-12386038172E}" srcOrd="2" destOrd="0" presId="urn:microsoft.com/office/officeart/2005/8/layout/process4"/>
    <dgm:cxn modelId="{C6342EB0-4788-B248-B760-FDF989ADBD84}" type="presParOf" srcId="{A10E2EDA-397F-F041-B8AE-12386038172E}" destId="{3A1361DF-A5D0-1042-A35B-107EF0437EE8}" srcOrd="0" destOrd="0" presId="urn:microsoft.com/office/officeart/2005/8/layout/process4"/>
    <dgm:cxn modelId="{07E6CF04-34DC-8D46-938C-39732EEB1B0C}" type="presParOf" srcId="{E4D7637F-D52B-F145-AA14-180076883EA3}" destId="{1316BACD-FFDC-1748-A7B1-697F835F1D51}" srcOrd="3" destOrd="0" presId="urn:microsoft.com/office/officeart/2005/8/layout/process4"/>
    <dgm:cxn modelId="{7F0CC9D1-A526-BF41-8B66-ED5BF07D56B7}" type="presParOf" srcId="{E4D7637F-D52B-F145-AA14-180076883EA3}" destId="{3743DC02-39F5-9A4A-99CF-321FF77A2758}" srcOrd="4" destOrd="0" presId="urn:microsoft.com/office/officeart/2005/8/layout/process4"/>
    <dgm:cxn modelId="{E70DA85E-CD8D-7549-8EE0-7525BE1830F8}" type="presParOf" srcId="{3743DC02-39F5-9A4A-99CF-321FF77A2758}" destId="{1799EAAB-5207-9F4D-87B8-DBFBA528D33A}" srcOrd="0" destOrd="0" presId="urn:microsoft.com/office/officeart/2005/8/layout/process4"/>
    <dgm:cxn modelId="{80DA4DBF-70CF-EA47-91A2-E16FF8219209}" type="presParOf" srcId="{E4D7637F-D52B-F145-AA14-180076883EA3}" destId="{44F210A7-B2C9-C741-BFC3-2CC36F6825D1}" srcOrd="5" destOrd="0" presId="urn:microsoft.com/office/officeart/2005/8/layout/process4"/>
    <dgm:cxn modelId="{4B7E4E84-31CF-2A4E-A264-51664E1F0559}" type="presParOf" srcId="{E4D7637F-D52B-F145-AA14-180076883EA3}" destId="{DD9FB9FF-90B5-0745-A9F4-9060CE909A18}" srcOrd="6" destOrd="0" presId="urn:microsoft.com/office/officeart/2005/8/layout/process4"/>
    <dgm:cxn modelId="{9926A976-0C49-B345-B99C-E0EDC7BBCBA5}" type="presParOf" srcId="{DD9FB9FF-90B5-0745-A9F4-9060CE909A18}" destId="{24B66BBC-852C-644A-AB02-93AA5DC1FCEB}"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5ECD52CC-78FE-4EA7-8E79-40DA23522E2A}"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8EEF3B68-7E60-4786-9021-63C18F289517}">
      <dgm:prSet/>
      <dgm:spPr/>
      <dgm:t>
        <a:bodyPr/>
        <a:lstStyle/>
        <a:p>
          <a:r>
            <a:rPr lang="it-IT"/>
            <a:t>Quando le informazioni a disposizione su uno stimolo sono incomplete per alcuni attributi, la classificazione procede egualmente, basandosi sugli attributi disponibili</a:t>
          </a:r>
          <a:endParaRPr lang="en-US"/>
        </a:p>
      </dgm:t>
    </dgm:pt>
    <dgm:pt modelId="{15C47023-CF18-421A-AFEC-67D3758853B9}" type="parTrans" cxnId="{225C3679-DF48-40A7-8327-092448568477}">
      <dgm:prSet/>
      <dgm:spPr/>
      <dgm:t>
        <a:bodyPr/>
        <a:lstStyle/>
        <a:p>
          <a:endParaRPr lang="en-US"/>
        </a:p>
      </dgm:t>
    </dgm:pt>
    <dgm:pt modelId="{2A1B1177-790E-4ACA-BDCC-FEDFDFA39520}" type="sibTrans" cxnId="{225C3679-DF48-40A7-8327-092448568477}">
      <dgm:prSet/>
      <dgm:spPr/>
      <dgm:t>
        <a:bodyPr/>
        <a:lstStyle/>
        <a:p>
          <a:endParaRPr lang="en-US"/>
        </a:p>
      </dgm:t>
    </dgm:pt>
    <dgm:pt modelId="{C97E3B81-FC11-452B-AAEB-DFFDF4BCBCBA}">
      <dgm:prSet/>
      <dgm:spPr/>
      <dgm:t>
        <a:bodyPr/>
        <a:lstStyle/>
        <a:p>
          <a:r>
            <a:rPr lang="it-IT"/>
            <a:t>Esempio: classificare con il prototipo di A = 1?11 o con la sua regola semplificata A= f</a:t>
          </a:r>
          <a:r>
            <a:rPr lang="it-IT" baseline="-25000"/>
            <a:t>1</a:t>
          </a:r>
          <a:r>
            <a:rPr lang="it-IT"/>
            <a:t> uno stimolo deteriorato 1???</a:t>
          </a:r>
          <a:endParaRPr lang="en-US"/>
        </a:p>
      </dgm:t>
    </dgm:pt>
    <dgm:pt modelId="{41B25685-77D3-4DAC-8CDB-4FAF5DFB1141}" type="parTrans" cxnId="{754DA2E3-D5CB-4EDD-9F3F-3364566543CE}">
      <dgm:prSet/>
      <dgm:spPr/>
      <dgm:t>
        <a:bodyPr/>
        <a:lstStyle/>
        <a:p>
          <a:endParaRPr lang="en-US"/>
        </a:p>
      </dgm:t>
    </dgm:pt>
    <dgm:pt modelId="{7704B9C1-E7AD-40D1-A501-FCD10ACBDFE1}" type="sibTrans" cxnId="{754DA2E3-D5CB-4EDD-9F3F-3364566543CE}">
      <dgm:prSet/>
      <dgm:spPr/>
      <dgm:t>
        <a:bodyPr/>
        <a:lstStyle/>
        <a:p>
          <a:endParaRPr lang="en-US"/>
        </a:p>
      </dgm:t>
    </dgm:pt>
    <dgm:pt modelId="{6E0B9C1F-1F66-4D1E-9949-94AC64A6D608}">
      <dgm:prSet/>
      <dgm:spPr/>
      <dgm:t>
        <a:bodyPr/>
        <a:lstStyle/>
        <a:p>
          <a:r>
            <a:rPr lang="it-IT"/>
            <a:t>Il confronto con il prototipo sia “un A” [probability gain(A) = 24,4%; probability gain(B) =−30,6%], e l’uso della regola semplificata raggiunge la stessa conclusione. </a:t>
          </a:r>
          <a:endParaRPr lang="en-US"/>
        </a:p>
      </dgm:t>
    </dgm:pt>
    <dgm:pt modelId="{14372CA0-44F6-4E08-AB45-A24858F2432B}" type="parTrans" cxnId="{33AC264B-1F5D-4A4D-B09B-4700CCC84F1A}">
      <dgm:prSet/>
      <dgm:spPr/>
      <dgm:t>
        <a:bodyPr/>
        <a:lstStyle/>
        <a:p>
          <a:endParaRPr lang="en-US"/>
        </a:p>
      </dgm:t>
    </dgm:pt>
    <dgm:pt modelId="{452E8F07-2AF3-4FE7-A7EB-01B8D47CF186}" type="sibTrans" cxnId="{33AC264B-1F5D-4A4D-B09B-4700CCC84F1A}">
      <dgm:prSet/>
      <dgm:spPr/>
      <dgm:t>
        <a:bodyPr/>
        <a:lstStyle/>
        <a:p>
          <a:endParaRPr lang="en-US"/>
        </a:p>
      </dgm:t>
    </dgm:pt>
    <dgm:pt modelId="{EB78838A-C5B8-4882-8281-2AFA000904FB}">
      <dgm:prSet/>
      <dgm:spPr/>
      <dgm:t>
        <a:bodyPr/>
        <a:lstStyle/>
        <a:p>
          <a:r>
            <a:rPr lang="it-IT"/>
            <a:t>Se non è possibile ottenere ulteriori informazioni sullo stimolo, verrebbe classificato come “A”</a:t>
          </a:r>
          <a:endParaRPr lang="en-US"/>
        </a:p>
      </dgm:t>
    </dgm:pt>
    <dgm:pt modelId="{3B72A0DB-C3D6-4963-ACD9-8166D03600C8}" type="parTrans" cxnId="{A0D2E4B9-A4B2-44B2-9675-5BBADA773374}">
      <dgm:prSet/>
      <dgm:spPr/>
      <dgm:t>
        <a:bodyPr/>
        <a:lstStyle/>
        <a:p>
          <a:endParaRPr lang="en-US"/>
        </a:p>
      </dgm:t>
    </dgm:pt>
    <dgm:pt modelId="{D95D1191-5E3E-43BD-AAD7-923EA8A5FBD1}" type="sibTrans" cxnId="{A0D2E4B9-A4B2-44B2-9675-5BBADA773374}">
      <dgm:prSet/>
      <dgm:spPr/>
      <dgm:t>
        <a:bodyPr/>
        <a:lstStyle/>
        <a:p>
          <a:endParaRPr lang="en-US"/>
        </a:p>
      </dgm:t>
    </dgm:pt>
    <dgm:pt modelId="{17C09E9C-2506-9543-9CDF-094BEFCFC7C1}" type="pres">
      <dgm:prSet presAssocID="{5ECD52CC-78FE-4EA7-8E79-40DA23522E2A}" presName="vert0" presStyleCnt="0">
        <dgm:presLayoutVars>
          <dgm:dir/>
          <dgm:animOne val="branch"/>
          <dgm:animLvl val="lvl"/>
        </dgm:presLayoutVars>
      </dgm:prSet>
      <dgm:spPr/>
    </dgm:pt>
    <dgm:pt modelId="{5B95A919-4077-0446-BA2F-291B2DB8328A}" type="pres">
      <dgm:prSet presAssocID="{8EEF3B68-7E60-4786-9021-63C18F289517}" presName="thickLine" presStyleLbl="alignNode1" presStyleIdx="0" presStyleCnt="4"/>
      <dgm:spPr/>
    </dgm:pt>
    <dgm:pt modelId="{7882735C-87CF-1441-8A35-D932005327C0}" type="pres">
      <dgm:prSet presAssocID="{8EEF3B68-7E60-4786-9021-63C18F289517}" presName="horz1" presStyleCnt="0"/>
      <dgm:spPr/>
    </dgm:pt>
    <dgm:pt modelId="{B3AED902-A40D-184C-AD24-641F84D8C949}" type="pres">
      <dgm:prSet presAssocID="{8EEF3B68-7E60-4786-9021-63C18F289517}" presName="tx1" presStyleLbl="revTx" presStyleIdx="0" presStyleCnt="4"/>
      <dgm:spPr/>
    </dgm:pt>
    <dgm:pt modelId="{3FB4D17D-BFF4-D44C-90D2-6F7035129F81}" type="pres">
      <dgm:prSet presAssocID="{8EEF3B68-7E60-4786-9021-63C18F289517}" presName="vert1" presStyleCnt="0"/>
      <dgm:spPr/>
    </dgm:pt>
    <dgm:pt modelId="{2D36F625-87FB-1744-9F22-E339E2621972}" type="pres">
      <dgm:prSet presAssocID="{C97E3B81-FC11-452B-AAEB-DFFDF4BCBCBA}" presName="thickLine" presStyleLbl="alignNode1" presStyleIdx="1" presStyleCnt="4"/>
      <dgm:spPr/>
    </dgm:pt>
    <dgm:pt modelId="{AC8CA1A7-47A4-8A43-9FC3-3F1667CF0699}" type="pres">
      <dgm:prSet presAssocID="{C97E3B81-FC11-452B-AAEB-DFFDF4BCBCBA}" presName="horz1" presStyleCnt="0"/>
      <dgm:spPr/>
    </dgm:pt>
    <dgm:pt modelId="{6BB73F43-0949-F44D-B526-E5026A1BC978}" type="pres">
      <dgm:prSet presAssocID="{C97E3B81-FC11-452B-AAEB-DFFDF4BCBCBA}" presName="tx1" presStyleLbl="revTx" presStyleIdx="1" presStyleCnt="4"/>
      <dgm:spPr/>
    </dgm:pt>
    <dgm:pt modelId="{F09BF347-2188-D348-80A5-193F99F21D06}" type="pres">
      <dgm:prSet presAssocID="{C97E3B81-FC11-452B-AAEB-DFFDF4BCBCBA}" presName="vert1" presStyleCnt="0"/>
      <dgm:spPr/>
    </dgm:pt>
    <dgm:pt modelId="{4BD55A42-E69B-9342-8D65-D4495A908F6F}" type="pres">
      <dgm:prSet presAssocID="{6E0B9C1F-1F66-4D1E-9949-94AC64A6D608}" presName="thickLine" presStyleLbl="alignNode1" presStyleIdx="2" presStyleCnt="4"/>
      <dgm:spPr/>
    </dgm:pt>
    <dgm:pt modelId="{45FDBCE3-0EF8-F344-88F6-E0A4B43A5DD9}" type="pres">
      <dgm:prSet presAssocID="{6E0B9C1F-1F66-4D1E-9949-94AC64A6D608}" presName="horz1" presStyleCnt="0"/>
      <dgm:spPr/>
    </dgm:pt>
    <dgm:pt modelId="{2812D103-EBF8-2D45-96D3-8A1826A0F447}" type="pres">
      <dgm:prSet presAssocID="{6E0B9C1F-1F66-4D1E-9949-94AC64A6D608}" presName="tx1" presStyleLbl="revTx" presStyleIdx="2" presStyleCnt="4"/>
      <dgm:spPr/>
    </dgm:pt>
    <dgm:pt modelId="{50E502AC-86BC-4E44-A332-7C20DBEE5AE7}" type="pres">
      <dgm:prSet presAssocID="{6E0B9C1F-1F66-4D1E-9949-94AC64A6D608}" presName="vert1" presStyleCnt="0"/>
      <dgm:spPr/>
    </dgm:pt>
    <dgm:pt modelId="{5632567E-EBAD-1940-A699-1FDFA698BB34}" type="pres">
      <dgm:prSet presAssocID="{EB78838A-C5B8-4882-8281-2AFA000904FB}" presName="thickLine" presStyleLbl="alignNode1" presStyleIdx="3" presStyleCnt="4"/>
      <dgm:spPr/>
    </dgm:pt>
    <dgm:pt modelId="{DEB86A55-0ED4-5546-9F3A-0E05B577A7A2}" type="pres">
      <dgm:prSet presAssocID="{EB78838A-C5B8-4882-8281-2AFA000904FB}" presName="horz1" presStyleCnt="0"/>
      <dgm:spPr/>
    </dgm:pt>
    <dgm:pt modelId="{47AFCAC4-D0CB-D64D-BCE0-BB166217EAAC}" type="pres">
      <dgm:prSet presAssocID="{EB78838A-C5B8-4882-8281-2AFA000904FB}" presName="tx1" presStyleLbl="revTx" presStyleIdx="3" presStyleCnt="4"/>
      <dgm:spPr/>
    </dgm:pt>
    <dgm:pt modelId="{8FECFB98-B0A4-724E-9010-DEFC90B274E1}" type="pres">
      <dgm:prSet presAssocID="{EB78838A-C5B8-4882-8281-2AFA000904FB}" presName="vert1" presStyleCnt="0"/>
      <dgm:spPr/>
    </dgm:pt>
  </dgm:ptLst>
  <dgm:cxnLst>
    <dgm:cxn modelId="{4040A42D-23F4-D04A-8D2C-FB04266CAC1A}" type="presOf" srcId="{6E0B9C1F-1F66-4D1E-9949-94AC64A6D608}" destId="{2812D103-EBF8-2D45-96D3-8A1826A0F447}" srcOrd="0" destOrd="0" presId="urn:microsoft.com/office/officeart/2008/layout/LinedList"/>
    <dgm:cxn modelId="{C009243A-3BFD-4243-BD8D-C103852BC050}" type="presOf" srcId="{8EEF3B68-7E60-4786-9021-63C18F289517}" destId="{B3AED902-A40D-184C-AD24-641F84D8C949}" srcOrd="0" destOrd="0" presId="urn:microsoft.com/office/officeart/2008/layout/LinedList"/>
    <dgm:cxn modelId="{33AC264B-1F5D-4A4D-B09B-4700CCC84F1A}" srcId="{5ECD52CC-78FE-4EA7-8E79-40DA23522E2A}" destId="{6E0B9C1F-1F66-4D1E-9949-94AC64A6D608}" srcOrd="2" destOrd="0" parTransId="{14372CA0-44F6-4E08-AB45-A24858F2432B}" sibTransId="{452E8F07-2AF3-4FE7-A7EB-01B8D47CF186}"/>
    <dgm:cxn modelId="{225C3679-DF48-40A7-8327-092448568477}" srcId="{5ECD52CC-78FE-4EA7-8E79-40DA23522E2A}" destId="{8EEF3B68-7E60-4786-9021-63C18F289517}" srcOrd="0" destOrd="0" parTransId="{15C47023-CF18-421A-AFEC-67D3758853B9}" sibTransId="{2A1B1177-790E-4ACA-BDCC-FEDFDFA39520}"/>
    <dgm:cxn modelId="{7917B17A-416E-ED4A-B523-5CD9E183E3DD}" type="presOf" srcId="{EB78838A-C5B8-4882-8281-2AFA000904FB}" destId="{47AFCAC4-D0CB-D64D-BCE0-BB166217EAAC}" srcOrd="0" destOrd="0" presId="urn:microsoft.com/office/officeart/2008/layout/LinedList"/>
    <dgm:cxn modelId="{6AF3F783-4FE0-3946-8217-5B2CEFAEC9D5}" type="presOf" srcId="{5ECD52CC-78FE-4EA7-8E79-40DA23522E2A}" destId="{17C09E9C-2506-9543-9CDF-094BEFCFC7C1}" srcOrd="0" destOrd="0" presId="urn:microsoft.com/office/officeart/2008/layout/LinedList"/>
    <dgm:cxn modelId="{63DAD98B-CE1D-4F41-B2B1-0C2B85A7C677}" type="presOf" srcId="{C97E3B81-FC11-452B-AAEB-DFFDF4BCBCBA}" destId="{6BB73F43-0949-F44D-B526-E5026A1BC978}" srcOrd="0" destOrd="0" presId="urn:microsoft.com/office/officeart/2008/layout/LinedList"/>
    <dgm:cxn modelId="{A0D2E4B9-A4B2-44B2-9675-5BBADA773374}" srcId="{5ECD52CC-78FE-4EA7-8E79-40DA23522E2A}" destId="{EB78838A-C5B8-4882-8281-2AFA000904FB}" srcOrd="3" destOrd="0" parTransId="{3B72A0DB-C3D6-4963-ACD9-8166D03600C8}" sibTransId="{D95D1191-5E3E-43BD-AAD7-923EA8A5FBD1}"/>
    <dgm:cxn modelId="{754DA2E3-D5CB-4EDD-9F3F-3364566543CE}" srcId="{5ECD52CC-78FE-4EA7-8E79-40DA23522E2A}" destId="{C97E3B81-FC11-452B-AAEB-DFFDF4BCBCBA}" srcOrd="1" destOrd="0" parTransId="{41B25685-77D3-4DAC-8CDB-4FAF5DFB1141}" sibTransId="{7704B9C1-E7AD-40D1-A501-FCD10ACBDFE1}"/>
    <dgm:cxn modelId="{AB39D466-B785-F646-A2E4-5A9F20093DDE}" type="presParOf" srcId="{17C09E9C-2506-9543-9CDF-094BEFCFC7C1}" destId="{5B95A919-4077-0446-BA2F-291B2DB8328A}" srcOrd="0" destOrd="0" presId="urn:microsoft.com/office/officeart/2008/layout/LinedList"/>
    <dgm:cxn modelId="{70A47C2F-4DBD-2B4C-BA23-97CC123ACD31}" type="presParOf" srcId="{17C09E9C-2506-9543-9CDF-094BEFCFC7C1}" destId="{7882735C-87CF-1441-8A35-D932005327C0}" srcOrd="1" destOrd="0" presId="urn:microsoft.com/office/officeart/2008/layout/LinedList"/>
    <dgm:cxn modelId="{28867972-344C-4F4E-A196-970BCC1F1ECC}" type="presParOf" srcId="{7882735C-87CF-1441-8A35-D932005327C0}" destId="{B3AED902-A40D-184C-AD24-641F84D8C949}" srcOrd="0" destOrd="0" presId="urn:microsoft.com/office/officeart/2008/layout/LinedList"/>
    <dgm:cxn modelId="{3B127382-84D5-FA46-9F5B-F40584A230ED}" type="presParOf" srcId="{7882735C-87CF-1441-8A35-D932005327C0}" destId="{3FB4D17D-BFF4-D44C-90D2-6F7035129F81}" srcOrd="1" destOrd="0" presId="urn:microsoft.com/office/officeart/2008/layout/LinedList"/>
    <dgm:cxn modelId="{EC7E74FF-EF9C-A541-B50D-487789958558}" type="presParOf" srcId="{17C09E9C-2506-9543-9CDF-094BEFCFC7C1}" destId="{2D36F625-87FB-1744-9F22-E339E2621972}" srcOrd="2" destOrd="0" presId="urn:microsoft.com/office/officeart/2008/layout/LinedList"/>
    <dgm:cxn modelId="{636054F6-FEC5-1A46-BA3D-27C04E4E61D5}" type="presParOf" srcId="{17C09E9C-2506-9543-9CDF-094BEFCFC7C1}" destId="{AC8CA1A7-47A4-8A43-9FC3-3F1667CF0699}" srcOrd="3" destOrd="0" presId="urn:microsoft.com/office/officeart/2008/layout/LinedList"/>
    <dgm:cxn modelId="{233C2625-44DB-504C-80E5-26F9868B40AE}" type="presParOf" srcId="{AC8CA1A7-47A4-8A43-9FC3-3F1667CF0699}" destId="{6BB73F43-0949-F44D-B526-E5026A1BC978}" srcOrd="0" destOrd="0" presId="urn:microsoft.com/office/officeart/2008/layout/LinedList"/>
    <dgm:cxn modelId="{582036CC-7419-D141-B8D3-8CF3E1305DA9}" type="presParOf" srcId="{AC8CA1A7-47A4-8A43-9FC3-3F1667CF0699}" destId="{F09BF347-2188-D348-80A5-193F99F21D06}" srcOrd="1" destOrd="0" presId="urn:microsoft.com/office/officeart/2008/layout/LinedList"/>
    <dgm:cxn modelId="{6922C207-2015-C74B-B8F7-F5BDCC0A4F81}" type="presParOf" srcId="{17C09E9C-2506-9543-9CDF-094BEFCFC7C1}" destId="{4BD55A42-E69B-9342-8D65-D4495A908F6F}" srcOrd="4" destOrd="0" presId="urn:microsoft.com/office/officeart/2008/layout/LinedList"/>
    <dgm:cxn modelId="{70245ECF-73FE-5C4F-BB0A-49A13CF1F172}" type="presParOf" srcId="{17C09E9C-2506-9543-9CDF-094BEFCFC7C1}" destId="{45FDBCE3-0EF8-F344-88F6-E0A4B43A5DD9}" srcOrd="5" destOrd="0" presId="urn:microsoft.com/office/officeart/2008/layout/LinedList"/>
    <dgm:cxn modelId="{70D17A93-FF39-0E41-B80E-8BDB0D492CF6}" type="presParOf" srcId="{45FDBCE3-0EF8-F344-88F6-E0A4B43A5DD9}" destId="{2812D103-EBF8-2D45-96D3-8A1826A0F447}" srcOrd="0" destOrd="0" presId="urn:microsoft.com/office/officeart/2008/layout/LinedList"/>
    <dgm:cxn modelId="{BC5CDC49-8A9E-444E-A2DD-EB1611D0D7E7}" type="presParOf" srcId="{45FDBCE3-0EF8-F344-88F6-E0A4B43A5DD9}" destId="{50E502AC-86BC-4E44-A332-7C20DBEE5AE7}" srcOrd="1" destOrd="0" presId="urn:microsoft.com/office/officeart/2008/layout/LinedList"/>
    <dgm:cxn modelId="{0CF65402-0EC9-3846-89FD-6B707D6D80C8}" type="presParOf" srcId="{17C09E9C-2506-9543-9CDF-094BEFCFC7C1}" destId="{5632567E-EBAD-1940-A699-1FDFA698BB34}" srcOrd="6" destOrd="0" presId="urn:microsoft.com/office/officeart/2008/layout/LinedList"/>
    <dgm:cxn modelId="{51C97AB6-9309-6A4A-9057-461D1501C708}" type="presParOf" srcId="{17C09E9C-2506-9543-9CDF-094BEFCFC7C1}" destId="{DEB86A55-0ED4-5546-9F3A-0E05B577A7A2}" srcOrd="7" destOrd="0" presId="urn:microsoft.com/office/officeart/2008/layout/LinedList"/>
    <dgm:cxn modelId="{60BD205B-DA33-0940-9390-6291AA228B80}" type="presParOf" srcId="{DEB86A55-0ED4-5546-9F3A-0E05B577A7A2}" destId="{47AFCAC4-D0CB-D64D-BCE0-BB166217EAAC}" srcOrd="0" destOrd="0" presId="urn:microsoft.com/office/officeart/2008/layout/LinedList"/>
    <dgm:cxn modelId="{46B25CF0-CD81-DD4B-B308-29DF81AAE2B5}" type="presParOf" srcId="{DEB86A55-0ED4-5546-9F3A-0E05B577A7A2}" destId="{8FECFB98-B0A4-724E-9010-DEFC90B274E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083F11D7-81D0-4C01-9A94-CA86DC5B713F}"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F6C3640D-B3DD-48A3-AAC1-B3D6243606DC}">
      <dgm:prSet/>
      <dgm:spPr/>
      <dgm:t>
        <a:bodyPr/>
        <a:lstStyle/>
        <a:p>
          <a:r>
            <a:rPr lang="it-IT"/>
            <a:t>La memoria registra soprattutto le informazioni che servono al riconoscimento, perdendo rapidamente traccia delle informazioni che non sono servite a quello scopo</a:t>
          </a:r>
          <a:endParaRPr lang="en-US"/>
        </a:p>
      </dgm:t>
    </dgm:pt>
    <dgm:pt modelId="{6F8AA7C8-F5DC-412D-A02A-CDE97568F529}" type="parTrans" cxnId="{B9A3E0DD-34B6-46F6-AB32-F03BB9C85FC4}">
      <dgm:prSet/>
      <dgm:spPr/>
      <dgm:t>
        <a:bodyPr/>
        <a:lstStyle/>
        <a:p>
          <a:endParaRPr lang="en-US"/>
        </a:p>
      </dgm:t>
    </dgm:pt>
    <dgm:pt modelId="{C2FA44DE-6324-4E44-BAB6-160431CC8587}" type="sibTrans" cxnId="{B9A3E0DD-34B6-46F6-AB32-F03BB9C85FC4}">
      <dgm:prSet/>
      <dgm:spPr/>
      <dgm:t>
        <a:bodyPr/>
        <a:lstStyle/>
        <a:p>
          <a:endParaRPr lang="en-US"/>
        </a:p>
      </dgm:t>
    </dgm:pt>
    <dgm:pt modelId="{22E8CD4F-3A1A-4136-BA52-3A42EED99998}">
      <dgm:prSet/>
      <dgm:spPr/>
      <dgm:t>
        <a:bodyPr/>
        <a:lstStyle/>
        <a:p>
          <a:r>
            <a:rPr lang="it-IT"/>
            <a:t>Con il trascorrere del tempo, i ricordi si adattano sempre di più agli schemi concettuali tramite i quali li abbiamo categorizzati</a:t>
          </a:r>
          <a:endParaRPr lang="en-US"/>
        </a:p>
      </dgm:t>
    </dgm:pt>
    <dgm:pt modelId="{9EDB7D0B-2655-4379-91E4-8A948270242C}" type="parTrans" cxnId="{57D95A77-CB63-418C-BA82-302546F78536}">
      <dgm:prSet/>
      <dgm:spPr/>
      <dgm:t>
        <a:bodyPr/>
        <a:lstStyle/>
        <a:p>
          <a:endParaRPr lang="en-US"/>
        </a:p>
      </dgm:t>
    </dgm:pt>
    <dgm:pt modelId="{96C8DDB9-E390-4A1D-9FA9-E5D053394426}" type="sibTrans" cxnId="{57D95A77-CB63-418C-BA82-302546F78536}">
      <dgm:prSet/>
      <dgm:spPr/>
      <dgm:t>
        <a:bodyPr/>
        <a:lstStyle/>
        <a:p>
          <a:endParaRPr lang="en-US"/>
        </a:p>
      </dgm:t>
    </dgm:pt>
    <dgm:pt modelId="{F756A8A4-75FF-4FD2-8BC4-82B696AB7FEA}">
      <dgm:prSet/>
      <dgm:spPr/>
      <dgm:t>
        <a:bodyPr/>
        <a:lstStyle/>
        <a:p>
          <a:r>
            <a:rPr lang="it-IT"/>
            <a:t>Attributi che inizialmente sono stati proiettati per via inferenziale sullo stimolo possono diventare </a:t>
          </a:r>
          <a:r>
            <a:rPr lang="it-IT" b="1"/>
            <a:t>veri e propri </a:t>
          </a:r>
          <a:r>
            <a:rPr lang="it-IT"/>
            <a:t>ricordi dello stimolo stesso</a:t>
          </a:r>
          <a:endParaRPr lang="en-US"/>
        </a:p>
      </dgm:t>
    </dgm:pt>
    <dgm:pt modelId="{BABC4823-3839-40D0-B485-85A3EE8A145A}" type="parTrans" cxnId="{D12A3E4B-E4AF-4453-9BCD-584CE8239A7C}">
      <dgm:prSet/>
      <dgm:spPr/>
      <dgm:t>
        <a:bodyPr/>
        <a:lstStyle/>
        <a:p>
          <a:endParaRPr lang="en-US"/>
        </a:p>
      </dgm:t>
    </dgm:pt>
    <dgm:pt modelId="{858A52C8-5B16-48C7-BEC2-12C7AF1B0ED6}" type="sibTrans" cxnId="{D12A3E4B-E4AF-4453-9BCD-584CE8239A7C}">
      <dgm:prSet/>
      <dgm:spPr/>
      <dgm:t>
        <a:bodyPr/>
        <a:lstStyle/>
        <a:p>
          <a:endParaRPr lang="en-US"/>
        </a:p>
      </dgm:t>
    </dgm:pt>
    <dgm:pt modelId="{A2539D78-CCB3-4954-A29F-19EC21C9C070}">
      <dgm:prSet/>
      <dgm:spPr/>
      <dgm:t>
        <a:bodyPr/>
        <a:lstStyle/>
        <a:p>
          <a:r>
            <a:rPr lang="it-IT"/>
            <a:t>Nella psicologia della testimonianza questo meccanismo contribuisce alla genesi di </a:t>
          </a:r>
          <a:r>
            <a:rPr lang="it-IT" b="1"/>
            <a:t>falsi ricordi</a:t>
          </a:r>
          <a:endParaRPr lang="en-US"/>
        </a:p>
      </dgm:t>
    </dgm:pt>
    <dgm:pt modelId="{ECC3F9E1-11D5-4033-9D4B-2F1F4FFE24A4}" type="parTrans" cxnId="{7B02E9B8-B6F5-4C25-A348-41E9DCB1886D}">
      <dgm:prSet/>
      <dgm:spPr/>
      <dgm:t>
        <a:bodyPr/>
        <a:lstStyle/>
        <a:p>
          <a:endParaRPr lang="en-US"/>
        </a:p>
      </dgm:t>
    </dgm:pt>
    <dgm:pt modelId="{A61898EC-16DE-415A-B276-C9D342A6759F}" type="sibTrans" cxnId="{7B02E9B8-B6F5-4C25-A348-41E9DCB1886D}">
      <dgm:prSet/>
      <dgm:spPr/>
      <dgm:t>
        <a:bodyPr/>
        <a:lstStyle/>
        <a:p>
          <a:endParaRPr lang="en-US"/>
        </a:p>
      </dgm:t>
    </dgm:pt>
    <dgm:pt modelId="{167542CF-31D7-7F41-804A-EEE7D5BC9D5B}" type="pres">
      <dgm:prSet presAssocID="{083F11D7-81D0-4C01-9A94-CA86DC5B713F}" presName="vert0" presStyleCnt="0">
        <dgm:presLayoutVars>
          <dgm:dir/>
          <dgm:animOne val="branch"/>
          <dgm:animLvl val="lvl"/>
        </dgm:presLayoutVars>
      </dgm:prSet>
      <dgm:spPr/>
    </dgm:pt>
    <dgm:pt modelId="{2460621A-6A77-1D4E-AEB9-50427666141C}" type="pres">
      <dgm:prSet presAssocID="{F6C3640D-B3DD-48A3-AAC1-B3D6243606DC}" presName="thickLine" presStyleLbl="alignNode1" presStyleIdx="0" presStyleCnt="4"/>
      <dgm:spPr/>
    </dgm:pt>
    <dgm:pt modelId="{3D01C2D4-0907-2A4D-955E-ED0DD4A9F193}" type="pres">
      <dgm:prSet presAssocID="{F6C3640D-B3DD-48A3-AAC1-B3D6243606DC}" presName="horz1" presStyleCnt="0"/>
      <dgm:spPr/>
    </dgm:pt>
    <dgm:pt modelId="{287B429D-EE95-ED44-A47A-3925703A0EB0}" type="pres">
      <dgm:prSet presAssocID="{F6C3640D-B3DD-48A3-AAC1-B3D6243606DC}" presName="tx1" presStyleLbl="revTx" presStyleIdx="0" presStyleCnt="4"/>
      <dgm:spPr/>
    </dgm:pt>
    <dgm:pt modelId="{BDC19ADC-A2BF-AB42-B06B-4C10B6A0841E}" type="pres">
      <dgm:prSet presAssocID="{F6C3640D-B3DD-48A3-AAC1-B3D6243606DC}" presName="vert1" presStyleCnt="0"/>
      <dgm:spPr/>
    </dgm:pt>
    <dgm:pt modelId="{716AA567-F50D-0C49-B051-056AF407AC2D}" type="pres">
      <dgm:prSet presAssocID="{22E8CD4F-3A1A-4136-BA52-3A42EED99998}" presName="thickLine" presStyleLbl="alignNode1" presStyleIdx="1" presStyleCnt="4"/>
      <dgm:spPr/>
    </dgm:pt>
    <dgm:pt modelId="{8CFFA88F-2F59-5043-9E41-7706C4AE2B36}" type="pres">
      <dgm:prSet presAssocID="{22E8CD4F-3A1A-4136-BA52-3A42EED99998}" presName="horz1" presStyleCnt="0"/>
      <dgm:spPr/>
    </dgm:pt>
    <dgm:pt modelId="{FB3F939E-BFE8-894D-A178-0A8697364959}" type="pres">
      <dgm:prSet presAssocID="{22E8CD4F-3A1A-4136-BA52-3A42EED99998}" presName="tx1" presStyleLbl="revTx" presStyleIdx="1" presStyleCnt="4"/>
      <dgm:spPr/>
    </dgm:pt>
    <dgm:pt modelId="{E52FC0DF-F501-D746-BB2F-970CDEBD7740}" type="pres">
      <dgm:prSet presAssocID="{22E8CD4F-3A1A-4136-BA52-3A42EED99998}" presName="vert1" presStyleCnt="0"/>
      <dgm:spPr/>
    </dgm:pt>
    <dgm:pt modelId="{8EF0C0DF-F8C2-1D46-B647-30A87F0230A9}" type="pres">
      <dgm:prSet presAssocID="{F756A8A4-75FF-4FD2-8BC4-82B696AB7FEA}" presName="thickLine" presStyleLbl="alignNode1" presStyleIdx="2" presStyleCnt="4"/>
      <dgm:spPr/>
    </dgm:pt>
    <dgm:pt modelId="{820759E8-C2D0-3948-919D-B818921AC059}" type="pres">
      <dgm:prSet presAssocID="{F756A8A4-75FF-4FD2-8BC4-82B696AB7FEA}" presName="horz1" presStyleCnt="0"/>
      <dgm:spPr/>
    </dgm:pt>
    <dgm:pt modelId="{831885EC-3A7A-AC4D-A360-E1D1E31FBF9F}" type="pres">
      <dgm:prSet presAssocID="{F756A8A4-75FF-4FD2-8BC4-82B696AB7FEA}" presName="tx1" presStyleLbl="revTx" presStyleIdx="2" presStyleCnt="4"/>
      <dgm:spPr/>
    </dgm:pt>
    <dgm:pt modelId="{7834A838-3C69-114E-ACDA-85A8770049E9}" type="pres">
      <dgm:prSet presAssocID="{F756A8A4-75FF-4FD2-8BC4-82B696AB7FEA}" presName="vert1" presStyleCnt="0"/>
      <dgm:spPr/>
    </dgm:pt>
    <dgm:pt modelId="{8DD648C2-BC9D-9448-AE4E-AB1B5EEFDD4D}" type="pres">
      <dgm:prSet presAssocID="{A2539D78-CCB3-4954-A29F-19EC21C9C070}" presName="thickLine" presStyleLbl="alignNode1" presStyleIdx="3" presStyleCnt="4"/>
      <dgm:spPr/>
    </dgm:pt>
    <dgm:pt modelId="{F2900049-5B5C-4A4C-A620-986BB30943E0}" type="pres">
      <dgm:prSet presAssocID="{A2539D78-CCB3-4954-A29F-19EC21C9C070}" presName="horz1" presStyleCnt="0"/>
      <dgm:spPr/>
    </dgm:pt>
    <dgm:pt modelId="{3C99BC58-5BC6-074A-8F41-8112FC1DE21E}" type="pres">
      <dgm:prSet presAssocID="{A2539D78-CCB3-4954-A29F-19EC21C9C070}" presName="tx1" presStyleLbl="revTx" presStyleIdx="3" presStyleCnt="4"/>
      <dgm:spPr/>
    </dgm:pt>
    <dgm:pt modelId="{271E7F11-B231-D240-B91D-5E623E3DF33C}" type="pres">
      <dgm:prSet presAssocID="{A2539D78-CCB3-4954-A29F-19EC21C9C070}" presName="vert1" presStyleCnt="0"/>
      <dgm:spPr/>
    </dgm:pt>
  </dgm:ptLst>
  <dgm:cxnLst>
    <dgm:cxn modelId="{5BFC011C-5CD4-374B-AE18-0B06302B6DE8}" type="presOf" srcId="{083F11D7-81D0-4C01-9A94-CA86DC5B713F}" destId="{167542CF-31D7-7F41-804A-EEE7D5BC9D5B}" srcOrd="0" destOrd="0" presId="urn:microsoft.com/office/officeart/2008/layout/LinedList"/>
    <dgm:cxn modelId="{D3BC2B27-0E8E-614E-8DEB-E28348A5B990}" type="presOf" srcId="{22E8CD4F-3A1A-4136-BA52-3A42EED99998}" destId="{FB3F939E-BFE8-894D-A178-0A8697364959}" srcOrd="0" destOrd="0" presId="urn:microsoft.com/office/officeart/2008/layout/LinedList"/>
    <dgm:cxn modelId="{072C2B2F-C8B4-564E-A224-2CF8572F4F4D}" type="presOf" srcId="{F6C3640D-B3DD-48A3-AAC1-B3D6243606DC}" destId="{287B429D-EE95-ED44-A47A-3925703A0EB0}" srcOrd="0" destOrd="0" presId="urn:microsoft.com/office/officeart/2008/layout/LinedList"/>
    <dgm:cxn modelId="{D12A3E4B-E4AF-4453-9BCD-584CE8239A7C}" srcId="{083F11D7-81D0-4C01-9A94-CA86DC5B713F}" destId="{F756A8A4-75FF-4FD2-8BC4-82B696AB7FEA}" srcOrd="2" destOrd="0" parTransId="{BABC4823-3839-40D0-B485-85A3EE8A145A}" sibTransId="{858A52C8-5B16-48C7-BEC2-12C7AF1B0ED6}"/>
    <dgm:cxn modelId="{75073B65-46A7-6448-891C-560A2AB45269}" type="presOf" srcId="{F756A8A4-75FF-4FD2-8BC4-82B696AB7FEA}" destId="{831885EC-3A7A-AC4D-A360-E1D1E31FBF9F}" srcOrd="0" destOrd="0" presId="urn:microsoft.com/office/officeart/2008/layout/LinedList"/>
    <dgm:cxn modelId="{57D95A77-CB63-418C-BA82-302546F78536}" srcId="{083F11D7-81D0-4C01-9A94-CA86DC5B713F}" destId="{22E8CD4F-3A1A-4136-BA52-3A42EED99998}" srcOrd="1" destOrd="0" parTransId="{9EDB7D0B-2655-4379-91E4-8A948270242C}" sibTransId="{96C8DDB9-E390-4A1D-9FA9-E5D053394426}"/>
    <dgm:cxn modelId="{7B02E9B8-B6F5-4C25-A348-41E9DCB1886D}" srcId="{083F11D7-81D0-4C01-9A94-CA86DC5B713F}" destId="{A2539D78-CCB3-4954-A29F-19EC21C9C070}" srcOrd="3" destOrd="0" parTransId="{ECC3F9E1-11D5-4033-9D4B-2F1F4FFE24A4}" sibTransId="{A61898EC-16DE-415A-B276-C9D342A6759F}"/>
    <dgm:cxn modelId="{8F17B9C6-9F87-F348-A608-F6CEF6FAC315}" type="presOf" srcId="{A2539D78-CCB3-4954-A29F-19EC21C9C070}" destId="{3C99BC58-5BC6-074A-8F41-8112FC1DE21E}" srcOrd="0" destOrd="0" presId="urn:microsoft.com/office/officeart/2008/layout/LinedList"/>
    <dgm:cxn modelId="{B9A3E0DD-34B6-46F6-AB32-F03BB9C85FC4}" srcId="{083F11D7-81D0-4C01-9A94-CA86DC5B713F}" destId="{F6C3640D-B3DD-48A3-AAC1-B3D6243606DC}" srcOrd="0" destOrd="0" parTransId="{6F8AA7C8-F5DC-412D-A02A-CDE97568F529}" sibTransId="{C2FA44DE-6324-4E44-BAB6-160431CC8587}"/>
    <dgm:cxn modelId="{38D25ED0-85C9-7D44-AF51-35479A8A93A7}" type="presParOf" srcId="{167542CF-31D7-7F41-804A-EEE7D5BC9D5B}" destId="{2460621A-6A77-1D4E-AEB9-50427666141C}" srcOrd="0" destOrd="0" presId="urn:microsoft.com/office/officeart/2008/layout/LinedList"/>
    <dgm:cxn modelId="{3A959654-F967-CB47-8FAE-A772536461A2}" type="presParOf" srcId="{167542CF-31D7-7F41-804A-EEE7D5BC9D5B}" destId="{3D01C2D4-0907-2A4D-955E-ED0DD4A9F193}" srcOrd="1" destOrd="0" presId="urn:microsoft.com/office/officeart/2008/layout/LinedList"/>
    <dgm:cxn modelId="{7BD4FD35-397C-DC4C-8111-42E82948DC11}" type="presParOf" srcId="{3D01C2D4-0907-2A4D-955E-ED0DD4A9F193}" destId="{287B429D-EE95-ED44-A47A-3925703A0EB0}" srcOrd="0" destOrd="0" presId="urn:microsoft.com/office/officeart/2008/layout/LinedList"/>
    <dgm:cxn modelId="{4113E771-C19E-D948-A647-C361D51E2F22}" type="presParOf" srcId="{3D01C2D4-0907-2A4D-955E-ED0DD4A9F193}" destId="{BDC19ADC-A2BF-AB42-B06B-4C10B6A0841E}" srcOrd="1" destOrd="0" presId="urn:microsoft.com/office/officeart/2008/layout/LinedList"/>
    <dgm:cxn modelId="{5AB70B67-C1B2-5840-AE34-30B723B45466}" type="presParOf" srcId="{167542CF-31D7-7F41-804A-EEE7D5BC9D5B}" destId="{716AA567-F50D-0C49-B051-056AF407AC2D}" srcOrd="2" destOrd="0" presId="urn:microsoft.com/office/officeart/2008/layout/LinedList"/>
    <dgm:cxn modelId="{875B8088-9FFB-7E4A-8D02-25AE3142B42C}" type="presParOf" srcId="{167542CF-31D7-7F41-804A-EEE7D5BC9D5B}" destId="{8CFFA88F-2F59-5043-9E41-7706C4AE2B36}" srcOrd="3" destOrd="0" presId="urn:microsoft.com/office/officeart/2008/layout/LinedList"/>
    <dgm:cxn modelId="{32755506-A0BC-E94C-BA7B-33E9EF5042EA}" type="presParOf" srcId="{8CFFA88F-2F59-5043-9E41-7706C4AE2B36}" destId="{FB3F939E-BFE8-894D-A178-0A8697364959}" srcOrd="0" destOrd="0" presId="urn:microsoft.com/office/officeart/2008/layout/LinedList"/>
    <dgm:cxn modelId="{BF975FE9-2F40-EB49-AA7E-4BD5BD4DDD7C}" type="presParOf" srcId="{8CFFA88F-2F59-5043-9E41-7706C4AE2B36}" destId="{E52FC0DF-F501-D746-BB2F-970CDEBD7740}" srcOrd="1" destOrd="0" presId="urn:microsoft.com/office/officeart/2008/layout/LinedList"/>
    <dgm:cxn modelId="{793CB4DE-4BDC-5F4A-A7EB-9591D6FC625D}" type="presParOf" srcId="{167542CF-31D7-7F41-804A-EEE7D5BC9D5B}" destId="{8EF0C0DF-F8C2-1D46-B647-30A87F0230A9}" srcOrd="4" destOrd="0" presId="urn:microsoft.com/office/officeart/2008/layout/LinedList"/>
    <dgm:cxn modelId="{51F2B770-EEC8-B145-9C15-4E72499B284A}" type="presParOf" srcId="{167542CF-31D7-7F41-804A-EEE7D5BC9D5B}" destId="{820759E8-C2D0-3948-919D-B818921AC059}" srcOrd="5" destOrd="0" presId="urn:microsoft.com/office/officeart/2008/layout/LinedList"/>
    <dgm:cxn modelId="{D4985408-A396-304B-812F-CDD3A8650BF2}" type="presParOf" srcId="{820759E8-C2D0-3948-919D-B818921AC059}" destId="{831885EC-3A7A-AC4D-A360-E1D1E31FBF9F}" srcOrd="0" destOrd="0" presId="urn:microsoft.com/office/officeart/2008/layout/LinedList"/>
    <dgm:cxn modelId="{CA4EC309-87A0-6742-8D19-D36034A4F2AF}" type="presParOf" srcId="{820759E8-C2D0-3948-919D-B818921AC059}" destId="{7834A838-3C69-114E-ACDA-85A8770049E9}" srcOrd="1" destOrd="0" presId="urn:microsoft.com/office/officeart/2008/layout/LinedList"/>
    <dgm:cxn modelId="{061540EE-5352-A54C-BE01-C9BF92559115}" type="presParOf" srcId="{167542CF-31D7-7F41-804A-EEE7D5BC9D5B}" destId="{8DD648C2-BC9D-9448-AE4E-AB1B5EEFDD4D}" srcOrd="6" destOrd="0" presId="urn:microsoft.com/office/officeart/2008/layout/LinedList"/>
    <dgm:cxn modelId="{2959FE50-180F-884E-8F6C-906E308A9036}" type="presParOf" srcId="{167542CF-31D7-7F41-804A-EEE7D5BC9D5B}" destId="{F2900049-5B5C-4A4C-A620-986BB30943E0}" srcOrd="7" destOrd="0" presId="urn:microsoft.com/office/officeart/2008/layout/LinedList"/>
    <dgm:cxn modelId="{39DC0EAA-A3CB-9040-AAA8-A391425B00AE}" type="presParOf" srcId="{F2900049-5B5C-4A4C-A620-986BB30943E0}" destId="{3C99BC58-5BC6-074A-8F41-8112FC1DE21E}" srcOrd="0" destOrd="0" presId="urn:microsoft.com/office/officeart/2008/layout/LinedList"/>
    <dgm:cxn modelId="{7905B627-D094-D241-BFCC-A9C3393E413B}" type="presParOf" srcId="{F2900049-5B5C-4A4C-A620-986BB30943E0}" destId="{271E7F11-B231-D240-B91D-5E623E3DF33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8DE75843-38B4-486E-A352-34F62846EDA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4E884924-5826-4B9B-8FD4-7FFDAB6C3D4E}">
      <dgm:prSet/>
      <dgm:spPr/>
      <dgm:t>
        <a:bodyPr/>
        <a:lstStyle/>
        <a:p>
          <a:r>
            <a:rPr lang="it-IT" dirty="0">
              <a:solidFill>
                <a:schemeClr val="tx1"/>
              </a:solidFill>
            </a:rPr>
            <a:t>Il nostro sistema cognitivo non si limita a recepire passivamente informazioni che l’ambiente gli offre</a:t>
          </a:r>
          <a:endParaRPr lang="en-US" dirty="0">
            <a:solidFill>
              <a:schemeClr val="tx1"/>
            </a:solidFill>
          </a:endParaRPr>
        </a:p>
      </dgm:t>
    </dgm:pt>
    <dgm:pt modelId="{A04991D9-BCE6-4547-B19E-A5A1F7E07D0C}" type="parTrans" cxnId="{510A616B-3213-4073-810C-0DC7EB2425B9}">
      <dgm:prSet/>
      <dgm:spPr/>
      <dgm:t>
        <a:bodyPr/>
        <a:lstStyle/>
        <a:p>
          <a:endParaRPr lang="en-US"/>
        </a:p>
      </dgm:t>
    </dgm:pt>
    <dgm:pt modelId="{84D0F305-6D66-4C4F-93EB-8E0749882A7B}" type="sibTrans" cxnId="{510A616B-3213-4073-810C-0DC7EB2425B9}">
      <dgm:prSet/>
      <dgm:spPr/>
      <dgm:t>
        <a:bodyPr/>
        <a:lstStyle/>
        <a:p>
          <a:endParaRPr lang="en-US"/>
        </a:p>
      </dgm:t>
    </dgm:pt>
    <dgm:pt modelId="{5BE6A177-447E-48C9-9D58-85B5621368B4}">
      <dgm:prSet/>
      <dgm:spPr/>
      <dgm:t>
        <a:bodyPr/>
        <a:lstStyle/>
        <a:p>
          <a:r>
            <a:rPr lang="it-IT" dirty="0">
              <a:solidFill>
                <a:schemeClr val="tx1"/>
              </a:solidFill>
            </a:rPr>
            <a:t>In molti casi cerca attivamente informazioni, sia per apprendere nessi causali sia per apprendere concetti.</a:t>
          </a:r>
          <a:endParaRPr lang="en-US" dirty="0">
            <a:solidFill>
              <a:schemeClr val="tx1"/>
            </a:solidFill>
          </a:endParaRPr>
        </a:p>
      </dgm:t>
    </dgm:pt>
    <dgm:pt modelId="{B2C3D4A1-D628-4566-9C39-18A23AE462B6}" type="parTrans" cxnId="{60189A40-ADF4-49B3-934C-3B7D7B4AF5F3}">
      <dgm:prSet/>
      <dgm:spPr/>
      <dgm:t>
        <a:bodyPr/>
        <a:lstStyle/>
        <a:p>
          <a:endParaRPr lang="en-US"/>
        </a:p>
      </dgm:t>
    </dgm:pt>
    <dgm:pt modelId="{B5407310-297B-4CD5-9260-C6E35047CB0B}" type="sibTrans" cxnId="{60189A40-ADF4-49B3-934C-3B7D7B4AF5F3}">
      <dgm:prSet/>
      <dgm:spPr/>
      <dgm:t>
        <a:bodyPr/>
        <a:lstStyle/>
        <a:p>
          <a:endParaRPr lang="en-US"/>
        </a:p>
      </dgm:t>
    </dgm:pt>
    <dgm:pt modelId="{1A8BF96F-B0AB-4EBD-AAF0-B2707059B5FE}">
      <dgm:prSet/>
      <dgm:spPr/>
      <dgm:t>
        <a:bodyPr/>
        <a:lstStyle/>
        <a:p>
          <a:r>
            <a:rPr lang="it-IT" dirty="0">
              <a:solidFill>
                <a:schemeClr val="tx1"/>
              </a:solidFill>
            </a:rPr>
            <a:t>I modi in cui si cercano informazioni contribuiscono a determinare quelle che saranno trovate</a:t>
          </a:r>
          <a:endParaRPr lang="en-US" dirty="0">
            <a:solidFill>
              <a:schemeClr val="tx1"/>
            </a:solidFill>
          </a:endParaRPr>
        </a:p>
      </dgm:t>
    </dgm:pt>
    <dgm:pt modelId="{74BAB6AC-F0E0-4995-B904-03C17FA2BF3D}" type="parTrans" cxnId="{5B340C66-E943-43F8-83EF-39655503A226}">
      <dgm:prSet/>
      <dgm:spPr/>
      <dgm:t>
        <a:bodyPr/>
        <a:lstStyle/>
        <a:p>
          <a:endParaRPr lang="en-US"/>
        </a:p>
      </dgm:t>
    </dgm:pt>
    <dgm:pt modelId="{F72DF24D-D9D9-48BD-BDE3-8DF0083B8DEC}" type="sibTrans" cxnId="{5B340C66-E943-43F8-83EF-39655503A226}">
      <dgm:prSet/>
      <dgm:spPr/>
      <dgm:t>
        <a:bodyPr/>
        <a:lstStyle/>
        <a:p>
          <a:endParaRPr lang="en-US"/>
        </a:p>
      </dgm:t>
    </dgm:pt>
    <dgm:pt modelId="{CC9595FB-4367-7D4D-9B55-AD2C0B6CDDB1}" type="pres">
      <dgm:prSet presAssocID="{8DE75843-38B4-486E-A352-34F62846EDA7}" presName="linear" presStyleCnt="0">
        <dgm:presLayoutVars>
          <dgm:animLvl val="lvl"/>
          <dgm:resizeHandles val="exact"/>
        </dgm:presLayoutVars>
      </dgm:prSet>
      <dgm:spPr/>
    </dgm:pt>
    <dgm:pt modelId="{03E6BB70-C319-2741-BE56-37EEE4270AEC}" type="pres">
      <dgm:prSet presAssocID="{4E884924-5826-4B9B-8FD4-7FFDAB6C3D4E}" presName="parentText" presStyleLbl="node1" presStyleIdx="0" presStyleCnt="3">
        <dgm:presLayoutVars>
          <dgm:chMax val="0"/>
          <dgm:bulletEnabled val="1"/>
        </dgm:presLayoutVars>
      </dgm:prSet>
      <dgm:spPr/>
    </dgm:pt>
    <dgm:pt modelId="{1E4D4550-9CE8-534E-9B22-94F21165E82F}" type="pres">
      <dgm:prSet presAssocID="{84D0F305-6D66-4C4F-93EB-8E0749882A7B}" presName="spacer" presStyleCnt="0"/>
      <dgm:spPr/>
    </dgm:pt>
    <dgm:pt modelId="{E638DFC4-5CE2-4B48-8BE9-67EE9D48B783}" type="pres">
      <dgm:prSet presAssocID="{5BE6A177-447E-48C9-9D58-85B5621368B4}" presName="parentText" presStyleLbl="node1" presStyleIdx="1" presStyleCnt="3">
        <dgm:presLayoutVars>
          <dgm:chMax val="0"/>
          <dgm:bulletEnabled val="1"/>
        </dgm:presLayoutVars>
      </dgm:prSet>
      <dgm:spPr/>
    </dgm:pt>
    <dgm:pt modelId="{FDA724DA-4FED-8D43-A0AD-58C423BE676C}" type="pres">
      <dgm:prSet presAssocID="{B5407310-297B-4CD5-9260-C6E35047CB0B}" presName="spacer" presStyleCnt="0"/>
      <dgm:spPr/>
    </dgm:pt>
    <dgm:pt modelId="{9EA63DFC-5C2F-8B43-B8A4-C880207C15FE}" type="pres">
      <dgm:prSet presAssocID="{1A8BF96F-B0AB-4EBD-AAF0-B2707059B5FE}" presName="parentText" presStyleLbl="node1" presStyleIdx="2" presStyleCnt="3">
        <dgm:presLayoutVars>
          <dgm:chMax val="0"/>
          <dgm:bulletEnabled val="1"/>
        </dgm:presLayoutVars>
      </dgm:prSet>
      <dgm:spPr/>
    </dgm:pt>
  </dgm:ptLst>
  <dgm:cxnLst>
    <dgm:cxn modelId="{60189A40-ADF4-49B3-934C-3B7D7B4AF5F3}" srcId="{8DE75843-38B4-486E-A352-34F62846EDA7}" destId="{5BE6A177-447E-48C9-9D58-85B5621368B4}" srcOrd="1" destOrd="0" parTransId="{B2C3D4A1-D628-4566-9C39-18A23AE462B6}" sibTransId="{B5407310-297B-4CD5-9260-C6E35047CB0B}"/>
    <dgm:cxn modelId="{5B340C66-E943-43F8-83EF-39655503A226}" srcId="{8DE75843-38B4-486E-A352-34F62846EDA7}" destId="{1A8BF96F-B0AB-4EBD-AAF0-B2707059B5FE}" srcOrd="2" destOrd="0" parTransId="{74BAB6AC-F0E0-4995-B904-03C17FA2BF3D}" sibTransId="{F72DF24D-D9D9-48BD-BDE3-8DF0083B8DEC}"/>
    <dgm:cxn modelId="{510A616B-3213-4073-810C-0DC7EB2425B9}" srcId="{8DE75843-38B4-486E-A352-34F62846EDA7}" destId="{4E884924-5826-4B9B-8FD4-7FFDAB6C3D4E}" srcOrd="0" destOrd="0" parTransId="{A04991D9-BCE6-4547-B19E-A5A1F7E07D0C}" sibTransId="{84D0F305-6D66-4C4F-93EB-8E0749882A7B}"/>
    <dgm:cxn modelId="{3E22DB7E-822D-5542-823D-DF134DDBCF83}" type="presOf" srcId="{8DE75843-38B4-486E-A352-34F62846EDA7}" destId="{CC9595FB-4367-7D4D-9B55-AD2C0B6CDDB1}" srcOrd="0" destOrd="0" presId="urn:microsoft.com/office/officeart/2005/8/layout/vList2"/>
    <dgm:cxn modelId="{E344D285-C1D2-B145-8007-73E23A9B3352}" type="presOf" srcId="{5BE6A177-447E-48C9-9D58-85B5621368B4}" destId="{E638DFC4-5CE2-4B48-8BE9-67EE9D48B783}" srcOrd="0" destOrd="0" presId="urn:microsoft.com/office/officeart/2005/8/layout/vList2"/>
    <dgm:cxn modelId="{8B767F91-FDB4-ED4F-AF11-6E81BC122762}" type="presOf" srcId="{1A8BF96F-B0AB-4EBD-AAF0-B2707059B5FE}" destId="{9EA63DFC-5C2F-8B43-B8A4-C880207C15FE}" srcOrd="0" destOrd="0" presId="urn:microsoft.com/office/officeart/2005/8/layout/vList2"/>
    <dgm:cxn modelId="{6FFA0C97-D2EE-A34D-AF43-86E8561F5494}" type="presOf" srcId="{4E884924-5826-4B9B-8FD4-7FFDAB6C3D4E}" destId="{03E6BB70-C319-2741-BE56-37EEE4270AEC}" srcOrd="0" destOrd="0" presId="urn:microsoft.com/office/officeart/2005/8/layout/vList2"/>
    <dgm:cxn modelId="{A2F92276-2999-FE41-97AF-5C28274007DF}" type="presParOf" srcId="{CC9595FB-4367-7D4D-9B55-AD2C0B6CDDB1}" destId="{03E6BB70-C319-2741-BE56-37EEE4270AEC}" srcOrd="0" destOrd="0" presId="urn:microsoft.com/office/officeart/2005/8/layout/vList2"/>
    <dgm:cxn modelId="{37395CBC-3AD2-2E41-B2D1-B714F8476943}" type="presParOf" srcId="{CC9595FB-4367-7D4D-9B55-AD2C0B6CDDB1}" destId="{1E4D4550-9CE8-534E-9B22-94F21165E82F}" srcOrd="1" destOrd="0" presId="urn:microsoft.com/office/officeart/2005/8/layout/vList2"/>
    <dgm:cxn modelId="{0CD97C0E-2A07-0F48-A66B-DA286A45AA16}" type="presParOf" srcId="{CC9595FB-4367-7D4D-9B55-AD2C0B6CDDB1}" destId="{E638DFC4-5CE2-4B48-8BE9-67EE9D48B783}" srcOrd="2" destOrd="0" presId="urn:microsoft.com/office/officeart/2005/8/layout/vList2"/>
    <dgm:cxn modelId="{524DED4F-4327-E842-BCA5-1388AA00E899}" type="presParOf" srcId="{CC9595FB-4367-7D4D-9B55-AD2C0B6CDDB1}" destId="{FDA724DA-4FED-8D43-A0AD-58C423BE676C}" srcOrd="3" destOrd="0" presId="urn:microsoft.com/office/officeart/2005/8/layout/vList2"/>
    <dgm:cxn modelId="{A3D4E392-D253-5D4A-9721-F5667AF2C454}" type="presParOf" srcId="{CC9595FB-4367-7D4D-9B55-AD2C0B6CDDB1}" destId="{9EA63DFC-5C2F-8B43-B8A4-C880207C15F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BAF4E360-A6EF-4780-B5A6-DC70E0F08F02}"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1C918DF0-4005-4874-B6B2-FF10D6AF8CC9}">
      <dgm:prSet/>
      <dgm:spPr/>
      <dgm:t>
        <a:bodyPr/>
        <a:lstStyle/>
        <a:p>
          <a:r>
            <a:rPr lang="it-IT"/>
            <a:t>Porre alcune domande e non altre, osservare alcune situazioni e non altre, leggere alcuni giornali e non altri, sono </a:t>
          </a:r>
          <a:r>
            <a:rPr lang="it-IT" b="1"/>
            <a:t>strategie di esplorazione </a:t>
          </a:r>
          <a:r>
            <a:rPr lang="it-IT"/>
            <a:t>che vincolano le informazioni che riceveremo e potremo valutare</a:t>
          </a:r>
          <a:endParaRPr lang="en-US"/>
        </a:p>
      </dgm:t>
    </dgm:pt>
    <dgm:pt modelId="{D0B34870-3B05-4E59-A7DF-4C64FB56E592}" type="parTrans" cxnId="{527FF0BD-156D-4BE6-8489-6B61C0120A16}">
      <dgm:prSet/>
      <dgm:spPr/>
      <dgm:t>
        <a:bodyPr/>
        <a:lstStyle/>
        <a:p>
          <a:endParaRPr lang="en-US"/>
        </a:p>
      </dgm:t>
    </dgm:pt>
    <dgm:pt modelId="{241D408D-F7A8-4DB7-A3DB-D13416120FAC}" type="sibTrans" cxnId="{527FF0BD-156D-4BE6-8489-6B61C0120A16}">
      <dgm:prSet/>
      <dgm:spPr/>
      <dgm:t>
        <a:bodyPr/>
        <a:lstStyle/>
        <a:p>
          <a:endParaRPr lang="en-US"/>
        </a:p>
      </dgm:t>
    </dgm:pt>
    <dgm:pt modelId="{30E3D428-EF5E-4FE0-B2D6-CF5E3888C828}">
      <dgm:prSet/>
      <dgm:spPr/>
      <dgm:t>
        <a:bodyPr/>
        <a:lstStyle/>
        <a:p>
          <a:r>
            <a:rPr lang="it-IT"/>
            <a:t>Adottare una strategia di selezione delle informazioni è spesso necessario. </a:t>
          </a:r>
          <a:endParaRPr lang="en-US"/>
        </a:p>
      </dgm:t>
    </dgm:pt>
    <dgm:pt modelId="{80B6917E-5610-49D1-A8B4-7B502958F6B1}" type="parTrans" cxnId="{72ACC483-5C5E-40CE-BA48-F087425BD1F8}">
      <dgm:prSet/>
      <dgm:spPr/>
      <dgm:t>
        <a:bodyPr/>
        <a:lstStyle/>
        <a:p>
          <a:endParaRPr lang="en-US"/>
        </a:p>
      </dgm:t>
    </dgm:pt>
    <dgm:pt modelId="{296F2CE9-FB5E-49B7-A173-94C341F43CD1}" type="sibTrans" cxnId="{72ACC483-5C5E-40CE-BA48-F087425BD1F8}">
      <dgm:prSet/>
      <dgm:spPr/>
      <dgm:t>
        <a:bodyPr/>
        <a:lstStyle/>
        <a:p>
          <a:endParaRPr lang="en-US"/>
        </a:p>
      </dgm:t>
    </dgm:pt>
    <dgm:pt modelId="{4BDE0B71-F0F1-4001-9BF4-57BF86BEC2CB}">
      <dgm:prSet/>
      <dgm:spPr/>
      <dgm:t>
        <a:bodyPr/>
        <a:lstStyle/>
        <a:p>
          <a:r>
            <a:rPr lang="it-IT"/>
            <a:t>Ma le strategie scelte per selezionare informazioni hanno effetti importanti sulle convinzioni che vengono sviluppate</a:t>
          </a:r>
          <a:endParaRPr lang="en-US"/>
        </a:p>
      </dgm:t>
    </dgm:pt>
    <dgm:pt modelId="{CA638A7C-F690-4C1A-9F8F-E36E4B95F7B4}" type="parTrans" cxnId="{8B0F491F-7E52-400B-BBCA-340ACFB3D49B}">
      <dgm:prSet/>
      <dgm:spPr/>
      <dgm:t>
        <a:bodyPr/>
        <a:lstStyle/>
        <a:p>
          <a:endParaRPr lang="en-US"/>
        </a:p>
      </dgm:t>
    </dgm:pt>
    <dgm:pt modelId="{BD1A9922-648C-458C-978F-362444033A18}" type="sibTrans" cxnId="{8B0F491F-7E52-400B-BBCA-340ACFB3D49B}">
      <dgm:prSet/>
      <dgm:spPr/>
      <dgm:t>
        <a:bodyPr/>
        <a:lstStyle/>
        <a:p>
          <a:endParaRPr lang="en-US"/>
        </a:p>
      </dgm:t>
    </dgm:pt>
    <dgm:pt modelId="{0770DE29-FEFF-AF4B-AB13-C7357DC9BC50}" type="pres">
      <dgm:prSet presAssocID="{BAF4E360-A6EF-4780-B5A6-DC70E0F08F02}" presName="vert0" presStyleCnt="0">
        <dgm:presLayoutVars>
          <dgm:dir/>
          <dgm:animOne val="branch"/>
          <dgm:animLvl val="lvl"/>
        </dgm:presLayoutVars>
      </dgm:prSet>
      <dgm:spPr/>
    </dgm:pt>
    <dgm:pt modelId="{14E1D845-BEE3-8544-A9B5-447A48C13955}" type="pres">
      <dgm:prSet presAssocID="{1C918DF0-4005-4874-B6B2-FF10D6AF8CC9}" presName="thickLine" presStyleLbl="alignNode1" presStyleIdx="0" presStyleCnt="3"/>
      <dgm:spPr/>
    </dgm:pt>
    <dgm:pt modelId="{30DFEDE5-2665-E647-9D43-11FC0A6DF683}" type="pres">
      <dgm:prSet presAssocID="{1C918DF0-4005-4874-B6B2-FF10D6AF8CC9}" presName="horz1" presStyleCnt="0"/>
      <dgm:spPr/>
    </dgm:pt>
    <dgm:pt modelId="{ECC29ACB-2A2C-A040-BE36-8A8B9193E930}" type="pres">
      <dgm:prSet presAssocID="{1C918DF0-4005-4874-B6B2-FF10D6AF8CC9}" presName="tx1" presStyleLbl="revTx" presStyleIdx="0" presStyleCnt="3"/>
      <dgm:spPr/>
    </dgm:pt>
    <dgm:pt modelId="{76AEF5CC-EB51-9E41-B019-4ED3181748F9}" type="pres">
      <dgm:prSet presAssocID="{1C918DF0-4005-4874-B6B2-FF10D6AF8CC9}" presName="vert1" presStyleCnt="0"/>
      <dgm:spPr/>
    </dgm:pt>
    <dgm:pt modelId="{77A26781-E6DE-A441-AB56-1A00133D65FC}" type="pres">
      <dgm:prSet presAssocID="{30E3D428-EF5E-4FE0-B2D6-CF5E3888C828}" presName="thickLine" presStyleLbl="alignNode1" presStyleIdx="1" presStyleCnt="3"/>
      <dgm:spPr/>
    </dgm:pt>
    <dgm:pt modelId="{987F27A4-C5D0-2C4C-AE48-1E48CB887523}" type="pres">
      <dgm:prSet presAssocID="{30E3D428-EF5E-4FE0-B2D6-CF5E3888C828}" presName="horz1" presStyleCnt="0"/>
      <dgm:spPr/>
    </dgm:pt>
    <dgm:pt modelId="{DDC472E5-4AB0-5C4E-A5E4-DC8D48FE6086}" type="pres">
      <dgm:prSet presAssocID="{30E3D428-EF5E-4FE0-B2D6-CF5E3888C828}" presName="tx1" presStyleLbl="revTx" presStyleIdx="1" presStyleCnt="3"/>
      <dgm:spPr/>
    </dgm:pt>
    <dgm:pt modelId="{671939C7-DBE6-8647-A558-89C4E3172EBE}" type="pres">
      <dgm:prSet presAssocID="{30E3D428-EF5E-4FE0-B2D6-CF5E3888C828}" presName="vert1" presStyleCnt="0"/>
      <dgm:spPr/>
    </dgm:pt>
    <dgm:pt modelId="{B19DE0D7-EBA1-E244-9DE6-DCFB0B293779}" type="pres">
      <dgm:prSet presAssocID="{4BDE0B71-F0F1-4001-9BF4-57BF86BEC2CB}" presName="thickLine" presStyleLbl="alignNode1" presStyleIdx="2" presStyleCnt="3"/>
      <dgm:spPr/>
    </dgm:pt>
    <dgm:pt modelId="{C584DC81-839A-284C-ABD3-D554CD250C65}" type="pres">
      <dgm:prSet presAssocID="{4BDE0B71-F0F1-4001-9BF4-57BF86BEC2CB}" presName="horz1" presStyleCnt="0"/>
      <dgm:spPr/>
    </dgm:pt>
    <dgm:pt modelId="{3E7FDC80-7BAF-544A-A1A8-6E1493FB49D0}" type="pres">
      <dgm:prSet presAssocID="{4BDE0B71-F0F1-4001-9BF4-57BF86BEC2CB}" presName="tx1" presStyleLbl="revTx" presStyleIdx="2" presStyleCnt="3"/>
      <dgm:spPr/>
    </dgm:pt>
    <dgm:pt modelId="{107EFBA6-9A47-1347-BFCA-30D2166FCED6}" type="pres">
      <dgm:prSet presAssocID="{4BDE0B71-F0F1-4001-9BF4-57BF86BEC2CB}" presName="vert1" presStyleCnt="0"/>
      <dgm:spPr/>
    </dgm:pt>
  </dgm:ptLst>
  <dgm:cxnLst>
    <dgm:cxn modelId="{8B0F491F-7E52-400B-BBCA-340ACFB3D49B}" srcId="{BAF4E360-A6EF-4780-B5A6-DC70E0F08F02}" destId="{4BDE0B71-F0F1-4001-9BF4-57BF86BEC2CB}" srcOrd="2" destOrd="0" parTransId="{CA638A7C-F690-4C1A-9F8F-E36E4B95F7B4}" sibTransId="{BD1A9922-648C-458C-978F-362444033A18}"/>
    <dgm:cxn modelId="{5A496281-74BC-BC4F-BF92-0B7D47948551}" type="presOf" srcId="{BAF4E360-A6EF-4780-B5A6-DC70E0F08F02}" destId="{0770DE29-FEFF-AF4B-AB13-C7357DC9BC50}" srcOrd="0" destOrd="0" presId="urn:microsoft.com/office/officeart/2008/layout/LinedList"/>
    <dgm:cxn modelId="{72ACC483-5C5E-40CE-BA48-F087425BD1F8}" srcId="{BAF4E360-A6EF-4780-B5A6-DC70E0F08F02}" destId="{30E3D428-EF5E-4FE0-B2D6-CF5E3888C828}" srcOrd="1" destOrd="0" parTransId="{80B6917E-5610-49D1-A8B4-7B502958F6B1}" sibTransId="{296F2CE9-FB5E-49B7-A173-94C341F43CD1}"/>
    <dgm:cxn modelId="{527FF0BD-156D-4BE6-8489-6B61C0120A16}" srcId="{BAF4E360-A6EF-4780-B5A6-DC70E0F08F02}" destId="{1C918DF0-4005-4874-B6B2-FF10D6AF8CC9}" srcOrd="0" destOrd="0" parTransId="{D0B34870-3B05-4E59-A7DF-4C64FB56E592}" sibTransId="{241D408D-F7A8-4DB7-A3DB-D13416120FAC}"/>
    <dgm:cxn modelId="{BB2732C4-FE2F-0D42-B1F2-0DB90AC9E581}" type="presOf" srcId="{1C918DF0-4005-4874-B6B2-FF10D6AF8CC9}" destId="{ECC29ACB-2A2C-A040-BE36-8A8B9193E930}" srcOrd="0" destOrd="0" presId="urn:microsoft.com/office/officeart/2008/layout/LinedList"/>
    <dgm:cxn modelId="{4C3DB4CF-EA44-5F42-A907-D4A52DD7B2B6}" type="presOf" srcId="{30E3D428-EF5E-4FE0-B2D6-CF5E3888C828}" destId="{DDC472E5-4AB0-5C4E-A5E4-DC8D48FE6086}" srcOrd="0" destOrd="0" presId="urn:microsoft.com/office/officeart/2008/layout/LinedList"/>
    <dgm:cxn modelId="{6FC5D1E7-A980-3842-90A4-1D6BFC2210A1}" type="presOf" srcId="{4BDE0B71-F0F1-4001-9BF4-57BF86BEC2CB}" destId="{3E7FDC80-7BAF-544A-A1A8-6E1493FB49D0}" srcOrd="0" destOrd="0" presId="urn:microsoft.com/office/officeart/2008/layout/LinedList"/>
    <dgm:cxn modelId="{899DA25A-1D87-DC4C-A632-577E940E28A4}" type="presParOf" srcId="{0770DE29-FEFF-AF4B-AB13-C7357DC9BC50}" destId="{14E1D845-BEE3-8544-A9B5-447A48C13955}" srcOrd="0" destOrd="0" presId="urn:microsoft.com/office/officeart/2008/layout/LinedList"/>
    <dgm:cxn modelId="{8CF4E926-962E-0342-88AF-E4CE154EA101}" type="presParOf" srcId="{0770DE29-FEFF-AF4B-AB13-C7357DC9BC50}" destId="{30DFEDE5-2665-E647-9D43-11FC0A6DF683}" srcOrd="1" destOrd="0" presId="urn:microsoft.com/office/officeart/2008/layout/LinedList"/>
    <dgm:cxn modelId="{7D684BDB-0FDC-884E-A0F0-B4B0A4B7D1D8}" type="presParOf" srcId="{30DFEDE5-2665-E647-9D43-11FC0A6DF683}" destId="{ECC29ACB-2A2C-A040-BE36-8A8B9193E930}" srcOrd="0" destOrd="0" presId="urn:microsoft.com/office/officeart/2008/layout/LinedList"/>
    <dgm:cxn modelId="{C0E8E7D0-90B7-524A-8307-6928DF0014B2}" type="presParOf" srcId="{30DFEDE5-2665-E647-9D43-11FC0A6DF683}" destId="{76AEF5CC-EB51-9E41-B019-4ED3181748F9}" srcOrd="1" destOrd="0" presId="urn:microsoft.com/office/officeart/2008/layout/LinedList"/>
    <dgm:cxn modelId="{B6BF343E-59E7-6E42-9457-924757608812}" type="presParOf" srcId="{0770DE29-FEFF-AF4B-AB13-C7357DC9BC50}" destId="{77A26781-E6DE-A441-AB56-1A00133D65FC}" srcOrd="2" destOrd="0" presId="urn:microsoft.com/office/officeart/2008/layout/LinedList"/>
    <dgm:cxn modelId="{B2039DC5-933F-CD47-8F26-239EDEC34766}" type="presParOf" srcId="{0770DE29-FEFF-AF4B-AB13-C7357DC9BC50}" destId="{987F27A4-C5D0-2C4C-AE48-1E48CB887523}" srcOrd="3" destOrd="0" presId="urn:microsoft.com/office/officeart/2008/layout/LinedList"/>
    <dgm:cxn modelId="{B9BA1993-A7B5-E148-BE49-D28FB01CAC46}" type="presParOf" srcId="{987F27A4-C5D0-2C4C-AE48-1E48CB887523}" destId="{DDC472E5-4AB0-5C4E-A5E4-DC8D48FE6086}" srcOrd="0" destOrd="0" presId="urn:microsoft.com/office/officeart/2008/layout/LinedList"/>
    <dgm:cxn modelId="{7BE3884F-91AC-DF4D-A580-D12E028F02C6}" type="presParOf" srcId="{987F27A4-C5D0-2C4C-AE48-1E48CB887523}" destId="{671939C7-DBE6-8647-A558-89C4E3172EBE}" srcOrd="1" destOrd="0" presId="urn:microsoft.com/office/officeart/2008/layout/LinedList"/>
    <dgm:cxn modelId="{FA80BA22-8964-3546-8226-CD9626956CD1}" type="presParOf" srcId="{0770DE29-FEFF-AF4B-AB13-C7357DC9BC50}" destId="{B19DE0D7-EBA1-E244-9DE6-DCFB0B293779}" srcOrd="4" destOrd="0" presId="urn:microsoft.com/office/officeart/2008/layout/LinedList"/>
    <dgm:cxn modelId="{C19E45D6-B65F-0F48-888E-2AFEE96D5657}" type="presParOf" srcId="{0770DE29-FEFF-AF4B-AB13-C7357DC9BC50}" destId="{C584DC81-839A-284C-ABD3-D554CD250C65}" srcOrd="5" destOrd="0" presId="urn:microsoft.com/office/officeart/2008/layout/LinedList"/>
    <dgm:cxn modelId="{66A3B1D9-2AD9-9647-AA00-F09DFF2DBBDA}" type="presParOf" srcId="{C584DC81-839A-284C-ABD3-D554CD250C65}" destId="{3E7FDC80-7BAF-544A-A1A8-6E1493FB49D0}" srcOrd="0" destOrd="0" presId="urn:microsoft.com/office/officeart/2008/layout/LinedList"/>
    <dgm:cxn modelId="{D1CCA5BB-3812-0F4C-A0B0-EB6FA4FD26F1}" type="presParOf" srcId="{C584DC81-839A-284C-ABD3-D554CD250C65}" destId="{107EFBA6-9A47-1347-BFCA-30D2166FCED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E8E96FDC-8F29-443A-BE6A-FBE5D1623ED2}"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A819C539-B82C-4431-A50E-DCCF722876D8}">
      <dgm:prSet/>
      <dgm:spPr/>
      <dgm:t>
        <a:bodyPr/>
        <a:lstStyle/>
        <a:p>
          <a:r>
            <a:rPr lang="it-IT" dirty="0">
              <a:solidFill>
                <a:schemeClr val="tx1"/>
              </a:solidFill>
            </a:rPr>
            <a:t>Iniziando gli studi sul controllo di ipotesi, Peter </a:t>
          </a:r>
          <a:r>
            <a:rPr lang="it-IT" dirty="0" err="1">
              <a:solidFill>
                <a:schemeClr val="tx1"/>
              </a:solidFill>
            </a:rPr>
            <a:t>Wason</a:t>
          </a:r>
          <a:r>
            <a:rPr lang="it-IT" dirty="0">
              <a:solidFill>
                <a:schemeClr val="tx1"/>
              </a:solidFill>
            </a:rPr>
            <a:t> sviluppò due compiti che si trasformarono in paradigmi di ricerca:</a:t>
          </a:r>
          <a:endParaRPr lang="en-US" dirty="0">
            <a:solidFill>
              <a:schemeClr val="tx1"/>
            </a:solidFill>
          </a:endParaRPr>
        </a:p>
      </dgm:t>
    </dgm:pt>
    <dgm:pt modelId="{109908BA-F68E-4CC3-B29D-53C1B0B17029}" type="parTrans" cxnId="{AC4A0B92-2F09-416F-A09F-C7DCFB59CC8F}">
      <dgm:prSet/>
      <dgm:spPr/>
      <dgm:t>
        <a:bodyPr/>
        <a:lstStyle/>
        <a:p>
          <a:endParaRPr lang="en-US"/>
        </a:p>
      </dgm:t>
    </dgm:pt>
    <dgm:pt modelId="{08246F4F-1324-4B12-8F9F-8D4E57620FB5}" type="sibTrans" cxnId="{AC4A0B92-2F09-416F-A09F-C7DCFB59CC8F}">
      <dgm:prSet/>
      <dgm:spPr/>
      <dgm:t>
        <a:bodyPr/>
        <a:lstStyle/>
        <a:p>
          <a:endParaRPr lang="en-US"/>
        </a:p>
      </dgm:t>
    </dgm:pt>
    <dgm:pt modelId="{0D906899-8D55-4EFA-956A-38E72363246F}">
      <dgm:prSet/>
      <dgm:spPr/>
      <dgm:t>
        <a:bodyPr/>
        <a:lstStyle/>
        <a:p>
          <a:r>
            <a:rPr lang="it-IT" dirty="0">
              <a:solidFill>
                <a:schemeClr val="tx1"/>
              </a:solidFill>
            </a:rPr>
            <a:t>Il </a:t>
          </a:r>
          <a:r>
            <a:rPr lang="it-IT" b="1" dirty="0">
              <a:solidFill>
                <a:schemeClr val="tx1"/>
              </a:solidFill>
            </a:rPr>
            <a:t>problema 2-4-6  </a:t>
          </a:r>
          <a:r>
            <a:rPr lang="it-IT" dirty="0">
              <a:solidFill>
                <a:schemeClr val="tx1"/>
              </a:solidFill>
            </a:rPr>
            <a:t>(1960)</a:t>
          </a:r>
          <a:endParaRPr lang="en-US" dirty="0">
            <a:solidFill>
              <a:schemeClr val="tx1"/>
            </a:solidFill>
          </a:endParaRPr>
        </a:p>
      </dgm:t>
    </dgm:pt>
    <dgm:pt modelId="{AFA81F77-CA82-4C57-89AA-9946DB27E8F1}" type="parTrans" cxnId="{07818FEE-9734-4C69-AFBE-4690AC21E3A1}">
      <dgm:prSet/>
      <dgm:spPr/>
      <dgm:t>
        <a:bodyPr/>
        <a:lstStyle/>
        <a:p>
          <a:endParaRPr lang="en-US"/>
        </a:p>
      </dgm:t>
    </dgm:pt>
    <dgm:pt modelId="{AFA77FE9-1007-4A6A-9931-77633AFA49B1}" type="sibTrans" cxnId="{07818FEE-9734-4C69-AFBE-4690AC21E3A1}">
      <dgm:prSet/>
      <dgm:spPr/>
      <dgm:t>
        <a:bodyPr/>
        <a:lstStyle/>
        <a:p>
          <a:endParaRPr lang="en-US"/>
        </a:p>
      </dgm:t>
    </dgm:pt>
    <dgm:pt modelId="{5EEDC93A-9621-4306-AA6C-381C06401C9F}">
      <dgm:prSet/>
      <dgm:spPr/>
      <dgm:t>
        <a:bodyPr/>
        <a:lstStyle/>
        <a:p>
          <a:r>
            <a:rPr lang="it-IT" dirty="0">
              <a:solidFill>
                <a:schemeClr val="tx1"/>
              </a:solidFill>
            </a:rPr>
            <a:t>Il </a:t>
          </a:r>
          <a:r>
            <a:rPr lang="it-IT" b="1" dirty="0">
              <a:solidFill>
                <a:schemeClr val="tx1"/>
              </a:solidFill>
            </a:rPr>
            <a:t>compito di selezione  </a:t>
          </a:r>
          <a:r>
            <a:rPr lang="it-IT" dirty="0">
              <a:solidFill>
                <a:schemeClr val="tx1"/>
              </a:solidFill>
            </a:rPr>
            <a:t>(1968)</a:t>
          </a:r>
          <a:endParaRPr lang="en-US" dirty="0">
            <a:solidFill>
              <a:schemeClr val="tx1"/>
            </a:solidFill>
          </a:endParaRPr>
        </a:p>
      </dgm:t>
    </dgm:pt>
    <dgm:pt modelId="{9915CC8A-8E2B-45CD-A15B-E19C5C8B6F3C}" type="parTrans" cxnId="{69373FB6-8E59-4B5C-ACD6-57EDD52137F1}">
      <dgm:prSet/>
      <dgm:spPr/>
      <dgm:t>
        <a:bodyPr/>
        <a:lstStyle/>
        <a:p>
          <a:endParaRPr lang="en-US"/>
        </a:p>
      </dgm:t>
    </dgm:pt>
    <dgm:pt modelId="{58461FA8-2C45-4A73-A214-31CFCA615DF1}" type="sibTrans" cxnId="{69373FB6-8E59-4B5C-ACD6-57EDD52137F1}">
      <dgm:prSet/>
      <dgm:spPr/>
      <dgm:t>
        <a:bodyPr/>
        <a:lstStyle/>
        <a:p>
          <a:endParaRPr lang="en-US"/>
        </a:p>
      </dgm:t>
    </dgm:pt>
    <dgm:pt modelId="{C0E16458-BFE6-407A-A9E9-37BE23EA77B5}">
      <dgm:prSet/>
      <dgm:spPr/>
      <dgm:t>
        <a:bodyPr/>
        <a:lstStyle/>
        <a:p>
          <a:r>
            <a:rPr lang="it-IT"/>
            <a:t>Anche detto “</a:t>
          </a:r>
          <a:r>
            <a:rPr lang="it-IT" b="1"/>
            <a:t>problema delle 4 carte</a:t>
          </a:r>
          <a:r>
            <a:rPr lang="it-IT"/>
            <a:t>”</a:t>
          </a:r>
          <a:endParaRPr lang="en-US"/>
        </a:p>
      </dgm:t>
    </dgm:pt>
    <dgm:pt modelId="{3FB5EBED-5114-4DAB-9497-5C04D0D9FE03}" type="parTrans" cxnId="{04AA97C6-959B-4277-BBE2-CC952F8ECA91}">
      <dgm:prSet/>
      <dgm:spPr/>
      <dgm:t>
        <a:bodyPr/>
        <a:lstStyle/>
        <a:p>
          <a:endParaRPr lang="en-US"/>
        </a:p>
      </dgm:t>
    </dgm:pt>
    <dgm:pt modelId="{CB40AF36-1E23-43E4-B993-2810206A4838}" type="sibTrans" cxnId="{04AA97C6-959B-4277-BBE2-CC952F8ECA91}">
      <dgm:prSet/>
      <dgm:spPr/>
      <dgm:t>
        <a:bodyPr/>
        <a:lstStyle/>
        <a:p>
          <a:endParaRPr lang="en-US"/>
        </a:p>
      </dgm:t>
    </dgm:pt>
    <dgm:pt modelId="{7A8A6C7B-867C-5141-9A5E-4745020A281D}" type="pres">
      <dgm:prSet presAssocID="{E8E96FDC-8F29-443A-BE6A-FBE5D1623ED2}" presName="linear" presStyleCnt="0">
        <dgm:presLayoutVars>
          <dgm:animLvl val="lvl"/>
          <dgm:resizeHandles val="exact"/>
        </dgm:presLayoutVars>
      </dgm:prSet>
      <dgm:spPr/>
    </dgm:pt>
    <dgm:pt modelId="{31D263AE-DA06-104F-BCB1-9FA2801DB51E}" type="pres">
      <dgm:prSet presAssocID="{A819C539-B82C-4431-A50E-DCCF722876D8}" presName="parentText" presStyleLbl="node1" presStyleIdx="0" presStyleCnt="3">
        <dgm:presLayoutVars>
          <dgm:chMax val="0"/>
          <dgm:bulletEnabled val="1"/>
        </dgm:presLayoutVars>
      </dgm:prSet>
      <dgm:spPr/>
    </dgm:pt>
    <dgm:pt modelId="{AE4B51A2-26B9-E249-AF15-E04E41B4A68D}" type="pres">
      <dgm:prSet presAssocID="{08246F4F-1324-4B12-8F9F-8D4E57620FB5}" presName="spacer" presStyleCnt="0"/>
      <dgm:spPr/>
    </dgm:pt>
    <dgm:pt modelId="{8BEF2C06-0CDF-2E4C-B73D-24004DD6A579}" type="pres">
      <dgm:prSet presAssocID="{0D906899-8D55-4EFA-956A-38E72363246F}" presName="parentText" presStyleLbl="node1" presStyleIdx="1" presStyleCnt="3">
        <dgm:presLayoutVars>
          <dgm:chMax val="0"/>
          <dgm:bulletEnabled val="1"/>
        </dgm:presLayoutVars>
      </dgm:prSet>
      <dgm:spPr/>
    </dgm:pt>
    <dgm:pt modelId="{B1CD5599-91D0-7141-86C0-843DA0599319}" type="pres">
      <dgm:prSet presAssocID="{AFA77FE9-1007-4A6A-9931-77633AFA49B1}" presName="spacer" presStyleCnt="0"/>
      <dgm:spPr/>
    </dgm:pt>
    <dgm:pt modelId="{0097454B-C488-A34C-9473-2334CA201784}" type="pres">
      <dgm:prSet presAssocID="{5EEDC93A-9621-4306-AA6C-381C06401C9F}" presName="parentText" presStyleLbl="node1" presStyleIdx="2" presStyleCnt="3">
        <dgm:presLayoutVars>
          <dgm:chMax val="0"/>
          <dgm:bulletEnabled val="1"/>
        </dgm:presLayoutVars>
      </dgm:prSet>
      <dgm:spPr/>
    </dgm:pt>
    <dgm:pt modelId="{2BBAF0C1-BB19-F142-B8E1-3354A300CDD8}" type="pres">
      <dgm:prSet presAssocID="{5EEDC93A-9621-4306-AA6C-381C06401C9F}" presName="childText" presStyleLbl="revTx" presStyleIdx="0" presStyleCnt="1">
        <dgm:presLayoutVars>
          <dgm:bulletEnabled val="1"/>
        </dgm:presLayoutVars>
      </dgm:prSet>
      <dgm:spPr/>
    </dgm:pt>
  </dgm:ptLst>
  <dgm:cxnLst>
    <dgm:cxn modelId="{39B0B123-58DD-2F45-9549-12E4A854A236}" type="presOf" srcId="{E8E96FDC-8F29-443A-BE6A-FBE5D1623ED2}" destId="{7A8A6C7B-867C-5141-9A5E-4745020A281D}" srcOrd="0" destOrd="0" presId="urn:microsoft.com/office/officeart/2005/8/layout/vList2"/>
    <dgm:cxn modelId="{FB3B1C2B-0950-BC4B-A44D-35AB274F0467}" type="presOf" srcId="{A819C539-B82C-4431-A50E-DCCF722876D8}" destId="{31D263AE-DA06-104F-BCB1-9FA2801DB51E}" srcOrd="0" destOrd="0" presId="urn:microsoft.com/office/officeart/2005/8/layout/vList2"/>
    <dgm:cxn modelId="{B974DD8B-EB3D-FF49-BAB5-6D98504DDF11}" type="presOf" srcId="{5EEDC93A-9621-4306-AA6C-381C06401C9F}" destId="{0097454B-C488-A34C-9473-2334CA201784}" srcOrd="0" destOrd="0" presId="urn:microsoft.com/office/officeart/2005/8/layout/vList2"/>
    <dgm:cxn modelId="{AC4A0B92-2F09-416F-A09F-C7DCFB59CC8F}" srcId="{E8E96FDC-8F29-443A-BE6A-FBE5D1623ED2}" destId="{A819C539-B82C-4431-A50E-DCCF722876D8}" srcOrd="0" destOrd="0" parTransId="{109908BA-F68E-4CC3-B29D-53C1B0B17029}" sibTransId="{08246F4F-1324-4B12-8F9F-8D4E57620FB5}"/>
    <dgm:cxn modelId="{6B8C2DB5-2EA9-1B41-A084-6BDA9A1C9F09}" type="presOf" srcId="{C0E16458-BFE6-407A-A9E9-37BE23EA77B5}" destId="{2BBAF0C1-BB19-F142-B8E1-3354A300CDD8}" srcOrd="0" destOrd="0" presId="urn:microsoft.com/office/officeart/2005/8/layout/vList2"/>
    <dgm:cxn modelId="{69373FB6-8E59-4B5C-ACD6-57EDD52137F1}" srcId="{E8E96FDC-8F29-443A-BE6A-FBE5D1623ED2}" destId="{5EEDC93A-9621-4306-AA6C-381C06401C9F}" srcOrd="2" destOrd="0" parTransId="{9915CC8A-8E2B-45CD-A15B-E19C5C8B6F3C}" sibTransId="{58461FA8-2C45-4A73-A214-31CFCA615DF1}"/>
    <dgm:cxn modelId="{04AA97C6-959B-4277-BBE2-CC952F8ECA91}" srcId="{5EEDC93A-9621-4306-AA6C-381C06401C9F}" destId="{C0E16458-BFE6-407A-A9E9-37BE23EA77B5}" srcOrd="0" destOrd="0" parTransId="{3FB5EBED-5114-4DAB-9497-5C04D0D9FE03}" sibTransId="{CB40AF36-1E23-43E4-B993-2810206A4838}"/>
    <dgm:cxn modelId="{D562C8EA-0FB4-984C-A13E-5ED908EC9AF4}" type="presOf" srcId="{0D906899-8D55-4EFA-956A-38E72363246F}" destId="{8BEF2C06-0CDF-2E4C-B73D-24004DD6A579}" srcOrd="0" destOrd="0" presId="urn:microsoft.com/office/officeart/2005/8/layout/vList2"/>
    <dgm:cxn modelId="{07818FEE-9734-4C69-AFBE-4690AC21E3A1}" srcId="{E8E96FDC-8F29-443A-BE6A-FBE5D1623ED2}" destId="{0D906899-8D55-4EFA-956A-38E72363246F}" srcOrd="1" destOrd="0" parTransId="{AFA81F77-CA82-4C57-89AA-9946DB27E8F1}" sibTransId="{AFA77FE9-1007-4A6A-9931-77633AFA49B1}"/>
    <dgm:cxn modelId="{FA053D6B-C23F-6E46-AE8E-DCE42DF7A64D}" type="presParOf" srcId="{7A8A6C7B-867C-5141-9A5E-4745020A281D}" destId="{31D263AE-DA06-104F-BCB1-9FA2801DB51E}" srcOrd="0" destOrd="0" presId="urn:microsoft.com/office/officeart/2005/8/layout/vList2"/>
    <dgm:cxn modelId="{6DC6D437-1C62-AD46-A104-1C2304C9B9D6}" type="presParOf" srcId="{7A8A6C7B-867C-5141-9A5E-4745020A281D}" destId="{AE4B51A2-26B9-E249-AF15-E04E41B4A68D}" srcOrd="1" destOrd="0" presId="urn:microsoft.com/office/officeart/2005/8/layout/vList2"/>
    <dgm:cxn modelId="{9255382D-A7F2-9241-98B3-1807E9547AAA}" type="presParOf" srcId="{7A8A6C7B-867C-5141-9A5E-4745020A281D}" destId="{8BEF2C06-0CDF-2E4C-B73D-24004DD6A579}" srcOrd="2" destOrd="0" presId="urn:microsoft.com/office/officeart/2005/8/layout/vList2"/>
    <dgm:cxn modelId="{B47A257F-F2D1-FA4A-BBE4-22EB855EBB5A}" type="presParOf" srcId="{7A8A6C7B-867C-5141-9A5E-4745020A281D}" destId="{B1CD5599-91D0-7141-86C0-843DA0599319}" srcOrd="3" destOrd="0" presId="urn:microsoft.com/office/officeart/2005/8/layout/vList2"/>
    <dgm:cxn modelId="{79D4E7A4-90E4-B041-8698-76B7D1722929}" type="presParOf" srcId="{7A8A6C7B-867C-5141-9A5E-4745020A281D}" destId="{0097454B-C488-A34C-9473-2334CA201784}" srcOrd="4" destOrd="0" presId="urn:microsoft.com/office/officeart/2005/8/layout/vList2"/>
    <dgm:cxn modelId="{40D02ECB-DD25-8D4D-A7A2-64F5A529ACEA}" type="presParOf" srcId="{7A8A6C7B-867C-5141-9A5E-4745020A281D}" destId="{2BBAF0C1-BB19-F142-B8E1-3354A300CDD8}"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7616AF9E-7D6E-4FA1-A4E1-252018D8F6C5}"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7F425CBA-014D-45CB-A61A-984CB3AA9340}">
      <dgm:prSet/>
      <dgm:spPr/>
      <dgm:t>
        <a:bodyPr/>
        <a:lstStyle/>
        <a:p>
          <a:r>
            <a:rPr lang="it-IT"/>
            <a:t>Il partecipante deve “fare ipotesi” sulla regola da scoprire, da cui trarre “previsioni”</a:t>
          </a:r>
          <a:endParaRPr lang="en-US"/>
        </a:p>
      </dgm:t>
    </dgm:pt>
    <dgm:pt modelId="{A7B38811-3ADC-4017-A8C8-8546993C74D4}" type="parTrans" cxnId="{61CB3749-1E39-4B0C-A1FE-9F5D8329C269}">
      <dgm:prSet/>
      <dgm:spPr/>
      <dgm:t>
        <a:bodyPr/>
        <a:lstStyle/>
        <a:p>
          <a:endParaRPr lang="en-US"/>
        </a:p>
      </dgm:t>
    </dgm:pt>
    <dgm:pt modelId="{BF4B7C0E-D33C-4228-AF09-8B21F42E87DD}" type="sibTrans" cxnId="{61CB3749-1E39-4B0C-A1FE-9F5D8329C269}">
      <dgm:prSet/>
      <dgm:spPr/>
      <dgm:t>
        <a:bodyPr/>
        <a:lstStyle/>
        <a:p>
          <a:endParaRPr lang="en-US"/>
        </a:p>
      </dgm:t>
    </dgm:pt>
    <dgm:pt modelId="{D6040357-D88B-4D01-B4CB-18C0E680B541}">
      <dgm:prSet/>
      <dgm:spPr/>
      <dgm:t>
        <a:bodyPr/>
        <a:lstStyle/>
        <a:p>
          <a:r>
            <a:rPr lang="it-IT"/>
            <a:t>Deve poi “fare esperimenti” per controllare quelle previsioni</a:t>
          </a:r>
          <a:endParaRPr lang="en-US"/>
        </a:p>
      </dgm:t>
    </dgm:pt>
    <dgm:pt modelId="{6EA27C23-9434-4B57-A511-0D1ABFED09F5}" type="parTrans" cxnId="{7CBC64C9-4977-43C7-978F-5B909CB3FEEB}">
      <dgm:prSet/>
      <dgm:spPr/>
      <dgm:t>
        <a:bodyPr/>
        <a:lstStyle/>
        <a:p>
          <a:endParaRPr lang="en-US"/>
        </a:p>
      </dgm:t>
    </dgm:pt>
    <dgm:pt modelId="{EA39176C-5907-4017-BFB7-3C0BABD8C5E5}" type="sibTrans" cxnId="{7CBC64C9-4977-43C7-978F-5B909CB3FEEB}">
      <dgm:prSet/>
      <dgm:spPr/>
      <dgm:t>
        <a:bodyPr/>
        <a:lstStyle/>
        <a:p>
          <a:endParaRPr lang="en-US"/>
        </a:p>
      </dgm:t>
    </dgm:pt>
    <dgm:pt modelId="{3554FB5C-624B-4232-980C-01DE7755F66C}">
      <dgm:prSet/>
      <dgm:spPr/>
      <dgm:t>
        <a:bodyPr/>
        <a:lstStyle/>
        <a:p>
          <a:r>
            <a:rPr lang="it-IT"/>
            <a:t>Ogni proposta di una terna è un “esperimento”</a:t>
          </a:r>
          <a:endParaRPr lang="en-US"/>
        </a:p>
      </dgm:t>
    </dgm:pt>
    <dgm:pt modelId="{47819B91-34DF-4E88-AC35-79D34E5461A8}" type="parTrans" cxnId="{8FEB96EC-BF2F-4FE4-9BAD-EAEF8C354FF5}">
      <dgm:prSet/>
      <dgm:spPr/>
      <dgm:t>
        <a:bodyPr/>
        <a:lstStyle/>
        <a:p>
          <a:endParaRPr lang="en-US"/>
        </a:p>
      </dgm:t>
    </dgm:pt>
    <dgm:pt modelId="{19BEB9BD-31D6-4048-A74E-143C9B111A8A}" type="sibTrans" cxnId="{8FEB96EC-BF2F-4FE4-9BAD-EAEF8C354FF5}">
      <dgm:prSet/>
      <dgm:spPr/>
      <dgm:t>
        <a:bodyPr/>
        <a:lstStyle/>
        <a:p>
          <a:endParaRPr lang="en-US"/>
        </a:p>
      </dgm:t>
    </dgm:pt>
    <dgm:pt modelId="{D414EB9E-49F2-4C89-BB86-EE27DF98A16B}">
      <dgm:prSet/>
      <dgm:spPr/>
      <dgm:t>
        <a:bodyPr/>
        <a:lstStyle/>
        <a:p>
          <a:r>
            <a:rPr lang="it-IT" dirty="0">
              <a:solidFill>
                <a:schemeClr val="tx1"/>
              </a:solidFill>
            </a:rPr>
            <a:t>Alla luce dei risultati degli “esperimenti”, può confermare le sue ipotesi, modificarle, o generarne altre.</a:t>
          </a:r>
          <a:endParaRPr lang="en-US" dirty="0">
            <a:solidFill>
              <a:schemeClr val="tx1"/>
            </a:solidFill>
          </a:endParaRPr>
        </a:p>
      </dgm:t>
    </dgm:pt>
    <dgm:pt modelId="{7029E131-1319-47F4-B012-77AAEA52409E}" type="parTrans" cxnId="{C9436BF6-606E-4E74-A5A9-3A157677DCC4}">
      <dgm:prSet/>
      <dgm:spPr/>
      <dgm:t>
        <a:bodyPr/>
        <a:lstStyle/>
        <a:p>
          <a:endParaRPr lang="en-US"/>
        </a:p>
      </dgm:t>
    </dgm:pt>
    <dgm:pt modelId="{D097C431-3ADF-42B6-830A-C3B5AA9F90AF}" type="sibTrans" cxnId="{C9436BF6-606E-4E74-A5A9-3A157677DCC4}">
      <dgm:prSet/>
      <dgm:spPr/>
      <dgm:t>
        <a:bodyPr/>
        <a:lstStyle/>
        <a:p>
          <a:endParaRPr lang="en-US"/>
        </a:p>
      </dgm:t>
    </dgm:pt>
    <dgm:pt modelId="{81E4E7D6-8A6D-2A46-8B7B-48B43C504967}" type="pres">
      <dgm:prSet presAssocID="{7616AF9E-7D6E-4FA1-A4E1-252018D8F6C5}" presName="linear" presStyleCnt="0">
        <dgm:presLayoutVars>
          <dgm:animLvl val="lvl"/>
          <dgm:resizeHandles val="exact"/>
        </dgm:presLayoutVars>
      </dgm:prSet>
      <dgm:spPr/>
    </dgm:pt>
    <dgm:pt modelId="{866DD0E3-A136-A84A-A29F-D8AAC9B2BE63}" type="pres">
      <dgm:prSet presAssocID="{7F425CBA-014D-45CB-A61A-984CB3AA9340}" presName="parentText" presStyleLbl="node1" presStyleIdx="0" presStyleCnt="3">
        <dgm:presLayoutVars>
          <dgm:chMax val="0"/>
          <dgm:bulletEnabled val="1"/>
        </dgm:presLayoutVars>
      </dgm:prSet>
      <dgm:spPr/>
    </dgm:pt>
    <dgm:pt modelId="{BF680380-54BC-6B4C-B5C2-1F1E7048CF73}" type="pres">
      <dgm:prSet presAssocID="{BF4B7C0E-D33C-4228-AF09-8B21F42E87DD}" presName="spacer" presStyleCnt="0"/>
      <dgm:spPr/>
    </dgm:pt>
    <dgm:pt modelId="{817BAB82-5F4D-E14F-BFAF-FD661219EA95}" type="pres">
      <dgm:prSet presAssocID="{D6040357-D88B-4D01-B4CB-18C0E680B541}" presName="parentText" presStyleLbl="node1" presStyleIdx="1" presStyleCnt="3">
        <dgm:presLayoutVars>
          <dgm:chMax val="0"/>
          <dgm:bulletEnabled val="1"/>
        </dgm:presLayoutVars>
      </dgm:prSet>
      <dgm:spPr/>
    </dgm:pt>
    <dgm:pt modelId="{8A8CD873-5944-2B47-A10F-6924FEF262CD}" type="pres">
      <dgm:prSet presAssocID="{D6040357-D88B-4D01-B4CB-18C0E680B541}" presName="childText" presStyleLbl="revTx" presStyleIdx="0" presStyleCnt="1">
        <dgm:presLayoutVars>
          <dgm:bulletEnabled val="1"/>
        </dgm:presLayoutVars>
      </dgm:prSet>
      <dgm:spPr/>
    </dgm:pt>
    <dgm:pt modelId="{5F275B30-A63F-0248-A495-3E85A94D6EF8}" type="pres">
      <dgm:prSet presAssocID="{D414EB9E-49F2-4C89-BB86-EE27DF98A16B}" presName="parentText" presStyleLbl="node1" presStyleIdx="2" presStyleCnt="3">
        <dgm:presLayoutVars>
          <dgm:chMax val="0"/>
          <dgm:bulletEnabled val="1"/>
        </dgm:presLayoutVars>
      </dgm:prSet>
      <dgm:spPr/>
    </dgm:pt>
  </dgm:ptLst>
  <dgm:cxnLst>
    <dgm:cxn modelId="{61CB3749-1E39-4B0C-A1FE-9F5D8329C269}" srcId="{7616AF9E-7D6E-4FA1-A4E1-252018D8F6C5}" destId="{7F425CBA-014D-45CB-A61A-984CB3AA9340}" srcOrd="0" destOrd="0" parTransId="{A7B38811-3ADC-4017-A8C8-8546993C74D4}" sibTransId="{BF4B7C0E-D33C-4228-AF09-8B21F42E87DD}"/>
    <dgm:cxn modelId="{8F822E4A-B536-B546-916C-29BBAB3C6C32}" type="presOf" srcId="{D6040357-D88B-4D01-B4CB-18C0E680B541}" destId="{817BAB82-5F4D-E14F-BFAF-FD661219EA95}" srcOrd="0" destOrd="0" presId="urn:microsoft.com/office/officeart/2005/8/layout/vList2"/>
    <dgm:cxn modelId="{F48D3479-98BE-FF46-BC90-0241841087D6}" type="presOf" srcId="{D414EB9E-49F2-4C89-BB86-EE27DF98A16B}" destId="{5F275B30-A63F-0248-A495-3E85A94D6EF8}" srcOrd="0" destOrd="0" presId="urn:microsoft.com/office/officeart/2005/8/layout/vList2"/>
    <dgm:cxn modelId="{D29E3583-E0DA-0744-BE6C-DAA2A5B09103}" type="presOf" srcId="{7616AF9E-7D6E-4FA1-A4E1-252018D8F6C5}" destId="{81E4E7D6-8A6D-2A46-8B7B-48B43C504967}" srcOrd="0" destOrd="0" presId="urn:microsoft.com/office/officeart/2005/8/layout/vList2"/>
    <dgm:cxn modelId="{6402B089-9B31-974C-8472-75A5DB225F94}" type="presOf" srcId="{7F425CBA-014D-45CB-A61A-984CB3AA9340}" destId="{866DD0E3-A136-A84A-A29F-D8AAC9B2BE63}" srcOrd="0" destOrd="0" presId="urn:microsoft.com/office/officeart/2005/8/layout/vList2"/>
    <dgm:cxn modelId="{B58EBEA8-7419-8C44-87F0-AC7E01A005FC}" type="presOf" srcId="{3554FB5C-624B-4232-980C-01DE7755F66C}" destId="{8A8CD873-5944-2B47-A10F-6924FEF262CD}" srcOrd="0" destOrd="0" presId="urn:microsoft.com/office/officeart/2005/8/layout/vList2"/>
    <dgm:cxn modelId="{7CBC64C9-4977-43C7-978F-5B909CB3FEEB}" srcId="{7616AF9E-7D6E-4FA1-A4E1-252018D8F6C5}" destId="{D6040357-D88B-4D01-B4CB-18C0E680B541}" srcOrd="1" destOrd="0" parTransId="{6EA27C23-9434-4B57-A511-0D1ABFED09F5}" sibTransId="{EA39176C-5907-4017-BFB7-3C0BABD8C5E5}"/>
    <dgm:cxn modelId="{8FEB96EC-BF2F-4FE4-9BAD-EAEF8C354FF5}" srcId="{D6040357-D88B-4D01-B4CB-18C0E680B541}" destId="{3554FB5C-624B-4232-980C-01DE7755F66C}" srcOrd="0" destOrd="0" parTransId="{47819B91-34DF-4E88-AC35-79D34E5461A8}" sibTransId="{19BEB9BD-31D6-4048-A74E-143C9B111A8A}"/>
    <dgm:cxn modelId="{C9436BF6-606E-4E74-A5A9-3A157677DCC4}" srcId="{7616AF9E-7D6E-4FA1-A4E1-252018D8F6C5}" destId="{D414EB9E-49F2-4C89-BB86-EE27DF98A16B}" srcOrd="2" destOrd="0" parTransId="{7029E131-1319-47F4-B012-77AAEA52409E}" sibTransId="{D097C431-3ADF-42B6-830A-C3B5AA9F90AF}"/>
    <dgm:cxn modelId="{B1627458-D202-134D-ABC9-29D0A84C44B7}" type="presParOf" srcId="{81E4E7D6-8A6D-2A46-8B7B-48B43C504967}" destId="{866DD0E3-A136-A84A-A29F-D8AAC9B2BE63}" srcOrd="0" destOrd="0" presId="urn:microsoft.com/office/officeart/2005/8/layout/vList2"/>
    <dgm:cxn modelId="{8C66710A-EB26-B240-914C-7932A429C4B6}" type="presParOf" srcId="{81E4E7D6-8A6D-2A46-8B7B-48B43C504967}" destId="{BF680380-54BC-6B4C-B5C2-1F1E7048CF73}" srcOrd="1" destOrd="0" presId="urn:microsoft.com/office/officeart/2005/8/layout/vList2"/>
    <dgm:cxn modelId="{B3B79C4B-41D5-C54C-AA17-1293A477A652}" type="presParOf" srcId="{81E4E7D6-8A6D-2A46-8B7B-48B43C504967}" destId="{817BAB82-5F4D-E14F-BFAF-FD661219EA95}" srcOrd="2" destOrd="0" presId="urn:microsoft.com/office/officeart/2005/8/layout/vList2"/>
    <dgm:cxn modelId="{13DAC5F6-47D4-004C-9753-F613C775B106}" type="presParOf" srcId="{81E4E7D6-8A6D-2A46-8B7B-48B43C504967}" destId="{8A8CD873-5944-2B47-A10F-6924FEF262CD}" srcOrd="3" destOrd="0" presId="urn:microsoft.com/office/officeart/2005/8/layout/vList2"/>
    <dgm:cxn modelId="{F8E14CB1-E559-D042-A290-E57C7FDCC3E9}" type="presParOf" srcId="{81E4E7D6-8A6D-2A46-8B7B-48B43C504967}" destId="{5F275B30-A63F-0248-A495-3E85A94D6EF8}"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047AC8B0-33D8-4015-829B-B54794228727}"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C016F8B9-DED0-45A1-A660-629EB0EDE46D}">
      <dgm:prSet/>
      <dgm:spPr/>
      <dgm:t>
        <a:bodyPr/>
        <a:lstStyle/>
        <a:p>
          <a:r>
            <a:rPr lang="it-IT" dirty="0">
              <a:solidFill>
                <a:schemeClr val="tx1"/>
              </a:solidFill>
            </a:rPr>
            <a:t>La regola da scoprire era “terne di numeri crescenti”</a:t>
          </a:r>
          <a:endParaRPr lang="en-US" dirty="0">
            <a:solidFill>
              <a:schemeClr val="tx1"/>
            </a:solidFill>
          </a:endParaRPr>
        </a:p>
      </dgm:t>
    </dgm:pt>
    <dgm:pt modelId="{B9DCA1DF-70AD-451B-804C-145FDAACBF86}" type="parTrans" cxnId="{D1FE9D6A-40ED-44B9-98C0-92AFDA0CCD53}">
      <dgm:prSet/>
      <dgm:spPr/>
      <dgm:t>
        <a:bodyPr/>
        <a:lstStyle/>
        <a:p>
          <a:endParaRPr lang="en-US"/>
        </a:p>
      </dgm:t>
    </dgm:pt>
    <dgm:pt modelId="{679CF4DC-8567-4F32-8D7E-65954F597E25}" type="sibTrans" cxnId="{D1FE9D6A-40ED-44B9-98C0-92AFDA0CCD53}">
      <dgm:prSet/>
      <dgm:spPr/>
      <dgm:t>
        <a:bodyPr/>
        <a:lstStyle/>
        <a:p>
          <a:endParaRPr lang="en-US"/>
        </a:p>
      </dgm:t>
    </dgm:pt>
    <dgm:pt modelId="{965A7F8F-B06E-4E18-9540-0A56E0BD038F}">
      <dgm:prSet/>
      <dgm:spPr/>
      <dgm:t>
        <a:bodyPr/>
        <a:lstStyle/>
        <a:p>
          <a:r>
            <a:rPr lang="it-IT" dirty="0">
              <a:solidFill>
                <a:schemeClr val="tx1"/>
              </a:solidFill>
            </a:rPr>
            <a:t>Solo il 20% dei partecipanti asserì la regola corretta al primo tentativo</a:t>
          </a:r>
          <a:endParaRPr lang="en-US" dirty="0">
            <a:solidFill>
              <a:schemeClr val="tx1"/>
            </a:solidFill>
          </a:endParaRPr>
        </a:p>
      </dgm:t>
    </dgm:pt>
    <dgm:pt modelId="{A78297BF-F45D-49A5-9184-20292E007694}" type="parTrans" cxnId="{78331A5F-7857-4914-8EBD-EF8600D2A52B}">
      <dgm:prSet/>
      <dgm:spPr/>
      <dgm:t>
        <a:bodyPr/>
        <a:lstStyle/>
        <a:p>
          <a:endParaRPr lang="en-US"/>
        </a:p>
      </dgm:t>
    </dgm:pt>
    <dgm:pt modelId="{D69BF926-7067-4C9C-A8B1-67B5CB2B13DF}" type="sibTrans" cxnId="{78331A5F-7857-4914-8EBD-EF8600D2A52B}">
      <dgm:prSet/>
      <dgm:spPr/>
      <dgm:t>
        <a:bodyPr/>
        <a:lstStyle/>
        <a:p>
          <a:endParaRPr lang="en-US"/>
        </a:p>
      </dgm:t>
    </dgm:pt>
    <dgm:pt modelId="{76745134-201D-48A4-828D-75DB9EC60632}">
      <dgm:prSet/>
      <dgm:spPr/>
      <dgm:t>
        <a:bodyPr/>
        <a:lstStyle/>
        <a:p>
          <a:r>
            <a:rPr lang="it-IT"/>
            <a:t>Anche se alla fine dell’esperimento, dopo alcuni errori, circa l’80% dei partecipanti era in grado di formulare la regola corretta.</a:t>
          </a:r>
          <a:endParaRPr lang="en-US"/>
        </a:p>
      </dgm:t>
    </dgm:pt>
    <dgm:pt modelId="{85C32D06-7812-4117-AA10-FB279FAF87B0}" type="parTrans" cxnId="{E0623EED-530E-46A8-86B4-B583629B4B3D}">
      <dgm:prSet/>
      <dgm:spPr/>
      <dgm:t>
        <a:bodyPr/>
        <a:lstStyle/>
        <a:p>
          <a:endParaRPr lang="en-US"/>
        </a:p>
      </dgm:t>
    </dgm:pt>
    <dgm:pt modelId="{37D60624-2090-4518-B733-27235E3BDDA7}" type="sibTrans" cxnId="{E0623EED-530E-46A8-86B4-B583629B4B3D}">
      <dgm:prSet/>
      <dgm:spPr/>
      <dgm:t>
        <a:bodyPr/>
        <a:lstStyle/>
        <a:p>
          <a:endParaRPr lang="en-US"/>
        </a:p>
      </dgm:t>
    </dgm:pt>
    <dgm:pt modelId="{746BAA1E-1295-F54E-8208-6213C0FD6E90}" type="pres">
      <dgm:prSet presAssocID="{047AC8B0-33D8-4015-829B-B54794228727}" presName="linear" presStyleCnt="0">
        <dgm:presLayoutVars>
          <dgm:animLvl val="lvl"/>
          <dgm:resizeHandles val="exact"/>
        </dgm:presLayoutVars>
      </dgm:prSet>
      <dgm:spPr/>
    </dgm:pt>
    <dgm:pt modelId="{1445F464-3D9C-D644-B694-CE0AEC36CAA4}" type="pres">
      <dgm:prSet presAssocID="{C016F8B9-DED0-45A1-A660-629EB0EDE46D}" presName="parentText" presStyleLbl="node1" presStyleIdx="0" presStyleCnt="2">
        <dgm:presLayoutVars>
          <dgm:chMax val="0"/>
          <dgm:bulletEnabled val="1"/>
        </dgm:presLayoutVars>
      </dgm:prSet>
      <dgm:spPr/>
    </dgm:pt>
    <dgm:pt modelId="{99194120-6F40-4145-9DFA-E12180EB4A49}" type="pres">
      <dgm:prSet presAssocID="{679CF4DC-8567-4F32-8D7E-65954F597E25}" presName="spacer" presStyleCnt="0"/>
      <dgm:spPr/>
    </dgm:pt>
    <dgm:pt modelId="{6BE9F990-6D96-3B49-9E4D-D34BD9F8FE22}" type="pres">
      <dgm:prSet presAssocID="{965A7F8F-B06E-4E18-9540-0A56E0BD038F}" presName="parentText" presStyleLbl="node1" presStyleIdx="1" presStyleCnt="2">
        <dgm:presLayoutVars>
          <dgm:chMax val="0"/>
          <dgm:bulletEnabled val="1"/>
        </dgm:presLayoutVars>
      </dgm:prSet>
      <dgm:spPr/>
    </dgm:pt>
    <dgm:pt modelId="{23F1A7CC-C9EA-7343-AEE6-CC9DBA358DE6}" type="pres">
      <dgm:prSet presAssocID="{965A7F8F-B06E-4E18-9540-0A56E0BD038F}" presName="childText" presStyleLbl="revTx" presStyleIdx="0" presStyleCnt="1">
        <dgm:presLayoutVars>
          <dgm:bulletEnabled val="1"/>
        </dgm:presLayoutVars>
      </dgm:prSet>
      <dgm:spPr/>
    </dgm:pt>
  </dgm:ptLst>
  <dgm:cxnLst>
    <dgm:cxn modelId="{1EC32046-82E5-D844-8956-C783D5815C91}" type="presOf" srcId="{C016F8B9-DED0-45A1-A660-629EB0EDE46D}" destId="{1445F464-3D9C-D644-B694-CE0AEC36CAA4}" srcOrd="0" destOrd="0" presId="urn:microsoft.com/office/officeart/2005/8/layout/vList2"/>
    <dgm:cxn modelId="{807B4F52-4D6E-FC41-A079-33155523D8FE}" type="presOf" srcId="{76745134-201D-48A4-828D-75DB9EC60632}" destId="{23F1A7CC-C9EA-7343-AEE6-CC9DBA358DE6}" srcOrd="0" destOrd="0" presId="urn:microsoft.com/office/officeart/2005/8/layout/vList2"/>
    <dgm:cxn modelId="{78331A5F-7857-4914-8EBD-EF8600D2A52B}" srcId="{047AC8B0-33D8-4015-829B-B54794228727}" destId="{965A7F8F-B06E-4E18-9540-0A56E0BD038F}" srcOrd="1" destOrd="0" parTransId="{A78297BF-F45D-49A5-9184-20292E007694}" sibTransId="{D69BF926-7067-4C9C-A8B1-67B5CB2B13DF}"/>
    <dgm:cxn modelId="{D1FE9D6A-40ED-44B9-98C0-92AFDA0CCD53}" srcId="{047AC8B0-33D8-4015-829B-B54794228727}" destId="{C016F8B9-DED0-45A1-A660-629EB0EDE46D}" srcOrd="0" destOrd="0" parTransId="{B9DCA1DF-70AD-451B-804C-145FDAACBF86}" sibTransId="{679CF4DC-8567-4F32-8D7E-65954F597E25}"/>
    <dgm:cxn modelId="{EADA1586-FDB9-B740-8A56-0E44EE95B3A5}" type="presOf" srcId="{965A7F8F-B06E-4E18-9540-0A56E0BD038F}" destId="{6BE9F990-6D96-3B49-9E4D-D34BD9F8FE22}" srcOrd="0" destOrd="0" presId="urn:microsoft.com/office/officeart/2005/8/layout/vList2"/>
    <dgm:cxn modelId="{774CA0C7-D4AA-E348-8AA3-3B9B51E52FE8}" type="presOf" srcId="{047AC8B0-33D8-4015-829B-B54794228727}" destId="{746BAA1E-1295-F54E-8208-6213C0FD6E90}" srcOrd="0" destOrd="0" presId="urn:microsoft.com/office/officeart/2005/8/layout/vList2"/>
    <dgm:cxn modelId="{E0623EED-530E-46A8-86B4-B583629B4B3D}" srcId="{965A7F8F-B06E-4E18-9540-0A56E0BD038F}" destId="{76745134-201D-48A4-828D-75DB9EC60632}" srcOrd="0" destOrd="0" parTransId="{85C32D06-7812-4117-AA10-FB279FAF87B0}" sibTransId="{37D60624-2090-4518-B733-27235E3BDDA7}"/>
    <dgm:cxn modelId="{48D3B6B4-CAA6-0746-B70B-56C8D92BF3CF}" type="presParOf" srcId="{746BAA1E-1295-F54E-8208-6213C0FD6E90}" destId="{1445F464-3D9C-D644-B694-CE0AEC36CAA4}" srcOrd="0" destOrd="0" presId="urn:microsoft.com/office/officeart/2005/8/layout/vList2"/>
    <dgm:cxn modelId="{92CB92B8-70BB-AC47-80B2-C4A773CCE76F}" type="presParOf" srcId="{746BAA1E-1295-F54E-8208-6213C0FD6E90}" destId="{99194120-6F40-4145-9DFA-E12180EB4A49}" srcOrd="1" destOrd="0" presId="urn:microsoft.com/office/officeart/2005/8/layout/vList2"/>
    <dgm:cxn modelId="{16E9814E-B9B0-ED4B-81DF-8EF8537B0661}" type="presParOf" srcId="{746BAA1E-1295-F54E-8208-6213C0FD6E90}" destId="{6BE9F990-6D96-3B49-9E4D-D34BD9F8FE22}" srcOrd="2" destOrd="0" presId="urn:microsoft.com/office/officeart/2005/8/layout/vList2"/>
    <dgm:cxn modelId="{761711CA-0E21-8045-A80B-B22C8AB65D8E}" type="presParOf" srcId="{746BAA1E-1295-F54E-8208-6213C0FD6E90}" destId="{23F1A7CC-C9EA-7343-AEE6-CC9DBA358DE6}"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EAEE2AC9-F20E-4DFE-A236-28AEC1A07306}"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3C731622-7931-4DE6-B76C-8A4F8527443C}">
      <dgm:prSet/>
      <dgm:spPr/>
      <dgm:t>
        <a:bodyPr/>
        <a:lstStyle/>
        <a:p>
          <a:r>
            <a:rPr lang="it-IT" dirty="0">
              <a:solidFill>
                <a:schemeClr val="tx1"/>
              </a:solidFill>
            </a:rPr>
            <a:t>Soprattutto nella </a:t>
          </a:r>
          <a:r>
            <a:rPr lang="it-IT" dirty="0" err="1">
              <a:solidFill>
                <a:schemeClr val="tx1"/>
              </a:solidFill>
            </a:rPr>
            <a:t>prma</a:t>
          </a:r>
          <a:r>
            <a:rPr lang="it-IT" dirty="0">
              <a:solidFill>
                <a:schemeClr val="tx1"/>
              </a:solidFill>
            </a:rPr>
            <a:t> fase dell’esperimento, ci sono pochissimi “no” nelle risposte dello sperimentatore alle terne prodotte dai partecipanti</a:t>
          </a:r>
          <a:endParaRPr lang="en-US" dirty="0">
            <a:solidFill>
              <a:schemeClr val="tx1"/>
            </a:solidFill>
          </a:endParaRPr>
        </a:p>
      </dgm:t>
    </dgm:pt>
    <dgm:pt modelId="{E6EE66F0-3BAD-41F9-9E5A-DC5A1B4A798B}" type="parTrans" cxnId="{AA9F739C-AD86-4165-8E71-E92A2FA8AC78}">
      <dgm:prSet/>
      <dgm:spPr/>
      <dgm:t>
        <a:bodyPr/>
        <a:lstStyle/>
        <a:p>
          <a:endParaRPr lang="en-US"/>
        </a:p>
      </dgm:t>
    </dgm:pt>
    <dgm:pt modelId="{C55324FD-A4E0-45C2-A567-90D7F3632797}" type="sibTrans" cxnId="{AA9F739C-AD86-4165-8E71-E92A2FA8AC78}">
      <dgm:prSet/>
      <dgm:spPr/>
      <dgm:t>
        <a:bodyPr/>
        <a:lstStyle/>
        <a:p>
          <a:endParaRPr lang="en-US"/>
        </a:p>
      </dgm:t>
    </dgm:pt>
    <dgm:pt modelId="{83053345-C7F1-4C83-8C50-DB11B81E0093}">
      <dgm:prSet/>
      <dgm:spPr/>
      <dgm:t>
        <a:bodyPr/>
        <a:lstStyle/>
        <a:p>
          <a:r>
            <a:rPr lang="it-IT" dirty="0">
              <a:solidFill>
                <a:schemeClr val="tx1"/>
              </a:solidFill>
            </a:rPr>
            <a:t>Il partecipante esplora solo (o quasi) </a:t>
          </a:r>
          <a:r>
            <a:rPr lang="it-IT" b="1" dirty="0">
              <a:solidFill>
                <a:schemeClr val="tx1"/>
              </a:solidFill>
            </a:rPr>
            <a:t>esempi positivi</a:t>
          </a:r>
          <a:r>
            <a:rPr lang="it-IT" dirty="0">
              <a:solidFill>
                <a:schemeClr val="tx1"/>
              </a:solidFill>
            </a:rPr>
            <a:t> delle ipotesi che sta controllando</a:t>
          </a:r>
          <a:endParaRPr lang="en-US" dirty="0">
            <a:solidFill>
              <a:schemeClr val="tx1"/>
            </a:solidFill>
          </a:endParaRPr>
        </a:p>
      </dgm:t>
    </dgm:pt>
    <dgm:pt modelId="{EF152BA8-D1C1-4B5C-A72A-B49C4597921A}" type="parTrans" cxnId="{57A1B872-4146-4475-A3FD-546A2D868689}">
      <dgm:prSet/>
      <dgm:spPr/>
      <dgm:t>
        <a:bodyPr/>
        <a:lstStyle/>
        <a:p>
          <a:endParaRPr lang="en-US"/>
        </a:p>
      </dgm:t>
    </dgm:pt>
    <dgm:pt modelId="{AC15A570-0D40-4027-B97A-EEFE79A6332C}" type="sibTrans" cxnId="{57A1B872-4146-4475-A3FD-546A2D868689}">
      <dgm:prSet/>
      <dgm:spPr/>
      <dgm:t>
        <a:bodyPr/>
        <a:lstStyle/>
        <a:p>
          <a:endParaRPr lang="en-US"/>
        </a:p>
      </dgm:t>
    </dgm:pt>
    <dgm:pt modelId="{15B0F187-D5B5-476D-99C5-B3AB5492E81B}">
      <dgm:prSet/>
      <dgm:spPr/>
      <dgm:t>
        <a:bodyPr/>
        <a:lstStyle/>
        <a:p>
          <a:r>
            <a:rPr lang="it-IT" dirty="0">
              <a:solidFill>
                <a:schemeClr val="tx1"/>
              </a:solidFill>
            </a:rPr>
            <a:t>Non considera il fatto che con un’altra strategia, per esempio controllando </a:t>
          </a:r>
          <a:r>
            <a:rPr lang="it-IT" b="1" dirty="0">
              <a:solidFill>
                <a:schemeClr val="tx1"/>
              </a:solidFill>
            </a:rPr>
            <a:t>esempi negativi</a:t>
          </a:r>
          <a:r>
            <a:rPr lang="it-IT" dirty="0">
              <a:solidFill>
                <a:schemeClr val="tx1"/>
              </a:solidFill>
            </a:rPr>
            <a:t>, potrebbe raccogliere molte altre informazioni utili</a:t>
          </a:r>
          <a:endParaRPr lang="en-US" dirty="0">
            <a:solidFill>
              <a:schemeClr val="tx1"/>
            </a:solidFill>
          </a:endParaRPr>
        </a:p>
      </dgm:t>
    </dgm:pt>
    <dgm:pt modelId="{E7FBD41D-3254-4AEA-A071-36AABCD624AA}" type="parTrans" cxnId="{A55F5FA0-6F2E-4B47-8E46-E0E67CDC38ED}">
      <dgm:prSet/>
      <dgm:spPr/>
      <dgm:t>
        <a:bodyPr/>
        <a:lstStyle/>
        <a:p>
          <a:endParaRPr lang="en-US"/>
        </a:p>
      </dgm:t>
    </dgm:pt>
    <dgm:pt modelId="{46AF6F4F-26AF-4624-A92D-D7EDE9785C44}" type="sibTrans" cxnId="{A55F5FA0-6F2E-4B47-8E46-E0E67CDC38ED}">
      <dgm:prSet/>
      <dgm:spPr/>
      <dgm:t>
        <a:bodyPr/>
        <a:lstStyle/>
        <a:p>
          <a:endParaRPr lang="en-US"/>
        </a:p>
      </dgm:t>
    </dgm:pt>
    <dgm:pt modelId="{05768073-57B0-4F4B-882A-226E7AB86C4A}">
      <dgm:prSet/>
      <dgm:spPr/>
      <dgm:t>
        <a:bodyPr/>
        <a:lstStyle/>
        <a:p>
          <a:r>
            <a:rPr lang="it-IT" dirty="0">
              <a:solidFill>
                <a:schemeClr val="tx1"/>
              </a:solidFill>
            </a:rPr>
            <a:t>La parzialità della sua strategia di ricerca lo porta a convincersi della verità di ipotesi sbagliate: </a:t>
          </a:r>
          <a:r>
            <a:rPr lang="it-IT" b="1" i="1" dirty="0" err="1">
              <a:solidFill>
                <a:schemeClr val="tx1"/>
              </a:solidFill>
            </a:rPr>
            <a:t>confirmation</a:t>
          </a:r>
          <a:r>
            <a:rPr lang="it-IT" b="1" i="1" dirty="0">
              <a:solidFill>
                <a:schemeClr val="tx1"/>
              </a:solidFill>
            </a:rPr>
            <a:t> </a:t>
          </a:r>
          <a:r>
            <a:rPr lang="it-IT" b="1" i="1" dirty="0" err="1">
              <a:solidFill>
                <a:schemeClr val="tx1"/>
              </a:solidFill>
            </a:rPr>
            <a:t>bias</a:t>
          </a:r>
          <a:endParaRPr lang="en-US" dirty="0">
            <a:solidFill>
              <a:schemeClr val="tx1"/>
            </a:solidFill>
          </a:endParaRPr>
        </a:p>
      </dgm:t>
    </dgm:pt>
    <dgm:pt modelId="{AB43B26A-B601-4BDC-ADDC-1F35BA8DADBA}" type="parTrans" cxnId="{6803411D-6FFC-47C1-BBE6-3FD9E4273BCB}">
      <dgm:prSet/>
      <dgm:spPr/>
      <dgm:t>
        <a:bodyPr/>
        <a:lstStyle/>
        <a:p>
          <a:endParaRPr lang="en-US"/>
        </a:p>
      </dgm:t>
    </dgm:pt>
    <dgm:pt modelId="{63491ADB-6B73-455C-9DA4-BD34A6D4A8B9}" type="sibTrans" cxnId="{6803411D-6FFC-47C1-BBE6-3FD9E4273BCB}">
      <dgm:prSet/>
      <dgm:spPr/>
      <dgm:t>
        <a:bodyPr/>
        <a:lstStyle/>
        <a:p>
          <a:endParaRPr lang="en-US"/>
        </a:p>
      </dgm:t>
    </dgm:pt>
    <dgm:pt modelId="{D30132C1-161F-BF4F-928D-ABA0E34CBD98}" type="pres">
      <dgm:prSet presAssocID="{EAEE2AC9-F20E-4DFE-A236-28AEC1A07306}" presName="linear" presStyleCnt="0">
        <dgm:presLayoutVars>
          <dgm:animLvl val="lvl"/>
          <dgm:resizeHandles val="exact"/>
        </dgm:presLayoutVars>
      </dgm:prSet>
      <dgm:spPr/>
    </dgm:pt>
    <dgm:pt modelId="{B1A9D966-5812-2445-871E-DA643A56635C}" type="pres">
      <dgm:prSet presAssocID="{3C731622-7931-4DE6-B76C-8A4F8527443C}" presName="parentText" presStyleLbl="node1" presStyleIdx="0" presStyleCnt="4">
        <dgm:presLayoutVars>
          <dgm:chMax val="0"/>
          <dgm:bulletEnabled val="1"/>
        </dgm:presLayoutVars>
      </dgm:prSet>
      <dgm:spPr/>
    </dgm:pt>
    <dgm:pt modelId="{A512C9E2-FD7E-274E-9110-8A7FE8B12924}" type="pres">
      <dgm:prSet presAssocID="{C55324FD-A4E0-45C2-A567-90D7F3632797}" presName="spacer" presStyleCnt="0"/>
      <dgm:spPr/>
    </dgm:pt>
    <dgm:pt modelId="{45B4E872-B09F-4544-92DA-4F30F45CC24A}" type="pres">
      <dgm:prSet presAssocID="{83053345-C7F1-4C83-8C50-DB11B81E0093}" presName="parentText" presStyleLbl="node1" presStyleIdx="1" presStyleCnt="4">
        <dgm:presLayoutVars>
          <dgm:chMax val="0"/>
          <dgm:bulletEnabled val="1"/>
        </dgm:presLayoutVars>
      </dgm:prSet>
      <dgm:spPr/>
    </dgm:pt>
    <dgm:pt modelId="{93ED42AC-9FE7-534E-BF5D-7166DCDDA524}" type="pres">
      <dgm:prSet presAssocID="{AC15A570-0D40-4027-B97A-EEFE79A6332C}" presName="spacer" presStyleCnt="0"/>
      <dgm:spPr/>
    </dgm:pt>
    <dgm:pt modelId="{5B8B1C10-AE67-6D48-8FBF-3A3362D0C0B2}" type="pres">
      <dgm:prSet presAssocID="{15B0F187-D5B5-476D-99C5-B3AB5492E81B}" presName="parentText" presStyleLbl="node1" presStyleIdx="2" presStyleCnt="4">
        <dgm:presLayoutVars>
          <dgm:chMax val="0"/>
          <dgm:bulletEnabled val="1"/>
        </dgm:presLayoutVars>
      </dgm:prSet>
      <dgm:spPr/>
    </dgm:pt>
    <dgm:pt modelId="{8D43556B-5054-F74D-8BA6-9AFEA61CD929}" type="pres">
      <dgm:prSet presAssocID="{46AF6F4F-26AF-4624-A92D-D7EDE9785C44}" presName="spacer" presStyleCnt="0"/>
      <dgm:spPr/>
    </dgm:pt>
    <dgm:pt modelId="{4D306C0A-B79C-1847-980C-D634998AD86D}" type="pres">
      <dgm:prSet presAssocID="{05768073-57B0-4F4B-882A-226E7AB86C4A}" presName="parentText" presStyleLbl="node1" presStyleIdx="3" presStyleCnt="4">
        <dgm:presLayoutVars>
          <dgm:chMax val="0"/>
          <dgm:bulletEnabled val="1"/>
        </dgm:presLayoutVars>
      </dgm:prSet>
      <dgm:spPr/>
    </dgm:pt>
  </dgm:ptLst>
  <dgm:cxnLst>
    <dgm:cxn modelId="{57759306-CE51-8B45-BAC4-A4D1CF282F35}" type="presOf" srcId="{05768073-57B0-4F4B-882A-226E7AB86C4A}" destId="{4D306C0A-B79C-1847-980C-D634998AD86D}" srcOrd="0" destOrd="0" presId="urn:microsoft.com/office/officeart/2005/8/layout/vList2"/>
    <dgm:cxn modelId="{6803411D-6FFC-47C1-BBE6-3FD9E4273BCB}" srcId="{EAEE2AC9-F20E-4DFE-A236-28AEC1A07306}" destId="{05768073-57B0-4F4B-882A-226E7AB86C4A}" srcOrd="3" destOrd="0" parTransId="{AB43B26A-B601-4BDC-ADDC-1F35BA8DADBA}" sibTransId="{63491ADB-6B73-455C-9DA4-BD34A6D4A8B9}"/>
    <dgm:cxn modelId="{CCFA3A3F-0EB8-8F4B-BB15-A7627C0A5E55}" type="presOf" srcId="{15B0F187-D5B5-476D-99C5-B3AB5492E81B}" destId="{5B8B1C10-AE67-6D48-8FBF-3A3362D0C0B2}" srcOrd="0" destOrd="0" presId="urn:microsoft.com/office/officeart/2005/8/layout/vList2"/>
    <dgm:cxn modelId="{57A1B872-4146-4475-A3FD-546A2D868689}" srcId="{EAEE2AC9-F20E-4DFE-A236-28AEC1A07306}" destId="{83053345-C7F1-4C83-8C50-DB11B81E0093}" srcOrd="1" destOrd="0" parTransId="{EF152BA8-D1C1-4B5C-A72A-B49C4597921A}" sibTransId="{AC15A570-0D40-4027-B97A-EEFE79A6332C}"/>
    <dgm:cxn modelId="{AA9F739C-AD86-4165-8E71-E92A2FA8AC78}" srcId="{EAEE2AC9-F20E-4DFE-A236-28AEC1A07306}" destId="{3C731622-7931-4DE6-B76C-8A4F8527443C}" srcOrd="0" destOrd="0" parTransId="{E6EE66F0-3BAD-41F9-9E5A-DC5A1B4A798B}" sibTransId="{C55324FD-A4E0-45C2-A567-90D7F3632797}"/>
    <dgm:cxn modelId="{A55F5FA0-6F2E-4B47-8E46-E0E67CDC38ED}" srcId="{EAEE2AC9-F20E-4DFE-A236-28AEC1A07306}" destId="{15B0F187-D5B5-476D-99C5-B3AB5492E81B}" srcOrd="2" destOrd="0" parTransId="{E7FBD41D-3254-4AEA-A071-36AABCD624AA}" sibTransId="{46AF6F4F-26AF-4624-A92D-D7EDE9785C44}"/>
    <dgm:cxn modelId="{C7B6DFB7-3D1F-CE40-9F6B-E0AD7D307E31}" type="presOf" srcId="{83053345-C7F1-4C83-8C50-DB11B81E0093}" destId="{45B4E872-B09F-4544-92DA-4F30F45CC24A}" srcOrd="0" destOrd="0" presId="urn:microsoft.com/office/officeart/2005/8/layout/vList2"/>
    <dgm:cxn modelId="{1C181ED8-58D1-2240-9D64-F37DD71869EF}" type="presOf" srcId="{EAEE2AC9-F20E-4DFE-A236-28AEC1A07306}" destId="{D30132C1-161F-BF4F-928D-ABA0E34CBD98}" srcOrd="0" destOrd="0" presId="urn:microsoft.com/office/officeart/2005/8/layout/vList2"/>
    <dgm:cxn modelId="{F6A37BFA-773C-7A4B-AA74-27C9B935F462}" type="presOf" srcId="{3C731622-7931-4DE6-B76C-8A4F8527443C}" destId="{B1A9D966-5812-2445-871E-DA643A56635C}" srcOrd="0" destOrd="0" presId="urn:microsoft.com/office/officeart/2005/8/layout/vList2"/>
    <dgm:cxn modelId="{B190743B-BB22-B04D-9DB6-DDB848FE9FF5}" type="presParOf" srcId="{D30132C1-161F-BF4F-928D-ABA0E34CBD98}" destId="{B1A9D966-5812-2445-871E-DA643A56635C}" srcOrd="0" destOrd="0" presId="urn:microsoft.com/office/officeart/2005/8/layout/vList2"/>
    <dgm:cxn modelId="{973020E9-AFE8-A440-819A-8E8AE5EC8B97}" type="presParOf" srcId="{D30132C1-161F-BF4F-928D-ABA0E34CBD98}" destId="{A512C9E2-FD7E-274E-9110-8A7FE8B12924}" srcOrd="1" destOrd="0" presId="urn:microsoft.com/office/officeart/2005/8/layout/vList2"/>
    <dgm:cxn modelId="{EE27C42E-A2E9-314B-A6E2-21A2D2482EDA}" type="presParOf" srcId="{D30132C1-161F-BF4F-928D-ABA0E34CBD98}" destId="{45B4E872-B09F-4544-92DA-4F30F45CC24A}" srcOrd="2" destOrd="0" presId="urn:microsoft.com/office/officeart/2005/8/layout/vList2"/>
    <dgm:cxn modelId="{2D9E1B6E-0D7F-B448-8CB8-9086B5125157}" type="presParOf" srcId="{D30132C1-161F-BF4F-928D-ABA0E34CBD98}" destId="{93ED42AC-9FE7-534E-BF5D-7166DCDDA524}" srcOrd="3" destOrd="0" presId="urn:microsoft.com/office/officeart/2005/8/layout/vList2"/>
    <dgm:cxn modelId="{62418F61-1FCF-D943-9C4E-1B2162545FCF}" type="presParOf" srcId="{D30132C1-161F-BF4F-928D-ABA0E34CBD98}" destId="{5B8B1C10-AE67-6D48-8FBF-3A3362D0C0B2}" srcOrd="4" destOrd="0" presId="urn:microsoft.com/office/officeart/2005/8/layout/vList2"/>
    <dgm:cxn modelId="{DFA72DA7-EAA2-1848-A8A6-CAE6CBD9674C}" type="presParOf" srcId="{D30132C1-161F-BF4F-928D-ABA0E34CBD98}" destId="{8D43556B-5054-F74D-8BA6-9AFEA61CD929}" srcOrd="5" destOrd="0" presId="urn:microsoft.com/office/officeart/2005/8/layout/vList2"/>
    <dgm:cxn modelId="{2CD4E60C-CA98-CF4C-96F7-8F76086B697E}" type="presParOf" srcId="{D30132C1-161F-BF4F-928D-ABA0E34CBD98}" destId="{4D306C0A-B79C-1847-980C-D634998AD86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D71F9BD9-BE54-49C9-870E-03D02AE7A9D1}"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00C47D5B-F98D-454A-8438-7DC5BE3A9391}">
      <dgm:prSet/>
      <dgm:spPr/>
      <dgm:t>
        <a:bodyPr/>
        <a:lstStyle/>
        <a:p>
          <a:r>
            <a:rPr lang="it-IT"/>
            <a:t>Per controllare un’ipotesi le persone esplorano soprattutto esempi positivi.</a:t>
          </a:r>
          <a:endParaRPr lang="en-US"/>
        </a:p>
      </dgm:t>
    </dgm:pt>
    <dgm:pt modelId="{5A5AFDF0-EFAD-410F-9444-0B6290AE744B}" type="parTrans" cxnId="{9F253F26-F1A1-4814-AFFD-D9BEB8FB4332}">
      <dgm:prSet/>
      <dgm:spPr/>
      <dgm:t>
        <a:bodyPr/>
        <a:lstStyle/>
        <a:p>
          <a:endParaRPr lang="en-US"/>
        </a:p>
      </dgm:t>
    </dgm:pt>
    <dgm:pt modelId="{CC65B00C-DE02-4CE2-BB7C-56B19B82B4EF}" type="sibTrans" cxnId="{9F253F26-F1A1-4814-AFFD-D9BEB8FB4332}">
      <dgm:prSet/>
      <dgm:spPr/>
      <dgm:t>
        <a:bodyPr/>
        <a:lstStyle/>
        <a:p>
          <a:endParaRPr lang="en-US"/>
        </a:p>
      </dgm:t>
    </dgm:pt>
    <dgm:pt modelId="{3081DB9D-950B-4590-9C2D-5DDEF927F10D}">
      <dgm:prSet/>
      <dgm:spPr/>
      <dgm:t>
        <a:bodyPr/>
        <a:lstStyle/>
        <a:p>
          <a:r>
            <a:rPr lang="it-IT"/>
            <a:t>Nel compito 2-4-6 originale l’esplorazione di casi positivi comporta – in tutte quelle circostanze in cui le ipotesi del partecipante sono troppo specifiche, ma si riferiscono comunque a numeri crescenti – la raccolta selettiva di sole conferme; la fiducia del partecipante nella sua ipotesi, alla vista di ripetute conferme, cresce, fino a convincerlo (erroneamente) della correttezza dell’ipotesi.</a:t>
          </a:r>
          <a:endParaRPr lang="en-US"/>
        </a:p>
      </dgm:t>
    </dgm:pt>
    <dgm:pt modelId="{6F108666-9BC8-4985-9EF5-2D70F2588CB2}" type="parTrans" cxnId="{19EEB881-DE71-4B07-BA57-4D2F81366570}">
      <dgm:prSet/>
      <dgm:spPr/>
      <dgm:t>
        <a:bodyPr/>
        <a:lstStyle/>
        <a:p>
          <a:endParaRPr lang="en-US"/>
        </a:p>
      </dgm:t>
    </dgm:pt>
    <dgm:pt modelId="{B123F377-BF40-497C-96F1-E4D2D552756E}" type="sibTrans" cxnId="{19EEB881-DE71-4B07-BA57-4D2F81366570}">
      <dgm:prSet/>
      <dgm:spPr/>
      <dgm:t>
        <a:bodyPr/>
        <a:lstStyle/>
        <a:p>
          <a:endParaRPr lang="en-US"/>
        </a:p>
      </dgm:t>
    </dgm:pt>
    <dgm:pt modelId="{6496B473-437C-4C53-B53B-EAB922B33388}">
      <dgm:prSet/>
      <dgm:spPr/>
      <dgm:t>
        <a:bodyPr/>
        <a:lstStyle/>
        <a:p>
          <a:r>
            <a:rPr lang="it-IT"/>
            <a:t>L’esplorazione di esempi negativi qualche volta si manifesta, ma ciò avviene soprattutto in fasi avanzate del controllo, dopo che sono stati esplorati diversi casi positivi.</a:t>
          </a:r>
          <a:endParaRPr lang="en-US"/>
        </a:p>
      </dgm:t>
    </dgm:pt>
    <dgm:pt modelId="{EBED45F8-8B4F-4ABE-87E6-31BE2B5610ED}" type="parTrans" cxnId="{479C4FB2-F9F4-4399-95C4-AF305A4CD859}">
      <dgm:prSet/>
      <dgm:spPr/>
      <dgm:t>
        <a:bodyPr/>
        <a:lstStyle/>
        <a:p>
          <a:endParaRPr lang="en-US"/>
        </a:p>
      </dgm:t>
    </dgm:pt>
    <dgm:pt modelId="{A987AD4D-D854-4660-8282-A43B29CC63C5}" type="sibTrans" cxnId="{479C4FB2-F9F4-4399-95C4-AF305A4CD859}">
      <dgm:prSet/>
      <dgm:spPr/>
      <dgm:t>
        <a:bodyPr/>
        <a:lstStyle/>
        <a:p>
          <a:endParaRPr lang="en-US"/>
        </a:p>
      </dgm:t>
    </dgm:pt>
    <dgm:pt modelId="{1742C1BF-ABDE-4C49-AD73-16190B0EB2CD}">
      <dgm:prSet/>
      <dgm:spPr/>
      <dgm:t>
        <a:bodyPr/>
        <a:lstStyle/>
        <a:p>
          <a:r>
            <a:rPr lang="it-IT"/>
            <a:t>Molti individui formulano e controllano una sola ipotesi alla volta, invece di produrre e comparare tra loro più ipotesi alternative. In alcuni casi i partecipanti che hanno appena dichiarato una regola errata non riescono, almeno per un certo tempo, a “distaccarsi” da essa, e a generare un’alternativa sensata.</a:t>
          </a:r>
          <a:endParaRPr lang="en-US"/>
        </a:p>
      </dgm:t>
    </dgm:pt>
    <dgm:pt modelId="{1C1A8D6C-6FA7-4136-84D9-13CF808A2971}" type="parTrans" cxnId="{DF4F09FC-43F3-4EE9-B0BA-857C7D5AB906}">
      <dgm:prSet/>
      <dgm:spPr/>
      <dgm:t>
        <a:bodyPr/>
        <a:lstStyle/>
        <a:p>
          <a:endParaRPr lang="en-US"/>
        </a:p>
      </dgm:t>
    </dgm:pt>
    <dgm:pt modelId="{D7E9AF43-548B-45E5-9891-468FBF695A55}" type="sibTrans" cxnId="{DF4F09FC-43F3-4EE9-B0BA-857C7D5AB906}">
      <dgm:prSet/>
      <dgm:spPr/>
      <dgm:t>
        <a:bodyPr/>
        <a:lstStyle/>
        <a:p>
          <a:endParaRPr lang="en-US"/>
        </a:p>
      </dgm:t>
    </dgm:pt>
    <dgm:pt modelId="{A2BF9142-802D-A84A-8D4C-074D0933CE82}" type="pres">
      <dgm:prSet presAssocID="{D71F9BD9-BE54-49C9-870E-03D02AE7A9D1}" presName="vert0" presStyleCnt="0">
        <dgm:presLayoutVars>
          <dgm:dir/>
          <dgm:animOne val="branch"/>
          <dgm:animLvl val="lvl"/>
        </dgm:presLayoutVars>
      </dgm:prSet>
      <dgm:spPr/>
    </dgm:pt>
    <dgm:pt modelId="{186CCB16-C57F-B843-8EBA-EF9978186B2E}" type="pres">
      <dgm:prSet presAssocID="{00C47D5B-F98D-454A-8438-7DC5BE3A9391}" presName="thickLine" presStyleLbl="alignNode1" presStyleIdx="0" presStyleCnt="4"/>
      <dgm:spPr/>
    </dgm:pt>
    <dgm:pt modelId="{A7013160-3889-D043-825C-61AB69D7F619}" type="pres">
      <dgm:prSet presAssocID="{00C47D5B-F98D-454A-8438-7DC5BE3A9391}" presName="horz1" presStyleCnt="0"/>
      <dgm:spPr/>
    </dgm:pt>
    <dgm:pt modelId="{BDFF9CE5-2FC1-E74E-BEE1-F57E5441CA8D}" type="pres">
      <dgm:prSet presAssocID="{00C47D5B-F98D-454A-8438-7DC5BE3A9391}" presName="tx1" presStyleLbl="revTx" presStyleIdx="0" presStyleCnt="4"/>
      <dgm:spPr/>
    </dgm:pt>
    <dgm:pt modelId="{4E318841-194C-194F-9752-86EC0DA30FF6}" type="pres">
      <dgm:prSet presAssocID="{00C47D5B-F98D-454A-8438-7DC5BE3A9391}" presName="vert1" presStyleCnt="0"/>
      <dgm:spPr/>
    </dgm:pt>
    <dgm:pt modelId="{C4A26ED1-7D5F-1445-A9AC-E27A909A58ED}" type="pres">
      <dgm:prSet presAssocID="{3081DB9D-950B-4590-9C2D-5DDEF927F10D}" presName="thickLine" presStyleLbl="alignNode1" presStyleIdx="1" presStyleCnt="4"/>
      <dgm:spPr/>
    </dgm:pt>
    <dgm:pt modelId="{6BB15DB1-E2E8-2044-B716-4E0DE792EFCB}" type="pres">
      <dgm:prSet presAssocID="{3081DB9D-950B-4590-9C2D-5DDEF927F10D}" presName="horz1" presStyleCnt="0"/>
      <dgm:spPr/>
    </dgm:pt>
    <dgm:pt modelId="{EE4CE778-0B3C-CE43-B6C4-40B5DF4E31F8}" type="pres">
      <dgm:prSet presAssocID="{3081DB9D-950B-4590-9C2D-5DDEF927F10D}" presName="tx1" presStyleLbl="revTx" presStyleIdx="1" presStyleCnt="4"/>
      <dgm:spPr/>
    </dgm:pt>
    <dgm:pt modelId="{2F592A73-DBFC-6143-BA2C-EFAB8DACA640}" type="pres">
      <dgm:prSet presAssocID="{3081DB9D-950B-4590-9C2D-5DDEF927F10D}" presName="vert1" presStyleCnt="0"/>
      <dgm:spPr/>
    </dgm:pt>
    <dgm:pt modelId="{096DEA0D-1846-704D-A7C0-2C23E0D06150}" type="pres">
      <dgm:prSet presAssocID="{6496B473-437C-4C53-B53B-EAB922B33388}" presName="thickLine" presStyleLbl="alignNode1" presStyleIdx="2" presStyleCnt="4"/>
      <dgm:spPr/>
    </dgm:pt>
    <dgm:pt modelId="{C303EE67-8C54-AF40-B378-3850636154ED}" type="pres">
      <dgm:prSet presAssocID="{6496B473-437C-4C53-B53B-EAB922B33388}" presName="horz1" presStyleCnt="0"/>
      <dgm:spPr/>
    </dgm:pt>
    <dgm:pt modelId="{F68D1076-14BF-2E4F-9FE9-E1DBB8769837}" type="pres">
      <dgm:prSet presAssocID="{6496B473-437C-4C53-B53B-EAB922B33388}" presName="tx1" presStyleLbl="revTx" presStyleIdx="2" presStyleCnt="4"/>
      <dgm:spPr/>
    </dgm:pt>
    <dgm:pt modelId="{93B8347F-2054-C842-9DE7-B49FEDE47552}" type="pres">
      <dgm:prSet presAssocID="{6496B473-437C-4C53-B53B-EAB922B33388}" presName="vert1" presStyleCnt="0"/>
      <dgm:spPr/>
    </dgm:pt>
    <dgm:pt modelId="{1DEDAF99-3284-9548-9028-940688015EBD}" type="pres">
      <dgm:prSet presAssocID="{1742C1BF-ABDE-4C49-AD73-16190B0EB2CD}" presName="thickLine" presStyleLbl="alignNode1" presStyleIdx="3" presStyleCnt="4"/>
      <dgm:spPr/>
    </dgm:pt>
    <dgm:pt modelId="{6D4C1E77-E008-C64D-A7E1-8F05BB0B91FE}" type="pres">
      <dgm:prSet presAssocID="{1742C1BF-ABDE-4C49-AD73-16190B0EB2CD}" presName="horz1" presStyleCnt="0"/>
      <dgm:spPr/>
    </dgm:pt>
    <dgm:pt modelId="{02D613C1-5F9B-4E48-9B17-59820B7D28B9}" type="pres">
      <dgm:prSet presAssocID="{1742C1BF-ABDE-4C49-AD73-16190B0EB2CD}" presName="tx1" presStyleLbl="revTx" presStyleIdx="3" presStyleCnt="4"/>
      <dgm:spPr/>
    </dgm:pt>
    <dgm:pt modelId="{12CE5153-3A89-094C-82D0-E335BF6BEFFD}" type="pres">
      <dgm:prSet presAssocID="{1742C1BF-ABDE-4C49-AD73-16190B0EB2CD}" presName="vert1" presStyleCnt="0"/>
      <dgm:spPr/>
    </dgm:pt>
  </dgm:ptLst>
  <dgm:cxnLst>
    <dgm:cxn modelId="{9AF40602-3F28-6D44-A651-AF42DA6F0F9A}" type="presOf" srcId="{00C47D5B-F98D-454A-8438-7DC5BE3A9391}" destId="{BDFF9CE5-2FC1-E74E-BEE1-F57E5441CA8D}" srcOrd="0" destOrd="0" presId="urn:microsoft.com/office/officeart/2008/layout/LinedList"/>
    <dgm:cxn modelId="{9C394509-60EA-5A49-807D-5C1B9F3A8CDF}" type="presOf" srcId="{D71F9BD9-BE54-49C9-870E-03D02AE7A9D1}" destId="{A2BF9142-802D-A84A-8D4C-074D0933CE82}" srcOrd="0" destOrd="0" presId="urn:microsoft.com/office/officeart/2008/layout/LinedList"/>
    <dgm:cxn modelId="{37BE4A1F-24A2-3443-821F-14566B723B49}" type="presOf" srcId="{6496B473-437C-4C53-B53B-EAB922B33388}" destId="{F68D1076-14BF-2E4F-9FE9-E1DBB8769837}" srcOrd="0" destOrd="0" presId="urn:microsoft.com/office/officeart/2008/layout/LinedList"/>
    <dgm:cxn modelId="{9F253F26-F1A1-4814-AFFD-D9BEB8FB4332}" srcId="{D71F9BD9-BE54-49C9-870E-03D02AE7A9D1}" destId="{00C47D5B-F98D-454A-8438-7DC5BE3A9391}" srcOrd="0" destOrd="0" parTransId="{5A5AFDF0-EFAD-410F-9444-0B6290AE744B}" sibTransId="{CC65B00C-DE02-4CE2-BB7C-56B19B82B4EF}"/>
    <dgm:cxn modelId="{9DDC5C75-34D2-4149-8CBA-579072CAF89C}" type="presOf" srcId="{1742C1BF-ABDE-4C49-AD73-16190B0EB2CD}" destId="{02D613C1-5F9B-4E48-9B17-59820B7D28B9}" srcOrd="0" destOrd="0" presId="urn:microsoft.com/office/officeart/2008/layout/LinedList"/>
    <dgm:cxn modelId="{19EEB881-DE71-4B07-BA57-4D2F81366570}" srcId="{D71F9BD9-BE54-49C9-870E-03D02AE7A9D1}" destId="{3081DB9D-950B-4590-9C2D-5DDEF927F10D}" srcOrd="1" destOrd="0" parTransId="{6F108666-9BC8-4985-9EF5-2D70F2588CB2}" sibTransId="{B123F377-BF40-497C-96F1-E4D2D552756E}"/>
    <dgm:cxn modelId="{D63EA797-1B5A-514E-AAB4-4676439D1610}" type="presOf" srcId="{3081DB9D-950B-4590-9C2D-5DDEF927F10D}" destId="{EE4CE778-0B3C-CE43-B6C4-40B5DF4E31F8}" srcOrd="0" destOrd="0" presId="urn:microsoft.com/office/officeart/2008/layout/LinedList"/>
    <dgm:cxn modelId="{479C4FB2-F9F4-4399-95C4-AF305A4CD859}" srcId="{D71F9BD9-BE54-49C9-870E-03D02AE7A9D1}" destId="{6496B473-437C-4C53-B53B-EAB922B33388}" srcOrd="2" destOrd="0" parTransId="{EBED45F8-8B4F-4ABE-87E6-31BE2B5610ED}" sibTransId="{A987AD4D-D854-4660-8282-A43B29CC63C5}"/>
    <dgm:cxn modelId="{DF4F09FC-43F3-4EE9-B0BA-857C7D5AB906}" srcId="{D71F9BD9-BE54-49C9-870E-03D02AE7A9D1}" destId="{1742C1BF-ABDE-4C49-AD73-16190B0EB2CD}" srcOrd="3" destOrd="0" parTransId="{1C1A8D6C-6FA7-4136-84D9-13CF808A2971}" sibTransId="{D7E9AF43-548B-45E5-9891-468FBF695A55}"/>
    <dgm:cxn modelId="{AB5A5144-6679-CF4E-9B59-00E033015C42}" type="presParOf" srcId="{A2BF9142-802D-A84A-8D4C-074D0933CE82}" destId="{186CCB16-C57F-B843-8EBA-EF9978186B2E}" srcOrd="0" destOrd="0" presId="urn:microsoft.com/office/officeart/2008/layout/LinedList"/>
    <dgm:cxn modelId="{FAE77725-CA2E-9647-A3C6-58B4D8F1EF8D}" type="presParOf" srcId="{A2BF9142-802D-A84A-8D4C-074D0933CE82}" destId="{A7013160-3889-D043-825C-61AB69D7F619}" srcOrd="1" destOrd="0" presId="urn:microsoft.com/office/officeart/2008/layout/LinedList"/>
    <dgm:cxn modelId="{CF0AD4E1-3E0C-B946-9E54-3506CAF13830}" type="presParOf" srcId="{A7013160-3889-D043-825C-61AB69D7F619}" destId="{BDFF9CE5-2FC1-E74E-BEE1-F57E5441CA8D}" srcOrd="0" destOrd="0" presId="urn:microsoft.com/office/officeart/2008/layout/LinedList"/>
    <dgm:cxn modelId="{B4D0565F-793A-2F46-9E8C-B894DAC7F95F}" type="presParOf" srcId="{A7013160-3889-D043-825C-61AB69D7F619}" destId="{4E318841-194C-194F-9752-86EC0DA30FF6}" srcOrd="1" destOrd="0" presId="urn:microsoft.com/office/officeart/2008/layout/LinedList"/>
    <dgm:cxn modelId="{DD428642-94B9-9648-B40F-DE9E599724A4}" type="presParOf" srcId="{A2BF9142-802D-A84A-8D4C-074D0933CE82}" destId="{C4A26ED1-7D5F-1445-A9AC-E27A909A58ED}" srcOrd="2" destOrd="0" presId="urn:microsoft.com/office/officeart/2008/layout/LinedList"/>
    <dgm:cxn modelId="{CC42027B-A86C-4D44-B492-273B1D8708CB}" type="presParOf" srcId="{A2BF9142-802D-A84A-8D4C-074D0933CE82}" destId="{6BB15DB1-E2E8-2044-B716-4E0DE792EFCB}" srcOrd="3" destOrd="0" presId="urn:microsoft.com/office/officeart/2008/layout/LinedList"/>
    <dgm:cxn modelId="{F9A2B5AA-37A2-C641-A49D-7804142495D7}" type="presParOf" srcId="{6BB15DB1-E2E8-2044-B716-4E0DE792EFCB}" destId="{EE4CE778-0B3C-CE43-B6C4-40B5DF4E31F8}" srcOrd="0" destOrd="0" presId="urn:microsoft.com/office/officeart/2008/layout/LinedList"/>
    <dgm:cxn modelId="{67928492-7315-C54D-A6C8-55E127EB8FEC}" type="presParOf" srcId="{6BB15DB1-E2E8-2044-B716-4E0DE792EFCB}" destId="{2F592A73-DBFC-6143-BA2C-EFAB8DACA640}" srcOrd="1" destOrd="0" presId="urn:microsoft.com/office/officeart/2008/layout/LinedList"/>
    <dgm:cxn modelId="{37D9A18C-295E-4C4B-879A-A12EA6AA94B8}" type="presParOf" srcId="{A2BF9142-802D-A84A-8D4C-074D0933CE82}" destId="{096DEA0D-1846-704D-A7C0-2C23E0D06150}" srcOrd="4" destOrd="0" presId="urn:microsoft.com/office/officeart/2008/layout/LinedList"/>
    <dgm:cxn modelId="{BF4470BF-9B0A-4D40-9041-77905EADBD09}" type="presParOf" srcId="{A2BF9142-802D-A84A-8D4C-074D0933CE82}" destId="{C303EE67-8C54-AF40-B378-3850636154ED}" srcOrd="5" destOrd="0" presId="urn:microsoft.com/office/officeart/2008/layout/LinedList"/>
    <dgm:cxn modelId="{C6AB31F3-CE67-B343-9E48-B297D5BFEADD}" type="presParOf" srcId="{C303EE67-8C54-AF40-B378-3850636154ED}" destId="{F68D1076-14BF-2E4F-9FE9-E1DBB8769837}" srcOrd="0" destOrd="0" presId="urn:microsoft.com/office/officeart/2008/layout/LinedList"/>
    <dgm:cxn modelId="{D4C55C92-1F2E-5243-A926-A7900CC876AB}" type="presParOf" srcId="{C303EE67-8C54-AF40-B378-3850636154ED}" destId="{93B8347F-2054-C842-9DE7-B49FEDE47552}" srcOrd="1" destOrd="0" presId="urn:microsoft.com/office/officeart/2008/layout/LinedList"/>
    <dgm:cxn modelId="{A1F2D24A-6030-A246-B7F9-BDB00AA18FD8}" type="presParOf" srcId="{A2BF9142-802D-A84A-8D4C-074D0933CE82}" destId="{1DEDAF99-3284-9548-9028-940688015EBD}" srcOrd="6" destOrd="0" presId="urn:microsoft.com/office/officeart/2008/layout/LinedList"/>
    <dgm:cxn modelId="{8825C51B-F8BC-D74B-B991-0270224792EF}" type="presParOf" srcId="{A2BF9142-802D-A84A-8D4C-074D0933CE82}" destId="{6D4C1E77-E008-C64D-A7E1-8F05BB0B91FE}" srcOrd="7" destOrd="0" presId="urn:microsoft.com/office/officeart/2008/layout/LinedList"/>
    <dgm:cxn modelId="{340DBB30-F196-6E45-A92F-F4261E5927B5}" type="presParOf" srcId="{6D4C1E77-E008-C64D-A7E1-8F05BB0B91FE}" destId="{02D613C1-5F9B-4E48-9B17-59820B7D28B9}" srcOrd="0" destOrd="0" presId="urn:microsoft.com/office/officeart/2008/layout/LinedList"/>
    <dgm:cxn modelId="{1C55D7A9-C380-B544-8852-0050A96C52A1}" type="presParOf" srcId="{6D4C1E77-E008-C64D-A7E1-8F05BB0B91FE}" destId="{12CE5153-3A89-094C-82D0-E335BF6BEFF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C068FA49-4990-4BA1-9A6C-5D1277946583}" type="doc">
      <dgm:prSet loTypeId="urn:microsoft.com/office/officeart/2005/8/layout/list1" loCatId="list" qsTypeId="urn:microsoft.com/office/officeart/2005/8/quickstyle/simple4" qsCatId="simple" csTypeId="urn:microsoft.com/office/officeart/2005/8/colors/accent4_2" csCatId="accent4"/>
      <dgm:spPr/>
      <dgm:t>
        <a:bodyPr/>
        <a:lstStyle/>
        <a:p>
          <a:endParaRPr lang="en-US"/>
        </a:p>
      </dgm:t>
    </dgm:pt>
    <dgm:pt modelId="{00E0C316-27F9-421A-9F38-CE70AA0A78BA}">
      <dgm:prSet/>
      <dgm:spPr/>
      <dgm:t>
        <a:bodyPr/>
        <a:lstStyle/>
        <a:p>
          <a:r>
            <a:rPr lang="it-IT"/>
            <a:t>La regola ha la forma di un’implicazione p</a:t>
          </a:r>
          <a:r>
            <a:rPr lang="it-IT">
              <a:sym typeface="Wingdings" panose="05000000000000000000" pitchFamily="2" charset="2"/>
            </a:rPr>
            <a:t></a:t>
          </a:r>
          <a:r>
            <a:rPr lang="it-IT"/>
            <a:t>q</a:t>
          </a:r>
          <a:endParaRPr lang="en-US"/>
        </a:p>
      </dgm:t>
    </dgm:pt>
    <dgm:pt modelId="{3223A52E-7B90-4BD1-9020-9F750F1D5789}" type="parTrans" cxnId="{9E5E47DE-37B3-43CD-877F-E4A37EF35BED}">
      <dgm:prSet/>
      <dgm:spPr/>
      <dgm:t>
        <a:bodyPr/>
        <a:lstStyle/>
        <a:p>
          <a:endParaRPr lang="en-US"/>
        </a:p>
      </dgm:t>
    </dgm:pt>
    <dgm:pt modelId="{B66409DD-CC43-4368-95BE-E3A19726A9AB}" type="sibTrans" cxnId="{9E5E47DE-37B3-43CD-877F-E4A37EF35BED}">
      <dgm:prSet/>
      <dgm:spPr/>
      <dgm:t>
        <a:bodyPr/>
        <a:lstStyle/>
        <a:p>
          <a:endParaRPr lang="en-US"/>
        </a:p>
      </dgm:t>
    </dgm:pt>
    <dgm:pt modelId="{A3B9EEE0-B69D-45F9-A816-D9A979299599}">
      <dgm:prSet/>
      <dgm:spPr/>
      <dgm:t>
        <a:bodyPr/>
        <a:lstStyle/>
        <a:p>
          <a:r>
            <a:rPr lang="it-IT"/>
            <a:t>(dove p è D e q è 3)</a:t>
          </a:r>
          <a:endParaRPr lang="en-US"/>
        </a:p>
      </dgm:t>
    </dgm:pt>
    <dgm:pt modelId="{6D102BEB-2FC3-4798-BD81-DECF9B81518F}" type="parTrans" cxnId="{F0A0C2D6-8F0A-417B-9CE2-8801C8B2A902}">
      <dgm:prSet/>
      <dgm:spPr/>
      <dgm:t>
        <a:bodyPr/>
        <a:lstStyle/>
        <a:p>
          <a:endParaRPr lang="en-US"/>
        </a:p>
      </dgm:t>
    </dgm:pt>
    <dgm:pt modelId="{7E830A62-1C1D-4557-A25E-44F82D240CAA}" type="sibTrans" cxnId="{F0A0C2D6-8F0A-417B-9CE2-8801C8B2A902}">
      <dgm:prSet/>
      <dgm:spPr/>
      <dgm:t>
        <a:bodyPr/>
        <a:lstStyle/>
        <a:p>
          <a:endParaRPr lang="en-US"/>
        </a:p>
      </dgm:t>
    </dgm:pt>
    <dgm:pt modelId="{52EBABED-F304-40BA-B905-D3AC4882FD2D}">
      <dgm:prSet/>
      <dgm:spPr/>
      <dgm:t>
        <a:bodyPr/>
        <a:lstStyle/>
        <a:p>
          <a:r>
            <a:rPr lang="it-IT"/>
            <a:t>Le scelte possibili sono il caso p</a:t>
          </a:r>
          <a:endParaRPr lang="en-US"/>
        </a:p>
      </dgm:t>
    </dgm:pt>
    <dgm:pt modelId="{B3EDBEB5-4DF5-40DE-8508-FFF5F953044E}" type="parTrans" cxnId="{4E3463C0-DABB-4DB9-94EC-ED28C1A01447}">
      <dgm:prSet/>
      <dgm:spPr/>
      <dgm:t>
        <a:bodyPr/>
        <a:lstStyle/>
        <a:p>
          <a:endParaRPr lang="en-US"/>
        </a:p>
      </dgm:t>
    </dgm:pt>
    <dgm:pt modelId="{1BC9DA24-9F35-47A7-87E6-A3DDE8B5EFFF}" type="sibTrans" cxnId="{4E3463C0-DABB-4DB9-94EC-ED28C1A01447}">
      <dgm:prSet/>
      <dgm:spPr/>
      <dgm:t>
        <a:bodyPr/>
        <a:lstStyle/>
        <a:p>
          <a:endParaRPr lang="en-US"/>
        </a:p>
      </dgm:t>
    </dgm:pt>
    <dgm:pt modelId="{D90EC77B-ABCB-4DD1-BDBF-F8C0FA587DD4}">
      <dgm:prSet/>
      <dgm:spPr/>
      <dgm:t>
        <a:bodyPr/>
        <a:lstStyle/>
        <a:p>
          <a:r>
            <a:rPr lang="it-IT"/>
            <a:t>Afferma l’antecedente (carta D)</a:t>
          </a:r>
          <a:endParaRPr lang="en-US"/>
        </a:p>
      </dgm:t>
    </dgm:pt>
    <dgm:pt modelId="{5E32D1E9-81B4-4341-A831-69B1FB472C83}" type="parTrans" cxnId="{6D8313BC-CC2D-42AC-993F-632237915458}">
      <dgm:prSet/>
      <dgm:spPr/>
      <dgm:t>
        <a:bodyPr/>
        <a:lstStyle/>
        <a:p>
          <a:endParaRPr lang="en-US"/>
        </a:p>
      </dgm:t>
    </dgm:pt>
    <dgm:pt modelId="{0F8CD73F-2AA3-4DA3-8F4C-47DF130F62D3}" type="sibTrans" cxnId="{6D8313BC-CC2D-42AC-993F-632237915458}">
      <dgm:prSet/>
      <dgm:spPr/>
      <dgm:t>
        <a:bodyPr/>
        <a:lstStyle/>
        <a:p>
          <a:endParaRPr lang="en-US"/>
        </a:p>
      </dgm:t>
    </dgm:pt>
    <dgm:pt modelId="{2F977155-C138-47C9-8DC0-65ECB895AF90}">
      <dgm:prSet/>
      <dgm:spPr/>
      <dgm:t>
        <a:bodyPr/>
        <a:lstStyle/>
        <a:p>
          <a:r>
            <a:rPr lang="it-IT"/>
            <a:t>Il caso ¬p, che nega l’antecedente (B)</a:t>
          </a:r>
          <a:endParaRPr lang="en-US"/>
        </a:p>
      </dgm:t>
    </dgm:pt>
    <dgm:pt modelId="{81199B45-3534-4D32-B117-A5EA91EE1B6A}" type="parTrans" cxnId="{B26BEC09-8F84-4EC3-9E4F-EEC970CCF83A}">
      <dgm:prSet/>
      <dgm:spPr/>
      <dgm:t>
        <a:bodyPr/>
        <a:lstStyle/>
        <a:p>
          <a:endParaRPr lang="en-US"/>
        </a:p>
      </dgm:t>
    </dgm:pt>
    <dgm:pt modelId="{D863CFD4-0303-48EE-A858-2DD5DDA666F2}" type="sibTrans" cxnId="{B26BEC09-8F84-4EC3-9E4F-EEC970CCF83A}">
      <dgm:prSet/>
      <dgm:spPr/>
      <dgm:t>
        <a:bodyPr/>
        <a:lstStyle/>
        <a:p>
          <a:endParaRPr lang="en-US"/>
        </a:p>
      </dgm:t>
    </dgm:pt>
    <dgm:pt modelId="{AF8C3C87-49B4-4B5E-BA8F-10EC583DFFB2}">
      <dgm:prSet/>
      <dgm:spPr/>
      <dgm:t>
        <a:bodyPr/>
        <a:lstStyle/>
        <a:p>
          <a:r>
            <a:rPr lang="it-IT"/>
            <a:t>Il caso q, che afferma il conseguente (3)</a:t>
          </a:r>
          <a:endParaRPr lang="en-US"/>
        </a:p>
      </dgm:t>
    </dgm:pt>
    <dgm:pt modelId="{43216CA7-5C50-4526-949C-218E878D5AB3}" type="parTrans" cxnId="{6A0589C4-4E56-404B-9935-79FD7B9E56E2}">
      <dgm:prSet/>
      <dgm:spPr/>
      <dgm:t>
        <a:bodyPr/>
        <a:lstStyle/>
        <a:p>
          <a:endParaRPr lang="en-US"/>
        </a:p>
      </dgm:t>
    </dgm:pt>
    <dgm:pt modelId="{AD157E5E-B71D-42BF-9E82-1265FB3B8167}" type="sibTrans" cxnId="{6A0589C4-4E56-404B-9935-79FD7B9E56E2}">
      <dgm:prSet/>
      <dgm:spPr/>
      <dgm:t>
        <a:bodyPr/>
        <a:lstStyle/>
        <a:p>
          <a:endParaRPr lang="en-US"/>
        </a:p>
      </dgm:t>
    </dgm:pt>
    <dgm:pt modelId="{E2F9AF42-F18E-475B-9095-7BE106D2E25B}">
      <dgm:prSet/>
      <dgm:spPr/>
      <dgm:t>
        <a:bodyPr/>
        <a:lstStyle/>
        <a:p>
          <a:r>
            <a:rPr lang="it-IT"/>
            <a:t>Il caso ¬q, che nega il conseguente (7)</a:t>
          </a:r>
          <a:endParaRPr lang="en-US"/>
        </a:p>
      </dgm:t>
    </dgm:pt>
    <dgm:pt modelId="{18BF9FD1-65AB-4479-8467-2402DE202401}" type="parTrans" cxnId="{E5F36614-1EBF-4FCE-8E44-CBEA972ED2C0}">
      <dgm:prSet/>
      <dgm:spPr/>
      <dgm:t>
        <a:bodyPr/>
        <a:lstStyle/>
        <a:p>
          <a:endParaRPr lang="en-US"/>
        </a:p>
      </dgm:t>
    </dgm:pt>
    <dgm:pt modelId="{560475CF-D371-45AF-87F9-47B02E4CFE42}" type="sibTrans" cxnId="{E5F36614-1EBF-4FCE-8E44-CBEA972ED2C0}">
      <dgm:prSet/>
      <dgm:spPr/>
      <dgm:t>
        <a:bodyPr/>
        <a:lstStyle/>
        <a:p>
          <a:endParaRPr lang="en-US"/>
        </a:p>
      </dgm:t>
    </dgm:pt>
    <dgm:pt modelId="{AE82BF28-C169-0649-8BC6-756E6C6DBFA4}" type="pres">
      <dgm:prSet presAssocID="{C068FA49-4990-4BA1-9A6C-5D1277946583}" presName="linear" presStyleCnt="0">
        <dgm:presLayoutVars>
          <dgm:dir/>
          <dgm:animLvl val="lvl"/>
          <dgm:resizeHandles val="exact"/>
        </dgm:presLayoutVars>
      </dgm:prSet>
      <dgm:spPr/>
    </dgm:pt>
    <dgm:pt modelId="{ADB3811E-5F09-F745-93DB-4870B6CB47F0}" type="pres">
      <dgm:prSet presAssocID="{00E0C316-27F9-421A-9F38-CE70AA0A78BA}" presName="parentLin" presStyleCnt="0"/>
      <dgm:spPr/>
    </dgm:pt>
    <dgm:pt modelId="{BB70C837-7D17-FC4A-89D2-7F8B4C3FBB99}" type="pres">
      <dgm:prSet presAssocID="{00E0C316-27F9-421A-9F38-CE70AA0A78BA}" presName="parentLeftMargin" presStyleLbl="node1" presStyleIdx="0" presStyleCnt="5"/>
      <dgm:spPr/>
    </dgm:pt>
    <dgm:pt modelId="{65D99F70-1EDF-324E-82C3-78C4C9250EA8}" type="pres">
      <dgm:prSet presAssocID="{00E0C316-27F9-421A-9F38-CE70AA0A78BA}" presName="parentText" presStyleLbl="node1" presStyleIdx="0" presStyleCnt="5">
        <dgm:presLayoutVars>
          <dgm:chMax val="0"/>
          <dgm:bulletEnabled val="1"/>
        </dgm:presLayoutVars>
      </dgm:prSet>
      <dgm:spPr/>
    </dgm:pt>
    <dgm:pt modelId="{A170E62E-1D69-6740-BF57-7827CB5473AC}" type="pres">
      <dgm:prSet presAssocID="{00E0C316-27F9-421A-9F38-CE70AA0A78BA}" presName="negativeSpace" presStyleCnt="0"/>
      <dgm:spPr/>
    </dgm:pt>
    <dgm:pt modelId="{485A7452-58D5-9844-B6B8-73807954A573}" type="pres">
      <dgm:prSet presAssocID="{00E0C316-27F9-421A-9F38-CE70AA0A78BA}" presName="childText" presStyleLbl="conFgAcc1" presStyleIdx="0" presStyleCnt="5">
        <dgm:presLayoutVars>
          <dgm:bulletEnabled val="1"/>
        </dgm:presLayoutVars>
      </dgm:prSet>
      <dgm:spPr/>
    </dgm:pt>
    <dgm:pt modelId="{04BEE7EA-8121-1848-B7A6-F966C02DE617}" type="pres">
      <dgm:prSet presAssocID="{B66409DD-CC43-4368-95BE-E3A19726A9AB}" presName="spaceBetweenRectangles" presStyleCnt="0"/>
      <dgm:spPr/>
    </dgm:pt>
    <dgm:pt modelId="{5BD4AE42-CD45-994F-B464-69BCD737650E}" type="pres">
      <dgm:prSet presAssocID="{52EBABED-F304-40BA-B905-D3AC4882FD2D}" presName="parentLin" presStyleCnt="0"/>
      <dgm:spPr/>
    </dgm:pt>
    <dgm:pt modelId="{827D6C4D-68B3-2F44-81A2-57E6D6F225F1}" type="pres">
      <dgm:prSet presAssocID="{52EBABED-F304-40BA-B905-D3AC4882FD2D}" presName="parentLeftMargin" presStyleLbl="node1" presStyleIdx="0" presStyleCnt="5"/>
      <dgm:spPr/>
    </dgm:pt>
    <dgm:pt modelId="{D38BD66D-F865-0547-9629-E0778E51A1A0}" type="pres">
      <dgm:prSet presAssocID="{52EBABED-F304-40BA-B905-D3AC4882FD2D}" presName="parentText" presStyleLbl="node1" presStyleIdx="1" presStyleCnt="5">
        <dgm:presLayoutVars>
          <dgm:chMax val="0"/>
          <dgm:bulletEnabled val="1"/>
        </dgm:presLayoutVars>
      </dgm:prSet>
      <dgm:spPr/>
    </dgm:pt>
    <dgm:pt modelId="{421C0AC3-999E-114E-967C-0813BF4EFF91}" type="pres">
      <dgm:prSet presAssocID="{52EBABED-F304-40BA-B905-D3AC4882FD2D}" presName="negativeSpace" presStyleCnt="0"/>
      <dgm:spPr/>
    </dgm:pt>
    <dgm:pt modelId="{5C840187-1248-2F4D-A9F8-3E5BAD1448C5}" type="pres">
      <dgm:prSet presAssocID="{52EBABED-F304-40BA-B905-D3AC4882FD2D}" presName="childText" presStyleLbl="conFgAcc1" presStyleIdx="1" presStyleCnt="5">
        <dgm:presLayoutVars>
          <dgm:bulletEnabled val="1"/>
        </dgm:presLayoutVars>
      </dgm:prSet>
      <dgm:spPr/>
    </dgm:pt>
    <dgm:pt modelId="{C4F22AD0-9F0C-7E47-9AB1-31BB3DB01082}" type="pres">
      <dgm:prSet presAssocID="{1BC9DA24-9F35-47A7-87E6-A3DDE8B5EFFF}" presName="spaceBetweenRectangles" presStyleCnt="0"/>
      <dgm:spPr/>
    </dgm:pt>
    <dgm:pt modelId="{E4C6FB21-B821-AC41-8540-9983A7DE08D7}" type="pres">
      <dgm:prSet presAssocID="{2F977155-C138-47C9-8DC0-65ECB895AF90}" presName="parentLin" presStyleCnt="0"/>
      <dgm:spPr/>
    </dgm:pt>
    <dgm:pt modelId="{9C3353DD-0CDB-EF4E-9E91-C62DF4C3579B}" type="pres">
      <dgm:prSet presAssocID="{2F977155-C138-47C9-8DC0-65ECB895AF90}" presName="parentLeftMargin" presStyleLbl="node1" presStyleIdx="1" presStyleCnt="5"/>
      <dgm:spPr/>
    </dgm:pt>
    <dgm:pt modelId="{A3B984EB-D62D-F14A-9E36-23D2AE202CEA}" type="pres">
      <dgm:prSet presAssocID="{2F977155-C138-47C9-8DC0-65ECB895AF90}" presName="parentText" presStyleLbl="node1" presStyleIdx="2" presStyleCnt="5">
        <dgm:presLayoutVars>
          <dgm:chMax val="0"/>
          <dgm:bulletEnabled val="1"/>
        </dgm:presLayoutVars>
      </dgm:prSet>
      <dgm:spPr/>
    </dgm:pt>
    <dgm:pt modelId="{66948EDC-505D-6D40-A35F-F78CF526072E}" type="pres">
      <dgm:prSet presAssocID="{2F977155-C138-47C9-8DC0-65ECB895AF90}" presName="negativeSpace" presStyleCnt="0"/>
      <dgm:spPr/>
    </dgm:pt>
    <dgm:pt modelId="{0E11F537-5979-594A-861A-AD47435033F5}" type="pres">
      <dgm:prSet presAssocID="{2F977155-C138-47C9-8DC0-65ECB895AF90}" presName="childText" presStyleLbl="conFgAcc1" presStyleIdx="2" presStyleCnt="5">
        <dgm:presLayoutVars>
          <dgm:bulletEnabled val="1"/>
        </dgm:presLayoutVars>
      </dgm:prSet>
      <dgm:spPr/>
    </dgm:pt>
    <dgm:pt modelId="{6AAB7195-2827-4848-9306-26384EC94DBE}" type="pres">
      <dgm:prSet presAssocID="{D863CFD4-0303-48EE-A858-2DD5DDA666F2}" presName="spaceBetweenRectangles" presStyleCnt="0"/>
      <dgm:spPr/>
    </dgm:pt>
    <dgm:pt modelId="{F55ABECA-9890-0747-8EA0-570A5DCB0AED}" type="pres">
      <dgm:prSet presAssocID="{AF8C3C87-49B4-4B5E-BA8F-10EC583DFFB2}" presName="parentLin" presStyleCnt="0"/>
      <dgm:spPr/>
    </dgm:pt>
    <dgm:pt modelId="{64296F3F-3E6B-2B4E-91E7-D2432E46FB2F}" type="pres">
      <dgm:prSet presAssocID="{AF8C3C87-49B4-4B5E-BA8F-10EC583DFFB2}" presName="parentLeftMargin" presStyleLbl="node1" presStyleIdx="2" presStyleCnt="5"/>
      <dgm:spPr/>
    </dgm:pt>
    <dgm:pt modelId="{82E404AE-406C-784F-AD15-FC357F9E751F}" type="pres">
      <dgm:prSet presAssocID="{AF8C3C87-49B4-4B5E-BA8F-10EC583DFFB2}" presName="parentText" presStyleLbl="node1" presStyleIdx="3" presStyleCnt="5">
        <dgm:presLayoutVars>
          <dgm:chMax val="0"/>
          <dgm:bulletEnabled val="1"/>
        </dgm:presLayoutVars>
      </dgm:prSet>
      <dgm:spPr/>
    </dgm:pt>
    <dgm:pt modelId="{F81C81E0-8096-5445-B6BF-95476332FF93}" type="pres">
      <dgm:prSet presAssocID="{AF8C3C87-49B4-4B5E-BA8F-10EC583DFFB2}" presName="negativeSpace" presStyleCnt="0"/>
      <dgm:spPr/>
    </dgm:pt>
    <dgm:pt modelId="{CD14C179-E14E-5F41-B433-67475B7E9155}" type="pres">
      <dgm:prSet presAssocID="{AF8C3C87-49B4-4B5E-BA8F-10EC583DFFB2}" presName="childText" presStyleLbl="conFgAcc1" presStyleIdx="3" presStyleCnt="5">
        <dgm:presLayoutVars>
          <dgm:bulletEnabled val="1"/>
        </dgm:presLayoutVars>
      </dgm:prSet>
      <dgm:spPr/>
    </dgm:pt>
    <dgm:pt modelId="{5643D8AD-346F-6142-B6BF-57783DCE37A8}" type="pres">
      <dgm:prSet presAssocID="{AD157E5E-B71D-42BF-9E82-1265FB3B8167}" presName="spaceBetweenRectangles" presStyleCnt="0"/>
      <dgm:spPr/>
    </dgm:pt>
    <dgm:pt modelId="{76A2DDBA-C49B-E440-BC67-71A4B605DA1D}" type="pres">
      <dgm:prSet presAssocID="{E2F9AF42-F18E-475B-9095-7BE106D2E25B}" presName="parentLin" presStyleCnt="0"/>
      <dgm:spPr/>
    </dgm:pt>
    <dgm:pt modelId="{0EAE9513-6754-4340-B934-14EA2EC21A3D}" type="pres">
      <dgm:prSet presAssocID="{E2F9AF42-F18E-475B-9095-7BE106D2E25B}" presName="parentLeftMargin" presStyleLbl="node1" presStyleIdx="3" presStyleCnt="5"/>
      <dgm:spPr/>
    </dgm:pt>
    <dgm:pt modelId="{0AACEAEA-A84D-2444-9A78-3DB93DCF2283}" type="pres">
      <dgm:prSet presAssocID="{E2F9AF42-F18E-475B-9095-7BE106D2E25B}" presName="parentText" presStyleLbl="node1" presStyleIdx="4" presStyleCnt="5">
        <dgm:presLayoutVars>
          <dgm:chMax val="0"/>
          <dgm:bulletEnabled val="1"/>
        </dgm:presLayoutVars>
      </dgm:prSet>
      <dgm:spPr/>
    </dgm:pt>
    <dgm:pt modelId="{F688A011-6F29-C64B-895D-2F98A294E3E3}" type="pres">
      <dgm:prSet presAssocID="{E2F9AF42-F18E-475B-9095-7BE106D2E25B}" presName="negativeSpace" presStyleCnt="0"/>
      <dgm:spPr/>
    </dgm:pt>
    <dgm:pt modelId="{C5C7DFF7-7D69-4F45-9EF6-D81FF4A69AA1}" type="pres">
      <dgm:prSet presAssocID="{E2F9AF42-F18E-475B-9095-7BE106D2E25B}" presName="childText" presStyleLbl="conFgAcc1" presStyleIdx="4" presStyleCnt="5">
        <dgm:presLayoutVars>
          <dgm:bulletEnabled val="1"/>
        </dgm:presLayoutVars>
      </dgm:prSet>
      <dgm:spPr/>
    </dgm:pt>
  </dgm:ptLst>
  <dgm:cxnLst>
    <dgm:cxn modelId="{B26BEC09-8F84-4EC3-9E4F-EEC970CCF83A}" srcId="{C068FA49-4990-4BA1-9A6C-5D1277946583}" destId="{2F977155-C138-47C9-8DC0-65ECB895AF90}" srcOrd="2" destOrd="0" parTransId="{81199B45-3534-4D32-B117-A5EA91EE1B6A}" sibTransId="{D863CFD4-0303-48EE-A858-2DD5DDA666F2}"/>
    <dgm:cxn modelId="{E5F36614-1EBF-4FCE-8E44-CBEA972ED2C0}" srcId="{C068FA49-4990-4BA1-9A6C-5D1277946583}" destId="{E2F9AF42-F18E-475B-9095-7BE106D2E25B}" srcOrd="4" destOrd="0" parTransId="{18BF9FD1-65AB-4479-8467-2402DE202401}" sibTransId="{560475CF-D371-45AF-87F9-47B02E4CFE42}"/>
    <dgm:cxn modelId="{AB4D711C-AD4A-704A-9D82-D80B722B3A23}" type="presOf" srcId="{00E0C316-27F9-421A-9F38-CE70AA0A78BA}" destId="{BB70C837-7D17-FC4A-89D2-7F8B4C3FBB99}" srcOrd="0" destOrd="0" presId="urn:microsoft.com/office/officeart/2005/8/layout/list1"/>
    <dgm:cxn modelId="{8FD91522-EE0E-3844-9653-D7A4D5211212}" type="presOf" srcId="{E2F9AF42-F18E-475B-9095-7BE106D2E25B}" destId="{0AACEAEA-A84D-2444-9A78-3DB93DCF2283}" srcOrd="1" destOrd="0" presId="urn:microsoft.com/office/officeart/2005/8/layout/list1"/>
    <dgm:cxn modelId="{DC991C4F-29B6-854E-AE4F-CC7EA958C27C}" type="presOf" srcId="{A3B9EEE0-B69D-45F9-A816-D9A979299599}" destId="{485A7452-58D5-9844-B6B8-73807954A573}" srcOrd="0" destOrd="0" presId="urn:microsoft.com/office/officeart/2005/8/layout/list1"/>
    <dgm:cxn modelId="{B4890A5A-8B55-2047-AC4C-E8AB336DE278}" type="presOf" srcId="{2F977155-C138-47C9-8DC0-65ECB895AF90}" destId="{A3B984EB-D62D-F14A-9E36-23D2AE202CEA}" srcOrd="1" destOrd="0" presId="urn:microsoft.com/office/officeart/2005/8/layout/list1"/>
    <dgm:cxn modelId="{472F71B5-B276-EE46-9B86-1659416D8A1C}" type="presOf" srcId="{2F977155-C138-47C9-8DC0-65ECB895AF90}" destId="{9C3353DD-0CDB-EF4E-9E91-C62DF4C3579B}" srcOrd="0" destOrd="0" presId="urn:microsoft.com/office/officeart/2005/8/layout/list1"/>
    <dgm:cxn modelId="{0E8C06BB-2E03-6447-A01A-EBAD91245A44}" type="presOf" srcId="{E2F9AF42-F18E-475B-9095-7BE106D2E25B}" destId="{0EAE9513-6754-4340-B934-14EA2EC21A3D}" srcOrd="0" destOrd="0" presId="urn:microsoft.com/office/officeart/2005/8/layout/list1"/>
    <dgm:cxn modelId="{6D8313BC-CC2D-42AC-993F-632237915458}" srcId="{52EBABED-F304-40BA-B905-D3AC4882FD2D}" destId="{D90EC77B-ABCB-4DD1-BDBF-F8C0FA587DD4}" srcOrd="0" destOrd="0" parTransId="{5E32D1E9-81B4-4341-A831-69B1FB472C83}" sibTransId="{0F8CD73F-2AA3-4DA3-8F4C-47DF130F62D3}"/>
    <dgm:cxn modelId="{4E3463C0-DABB-4DB9-94EC-ED28C1A01447}" srcId="{C068FA49-4990-4BA1-9A6C-5D1277946583}" destId="{52EBABED-F304-40BA-B905-D3AC4882FD2D}" srcOrd="1" destOrd="0" parTransId="{B3EDBEB5-4DF5-40DE-8508-FFF5F953044E}" sibTransId="{1BC9DA24-9F35-47A7-87E6-A3DDE8B5EFFF}"/>
    <dgm:cxn modelId="{6A0589C4-4E56-404B-9935-79FD7B9E56E2}" srcId="{C068FA49-4990-4BA1-9A6C-5D1277946583}" destId="{AF8C3C87-49B4-4B5E-BA8F-10EC583DFFB2}" srcOrd="3" destOrd="0" parTransId="{43216CA7-5C50-4526-949C-218E878D5AB3}" sibTransId="{AD157E5E-B71D-42BF-9E82-1265FB3B8167}"/>
    <dgm:cxn modelId="{D3F59CC6-E4C4-094D-B63E-A888064630DF}" type="presOf" srcId="{D90EC77B-ABCB-4DD1-BDBF-F8C0FA587DD4}" destId="{5C840187-1248-2F4D-A9F8-3E5BAD1448C5}" srcOrd="0" destOrd="0" presId="urn:microsoft.com/office/officeart/2005/8/layout/list1"/>
    <dgm:cxn modelId="{11F537C8-41BB-3B43-9617-E851E8741EBA}" type="presOf" srcId="{00E0C316-27F9-421A-9F38-CE70AA0A78BA}" destId="{65D99F70-1EDF-324E-82C3-78C4C9250EA8}" srcOrd="1" destOrd="0" presId="urn:microsoft.com/office/officeart/2005/8/layout/list1"/>
    <dgm:cxn modelId="{F30855CF-17D8-2D44-BF63-E4B0BFD5C766}" type="presOf" srcId="{AF8C3C87-49B4-4B5E-BA8F-10EC583DFFB2}" destId="{82E404AE-406C-784F-AD15-FC357F9E751F}" srcOrd="1" destOrd="0" presId="urn:microsoft.com/office/officeart/2005/8/layout/list1"/>
    <dgm:cxn modelId="{F0A0C2D6-8F0A-417B-9CE2-8801C8B2A902}" srcId="{00E0C316-27F9-421A-9F38-CE70AA0A78BA}" destId="{A3B9EEE0-B69D-45F9-A816-D9A979299599}" srcOrd="0" destOrd="0" parTransId="{6D102BEB-2FC3-4798-BD81-DECF9B81518F}" sibTransId="{7E830A62-1C1D-4557-A25E-44F82D240CAA}"/>
    <dgm:cxn modelId="{9E5E47DE-37B3-43CD-877F-E4A37EF35BED}" srcId="{C068FA49-4990-4BA1-9A6C-5D1277946583}" destId="{00E0C316-27F9-421A-9F38-CE70AA0A78BA}" srcOrd="0" destOrd="0" parTransId="{3223A52E-7B90-4BD1-9020-9F750F1D5789}" sibTransId="{B66409DD-CC43-4368-95BE-E3A19726A9AB}"/>
    <dgm:cxn modelId="{A6DFF3E6-5DCA-0E43-8753-B562A91B87D5}" type="presOf" srcId="{52EBABED-F304-40BA-B905-D3AC4882FD2D}" destId="{D38BD66D-F865-0547-9629-E0778E51A1A0}" srcOrd="1" destOrd="0" presId="urn:microsoft.com/office/officeart/2005/8/layout/list1"/>
    <dgm:cxn modelId="{B2260BE9-44F4-F84A-86F8-829E0481D37C}" type="presOf" srcId="{52EBABED-F304-40BA-B905-D3AC4882FD2D}" destId="{827D6C4D-68B3-2F44-81A2-57E6D6F225F1}" srcOrd="0" destOrd="0" presId="urn:microsoft.com/office/officeart/2005/8/layout/list1"/>
    <dgm:cxn modelId="{52B9F8ED-8F49-254B-A826-70656A34AA55}" type="presOf" srcId="{C068FA49-4990-4BA1-9A6C-5D1277946583}" destId="{AE82BF28-C169-0649-8BC6-756E6C6DBFA4}" srcOrd="0" destOrd="0" presId="urn:microsoft.com/office/officeart/2005/8/layout/list1"/>
    <dgm:cxn modelId="{E311B8FD-F7CC-4F42-832F-1758EACCF7EA}" type="presOf" srcId="{AF8C3C87-49B4-4B5E-BA8F-10EC583DFFB2}" destId="{64296F3F-3E6B-2B4E-91E7-D2432E46FB2F}" srcOrd="0" destOrd="0" presId="urn:microsoft.com/office/officeart/2005/8/layout/list1"/>
    <dgm:cxn modelId="{5BD5FF9D-C064-C045-A44A-16F929F5C12F}" type="presParOf" srcId="{AE82BF28-C169-0649-8BC6-756E6C6DBFA4}" destId="{ADB3811E-5F09-F745-93DB-4870B6CB47F0}" srcOrd="0" destOrd="0" presId="urn:microsoft.com/office/officeart/2005/8/layout/list1"/>
    <dgm:cxn modelId="{D0EDD6AA-1A12-5C42-A5EA-CE6C93EBC7D0}" type="presParOf" srcId="{ADB3811E-5F09-F745-93DB-4870B6CB47F0}" destId="{BB70C837-7D17-FC4A-89D2-7F8B4C3FBB99}" srcOrd="0" destOrd="0" presId="urn:microsoft.com/office/officeart/2005/8/layout/list1"/>
    <dgm:cxn modelId="{04A87CA9-C583-E644-BB5B-1ED38DF3CC4B}" type="presParOf" srcId="{ADB3811E-5F09-F745-93DB-4870B6CB47F0}" destId="{65D99F70-1EDF-324E-82C3-78C4C9250EA8}" srcOrd="1" destOrd="0" presId="urn:microsoft.com/office/officeart/2005/8/layout/list1"/>
    <dgm:cxn modelId="{657EFB1C-DE6F-BA47-9DEC-357B3C288001}" type="presParOf" srcId="{AE82BF28-C169-0649-8BC6-756E6C6DBFA4}" destId="{A170E62E-1D69-6740-BF57-7827CB5473AC}" srcOrd="1" destOrd="0" presId="urn:microsoft.com/office/officeart/2005/8/layout/list1"/>
    <dgm:cxn modelId="{B66CA268-C967-D746-ADF2-5D37A2EA5D69}" type="presParOf" srcId="{AE82BF28-C169-0649-8BC6-756E6C6DBFA4}" destId="{485A7452-58D5-9844-B6B8-73807954A573}" srcOrd="2" destOrd="0" presId="urn:microsoft.com/office/officeart/2005/8/layout/list1"/>
    <dgm:cxn modelId="{55ACE3CD-3556-FC44-9888-02E77309CB72}" type="presParOf" srcId="{AE82BF28-C169-0649-8BC6-756E6C6DBFA4}" destId="{04BEE7EA-8121-1848-B7A6-F966C02DE617}" srcOrd="3" destOrd="0" presId="urn:microsoft.com/office/officeart/2005/8/layout/list1"/>
    <dgm:cxn modelId="{62258D17-10C0-0F44-ADF6-01CC93DECC54}" type="presParOf" srcId="{AE82BF28-C169-0649-8BC6-756E6C6DBFA4}" destId="{5BD4AE42-CD45-994F-B464-69BCD737650E}" srcOrd="4" destOrd="0" presId="urn:microsoft.com/office/officeart/2005/8/layout/list1"/>
    <dgm:cxn modelId="{64E74239-A31E-A84F-B618-0036437CF097}" type="presParOf" srcId="{5BD4AE42-CD45-994F-B464-69BCD737650E}" destId="{827D6C4D-68B3-2F44-81A2-57E6D6F225F1}" srcOrd="0" destOrd="0" presId="urn:microsoft.com/office/officeart/2005/8/layout/list1"/>
    <dgm:cxn modelId="{9C9D3A21-CD89-9E41-BC70-2273ABDEA105}" type="presParOf" srcId="{5BD4AE42-CD45-994F-B464-69BCD737650E}" destId="{D38BD66D-F865-0547-9629-E0778E51A1A0}" srcOrd="1" destOrd="0" presId="urn:microsoft.com/office/officeart/2005/8/layout/list1"/>
    <dgm:cxn modelId="{01308B6A-E484-054D-A440-E1ECACDFA998}" type="presParOf" srcId="{AE82BF28-C169-0649-8BC6-756E6C6DBFA4}" destId="{421C0AC3-999E-114E-967C-0813BF4EFF91}" srcOrd="5" destOrd="0" presId="urn:microsoft.com/office/officeart/2005/8/layout/list1"/>
    <dgm:cxn modelId="{65A3CD91-B149-D44C-81D1-D610AC427CC4}" type="presParOf" srcId="{AE82BF28-C169-0649-8BC6-756E6C6DBFA4}" destId="{5C840187-1248-2F4D-A9F8-3E5BAD1448C5}" srcOrd="6" destOrd="0" presId="urn:microsoft.com/office/officeart/2005/8/layout/list1"/>
    <dgm:cxn modelId="{AD7E6BBB-B9EF-F243-BBE1-441A6D47F291}" type="presParOf" srcId="{AE82BF28-C169-0649-8BC6-756E6C6DBFA4}" destId="{C4F22AD0-9F0C-7E47-9AB1-31BB3DB01082}" srcOrd="7" destOrd="0" presId="urn:microsoft.com/office/officeart/2005/8/layout/list1"/>
    <dgm:cxn modelId="{F930C056-01C1-0B4F-8975-724C73227BC4}" type="presParOf" srcId="{AE82BF28-C169-0649-8BC6-756E6C6DBFA4}" destId="{E4C6FB21-B821-AC41-8540-9983A7DE08D7}" srcOrd="8" destOrd="0" presId="urn:microsoft.com/office/officeart/2005/8/layout/list1"/>
    <dgm:cxn modelId="{CA961B2E-2EF9-4D48-BF30-2FC120C545EA}" type="presParOf" srcId="{E4C6FB21-B821-AC41-8540-9983A7DE08D7}" destId="{9C3353DD-0CDB-EF4E-9E91-C62DF4C3579B}" srcOrd="0" destOrd="0" presId="urn:microsoft.com/office/officeart/2005/8/layout/list1"/>
    <dgm:cxn modelId="{F98CA827-6D76-0B40-AB63-F72681C13B49}" type="presParOf" srcId="{E4C6FB21-B821-AC41-8540-9983A7DE08D7}" destId="{A3B984EB-D62D-F14A-9E36-23D2AE202CEA}" srcOrd="1" destOrd="0" presId="urn:microsoft.com/office/officeart/2005/8/layout/list1"/>
    <dgm:cxn modelId="{EF1E8A82-28EA-C748-AA33-F7030575E0D0}" type="presParOf" srcId="{AE82BF28-C169-0649-8BC6-756E6C6DBFA4}" destId="{66948EDC-505D-6D40-A35F-F78CF526072E}" srcOrd="9" destOrd="0" presId="urn:microsoft.com/office/officeart/2005/8/layout/list1"/>
    <dgm:cxn modelId="{151248C4-4239-D94A-B1F7-E1929A7B0A6C}" type="presParOf" srcId="{AE82BF28-C169-0649-8BC6-756E6C6DBFA4}" destId="{0E11F537-5979-594A-861A-AD47435033F5}" srcOrd="10" destOrd="0" presId="urn:microsoft.com/office/officeart/2005/8/layout/list1"/>
    <dgm:cxn modelId="{8DA4F666-51CF-124C-A7B7-11A3C5B34838}" type="presParOf" srcId="{AE82BF28-C169-0649-8BC6-756E6C6DBFA4}" destId="{6AAB7195-2827-4848-9306-26384EC94DBE}" srcOrd="11" destOrd="0" presId="urn:microsoft.com/office/officeart/2005/8/layout/list1"/>
    <dgm:cxn modelId="{FB15CDB6-A1B4-3641-87C6-471776537275}" type="presParOf" srcId="{AE82BF28-C169-0649-8BC6-756E6C6DBFA4}" destId="{F55ABECA-9890-0747-8EA0-570A5DCB0AED}" srcOrd="12" destOrd="0" presId="urn:microsoft.com/office/officeart/2005/8/layout/list1"/>
    <dgm:cxn modelId="{C1954DA6-FCB7-6244-A6AF-97279C25C206}" type="presParOf" srcId="{F55ABECA-9890-0747-8EA0-570A5DCB0AED}" destId="{64296F3F-3E6B-2B4E-91E7-D2432E46FB2F}" srcOrd="0" destOrd="0" presId="urn:microsoft.com/office/officeart/2005/8/layout/list1"/>
    <dgm:cxn modelId="{D8E9B577-9534-4944-ACAD-FE1931B8ECF0}" type="presParOf" srcId="{F55ABECA-9890-0747-8EA0-570A5DCB0AED}" destId="{82E404AE-406C-784F-AD15-FC357F9E751F}" srcOrd="1" destOrd="0" presId="urn:microsoft.com/office/officeart/2005/8/layout/list1"/>
    <dgm:cxn modelId="{137C0153-F26B-F741-BC61-E9DAECE0C066}" type="presParOf" srcId="{AE82BF28-C169-0649-8BC6-756E6C6DBFA4}" destId="{F81C81E0-8096-5445-B6BF-95476332FF93}" srcOrd="13" destOrd="0" presId="urn:microsoft.com/office/officeart/2005/8/layout/list1"/>
    <dgm:cxn modelId="{B2A08681-00F6-474F-93B8-E7438DCE75A3}" type="presParOf" srcId="{AE82BF28-C169-0649-8BC6-756E6C6DBFA4}" destId="{CD14C179-E14E-5F41-B433-67475B7E9155}" srcOrd="14" destOrd="0" presId="urn:microsoft.com/office/officeart/2005/8/layout/list1"/>
    <dgm:cxn modelId="{9F2DA022-3E1B-AB4C-B07D-210E4251AC14}" type="presParOf" srcId="{AE82BF28-C169-0649-8BC6-756E6C6DBFA4}" destId="{5643D8AD-346F-6142-B6BF-57783DCE37A8}" srcOrd="15" destOrd="0" presId="urn:microsoft.com/office/officeart/2005/8/layout/list1"/>
    <dgm:cxn modelId="{713AFC3D-FFBF-234D-A695-851A199E1143}" type="presParOf" srcId="{AE82BF28-C169-0649-8BC6-756E6C6DBFA4}" destId="{76A2DDBA-C49B-E440-BC67-71A4B605DA1D}" srcOrd="16" destOrd="0" presId="urn:microsoft.com/office/officeart/2005/8/layout/list1"/>
    <dgm:cxn modelId="{B3383F13-6B67-C943-B22E-BCC16390A2AF}" type="presParOf" srcId="{76A2DDBA-C49B-E440-BC67-71A4B605DA1D}" destId="{0EAE9513-6754-4340-B934-14EA2EC21A3D}" srcOrd="0" destOrd="0" presId="urn:microsoft.com/office/officeart/2005/8/layout/list1"/>
    <dgm:cxn modelId="{E2CCB0C3-FE31-464A-815D-83A4F735224A}" type="presParOf" srcId="{76A2DDBA-C49B-E440-BC67-71A4B605DA1D}" destId="{0AACEAEA-A84D-2444-9A78-3DB93DCF2283}" srcOrd="1" destOrd="0" presId="urn:microsoft.com/office/officeart/2005/8/layout/list1"/>
    <dgm:cxn modelId="{D42BCF4C-FCF1-284B-AF3F-28572A1D51A6}" type="presParOf" srcId="{AE82BF28-C169-0649-8BC6-756E6C6DBFA4}" destId="{F688A011-6F29-C64B-895D-2F98A294E3E3}" srcOrd="17" destOrd="0" presId="urn:microsoft.com/office/officeart/2005/8/layout/list1"/>
    <dgm:cxn modelId="{7A634397-A5C9-2F48-8924-7B662FF66442}" type="presParOf" srcId="{AE82BF28-C169-0649-8BC6-756E6C6DBFA4}" destId="{C5C7DFF7-7D69-4F45-9EF6-D81FF4A69AA1}"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4ACC6344-87E2-43FC-B41B-DD7893B3640C}"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9D608CDC-AF51-45AF-B1E9-D1B358934095}">
      <dgm:prSet/>
      <dgm:spPr/>
      <dgm:t>
        <a:bodyPr/>
        <a:lstStyle/>
        <a:p>
          <a:r>
            <a:rPr lang="it-IT"/>
            <a:t>Quasi tutti scelgono correttamente D (p)</a:t>
          </a:r>
          <a:endParaRPr lang="en-US"/>
        </a:p>
      </dgm:t>
    </dgm:pt>
    <dgm:pt modelId="{1060FDB3-37FE-4CDA-9742-D772E8BF0669}" type="parTrans" cxnId="{A5D00FDC-2D70-4162-A1F3-16223AF9C32C}">
      <dgm:prSet/>
      <dgm:spPr/>
      <dgm:t>
        <a:bodyPr/>
        <a:lstStyle/>
        <a:p>
          <a:endParaRPr lang="en-US"/>
        </a:p>
      </dgm:t>
    </dgm:pt>
    <dgm:pt modelId="{981DB68C-4920-4622-97F5-1ACF8705CFF6}" type="sibTrans" cxnId="{A5D00FDC-2D70-4162-A1F3-16223AF9C32C}">
      <dgm:prSet/>
      <dgm:spPr/>
      <dgm:t>
        <a:bodyPr/>
        <a:lstStyle/>
        <a:p>
          <a:endParaRPr lang="en-US"/>
        </a:p>
      </dgm:t>
    </dgm:pt>
    <dgm:pt modelId="{5ECBEFA2-E734-44A2-BFBF-0BD4329C5A57}">
      <dgm:prSet/>
      <dgm:spPr/>
      <dgm:t>
        <a:bodyPr/>
        <a:lstStyle/>
        <a:p>
          <a:r>
            <a:rPr lang="it-IT"/>
            <a:t>Quasi nessuno sceglie – correttamente – B (¬p)</a:t>
          </a:r>
          <a:endParaRPr lang="en-US"/>
        </a:p>
      </dgm:t>
    </dgm:pt>
    <dgm:pt modelId="{295E456D-C2F7-4884-B5E7-C37B898F090C}" type="parTrans" cxnId="{BE16DEE6-53A0-4260-9479-1B862968F3DC}">
      <dgm:prSet/>
      <dgm:spPr/>
      <dgm:t>
        <a:bodyPr/>
        <a:lstStyle/>
        <a:p>
          <a:endParaRPr lang="en-US"/>
        </a:p>
      </dgm:t>
    </dgm:pt>
    <dgm:pt modelId="{DCA260E1-F955-4969-968E-B5B3EFED1C1B}" type="sibTrans" cxnId="{BE16DEE6-53A0-4260-9479-1B862968F3DC}">
      <dgm:prSet/>
      <dgm:spPr/>
      <dgm:t>
        <a:bodyPr/>
        <a:lstStyle/>
        <a:p>
          <a:endParaRPr lang="en-US"/>
        </a:p>
      </dgm:t>
    </dgm:pt>
    <dgm:pt modelId="{442D6C34-D5AB-4688-9690-C94AE326ACF1}">
      <dgm:prSet/>
      <dgm:spPr/>
      <dgm:t>
        <a:bodyPr/>
        <a:lstStyle/>
        <a:p>
          <a:r>
            <a:rPr lang="it-IT"/>
            <a:t>Molti (dal 60% al 75%) scelgono erroneamente 3 (q)</a:t>
          </a:r>
          <a:endParaRPr lang="en-US"/>
        </a:p>
      </dgm:t>
    </dgm:pt>
    <dgm:pt modelId="{7B7F41D4-844F-4D5D-96C8-B788BFC75CD2}" type="parTrans" cxnId="{E3C5F8DF-970F-4C55-8BB0-7460DF85B0C6}">
      <dgm:prSet/>
      <dgm:spPr/>
      <dgm:t>
        <a:bodyPr/>
        <a:lstStyle/>
        <a:p>
          <a:endParaRPr lang="en-US"/>
        </a:p>
      </dgm:t>
    </dgm:pt>
    <dgm:pt modelId="{A10DD683-6F5A-48A7-8576-087FA053D24D}" type="sibTrans" cxnId="{E3C5F8DF-970F-4C55-8BB0-7460DF85B0C6}">
      <dgm:prSet/>
      <dgm:spPr/>
      <dgm:t>
        <a:bodyPr/>
        <a:lstStyle/>
        <a:p>
          <a:endParaRPr lang="en-US"/>
        </a:p>
      </dgm:t>
    </dgm:pt>
    <dgm:pt modelId="{8173ADBD-BFD1-455E-BC95-BF0D638CF759}">
      <dgm:prSet/>
      <dgm:spPr/>
      <dgm:t>
        <a:bodyPr/>
        <a:lstStyle/>
        <a:p>
          <a:r>
            <a:rPr lang="it-IT" b="1"/>
            <a:t>Meno del 10% dei partecipanti sceglie 7 (¬q)</a:t>
          </a:r>
          <a:endParaRPr lang="en-US"/>
        </a:p>
      </dgm:t>
    </dgm:pt>
    <dgm:pt modelId="{F3397170-1637-4221-9764-6B52F9BDB810}" type="parTrans" cxnId="{0F0544FC-B1C2-4C3A-83D3-15633250D83A}">
      <dgm:prSet/>
      <dgm:spPr/>
      <dgm:t>
        <a:bodyPr/>
        <a:lstStyle/>
        <a:p>
          <a:endParaRPr lang="en-US"/>
        </a:p>
      </dgm:t>
    </dgm:pt>
    <dgm:pt modelId="{7F9E37D9-F80A-407D-8DA6-F38F5674DA2D}" type="sibTrans" cxnId="{0F0544FC-B1C2-4C3A-83D3-15633250D83A}">
      <dgm:prSet/>
      <dgm:spPr/>
      <dgm:t>
        <a:bodyPr/>
        <a:lstStyle/>
        <a:p>
          <a:endParaRPr lang="en-US"/>
        </a:p>
      </dgm:t>
    </dgm:pt>
    <dgm:pt modelId="{B0DF7708-F6CC-C84F-AECC-8603BACAEB55}" type="pres">
      <dgm:prSet presAssocID="{4ACC6344-87E2-43FC-B41B-DD7893B3640C}" presName="vert0" presStyleCnt="0">
        <dgm:presLayoutVars>
          <dgm:dir/>
          <dgm:animOne val="branch"/>
          <dgm:animLvl val="lvl"/>
        </dgm:presLayoutVars>
      </dgm:prSet>
      <dgm:spPr/>
    </dgm:pt>
    <dgm:pt modelId="{66BD6AD2-695A-A14E-8D85-8A26FB2CC1E7}" type="pres">
      <dgm:prSet presAssocID="{9D608CDC-AF51-45AF-B1E9-D1B358934095}" presName="thickLine" presStyleLbl="alignNode1" presStyleIdx="0" presStyleCnt="4"/>
      <dgm:spPr/>
    </dgm:pt>
    <dgm:pt modelId="{D104254A-DFAB-E446-B055-302C063274A1}" type="pres">
      <dgm:prSet presAssocID="{9D608CDC-AF51-45AF-B1E9-D1B358934095}" presName="horz1" presStyleCnt="0"/>
      <dgm:spPr/>
    </dgm:pt>
    <dgm:pt modelId="{04438FB5-301F-D84B-A85D-0D956F4F4AAF}" type="pres">
      <dgm:prSet presAssocID="{9D608CDC-AF51-45AF-B1E9-D1B358934095}" presName="tx1" presStyleLbl="revTx" presStyleIdx="0" presStyleCnt="4"/>
      <dgm:spPr/>
    </dgm:pt>
    <dgm:pt modelId="{99CD3FE4-F240-E840-AB7C-FAA4F8F78A11}" type="pres">
      <dgm:prSet presAssocID="{9D608CDC-AF51-45AF-B1E9-D1B358934095}" presName="vert1" presStyleCnt="0"/>
      <dgm:spPr/>
    </dgm:pt>
    <dgm:pt modelId="{6403F025-5C1A-F347-B976-64EC06ADEB7B}" type="pres">
      <dgm:prSet presAssocID="{5ECBEFA2-E734-44A2-BFBF-0BD4329C5A57}" presName="thickLine" presStyleLbl="alignNode1" presStyleIdx="1" presStyleCnt="4"/>
      <dgm:spPr/>
    </dgm:pt>
    <dgm:pt modelId="{D281BDAA-23AF-534B-8A8D-54A10D777900}" type="pres">
      <dgm:prSet presAssocID="{5ECBEFA2-E734-44A2-BFBF-0BD4329C5A57}" presName="horz1" presStyleCnt="0"/>
      <dgm:spPr/>
    </dgm:pt>
    <dgm:pt modelId="{CD0234B5-C102-734E-BF66-AF1BB9BA2F5F}" type="pres">
      <dgm:prSet presAssocID="{5ECBEFA2-E734-44A2-BFBF-0BD4329C5A57}" presName="tx1" presStyleLbl="revTx" presStyleIdx="1" presStyleCnt="4"/>
      <dgm:spPr/>
    </dgm:pt>
    <dgm:pt modelId="{98A6095C-C0C4-0B4F-BF83-777F4FBCD2E1}" type="pres">
      <dgm:prSet presAssocID="{5ECBEFA2-E734-44A2-BFBF-0BD4329C5A57}" presName="vert1" presStyleCnt="0"/>
      <dgm:spPr/>
    </dgm:pt>
    <dgm:pt modelId="{D9F37D08-A223-E64F-ADA1-05EC9ADDFB27}" type="pres">
      <dgm:prSet presAssocID="{442D6C34-D5AB-4688-9690-C94AE326ACF1}" presName="thickLine" presStyleLbl="alignNode1" presStyleIdx="2" presStyleCnt="4"/>
      <dgm:spPr/>
    </dgm:pt>
    <dgm:pt modelId="{57B33091-4E9D-9B45-8A83-57C0AD872104}" type="pres">
      <dgm:prSet presAssocID="{442D6C34-D5AB-4688-9690-C94AE326ACF1}" presName="horz1" presStyleCnt="0"/>
      <dgm:spPr/>
    </dgm:pt>
    <dgm:pt modelId="{97A6787D-127F-3244-BF4C-79E515E2A86A}" type="pres">
      <dgm:prSet presAssocID="{442D6C34-D5AB-4688-9690-C94AE326ACF1}" presName="tx1" presStyleLbl="revTx" presStyleIdx="2" presStyleCnt="4"/>
      <dgm:spPr/>
    </dgm:pt>
    <dgm:pt modelId="{1F41B8A1-700A-C74F-A154-1B549F8147CA}" type="pres">
      <dgm:prSet presAssocID="{442D6C34-D5AB-4688-9690-C94AE326ACF1}" presName="vert1" presStyleCnt="0"/>
      <dgm:spPr/>
    </dgm:pt>
    <dgm:pt modelId="{2CAA0383-D03F-CE4F-86D4-63FE4EB8C5B4}" type="pres">
      <dgm:prSet presAssocID="{8173ADBD-BFD1-455E-BC95-BF0D638CF759}" presName="thickLine" presStyleLbl="alignNode1" presStyleIdx="3" presStyleCnt="4"/>
      <dgm:spPr/>
    </dgm:pt>
    <dgm:pt modelId="{AFF572F2-85BD-124E-8A9C-C242D87BCBA0}" type="pres">
      <dgm:prSet presAssocID="{8173ADBD-BFD1-455E-BC95-BF0D638CF759}" presName="horz1" presStyleCnt="0"/>
      <dgm:spPr/>
    </dgm:pt>
    <dgm:pt modelId="{A36BE58B-D52B-084D-A400-2FF7ED1A7A24}" type="pres">
      <dgm:prSet presAssocID="{8173ADBD-BFD1-455E-BC95-BF0D638CF759}" presName="tx1" presStyleLbl="revTx" presStyleIdx="3" presStyleCnt="4"/>
      <dgm:spPr/>
    </dgm:pt>
    <dgm:pt modelId="{2D98E35E-6CB0-DB43-8860-807640F9D4F5}" type="pres">
      <dgm:prSet presAssocID="{8173ADBD-BFD1-455E-BC95-BF0D638CF759}" presName="vert1" presStyleCnt="0"/>
      <dgm:spPr/>
    </dgm:pt>
  </dgm:ptLst>
  <dgm:cxnLst>
    <dgm:cxn modelId="{720EC608-BB89-234A-99D2-AC4D810EAA2B}" type="presOf" srcId="{442D6C34-D5AB-4688-9690-C94AE326ACF1}" destId="{97A6787D-127F-3244-BF4C-79E515E2A86A}" srcOrd="0" destOrd="0" presId="urn:microsoft.com/office/officeart/2008/layout/LinedList"/>
    <dgm:cxn modelId="{EC739C1E-61B9-2B4A-8588-DB9A5E682049}" type="presOf" srcId="{9D608CDC-AF51-45AF-B1E9-D1B358934095}" destId="{04438FB5-301F-D84B-A85D-0D956F4F4AAF}" srcOrd="0" destOrd="0" presId="urn:microsoft.com/office/officeart/2008/layout/LinedList"/>
    <dgm:cxn modelId="{4AB94745-6306-254A-B558-ABEFD04B66F8}" type="presOf" srcId="{8173ADBD-BFD1-455E-BC95-BF0D638CF759}" destId="{A36BE58B-D52B-084D-A400-2FF7ED1A7A24}" srcOrd="0" destOrd="0" presId="urn:microsoft.com/office/officeart/2008/layout/LinedList"/>
    <dgm:cxn modelId="{27AFD168-09D8-9948-AD1D-6A28D70D8F0A}" type="presOf" srcId="{5ECBEFA2-E734-44A2-BFBF-0BD4329C5A57}" destId="{CD0234B5-C102-734E-BF66-AF1BB9BA2F5F}" srcOrd="0" destOrd="0" presId="urn:microsoft.com/office/officeart/2008/layout/LinedList"/>
    <dgm:cxn modelId="{8CC49BB3-8BA4-EC45-ABA2-B8966FBB7281}" type="presOf" srcId="{4ACC6344-87E2-43FC-B41B-DD7893B3640C}" destId="{B0DF7708-F6CC-C84F-AECC-8603BACAEB55}" srcOrd="0" destOrd="0" presId="urn:microsoft.com/office/officeart/2008/layout/LinedList"/>
    <dgm:cxn modelId="{A5D00FDC-2D70-4162-A1F3-16223AF9C32C}" srcId="{4ACC6344-87E2-43FC-B41B-DD7893B3640C}" destId="{9D608CDC-AF51-45AF-B1E9-D1B358934095}" srcOrd="0" destOrd="0" parTransId="{1060FDB3-37FE-4CDA-9742-D772E8BF0669}" sibTransId="{981DB68C-4920-4622-97F5-1ACF8705CFF6}"/>
    <dgm:cxn modelId="{E3C5F8DF-970F-4C55-8BB0-7460DF85B0C6}" srcId="{4ACC6344-87E2-43FC-B41B-DD7893B3640C}" destId="{442D6C34-D5AB-4688-9690-C94AE326ACF1}" srcOrd="2" destOrd="0" parTransId="{7B7F41D4-844F-4D5D-96C8-B788BFC75CD2}" sibTransId="{A10DD683-6F5A-48A7-8576-087FA053D24D}"/>
    <dgm:cxn modelId="{BE16DEE6-53A0-4260-9479-1B862968F3DC}" srcId="{4ACC6344-87E2-43FC-B41B-DD7893B3640C}" destId="{5ECBEFA2-E734-44A2-BFBF-0BD4329C5A57}" srcOrd="1" destOrd="0" parTransId="{295E456D-C2F7-4884-B5E7-C37B898F090C}" sibTransId="{DCA260E1-F955-4969-968E-B5B3EFED1C1B}"/>
    <dgm:cxn modelId="{0F0544FC-B1C2-4C3A-83D3-15633250D83A}" srcId="{4ACC6344-87E2-43FC-B41B-DD7893B3640C}" destId="{8173ADBD-BFD1-455E-BC95-BF0D638CF759}" srcOrd="3" destOrd="0" parTransId="{F3397170-1637-4221-9764-6B52F9BDB810}" sibTransId="{7F9E37D9-F80A-407D-8DA6-F38F5674DA2D}"/>
    <dgm:cxn modelId="{8B216082-EE28-B042-BDFC-560939D940CC}" type="presParOf" srcId="{B0DF7708-F6CC-C84F-AECC-8603BACAEB55}" destId="{66BD6AD2-695A-A14E-8D85-8A26FB2CC1E7}" srcOrd="0" destOrd="0" presId="urn:microsoft.com/office/officeart/2008/layout/LinedList"/>
    <dgm:cxn modelId="{CC587A3C-420B-9A4B-9D8E-07EB2E9526C3}" type="presParOf" srcId="{B0DF7708-F6CC-C84F-AECC-8603BACAEB55}" destId="{D104254A-DFAB-E446-B055-302C063274A1}" srcOrd="1" destOrd="0" presId="urn:microsoft.com/office/officeart/2008/layout/LinedList"/>
    <dgm:cxn modelId="{794A14CE-9D58-E144-BBC8-F3C0719D3C2A}" type="presParOf" srcId="{D104254A-DFAB-E446-B055-302C063274A1}" destId="{04438FB5-301F-D84B-A85D-0D956F4F4AAF}" srcOrd="0" destOrd="0" presId="urn:microsoft.com/office/officeart/2008/layout/LinedList"/>
    <dgm:cxn modelId="{618B08DC-B9C5-9F4D-B11B-B401032A9C7E}" type="presParOf" srcId="{D104254A-DFAB-E446-B055-302C063274A1}" destId="{99CD3FE4-F240-E840-AB7C-FAA4F8F78A11}" srcOrd="1" destOrd="0" presId="urn:microsoft.com/office/officeart/2008/layout/LinedList"/>
    <dgm:cxn modelId="{281B3979-65B8-C940-A0A3-8CA343CE9B9C}" type="presParOf" srcId="{B0DF7708-F6CC-C84F-AECC-8603BACAEB55}" destId="{6403F025-5C1A-F347-B976-64EC06ADEB7B}" srcOrd="2" destOrd="0" presId="urn:microsoft.com/office/officeart/2008/layout/LinedList"/>
    <dgm:cxn modelId="{0823640A-E5D9-6B4C-B1DF-27D1D65E717D}" type="presParOf" srcId="{B0DF7708-F6CC-C84F-AECC-8603BACAEB55}" destId="{D281BDAA-23AF-534B-8A8D-54A10D777900}" srcOrd="3" destOrd="0" presId="urn:microsoft.com/office/officeart/2008/layout/LinedList"/>
    <dgm:cxn modelId="{542B1318-C039-C746-A368-43FFD6933FFF}" type="presParOf" srcId="{D281BDAA-23AF-534B-8A8D-54A10D777900}" destId="{CD0234B5-C102-734E-BF66-AF1BB9BA2F5F}" srcOrd="0" destOrd="0" presId="urn:microsoft.com/office/officeart/2008/layout/LinedList"/>
    <dgm:cxn modelId="{4CC5C427-66B7-1844-B870-6145BF21DC91}" type="presParOf" srcId="{D281BDAA-23AF-534B-8A8D-54A10D777900}" destId="{98A6095C-C0C4-0B4F-BF83-777F4FBCD2E1}" srcOrd="1" destOrd="0" presId="urn:microsoft.com/office/officeart/2008/layout/LinedList"/>
    <dgm:cxn modelId="{DAE03279-CBC1-E04F-90C1-352F248AB2EE}" type="presParOf" srcId="{B0DF7708-F6CC-C84F-AECC-8603BACAEB55}" destId="{D9F37D08-A223-E64F-ADA1-05EC9ADDFB27}" srcOrd="4" destOrd="0" presId="urn:microsoft.com/office/officeart/2008/layout/LinedList"/>
    <dgm:cxn modelId="{61B53F9F-8FFC-B949-B3D2-1944799039D0}" type="presParOf" srcId="{B0DF7708-F6CC-C84F-AECC-8603BACAEB55}" destId="{57B33091-4E9D-9B45-8A83-57C0AD872104}" srcOrd="5" destOrd="0" presId="urn:microsoft.com/office/officeart/2008/layout/LinedList"/>
    <dgm:cxn modelId="{13C1866F-B0B7-2548-9431-52787B70958E}" type="presParOf" srcId="{57B33091-4E9D-9B45-8A83-57C0AD872104}" destId="{97A6787D-127F-3244-BF4C-79E515E2A86A}" srcOrd="0" destOrd="0" presId="urn:microsoft.com/office/officeart/2008/layout/LinedList"/>
    <dgm:cxn modelId="{4D9A51AB-2379-CE4D-86D8-8B18F4AF5620}" type="presParOf" srcId="{57B33091-4E9D-9B45-8A83-57C0AD872104}" destId="{1F41B8A1-700A-C74F-A154-1B549F8147CA}" srcOrd="1" destOrd="0" presId="urn:microsoft.com/office/officeart/2008/layout/LinedList"/>
    <dgm:cxn modelId="{D159952D-2BBB-404E-8B60-5B6E5C76F1E3}" type="presParOf" srcId="{B0DF7708-F6CC-C84F-AECC-8603BACAEB55}" destId="{2CAA0383-D03F-CE4F-86D4-63FE4EB8C5B4}" srcOrd="6" destOrd="0" presId="urn:microsoft.com/office/officeart/2008/layout/LinedList"/>
    <dgm:cxn modelId="{12D25055-9F8F-FF48-BD50-32B3876840E9}" type="presParOf" srcId="{B0DF7708-F6CC-C84F-AECC-8603BACAEB55}" destId="{AFF572F2-85BD-124E-8A9C-C242D87BCBA0}" srcOrd="7" destOrd="0" presId="urn:microsoft.com/office/officeart/2008/layout/LinedList"/>
    <dgm:cxn modelId="{5A08DC11-5A92-5240-A516-AF8F2014DF61}" type="presParOf" srcId="{AFF572F2-85BD-124E-8A9C-C242D87BCBA0}" destId="{A36BE58B-D52B-084D-A400-2FF7ED1A7A24}" srcOrd="0" destOrd="0" presId="urn:microsoft.com/office/officeart/2008/layout/LinedList"/>
    <dgm:cxn modelId="{4853A355-32BC-9544-A2DF-112457DBACA7}" type="presParOf" srcId="{AFF572F2-85BD-124E-8A9C-C242D87BCBA0}" destId="{2D98E35E-6CB0-DB43-8860-807640F9D4F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FD4C9010-4EB6-4D19-91C0-B505D943F022}"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6699A0A6-CC2E-4498-BA95-DB97711F8A7E}">
      <dgm:prSet/>
      <dgm:spPr/>
      <dgm:t>
        <a:bodyPr/>
        <a:lstStyle/>
        <a:p>
          <a:pPr>
            <a:defRPr cap="all"/>
          </a:pPr>
          <a:r>
            <a:rPr lang="it-IT"/>
            <a:t>Fase di </a:t>
          </a:r>
          <a:r>
            <a:rPr lang="it-IT" b="1"/>
            <a:t>esplorazione</a:t>
          </a:r>
          <a:r>
            <a:rPr lang="it-IT"/>
            <a:t>, o di </a:t>
          </a:r>
          <a:r>
            <a:rPr lang="it-IT" b="1"/>
            <a:t>ricerca di informazion</a:t>
          </a:r>
          <a:r>
            <a:rPr lang="it-IT"/>
            <a:t>i</a:t>
          </a:r>
          <a:endParaRPr lang="en-US"/>
        </a:p>
      </dgm:t>
    </dgm:pt>
    <dgm:pt modelId="{118C29BF-FF98-4B12-BE3E-233837BC868E}" type="parTrans" cxnId="{C43E84AA-0325-4158-BF9B-2175FA42C837}">
      <dgm:prSet/>
      <dgm:spPr/>
      <dgm:t>
        <a:bodyPr/>
        <a:lstStyle/>
        <a:p>
          <a:endParaRPr lang="en-US"/>
        </a:p>
      </dgm:t>
    </dgm:pt>
    <dgm:pt modelId="{28FA6D63-8A91-4A9E-BC1D-16916670D32B}" type="sibTrans" cxnId="{C43E84AA-0325-4158-BF9B-2175FA42C837}">
      <dgm:prSet/>
      <dgm:spPr/>
      <dgm:t>
        <a:bodyPr/>
        <a:lstStyle/>
        <a:p>
          <a:endParaRPr lang="en-US"/>
        </a:p>
      </dgm:t>
    </dgm:pt>
    <dgm:pt modelId="{F7FBD6C2-FE52-4E72-B00B-D736D0555DFF}">
      <dgm:prSet/>
      <dgm:spPr/>
      <dgm:t>
        <a:bodyPr/>
        <a:lstStyle/>
        <a:p>
          <a:pPr>
            <a:defRPr cap="all"/>
          </a:pPr>
          <a:r>
            <a:rPr lang="it-IT"/>
            <a:t>Fase di </a:t>
          </a:r>
          <a:r>
            <a:rPr lang="it-IT" b="1"/>
            <a:t>valutazione </a:t>
          </a:r>
          <a:r>
            <a:rPr lang="it-IT"/>
            <a:t>delle informazioni raccolte</a:t>
          </a:r>
          <a:endParaRPr lang="en-US"/>
        </a:p>
      </dgm:t>
    </dgm:pt>
    <dgm:pt modelId="{38EBCAC8-BE74-4094-B785-7C0052E3BBE5}" type="parTrans" cxnId="{7EA6E2AD-F1F6-4C9B-B6D2-209DEC34BDB8}">
      <dgm:prSet/>
      <dgm:spPr/>
      <dgm:t>
        <a:bodyPr/>
        <a:lstStyle/>
        <a:p>
          <a:endParaRPr lang="en-US"/>
        </a:p>
      </dgm:t>
    </dgm:pt>
    <dgm:pt modelId="{925EE374-2C12-41C2-83F9-C319F5426985}" type="sibTrans" cxnId="{7EA6E2AD-F1F6-4C9B-B6D2-209DEC34BDB8}">
      <dgm:prSet/>
      <dgm:spPr/>
      <dgm:t>
        <a:bodyPr/>
        <a:lstStyle/>
        <a:p>
          <a:endParaRPr lang="en-US"/>
        </a:p>
      </dgm:t>
    </dgm:pt>
    <dgm:pt modelId="{59CB814E-ABCC-4AB9-871C-F91C3BD40CA8}" type="pres">
      <dgm:prSet presAssocID="{FD4C9010-4EB6-4D19-91C0-B505D943F022}" presName="root" presStyleCnt="0">
        <dgm:presLayoutVars>
          <dgm:dir/>
          <dgm:resizeHandles val="exact"/>
        </dgm:presLayoutVars>
      </dgm:prSet>
      <dgm:spPr/>
    </dgm:pt>
    <dgm:pt modelId="{133478CD-DC0B-4D54-99EC-AA1A4D05C79B}" type="pres">
      <dgm:prSet presAssocID="{6699A0A6-CC2E-4498-BA95-DB97711F8A7E}" presName="compNode" presStyleCnt="0"/>
      <dgm:spPr/>
    </dgm:pt>
    <dgm:pt modelId="{AD74E721-31A6-495D-9562-5A444A8ECC6D}" type="pres">
      <dgm:prSet presAssocID="{6699A0A6-CC2E-4498-BA95-DB97711F8A7E}" presName="iconBgRect" presStyleLbl="bgShp" presStyleIdx="0" presStyleCnt="2"/>
      <dgm:spPr/>
    </dgm:pt>
    <dgm:pt modelId="{A4A9F785-8B21-4D66-AE06-C26718E203D1}" type="pres">
      <dgm:prSet presAssocID="{6699A0A6-CC2E-4498-BA95-DB97711F8A7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inocolo"/>
        </a:ext>
      </dgm:extLst>
    </dgm:pt>
    <dgm:pt modelId="{AF6EC04A-66ED-48D3-949B-AEC3CB04A4DF}" type="pres">
      <dgm:prSet presAssocID="{6699A0A6-CC2E-4498-BA95-DB97711F8A7E}" presName="spaceRect" presStyleCnt="0"/>
      <dgm:spPr/>
    </dgm:pt>
    <dgm:pt modelId="{D86027A3-AC48-46AD-A598-C1B5B5159317}" type="pres">
      <dgm:prSet presAssocID="{6699A0A6-CC2E-4498-BA95-DB97711F8A7E}" presName="textRect" presStyleLbl="revTx" presStyleIdx="0" presStyleCnt="2">
        <dgm:presLayoutVars>
          <dgm:chMax val="1"/>
          <dgm:chPref val="1"/>
        </dgm:presLayoutVars>
      </dgm:prSet>
      <dgm:spPr/>
    </dgm:pt>
    <dgm:pt modelId="{795772A6-5EE5-4F74-9823-8B308FEC0D31}" type="pres">
      <dgm:prSet presAssocID="{28FA6D63-8A91-4A9E-BC1D-16916670D32B}" presName="sibTrans" presStyleCnt="0"/>
      <dgm:spPr/>
    </dgm:pt>
    <dgm:pt modelId="{45213442-ACC2-499E-8631-310806890D34}" type="pres">
      <dgm:prSet presAssocID="{F7FBD6C2-FE52-4E72-B00B-D736D0555DFF}" presName="compNode" presStyleCnt="0"/>
      <dgm:spPr/>
    </dgm:pt>
    <dgm:pt modelId="{D43FCC6C-268A-4F69-AB24-F310C4D41101}" type="pres">
      <dgm:prSet presAssocID="{F7FBD6C2-FE52-4E72-B00B-D736D0555DFF}" presName="iconBgRect" presStyleLbl="bgShp" presStyleIdx="1" presStyleCnt="2"/>
      <dgm:spPr/>
    </dgm:pt>
    <dgm:pt modelId="{0F48D3C1-C11E-4217-99F6-E77B376A8192}" type="pres">
      <dgm:prSet presAssocID="{F7FBD6C2-FE52-4E72-B00B-D736D0555DF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lenco di controllo"/>
        </a:ext>
      </dgm:extLst>
    </dgm:pt>
    <dgm:pt modelId="{FA19DA75-A40F-4FC9-9A16-6CCA28465F02}" type="pres">
      <dgm:prSet presAssocID="{F7FBD6C2-FE52-4E72-B00B-D736D0555DFF}" presName="spaceRect" presStyleCnt="0"/>
      <dgm:spPr/>
    </dgm:pt>
    <dgm:pt modelId="{D5A56072-6B5B-4081-A73E-DEC5A4341BFF}" type="pres">
      <dgm:prSet presAssocID="{F7FBD6C2-FE52-4E72-B00B-D736D0555DFF}" presName="textRect" presStyleLbl="revTx" presStyleIdx="1" presStyleCnt="2">
        <dgm:presLayoutVars>
          <dgm:chMax val="1"/>
          <dgm:chPref val="1"/>
        </dgm:presLayoutVars>
      </dgm:prSet>
      <dgm:spPr/>
    </dgm:pt>
  </dgm:ptLst>
  <dgm:cxnLst>
    <dgm:cxn modelId="{D8A9121B-7136-42A0-9D92-A7CF8012FC92}" type="presOf" srcId="{F7FBD6C2-FE52-4E72-B00B-D736D0555DFF}" destId="{D5A56072-6B5B-4081-A73E-DEC5A4341BFF}" srcOrd="0" destOrd="0" presId="urn:microsoft.com/office/officeart/2018/5/layout/IconCircleLabelList"/>
    <dgm:cxn modelId="{897BF3A1-3991-48FA-B7F6-96C6F3BD7DBF}" type="presOf" srcId="{FD4C9010-4EB6-4D19-91C0-B505D943F022}" destId="{59CB814E-ABCC-4AB9-871C-F91C3BD40CA8}" srcOrd="0" destOrd="0" presId="urn:microsoft.com/office/officeart/2018/5/layout/IconCircleLabelList"/>
    <dgm:cxn modelId="{C43E84AA-0325-4158-BF9B-2175FA42C837}" srcId="{FD4C9010-4EB6-4D19-91C0-B505D943F022}" destId="{6699A0A6-CC2E-4498-BA95-DB97711F8A7E}" srcOrd="0" destOrd="0" parTransId="{118C29BF-FF98-4B12-BE3E-233837BC868E}" sibTransId="{28FA6D63-8A91-4A9E-BC1D-16916670D32B}"/>
    <dgm:cxn modelId="{7EA6E2AD-F1F6-4C9B-B6D2-209DEC34BDB8}" srcId="{FD4C9010-4EB6-4D19-91C0-B505D943F022}" destId="{F7FBD6C2-FE52-4E72-B00B-D736D0555DFF}" srcOrd="1" destOrd="0" parTransId="{38EBCAC8-BE74-4094-B785-7C0052E3BBE5}" sibTransId="{925EE374-2C12-41C2-83F9-C319F5426985}"/>
    <dgm:cxn modelId="{BF3B01EE-9120-4B08-8FD2-3AB06A640FF3}" type="presOf" srcId="{6699A0A6-CC2E-4498-BA95-DB97711F8A7E}" destId="{D86027A3-AC48-46AD-A598-C1B5B5159317}" srcOrd="0" destOrd="0" presId="urn:microsoft.com/office/officeart/2018/5/layout/IconCircleLabelList"/>
    <dgm:cxn modelId="{EE58D701-5BE8-46BD-AB2F-C45C0925C5FB}" type="presParOf" srcId="{59CB814E-ABCC-4AB9-871C-F91C3BD40CA8}" destId="{133478CD-DC0B-4D54-99EC-AA1A4D05C79B}" srcOrd="0" destOrd="0" presId="urn:microsoft.com/office/officeart/2018/5/layout/IconCircleLabelList"/>
    <dgm:cxn modelId="{A38DC234-DBAE-41D1-B851-C68A97E5F474}" type="presParOf" srcId="{133478CD-DC0B-4D54-99EC-AA1A4D05C79B}" destId="{AD74E721-31A6-495D-9562-5A444A8ECC6D}" srcOrd="0" destOrd="0" presId="urn:microsoft.com/office/officeart/2018/5/layout/IconCircleLabelList"/>
    <dgm:cxn modelId="{A1B4945B-2F17-4194-9688-1035C3CC2BAA}" type="presParOf" srcId="{133478CD-DC0B-4D54-99EC-AA1A4D05C79B}" destId="{A4A9F785-8B21-4D66-AE06-C26718E203D1}" srcOrd="1" destOrd="0" presId="urn:microsoft.com/office/officeart/2018/5/layout/IconCircleLabelList"/>
    <dgm:cxn modelId="{E521AAC9-C8D1-47B2-902B-7BBBBA59DD67}" type="presParOf" srcId="{133478CD-DC0B-4D54-99EC-AA1A4D05C79B}" destId="{AF6EC04A-66ED-48D3-949B-AEC3CB04A4DF}" srcOrd="2" destOrd="0" presId="urn:microsoft.com/office/officeart/2018/5/layout/IconCircleLabelList"/>
    <dgm:cxn modelId="{D7EC6BB9-2FC4-434B-85D5-B0999EC0CE8D}" type="presParOf" srcId="{133478CD-DC0B-4D54-99EC-AA1A4D05C79B}" destId="{D86027A3-AC48-46AD-A598-C1B5B5159317}" srcOrd="3" destOrd="0" presId="urn:microsoft.com/office/officeart/2018/5/layout/IconCircleLabelList"/>
    <dgm:cxn modelId="{8AE1733C-C6CD-4962-976F-D688DFC7CD2A}" type="presParOf" srcId="{59CB814E-ABCC-4AB9-871C-F91C3BD40CA8}" destId="{795772A6-5EE5-4F74-9823-8B308FEC0D31}" srcOrd="1" destOrd="0" presId="urn:microsoft.com/office/officeart/2018/5/layout/IconCircleLabelList"/>
    <dgm:cxn modelId="{F43C8D19-41B1-4963-B506-A5243BC9D29E}" type="presParOf" srcId="{59CB814E-ABCC-4AB9-871C-F91C3BD40CA8}" destId="{45213442-ACC2-499E-8631-310806890D34}" srcOrd="2" destOrd="0" presId="urn:microsoft.com/office/officeart/2018/5/layout/IconCircleLabelList"/>
    <dgm:cxn modelId="{365F6B98-57A6-4691-B5C8-0B01725F5F91}" type="presParOf" srcId="{45213442-ACC2-499E-8631-310806890D34}" destId="{D43FCC6C-268A-4F69-AB24-F310C4D41101}" srcOrd="0" destOrd="0" presId="urn:microsoft.com/office/officeart/2018/5/layout/IconCircleLabelList"/>
    <dgm:cxn modelId="{B2AAA1F4-7F99-4389-917A-59FB592EBAF5}" type="presParOf" srcId="{45213442-ACC2-499E-8631-310806890D34}" destId="{0F48D3C1-C11E-4217-99F6-E77B376A8192}" srcOrd="1" destOrd="0" presId="urn:microsoft.com/office/officeart/2018/5/layout/IconCircleLabelList"/>
    <dgm:cxn modelId="{D9CE78A9-C0DD-4689-956D-F0742AD8C412}" type="presParOf" srcId="{45213442-ACC2-499E-8631-310806890D34}" destId="{FA19DA75-A40F-4FC9-9A16-6CCA28465F02}" srcOrd="2" destOrd="0" presId="urn:microsoft.com/office/officeart/2018/5/layout/IconCircleLabelList"/>
    <dgm:cxn modelId="{74D085C4-B079-44DC-823F-AFA34F9C1B5A}" type="presParOf" srcId="{45213442-ACC2-499E-8631-310806890D34}" destId="{D5A56072-6B5B-4081-A73E-DEC5A4341BFF}"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3D527D52-1283-4CC2-B84F-9573EB683D2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643A40C-B82D-4115-B70D-9FA79B17C4AB}">
      <dgm:prSet/>
      <dgm:spPr/>
      <dgm:t>
        <a:bodyPr/>
        <a:lstStyle/>
        <a:p>
          <a:r>
            <a:rPr lang="it-IT"/>
            <a:t>Un antecedente ipotetico H comporta una serie di conseguenze: H → f</a:t>
          </a:r>
          <a:r>
            <a:rPr lang="it-IT" baseline="-25000"/>
            <a:t>1</a:t>
          </a:r>
          <a:r>
            <a:rPr lang="it-IT"/>
            <a:t>, f</a:t>
          </a:r>
          <a:r>
            <a:rPr lang="it-IT" baseline="-25000"/>
            <a:t>2</a:t>
          </a:r>
          <a:r>
            <a:rPr lang="it-IT"/>
            <a:t>, f</a:t>
          </a:r>
          <a:r>
            <a:rPr lang="it-IT" baseline="-25000"/>
            <a:t>3</a:t>
          </a:r>
          <a:r>
            <a:rPr lang="it-IT"/>
            <a:t>, …, f</a:t>
          </a:r>
          <a:r>
            <a:rPr lang="it-IT" baseline="-25000"/>
            <a:t>n</a:t>
          </a:r>
          <a:endParaRPr lang="en-US"/>
        </a:p>
      </dgm:t>
    </dgm:pt>
    <dgm:pt modelId="{DEFA1406-9F91-49C5-81BB-699E691C06CF}" type="parTrans" cxnId="{6758EFA3-77FF-446C-B5C3-E836A5C2AFFC}">
      <dgm:prSet/>
      <dgm:spPr/>
      <dgm:t>
        <a:bodyPr/>
        <a:lstStyle/>
        <a:p>
          <a:endParaRPr lang="en-US"/>
        </a:p>
      </dgm:t>
    </dgm:pt>
    <dgm:pt modelId="{250B5D25-F7B1-459A-BB10-8F02133B6D84}" type="sibTrans" cxnId="{6758EFA3-77FF-446C-B5C3-E836A5C2AFFC}">
      <dgm:prSet/>
      <dgm:spPr/>
      <dgm:t>
        <a:bodyPr/>
        <a:lstStyle/>
        <a:p>
          <a:endParaRPr lang="en-US"/>
        </a:p>
      </dgm:t>
    </dgm:pt>
    <dgm:pt modelId="{B1A6F078-7291-438C-94A2-0A5D778C75E0}">
      <dgm:prSet/>
      <dgm:spPr/>
      <dgm:t>
        <a:bodyPr/>
        <a:lstStyle/>
        <a:p>
          <a:r>
            <a:rPr lang="it-IT"/>
            <a:t>Ciascuna con grado di probabilità p(f</a:t>
          </a:r>
          <a:r>
            <a:rPr lang="it-IT" baseline="-25000"/>
            <a:t>i</a:t>
          </a:r>
          <a:r>
            <a:rPr lang="it-IT"/>
            <a:t>|H)</a:t>
          </a:r>
          <a:endParaRPr lang="en-US"/>
        </a:p>
      </dgm:t>
    </dgm:pt>
    <dgm:pt modelId="{24F07C68-6CED-4A7C-80D7-8022E58CDED9}" type="parTrans" cxnId="{E1DABCAC-4115-4488-92BE-BCA333879761}">
      <dgm:prSet/>
      <dgm:spPr/>
      <dgm:t>
        <a:bodyPr/>
        <a:lstStyle/>
        <a:p>
          <a:endParaRPr lang="en-US"/>
        </a:p>
      </dgm:t>
    </dgm:pt>
    <dgm:pt modelId="{668A2E17-130A-47FB-9174-9E471BDF1130}" type="sibTrans" cxnId="{E1DABCAC-4115-4488-92BE-BCA333879761}">
      <dgm:prSet/>
      <dgm:spPr/>
      <dgm:t>
        <a:bodyPr/>
        <a:lstStyle/>
        <a:p>
          <a:endParaRPr lang="en-US"/>
        </a:p>
      </dgm:t>
    </dgm:pt>
    <dgm:pt modelId="{5F2CB696-BBDA-41C7-888C-B0106DD75609}">
      <dgm:prSet/>
      <dgm:spPr/>
      <dgm:t>
        <a:bodyPr/>
        <a:lstStyle/>
        <a:p>
          <a:r>
            <a:rPr lang="it-IT"/>
            <a:t>f</a:t>
          </a:r>
          <a:r>
            <a:rPr lang="it-IT" baseline="-25000"/>
            <a:t>i</a:t>
          </a:r>
          <a:r>
            <a:rPr lang="it-IT"/>
            <a:t> può discriminare tra H e il suo complemento (¬H) se e solo se p(f</a:t>
          </a:r>
          <a:r>
            <a:rPr lang="it-IT" baseline="-25000"/>
            <a:t>i</a:t>
          </a:r>
          <a:r>
            <a:rPr lang="it-IT"/>
            <a:t>|H)≠ p(f</a:t>
          </a:r>
          <a:r>
            <a:rPr lang="it-IT" baseline="-25000"/>
            <a:t>i</a:t>
          </a:r>
          <a:r>
            <a:rPr lang="it-IT"/>
            <a:t>|¬H)</a:t>
          </a:r>
          <a:endParaRPr lang="en-US"/>
        </a:p>
      </dgm:t>
    </dgm:pt>
    <dgm:pt modelId="{1BF2C1D7-63C0-4F0F-97E3-E5D1A79A68F6}" type="parTrans" cxnId="{67B08C3C-4E5C-4FF5-89DB-FF7CF57F0D4C}">
      <dgm:prSet/>
      <dgm:spPr/>
      <dgm:t>
        <a:bodyPr/>
        <a:lstStyle/>
        <a:p>
          <a:endParaRPr lang="en-US"/>
        </a:p>
      </dgm:t>
    </dgm:pt>
    <dgm:pt modelId="{025F669B-C96F-4C3A-8484-4D723C8D633C}" type="sibTrans" cxnId="{67B08C3C-4E5C-4FF5-89DB-FF7CF57F0D4C}">
      <dgm:prSet/>
      <dgm:spPr/>
      <dgm:t>
        <a:bodyPr/>
        <a:lstStyle/>
        <a:p>
          <a:endParaRPr lang="en-US"/>
        </a:p>
      </dgm:t>
    </dgm:pt>
    <dgm:pt modelId="{5E08D0D5-A4CC-4C18-AE41-0744E74EEFA5}">
      <dgm:prSet/>
      <dgm:spPr/>
      <dgm:t>
        <a:bodyPr/>
        <a:lstStyle/>
        <a:p>
          <a:r>
            <a:rPr lang="it-IT"/>
            <a:t>cioè se LR(f</a:t>
          </a:r>
          <a:r>
            <a:rPr lang="it-IT" baseline="-25000"/>
            <a:t>iH</a:t>
          </a:r>
          <a:r>
            <a:rPr lang="it-IT"/>
            <a:t>) ≠1</a:t>
          </a:r>
          <a:endParaRPr lang="en-US"/>
        </a:p>
      </dgm:t>
    </dgm:pt>
    <dgm:pt modelId="{B7F05F29-5CEF-451A-9E9B-EC751E6F6DCE}" type="parTrans" cxnId="{8133A868-8A8D-4D0C-8577-CAAD213D76B9}">
      <dgm:prSet/>
      <dgm:spPr/>
      <dgm:t>
        <a:bodyPr/>
        <a:lstStyle/>
        <a:p>
          <a:endParaRPr lang="en-US"/>
        </a:p>
      </dgm:t>
    </dgm:pt>
    <dgm:pt modelId="{69B93A66-F64C-4862-83BD-20FD20CA4158}" type="sibTrans" cxnId="{8133A868-8A8D-4D0C-8577-CAAD213D76B9}">
      <dgm:prSet/>
      <dgm:spPr/>
      <dgm:t>
        <a:bodyPr/>
        <a:lstStyle/>
        <a:p>
          <a:endParaRPr lang="en-US"/>
        </a:p>
      </dgm:t>
    </dgm:pt>
    <dgm:pt modelId="{F8030602-EE36-4BDC-BDDC-F7DABD2DC35E}">
      <dgm:prSet/>
      <dgm:spPr/>
      <dgm:t>
        <a:bodyPr/>
        <a:lstStyle/>
        <a:p>
          <a:r>
            <a:rPr lang="it-IT"/>
            <a:t>Il controllo di una di queste conseguenze f</a:t>
          </a:r>
          <a:r>
            <a:rPr lang="it-IT" baseline="-25000"/>
            <a:t>i</a:t>
          </a:r>
          <a:r>
            <a:rPr lang="it-IT"/>
            <a:t> è </a:t>
          </a:r>
          <a:r>
            <a:rPr lang="it-IT" b="1"/>
            <a:t>un test di H</a:t>
          </a:r>
          <a:endParaRPr lang="en-US"/>
        </a:p>
      </dgm:t>
    </dgm:pt>
    <dgm:pt modelId="{005A9755-8373-4A79-8564-496FF8606854}" type="parTrans" cxnId="{5F86DE02-7215-4B83-8758-94FF961027DB}">
      <dgm:prSet/>
      <dgm:spPr/>
      <dgm:t>
        <a:bodyPr/>
        <a:lstStyle/>
        <a:p>
          <a:endParaRPr lang="en-US"/>
        </a:p>
      </dgm:t>
    </dgm:pt>
    <dgm:pt modelId="{6420F09B-7479-42D4-A5E2-8FF7C99AC173}" type="sibTrans" cxnId="{5F86DE02-7215-4B83-8758-94FF961027DB}">
      <dgm:prSet/>
      <dgm:spPr/>
      <dgm:t>
        <a:bodyPr/>
        <a:lstStyle/>
        <a:p>
          <a:endParaRPr lang="en-US"/>
        </a:p>
      </dgm:t>
    </dgm:pt>
    <dgm:pt modelId="{B9EAE9AA-EFE2-4764-9D1B-4F0E32E59B9D}">
      <dgm:prSet/>
      <dgm:spPr/>
      <dgm:t>
        <a:bodyPr/>
        <a:lstStyle/>
        <a:p>
          <a:r>
            <a:rPr lang="it-IT"/>
            <a:t>ossia una “domanda dicotomica” (“f</a:t>
          </a:r>
          <a:r>
            <a:rPr lang="it-IT" baseline="-25000"/>
            <a:t>i</a:t>
          </a:r>
          <a:r>
            <a:rPr lang="it-IT"/>
            <a:t> è vero o falso?”) volta a incrementare o ridurre la fiducia verso H.</a:t>
          </a:r>
          <a:endParaRPr lang="en-US"/>
        </a:p>
      </dgm:t>
    </dgm:pt>
    <dgm:pt modelId="{77A187D3-D53B-4428-9578-2AA3ADD23820}" type="parTrans" cxnId="{03877425-61DC-4E61-A690-CBAF1F8CC847}">
      <dgm:prSet/>
      <dgm:spPr/>
      <dgm:t>
        <a:bodyPr/>
        <a:lstStyle/>
        <a:p>
          <a:endParaRPr lang="en-US"/>
        </a:p>
      </dgm:t>
    </dgm:pt>
    <dgm:pt modelId="{26507296-5B27-4916-BE68-7EB41722F67E}" type="sibTrans" cxnId="{03877425-61DC-4E61-A690-CBAF1F8CC847}">
      <dgm:prSet/>
      <dgm:spPr/>
      <dgm:t>
        <a:bodyPr/>
        <a:lstStyle/>
        <a:p>
          <a:endParaRPr lang="en-US"/>
        </a:p>
      </dgm:t>
    </dgm:pt>
    <dgm:pt modelId="{F5CCA396-F51A-7448-B574-C7C9B23ABB33}" type="pres">
      <dgm:prSet presAssocID="{3D527D52-1283-4CC2-B84F-9573EB683D28}" presName="linear" presStyleCnt="0">
        <dgm:presLayoutVars>
          <dgm:animLvl val="lvl"/>
          <dgm:resizeHandles val="exact"/>
        </dgm:presLayoutVars>
      </dgm:prSet>
      <dgm:spPr/>
    </dgm:pt>
    <dgm:pt modelId="{243C6AF7-B85A-734C-8817-5A635F4E7C0E}" type="pres">
      <dgm:prSet presAssocID="{3643A40C-B82D-4115-B70D-9FA79B17C4AB}" presName="parentText" presStyleLbl="node1" presStyleIdx="0" presStyleCnt="4">
        <dgm:presLayoutVars>
          <dgm:chMax val="0"/>
          <dgm:bulletEnabled val="1"/>
        </dgm:presLayoutVars>
      </dgm:prSet>
      <dgm:spPr/>
    </dgm:pt>
    <dgm:pt modelId="{F1EC0672-AA18-F145-97C4-9CCD274470A3}" type="pres">
      <dgm:prSet presAssocID="{250B5D25-F7B1-459A-BB10-8F02133B6D84}" presName="spacer" presStyleCnt="0"/>
      <dgm:spPr/>
    </dgm:pt>
    <dgm:pt modelId="{ACFE26CC-EFD6-534D-94DD-1B4D62A1802A}" type="pres">
      <dgm:prSet presAssocID="{B1A6F078-7291-438C-94A2-0A5D778C75E0}" presName="parentText" presStyleLbl="node1" presStyleIdx="1" presStyleCnt="4">
        <dgm:presLayoutVars>
          <dgm:chMax val="0"/>
          <dgm:bulletEnabled val="1"/>
        </dgm:presLayoutVars>
      </dgm:prSet>
      <dgm:spPr/>
    </dgm:pt>
    <dgm:pt modelId="{D39CD34F-B0B0-644E-83EF-91528E90A654}" type="pres">
      <dgm:prSet presAssocID="{668A2E17-130A-47FB-9174-9E471BDF1130}" presName="spacer" presStyleCnt="0"/>
      <dgm:spPr/>
    </dgm:pt>
    <dgm:pt modelId="{B131B52A-F31D-E148-83EB-9DC922FF711B}" type="pres">
      <dgm:prSet presAssocID="{5F2CB696-BBDA-41C7-888C-B0106DD75609}" presName="parentText" presStyleLbl="node1" presStyleIdx="2" presStyleCnt="4">
        <dgm:presLayoutVars>
          <dgm:chMax val="0"/>
          <dgm:bulletEnabled val="1"/>
        </dgm:presLayoutVars>
      </dgm:prSet>
      <dgm:spPr/>
    </dgm:pt>
    <dgm:pt modelId="{43F22075-7A5C-F245-9807-86BC93377F6E}" type="pres">
      <dgm:prSet presAssocID="{5F2CB696-BBDA-41C7-888C-B0106DD75609}" presName="childText" presStyleLbl="revTx" presStyleIdx="0" presStyleCnt="2">
        <dgm:presLayoutVars>
          <dgm:bulletEnabled val="1"/>
        </dgm:presLayoutVars>
      </dgm:prSet>
      <dgm:spPr/>
    </dgm:pt>
    <dgm:pt modelId="{47EB442E-4AA6-F84C-A343-8B4860FFEB8C}" type="pres">
      <dgm:prSet presAssocID="{F8030602-EE36-4BDC-BDDC-F7DABD2DC35E}" presName="parentText" presStyleLbl="node1" presStyleIdx="3" presStyleCnt="4">
        <dgm:presLayoutVars>
          <dgm:chMax val="0"/>
          <dgm:bulletEnabled val="1"/>
        </dgm:presLayoutVars>
      </dgm:prSet>
      <dgm:spPr/>
    </dgm:pt>
    <dgm:pt modelId="{845E7111-DACA-B441-A358-52205C2D4D23}" type="pres">
      <dgm:prSet presAssocID="{F8030602-EE36-4BDC-BDDC-F7DABD2DC35E}" presName="childText" presStyleLbl="revTx" presStyleIdx="1" presStyleCnt="2">
        <dgm:presLayoutVars>
          <dgm:bulletEnabled val="1"/>
        </dgm:presLayoutVars>
      </dgm:prSet>
      <dgm:spPr/>
    </dgm:pt>
  </dgm:ptLst>
  <dgm:cxnLst>
    <dgm:cxn modelId="{5F86DE02-7215-4B83-8758-94FF961027DB}" srcId="{3D527D52-1283-4CC2-B84F-9573EB683D28}" destId="{F8030602-EE36-4BDC-BDDC-F7DABD2DC35E}" srcOrd="3" destOrd="0" parTransId="{005A9755-8373-4A79-8564-496FF8606854}" sibTransId="{6420F09B-7479-42D4-A5E2-8FF7C99AC173}"/>
    <dgm:cxn modelId="{A5A5CA08-AE56-BB4B-A348-FF828031C493}" type="presOf" srcId="{3643A40C-B82D-4115-B70D-9FA79B17C4AB}" destId="{243C6AF7-B85A-734C-8817-5A635F4E7C0E}" srcOrd="0" destOrd="0" presId="urn:microsoft.com/office/officeart/2005/8/layout/vList2"/>
    <dgm:cxn modelId="{4BFE1915-953E-9B42-BD58-6F154CCE3A86}" type="presOf" srcId="{5E08D0D5-A4CC-4C18-AE41-0744E74EEFA5}" destId="{43F22075-7A5C-F245-9807-86BC93377F6E}" srcOrd="0" destOrd="0" presId="urn:microsoft.com/office/officeart/2005/8/layout/vList2"/>
    <dgm:cxn modelId="{03877425-61DC-4E61-A690-CBAF1F8CC847}" srcId="{F8030602-EE36-4BDC-BDDC-F7DABD2DC35E}" destId="{B9EAE9AA-EFE2-4764-9D1B-4F0E32E59B9D}" srcOrd="0" destOrd="0" parTransId="{77A187D3-D53B-4428-9578-2AA3ADD23820}" sibTransId="{26507296-5B27-4916-BE68-7EB41722F67E}"/>
    <dgm:cxn modelId="{81C34B32-3061-884F-85A9-C627679717DB}" type="presOf" srcId="{3D527D52-1283-4CC2-B84F-9573EB683D28}" destId="{F5CCA396-F51A-7448-B574-C7C9B23ABB33}" srcOrd="0" destOrd="0" presId="urn:microsoft.com/office/officeart/2005/8/layout/vList2"/>
    <dgm:cxn modelId="{67B08C3C-4E5C-4FF5-89DB-FF7CF57F0D4C}" srcId="{3D527D52-1283-4CC2-B84F-9573EB683D28}" destId="{5F2CB696-BBDA-41C7-888C-B0106DD75609}" srcOrd="2" destOrd="0" parTransId="{1BF2C1D7-63C0-4F0F-97E3-E5D1A79A68F6}" sibTransId="{025F669B-C96F-4C3A-8484-4D723C8D633C}"/>
    <dgm:cxn modelId="{8133A868-8A8D-4D0C-8577-CAAD213D76B9}" srcId="{5F2CB696-BBDA-41C7-888C-B0106DD75609}" destId="{5E08D0D5-A4CC-4C18-AE41-0744E74EEFA5}" srcOrd="0" destOrd="0" parTransId="{B7F05F29-5CEF-451A-9E9B-EC751E6F6DCE}" sibTransId="{69B93A66-F64C-4862-83BD-20FD20CA4158}"/>
    <dgm:cxn modelId="{AAAFDD85-EA96-CC4E-966D-47295673C62D}" type="presOf" srcId="{B1A6F078-7291-438C-94A2-0A5D778C75E0}" destId="{ACFE26CC-EFD6-534D-94DD-1B4D62A1802A}" srcOrd="0" destOrd="0" presId="urn:microsoft.com/office/officeart/2005/8/layout/vList2"/>
    <dgm:cxn modelId="{6758EFA3-77FF-446C-B5C3-E836A5C2AFFC}" srcId="{3D527D52-1283-4CC2-B84F-9573EB683D28}" destId="{3643A40C-B82D-4115-B70D-9FA79B17C4AB}" srcOrd="0" destOrd="0" parTransId="{DEFA1406-9F91-49C5-81BB-699E691C06CF}" sibTransId="{250B5D25-F7B1-459A-BB10-8F02133B6D84}"/>
    <dgm:cxn modelId="{E1DABCAC-4115-4488-92BE-BCA333879761}" srcId="{3D527D52-1283-4CC2-B84F-9573EB683D28}" destId="{B1A6F078-7291-438C-94A2-0A5D778C75E0}" srcOrd="1" destOrd="0" parTransId="{24F07C68-6CED-4A7C-80D7-8022E58CDED9}" sibTransId="{668A2E17-130A-47FB-9174-9E471BDF1130}"/>
    <dgm:cxn modelId="{C34185E1-5BB4-524E-88F9-66398B4E8DC7}" type="presOf" srcId="{B9EAE9AA-EFE2-4764-9D1B-4F0E32E59B9D}" destId="{845E7111-DACA-B441-A358-52205C2D4D23}" srcOrd="0" destOrd="0" presId="urn:microsoft.com/office/officeart/2005/8/layout/vList2"/>
    <dgm:cxn modelId="{CF336FFB-1D97-224C-956E-D0ACB1DE6CA2}" type="presOf" srcId="{5F2CB696-BBDA-41C7-888C-B0106DD75609}" destId="{B131B52A-F31D-E148-83EB-9DC922FF711B}" srcOrd="0" destOrd="0" presId="urn:microsoft.com/office/officeart/2005/8/layout/vList2"/>
    <dgm:cxn modelId="{88C680FE-4A6A-CD47-BABF-3B7944331425}" type="presOf" srcId="{F8030602-EE36-4BDC-BDDC-F7DABD2DC35E}" destId="{47EB442E-4AA6-F84C-A343-8B4860FFEB8C}" srcOrd="0" destOrd="0" presId="urn:microsoft.com/office/officeart/2005/8/layout/vList2"/>
    <dgm:cxn modelId="{9E068C3A-554F-9345-9C8A-F1B8249C1BA0}" type="presParOf" srcId="{F5CCA396-F51A-7448-B574-C7C9B23ABB33}" destId="{243C6AF7-B85A-734C-8817-5A635F4E7C0E}" srcOrd="0" destOrd="0" presId="urn:microsoft.com/office/officeart/2005/8/layout/vList2"/>
    <dgm:cxn modelId="{AFA568E1-CEF9-EB40-8B5D-191B16646349}" type="presParOf" srcId="{F5CCA396-F51A-7448-B574-C7C9B23ABB33}" destId="{F1EC0672-AA18-F145-97C4-9CCD274470A3}" srcOrd="1" destOrd="0" presId="urn:microsoft.com/office/officeart/2005/8/layout/vList2"/>
    <dgm:cxn modelId="{387E566A-C170-3345-8B2D-7C41005B47F9}" type="presParOf" srcId="{F5CCA396-F51A-7448-B574-C7C9B23ABB33}" destId="{ACFE26CC-EFD6-534D-94DD-1B4D62A1802A}" srcOrd="2" destOrd="0" presId="urn:microsoft.com/office/officeart/2005/8/layout/vList2"/>
    <dgm:cxn modelId="{7298087B-A02B-3E46-B035-7397D5C3D70E}" type="presParOf" srcId="{F5CCA396-F51A-7448-B574-C7C9B23ABB33}" destId="{D39CD34F-B0B0-644E-83EF-91528E90A654}" srcOrd="3" destOrd="0" presId="urn:microsoft.com/office/officeart/2005/8/layout/vList2"/>
    <dgm:cxn modelId="{CDF65800-E201-4544-A3A5-93ABE8BA4D00}" type="presParOf" srcId="{F5CCA396-F51A-7448-B574-C7C9B23ABB33}" destId="{B131B52A-F31D-E148-83EB-9DC922FF711B}" srcOrd="4" destOrd="0" presId="urn:microsoft.com/office/officeart/2005/8/layout/vList2"/>
    <dgm:cxn modelId="{9C61CFDF-1A2B-4949-9F0F-B5208F37010D}" type="presParOf" srcId="{F5CCA396-F51A-7448-B574-C7C9B23ABB33}" destId="{43F22075-7A5C-F245-9807-86BC93377F6E}" srcOrd="5" destOrd="0" presId="urn:microsoft.com/office/officeart/2005/8/layout/vList2"/>
    <dgm:cxn modelId="{453BF2F6-4271-B746-9694-E3D2C1CDD198}" type="presParOf" srcId="{F5CCA396-F51A-7448-B574-C7C9B23ABB33}" destId="{47EB442E-4AA6-F84C-A343-8B4860FFEB8C}" srcOrd="6" destOrd="0" presId="urn:microsoft.com/office/officeart/2005/8/layout/vList2"/>
    <dgm:cxn modelId="{38EDF83D-5A62-B541-825C-F1272E2BE582}" type="presParOf" srcId="{F5CCA396-F51A-7448-B574-C7C9B23ABB33}" destId="{845E7111-DACA-B441-A358-52205C2D4D23}"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AE34BDE4-BA18-4B3C-A77D-D702ED6F985A}"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93E668E8-6AAF-4224-ABE2-CFFA1161A54B}">
      <dgm:prSet/>
      <dgm:spPr/>
      <dgm:t>
        <a:bodyPr/>
        <a:lstStyle/>
        <a:p>
          <a:pPr>
            <a:defRPr cap="all"/>
          </a:pPr>
          <a:r>
            <a:rPr lang="it-IT"/>
            <a:t>Una strategia di esplorazione consiste nella </a:t>
          </a:r>
          <a:r>
            <a:rPr lang="it-IT" b="1"/>
            <a:t>preferenza per alcuni test rispetto ad altri</a:t>
          </a:r>
          <a:endParaRPr lang="en-US"/>
        </a:p>
      </dgm:t>
    </dgm:pt>
    <dgm:pt modelId="{3C5B5803-5C1D-41A7-839E-32264F533690}" type="parTrans" cxnId="{4E772270-2F85-438A-8F35-32278F2525F3}">
      <dgm:prSet/>
      <dgm:spPr/>
      <dgm:t>
        <a:bodyPr/>
        <a:lstStyle/>
        <a:p>
          <a:endParaRPr lang="en-US"/>
        </a:p>
      </dgm:t>
    </dgm:pt>
    <dgm:pt modelId="{0D46347F-772E-403F-994E-2265F4F43868}" type="sibTrans" cxnId="{4E772270-2F85-438A-8F35-32278F2525F3}">
      <dgm:prSet/>
      <dgm:spPr/>
      <dgm:t>
        <a:bodyPr/>
        <a:lstStyle/>
        <a:p>
          <a:endParaRPr lang="en-US"/>
        </a:p>
      </dgm:t>
    </dgm:pt>
    <dgm:pt modelId="{2CD1E03B-8B29-41B6-8B66-5EE9C59269DD}">
      <dgm:prSet/>
      <dgm:spPr/>
      <dgm:t>
        <a:bodyPr/>
        <a:lstStyle/>
        <a:p>
          <a:pPr>
            <a:defRPr cap="all"/>
          </a:pPr>
          <a:r>
            <a:rPr lang="it-IT"/>
            <a:t>Gli studi sull’esplorazione si concentrano su quali domande preferiamo porre per sviluppare, confermare, confutare o correggere le nostre congetture, credenze, opinioni.</a:t>
          </a:r>
          <a:endParaRPr lang="en-US"/>
        </a:p>
      </dgm:t>
    </dgm:pt>
    <dgm:pt modelId="{5B886FFD-F1D2-44E8-ADF2-00BF1AECC7CC}" type="parTrans" cxnId="{1EFA7EFF-FB3F-41CA-B4F3-AF190CC0E0A4}">
      <dgm:prSet/>
      <dgm:spPr/>
      <dgm:t>
        <a:bodyPr/>
        <a:lstStyle/>
        <a:p>
          <a:endParaRPr lang="en-US"/>
        </a:p>
      </dgm:t>
    </dgm:pt>
    <dgm:pt modelId="{D3C57D01-5DDB-47D9-B733-51F4D6015561}" type="sibTrans" cxnId="{1EFA7EFF-FB3F-41CA-B4F3-AF190CC0E0A4}">
      <dgm:prSet/>
      <dgm:spPr/>
      <dgm:t>
        <a:bodyPr/>
        <a:lstStyle/>
        <a:p>
          <a:endParaRPr lang="en-US"/>
        </a:p>
      </dgm:t>
    </dgm:pt>
    <dgm:pt modelId="{A1023E2C-2CE4-4D03-AEE4-99887E8F9873}" type="pres">
      <dgm:prSet presAssocID="{AE34BDE4-BA18-4B3C-A77D-D702ED6F985A}" presName="root" presStyleCnt="0">
        <dgm:presLayoutVars>
          <dgm:dir/>
          <dgm:resizeHandles val="exact"/>
        </dgm:presLayoutVars>
      </dgm:prSet>
      <dgm:spPr/>
    </dgm:pt>
    <dgm:pt modelId="{8C419259-603A-4B06-8663-E4EE1893D40A}" type="pres">
      <dgm:prSet presAssocID="{93E668E8-6AAF-4224-ABE2-CFFA1161A54B}" presName="compNode" presStyleCnt="0"/>
      <dgm:spPr/>
    </dgm:pt>
    <dgm:pt modelId="{11F4452A-E111-4D32-9280-A0F2F345465C}" type="pres">
      <dgm:prSet presAssocID="{93E668E8-6AAF-4224-ABE2-CFFA1161A54B}" presName="iconBgRect" presStyleLbl="bgShp" presStyleIdx="0" presStyleCnt="2"/>
      <dgm:spPr/>
    </dgm:pt>
    <dgm:pt modelId="{CECDE0F9-AE80-4770-93D4-736CF217CA6D}" type="pres">
      <dgm:prSet presAssocID="{93E668E8-6AAF-4224-ABE2-CFFA1161A54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gnifying glass"/>
        </a:ext>
      </dgm:extLst>
    </dgm:pt>
    <dgm:pt modelId="{B0E62E32-F15D-4FB0-A4AE-9246E38C30D6}" type="pres">
      <dgm:prSet presAssocID="{93E668E8-6AAF-4224-ABE2-CFFA1161A54B}" presName="spaceRect" presStyleCnt="0"/>
      <dgm:spPr/>
    </dgm:pt>
    <dgm:pt modelId="{6AD51610-D6C5-449A-9456-2EB63F7BF49F}" type="pres">
      <dgm:prSet presAssocID="{93E668E8-6AAF-4224-ABE2-CFFA1161A54B}" presName="textRect" presStyleLbl="revTx" presStyleIdx="0" presStyleCnt="2">
        <dgm:presLayoutVars>
          <dgm:chMax val="1"/>
          <dgm:chPref val="1"/>
        </dgm:presLayoutVars>
      </dgm:prSet>
      <dgm:spPr/>
    </dgm:pt>
    <dgm:pt modelId="{DE15D5C1-F7D9-457A-A398-3B21AFE991B9}" type="pres">
      <dgm:prSet presAssocID="{0D46347F-772E-403F-994E-2265F4F43868}" presName="sibTrans" presStyleCnt="0"/>
      <dgm:spPr/>
    </dgm:pt>
    <dgm:pt modelId="{29CD7FED-3622-4C6F-A47D-C04F534A6DA4}" type="pres">
      <dgm:prSet presAssocID="{2CD1E03B-8B29-41B6-8B66-5EE9C59269DD}" presName="compNode" presStyleCnt="0"/>
      <dgm:spPr/>
    </dgm:pt>
    <dgm:pt modelId="{4A51A440-030B-4156-ADEC-8FC679189D6C}" type="pres">
      <dgm:prSet presAssocID="{2CD1E03B-8B29-41B6-8B66-5EE9C59269DD}" presName="iconBgRect" presStyleLbl="bgShp" presStyleIdx="1" presStyleCnt="2"/>
      <dgm:spPr/>
    </dgm:pt>
    <dgm:pt modelId="{6DEB6283-6C86-43A8-8739-BB4EEF9B4082}" type="pres">
      <dgm:prSet presAssocID="{2CD1E03B-8B29-41B6-8B66-5EE9C59269D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mande"/>
        </a:ext>
      </dgm:extLst>
    </dgm:pt>
    <dgm:pt modelId="{608FBC3E-08E1-4E3C-ACCB-F6676A989289}" type="pres">
      <dgm:prSet presAssocID="{2CD1E03B-8B29-41B6-8B66-5EE9C59269DD}" presName="spaceRect" presStyleCnt="0"/>
      <dgm:spPr/>
    </dgm:pt>
    <dgm:pt modelId="{45E8BE97-F4B3-4FDF-A5AC-01C9846CA148}" type="pres">
      <dgm:prSet presAssocID="{2CD1E03B-8B29-41B6-8B66-5EE9C59269DD}" presName="textRect" presStyleLbl="revTx" presStyleIdx="1" presStyleCnt="2">
        <dgm:presLayoutVars>
          <dgm:chMax val="1"/>
          <dgm:chPref val="1"/>
        </dgm:presLayoutVars>
      </dgm:prSet>
      <dgm:spPr/>
    </dgm:pt>
  </dgm:ptLst>
  <dgm:cxnLst>
    <dgm:cxn modelId="{4E772270-2F85-438A-8F35-32278F2525F3}" srcId="{AE34BDE4-BA18-4B3C-A77D-D702ED6F985A}" destId="{93E668E8-6AAF-4224-ABE2-CFFA1161A54B}" srcOrd="0" destOrd="0" parTransId="{3C5B5803-5C1D-41A7-839E-32264F533690}" sibTransId="{0D46347F-772E-403F-994E-2265F4F43868}"/>
    <dgm:cxn modelId="{5730E87D-681D-41FD-B238-249E0FC2EF4E}" type="presOf" srcId="{93E668E8-6AAF-4224-ABE2-CFFA1161A54B}" destId="{6AD51610-D6C5-449A-9456-2EB63F7BF49F}" srcOrd="0" destOrd="0" presId="urn:microsoft.com/office/officeart/2018/5/layout/IconCircleLabelList"/>
    <dgm:cxn modelId="{E67BF17F-1215-4D82-AE54-AF31E5F4D33F}" type="presOf" srcId="{AE34BDE4-BA18-4B3C-A77D-D702ED6F985A}" destId="{A1023E2C-2CE4-4D03-AEE4-99887E8F9873}" srcOrd="0" destOrd="0" presId="urn:microsoft.com/office/officeart/2018/5/layout/IconCircleLabelList"/>
    <dgm:cxn modelId="{C2877BFF-6F40-4DE3-9DBA-AF8FF29EF9B7}" type="presOf" srcId="{2CD1E03B-8B29-41B6-8B66-5EE9C59269DD}" destId="{45E8BE97-F4B3-4FDF-A5AC-01C9846CA148}" srcOrd="0" destOrd="0" presId="urn:microsoft.com/office/officeart/2018/5/layout/IconCircleLabelList"/>
    <dgm:cxn modelId="{1EFA7EFF-FB3F-41CA-B4F3-AF190CC0E0A4}" srcId="{AE34BDE4-BA18-4B3C-A77D-D702ED6F985A}" destId="{2CD1E03B-8B29-41B6-8B66-5EE9C59269DD}" srcOrd="1" destOrd="0" parTransId="{5B886FFD-F1D2-44E8-ADF2-00BF1AECC7CC}" sibTransId="{D3C57D01-5DDB-47D9-B733-51F4D6015561}"/>
    <dgm:cxn modelId="{23551CD6-4DC6-476D-A7C3-65DDD0CDF341}" type="presParOf" srcId="{A1023E2C-2CE4-4D03-AEE4-99887E8F9873}" destId="{8C419259-603A-4B06-8663-E4EE1893D40A}" srcOrd="0" destOrd="0" presId="urn:microsoft.com/office/officeart/2018/5/layout/IconCircleLabelList"/>
    <dgm:cxn modelId="{B94ACB99-CFEE-4E4A-926D-2FAAD0E869E7}" type="presParOf" srcId="{8C419259-603A-4B06-8663-E4EE1893D40A}" destId="{11F4452A-E111-4D32-9280-A0F2F345465C}" srcOrd="0" destOrd="0" presId="urn:microsoft.com/office/officeart/2018/5/layout/IconCircleLabelList"/>
    <dgm:cxn modelId="{C300D4DE-9775-473B-82BA-0132084ABBBD}" type="presParOf" srcId="{8C419259-603A-4B06-8663-E4EE1893D40A}" destId="{CECDE0F9-AE80-4770-93D4-736CF217CA6D}" srcOrd="1" destOrd="0" presId="urn:microsoft.com/office/officeart/2018/5/layout/IconCircleLabelList"/>
    <dgm:cxn modelId="{BB10B971-208B-4DF1-B69B-1D22210575A7}" type="presParOf" srcId="{8C419259-603A-4B06-8663-E4EE1893D40A}" destId="{B0E62E32-F15D-4FB0-A4AE-9246E38C30D6}" srcOrd="2" destOrd="0" presId="urn:microsoft.com/office/officeart/2018/5/layout/IconCircleLabelList"/>
    <dgm:cxn modelId="{BE4A9AB4-0A2A-4D95-BA59-A04C2C6A2173}" type="presParOf" srcId="{8C419259-603A-4B06-8663-E4EE1893D40A}" destId="{6AD51610-D6C5-449A-9456-2EB63F7BF49F}" srcOrd="3" destOrd="0" presId="urn:microsoft.com/office/officeart/2018/5/layout/IconCircleLabelList"/>
    <dgm:cxn modelId="{45D3BE5B-D4F8-4431-9684-17D9C08486B5}" type="presParOf" srcId="{A1023E2C-2CE4-4D03-AEE4-99887E8F9873}" destId="{DE15D5C1-F7D9-457A-A398-3B21AFE991B9}" srcOrd="1" destOrd="0" presId="urn:microsoft.com/office/officeart/2018/5/layout/IconCircleLabelList"/>
    <dgm:cxn modelId="{031083B5-F406-43FA-8601-28247D3DC0A6}" type="presParOf" srcId="{A1023E2C-2CE4-4D03-AEE4-99887E8F9873}" destId="{29CD7FED-3622-4C6F-A47D-C04F534A6DA4}" srcOrd="2" destOrd="0" presId="urn:microsoft.com/office/officeart/2018/5/layout/IconCircleLabelList"/>
    <dgm:cxn modelId="{9913ECF7-85A7-4DD6-8918-BFB7883AA5D1}" type="presParOf" srcId="{29CD7FED-3622-4C6F-A47D-C04F534A6DA4}" destId="{4A51A440-030B-4156-ADEC-8FC679189D6C}" srcOrd="0" destOrd="0" presId="urn:microsoft.com/office/officeart/2018/5/layout/IconCircleLabelList"/>
    <dgm:cxn modelId="{53EA6BD3-F1AA-4639-99CE-62C5263BD93D}" type="presParOf" srcId="{29CD7FED-3622-4C6F-A47D-C04F534A6DA4}" destId="{6DEB6283-6C86-43A8-8739-BB4EEF9B4082}" srcOrd="1" destOrd="0" presId="urn:microsoft.com/office/officeart/2018/5/layout/IconCircleLabelList"/>
    <dgm:cxn modelId="{8740BB56-0734-4236-9B51-25540BC9B06B}" type="presParOf" srcId="{29CD7FED-3622-4C6F-A47D-C04F534A6DA4}" destId="{608FBC3E-08E1-4E3C-ACCB-F6676A989289}" srcOrd="2" destOrd="0" presId="urn:microsoft.com/office/officeart/2018/5/layout/IconCircleLabelList"/>
    <dgm:cxn modelId="{0AB4A1AC-C8C1-43BB-A44C-08DB46659747}" type="presParOf" srcId="{29CD7FED-3622-4C6F-A47D-C04F534A6DA4}" destId="{45E8BE97-F4B3-4FDF-A5AC-01C9846CA148}"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AC19108C-D1FB-42F4-A385-3088371AF3D9}" type="doc">
      <dgm:prSet loTypeId="urn:microsoft.com/office/officeart/2005/8/layout/process4" loCatId="process" qsTypeId="urn:microsoft.com/office/officeart/2005/8/quickstyle/simple1" qsCatId="simple" csTypeId="urn:microsoft.com/office/officeart/2005/8/colors/colorful2" csCatId="colorful"/>
      <dgm:spPr/>
      <dgm:t>
        <a:bodyPr/>
        <a:lstStyle/>
        <a:p>
          <a:endParaRPr lang="en-US"/>
        </a:p>
      </dgm:t>
    </dgm:pt>
    <dgm:pt modelId="{7CC6E2B8-EA9D-475B-9873-37DB783C184C}">
      <dgm:prSet/>
      <dgm:spPr/>
      <dgm:t>
        <a:bodyPr/>
        <a:lstStyle/>
        <a:p>
          <a:r>
            <a:rPr lang="it-IT"/>
            <a:t>Ogni test dicotomico f</a:t>
          </a:r>
          <a:r>
            <a:rPr lang="it-IT" baseline="-25000"/>
            <a:t>i</a:t>
          </a:r>
          <a:r>
            <a:rPr lang="it-IT"/>
            <a:t> è descritto da due parametri:</a:t>
          </a:r>
          <a:endParaRPr lang="en-US"/>
        </a:p>
      </dgm:t>
    </dgm:pt>
    <dgm:pt modelId="{9722C4CA-4748-483A-818E-24ED75C7B6B7}" type="parTrans" cxnId="{62463188-B5E5-4FBC-9C35-A88A52507D09}">
      <dgm:prSet/>
      <dgm:spPr/>
      <dgm:t>
        <a:bodyPr/>
        <a:lstStyle/>
        <a:p>
          <a:endParaRPr lang="en-US"/>
        </a:p>
      </dgm:t>
    </dgm:pt>
    <dgm:pt modelId="{7B8893C1-D7F3-4467-83A3-F35AAC5051F2}" type="sibTrans" cxnId="{62463188-B5E5-4FBC-9C35-A88A52507D09}">
      <dgm:prSet/>
      <dgm:spPr/>
      <dgm:t>
        <a:bodyPr/>
        <a:lstStyle/>
        <a:p>
          <a:endParaRPr lang="en-US"/>
        </a:p>
      </dgm:t>
    </dgm:pt>
    <dgm:pt modelId="{9B2A8DB1-AB84-42AE-8624-8535DDF7494B}">
      <dgm:prSet/>
      <dgm:spPr/>
      <dgm:t>
        <a:bodyPr/>
        <a:lstStyle/>
        <a:p>
          <a:r>
            <a:rPr lang="it-IT" b="1"/>
            <a:t>probabilità complessiva di ottenere la risposta positiva “sì, f</a:t>
          </a:r>
          <a:r>
            <a:rPr lang="it-IT" b="1" baseline="-25000"/>
            <a:t>i</a:t>
          </a:r>
          <a:r>
            <a:rPr lang="it-IT" b="1"/>
            <a:t> è vero” </a:t>
          </a:r>
          <a:endParaRPr lang="en-US"/>
        </a:p>
      </dgm:t>
    </dgm:pt>
    <dgm:pt modelId="{04565697-A548-4DCA-AE98-68DFBBE0A343}" type="parTrans" cxnId="{30C140C0-5299-4C89-99CF-B1C24FC08F09}">
      <dgm:prSet/>
      <dgm:spPr/>
      <dgm:t>
        <a:bodyPr/>
        <a:lstStyle/>
        <a:p>
          <a:endParaRPr lang="en-US"/>
        </a:p>
      </dgm:t>
    </dgm:pt>
    <dgm:pt modelId="{C7E70629-47B4-4DAD-9A19-F0C4DB911303}" type="sibTrans" cxnId="{30C140C0-5299-4C89-99CF-B1C24FC08F09}">
      <dgm:prSet/>
      <dgm:spPr/>
      <dgm:t>
        <a:bodyPr/>
        <a:lstStyle/>
        <a:p>
          <a:endParaRPr lang="en-US"/>
        </a:p>
      </dgm:t>
    </dgm:pt>
    <dgm:pt modelId="{83A347BF-059F-48C5-B785-F32258E7284A}">
      <dgm:prSet/>
      <dgm:spPr/>
      <dgm:t>
        <a:bodyPr/>
        <a:lstStyle/>
        <a:p>
          <a:r>
            <a:rPr lang="it-IT"/>
            <a:t>complementare alla probabilità di ottenere la risposta negativa “no, f</a:t>
          </a:r>
          <a:r>
            <a:rPr lang="it-IT" baseline="-25000"/>
            <a:t>i</a:t>
          </a:r>
          <a:r>
            <a:rPr lang="it-IT"/>
            <a:t> è falso”</a:t>
          </a:r>
          <a:endParaRPr lang="en-US"/>
        </a:p>
      </dgm:t>
    </dgm:pt>
    <dgm:pt modelId="{74D12ECA-9617-441C-B814-A6C749D7C8F8}" type="parTrans" cxnId="{5918872F-80F3-4F1B-9D98-7469CE0C9BC2}">
      <dgm:prSet/>
      <dgm:spPr/>
      <dgm:t>
        <a:bodyPr/>
        <a:lstStyle/>
        <a:p>
          <a:endParaRPr lang="en-US"/>
        </a:p>
      </dgm:t>
    </dgm:pt>
    <dgm:pt modelId="{5085F2B8-E6F4-4CC9-91B5-014CB289E00C}" type="sibTrans" cxnId="{5918872F-80F3-4F1B-9D98-7469CE0C9BC2}">
      <dgm:prSet/>
      <dgm:spPr/>
      <dgm:t>
        <a:bodyPr/>
        <a:lstStyle/>
        <a:p>
          <a:endParaRPr lang="en-US"/>
        </a:p>
      </dgm:t>
    </dgm:pt>
    <dgm:pt modelId="{708BD467-2A71-43F1-B7BC-DAFB0A4D9AAC}">
      <dgm:prSet/>
      <dgm:spPr/>
      <dgm:t>
        <a:bodyPr/>
        <a:lstStyle/>
        <a:p>
          <a:r>
            <a:rPr lang="it-IT"/>
            <a:t>p(f</a:t>
          </a:r>
          <a:r>
            <a:rPr lang="it-IT" baseline="-25000"/>
            <a:t>i</a:t>
          </a:r>
          <a:r>
            <a:rPr lang="it-IT"/>
            <a:t>) = p(f</a:t>
          </a:r>
          <a:r>
            <a:rPr lang="it-IT" baseline="-25000"/>
            <a:t>i</a:t>
          </a:r>
          <a:r>
            <a:rPr lang="it-IT"/>
            <a:t> |H) x p(H) + p(f</a:t>
          </a:r>
          <a:r>
            <a:rPr lang="it-IT" baseline="-25000"/>
            <a:t>i</a:t>
          </a:r>
          <a:r>
            <a:rPr lang="it-IT"/>
            <a:t> |¬H) x p(¬H)</a:t>
          </a:r>
          <a:endParaRPr lang="en-US"/>
        </a:p>
      </dgm:t>
    </dgm:pt>
    <dgm:pt modelId="{06AC2B12-4146-46F1-B47B-B0B498AD7B5E}" type="parTrans" cxnId="{34948C7A-DAB8-409D-B18C-7E51D6E6A447}">
      <dgm:prSet/>
      <dgm:spPr/>
      <dgm:t>
        <a:bodyPr/>
        <a:lstStyle/>
        <a:p>
          <a:endParaRPr lang="en-US"/>
        </a:p>
      </dgm:t>
    </dgm:pt>
    <dgm:pt modelId="{277E78B0-9B99-4F0D-A4AA-6D2EFB374095}" type="sibTrans" cxnId="{34948C7A-DAB8-409D-B18C-7E51D6E6A447}">
      <dgm:prSet/>
      <dgm:spPr/>
      <dgm:t>
        <a:bodyPr/>
        <a:lstStyle/>
        <a:p>
          <a:endParaRPr lang="en-US"/>
        </a:p>
      </dgm:t>
    </dgm:pt>
    <dgm:pt modelId="{FAEF0F96-ADFF-48D4-AD35-BAABC37F6C12}">
      <dgm:prSet/>
      <dgm:spPr/>
      <dgm:t>
        <a:bodyPr/>
        <a:lstStyle/>
        <a:p>
          <a:r>
            <a:rPr lang="it-IT" b="1"/>
            <a:t>forza diagnostica delle due risposte f</a:t>
          </a:r>
          <a:r>
            <a:rPr lang="it-IT" b="1" baseline="-25000"/>
            <a:t>i</a:t>
          </a:r>
          <a:r>
            <a:rPr lang="it-IT" b="1"/>
            <a:t> e ¬f</a:t>
          </a:r>
          <a:r>
            <a:rPr lang="it-IT" b="1" baseline="-25000"/>
            <a:t>i</a:t>
          </a:r>
          <a:endParaRPr lang="en-US"/>
        </a:p>
      </dgm:t>
    </dgm:pt>
    <dgm:pt modelId="{06175FDB-3BD4-41EA-994B-24E470072157}" type="parTrans" cxnId="{B43A6C5D-723A-4873-9D94-865E9A695C76}">
      <dgm:prSet/>
      <dgm:spPr/>
      <dgm:t>
        <a:bodyPr/>
        <a:lstStyle/>
        <a:p>
          <a:endParaRPr lang="en-US"/>
        </a:p>
      </dgm:t>
    </dgm:pt>
    <dgm:pt modelId="{5640EE44-AC51-442A-AF34-F60BC0DC9142}" type="sibTrans" cxnId="{B43A6C5D-723A-4873-9D94-865E9A695C76}">
      <dgm:prSet/>
      <dgm:spPr/>
      <dgm:t>
        <a:bodyPr/>
        <a:lstStyle/>
        <a:p>
          <a:endParaRPr lang="en-US"/>
        </a:p>
      </dgm:t>
    </dgm:pt>
    <dgm:pt modelId="{2EFCAC01-22D7-4C24-A6D9-4B0068A51FD6}">
      <dgm:prSet/>
      <dgm:spPr/>
      <dgm:t>
        <a:bodyPr/>
        <a:lstStyle/>
        <a:p>
          <a:r>
            <a:rPr lang="it-IT"/>
            <a:t>Espressa come LR, o il suo reciproco quando il LR è falsificante</a:t>
          </a:r>
          <a:endParaRPr lang="en-US"/>
        </a:p>
      </dgm:t>
    </dgm:pt>
    <dgm:pt modelId="{3231A340-6237-4C4A-B175-22672DE7B5A1}" type="parTrans" cxnId="{0BD3C313-03D5-44F5-83D0-FBED6D87BF09}">
      <dgm:prSet/>
      <dgm:spPr/>
      <dgm:t>
        <a:bodyPr/>
        <a:lstStyle/>
        <a:p>
          <a:endParaRPr lang="en-US"/>
        </a:p>
      </dgm:t>
    </dgm:pt>
    <dgm:pt modelId="{0F01C53B-08C4-4B7E-B1AE-1042CCB421CB}" type="sibTrans" cxnId="{0BD3C313-03D5-44F5-83D0-FBED6D87BF09}">
      <dgm:prSet/>
      <dgm:spPr/>
      <dgm:t>
        <a:bodyPr/>
        <a:lstStyle/>
        <a:p>
          <a:endParaRPr lang="en-US"/>
        </a:p>
      </dgm:t>
    </dgm:pt>
    <dgm:pt modelId="{37F11C11-3106-3A46-92E7-A6261071CF4D}" type="pres">
      <dgm:prSet presAssocID="{AC19108C-D1FB-42F4-A385-3088371AF3D9}" presName="Name0" presStyleCnt="0">
        <dgm:presLayoutVars>
          <dgm:dir/>
          <dgm:animLvl val="lvl"/>
          <dgm:resizeHandles val="exact"/>
        </dgm:presLayoutVars>
      </dgm:prSet>
      <dgm:spPr/>
    </dgm:pt>
    <dgm:pt modelId="{DE4D8943-9DBA-5445-B8CB-A78778AC2CF2}" type="pres">
      <dgm:prSet presAssocID="{7CC6E2B8-EA9D-475B-9873-37DB783C184C}" presName="boxAndChildren" presStyleCnt="0"/>
      <dgm:spPr/>
    </dgm:pt>
    <dgm:pt modelId="{28BC8A20-AF16-6B4C-9408-50107E4D5332}" type="pres">
      <dgm:prSet presAssocID="{7CC6E2B8-EA9D-475B-9873-37DB783C184C}" presName="parentTextBox" presStyleLbl="node1" presStyleIdx="0" presStyleCnt="1"/>
      <dgm:spPr/>
    </dgm:pt>
    <dgm:pt modelId="{0AA76BBD-51DC-504A-9EA4-7D46A3041B75}" type="pres">
      <dgm:prSet presAssocID="{7CC6E2B8-EA9D-475B-9873-37DB783C184C}" presName="entireBox" presStyleLbl="node1" presStyleIdx="0" presStyleCnt="1"/>
      <dgm:spPr/>
    </dgm:pt>
    <dgm:pt modelId="{54F62864-A808-5C4B-ACAC-67AB8FA4BFC5}" type="pres">
      <dgm:prSet presAssocID="{7CC6E2B8-EA9D-475B-9873-37DB783C184C}" presName="descendantBox" presStyleCnt="0"/>
      <dgm:spPr/>
    </dgm:pt>
    <dgm:pt modelId="{8AD491B8-91EB-3F43-87C2-4C73D1561056}" type="pres">
      <dgm:prSet presAssocID="{9B2A8DB1-AB84-42AE-8624-8535DDF7494B}" presName="childTextBox" presStyleLbl="fgAccFollowNode1" presStyleIdx="0" presStyleCnt="2">
        <dgm:presLayoutVars>
          <dgm:bulletEnabled val="1"/>
        </dgm:presLayoutVars>
      </dgm:prSet>
      <dgm:spPr/>
    </dgm:pt>
    <dgm:pt modelId="{730F4981-CE8E-8244-B3AD-449DF09BA531}" type="pres">
      <dgm:prSet presAssocID="{FAEF0F96-ADFF-48D4-AD35-BAABC37F6C12}" presName="childTextBox" presStyleLbl="fgAccFollowNode1" presStyleIdx="1" presStyleCnt="2">
        <dgm:presLayoutVars>
          <dgm:bulletEnabled val="1"/>
        </dgm:presLayoutVars>
      </dgm:prSet>
      <dgm:spPr/>
    </dgm:pt>
  </dgm:ptLst>
  <dgm:cxnLst>
    <dgm:cxn modelId="{0BD3C313-03D5-44F5-83D0-FBED6D87BF09}" srcId="{FAEF0F96-ADFF-48D4-AD35-BAABC37F6C12}" destId="{2EFCAC01-22D7-4C24-A6D9-4B0068A51FD6}" srcOrd="0" destOrd="0" parTransId="{3231A340-6237-4C4A-B175-22672DE7B5A1}" sibTransId="{0F01C53B-08C4-4B7E-B1AE-1042CCB421CB}"/>
    <dgm:cxn modelId="{5918872F-80F3-4F1B-9D98-7469CE0C9BC2}" srcId="{9B2A8DB1-AB84-42AE-8624-8535DDF7494B}" destId="{83A347BF-059F-48C5-B785-F32258E7284A}" srcOrd="0" destOrd="0" parTransId="{74D12ECA-9617-441C-B814-A6C749D7C8F8}" sibTransId="{5085F2B8-E6F4-4CC9-91B5-014CB289E00C}"/>
    <dgm:cxn modelId="{F3296550-0D84-054E-B790-304C7BDDF14C}" type="presOf" srcId="{FAEF0F96-ADFF-48D4-AD35-BAABC37F6C12}" destId="{730F4981-CE8E-8244-B3AD-449DF09BA531}" srcOrd="0" destOrd="0" presId="urn:microsoft.com/office/officeart/2005/8/layout/process4"/>
    <dgm:cxn modelId="{B43A6C5D-723A-4873-9D94-865E9A695C76}" srcId="{7CC6E2B8-EA9D-475B-9873-37DB783C184C}" destId="{FAEF0F96-ADFF-48D4-AD35-BAABC37F6C12}" srcOrd="1" destOrd="0" parTransId="{06175FDB-3BD4-41EA-994B-24E470072157}" sibTransId="{5640EE44-AC51-442A-AF34-F60BC0DC9142}"/>
    <dgm:cxn modelId="{08B5E175-1525-BF44-BBA9-139C1133FFB5}" type="presOf" srcId="{7CC6E2B8-EA9D-475B-9873-37DB783C184C}" destId="{0AA76BBD-51DC-504A-9EA4-7D46A3041B75}" srcOrd="1" destOrd="0" presId="urn:microsoft.com/office/officeart/2005/8/layout/process4"/>
    <dgm:cxn modelId="{B0315C7A-CB9F-0B4E-A6E5-4D126D46FDB8}" type="presOf" srcId="{7CC6E2B8-EA9D-475B-9873-37DB783C184C}" destId="{28BC8A20-AF16-6B4C-9408-50107E4D5332}" srcOrd="0" destOrd="0" presId="urn:microsoft.com/office/officeart/2005/8/layout/process4"/>
    <dgm:cxn modelId="{34948C7A-DAB8-409D-B18C-7E51D6E6A447}" srcId="{9B2A8DB1-AB84-42AE-8624-8535DDF7494B}" destId="{708BD467-2A71-43F1-B7BC-DAFB0A4D9AAC}" srcOrd="1" destOrd="0" parTransId="{06AC2B12-4146-46F1-B47B-B0B498AD7B5E}" sibTransId="{277E78B0-9B99-4F0D-A4AA-6D2EFB374095}"/>
    <dgm:cxn modelId="{AC454D83-7AC0-4143-9853-DAFA6F209A4A}" type="presOf" srcId="{9B2A8DB1-AB84-42AE-8624-8535DDF7494B}" destId="{8AD491B8-91EB-3F43-87C2-4C73D1561056}" srcOrd="0" destOrd="0" presId="urn:microsoft.com/office/officeart/2005/8/layout/process4"/>
    <dgm:cxn modelId="{62463188-B5E5-4FBC-9C35-A88A52507D09}" srcId="{AC19108C-D1FB-42F4-A385-3088371AF3D9}" destId="{7CC6E2B8-EA9D-475B-9873-37DB783C184C}" srcOrd="0" destOrd="0" parTransId="{9722C4CA-4748-483A-818E-24ED75C7B6B7}" sibTransId="{7B8893C1-D7F3-4467-83A3-F35AAC5051F2}"/>
    <dgm:cxn modelId="{CC2A5BA6-F920-D340-ACE2-AE5BC9287B75}" type="presOf" srcId="{708BD467-2A71-43F1-B7BC-DAFB0A4D9AAC}" destId="{8AD491B8-91EB-3F43-87C2-4C73D1561056}" srcOrd="0" destOrd="2" presId="urn:microsoft.com/office/officeart/2005/8/layout/process4"/>
    <dgm:cxn modelId="{62B116BB-7CD5-1C4E-B89E-FC060EF25EC0}" type="presOf" srcId="{83A347BF-059F-48C5-B785-F32258E7284A}" destId="{8AD491B8-91EB-3F43-87C2-4C73D1561056}" srcOrd="0" destOrd="1" presId="urn:microsoft.com/office/officeart/2005/8/layout/process4"/>
    <dgm:cxn modelId="{30C140C0-5299-4C89-99CF-B1C24FC08F09}" srcId="{7CC6E2B8-EA9D-475B-9873-37DB783C184C}" destId="{9B2A8DB1-AB84-42AE-8624-8535DDF7494B}" srcOrd="0" destOrd="0" parTransId="{04565697-A548-4DCA-AE98-68DFBBE0A343}" sibTransId="{C7E70629-47B4-4DAD-9A19-F0C4DB911303}"/>
    <dgm:cxn modelId="{ADC224C8-0E25-9C46-81AE-87EDBB4C49D5}" type="presOf" srcId="{2EFCAC01-22D7-4C24-A6D9-4B0068A51FD6}" destId="{730F4981-CE8E-8244-B3AD-449DF09BA531}" srcOrd="0" destOrd="1" presId="urn:microsoft.com/office/officeart/2005/8/layout/process4"/>
    <dgm:cxn modelId="{E79032CD-7D08-4F46-A485-0C5B928C1F0A}" type="presOf" srcId="{AC19108C-D1FB-42F4-A385-3088371AF3D9}" destId="{37F11C11-3106-3A46-92E7-A6261071CF4D}" srcOrd="0" destOrd="0" presId="urn:microsoft.com/office/officeart/2005/8/layout/process4"/>
    <dgm:cxn modelId="{4874D3D6-4999-7742-BA25-F0FB33A581E2}" type="presParOf" srcId="{37F11C11-3106-3A46-92E7-A6261071CF4D}" destId="{DE4D8943-9DBA-5445-B8CB-A78778AC2CF2}" srcOrd="0" destOrd="0" presId="urn:microsoft.com/office/officeart/2005/8/layout/process4"/>
    <dgm:cxn modelId="{7EE5C2F7-601E-E649-BF62-466337FC348B}" type="presParOf" srcId="{DE4D8943-9DBA-5445-B8CB-A78778AC2CF2}" destId="{28BC8A20-AF16-6B4C-9408-50107E4D5332}" srcOrd="0" destOrd="0" presId="urn:microsoft.com/office/officeart/2005/8/layout/process4"/>
    <dgm:cxn modelId="{66A2D1CA-505D-DD47-BE11-5E216FF95ABA}" type="presParOf" srcId="{DE4D8943-9DBA-5445-B8CB-A78778AC2CF2}" destId="{0AA76BBD-51DC-504A-9EA4-7D46A3041B75}" srcOrd="1" destOrd="0" presId="urn:microsoft.com/office/officeart/2005/8/layout/process4"/>
    <dgm:cxn modelId="{F6A7C87E-F1C9-8447-BBCE-C25043A86E1A}" type="presParOf" srcId="{DE4D8943-9DBA-5445-B8CB-A78778AC2CF2}" destId="{54F62864-A808-5C4B-ACAC-67AB8FA4BFC5}" srcOrd="2" destOrd="0" presId="urn:microsoft.com/office/officeart/2005/8/layout/process4"/>
    <dgm:cxn modelId="{5FA6E8AF-FDA9-4147-8C5A-5B78EF168458}" type="presParOf" srcId="{54F62864-A808-5C4B-ACAC-67AB8FA4BFC5}" destId="{8AD491B8-91EB-3F43-87C2-4C73D1561056}" srcOrd="0" destOrd="0" presId="urn:microsoft.com/office/officeart/2005/8/layout/process4"/>
    <dgm:cxn modelId="{6A2042F0-16AB-7548-AE3C-B2294693364D}" type="presParOf" srcId="{54F62864-A808-5C4B-ACAC-67AB8FA4BFC5}" destId="{730F4981-CE8E-8244-B3AD-449DF09BA531}" srcOrd="1"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216E5203-11DD-469A-A78D-3A0DE8B0F07B}"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DF616F9F-26EE-4C0C-A166-A7B86228775B}">
      <dgm:prSet custT="1"/>
      <dgm:spPr/>
      <dgm:t>
        <a:bodyPr/>
        <a:lstStyle/>
        <a:p>
          <a:r>
            <a:rPr lang="it-IT" sz="1600" b="1" dirty="0" err="1">
              <a:solidFill>
                <a:schemeClr val="bg1"/>
              </a:solidFill>
            </a:rPr>
            <a:t>Diagnosticità</a:t>
          </a:r>
          <a:r>
            <a:rPr lang="it-IT" sz="1600" b="1" dirty="0">
              <a:solidFill>
                <a:schemeClr val="bg1"/>
              </a:solidFill>
            </a:rPr>
            <a:t> attesa (ES): </a:t>
          </a:r>
          <a:r>
            <a:rPr lang="it-IT" sz="1600" dirty="0">
              <a:solidFill>
                <a:schemeClr val="bg1"/>
              </a:solidFill>
            </a:rPr>
            <a:t>alcuni test, come il 4, hanno elevata </a:t>
          </a:r>
          <a:r>
            <a:rPr lang="it-IT" sz="1600" dirty="0" err="1">
              <a:solidFill>
                <a:schemeClr val="bg1"/>
              </a:solidFill>
            </a:rPr>
            <a:t>diagnosticità</a:t>
          </a:r>
          <a:r>
            <a:rPr lang="it-IT" sz="1600" dirty="0">
              <a:solidFill>
                <a:schemeClr val="bg1"/>
              </a:solidFill>
            </a:rPr>
            <a:t> attesa; altri, come il 6, non hanno alcun valore diagnostico.</a:t>
          </a:r>
          <a:endParaRPr lang="en-US" sz="1600" dirty="0">
            <a:solidFill>
              <a:schemeClr val="bg1"/>
            </a:solidFill>
          </a:endParaRPr>
        </a:p>
      </dgm:t>
    </dgm:pt>
    <dgm:pt modelId="{73C9ADF7-8090-482E-B41C-90700A975CF2}" type="parTrans" cxnId="{6941A35A-C8F1-44F1-B472-C9DAD67698C1}">
      <dgm:prSet/>
      <dgm:spPr/>
      <dgm:t>
        <a:bodyPr/>
        <a:lstStyle/>
        <a:p>
          <a:endParaRPr lang="en-US"/>
        </a:p>
      </dgm:t>
    </dgm:pt>
    <dgm:pt modelId="{0F13B7D4-6DFD-46E7-9EFF-A885026A4F33}" type="sibTrans" cxnId="{6941A35A-C8F1-44F1-B472-C9DAD67698C1}">
      <dgm:prSet/>
      <dgm:spPr/>
      <dgm:t>
        <a:bodyPr/>
        <a:lstStyle/>
        <a:p>
          <a:endParaRPr lang="en-US"/>
        </a:p>
      </dgm:t>
    </dgm:pt>
    <dgm:pt modelId="{37721197-A816-EE42-8B0E-1968E4E608D6}">
      <dgm:prSet custT="1"/>
      <dgm:spPr/>
      <dgm:t>
        <a:bodyPr/>
        <a:lstStyle/>
        <a:p>
          <a:r>
            <a:rPr lang="it-IT" sz="1600" b="1" dirty="0">
              <a:solidFill>
                <a:schemeClr val="bg1"/>
              </a:solidFill>
            </a:rPr>
            <a:t>Positività vs negatività</a:t>
          </a:r>
          <a:r>
            <a:rPr lang="it-IT" sz="1600" dirty="0">
              <a:solidFill>
                <a:schemeClr val="bg1"/>
              </a:solidFill>
            </a:rPr>
            <a:t>: un test è positivo quando esplora un caso congruente con l’ipotesi. In termini probabilistici, un test sull’attributo </a:t>
          </a:r>
          <a:r>
            <a:rPr lang="it-IT" sz="1600" dirty="0" err="1">
              <a:solidFill>
                <a:schemeClr val="bg1"/>
              </a:solidFill>
            </a:rPr>
            <a:t>f</a:t>
          </a:r>
          <a:r>
            <a:rPr lang="it-IT" sz="1600" dirty="0">
              <a:solidFill>
                <a:schemeClr val="bg1"/>
              </a:solidFill>
            </a:rPr>
            <a:t> per l’ipotesi H è positivo quando </a:t>
          </a:r>
          <a:r>
            <a:rPr lang="it-IT" sz="1600" dirty="0" err="1">
              <a:solidFill>
                <a:schemeClr val="bg1"/>
              </a:solidFill>
            </a:rPr>
            <a:t>p</a:t>
          </a:r>
          <a:r>
            <a:rPr lang="it-IT" sz="1600" dirty="0">
              <a:solidFill>
                <a:schemeClr val="bg1"/>
              </a:solidFill>
            </a:rPr>
            <a:t>(</a:t>
          </a:r>
          <a:r>
            <a:rPr lang="it-IT" sz="1600" dirty="0" err="1">
              <a:solidFill>
                <a:schemeClr val="bg1"/>
              </a:solidFill>
            </a:rPr>
            <a:t>f</a:t>
          </a:r>
          <a:r>
            <a:rPr lang="it-IT" sz="1600" dirty="0">
              <a:solidFill>
                <a:schemeClr val="bg1"/>
              </a:solidFill>
            </a:rPr>
            <a:t> | H) &gt; </a:t>
          </a:r>
          <a:r>
            <a:rPr lang="it-IT" sz="1600" dirty="0" err="1">
              <a:solidFill>
                <a:schemeClr val="bg1"/>
              </a:solidFill>
            </a:rPr>
            <a:t>p</a:t>
          </a:r>
          <a:r>
            <a:rPr lang="it-IT" sz="1600" dirty="0">
              <a:solidFill>
                <a:schemeClr val="bg1"/>
              </a:solidFill>
            </a:rPr>
            <a:t>(</a:t>
          </a:r>
          <a:r>
            <a:rPr lang="it-IT" sz="1600" dirty="0" err="1">
              <a:solidFill>
                <a:schemeClr val="bg1"/>
              </a:solidFill>
            </a:rPr>
            <a:t>f</a:t>
          </a:r>
          <a:r>
            <a:rPr lang="it-IT" sz="1600" dirty="0">
              <a:solidFill>
                <a:schemeClr val="bg1"/>
              </a:solidFill>
            </a:rPr>
            <a:t> | ¬H). Quindi, l’esito positivo del test, supporta H, mentre l’esito negativo indebolisce H</a:t>
          </a:r>
        </a:p>
      </dgm:t>
    </dgm:pt>
    <dgm:pt modelId="{E447204F-3772-BC41-8B85-8F8A4C763203}" type="parTrans" cxnId="{FF7620B4-4885-5045-914B-1527A564E65C}">
      <dgm:prSet/>
      <dgm:spPr/>
      <dgm:t>
        <a:bodyPr/>
        <a:lstStyle/>
        <a:p>
          <a:endParaRPr lang="it-IT"/>
        </a:p>
      </dgm:t>
    </dgm:pt>
    <dgm:pt modelId="{FA0CA8C4-4A89-E74A-925B-CBA13798CA6B}" type="sibTrans" cxnId="{FF7620B4-4885-5045-914B-1527A564E65C}">
      <dgm:prSet/>
      <dgm:spPr/>
      <dgm:t>
        <a:bodyPr/>
        <a:lstStyle/>
        <a:p>
          <a:endParaRPr lang="it-IT"/>
        </a:p>
      </dgm:t>
    </dgm:pt>
    <dgm:pt modelId="{CE865FB4-2C48-5343-A97C-908EF77D3B5F}">
      <dgm:prSet/>
      <dgm:spPr/>
      <dgm:t>
        <a:bodyPr/>
        <a:lstStyle/>
        <a:p>
          <a:r>
            <a:rPr lang="it-IT" b="1" dirty="0">
              <a:solidFill>
                <a:schemeClr val="bg1"/>
              </a:solidFill>
            </a:rPr>
            <a:t>Test simmetrici vs asimmetrici: </a:t>
          </a:r>
          <a:r>
            <a:rPr lang="it-IT" dirty="0">
              <a:solidFill>
                <a:schemeClr val="bg1"/>
              </a:solidFill>
            </a:rPr>
            <a:t>un test è </a:t>
          </a:r>
          <a:r>
            <a:rPr lang="it-IT" b="1" dirty="0">
              <a:solidFill>
                <a:schemeClr val="bg1"/>
              </a:solidFill>
            </a:rPr>
            <a:t>simmetrico</a:t>
          </a:r>
          <a:r>
            <a:rPr lang="it-IT" dirty="0">
              <a:solidFill>
                <a:schemeClr val="bg1"/>
              </a:solidFill>
            </a:rPr>
            <a:t> quando la </a:t>
          </a:r>
          <a:r>
            <a:rPr lang="it-IT" dirty="0" err="1">
              <a:solidFill>
                <a:schemeClr val="bg1"/>
              </a:solidFill>
            </a:rPr>
            <a:t>diagnosticità</a:t>
          </a:r>
          <a:r>
            <a:rPr lang="it-IT" dirty="0">
              <a:solidFill>
                <a:schemeClr val="bg1"/>
              </a:solidFill>
            </a:rPr>
            <a:t> delle due risposte è la medesima (o molto simile); è </a:t>
          </a:r>
          <a:r>
            <a:rPr lang="it-IT" b="1" dirty="0">
              <a:solidFill>
                <a:schemeClr val="bg1"/>
              </a:solidFill>
            </a:rPr>
            <a:t>asimmetrico</a:t>
          </a:r>
          <a:r>
            <a:rPr lang="it-IT" dirty="0">
              <a:solidFill>
                <a:schemeClr val="bg1"/>
              </a:solidFill>
            </a:rPr>
            <a:t> quando le due </a:t>
          </a:r>
          <a:r>
            <a:rPr lang="it-IT" dirty="0" err="1">
              <a:solidFill>
                <a:schemeClr val="bg1"/>
              </a:solidFill>
            </a:rPr>
            <a:t>diagnosticità</a:t>
          </a:r>
          <a:r>
            <a:rPr lang="it-IT" dirty="0">
              <a:solidFill>
                <a:schemeClr val="bg1"/>
              </a:solidFill>
            </a:rPr>
            <a:t> sono differenti. I test asimmetrici si distinguono a loro volta in </a:t>
          </a:r>
          <a:r>
            <a:rPr lang="it-IT" b="1" dirty="0">
              <a:solidFill>
                <a:schemeClr val="bg1"/>
              </a:solidFill>
            </a:rPr>
            <a:t>confermanti</a:t>
          </a:r>
          <a:r>
            <a:rPr lang="it-IT" dirty="0">
              <a:solidFill>
                <a:schemeClr val="bg1"/>
              </a:solidFill>
            </a:rPr>
            <a:t>, quando la </a:t>
          </a:r>
          <a:r>
            <a:rPr lang="it-IT" dirty="0" err="1">
              <a:solidFill>
                <a:schemeClr val="bg1"/>
              </a:solidFill>
            </a:rPr>
            <a:t>diagnosticità</a:t>
          </a:r>
          <a:r>
            <a:rPr lang="it-IT" dirty="0">
              <a:solidFill>
                <a:schemeClr val="bg1"/>
              </a:solidFill>
            </a:rPr>
            <a:t> della risposta confermante è superiore a quella della risposta falsificante, e </a:t>
          </a:r>
          <a:r>
            <a:rPr lang="it-IT" b="1" dirty="0">
              <a:solidFill>
                <a:schemeClr val="bg1"/>
              </a:solidFill>
            </a:rPr>
            <a:t>falsificanti</a:t>
          </a:r>
          <a:r>
            <a:rPr lang="it-IT" dirty="0">
              <a:solidFill>
                <a:schemeClr val="bg1"/>
              </a:solidFill>
            </a:rPr>
            <a:t>, quando la </a:t>
          </a:r>
          <a:r>
            <a:rPr lang="it-IT" dirty="0" err="1">
              <a:solidFill>
                <a:schemeClr val="bg1"/>
              </a:solidFill>
            </a:rPr>
            <a:t>diagnosticità</a:t>
          </a:r>
          <a:r>
            <a:rPr lang="it-IT" dirty="0">
              <a:solidFill>
                <a:schemeClr val="bg1"/>
              </a:solidFill>
            </a:rPr>
            <a:t> della risposta falsificante è superiore a quella della risposta confermante. I test asimmetrici falsificanti sono anche </a:t>
          </a:r>
          <a:r>
            <a:rPr lang="it-IT" b="1" dirty="0">
              <a:solidFill>
                <a:schemeClr val="bg1"/>
              </a:solidFill>
            </a:rPr>
            <a:t>estremi</a:t>
          </a:r>
          <a:r>
            <a:rPr lang="it-IT" dirty="0">
              <a:solidFill>
                <a:schemeClr val="bg1"/>
              </a:solidFill>
            </a:rPr>
            <a:t>: hanno </a:t>
          </a:r>
          <a:r>
            <a:rPr lang="it-IT" dirty="0" err="1">
              <a:solidFill>
                <a:schemeClr val="bg1"/>
              </a:solidFill>
            </a:rPr>
            <a:t>p</a:t>
          </a:r>
          <a:r>
            <a:rPr lang="it-IT" dirty="0">
              <a:solidFill>
                <a:schemeClr val="bg1"/>
              </a:solidFill>
            </a:rPr>
            <a:t>(</a:t>
          </a:r>
          <a:r>
            <a:rPr lang="it-IT" dirty="0" err="1">
              <a:solidFill>
                <a:schemeClr val="bg1"/>
              </a:solidFill>
            </a:rPr>
            <a:t>f</a:t>
          </a:r>
          <a:r>
            <a:rPr lang="it-IT" dirty="0">
              <a:solidFill>
                <a:schemeClr val="bg1"/>
              </a:solidFill>
            </a:rPr>
            <a:t> | H) più vicino a 0 (se sono negativi) o a 1 (se sono positivi) rispetto a quanto lo sia </a:t>
          </a:r>
          <a:r>
            <a:rPr lang="it-IT" dirty="0" err="1">
              <a:solidFill>
                <a:schemeClr val="bg1"/>
              </a:solidFill>
            </a:rPr>
            <a:t>p</a:t>
          </a:r>
          <a:r>
            <a:rPr lang="it-IT" dirty="0">
              <a:solidFill>
                <a:schemeClr val="bg1"/>
              </a:solidFill>
            </a:rPr>
            <a:t>(</a:t>
          </a:r>
          <a:r>
            <a:rPr lang="it-IT" dirty="0" err="1">
              <a:solidFill>
                <a:schemeClr val="bg1"/>
              </a:solidFill>
            </a:rPr>
            <a:t>f</a:t>
          </a:r>
          <a:r>
            <a:rPr lang="it-IT" dirty="0">
              <a:solidFill>
                <a:schemeClr val="bg1"/>
              </a:solidFill>
            </a:rPr>
            <a:t> | ¬H).</a:t>
          </a:r>
        </a:p>
      </dgm:t>
    </dgm:pt>
    <dgm:pt modelId="{9A72A991-8CF0-1C43-B6C2-A8BB89BB16CF}" type="parTrans" cxnId="{6B28D9A8-4D1B-4440-A979-F8DFC0405E17}">
      <dgm:prSet/>
      <dgm:spPr/>
      <dgm:t>
        <a:bodyPr/>
        <a:lstStyle/>
        <a:p>
          <a:endParaRPr lang="it-IT"/>
        </a:p>
      </dgm:t>
    </dgm:pt>
    <dgm:pt modelId="{2C4CE3EC-70E4-834A-B6D3-4D2F2197FEFD}" type="sibTrans" cxnId="{6B28D9A8-4D1B-4440-A979-F8DFC0405E17}">
      <dgm:prSet/>
      <dgm:spPr/>
      <dgm:t>
        <a:bodyPr/>
        <a:lstStyle/>
        <a:p>
          <a:endParaRPr lang="it-IT"/>
        </a:p>
      </dgm:t>
    </dgm:pt>
    <dgm:pt modelId="{15303381-3C7D-D842-99E8-CC4622A4DB5A}" type="pres">
      <dgm:prSet presAssocID="{216E5203-11DD-469A-A78D-3A0DE8B0F07B}" presName="diagram" presStyleCnt="0">
        <dgm:presLayoutVars>
          <dgm:dir/>
          <dgm:resizeHandles val="exact"/>
        </dgm:presLayoutVars>
      </dgm:prSet>
      <dgm:spPr/>
    </dgm:pt>
    <dgm:pt modelId="{3B0A56FD-4D19-9C40-B66A-B6DB1925062F}" type="pres">
      <dgm:prSet presAssocID="{DF616F9F-26EE-4C0C-A166-A7B86228775B}" presName="node" presStyleLbl="node1" presStyleIdx="0" presStyleCnt="3">
        <dgm:presLayoutVars>
          <dgm:bulletEnabled val="1"/>
        </dgm:presLayoutVars>
      </dgm:prSet>
      <dgm:spPr/>
    </dgm:pt>
    <dgm:pt modelId="{19C1CECD-D134-9E44-A16E-A1A39F67080F}" type="pres">
      <dgm:prSet presAssocID="{0F13B7D4-6DFD-46E7-9EFF-A885026A4F33}" presName="sibTrans" presStyleCnt="0"/>
      <dgm:spPr/>
    </dgm:pt>
    <dgm:pt modelId="{E5E0D4A1-A841-7A41-AB72-B7E94A461E14}" type="pres">
      <dgm:prSet presAssocID="{37721197-A816-EE42-8B0E-1968E4E608D6}" presName="node" presStyleLbl="node1" presStyleIdx="1" presStyleCnt="3">
        <dgm:presLayoutVars>
          <dgm:bulletEnabled val="1"/>
        </dgm:presLayoutVars>
      </dgm:prSet>
      <dgm:spPr/>
    </dgm:pt>
    <dgm:pt modelId="{4E1BE84A-AC60-0F4C-B171-3D20D5EB4518}" type="pres">
      <dgm:prSet presAssocID="{FA0CA8C4-4A89-E74A-925B-CBA13798CA6B}" presName="sibTrans" presStyleCnt="0"/>
      <dgm:spPr/>
    </dgm:pt>
    <dgm:pt modelId="{A655B156-3BCF-2C4B-A5BF-962EEF295AD5}" type="pres">
      <dgm:prSet presAssocID="{CE865FB4-2C48-5343-A97C-908EF77D3B5F}" presName="node" presStyleLbl="node1" presStyleIdx="2" presStyleCnt="3">
        <dgm:presLayoutVars>
          <dgm:bulletEnabled val="1"/>
        </dgm:presLayoutVars>
      </dgm:prSet>
      <dgm:spPr/>
    </dgm:pt>
  </dgm:ptLst>
  <dgm:cxnLst>
    <dgm:cxn modelId="{25E00301-F5C7-C447-A4AD-B815EA3CB042}" type="presOf" srcId="{216E5203-11DD-469A-A78D-3A0DE8B0F07B}" destId="{15303381-3C7D-D842-99E8-CC4622A4DB5A}" srcOrd="0" destOrd="0" presId="urn:microsoft.com/office/officeart/2005/8/layout/default"/>
    <dgm:cxn modelId="{6941A35A-C8F1-44F1-B472-C9DAD67698C1}" srcId="{216E5203-11DD-469A-A78D-3A0DE8B0F07B}" destId="{DF616F9F-26EE-4C0C-A166-A7B86228775B}" srcOrd="0" destOrd="0" parTransId="{73C9ADF7-8090-482E-B41C-90700A975CF2}" sibTransId="{0F13B7D4-6DFD-46E7-9EFF-A885026A4F33}"/>
    <dgm:cxn modelId="{99A21889-4455-134A-99DA-3ED615D11178}" type="presOf" srcId="{CE865FB4-2C48-5343-A97C-908EF77D3B5F}" destId="{A655B156-3BCF-2C4B-A5BF-962EEF295AD5}" srcOrd="0" destOrd="0" presId="urn:microsoft.com/office/officeart/2005/8/layout/default"/>
    <dgm:cxn modelId="{E1ACE28D-41DA-3046-8EE8-61E959D1E911}" type="presOf" srcId="{37721197-A816-EE42-8B0E-1968E4E608D6}" destId="{E5E0D4A1-A841-7A41-AB72-B7E94A461E14}" srcOrd="0" destOrd="0" presId="urn:microsoft.com/office/officeart/2005/8/layout/default"/>
    <dgm:cxn modelId="{6B28D9A8-4D1B-4440-A979-F8DFC0405E17}" srcId="{216E5203-11DD-469A-A78D-3A0DE8B0F07B}" destId="{CE865FB4-2C48-5343-A97C-908EF77D3B5F}" srcOrd="2" destOrd="0" parTransId="{9A72A991-8CF0-1C43-B6C2-A8BB89BB16CF}" sibTransId="{2C4CE3EC-70E4-834A-B6D3-4D2F2197FEFD}"/>
    <dgm:cxn modelId="{A47CDCB0-00B7-8D4C-B9E0-43F0CAAA1ED0}" type="presOf" srcId="{DF616F9F-26EE-4C0C-A166-A7B86228775B}" destId="{3B0A56FD-4D19-9C40-B66A-B6DB1925062F}" srcOrd="0" destOrd="0" presId="urn:microsoft.com/office/officeart/2005/8/layout/default"/>
    <dgm:cxn modelId="{FF7620B4-4885-5045-914B-1527A564E65C}" srcId="{216E5203-11DD-469A-A78D-3A0DE8B0F07B}" destId="{37721197-A816-EE42-8B0E-1968E4E608D6}" srcOrd="1" destOrd="0" parTransId="{E447204F-3772-BC41-8B85-8F8A4C763203}" sibTransId="{FA0CA8C4-4A89-E74A-925B-CBA13798CA6B}"/>
    <dgm:cxn modelId="{43009067-2F7C-634D-A4FA-DB377B8AE967}" type="presParOf" srcId="{15303381-3C7D-D842-99E8-CC4622A4DB5A}" destId="{3B0A56FD-4D19-9C40-B66A-B6DB1925062F}" srcOrd="0" destOrd="0" presId="urn:microsoft.com/office/officeart/2005/8/layout/default"/>
    <dgm:cxn modelId="{FAEF5B66-23E2-6546-ADE8-4B2DBDFE0719}" type="presParOf" srcId="{15303381-3C7D-D842-99E8-CC4622A4DB5A}" destId="{19C1CECD-D134-9E44-A16E-A1A39F67080F}" srcOrd="1" destOrd="0" presId="urn:microsoft.com/office/officeart/2005/8/layout/default"/>
    <dgm:cxn modelId="{93EC208D-2DC1-CF4E-AD90-A035A4974CDC}" type="presParOf" srcId="{15303381-3C7D-D842-99E8-CC4622A4DB5A}" destId="{E5E0D4A1-A841-7A41-AB72-B7E94A461E14}" srcOrd="2" destOrd="0" presId="urn:microsoft.com/office/officeart/2005/8/layout/default"/>
    <dgm:cxn modelId="{99C2C5CC-384E-D244-8B99-191F5C47F26A}" type="presParOf" srcId="{15303381-3C7D-D842-99E8-CC4622A4DB5A}" destId="{4E1BE84A-AC60-0F4C-B171-3D20D5EB4518}" srcOrd="3" destOrd="0" presId="urn:microsoft.com/office/officeart/2005/8/layout/default"/>
    <dgm:cxn modelId="{F76A4E58-A097-8647-9F4E-0903323A81D0}" type="presParOf" srcId="{15303381-3C7D-D842-99E8-CC4622A4DB5A}" destId="{A655B156-3BCF-2C4B-A5BF-962EEF295AD5}"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F1539AF4-883E-4B48-B931-5DBA2CC9A7CC}"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4867AA6-03BF-4E98-81DA-A6ACBF381FCC}">
      <dgm:prSet/>
      <dgm:spPr/>
      <dgm:t>
        <a:bodyPr/>
        <a:lstStyle/>
        <a:p>
          <a:pPr>
            <a:defRPr cap="all"/>
          </a:pPr>
          <a:r>
            <a:rPr lang="it-IT"/>
            <a:t>Preferenza per le domande </a:t>
          </a:r>
          <a:r>
            <a:rPr lang="it-IT" b="1"/>
            <a:t>diagnostiche</a:t>
          </a:r>
          <a:endParaRPr lang="en-US"/>
        </a:p>
      </dgm:t>
    </dgm:pt>
    <dgm:pt modelId="{9EDC4A3A-9901-4517-B8D6-C8AD077644F8}" type="parTrans" cxnId="{890887F0-7121-454D-BB1E-B1C390590F52}">
      <dgm:prSet/>
      <dgm:spPr/>
      <dgm:t>
        <a:bodyPr/>
        <a:lstStyle/>
        <a:p>
          <a:endParaRPr lang="en-US"/>
        </a:p>
      </dgm:t>
    </dgm:pt>
    <dgm:pt modelId="{8AB50465-858C-4FB7-9409-E7D52C6CA954}" type="sibTrans" cxnId="{890887F0-7121-454D-BB1E-B1C390590F52}">
      <dgm:prSet/>
      <dgm:spPr/>
      <dgm:t>
        <a:bodyPr/>
        <a:lstStyle/>
        <a:p>
          <a:endParaRPr lang="en-US"/>
        </a:p>
      </dgm:t>
    </dgm:pt>
    <dgm:pt modelId="{1C672159-3511-47AE-B89B-47765F6BAB7F}">
      <dgm:prSet/>
      <dgm:spPr/>
      <dgm:t>
        <a:bodyPr/>
        <a:lstStyle/>
        <a:p>
          <a:pPr>
            <a:defRPr cap="all"/>
          </a:pPr>
          <a:r>
            <a:rPr lang="it-IT"/>
            <a:t>Preferenza per le domande </a:t>
          </a:r>
          <a:r>
            <a:rPr lang="it-IT" b="1"/>
            <a:t>positive</a:t>
          </a:r>
          <a:endParaRPr lang="en-US"/>
        </a:p>
      </dgm:t>
    </dgm:pt>
    <dgm:pt modelId="{24CE064A-6683-4484-B578-01CFF15EC38F}" type="parTrans" cxnId="{80C821D1-2F15-4DBA-9CFA-6AA8138D6E18}">
      <dgm:prSet/>
      <dgm:spPr/>
      <dgm:t>
        <a:bodyPr/>
        <a:lstStyle/>
        <a:p>
          <a:endParaRPr lang="en-US"/>
        </a:p>
      </dgm:t>
    </dgm:pt>
    <dgm:pt modelId="{7F5BAC33-25DA-4558-93EB-13ADB7773204}" type="sibTrans" cxnId="{80C821D1-2F15-4DBA-9CFA-6AA8138D6E18}">
      <dgm:prSet/>
      <dgm:spPr/>
      <dgm:t>
        <a:bodyPr/>
        <a:lstStyle/>
        <a:p>
          <a:endParaRPr lang="en-US"/>
        </a:p>
      </dgm:t>
    </dgm:pt>
    <dgm:pt modelId="{34FCD0A3-BC7B-4851-ACB2-C5C268466C08}">
      <dgm:prSet/>
      <dgm:spPr/>
      <dgm:t>
        <a:bodyPr/>
        <a:lstStyle/>
        <a:p>
          <a:pPr>
            <a:defRPr cap="all"/>
          </a:pPr>
          <a:r>
            <a:rPr lang="it-IT"/>
            <a:t>Preferenza per le domande </a:t>
          </a:r>
          <a:r>
            <a:rPr lang="it-IT" b="1"/>
            <a:t>asimmetriche</a:t>
          </a:r>
          <a:endParaRPr lang="en-US"/>
        </a:p>
      </dgm:t>
    </dgm:pt>
    <dgm:pt modelId="{842348E1-A90D-4CB2-A1E4-B5A87B344F6F}" type="parTrans" cxnId="{CEF3801B-5583-4833-B879-3F9B319E150D}">
      <dgm:prSet/>
      <dgm:spPr/>
      <dgm:t>
        <a:bodyPr/>
        <a:lstStyle/>
        <a:p>
          <a:endParaRPr lang="en-US"/>
        </a:p>
      </dgm:t>
    </dgm:pt>
    <dgm:pt modelId="{E608EB62-5AEC-4EE5-BD57-656CB5A54197}" type="sibTrans" cxnId="{CEF3801B-5583-4833-B879-3F9B319E150D}">
      <dgm:prSet/>
      <dgm:spPr/>
      <dgm:t>
        <a:bodyPr/>
        <a:lstStyle/>
        <a:p>
          <a:endParaRPr lang="en-US"/>
        </a:p>
      </dgm:t>
    </dgm:pt>
    <dgm:pt modelId="{4F847022-DB49-42FA-A708-3F289CF40C03}" type="pres">
      <dgm:prSet presAssocID="{F1539AF4-883E-4B48-B931-5DBA2CC9A7CC}" presName="root" presStyleCnt="0">
        <dgm:presLayoutVars>
          <dgm:dir/>
          <dgm:resizeHandles val="exact"/>
        </dgm:presLayoutVars>
      </dgm:prSet>
      <dgm:spPr/>
    </dgm:pt>
    <dgm:pt modelId="{DA720A59-889B-4A8D-B2DE-A64E0E8DE9AA}" type="pres">
      <dgm:prSet presAssocID="{44867AA6-03BF-4E98-81DA-A6ACBF381FCC}" presName="compNode" presStyleCnt="0"/>
      <dgm:spPr/>
    </dgm:pt>
    <dgm:pt modelId="{22545C76-338D-4928-91D3-739173C6D6F7}" type="pres">
      <dgm:prSet presAssocID="{44867AA6-03BF-4E98-81DA-A6ACBF381FCC}" presName="iconBgRect" presStyleLbl="bgShp" presStyleIdx="0" presStyleCnt="3"/>
      <dgm:spPr/>
    </dgm:pt>
    <dgm:pt modelId="{9C11E531-C9D9-40D2-8940-15DCD9FE68E6}" type="pres">
      <dgm:prSet presAssocID="{44867AA6-03BF-4E98-81DA-A6ACBF381FC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lp"/>
        </a:ext>
      </dgm:extLst>
    </dgm:pt>
    <dgm:pt modelId="{DE4BDB7A-2A87-47C2-9BEF-5688413FC9A5}" type="pres">
      <dgm:prSet presAssocID="{44867AA6-03BF-4E98-81DA-A6ACBF381FCC}" presName="spaceRect" presStyleCnt="0"/>
      <dgm:spPr/>
    </dgm:pt>
    <dgm:pt modelId="{EDDDABA2-FCBB-45C7-B774-8CEFF75DFED3}" type="pres">
      <dgm:prSet presAssocID="{44867AA6-03BF-4E98-81DA-A6ACBF381FCC}" presName="textRect" presStyleLbl="revTx" presStyleIdx="0" presStyleCnt="3">
        <dgm:presLayoutVars>
          <dgm:chMax val="1"/>
          <dgm:chPref val="1"/>
        </dgm:presLayoutVars>
      </dgm:prSet>
      <dgm:spPr/>
    </dgm:pt>
    <dgm:pt modelId="{62E026E0-423E-4FE6-867F-DA4CAA817BF2}" type="pres">
      <dgm:prSet presAssocID="{8AB50465-858C-4FB7-9409-E7D52C6CA954}" presName="sibTrans" presStyleCnt="0"/>
      <dgm:spPr/>
    </dgm:pt>
    <dgm:pt modelId="{ADFCF855-CB91-4385-91FF-C85C09C759CC}" type="pres">
      <dgm:prSet presAssocID="{1C672159-3511-47AE-B89B-47765F6BAB7F}" presName="compNode" presStyleCnt="0"/>
      <dgm:spPr/>
    </dgm:pt>
    <dgm:pt modelId="{9BAA6B17-246D-4867-B4E7-38AEBA8A7E3D}" type="pres">
      <dgm:prSet presAssocID="{1C672159-3511-47AE-B89B-47765F6BAB7F}" presName="iconBgRect" presStyleLbl="bgShp" presStyleIdx="1" presStyleCnt="3"/>
      <dgm:spPr/>
    </dgm:pt>
    <dgm:pt modelId="{8C4262EE-4A7B-4435-9F0C-8C998A0C2372}" type="pres">
      <dgm:prSet presAssocID="{1C672159-3511-47AE-B89B-47765F6BAB7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miling Face with No Fill"/>
        </a:ext>
      </dgm:extLst>
    </dgm:pt>
    <dgm:pt modelId="{6D24BA16-61C3-4263-BA89-6751995291AA}" type="pres">
      <dgm:prSet presAssocID="{1C672159-3511-47AE-B89B-47765F6BAB7F}" presName="spaceRect" presStyleCnt="0"/>
      <dgm:spPr/>
    </dgm:pt>
    <dgm:pt modelId="{60E91BE5-A3E5-4EB4-B901-08CC0D5AAEDF}" type="pres">
      <dgm:prSet presAssocID="{1C672159-3511-47AE-B89B-47765F6BAB7F}" presName="textRect" presStyleLbl="revTx" presStyleIdx="1" presStyleCnt="3">
        <dgm:presLayoutVars>
          <dgm:chMax val="1"/>
          <dgm:chPref val="1"/>
        </dgm:presLayoutVars>
      </dgm:prSet>
      <dgm:spPr/>
    </dgm:pt>
    <dgm:pt modelId="{C5014782-2B9B-44D2-A14A-FBBAE1C81EFA}" type="pres">
      <dgm:prSet presAssocID="{7F5BAC33-25DA-4558-93EB-13ADB7773204}" presName="sibTrans" presStyleCnt="0"/>
      <dgm:spPr/>
    </dgm:pt>
    <dgm:pt modelId="{8431051D-E154-4924-A8C0-8B3CE373B767}" type="pres">
      <dgm:prSet presAssocID="{34FCD0A3-BC7B-4851-ACB2-C5C268466C08}" presName="compNode" presStyleCnt="0"/>
      <dgm:spPr/>
    </dgm:pt>
    <dgm:pt modelId="{300F8CB8-DD6A-447E-BA9E-8CACFA34E8C0}" type="pres">
      <dgm:prSet presAssocID="{34FCD0A3-BC7B-4851-ACB2-C5C268466C08}" presName="iconBgRect" presStyleLbl="bgShp" presStyleIdx="2" presStyleCnt="3"/>
      <dgm:spPr/>
    </dgm:pt>
    <dgm:pt modelId="{9EA9EA10-2DD8-443B-8AEC-29265C3388FB}" type="pres">
      <dgm:prSet presAssocID="{34FCD0A3-BC7B-4851-ACB2-C5C268466C0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d with Gears"/>
        </a:ext>
      </dgm:extLst>
    </dgm:pt>
    <dgm:pt modelId="{16FD3022-F5F7-47DE-99D1-B5B133C04AFE}" type="pres">
      <dgm:prSet presAssocID="{34FCD0A3-BC7B-4851-ACB2-C5C268466C08}" presName="spaceRect" presStyleCnt="0"/>
      <dgm:spPr/>
    </dgm:pt>
    <dgm:pt modelId="{D91996DA-069F-4AC5-B011-CD63B347D3C1}" type="pres">
      <dgm:prSet presAssocID="{34FCD0A3-BC7B-4851-ACB2-C5C268466C08}" presName="textRect" presStyleLbl="revTx" presStyleIdx="2" presStyleCnt="3">
        <dgm:presLayoutVars>
          <dgm:chMax val="1"/>
          <dgm:chPref val="1"/>
        </dgm:presLayoutVars>
      </dgm:prSet>
      <dgm:spPr/>
    </dgm:pt>
  </dgm:ptLst>
  <dgm:cxnLst>
    <dgm:cxn modelId="{CEF3801B-5583-4833-B879-3F9B319E150D}" srcId="{F1539AF4-883E-4B48-B931-5DBA2CC9A7CC}" destId="{34FCD0A3-BC7B-4851-ACB2-C5C268466C08}" srcOrd="2" destOrd="0" parTransId="{842348E1-A90D-4CB2-A1E4-B5A87B344F6F}" sibTransId="{E608EB62-5AEC-4EE5-BD57-656CB5A54197}"/>
    <dgm:cxn modelId="{A8DFF64F-B2CA-47A9-8CEC-612A7AE2C517}" type="presOf" srcId="{F1539AF4-883E-4B48-B931-5DBA2CC9A7CC}" destId="{4F847022-DB49-42FA-A708-3F289CF40C03}" srcOrd="0" destOrd="0" presId="urn:microsoft.com/office/officeart/2018/5/layout/IconCircleLabelList"/>
    <dgm:cxn modelId="{E49A0957-C7DC-4A21-8B3E-F6A0FFE036B2}" type="presOf" srcId="{34FCD0A3-BC7B-4851-ACB2-C5C268466C08}" destId="{D91996DA-069F-4AC5-B011-CD63B347D3C1}" srcOrd="0" destOrd="0" presId="urn:microsoft.com/office/officeart/2018/5/layout/IconCircleLabelList"/>
    <dgm:cxn modelId="{80C821D1-2F15-4DBA-9CFA-6AA8138D6E18}" srcId="{F1539AF4-883E-4B48-B931-5DBA2CC9A7CC}" destId="{1C672159-3511-47AE-B89B-47765F6BAB7F}" srcOrd="1" destOrd="0" parTransId="{24CE064A-6683-4484-B578-01CFF15EC38F}" sibTransId="{7F5BAC33-25DA-4558-93EB-13ADB7773204}"/>
    <dgm:cxn modelId="{7B32BED1-7A62-49B3-97E7-F3792D8C44CE}" type="presOf" srcId="{1C672159-3511-47AE-B89B-47765F6BAB7F}" destId="{60E91BE5-A3E5-4EB4-B901-08CC0D5AAEDF}" srcOrd="0" destOrd="0" presId="urn:microsoft.com/office/officeart/2018/5/layout/IconCircleLabelList"/>
    <dgm:cxn modelId="{890887F0-7121-454D-BB1E-B1C390590F52}" srcId="{F1539AF4-883E-4B48-B931-5DBA2CC9A7CC}" destId="{44867AA6-03BF-4E98-81DA-A6ACBF381FCC}" srcOrd="0" destOrd="0" parTransId="{9EDC4A3A-9901-4517-B8D6-C8AD077644F8}" sibTransId="{8AB50465-858C-4FB7-9409-E7D52C6CA954}"/>
    <dgm:cxn modelId="{6C51ECF1-447F-4753-88AB-44CAE0F79503}" type="presOf" srcId="{44867AA6-03BF-4E98-81DA-A6ACBF381FCC}" destId="{EDDDABA2-FCBB-45C7-B774-8CEFF75DFED3}" srcOrd="0" destOrd="0" presId="urn:microsoft.com/office/officeart/2018/5/layout/IconCircleLabelList"/>
    <dgm:cxn modelId="{CB0298EF-96B9-45DD-88A0-79D666BDA8D5}" type="presParOf" srcId="{4F847022-DB49-42FA-A708-3F289CF40C03}" destId="{DA720A59-889B-4A8D-B2DE-A64E0E8DE9AA}" srcOrd="0" destOrd="0" presId="urn:microsoft.com/office/officeart/2018/5/layout/IconCircleLabelList"/>
    <dgm:cxn modelId="{5212AD24-5F6A-49AE-9D1E-678F5E08B17C}" type="presParOf" srcId="{DA720A59-889B-4A8D-B2DE-A64E0E8DE9AA}" destId="{22545C76-338D-4928-91D3-739173C6D6F7}" srcOrd="0" destOrd="0" presId="urn:microsoft.com/office/officeart/2018/5/layout/IconCircleLabelList"/>
    <dgm:cxn modelId="{B2F57B0B-17A2-4FBF-897F-39FE7A7364B5}" type="presParOf" srcId="{DA720A59-889B-4A8D-B2DE-A64E0E8DE9AA}" destId="{9C11E531-C9D9-40D2-8940-15DCD9FE68E6}" srcOrd="1" destOrd="0" presId="urn:microsoft.com/office/officeart/2018/5/layout/IconCircleLabelList"/>
    <dgm:cxn modelId="{769217C6-971C-4132-AD28-73DFB3BA67FD}" type="presParOf" srcId="{DA720A59-889B-4A8D-B2DE-A64E0E8DE9AA}" destId="{DE4BDB7A-2A87-47C2-9BEF-5688413FC9A5}" srcOrd="2" destOrd="0" presId="urn:microsoft.com/office/officeart/2018/5/layout/IconCircleLabelList"/>
    <dgm:cxn modelId="{B287CC9D-8453-4B3E-A56F-C7F80C659578}" type="presParOf" srcId="{DA720A59-889B-4A8D-B2DE-A64E0E8DE9AA}" destId="{EDDDABA2-FCBB-45C7-B774-8CEFF75DFED3}" srcOrd="3" destOrd="0" presId="urn:microsoft.com/office/officeart/2018/5/layout/IconCircleLabelList"/>
    <dgm:cxn modelId="{DDFAED6A-CAD3-4C82-878B-7D9B4B22008B}" type="presParOf" srcId="{4F847022-DB49-42FA-A708-3F289CF40C03}" destId="{62E026E0-423E-4FE6-867F-DA4CAA817BF2}" srcOrd="1" destOrd="0" presId="urn:microsoft.com/office/officeart/2018/5/layout/IconCircleLabelList"/>
    <dgm:cxn modelId="{5A167B5D-7DF4-4B0D-A346-60A876CA4193}" type="presParOf" srcId="{4F847022-DB49-42FA-A708-3F289CF40C03}" destId="{ADFCF855-CB91-4385-91FF-C85C09C759CC}" srcOrd="2" destOrd="0" presId="urn:microsoft.com/office/officeart/2018/5/layout/IconCircleLabelList"/>
    <dgm:cxn modelId="{699997F1-6A1B-4017-B16C-8EEE2263BCE7}" type="presParOf" srcId="{ADFCF855-CB91-4385-91FF-C85C09C759CC}" destId="{9BAA6B17-246D-4867-B4E7-38AEBA8A7E3D}" srcOrd="0" destOrd="0" presId="urn:microsoft.com/office/officeart/2018/5/layout/IconCircleLabelList"/>
    <dgm:cxn modelId="{63468CBA-7881-4B1F-A732-682356A8E407}" type="presParOf" srcId="{ADFCF855-CB91-4385-91FF-C85C09C759CC}" destId="{8C4262EE-4A7B-4435-9F0C-8C998A0C2372}" srcOrd="1" destOrd="0" presId="urn:microsoft.com/office/officeart/2018/5/layout/IconCircleLabelList"/>
    <dgm:cxn modelId="{19B9D8EE-12C4-4A59-9992-020D4CA762B5}" type="presParOf" srcId="{ADFCF855-CB91-4385-91FF-C85C09C759CC}" destId="{6D24BA16-61C3-4263-BA89-6751995291AA}" srcOrd="2" destOrd="0" presId="urn:microsoft.com/office/officeart/2018/5/layout/IconCircleLabelList"/>
    <dgm:cxn modelId="{EA4B0198-7DD5-4952-8941-DFE3B7922954}" type="presParOf" srcId="{ADFCF855-CB91-4385-91FF-C85C09C759CC}" destId="{60E91BE5-A3E5-4EB4-B901-08CC0D5AAEDF}" srcOrd="3" destOrd="0" presId="urn:microsoft.com/office/officeart/2018/5/layout/IconCircleLabelList"/>
    <dgm:cxn modelId="{9220BBE3-D1C2-4FA7-9E0F-3BEBBD16AE1E}" type="presParOf" srcId="{4F847022-DB49-42FA-A708-3F289CF40C03}" destId="{C5014782-2B9B-44D2-A14A-FBBAE1C81EFA}" srcOrd="3" destOrd="0" presId="urn:microsoft.com/office/officeart/2018/5/layout/IconCircleLabelList"/>
    <dgm:cxn modelId="{24DFE82B-2518-4393-877C-7E858E34637D}" type="presParOf" srcId="{4F847022-DB49-42FA-A708-3F289CF40C03}" destId="{8431051D-E154-4924-A8C0-8B3CE373B767}" srcOrd="4" destOrd="0" presId="urn:microsoft.com/office/officeart/2018/5/layout/IconCircleLabelList"/>
    <dgm:cxn modelId="{D0E19856-36BB-4A16-97F4-4D7A175D7DB8}" type="presParOf" srcId="{8431051D-E154-4924-A8C0-8B3CE373B767}" destId="{300F8CB8-DD6A-447E-BA9E-8CACFA34E8C0}" srcOrd="0" destOrd="0" presId="urn:microsoft.com/office/officeart/2018/5/layout/IconCircleLabelList"/>
    <dgm:cxn modelId="{0D279FBC-2E98-4820-AD1C-E19EDCFF1329}" type="presParOf" srcId="{8431051D-E154-4924-A8C0-8B3CE373B767}" destId="{9EA9EA10-2DD8-443B-8AEC-29265C3388FB}" srcOrd="1" destOrd="0" presId="urn:microsoft.com/office/officeart/2018/5/layout/IconCircleLabelList"/>
    <dgm:cxn modelId="{B4B5A177-E772-4690-91A4-F09485F6B910}" type="presParOf" srcId="{8431051D-E154-4924-A8C0-8B3CE373B767}" destId="{16FD3022-F5F7-47DE-99D1-B5B133C04AFE}" srcOrd="2" destOrd="0" presId="urn:microsoft.com/office/officeart/2018/5/layout/IconCircleLabelList"/>
    <dgm:cxn modelId="{4CCB9A0C-E2D5-48C6-A9A5-09361B405D4D}" type="presParOf" srcId="{8431051D-E154-4924-A8C0-8B3CE373B767}" destId="{D91996DA-069F-4AC5-B011-CD63B347D3C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E6B6AC86-8817-47D2-AE95-9810CA7B15BA}"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6ACB4BE5-02F2-4325-9188-55BC8A4379D5}">
      <dgm:prSet/>
      <dgm:spPr/>
      <dgm:t>
        <a:bodyPr/>
        <a:lstStyle/>
        <a:p>
          <a:r>
            <a:rPr lang="it-IT" dirty="0"/>
            <a:t>In generale, siamo sensibili alla </a:t>
          </a:r>
          <a:r>
            <a:rPr lang="it-IT" dirty="0" err="1"/>
            <a:t>diagnosticità</a:t>
          </a:r>
          <a:r>
            <a:rPr lang="it-IT" dirty="0"/>
            <a:t> attesa di domande e test</a:t>
          </a:r>
          <a:endParaRPr lang="en-US" dirty="0"/>
        </a:p>
      </dgm:t>
    </dgm:pt>
    <dgm:pt modelId="{8469952E-3CE2-40BB-AD91-6C13F434D82A}" type="parTrans" cxnId="{99CECD02-6C1E-4742-848D-6D823842503B}">
      <dgm:prSet/>
      <dgm:spPr/>
      <dgm:t>
        <a:bodyPr/>
        <a:lstStyle/>
        <a:p>
          <a:endParaRPr lang="en-US"/>
        </a:p>
      </dgm:t>
    </dgm:pt>
    <dgm:pt modelId="{AC783D59-F68D-45B1-A0D1-8538B77A2A94}" type="sibTrans" cxnId="{99CECD02-6C1E-4742-848D-6D823842503B}">
      <dgm:prSet/>
      <dgm:spPr/>
      <dgm:t>
        <a:bodyPr/>
        <a:lstStyle/>
        <a:p>
          <a:endParaRPr lang="en-US"/>
        </a:p>
      </dgm:t>
    </dgm:pt>
    <dgm:pt modelId="{82EF16A3-E9FA-43A3-B03A-BAC13ADC7C79}">
      <dgm:prSet/>
      <dgm:spPr/>
      <dgm:t>
        <a:bodyPr/>
        <a:lstStyle/>
        <a:p>
          <a:r>
            <a:rPr lang="it-IT"/>
            <a:t>A parità di altre condizioni tendiamo a preferire domande più diagnostiche a domande meno diagnostiche</a:t>
          </a:r>
          <a:endParaRPr lang="en-US"/>
        </a:p>
      </dgm:t>
    </dgm:pt>
    <dgm:pt modelId="{74F8598B-B6D3-407D-8778-D5F841A31B18}" type="parTrans" cxnId="{33557AEF-F206-4435-B575-55DE9765B5D7}">
      <dgm:prSet/>
      <dgm:spPr/>
      <dgm:t>
        <a:bodyPr/>
        <a:lstStyle/>
        <a:p>
          <a:endParaRPr lang="en-US"/>
        </a:p>
      </dgm:t>
    </dgm:pt>
    <dgm:pt modelId="{D9126A41-6695-4217-B6C2-29ACADBBBF73}" type="sibTrans" cxnId="{33557AEF-F206-4435-B575-55DE9765B5D7}">
      <dgm:prSet/>
      <dgm:spPr/>
      <dgm:t>
        <a:bodyPr/>
        <a:lstStyle/>
        <a:p>
          <a:endParaRPr lang="en-US"/>
        </a:p>
      </dgm:t>
    </dgm:pt>
    <dgm:pt modelId="{0019D5E0-6C35-49BC-AEF9-E49782485151}">
      <dgm:prSet/>
      <dgm:spPr/>
      <dgm:t>
        <a:bodyPr/>
        <a:lstStyle/>
        <a:p>
          <a:r>
            <a:rPr lang="it-IT" dirty="0"/>
            <a:t>Questa sensibilità è tuttavia modulata dalle preferenze per test positivi e asimmetrici (prive di base logica)</a:t>
          </a:r>
          <a:endParaRPr lang="en-US" dirty="0"/>
        </a:p>
      </dgm:t>
    </dgm:pt>
    <dgm:pt modelId="{0F53BFDA-29D6-4EB8-9F48-9ECC0FC0964B}" type="parTrans" cxnId="{D0465D6E-01FD-4785-9E5A-CAC39C897096}">
      <dgm:prSet/>
      <dgm:spPr/>
      <dgm:t>
        <a:bodyPr/>
        <a:lstStyle/>
        <a:p>
          <a:endParaRPr lang="en-US"/>
        </a:p>
      </dgm:t>
    </dgm:pt>
    <dgm:pt modelId="{D28C8EE9-AB7E-45EC-A257-A20774A54DE2}" type="sibTrans" cxnId="{D0465D6E-01FD-4785-9E5A-CAC39C897096}">
      <dgm:prSet/>
      <dgm:spPr/>
      <dgm:t>
        <a:bodyPr/>
        <a:lstStyle/>
        <a:p>
          <a:endParaRPr lang="en-US"/>
        </a:p>
      </dgm:t>
    </dgm:pt>
    <dgm:pt modelId="{08A425ED-1BEF-AD45-8F44-BB02ECE0943A}" type="pres">
      <dgm:prSet presAssocID="{E6B6AC86-8817-47D2-AE95-9810CA7B15BA}" presName="linear" presStyleCnt="0">
        <dgm:presLayoutVars>
          <dgm:animLvl val="lvl"/>
          <dgm:resizeHandles val="exact"/>
        </dgm:presLayoutVars>
      </dgm:prSet>
      <dgm:spPr/>
    </dgm:pt>
    <dgm:pt modelId="{ED1C33D2-31C9-B944-98E1-1684BF87C28F}" type="pres">
      <dgm:prSet presAssocID="{6ACB4BE5-02F2-4325-9188-55BC8A4379D5}" presName="parentText" presStyleLbl="node1" presStyleIdx="0" presStyleCnt="3">
        <dgm:presLayoutVars>
          <dgm:chMax val="0"/>
          <dgm:bulletEnabled val="1"/>
        </dgm:presLayoutVars>
      </dgm:prSet>
      <dgm:spPr/>
    </dgm:pt>
    <dgm:pt modelId="{77BBD8A2-02AF-DF40-9876-2219944808F2}" type="pres">
      <dgm:prSet presAssocID="{AC783D59-F68D-45B1-A0D1-8538B77A2A94}" presName="spacer" presStyleCnt="0"/>
      <dgm:spPr/>
    </dgm:pt>
    <dgm:pt modelId="{FD1D2869-63E4-8A4B-BD45-4DEA8998F87B}" type="pres">
      <dgm:prSet presAssocID="{82EF16A3-E9FA-43A3-B03A-BAC13ADC7C79}" presName="parentText" presStyleLbl="node1" presStyleIdx="1" presStyleCnt="3">
        <dgm:presLayoutVars>
          <dgm:chMax val="0"/>
          <dgm:bulletEnabled val="1"/>
        </dgm:presLayoutVars>
      </dgm:prSet>
      <dgm:spPr/>
    </dgm:pt>
    <dgm:pt modelId="{D73BB5FF-33F8-A044-B505-AEB048A4872B}" type="pres">
      <dgm:prSet presAssocID="{D9126A41-6695-4217-B6C2-29ACADBBBF73}" presName="spacer" presStyleCnt="0"/>
      <dgm:spPr/>
    </dgm:pt>
    <dgm:pt modelId="{2BB255FD-8DBE-DD4A-909B-9259C75EA15E}" type="pres">
      <dgm:prSet presAssocID="{0019D5E0-6C35-49BC-AEF9-E49782485151}" presName="parentText" presStyleLbl="node1" presStyleIdx="2" presStyleCnt="3">
        <dgm:presLayoutVars>
          <dgm:chMax val="0"/>
          <dgm:bulletEnabled val="1"/>
        </dgm:presLayoutVars>
      </dgm:prSet>
      <dgm:spPr/>
    </dgm:pt>
  </dgm:ptLst>
  <dgm:cxnLst>
    <dgm:cxn modelId="{99CECD02-6C1E-4742-848D-6D823842503B}" srcId="{E6B6AC86-8817-47D2-AE95-9810CA7B15BA}" destId="{6ACB4BE5-02F2-4325-9188-55BC8A4379D5}" srcOrd="0" destOrd="0" parTransId="{8469952E-3CE2-40BB-AD91-6C13F434D82A}" sibTransId="{AC783D59-F68D-45B1-A0D1-8538B77A2A94}"/>
    <dgm:cxn modelId="{D2630038-6E71-6F4D-8E7C-88FE3C7D4D83}" type="presOf" srcId="{82EF16A3-E9FA-43A3-B03A-BAC13ADC7C79}" destId="{FD1D2869-63E4-8A4B-BD45-4DEA8998F87B}" srcOrd="0" destOrd="0" presId="urn:microsoft.com/office/officeart/2005/8/layout/vList2"/>
    <dgm:cxn modelId="{0FD6B364-8530-AB42-93FF-010FC9B88B15}" type="presOf" srcId="{6ACB4BE5-02F2-4325-9188-55BC8A4379D5}" destId="{ED1C33D2-31C9-B944-98E1-1684BF87C28F}" srcOrd="0" destOrd="0" presId="urn:microsoft.com/office/officeart/2005/8/layout/vList2"/>
    <dgm:cxn modelId="{509B4666-CFFE-064B-8270-D6BC6865DEB1}" type="presOf" srcId="{E6B6AC86-8817-47D2-AE95-9810CA7B15BA}" destId="{08A425ED-1BEF-AD45-8F44-BB02ECE0943A}" srcOrd="0" destOrd="0" presId="urn:microsoft.com/office/officeart/2005/8/layout/vList2"/>
    <dgm:cxn modelId="{D0465D6E-01FD-4785-9E5A-CAC39C897096}" srcId="{E6B6AC86-8817-47D2-AE95-9810CA7B15BA}" destId="{0019D5E0-6C35-49BC-AEF9-E49782485151}" srcOrd="2" destOrd="0" parTransId="{0F53BFDA-29D6-4EB8-9F48-9ECC0FC0964B}" sibTransId="{D28C8EE9-AB7E-45EC-A257-A20774A54DE2}"/>
    <dgm:cxn modelId="{783279BA-4F40-FD4B-BF28-5703DADEF609}" type="presOf" srcId="{0019D5E0-6C35-49BC-AEF9-E49782485151}" destId="{2BB255FD-8DBE-DD4A-909B-9259C75EA15E}" srcOrd="0" destOrd="0" presId="urn:microsoft.com/office/officeart/2005/8/layout/vList2"/>
    <dgm:cxn modelId="{33557AEF-F206-4435-B575-55DE9765B5D7}" srcId="{E6B6AC86-8817-47D2-AE95-9810CA7B15BA}" destId="{82EF16A3-E9FA-43A3-B03A-BAC13ADC7C79}" srcOrd="1" destOrd="0" parTransId="{74F8598B-B6D3-407D-8778-D5F841A31B18}" sibTransId="{D9126A41-6695-4217-B6C2-29ACADBBBF73}"/>
    <dgm:cxn modelId="{4B9FBBA8-2DB1-EE44-88EB-6972A2219195}" type="presParOf" srcId="{08A425ED-1BEF-AD45-8F44-BB02ECE0943A}" destId="{ED1C33D2-31C9-B944-98E1-1684BF87C28F}" srcOrd="0" destOrd="0" presId="urn:microsoft.com/office/officeart/2005/8/layout/vList2"/>
    <dgm:cxn modelId="{3D174E85-FDB5-F44F-9887-EB07147EC703}" type="presParOf" srcId="{08A425ED-1BEF-AD45-8F44-BB02ECE0943A}" destId="{77BBD8A2-02AF-DF40-9876-2219944808F2}" srcOrd="1" destOrd="0" presId="urn:microsoft.com/office/officeart/2005/8/layout/vList2"/>
    <dgm:cxn modelId="{182D82FC-6AB1-E643-B675-EEFEF55470DE}" type="presParOf" srcId="{08A425ED-1BEF-AD45-8F44-BB02ECE0943A}" destId="{FD1D2869-63E4-8A4B-BD45-4DEA8998F87B}" srcOrd="2" destOrd="0" presId="urn:microsoft.com/office/officeart/2005/8/layout/vList2"/>
    <dgm:cxn modelId="{88ACF987-C40B-964C-88E7-78A60B3A94E3}" type="presParOf" srcId="{08A425ED-1BEF-AD45-8F44-BB02ECE0943A}" destId="{D73BB5FF-33F8-A044-B505-AEB048A4872B}" srcOrd="3" destOrd="0" presId="urn:microsoft.com/office/officeart/2005/8/layout/vList2"/>
    <dgm:cxn modelId="{C241F4DE-D8C6-1042-87F4-A2F9CA68B0B3}" type="presParOf" srcId="{08A425ED-1BEF-AD45-8F44-BB02ECE0943A}" destId="{2BB255FD-8DBE-DD4A-909B-9259C75EA15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67B1D42B-F271-4AB9-95E9-97DD627CB66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F9919C8-32F4-4ABC-8746-4EFAE8AE7C58}">
      <dgm:prSet/>
      <dgm:spPr/>
      <dgm:t>
        <a:bodyPr/>
        <a:lstStyle/>
        <a:p>
          <a:r>
            <a:rPr lang="it-IT"/>
            <a:t>La tendenza più solida e più spesso replicata, con diversi metodi</a:t>
          </a:r>
          <a:endParaRPr lang="en-US"/>
        </a:p>
      </dgm:t>
    </dgm:pt>
    <dgm:pt modelId="{CA7E8389-2081-4B22-B01A-AA2E53CA1DAA}" type="parTrans" cxnId="{F38176B6-2392-46DA-B73B-387D3D3C19BA}">
      <dgm:prSet/>
      <dgm:spPr/>
      <dgm:t>
        <a:bodyPr/>
        <a:lstStyle/>
        <a:p>
          <a:endParaRPr lang="en-US"/>
        </a:p>
      </dgm:t>
    </dgm:pt>
    <dgm:pt modelId="{C1B17C03-6A2B-491E-B359-80D774A0B580}" type="sibTrans" cxnId="{F38176B6-2392-46DA-B73B-387D3D3C19BA}">
      <dgm:prSet/>
      <dgm:spPr/>
      <dgm:t>
        <a:bodyPr/>
        <a:lstStyle/>
        <a:p>
          <a:endParaRPr lang="en-US"/>
        </a:p>
      </dgm:t>
    </dgm:pt>
    <dgm:pt modelId="{367E946C-C4A8-44A0-87F5-DD7A54F1C268}">
      <dgm:prSet/>
      <dgm:spPr/>
      <dgm:t>
        <a:bodyPr/>
        <a:lstStyle/>
        <a:p>
          <a:r>
            <a:rPr lang="it-IT"/>
            <a:t>Ricerca di </a:t>
          </a:r>
          <a:r>
            <a:rPr lang="it-IT" b="1"/>
            <a:t>confereme affermative </a:t>
          </a:r>
          <a:r>
            <a:rPr lang="it-IT"/>
            <a:t>e </a:t>
          </a:r>
          <a:r>
            <a:rPr lang="it-IT" b="1"/>
            <a:t>falsificazioni negative</a:t>
          </a:r>
          <a:endParaRPr lang="en-US"/>
        </a:p>
      </dgm:t>
    </dgm:pt>
    <dgm:pt modelId="{D2D89B22-D91D-43DB-A909-E441F382D672}" type="parTrans" cxnId="{E39A0799-CA88-4426-ABAA-BB06C7192F81}">
      <dgm:prSet/>
      <dgm:spPr/>
      <dgm:t>
        <a:bodyPr/>
        <a:lstStyle/>
        <a:p>
          <a:endParaRPr lang="en-US"/>
        </a:p>
      </dgm:t>
    </dgm:pt>
    <dgm:pt modelId="{65AE8C2E-86A8-493E-9AAD-3D00812718D4}" type="sibTrans" cxnId="{E39A0799-CA88-4426-ABAA-BB06C7192F81}">
      <dgm:prSet/>
      <dgm:spPr/>
      <dgm:t>
        <a:bodyPr/>
        <a:lstStyle/>
        <a:p>
          <a:endParaRPr lang="en-US"/>
        </a:p>
      </dgm:t>
    </dgm:pt>
    <dgm:pt modelId="{D3F8C9CD-BD01-4425-BB68-2EF972DFF297}">
      <dgm:prSet/>
      <dgm:spPr/>
      <dgm:t>
        <a:bodyPr/>
        <a:lstStyle/>
        <a:p>
          <a:r>
            <a:rPr lang="it-IT"/>
            <a:t>Tendenza priva di basi logiche, ma con conseguenze molto importanti</a:t>
          </a:r>
          <a:endParaRPr lang="en-US"/>
        </a:p>
      </dgm:t>
    </dgm:pt>
    <dgm:pt modelId="{8247F0FA-95B3-4F2A-888D-0B3E010327D7}" type="parTrans" cxnId="{66ECEF1D-3709-4645-BE86-D9D3A57CA884}">
      <dgm:prSet/>
      <dgm:spPr/>
      <dgm:t>
        <a:bodyPr/>
        <a:lstStyle/>
        <a:p>
          <a:endParaRPr lang="en-US"/>
        </a:p>
      </dgm:t>
    </dgm:pt>
    <dgm:pt modelId="{FC31FE36-5215-408C-9327-7F1091B6C7FB}" type="sibTrans" cxnId="{66ECEF1D-3709-4645-BE86-D9D3A57CA884}">
      <dgm:prSet/>
      <dgm:spPr/>
      <dgm:t>
        <a:bodyPr/>
        <a:lstStyle/>
        <a:p>
          <a:endParaRPr lang="en-US"/>
        </a:p>
      </dgm:t>
    </dgm:pt>
    <dgm:pt modelId="{8D2E13BD-87F0-FB4F-8E71-A2E18799A548}" type="pres">
      <dgm:prSet presAssocID="{67B1D42B-F271-4AB9-95E9-97DD627CB66C}" presName="linear" presStyleCnt="0">
        <dgm:presLayoutVars>
          <dgm:animLvl val="lvl"/>
          <dgm:resizeHandles val="exact"/>
        </dgm:presLayoutVars>
      </dgm:prSet>
      <dgm:spPr/>
    </dgm:pt>
    <dgm:pt modelId="{BD20AB82-4270-1046-9F9A-D0D1B0F47738}" type="pres">
      <dgm:prSet presAssocID="{EF9919C8-32F4-4ABC-8746-4EFAE8AE7C58}" presName="parentText" presStyleLbl="node1" presStyleIdx="0" presStyleCnt="3">
        <dgm:presLayoutVars>
          <dgm:chMax val="0"/>
          <dgm:bulletEnabled val="1"/>
        </dgm:presLayoutVars>
      </dgm:prSet>
      <dgm:spPr/>
    </dgm:pt>
    <dgm:pt modelId="{1760C346-40AC-FD4B-B19E-E63E44DBF113}" type="pres">
      <dgm:prSet presAssocID="{C1B17C03-6A2B-491E-B359-80D774A0B580}" presName="spacer" presStyleCnt="0"/>
      <dgm:spPr/>
    </dgm:pt>
    <dgm:pt modelId="{605317A4-FAB0-404E-84AB-2A445BC3370E}" type="pres">
      <dgm:prSet presAssocID="{367E946C-C4A8-44A0-87F5-DD7A54F1C268}" presName="parentText" presStyleLbl="node1" presStyleIdx="1" presStyleCnt="3">
        <dgm:presLayoutVars>
          <dgm:chMax val="0"/>
          <dgm:bulletEnabled val="1"/>
        </dgm:presLayoutVars>
      </dgm:prSet>
      <dgm:spPr/>
    </dgm:pt>
    <dgm:pt modelId="{DCC2CA77-0966-C24E-A134-876EFF67ACD0}" type="pres">
      <dgm:prSet presAssocID="{65AE8C2E-86A8-493E-9AAD-3D00812718D4}" presName="spacer" presStyleCnt="0"/>
      <dgm:spPr/>
    </dgm:pt>
    <dgm:pt modelId="{64AAB996-D4C2-7147-A067-9826672B4746}" type="pres">
      <dgm:prSet presAssocID="{D3F8C9CD-BD01-4425-BB68-2EF972DFF297}" presName="parentText" presStyleLbl="node1" presStyleIdx="2" presStyleCnt="3">
        <dgm:presLayoutVars>
          <dgm:chMax val="0"/>
          <dgm:bulletEnabled val="1"/>
        </dgm:presLayoutVars>
      </dgm:prSet>
      <dgm:spPr/>
    </dgm:pt>
  </dgm:ptLst>
  <dgm:cxnLst>
    <dgm:cxn modelId="{66ECEF1D-3709-4645-BE86-D9D3A57CA884}" srcId="{67B1D42B-F271-4AB9-95E9-97DD627CB66C}" destId="{D3F8C9CD-BD01-4425-BB68-2EF972DFF297}" srcOrd="2" destOrd="0" parTransId="{8247F0FA-95B3-4F2A-888D-0B3E010327D7}" sibTransId="{FC31FE36-5215-408C-9327-7F1091B6C7FB}"/>
    <dgm:cxn modelId="{972C1B45-A943-204A-A987-EA951B227948}" type="presOf" srcId="{EF9919C8-32F4-4ABC-8746-4EFAE8AE7C58}" destId="{BD20AB82-4270-1046-9F9A-D0D1B0F47738}" srcOrd="0" destOrd="0" presId="urn:microsoft.com/office/officeart/2005/8/layout/vList2"/>
    <dgm:cxn modelId="{C664BC4C-61A1-4C4D-BEF1-21377C5C4132}" type="presOf" srcId="{67B1D42B-F271-4AB9-95E9-97DD627CB66C}" destId="{8D2E13BD-87F0-FB4F-8E71-A2E18799A548}" srcOrd="0" destOrd="0" presId="urn:microsoft.com/office/officeart/2005/8/layout/vList2"/>
    <dgm:cxn modelId="{F608ED80-9F03-9941-A077-0FBEE6515133}" type="presOf" srcId="{D3F8C9CD-BD01-4425-BB68-2EF972DFF297}" destId="{64AAB996-D4C2-7147-A067-9826672B4746}" srcOrd="0" destOrd="0" presId="urn:microsoft.com/office/officeart/2005/8/layout/vList2"/>
    <dgm:cxn modelId="{E39A0799-CA88-4426-ABAA-BB06C7192F81}" srcId="{67B1D42B-F271-4AB9-95E9-97DD627CB66C}" destId="{367E946C-C4A8-44A0-87F5-DD7A54F1C268}" srcOrd="1" destOrd="0" parTransId="{D2D89B22-D91D-43DB-A909-E441F382D672}" sibTransId="{65AE8C2E-86A8-493E-9AAD-3D00812718D4}"/>
    <dgm:cxn modelId="{F38176B6-2392-46DA-B73B-387D3D3C19BA}" srcId="{67B1D42B-F271-4AB9-95E9-97DD627CB66C}" destId="{EF9919C8-32F4-4ABC-8746-4EFAE8AE7C58}" srcOrd="0" destOrd="0" parTransId="{CA7E8389-2081-4B22-B01A-AA2E53CA1DAA}" sibTransId="{C1B17C03-6A2B-491E-B359-80D774A0B580}"/>
    <dgm:cxn modelId="{6B0ACFE2-FA19-EE47-ACCD-03C9EBDBEE4B}" type="presOf" srcId="{367E946C-C4A8-44A0-87F5-DD7A54F1C268}" destId="{605317A4-FAB0-404E-84AB-2A445BC3370E}" srcOrd="0" destOrd="0" presId="urn:microsoft.com/office/officeart/2005/8/layout/vList2"/>
    <dgm:cxn modelId="{D9786327-F25D-964D-BC71-FD8715B928CB}" type="presParOf" srcId="{8D2E13BD-87F0-FB4F-8E71-A2E18799A548}" destId="{BD20AB82-4270-1046-9F9A-D0D1B0F47738}" srcOrd="0" destOrd="0" presId="urn:microsoft.com/office/officeart/2005/8/layout/vList2"/>
    <dgm:cxn modelId="{B27B432C-5E6B-9041-90C8-CB27AAC3983A}" type="presParOf" srcId="{8D2E13BD-87F0-FB4F-8E71-A2E18799A548}" destId="{1760C346-40AC-FD4B-B19E-E63E44DBF113}" srcOrd="1" destOrd="0" presId="urn:microsoft.com/office/officeart/2005/8/layout/vList2"/>
    <dgm:cxn modelId="{4135D240-E350-F346-B4B9-1BA377820D8B}" type="presParOf" srcId="{8D2E13BD-87F0-FB4F-8E71-A2E18799A548}" destId="{605317A4-FAB0-404E-84AB-2A445BC3370E}" srcOrd="2" destOrd="0" presId="urn:microsoft.com/office/officeart/2005/8/layout/vList2"/>
    <dgm:cxn modelId="{19F28269-179E-544A-A7C9-91F9270D51C8}" type="presParOf" srcId="{8D2E13BD-87F0-FB4F-8E71-A2E18799A548}" destId="{DCC2CA77-0966-C24E-A134-876EFF67ACD0}" srcOrd="3" destOrd="0" presId="urn:microsoft.com/office/officeart/2005/8/layout/vList2"/>
    <dgm:cxn modelId="{6F0F0043-6633-984C-856A-3C07929900A9}" type="presParOf" srcId="{8D2E13BD-87F0-FB4F-8E71-A2E18799A548}" destId="{64AAB996-D4C2-7147-A067-9826672B4746}"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1A617EB0-1A93-4DF6-A30E-50749B35CF08}" type="doc">
      <dgm:prSet loTypeId="urn:microsoft.com/office/officeart/2005/8/layout/list1" loCatId="list" qsTypeId="urn:microsoft.com/office/officeart/2005/8/quickstyle/simple4" qsCatId="simple" csTypeId="urn:microsoft.com/office/officeart/2005/8/colors/colorful2" csCatId="colorful" phldr="1"/>
      <dgm:spPr/>
      <dgm:t>
        <a:bodyPr/>
        <a:lstStyle/>
        <a:p>
          <a:endParaRPr lang="en-US"/>
        </a:p>
      </dgm:t>
    </dgm:pt>
    <dgm:pt modelId="{C2ED89B5-71F1-4089-B207-CC957B23ABCB}">
      <dgm:prSet/>
      <dgm:spPr/>
      <dgm:t>
        <a:bodyPr/>
        <a:lstStyle/>
        <a:p>
          <a:r>
            <a:rPr lang="it-IT"/>
            <a:t>Conferme di rituali superstiziosi</a:t>
          </a:r>
          <a:endParaRPr lang="en-US"/>
        </a:p>
      </dgm:t>
    </dgm:pt>
    <dgm:pt modelId="{9AABD3E7-DD50-4685-8DCC-3DF36AD6DFB0}" type="parTrans" cxnId="{4197BAE7-E9F6-4DAE-88BA-516C84AEA7FD}">
      <dgm:prSet/>
      <dgm:spPr/>
      <dgm:t>
        <a:bodyPr/>
        <a:lstStyle/>
        <a:p>
          <a:endParaRPr lang="en-US"/>
        </a:p>
      </dgm:t>
    </dgm:pt>
    <dgm:pt modelId="{A67CD8E1-B025-4FCE-AB2E-455F410BCA93}" type="sibTrans" cxnId="{4197BAE7-E9F6-4DAE-88BA-516C84AEA7FD}">
      <dgm:prSet/>
      <dgm:spPr/>
      <dgm:t>
        <a:bodyPr/>
        <a:lstStyle/>
        <a:p>
          <a:endParaRPr lang="en-US"/>
        </a:p>
      </dgm:t>
    </dgm:pt>
    <dgm:pt modelId="{035DF463-8B16-4B65-8C3B-46457253E31A}">
      <dgm:prSet/>
      <dgm:spPr/>
      <dgm:t>
        <a:bodyPr/>
        <a:lstStyle/>
        <a:p>
          <a:r>
            <a:rPr lang="it-IT"/>
            <a:t>Riti inutili fatti per propiziare eventi che prima o poi avvengono comunque</a:t>
          </a:r>
          <a:endParaRPr lang="en-US"/>
        </a:p>
      </dgm:t>
    </dgm:pt>
    <dgm:pt modelId="{F31FC197-8559-41FD-B31B-C2F97E47101F}" type="parTrans" cxnId="{8495BE3A-1DCC-4015-ACB3-E32E5CE4D516}">
      <dgm:prSet/>
      <dgm:spPr/>
      <dgm:t>
        <a:bodyPr/>
        <a:lstStyle/>
        <a:p>
          <a:endParaRPr lang="en-US"/>
        </a:p>
      </dgm:t>
    </dgm:pt>
    <dgm:pt modelId="{E9430F6E-5595-4B16-A63D-F5102288122C}" type="sibTrans" cxnId="{8495BE3A-1DCC-4015-ACB3-E32E5CE4D516}">
      <dgm:prSet/>
      <dgm:spPr/>
      <dgm:t>
        <a:bodyPr/>
        <a:lstStyle/>
        <a:p>
          <a:endParaRPr lang="en-US"/>
        </a:p>
      </dgm:t>
    </dgm:pt>
    <dgm:pt modelId="{CE1AF432-3136-4223-8693-50E2EC83286E}">
      <dgm:prSet/>
      <dgm:spPr/>
      <dgm:t>
        <a:bodyPr/>
        <a:lstStyle/>
        <a:p>
          <a:r>
            <a:rPr lang="it-IT"/>
            <a:t>E che quindi trovano regolarmente la loro conferma</a:t>
          </a:r>
          <a:endParaRPr lang="en-US"/>
        </a:p>
      </dgm:t>
    </dgm:pt>
    <dgm:pt modelId="{19245121-BF61-4953-ADC7-6F5AB0F48A0A}" type="parTrans" cxnId="{5A467CE5-A30F-42F7-9CC3-6ABEC6838F0B}">
      <dgm:prSet/>
      <dgm:spPr/>
      <dgm:t>
        <a:bodyPr/>
        <a:lstStyle/>
        <a:p>
          <a:endParaRPr lang="en-US"/>
        </a:p>
      </dgm:t>
    </dgm:pt>
    <dgm:pt modelId="{434B5796-6DB2-4332-B06C-365916A38695}" type="sibTrans" cxnId="{5A467CE5-A30F-42F7-9CC3-6ABEC6838F0B}">
      <dgm:prSet/>
      <dgm:spPr/>
      <dgm:t>
        <a:bodyPr/>
        <a:lstStyle/>
        <a:p>
          <a:endParaRPr lang="en-US"/>
        </a:p>
      </dgm:t>
    </dgm:pt>
    <dgm:pt modelId="{701CCF86-5220-4304-AB1E-F314ABD682DD}">
      <dgm:prSet/>
      <dgm:spPr/>
      <dgm:t>
        <a:bodyPr/>
        <a:lstStyle/>
        <a:p>
          <a:r>
            <a:rPr lang="it-IT"/>
            <a:t>Conferma di pregiudizi </a:t>
          </a:r>
          <a:endParaRPr lang="en-US"/>
        </a:p>
      </dgm:t>
    </dgm:pt>
    <dgm:pt modelId="{BF610630-185E-42DC-9267-0E8A042F0D00}" type="parTrans" cxnId="{1AEE3BAB-9B17-429F-9EC2-4C24F2DC71EF}">
      <dgm:prSet/>
      <dgm:spPr/>
      <dgm:t>
        <a:bodyPr/>
        <a:lstStyle/>
        <a:p>
          <a:endParaRPr lang="en-US"/>
        </a:p>
      </dgm:t>
    </dgm:pt>
    <dgm:pt modelId="{0973A055-FB56-458B-B33F-269EC8E02F67}" type="sibTrans" cxnId="{1AEE3BAB-9B17-429F-9EC2-4C24F2DC71EF}">
      <dgm:prSet/>
      <dgm:spPr/>
      <dgm:t>
        <a:bodyPr/>
        <a:lstStyle/>
        <a:p>
          <a:endParaRPr lang="en-US"/>
        </a:p>
      </dgm:t>
    </dgm:pt>
    <dgm:pt modelId="{615E7A38-94DE-4713-A657-F47EA79E7FA7}">
      <dgm:prSet/>
      <dgm:spPr/>
      <dgm:t>
        <a:bodyPr/>
        <a:lstStyle/>
        <a:p>
          <a:r>
            <a:rPr lang="it-IT" dirty="0"/>
            <a:t>Per esempio, quando si aggiungono inutilmente alcune </a:t>
          </a:r>
          <a:r>
            <a:rPr lang="it-IT" dirty="0" err="1"/>
            <a:t>caratteristche</a:t>
          </a:r>
          <a:r>
            <a:rPr lang="it-IT" dirty="0"/>
            <a:t> irrilevanti ai criteri per selezionare  persone da assumere</a:t>
          </a:r>
          <a:endParaRPr lang="en-US" dirty="0"/>
        </a:p>
      </dgm:t>
    </dgm:pt>
    <dgm:pt modelId="{5CFF78CF-2225-4DF3-AC18-D5C065318D39}" type="parTrans" cxnId="{B1FA5EF0-75CD-4EED-AEF9-D7C21FE9169E}">
      <dgm:prSet/>
      <dgm:spPr/>
      <dgm:t>
        <a:bodyPr/>
        <a:lstStyle/>
        <a:p>
          <a:endParaRPr lang="en-US"/>
        </a:p>
      </dgm:t>
    </dgm:pt>
    <dgm:pt modelId="{AE95DBAD-DE5F-4F39-BF00-94ECF5889197}" type="sibTrans" cxnId="{B1FA5EF0-75CD-4EED-AEF9-D7C21FE9169E}">
      <dgm:prSet/>
      <dgm:spPr/>
      <dgm:t>
        <a:bodyPr/>
        <a:lstStyle/>
        <a:p>
          <a:endParaRPr lang="en-US"/>
        </a:p>
      </dgm:t>
    </dgm:pt>
    <dgm:pt modelId="{1A103CF6-0DC0-2240-85A3-2BB7EB85FC8D}" type="pres">
      <dgm:prSet presAssocID="{1A617EB0-1A93-4DF6-A30E-50749B35CF08}" presName="linear" presStyleCnt="0">
        <dgm:presLayoutVars>
          <dgm:dir/>
          <dgm:animLvl val="lvl"/>
          <dgm:resizeHandles val="exact"/>
        </dgm:presLayoutVars>
      </dgm:prSet>
      <dgm:spPr/>
    </dgm:pt>
    <dgm:pt modelId="{2D6C5248-776F-E94C-BBC4-BA912CD0B40C}" type="pres">
      <dgm:prSet presAssocID="{C2ED89B5-71F1-4089-B207-CC957B23ABCB}" presName="parentLin" presStyleCnt="0"/>
      <dgm:spPr/>
    </dgm:pt>
    <dgm:pt modelId="{3191F8D6-F43D-A14C-BD05-4497773F3207}" type="pres">
      <dgm:prSet presAssocID="{C2ED89B5-71F1-4089-B207-CC957B23ABCB}" presName="parentLeftMargin" presStyleLbl="node1" presStyleIdx="0" presStyleCnt="2"/>
      <dgm:spPr/>
    </dgm:pt>
    <dgm:pt modelId="{46E2F2FA-76E2-DF4A-8AA0-31A3890E0F40}" type="pres">
      <dgm:prSet presAssocID="{C2ED89B5-71F1-4089-B207-CC957B23ABCB}" presName="parentText" presStyleLbl="node1" presStyleIdx="0" presStyleCnt="2">
        <dgm:presLayoutVars>
          <dgm:chMax val="0"/>
          <dgm:bulletEnabled val="1"/>
        </dgm:presLayoutVars>
      </dgm:prSet>
      <dgm:spPr/>
    </dgm:pt>
    <dgm:pt modelId="{FA44E26E-4A1D-4C45-B26E-00930E9C0294}" type="pres">
      <dgm:prSet presAssocID="{C2ED89B5-71F1-4089-B207-CC957B23ABCB}" presName="negativeSpace" presStyleCnt="0"/>
      <dgm:spPr/>
    </dgm:pt>
    <dgm:pt modelId="{F8E4D4DA-AAEB-5D46-8A39-F78572E66B1E}" type="pres">
      <dgm:prSet presAssocID="{C2ED89B5-71F1-4089-B207-CC957B23ABCB}" presName="childText" presStyleLbl="conFgAcc1" presStyleIdx="0" presStyleCnt="2">
        <dgm:presLayoutVars>
          <dgm:bulletEnabled val="1"/>
        </dgm:presLayoutVars>
      </dgm:prSet>
      <dgm:spPr/>
    </dgm:pt>
    <dgm:pt modelId="{900A44D3-A8DC-5C43-9232-8BD4F46083F2}" type="pres">
      <dgm:prSet presAssocID="{A67CD8E1-B025-4FCE-AB2E-455F410BCA93}" presName="spaceBetweenRectangles" presStyleCnt="0"/>
      <dgm:spPr/>
    </dgm:pt>
    <dgm:pt modelId="{376ABAA3-A936-8A4E-9EDC-B1FAD1C03DB2}" type="pres">
      <dgm:prSet presAssocID="{701CCF86-5220-4304-AB1E-F314ABD682DD}" presName="parentLin" presStyleCnt="0"/>
      <dgm:spPr/>
    </dgm:pt>
    <dgm:pt modelId="{56AE56A6-30CA-274C-8001-A71F46BCB9F6}" type="pres">
      <dgm:prSet presAssocID="{701CCF86-5220-4304-AB1E-F314ABD682DD}" presName="parentLeftMargin" presStyleLbl="node1" presStyleIdx="0" presStyleCnt="2"/>
      <dgm:spPr/>
    </dgm:pt>
    <dgm:pt modelId="{60A434C1-B8C8-2044-AC51-BD328F2BA1AD}" type="pres">
      <dgm:prSet presAssocID="{701CCF86-5220-4304-AB1E-F314ABD682DD}" presName="parentText" presStyleLbl="node1" presStyleIdx="1" presStyleCnt="2">
        <dgm:presLayoutVars>
          <dgm:chMax val="0"/>
          <dgm:bulletEnabled val="1"/>
        </dgm:presLayoutVars>
      </dgm:prSet>
      <dgm:spPr/>
    </dgm:pt>
    <dgm:pt modelId="{4BD83F4F-071D-7D44-8045-354B01B0230F}" type="pres">
      <dgm:prSet presAssocID="{701CCF86-5220-4304-AB1E-F314ABD682DD}" presName="negativeSpace" presStyleCnt="0"/>
      <dgm:spPr/>
    </dgm:pt>
    <dgm:pt modelId="{3EB2910D-B4C2-0644-9142-3621ED994CE9}" type="pres">
      <dgm:prSet presAssocID="{701CCF86-5220-4304-AB1E-F314ABD682DD}" presName="childText" presStyleLbl="conFgAcc1" presStyleIdx="1" presStyleCnt="2">
        <dgm:presLayoutVars>
          <dgm:bulletEnabled val="1"/>
        </dgm:presLayoutVars>
      </dgm:prSet>
      <dgm:spPr/>
    </dgm:pt>
  </dgm:ptLst>
  <dgm:cxnLst>
    <dgm:cxn modelId="{170C5B14-91A8-C741-B703-F9A3F1787E74}" type="presOf" srcId="{701CCF86-5220-4304-AB1E-F314ABD682DD}" destId="{56AE56A6-30CA-274C-8001-A71F46BCB9F6}" srcOrd="0" destOrd="0" presId="urn:microsoft.com/office/officeart/2005/8/layout/list1"/>
    <dgm:cxn modelId="{7DABD51D-0F89-0741-BDDA-BE37A40097F6}" type="presOf" srcId="{615E7A38-94DE-4713-A657-F47EA79E7FA7}" destId="{3EB2910D-B4C2-0644-9142-3621ED994CE9}" srcOrd="0" destOrd="0" presId="urn:microsoft.com/office/officeart/2005/8/layout/list1"/>
    <dgm:cxn modelId="{9E82C523-0C4B-9F45-A5B2-8B34196103C6}" type="presOf" srcId="{1A617EB0-1A93-4DF6-A30E-50749B35CF08}" destId="{1A103CF6-0DC0-2240-85A3-2BB7EB85FC8D}" srcOrd="0" destOrd="0" presId="urn:microsoft.com/office/officeart/2005/8/layout/list1"/>
    <dgm:cxn modelId="{8495BE3A-1DCC-4015-ACB3-E32E5CE4D516}" srcId="{C2ED89B5-71F1-4089-B207-CC957B23ABCB}" destId="{035DF463-8B16-4B65-8C3B-46457253E31A}" srcOrd="0" destOrd="0" parTransId="{F31FC197-8559-41FD-B31B-C2F97E47101F}" sibTransId="{E9430F6E-5595-4B16-A63D-F5102288122C}"/>
    <dgm:cxn modelId="{DA663F7C-0CA8-B84D-A986-7A8A0B82A86C}" type="presOf" srcId="{035DF463-8B16-4B65-8C3B-46457253E31A}" destId="{F8E4D4DA-AAEB-5D46-8A39-F78572E66B1E}" srcOrd="0" destOrd="0" presId="urn:microsoft.com/office/officeart/2005/8/layout/list1"/>
    <dgm:cxn modelId="{3F78D3A7-5B0B-7942-B8A0-5551C041BEA1}" type="presOf" srcId="{701CCF86-5220-4304-AB1E-F314ABD682DD}" destId="{60A434C1-B8C8-2044-AC51-BD328F2BA1AD}" srcOrd="1" destOrd="0" presId="urn:microsoft.com/office/officeart/2005/8/layout/list1"/>
    <dgm:cxn modelId="{1AEE3BAB-9B17-429F-9EC2-4C24F2DC71EF}" srcId="{1A617EB0-1A93-4DF6-A30E-50749B35CF08}" destId="{701CCF86-5220-4304-AB1E-F314ABD682DD}" srcOrd="1" destOrd="0" parTransId="{BF610630-185E-42DC-9267-0E8A042F0D00}" sibTransId="{0973A055-FB56-458B-B33F-269EC8E02F67}"/>
    <dgm:cxn modelId="{6EBFFBD3-35C4-7742-B62F-860CCB9C57D7}" type="presOf" srcId="{CE1AF432-3136-4223-8693-50E2EC83286E}" destId="{F8E4D4DA-AAEB-5D46-8A39-F78572E66B1E}" srcOrd="0" destOrd="1" presId="urn:microsoft.com/office/officeart/2005/8/layout/list1"/>
    <dgm:cxn modelId="{0238C8E2-D11F-C24F-B981-11AA6EF613F3}" type="presOf" srcId="{C2ED89B5-71F1-4089-B207-CC957B23ABCB}" destId="{3191F8D6-F43D-A14C-BD05-4497773F3207}" srcOrd="0" destOrd="0" presId="urn:microsoft.com/office/officeart/2005/8/layout/list1"/>
    <dgm:cxn modelId="{5A467CE5-A30F-42F7-9CC3-6ABEC6838F0B}" srcId="{C2ED89B5-71F1-4089-B207-CC957B23ABCB}" destId="{CE1AF432-3136-4223-8693-50E2EC83286E}" srcOrd="1" destOrd="0" parTransId="{19245121-BF61-4953-ADC7-6F5AB0F48A0A}" sibTransId="{434B5796-6DB2-4332-B06C-365916A38695}"/>
    <dgm:cxn modelId="{4197BAE7-E9F6-4DAE-88BA-516C84AEA7FD}" srcId="{1A617EB0-1A93-4DF6-A30E-50749B35CF08}" destId="{C2ED89B5-71F1-4089-B207-CC957B23ABCB}" srcOrd="0" destOrd="0" parTransId="{9AABD3E7-DD50-4685-8DCC-3DF36AD6DFB0}" sibTransId="{A67CD8E1-B025-4FCE-AB2E-455F410BCA93}"/>
    <dgm:cxn modelId="{B1FA5EF0-75CD-4EED-AEF9-D7C21FE9169E}" srcId="{701CCF86-5220-4304-AB1E-F314ABD682DD}" destId="{615E7A38-94DE-4713-A657-F47EA79E7FA7}" srcOrd="0" destOrd="0" parTransId="{5CFF78CF-2225-4DF3-AC18-D5C065318D39}" sibTransId="{AE95DBAD-DE5F-4F39-BF00-94ECF5889197}"/>
    <dgm:cxn modelId="{D5398EF5-4E6A-2F40-9A07-EEF5759D30DF}" type="presOf" srcId="{C2ED89B5-71F1-4089-B207-CC957B23ABCB}" destId="{46E2F2FA-76E2-DF4A-8AA0-31A3890E0F40}" srcOrd="1" destOrd="0" presId="urn:microsoft.com/office/officeart/2005/8/layout/list1"/>
    <dgm:cxn modelId="{99DFEE11-0125-E64D-9E72-09AAED4F2CD1}" type="presParOf" srcId="{1A103CF6-0DC0-2240-85A3-2BB7EB85FC8D}" destId="{2D6C5248-776F-E94C-BBC4-BA912CD0B40C}" srcOrd="0" destOrd="0" presId="urn:microsoft.com/office/officeart/2005/8/layout/list1"/>
    <dgm:cxn modelId="{AE854B42-253C-A547-A2C5-0F1E8908132B}" type="presParOf" srcId="{2D6C5248-776F-E94C-BBC4-BA912CD0B40C}" destId="{3191F8D6-F43D-A14C-BD05-4497773F3207}" srcOrd="0" destOrd="0" presId="urn:microsoft.com/office/officeart/2005/8/layout/list1"/>
    <dgm:cxn modelId="{D40FEB9E-C282-214E-A385-1E8CE2E3469A}" type="presParOf" srcId="{2D6C5248-776F-E94C-BBC4-BA912CD0B40C}" destId="{46E2F2FA-76E2-DF4A-8AA0-31A3890E0F40}" srcOrd="1" destOrd="0" presId="urn:microsoft.com/office/officeart/2005/8/layout/list1"/>
    <dgm:cxn modelId="{7239F640-A3C3-DB47-8E94-D718C19179C1}" type="presParOf" srcId="{1A103CF6-0DC0-2240-85A3-2BB7EB85FC8D}" destId="{FA44E26E-4A1D-4C45-B26E-00930E9C0294}" srcOrd="1" destOrd="0" presId="urn:microsoft.com/office/officeart/2005/8/layout/list1"/>
    <dgm:cxn modelId="{393E155A-FA36-4240-B908-D68076DF3AD2}" type="presParOf" srcId="{1A103CF6-0DC0-2240-85A3-2BB7EB85FC8D}" destId="{F8E4D4DA-AAEB-5D46-8A39-F78572E66B1E}" srcOrd="2" destOrd="0" presId="urn:microsoft.com/office/officeart/2005/8/layout/list1"/>
    <dgm:cxn modelId="{182E10CE-07C2-FC40-A3FA-6FCA95BB5651}" type="presParOf" srcId="{1A103CF6-0DC0-2240-85A3-2BB7EB85FC8D}" destId="{900A44D3-A8DC-5C43-9232-8BD4F46083F2}" srcOrd="3" destOrd="0" presId="urn:microsoft.com/office/officeart/2005/8/layout/list1"/>
    <dgm:cxn modelId="{57393855-510E-BF41-96F8-C1C6B5294CD9}" type="presParOf" srcId="{1A103CF6-0DC0-2240-85A3-2BB7EB85FC8D}" destId="{376ABAA3-A936-8A4E-9EDC-B1FAD1C03DB2}" srcOrd="4" destOrd="0" presId="urn:microsoft.com/office/officeart/2005/8/layout/list1"/>
    <dgm:cxn modelId="{972ACC26-6813-A944-A6D3-0BB5EE45359E}" type="presParOf" srcId="{376ABAA3-A936-8A4E-9EDC-B1FAD1C03DB2}" destId="{56AE56A6-30CA-274C-8001-A71F46BCB9F6}" srcOrd="0" destOrd="0" presId="urn:microsoft.com/office/officeart/2005/8/layout/list1"/>
    <dgm:cxn modelId="{59CD9BD9-9C75-8942-97A2-BF0BFA093075}" type="presParOf" srcId="{376ABAA3-A936-8A4E-9EDC-B1FAD1C03DB2}" destId="{60A434C1-B8C8-2044-AC51-BD328F2BA1AD}" srcOrd="1" destOrd="0" presId="urn:microsoft.com/office/officeart/2005/8/layout/list1"/>
    <dgm:cxn modelId="{3E48DC03-0306-7448-9078-DD68B92A8A35}" type="presParOf" srcId="{1A103CF6-0DC0-2240-85A3-2BB7EB85FC8D}" destId="{4BD83F4F-071D-7D44-8045-354B01B0230F}" srcOrd="5" destOrd="0" presId="urn:microsoft.com/office/officeart/2005/8/layout/list1"/>
    <dgm:cxn modelId="{1220054E-5B6A-8C47-822F-AC30B657C50E}" type="presParOf" srcId="{1A103CF6-0DC0-2240-85A3-2BB7EB85FC8D}" destId="{3EB2910D-B4C2-0644-9142-3621ED994CE9}"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C3C42B81-796D-42CC-ADF6-6CFB153AD3C5}"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1708DABA-ED4A-4029-8F4C-F05480E8CDED}">
      <dgm:prSet/>
      <dgm:spPr/>
      <dgm:t>
        <a:bodyPr/>
        <a:lstStyle/>
        <a:p>
          <a:r>
            <a:rPr lang="it-IT"/>
            <a:t>Il controllo positivo è la tendenza a porre domande che avrebbero risposta affermativa se l’ipotesi fosse corretta</a:t>
          </a:r>
          <a:endParaRPr lang="en-US"/>
        </a:p>
      </dgm:t>
    </dgm:pt>
    <dgm:pt modelId="{9A9AAE0B-8B57-49DA-8B30-760DBD1BD34F}" type="parTrans" cxnId="{14DA3EB4-9716-47AA-9AD6-9C57E0B0D7AC}">
      <dgm:prSet/>
      <dgm:spPr/>
      <dgm:t>
        <a:bodyPr/>
        <a:lstStyle/>
        <a:p>
          <a:endParaRPr lang="en-US"/>
        </a:p>
      </dgm:t>
    </dgm:pt>
    <dgm:pt modelId="{F91238E0-D058-43AC-A24A-B18056CAD7BC}" type="sibTrans" cxnId="{14DA3EB4-9716-47AA-9AD6-9C57E0B0D7AC}">
      <dgm:prSet/>
      <dgm:spPr/>
      <dgm:t>
        <a:bodyPr/>
        <a:lstStyle/>
        <a:p>
          <a:endParaRPr lang="en-US"/>
        </a:p>
      </dgm:t>
    </dgm:pt>
    <dgm:pt modelId="{23B636C0-409A-49CA-A6F0-FCAD329251FA}">
      <dgm:prSet/>
      <dgm:spPr/>
      <dgm:t>
        <a:bodyPr/>
        <a:lstStyle/>
        <a:p>
          <a:r>
            <a:rPr lang="it-IT"/>
            <a:t>L’acquiescenza aumenta la probabilità di ricevere risposte affermative, a prescindere che l’ipotesi sia corretta o no</a:t>
          </a:r>
          <a:endParaRPr lang="en-US"/>
        </a:p>
      </dgm:t>
    </dgm:pt>
    <dgm:pt modelId="{E25D2EA3-9BBF-4D4B-A413-E5CA020B4D76}" type="parTrans" cxnId="{8CF503E8-9DC3-43D8-88EB-26CDD99FD360}">
      <dgm:prSet/>
      <dgm:spPr/>
      <dgm:t>
        <a:bodyPr/>
        <a:lstStyle/>
        <a:p>
          <a:endParaRPr lang="en-US"/>
        </a:p>
      </dgm:t>
    </dgm:pt>
    <dgm:pt modelId="{E69A18C4-156A-4903-870C-8043DEB230CC}" type="sibTrans" cxnId="{8CF503E8-9DC3-43D8-88EB-26CDD99FD360}">
      <dgm:prSet/>
      <dgm:spPr/>
      <dgm:t>
        <a:bodyPr/>
        <a:lstStyle/>
        <a:p>
          <a:endParaRPr lang="en-US"/>
        </a:p>
      </dgm:t>
    </dgm:pt>
    <dgm:pt modelId="{68A6662D-BBBB-44B1-8F95-01BB678D94FF}">
      <dgm:prSet/>
      <dgm:spPr/>
      <dgm:t>
        <a:bodyPr/>
        <a:lstStyle/>
        <a:p>
          <a:r>
            <a:rPr lang="it-IT"/>
            <a:t>Risultato: in contesti di acquiescenza, il controllo positivo porta ad un </a:t>
          </a:r>
          <a:r>
            <a:rPr lang="it-IT" b="1"/>
            <a:t>innalzamento</a:t>
          </a:r>
          <a:r>
            <a:rPr lang="it-IT"/>
            <a:t> della probabilità di riscontrare conferme, e alla conferma impropria delle ipotesi controllate</a:t>
          </a:r>
          <a:endParaRPr lang="en-US"/>
        </a:p>
      </dgm:t>
    </dgm:pt>
    <dgm:pt modelId="{5738029D-58A5-4A8A-9F58-E917FCA4B00A}" type="parTrans" cxnId="{2847279D-3CC6-4F04-9F4B-20988AE46789}">
      <dgm:prSet/>
      <dgm:spPr/>
      <dgm:t>
        <a:bodyPr/>
        <a:lstStyle/>
        <a:p>
          <a:endParaRPr lang="en-US"/>
        </a:p>
      </dgm:t>
    </dgm:pt>
    <dgm:pt modelId="{FE5E21F8-BA1C-4DE3-8CA5-AD7F184FB840}" type="sibTrans" cxnId="{2847279D-3CC6-4F04-9F4B-20988AE46789}">
      <dgm:prSet/>
      <dgm:spPr/>
      <dgm:t>
        <a:bodyPr/>
        <a:lstStyle/>
        <a:p>
          <a:endParaRPr lang="en-US"/>
        </a:p>
      </dgm:t>
    </dgm:pt>
    <dgm:pt modelId="{4BD9484D-88CD-8B45-8C36-841E22B19E97}" type="pres">
      <dgm:prSet presAssocID="{C3C42B81-796D-42CC-ADF6-6CFB153AD3C5}" presName="vert0" presStyleCnt="0">
        <dgm:presLayoutVars>
          <dgm:dir/>
          <dgm:animOne val="branch"/>
          <dgm:animLvl val="lvl"/>
        </dgm:presLayoutVars>
      </dgm:prSet>
      <dgm:spPr/>
    </dgm:pt>
    <dgm:pt modelId="{C3E79653-3D4C-1A44-8C7D-8146E9401493}" type="pres">
      <dgm:prSet presAssocID="{1708DABA-ED4A-4029-8F4C-F05480E8CDED}" presName="thickLine" presStyleLbl="alignNode1" presStyleIdx="0" presStyleCnt="3"/>
      <dgm:spPr/>
    </dgm:pt>
    <dgm:pt modelId="{EDEC1EFE-6D20-AF4B-BCD0-316BE25041C3}" type="pres">
      <dgm:prSet presAssocID="{1708DABA-ED4A-4029-8F4C-F05480E8CDED}" presName="horz1" presStyleCnt="0"/>
      <dgm:spPr/>
    </dgm:pt>
    <dgm:pt modelId="{DE75E319-EB49-0E48-A80A-1577C09E4A76}" type="pres">
      <dgm:prSet presAssocID="{1708DABA-ED4A-4029-8F4C-F05480E8CDED}" presName="tx1" presStyleLbl="revTx" presStyleIdx="0" presStyleCnt="3"/>
      <dgm:spPr/>
    </dgm:pt>
    <dgm:pt modelId="{A0A6F278-605E-DF4A-9EE6-053F2150D1BE}" type="pres">
      <dgm:prSet presAssocID="{1708DABA-ED4A-4029-8F4C-F05480E8CDED}" presName="vert1" presStyleCnt="0"/>
      <dgm:spPr/>
    </dgm:pt>
    <dgm:pt modelId="{F6431AAF-60AF-D64A-A1EE-22AC49684EEF}" type="pres">
      <dgm:prSet presAssocID="{23B636C0-409A-49CA-A6F0-FCAD329251FA}" presName="thickLine" presStyleLbl="alignNode1" presStyleIdx="1" presStyleCnt="3"/>
      <dgm:spPr/>
    </dgm:pt>
    <dgm:pt modelId="{59BE1EC8-2A71-2D4C-A9BF-A020668993A9}" type="pres">
      <dgm:prSet presAssocID="{23B636C0-409A-49CA-A6F0-FCAD329251FA}" presName="horz1" presStyleCnt="0"/>
      <dgm:spPr/>
    </dgm:pt>
    <dgm:pt modelId="{A8FAFCE7-ADBB-1340-9BA5-B98012017A3A}" type="pres">
      <dgm:prSet presAssocID="{23B636C0-409A-49CA-A6F0-FCAD329251FA}" presName="tx1" presStyleLbl="revTx" presStyleIdx="1" presStyleCnt="3"/>
      <dgm:spPr/>
    </dgm:pt>
    <dgm:pt modelId="{9C74D459-978B-4C41-9CDD-964101FC279E}" type="pres">
      <dgm:prSet presAssocID="{23B636C0-409A-49CA-A6F0-FCAD329251FA}" presName="vert1" presStyleCnt="0"/>
      <dgm:spPr/>
    </dgm:pt>
    <dgm:pt modelId="{33B3BE63-B2B6-834D-9A22-2529E70A6036}" type="pres">
      <dgm:prSet presAssocID="{68A6662D-BBBB-44B1-8F95-01BB678D94FF}" presName="thickLine" presStyleLbl="alignNode1" presStyleIdx="2" presStyleCnt="3"/>
      <dgm:spPr/>
    </dgm:pt>
    <dgm:pt modelId="{1FD9BF24-972C-C846-94DF-E6F94B8761E4}" type="pres">
      <dgm:prSet presAssocID="{68A6662D-BBBB-44B1-8F95-01BB678D94FF}" presName="horz1" presStyleCnt="0"/>
      <dgm:spPr/>
    </dgm:pt>
    <dgm:pt modelId="{77E77D26-08B8-C043-9144-05660DD7A9E4}" type="pres">
      <dgm:prSet presAssocID="{68A6662D-BBBB-44B1-8F95-01BB678D94FF}" presName="tx1" presStyleLbl="revTx" presStyleIdx="2" presStyleCnt="3"/>
      <dgm:spPr/>
    </dgm:pt>
    <dgm:pt modelId="{C6873B6D-0833-144C-A3C5-E60FD9E78D3C}" type="pres">
      <dgm:prSet presAssocID="{68A6662D-BBBB-44B1-8F95-01BB678D94FF}" presName="vert1" presStyleCnt="0"/>
      <dgm:spPr/>
    </dgm:pt>
  </dgm:ptLst>
  <dgm:cxnLst>
    <dgm:cxn modelId="{2B144112-E201-2648-A6C4-DEDD18DB67DD}" type="presOf" srcId="{23B636C0-409A-49CA-A6F0-FCAD329251FA}" destId="{A8FAFCE7-ADBB-1340-9BA5-B98012017A3A}" srcOrd="0" destOrd="0" presId="urn:microsoft.com/office/officeart/2008/layout/LinedList"/>
    <dgm:cxn modelId="{5D7ED43C-4244-F243-B5D6-56245A4F8DE9}" type="presOf" srcId="{1708DABA-ED4A-4029-8F4C-F05480E8CDED}" destId="{DE75E319-EB49-0E48-A80A-1577C09E4A76}" srcOrd="0" destOrd="0" presId="urn:microsoft.com/office/officeart/2008/layout/LinedList"/>
    <dgm:cxn modelId="{2847279D-3CC6-4F04-9F4B-20988AE46789}" srcId="{C3C42B81-796D-42CC-ADF6-6CFB153AD3C5}" destId="{68A6662D-BBBB-44B1-8F95-01BB678D94FF}" srcOrd="2" destOrd="0" parTransId="{5738029D-58A5-4A8A-9F58-E917FCA4B00A}" sibTransId="{FE5E21F8-BA1C-4DE3-8CA5-AD7F184FB840}"/>
    <dgm:cxn modelId="{14DA3EB4-9716-47AA-9AD6-9C57E0B0D7AC}" srcId="{C3C42B81-796D-42CC-ADF6-6CFB153AD3C5}" destId="{1708DABA-ED4A-4029-8F4C-F05480E8CDED}" srcOrd="0" destOrd="0" parTransId="{9A9AAE0B-8B57-49DA-8B30-760DBD1BD34F}" sibTransId="{F91238E0-D058-43AC-A24A-B18056CAD7BC}"/>
    <dgm:cxn modelId="{1265ADCD-2BC1-7744-AC76-A2FA89E9DD53}" type="presOf" srcId="{68A6662D-BBBB-44B1-8F95-01BB678D94FF}" destId="{77E77D26-08B8-C043-9144-05660DD7A9E4}" srcOrd="0" destOrd="0" presId="urn:microsoft.com/office/officeart/2008/layout/LinedList"/>
    <dgm:cxn modelId="{CD4E55CF-B087-5C43-AEB0-D265C2E6D366}" type="presOf" srcId="{C3C42B81-796D-42CC-ADF6-6CFB153AD3C5}" destId="{4BD9484D-88CD-8B45-8C36-841E22B19E97}" srcOrd="0" destOrd="0" presId="urn:microsoft.com/office/officeart/2008/layout/LinedList"/>
    <dgm:cxn modelId="{8CF503E8-9DC3-43D8-88EB-26CDD99FD360}" srcId="{C3C42B81-796D-42CC-ADF6-6CFB153AD3C5}" destId="{23B636C0-409A-49CA-A6F0-FCAD329251FA}" srcOrd="1" destOrd="0" parTransId="{E25D2EA3-9BBF-4D4B-A413-E5CA020B4D76}" sibTransId="{E69A18C4-156A-4903-870C-8043DEB230CC}"/>
    <dgm:cxn modelId="{CCC89932-A3D8-E242-B294-AF42C68CA139}" type="presParOf" srcId="{4BD9484D-88CD-8B45-8C36-841E22B19E97}" destId="{C3E79653-3D4C-1A44-8C7D-8146E9401493}" srcOrd="0" destOrd="0" presId="urn:microsoft.com/office/officeart/2008/layout/LinedList"/>
    <dgm:cxn modelId="{3FB7467A-0ADD-AF40-8608-A27B62FA73C9}" type="presParOf" srcId="{4BD9484D-88CD-8B45-8C36-841E22B19E97}" destId="{EDEC1EFE-6D20-AF4B-BCD0-316BE25041C3}" srcOrd="1" destOrd="0" presId="urn:microsoft.com/office/officeart/2008/layout/LinedList"/>
    <dgm:cxn modelId="{222C0457-0465-9C4E-93EE-32963DAF9C83}" type="presParOf" srcId="{EDEC1EFE-6D20-AF4B-BCD0-316BE25041C3}" destId="{DE75E319-EB49-0E48-A80A-1577C09E4A76}" srcOrd="0" destOrd="0" presId="urn:microsoft.com/office/officeart/2008/layout/LinedList"/>
    <dgm:cxn modelId="{85465B86-550A-7A44-8700-E20FD121EC2B}" type="presParOf" srcId="{EDEC1EFE-6D20-AF4B-BCD0-316BE25041C3}" destId="{A0A6F278-605E-DF4A-9EE6-053F2150D1BE}" srcOrd="1" destOrd="0" presId="urn:microsoft.com/office/officeart/2008/layout/LinedList"/>
    <dgm:cxn modelId="{9518AC76-AAB6-654C-A7FD-2C21490235CA}" type="presParOf" srcId="{4BD9484D-88CD-8B45-8C36-841E22B19E97}" destId="{F6431AAF-60AF-D64A-A1EE-22AC49684EEF}" srcOrd="2" destOrd="0" presId="urn:microsoft.com/office/officeart/2008/layout/LinedList"/>
    <dgm:cxn modelId="{88524CAB-9D96-1642-B8DC-22CA53B71F6E}" type="presParOf" srcId="{4BD9484D-88CD-8B45-8C36-841E22B19E97}" destId="{59BE1EC8-2A71-2D4C-A9BF-A020668993A9}" srcOrd="3" destOrd="0" presId="urn:microsoft.com/office/officeart/2008/layout/LinedList"/>
    <dgm:cxn modelId="{A3087AEF-AC79-6743-BDF2-B18F2D4EDACF}" type="presParOf" srcId="{59BE1EC8-2A71-2D4C-A9BF-A020668993A9}" destId="{A8FAFCE7-ADBB-1340-9BA5-B98012017A3A}" srcOrd="0" destOrd="0" presId="urn:microsoft.com/office/officeart/2008/layout/LinedList"/>
    <dgm:cxn modelId="{41D4FA58-510D-BC44-97D7-AD46692F923B}" type="presParOf" srcId="{59BE1EC8-2A71-2D4C-A9BF-A020668993A9}" destId="{9C74D459-978B-4C41-9CDD-964101FC279E}" srcOrd="1" destOrd="0" presId="urn:microsoft.com/office/officeart/2008/layout/LinedList"/>
    <dgm:cxn modelId="{8C280463-183B-4645-915C-4065122A7880}" type="presParOf" srcId="{4BD9484D-88CD-8B45-8C36-841E22B19E97}" destId="{33B3BE63-B2B6-834D-9A22-2529E70A6036}" srcOrd="4" destOrd="0" presId="urn:microsoft.com/office/officeart/2008/layout/LinedList"/>
    <dgm:cxn modelId="{40B56BDA-762E-FD41-9B5F-3B634F4E1FEB}" type="presParOf" srcId="{4BD9484D-88CD-8B45-8C36-841E22B19E97}" destId="{1FD9BF24-972C-C846-94DF-E6F94B8761E4}" srcOrd="5" destOrd="0" presId="urn:microsoft.com/office/officeart/2008/layout/LinedList"/>
    <dgm:cxn modelId="{B713BA58-9FD2-824A-BBA6-0AF01A6C5935}" type="presParOf" srcId="{1FD9BF24-972C-C846-94DF-E6F94B8761E4}" destId="{77E77D26-08B8-C043-9144-05660DD7A9E4}" srcOrd="0" destOrd="0" presId="urn:microsoft.com/office/officeart/2008/layout/LinedList"/>
    <dgm:cxn modelId="{A806695F-52B1-5A48-A04D-10849886C8FB}" type="presParOf" srcId="{1FD9BF24-972C-C846-94DF-E6F94B8761E4}" destId="{C6873B6D-0833-144C-A3C5-E60FD9E78D3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AC49DF56-8A62-4346-9865-B32E653D9D4D}"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CE61D33-0769-4275-A914-890A1151C731}">
      <dgm:prSet/>
      <dgm:spPr/>
      <dgm:t>
        <a:bodyPr/>
        <a:lstStyle/>
        <a:p>
          <a:r>
            <a:rPr lang="it-IT"/>
            <a:t>Tendenza opposta alla precedente, e che emerge  solo quando attribuiamo un’elevata probabilità a priori all’ipotesi</a:t>
          </a:r>
          <a:endParaRPr lang="en-US"/>
        </a:p>
      </dgm:t>
    </dgm:pt>
    <dgm:pt modelId="{BAA5BF58-F343-4C81-93B6-471A97C447B8}" type="parTrans" cxnId="{05F087B7-02D9-4048-AADF-D7676300DE5A}">
      <dgm:prSet/>
      <dgm:spPr/>
      <dgm:t>
        <a:bodyPr/>
        <a:lstStyle/>
        <a:p>
          <a:endParaRPr lang="en-US"/>
        </a:p>
      </dgm:t>
    </dgm:pt>
    <dgm:pt modelId="{6B3A72DC-AAD1-45E5-88D9-7068DC56E746}" type="sibTrans" cxnId="{05F087B7-02D9-4048-AADF-D7676300DE5A}">
      <dgm:prSet/>
      <dgm:spPr/>
      <dgm:t>
        <a:bodyPr/>
        <a:lstStyle/>
        <a:p>
          <a:endParaRPr lang="en-US"/>
        </a:p>
      </dgm:t>
    </dgm:pt>
    <dgm:pt modelId="{356D96B4-1476-4F83-9482-ED45940069E5}">
      <dgm:prSet/>
      <dgm:spPr/>
      <dgm:t>
        <a:bodyPr/>
        <a:lstStyle/>
        <a:p>
          <a:r>
            <a:rPr lang="it-IT"/>
            <a:t>Per esempio, grazie all’azione di uno stereotipo</a:t>
          </a:r>
          <a:endParaRPr lang="en-US"/>
        </a:p>
      </dgm:t>
    </dgm:pt>
    <dgm:pt modelId="{0D46891B-480F-4338-8E19-F98C74745849}" type="parTrans" cxnId="{A9420796-9806-46BC-8960-707DBF68D844}">
      <dgm:prSet/>
      <dgm:spPr/>
      <dgm:t>
        <a:bodyPr/>
        <a:lstStyle/>
        <a:p>
          <a:endParaRPr lang="en-US"/>
        </a:p>
      </dgm:t>
    </dgm:pt>
    <dgm:pt modelId="{B9079013-A7DA-43E1-BCF0-7201BA446B7D}" type="sibTrans" cxnId="{A9420796-9806-46BC-8960-707DBF68D844}">
      <dgm:prSet/>
      <dgm:spPr/>
      <dgm:t>
        <a:bodyPr/>
        <a:lstStyle/>
        <a:p>
          <a:endParaRPr lang="en-US"/>
        </a:p>
      </dgm:t>
    </dgm:pt>
    <dgm:pt modelId="{10E4E912-6877-0B43-8614-F26F1180FFA4}" type="pres">
      <dgm:prSet presAssocID="{AC49DF56-8A62-4346-9865-B32E653D9D4D}" presName="vert0" presStyleCnt="0">
        <dgm:presLayoutVars>
          <dgm:dir/>
          <dgm:animOne val="branch"/>
          <dgm:animLvl val="lvl"/>
        </dgm:presLayoutVars>
      </dgm:prSet>
      <dgm:spPr/>
    </dgm:pt>
    <dgm:pt modelId="{672A11F8-7102-2543-8167-BF19CCE8C698}" type="pres">
      <dgm:prSet presAssocID="{6CE61D33-0769-4275-A914-890A1151C731}" presName="thickLine" presStyleLbl="alignNode1" presStyleIdx="0" presStyleCnt="2"/>
      <dgm:spPr/>
    </dgm:pt>
    <dgm:pt modelId="{3A3F36CB-866C-EC44-8816-BFC5A3A15C1C}" type="pres">
      <dgm:prSet presAssocID="{6CE61D33-0769-4275-A914-890A1151C731}" presName="horz1" presStyleCnt="0"/>
      <dgm:spPr/>
    </dgm:pt>
    <dgm:pt modelId="{9D7C3197-4F6E-7A4E-AE4D-E4DFDA8CFD06}" type="pres">
      <dgm:prSet presAssocID="{6CE61D33-0769-4275-A914-890A1151C731}" presName="tx1" presStyleLbl="revTx" presStyleIdx="0" presStyleCnt="2"/>
      <dgm:spPr/>
    </dgm:pt>
    <dgm:pt modelId="{D34B3802-46A6-4544-82D3-CB1A420AF972}" type="pres">
      <dgm:prSet presAssocID="{6CE61D33-0769-4275-A914-890A1151C731}" presName="vert1" presStyleCnt="0"/>
      <dgm:spPr/>
    </dgm:pt>
    <dgm:pt modelId="{9177BE8C-E066-E746-A42F-15DF2CABAB80}" type="pres">
      <dgm:prSet presAssocID="{356D96B4-1476-4F83-9482-ED45940069E5}" presName="thickLine" presStyleLbl="alignNode1" presStyleIdx="1" presStyleCnt="2"/>
      <dgm:spPr/>
    </dgm:pt>
    <dgm:pt modelId="{77BC4DA8-E489-E649-BCE1-7D6CF13BC93D}" type="pres">
      <dgm:prSet presAssocID="{356D96B4-1476-4F83-9482-ED45940069E5}" presName="horz1" presStyleCnt="0"/>
      <dgm:spPr/>
    </dgm:pt>
    <dgm:pt modelId="{300D7F09-6A46-374E-B342-393D59151E8F}" type="pres">
      <dgm:prSet presAssocID="{356D96B4-1476-4F83-9482-ED45940069E5}" presName="tx1" presStyleLbl="revTx" presStyleIdx="1" presStyleCnt="2"/>
      <dgm:spPr/>
    </dgm:pt>
    <dgm:pt modelId="{69700B6B-92EB-F347-BB38-D93407ED93FE}" type="pres">
      <dgm:prSet presAssocID="{356D96B4-1476-4F83-9482-ED45940069E5}" presName="vert1" presStyleCnt="0"/>
      <dgm:spPr/>
    </dgm:pt>
  </dgm:ptLst>
  <dgm:cxnLst>
    <dgm:cxn modelId="{3D305416-CECE-0445-9781-D4D266259916}" type="presOf" srcId="{6CE61D33-0769-4275-A914-890A1151C731}" destId="{9D7C3197-4F6E-7A4E-AE4D-E4DFDA8CFD06}" srcOrd="0" destOrd="0" presId="urn:microsoft.com/office/officeart/2008/layout/LinedList"/>
    <dgm:cxn modelId="{A9420796-9806-46BC-8960-707DBF68D844}" srcId="{AC49DF56-8A62-4346-9865-B32E653D9D4D}" destId="{356D96B4-1476-4F83-9482-ED45940069E5}" srcOrd="1" destOrd="0" parTransId="{0D46891B-480F-4338-8E19-F98C74745849}" sibTransId="{B9079013-A7DA-43E1-BCF0-7201BA446B7D}"/>
    <dgm:cxn modelId="{A57ED5A7-A03A-FE46-9B25-BF6FA3FF709B}" type="presOf" srcId="{356D96B4-1476-4F83-9482-ED45940069E5}" destId="{300D7F09-6A46-374E-B342-393D59151E8F}" srcOrd="0" destOrd="0" presId="urn:microsoft.com/office/officeart/2008/layout/LinedList"/>
    <dgm:cxn modelId="{05F087B7-02D9-4048-AADF-D7676300DE5A}" srcId="{AC49DF56-8A62-4346-9865-B32E653D9D4D}" destId="{6CE61D33-0769-4275-A914-890A1151C731}" srcOrd="0" destOrd="0" parTransId="{BAA5BF58-F343-4C81-93B6-471A97C447B8}" sibTransId="{6B3A72DC-AAD1-45E5-88D9-7068DC56E746}"/>
    <dgm:cxn modelId="{827792D7-DAB9-CA4C-936D-7D5D1F28EE89}" type="presOf" srcId="{AC49DF56-8A62-4346-9865-B32E653D9D4D}" destId="{10E4E912-6877-0B43-8614-F26F1180FFA4}" srcOrd="0" destOrd="0" presId="urn:microsoft.com/office/officeart/2008/layout/LinedList"/>
    <dgm:cxn modelId="{3D04F048-15E9-2A4A-A023-ACFA0E69F539}" type="presParOf" srcId="{10E4E912-6877-0B43-8614-F26F1180FFA4}" destId="{672A11F8-7102-2543-8167-BF19CCE8C698}" srcOrd="0" destOrd="0" presId="urn:microsoft.com/office/officeart/2008/layout/LinedList"/>
    <dgm:cxn modelId="{D4DCE0AB-9D86-6747-88F6-A6EE40FCDD21}" type="presParOf" srcId="{10E4E912-6877-0B43-8614-F26F1180FFA4}" destId="{3A3F36CB-866C-EC44-8816-BFC5A3A15C1C}" srcOrd="1" destOrd="0" presId="urn:microsoft.com/office/officeart/2008/layout/LinedList"/>
    <dgm:cxn modelId="{099DA348-708A-2E48-A753-E5908DC86440}" type="presParOf" srcId="{3A3F36CB-866C-EC44-8816-BFC5A3A15C1C}" destId="{9D7C3197-4F6E-7A4E-AE4D-E4DFDA8CFD06}" srcOrd="0" destOrd="0" presId="urn:microsoft.com/office/officeart/2008/layout/LinedList"/>
    <dgm:cxn modelId="{6F466826-A9AC-764A-AEA6-D1B58728C51D}" type="presParOf" srcId="{3A3F36CB-866C-EC44-8816-BFC5A3A15C1C}" destId="{D34B3802-46A6-4544-82D3-CB1A420AF972}" srcOrd="1" destOrd="0" presId="urn:microsoft.com/office/officeart/2008/layout/LinedList"/>
    <dgm:cxn modelId="{136BDC41-7C4A-E240-A7D1-1A04192D6170}" type="presParOf" srcId="{10E4E912-6877-0B43-8614-F26F1180FFA4}" destId="{9177BE8C-E066-E746-A42F-15DF2CABAB80}" srcOrd="2" destOrd="0" presId="urn:microsoft.com/office/officeart/2008/layout/LinedList"/>
    <dgm:cxn modelId="{608FAEBD-2DD0-444D-A41B-18A2C24EEB27}" type="presParOf" srcId="{10E4E912-6877-0B43-8614-F26F1180FFA4}" destId="{77BC4DA8-E489-E649-BCE1-7D6CF13BC93D}" srcOrd="3" destOrd="0" presId="urn:microsoft.com/office/officeart/2008/layout/LinedList"/>
    <dgm:cxn modelId="{5738DCCE-2D46-2144-B806-354BADEB3C07}" type="presParOf" srcId="{77BC4DA8-E489-E649-BCE1-7D6CF13BC93D}" destId="{300D7F09-6A46-374E-B342-393D59151E8F}" srcOrd="0" destOrd="0" presId="urn:microsoft.com/office/officeart/2008/layout/LinedList"/>
    <dgm:cxn modelId="{F4FC95DA-5557-6245-A55B-D3CD385A7045}" type="presParOf" srcId="{77BC4DA8-E489-E649-BCE1-7D6CF13BC93D}" destId="{69700B6B-92EB-F347-BB38-D93407ED93F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CE83F529-1569-4230-81FB-2729FB9B836F}"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EB1B7C33-224E-4CCB-B50B-5AB0B2CD8554}">
      <dgm:prSet/>
      <dgm:spPr/>
      <dgm:t>
        <a:bodyPr/>
        <a:lstStyle/>
        <a:p>
          <a:r>
            <a:rPr lang="it-IT" dirty="0">
              <a:solidFill>
                <a:schemeClr val="tx1"/>
              </a:solidFill>
            </a:rPr>
            <a:t>scarsa capacità di discriminare differenze quantitative nella forza di prove pro o contro un’ipotesi</a:t>
          </a:r>
          <a:endParaRPr lang="en-US" dirty="0">
            <a:solidFill>
              <a:schemeClr val="tx1"/>
            </a:solidFill>
          </a:endParaRPr>
        </a:p>
      </dgm:t>
    </dgm:pt>
    <dgm:pt modelId="{14D0BCD1-1279-47CE-9E02-DFFD8A948CAA}" type="parTrans" cxnId="{9C0CC6C5-C7F4-4FA8-B9E2-918F9CC9F7AF}">
      <dgm:prSet/>
      <dgm:spPr/>
      <dgm:t>
        <a:bodyPr/>
        <a:lstStyle/>
        <a:p>
          <a:endParaRPr lang="en-US"/>
        </a:p>
      </dgm:t>
    </dgm:pt>
    <dgm:pt modelId="{2B2044CA-1D49-452A-A15E-40DF2F3B8230}" type="sibTrans" cxnId="{9C0CC6C5-C7F4-4FA8-B9E2-918F9CC9F7AF}">
      <dgm:prSet/>
      <dgm:spPr/>
      <dgm:t>
        <a:bodyPr/>
        <a:lstStyle/>
        <a:p>
          <a:endParaRPr lang="en-US"/>
        </a:p>
      </dgm:t>
    </dgm:pt>
    <dgm:pt modelId="{9AA20289-25B7-4909-B5CB-EC98654194A5}">
      <dgm:prSet/>
      <dgm:spPr/>
      <dgm:t>
        <a:bodyPr/>
        <a:lstStyle/>
        <a:p>
          <a:r>
            <a:rPr lang="it-IT" dirty="0">
              <a:solidFill>
                <a:schemeClr val="tx1"/>
              </a:solidFill>
            </a:rPr>
            <a:t>Importante nel causare </a:t>
          </a:r>
          <a:r>
            <a:rPr lang="it-IT" dirty="0" err="1">
              <a:solidFill>
                <a:schemeClr val="tx1"/>
              </a:solidFill>
            </a:rPr>
            <a:t>confirmation</a:t>
          </a:r>
          <a:r>
            <a:rPr lang="it-IT" dirty="0">
              <a:solidFill>
                <a:schemeClr val="tx1"/>
              </a:solidFill>
            </a:rPr>
            <a:t> </a:t>
          </a:r>
          <a:r>
            <a:rPr lang="it-IT" dirty="0" err="1">
              <a:solidFill>
                <a:schemeClr val="tx1"/>
              </a:solidFill>
            </a:rPr>
            <a:t>bias</a:t>
          </a:r>
          <a:r>
            <a:rPr lang="it-IT" dirty="0">
              <a:solidFill>
                <a:schemeClr val="tx1"/>
              </a:solidFill>
            </a:rPr>
            <a:t> quando si adottano test estremi</a:t>
          </a:r>
          <a:endParaRPr lang="en-US" dirty="0">
            <a:solidFill>
              <a:schemeClr val="tx1"/>
            </a:solidFill>
          </a:endParaRPr>
        </a:p>
      </dgm:t>
    </dgm:pt>
    <dgm:pt modelId="{38401B5F-303B-492D-90C7-EBBDAA1A67AC}" type="parTrans" cxnId="{B6A08D2C-2A0E-4C07-AA39-76C41C36E063}">
      <dgm:prSet/>
      <dgm:spPr/>
      <dgm:t>
        <a:bodyPr/>
        <a:lstStyle/>
        <a:p>
          <a:endParaRPr lang="en-US"/>
        </a:p>
      </dgm:t>
    </dgm:pt>
    <dgm:pt modelId="{432EA8DD-17DA-4A43-B1DE-19F5EF8A235F}" type="sibTrans" cxnId="{B6A08D2C-2A0E-4C07-AA39-76C41C36E063}">
      <dgm:prSet/>
      <dgm:spPr/>
      <dgm:t>
        <a:bodyPr/>
        <a:lstStyle/>
        <a:p>
          <a:endParaRPr lang="en-US"/>
        </a:p>
      </dgm:t>
    </dgm:pt>
    <dgm:pt modelId="{0FE25E4A-4833-4A03-B325-364E4AF4F4CE}">
      <dgm:prSet/>
      <dgm:spPr/>
      <dgm:t>
        <a:bodyPr/>
        <a:lstStyle/>
        <a:p>
          <a:r>
            <a:rPr lang="it-IT">
              <a:solidFill>
                <a:schemeClr val="tx1"/>
              </a:solidFill>
            </a:rPr>
            <a:t>tendenza a ignorare informazioni molto poco diagnostiche</a:t>
          </a:r>
          <a:endParaRPr lang="en-US">
            <a:solidFill>
              <a:schemeClr val="tx1"/>
            </a:solidFill>
          </a:endParaRPr>
        </a:p>
      </dgm:t>
    </dgm:pt>
    <dgm:pt modelId="{4025B989-0E4F-46A4-B6FE-DBD67C5009E5}" type="parTrans" cxnId="{B3B55A9B-F443-4144-A8B0-AF1798B47DDC}">
      <dgm:prSet/>
      <dgm:spPr/>
      <dgm:t>
        <a:bodyPr/>
        <a:lstStyle/>
        <a:p>
          <a:endParaRPr lang="en-US"/>
        </a:p>
      </dgm:t>
    </dgm:pt>
    <dgm:pt modelId="{77410BF0-CAFB-404E-AB48-9EB4EF5173AB}" type="sibTrans" cxnId="{B3B55A9B-F443-4144-A8B0-AF1798B47DDC}">
      <dgm:prSet/>
      <dgm:spPr/>
      <dgm:t>
        <a:bodyPr/>
        <a:lstStyle/>
        <a:p>
          <a:endParaRPr lang="en-US"/>
        </a:p>
      </dgm:t>
    </dgm:pt>
    <dgm:pt modelId="{B3757BF7-310E-4F05-9C9D-77A4B1C1BC28}">
      <dgm:prSet/>
      <dgm:spPr/>
      <dgm:t>
        <a:bodyPr/>
        <a:lstStyle/>
        <a:p>
          <a:r>
            <a:rPr lang="it-IT" dirty="0">
              <a:solidFill>
                <a:schemeClr val="tx1"/>
              </a:solidFill>
            </a:rPr>
            <a:t>Importante nel causare </a:t>
          </a:r>
          <a:r>
            <a:rPr lang="it-IT" dirty="0" err="1">
              <a:solidFill>
                <a:schemeClr val="tx1"/>
              </a:solidFill>
            </a:rPr>
            <a:t>confirmation</a:t>
          </a:r>
          <a:r>
            <a:rPr lang="it-IT" dirty="0">
              <a:solidFill>
                <a:schemeClr val="tx1"/>
              </a:solidFill>
            </a:rPr>
            <a:t> </a:t>
          </a:r>
          <a:r>
            <a:rPr lang="it-IT" dirty="0" err="1">
              <a:solidFill>
                <a:schemeClr val="tx1"/>
              </a:solidFill>
            </a:rPr>
            <a:t>bias</a:t>
          </a:r>
          <a:r>
            <a:rPr lang="it-IT" dirty="0">
              <a:solidFill>
                <a:schemeClr val="tx1"/>
              </a:solidFill>
            </a:rPr>
            <a:t> quando si adottano test asimmetrici confermanti</a:t>
          </a:r>
          <a:endParaRPr lang="en-US" dirty="0">
            <a:solidFill>
              <a:schemeClr val="tx1"/>
            </a:solidFill>
          </a:endParaRPr>
        </a:p>
      </dgm:t>
    </dgm:pt>
    <dgm:pt modelId="{5565ACD8-3F32-4751-8AF6-844BECDF2AB2}" type="parTrans" cxnId="{6701AC9A-C18C-4752-856C-2A563508058C}">
      <dgm:prSet/>
      <dgm:spPr/>
      <dgm:t>
        <a:bodyPr/>
        <a:lstStyle/>
        <a:p>
          <a:endParaRPr lang="en-US"/>
        </a:p>
      </dgm:t>
    </dgm:pt>
    <dgm:pt modelId="{05BB2CD5-D824-4520-BC83-A0EA28ECC790}" type="sibTrans" cxnId="{6701AC9A-C18C-4752-856C-2A563508058C}">
      <dgm:prSet/>
      <dgm:spPr/>
      <dgm:t>
        <a:bodyPr/>
        <a:lstStyle/>
        <a:p>
          <a:endParaRPr lang="en-US"/>
        </a:p>
      </dgm:t>
    </dgm:pt>
    <dgm:pt modelId="{FECA70B6-F70E-DC4A-BAFE-93D0476C43BB}" type="pres">
      <dgm:prSet presAssocID="{CE83F529-1569-4230-81FB-2729FB9B836F}" presName="linear" presStyleCnt="0">
        <dgm:presLayoutVars>
          <dgm:animLvl val="lvl"/>
          <dgm:resizeHandles val="exact"/>
        </dgm:presLayoutVars>
      </dgm:prSet>
      <dgm:spPr/>
    </dgm:pt>
    <dgm:pt modelId="{9A6C344C-579C-174C-95D7-C5FCC1C07A24}" type="pres">
      <dgm:prSet presAssocID="{EB1B7C33-224E-4CCB-B50B-5AB0B2CD8554}" presName="parentText" presStyleLbl="node1" presStyleIdx="0" presStyleCnt="2">
        <dgm:presLayoutVars>
          <dgm:chMax val="0"/>
          <dgm:bulletEnabled val="1"/>
        </dgm:presLayoutVars>
      </dgm:prSet>
      <dgm:spPr/>
    </dgm:pt>
    <dgm:pt modelId="{F7F7E806-A9A9-BF41-8118-11D01665AB0D}" type="pres">
      <dgm:prSet presAssocID="{EB1B7C33-224E-4CCB-B50B-5AB0B2CD8554}" presName="childText" presStyleLbl="revTx" presStyleIdx="0" presStyleCnt="2">
        <dgm:presLayoutVars>
          <dgm:bulletEnabled val="1"/>
        </dgm:presLayoutVars>
      </dgm:prSet>
      <dgm:spPr/>
    </dgm:pt>
    <dgm:pt modelId="{E9F63C86-61EE-BE46-9678-C46DA9071569}" type="pres">
      <dgm:prSet presAssocID="{0FE25E4A-4833-4A03-B325-364E4AF4F4CE}" presName="parentText" presStyleLbl="node1" presStyleIdx="1" presStyleCnt="2">
        <dgm:presLayoutVars>
          <dgm:chMax val="0"/>
          <dgm:bulletEnabled val="1"/>
        </dgm:presLayoutVars>
      </dgm:prSet>
      <dgm:spPr/>
    </dgm:pt>
    <dgm:pt modelId="{76DC281E-CDB4-7943-AA73-978BF6948C9C}" type="pres">
      <dgm:prSet presAssocID="{0FE25E4A-4833-4A03-B325-364E4AF4F4CE}" presName="childText" presStyleLbl="revTx" presStyleIdx="1" presStyleCnt="2">
        <dgm:presLayoutVars>
          <dgm:bulletEnabled val="1"/>
        </dgm:presLayoutVars>
      </dgm:prSet>
      <dgm:spPr/>
    </dgm:pt>
  </dgm:ptLst>
  <dgm:cxnLst>
    <dgm:cxn modelId="{D57B4618-FB10-FB43-A0ED-0FBF09EF1644}" type="presOf" srcId="{0FE25E4A-4833-4A03-B325-364E4AF4F4CE}" destId="{E9F63C86-61EE-BE46-9678-C46DA9071569}" srcOrd="0" destOrd="0" presId="urn:microsoft.com/office/officeart/2005/8/layout/vList2"/>
    <dgm:cxn modelId="{B6A08D2C-2A0E-4C07-AA39-76C41C36E063}" srcId="{EB1B7C33-224E-4CCB-B50B-5AB0B2CD8554}" destId="{9AA20289-25B7-4909-B5CB-EC98654194A5}" srcOrd="0" destOrd="0" parTransId="{38401B5F-303B-492D-90C7-EBBDAA1A67AC}" sibTransId="{432EA8DD-17DA-4A43-B1DE-19F5EF8A235F}"/>
    <dgm:cxn modelId="{FE16F352-5585-3742-AE5E-92714AAFCF5A}" type="presOf" srcId="{CE83F529-1569-4230-81FB-2729FB9B836F}" destId="{FECA70B6-F70E-DC4A-BAFE-93D0476C43BB}" srcOrd="0" destOrd="0" presId="urn:microsoft.com/office/officeart/2005/8/layout/vList2"/>
    <dgm:cxn modelId="{9127CC5D-4ED6-9145-ABDB-7E9B0F2D4CF4}" type="presOf" srcId="{B3757BF7-310E-4F05-9C9D-77A4B1C1BC28}" destId="{76DC281E-CDB4-7943-AA73-978BF6948C9C}" srcOrd="0" destOrd="0" presId="urn:microsoft.com/office/officeart/2005/8/layout/vList2"/>
    <dgm:cxn modelId="{7CB1AB95-DF85-C646-A3C9-386577BC331C}" type="presOf" srcId="{EB1B7C33-224E-4CCB-B50B-5AB0B2CD8554}" destId="{9A6C344C-579C-174C-95D7-C5FCC1C07A24}" srcOrd="0" destOrd="0" presId="urn:microsoft.com/office/officeart/2005/8/layout/vList2"/>
    <dgm:cxn modelId="{6701AC9A-C18C-4752-856C-2A563508058C}" srcId="{0FE25E4A-4833-4A03-B325-364E4AF4F4CE}" destId="{B3757BF7-310E-4F05-9C9D-77A4B1C1BC28}" srcOrd="0" destOrd="0" parTransId="{5565ACD8-3F32-4751-8AF6-844BECDF2AB2}" sibTransId="{05BB2CD5-D824-4520-BC83-A0EA28ECC790}"/>
    <dgm:cxn modelId="{B3B55A9B-F443-4144-A8B0-AF1798B47DDC}" srcId="{CE83F529-1569-4230-81FB-2729FB9B836F}" destId="{0FE25E4A-4833-4A03-B325-364E4AF4F4CE}" srcOrd="1" destOrd="0" parTransId="{4025B989-0E4F-46A4-B6FE-DBD67C5009E5}" sibTransId="{77410BF0-CAFB-404E-AB48-9EB4EF5173AB}"/>
    <dgm:cxn modelId="{9C0CC6C5-C7F4-4FA8-B9E2-918F9CC9F7AF}" srcId="{CE83F529-1569-4230-81FB-2729FB9B836F}" destId="{EB1B7C33-224E-4CCB-B50B-5AB0B2CD8554}" srcOrd="0" destOrd="0" parTransId="{14D0BCD1-1279-47CE-9E02-DFFD8A948CAA}" sibTransId="{2B2044CA-1D49-452A-A15E-40DF2F3B8230}"/>
    <dgm:cxn modelId="{FCD154F3-9247-7244-9BD7-F752B9CDDCEB}" type="presOf" srcId="{9AA20289-25B7-4909-B5CB-EC98654194A5}" destId="{F7F7E806-A9A9-BF41-8118-11D01665AB0D}" srcOrd="0" destOrd="0" presId="urn:microsoft.com/office/officeart/2005/8/layout/vList2"/>
    <dgm:cxn modelId="{E4FE7DB9-0EC7-EF40-9F89-13EC02DFE7A0}" type="presParOf" srcId="{FECA70B6-F70E-DC4A-BAFE-93D0476C43BB}" destId="{9A6C344C-579C-174C-95D7-C5FCC1C07A24}" srcOrd="0" destOrd="0" presId="urn:microsoft.com/office/officeart/2005/8/layout/vList2"/>
    <dgm:cxn modelId="{FC79EDD4-5046-AA49-87E0-874EC16A65EE}" type="presParOf" srcId="{FECA70B6-F70E-DC4A-BAFE-93D0476C43BB}" destId="{F7F7E806-A9A9-BF41-8118-11D01665AB0D}" srcOrd="1" destOrd="0" presId="urn:microsoft.com/office/officeart/2005/8/layout/vList2"/>
    <dgm:cxn modelId="{D6C48473-B9C4-E046-A294-F285B7AD1DC1}" type="presParOf" srcId="{FECA70B6-F70E-DC4A-BAFE-93D0476C43BB}" destId="{E9F63C86-61EE-BE46-9678-C46DA9071569}" srcOrd="2" destOrd="0" presId="urn:microsoft.com/office/officeart/2005/8/layout/vList2"/>
    <dgm:cxn modelId="{AE764537-8719-8E49-AB2A-DD1BBBCB9B6F}" type="presParOf" srcId="{FECA70B6-F70E-DC4A-BAFE-93D0476C43BB}" destId="{76DC281E-CDB4-7943-AA73-978BF6948C9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1B3EFB2F-7131-48B7-BC58-5C04BE306F58}"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02AC735C-DEE1-400A-B53D-9FB6B59646A7}">
      <dgm:prSet/>
      <dgm:spPr/>
      <dgm:t>
        <a:bodyPr/>
        <a:lstStyle/>
        <a:p>
          <a:r>
            <a:rPr lang="it-IT"/>
            <a:t>nel controllo di un’ipotesi spesso si raccolgono più informazioni nel corso del tempo. </a:t>
          </a:r>
          <a:endParaRPr lang="en-US"/>
        </a:p>
      </dgm:t>
    </dgm:pt>
    <dgm:pt modelId="{2626522A-8922-46CF-A3D9-6FD0EC72B79C}" type="parTrans" cxnId="{5F5FF78B-CA11-4C8D-A755-A7D344575EC4}">
      <dgm:prSet/>
      <dgm:spPr/>
      <dgm:t>
        <a:bodyPr/>
        <a:lstStyle/>
        <a:p>
          <a:endParaRPr lang="en-US"/>
        </a:p>
      </dgm:t>
    </dgm:pt>
    <dgm:pt modelId="{29165D47-DAF3-4E7C-9893-E53F68A3362B}" type="sibTrans" cxnId="{5F5FF78B-CA11-4C8D-A755-A7D344575EC4}">
      <dgm:prSet/>
      <dgm:spPr/>
      <dgm:t>
        <a:bodyPr/>
        <a:lstStyle/>
        <a:p>
          <a:endParaRPr lang="en-US"/>
        </a:p>
      </dgm:t>
    </dgm:pt>
    <dgm:pt modelId="{C0BB0C1E-BD44-44ED-A816-970C28AB7080}">
      <dgm:prSet/>
      <dgm:spPr/>
      <dgm:t>
        <a:bodyPr/>
        <a:lstStyle/>
        <a:p>
          <a:r>
            <a:rPr lang="it-IT"/>
            <a:t>Di regola, l’importanza dei primi dati raccolti è sovrastimata</a:t>
          </a:r>
          <a:endParaRPr lang="en-US"/>
        </a:p>
      </dgm:t>
    </dgm:pt>
    <dgm:pt modelId="{41D98FB6-E5E0-4849-8A29-C5AA2EFE3386}" type="parTrans" cxnId="{8B4959B9-7156-4D1C-88B3-4515D18EF28C}">
      <dgm:prSet/>
      <dgm:spPr/>
      <dgm:t>
        <a:bodyPr/>
        <a:lstStyle/>
        <a:p>
          <a:endParaRPr lang="en-US"/>
        </a:p>
      </dgm:t>
    </dgm:pt>
    <dgm:pt modelId="{EE4EB588-356C-44EF-8DFB-06ABB7A3108B}" type="sibTrans" cxnId="{8B4959B9-7156-4D1C-88B3-4515D18EF28C}">
      <dgm:prSet/>
      <dgm:spPr/>
      <dgm:t>
        <a:bodyPr/>
        <a:lstStyle/>
        <a:p>
          <a:endParaRPr lang="en-US"/>
        </a:p>
      </dgm:t>
    </dgm:pt>
    <dgm:pt modelId="{245CD7B2-E51A-4F69-873B-B33796CBCC13}">
      <dgm:prSet/>
      <dgm:spPr/>
      <dgm:t>
        <a:bodyPr/>
        <a:lstStyle/>
        <a:p>
          <a:r>
            <a:rPr lang="it-IT"/>
            <a:t>La tendenza si inverte (effetto recenza) quando la serie è particolarmente lunga, e ogni informazione della serie è complessa </a:t>
          </a:r>
          <a:endParaRPr lang="en-US"/>
        </a:p>
      </dgm:t>
    </dgm:pt>
    <dgm:pt modelId="{82E0802A-987D-4A93-BDA3-91AED2A5BBA9}" type="parTrans" cxnId="{20BA0B52-C7F1-4556-BD62-E24787D5340C}">
      <dgm:prSet/>
      <dgm:spPr/>
      <dgm:t>
        <a:bodyPr/>
        <a:lstStyle/>
        <a:p>
          <a:endParaRPr lang="en-US"/>
        </a:p>
      </dgm:t>
    </dgm:pt>
    <dgm:pt modelId="{C3163EAC-FB58-4FB3-9E0A-C0021CDD4D9A}" type="sibTrans" cxnId="{20BA0B52-C7F1-4556-BD62-E24787D5340C}">
      <dgm:prSet/>
      <dgm:spPr/>
      <dgm:t>
        <a:bodyPr/>
        <a:lstStyle/>
        <a:p>
          <a:endParaRPr lang="en-US"/>
        </a:p>
      </dgm:t>
    </dgm:pt>
    <dgm:pt modelId="{BDD96677-0077-DA44-9E65-9FB31C756886}" type="pres">
      <dgm:prSet presAssocID="{1B3EFB2F-7131-48B7-BC58-5C04BE306F58}" presName="vert0" presStyleCnt="0">
        <dgm:presLayoutVars>
          <dgm:dir/>
          <dgm:animOne val="branch"/>
          <dgm:animLvl val="lvl"/>
        </dgm:presLayoutVars>
      </dgm:prSet>
      <dgm:spPr/>
    </dgm:pt>
    <dgm:pt modelId="{7257477C-D495-9C4F-9CD8-99987AD2DA6C}" type="pres">
      <dgm:prSet presAssocID="{02AC735C-DEE1-400A-B53D-9FB6B59646A7}" presName="thickLine" presStyleLbl="alignNode1" presStyleIdx="0" presStyleCnt="3"/>
      <dgm:spPr/>
    </dgm:pt>
    <dgm:pt modelId="{0E976542-BA99-7A4F-8F11-97A545B129C8}" type="pres">
      <dgm:prSet presAssocID="{02AC735C-DEE1-400A-B53D-9FB6B59646A7}" presName="horz1" presStyleCnt="0"/>
      <dgm:spPr/>
    </dgm:pt>
    <dgm:pt modelId="{2B515B19-D99C-0441-8C00-49B862E3ADFC}" type="pres">
      <dgm:prSet presAssocID="{02AC735C-DEE1-400A-B53D-9FB6B59646A7}" presName="tx1" presStyleLbl="revTx" presStyleIdx="0" presStyleCnt="3"/>
      <dgm:spPr/>
    </dgm:pt>
    <dgm:pt modelId="{2841B7B5-7033-F246-B111-F615580C61AE}" type="pres">
      <dgm:prSet presAssocID="{02AC735C-DEE1-400A-B53D-9FB6B59646A7}" presName="vert1" presStyleCnt="0"/>
      <dgm:spPr/>
    </dgm:pt>
    <dgm:pt modelId="{E28484B4-60C1-D847-8B24-FC1229487DE5}" type="pres">
      <dgm:prSet presAssocID="{C0BB0C1E-BD44-44ED-A816-970C28AB7080}" presName="thickLine" presStyleLbl="alignNode1" presStyleIdx="1" presStyleCnt="3"/>
      <dgm:spPr/>
    </dgm:pt>
    <dgm:pt modelId="{497A1E72-4227-E04C-A9E0-98DE075156B8}" type="pres">
      <dgm:prSet presAssocID="{C0BB0C1E-BD44-44ED-A816-970C28AB7080}" presName="horz1" presStyleCnt="0"/>
      <dgm:spPr/>
    </dgm:pt>
    <dgm:pt modelId="{24790F86-013F-9A4A-B67E-9BA316F2BCF1}" type="pres">
      <dgm:prSet presAssocID="{C0BB0C1E-BD44-44ED-A816-970C28AB7080}" presName="tx1" presStyleLbl="revTx" presStyleIdx="1" presStyleCnt="3"/>
      <dgm:spPr/>
    </dgm:pt>
    <dgm:pt modelId="{BF9B1101-29BB-254C-99E0-99E24FEB6193}" type="pres">
      <dgm:prSet presAssocID="{C0BB0C1E-BD44-44ED-A816-970C28AB7080}" presName="vert1" presStyleCnt="0"/>
      <dgm:spPr/>
    </dgm:pt>
    <dgm:pt modelId="{11372080-6C36-C344-A043-C65AFA42EB62}" type="pres">
      <dgm:prSet presAssocID="{245CD7B2-E51A-4F69-873B-B33796CBCC13}" presName="thickLine" presStyleLbl="alignNode1" presStyleIdx="2" presStyleCnt="3"/>
      <dgm:spPr/>
    </dgm:pt>
    <dgm:pt modelId="{A26A5D86-919F-E346-8024-14AAFC286EF8}" type="pres">
      <dgm:prSet presAssocID="{245CD7B2-E51A-4F69-873B-B33796CBCC13}" presName="horz1" presStyleCnt="0"/>
      <dgm:spPr/>
    </dgm:pt>
    <dgm:pt modelId="{77055670-DCA6-B743-A390-69C12BDB7464}" type="pres">
      <dgm:prSet presAssocID="{245CD7B2-E51A-4F69-873B-B33796CBCC13}" presName="tx1" presStyleLbl="revTx" presStyleIdx="2" presStyleCnt="3"/>
      <dgm:spPr/>
    </dgm:pt>
    <dgm:pt modelId="{725A275A-986A-4245-B01E-32A7109B0799}" type="pres">
      <dgm:prSet presAssocID="{245CD7B2-E51A-4F69-873B-B33796CBCC13}" presName="vert1" presStyleCnt="0"/>
      <dgm:spPr/>
    </dgm:pt>
  </dgm:ptLst>
  <dgm:cxnLst>
    <dgm:cxn modelId="{9F0C7138-67FD-E042-A127-D363A109483A}" type="presOf" srcId="{C0BB0C1E-BD44-44ED-A816-970C28AB7080}" destId="{24790F86-013F-9A4A-B67E-9BA316F2BCF1}" srcOrd="0" destOrd="0" presId="urn:microsoft.com/office/officeart/2008/layout/LinedList"/>
    <dgm:cxn modelId="{20BA0B52-C7F1-4556-BD62-E24787D5340C}" srcId="{1B3EFB2F-7131-48B7-BC58-5C04BE306F58}" destId="{245CD7B2-E51A-4F69-873B-B33796CBCC13}" srcOrd="2" destOrd="0" parTransId="{82E0802A-987D-4A93-BDA3-91AED2A5BBA9}" sibTransId="{C3163EAC-FB58-4FB3-9E0A-C0021CDD4D9A}"/>
    <dgm:cxn modelId="{159AA663-A120-034C-83E9-0242D90FB558}" type="presOf" srcId="{1B3EFB2F-7131-48B7-BC58-5C04BE306F58}" destId="{BDD96677-0077-DA44-9E65-9FB31C756886}" srcOrd="0" destOrd="0" presId="urn:microsoft.com/office/officeart/2008/layout/LinedList"/>
    <dgm:cxn modelId="{2C983C6A-9233-A841-818F-18C86AECAB76}" type="presOf" srcId="{245CD7B2-E51A-4F69-873B-B33796CBCC13}" destId="{77055670-DCA6-B743-A390-69C12BDB7464}" srcOrd="0" destOrd="0" presId="urn:microsoft.com/office/officeart/2008/layout/LinedList"/>
    <dgm:cxn modelId="{5F5FF78B-CA11-4C8D-A755-A7D344575EC4}" srcId="{1B3EFB2F-7131-48B7-BC58-5C04BE306F58}" destId="{02AC735C-DEE1-400A-B53D-9FB6B59646A7}" srcOrd="0" destOrd="0" parTransId="{2626522A-8922-46CF-A3D9-6FD0EC72B79C}" sibTransId="{29165D47-DAF3-4E7C-9893-E53F68A3362B}"/>
    <dgm:cxn modelId="{8B4959B9-7156-4D1C-88B3-4515D18EF28C}" srcId="{1B3EFB2F-7131-48B7-BC58-5C04BE306F58}" destId="{C0BB0C1E-BD44-44ED-A816-970C28AB7080}" srcOrd="1" destOrd="0" parTransId="{41D98FB6-E5E0-4849-8A29-C5AA2EFE3386}" sibTransId="{EE4EB588-356C-44EF-8DFB-06ABB7A3108B}"/>
    <dgm:cxn modelId="{4CB599D6-FF6B-E745-AC28-3C7E4F514F96}" type="presOf" srcId="{02AC735C-DEE1-400A-B53D-9FB6B59646A7}" destId="{2B515B19-D99C-0441-8C00-49B862E3ADFC}" srcOrd="0" destOrd="0" presId="urn:microsoft.com/office/officeart/2008/layout/LinedList"/>
    <dgm:cxn modelId="{34CE8003-EE55-8D4C-9CF9-B8680691D285}" type="presParOf" srcId="{BDD96677-0077-DA44-9E65-9FB31C756886}" destId="{7257477C-D495-9C4F-9CD8-99987AD2DA6C}" srcOrd="0" destOrd="0" presId="urn:microsoft.com/office/officeart/2008/layout/LinedList"/>
    <dgm:cxn modelId="{F8B894BE-18DE-504B-B9E4-813705FF3D19}" type="presParOf" srcId="{BDD96677-0077-DA44-9E65-9FB31C756886}" destId="{0E976542-BA99-7A4F-8F11-97A545B129C8}" srcOrd="1" destOrd="0" presId="urn:microsoft.com/office/officeart/2008/layout/LinedList"/>
    <dgm:cxn modelId="{50B91955-22AE-C84C-A923-926EDAF54669}" type="presParOf" srcId="{0E976542-BA99-7A4F-8F11-97A545B129C8}" destId="{2B515B19-D99C-0441-8C00-49B862E3ADFC}" srcOrd="0" destOrd="0" presId="urn:microsoft.com/office/officeart/2008/layout/LinedList"/>
    <dgm:cxn modelId="{7658D6AF-0218-2143-9C1A-F81EE25DD8D8}" type="presParOf" srcId="{0E976542-BA99-7A4F-8F11-97A545B129C8}" destId="{2841B7B5-7033-F246-B111-F615580C61AE}" srcOrd="1" destOrd="0" presId="urn:microsoft.com/office/officeart/2008/layout/LinedList"/>
    <dgm:cxn modelId="{8B41D0B9-F1A0-1546-BC99-A889E1D030CA}" type="presParOf" srcId="{BDD96677-0077-DA44-9E65-9FB31C756886}" destId="{E28484B4-60C1-D847-8B24-FC1229487DE5}" srcOrd="2" destOrd="0" presId="urn:microsoft.com/office/officeart/2008/layout/LinedList"/>
    <dgm:cxn modelId="{7846EE56-2C0B-7442-BF36-B754093B5C09}" type="presParOf" srcId="{BDD96677-0077-DA44-9E65-9FB31C756886}" destId="{497A1E72-4227-E04C-A9E0-98DE075156B8}" srcOrd="3" destOrd="0" presId="urn:microsoft.com/office/officeart/2008/layout/LinedList"/>
    <dgm:cxn modelId="{6F525B79-9D02-EB40-9677-8999C6AE5C86}" type="presParOf" srcId="{497A1E72-4227-E04C-A9E0-98DE075156B8}" destId="{24790F86-013F-9A4A-B67E-9BA316F2BCF1}" srcOrd="0" destOrd="0" presId="urn:microsoft.com/office/officeart/2008/layout/LinedList"/>
    <dgm:cxn modelId="{EDBBE100-6A76-DC44-A9C3-F851BA1472D8}" type="presParOf" srcId="{497A1E72-4227-E04C-A9E0-98DE075156B8}" destId="{BF9B1101-29BB-254C-99E0-99E24FEB6193}" srcOrd="1" destOrd="0" presId="urn:microsoft.com/office/officeart/2008/layout/LinedList"/>
    <dgm:cxn modelId="{B048A5F6-27DD-944E-B132-29D82BB1CFE0}" type="presParOf" srcId="{BDD96677-0077-DA44-9E65-9FB31C756886}" destId="{11372080-6C36-C344-A043-C65AFA42EB62}" srcOrd="4" destOrd="0" presId="urn:microsoft.com/office/officeart/2008/layout/LinedList"/>
    <dgm:cxn modelId="{C47D9681-B8A4-D140-9196-0A5612655A31}" type="presParOf" srcId="{BDD96677-0077-DA44-9E65-9FB31C756886}" destId="{A26A5D86-919F-E346-8024-14AAFC286EF8}" srcOrd="5" destOrd="0" presId="urn:microsoft.com/office/officeart/2008/layout/LinedList"/>
    <dgm:cxn modelId="{29B9AC3B-8E6F-2142-8A3E-419B0A01B1EF}" type="presParOf" srcId="{A26A5D86-919F-E346-8024-14AAFC286EF8}" destId="{77055670-DCA6-B743-A390-69C12BDB7464}" srcOrd="0" destOrd="0" presId="urn:microsoft.com/office/officeart/2008/layout/LinedList"/>
    <dgm:cxn modelId="{BF3367F1-81C3-0E48-9467-5506D2C55223}" type="presParOf" srcId="{A26A5D86-919F-E346-8024-14AAFC286EF8}" destId="{725A275A-986A-4245-B01E-32A7109B079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4CCF66E9-831E-4509-86CD-CEED7FAD9EB8}"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61D1B8F0-C26F-447E-95F7-F06048CBBF98}">
      <dgm:prSet/>
      <dgm:spPr/>
      <dgm:t>
        <a:bodyPr/>
        <a:lstStyle/>
        <a:p>
          <a:r>
            <a:rPr lang="it-IT" dirty="0">
              <a:solidFill>
                <a:schemeClr val="tx1"/>
              </a:solidFill>
            </a:rPr>
            <a:t>In generale, le informazioni a supporto di una ipotesi sotto controllo sono </a:t>
          </a:r>
          <a:r>
            <a:rPr lang="it-IT" b="1" dirty="0">
              <a:solidFill>
                <a:schemeClr val="tx1"/>
              </a:solidFill>
            </a:rPr>
            <a:t>sovrastimate</a:t>
          </a:r>
          <a:r>
            <a:rPr lang="it-IT" dirty="0">
              <a:solidFill>
                <a:schemeClr val="tx1"/>
              </a:solidFill>
            </a:rPr>
            <a:t> rispetto a quelle falsificanti</a:t>
          </a:r>
          <a:endParaRPr lang="en-US" dirty="0">
            <a:solidFill>
              <a:schemeClr val="tx1"/>
            </a:solidFill>
          </a:endParaRPr>
        </a:p>
      </dgm:t>
    </dgm:pt>
    <dgm:pt modelId="{DB5FE187-A646-4D4D-BC69-D656B92EB4A1}" type="parTrans" cxnId="{0FB196AA-C52F-41FE-8BE2-EB238F5A3CE6}">
      <dgm:prSet/>
      <dgm:spPr/>
      <dgm:t>
        <a:bodyPr/>
        <a:lstStyle/>
        <a:p>
          <a:endParaRPr lang="en-US"/>
        </a:p>
      </dgm:t>
    </dgm:pt>
    <dgm:pt modelId="{6330E978-BBFE-4A56-8C6F-78621AE0B24D}" type="sibTrans" cxnId="{0FB196AA-C52F-41FE-8BE2-EB238F5A3CE6}">
      <dgm:prSet/>
      <dgm:spPr/>
      <dgm:t>
        <a:bodyPr/>
        <a:lstStyle/>
        <a:p>
          <a:endParaRPr lang="en-US"/>
        </a:p>
      </dgm:t>
    </dgm:pt>
    <dgm:pt modelId="{49AD3738-95C9-47C6-ADFC-36A277E7D913}">
      <dgm:prSet/>
      <dgm:spPr/>
      <dgm:t>
        <a:bodyPr/>
        <a:lstStyle/>
        <a:p>
          <a:r>
            <a:rPr lang="it-IT" dirty="0">
              <a:solidFill>
                <a:schemeClr val="tx1"/>
              </a:solidFill>
            </a:rPr>
            <a:t>Caso particolare: </a:t>
          </a:r>
          <a:r>
            <a:rPr lang="it-IT" i="1" dirty="0" err="1">
              <a:solidFill>
                <a:schemeClr val="tx1"/>
              </a:solidFill>
            </a:rPr>
            <a:t>one</a:t>
          </a:r>
          <a:r>
            <a:rPr lang="it-IT" i="1" dirty="0">
              <a:solidFill>
                <a:schemeClr val="tx1"/>
              </a:solidFill>
            </a:rPr>
            <a:t> </a:t>
          </a:r>
          <a:r>
            <a:rPr lang="it-IT" i="1" dirty="0" err="1">
              <a:solidFill>
                <a:schemeClr val="tx1"/>
              </a:solidFill>
            </a:rPr>
            <a:t>sided</a:t>
          </a:r>
          <a:r>
            <a:rPr lang="it-IT" i="1" dirty="0">
              <a:solidFill>
                <a:schemeClr val="tx1"/>
              </a:solidFill>
            </a:rPr>
            <a:t> </a:t>
          </a:r>
          <a:r>
            <a:rPr lang="it-IT" i="1" dirty="0" err="1">
              <a:solidFill>
                <a:schemeClr val="tx1"/>
              </a:solidFill>
            </a:rPr>
            <a:t>events</a:t>
          </a:r>
          <a:r>
            <a:rPr lang="it-IT" dirty="0">
              <a:solidFill>
                <a:schemeClr val="tx1"/>
              </a:solidFill>
            </a:rPr>
            <a:t>. </a:t>
          </a:r>
          <a:endParaRPr lang="en-US" dirty="0">
            <a:solidFill>
              <a:schemeClr val="tx1"/>
            </a:solidFill>
          </a:endParaRPr>
        </a:p>
      </dgm:t>
    </dgm:pt>
    <dgm:pt modelId="{077D1DC6-6204-4A73-8444-A532B973E174}" type="parTrans" cxnId="{008261EA-A51E-4ABC-85C1-B6E374B0CBF5}">
      <dgm:prSet/>
      <dgm:spPr/>
      <dgm:t>
        <a:bodyPr/>
        <a:lstStyle/>
        <a:p>
          <a:endParaRPr lang="en-US"/>
        </a:p>
      </dgm:t>
    </dgm:pt>
    <dgm:pt modelId="{83D2A64E-AAEC-4EBC-A2F3-645AE790560D}" type="sibTrans" cxnId="{008261EA-A51E-4ABC-85C1-B6E374B0CBF5}">
      <dgm:prSet/>
      <dgm:spPr/>
      <dgm:t>
        <a:bodyPr/>
        <a:lstStyle/>
        <a:p>
          <a:endParaRPr lang="en-US"/>
        </a:p>
      </dgm:t>
    </dgm:pt>
    <dgm:pt modelId="{4466E4A2-EF56-41B9-B85A-955192C71D09}">
      <dgm:prSet/>
      <dgm:spPr/>
      <dgm:t>
        <a:bodyPr/>
        <a:lstStyle/>
        <a:p>
          <a:r>
            <a:rPr lang="it-IT"/>
            <a:t>eventi che notiamo solo quando confermano un’ipotesi, e che ignoriamo quando non la confermano</a:t>
          </a:r>
          <a:endParaRPr lang="en-US"/>
        </a:p>
      </dgm:t>
    </dgm:pt>
    <dgm:pt modelId="{733B6DDF-FD5C-4AA7-9BC2-495FAD11015D}" type="parTrans" cxnId="{42BA0B91-859F-476A-A9FF-7C2DBAACAE37}">
      <dgm:prSet/>
      <dgm:spPr/>
      <dgm:t>
        <a:bodyPr/>
        <a:lstStyle/>
        <a:p>
          <a:endParaRPr lang="en-US"/>
        </a:p>
      </dgm:t>
    </dgm:pt>
    <dgm:pt modelId="{E3B1B208-1505-4DF9-865F-2B12AC3600CD}" type="sibTrans" cxnId="{42BA0B91-859F-476A-A9FF-7C2DBAACAE37}">
      <dgm:prSet/>
      <dgm:spPr/>
      <dgm:t>
        <a:bodyPr/>
        <a:lstStyle/>
        <a:p>
          <a:endParaRPr lang="en-US"/>
        </a:p>
      </dgm:t>
    </dgm:pt>
    <dgm:pt modelId="{A04CDEA6-58D8-4538-A2FF-E2E90070DE02}">
      <dgm:prSet/>
      <dgm:spPr/>
      <dgm:t>
        <a:bodyPr/>
        <a:lstStyle/>
        <a:p>
          <a:r>
            <a:rPr lang="it-IT"/>
            <a:t>Esempio: ricordarsi dell’oroscopo letto la mattina se e solo se durante il giorno succede qualcosa che sembra avverarlo</a:t>
          </a:r>
          <a:endParaRPr lang="en-US"/>
        </a:p>
      </dgm:t>
    </dgm:pt>
    <dgm:pt modelId="{8DE24E98-7FAE-4D2C-85DF-EF3D5DA8B834}" type="parTrans" cxnId="{C9E942F5-3C5E-4299-BC37-EE6B7A9EC241}">
      <dgm:prSet/>
      <dgm:spPr/>
      <dgm:t>
        <a:bodyPr/>
        <a:lstStyle/>
        <a:p>
          <a:endParaRPr lang="en-US"/>
        </a:p>
      </dgm:t>
    </dgm:pt>
    <dgm:pt modelId="{A105145B-EF2F-45FB-9962-16A07FD7879C}" type="sibTrans" cxnId="{C9E942F5-3C5E-4299-BC37-EE6B7A9EC241}">
      <dgm:prSet/>
      <dgm:spPr/>
      <dgm:t>
        <a:bodyPr/>
        <a:lstStyle/>
        <a:p>
          <a:endParaRPr lang="en-US"/>
        </a:p>
      </dgm:t>
    </dgm:pt>
    <dgm:pt modelId="{5E62615B-CCCB-AC4C-B75E-B88157D000E8}" type="pres">
      <dgm:prSet presAssocID="{4CCF66E9-831E-4509-86CD-CEED7FAD9EB8}" presName="linear" presStyleCnt="0">
        <dgm:presLayoutVars>
          <dgm:animLvl val="lvl"/>
          <dgm:resizeHandles val="exact"/>
        </dgm:presLayoutVars>
      </dgm:prSet>
      <dgm:spPr/>
    </dgm:pt>
    <dgm:pt modelId="{208B94CE-7037-6B45-8994-A1B27E591A48}" type="pres">
      <dgm:prSet presAssocID="{61D1B8F0-C26F-447E-95F7-F06048CBBF98}" presName="parentText" presStyleLbl="node1" presStyleIdx="0" presStyleCnt="2">
        <dgm:presLayoutVars>
          <dgm:chMax val="0"/>
          <dgm:bulletEnabled val="1"/>
        </dgm:presLayoutVars>
      </dgm:prSet>
      <dgm:spPr/>
    </dgm:pt>
    <dgm:pt modelId="{1FD0BD7A-5A9B-9D42-BC1C-60196E74864F}" type="pres">
      <dgm:prSet presAssocID="{6330E978-BBFE-4A56-8C6F-78621AE0B24D}" presName="spacer" presStyleCnt="0"/>
      <dgm:spPr/>
    </dgm:pt>
    <dgm:pt modelId="{265FDFCA-5CF0-7A46-A0F7-000DDE4F5C8F}" type="pres">
      <dgm:prSet presAssocID="{49AD3738-95C9-47C6-ADFC-36A277E7D913}" presName="parentText" presStyleLbl="node1" presStyleIdx="1" presStyleCnt="2">
        <dgm:presLayoutVars>
          <dgm:chMax val="0"/>
          <dgm:bulletEnabled val="1"/>
        </dgm:presLayoutVars>
      </dgm:prSet>
      <dgm:spPr/>
    </dgm:pt>
    <dgm:pt modelId="{9B16166A-7861-F945-A623-C083E630206E}" type="pres">
      <dgm:prSet presAssocID="{49AD3738-95C9-47C6-ADFC-36A277E7D913}" presName="childText" presStyleLbl="revTx" presStyleIdx="0" presStyleCnt="1">
        <dgm:presLayoutVars>
          <dgm:bulletEnabled val="1"/>
        </dgm:presLayoutVars>
      </dgm:prSet>
      <dgm:spPr/>
    </dgm:pt>
  </dgm:ptLst>
  <dgm:cxnLst>
    <dgm:cxn modelId="{E4EDAA08-E54C-B747-8DFA-6258FD26CDC4}" type="presOf" srcId="{A04CDEA6-58D8-4538-A2FF-E2E90070DE02}" destId="{9B16166A-7861-F945-A623-C083E630206E}" srcOrd="0" destOrd="1" presId="urn:microsoft.com/office/officeart/2005/8/layout/vList2"/>
    <dgm:cxn modelId="{B7DC8C5F-8CB1-BE49-920B-8470D763AD2D}" type="presOf" srcId="{49AD3738-95C9-47C6-ADFC-36A277E7D913}" destId="{265FDFCA-5CF0-7A46-A0F7-000DDE4F5C8F}" srcOrd="0" destOrd="0" presId="urn:microsoft.com/office/officeart/2005/8/layout/vList2"/>
    <dgm:cxn modelId="{E8DA8172-E8D0-FF4B-8622-6B06178C95B5}" type="presOf" srcId="{4466E4A2-EF56-41B9-B85A-955192C71D09}" destId="{9B16166A-7861-F945-A623-C083E630206E}" srcOrd="0" destOrd="0" presId="urn:microsoft.com/office/officeart/2005/8/layout/vList2"/>
    <dgm:cxn modelId="{42BA0B91-859F-476A-A9FF-7C2DBAACAE37}" srcId="{49AD3738-95C9-47C6-ADFC-36A277E7D913}" destId="{4466E4A2-EF56-41B9-B85A-955192C71D09}" srcOrd="0" destOrd="0" parTransId="{733B6DDF-FD5C-4AA7-9BC2-495FAD11015D}" sibTransId="{E3B1B208-1505-4DF9-865F-2B12AC3600CD}"/>
    <dgm:cxn modelId="{EA677F95-B9AA-9C4E-8ED6-16BB5994BD78}" type="presOf" srcId="{61D1B8F0-C26F-447E-95F7-F06048CBBF98}" destId="{208B94CE-7037-6B45-8994-A1B27E591A48}" srcOrd="0" destOrd="0" presId="urn:microsoft.com/office/officeart/2005/8/layout/vList2"/>
    <dgm:cxn modelId="{A12002A9-1C67-364E-A385-910BAF295B15}" type="presOf" srcId="{4CCF66E9-831E-4509-86CD-CEED7FAD9EB8}" destId="{5E62615B-CCCB-AC4C-B75E-B88157D000E8}" srcOrd="0" destOrd="0" presId="urn:microsoft.com/office/officeart/2005/8/layout/vList2"/>
    <dgm:cxn modelId="{0FB196AA-C52F-41FE-8BE2-EB238F5A3CE6}" srcId="{4CCF66E9-831E-4509-86CD-CEED7FAD9EB8}" destId="{61D1B8F0-C26F-447E-95F7-F06048CBBF98}" srcOrd="0" destOrd="0" parTransId="{DB5FE187-A646-4D4D-BC69-D656B92EB4A1}" sibTransId="{6330E978-BBFE-4A56-8C6F-78621AE0B24D}"/>
    <dgm:cxn modelId="{008261EA-A51E-4ABC-85C1-B6E374B0CBF5}" srcId="{4CCF66E9-831E-4509-86CD-CEED7FAD9EB8}" destId="{49AD3738-95C9-47C6-ADFC-36A277E7D913}" srcOrd="1" destOrd="0" parTransId="{077D1DC6-6204-4A73-8444-A532B973E174}" sibTransId="{83D2A64E-AAEC-4EBC-A2F3-645AE790560D}"/>
    <dgm:cxn modelId="{C9E942F5-3C5E-4299-BC37-EE6B7A9EC241}" srcId="{49AD3738-95C9-47C6-ADFC-36A277E7D913}" destId="{A04CDEA6-58D8-4538-A2FF-E2E90070DE02}" srcOrd="1" destOrd="0" parTransId="{8DE24E98-7FAE-4D2C-85DF-EF3D5DA8B834}" sibTransId="{A105145B-EF2F-45FB-9962-16A07FD7879C}"/>
    <dgm:cxn modelId="{D36C9711-86FE-3545-870A-A87D3DE5D205}" type="presParOf" srcId="{5E62615B-CCCB-AC4C-B75E-B88157D000E8}" destId="{208B94CE-7037-6B45-8994-A1B27E591A48}" srcOrd="0" destOrd="0" presId="urn:microsoft.com/office/officeart/2005/8/layout/vList2"/>
    <dgm:cxn modelId="{419F6E84-35CA-DE42-B472-D0D448314D50}" type="presParOf" srcId="{5E62615B-CCCB-AC4C-B75E-B88157D000E8}" destId="{1FD0BD7A-5A9B-9D42-BC1C-60196E74864F}" srcOrd="1" destOrd="0" presId="urn:microsoft.com/office/officeart/2005/8/layout/vList2"/>
    <dgm:cxn modelId="{B025D89F-2954-5C43-9F60-C8E282BBDBAD}" type="presParOf" srcId="{5E62615B-CCCB-AC4C-B75E-B88157D000E8}" destId="{265FDFCA-5CF0-7A46-A0F7-000DDE4F5C8F}" srcOrd="2" destOrd="0" presId="urn:microsoft.com/office/officeart/2005/8/layout/vList2"/>
    <dgm:cxn modelId="{8DE91982-C858-D447-905F-8EA41A489039}" type="presParOf" srcId="{5E62615B-CCCB-AC4C-B75E-B88157D000E8}" destId="{9B16166A-7861-F945-A623-C083E630206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E83FEC9D-52C0-4501-B1DF-9587B34470BC}"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87905645-D68F-45EC-B892-08FCA459CF4E}">
      <dgm:prSet/>
      <dgm:spPr/>
      <dgm:t>
        <a:bodyPr/>
        <a:lstStyle/>
        <a:p>
          <a:r>
            <a:rPr lang="it-IT" dirty="0">
              <a:solidFill>
                <a:schemeClr val="tx1"/>
              </a:solidFill>
            </a:rPr>
            <a:t>Quando un dato ambiguo si presta a molteplici interpretazioni tendiamo a notare solo o soprattutto le interpretazioni a supporto</a:t>
          </a:r>
          <a:endParaRPr lang="en-US" dirty="0">
            <a:solidFill>
              <a:schemeClr val="tx1"/>
            </a:solidFill>
          </a:endParaRPr>
        </a:p>
      </dgm:t>
    </dgm:pt>
    <dgm:pt modelId="{FFD68FA8-D63B-4073-90E3-31273F1BC0C1}" type="parTrans" cxnId="{AAAAA7C4-600F-461F-8F77-5FD70DD730B4}">
      <dgm:prSet/>
      <dgm:spPr/>
      <dgm:t>
        <a:bodyPr/>
        <a:lstStyle/>
        <a:p>
          <a:endParaRPr lang="en-US"/>
        </a:p>
      </dgm:t>
    </dgm:pt>
    <dgm:pt modelId="{1537AFD3-03CA-459D-A2EB-16C7CFE2A88A}" type="sibTrans" cxnId="{AAAAA7C4-600F-461F-8F77-5FD70DD730B4}">
      <dgm:prSet/>
      <dgm:spPr/>
      <dgm:t>
        <a:bodyPr/>
        <a:lstStyle/>
        <a:p>
          <a:endParaRPr lang="en-US"/>
        </a:p>
      </dgm:t>
    </dgm:pt>
    <dgm:pt modelId="{6B22BEBA-AD47-45AF-88D5-46A1353F5190}">
      <dgm:prSet/>
      <dgm:spPr/>
      <dgm:t>
        <a:bodyPr/>
        <a:lstStyle/>
        <a:p>
          <a:r>
            <a:rPr lang="it-IT" dirty="0" err="1">
              <a:solidFill>
                <a:schemeClr val="tx1"/>
              </a:solidFill>
            </a:rPr>
            <a:t>Shafir</a:t>
          </a:r>
          <a:r>
            <a:rPr lang="it-IT" dirty="0">
              <a:solidFill>
                <a:schemeClr val="tx1"/>
              </a:solidFill>
            </a:rPr>
            <a:t>, </a:t>
          </a:r>
          <a:r>
            <a:rPr lang="it-IT" dirty="0" err="1">
              <a:solidFill>
                <a:schemeClr val="tx1"/>
              </a:solidFill>
            </a:rPr>
            <a:t>LeBoeuf</a:t>
          </a:r>
          <a:r>
            <a:rPr lang="it-IT" dirty="0">
              <a:solidFill>
                <a:schemeClr val="tx1"/>
              </a:solidFill>
            </a:rPr>
            <a:t>, 2004: meccanismi di </a:t>
          </a:r>
          <a:r>
            <a:rPr lang="it-IT" b="1" dirty="0">
              <a:solidFill>
                <a:schemeClr val="tx1"/>
              </a:solidFill>
            </a:rPr>
            <a:t>focalizzazione</a:t>
          </a:r>
          <a:r>
            <a:rPr lang="it-IT" dirty="0">
              <a:solidFill>
                <a:schemeClr val="tx1"/>
              </a:solidFill>
            </a:rPr>
            <a:t>. Nel valutare se un’opzione è attraente, ci focalizziamo soprattutto sui suoi tratti attraenti. Nel valutare se non è attraente, ci focalizziamo sui tratti non attraenti. </a:t>
          </a:r>
          <a:endParaRPr lang="en-US" dirty="0">
            <a:solidFill>
              <a:schemeClr val="tx1"/>
            </a:solidFill>
          </a:endParaRPr>
        </a:p>
      </dgm:t>
    </dgm:pt>
    <dgm:pt modelId="{CAA38DE0-EA1A-4780-9988-2613BCECE32B}" type="parTrans" cxnId="{7C5B002A-02D4-481A-802E-8B10F94664E8}">
      <dgm:prSet/>
      <dgm:spPr/>
      <dgm:t>
        <a:bodyPr/>
        <a:lstStyle/>
        <a:p>
          <a:endParaRPr lang="en-US"/>
        </a:p>
      </dgm:t>
    </dgm:pt>
    <dgm:pt modelId="{35580124-14DC-457D-A814-68E177F0FF75}" type="sibTrans" cxnId="{7C5B002A-02D4-481A-802E-8B10F94664E8}">
      <dgm:prSet/>
      <dgm:spPr/>
      <dgm:t>
        <a:bodyPr/>
        <a:lstStyle/>
        <a:p>
          <a:endParaRPr lang="en-US"/>
        </a:p>
      </dgm:t>
    </dgm:pt>
    <dgm:pt modelId="{AE0C7875-E6CE-48AF-9E01-3C822899692D}">
      <dgm:prSet/>
      <dgm:spPr/>
      <dgm:t>
        <a:bodyPr/>
        <a:lstStyle/>
        <a:p>
          <a:r>
            <a:rPr lang="it-IT" dirty="0">
              <a:solidFill>
                <a:schemeClr val="tx1"/>
              </a:solidFill>
            </a:rPr>
            <a:t>Come risultato, paradossalmente, la stessa opzione può essere considerata sia la più attraente, sia la meno attraente</a:t>
          </a:r>
          <a:endParaRPr lang="en-US" dirty="0">
            <a:solidFill>
              <a:schemeClr val="tx1"/>
            </a:solidFill>
          </a:endParaRPr>
        </a:p>
      </dgm:t>
    </dgm:pt>
    <dgm:pt modelId="{D90A8537-A9A7-434D-A2B5-9CC5BDAE3AD8}" type="parTrans" cxnId="{26420B56-2B3A-43CD-B7E1-7EE91FBE7BFA}">
      <dgm:prSet/>
      <dgm:spPr/>
      <dgm:t>
        <a:bodyPr/>
        <a:lstStyle/>
        <a:p>
          <a:endParaRPr lang="en-US"/>
        </a:p>
      </dgm:t>
    </dgm:pt>
    <dgm:pt modelId="{67809262-0F04-4DFF-AF18-1D08A86CD292}" type="sibTrans" cxnId="{26420B56-2B3A-43CD-B7E1-7EE91FBE7BFA}">
      <dgm:prSet/>
      <dgm:spPr/>
      <dgm:t>
        <a:bodyPr/>
        <a:lstStyle/>
        <a:p>
          <a:endParaRPr lang="en-US"/>
        </a:p>
      </dgm:t>
    </dgm:pt>
    <dgm:pt modelId="{DCD842EB-039E-FA41-B6FC-2A7DDC032853}" type="pres">
      <dgm:prSet presAssocID="{E83FEC9D-52C0-4501-B1DF-9587B34470BC}" presName="linear" presStyleCnt="0">
        <dgm:presLayoutVars>
          <dgm:animLvl val="lvl"/>
          <dgm:resizeHandles val="exact"/>
        </dgm:presLayoutVars>
      </dgm:prSet>
      <dgm:spPr/>
    </dgm:pt>
    <dgm:pt modelId="{22A43E8D-775E-AF41-84D0-8B7F94777E5C}" type="pres">
      <dgm:prSet presAssocID="{87905645-D68F-45EC-B892-08FCA459CF4E}" presName="parentText" presStyleLbl="node1" presStyleIdx="0" presStyleCnt="3">
        <dgm:presLayoutVars>
          <dgm:chMax val="0"/>
          <dgm:bulletEnabled val="1"/>
        </dgm:presLayoutVars>
      </dgm:prSet>
      <dgm:spPr/>
    </dgm:pt>
    <dgm:pt modelId="{7A2B0B10-B197-3449-92C3-B4BC19984115}" type="pres">
      <dgm:prSet presAssocID="{1537AFD3-03CA-459D-A2EB-16C7CFE2A88A}" presName="spacer" presStyleCnt="0"/>
      <dgm:spPr/>
    </dgm:pt>
    <dgm:pt modelId="{D2541F7D-ACFF-644D-9C25-907FA6263B9A}" type="pres">
      <dgm:prSet presAssocID="{6B22BEBA-AD47-45AF-88D5-46A1353F5190}" presName="parentText" presStyleLbl="node1" presStyleIdx="1" presStyleCnt="3">
        <dgm:presLayoutVars>
          <dgm:chMax val="0"/>
          <dgm:bulletEnabled val="1"/>
        </dgm:presLayoutVars>
      </dgm:prSet>
      <dgm:spPr/>
    </dgm:pt>
    <dgm:pt modelId="{5FB182C0-2FCC-154A-8D72-055D7D512430}" type="pres">
      <dgm:prSet presAssocID="{35580124-14DC-457D-A814-68E177F0FF75}" presName="spacer" presStyleCnt="0"/>
      <dgm:spPr/>
    </dgm:pt>
    <dgm:pt modelId="{C4E3BCBA-679E-1844-B438-9E2CEA09645C}" type="pres">
      <dgm:prSet presAssocID="{AE0C7875-E6CE-48AF-9E01-3C822899692D}" presName="parentText" presStyleLbl="node1" presStyleIdx="2" presStyleCnt="3">
        <dgm:presLayoutVars>
          <dgm:chMax val="0"/>
          <dgm:bulletEnabled val="1"/>
        </dgm:presLayoutVars>
      </dgm:prSet>
      <dgm:spPr/>
    </dgm:pt>
  </dgm:ptLst>
  <dgm:cxnLst>
    <dgm:cxn modelId="{0DCF5C08-5CB9-AB4A-9FE7-15EA49532A7F}" type="presOf" srcId="{87905645-D68F-45EC-B892-08FCA459CF4E}" destId="{22A43E8D-775E-AF41-84D0-8B7F94777E5C}" srcOrd="0" destOrd="0" presId="urn:microsoft.com/office/officeart/2005/8/layout/vList2"/>
    <dgm:cxn modelId="{7C5B002A-02D4-481A-802E-8B10F94664E8}" srcId="{E83FEC9D-52C0-4501-B1DF-9587B34470BC}" destId="{6B22BEBA-AD47-45AF-88D5-46A1353F5190}" srcOrd="1" destOrd="0" parTransId="{CAA38DE0-EA1A-4780-9988-2613BCECE32B}" sibTransId="{35580124-14DC-457D-A814-68E177F0FF75}"/>
    <dgm:cxn modelId="{26420B56-2B3A-43CD-B7E1-7EE91FBE7BFA}" srcId="{E83FEC9D-52C0-4501-B1DF-9587B34470BC}" destId="{AE0C7875-E6CE-48AF-9E01-3C822899692D}" srcOrd="2" destOrd="0" parTransId="{D90A8537-A9A7-434D-A2B5-9CC5BDAE3AD8}" sibTransId="{67809262-0F04-4DFF-AF18-1D08A86CD292}"/>
    <dgm:cxn modelId="{28CD4562-3BDF-F74A-A754-2980896AF28A}" type="presOf" srcId="{6B22BEBA-AD47-45AF-88D5-46A1353F5190}" destId="{D2541F7D-ACFF-644D-9C25-907FA6263B9A}" srcOrd="0" destOrd="0" presId="urn:microsoft.com/office/officeart/2005/8/layout/vList2"/>
    <dgm:cxn modelId="{AAAAA7C4-600F-461F-8F77-5FD70DD730B4}" srcId="{E83FEC9D-52C0-4501-B1DF-9587B34470BC}" destId="{87905645-D68F-45EC-B892-08FCA459CF4E}" srcOrd="0" destOrd="0" parTransId="{FFD68FA8-D63B-4073-90E3-31273F1BC0C1}" sibTransId="{1537AFD3-03CA-459D-A2EB-16C7CFE2A88A}"/>
    <dgm:cxn modelId="{89E0B1D6-527E-E043-A771-8EF7C2969ECA}" type="presOf" srcId="{E83FEC9D-52C0-4501-B1DF-9587B34470BC}" destId="{DCD842EB-039E-FA41-B6FC-2A7DDC032853}" srcOrd="0" destOrd="0" presId="urn:microsoft.com/office/officeart/2005/8/layout/vList2"/>
    <dgm:cxn modelId="{592440FA-3F12-4941-ACE8-F69C2D453184}" type="presOf" srcId="{AE0C7875-E6CE-48AF-9E01-3C822899692D}" destId="{C4E3BCBA-679E-1844-B438-9E2CEA09645C}" srcOrd="0" destOrd="0" presId="urn:microsoft.com/office/officeart/2005/8/layout/vList2"/>
    <dgm:cxn modelId="{DFA94EA4-0363-D140-993F-DD3BB05677FD}" type="presParOf" srcId="{DCD842EB-039E-FA41-B6FC-2A7DDC032853}" destId="{22A43E8D-775E-AF41-84D0-8B7F94777E5C}" srcOrd="0" destOrd="0" presId="urn:microsoft.com/office/officeart/2005/8/layout/vList2"/>
    <dgm:cxn modelId="{296A97CD-2E6A-E34C-BACC-5BAAE3CFA9B0}" type="presParOf" srcId="{DCD842EB-039E-FA41-B6FC-2A7DDC032853}" destId="{7A2B0B10-B197-3449-92C3-B4BC19984115}" srcOrd="1" destOrd="0" presId="urn:microsoft.com/office/officeart/2005/8/layout/vList2"/>
    <dgm:cxn modelId="{27AF9C72-331C-734B-8F46-F1FCDE21474F}" type="presParOf" srcId="{DCD842EB-039E-FA41-B6FC-2A7DDC032853}" destId="{D2541F7D-ACFF-644D-9C25-907FA6263B9A}" srcOrd="2" destOrd="0" presId="urn:microsoft.com/office/officeart/2005/8/layout/vList2"/>
    <dgm:cxn modelId="{A8581EB1-FEB2-964A-8936-16EABB37E5E1}" type="presParOf" srcId="{DCD842EB-039E-FA41-B6FC-2A7DDC032853}" destId="{5FB182C0-2FCC-154A-8D72-055D7D512430}" srcOrd="3" destOrd="0" presId="urn:microsoft.com/office/officeart/2005/8/layout/vList2"/>
    <dgm:cxn modelId="{357A7778-7BE5-1343-8CD6-7ACD2AF6B634}" type="presParOf" srcId="{DCD842EB-039E-FA41-B6FC-2A7DDC032853}" destId="{C4E3BCBA-679E-1844-B438-9E2CEA09645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C3344F6F-DBBB-4066-8A77-6AB2AEBD0D72}"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FB3D0CCC-CE9F-45AE-9D1F-360D81D12BC7}">
      <dgm:prSet/>
      <dgm:spPr/>
      <dgm:t>
        <a:bodyPr/>
        <a:lstStyle/>
        <a:p>
          <a:r>
            <a:rPr lang="it-IT"/>
            <a:t>le tendenze illustrate ai punti precedenti sono particolarmente manifeste quando si controlla un’ipotesi la cui verità è importante per l’ingroup</a:t>
          </a:r>
          <a:endParaRPr lang="en-US"/>
        </a:p>
      </dgm:t>
    </dgm:pt>
    <dgm:pt modelId="{72A86576-ED70-46D0-BA0A-BB44A398755E}" type="parTrans" cxnId="{94D07DE4-7A61-4036-936B-372A9B30FE64}">
      <dgm:prSet/>
      <dgm:spPr/>
      <dgm:t>
        <a:bodyPr/>
        <a:lstStyle/>
        <a:p>
          <a:endParaRPr lang="en-US"/>
        </a:p>
      </dgm:t>
    </dgm:pt>
    <dgm:pt modelId="{B61D79F6-8480-49CF-858D-9229936B7CA8}" type="sibTrans" cxnId="{94D07DE4-7A61-4036-936B-372A9B30FE64}">
      <dgm:prSet/>
      <dgm:spPr/>
      <dgm:t>
        <a:bodyPr/>
        <a:lstStyle/>
        <a:p>
          <a:endParaRPr lang="en-US"/>
        </a:p>
      </dgm:t>
    </dgm:pt>
    <dgm:pt modelId="{323301A1-BE42-471A-9DAB-55644394591D}">
      <dgm:prSet/>
      <dgm:spPr/>
      <dgm:t>
        <a:bodyPr/>
        <a:lstStyle/>
        <a:p>
          <a:r>
            <a:rPr lang="it-IT"/>
            <a:t>Esempio: L’immigrazione è una minaccia per il benessere economico futuro del paese, o piuttosto una risorsa? </a:t>
          </a:r>
          <a:endParaRPr lang="en-US"/>
        </a:p>
      </dgm:t>
    </dgm:pt>
    <dgm:pt modelId="{B441E0F2-5A3B-4E30-B6E9-73B5D1222FC1}" type="parTrans" cxnId="{D25D4CBF-B740-4046-B3F8-4EFAF08AD5B6}">
      <dgm:prSet/>
      <dgm:spPr/>
      <dgm:t>
        <a:bodyPr/>
        <a:lstStyle/>
        <a:p>
          <a:endParaRPr lang="en-US"/>
        </a:p>
      </dgm:t>
    </dgm:pt>
    <dgm:pt modelId="{3F1E0120-B6AC-4B80-8EA2-29FAAE704A10}" type="sibTrans" cxnId="{D25D4CBF-B740-4046-B3F8-4EFAF08AD5B6}">
      <dgm:prSet/>
      <dgm:spPr/>
      <dgm:t>
        <a:bodyPr/>
        <a:lstStyle/>
        <a:p>
          <a:endParaRPr lang="en-US"/>
        </a:p>
      </dgm:t>
    </dgm:pt>
    <dgm:pt modelId="{2CE3FE58-D7B2-46F0-9E85-49951AE1C1B5}">
      <dgm:prSet/>
      <dgm:spPr/>
      <dgm:t>
        <a:bodyPr/>
        <a:lstStyle/>
        <a:p>
          <a:r>
            <a:rPr lang="it-IT"/>
            <a:t>Nel valutare la propria opinione in merito, tutti i cittadini hanno a disposizione – volendolo – le stesse informazioni; ma il modo in cui le notano (sovrastima delle conferme) le interpretano (interpretazione confermatoria di evidenze ambigue) </a:t>
          </a:r>
          <a:r>
            <a:rPr lang="it-IT" b="1"/>
            <a:t>dipende dalla fazione politica a cui sentono di appartenere</a:t>
          </a:r>
          <a:r>
            <a:rPr lang="it-IT"/>
            <a:t>.</a:t>
          </a:r>
          <a:endParaRPr lang="en-US"/>
        </a:p>
      </dgm:t>
    </dgm:pt>
    <dgm:pt modelId="{7A9953EF-BF68-42E8-9932-F86831ADA9F0}" type="parTrans" cxnId="{1247D567-0DE9-4141-8CC2-B6A15285947F}">
      <dgm:prSet/>
      <dgm:spPr/>
      <dgm:t>
        <a:bodyPr/>
        <a:lstStyle/>
        <a:p>
          <a:endParaRPr lang="en-US"/>
        </a:p>
      </dgm:t>
    </dgm:pt>
    <dgm:pt modelId="{507F7C3D-D534-4BCD-A754-AC11BFFD0A4E}" type="sibTrans" cxnId="{1247D567-0DE9-4141-8CC2-B6A15285947F}">
      <dgm:prSet/>
      <dgm:spPr/>
      <dgm:t>
        <a:bodyPr/>
        <a:lstStyle/>
        <a:p>
          <a:endParaRPr lang="en-US"/>
        </a:p>
      </dgm:t>
    </dgm:pt>
    <dgm:pt modelId="{0EBC4B34-7508-5B41-BC93-1388D2EF5FE6}" type="pres">
      <dgm:prSet presAssocID="{C3344F6F-DBBB-4066-8A77-6AB2AEBD0D72}" presName="vert0" presStyleCnt="0">
        <dgm:presLayoutVars>
          <dgm:dir/>
          <dgm:animOne val="branch"/>
          <dgm:animLvl val="lvl"/>
        </dgm:presLayoutVars>
      </dgm:prSet>
      <dgm:spPr/>
    </dgm:pt>
    <dgm:pt modelId="{4293A2F5-28E7-004E-8DCF-1F1C436505B7}" type="pres">
      <dgm:prSet presAssocID="{FB3D0CCC-CE9F-45AE-9D1F-360D81D12BC7}" presName="thickLine" presStyleLbl="alignNode1" presStyleIdx="0" presStyleCnt="3"/>
      <dgm:spPr/>
    </dgm:pt>
    <dgm:pt modelId="{66C72F36-0CA7-A34A-AFA1-F46B9EC97474}" type="pres">
      <dgm:prSet presAssocID="{FB3D0CCC-CE9F-45AE-9D1F-360D81D12BC7}" presName="horz1" presStyleCnt="0"/>
      <dgm:spPr/>
    </dgm:pt>
    <dgm:pt modelId="{2D473DA7-32BD-1947-9A7F-4E224FD2256F}" type="pres">
      <dgm:prSet presAssocID="{FB3D0CCC-CE9F-45AE-9D1F-360D81D12BC7}" presName="tx1" presStyleLbl="revTx" presStyleIdx="0" presStyleCnt="3"/>
      <dgm:spPr/>
    </dgm:pt>
    <dgm:pt modelId="{D232D914-59A2-0A49-B644-0B00475FF401}" type="pres">
      <dgm:prSet presAssocID="{FB3D0CCC-CE9F-45AE-9D1F-360D81D12BC7}" presName="vert1" presStyleCnt="0"/>
      <dgm:spPr/>
    </dgm:pt>
    <dgm:pt modelId="{E4420102-AE63-1346-BCBC-FC82547EA0EA}" type="pres">
      <dgm:prSet presAssocID="{323301A1-BE42-471A-9DAB-55644394591D}" presName="thickLine" presStyleLbl="alignNode1" presStyleIdx="1" presStyleCnt="3"/>
      <dgm:spPr/>
    </dgm:pt>
    <dgm:pt modelId="{C2318C9B-4C1D-5444-9E1F-9AF2192A1C39}" type="pres">
      <dgm:prSet presAssocID="{323301A1-BE42-471A-9DAB-55644394591D}" presName="horz1" presStyleCnt="0"/>
      <dgm:spPr/>
    </dgm:pt>
    <dgm:pt modelId="{5EB3C705-861E-8048-B35D-1EED01D2606A}" type="pres">
      <dgm:prSet presAssocID="{323301A1-BE42-471A-9DAB-55644394591D}" presName="tx1" presStyleLbl="revTx" presStyleIdx="1" presStyleCnt="3"/>
      <dgm:spPr/>
    </dgm:pt>
    <dgm:pt modelId="{1F413E9C-70E5-874B-9F51-F083B7BC4C0A}" type="pres">
      <dgm:prSet presAssocID="{323301A1-BE42-471A-9DAB-55644394591D}" presName="vert1" presStyleCnt="0"/>
      <dgm:spPr/>
    </dgm:pt>
    <dgm:pt modelId="{01882A1D-3C35-7F45-BEC8-FDDE543F4BF9}" type="pres">
      <dgm:prSet presAssocID="{2CE3FE58-D7B2-46F0-9E85-49951AE1C1B5}" presName="thickLine" presStyleLbl="alignNode1" presStyleIdx="2" presStyleCnt="3"/>
      <dgm:spPr/>
    </dgm:pt>
    <dgm:pt modelId="{FB2F0E2E-3720-9749-B004-E1728E942A57}" type="pres">
      <dgm:prSet presAssocID="{2CE3FE58-D7B2-46F0-9E85-49951AE1C1B5}" presName="horz1" presStyleCnt="0"/>
      <dgm:spPr/>
    </dgm:pt>
    <dgm:pt modelId="{6614B924-CE60-3E4C-9861-BB711A2695B3}" type="pres">
      <dgm:prSet presAssocID="{2CE3FE58-D7B2-46F0-9E85-49951AE1C1B5}" presName="tx1" presStyleLbl="revTx" presStyleIdx="2" presStyleCnt="3"/>
      <dgm:spPr/>
    </dgm:pt>
    <dgm:pt modelId="{3C2B80BD-8464-CD45-95F4-1571237B1A91}" type="pres">
      <dgm:prSet presAssocID="{2CE3FE58-D7B2-46F0-9E85-49951AE1C1B5}" presName="vert1" presStyleCnt="0"/>
      <dgm:spPr/>
    </dgm:pt>
  </dgm:ptLst>
  <dgm:cxnLst>
    <dgm:cxn modelId="{557D180E-0400-9440-B2B8-C96D1017D078}" type="presOf" srcId="{2CE3FE58-D7B2-46F0-9E85-49951AE1C1B5}" destId="{6614B924-CE60-3E4C-9861-BB711A2695B3}" srcOrd="0" destOrd="0" presId="urn:microsoft.com/office/officeart/2008/layout/LinedList"/>
    <dgm:cxn modelId="{C520CE18-5D45-3D4D-9A2E-C207113D6E1A}" type="presOf" srcId="{C3344F6F-DBBB-4066-8A77-6AB2AEBD0D72}" destId="{0EBC4B34-7508-5B41-BC93-1388D2EF5FE6}" srcOrd="0" destOrd="0" presId="urn:microsoft.com/office/officeart/2008/layout/LinedList"/>
    <dgm:cxn modelId="{1247D567-0DE9-4141-8CC2-B6A15285947F}" srcId="{C3344F6F-DBBB-4066-8A77-6AB2AEBD0D72}" destId="{2CE3FE58-D7B2-46F0-9E85-49951AE1C1B5}" srcOrd="2" destOrd="0" parTransId="{7A9953EF-BF68-42E8-9932-F86831ADA9F0}" sibTransId="{507F7C3D-D534-4BCD-A754-AC11BFFD0A4E}"/>
    <dgm:cxn modelId="{ED1EA46B-2E4B-F14D-81E6-47E04E9B977A}" type="presOf" srcId="{323301A1-BE42-471A-9DAB-55644394591D}" destId="{5EB3C705-861E-8048-B35D-1EED01D2606A}" srcOrd="0" destOrd="0" presId="urn:microsoft.com/office/officeart/2008/layout/LinedList"/>
    <dgm:cxn modelId="{D25D4CBF-B740-4046-B3F8-4EFAF08AD5B6}" srcId="{C3344F6F-DBBB-4066-8A77-6AB2AEBD0D72}" destId="{323301A1-BE42-471A-9DAB-55644394591D}" srcOrd="1" destOrd="0" parTransId="{B441E0F2-5A3B-4E30-B6E9-73B5D1222FC1}" sibTransId="{3F1E0120-B6AC-4B80-8EA2-29FAAE704A10}"/>
    <dgm:cxn modelId="{94D07DE4-7A61-4036-936B-372A9B30FE64}" srcId="{C3344F6F-DBBB-4066-8A77-6AB2AEBD0D72}" destId="{FB3D0CCC-CE9F-45AE-9D1F-360D81D12BC7}" srcOrd="0" destOrd="0" parTransId="{72A86576-ED70-46D0-BA0A-BB44A398755E}" sibTransId="{B61D79F6-8480-49CF-858D-9229936B7CA8}"/>
    <dgm:cxn modelId="{27D9CEEC-111F-E145-AF24-D6D8BE331BB6}" type="presOf" srcId="{FB3D0CCC-CE9F-45AE-9D1F-360D81D12BC7}" destId="{2D473DA7-32BD-1947-9A7F-4E224FD2256F}" srcOrd="0" destOrd="0" presId="urn:microsoft.com/office/officeart/2008/layout/LinedList"/>
    <dgm:cxn modelId="{DC56A795-9589-774A-93F3-B6D6E5B5ACA8}" type="presParOf" srcId="{0EBC4B34-7508-5B41-BC93-1388D2EF5FE6}" destId="{4293A2F5-28E7-004E-8DCF-1F1C436505B7}" srcOrd="0" destOrd="0" presId="urn:microsoft.com/office/officeart/2008/layout/LinedList"/>
    <dgm:cxn modelId="{EF112325-B707-5B4F-8DEF-386E8FC749CA}" type="presParOf" srcId="{0EBC4B34-7508-5B41-BC93-1388D2EF5FE6}" destId="{66C72F36-0CA7-A34A-AFA1-F46B9EC97474}" srcOrd="1" destOrd="0" presId="urn:microsoft.com/office/officeart/2008/layout/LinedList"/>
    <dgm:cxn modelId="{F2DEE0AB-3B0A-6245-A6CA-9CD7F39CC948}" type="presParOf" srcId="{66C72F36-0CA7-A34A-AFA1-F46B9EC97474}" destId="{2D473DA7-32BD-1947-9A7F-4E224FD2256F}" srcOrd="0" destOrd="0" presId="urn:microsoft.com/office/officeart/2008/layout/LinedList"/>
    <dgm:cxn modelId="{AB3BFBC4-A5FD-B549-AA7C-4BC5C5BE9988}" type="presParOf" srcId="{66C72F36-0CA7-A34A-AFA1-F46B9EC97474}" destId="{D232D914-59A2-0A49-B644-0B00475FF401}" srcOrd="1" destOrd="0" presId="urn:microsoft.com/office/officeart/2008/layout/LinedList"/>
    <dgm:cxn modelId="{01D29ADF-E2BD-E349-A4ED-674AF0D3CFE2}" type="presParOf" srcId="{0EBC4B34-7508-5B41-BC93-1388D2EF5FE6}" destId="{E4420102-AE63-1346-BCBC-FC82547EA0EA}" srcOrd="2" destOrd="0" presId="urn:microsoft.com/office/officeart/2008/layout/LinedList"/>
    <dgm:cxn modelId="{F99442FD-6C45-404F-8EE0-ABFFCF1BC103}" type="presParOf" srcId="{0EBC4B34-7508-5B41-BC93-1388D2EF5FE6}" destId="{C2318C9B-4C1D-5444-9E1F-9AF2192A1C39}" srcOrd="3" destOrd="0" presId="urn:microsoft.com/office/officeart/2008/layout/LinedList"/>
    <dgm:cxn modelId="{8A3152F7-F031-4D4C-8808-A200D8B7D906}" type="presParOf" srcId="{C2318C9B-4C1D-5444-9E1F-9AF2192A1C39}" destId="{5EB3C705-861E-8048-B35D-1EED01D2606A}" srcOrd="0" destOrd="0" presId="urn:microsoft.com/office/officeart/2008/layout/LinedList"/>
    <dgm:cxn modelId="{E6144F18-764B-4A4A-A2FD-60F742DFEF7A}" type="presParOf" srcId="{C2318C9B-4C1D-5444-9E1F-9AF2192A1C39}" destId="{1F413E9C-70E5-874B-9F51-F083B7BC4C0A}" srcOrd="1" destOrd="0" presId="urn:microsoft.com/office/officeart/2008/layout/LinedList"/>
    <dgm:cxn modelId="{1F1A7ADC-ECEA-DD47-8434-9CD82D751C63}" type="presParOf" srcId="{0EBC4B34-7508-5B41-BC93-1388D2EF5FE6}" destId="{01882A1D-3C35-7F45-BEC8-FDDE543F4BF9}" srcOrd="4" destOrd="0" presId="urn:microsoft.com/office/officeart/2008/layout/LinedList"/>
    <dgm:cxn modelId="{7A952FF7-EB84-FA4F-A28E-1243A8A333AD}" type="presParOf" srcId="{0EBC4B34-7508-5B41-BC93-1388D2EF5FE6}" destId="{FB2F0E2E-3720-9749-B004-E1728E942A57}" srcOrd="5" destOrd="0" presId="urn:microsoft.com/office/officeart/2008/layout/LinedList"/>
    <dgm:cxn modelId="{BB482091-CE03-EF43-A629-0DA1EB8490C6}" type="presParOf" srcId="{FB2F0E2E-3720-9749-B004-E1728E942A57}" destId="{6614B924-CE60-3E4C-9861-BB711A2695B3}" srcOrd="0" destOrd="0" presId="urn:microsoft.com/office/officeart/2008/layout/LinedList"/>
    <dgm:cxn modelId="{621B8064-618C-2547-AB34-ADDF524A33C2}" type="presParOf" srcId="{FB2F0E2E-3720-9749-B004-E1728E942A57}" destId="{3C2B80BD-8464-CD45-95F4-1571237B1A9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DC1B44-F75E-461E-ABE2-B3CF320C9E8D}">
      <dsp:nvSpPr>
        <dsp:cNvPr id="0" name=""/>
        <dsp:cNvSpPr/>
      </dsp:nvSpPr>
      <dsp:spPr>
        <a:xfrm>
          <a:off x="6486" y="1022229"/>
          <a:ext cx="854929" cy="85492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692EE0E-9C76-4150-A01C-94B111FB75AA}">
      <dsp:nvSpPr>
        <dsp:cNvPr id="0" name=""/>
        <dsp:cNvSpPr/>
      </dsp:nvSpPr>
      <dsp:spPr>
        <a:xfrm>
          <a:off x="6486" y="1969538"/>
          <a:ext cx="2442656" cy="984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it-IT" sz="1400" kern="1200"/>
            <a:t>Rappresentazioni mentali, idee</a:t>
          </a:r>
          <a:endParaRPr lang="en-US" sz="1400" kern="1200"/>
        </a:p>
      </dsp:txBody>
      <dsp:txXfrm>
        <a:off x="6486" y="1969538"/>
        <a:ext cx="2442656" cy="984695"/>
      </dsp:txXfrm>
    </dsp:sp>
    <dsp:sp modelId="{DCE0AE52-D937-49EF-ADEC-F8C4DF38A8A8}">
      <dsp:nvSpPr>
        <dsp:cNvPr id="0" name=""/>
        <dsp:cNvSpPr/>
      </dsp:nvSpPr>
      <dsp:spPr>
        <a:xfrm>
          <a:off x="6486" y="2997200"/>
          <a:ext cx="2442656" cy="173374"/>
        </a:xfrm>
        <a:prstGeom prst="rect">
          <a:avLst/>
        </a:prstGeom>
        <a:noFill/>
        <a:ln>
          <a:noFill/>
        </a:ln>
        <a:effectLst/>
      </dsp:spPr>
      <dsp:style>
        <a:lnRef idx="0">
          <a:scrgbClr r="0" g="0" b="0"/>
        </a:lnRef>
        <a:fillRef idx="0">
          <a:scrgbClr r="0" g="0" b="0"/>
        </a:fillRef>
        <a:effectRef idx="0">
          <a:scrgbClr r="0" g="0" b="0"/>
        </a:effectRef>
        <a:fontRef idx="minor"/>
      </dsp:style>
    </dsp:sp>
    <dsp:sp modelId="{AD223C82-9B85-4E35-8481-6C08ADF5A79C}">
      <dsp:nvSpPr>
        <dsp:cNvPr id="0" name=""/>
        <dsp:cNvSpPr/>
      </dsp:nvSpPr>
      <dsp:spPr>
        <a:xfrm>
          <a:off x="2876607" y="1022229"/>
          <a:ext cx="854929" cy="85492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DEE97E5-7F26-41A7-944D-65876D40FAC1}">
      <dsp:nvSpPr>
        <dsp:cNvPr id="0" name=""/>
        <dsp:cNvSpPr/>
      </dsp:nvSpPr>
      <dsp:spPr>
        <a:xfrm>
          <a:off x="2876607" y="1969538"/>
          <a:ext cx="2442656" cy="984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it-IT" sz="1400" kern="1200"/>
            <a:t>L’apprendimento guidato dall’esperienza fornisce all’organismo concetti elementari e loro associazioni (cap. 6)</a:t>
          </a:r>
          <a:endParaRPr lang="en-US" sz="1400" kern="1200"/>
        </a:p>
      </dsp:txBody>
      <dsp:txXfrm>
        <a:off x="2876607" y="1969538"/>
        <a:ext cx="2442656" cy="984695"/>
      </dsp:txXfrm>
    </dsp:sp>
    <dsp:sp modelId="{509CFB12-679B-4C97-9EF7-3C59D9F8758C}">
      <dsp:nvSpPr>
        <dsp:cNvPr id="0" name=""/>
        <dsp:cNvSpPr/>
      </dsp:nvSpPr>
      <dsp:spPr>
        <a:xfrm>
          <a:off x="2876607" y="2997200"/>
          <a:ext cx="2442656" cy="173374"/>
        </a:xfrm>
        <a:prstGeom prst="rect">
          <a:avLst/>
        </a:prstGeom>
        <a:noFill/>
        <a:ln>
          <a:noFill/>
        </a:ln>
        <a:effectLst/>
      </dsp:spPr>
      <dsp:style>
        <a:lnRef idx="0">
          <a:scrgbClr r="0" g="0" b="0"/>
        </a:lnRef>
        <a:fillRef idx="0">
          <a:scrgbClr r="0" g="0" b="0"/>
        </a:fillRef>
        <a:effectRef idx="0">
          <a:scrgbClr r="0" g="0" b="0"/>
        </a:effectRef>
        <a:fontRef idx="minor"/>
      </dsp:style>
    </dsp:sp>
    <dsp:sp modelId="{86353BBF-09D4-43BC-A3E1-9C4DC2F57FBD}">
      <dsp:nvSpPr>
        <dsp:cNvPr id="0" name=""/>
        <dsp:cNvSpPr/>
      </dsp:nvSpPr>
      <dsp:spPr>
        <a:xfrm>
          <a:off x="5746728" y="1022229"/>
          <a:ext cx="854929" cy="85492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CA377B-AF95-4694-8206-A5DB574D6291}">
      <dsp:nvSpPr>
        <dsp:cNvPr id="0" name=""/>
        <dsp:cNvSpPr/>
      </dsp:nvSpPr>
      <dsp:spPr>
        <a:xfrm>
          <a:off x="5746728" y="1969538"/>
          <a:ext cx="2442656" cy="984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it-IT" sz="1400" kern="1200"/>
            <a:t>Questi atomi di conoscenza possono ricombinarsi per dar luogo a concetti più complessi</a:t>
          </a:r>
          <a:endParaRPr lang="en-US" sz="1400" kern="1200"/>
        </a:p>
      </dsp:txBody>
      <dsp:txXfrm>
        <a:off x="5746728" y="1969538"/>
        <a:ext cx="2442656" cy="984695"/>
      </dsp:txXfrm>
    </dsp:sp>
    <dsp:sp modelId="{4AC8943B-CB73-440E-8A57-43C53CB214C5}">
      <dsp:nvSpPr>
        <dsp:cNvPr id="0" name=""/>
        <dsp:cNvSpPr/>
      </dsp:nvSpPr>
      <dsp:spPr>
        <a:xfrm>
          <a:off x="5746728" y="2997200"/>
          <a:ext cx="2442656" cy="1733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488950">
            <a:lnSpc>
              <a:spcPct val="90000"/>
            </a:lnSpc>
            <a:spcBef>
              <a:spcPct val="0"/>
            </a:spcBef>
            <a:spcAft>
              <a:spcPct val="35000"/>
            </a:spcAft>
            <a:buNone/>
          </a:pPr>
          <a:r>
            <a:rPr lang="it-IT" sz="1100" kern="1200"/>
            <a:t>Conoscenze di qualsiasi natura</a:t>
          </a:r>
          <a:endParaRPr lang="en-US" sz="1100" kern="1200"/>
        </a:p>
      </dsp:txBody>
      <dsp:txXfrm>
        <a:off x="5746728" y="2997200"/>
        <a:ext cx="2442656" cy="1733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CACCD7-4FD4-464F-8C01-9BF5C2B8D5A3}">
      <dsp:nvSpPr>
        <dsp:cNvPr id="0" name=""/>
        <dsp:cNvSpPr/>
      </dsp:nvSpPr>
      <dsp:spPr>
        <a:xfrm>
          <a:off x="0" y="116600"/>
          <a:ext cx="5000124" cy="1319759"/>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I concetti sono distinti in due grandi famiglie, in base alle loro </a:t>
          </a:r>
          <a:r>
            <a:rPr lang="it-IT" sz="2400" b="1" kern="1200" dirty="0">
              <a:solidFill>
                <a:schemeClr val="tx1"/>
              </a:solidFill>
            </a:rPr>
            <a:t>modalità d’uso </a:t>
          </a:r>
          <a:endParaRPr lang="en-US" sz="2400" kern="1200" dirty="0">
            <a:solidFill>
              <a:schemeClr val="tx1"/>
            </a:solidFill>
          </a:endParaRPr>
        </a:p>
      </dsp:txBody>
      <dsp:txXfrm>
        <a:off x="64425" y="181025"/>
        <a:ext cx="4871274" cy="1190909"/>
      </dsp:txXfrm>
    </dsp:sp>
    <dsp:sp modelId="{3C574B46-5D4C-634F-91B4-309401AC115C}">
      <dsp:nvSpPr>
        <dsp:cNvPr id="0" name=""/>
        <dsp:cNvSpPr/>
      </dsp:nvSpPr>
      <dsp:spPr>
        <a:xfrm>
          <a:off x="0" y="1505480"/>
          <a:ext cx="5000124" cy="1319759"/>
        </a:xfrm>
        <a:prstGeom prst="roundRect">
          <a:avLst/>
        </a:prstGeom>
        <a:gradFill rotWithShape="0">
          <a:gsLst>
            <a:gs pos="0">
              <a:schemeClr val="accent5">
                <a:hueOff val="-4966938"/>
                <a:satOff val="19906"/>
                <a:lumOff val="4314"/>
                <a:alphaOff val="0"/>
                <a:tint val="100000"/>
                <a:shade val="100000"/>
                <a:satMod val="130000"/>
              </a:schemeClr>
            </a:gs>
            <a:gs pos="100000">
              <a:schemeClr val="accent5">
                <a:hueOff val="-4966938"/>
                <a:satOff val="19906"/>
                <a:lumOff val="4314"/>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Concetti </a:t>
          </a:r>
          <a:r>
            <a:rPr lang="it-IT" sz="2400" b="1" kern="1200" dirty="0">
              <a:solidFill>
                <a:schemeClr val="tx1"/>
              </a:solidFill>
            </a:rPr>
            <a:t>basati su regole logiche </a:t>
          </a:r>
          <a:endParaRPr lang="en-US" sz="2400" kern="1200" dirty="0">
            <a:solidFill>
              <a:schemeClr val="tx1"/>
            </a:solidFill>
          </a:endParaRPr>
        </a:p>
      </dsp:txBody>
      <dsp:txXfrm>
        <a:off x="64425" y="1569905"/>
        <a:ext cx="4871274" cy="1190909"/>
      </dsp:txXfrm>
    </dsp:sp>
    <dsp:sp modelId="{045211F8-9FD6-2343-8B48-C5B444AF7564}">
      <dsp:nvSpPr>
        <dsp:cNvPr id="0" name=""/>
        <dsp:cNvSpPr/>
      </dsp:nvSpPr>
      <dsp:spPr>
        <a:xfrm>
          <a:off x="0" y="2825240"/>
          <a:ext cx="5000124" cy="596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descrivibili con il linguaggio del calcolo proposizionale</a:t>
          </a:r>
          <a:endParaRPr lang="en-US" sz="1900" kern="1200"/>
        </a:p>
      </dsp:txBody>
      <dsp:txXfrm>
        <a:off x="0" y="2825240"/>
        <a:ext cx="5000124" cy="596160"/>
      </dsp:txXfrm>
    </dsp:sp>
    <dsp:sp modelId="{0FA9BF28-B906-6240-BE5A-58099A666306}">
      <dsp:nvSpPr>
        <dsp:cNvPr id="0" name=""/>
        <dsp:cNvSpPr/>
      </dsp:nvSpPr>
      <dsp:spPr>
        <a:xfrm>
          <a:off x="0" y="3421400"/>
          <a:ext cx="5000124" cy="1319759"/>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Concetti </a:t>
          </a:r>
          <a:r>
            <a:rPr lang="it-IT" sz="2400" b="1" kern="1200" dirty="0">
              <a:solidFill>
                <a:schemeClr val="tx1"/>
              </a:solidFill>
            </a:rPr>
            <a:t>basati su somiglianze </a:t>
          </a:r>
          <a:endParaRPr lang="en-US" sz="2400" kern="1200" dirty="0">
            <a:solidFill>
              <a:schemeClr val="tx1"/>
            </a:solidFill>
          </a:endParaRPr>
        </a:p>
      </dsp:txBody>
      <dsp:txXfrm>
        <a:off x="64425" y="3485825"/>
        <a:ext cx="4871274" cy="1190909"/>
      </dsp:txXfrm>
    </dsp:sp>
    <dsp:sp modelId="{AF0F3B80-8CDC-974B-BB00-32F610627E1F}">
      <dsp:nvSpPr>
        <dsp:cNvPr id="0" name=""/>
        <dsp:cNvSpPr/>
      </dsp:nvSpPr>
      <dsp:spPr>
        <a:xfrm>
          <a:off x="0" y="4741159"/>
          <a:ext cx="5000124" cy="596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Descrivibili come aggregati di indizi diagnostici, in senso bayesiano</a:t>
          </a:r>
          <a:endParaRPr lang="en-US" sz="1900" kern="1200"/>
        </a:p>
      </dsp:txBody>
      <dsp:txXfrm>
        <a:off x="0" y="4741159"/>
        <a:ext cx="5000124" cy="5961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980A2-0F1E-F943-9EC4-64C0E861288C}">
      <dsp:nvSpPr>
        <dsp:cNvPr id="0" name=""/>
        <dsp:cNvSpPr/>
      </dsp:nvSpPr>
      <dsp:spPr>
        <a:xfrm>
          <a:off x="0" y="2663"/>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7D7362B-1446-7343-BDD5-8F320A2AD6CE}">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it-IT" sz="2800" kern="1200"/>
            <a:t>Dopo aver chiarito cosa siano, e come vengano appresi, quei concetti, affronteremo la </a:t>
          </a:r>
          <a:r>
            <a:rPr lang="it-IT" sz="2800" b="1" kern="1200"/>
            <a:t>ricombinazione concettuale</a:t>
          </a:r>
          <a:endParaRPr lang="en-US" sz="2800" kern="1200"/>
        </a:p>
      </dsp:txBody>
      <dsp:txXfrm>
        <a:off x="0" y="2663"/>
        <a:ext cx="5000124" cy="1816197"/>
      </dsp:txXfrm>
    </dsp:sp>
    <dsp:sp modelId="{AFB639D9-5BEE-A145-BEBE-06811818FEA2}">
      <dsp:nvSpPr>
        <dsp:cNvPr id="0" name=""/>
        <dsp:cNvSpPr/>
      </dsp:nvSpPr>
      <dsp:spPr>
        <a:xfrm>
          <a:off x="0" y="1818861"/>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91256C4-CBBB-E745-A1DC-1024E6A78F25}">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it-IT" sz="2800" kern="1200"/>
            <a:t>I concetti si ricombinano tra loro, ricorsivamente, creando sempre nuovi concetti</a:t>
          </a:r>
          <a:endParaRPr lang="en-US" sz="2800" kern="1200"/>
        </a:p>
      </dsp:txBody>
      <dsp:txXfrm>
        <a:off x="0" y="1818861"/>
        <a:ext cx="5000124" cy="1816197"/>
      </dsp:txXfrm>
    </dsp:sp>
    <dsp:sp modelId="{D40EBEE8-721B-5045-A8E5-9EBAC763B382}">
      <dsp:nvSpPr>
        <dsp:cNvPr id="0" name=""/>
        <dsp:cNvSpPr/>
      </dsp:nvSpPr>
      <dsp:spPr>
        <a:xfrm>
          <a:off x="0" y="3635058"/>
          <a:ext cx="5000124" cy="0"/>
        </a:xfrm>
        <a:prstGeom prst="line">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w="9525" cap="flat" cmpd="sng" algn="ctr">
          <a:solidFill>
            <a:schemeClr val="accent5">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3E27F7B-A370-8644-8D8C-E1FCC6B0EA88}">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it-IT" sz="2800" kern="1200"/>
            <a:t>Questa proprietà è chiamata </a:t>
          </a:r>
          <a:r>
            <a:rPr lang="it-IT" sz="2800" b="1" kern="1200"/>
            <a:t>composizionalità</a:t>
          </a:r>
          <a:r>
            <a:rPr lang="it-IT" sz="2800" kern="1200"/>
            <a:t> del pensiero umano.  </a:t>
          </a:r>
          <a:endParaRPr lang="en-US" sz="2800" kern="1200"/>
        </a:p>
      </dsp:txBody>
      <dsp:txXfrm>
        <a:off x="0" y="3635058"/>
        <a:ext cx="5000124" cy="181619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1E0276-7CB1-054B-8AA5-D106F05E21C4}">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E9DD040-B494-B44A-80C2-A7A90AF869E8}">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kern="1200"/>
            <a:t>Poi chiariremo come siano usati i diversi tipi di concetti nel processo di </a:t>
          </a:r>
          <a:r>
            <a:rPr lang="it-IT" sz="3100" b="1" kern="1200"/>
            <a:t>categorizzazione</a:t>
          </a:r>
          <a:endParaRPr lang="en-US" sz="3100" kern="1200"/>
        </a:p>
      </dsp:txBody>
      <dsp:txXfrm>
        <a:off x="0" y="0"/>
        <a:ext cx="5000124" cy="2726960"/>
      </dsp:txXfrm>
    </dsp:sp>
    <dsp:sp modelId="{BA73F693-2C65-9543-9580-81A52B31A9D4}">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70F29E6-9680-644E-88AD-4152B3427597}">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kern="1200"/>
            <a:t>Una forma di riconoscimento che riconduce i singoli oggetti (riconosciuti come tali dalla percezione visiva, capitolo 4), alle nostre conoscenze</a:t>
          </a:r>
          <a:endParaRPr lang="en-US" sz="3100" kern="1200"/>
        </a:p>
      </dsp:txBody>
      <dsp:txXfrm>
        <a:off x="0" y="2726960"/>
        <a:ext cx="5000124" cy="272696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3D1D73-6C3B-6243-AA33-F8F53E054024}">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5032EF1-8D1A-364B-ACBE-C600FF3715D2}">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I processi di scoperta e apprendimento di concetti complessi hanno dato il via agli studi sul </a:t>
          </a:r>
          <a:r>
            <a:rPr lang="it-IT" sz="2300" b="1" kern="1200"/>
            <a:t>controllo di ipotesi </a:t>
          </a:r>
          <a:r>
            <a:rPr lang="it-IT" sz="2300" kern="1200"/>
            <a:t>o </a:t>
          </a:r>
          <a:r>
            <a:rPr lang="it-IT" sz="2300" b="1" kern="1200"/>
            <a:t>esplorazione, </a:t>
          </a:r>
          <a:r>
            <a:rPr lang="it-IT" sz="2300" kern="1200"/>
            <a:t>che affronteremo nell’ultima parte del capitolo</a:t>
          </a:r>
          <a:endParaRPr lang="en-US" sz="2300" kern="1200"/>
        </a:p>
      </dsp:txBody>
      <dsp:txXfrm>
        <a:off x="0" y="2663"/>
        <a:ext cx="5000124" cy="1816197"/>
      </dsp:txXfrm>
    </dsp:sp>
    <dsp:sp modelId="{B47AD751-200E-B241-AEE2-3E66FDFDD057}">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B879FD7-CE35-3D4A-B962-D70EEF90FB6B}">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si occupano di </a:t>
          </a:r>
          <a:r>
            <a:rPr lang="it-IT" sz="2300" b="1" kern="1200"/>
            <a:t>come cerchiamo attivamente </a:t>
          </a:r>
          <a:r>
            <a:rPr lang="it-IT" sz="2300" kern="1200"/>
            <a:t>e valutiamo informazioni nell’ambiente per apprendere nuovi concetti, teorie, ipotesi, e valutarne la fondatezza</a:t>
          </a:r>
          <a:endParaRPr lang="en-US" sz="2300" kern="1200"/>
        </a:p>
      </dsp:txBody>
      <dsp:txXfrm>
        <a:off x="0" y="1818861"/>
        <a:ext cx="5000124" cy="1816197"/>
      </dsp:txXfrm>
    </dsp:sp>
    <dsp:sp modelId="{06668D64-F8FA-6F4D-8F6A-E0DE09DE6E4C}">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0B000F2-6F4F-7745-AD8A-B28E3423FA83}">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dirty="0"/>
            <a:t>Come si formano, e come si modificano,  opinioni e credenze.</a:t>
          </a:r>
          <a:endParaRPr lang="en-US" sz="2300" kern="1200" dirty="0"/>
        </a:p>
      </dsp:txBody>
      <dsp:txXfrm>
        <a:off x="0" y="3635058"/>
        <a:ext cx="5000124" cy="18161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B930C-1136-514F-B14C-7763410030D2}">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1E65241-7A91-6D41-A6D4-54E51F7CDB51}">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it-IT" sz="3200" kern="1200"/>
            <a:t>Questi temi sono descritti nella letteratura specializzata con linguaggi tecnici di origine logico-matematica. </a:t>
          </a:r>
          <a:endParaRPr lang="en-US" sz="3200" kern="1200"/>
        </a:p>
      </dsp:txBody>
      <dsp:txXfrm>
        <a:off x="0" y="0"/>
        <a:ext cx="5000124" cy="2726960"/>
      </dsp:txXfrm>
    </dsp:sp>
    <dsp:sp modelId="{CB2257C4-69E4-8748-BB4F-CE61AABEFAAF}">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93B3F63-E55D-C14A-B4C3-42CDE99E8278}">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it-IT" sz="3200" kern="1200" dirty="0"/>
            <a:t>Per capire la psicologia moderna del sistema concettuale e del controllo di ipotesi occorre conoscere le basi di questi linguaggi</a:t>
          </a:r>
          <a:endParaRPr lang="en-US" sz="3200" kern="1200" dirty="0"/>
        </a:p>
      </dsp:txBody>
      <dsp:txXfrm>
        <a:off x="0" y="2726960"/>
        <a:ext cx="5000124" cy="272696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C42C0F-4461-2548-8117-6B196232D5D3}">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924BBCE-9A9F-8B47-B909-B08BC22F711E}">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it-IT" sz="2900" kern="1200" dirty="0"/>
            <a:t>Se osserviamo </a:t>
          </a:r>
          <a:r>
            <a:rPr lang="it-IT" sz="2900" i="1" kern="1200" dirty="0" err="1"/>
            <a:t>n</a:t>
          </a:r>
          <a:r>
            <a:rPr lang="it-IT" sz="2900" i="1" kern="1200" dirty="0"/>
            <a:t> </a:t>
          </a:r>
          <a:r>
            <a:rPr lang="it-IT" sz="2900" kern="1200" dirty="0"/>
            <a:t>volte che oggetti con opposta carica elettrica si attirano, potremmo indurre la regola: “Due cariche elettriche di opposto segno si attirano” </a:t>
          </a:r>
          <a:endParaRPr lang="en-US" sz="2900" kern="1200" dirty="0"/>
        </a:p>
      </dsp:txBody>
      <dsp:txXfrm>
        <a:off x="0" y="0"/>
        <a:ext cx="5000124" cy="2726960"/>
      </dsp:txXfrm>
    </dsp:sp>
    <dsp:sp modelId="{4AE6C751-46FB-DD48-B7BB-3FE2ED32C66E}">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835CE26-D1FA-4347-A67D-3AB9EF3693F4}">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it-IT" sz="2900" kern="1200" dirty="0"/>
            <a:t>Questa regola può poi sostenere la deduzione “dalle cause agli effetti” illustrata nell’esempio precedente</a:t>
          </a:r>
          <a:endParaRPr lang="en-US" sz="2900" kern="1200" dirty="0"/>
        </a:p>
      </dsp:txBody>
      <dsp:txXfrm>
        <a:off x="0" y="2726960"/>
        <a:ext cx="5000124" cy="272696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295306-598F-8C49-A254-8A10C9B9E61F}">
      <dsp:nvSpPr>
        <dsp:cNvPr id="0" name=""/>
        <dsp:cNvSpPr/>
      </dsp:nvSpPr>
      <dsp:spPr>
        <a:xfrm>
          <a:off x="0" y="117631"/>
          <a:ext cx="5278040" cy="1700595"/>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le probabilità di esiti esaustivi e mutuamente esclusivi sommano a 1 </a:t>
          </a:r>
          <a:endParaRPr lang="en-US" sz="2400" kern="1200" dirty="0"/>
        </a:p>
      </dsp:txBody>
      <dsp:txXfrm>
        <a:off x="83016" y="200647"/>
        <a:ext cx="5112008" cy="1534563"/>
      </dsp:txXfrm>
    </dsp:sp>
    <dsp:sp modelId="{F930F3C6-CB0F-AB4C-BF8F-C2A90B6CD238}">
      <dsp:nvSpPr>
        <dsp:cNvPr id="0" name=""/>
        <dsp:cNvSpPr/>
      </dsp:nvSpPr>
      <dsp:spPr>
        <a:xfrm>
          <a:off x="0" y="1887346"/>
          <a:ext cx="5278040" cy="1700595"/>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Dato che un esito e la sua negazione sono esaustivi e mutuamente esclusivi, se l’esito x ha probabilità p(x), allora l’esito ¬x avrà probabilità 1 − p(x)</a:t>
          </a:r>
          <a:endParaRPr lang="en-US" sz="2400" kern="1200"/>
        </a:p>
      </dsp:txBody>
      <dsp:txXfrm>
        <a:off x="83016" y="1970362"/>
        <a:ext cx="5112008" cy="1534563"/>
      </dsp:txXfrm>
    </dsp:sp>
    <dsp:sp modelId="{7790DCE1-E32A-B242-832A-404B11E6919E}">
      <dsp:nvSpPr>
        <dsp:cNvPr id="0" name=""/>
        <dsp:cNvSpPr/>
      </dsp:nvSpPr>
      <dsp:spPr>
        <a:xfrm>
          <a:off x="0" y="3657061"/>
          <a:ext cx="5278040" cy="1700595"/>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t>Esempio: questa sera posso mangiare pizza (esito x), o non mangiare pizza (esito ¬x), ma con certezza farò una delle due cose</a:t>
          </a:r>
          <a:endParaRPr lang="en-US" sz="2400" kern="1200" dirty="0"/>
        </a:p>
      </dsp:txBody>
      <dsp:txXfrm>
        <a:off x="83016" y="3740077"/>
        <a:ext cx="5112008" cy="15345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15350-7C80-D840-8D83-C002099067BD}">
      <dsp:nvSpPr>
        <dsp:cNvPr id="0" name=""/>
        <dsp:cNvSpPr/>
      </dsp:nvSpPr>
      <dsp:spPr>
        <a:xfrm>
          <a:off x="0" y="3005285"/>
          <a:ext cx="4438638" cy="1971792"/>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it-IT" sz="2700" kern="1200"/>
            <a:t>Per trasformare un odd in una probabilità, basta dividerlo per sé stesso + 1: p=O/(O+1)</a:t>
          </a:r>
          <a:endParaRPr lang="en-US" sz="2700" kern="1200"/>
        </a:p>
      </dsp:txBody>
      <dsp:txXfrm>
        <a:off x="0" y="3005285"/>
        <a:ext cx="4438638" cy="1971792"/>
      </dsp:txXfrm>
    </dsp:sp>
    <dsp:sp modelId="{102118F9-4437-1A48-A3FE-3BB14CD45D7E}">
      <dsp:nvSpPr>
        <dsp:cNvPr id="0" name=""/>
        <dsp:cNvSpPr/>
      </dsp:nvSpPr>
      <dsp:spPr>
        <a:xfrm rot="10800000">
          <a:off x="0" y="2245"/>
          <a:ext cx="4438638" cy="3032617"/>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marL="0" lvl="0" indent="0" algn="ctr" defTabSz="1200150">
            <a:lnSpc>
              <a:spcPct val="90000"/>
            </a:lnSpc>
            <a:spcBef>
              <a:spcPct val="0"/>
            </a:spcBef>
            <a:spcAft>
              <a:spcPct val="35000"/>
            </a:spcAft>
            <a:buNone/>
          </a:pPr>
          <a:r>
            <a:rPr lang="it-IT" sz="2700" kern="1200"/>
            <a:t>Si ricordi che la forma a rapporti delle regola di Bayes ritorna un odd a posteriori, non una probabilità</a:t>
          </a:r>
          <a:endParaRPr lang="en-US" sz="2700" kern="1200"/>
        </a:p>
      </dsp:txBody>
      <dsp:txXfrm rot="10800000">
        <a:off x="0" y="2245"/>
        <a:ext cx="4438638" cy="197050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E076AE-CFBF-854A-8F3A-E02FF3107CBD}">
      <dsp:nvSpPr>
        <dsp:cNvPr id="0" name=""/>
        <dsp:cNvSpPr/>
      </dsp:nvSpPr>
      <dsp:spPr>
        <a:xfrm>
          <a:off x="975286" y="1597"/>
          <a:ext cx="2488064" cy="149283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a:t>Il LR può essere calcolato nello stesso modo per ¬D, e in questo caso si applica per rivedere la fiducia in H quando, invece del dato D, osserviamo la sua negazione </a:t>
          </a:r>
          <a:endParaRPr lang="en-US" sz="1600" kern="1200"/>
        </a:p>
      </dsp:txBody>
      <dsp:txXfrm>
        <a:off x="975286" y="1597"/>
        <a:ext cx="2488064" cy="1492838"/>
      </dsp:txXfrm>
    </dsp:sp>
    <dsp:sp modelId="{0BAA76AD-2489-DB47-94EB-026BB2085706}">
      <dsp:nvSpPr>
        <dsp:cNvPr id="0" name=""/>
        <dsp:cNvSpPr/>
      </dsp:nvSpPr>
      <dsp:spPr>
        <a:xfrm>
          <a:off x="975286" y="1743242"/>
          <a:ext cx="2488064" cy="149283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a:t>In gergo tecnico LR(D</a:t>
          </a:r>
          <a:r>
            <a:rPr lang="it-IT" sz="1600" kern="1200" baseline="-25000"/>
            <a:t>H</a:t>
          </a:r>
          <a:r>
            <a:rPr lang="it-IT" sz="1600" kern="1200"/>
            <a:t>) viene indicato come “LR+”, mentre LR(¬D</a:t>
          </a:r>
          <a:r>
            <a:rPr lang="it-IT" sz="1600" kern="1200" baseline="-25000"/>
            <a:t>H</a:t>
          </a:r>
          <a:r>
            <a:rPr lang="it-IT" sz="1600" kern="1200"/>
            <a:t>) come “LR−”, a indicare quale LR applicare al presentarsi (“+”) o non presentarsi (“-”) di un dato </a:t>
          </a:r>
          <a:endParaRPr lang="en-US" sz="1600" kern="1200"/>
        </a:p>
      </dsp:txBody>
      <dsp:txXfrm>
        <a:off x="975286" y="1743242"/>
        <a:ext cx="2488064" cy="1492838"/>
      </dsp:txXfrm>
    </dsp:sp>
    <dsp:sp modelId="{11158E89-5477-7E48-861C-8749224419A2}">
      <dsp:nvSpPr>
        <dsp:cNvPr id="0" name=""/>
        <dsp:cNvSpPr/>
      </dsp:nvSpPr>
      <dsp:spPr>
        <a:xfrm>
          <a:off x="975286" y="3484887"/>
          <a:ext cx="2488064" cy="149283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a:t>Quando LR+ è confermante, LR− è sempre falsificante; quando LR+ è falsificante, LR− è sempre confermante</a:t>
          </a:r>
          <a:endParaRPr lang="en-US" sz="1600" kern="1200"/>
        </a:p>
      </dsp:txBody>
      <dsp:txXfrm>
        <a:off x="975286" y="3484887"/>
        <a:ext cx="2488064" cy="149283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4F63F6-31A5-A547-8BE7-6118226F19F9}">
      <dsp:nvSpPr>
        <dsp:cNvPr id="0" name=""/>
        <dsp:cNvSpPr/>
      </dsp:nvSpPr>
      <dsp:spPr>
        <a:xfrm>
          <a:off x="0" y="402934"/>
          <a:ext cx="5000124" cy="1118812"/>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dirty="0">
              <a:solidFill>
                <a:schemeClr val="tx1"/>
              </a:solidFill>
            </a:rPr>
            <a:t>Ogni ipotesi sulla natura di un concetto deve avere una sua priori</a:t>
          </a:r>
          <a:endParaRPr lang="en-US" sz="2000" kern="1200" dirty="0">
            <a:solidFill>
              <a:schemeClr val="tx1"/>
            </a:solidFill>
          </a:endParaRPr>
        </a:p>
      </dsp:txBody>
      <dsp:txXfrm>
        <a:off x="54616" y="457550"/>
        <a:ext cx="4890892" cy="1009580"/>
      </dsp:txXfrm>
    </dsp:sp>
    <dsp:sp modelId="{538F10B8-52DF-7B4D-B5A6-ED4180138530}">
      <dsp:nvSpPr>
        <dsp:cNvPr id="0" name=""/>
        <dsp:cNvSpPr/>
      </dsp:nvSpPr>
      <dsp:spPr>
        <a:xfrm>
          <a:off x="0" y="1579347"/>
          <a:ext cx="5000124" cy="1118812"/>
        </a:xfrm>
        <a:prstGeom prst="roundRect">
          <a:avLst/>
        </a:prstGeom>
        <a:gradFill rotWithShape="0">
          <a:gsLst>
            <a:gs pos="0">
              <a:schemeClr val="accent5">
                <a:hueOff val="-3311292"/>
                <a:satOff val="13270"/>
                <a:lumOff val="2876"/>
                <a:alphaOff val="0"/>
                <a:tint val="100000"/>
                <a:shade val="100000"/>
                <a:satMod val="130000"/>
              </a:schemeClr>
            </a:gs>
            <a:gs pos="100000">
              <a:schemeClr val="accent5">
                <a:hueOff val="-3311292"/>
                <a:satOff val="13270"/>
                <a:lumOff val="287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dirty="0">
              <a:solidFill>
                <a:schemeClr val="tx1"/>
              </a:solidFill>
            </a:rPr>
            <a:t>Altrimenti le osservazioni non avrebbero nulla da revisionare </a:t>
          </a:r>
          <a:r>
            <a:rPr lang="it-IT" sz="2000" kern="1200" dirty="0" err="1">
              <a:solidFill>
                <a:schemeClr val="tx1"/>
              </a:solidFill>
            </a:rPr>
            <a:t>bayesianamente</a:t>
          </a:r>
          <a:endParaRPr lang="en-US" sz="2000" kern="1200" dirty="0">
            <a:solidFill>
              <a:schemeClr val="tx1"/>
            </a:solidFill>
          </a:endParaRPr>
        </a:p>
      </dsp:txBody>
      <dsp:txXfrm>
        <a:off x="54616" y="1633963"/>
        <a:ext cx="4890892" cy="1009580"/>
      </dsp:txXfrm>
    </dsp:sp>
    <dsp:sp modelId="{6AA54BB2-892F-9343-8CAE-C34E3E795B9C}">
      <dsp:nvSpPr>
        <dsp:cNvPr id="0" name=""/>
        <dsp:cNvSpPr/>
      </dsp:nvSpPr>
      <dsp:spPr>
        <a:xfrm>
          <a:off x="0" y="2755760"/>
          <a:ext cx="5000124" cy="1118812"/>
        </a:xfrm>
        <a:prstGeom prst="roundRect">
          <a:avLst/>
        </a:prstGeom>
        <a:gradFill rotWithShape="0">
          <a:gsLst>
            <a:gs pos="0">
              <a:schemeClr val="accent5">
                <a:hueOff val="-6622584"/>
                <a:satOff val="26541"/>
                <a:lumOff val="5752"/>
                <a:alphaOff val="0"/>
                <a:tint val="100000"/>
                <a:shade val="100000"/>
                <a:satMod val="130000"/>
              </a:schemeClr>
            </a:gs>
            <a:gs pos="100000">
              <a:schemeClr val="accent5">
                <a:hueOff val="-6622584"/>
                <a:satOff val="26541"/>
                <a:lumOff val="5752"/>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dirty="0">
              <a:solidFill>
                <a:schemeClr val="tx1"/>
              </a:solidFill>
            </a:rPr>
            <a:t>Ma se le priori fossero tutte eguali, la revisione supporterebbe i concetti più specifici: con maggiori </a:t>
          </a:r>
          <a:r>
            <a:rPr lang="it-IT" sz="2000" kern="1200" dirty="0" err="1">
              <a:solidFill>
                <a:schemeClr val="tx1"/>
              </a:solidFill>
            </a:rPr>
            <a:t>likelihood</a:t>
          </a:r>
          <a:r>
            <a:rPr lang="it-IT" sz="2000" kern="1200" dirty="0">
              <a:solidFill>
                <a:schemeClr val="tx1"/>
              </a:solidFill>
            </a:rPr>
            <a:t> verso i dati. </a:t>
          </a:r>
          <a:endParaRPr lang="en-US" sz="2000" kern="1200" dirty="0">
            <a:solidFill>
              <a:schemeClr val="tx1"/>
            </a:solidFill>
          </a:endParaRPr>
        </a:p>
      </dsp:txBody>
      <dsp:txXfrm>
        <a:off x="54616" y="2810376"/>
        <a:ext cx="4890892" cy="1009580"/>
      </dsp:txXfrm>
    </dsp:sp>
    <dsp:sp modelId="{2CC0B51B-D719-B744-B284-7B9C160B4928}">
      <dsp:nvSpPr>
        <dsp:cNvPr id="0" name=""/>
        <dsp:cNvSpPr/>
      </dsp:nvSpPr>
      <dsp:spPr>
        <a:xfrm>
          <a:off x="0" y="3932172"/>
          <a:ext cx="5000124" cy="1118812"/>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dirty="0">
              <a:solidFill>
                <a:schemeClr val="tx1"/>
              </a:solidFill>
            </a:rPr>
            <a:t>Questo tende a non avvenire: </a:t>
          </a:r>
          <a:r>
            <a:rPr lang="it-IT" sz="2000" kern="1200" dirty="0" err="1">
              <a:solidFill>
                <a:schemeClr val="tx1"/>
              </a:solidFill>
            </a:rPr>
            <a:t>preferiemo</a:t>
          </a:r>
          <a:r>
            <a:rPr lang="it-IT" sz="2000" kern="1200" dirty="0">
              <a:solidFill>
                <a:schemeClr val="tx1"/>
              </a:solidFill>
            </a:rPr>
            <a:t> apprendere concetti più informativi, ma non troppo specifici. </a:t>
          </a:r>
          <a:r>
            <a:rPr lang="it-IT" sz="2000" kern="1200" dirty="0" err="1">
              <a:solidFill>
                <a:schemeClr val="tx1"/>
              </a:solidFill>
            </a:rPr>
            <a:t>Perchè</a:t>
          </a:r>
          <a:r>
            <a:rPr lang="it-IT" sz="2000" kern="1200" dirty="0">
              <a:solidFill>
                <a:schemeClr val="tx1"/>
              </a:solidFill>
            </a:rPr>
            <a:t> questo avviene?  </a:t>
          </a:r>
          <a:endParaRPr lang="en-US" sz="2000" kern="1200" dirty="0">
            <a:solidFill>
              <a:schemeClr val="tx1"/>
            </a:solidFill>
          </a:endParaRPr>
        </a:p>
      </dsp:txBody>
      <dsp:txXfrm>
        <a:off x="54616" y="3986788"/>
        <a:ext cx="4890892" cy="100958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831D95-8B32-2644-BC75-E4BB0B1D631D}">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8F8C874-63D0-1841-8D81-4C9878C5AF7D}">
      <dsp:nvSpPr>
        <dsp:cNvPr id="0" name=""/>
        <dsp:cNvSpPr/>
      </dsp:nvSpPr>
      <dsp:spPr>
        <a:xfrm>
          <a:off x="0" y="2663"/>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b="1" kern="1200"/>
            <a:t>Dato osservato</a:t>
          </a:r>
          <a:r>
            <a:rPr lang="it-IT" sz="1700" kern="1200"/>
            <a:t>: la terma di numeri </a:t>
          </a:r>
          <a:r>
            <a:rPr lang="it-IT" sz="1700" b="1" kern="1200"/>
            <a:t>2-4-8</a:t>
          </a:r>
          <a:endParaRPr lang="en-US" sz="1700" kern="1200"/>
        </a:p>
      </dsp:txBody>
      <dsp:txXfrm>
        <a:off x="0" y="2663"/>
        <a:ext cx="5000124" cy="908098"/>
      </dsp:txXfrm>
    </dsp:sp>
    <dsp:sp modelId="{D35510B5-8693-E440-B20A-E5C5732C7137}">
      <dsp:nvSpPr>
        <dsp:cNvPr id="0" name=""/>
        <dsp:cNvSpPr/>
      </dsp:nvSpPr>
      <dsp:spPr>
        <a:xfrm>
          <a:off x="0" y="910762"/>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8548F3C-A630-984C-A520-2708ACD07F61}">
      <dsp:nvSpPr>
        <dsp:cNvPr id="0" name=""/>
        <dsp:cNvSpPr/>
      </dsp:nvSpPr>
      <dsp:spPr>
        <a:xfrm>
          <a:off x="0" y="910762"/>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Ipotizzare la regola che ha generato la terna: cioè, apprendere il </a:t>
          </a:r>
          <a:r>
            <a:rPr lang="it-IT" sz="1700" b="1" kern="1200"/>
            <a:t>concetto</a:t>
          </a:r>
          <a:r>
            <a:rPr lang="it-IT" sz="1700" kern="1200"/>
            <a:t> di  «quel tipo di terne»</a:t>
          </a:r>
          <a:endParaRPr lang="en-US" sz="1700" kern="1200"/>
        </a:p>
      </dsp:txBody>
      <dsp:txXfrm>
        <a:off x="0" y="910762"/>
        <a:ext cx="5000124" cy="908098"/>
      </dsp:txXfrm>
    </dsp:sp>
    <dsp:sp modelId="{E5AD1346-4663-C644-AB13-49E4D5FFE69D}">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50E21F3-FD1C-4243-B365-F312A32B5065}">
      <dsp:nvSpPr>
        <dsp:cNvPr id="0" name=""/>
        <dsp:cNvSpPr/>
      </dsp:nvSpPr>
      <dsp:spPr>
        <a:xfrm>
          <a:off x="0" y="1818861"/>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Vien da pensare H</a:t>
          </a:r>
          <a:r>
            <a:rPr lang="it-IT" sz="1700" kern="1200" baseline="-25000"/>
            <a:t>1</a:t>
          </a:r>
          <a:r>
            <a:rPr lang="it-IT" sz="1700" kern="1200"/>
            <a:t>: «</a:t>
          </a:r>
          <a:r>
            <a:rPr lang="it-IT" sz="1700" b="1" kern="1200"/>
            <a:t>le terne che crescono in ordine x 2</a:t>
          </a:r>
          <a:r>
            <a:rPr lang="it-IT" sz="1700" kern="1200"/>
            <a:t>»</a:t>
          </a:r>
          <a:endParaRPr lang="en-US" sz="1700" kern="1200"/>
        </a:p>
      </dsp:txBody>
      <dsp:txXfrm>
        <a:off x="0" y="1818861"/>
        <a:ext cx="5000124" cy="908098"/>
      </dsp:txXfrm>
    </dsp:sp>
    <dsp:sp modelId="{DCF64DB4-46C5-E149-8329-D5CC1E0445B4}">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D56503E-3B30-3F4D-8F27-6F891071AD72}">
      <dsp:nvSpPr>
        <dsp:cNvPr id="0" name=""/>
        <dsp:cNvSpPr/>
      </dsp:nvSpPr>
      <dsp:spPr>
        <a:xfrm>
          <a:off x="0" y="2726960"/>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H</a:t>
          </a:r>
          <a:r>
            <a:rPr lang="it-IT" sz="1700" kern="1200" baseline="-25000"/>
            <a:t>1</a:t>
          </a:r>
          <a:r>
            <a:rPr lang="it-IT" sz="1700" kern="1200"/>
            <a:t> è senz’altro più informativa di H</a:t>
          </a:r>
          <a:r>
            <a:rPr lang="it-IT" sz="1700" kern="1200" baseline="-25000"/>
            <a:t>2</a:t>
          </a:r>
          <a:r>
            <a:rPr lang="it-IT" sz="1700" kern="1200"/>
            <a:t>: «terne di numeri pari». H</a:t>
          </a:r>
          <a:r>
            <a:rPr lang="it-IT" sz="1700" kern="1200" baseline="-25000"/>
            <a:t>1</a:t>
          </a:r>
          <a:r>
            <a:rPr lang="it-IT" sz="1700" kern="1200"/>
            <a:t> coglie più regolarità osservabili nel dato.</a:t>
          </a:r>
          <a:endParaRPr lang="en-US" sz="1700" kern="1200"/>
        </a:p>
      </dsp:txBody>
      <dsp:txXfrm>
        <a:off x="0" y="2726960"/>
        <a:ext cx="5000124" cy="908098"/>
      </dsp:txXfrm>
    </dsp:sp>
    <dsp:sp modelId="{3DFDB9B8-4329-7545-A3FE-EBDAEE02BD3A}">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14ED19A-D64B-E14B-B7BC-2B806DAC20F3}">
      <dsp:nvSpPr>
        <dsp:cNvPr id="0" name=""/>
        <dsp:cNvSpPr/>
      </dsp:nvSpPr>
      <dsp:spPr>
        <a:xfrm>
          <a:off x="0" y="3635058"/>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Ma è molto meno informativa dell’ipotesi «overfit» H</a:t>
          </a:r>
          <a:r>
            <a:rPr lang="it-IT" sz="1700" kern="1200" baseline="-25000"/>
            <a:t>3</a:t>
          </a:r>
          <a:r>
            <a:rPr lang="it-IT" sz="1700" kern="1200"/>
            <a:t>:  «terne che crescono in ordine x 2 e composte da numeri &lt; 10» (e di moltissime altre).</a:t>
          </a:r>
          <a:endParaRPr lang="en-US" sz="1700" kern="1200"/>
        </a:p>
      </dsp:txBody>
      <dsp:txXfrm>
        <a:off x="0" y="3635058"/>
        <a:ext cx="5000124" cy="908098"/>
      </dsp:txXfrm>
    </dsp:sp>
    <dsp:sp modelId="{4A751491-0C2F-CE43-A213-9B4FA17D1822}">
      <dsp:nvSpPr>
        <dsp:cNvPr id="0" name=""/>
        <dsp:cNvSpPr/>
      </dsp:nvSpPr>
      <dsp:spPr>
        <a:xfrm>
          <a:off x="0" y="4543157"/>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A164032-15DE-E448-9A13-91F76FA11820}">
      <dsp:nvSpPr>
        <dsp:cNvPr id="0" name=""/>
        <dsp:cNvSpPr/>
      </dsp:nvSpPr>
      <dsp:spPr>
        <a:xfrm>
          <a:off x="0" y="4543157"/>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Eppure, p(D|H</a:t>
          </a:r>
          <a:r>
            <a:rPr lang="it-IT" sz="1700" kern="1200" baseline="-25000"/>
            <a:t>3</a:t>
          </a:r>
          <a:r>
            <a:rPr lang="it-IT" sz="1700" kern="1200"/>
            <a:t>) &gt; p(D|H</a:t>
          </a:r>
          <a:r>
            <a:rPr lang="it-IT" sz="1700" kern="1200" baseline="-25000"/>
            <a:t>1</a:t>
          </a:r>
          <a:r>
            <a:rPr lang="it-IT" sz="1700" kern="1200"/>
            <a:t>): quindi, se H</a:t>
          </a:r>
          <a:r>
            <a:rPr lang="it-IT" sz="1700" kern="1200" baseline="-25000"/>
            <a:t>1 </a:t>
          </a:r>
          <a:r>
            <a:rPr lang="it-IT" sz="1700" kern="1200"/>
            <a:t>e H</a:t>
          </a:r>
          <a:r>
            <a:rPr lang="it-IT" sz="1700" kern="1200" baseline="-25000"/>
            <a:t>3 </a:t>
          </a:r>
          <a:r>
            <a:rPr lang="it-IT" sz="1700" kern="1200"/>
            <a:t>avessero pari probabilità a priori, la maggior likelihood di H</a:t>
          </a:r>
          <a:r>
            <a:rPr lang="it-IT" sz="1700" kern="1200" baseline="-25000"/>
            <a:t>3</a:t>
          </a:r>
          <a:r>
            <a:rPr lang="it-IT" sz="1700" kern="1200"/>
            <a:t> dovrebbe far venire quella, in mente, e non H</a:t>
          </a:r>
          <a:r>
            <a:rPr lang="it-IT" sz="1700" kern="1200" baseline="-25000"/>
            <a:t>1</a:t>
          </a:r>
          <a:endParaRPr lang="en-US" sz="1700" kern="1200"/>
        </a:p>
      </dsp:txBody>
      <dsp:txXfrm>
        <a:off x="0" y="4543157"/>
        <a:ext cx="5000124" cy="908098"/>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7650A6-DF9D-A14F-8AD0-7CB7B4805903}">
      <dsp:nvSpPr>
        <dsp:cNvPr id="0" name=""/>
        <dsp:cNvSpPr/>
      </dsp:nvSpPr>
      <dsp:spPr>
        <a:xfrm>
          <a:off x="0" y="422104"/>
          <a:ext cx="5000124" cy="1484730"/>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kern="1200" dirty="0">
              <a:solidFill>
                <a:schemeClr val="tx1"/>
              </a:solidFill>
            </a:rPr>
            <a:t>A parità di </a:t>
          </a:r>
          <a:r>
            <a:rPr lang="it-IT" sz="2700" kern="1200" dirty="0" err="1">
              <a:solidFill>
                <a:schemeClr val="tx1"/>
              </a:solidFill>
            </a:rPr>
            <a:t>predittività</a:t>
          </a:r>
          <a:r>
            <a:rPr lang="it-IT" sz="2700" kern="1200" dirty="0">
              <a:solidFill>
                <a:schemeClr val="tx1"/>
              </a:solidFill>
            </a:rPr>
            <a:t> verso le osservazioni, si preferisce apprendere concetti più semplici</a:t>
          </a:r>
          <a:endParaRPr lang="en-US" sz="2700" kern="1200" dirty="0">
            <a:solidFill>
              <a:schemeClr val="tx1"/>
            </a:solidFill>
          </a:endParaRPr>
        </a:p>
      </dsp:txBody>
      <dsp:txXfrm>
        <a:off x="72479" y="494583"/>
        <a:ext cx="4855166" cy="1339772"/>
      </dsp:txXfrm>
    </dsp:sp>
    <dsp:sp modelId="{71567E75-42AD-8141-8E67-234DF5D10374}">
      <dsp:nvSpPr>
        <dsp:cNvPr id="0" name=""/>
        <dsp:cNvSpPr/>
      </dsp:nvSpPr>
      <dsp:spPr>
        <a:xfrm>
          <a:off x="0" y="1984594"/>
          <a:ext cx="5000124" cy="1484730"/>
        </a:xfrm>
        <a:prstGeom prst="roundRect">
          <a:avLst/>
        </a:prstGeom>
        <a:gradFill rotWithShape="0">
          <a:gsLst>
            <a:gs pos="0">
              <a:schemeClr val="accent5">
                <a:hueOff val="-4966938"/>
                <a:satOff val="19906"/>
                <a:lumOff val="4314"/>
                <a:alphaOff val="0"/>
                <a:tint val="100000"/>
                <a:shade val="100000"/>
                <a:satMod val="130000"/>
              </a:schemeClr>
            </a:gs>
            <a:gs pos="100000">
              <a:schemeClr val="accent5">
                <a:hueOff val="-4966938"/>
                <a:satOff val="19906"/>
                <a:lumOff val="4314"/>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kern="1200" dirty="0">
              <a:solidFill>
                <a:schemeClr val="tx1"/>
              </a:solidFill>
            </a:rPr>
            <a:t>A parità di semplicità, si preferisce apprendere concetti più predittivi / informativi</a:t>
          </a:r>
          <a:endParaRPr lang="en-US" sz="2700" kern="1200" dirty="0">
            <a:solidFill>
              <a:schemeClr val="tx1"/>
            </a:solidFill>
          </a:endParaRPr>
        </a:p>
      </dsp:txBody>
      <dsp:txXfrm>
        <a:off x="72479" y="2057073"/>
        <a:ext cx="4855166" cy="1339772"/>
      </dsp:txXfrm>
    </dsp:sp>
    <dsp:sp modelId="{9B850EB1-8603-E841-8AB0-8D094D58D152}">
      <dsp:nvSpPr>
        <dsp:cNvPr id="0" name=""/>
        <dsp:cNvSpPr/>
      </dsp:nvSpPr>
      <dsp:spPr>
        <a:xfrm>
          <a:off x="0" y="3547085"/>
          <a:ext cx="5000124" cy="1484730"/>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l" defTabSz="1200150">
            <a:lnSpc>
              <a:spcPct val="90000"/>
            </a:lnSpc>
            <a:spcBef>
              <a:spcPct val="0"/>
            </a:spcBef>
            <a:spcAft>
              <a:spcPct val="35000"/>
            </a:spcAft>
            <a:buNone/>
          </a:pPr>
          <a:r>
            <a:rPr lang="it-IT" sz="2700" kern="1200" dirty="0">
              <a:solidFill>
                <a:schemeClr val="tx1"/>
              </a:solidFill>
            </a:rPr>
            <a:t>Al crescere dell’</a:t>
          </a:r>
          <a:r>
            <a:rPr lang="it-IT" sz="2700" kern="1200" dirty="0" err="1">
              <a:solidFill>
                <a:schemeClr val="tx1"/>
              </a:solidFill>
            </a:rPr>
            <a:t>informatività</a:t>
          </a:r>
          <a:r>
            <a:rPr lang="it-IT" sz="2700" kern="1200" dirty="0">
              <a:solidFill>
                <a:schemeClr val="tx1"/>
              </a:solidFill>
            </a:rPr>
            <a:t> insita nel concetto, aumenta la sua complessità, e viceversa</a:t>
          </a:r>
          <a:endParaRPr lang="en-US" sz="2700" kern="1200" dirty="0">
            <a:solidFill>
              <a:schemeClr val="tx1"/>
            </a:solidFill>
          </a:endParaRPr>
        </a:p>
      </dsp:txBody>
      <dsp:txXfrm>
        <a:off x="72479" y="3619564"/>
        <a:ext cx="4855166" cy="133977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A60EAA-2257-CA4C-B885-FD3544C60F06}">
      <dsp:nvSpPr>
        <dsp:cNvPr id="0" name=""/>
        <dsp:cNvSpPr/>
      </dsp:nvSpPr>
      <dsp:spPr>
        <a:xfrm>
          <a:off x="0" y="567803"/>
          <a:ext cx="5000124" cy="1025578"/>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Un letterale è una </a:t>
          </a:r>
          <a:r>
            <a:rPr lang="it-IT" sz="2500" b="1" kern="1200" dirty="0">
              <a:solidFill>
                <a:schemeClr val="tx1"/>
              </a:solidFill>
            </a:rPr>
            <a:t>formula ben formata </a:t>
          </a:r>
          <a:r>
            <a:rPr lang="it-IT" sz="2500" kern="1200" dirty="0">
              <a:solidFill>
                <a:schemeClr val="tx1"/>
              </a:solidFill>
            </a:rPr>
            <a:t>(</a:t>
          </a:r>
          <a:r>
            <a:rPr lang="it-IT" sz="2500" kern="1200" dirty="0" err="1">
              <a:solidFill>
                <a:schemeClr val="tx1"/>
              </a:solidFill>
            </a:rPr>
            <a:t>fbf</a:t>
          </a:r>
          <a:r>
            <a:rPr lang="it-IT" sz="2500" kern="1200" dirty="0">
              <a:solidFill>
                <a:schemeClr val="tx1"/>
              </a:solidFill>
            </a:rPr>
            <a:t>)</a:t>
          </a:r>
          <a:endParaRPr lang="en-US" sz="2500" kern="1200" dirty="0">
            <a:solidFill>
              <a:schemeClr val="tx1"/>
            </a:solidFill>
          </a:endParaRPr>
        </a:p>
      </dsp:txBody>
      <dsp:txXfrm>
        <a:off x="50065" y="617868"/>
        <a:ext cx="4899994" cy="925448"/>
      </dsp:txXfrm>
    </dsp:sp>
    <dsp:sp modelId="{7FC30591-F503-734F-A03B-F7092F53CE06}">
      <dsp:nvSpPr>
        <dsp:cNvPr id="0" name=""/>
        <dsp:cNvSpPr/>
      </dsp:nvSpPr>
      <dsp:spPr>
        <a:xfrm>
          <a:off x="0" y="1665381"/>
          <a:ext cx="5000124" cy="1025578"/>
        </a:xfrm>
        <a:prstGeom prst="roundRect">
          <a:avLst/>
        </a:prstGeom>
        <a:gradFill rotWithShape="0">
          <a:gsLst>
            <a:gs pos="0">
              <a:schemeClr val="accent2">
                <a:hueOff val="1560506"/>
                <a:satOff val="-1946"/>
                <a:lumOff val="458"/>
                <a:alphaOff val="0"/>
                <a:tint val="100000"/>
                <a:shade val="100000"/>
                <a:satMod val="130000"/>
              </a:schemeClr>
            </a:gs>
            <a:gs pos="100000">
              <a:schemeClr val="accent2">
                <a:hueOff val="1560506"/>
                <a:satOff val="-1946"/>
                <a:lumOff val="45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Se A è una </a:t>
          </a:r>
          <a:r>
            <a:rPr lang="it-IT" sz="2500" kern="1200" dirty="0" err="1">
              <a:solidFill>
                <a:schemeClr val="tx1"/>
              </a:solidFill>
            </a:rPr>
            <a:t>fbf</a:t>
          </a:r>
          <a:r>
            <a:rPr lang="it-IT" sz="2500" kern="1200" dirty="0">
              <a:solidFill>
                <a:schemeClr val="tx1"/>
              </a:solidFill>
            </a:rPr>
            <a:t>, allora </a:t>
          </a:r>
          <a:r>
            <a:rPr lang="it-IT" sz="2500" kern="1200" dirty="0">
              <a:solidFill>
                <a:schemeClr val="tx1"/>
              </a:solidFill>
              <a:sym typeface="Symbol" panose="05050102010706020507" pitchFamily="18" charset="2"/>
            </a:rPr>
            <a:t></a:t>
          </a:r>
          <a:r>
            <a:rPr lang="it-IT" sz="2500" kern="1200" dirty="0">
              <a:solidFill>
                <a:schemeClr val="tx1"/>
              </a:solidFill>
            </a:rPr>
            <a:t>A è una </a:t>
          </a:r>
          <a:r>
            <a:rPr lang="it-IT" sz="2500" kern="1200" dirty="0" err="1">
              <a:solidFill>
                <a:schemeClr val="tx1"/>
              </a:solidFill>
            </a:rPr>
            <a:t>fbf</a:t>
          </a:r>
          <a:endParaRPr lang="en-US" sz="2500" kern="1200" dirty="0">
            <a:solidFill>
              <a:schemeClr val="tx1"/>
            </a:solidFill>
          </a:endParaRPr>
        </a:p>
      </dsp:txBody>
      <dsp:txXfrm>
        <a:off x="50065" y="1715446"/>
        <a:ext cx="4899994" cy="925448"/>
      </dsp:txXfrm>
    </dsp:sp>
    <dsp:sp modelId="{6749F7AC-C2D0-9345-A6A7-891EE49A523B}">
      <dsp:nvSpPr>
        <dsp:cNvPr id="0" name=""/>
        <dsp:cNvSpPr/>
      </dsp:nvSpPr>
      <dsp:spPr>
        <a:xfrm>
          <a:off x="0" y="2762960"/>
          <a:ext cx="5000124" cy="1025578"/>
        </a:xfrm>
        <a:prstGeom prst="roundRect">
          <a:avLst/>
        </a:prstGeom>
        <a:gradFill rotWithShape="0">
          <a:gsLst>
            <a:gs pos="0">
              <a:schemeClr val="accent2">
                <a:hueOff val="3121013"/>
                <a:satOff val="-3893"/>
                <a:lumOff val="915"/>
                <a:alphaOff val="0"/>
                <a:tint val="100000"/>
                <a:shade val="100000"/>
                <a:satMod val="130000"/>
              </a:schemeClr>
            </a:gs>
            <a:gs pos="100000">
              <a:schemeClr val="accent2">
                <a:hueOff val="3121013"/>
                <a:satOff val="-3893"/>
                <a:lumOff val="9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Se A e B sono </a:t>
          </a:r>
          <a:r>
            <a:rPr lang="it-IT" sz="2500" kern="1200" dirty="0" err="1">
              <a:solidFill>
                <a:schemeClr val="tx1"/>
              </a:solidFill>
            </a:rPr>
            <a:t>fbf</a:t>
          </a:r>
          <a:r>
            <a:rPr lang="it-IT" sz="2500" kern="1200" dirty="0">
              <a:solidFill>
                <a:schemeClr val="tx1"/>
              </a:solidFill>
            </a:rPr>
            <a:t>, allora (A </a:t>
          </a:r>
          <a:r>
            <a:rPr lang="it-IT" sz="2500" kern="1200" dirty="0">
              <a:solidFill>
                <a:schemeClr val="tx1"/>
              </a:solidFill>
              <a:sym typeface="Symbol" panose="05050102010706020507" pitchFamily="18" charset="2"/>
            </a:rPr>
            <a:t></a:t>
          </a:r>
          <a:r>
            <a:rPr lang="it-IT" sz="2500" kern="1200" dirty="0">
              <a:solidFill>
                <a:schemeClr val="tx1"/>
              </a:solidFill>
            </a:rPr>
            <a:t> B), (A </a:t>
          </a:r>
          <a:r>
            <a:rPr lang="it-IT" sz="2500" kern="1200" dirty="0">
              <a:solidFill>
                <a:schemeClr val="tx1"/>
              </a:solidFill>
              <a:sym typeface="Symbol" panose="05050102010706020507" pitchFamily="18" charset="2"/>
            </a:rPr>
            <a:t></a:t>
          </a:r>
          <a:r>
            <a:rPr lang="it-IT" sz="2500" kern="1200" dirty="0">
              <a:solidFill>
                <a:schemeClr val="tx1"/>
              </a:solidFill>
            </a:rPr>
            <a:t> B), (A</a:t>
          </a:r>
          <a:r>
            <a:rPr lang="it-IT" sz="2500" kern="1200" dirty="0">
              <a:solidFill>
                <a:schemeClr val="tx1"/>
              </a:solidFill>
              <a:sym typeface="Symbol" panose="05050102010706020507" pitchFamily="18" charset="2"/>
            </a:rPr>
            <a:t></a:t>
          </a:r>
          <a:r>
            <a:rPr lang="it-IT" sz="2500" kern="1200" dirty="0">
              <a:solidFill>
                <a:schemeClr val="tx1"/>
              </a:solidFill>
            </a:rPr>
            <a:t>B), (A</a:t>
          </a:r>
          <a:r>
            <a:rPr lang="it-IT" sz="2500" kern="1200" dirty="0">
              <a:solidFill>
                <a:schemeClr val="tx1"/>
              </a:solidFill>
              <a:sym typeface="Symbol" panose="05050102010706020507" pitchFamily="18" charset="2"/>
            </a:rPr>
            <a:t></a:t>
          </a:r>
          <a:r>
            <a:rPr lang="it-IT" sz="2500" kern="1200" dirty="0">
              <a:solidFill>
                <a:schemeClr val="tx1"/>
              </a:solidFill>
            </a:rPr>
            <a:t>B), (A</a:t>
          </a:r>
          <a:r>
            <a:rPr lang="it-IT" sz="2500" kern="1200" dirty="0">
              <a:solidFill>
                <a:schemeClr val="tx1"/>
              </a:solidFill>
              <a:sym typeface="Symbol" panose="05050102010706020507" pitchFamily="18" charset="2"/>
            </a:rPr>
            <a:t></a:t>
          </a:r>
          <a:r>
            <a:rPr lang="it-IT" sz="2500" kern="1200" dirty="0">
              <a:solidFill>
                <a:schemeClr val="tx1"/>
              </a:solidFill>
            </a:rPr>
            <a:t>B) sono </a:t>
          </a:r>
          <a:r>
            <a:rPr lang="it-IT" sz="2500" kern="1200" dirty="0" err="1">
              <a:solidFill>
                <a:schemeClr val="tx1"/>
              </a:solidFill>
            </a:rPr>
            <a:t>fbf</a:t>
          </a:r>
          <a:r>
            <a:rPr lang="it-IT" sz="2500" kern="1200" dirty="0">
              <a:solidFill>
                <a:schemeClr val="tx1"/>
              </a:solidFill>
            </a:rPr>
            <a:t> </a:t>
          </a:r>
          <a:endParaRPr lang="en-US" sz="2500" kern="1200" dirty="0">
            <a:solidFill>
              <a:schemeClr val="tx1"/>
            </a:solidFill>
          </a:endParaRPr>
        </a:p>
      </dsp:txBody>
      <dsp:txXfrm>
        <a:off x="50065" y="2813025"/>
        <a:ext cx="4899994" cy="925448"/>
      </dsp:txXfrm>
    </dsp:sp>
    <dsp:sp modelId="{CD88C496-5D63-D342-AE9B-EAD053C517FF}">
      <dsp:nvSpPr>
        <dsp:cNvPr id="0" name=""/>
        <dsp:cNvSpPr/>
      </dsp:nvSpPr>
      <dsp:spPr>
        <a:xfrm>
          <a:off x="0" y="3860538"/>
          <a:ext cx="5000124" cy="1025578"/>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Nient’altro è una </a:t>
          </a:r>
          <a:r>
            <a:rPr lang="it-IT" sz="2500" kern="1200" dirty="0" err="1">
              <a:solidFill>
                <a:schemeClr val="tx1"/>
              </a:solidFill>
            </a:rPr>
            <a:t>fbf</a:t>
          </a:r>
          <a:r>
            <a:rPr lang="it-IT" sz="2500" kern="1200" dirty="0">
              <a:solidFill>
                <a:schemeClr val="tx1"/>
              </a:solidFill>
            </a:rPr>
            <a:t>.</a:t>
          </a:r>
          <a:endParaRPr lang="en-US" sz="2500" kern="1200" dirty="0">
            <a:solidFill>
              <a:schemeClr val="tx1"/>
            </a:solidFill>
          </a:endParaRPr>
        </a:p>
      </dsp:txBody>
      <dsp:txXfrm>
        <a:off x="50065" y="3910603"/>
        <a:ext cx="4899994" cy="92544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60D6ED-E256-EC47-8D57-007078743150}">
      <dsp:nvSpPr>
        <dsp:cNvPr id="0" name=""/>
        <dsp:cNvSpPr/>
      </dsp:nvSpPr>
      <dsp:spPr>
        <a:xfrm>
          <a:off x="0" y="665"/>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1FAE322-C0F1-2F4B-AACE-FC6291FF954D}">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dirty="0" err="1"/>
            <a:t>L’insieme</a:t>
          </a:r>
          <a:r>
            <a:rPr lang="en-GB" sz="2200" kern="1200" dirty="0"/>
            <a:t> </a:t>
          </a:r>
          <a:r>
            <a:rPr lang="en-GB" sz="2200" kern="1200" dirty="0" err="1"/>
            <a:t>delle</a:t>
          </a:r>
          <a:r>
            <a:rPr lang="en-GB" sz="2200" kern="1200" dirty="0"/>
            <a:t> </a:t>
          </a:r>
          <a:r>
            <a:rPr lang="en-GB" sz="2200" kern="1200" dirty="0" err="1"/>
            <a:t>fbf</a:t>
          </a:r>
          <a:r>
            <a:rPr lang="en-GB" sz="2200" kern="1200" dirty="0"/>
            <a:t> </a:t>
          </a:r>
          <a:r>
            <a:rPr lang="en-GB" sz="2200" kern="1200" dirty="0" err="1"/>
            <a:t>è</a:t>
          </a:r>
          <a:r>
            <a:rPr lang="en-GB" sz="2200" kern="1200" dirty="0"/>
            <a:t> </a:t>
          </a:r>
          <a:r>
            <a:rPr lang="en-GB" sz="2200" kern="1200" dirty="0" err="1"/>
            <a:t>infinito</a:t>
          </a:r>
          <a:r>
            <a:rPr lang="en-GB" sz="2200" kern="1200" dirty="0"/>
            <a:t>, </a:t>
          </a:r>
          <a:r>
            <a:rPr lang="en-GB" sz="2200" kern="1200" dirty="0" err="1"/>
            <a:t>enumerabile</a:t>
          </a:r>
          <a:r>
            <a:rPr lang="en-GB" sz="2200" kern="1200" dirty="0"/>
            <a:t>, e </a:t>
          </a:r>
          <a:r>
            <a:rPr lang="en-GB" sz="2200" kern="1200" dirty="0" err="1"/>
            <a:t>completamente</a:t>
          </a:r>
          <a:r>
            <a:rPr lang="en-GB" sz="2200" kern="1200" dirty="0"/>
            <a:t> </a:t>
          </a:r>
          <a:r>
            <a:rPr lang="en-GB" sz="2200" kern="1200" dirty="0" err="1"/>
            <a:t>definito</a:t>
          </a:r>
          <a:r>
            <a:rPr lang="en-GB" sz="2200" kern="1200" dirty="0"/>
            <a:t> </a:t>
          </a:r>
          <a:r>
            <a:rPr lang="en-GB" sz="2200" kern="1200" dirty="0" err="1"/>
            <a:t>dalle</a:t>
          </a:r>
          <a:r>
            <a:rPr lang="en-GB" sz="2200" kern="1200" dirty="0"/>
            <a:t> quattro </a:t>
          </a:r>
          <a:r>
            <a:rPr lang="en-GB" sz="2200" kern="1200" dirty="0" err="1"/>
            <a:t>regole</a:t>
          </a:r>
          <a:r>
            <a:rPr lang="en-GB" sz="2200" kern="1200" dirty="0"/>
            <a:t>. </a:t>
          </a:r>
          <a:endParaRPr lang="en-US" sz="2200" kern="1200" dirty="0"/>
        </a:p>
      </dsp:txBody>
      <dsp:txXfrm>
        <a:off x="0" y="665"/>
        <a:ext cx="5000124" cy="1090517"/>
      </dsp:txXfrm>
    </dsp:sp>
    <dsp:sp modelId="{3EBF2CAA-2257-484D-ABF5-DACBF2EBD88D}">
      <dsp:nvSpPr>
        <dsp:cNvPr id="0" name=""/>
        <dsp:cNvSpPr/>
      </dsp:nvSpPr>
      <dsp:spPr>
        <a:xfrm>
          <a:off x="0" y="109118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9397263-8419-144A-B53A-6CA57DE9EDE8}">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Per esempio, dati i letterali p e q, essi stessi sono fbf.</a:t>
          </a:r>
          <a:endParaRPr lang="en-US" sz="2200" kern="1200"/>
        </a:p>
      </dsp:txBody>
      <dsp:txXfrm>
        <a:off x="0" y="1091183"/>
        <a:ext cx="5000124" cy="1090517"/>
      </dsp:txXfrm>
    </dsp:sp>
    <dsp:sp modelId="{C8787B17-DAAB-BA41-8372-777C4491E7BF}">
      <dsp:nvSpPr>
        <dsp:cNvPr id="0" name=""/>
        <dsp:cNvSpPr/>
      </dsp:nvSpPr>
      <dsp:spPr>
        <a:xfrm>
          <a:off x="0" y="218170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7B63E9D-4DFD-4C47-9005-174D821D9733}">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Saranno quindi fbf (p ∧ p), (p ∨ q), (p ∧ p ∧ q), (p ∨ p), (p ↔ q), (p ∨ p) → (((q ∧ p) ∨¬q) → (q ∨ p)), ....</a:t>
          </a:r>
          <a:endParaRPr lang="en-US" sz="2200" kern="1200"/>
        </a:p>
      </dsp:txBody>
      <dsp:txXfrm>
        <a:off x="0" y="2181701"/>
        <a:ext cx="5000124" cy="1090517"/>
      </dsp:txXfrm>
    </dsp:sp>
    <dsp:sp modelId="{2661537D-C124-6348-BEC2-C9124DE3663C}">
      <dsp:nvSpPr>
        <dsp:cNvPr id="0" name=""/>
        <dsp:cNvSpPr/>
      </dsp:nvSpPr>
      <dsp:spPr>
        <a:xfrm>
          <a:off x="0" y="327221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F4E781E-80EE-3341-B4E2-10F64772CA1C}">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...continuando ad applicare, finché lo desideriamo, le regole generative 2 e 3</a:t>
          </a:r>
          <a:endParaRPr lang="en-US" sz="2200" kern="1200"/>
        </a:p>
      </dsp:txBody>
      <dsp:txXfrm>
        <a:off x="0" y="3272218"/>
        <a:ext cx="5000124" cy="1090517"/>
      </dsp:txXfrm>
    </dsp:sp>
    <dsp:sp modelId="{A3FD7244-F841-954D-A0AC-499E4B044AC8}">
      <dsp:nvSpPr>
        <dsp:cNvPr id="0" name=""/>
        <dsp:cNvSpPr/>
      </dsp:nvSpPr>
      <dsp:spPr>
        <a:xfrm>
          <a:off x="0" y="4362736"/>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396866E-65A7-7243-BBE2-44CAE30B49BB}">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t" anchorCtr="0">
          <a:noAutofit/>
        </a:bodyPr>
        <a:lstStyle/>
        <a:p>
          <a:pPr marL="0" lvl="0" indent="0" algn="l" defTabSz="977900">
            <a:lnSpc>
              <a:spcPct val="90000"/>
            </a:lnSpc>
            <a:spcBef>
              <a:spcPct val="0"/>
            </a:spcBef>
            <a:spcAft>
              <a:spcPct val="35000"/>
            </a:spcAft>
            <a:buNone/>
          </a:pPr>
          <a:r>
            <a:rPr lang="en-GB" sz="2200" kern="1200"/>
            <a:t>Non saranno fbf ppp, q¬, p →→ ¬q, ¬, ecc., perché non sono generabili dalle regole 1-3.</a:t>
          </a:r>
          <a:endParaRPr lang="en-US" sz="2200" kern="1200"/>
        </a:p>
      </dsp:txBody>
      <dsp:txXfrm>
        <a:off x="0" y="4362736"/>
        <a:ext cx="5000124" cy="109051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324028-7A00-6B4B-A48C-A95B447A7655}">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C0ED6DE-A493-2246-B4C9-EF3727397385}">
      <dsp:nvSpPr>
        <dsp:cNvPr id="0" name=""/>
        <dsp:cNvSpPr/>
      </dsp:nvSpPr>
      <dsp:spPr>
        <a:xfrm>
          <a:off x="0" y="2663"/>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La semantica del calcolo proposizionale associa a ogni fbf un </a:t>
          </a:r>
          <a:r>
            <a:rPr lang="en-GB" sz="1600" b="1" kern="1200"/>
            <a:t>valore di verità </a:t>
          </a:r>
          <a:r>
            <a:rPr lang="en-GB" sz="1600" kern="1200"/>
            <a:t>dicotomico (V o 1 per vero e F o 0 per falso) in funzione del valore di verità dei suoi costituenti</a:t>
          </a:r>
          <a:endParaRPr lang="en-US" sz="1600" kern="1200"/>
        </a:p>
      </dsp:txBody>
      <dsp:txXfrm>
        <a:off x="0" y="2663"/>
        <a:ext cx="5000124" cy="908098"/>
      </dsp:txXfrm>
    </dsp:sp>
    <dsp:sp modelId="{34F7B01D-9E46-E64A-A552-9F71DD1567CD}">
      <dsp:nvSpPr>
        <dsp:cNvPr id="0" name=""/>
        <dsp:cNvSpPr/>
      </dsp:nvSpPr>
      <dsp:spPr>
        <a:xfrm>
          <a:off x="0" y="910762"/>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CA9F115-CC19-7348-8297-ED299EF79A06}">
      <dsp:nvSpPr>
        <dsp:cNvPr id="0" name=""/>
        <dsp:cNvSpPr/>
      </dsp:nvSpPr>
      <dsp:spPr>
        <a:xfrm>
          <a:off x="0" y="910762"/>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Un modo per definire il significato da attribuire ai connettivi è quello delle </a:t>
          </a:r>
          <a:r>
            <a:rPr lang="en-GB" sz="1600" b="1" kern="1200"/>
            <a:t>tavole di verità</a:t>
          </a:r>
          <a:endParaRPr lang="en-US" sz="1600" kern="1200"/>
        </a:p>
      </dsp:txBody>
      <dsp:txXfrm>
        <a:off x="0" y="910762"/>
        <a:ext cx="5000124" cy="908098"/>
      </dsp:txXfrm>
    </dsp:sp>
    <dsp:sp modelId="{412D61D6-294D-0647-97AE-3A606A867624}">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8CEFD1B-295A-1F4B-A1CE-AA6413AEDE48}">
      <dsp:nvSpPr>
        <dsp:cNvPr id="0" name=""/>
        <dsp:cNvSpPr/>
      </dsp:nvSpPr>
      <dsp:spPr>
        <a:xfrm>
          <a:off x="0" y="1818861"/>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Ogni riga della tavola è una possibilità generata da un’assegnazione di valore agli argomenti della formula</a:t>
          </a:r>
          <a:endParaRPr lang="en-US" sz="1600" kern="1200"/>
        </a:p>
      </dsp:txBody>
      <dsp:txXfrm>
        <a:off x="0" y="1818861"/>
        <a:ext cx="5000124" cy="908098"/>
      </dsp:txXfrm>
    </dsp:sp>
    <dsp:sp modelId="{0BDEE592-EEA8-C74F-AD04-8D9077A15225}">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015B74C-0969-AE42-B6DC-DF446A2399F9}">
      <dsp:nvSpPr>
        <dsp:cNvPr id="0" name=""/>
        <dsp:cNvSpPr/>
      </dsp:nvSpPr>
      <dsp:spPr>
        <a:xfrm>
          <a:off x="0" y="2726960"/>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la tavola nel suo complesso è una rappresentazione esaustiva di tutte le assegnazioni possibili</a:t>
          </a:r>
          <a:endParaRPr lang="en-US" sz="1600" kern="1200"/>
        </a:p>
      </dsp:txBody>
      <dsp:txXfrm>
        <a:off x="0" y="2726960"/>
        <a:ext cx="5000124" cy="908098"/>
      </dsp:txXfrm>
    </dsp:sp>
    <dsp:sp modelId="{12373B9A-122D-7E4D-B5CE-0A6D494E8BDA}">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D049AE7-9FFD-0C42-B0CF-2B6378EFFE54}">
      <dsp:nvSpPr>
        <dsp:cNvPr id="0" name=""/>
        <dsp:cNvSpPr/>
      </dsp:nvSpPr>
      <dsp:spPr>
        <a:xfrm>
          <a:off x="0" y="3635058"/>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Indica in quali di esse la formula è vera, e in quali è falsa.</a:t>
          </a:r>
          <a:endParaRPr lang="en-US" sz="1600" kern="1200"/>
        </a:p>
      </dsp:txBody>
      <dsp:txXfrm>
        <a:off x="0" y="3635058"/>
        <a:ext cx="5000124" cy="908098"/>
      </dsp:txXfrm>
    </dsp:sp>
    <dsp:sp modelId="{6C7D9CEA-AC09-0C4A-90BC-F977393C4707}">
      <dsp:nvSpPr>
        <dsp:cNvPr id="0" name=""/>
        <dsp:cNvSpPr/>
      </dsp:nvSpPr>
      <dsp:spPr>
        <a:xfrm>
          <a:off x="0" y="4543157"/>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55425E0-067C-D241-AEC1-A9988EAE0C2F}">
      <dsp:nvSpPr>
        <dsp:cNvPr id="0" name=""/>
        <dsp:cNvSpPr/>
      </dsp:nvSpPr>
      <dsp:spPr>
        <a:xfrm>
          <a:off x="0" y="4543157"/>
          <a:ext cx="5000124"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Dato che ogni argomento può avere solo due valori, le righe di una tavola di verità sono sempre 2</a:t>
          </a:r>
          <a:r>
            <a:rPr lang="en-GB" sz="1600" kern="1200" baseline="30000"/>
            <a:t>n</a:t>
          </a:r>
          <a:r>
            <a:rPr lang="en-GB" sz="1600" kern="1200"/>
            <a:t>, dove n indica il numero di proposizioni che la compongono.</a:t>
          </a:r>
          <a:endParaRPr lang="en-US" sz="1600" kern="1200"/>
        </a:p>
      </dsp:txBody>
      <dsp:txXfrm>
        <a:off x="0" y="4543157"/>
        <a:ext cx="5000124" cy="90809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9FAD69-1E38-4C11-AEFA-55125C8B93B5}">
      <dsp:nvSpPr>
        <dsp:cNvPr id="0" name=""/>
        <dsp:cNvSpPr/>
      </dsp:nvSpPr>
      <dsp:spPr>
        <a:xfrm>
          <a:off x="518185" y="667652"/>
          <a:ext cx="1475437" cy="147543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25BD38-7597-4DEB-A411-E6AC517A0A20}">
      <dsp:nvSpPr>
        <dsp:cNvPr id="0" name=""/>
        <dsp:cNvSpPr/>
      </dsp:nvSpPr>
      <dsp:spPr>
        <a:xfrm>
          <a:off x="832623" y="982090"/>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3B374D1-0B24-4ED4-9833-ED211F7A6E35}">
      <dsp:nvSpPr>
        <dsp:cNvPr id="0" name=""/>
        <dsp:cNvSpPr/>
      </dsp:nvSpPr>
      <dsp:spPr>
        <a:xfrm>
          <a:off x="46529" y="2602652"/>
          <a:ext cx="2418750" cy="9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it-IT" sz="1100" kern="1200"/>
            <a:t>Il </a:t>
          </a:r>
          <a:r>
            <a:rPr lang="it-IT" sz="1100" b="1" kern="1200"/>
            <a:t>sistema concettuale </a:t>
          </a:r>
          <a:r>
            <a:rPr lang="it-IT" sz="1100" kern="1200"/>
            <a:t>è l’insieme dei concetti che si sono depositati nella nostra memoria semantica grazie all’apprendimento. </a:t>
          </a:r>
          <a:endParaRPr lang="en-US" sz="1100" kern="1200"/>
        </a:p>
      </dsp:txBody>
      <dsp:txXfrm>
        <a:off x="46529" y="2602652"/>
        <a:ext cx="2418750" cy="922500"/>
      </dsp:txXfrm>
    </dsp:sp>
    <dsp:sp modelId="{6D24B21A-37E1-43A9-8B4C-6D7DB1FE8AA4}">
      <dsp:nvSpPr>
        <dsp:cNvPr id="0" name=""/>
        <dsp:cNvSpPr/>
      </dsp:nvSpPr>
      <dsp:spPr>
        <a:xfrm>
          <a:off x="3360216" y="667652"/>
          <a:ext cx="1475437" cy="147543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D069E84-1D95-4B1C-91E1-F3C719DBB092}">
      <dsp:nvSpPr>
        <dsp:cNvPr id="0" name=""/>
        <dsp:cNvSpPr/>
      </dsp:nvSpPr>
      <dsp:spPr>
        <a:xfrm>
          <a:off x="3674654" y="982090"/>
          <a:ext cx="846562" cy="846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10B63F-5CAD-456D-A3C3-034A694DF9E4}">
      <dsp:nvSpPr>
        <dsp:cNvPr id="0" name=""/>
        <dsp:cNvSpPr/>
      </dsp:nvSpPr>
      <dsp:spPr>
        <a:xfrm>
          <a:off x="2888560" y="2602652"/>
          <a:ext cx="2418750" cy="9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it-IT" sz="1100" kern="1200"/>
            <a:t>I concetti più studiati sono quelli che corrispondono a </a:t>
          </a:r>
          <a:r>
            <a:rPr lang="it-IT" sz="1100" b="1" kern="1200"/>
            <a:t>categorie</a:t>
          </a:r>
          <a:r>
            <a:rPr lang="it-IT" sz="1100" kern="1200"/>
            <a:t>. Ogni concetto di questo tipo è la rappresentazione mentale di un insieme di oggetti o eventi, e delle proprietà loroassociate. </a:t>
          </a:r>
          <a:endParaRPr lang="en-US" sz="1100" kern="1200"/>
        </a:p>
      </dsp:txBody>
      <dsp:txXfrm>
        <a:off x="2888560" y="2602652"/>
        <a:ext cx="2418750" cy="922500"/>
      </dsp:txXfrm>
    </dsp:sp>
    <dsp:sp modelId="{5EB0A0D6-3F30-4043-8961-DD638B677D6C}">
      <dsp:nvSpPr>
        <dsp:cNvPr id="0" name=""/>
        <dsp:cNvSpPr/>
      </dsp:nvSpPr>
      <dsp:spPr>
        <a:xfrm>
          <a:off x="6202248" y="667652"/>
          <a:ext cx="1475437" cy="147543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A1736C-1FC1-4AE9-935E-D5B730882599}">
      <dsp:nvSpPr>
        <dsp:cNvPr id="0" name=""/>
        <dsp:cNvSpPr/>
      </dsp:nvSpPr>
      <dsp:spPr>
        <a:xfrm>
          <a:off x="6516685" y="982090"/>
          <a:ext cx="846562" cy="846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0068CA6-A433-46B0-A87A-3873B3F4476F}">
      <dsp:nvSpPr>
        <dsp:cNvPr id="0" name=""/>
        <dsp:cNvSpPr/>
      </dsp:nvSpPr>
      <dsp:spPr>
        <a:xfrm>
          <a:off x="5730591" y="2602652"/>
          <a:ext cx="2418750" cy="92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it-IT" sz="1100" kern="1200"/>
            <a:t>Come visto nella parte sugli HBM e riprenderemo nella parte sul controllo di ipotesti, i concetti sono </a:t>
          </a:r>
          <a:r>
            <a:rPr lang="it-IT" sz="1100" b="1" kern="1200"/>
            <a:t>appresi per via induttiva</a:t>
          </a:r>
          <a:r>
            <a:rPr lang="it-IT" sz="1100" kern="1200"/>
            <a:t>, facendo ipotesi e revisionandole</a:t>
          </a:r>
          <a:endParaRPr lang="en-US" sz="1100" kern="1200"/>
        </a:p>
      </dsp:txBody>
      <dsp:txXfrm>
        <a:off x="5730591" y="2602652"/>
        <a:ext cx="2418750" cy="92250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C016D9-C1C8-3B43-95E4-FAF1D1373B27}">
      <dsp:nvSpPr>
        <dsp:cNvPr id="0" name=""/>
        <dsp:cNvSpPr/>
      </dsp:nvSpPr>
      <dsp:spPr>
        <a:xfrm>
          <a:off x="0" y="98334"/>
          <a:ext cx="8195871" cy="9149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La categorizzazione è il </a:t>
          </a:r>
          <a:r>
            <a:rPr lang="it-IT" sz="2300" b="1" kern="1200"/>
            <a:t>processo</a:t>
          </a:r>
          <a:r>
            <a:rPr lang="it-IT" sz="2300" kern="1200"/>
            <a:t> attraverso il quale si assegna abduttivamente (se procede da somiglianze) </a:t>
          </a:r>
          <a:endParaRPr lang="en-US" sz="2300" kern="1200"/>
        </a:p>
      </dsp:txBody>
      <dsp:txXfrm>
        <a:off x="44664" y="142998"/>
        <a:ext cx="8106543" cy="825612"/>
      </dsp:txXfrm>
    </dsp:sp>
    <dsp:sp modelId="{B8DFA589-8796-6240-A21F-E1A83C3BC60F}">
      <dsp:nvSpPr>
        <dsp:cNvPr id="0" name=""/>
        <dsp:cNvSpPr/>
      </dsp:nvSpPr>
      <dsp:spPr>
        <a:xfrm>
          <a:off x="0" y="1079514"/>
          <a:ext cx="8195871" cy="914940"/>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o deduttivamente (se procede da regole) </a:t>
          </a:r>
          <a:endParaRPr lang="en-US" sz="2300" kern="1200"/>
        </a:p>
      </dsp:txBody>
      <dsp:txXfrm>
        <a:off x="44664" y="1124178"/>
        <a:ext cx="8106543" cy="825612"/>
      </dsp:txXfrm>
    </dsp:sp>
    <dsp:sp modelId="{DD04BB8F-72CA-DE45-A8D9-3C0CA066CA68}">
      <dsp:nvSpPr>
        <dsp:cNvPr id="0" name=""/>
        <dsp:cNvSpPr/>
      </dsp:nvSpPr>
      <dsp:spPr>
        <a:xfrm>
          <a:off x="0" y="2060695"/>
          <a:ext cx="8195871" cy="91494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uno stimolo a un concetto, </a:t>
          </a:r>
          <a:r>
            <a:rPr lang="it-IT" sz="2300" b="1" kern="1200"/>
            <a:t>riconoscendolo</a:t>
          </a:r>
          <a:r>
            <a:rPr lang="it-IT" sz="2300" kern="1200"/>
            <a:t> come esemplare della categoria corrispondente</a:t>
          </a:r>
          <a:endParaRPr lang="en-US" sz="2300" kern="1200"/>
        </a:p>
      </dsp:txBody>
      <dsp:txXfrm>
        <a:off x="44664" y="2105359"/>
        <a:ext cx="8106543" cy="825612"/>
      </dsp:txXfrm>
    </dsp:sp>
    <dsp:sp modelId="{BD2B6F9E-E89E-AA48-BC77-5A41D2F5FDD1}">
      <dsp:nvSpPr>
        <dsp:cNvPr id="0" name=""/>
        <dsp:cNvSpPr/>
      </dsp:nvSpPr>
      <dsp:spPr>
        <a:xfrm>
          <a:off x="0" y="2975635"/>
          <a:ext cx="8195871" cy="1118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19"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dirty="0"/>
            <a:t>anche se quell’esemplare non è mai stato esperito prima</a:t>
          </a:r>
          <a:endParaRPr lang="en-US" sz="1800" kern="1200" dirty="0"/>
        </a:p>
        <a:p>
          <a:pPr marL="171450" lvl="1" indent="-171450" algn="l" defTabSz="800100">
            <a:lnSpc>
              <a:spcPct val="90000"/>
            </a:lnSpc>
            <a:spcBef>
              <a:spcPct val="0"/>
            </a:spcBef>
            <a:spcAft>
              <a:spcPct val="20000"/>
            </a:spcAft>
            <a:buChar char="•"/>
          </a:pPr>
          <a:r>
            <a:rPr lang="en-US" sz="1800" kern="1200" dirty="0"/>
            <a:t>I due </a:t>
          </a:r>
          <a:r>
            <a:rPr lang="en-US" sz="1800" kern="1200" dirty="0" err="1"/>
            <a:t>diversi</a:t>
          </a:r>
          <a:r>
            <a:rPr lang="en-US" sz="1800" kern="1200" dirty="0"/>
            <a:t> </a:t>
          </a:r>
          <a:r>
            <a:rPr lang="en-US" sz="1800" kern="1200" dirty="0" err="1"/>
            <a:t>stili</a:t>
          </a:r>
          <a:r>
            <a:rPr lang="en-US" sz="1800" kern="1200" dirty="0"/>
            <a:t> </a:t>
          </a:r>
          <a:r>
            <a:rPr lang="en-US" sz="1800" kern="1200" dirty="0" err="1"/>
            <a:t>della</a:t>
          </a:r>
          <a:r>
            <a:rPr lang="en-US" sz="1800" kern="1200" dirty="0"/>
            <a:t> </a:t>
          </a:r>
          <a:r>
            <a:rPr lang="en-US" sz="1800" kern="1200" dirty="0" err="1"/>
            <a:t>categorizzazione</a:t>
          </a:r>
          <a:r>
            <a:rPr lang="en-US" sz="1800" kern="1200" dirty="0"/>
            <a:t> </a:t>
          </a:r>
          <a:r>
            <a:rPr lang="en-US" sz="1800" kern="1200" dirty="0" err="1"/>
            <a:t>consentono</a:t>
          </a:r>
          <a:r>
            <a:rPr lang="en-US" sz="1800" kern="1200" dirty="0"/>
            <a:t> di </a:t>
          </a:r>
          <a:r>
            <a:rPr lang="en-US" sz="1800" kern="1200" dirty="0" err="1"/>
            <a:t>classificare</a:t>
          </a:r>
          <a:r>
            <a:rPr lang="en-US" sz="1800" kern="1200" dirty="0"/>
            <a:t> due </a:t>
          </a:r>
          <a:r>
            <a:rPr lang="en-US" sz="1800" kern="1200" dirty="0" err="1"/>
            <a:t>principali</a:t>
          </a:r>
          <a:r>
            <a:rPr lang="en-US" sz="1800" kern="1200" dirty="0"/>
            <a:t> </a:t>
          </a:r>
          <a:r>
            <a:rPr lang="en-US" sz="1800" kern="1200" dirty="0" err="1"/>
            <a:t>tipologie</a:t>
          </a:r>
          <a:r>
            <a:rPr lang="en-US" sz="1800" kern="1200" dirty="0"/>
            <a:t> di </a:t>
          </a:r>
          <a:r>
            <a:rPr lang="en-US" sz="1800" kern="1200" dirty="0" err="1"/>
            <a:t>concetti</a:t>
          </a:r>
          <a:r>
            <a:rPr lang="en-US" sz="1800" kern="1200" dirty="0"/>
            <a:t>, </a:t>
          </a:r>
          <a:r>
            <a:rPr lang="en-US" sz="1800" kern="1200" dirty="0" err="1"/>
            <a:t>basandosi</a:t>
          </a:r>
          <a:r>
            <a:rPr lang="en-US" sz="1800" kern="1200" dirty="0"/>
            <a:t> </a:t>
          </a:r>
          <a:r>
            <a:rPr lang="en-US" sz="1800" kern="1200" dirty="0" err="1"/>
            <a:t>sul</a:t>
          </a:r>
          <a:r>
            <a:rPr lang="en-US" sz="1800" kern="1200" dirty="0"/>
            <a:t> </a:t>
          </a:r>
          <a:r>
            <a:rPr lang="en-US" sz="1800" kern="1200" dirty="0" err="1"/>
            <a:t>loro</a:t>
          </a:r>
          <a:r>
            <a:rPr lang="en-US" sz="1800" kern="1200" dirty="0"/>
            <a:t> </a:t>
          </a:r>
          <a:r>
            <a:rPr lang="en-US" sz="1800" kern="1200" dirty="0" err="1"/>
            <a:t>uso</a:t>
          </a:r>
          <a:r>
            <a:rPr lang="en-US" sz="1800" kern="1200" dirty="0"/>
            <a:t>: </a:t>
          </a:r>
          <a:r>
            <a:rPr lang="en-US" sz="1800" kern="1200" dirty="0" err="1"/>
            <a:t>concetti</a:t>
          </a:r>
          <a:r>
            <a:rPr lang="en-US" sz="1800" kern="1200" dirty="0"/>
            <a:t> </a:t>
          </a:r>
          <a:r>
            <a:rPr lang="en-US" sz="1800" kern="1200" dirty="0" err="1"/>
            <a:t>basati</a:t>
          </a:r>
          <a:r>
            <a:rPr lang="en-US" sz="1800" kern="1200" dirty="0"/>
            <a:t> </a:t>
          </a:r>
          <a:r>
            <a:rPr lang="en-US" sz="1800" kern="1200" dirty="0" err="1"/>
            <a:t>su</a:t>
          </a:r>
          <a:r>
            <a:rPr lang="en-US" sz="1800" kern="1200" dirty="0"/>
            <a:t> </a:t>
          </a:r>
          <a:r>
            <a:rPr lang="en-US" sz="1800" kern="1200" dirty="0" err="1"/>
            <a:t>regole</a:t>
          </a:r>
          <a:r>
            <a:rPr lang="en-US" sz="1800" kern="1200" dirty="0"/>
            <a:t>, e </a:t>
          </a:r>
          <a:r>
            <a:rPr lang="en-US" sz="1800" kern="1200" dirty="0" err="1"/>
            <a:t>concetti</a:t>
          </a:r>
          <a:r>
            <a:rPr lang="en-US" sz="1800" kern="1200" dirty="0"/>
            <a:t> </a:t>
          </a:r>
          <a:r>
            <a:rPr lang="en-US" sz="1800" kern="1200" dirty="0" err="1"/>
            <a:t>basati</a:t>
          </a:r>
          <a:r>
            <a:rPr lang="en-US" sz="1800" kern="1200" dirty="0"/>
            <a:t> </a:t>
          </a:r>
          <a:r>
            <a:rPr lang="en-US" sz="1800" kern="1200" dirty="0" err="1"/>
            <a:t>su</a:t>
          </a:r>
          <a:r>
            <a:rPr lang="en-US" sz="1800" kern="1200" dirty="0"/>
            <a:t> </a:t>
          </a:r>
          <a:r>
            <a:rPr lang="en-US" sz="1800" kern="1200" dirty="0" err="1"/>
            <a:t>somiglianze</a:t>
          </a:r>
          <a:r>
            <a:rPr lang="en-US" sz="1800" kern="1200" dirty="0"/>
            <a:t>.</a:t>
          </a:r>
        </a:p>
      </dsp:txBody>
      <dsp:txXfrm>
        <a:off x="0" y="2975635"/>
        <a:ext cx="8195871" cy="111883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8FF51-A3EF-A048-9C11-9F74B91F2E88}">
      <dsp:nvSpPr>
        <dsp:cNvPr id="0" name=""/>
        <dsp:cNvSpPr/>
      </dsp:nvSpPr>
      <dsp:spPr>
        <a:xfrm>
          <a:off x="0" y="121426"/>
          <a:ext cx="5000124" cy="1690942"/>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Quasi tutti gli studi sull’apprendimento di concetti adottano una semplificazione</a:t>
          </a:r>
          <a:endParaRPr lang="en-US" sz="2400" kern="1200" dirty="0">
            <a:solidFill>
              <a:schemeClr val="tx1"/>
            </a:solidFill>
          </a:endParaRPr>
        </a:p>
      </dsp:txBody>
      <dsp:txXfrm>
        <a:off x="82545" y="203971"/>
        <a:ext cx="4835034" cy="1525852"/>
      </dsp:txXfrm>
    </dsp:sp>
    <dsp:sp modelId="{280223E8-B6DD-024F-988D-C23541F10320}">
      <dsp:nvSpPr>
        <dsp:cNvPr id="0" name=""/>
        <dsp:cNvSpPr/>
      </dsp:nvSpPr>
      <dsp:spPr>
        <a:xfrm>
          <a:off x="0" y="1881488"/>
          <a:ext cx="5000124" cy="1690942"/>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gli esemplari osservati sono descrivibili come insiemi finiti di attributi discreti, presenti (1) o assenti (0) in ogni esemplare</a:t>
          </a:r>
          <a:endParaRPr lang="en-US" sz="2400" kern="1200" dirty="0">
            <a:solidFill>
              <a:schemeClr val="tx1"/>
            </a:solidFill>
          </a:endParaRPr>
        </a:p>
      </dsp:txBody>
      <dsp:txXfrm>
        <a:off x="82545" y="1964033"/>
        <a:ext cx="4835034" cy="1525852"/>
      </dsp:txXfrm>
    </dsp:sp>
    <dsp:sp modelId="{A96D1B08-C39E-324C-A144-21867E13B506}">
      <dsp:nvSpPr>
        <dsp:cNvPr id="0" name=""/>
        <dsp:cNvSpPr/>
      </dsp:nvSpPr>
      <dsp:spPr>
        <a:xfrm>
          <a:off x="0" y="3641551"/>
          <a:ext cx="5000124" cy="1690942"/>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Il concetto appreso da quell’insieme di esemplari è un distillato di quegli esemplari, ed è quindi anch’esso descritto in base ad attributi</a:t>
          </a:r>
          <a:endParaRPr lang="en-US" sz="2400" kern="1200" dirty="0">
            <a:solidFill>
              <a:schemeClr val="tx1"/>
            </a:solidFill>
          </a:endParaRPr>
        </a:p>
      </dsp:txBody>
      <dsp:txXfrm>
        <a:off x="82545" y="3724096"/>
        <a:ext cx="4835034" cy="152585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AAA36-B839-8F4C-A77B-74D786574C33}">
      <dsp:nvSpPr>
        <dsp:cNvPr id="0" name=""/>
        <dsp:cNvSpPr/>
      </dsp:nvSpPr>
      <dsp:spPr>
        <a:xfrm>
          <a:off x="0" y="86879"/>
          <a:ext cx="5278040" cy="1275702"/>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Categoria A = «non bianco»</a:t>
          </a:r>
          <a:endParaRPr lang="en-US" sz="2300" kern="1200"/>
        </a:p>
      </dsp:txBody>
      <dsp:txXfrm>
        <a:off x="62275" y="149154"/>
        <a:ext cx="5153490" cy="1151152"/>
      </dsp:txXfrm>
    </dsp:sp>
    <dsp:sp modelId="{943D663E-29C2-0340-B08F-71935C554715}">
      <dsp:nvSpPr>
        <dsp:cNvPr id="0" name=""/>
        <dsp:cNvSpPr/>
      </dsp:nvSpPr>
      <dsp:spPr>
        <a:xfrm>
          <a:off x="0" y="1428821"/>
          <a:ext cx="5278040" cy="1275702"/>
        </a:xfrm>
        <a:prstGeom prst="roundRect">
          <a:avLst/>
        </a:prstGeom>
        <a:solidFill>
          <a:schemeClr val="accent5">
            <a:hueOff val="-3311292"/>
            <a:satOff val="13270"/>
            <a:lumOff val="287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Rispetto agli esemplari sui quali è stata sviluppata, la regola non ammette eccezioni</a:t>
          </a:r>
          <a:endParaRPr lang="en-US" sz="2300" kern="1200"/>
        </a:p>
      </dsp:txBody>
      <dsp:txXfrm>
        <a:off x="62275" y="1491096"/>
        <a:ext cx="5153490" cy="1151152"/>
      </dsp:txXfrm>
    </dsp:sp>
    <dsp:sp modelId="{233A5C90-97D3-6C48-A9B9-8AC2344B4A2B}">
      <dsp:nvSpPr>
        <dsp:cNvPr id="0" name=""/>
        <dsp:cNvSpPr/>
      </dsp:nvSpPr>
      <dsp:spPr>
        <a:xfrm>
          <a:off x="0" y="2770763"/>
          <a:ext cx="5278040" cy="1275702"/>
        </a:xfrm>
        <a:prstGeom prst="roundRect">
          <a:avLst/>
        </a:prstGeom>
        <a:solidFill>
          <a:schemeClr val="accent5">
            <a:hueOff val="-6622584"/>
            <a:satOff val="26541"/>
            <a:lumOff val="575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Esprime una condizione </a:t>
          </a:r>
          <a:r>
            <a:rPr lang="it-IT" sz="2300" i="1" kern="1200"/>
            <a:t>sia necessaria, </a:t>
          </a:r>
          <a:r>
            <a:rPr lang="it-IT" sz="2300" kern="1200"/>
            <a:t>sia</a:t>
          </a:r>
          <a:r>
            <a:rPr lang="it-IT" sz="2300" i="1" kern="1200"/>
            <a:t> sufficiente </a:t>
          </a:r>
          <a:r>
            <a:rPr lang="it-IT" sz="2300" kern="1200"/>
            <a:t>per appartenere alla categoria A</a:t>
          </a:r>
          <a:endParaRPr lang="en-US" sz="2300" kern="1200"/>
        </a:p>
      </dsp:txBody>
      <dsp:txXfrm>
        <a:off x="62275" y="2833038"/>
        <a:ext cx="5153490" cy="1151152"/>
      </dsp:txXfrm>
    </dsp:sp>
    <dsp:sp modelId="{8E7FA917-EB1F-B64D-A2A6-8AE1A7557F4B}">
      <dsp:nvSpPr>
        <dsp:cNvPr id="0" name=""/>
        <dsp:cNvSpPr/>
      </dsp:nvSpPr>
      <dsp:spPr>
        <a:xfrm>
          <a:off x="0" y="4112705"/>
          <a:ext cx="5278040" cy="1275702"/>
        </a:xfrm>
        <a:prstGeom prst="round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t>In termini logici, una definizione compressa è chiamata </a:t>
          </a:r>
          <a:r>
            <a:rPr lang="it-IT" sz="2300" i="1" kern="1200" dirty="0"/>
            <a:t>definizione intensionale</a:t>
          </a:r>
          <a:endParaRPr lang="en-US" sz="2300" kern="1200" dirty="0"/>
        </a:p>
      </dsp:txBody>
      <dsp:txXfrm>
        <a:off x="62275" y="4174980"/>
        <a:ext cx="5153490" cy="1151152"/>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FB2CF-E0C0-48DD-8614-269F878C50F4}">
      <dsp:nvSpPr>
        <dsp:cNvPr id="0" name=""/>
        <dsp:cNvSpPr/>
      </dsp:nvSpPr>
      <dsp:spPr>
        <a:xfrm>
          <a:off x="0" y="531"/>
          <a:ext cx="78867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8732E-E424-461D-A264-AAFC156DEE9C}">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BDDEFE9-AB24-4F83-B99C-B26AA03C6DBD}">
      <dsp:nvSpPr>
        <dsp:cNvPr id="0" name=""/>
        <dsp:cNvSpPr/>
      </dsp:nvSpPr>
      <dsp:spPr>
        <a:xfrm>
          <a:off x="1437631" y="531"/>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933450">
            <a:lnSpc>
              <a:spcPct val="90000"/>
            </a:lnSpc>
            <a:spcBef>
              <a:spcPct val="0"/>
            </a:spcBef>
            <a:spcAft>
              <a:spcPct val="35000"/>
            </a:spcAft>
            <a:buNone/>
          </a:pPr>
          <a:r>
            <a:rPr lang="it-IT" sz="2100" kern="1200"/>
            <a:t>Una categoria è rappresentata nella mente da un </a:t>
          </a:r>
          <a:r>
            <a:rPr lang="it-IT" sz="2100" b="1" kern="1200"/>
            <a:t>prototipo: </a:t>
          </a:r>
          <a:r>
            <a:rPr lang="it-IT" sz="2100" kern="1200"/>
            <a:t>la rappresentazione di uno o alcuni </a:t>
          </a:r>
          <a:r>
            <a:rPr lang="it-IT" sz="2100" i="1" kern="1200"/>
            <a:t>esemplari medi, </a:t>
          </a:r>
          <a:r>
            <a:rPr lang="it-IT" sz="2100" kern="1200"/>
            <a:t>non necessariamente esistenti, </a:t>
          </a:r>
          <a:r>
            <a:rPr lang="it-IT" sz="2100" i="1" kern="1200"/>
            <a:t>molto tipici</a:t>
          </a:r>
          <a:endParaRPr lang="en-US" sz="2100" kern="1200"/>
        </a:p>
      </dsp:txBody>
      <dsp:txXfrm>
        <a:off x="1437631" y="531"/>
        <a:ext cx="6449068" cy="1244702"/>
      </dsp:txXfrm>
    </dsp:sp>
    <dsp:sp modelId="{4AE103A2-87A6-49D9-865B-2343D73C6461}">
      <dsp:nvSpPr>
        <dsp:cNvPr id="0" name=""/>
        <dsp:cNvSpPr/>
      </dsp:nvSpPr>
      <dsp:spPr>
        <a:xfrm>
          <a:off x="0" y="1556410"/>
          <a:ext cx="78867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BD4418-2FC4-4B40-9DA7-AC9133FC27C4}">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861FDBC-C1D9-4C67-A699-87A69917158D}">
      <dsp:nvSpPr>
        <dsp:cNvPr id="0" name=""/>
        <dsp:cNvSpPr/>
      </dsp:nvSpPr>
      <dsp:spPr>
        <a:xfrm>
          <a:off x="1437631" y="1556410"/>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933450">
            <a:lnSpc>
              <a:spcPct val="90000"/>
            </a:lnSpc>
            <a:spcBef>
              <a:spcPct val="0"/>
            </a:spcBef>
            <a:spcAft>
              <a:spcPct val="35000"/>
            </a:spcAft>
            <a:buNone/>
          </a:pPr>
          <a:r>
            <a:rPr lang="it-IT" sz="2100" kern="1200"/>
            <a:t>La logica di riferimento è quella bayesiana</a:t>
          </a:r>
          <a:endParaRPr lang="en-US" sz="2100" kern="1200"/>
        </a:p>
      </dsp:txBody>
      <dsp:txXfrm>
        <a:off x="1437631" y="1556410"/>
        <a:ext cx="6449068" cy="1244702"/>
      </dsp:txXfrm>
    </dsp:sp>
    <dsp:sp modelId="{4176FF72-4FAD-49FF-A137-3A349DD1FD8E}">
      <dsp:nvSpPr>
        <dsp:cNvPr id="0" name=""/>
        <dsp:cNvSpPr/>
      </dsp:nvSpPr>
      <dsp:spPr>
        <a:xfrm>
          <a:off x="0" y="3112289"/>
          <a:ext cx="78867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68C8EB-E0CE-4CEA-A683-390D3A8B3E77}">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2135A62-8F75-421A-8A65-85FDF4506F05}">
      <dsp:nvSpPr>
        <dsp:cNvPr id="0" name=""/>
        <dsp:cNvSpPr/>
      </dsp:nvSpPr>
      <dsp:spPr>
        <a:xfrm>
          <a:off x="1437631" y="3112289"/>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933450">
            <a:lnSpc>
              <a:spcPct val="90000"/>
            </a:lnSpc>
            <a:spcBef>
              <a:spcPct val="0"/>
            </a:spcBef>
            <a:spcAft>
              <a:spcPct val="35000"/>
            </a:spcAft>
            <a:buNone/>
          </a:pPr>
          <a:r>
            <a:rPr lang="it-IT" sz="2100" kern="1200" dirty="0"/>
            <a:t>i concetti di maggior </a:t>
          </a:r>
          <a:r>
            <a:rPr lang="it-IT" sz="2100" i="1" kern="1200" dirty="0"/>
            <a:t>rilievo psicologico </a:t>
          </a:r>
          <a:r>
            <a:rPr lang="it-IT" sz="2100" kern="1200" dirty="0"/>
            <a:t>– detti </a:t>
          </a:r>
          <a:r>
            <a:rPr lang="it-IT" sz="2100" b="1" kern="1200" dirty="0"/>
            <a:t>concetti di base </a:t>
          </a:r>
          <a:r>
            <a:rPr lang="it-IT" sz="2100" kern="1200" dirty="0"/>
            <a:t>– sono quelli per i quali riusciamo a estrarre un gruppo di attributi dotati di alta </a:t>
          </a:r>
          <a:r>
            <a:rPr lang="it-IT" sz="2100" b="1" i="1" kern="1200" dirty="0" err="1"/>
            <a:t>cue</a:t>
          </a:r>
          <a:r>
            <a:rPr lang="it-IT" sz="2100" b="1" i="1" kern="1200" dirty="0"/>
            <a:t> </a:t>
          </a:r>
          <a:r>
            <a:rPr lang="it-IT" sz="2100" b="1" i="1" kern="1200" dirty="0" err="1"/>
            <a:t>validity</a:t>
          </a:r>
          <a:endParaRPr lang="en-US" sz="2100" kern="1200" dirty="0"/>
        </a:p>
      </dsp:txBody>
      <dsp:txXfrm>
        <a:off x="1437631" y="3112289"/>
        <a:ext cx="6449068" cy="1244702"/>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FC78C3-EB13-304C-B45F-EEADE887F0B0}">
      <dsp:nvSpPr>
        <dsp:cNvPr id="0" name=""/>
        <dsp:cNvSpPr/>
      </dsp:nvSpPr>
      <dsp:spPr>
        <a:xfrm>
          <a:off x="0" y="2626990"/>
          <a:ext cx="7886700" cy="1723590"/>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it-IT" sz="2400" kern="1200"/>
            <a:t>Quindi, la tabella riporta LR(¬f</a:t>
          </a:r>
          <a:r>
            <a:rPr lang="it-IT" sz="2400" kern="1200" baseline="-25000"/>
            <a:t>B</a:t>
          </a:r>
          <a:r>
            <a:rPr lang="it-IT" sz="2400" kern="1200"/>
            <a:t>): cioè, quanto l’assenza di ogni </a:t>
          </a:r>
          <a:r>
            <a:rPr lang="it-IT" sz="2400" i="1" kern="1200"/>
            <a:t>feature</a:t>
          </a:r>
          <a:r>
            <a:rPr lang="it-IT" sz="2400" kern="1200"/>
            <a:t> depone a favore della categoria B, per facilitare il confronto di forza diagnostica rispetto agli LR(f</a:t>
          </a:r>
          <a:r>
            <a:rPr lang="it-IT" sz="2400" kern="1200" baseline="-25000"/>
            <a:t>A</a:t>
          </a:r>
          <a:r>
            <a:rPr lang="it-IT" sz="2400" kern="1200"/>
            <a:t>)</a:t>
          </a:r>
          <a:endParaRPr lang="en-US" sz="2400" kern="1200"/>
        </a:p>
      </dsp:txBody>
      <dsp:txXfrm>
        <a:off x="0" y="2626990"/>
        <a:ext cx="7886700" cy="1723590"/>
      </dsp:txXfrm>
    </dsp:sp>
    <dsp:sp modelId="{4EBE9CBA-AE84-F346-BCD7-7E2B457B5301}">
      <dsp:nvSpPr>
        <dsp:cNvPr id="0" name=""/>
        <dsp:cNvSpPr/>
      </dsp:nvSpPr>
      <dsp:spPr>
        <a:xfrm rot="10800000">
          <a:off x="0" y="1962"/>
          <a:ext cx="7886700" cy="2650882"/>
        </a:xfrm>
        <a:prstGeom prst="upArrowCallou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it-IT" sz="2400" kern="1200"/>
            <a:t>I quattro attributi hanno LR&lt;1 verso la categoria B: cioè la loro </a:t>
          </a:r>
          <a:r>
            <a:rPr lang="it-IT" sz="2400" b="1" kern="1200"/>
            <a:t>assenza </a:t>
          </a:r>
          <a:r>
            <a:rPr lang="it-IT" sz="2400" kern="1200"/>
            <a:t>depone a favore di B. </a:t>
          </a:r>
          <a:endParaRPr lang="en-US" sz="2400" kern="1200"/>
        </a:p>
      </dsp:txBody>
      <dsp:txXfrm rot="10800000">
        <a:off x="0" y="1962"/>
        <a:ext cx="7886700" cy="172246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A00FA6-08EF-8C4D-B93A-AA715849B07F}">
      <dsp:nvSpPr>
        <dsp:cNvPr id="0" name=""/>
        <dsp:cNvSpPr/>
      </dsp:nvSpPr>
      <dsp:spPr>
        <a:xfrm>
          <a:off x="0" y="91759"/>
          <a:ext cx="5000124" cy="131975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Generazione di nuovi significati accostando parole concetto dal significato noto</a:t>
          </a:r>
          <a:endParaRPr lang="en-US" sz="2400" kern="1200"/>
        </a:p>
      </dsp:txBody>
      <dsp:txXfrm>
        <a:off x="64425" y="156184"/>
        <a:ext cx="4871274" cy="1190909"/>
      </dsp:txXfrm>
    </dsp:sp>
    <dsp:sp modelId="{455CAFDE-7517-9142-99C4-7CB93E3B74DE}">
      <dsp:nvSpPr>
        <dsp:cNvPr id="0" name=""/>
        <dsp:cNvSpPr/>
      </dsp:nvSpPr>
      <dsp:spPr>
        <a:xfrm>
          <a:off x="0" y="1480639"/>
          <a:ext cx="5000124" cy="1319759"/>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Combinazioni sostantivo-aggettivo: </a:t>
          </a:r>
          <a:endParaRPr lang="en-US" sz="2400" kern="1200"/>
        </a:p>
      </dsp:txBody>
      <dsp:txXfrm>
        <a:off x="64425" y="1545064"/>
        <a:ext cx="4871274" cy="1190909"/>
      </dsp:txXfrm>
    </dsp:sp>
    <dsp:sp modelId="{368E1A8D-1F94-0847-A41E-BC2CD465B1DA}">
      <dsp:nvSpPr>
        <dsp:cNvPr id="0" name=""/>
        <dsp:cNvSpPr/>
      </dsp:nvSpPr>
      <dsp:spPr>
        <a:xfrm>
          <a:off x="0" y="2800399"/>
          <a:ext cx="5000124" cy="124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il concetto modificatore assegna valori a attributi ben individuati del concetto testa</a:t>
          </a:r>
          <a:endParaRPr lang="en-US" sz="1900" kern="1200"/>
        </a:p>
        <a:p>
          <a:pPr marL="171450" lvl="1" indent="-171450" algn="l" defTabSz="844550">
            <a:lnSpc>
              <a:spcPct val="90000"/>
            </a:lnSpc>
            <a:spcBef>
              <a:spcPct val="0"/>
            </a:spcBef>
            <a:spcAft>
              <a:spcPct val="20000"/>
            </a:spcAft>
            <a:buChar char="•"/>
          </a:pPr>
          <a:r>
            <a:rPr lang="it-IT" sz="1900" kern="1200"/>
            <a:t>Ne aumentandone il peso</a:t>
          </a:r>
          <a:endParaRPr lang="en-US" sz="1900" kern="1200"/>
        </a:p>
        <a:p>
          <a:pPr marL="171450" lvl="1" indent="-171450" algn="l" defTabSz="844550">
            <a:lnSpc>
              <a:spcPct val="90000"/>
            </a:lnSpc>
            <a:spcBef>
              <a:spcPct val="0"/>
            </a:spcBef>
            <a:spcAft>
              <a:spcPct val="20000"/>
            </a:spcAft>
            <a:buChar char="•"/>
          </a:pPr>
          <a:r>
            <a:rPr lang="it-IT" sz="1900" kern="1200"/>
            <a:t>adatta il risultato alle conoscenze precedenti</a:t>
          </a:r>
          <a:endParaRPr lang="en-US" sz="1900" kern="1200"/>
        </a:p>
      </dsp:txBody>
      <dsp:txXfrm>
        <a:off x="0" y="2800399"/>
        <a:ext cx="5000124" cy="1242000"/>
      </dsp:txXfrm>
    </dsp:sp>
    <dsp:sp modelId="{F6104766-7549-E947-B678-0EC6509E731A}">
      <dsp:nvSpPr>
        <dsp:cNvPr id="0" name=""/>
        <dsp:cNvSpPr/>
      </dsp:nvSpPr>
      <dsp:spPr>
        <a:xfrm>
          <a:off x="0" y="4042400"/>
          <a:ext cx="5000124" cy="131975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Es: «rosa bianca», «bottiglia rotta»</a:t>
          </a:r>
          <a:endParaRPr lang="en-US" sz="2400" kern="1200"/>
        </a:p>
      </dsp:txBody>
      <dsp:txXfrm>
        <a:off x="64425" y="4106825"/>
        <a:ext cx="4871274" cy="119090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AD161F-2338-CE41-9CD6-D5FDE954AEFB}">
      <dsp:nvSpPr>
        <dsp:cNvPr id="0" name=""/>
        <dsp:cNvSpPr/>
      </dsp:nvSpPr>
      <dsp:spPr>
        <a:xfrm>
          <a:off x="0" y="33079"/>
          <a:ext cx="5000124" cy="199836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it-IT" sz="2800" b="1" kern="1200" dirty="0">
              <a:solidFill>
                <a:schemeClr val="tx1"/>
              </a:solidFill>
            </a:rPr>
            <a:t>semplificare </a:t>
          </a:r>
          <a:r>
            <a:rPr lang="it-IT" sz="2800" kern="1200" dirty="0">
              <a:solidFill>
                <a:schemeClr val="tx1"/>
              </a:solidFill>
            </a:rPr>
            <a:t>le informazioni in ingresso, riconoscendo pattern complessi di stimolazione come esempi di concetti noti</a:t>
          </a:r>
          <a:endParaRPr lang="en-US" sz="2800" kern="1200" dirty="0">
            <a:solidFill>
              <a:schemeClr val="tx1"/>
            </a:solidFill>
          </a:endParaRPr>
        </a:p>
      </dsp:txBody>
      <dsp:txXfrm>
        <a:off x="97552" y="130631"/>
        <a:ext cx="4805020" cy="1803256"/>
      </dsp:txXfrm>
    </dsp:sp>
    <dsp:sp modelId="{98903999-5847-F544-9FAC-5273E47D75DD}">
      <dsp:nvSpPr>
        <dsp:cNvPr id="0" name=""/>
        <dsp:cNvSpPr/>
      </dsp:nvSpPr>
      <dsp:spPr>
        <a:xfrm>
          <a:off x="0" y="2031439"/>
          <a:ext cx="5000124"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it-IT" sz="2200" kern="1200"/>
            <a:t>Funzione di </a:t>
          </a:r>
          <a:r>
            <a:rPr lang="it-IT" sz="2200" b="1" kern="1200"/>
            <a:t>semplificazione </a:t>
          </a:r>
          <a:r>
            <a:rPr lang="it-IT" sz="2200" kern="1200"/>
            <a:t>o di </a:t>
          </a:r>
          <a:r>
            <a:rPr lang="it-IT" sz="2200" b="1" kern="1200"/>
            <a:t>riconoscimento</a:t>
          </a:r>
          <a:endParaRPr lang="en-US" sz="2200" kern="1200"/>
        </a:p>
      </dsp:txBody>
      <dsp:txXfrm>
        <a:off x="0" y="2031439"/>
        <a:ext cx="5000124" cy="695520"/>
      </dsp:txXfrm>
    </dsp:sp>
    <dsp:sp modelId="{416DA91E-E624-C342-A9EC-D702B50FE0D9}">
      <dsp:nvSpPr>
        <dsp:cNvPr id="0" name=""/>
        <dsp:cNvSpPr/>
      </dsp:nvSpPr>
      <dsp:spPr>
        <a:xfrm>
          <a:off x="0" y="2726960"/>
          <a:ext cx="5000124" cy="199836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it-IT" sz="2800" b="1" kern="1200" dirty="0">
              <a:solidFill>
                <a:schemeClr val="tx1"/>
              </a:solidFill>
            </a:rPr>
            <a:t>Arricchire </a:t>
          </a:r>
          <a:r>
            <a:rPr lang="it-IT" sz="2800" kern="1200" dirty="0">
              <a:solidFill>
                <a:schemeClr val="tx1"/>
              </a:solidFill>
            </a:rPr>
            <a:t>quegli esemplari generalizzando loro alcune proprietà del concetto</a:t>
          </a:r>
          <a:endParaRPr lang="en-US" sz="2800" kern="1200" dirty="0">
            <a:solidFill>
              <a:schemeClr val="tx1"/>
            </a:solidFill>
          </a:endParaRPr>
        </a:p>
      </dsp:txBody>
      <dsp:txXfrm>
        <a:off x="97552" y="2824512"/>
        <a:ext cx="4805020" cy="1803256"/>
      </dsp:txXfrm>
    </dsp:sp>
    <dsp:sp modelId="{0E0009B3-E5E9-D64B-B01F-1BE3B81DCA0A}">
      <dsp:nvSpPr>
        <dsp:cNvPr id="0" name=""/>
        <dsp:cNvSpPr/>
      </dsp:nvSpPr>
      <dsp:spPr>
        <a:xfrm>
          <a:off x="0" y="4725320"/>
          <a:ext cx="5000124" cy="6955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5560" rIns="199136" bIns="35560" numCol="1" spcCol="1270" anchor="t" anchorCtr="0">
          <a:noAutofit/>
        </a:bodyPr>
        <a:lstStyle/>
        <a:p>
          <a:pPr marL="228600" lvl="1" indent="-228600" algn="l" defTabSz="977900">
            <a:lnSpc>
              <a:spcPct val="90000"/>
            </a:lnSpc>
            <a:spcBef>
              <a:spcPct val="0"/>
            </a:spcBef>
            <a:spcAft>
              <a:spcPct val="20000"/>
            </a:spcAft>
            <a:buChar char="•"/>
          </a:pPr>
          <a:r>
            <a:rPr lang="it-IT" sz="2200" kern="1200"/>
            <a:t>Funzione </a:t>
          </a:r>
          <a:r>
            <a:rPr lang="it-IT" sz="2200" b="1" kern="1200"/>
            <a:t>inferenziale </a:t>
          </a:r>
          <a:r>
            <a:rPr lang="it-IT" sz="2200" kern="1200"/>
            <a:t>o di </a:t>
          </a:r>
          <a:r>
            <a:rPr lang="it-IT" sz="2200" b="1" kern="1200"/>
            <a:t>generalizzazione</a:t>
          </a:r>
          <a:endParaRPr lang="en-US" sz="2200" kern="1200"/>
        </a:p>
      </dsp:txBody>
      <dsp:txXfrm>
        <a:off x="0" y="4725320"/>
        <a:ext cx="5000124" cy="69552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8D3FBD-894C-EC44-88B3-9EF721D856E9}">
      <dsp:nvSpPr>
        <dsp:cNvPr id="0" name=""/>
        <dsp:cNvSpPr/>
      </dsp:nvSpPr>
      <dsp:spPr>
        <a:xfrm>
          <a:off x="0" y="466159"/>
          <a:ext cx="5000124" cy="25704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8065" tIns="333248" rIns="388065" bIns="113792" numCol="1" spcCol="1270" anchor="t" anchorCtr="0">
          <a:noAutofit/>
        </a:bodyPr>
        <a:lstStyle/>
        <a:p>
          <a:pPr marL="171450" lvl="1" indent="-171450" algn="l" defTabSz="711200">
            <a:lnSpc>
              <a:spcPct val="90000"/>
            </a:lnSpc>
            <a:spcBef>
              <a:spcPct val="0"/>
            </a:spcBef>
            <a:spcAft>
              <a:spcPct val="15000"/>
            </a:spcAft>
            <a:buChar char="•"/>
          </a:pPr>
          <a:r>
            <a:rPr lang="it-IT" sz="1600" kern="1200"/>
            <a:t>Interviene quando i concetti sono rappresentati da prototipi</a:t>
          </a:r>
          <a:endParaRPr lang="en-US" sz="1600" kern="1200"/>
        </a:p>
        <a:p>
          <a:pPr marL="171450" lvl="1" indent="-171450" algn="l" defTabSz="711200">
            <a:lnSpc>
              <a:spcPct val="90000"/>
            </a:lnSpc>
            <a:spcBef>
              <a:spcPct val="0"/>
            </a:spcBef>
            <a:spcAft>
              <a:spcPct val="15000"/>
            </a:spcAft>
            <a:buChar char="•"/>
          </a:pPr>
          <a:r>
            <a:rPr lang="it-IT" sz="1600" kern="1200"/>
            <a:t>È </a:t>
          </a:r>
          <a:r>
            <a:rPr lang="it-IT" sz="1600" b="1" kern="1200"/>
            <a:t>abduttiva</a:t>
          </a:r>
          <a:r>
            <a:rPr lang="it-IT" sz="1600" kern="1200"/>
            <a:t>: si basa sull’uso “all’indietro” di una regola probabilistica</a:t>
          </a:r>
          <a:endParaRPr lang="en-US" sz="1600" kern="1200"/>
        </a:p>
        <a:p>
          <a:pPr marL="171450" lvl="1" indent="-171450" algn="l" defTabSz="711200">
            <a:lnSpc>
              <a:spcPct val="90000"/>
            </a:lnSpc>
            <a:spcBef>
              <a:spcPct val="0"/>
            </a:spcBef>
            <a:spcAft>
              <a:spcPct val="15000"/>
            </a:spcAft>
            <a:buChar char="•"/>
          </a:pPr>
          <a:r>
            <a:rPr lang="it-IT" sz="1600" kern="1200"/>
            <a:t>Es: se il prototipo di gatto è “Gatto →piccolo, peloso, quattro zampe, coda”, notando qualcosa di peloso con quattro zampe potremmo abdurre “forse è un gatto”; notsnfo anche la coda la fiducia sarebbe aumentata.</a:t>
          </a:r>
          <a:endParaRPr lang="en-US" sz="1600" kern="1200"/>
        </a:p>
      </dsp:txBody>
      <dsp:txXfrm>
        <a:off x="0" y="466159"/>
        <a:ext cx="5000124" cy="2570400"/>
      </dsp:txXfrm>
    </dsp:sp>
    <dsp:sp modelId="{F37734AF-3ABA-404F-A0E8-39AF4971B2E1}">
      <dsp:nvSpPr>
        <dsp:cNvPr id="0" name=""/>
        <dsp:cNvSpPr/>
      </dsp:nvSpPr>
      <dsp:spPr>
        <a:xfrm>
          <a:off x="250006" y="229999"/>
          <a:ext cx="3500086" cy="47232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711200">
            <a:lnSpc>
              <a:spcPct val="90000"/>
            </a:lnSpc>
            <a:spcBef>
              <a:spcPct val="0"/>
            </a:spcBef>
            <a:spcAft>
              <a:spcPct val="35000"/>
            </a:spcAft>
            <a:buNone/>
          </a:pPr>
          <a:r>
            <a:rPr lang="it-IT" sz="1600" kern="1200"/>
            <a:t>Per stime di </a:t>
          </a:r>
          <a:r>
            <a:rPr lang="it-IT" sz="1600" b="1" kern="1200"/>
            <a:t>somiglianza</a:t>
          </a:r>
          <a:endParaRPr lang="en-US" sz="1600" kern="1200"/>
        </a:p>
      </dsp:txBody>
      <dsp:txXfrm>
        <a:off x="273063" y="253056"/>
        <a:ext cx="3453972" cy="426206"/>
      </dsp:txXfrm>
    </dsp:sp>
    <dsp:sp modelId="{3D3DCF17-D75E-374A-99FD-0BBA91EC1468}">
      <dsp:nvSpPr>
        <dsp:cNvPr id="0" name=""/>
        <dsp:cNvSpPr/>
      </dsp:nvSpPr>
      <dsp:spPr>
        <a:xfrm>
          <a:off x="0" y="3359120"/>
          <a:ext cx="5000124" cy="1864800"/>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8065" tIns="333248" rIns="388065" bIns="113792" numCol="1" spcCol="1270" anchor="t" anchorCtr="0">
          <a:noAutofit/>
        </a:bodyPr>
        <a:lstStyle/>
        <a:p>
          <a:pPr marL="171450" lvl="1" indent="-171450" algn="l" defTabSz="711200">
            <a:lnSpc>
              <a:spcPct val="90000"/>
            </a:lnSpc>
            <a:spcBef>
              <a:spcPct val="0"/>
            </a:spcBef>
            <a:spcAft>
              <a:spcPct val="15000"/>
            </a:spcAft>
            <a:buChar char="•"/>
          </a:pPr>
          <a:r>
            <a:rPr lang="it-IT" sz="1600" kern="1200"/>
            <a:t>È deduttivo: quando il concetto è rappresentato da regole, si usano “in avanti” </a:t>
          </a:r>
          <a:endParaRPr lang="en-US" sz="1600" kern="1200"/>
        </a:p>
        <a:p>
          <a:pPr marL="171450" lvl="1" indent="-171450" algn="l" defTabSz="711200">
            <a:lnSpc>
              <a:spcPct val="90000"/>
            </a:lnSpc>
            <a:spcBef>
              <a:spcPct val="0"/>
            </a:spcBef>
            <a:spcAft>
              <a:spcPct val="15000"/>
            </a:spcAft>
            <a:buChar char="•"/>
          </a:pPr>
          <a:r>
            <a:rPr lang="it-IT" sz="1600" kern="1200"/>
            <a:t>Es: regola: «se miagola, allora è un gatto»; dato ambientale: «miagola»; riconoscimento: «quindi, è un gatto» </a:t>
          </a:r>
          <a:endParaRPr lang="en-US" sz="1600" kern="1200"/>
        </a:p>
        <a:p>
          <a:pPr marL="171450" lvl="1" indent="-171450" algn="l" defTabSz="711200">
            <a:lnSpc>
              <a:spcPct val="90000"/>
            </a:lnSpc>
            <a:spcBef>
              <a:spcPct val="0"/>
            </a:spcBef>
            <a:spcAft>
              <a:spcPct val="15000"/>
            </a:spcAft>
            <a:buChar char="•"/>
          </a:pPr>
          <a:r>
            <a:rPr lang="it-IT" sz="1600" kern="1200"/>
            <a:t>Lo schema è il modus ponens. </a:t>
          </a:r>
          <a:endParaRPr lang="en-US" sz="1600" kern="1200"/>
        </a:p>
      </dsp:txBody>
      <dsp:txXfrm>
        <a:off x="0" y="3359120"/>
        <a:ext cx="5000124" cy="1864800"/>
      </dsp:txXfrm>
    </dsp:sp>
    <dsp:sp modelId="{01F7E329-FA1E-D240-BBCF-F48D6283ED83}">
      <dsp:nvSpPr>
        <dsp:cNvPr id="0" name=""/>
        <dsp:cNvSpPr/>
      </dsp:nvSpPr>
      <dsp:spPr>
        <a:xfrm>
          <a:off x="250006" y="3122960"/>
          <a:ext cx="3500086" cy="47232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711200">
            <a:lnSpc>
              <a:spcPct val="90000"/>
            </a:lnSpc>
            <a:spcBef>
              <a:spcPct val="0"/>
            </a:spcBef>
            <a:spcAft>
              <a:spcPct val="35000"/>
            </a:spcAft>
            <a:buNone/>
          </a:pPr>
          <a:r>
            <a:rPr lang="it-IT" sz="1600" kern="1200"/>
            <a:t>Applicando </a:t>
          </a:r>
          <a:r>
            <a:rPr lang="it-IT" sz="1600" b="1" kern="1200"/>
            <a:t>regole</a:t>
          </a:r>
          <a:endParaRPr lang="en-US" sz="1600" kern="1200"/>
        </a:p>
      </dsp:txBody>
      <dsp:txXfrm>
        <a:off x="273063" y="3146017"/>
        <a:ext cx="3453972" cy="426206"/>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46DC8-F78B-0A43-9DA0-C783850925F1}">
      <dsp:nvSpPr>
        <dsp:cNvPr id="0" name=""/>
        <dsp:cNvSpPr/>
      </dsp:nvSpPr>
      <dsp:spPr>
        <a:xfrm>
          <a:off x="0" y="665"/>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AC443D1-0021-9543-9572-3AB8EBD6977F}">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Sempre in stile </a:t>
          </a:r>
          <a:r>
            <a:rPr lang="it-IT" sz="2000" b="1" kern="1200"/>
            <a:t>deduttivo</a:t>
          </a:r>
          <a:endParaRPr lang="en-US" sz="2000" kern="1200"/>
        </a:p>
      </dsp:txBody>
      <dsp:txXfrm>
        <a:off x="0" y="665"/>
        <a:ext cx="5000124" cy="1090517"/>
      </dsp:txXfrm>
    </dsp:sp>
    <dsp:sp modelId="{1DA47A1F-B96A-DA44-959C-52F3912CB17C}">
      <dsp:nvSpPr>
        <dsp:cNvPr id="0" name=""/>
        <dsp:cNvSpPr/>
      </dsp:nvSpPr>
      <dsp:spPr>
        <a:xfrm>
          <a:off x="0" y="109118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91582C3-1614-154B-9404-222820ECADC2}">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Parte da due premesse</a:t>
          </a:r>
          <a:endParaRPr lang="en-US" sz="2000" kern="1200"/>
        </a:p>
      </dsp:txBody>
      <dsp:txXfrm>
        <a:off x="0" y="1091183"/>
        <a:ext cx="5000124" cy="1090517"/>
      </dsp:txXfrm>
    </dsp:sp>
    <dsp:sp modelId="{B705917C-47C0-2D4E-AB5A-4C006BB9BCB6}">
      <dsp:nvSpPr>
        <dsp:cNvPr id="0" name=""/>
        <dsp:cNvSpPr/>
      </dsp:nvSpPr>
      <dsp:spPr>
        <a:xfrm>
          <a:off x="0" y="218170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788146C-180D-4346-A8E8-F45B263719EB}">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Premessa 1: l’esito del riconoscimento (Es: “è un gatto”)</a:t>
          </a:r>
          <a:endParaRPr lang="en-US" sz="2000" kern="1200"/>
        </a:p>
      </dsp:txBody>
      <dsp:txXfrm>
        <a:off x="0" y="2181701"/>
        <a:ext cx="5000124" cy="1090517"/>
      </dsp:txXfrm>
    </dsp:sp>
    <dsp:sp modelId="{7ADC2544-E9D5-C04F-ABC6-A415262AD2B8}">
      <dsp:nvSpPr>
        <dsp:cNvPr id="0" name=""/>
        <dsp:cNvSpPr/>
      </dsp:nvSpPr>
      <dsp:spPr>
        <a:xfrm>
          <a:off x="0" y="327221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11AE658-F66F-3143-9926-A0A9E72F9FB6}">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Premessa 2: una regola che descrive «in avanti» l’associazione di un attributo al concetto (Es: “se è un gatto, allora ha la coda”)</a:t>
          </a:r>
          <a:endParaRPr lang="en-US" sz="2000" kern="1200"/>
        </a:p>
      </dsp:txBody>
      <dsp:txXfrm>
        <a:off x="0" y="3272218"/>
        <a:ext cx="5000124" cy="1090517"/>
      </dsp:txXfrm>
    </dsp:sp>
    <dsp:sp modelId="{FC621D88-A05B-9C4B-98D3-CAA6C4D9B72C}">
      <dsp:nvSpPr>
        <dsp:cNvPr id="0" name=""/>
        <dsp:cNvSpPr/>
      </dsp:nvSpPr>
      <dsp:spPr>
        <a:xfrm>
          <a:off x="0" y="4362736"/>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628F3FD-448A-294D-A0B0-4D825ED7FC4F}">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Catena di inferenze modus ponens (Es: “quel gatto ha la coda”)</a:t>
          </a:r>
          <a:endParaRPr lang="en-US" sz="2000" kern="1200"/>
        </a:p>
      </dsp:txBody>
      <dsp:txXfrm>
        <a:off x="0" y="4362736"/>
        <a:ext cx="5000124" cy="1090517"/>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9071CD-5FD4-E040-A879-02F4BAE45AB0}">
      <dsp:nvSpPr>
        <dsp:cNvPr id="0" name=""/>
        <dsp:cNvSpPr/>
      </dsp:nvSpPr>
      <dsp:spPr>
        <a:xfrm>
          <a:off x="0" y="116959"/>
          <a:ext cx="5000124" cy="257400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Lo stesso stile è usato per inferenze di secondo ordine: la sequenza “è un gatto”, “i gatti sono animali”, “gli animali respirano”, quindi “quel gatto respira” è una catena di inferenze </a:t>
          </a:r>
          <a:r>
            <a:rPr lang="it-IT" sz="2500" i="1" kern="1200" dirty="0">
              <a:solidFill>
                <a:schemeClr val="tx1"/>
              </a:solidFill>
            </a:rPr>
            <a:t>modus </a:t>
          </a:r>
          <a:r>
            <a:rPr lang="it-IT" sz="2500" i="1" kern="1200" dirty="0" err="1">
              <a:solidFill>
                <a:schemeClr val="tx1"/>
              </a:solidFill>
            </a:rPr>
            <a:t>ponens</a:t>
          </a:r>
          <a:endParaRPr lang="en-US" sz="2500" kern="1200" dirty="0">
            <a:solidFill>
              <a:schemeClr val="tx1"/>
            </a:solidFill>
          </a:endParaRPr>
        </a:p>
      </dsp:txBody>
      <dsp:txXfrm>
        <a:off x="125652" y="242611"/>
        <a:ext cx="4748820" cy="2322696"/>
      </dsp:txXfrm>
    </dsp:sp>
    <dsp:sp modelId="{DB9089E2-14AC-8C46-8484-BB910D7C0FD7}">
      <dsp:nvSpPr>
        <dsp:cNvPr id="0" name=""/>
        <dsp:cNvSpPr/>
      </dsp:nvSpPr>
      <dsp:spPr>
        <a:xfrm>
          <a:off x="0" y="2762960"/>
          <a:ext cx="5000124" cy="257400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All’allungarsi di queste catene inferenziali tende ad allungarsi il tempo di risposta in compiti di verifica di frasi</a:t>
          </a:r>
          <a:endParaRPr lang="en-US" sz="2500" kern="1200" dirty="0">
            <a:solidFill>
              <a:schemeClr val="tx1"/>
            </a:solidFill>
          </a:endParaRPr>
        </a:p>
      </dsp:txBody>
      <dsp:txXfrm>
        <a:off x="125652" y="2888612"/>
        <a:ext cx="4748820" cy="2322696"/>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C3F844-B793-3F4C-A880-59B9C380B019}">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8AAC24A-2901-B349-ABD8-F790F86152DD}">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it-IT" sz="2600" kern="1200"/>
            <a:t>Nosofsky et al. (1994) addestrarono i loro soggetti ad apprendere due categorie A e B identiche a quelle utilizzate in slide 106</a:t>
          </a:r>
          <a:endParaRPr lang="en-US" sz="2600" kern="1200"/>
        </a:p>
      </dsp:txBody>
      <dsp:txXfrm>
        <a:off x="0" y="2663"/>
        <a:ext cx="5000124" cy="1816197"/>
      </dsp:txXfrm>
    </dsp:sp>
    <dsp:sp modelId="{C7653E5B-7197-7A45-AC67-747D827EBA72}">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C09D6CE-BCAD-CB40-9C30-D603C413B6C1}">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it-IT" sz="2600" kern="1200"/>
            <a:t>Prototipi concettuali: A = 1?11; B = 0?00.</a:t>
          </a:r>
          <a:endParaRPr lang="en-US" sz="2600" kern="1200"/>
        </a:p>
      </dsp:txBody>
      <dsp:txXfrm>
        <a:off x="0" y="1818861"/>
        <a:ext cx="5000124" cy="1816197"/>
      </dsp:txXfrm>
    </dsp:sp>
    <dsp:sp modelId="{7F8BC1AC-DDAA-0848-99A6-1EC272A78F37}">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F0AEF65-5604-5F44-BEFD-DA7756861453}">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it-IT" sz="2600" kern="1200"/>
            <a:t>Nel transfer chiesero il riconoscimento di sette stimoli mai visti prima, descritti con le stesse feature</a:t>
          </a:r>
          <a:endParaRPr lang="en-US" sz="2600" kern="1200"/>
        </a:p>
      </dsp:txBody>
      <dsp:txXfrm>
        <a:off x="0" y="3635058"/>
        <a:ext cx="5000124" cy="181619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F23756-2A8F-2041-B527-21578A2B0F7B}">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C24D103-628C-A84D-B835-7F39B79C389B}">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it-IT" sz="3600" kern="1200"/>
            <a:t>Somiglianza con A = 24,4−24,4+19,4=19,4</a:t>
          </a:r>
          <a:endParaRPr lang="en-US" sz="3600" kern="1200"/>
        </a:p>
      </dsp:txBody>
      <dsp:txXfrm>
        <a:off x="0" y="2663"/>
        <a:ext cx="5000124" cy="1816197"/>
      </dsp:txXfrm>
    </dsp:sp>
    <dsp:sp modelId="{7C3FE1FA-FA40-FE4C-B893-26B47C5F4D2D}">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C96A39E-0B38-F848-A77B-096B823D5AE2}">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it-IT" sz="3600" kern="1200"/>
            <a:t>Somiglianza con B = −30,6+30,6−15,6=−15,6</a:t>
          </a:r>
          <a:endParaRPr lang="en-US" sz="3600" kern="1200"/>
        </a:p>
      </dsp:txBody>
      <dsp:txXfrm>
        <a:off x="0" y="1818861"/>
        <a:ext cx="5000124" cy="1816197"/>
      </dsp:txXfrm>
    </dsp:sp>
    <dsp:sp modelId="{DDE33B4C-564E-EF49-A71E-D8768FDF6E34}">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424A3C4-E3DA-1640-8DF2-D8417D16CC8E}">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t" anchorCtr="0">
          <a:noAutofit/>
        </a:bodyPr>
        <a:lstStyle/>
        <a:p>
          <a:pPr marL="0" lvl="0" indent="0" algn="l" defTabSz="1600200">
            <a:lnSpc>
              <a:spcPct val="90000"/>
            </a:lnSpc>
            <a:spcBef>
              <a:spcPct val="0"/>
            </a:spcBef>
            <a:spcAft>
              <a:spcPct val="35000"/>
            </a:spcAft>
            <a:buNone/>
          </a:pPr>
          <a:r>
            <a:rPr lang="it-IT" sz="3600" kern="1200"/>
            <a:t>L’esemplare somiglia più ad A che a B, ed è classificato A</a:t>
          </a:r>
          <a:endParaRPr lang="en-US" sz="3600" kern="1200"/>
        </a:p>
      </dsp:txBody>
      <dsp:txXfrm>
        <a:off x="0" y="3635058"/>
        <a:ext cx="5000124" cy="1816197"/>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F5E0F0-8863-474C-BCAC-658E40B303A9}">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FD991E3-4F53-F048-8DF3-DB10A38A6DF6}">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it-IT" sz="3300" kern="1200"/>
            <a:t>Le due classificazioni bayesiane coincidono sempre con la maggioranza delle risposte dei soggetti sugli stimoli transfer</a:t>
          </a:r>
          <a:endParaRPr lang="en-US" sz="3300" kern="1200"/>
        </a:p>
      </dsp:txBody>
      <dsp:txXfrm>
        <a:off x="0" y="0"/>
        <a:ext cx="5000124" cy="2726960"/>
      </dsp:txXfrm>
    </dsp:sp>
    <dsp:sp modelId="{957047CE-B591-904A-BC70-9B44979E1945}">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3B59273-9CA6-2449-A857-69C54F7A89B2}">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it-IT" sz="3300" kern="1200"/>
            <a:t>Sia la regola semplice, sia la regola complessa si discostano di più dalla maggioranza delle risposte</a:t>
          </a:r>
          <a:endParaRPr lang="en-US" sz="3300" kern="1200"/>
        </a:p>
      </dsp:txBody>
      <dsp:txXfrm>
        <a:off x="0" y="2726960"/>
        <a:ext cx="5000124" cy="272696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E939D5-3B69-EC4A-9A83-791AEC8A89DC}">
      <dsp:nvSpPr>
        <dsp:cNvPr id="0" name=""/>
        <dsp:cNvSpPr/>
      </dsp:nvSpPr>
      <dsp:spPr>
        <a:xfrm>
          <a:off x="0" y="766220"/>
          <a:ext cx="5000124" cy="95471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Entrambe le procedure possono produrre errori. </a:t>
          </a:r>
          <a:endParaRPr lang="en-US" sz="2400" kern="1200"/>
        </a:p>
      </dsp:txBody>
      <dsp:txXfrm>
        <a:off x="46606" y="812826"/>
        <a:ext cx="4906912" cy="861507"/>
      </dsp:txXfrm>
    </dsp:sp>
    <dsp:sp modelId="{B7EF682B-060D-ED4E-8750-5503E39896B5}">
      <dsp:nvSpPr>
        <dsp:cNvPr id="0" name=""/>
        <dsp:cNvSpPr/>
      </dsp:nvSpPr>
      <dsp:spPr>
        <a:xfrm>
          <a:off x="0" y="1790060"/>
          <a:ext cx="5000124" cy="954719"/>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a:t>Con le regole, quando sono semplificate e ammettono eccezioni. </a:t>
          </a:r>
          <a:endParaRPr lang="en-US" sz="2400" kern="1200"/>
        </a:p>
      </dsp:txBody>
      <dsp:txXfrm>
        <a:off x="46606" y="1836666"/>
        <a:ext cx="4906912" cy="861507"/>
      </dsp:txXfrm>
    </dsp:sp>
    <dsp:sp modelId="{E23B4CF3-72A5-EA4E-9CE4-217912300FCA}">
      <dsp:nvSpPr>
        <dsp:cNvPr id="0" name=""/>
        <dsp:cNvSpPr/>
      </dsp:nvSpPr>
      <dsp:spPr>
        <a:xfrm>
          <a:off x="0" y="2813900"/>
          <a:ext cx="5000124" cy="95471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dirty="0">
              <a:solidFill>
                <a:schemeClr val="tx1"/>
              </a:solidFill>
            </a:rPr>
            <a:t>Con le somiglianze, gli errori hanno due cause principali:</a:t>
          </a:r>
          <a:endParaRPr lang="en-US" sz="2400" kern="1200" dirty="0">
            <a:solidFill>
              <a:schemeClr val="tx1"/>
            </a:solidFill>
          </a:endParaRPr>
        </a:p>
      </dsp:txBody>
      <dsp:txXfrm>
        <a:off x="46606" y="2860506"/>
        <a:ext cx="4906912" cy="861507"/>
      </dsp:txXfrm>
    </dsp:sp>
    <dsp:sp modelId="{4C157AD0-7FB4-A543-81C7-4F586CAF9B66}">
      <dsp:nvSpPr>
        <dsp:cNvPr id="0" name=""/>
        <dsp:cNvSpPr/>
      </dsp:nvSpPr>
      <dsp:spPr>
        <a:xfrm>
          <a:off x="0" y="3768619"/>
          <a:ext cx="5000124" cy="919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0480" rIns="170688" bIns="30480" numCol="1" spcCol="1270" anchor="t" anchorCtr="0">
          <a:noAutofit/>
        </a:bodyPr>
        <a:lstStyle/>
        <a:p>
          <a:pPr marL="171450" lvl="1" indent="-171450" algn="l" defTabSz="844550">
            <a:lnSpc>
              <a:spcPct val="90000"/>
            </a:lnSpc>
            <a:spcBef>
              <a:spcPct val="0"/>
            </a:spcBef>
            <a:spcAft>
              <a:spcPct val="20000"/>
            </a:spcAft>
            <a:buChar char="•"/>
          </a:pPr>
          <a:r>
            <a:rPr lang="it-IT" sz="1900" kern="1200"/>
            <a:t>si è mal stimata la diagnosticità di un indizio </a:t>
          </a:r>
          <a:endParaRPr lang="en-US" sz="1900" kern="1200"/>
        </a:p>
        <a:p>
          <a:pPr marL="171450" lvl="1" indent="-171450" algn="l" defTabSz="844550">
            <a:lnSpc>
              <a:spcPct val="90000"/>
            </a:lnSpc>
            <a:spcBef>
              <a:spcPct val="0"/>
            </a:spcBef>
            <a:spcAft>
              <a:spcPct val="20000"/>
            </a:spcAft>
            <a:buChar char="•"/>
          </a:pPr>
          <a:r>
            <a:rPr lang="it-IT" sz="1900" kern="1200"/>
            <a:t>per il fatto che i giudizi di omiglianza ignorano le probabilità a priori. </a:t>
          </a:r>
          <a:endParaRPr lang="en-US" sz="1900" kern="1200"/>
        </a:p>
      </dsp:txBody>
      <dsp:txXfrm>
        <a:off x="0" y="3768619"/>
        <a:ext cx="5000124" cy="91908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4D525A-FB6D-B242-AFB2-B20B4D8C7BB9}">
      <dsp:nvSpPr>
        <dsp:cNvPr id="0" name=""/>
        <dsp:cNvSpPr/>
      </dsp:nvSpPr>
      <dsp:spPr>
        <a:xfrm>
          <a:off x="0" y="665"/>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7A540BB-D3BA-8D4F-B1E9-103CD19832F4}">
      <dsp:nvSpPr>
        <dsp:cNvPr id="0" name=""/>
        <dsp:cNvSpPr/>
      </dsp:nvSpPr>
      <dsp:spPr>
        <a:xfrm>
          <a:off x="0" y="665"/>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it-IT" sz="1600" kern="1200"/>
            <a:t>« fallacia delle probabilità a priori»: considerare le likelihood, ma ignorando le probabilità a priori (cioè, considerarle come se fossero tutte equiprobabili)</a:t>
          </a:r>
          <a:endParaRPr lang="en-US" sz="1600" kern="1200"/>
        </a:p>
      </dsp:txBody>
      <dsp:txXfrm>
        <a:off x="0" y="665"/>
        <a:ext cx="5000124" cy="1090517"/>
      </dsp:txXfrm>
    </dsp:sp>
    <dsp:sp modelId="{ECCFEA67-B5BD-AF4C-A52B-84E1B058792F}">
      <dsp:nvSpPr>
        <dsp:cNvPr id="0" name=""/>
        <dsp:cNvSpPr/>
      </dsp:nvSpPr>
      <dsp:spPr>
        <a:xfrm>
          <a:off x="0" y="109118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9D1EFF8-2E71-E74B-807E-1CCC48A714DE}">
      <dsp:nvSpPr>
        <dsp:cNvPr id="0" name=""/>
        <dsp:cNvSpPr/>
      </dsp:nvSpPr>
      <dsp:spPr>
        <a:xfrm>
          <a:off x="0" y="1091183"/>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it-IT" sz="1600" kern="1200"/>
            <a:t>Esempio: se si fosse presentato lo stimolo 1111 della tabella in slide 126 in un contesto dove la probabilità a priori della categoria A non fosse stata il 56%, ma l’1%, la corretta posteriori bayesiana sarebbe stata p(A) = 22,8%</a:t>
          </a:r>
          <a:endParaRPr lang="en-US" sz="1600" kern="1200"/>
        </a:p>
      </dsp:txBody>
      <dsp:txXfrm>
        <a:off x="0" y="1091183"/>
        <a:ext cx="5000124" cy="1090517"/>
      </dsp:txXfrm>
    </dsp:sp>
    <dsp:sp modelId="{D86F8580-F30B-104E-A253-FC38CD4ED29E}">
      <dsp:nvSpPr>
        <dsp:cNvPr id="0" name=""/>
        <dsp:cNvSpPr/>
      </dsp:nvSpPr>
      <dsp:spPr>
        <a:xfrm>
          <a:off x="0" y="218170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3B8E3A5-EC7C-234F-916D-0D2B00D426A3}">
      <dsp:nvSpPr>
        <dsp:cNvPr id="0" name=""/>
        <dsp:cNvSpPr/>
      </dsp:nvSpPr>
      <dsp:spPr>
        <a:xfrm>
          <a:off x="0" y="2181701"/>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it-IT" sz="1600" kern="1200"/>
            <a:t>Anche se lo stimolo somiglia in tutto e per tutto al prototipo di A, in quel contesto sarebbe stata comunque maggiore la probabilità di B. </a:t>
          </a:r>
          <a:endParaRPr lang="en-US" sz="1600" kern="1200"/>
        </a:p>
      </dsp:txBody>
      <dsp:txXfrm>
        <a:off x="0" y="2181701"/>
        <a:ext cx="5000124" cy="1090517"/>
      </dsp:txXfrm>
    </dsp:sp>
    <dsp:sp modelId="{7588C185-F14B-2C46-9436-B55A0AE4CBF0}">
      <dsp:nvSpPr>
        <dsp:cNvPr id="0" name=""/>
        <dsp:cNvSpPr/>
      </dsp:nvSpPr>
      <dsp:spPr>
        <a:xfrm>
          <a:off x="0" y="327221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9769723-A369-8E41-8B25-B70A2681DB9A}">
      <dsp:nvSpPr>
        <dsp:cNvPr id="0" name=""/>
        <dsp:cNvSpPr/>
      </dsp:nvSpPr>
      <dsp:spPr>
        <a:xfrm>
          <a:off x="0" y="3272218"/>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it-IT" sz="1600" kern="1200"/>
            <a:t>Ma la stima di somiglianza sarebbe rimasta identica, guidando il giudizio verso A</a:t>
          </a:r>
          <a:endParaRPr lang="en-US" sz="1600" kern="1200"/>
        </a:p>
      </dsp:txBody>
      <dsp:txXfrm>
        <a:off x="0" y="3272218"/>
        <a:ext cx="5000124" cy="1090517"/>
      </dsp:txXfrm>
    </dsp:sp>
    <dsp:sp modelId="{21522E3E-169C-5B46-BF26-B54CC7ADA877}">
      <dsp:nvSpPr>
        <dsp:cNvPr id="0" name=""/>
        <dsp:cNvSpPr/>
      </dsp:nvSpPr>
      <dsp:spPr>
        <a:xfrm>
          <a:off x="0" y="4362736"/>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AF009C7-B6A8-8949-A544-621A30C3C8B6}">
      <dsp:nvSpPr>
        <dsp:cNvPr id="0" name=""/>
        <dsp:cNvSpPr/>
      </dsp:nvSpPr>
      <dsp:spPr>
        <a:xfrm>
          <a:off x="0" y="4362736"/>
          <a:ext cx="5000124"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it-IT" sz="1600" kern="1200"/>
            <a:t>Questo meccanismo può portare a significativi errori di classificazione per stimoli con priori molto basse, come malattie rare, procedimenti penali, o giudizi di attribuzione di responsabilità a membri di minoranze</a:t>
          </a:r>
          <a:endParaRPr lang="en-US" sz="1600" kern="1200"/>
        </a:p>
      </dsp:txBody>
      <dsp:txXfrm>
        <a:off x="0" y="4362736"/>
        <a:ext cx="5000124" cy="1090517"/>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899615-7D81-B04A-8D66-8301F6DA9D2C}">
      <dsp:nvSpPr>
        <dsp:cNvPr id="0" name=""/>
        <dsp:cNvSpPr/>
      </dsp:nvSpPr>
      <dsp:spPr>
        <a:xfrm>
          <a:off x="0" y="4473396"/>
          <a:ext cx="5000124" cy="978669"/>
        </a:xfrm>
        <a:prstGeom prst="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it-IT" sz="1600" kern="1200" dirty="0">
              <a:solidFill>
                <a:schemeClr val="tx1"/>
              </a:solidFill>
            </a:rPr>
            <a:t>L’altra metà doveva apprendere per prove ed errori</a:t>
          </a:r>
          <a:endParaRPr lang="en-US" sz="1600" kern="1200" dirty="0">
            <a:solidFill>
              <a:schemeClr val="tx1"/>
            </a:solidFill>
          </a:endParaRPr>
        </a:p>
      </dsp:txBody>
      <dsp:txXfrm>
        <a:off x="0" y="4473396"/>
        <a:ext cx="5000124" cy="528481"/>
      </dsp:txXfrm>
    </dsp:sp>
    <dsp:sp modelId="{BECDB3E4-ABAB-D942-BCA9-53F73AE3995F}">
      <dsp:nvSpPr>
        <dsp:cNvPr id="0" name=""/>
        <dsp:cNvSpPr/>
      </dsp:nvSpPr>
      <dsp:spPr>
        <a:xfrm>
          <a:off x="0" y="4982304"/>
          <a:ext cx="5000124" cy="450188"/>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a:lnSpc>
              <a:spcPct val="90000"/>
            </a:lnSpc>
            <a:spcBef>
              <a:spcPct val="0"/>
            </a:spcBef>
            <a:spcAft>
              <a:spcPct val="35000"/>
            </a:spcAft>
            <a:buNone/>
          </a:pPr>
          <a:r>
            <a:rPr lang="it-IT" sz="1700" kern="1200"/>
            <a:t>Condizione “categorizzazione basata su somiglianze”</a:t>
          </a:r>
          <a:endParaRPr lang="en-US" sz="1700" kern="1200"/>
        </a:p>
      </dsp:txBody>
      <dsp:txXfrm>
        <a:off x="0" y="4982304"/>
        <a:ext cx="5000124" cy="450188"/>
      </dsp:txXfrm>
    </dsp:sp>
    <dsp:sp modelId="{B7C58915-C15B-7243-ACF5-9E7D6071DECF}">
      <dsp:nvSpPr>
        <dsp:cNvPr id="0" name=""/>
        <dsp:cNvSpPr/>
      </dsp:nvSpPr>
      <dsp:spPr>
        <a:xfrm rot="10800000">
          <a:off x="0" y="2982882"/>
          <a:ext cx="5000124" cy="1505194"/>
        </a:xfrm>
        <a:prstGeom prst="upArrowCallout">
          <a:avLst/>
        </a:prstGeom>
        <a:gradFill rotWithShape="0">
          <a:gsLst>
            <a:gs pos="0">
              <a:schemeClr val="accent2">
                <a:hueOff val="1560506"/>
                <a:satOff val="-1946"/>
                <a:lumOff val="458"/>
                <a:alphaOff val="0"/>
                <a:tint val="100000"/>
                <a:shade val="100000"/>
                <a:satMod val="130000"/>
              </a:schemeClr>
            </a:gs>
            <a:gs pos="100000">
              <a:schemeClr val="accent2">
                <a:hueOff val="1560506"/>
                <a:satOff val="-1946"/>
                <a:lumOff val="45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it-IT" sz="1600" kern="1200" dirty="0">
              <a:solidFill>
                <a:schemeClr val="tx1"/>
              </a:solidFill>
            </a:rPr>
            <a:t>A metà dei partecipanti era fornita la regola</a:t>
          </a:r>
          <a:endParaRPr lang="en-US" sz="1600" kern="1200" dirty="0">
            <a:solidFill>
              <a:schemeClr val="tx1"/>
            </a:solidFill>
          </a:endParaRPr>
        </a:p>
      </dsp:txBody>
      <dsp:txXfrm rot="-10800000">
        <a:off x="0" y="2982882"/>
        <a:ext cx="5000124" cy="528323"/>
      </dsp:txXfrm>
    </dsp:sp>
    <dsp:sp modelId="{3A1361DF-A5D0-1042-A35B-107EF0437EE8}">
      <dsp:nvSpPr>
        <dsp:cNvPr id="0" name=""/>
        <dsp:cNvSpPr/>
      </dsp:nvSpPr>
      <dsp:spPr>
        <a:xfrm>
          <a:off x="0" y="3511205"/>
          <a:ext cx="5000124" cy="450053"/>
        </a:xfrm>
        <a:prstGeom prst="rect">
          <a:avLst/>
        </a:prstGeom>
        <a:solidFill>
          <a:schemeClr val="accent2">
            <a:tint val="40000"/>
            <a:alpha val="90000"/>
            <a:hueOff val="5025821"/>
            <a:satOff val="-4378"/>
            <a:lumOff val="-6"/>
            <a:alphaOff val="0"/>
          </a:schemeClr>
        </a:solidFill>
        <a:ln w="9525" cap="flat" cmpd="sng" algn="ctr">
          <a:solidFill>
            <a:schemeClr val="accent2">
              <a:tint val="40000"/>
              <a:alpha val="90000"/>
              <a:hueOff val="5025821"/>
              <a:satOff val="-4378"/>
              <a:lumOff val="-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20904" tIns="21590" rIns="120904" bIns="21590" numCol="1" spcCol="1270" anchor="ctr" anchorCtr="0">
          <a:noAutofit/>
        </a:bodyPr>
        <a:lstStyle/>
        <a:p>
          <a:pPr marL="0" lvl="0" indent="0" algn="ctr" defTabSz="755650">
            <a:lnSpc>
              <a:spcPct val="90000"/>
            </a:lnSpc>
            <a:spcBef>
              <a:spcPct val="0"/>
            </a:spcBef>
            <a:spcAft>
              <a:spcPct val="35000"/>
            </a:spcAft>
            <a:buNone/>
          </a:pPr>
          <a:r>
            <a:rPr lang="it-IT" sz="1700" kern="1200"/>
            <a:t>Condizione “categorizzazione basata su regole”</a:t>
          </a:r>
          <a:endParaRPr lang="en-US" sz="1700" kern="1200"/>
        </a:p>
      </dsp:txBody>
      <dsp:txXfrm>
        <a:off x="0" y="3511205"/>
        <a:ext cx="5000124" cy="450053"/>
      </dsp:txXfrm>
    </dsp:sp>
    <dsp:sp modelId="{1799EAAB-5207-9F4D-87B8-DBFBA528D33A}">
      <dsp:nvSpPr>
        <dsp:cNvPr id="0" name=""/>
        <dsp:cNvSpPr/>
      </dsp:nvSpPr>
      <dsp:spPr>
        <a:xfrm rot="10800000">
          <a:off x="0" y="1492368"/>
          <a:ext cx="5000124" cy="1505194"/>
        </a:xfrm>
        <a:prstGeom prst="upArrowCallout">
          <a:avLst/>
        </a:prstGeom>
        <a:gradFill rotWithShape="0">
          <a:gsLst>
            <a:gs pos="0">
              <a:schemeClr val="accent2">
                <a:hueOff val="3121013"/>
                <a:satOff val="-3893"/>
                <a:lumOff val="915"/>
                <a:alphaOff val="0"/>
                <a:tint val="100000"/>
                <a:shade val="100000"/>
                <a:satMod val="130000"/>
              </a:schemeClr>
            </a:gs>
            <a:gs pos="100000">
              <a:schemeClr val="accent2">
                <a:hueOff val="3121013"/>
                <a:satOff val="-3893"/>
                <a:lumOff val="915"/>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it-IT" sz="1600" kern="1200" dirty="0">
              <a:solidFill>
                <a:schemeClr val="tx1"/>
              </a:solidFill>
            </a:rPr>
            <a:t>Nella fase di </a:t>
          </a:r>
          <a:r>
            <a:rPr lang="it-IT" sz="1600" i="1" kern="1200" dirty="0">
              <a:solidFill>
                <a:schemeClr val="tx1"/>
              </a:solidFill>
            </a:rPr>
            <a:t>training</a:t>
          </a:r>
          <a:r>
            <a:rPr lang="it-IT" sz="1600" kern="1200" dirty="0">
              <a:solidFill>
                <a:schemeClr val="tx1"/>
              </a:solidFill>
            </a:rPr>
            <a:t>, i partecipanti dovevano imparare a classificare alcune figure che rappresentavano animali immaginari (“scavatori” </a:t>
          </a:r>
          <a:r>
            <a:rPr lang="it-IT" sz="1600" i="1" kern="1200" dirty="0">
              <a:solidFill>
                <a:schemeClr val="tx1"/>
              </a:solidFill>
            </a:rPr>
            <a:t>vs “costruttori”)</a:t>
          </a:r>
          <a:endParaRPr lang="en-US" sz="1600" kern="1200" dirty="0">
            <a:solidFill>
              <a:schemeClr val="tx1"/>
            </a:solidFill>
          </a:endParaRPr>
        </a:p>
      </dsp:txBody>
      <dsp:txXfrm rot="10800000">
        <a:off x="0" y="1492368"/>
        <a:ext cx="5000124" cy="978030"/>
      </dsp:txXfrm>
    </dsp:sp>
    <dsp:sp modelId="{24B66BBC-852C-644A-AB02-93AA5DC1FCEB}">
      <dsp:nvSpPr>
        <dsp:cNvPr id="0" name=""/>
        <dsp:cNvSpPr/>
      </dsp:nvSpPr>
      <dsp:spPr>
        <a:xfrm rot="10800000">
          <a:off x="0" y="1854"/>
          <a:ext cx="5000124" cy="1505194"/>
        </a:xfrm>
        <a:prstGeom prst="upArrowCallou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it-IT" sz="1600" kern="1200" dirty="0">
              <a:solidFill>
                <a:schemeClr val="tx1"/>
              </a:solidFill>
            </a:rPr>
            <a:t>Esperimento di Allen e Brooks, 1991</a:t>
          </a:r>
          <a:endParaRPr lang="en-US" sz="1600" kern="1200" dirty="0">
            <a:solidFill>
              <a:schemeClr val="tx1"/>
            </a:solidFill>
          </a:endParaRPr>
        </a:p>
      </dsp:txBody>
      <dsp:txXfrm rot="10800000">
        <a:off x="0" y="1854"/>
        <a:ext cx="5000124" cy="978030"/>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95A919-4077-0446-BA2F-291B2DB8328A}">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3AED902-A40D-184C-AD24-641F84D8C949}">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Quando le informazioni a disposizione su uno stimolo sono incomplete per alcuni attributi, la classificazione procede egualmente, basandosi sugli attributi disponibili</a:t>
          </a:r>
          <a:endParaRPr lang="en-US" sz="2000" kern="1200"/>
        </a:p>
      </dsp:txBody>
      <dsp:txXfrm>
        <a:off x="0" y="0"/>
        <a:ext cx="5000124" cy="1363480"/>
      </dsp:txXfrm>
    </dsp:sp>
    <dsp:sp modelId="{2D36F625-87FB-1744-9F22-E339E2621972}">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BB73F43-0949-F44D-B526-E5026A1BC978}">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Esempio: classificare con il prototipo di A = 1?11 o con la sua regola semplificata A= f</a:t>
          </a:r>
          <a:r>
            <a:rPr lang="it-IT" sz="2000" kern="1200" baseline="-25000"/>
            <a:t>1</a:t>
          </a:r>
          <a:r>
            <a:rPr lang="it-IT" sz="2000" kern="1200"/>
            <a:t> uno stimolo deteriorato 1???</a:t>
          </a:r>
          <a:endParaRPr lang="en-US" sz="2000" kern="1200"/>
        </a:p>
      </dsp:txBody>
      <dsp:txXfrm>
        <a:off x="0" y="1363480"/>
        <a:ext cx="5000124" cy="1363480"/>
      </dsp:txXfrm>
    </dsp:sp>
    <dsp:sp modelId="{4BD55A42-E69B-9342-8D65-D4495A908F6F}">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812D103-EBF8-2D45-96D3-8A1826A0F447}">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Il confronto con il prototipo sia “un A” [probability gain(A) = 24,4%; probability gain(B) =−30,6%], e l’uso della regola semplificata raggiunge la stessa conclusione. </a:t>
          </a:r>
          <a:endParaRPr lang="en-US" sz="2000" kern="1200"/>
        </a:p>
      </dsp:txBody>
      <dsp:txXfrm>
        <a:off x="0" y="2726960"/>
        <a:ext cx="5000124" cy="1363480"/>
      </dsp:txXfrm>
    </dsp:sp>
    <dsp:sp modelId="{5632567E-EBAD-1940-A699-1FDFA698BB34}">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47AFCAC4-D0CB-D64D-BCE0-BB166217EAAC}">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Se non è possibile ottenere ulteriori informazioni sullo stimolo, verrebbe classificato come “A”</a:t>
          </a:r>
          <a:endParaRPr lang="en-US" sz="2000" kern="1200"/>
        </a:p>
      </dsp:txBody>
      <dsp:txXfrm>
        <a:off x="0" y="4090440"/>
        <a:ext cx="5000124" cy="136348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60621A-6A77-1D4E-AEB9-50427666141C}">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87B429D-EE95-ED44-A47A-3925703A0EB0}">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La memoria registra soprattutto le informazioni che servono al riconoscimento, perdendo rapidamente traccia delle informazioni che non sono servite a quello scopo</a:t>
          </a:r>
          <a:endParaRPr lang="en-US" sz="1900" kern="1200"/>
        </a:p>
      </dsp:txBody>
      <dsp:txXfrm>
        <a:off x="0" y="0"/>
        <a:ext cx="5000124" cy="1363480"/>
      </dsp:txXfrm>
    </dsp:sp>
    <dsp:sp modelId="{716AA567-F50D-0C49-B051-056AF407AC2D}">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B3F939E-BFE8-894D-A178-0A8697364959}">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Con il trascorrere del tempo, i ricordi si adattano sempre di più agli schemi concettuali tramite i quali li abbiamo categorizzati</a:t>
          </a:r>
          <a:endParaRPr lang="en-US" sz="1900" kern="1200"/>
        </a:p>
      </dsp:txBody>
      <dsp:txXfrm>
        <a:off x="0" y="1363480"/>
        <a:ext cx="5000124" cy="1363480"/>
      </dsp:txXfrm>
    </dsp:sp>
    <dsp:sp modelId="{8EF0C0DF-F8C2-1D46-B647-30A87F0230A9}">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31885EC-3A7A-AC4D-A360-E1D1E31FBF9F}">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Attributi che inizialmente sono stati proiettati per via inferenziale sullo stimolo possono diventare </a:t>
          </a:r>
          <a:r>
            <a:rPr lang="it-IT" sz="1900" b="1" kern="1200"/>
            <a:t>veri e propri </a:t>
          </a:r>
          <a:r>
            <a:rPr lang="it-IT" sz="1900" kern="1200"/>
            <a:t>ricordi dello stimolo stesso</a:t>
          </a:r>
          <a:endParaRPr lang="en-US" sz="1900" kern="1200"/>
        </a:p>
      </dsp:txBody>
      <dsp:txXfrm>
        <a:off x="0" y="2726960"/>
        <a:ext cx="5000124" cy="1363480"/>
      </dsp:txXfrm>
    </dsp:sp>
    <dsp:sp modelId="{8DD648C2-BC9D-9448-AE4E-AB1B5EEFDD4D}">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C99BC58-5BC6-074A-8F41-8112FC1DE21E}">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it-IT" sz="1900" kern="1200"/>
            <a:t>Nella psicologia della testimonianza questo meccanismo contribuisce alla genesi di </a:t>
          </a:r>
          <a:r>
            <a:rPr lang="it-IT" sz="1900" b="1" kern="1200"/>
            <a:t>falsi ricordi</a:t>
          </a:r>
          <a:endParaRPr lang="en-US" sz="1900" kern="1200"/>
        </a:p>
      </dsp:txBody>
      <dsp:txXfrm>
        <a:off x="0" y="4090440"/>
        <a:ext cx="5000124" cy="1363480"/>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E6BB70-C319-2741-BE56-37EEE4270AEC}">
      <dsp:nvSpPr>
        <dsp:cNvPr id="0" name=""/>
        <dsp:cNvSpPr/>
      </dsp:nvSpPr>
      <dsp:spPr>
        <a:xfrm>
          <a:off x="0" y="12862"/>
          <a:ext cx="5000124" cy="1761398"/>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Il nostro sistema cognitivo non si limita a recepire passivamente informazioni che l’ambiente gli offre</a:t>
          </a:r>
          <a:endParaRPr lang="en-US" sz="2500" kern="1200" dirty="0">
            <a:solidFill>
              <a:schemeClr val="tx1"/>
            </a:solidFill>
          </a:endParaRPr>
        </a:p>
      </dsp:txBody>
      <dsp:txXfrm>
        <a:off x="85984" y="98846"/>
        <a:ext cx="4828156" cy="1589430"/>
      </dsp:txXfrm>
    </dsp:sp>
    <dsp:sp modelId="{E638DFC4-5CE2-4B48-8BE9-67EE9D48B783}">
      <dsp:nvSpPr>
        <dsp:cNvPr id="0" name=""/>
        <dsp:cNvSpPr/>
      </dsp:nvSpPr>
      <dsp:spPr>
        <a:xfrm>
          <a:off x="0" y="1846260"/>
          <a:ext cx="5000124" cy="1761398"/>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In molti casi cerca attivamente informazioni, sia per apprendere nessi causali sia per apprendere concetti.</a:t>
          </a:r>
          <a:endParaRPr lang="en-US" sz="2500" kern="1200" dirty="0">
            <a:solidFill>
              <a:schemeClr val="tx1"/>
            </a:solidFill>
          </a:endParaRPr>
        </a:p>
      </dsp:txBody>
      <dsp:txXfrm>
        <a:off x="85984" y="1932244"/>
        <a:ext cx="4828156" cy="1589430"/>
      </dsp:txXfrm>
    </dsp:sp>
    <dsp:sp modelId="{9EA63DFC-5C2F-8B43-B8A4-C880207C15FE}">
      <dsp:nvSpPr>
        <dsp:cNvPr id="0" name=""/>
        <dsp:cNvSpPr/>
      </dsp:nvSpPr>
      <dsp:spPr>
        <a:xfrm>
          <a:off x="0" y="3679659"/>
          <a:ext cx="5000124" cy="1761398"/>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I modi in cui si cercano informazioni contribuiscono a determinare quelle che saranno trovate</a:t>
          </a:r>
          <a:endParaRPr lang="en-US" sz="2500" kern="1200" dirty="0">
            <a:solidFill>
              <a:schemeClr val="tx1"/>
            </a:solidFill>
          </a:endParaRPr>
        </a:p>
      </dsp:txBody>
      <dsp:txXfrm>
        <a:off x="85984" y="3765643"/>
        <a:ext cx="4828156" cy="158943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E1D845-BEE3-8544-A9B5-447A48C13955}">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CC29ACB-2A2C-A040-BE36-8A8B9193E930}">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Porre alcune domande e non altre, osservare alcune situazioni e non altre, leggere alcuni giornali e non altri, sono </a:t>
          </a:r>
          <a:r>
            <a:rPr lang="it-IT" sz="2000" b="1" kern="1200"/>
            <a:t>strategie di esplorazione </a:t>
          </a:r>
          <a:r>
            <a:rPr lang="it-IT" sz="2000" kern="1200"/>
            <a:t>che vincolano le informazioni che riceveremo e potremo valutare</a:t>
          </a:r>
          <a:endParaRPr lang="en-US" sz="2000" kern="1200"/>
        </a:p>
      </dsp:txBody>
      <dsp:txXfrm>
        <a:off x="0" y="2663"/>
        <a:ext cx="5000124" cy="1816197"/>
      </dsp:txXfrm>
    </dsp:sp>
    <dsp:sp modelId="{77A26781-E6DE-A441-AB56-1A00133D65FC}">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DC472E5-4AB0-5C4E-A5E4-DC8D48FE6086}">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Adottare una strategia di selezione delle informazioni è spesso necessario. </a:t>
          </a:r>
          <a:endParaRPr lang="en-US" sz="2000" kern="1200"/>
        </a:p>
      </dsp:txBody>
      <dsp:txXfrm>
        <a:off x="0" y="1818861"/>
        <a:ext cx="5000124" cy="1816197"/>
      </dsp:txXfrm>
    </dsp:sp>
    <dsp:sp modelId="{B19DE0D7-EBA1-E244-9DE6-DCFB0B293779}">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E7FDC80-7BAF-544A-A1A8-6E1493FB49D0}">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it-IT" sz="2000" kern="1200"/>
            <a:t>Ma le strategie scelte per selezionare informazioni hanno effetti importanti sulle convinzioni che vengono sviluppate</a:t>
          </a:r>
          <a:endParaRPr lang="en-US" sz="2000" kern="1200"/>
        </a:p>
      </dsp:txBody>
      <dsp:txXfrm>
        <a:off x="0" y="3635058"/>
        <a:ext cx="5000124" cy="1816197"/>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D263AE-DA06-104F-BCB1-9FA2801DB51E}">
      <dsp:nvSpPr>
        <dsp:cNvPr id="0" name=""/>
        <dsp:cNvSpPr/>
      </dsp:nvSpPr>
      <dsp:spPr>
        <a:xfrm>
          <a:off x="0" y="8014"/>
          <a:ext cx="5000124" cy="164150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solidFill>
                <a:schemeClr val="tx1"/>
              </a:solidFill>
            </a:rPr>
            <a:t>Iniziando gli studi sul controllo di ipotesi, Peter </a:t>
          </a:r>
          <a:r>
            <a:rPr lang="it-IT" sz="2300" kern="1200" dirty="0" err="1">
              <a:solidFill>
                <a:schemeClr val="tx1"/>
              </a:solidFill>
            </a:rPr>
            <a:t>Wason</a:t>
          </a:r>
          <a:r>
            <a:rPr lang="it-IT" sz="2300" kern="1200" dirty="0">
              <a:solidFill>
                <a:schemeClr val="tx1"/>
              </a:solidFill>
            </a:rPr>
            <a:t> sviluppò due compiti che si trasformarono in paradigmi di ricerca:</a:t>
          </a:r>
          <a:endParaRPr lang="en-US" sz="2300" kern="1200" dirty="0">
            <a:solidFill>
              <a:schemeClr val="tx1"/>
            </a:solidFill>
          </a:endParaRPr>
        </a:p>
      </dsp:txBody>
      <dsp:txXfrm>
        <a:off x="80132" y="88146"/>
        <a:ext cx="4839860" cy="1481245"/>
      </dsp:txXfrm>
    </dsp:sp>
    <dsp:sp modelId="{8BEF2C06-0CDF-2E4C-B73D-24004DD6A579}">
      <dsp:nvSpPr>
        <dsp:cNvPr id="0" name=""/>
        <dsp:cNvSpPr/>
      </dsp:nvSpPr>
      <dsp:spPr>
        <a:xfrm>
          <a:off x="0" y="1715764"/>
          <a:ext cx="5000124" cy="1641509"/>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solidFill>
                <a:schemeClr val="tx1"/>
              </a:solidFill>
            </a:rPr>
            <a:t>Il </a:t>
          </a:r>
          <a:r>
            <a:rPr lang="it-IT" sz="2300" b="1" kern="1200" dirty="0">
              <a:solidFill>
                <a:schemeClr val="tx1"/>
              </a:solidFill>
            </a:rPr>
            <a:t>problema 2-4-6  </a:t>
          </a:r>
          <a:r>
            <a:rPr lang="it-IT" sz="2300" kern="1200" dirty="0">
              <a:solidFill>
                <a:schemeClr val="tx1"/>
              </a:solidFill>
            </a:rPr>
            <a:t>(1960)</a:t>
          </a:r>
          <a:endParaRPr lang="en-US" sz="2300" kern="1200" dirty="0">
            <a:solidFill>
              <a:schemeClr val="tx1"/>
            </a:solidFill>
          </a:endParaRPr>
        </a:p>
      </dsp:txBody>
      <dsp:txXfrm>
        <a:off x="80132" y="1795896"/>
        <a:ext cx="4839860" cy="1481245"/>
      </dsp:txXfrm>
    </dsp:sp>
    <dsp:sp modelId="{0097454B-C488-A34C-9473-2334CA201784}">
      <dsp:nvSpPr>
        <dsp:cNvPr id="0" name=""/>
        <dsp:cNvSpPr/>
      </dsp:nvSpPr>
      <dsp:spPr>
        <a:xfrm>
          <a:off x="0" y="3423515"/>
          <a:ext cx="5000124" cy="164150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solidFill>
                <a:schemeClr val="tx1"/>
              </a:solidFill>
            </a:rPr>
            <a:t>Il </a:t>
          </a:r>
          <a:r>
            <a:rPr lang="it-IT" sz="2300" b="1" kern="1200" dirty="0">
              <a:solidFill>
                <a:schemeClr val="tx1"/>
              </a:solidFill>
            </a:rPr>
            <a:t>compito di selezione  </a:t>
          </a:r>
          <a:r>
            <a:rPr lang="it-IT" sz="2300" kern="1200" dirty="0">
              <a:solidFill>
                <a:schemeClr val="tx1"/>
              </a:solidFill>
            </a:rPr>
            <a:t>(1968)</a:t>
          </a:r>
          <a:endParaRPr lang="en-US" sz="2300" kern="1200" dirty="0">
            <a:solidFill>
              <a:schemeClr val="tx1"/>
            </a:solidFill>
          </a:endParaRPr>
        </a:p>
      </dsp:txBody>
      <dsp:txXfrm>
        <a:off x="80132" y="3503647"/>
        <a:ext cx="4839860" cy="1481245"/>
      </dsp:txXfrm>
    </dsp:sp>
    <dsp:sp modelId="{2BBAF0C1-BB19-F142-B8E1-3354A300CDD8}">
      <dsp:nvSpPr>
        <dsp:cNvPr id="0" name=""/>
        <dsp:cNvSpPr/>
      </dsp:nvSpPr>
      <dsp:spPr>
        <a:xfrm>
          <a:off x="0" y="5065025"/>
          <a:ext cx="5000124"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a:t>Anche detto “</a:t>
          </a:r>
          <a:r>
            <a:rPr lang="it-IT" sz="1800" b="1" kern="1200"/>
            <a:t>problema delle 4 carte</a:t>
          </a:r>
          <a:r>
            <a:rPr lang="it-IT" sz="1800" kern="1200"/>
            <a:t>”</a:t>
          </a:r>
          <a:endParaRPr lang="en-US" sz="1800" kern="1200"/>
        </a:p>
      </dsp:txBody>
      <dsp:txXfrm>
        <a:off x="0" y="5065025"/>
        <a:ext cx="5000124" cy="380880"/>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6DD0E3-A136-A84A-A29F-D8AAC9B2BE63}">
      <dsp:nvSpPr>
        <dsp:cNvPr id="0" name=""/>
        <dsp:cNvSpPr/>
      </dsp:nvSpPr>
      <dsp:spPr>
        <a:xfrm>
          <a:off x="0" y="606244"/>
          <a:ext cx="5000124" cy="126477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Il partecipante deve “fare ipotesi” sulla regola da scoprire, da cui trarre “previsioni”</a:t>
          </a:r>
          <a:endParaRPr lang="en-US" sz="2300" kern="1200"/>
        </a:p>
      </dsp:txBody>
      <dsp:txXfrm>
        <a:off x="61741" y="667985"/>
        <a:ext cx="4876642" cy="1141288"/>
      </dsp:txXfrm>
    </dsp:sp>
    <dsp:sp modelId="{817BAB82-5F4D-E14F-BFAF-FD661219EA95}">
      <dsp:nvSpPr>
        <dsp:cNvPr id="0" name=""/>
        <dsp:cNvSpPr/>
      </dsp:nvSpPr>
      <dsp:spPr>
        <a:xfrm>
          <a:off x="0" y="1937255"/>
          <a:ext cx="5000124" cy="1264770"/>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a:t>Deve poi “fare esperimenti” per controllare quelle previsioni</a:t>
          </a:r>
          <a:endParaRPr lang="en-US" sz="2300" kern="1200"/>
        </a:p>
      </dsp:txBody>
      <dsp:txXfrm>
        <a:off x="61741" y="1998996"/>
        <a:ext cx="4876642" cy="1141288"/>
      </dsp:txXfrm>
    </dsp:sp>
    <dsp:sp modelId="{8A8CD873-5944-2B47-A10F-6924FEF262CD}">
      <dsp:nvSpPr>
        <dsp:cNvPr id="0" name=""/>
        <dsp:cNvSpPr/>
      </dsp:nvSpPr>
      <dsp:spPr>
        <a:xfrm>
          <a:off x="0" y="3202025"/>
          <a:ext cx="5000124" cy="3808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29210" rIns="163576" bIns="29210" numCol="1" spcCol="1270" anchor="t" anchorCtr="0">
          <a:noAutofit/>
        </a:bodyPr>
        <a:lstStyle/>
        <a:p>
          <a:pPr marL="171450" lvl="1" indent="-171450" algn="l" defTabSz="800100">
            <a:lnSpc>
              <a:spcPct val="90000"/>
            </a:lnSpc>
            <a:spcBef>
              <a:spcPct val="0"/>
            </a:spcBef>
            <a:spcAft>
              <a:spcPct val="20000"/>
            </a:spcAft>
            <a:buChar char="•"/>
          </a:pPr>
          <a:r>
            <a:rPr lang="it-IT" sz="1800" kern="1200"/>
            <a:t>Ogni proposta di una terna è un “esperimento”</a:t>
          </a:r>
          <a:endParaRPr lang="en-US" sz="1800" kern="1200"/>
        </a:p>
      </dsp:txBody>
      <dsp:txXfrm>
        <a:off x="0" y="3202025"/>
        <a:ext cx="5000124" cy="380880"/>
      </dsp:txXfrm>
    </dsp:sp>
    <dsp:sp modelId="{5F275B30-A63F-0248-A495-3E85A94D6EF8}">
      <dsp:nvSpPr>
        <dsp:cNvPr id="0" name=""/>
        <dsp:cNvSpPr/>
      </dsp:nvSpPr>
      <dsp:spPr>
        <a:xfrm>
          <a:off x="0" y="3582905"/>
          <a:ext cx="5000124" cy="126477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it-IT" sz="2300" kern="1200" dirty="0">
              <a:solidFill>
                <a:schemeClr val="tx1"/>
              </a:solidFill>
            </a:rPr>
            <a:t>Alla luce dei risultati degli “esperimenti”, può confermare le sue ipotesi, modificarle, o generarne altre.</a:t>
          </a:r>
          <a:endParaRPr lang="en-US" sz="2300" kern="1200" dirty="0">
            <a:solidFill>
              <a:schemeClr val="tx1"/>
            </a:solidFill>
          </a:endParaRPr>
        </a:p>
      </dsp:txBody>
      <dsp:txXfrm>
        <a:off x="61741" y="3644646"/>
        <a:ext cx="4876642" cy="1141288"/>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45F464-3D9C-D644-B694-CE0AEC36CAA4}">
      <dsp:nvSpPr>
        <dsp:cNvPr id="0" name=""/>
        <dsp:cNvSpPr/>
      </dsp:nvSpPr>
      <dsp:spPr>
        <a:xfrm>
          <a:off x="0" y="226248"/>
          <a:ext cx="5000124" cy="1734159"/>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it-IT" sz="3100" kern="1200" dirty="0">
              <a:solidFill>
                <a:schemeClr val="tx1"/>
              </a:solidFill>
            </a:rPr>
            <a:t>La regola da scoprire era “terne di numeri crescenti”</a:t>
          </a:r>
          <a:endParaRPr lang="en-US" sz="3100" kern="1200" dirty="0">
            <a:solidFill>
              <a:schemeClr val="tx1"/>
            </a:solidFill>
          </a:endParaRPr>
        </a:p>
      </dsp:txBody>
      <dsp:txXfrm>
        <a:off x="84655" y="310903"/>
        <a:ext cx="4830814" cy="1564849"/>
      </dsp:txXfrm>
    </dsp:sp>
    <dsp:sp modelId="{6BE9F990-6D96-3B49-9E4D-D34BD9F8FE22}">
      <dsp:nvSpPr>
        <dsp:cNvPr id="0" name=""/>
        <dsp:cNvSpPr/>
      </dsp:nvSpPr>
      <dsp:spPr>
        <a:xfrm>
          <a:off x="0" y="2049687"/>
          <a:ext cx="5000124" cy="1734159"/>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it-IT" sz="3100" kern="1200" dirty="0">
              <a:solidFill>
                <a:schemeClr val="tx1"/>
              </a:solidFill>
            </a:rPr>
            <a:t>Solo il 20% dei partecipanti asserì la regola corretta al primo tentativo</a:t>
          </a:r>
          <a:endParaRPr lang="en-US" sz="3100" kern="1200" dirty="0">
            <a:solidFill>
              <a:schemeClr val="tx1"/>
            </a:solidFill>
          </a:endParaRPr>
        </a:p>
      </dsp:txBody>
      <dsp:txXfrm>
        <a:off x="84655" y="2134342"/>
        <a:ext cx="4830814" cy="1564849"/>
      </dsp:txXfrm>
    </dsp:sp>
    <dsp:sp modelId="{23F1A7CC-C9EA-7343-AEE6-CC9DBA358DE6}">
      <dsp:nvSpPr>
        <dsp:cNvPr id="0" name=""/>
        <dsp:cNvSpPr/>
      </dsp:nvSpPr>
      <dsp:spPr>
        <a:xfrm>
          <a:off x="0" y="3783846"/>
          <a:ext cx="5000124" cy="14438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9370" rIns="220472" bIns="39370" numCol="1" spcCol="1270" anchor="t" anchorCtr="0">
          <a:noAutofit/>
        </a:bodyPr>
        <a:lstStyle/>
        <a:p>
          <a:pPr marL="228600" lvl="1" indent="-228600" algn="l" defTabSz="1066800">
            <a:lnSpc>
              <a:spcPct val="90000"/>
            </a:lnSpc>
            <a:spcBef>
              <a:spcPct val="0"/>
            </a:spcBef>
            <a:spcAft>
              <a:spcPct val="20000"/>
            </a:spcAft>
            <a:buChar char="•"/>
          </a:pPr>
          <a:r>
            <a:rPr lang="it-IT" sz="2400" kern="1200"/>
            <a:t>Anche se alla fine dell’esperimento, dopo alcuni errori, circa l’80% dei partecipanti era in grado di formulare la regola corretta.</a:t>
          </a:r>
          <a:endParaRPr lang="en-US" sz="2400" kern="1200"/>
        </a:p>
      </dsp:txBody>
      <dsp:txXfrm>
        <a:off x="0" y="3783846"/>
        <a:ext cx="5000124" cy="1443824"/>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A9D966-5812-2445-871E-DA643A56635C}">
      <dsp:nvSpPr>
        <dsp:cNvPr id="0" name=""/>
        <dsp:cNvSpPr/>
      </dsp:nvSpPr>
      <dsp:spPr>
        <a:xfrm>
          <a:off x="0" y="669560"/>
          <a:ext cx="5000124" cy="989820"/>
        </a:xfrm>
        <a:prstGeom prst="roundRect">
          <a:avLst/>
        </a:prstGeom>
        <a:gradFill rotWithShape="0">
          <a:gsLst>
            <a:gs pos="0">
              <a:schemeClr val="accent5">
                <a:hueOff val="0"/>
                <a:satOff val="0"/>
                <a:lumOff val="0"/>
                <a:alphaOff val="0"/>
                <a:tint val="100000"/>
                <a:shade val="100000"/>
                <a:satMod val="130000"/>
              </a:schemeClr>
            </a:gs>
            <a:gs pos="100000">
              <a:schemeClr val="accent5">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solidFill>
                <a:schemeClr val="tx1"/>
              </a:solidFill>
            </a:rPr>
            <a:t>Soprattutto nella </a:t>
          </a:r>
          <a:r>
            <a:rPr lang="it-IT" sz="1800" kern="1200" dirty="0" err="1">
              <a:solidFill>
                <a:schemeClr val="tx1"/>
              </a:solidFill>
            </a:rPr>
            <a:t>prma</a:t>
          </a:r>
          <a:r>
            <a:rPr lang="it-IT" sz="1800" kern="1200" dirty="0">
              <a:solidFill>
                <a:schemeClr val="tx1"/>
              </a:solidFill>
            </a:rPr>
            <a:t> fase dell’esperimento, ci sono pochissimi “no” nelle risposte dello sperimentatore alle terne prodotte dai partecipanti</a:t>
          </a:r>
          <a:endParaRPr lang="en-US" sz="1800" kern="1200" dirty="0">
            <a:solidFill>
              <a:schemeClr val="tx1"/>
            </a:solidFill>
          </a:endParaRPr>
        </a:p>
      </dsp:txBody>
      <dsp:txXfrm>
        <a:off x="48319" y="717879"/>
        <a:ext cx="4903486" cy="893182"/>
      </dsp:txXfrm>
    </dsp:sp>
    <dsp:sp modelId="{45B4E872-B09F-4544-92DA-4F30F45CC24A}">
      <dsp:nvSpPr>
        <dsp:cNvPr id="0" name=""/>
        <dsp:cNvSpPr/>
      </dsp:nvSpPr>
      <dsp:spPr>
        <a:xfrm>
          <a:off x="0" y="1711220"/>
          <a:ext cx="5000124" cy="989820"/>
        </a:xfrm>
        <a:prstGeom prst="roundRect">
          <a:avLst/>
        </a:prstGeom>
        <a:gradFill rotWithShape="0">
          <a:gsLst>
            <a:gs pos="0">
              <a:schemeClr val="accent5">
                <a:hueOff val="-3311292"/>
                <a:satOff val="13270"/>
                <a:lumOff val="2876"/>
                <a:alphaOff val="0"/>
                <a:tint val="100000"/>
                <a:shade val="100000"/>
                <a:satMod val="130000"/>
              </a:schemeClr>
            </a:gs>
            <a:gs pos="100000">
              <a:schemeClr val="accent5">
                <a:hueOff val="-3311292"/>
                <a:satOff val="13270"/>
                <a:lumOff val="287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solidFill>
                <a:schemeClr val="tx1"/>
              </a:solidFill>
            </a:rPr>
            <a:t>Il partecipante esplora solo (o quasi) </a:t>
          </a:r>
          <a:r>
            <a:rPr lang="it-IT" sz="1800" b="1" kern="1200" dirty="0">
              <a:solidFill>
                <a:schemeClr val="tx1"/>
              </a:solidFill>
            </a:rPr>
            <a:t>esempi positivi</a:t>
          </a:r>
          <a:r>
            <a:rPr lang="it-IT" sz="1800" kern="1200" dirty="0">
              <a:solidFill>
                <a:schemeClr val="tx1"/>
              </a:solidFill>
            </a:rPr>
            <a:t> delle ipotesi che sta controllando</a:t>
          </a:r>
          <a:endParaRPr lang="en-US" sz="1800" kern="1200" dirty="0">
            <a:solidFill>
              <a:schemeClr val="tx1"/>
            </a:solidFill>
          </a:endParaRPr>
        </a:p>
      </dsp:txBody>
      <dsp:txXfrm>
        <a:off x="48319" y="1759539"/>
        <a:ext cx="4903486" cy="893182"/>
      </dsp:txXfrm>
    </dsp:sp>
    <dsp:sp modelId="{5B8B1C10-AE67-6D48-8FBF-3A3362D0C0B2}">
      <dsp:nvSpPr>
        <dsp:cNvPr id="0" name=""/>
        <dsp:cNvSpPr/>
      </dsp:nvSpPr>
      <dsp:spPr>
        <a:xfrm>
          <a:off x="0" y="2752880"/>
          <a:ext cx="5000124" cy="989820"/>
        </a:xfrm>
        <a:prstGeom prst="roundRect">
          <a:avLst/>
        </a:prstGeom>
        <a:gradFill rotWithShape="0">
          <a:gsLst>
            <a:gs pos="0">
              <a:schemeClr val="accent5">
                <a:hueOff val="-6622584"/>
                <a:satOff val="26541"/>
                <a:lumOff val="5752"/>
                <a:alphaOff val="0"/>
                <a:tint val="100000"/>
                <a:shade val="100000"/>
                <a:satMod val="130000"/>
              </a:schemeClr>
            </a:gs>
            <a:gs pos="100000">
              <a:schemeClr val="accent5">
                <a:hueOff val="-6622584"/>
                <a:satOff val="26541"/>
                <a:lumOff val="5752"/>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solidFill>
                <a:schemeClr val="tx1"/>
              </a:solidFill>
            </a:rPr>
            <a:t>Non considera il fatto che con un’altra strategia, per esempio controllando </a:t>
          </a:r>
          <a:r>
            <a:rPr lang="it-IT" sz="1800" b="1" kern="1200" dirty="0">
              <a:solidFill>
                <a:schemeClr val="tx1"/>
              </a:solidFill>
            </a:rPr>
            <a:t>esempi negativi</a:t>
          </a:r>
          <a:r>
            <a:rPr lang="it-IT" sz="1800" kern="1200" dirty="0">
              <a:solidFill>
                <a:schemeClr val="tx1"/>
              </a:solidFill>
            </a:rPr>
            <a:t>, potrebbe raccogliere molte altre informazioni utili</a:t>
          </a:r>
          <a:endParaRPr lang="en-US" sz="1800" kern="1200" dirty="0">
            <a:solidFill>
              <a:schemeClr val="tx1"/>
            </a:solidFill>
          </a:endParaRPr>
        </a:p>
      </dsp:txBody>
      <dsp:txXfrm>
        <a:off x="48319" y="2801199"/>
        <a:ext cx="4903486" cy="893182"/>
      </dsp:txXfrm>
    </dsp:sp>
    <dsp:sp modelId="{4D306C0A-B79C-1847-980C-D634998AD86D}">
      <dsp:nvSpPr>
        <dsp:cNvPr id="0" name=""/>
        <dsp:cNvSpPr/>
      </dsp:nvSpPr>
      <dsp:spPr>
        <a:xfrm>
          <a:off x="0" y="3794539"/>
          <a:ext cx="5000124" cy="989820"/>
        </a:xfrm>
        <a:prstGeom prst="roundRect">
          <a:avLst/>
        </a:prstGeom>
        <a:gradFill rotWithShape="0">
          <a:gsLst>
            <a:gs pos="0">
              <a:schemeClr val="accent5">
                <a:hueOff val="-9933876"/>
                <a:satOff val="39811"/>
                <a:lumOff val="8628"/>
                <a:alphaOff val="0"/>
                <a:tint val="100000"/>
                <a:shade val="100000"/>
                <a:satMod val="130000"/>
              </a:schemeClr>
            </a:gs>
            <a:gs pos="100000">
              <a:schemeClr val="accent5">
                <a:hueOff val="-9933876"/>
                <a:satOff val="39811"/>
                <a:lumOff val="8628"/>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it-IT" sz="1800" kern="1200" dirty="0">
              <a:solidFill>
                <a:schemeClr val="tx1"/>
              </a:solidFill>
            </a:rPr>
            <a:t>La parzialità della sua strategia di ricerca lo porta a convincersi della verità di ipotesi sbagliate: </a:t>
          </a:r>
          <a:r>
            <a:rPr lang="it-IT" sz="1800" b="1" i="1" kern="1200" dirty="0" err="1">
              <a:solidFill>
                <a:schemeClr val="tx1"/>
              </a:solidFill>
            </a:rPr>
            <a:t>confirmation</a:t>
          </a:r>
          <a:r>
            <a:rPr lang="it-IT" sz="1800" b="1" i="1" kern="1200" dirty="0">
              <a:solidFill>
                <a:schemeClr val="tx1"/>
              </a:solidFill>
            </a:rPr>
            <a:t> </a:t>
          </a:r>
          <a:r>
            <a:rPr lang="it-IT" sz="1800" b="1" i="1" kern="1200" dirty="0" err="1">
              <a:solidFill>
                <a:schemeClr val="tx1"/>
              </a:solidFill>
            </a:rPr>
            <a:t>bias</a:t>
          </a:r>
          <a:endParaRPr lang="en-US" sz="1800" kern="1200" dirty="0">
            <a:solidFill>
              <a:schemeClr val="tx1"/>
            </a:solidFill>
          </a:endParaRPr>
        </a:p>
      </dsp:txBody>
      <dsp:txXfrm>
        <a:off x="48319" y="3842858"/>
        <a:ext cx="4903486" cy="893182"/>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6CCB16-C57F-B843-8EBA-EF9978186B2E}">
      <dsp:nvSpPr>
        <dsp:cNvPr id="0" name=""/>
        <dsp:cNvSpPr/>
      </dsp:nvSpPr>
      <dsp:spPr>
        <a:xfrm>
          <a:off x="0" y="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BDFF9CE5-2FC1-E74E-BEE1-F57E5441CA8D}">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Per controllare un’ipotesi le persone esplorano soprattutto esempi positivi.</a:t>
          </a:r>
          <a:endParaRPr lang="en-US" sz="1400" kern="1200"/>
        </a:p>
      </dsp:txBody>
      <dsp:txXfrm>
        <a:off x="0" y="0"/>
        <a:ext cx="5000124" cy="1363480"/>
      </dsp:txXfrm>
    </dsp:sp>
    <dsp:sp modelId="{C4A26ED1-7D5F-1445-A9AC-E27A909A58ED}">
      <dsp:nvSpPr>
        <dsp:cNvPr id="0" name=""/>
        <dsp:cNvSpPr/>
      </dsp:nvSpPr>
      <dsp:spPr>
        <a:xfrm>
          <a:off x="0" y="136348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E4CE778-0B3C-CE43-B6C4-40B5DF4E31F8}">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Nel compito 2-4-6 originale l’esplorazione di casi positivi comporta – in tutte quelle circostanze in cui le ipotesi del partecipante sono troppo specifiche, ma si riferiscono comunque a numeri crescenti – la raccolta selettiva di sole conferme; la fiducia del partecipante nella sua ipotesi, alla vista di ripetute conferme, cresce, fino a convincerlo (erroneamente) della correttezza dell’ipotesi.</a:t>
          </a:r>
          <a:endParaRPr lang="en-US" sz="1400" kern="1200"/>
        </a:p>
      </dsp:txBody>
      <dsp:txXfrm>
        <a:off x="0" y="1363480"/>
        <a:ext cx="5000124" cy="1363480"/>
      </dsp:txXfrm>
    </dsp:sp>
    <dsp:sp modelId="{096DEA0D-1846-704D-A7C0-2C23E0D06150}">
      <dsp:nvSpPr>
        <dsp:cNvPr id="0" name=""/>
        <dsp:cNvSpPr/>
      </dsp:nvSpPr>
      <dsp:spPr>
        <a:xfrm>
          <a:off x="0" y="272696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F68D1076-14BF-2E4F-9FE9-E1DBB8769837}">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L’esplorazione di esempi negativi qualche volta si manifesta, ma ciò avviene soprattutto in fasi avanzate del controllo, dopo che sono stati esplorati diversi casi positivi.</a:t>
          </a:r>
          <a:endParaRPr lang="en-US" sz="1400" kern="1200"/>
        </a:p>
      </dsp:txBody>
      <dsp:txXfrm>
        <a:off x="0" y="2726960"/>
        <a:ext cx="5000124" cy="1363480"/>
      </dsp:txXfrm>
    </dsp:sp>
    <dsp:sp modelId="{1DEDAF99-3284-9548-9028-940688015EBD}">
      <dsp:nvSpPr>
        <dsp:cNvPr id="0" name=""/>
        <dsp:cNvSpPr/>
      </dsp:nvSpPr>
      <dsp:spPr>
        <a:xfrm>
          <a:off x="0" y="4090440"/>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2D613C1-5F9B-4E48-9B17-59820B7D28B9}">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it-IT" sz="1400" kern="1200"/>
            <a:t>Molti individui formulano e controllano una sola ipotesi alla volta, invece di produrre e comparare tra loro più ipotesi alternative. In alcuni casi i partecipanti che hanno appena dichiarato una regola errata non riescono, almeno per un certo tempo, a “distaccarsi” da essa, e a generare un’alternativa sensata.</a:t>
          </a:r>
          <a:endParaRPr lang="en-US" sz="1400" kern="1200"/>
        </a:p>
      </dsp:txBody>
      <dsp:txXfrm>
        <a:off x="0" y="4090440"/>
        <a:ext cx="5000124" cy="1363480"/>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5A7452-58D5-9844-B6B8-73807954A573}">
      <dsp:nvSpPr>
        <dsp:cNvPr id="0" name=""/>
        <dsp:cNvSpPr/>
      </dsp:nvSpPr>
      <dsp:spPr>
        <a:xfrm>
          <a:off x="0" y="1254514"/>
          <a:ext cx="5000124" cy="552825"/>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8065" tIns="270764" rIns="388065" bIns="92456" numCol="1" spcCol="1270" anchor="t" anchorCtr="0">
          <a:noAutofit/>
        </a:bodyPr>
        <a:lstStyle/>
        <a:p>
          <a:pPr marL="114300" lvl="1" indent="-114300" algn="l" defTabSz="577850">
            <a:lnSpc>
              <a:spcPct val="90000"/>
            </a:lnSpc>
            <a:spcBef>
              <a:spcPct val="0"/>
            </a:spcBef>
            <a:spcAft>
              <a:spcPct val="15000"/>
            </a:spcAft>
            <a:buChar char="•"/>
          </a:pPr>
          <a:r>
            <a:rPr lang="it-IT" sz="1300" kern="1200"/>
            <a:t>(dove p è D e q è 3)</a:t>
          </a:r>
          <a:endParaRPr lang="en-US" sz="1300" kern="1200"/>
        </a:p>
      </dsp:txBody>
      <dsp:txXfrm>
        <a:off x="0" y="1254514"/>
        <a:ext cx="5000124" cy="552825"/>
      </dsp:txXfrm>
    </dsp:sp>
    <dsp:sp modelId="{65D99F70-1EDF-324E-82C3-78C4C9250EA8}">
      <dsp:nvSpPr>
        <dsp:cNvPr id="0" name=""/>
        <dsp:cNvSpPr/>
      </dsp:nvSpPr>
      <dsp:spPr>
        <a:xfrm>
          <a:off x="250006" y="1062634"/>
          <a:ext cx="3500086" cy="383760"/>
        </a:xfrm>
        <a:prstGeom prst="roundRect">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577850">
            <a:lnSpc>
              <a:spcPct val="90000"/>
            </a:lnSpc>
            <a:spcBef>
              <a:spcPct val="0"/>
            </a:spcBef>
            <a:spcAft>
              <a:spcPct val="35000"/>
            </a:spcAft>
            <a:buNone/>
          </a:pPr>
          <a:r>
            <a:rPr lang="it-IT" sz="1300" kern="1200"/>
            <a:t>La regola ha la forma di un’implicazione p</a:t>
          </a:r>
          <a:r>
            <a:rPr lang="it-IT" sz="1300" kern="1200">
              <a:sym typeface="Wingdings" panose="05000000000000000000" pitchFamily="2" charset="2"/>
            </a:rPr>
            <a:t></a:t>
          </a:r>
          <a:r>
            <a:rPr lang="it-IT" sz="1300" kern="1200"/>
            <a:t>q</a:t>
          </a:r>
          <a:endParaRPr lang="en-US" sz="1300" kern="1200"/>
        </a:p>
      </dsp:txBody>
      <dsp:txXfrm>
        <a:off x="268740" y="1081368"/>
        <a:ext cx="3462618" cy="346292"/>
      </dsp:txXfrm>
    </dsp:sp>
    <dsp:sp modelId="{5C840187-1248-2F4D-A9F8-3E5BAD1448C5}">
      <dsp:nvSpPr>
        <dsp:cNvPr id="0" name=""/>
        <dsp:cNvSpPr/>
      </dsp:nvSpPr>
      <dsp:spPr>
        <a:xfrm>
          <a:off x="0" y="2069420"/>
          <a:ext cx="5000124" cy="552825"/>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8065" tIns="270764" rIns="388065" bIns="92456" numCol="1" spcCol="1270" anchor="t" anchorCtr="0">
          <a:noAutofit/>
        </a:bodyPr>
        <a:lstStyle/>
        <a:p>
          <a:pPr marL="114300" lvl="1" indent="-114300" algn="l" defTabSz="577850">
            <a:lnSpc>
              <a:spcPct val="90000"/>
            </a:lnSpc>
            <a:spcBef>
              <a:spcPct val="0"/>
            </a:spcBef>
            <a:spcAft>
              <a:spcPct val="15000"/>
            </a:spcAft>
            <a:buChar char="•"/>
          </a:pPr>
          <a:r>
            <a:rPr lang="it-IT" sz="1300" kern="1200"/>
            <a:t>Afferma l’antecedente (carta D)</a:t>
          </a:r>
          <a:endParaRPr lang="en-US" sz="1300" kern="1200"/>
        </a:p>
      </dsp:txBody>
      <dsp:txXfrm>
        <a:off x="0" y="2069420"/>
        <a:ext cx="5000124" cy="552825"/>
      </dsp:txXfrm>
    </dsp:sp>
    <dsp:sp modelId="{D38BD66D-F865-0547-9629-E0778E51A1A0}">
      <dsp:nvSpPr>
        <dsp:cNvPr id="0" name=""/>
        <dsp:cNvSpPr/>
      </dsp:nvSpPr>
      <dsp:spPr>
        <a:xfrm>
          <a:off x="250006" y="1877540"/>
          <a:ext cx="3500086" cy="383760"/>
        </a:xfrm>
        <a:prstGeom prst="roundRect">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577850">
            <a:lnSpc>
              <a:spcPct val="90000"/>
            </a:lnSpc>
            <a:spcBef>
              <a:spcPct val="0"/>
            </a:spcBef>
            <a:spcAft>
              <a:spcPct val="35000"/>
            </a:spcAft>
            <a:buNone/>
          </a:pPr>
          <a:r>
            <a:rPr lang="it-IT" sz="1300" kern="1200"/>
            <a:t>Le scelte possibili sono il caso p</a:t>
          </a:r>
          <a:endParaRPr lang="en-US" sz="1300" kern="1200"/>
        </a:p>
      </dsp:txBody>
      <dsp:txXfrm>
        <a:off x="268740" y="1896274"/>
        <a:ext cx="3462618" cy="346292"/>
      </dsp:txXfrm>
    </dsp:sp>
    <dsp:sp modelId="{0E11F537-5979-594A-861A-AD47435033F5}">
      <dsp:nvSpPr>
        <dsp:cNvPr id="0" name=""/>
        <dsp:cNvSpPr/>
      </dsp:nvSpPr>
      <dsp:spPr>
        <a:xfrm>
          <a:off x="0" y="2884325"/>
          <a:ext cx="5000124" cy="3276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A3B984EB-D62D-F14A-9E36-23D2AE202CEA}">
      <dsp:nvSpPr>
        <dsp:cNvPr id="0" name=""/>
        <dsp:cNvSpPr/>
      </dsp:nvSpPr>
      <dsp:spPr>
        <a:xfrm>
          <a:off x="250006" y="2692445"/>
          <a:ext cx="3500086" cy="383760"/>
        </a:xfrm>
        <a:prstGeom prst="roundRect">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577850">
            <a:lnSpc>
              <a:spcPct val="90000"/>
            </a:lnSpc>
            <a:spcBef>
              <a:spcPct val="0"/>
            </a:spcBef>
            <a:spcAft>
              <a:spcPct val="35000"/>
            </a:spcAft>
            <a:buNone/>
          </a:pPr>
          <a:r>
            <a:rPr lang="it-IT" sz="1300" kern="1200"/>
            <a:t>Il caso ¬p, che nega l’antecedente (B)</a:t>
          </a:r>
          <a:endParaRPr lang="en-US" sz="1300" kern="1200"/>
        </a:p>
      </dsp:txBody>
      <dsp:txXfrm>
        <a:off x="268740" y="2711179"/>
        <a:ext cx="3462618" cy="346292"/>
      </dsp:txXfrm>
    </dsp:sp>
    <dsp:sp modelId="{CD14C179-E14E-5F41-B433-67475B7E9155}">
      <dsp:nvSpPr>
        <dsp:cNvPr id="0" name=""/>
        <dsp:cNvSpPr/>
      </dsp:nvSpPr>
      <dsp:spPr>
        <a:xfrm>
          <a:off x="0" y="3474005"/>
          <a:ext cx="5000124" cy="3276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2E404AE-406C-784F-AD15-FC357F9E751F}">
      <dsp:nvSpPr>
        <dsp:cNvPr id="0" name=""/>
        <dsp:cNvSpPr/>
      </dsp:nvSpPr>
      <dsp:spPr>
        <a:xfrm>
          <a:off x="250006" y="3282125"/>
          <a:ext cx="3500086" cy="383760"/>
        </a:xfrm>
        <a:prstGeom prst="roundRect">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577850">
            <a:lnSpc>
              <a:spcPct val="90000"/>
            </a:lnSpc>
            <a:spcBef>
              <a:spcPct val="0"/>
            </a:spcBef>
            <a:spcAft>
              <a:spcPct val="35000"/>
            </a:spcAft>
            <a:buNone/>
          </a:pPr>
          <a:r>
            <a:rPr lang="it-IT" sz="1300" kern="1200"/>
            <a:t>Il caso q, che afferma il conseguente (3)</a:t>
          </a:r>
          <a:endParaRPr lang="en-US" sz="1300" kern="1200"/>
        </a:p>
      </dsp:txBody>
      <dsp:txXfrm>
        <a:off x="268740" y="3300859"/>
        <a:ext cx="3462618" cy="346292"/>
      </dsp:txXfrm>
    </dsp:sp>
    <dsp:sp modelId="{C5C7DFF7-7D69-4F45-9EF6-D81FF4A69AA1}">
      <dsp:nvSpPr>
        <dsp:cNvPr id="0" name=""/>
        <dsp:cNvSpPr/>
      </dsp:nvSpPr>
      <dsp:spPr>
        <a:xfrm>
          <a:off x="0" y="4063685"/>
          <a:ext cx="5000124" cy="327600"/>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0AACEAEA-A84D-2444-9A78-3DB93DCF2283}">
      <dsp:nvSpPr>
        <dsp:cNvPr id="0" name=""/>
        <dsp:cNvSpPr/>
      </dsp:nvSpPr>
      <dsp:spPr>
        <a:xfrm>
          <a:off x="250006" y="3871805"/>
          <a:ext cx="3500086" cy="383760"/>
        </a:xfrm>
        <a:prstGeom prst="roundRect">
          <a:avLst/>
        </a:prstGeom>
        <a:gradFill rotWithShape="0">
          <a:gsLst>
            <a:gs pos="0">
              <a:schemeClr val="accent4">
                <a:hueOff val="0"/>
                <a:satOff val="0"/>
                <a:lumOff val="0"/>
                <a:alphaOff val="0"/>
                <a:tint val="100000"/>
                <a:shade val="100000"/>
                <a:satMod val="130000"/>
              </a:schemeClr>
            </a:gs>
            <a:gs pos="100000">
              <a:schemeClr val="accent4">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577850">
            <a:lnSpc>
              <a:spcPct val="90000"/>
            </a:lnSpc>
            <a:spcBef>
              <a:spcPct val="0"/>
            </a:spcBef>
            <a:spcAft>
              <a:spcPct val="35000"/>
            </a:spcAft>
            <a:buNone/>
          </a:pPr>
          <a:r>
            <a:rPr lang="it-IT" sz="1300" kern="1200"/>
            <a:t>Il caso ¬q, che nega il conseguente (7)</a:t>
          </a:r>
          <a:endParaRPr lang="en-US" sz="1300" kern="1200"/>
        </a:p>
      </dsp:txBody>
      <dsp:txXfrm>
        <a:off x="268740" y="3890539"/>
        <a:ext cx="3462618" cy="346292"/>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D6AD2-695A-A14E-8D85-8A26FB2CC1E7}">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04438FB5-301F-D84B-A85D-0D956F4F4AAF}">
      <dsp:nvSpPr>
        <dsp:cNvPr id="0" name=""/>
        <dsp:cNvSpPr/>
      </dsp:nvSpPr>
      <dsp:spPr>
        <a:xfrm>
          <a:off x="0" y="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kern="1200"/>
            <a:t>Quasi tutti scelgono correttamente D (p)</a:t>
          </a:r>
          <a:endParaRPr lang="en-US" sz="3100" kern="1200"/>
        </a:p>
      </dsp:txBody>
      <dsp:txXfrm>
        <a:off x="0" y="0"/>
        <a:ext cx="5000124" cy="1363480"/>
      </dsp:txXfrm>
    </dsp:sp>
    <dsp:sp modelId="{6403F025-5C1A-F347-B976-64EC06ADEB7B}">
      <dsp:nvSpPr>
        <dsp:cNvPr id="0" name=""/>
        <dsp:cNvSpPr/>
      </dsp:nvSpPr>
      <dsp:spPr>
        <a:xfrm>
          <a:off x="0" y="136348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CD0234B5-C102-734E-BF66-AF1BB9BA2F5F}">
      <dsp:nvSpPr>
        <dsp:cNvPr id="0" name=""/>
        <dsp:cNvSpPr/>
      </dsp:nvSpPr>
      <dsp:spPr>
        <a:xfrm>
          <a:off x="0" y="136348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kern="1200"/>
            <a:t>Quasi nessuno sceglie – correttamente – B (¬p)</a:t>
          </a:r>
          <a:endParaRPr lang="en-US" sz="3100" kern="1200"/>
        </a:p>
      </dsp:txBody>
      <dsp:txXfrm>
        <a:off x="0" y="1363480"/>
        <a:ext cx="5000124" cy="1363480"/>
      </dsp:txXfrm>
    </dsp:sp>
    <dsp:sp modelId="{D9F37D08-A223-E64F-ADA1-05EC9ADDFB27}">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7A6787D-127F-3244-BF4C-79E515E2A86A}">
      <dsp:nvSpPr>
        <dsp:cNvPr id="0" name=""/>
        <dsp:cNvSpPr/>
      </dsp:nvSpPr>
      <dsp:spPr>
        <a:xfrm>
          <a:off x="0" y="272696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kern="1200"/>
            <a:t>Molti (dal 60% al 75%) scelgono erroneamente 3 (q)</a:t>
          </a:r>
          <a:endParaRPr lang="en-US" sz="3100" kern="1200"/>
        </a:p>
      </dsp:txBody>
      <dsp:txXfrm>
        <a:off x="0" y="2726960"/>
        <a:ext cx="5000124" cy="1363480"/>
      </dsp:txXfrm>
    </dsp:sp>
    <dsp:sp modelId="{2CAA0383-D03F-CE4F-86D4-63FE4EB8C5B4}">
      <dsp:nvSpPr>
        <dsp:cNvPr id="0" name=""/>
        <dsp:cNvSpPr/>
      </dsp:nvSpPr>
      <dsp:spPr>
        <a:xfrm>
          <a:off x="0" y="409044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36BE58B-D52B-084D-A400-2FF7ED1A7A24}">
      <dsp:nvSpPr>
        <dsp:cNvPr id="0" name=""/>
        <dsp:cNvSpPr/>
      </dsp:nvSpPr>
      <dsp:spPr>
        <a:xfrm>
          <a:off x="0" y="4090440"/>
          <a:ext cx="5000124"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90000"/>
            </a:lnSpc>
            <a:spcBef>
              <a:spcPct val="0"/>
            </a:spcBef>
            <a:spcAft>
              <a:spcPct val="35000"/>
            </a:spcAft>
            <a:buNone/>
          </a:pPr>
          <a:r>
            <a:rPr lang="it-IT" sz="3100" b="1" kern="1200"/>
            <a:t>Meno del 10% dei partecipanti sceglie 7 (¬q)</a:t>
          </a:r>
          <a:endParaRPr lang="en-US" sz="3100" kern="1200"/>
        </a:p>
      </dsp:txBody>
      <dsp:txXfrm>
        <a:off x="0" y="4090440"/>
        <a:ext cx="5000124" cy="1363480"/>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74E721-31A6-495D-9562-5A444A8ECC6D}">
      <dsp:nvSpPr>
        <dsp:cNvPr id="0" name=""/>
        <dsp:cNvSpPr/>
      </dsp:nvSpPr>
      <dsp:spPr>
        <a:xfrm>
          <a:off x="884935" y="296402"/>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A9F785-8B21-4D66-AE06-C26718E203D1}">
      <dsp:nvSpPr>
        <dsp:cNvPr id="0" name=""/>
        <dsp:cNvSpPr/>
      </dsp:nvSpPr>
      <dsp:spPr>
        <a:xfrm>
          <a:off x="1352935" y="76440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86027A3-AC48-46AD-A598-C1B5B5159317}">
      <dsp:nvSpPr>
        <dsp:cNvPr id="0" name=""/>
        <dsp:cNvSpPr/>
      </dsp:nvSpPr>
      <dsp:spPr>
        <a:xfrm>
          <a:off x="182935"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it-IT" sz="2400" kern="1200"/>
            <a:t>Fase di </a:t>
          </a:r>
          <a:r>
            <a:rPr lang="it-IT" sz="2400" b="1" kern="1200"/>
            <a:t>esplorazione</a:t>
          </a:r>
          <a:r>
            <a:rPr lang="it-IT" sz="2400" kern="1200"/>
            <a:t>, o di </a:t>
          </a:r>
          <a:r>
            <a:rPr lang="it-IT" sz="2400" b="1" kern="1200"/>
            <a:t>ricerca di informazion</a:t>
          </a:r>
          <a:r>
            <a:rPr lang="it-IT" sz="2400" kern="1200"/>
            <a:t>i</a:t>
          </a:r>
          <a:endParaRPr lang="en-US" sz="2400" kern="1200"/>
        </a:p>
      </dsp:txBody>
      <dsp:txXfrm>
        <a:off x="182935" y="3176402"/>
        <a:ext cx="3600000" cy="720000"/>
      </dsp:txXfrm>
    </dsp:sp>
    <dsp:sp modelId="{D43FCC6C-268A-4F69-AB24-F310C4D41101}">
      <dsp:nvSpPr>
        <dsp:cNvPr id="0" name=""/>
        <dsp:cNvSpPr/>
      </dsp:nvSpPr>
      <dsp:spPr>
        <a:xfrm>
          <a:off x="5114935" y="296402"/>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48D3C1-C11E-4217-99F6-E77B376A8192}">
      <dsp:nvSpPr>
        <dsp:cNvPr id="0" name=""/>
        <dsp:cNvSpPr/>
      </dsp:nvSpPr>
      <dsp:spPr>
        <a:xfrm>
          <a:off x="5582935" y="76440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5A56072-6B5B-4081-A73E-DEC5A4341BFF}">
      <dsp:nvSpPr>
        <dsp:cNvPr id="0" name=""/>
        <dsp:cNvSpPr/>
      </dsp:nvSpPr>
      <dsp:spPr>
        <a:xfrm>
          <a:off x="4412935"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it-IT" sz="2400" kern="1200"/>
            <a:t>Fase di </a:t>
          </a:r>
          <a:r>
            <a:rPr lang="it-IT" sz="2400" b="1" kern="1200"/>
            <a:t>valutazione </a:t>
          </a:r>
          <a:r>
            <a:rPr lang="it-IT" sz="2400" kern="1200"/>
            <a:t>delle informazioni raccolte</a:t>
          </a:r>
          <a:endParaRPr lang="en-US" sz="2400" kern="1200"/>
        </a:p>
      </dsp:txBody>
      <dsp:txXfrm>
        <a:off x="4412935" y="3176402"/>
        <a:ext cx="3600000" cy="72000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3C6AF7-B85A-734C-8817-5A635F4E7C0E}">
      <dsp:nvSpPr>
        <dsp:cNvPr id="0" name=""/>
        <dsp:cNvSpPr/>
      </dsp:nvSpPr>
      <dsp:spPr>
        <a:xfrm>
          <a:off x="0" y="28427"/>
          <a:ext cx="8195871" cy="7956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a:t>Un antecedente ipotetico H comporta una serie di conseguenze: H → f</a:t>
          </a:r>
          <a:r>
            <a:rPr lang="it-IT" sz="2000" kern="1200" baseline="-25000"/>
            <a:t>1</a:t>
          </a:r>
          <a:r>
            <a:rPr lang="it-IT" sz="2000" kern="1200"/>
            <a:t>, f</a:t>
          </a:r>
          <a:r>
            <a:rPr lang="it-IT" sz="2000" kern="1200" baseline="-25000"/>
            <a:t>2</a:t>
          </a:r>
          <a:r>
            <a:rPr lang="it-IT" sz="2000" kern="1200"/>
            <a:t>, f</a:t>
          </a:r>
          <a:r>
            <a:rPr lang="it-IT" sz="2000" kern="1200" baseline="-25000"/>
            <a:t>3</a:t>
          </a:r>
          <a:r>
            <a:rPr lang="it-IT" sz="2000" kern="1200"/>
            <a:t>, …, f</a:t>
          </a:r>
          <a:r>
            <a:rPr lang="it-IT" sz="2000" kern="1200" baseline="-25000"/>
            <a:t>n</a:t>
          </a:r>
          <a:endParaRPr lang="en-US" sz="2000" kern="1200"/>
        </a:p>
      </dsp:txBody>
      <dsp:txXfrm>
        <a:off x="38838" y="67265"/>
        <a:ext cx="8118195" cy="717924"/>
      </dsp:txXfrm>
    </dsp:sp>
    <dsp:sp modelId="{ACFE26CC-EFD6-534D-94DD-1B4D62A1802A}">
      <dsp:nvSpPr>
        <dsp:cNvPr id="0" name=""/>
        <dsp:cNvSpPr/>
      </dsp:nvSpPr>
      <dsp:spPr>
        <a:xfrm>
          <a:off x="0" y="881627"/>
          <a:ext cx="8195871" cy="795600"/>
        </a:xfrm>
        <a:prstGeom prst="roundRect">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a:t>Ciascuna con grado di probabilità p(f</a:t>
          </a:r>
          <a:r>
            <a:rPr lang="it-IT" sz="2000" kern="1200" baseline="-25000"/>
            <a:t>i</a:t>
          </a:r>
          <a:r>
            <a:rPr lang="it-IT" sz="2000" kern="1200"/>
            <a:t>|H)</a:t>
          </a:r>
          <a:endParaRPr lang="en-US" sz="2000" kern="1200"/>
        </a:p>
      </dsp:txBody>
      <dsp:txXfrm>
        <a:off x="38838" y="920465"/>
        <a:ext cx="8118195" cy="717924"/>
      </dsp:txXfrm>
    </dsp:sp>
    <dsp:sp modelId="{B131B52A-F31D-E148-83EB-9DC922FF711B}">
      <dsp:nvSpPr>
        <dsp:cNvPr id="0" name=""/>
        <dsp:cNvSpPr/>
      </dsp:nvSpPr>
      <dsp:spPr>
        <a:xfrm>
          <a:off x="0" y="1734827"/>
          <a:ext cx="8195871" cy="795600"/>
        </a:xfrm>
        <a:prstGeom prst="roundRect">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a:t>f</a:t>
          </a:r>
          <a:r>
            <a:rPr lang="it-IT" sz="2000" kern="1200" baseline="-25000"/>
            <a:t>i</a:t>
          </a:r>
          <a:r>
            <a:rPr lang="it-IT" sz="2000" kern="1200"/>
            <a:t> può discriminare tra H e il suo complemento (¬H) se e solo se p(f</a:t>
          </a:r>
          <a:r>
            <a:rPr lang="it-IT" sz="2000" kern="1200" baseline="-25000"/>
            <a:t>i</a:t>
          </a:r>
          <a:r>
            <a:rPr lang="it-IT" sz="2000" kern="1200"/>
            <a:t>|H)≠ p(f</a:t>
          </a:r>
          <a:r>
            <a:rPr lang="it-IT" sz="2000" kern="1200" baseline="-25000"/>
            <a:t>i</a:t>
          </a:r>
          <a:r>
            <a:rPr lang="it-IT" sz="2000" kern="1200"/>
            <a:t>|¬H)</a:t>
          </a:r>
          <a:endParaRPr lang="en-US" sz="2000" kern="1200"/>
        </a:p>
      </dsp:txBody>
      <dsp:txXfrm>
        <a:off x="38838" y="1773665"/>
        <a:ext cx="8118195" cy="717924"/>
      </dsp:txXfrm>
    </dsp:sp>
    <dsp:sp modelId="{43F22075-7A5C-F245-9807-86BC93377F6E}">
      <dsp:nvSpPr>
        <dsp:cNvPr id="0" name=""/>
        <dsp:cNvSpPr/>
      </dsp:nvSpPr>
      <dsp:spPr>
        <a:xfrm>
          <a:off x="0" y="2530427"/>
          <a:ext cx="8195871" cy="331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19"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it-IT" sz="1600" kern="1200"/>
            <a:t>cioè se LR(f</a:t>
          </a:r>
          <a:r>
            <a:rPr lang="it-IT" sz="1600" kern="1200" baseline="-25000"/>
            <a:t>iH</a:t>
          </a:r>
          <a:r>
            <a:rPr lang="it-IT" sz="1600" kern="1200"/>
            <a:t>) ≠1</a:t>
          </a:r>
          <a:endParaRPr lang="en-US" sz="1600" kern="1200"/>
        </a:p>
      </dsp:txBody>
      <dsp:txXfrm>
        <a:off x="0" y="2530427"/>
        <a:ext cx="8195871" cy="331200"/>
      </dsp:txXfrm>
    </dsp:sp>
    <dsp:sp modelId="{47EB442E-4AA6-F84C-A343-8B4860FFEB8C}">
      <dsp:nvSpPr>
        <dsp:cNvPr id="0" name=""/>
        <dsp:cNvSpPr/>
      </dsp:nvSpPr>
      <dsp:spPr>
        <a:xfrm>
          <a:off x="0" y="2861627"/>
          <a:ext cx="8195871" cy="79560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it-IT" sz="2000" kern="1200"/>
            <a:t>Il controllo di una di queste conseguenze f</a:t>
          </a:r>
          <a:r>
            <a:rPr lang="it-IT" sz="2000" kern="1200" baseline="-25000"/>
            <a:t>i</a:t>
          </a:r>
          <a:r>
            <a:rPr lang="it-IT" sz="2000" kern="1200"/>
            <a:t> è </a:t>
          </a:r>
          <a:r>
            <a:rPr lang="it-IT" sz="2000" b="1" kern="1200"/>
            <a:t>un test di H</a:t>
          </a:r>
          <a:endParaRPr lang="en-US" sz="2000" kern="1200"/>
        </a:p>
      </dsp:txBody>
      <dsp:txXfrm>
        <a:off x="38838" y="2900465"/>
        <a:ext cx="8118195" cy="717924"/>
      </dsp:txXfrm>
    </dsp:sp>
    <dsp:sp modelId="{845E7111-DACA-B441-A358-52205C2D4D23}">
      <dsp:nvSpPr>
        <dsp:cNvPr id="0" name=""/>
        <dsp:cNvSpPr/>
      </dsp:nvSpPr>
      <dsp:spPr>
        <a:xfrm>
          <a:off x="0" y="3657227"/>
          <a:ext cx="8195871" cy="5071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0219" tIns="25400" rIns="142240" bIns="25400" numCol="1" spcCol="1270" anchor="t" anchorCtr="0">
          <a:noAutofit/>
        </a:bodyPr>
        <a:lstStyle/>
        <a:p>
          <a:pPr marL="171450" lvl="1" indent="-171450" algn="l" defTabSz="711200">
            <a:lnSpc>
              <a:spcPct val="90000"/>
            </a:lnSpc>
            <a:spcBef>
              <a:spcPct val="0"/>
            </a:spcBef>
            <a:spcAft>
              <a:spcPct val="20000"/>
            </a:spcAft>
            <a:buChar char="•"/>
          </a:pPr>
          <a:r>
            <a:rPr lang="it-IT" sz="1600" kern="1200"/>
            <a:t>ossia una “domanda dicotomica” (“f</a:t>
          </a:r>
          <a:r>
            <a:rPr lang="it-IT" sz="1600" kern="1200" baseline="-25000"/>
            <a:t>i</a:t>
          </a:r>
          <a:r>
            <a:rPr lang="it-IT" sz="1600" kern="1200"/>
            <a:t> è vero o falso?”) volta a incrementare o ridurre la fiducia verso H.</a:t>
          </a:r>
          <a:endParaRPr lang="en-US" sz="1600" kern="1200"/>
        </a:p>
      </dsp:txBody>
      <dsp:txXfrm>
        <a:off x="0" y="3657227"/>
        <a:ext cx="8195871" cy="50715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F4452A-E111-4D32-9280-A0F2F345465C}">
      <dsp:nvSpPr>
        <dsp:cNvPr id="0" name=""/>
        <dsp:cNvSpPr/>
      </dsp:nvSpPr>
      <dsp:spPr>
        <a:xfrm>
          <a:off x="884935"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ECDE0F9-AE80-4770-93D4-736CF217CA6D}">
      <dsp:nvSpPr>
        <dsp:cNvPr id="0" name=""/>
        <dsp:cNvSpPr/>
      </dsp:nvSpPr>
      <dsp:spPr>
        <a:xfrm>
          <a:off x="1352935" y="76440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AD51610-D6C5-449A-9456-2EB63F7BF49F}">
      <dsp:nvSpPr>
        <dsp:cNvPr id="0" name=""/>
        <dsp:cNvSpPr/>
      </dsp:nvSpPr>
      <dsp:spPr>
        <a:xfrm>
          <a:off x="182935"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it-IT" sz="1200" kern="1200"/>
            <a:t>Una strategia di esplorazione consiste nella </a:t>
          </a:r>
          <a:r>
            <a:rPr lang="it-IT" sz="1200" b="1" kern="1200"/>
            <a:t>preferenza per alcuni test rispetto ad altri</a:t>
          </a:r>
          <a:endParaRPr lang="en-US" sz="1200" kern="1200"/>
        </a:p>
      </dsp:txBody>
      <dsp:txXfrm>
        <a:off x="182935" y="3176402"/>
        <a:ext cx="3600000" cy="720000"/>
      </dsp:txXfrm>
    </dsp:sp>
    <dsp:sp modelId="{4A51A440-030B-4156-ADEC-8FC679189D6C}">
      <dsp:nvSpPr>
        <dsp:cNvPr id="0" name=""/>
        <dsp:cNvSpPr/>
      </dsp:nvSpPr>
      <dsp:spPr>
        <a:xfrm>
          <a:off x="5114935"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EB6283-6C86-43A8-8739-BB4EEF9B4082}">
      <dsp:nvSpPr>
        <dsp:cNvPr id="0" name=""/>
        <dsp:cNvSpPr/>
      </dsp:nvSpPr>
      <dsp:spPr>
        <a:xfrm>
          <a:off x="5582935" y="76440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5E8BE97-F4B3-4FDF-A5AC-01C9846CA148}">
      <dsp:nvSpPr>
        <dsp:cNvPr id="0" name=""/>
        <dsp:cNvSpPr/>
      </dsp:nvSpPr>
      <dsp:spPr>
        <a:xfrm>
          <a:off x="4412935"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it-IT" sz="1200" kern="1200"/>
            <a:t>Gli studi sull’esplorazione si concentrano su quali domande preferiamo porre per sviluppare, confermare, confutare o correggere le nostre congetture, credenze, opinioni.</a:t>
          </a:r>
          <a:endParaRPr lang="en-US" sz="1200" kern="1200"/>
        </a:p>
      </dsp:txBody>
      <dsp:txXfrm>
        <a:off x="4412935" y="3176402"/>
        <a:ext cx="3600000" cy="72000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A76BBD-51DC-504A-9EA4-7D46A3041B75}">
      <dsp:nvSpPr>
        <dsp:cNvPr id="0" name=""/>
        <dsp:cNvSpPr/>
      </dsp:nvSpPr>
      <dsp:spPr>
        <a:xfrm>
          <a:off x="0" y="0"/>
          <a:ext cx="8195871" cy="419280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9824" tIns="369824" rIns="369824" bIns="369824" numCol="1" spcCol="1270" anchor="ctr" anchorCtr="0">
          <a:noAutofit/>
        </a:bodyPr>
        <a:lstStyle/>
        <a:p>
          <a:pPr marL="0" lvl="0" indent="0" algn="ctr" defTabSz="2311400">
            <a:lnSpc>
              <a:spcPct val="90000"/>
            </a:lnSpc>
            <a:spcBef>
              <a:spcPct val="0"/>
            </a:spcBef>
            <a:spcAft>
              <a:spcPct val="35000"/>
            </a:spcAft>
            <a:buNone/>
          </a:pPr>
          <a:r>
            <a:rPr lang="it-IT" sz="5200" kern="1200"/>
            <a:t>Ogni test dicotomico f</a:t>
          </a:r>
          <a:r>
            <a:rPr lang="it-IT" sz="5200" kern="1200" baseline="-25000"/>
            <a:t>i</a:t>
          </a:r>
          <a:r>
            <a:rPr lang="it-IT" sz="5200" kern="1200"/>
            <a:t> è descritto da due parametri:</a:t>
          </a:r>
          <a:endParaRPr lang="en-US" sz="5200" kern="1200"/>
        </a:p>
      </dsp:txBody>
      <dsp:txXfrm>
        <a:off x="0" y="0"/>
        <a:ext cx="8195871" cy="2264114"/>
      </dsp:txXfrm>
    </dsp:sp>
    <dsp:sp modelId="{8AD491B8-91EB-3F43-87C2-4C73D1561056}">
      <dsp:nvSpPr>
        <dsp:cNvPr id="0" name=""/>
        <dsp:cNvSpPr/>
      </dsp:nvSpPr>
      <dsp:spPr>
        <a:xfrm>
          <a:off x="0" y="2180258"/>
          <a:ext cx="4097935" cy="1928690"/>
        </a:xfrm>
        <a:prstGeom prst="rect">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26670" rIns="149352" bIns="26670" numCol="1" spcCol="1270" anchor="t" anchorCtr="0">
          <a:noAutofit/>
        </a:bodyPr>
        <a:lstStyle/>
        <a:p>
          <a:pPr marL="0" lvl="0" indent="0" algn="l" defTabSz="933450">
            <a:lnSpc>
              <a:spcPct val="90000"/>
            </a:lnSpc>
            <a:spcBef>
              <a:spcPct val="0"/>
            </a:spcBef>
            <a:spcAft>
              <a:spcPct val="35000"/>
            </a:spcAft>
            <a:buNone/>
          </a:pPr>
          <a:r>
            <a:rPr lang="it-IT" sz="2100" b="1" kern="1200"/>
            <a:t>probabilità complessiva di ottenere la risposta positiva “sì, f</a:t>
          </a:r>
          <a:r>
            <a:rPr lang="it-IT" sz="2100" b="1" kern="1200" baseline="-25000"/>
            <a:t>i</a:t>
          </a:r>
          <a:r>
            <a:rPr lang="it-IT" sz="2100" b="1" kern="1200"/>
            <a:t> è vero” </a:t>
          </a:r>
          <a:endParaRPr lang="en-US" sz="2100" kern="1200"/>
        </a:p>
        <a:p>
          <a:pPr marL="171450" lvl="1" indent="-171450" algn="l" defTabSz="711200">
            <a:lnSpc>
              <a:spcPct val="90000"/>
            </a:lnSpc>
            <a:spcBef>
              <a:spcPct val="0"/>
            </a:spcBef>
            <a:spcAft>
              <a:spcPct val="15000"/>
            </a:spcAft>
            <a:buChar char="•"/>
          </a:pPr>
          <a:r>
            <a:rPr lang="it-IT" sz="1600" kern="1200"/>
            <a:t>complementare alla probabilità di ottenere la risposta negativa “no, f</a:t>
          </a:r>
          <a:r>
            <a:rPr lang="it-IT" sz="1600" kern="1200" baseline="-25000"/>
            <a:t>i</a:t>
          </a:r>
          <a:r>
            <a:rPr lang="it-IT" sz="1600" kern="1200"/>
            <a:t> è falso”</a:t>
          </a:r>
          <a:endParaRPr lang="en-US" sz="1600" kern="1200"/>
        </a:p>
        <a:p>
          <a:pPr marL="171450" lvl="1" indent="-171450" algn="l" defTabSz="711200">
            <a:lnSpc>
              <a:spcPct val="90000"/>
            </a:lnSpc>
            <a:spcBef>
              <a:spcPct val="0"/>
            </a:spcBef>
            <a:spcAft>
              <a:spcPct val="15000"/>
            </a:spcAft>
            <a:buChar char="•"/>
          </a:pPr>
          <a:r>
            <a:rPr lang="it-IT" sz="1600" kern="1200"/>
            <a:t>p(f</a:t>
          </a:r>
          <a:r>
            <a:rPr lang="it-IT" sz="1600" kern="1200" baseline="-25000"/>
            <a:t>i</a:t>
          </a:r>
          <a:r>
            <a:rPr lang="it-IT" sz="1600" kern="1200"/>
            <a:t>) = p(f</a:t>
          </a:r>
          <a:r>
            <a:rPr lang="it-IT" sz="1600" kern="1200" baseline="-25000"/>
            <a:t>i</a:t>
          </a:r>
          <a:r>
            <a:rPr lang="it-IT" sz="1600" kern="1200"/>
            <a:t> |H) x p(H) + p(f</a:t>
          </a:r>
          <a:r>
            <a:rPr lang="it-IT" sz="1600" kern="1200" baseline="-25000"/>
            <a:t>i</a:t>
          </a:r>
          <a:r>
            <a:rPr lang="it-IT" sz="1600" kern="1200"/>
            <a:t> |¬H) x p(¬H)</a:t>
          </a:r>
          <a:endParaRPr lang="en-US" sz="1600" kern="1200"/>
        </a:p>
      </dsp:txBody>
      <dsp:txXfrm>
        <a:off x="0" y="2180258"/>
        <a:ext cx="4097935" cy="1928690"/>
      </dsp:txXfrm>
    </dsp:sp>
    <dsp:sp modelId="{730F4981-CE8E-8244-B3AD-449DF09BA531}">
      <dsp:nvSpPr>
        <dsp:cNvPr id="0" name=""/>
        <dsp:cNvSpPr/>
      </dsp:nvSpPr>
      <dsp:spPr>
        <a:xfrm>
          <a:off x="4097935" y="2180258"/>
          <a:ext cx="4097935" cy="1928690"/>
        </a:xfrm>
        <a:prstGeom prst="rect">
          <a:avLst/>
        </a:prstGeom>
        <a:solidFill>
          <a:schemeClr val="accent2">
            <a:tint val="40000"/>
            <a:alpha val="90000"/>
            <a:hueOff val="5025821"/>
            <a:satOff val="-4378"/>
            <a:lumOff val="-6"/>
            <a:alphaOff val="0"/>
          </a:schemeClr>
        </a:solidFill>
        <a:ln w="25400" cap="flat" cmpd="sng" algn="ctr">
          <a:solidFill>
            <a:schemeClr val="accent2">
              <a:tint val="40000"/>
              <a:alpha val="90000"/>
              <a:hueOff val="5025821"/>
              <a:satOff val="-4378"/>
              <a:lumOff val="-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26670" rIns="149352" bIns="26670" numCol="1" spcCol="1270" anchor="t" anchorCtr="0">
          <a:noAutofit/>
        </a:bodyPr>
        <a:lstStyle/>
        <a:p>
          <a:pPr marL="0" lvl="0" indent="0" algn="l" defTabSz="933450">
            <a:lnSpc>
              <a:spcPct val="90000"/>
            </a:lnSpc>
            <a:spcBef>
              <a:spcPct val="0"/>
            </a:spcBef>
            <a:spcAft>
              <a:spcPct val="35000"/>
            </a:spcAft>
            <a:buNone/>
          </a:pPr>
          <a:r>
            <a:rPr lang="it-IT" sz="2100" b="1" kern="1200"/>
            <a:t>forza diagnostica delle due risposte f</a:t>
          </a:r>
          <a:r>
            <a:rPr lang="it-IT" sz="2100" b="1" kern="1200" baseline="-25000"/>
            <a:t>i</a:t>
          </a:r>
          <a:r>
            <a:rPr lang="it-IT" sz="2100" b="1" kern="1200"/>
            <a:t> e ¬f</a:t>
          </a:r>
          <a:r>
            <a:rPr lang="it-IT" sz="2100" b="1" kern="1200" baseline="-25000"/>
            <a:t>i</a:t>
          </a:r>
          <a:endParaRPr lang="en-US" sz="2100" kern="1200"/>
        </a:p>
        <a:p>
          <a:pPr marL="171450" lvl="1" indent="-171450" algn="l" defTabSz="711200">
            <a:lnSpc>
              <a:spcPct val="90000"/>
            </a:lnSpc>
            <a:spcBef>
              <a:spcPct val="0"/>
            </a:spcBef>
            <a:spcAft>
              <a:spcPct val="15000"/>
            </a:spcAft>
            <a:buChar char="•"/>
          </a:pPr>
          <a:r>
            <a:rPr lang="it-IT" sz="1600" kern="1200"/>
            <a:t>Espressa come LR, o il suo reciproco quando il LR è falsificante</a:t>
          </a:r>
          <a:endParaRPr lang="en-US" sz="1600" kern="1200"/>
        </a:p>
      </dsp:txBody>
      <dsp:txXfrm>
        <a:off x="4097935" y="2180258"/>
        <a:ext cx="4097935" cy="1928690"/>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0A56FD-4D19-9C40-B66A-B6DB1925062F}">
      <dsp:nvSpPr>
        <dsp:cNvPr id="0" name=""/>
        <dsp:cNvSpPr/>
      </dsp:nvSpPr>
      <dsp:spPr>
        <a:xfrm>
          <a:off x="429570" y="472"/>
          <a:ext cx="3346456" cy="2007873"/>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b="1" kern="1200" dirty="0" err="1">
              <a:solidFill>
                <a:schemeClr val="bg1"/>
              </a:solidFill>
            </a:rPr>
            <a:t>Diagnosticità</a:t>
          </a:r>
          <a:r>
            <a:rPr lang="it-IT" sz="1600" b="1" kern="1200" dirty="0">
              <a:solidFill>
                <a:schemeClr val="bg1"/>
              </a:solidFill>
            </a:rPr>
            <a:t> attesa (ES): </a:t>
          </a:r>
          <a:r>
            <a:rPr lang="it-IT" sz="1600" kern="1200" dirty="0">
              <a:solidFill>
                <a:schemeClr val="bg1"/>
              </a:solidFill>
            </a:rPr>
            <a:t>alcuni test, come il 4, hanno elevata </a:t>
          </a:r>
          <a:r>
            <a:rPr lang="it-IT" sz="1600" kern="1200" dirty="0" err="1">
              <a:solidFill>
                <a:schemeClr val="bg1"/>
              </a:solidFill>
            </a:rPr>
            <a:t>diagnosticità</a:t>
          </a:r>
          <a:r>
            <a:rPr lang="it-IT" sz="1600" kern="1200" dirty="0">
              <a:solidFill>
                <a:schemeClr val="bg1"/>
              </a:solidFill>
            </a:rPr>
            <a:t> attesa; altri, come il 6, non hanno alcun valore diagnostico.</a:t>
          </a:r>
          <a:endParaRPr lang="en-US" sz="1600" kern="1200" dirty="0">
            <a:solidFill>
              <a:schemeClr val="bg1"/>
            </a:solidFill>
          </a:endParaRPr>
        </a:p>
      </dsp:txBody>
      <dsp:txXfrm>
        <a:off x="429570" y="472"/>
        <a:ext cx="3346456" cy="2007873"/>
      </dsp:txXfrm>
    </dsp:sp>
    <dsp:sp modelId="{E5E0D4A1-A841-7A41-AB72-B7E94A461E14}">
      <dsp:nvSpPr>
        <dsp:cNvPr id="0" name=""/>
        <dsp:cNvSpPr/>
      </dsp:nvSpPr>
      <dsp:spPr>
        <a:xfrm>
          <a:off x="4110672" y="472"/>
          <a:ext cx="3346456" cy="2007873"/>
        </a:xfrm>
        <a:prstGeom prst="rect">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b="1" kern="1200" dirty="0">
              <a:solidFill>
                <a:schemeClr val="bg1"/>
              </a:solidFill>
            </a:rPr>
            <a:t>Positività vs negatività</a:t>
          </a:r>
          <a:r>
            <a:rPr lang="it-IT" sz="1600" kern="1200" dirty="0">
              <a:solidFill>
                <a:schemeClr val="bg1"/>
              </a:solidFill>
            </a:rPr>
            <a:t>: un test è positivo quando esplora un caso congruente con l’ipotesi. In termini probabilistici, un test sull’attributo </a:t>
          </a:r>
          <a:r>
            <a:rPr lang="it-IT" sz="1600" kern="1200" dirty="0" err="1">
              <a:solidFill>
                <a:schemeClr val="bg1"/>
              </a:solidFill>
            </a:rPr>
            <a:t>f</a:t>
          </a:r>
          <a:r>
            <a:rPr lang="it-IT" sz="1600" kern="1200" dirty="0">
              <a:solidFill>
                <a:schemeClr val="bg1"/>
              </a:solidFill>
            </a:rPr>
            <a:t> per l’ipotesi H è positivo quando </a:t>
          </a:r>
          <a:r>
            <a:rPr lang="it-IT" sz="1600" kern="1200" dirty="0" err="1">
              <a:solidFill>
                <a:schemeClr val="bg1"/>
              </a:solidFill>
            </a:rPr>
            <a:t>p</a:t>
          </a:r>
          <a:r>
            <a:rPr lang="it-IT" sz="1600" kern="1200" dirty="0">
              <a:solidFill>
                <a:schemeClr val="bg1"/>
              </a:solidFill>
            </a:rPr>
            <a:t>(</a:t>
          </a:r>
          <a:r>
            <a:rPr lang="it-IT" sz="1600" kern="1200" dirty="0" err="1">
              <a:solidFill>
                <a:schemeClr val="bg1"/>
              </a:solidFill>
            </a:rPr>
            <a:t>f</a:t>
          </a:r>
          <a:r>
            <a:rPr lang="it-IT" sz="1600" kern="1200" dirty="0">
              <a:solidFill>
                <a:schemeClr val="bg1"/>
              </a:solidFill>
            </a:rPr>
            <a:t> | H) &gt; </a:t>
          </a:r>
          <a:r>
            <a:rPr lang="it-IT" sz="1600" kern="1200" dirty="0" err="1">
              <a:solidFill>
                <a:schemeClr val="bg1"/>
              </a:solidFill>
            </a:rPr>
            <a:t>p</a:t>
          </a:r>
          <a:r>
            <a:rPr lang="it-IT" sz="1600" kern="1200" dirty="0">
              <a:solidFill>
                <a:schemeClr val="bg1"/>
              </a:solidFill>
            </a:rPr>
            <a:t>(</a:t>
          </a:r>
          <a:r>
            <a:rPr lang="it-IT" sz="1600" kern="1200" dirty="0" err="1">
              <a:solidFill>
                <a:schemeClr val="bg1"/>
              </a:solidFill>
            </a:rPr>
            <a:t>f</a:t>
          </a:r>
          <a:r>
            <a:rPr lang="it-IT" sz="1600" kern="1200" dirty="0">
              <a:solidFill>
                <a:schemeClr val="bg1"/>
              </a:solidFill>
            </a:rPr>
            <a:t> | ¬H). Quindi, l’esito positivo del test, supporta H, mentre l’esito negativo indebolisce H</a:t>
          </a:r>
        </a:p>
      </dsp:txBody>
      <dsp:txXfrm>
        <a:off x="4110672" y="472"/>
        <a:ext cx="3346456" cy="2007873"/>
      </dsp:txXfrm>
    </dsp:sp>
    <dsp:sp modelId="{A655B156-3BCF-2C4B-A5BF-962EEF295AD5}">
      <dsp:nvSpPr>
        <dsp:cNvPr id="0" name=""/>
        <dsp:cNvSpPr/>
      </dsp:nvSpPr>
      <dsp:spPr>
        <a:xfrm>
          <a:off x="2270121" y="2342991"/>
          <a:ext cx="3346456" cy="2007873"/>
        </a:xfrm>
        <a:prstGeom prst="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it-IT" sz="1100" b="1" kern="1200" dirty="0">
              <a:solidFill>
                <a:schemeClr val="bg1"/>
              </a:solidFill>
            </a:rPr>
            <a:t>Test simmetrici vs asimmetrici: </a:t>
          </a:r>
          <a:r>
            <a:rPr lang="it-IT" sz="1100" kern="1200" dirty="0">
              <a:solidFill>
                <a:schemeClr val="bg1"/>
              </a:solidFill>
            </a:rPr>
            <a:t>un test è </a:t>
          </a:r>
          <a:r>
            <a:rPr lang="it-IT" sz="1100" b="1" kern="1200" dirty="0">
              <a:solidFill>
                <a:schemeClr val="bg1"/>
              </a:solidFill>
            </a:rPr>
            <a:t>simmetrico</a:t>
          </a:r>
          <a:r>
            <a:rPr lang="it-IT" sz="1100" kern="1200" dirty="0">
              <a:solidFill>
                <a:schemeClr val="bg1"/>
              </a:solidFill>
            </a:rPr>
            <a:t> quando la </a:t>
          </a:r>
          <a:r>
            <a:rPr lang="it-IT" sz="1100" kern="1200" dirty="0" err="1">
              <a:solidFill>
                <a:schemeClr val="bg1"/>
              </a:solidFill>
            </a:rPr>
            <a:t>diagnosticità</a:t>
          </a:r>
          <a:r>
            <a:rPr lang="it-IT" sz="1100" kern="1200" dirty="0">
              <a:solidFill>
                <a:schemeClr val="bg1"/>
              </a:solidFill>
            </a:rPr>
            <a:t> delle due risposte è la medesima (o molto simile); è </a:t>
          </a:r>
          <a:r>
            <a:rPr lang="it-IT" sz="1100" b="1" kern="1200" dirty="0">
              <a:solidFill>
                <a:schemeClr val="bg1"/>
              </a:solidFill>
            </a:rPr>
            <a:t>asimmetrico</a:t>
          </a:r>
          <a:r>
            <a:rPr lang="it-IT" sz="1100" kern="1200" dirty="0">
              <a:solidFill>
                <a:schemeClr val="bg1"/>
              </a:solidFill>
            </a:rPr>
            <a:t> quando le due </a:t>
          </a:r>
          <a:r>
            <a:rPr lang="it-IT" sz="1100" kern="1200" dirty="0" err="1">
              <a:solidFill>
                <a:schemeClr val="bg1"/>
              </a:solidFill>
            </a:rPr>
            <a:t>diagnosticità</a:t>
          </a:r>
          <a:r>
            <a:rPr lang="it-IT" sz="1100" kern="1200" dirty="0">
              <a:solidFill>
                <a:schemeClr val="bg1"/>
              </a:solidFill>
            </a:rPr>
            <a:t> sono differenti. I test asimmetrici si distinguono a loro volta in </a:t>
          </a:r>
          <a:r>
            <a:rPr lang="it-IT" sz="1100" b="1" kern="1200" dirty="0">
              <a:solidFill>
                <a:schemeClr val="bg1"/>
              </a:solidFill>
            </a:rPr>
            <a:t>confermanti</a:t>
          </a:r>
          <a:r>
            <a:rPr lang="it-IT" sz="1100" kern="1200" dirty="0">
              <a:solidFill>
                <a:schemeClr val="bg1"/>
              </a:solidFill>
            </a:rPr>
            <a:t>, quando la </a:t>
          </a:r>
          <a:r>
            <a:rPr lang="it-IT" sz="1100" kern="1200" dirty="0" err="1">
              <a:solidFill>
                <a:schemeClr val="bg1"/>
              </a:solidFill>
            </a:rPr>
            <a:t>diagnosticità</a:t>
          </a:r>
          <a:r>
            <a:rPr lang="it-IT" sz="1100" kern="1200" dirty="0">
              <a:solidFill>
                <a:schemeClr val="bg1"/>
              </a:solidFill>
            </a:rPr>
            <a:t> della risposta confermante è superiore a quella della risposta falsificante, e </a:t>
          </a:r>
          <a:r>
            <a:rPr lang="it-IT" sz="1100" b="1" kern="1200" dirty="0">
              <a:solidFill>
                <a:schemeClr val="bg1"/>
              </a:solidFill>
            </a:rPr>
            <a:t>falsificanti</a:t>
          </a:r>
          <a:r>
            <a:rPr lang="it-IT" sz="1100" kern="1200" dirty="0">
              <a:solidFill>
                <a:schemeClr val="bg1"/>
              </a:solidFill>
            </a:rPr>
            <a:t>, quando la </a:t>
          </a:r>
          <a:r>
            <a:rPr lang="it-IT" sz="1100" kern="1200" dirty="0" err="1">
              <a:solidFill>
                <a:schemeClr val="bg1"/>
              </a:solidFill>
            </a:rPr>
            <a:t>diagnosticità</a:t>
          </a:r>
          <a:r>
            <a:rPr lang="it-IT" sz="1100" kern="1200" dirty="0">
              <a:solidFill>
                <a:schemeClr val="bg1"/>
              </a:solidFill>
            </a:rPr>
            <a:t> della risposta falsificante è superiore a quella della risposta confermante. I test asimmetrici falsificanti sono anche </a:t>
          </a:r>
          <a:r>
            <a:rPr lang="it-IT" sz="1100" b="1" kern="1200" dirty="0">
              <a:solidFill>
                <a:schemeClr val="bg1"/>
              </a:solidFill>
            </a:rPr>
            <a:t>estremi</a:t>
          </a:r>
          <a:r>
            <a:rPr lang="it-IT" sz="1100" kern="1200" dirty="0">
              <a:solidFill>
                <a:schemeClr val="bg1"/>
              </a:solidFill>
            </a:rPr>
            <a:t>: hanno </a:t>
          </a:r>
          <a:r>
            <a:rPr lang="it-IT" sz="1100" kern="1200" dirty="0" err="1">
              <a:solidFill>
                <a:schemeClr val="bg1"/>
              </a:solidFill>
            </a:rPr>
            <a:t>p</a:t>
          </a:r>
          <a:r>
            <a:rPr lang="it-IT" sz="1100" kern="1200" dirty="0">
              <a:solidFill>
                <a:schemeClr val="bg1"/>
              </a:solidFill>
            </a:rPr>
            <a:t>(</a:t>
          </a:r>
          <a:r>
            <a:rPr lang="it-IT" sz="1100" kern="1200" dirty="0" err="1">
              <a:solidFill>
                <a:schemeClr val="bg1"/>
              </a:solidFill>
            </a:rPr>
            <a:t>f</a:t>
          </a:r>
          <a:r>
            <a:rPr lang="it-IT" sz="1100" kern="1200" dirty="0">
              <a:solidFill>
                <a:schemeClr val="bg1"/>
              </a:solidFill>
            </a:rPr>
            <a:t> | H) più vicino a 0 (se sono negativi) o a 1 (se sono positivi) rispetto a quanto lo sia </a:t>
          </a:r>
          <a:r>
            <a:rPr lang="it-IT" sz="1100" kern="1200" dirty="0" err="1">
              <a:solidFill>
                <a:schemeClr val="bg1"/>
              </a:solidFill>
            </a:rPr>
            <a:t>p</a:t>
          </a:r>
          <a:r>
            <a:rPr lang="it-IT" sz="1100" kern="1200" dirty="0">
              <a:solidFill>
                <a:schemeClr val="bg1"/>
              </a:solidFill>
            </a:rPr>
            <a:t>(</a:t>
          </a:r>
          <a:r>
            <a:rPr lang="it-IT" sz="1100" kern="1200" dirty="0" err="1">
              <a:solidFill>
                <a:schemeClr val="bg1"/>
              </a:solidFill>
            </a:rPr>
            <a:t>f</a:t>
          </a:r>
          <a:r>
            <a:rPr lang="it-IT" sz="1100" kern="1200" dirty="0">
              <a:solidFill>
                <a:schemeClr val="bg1"/>
              </a:solidFill>
            </a:rPr>
            <a:t> | ¬H).</a:t>
          </a:r>
        </a:p>
      </dsp:txBody>
      <dsp:txXfrm>
        <a:off x="2270121" y="2342991"/>
        <a:ext cx="3346456" cy="2007873"/>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545C76-338D-4928-91D3-739173C6D6F7}">
      <dsp:nvSpPr>
        <dsp:cNvPr id="0" name=""/>
        <dsp:cNvSpPr/>
      </dsp:nvSpPr>
      <dsp:spPr>
        <a:xfrm>
          <a:off x="530099" y="893169"/>
          <a:ext cx="1406812" cy="1406812"/>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11E531-C9D9-40D2-8940-15DCD9FE68E6}">
      <dsp:nvSpPr>
        <dsp:cNvPr id="0" name=""/>
        <dsp:cNvSpPr/>
      </dsp:nvSpPr>
      <dsp:spPr>
        <a:xfrm>
          <a:off x="829912" y="1192981"/>
          <a:ext cx="807187" cy="8071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DDDABA2-FCBB-45C7-B774-8CEFF75DFED3}">
      <dsp:nvSpPr>
        <dsp:cNvPr id="0" name=""/>
        <dsp:cNvSpPr/>
      </dsp:nvSpPr>
      <dsp:spPr>
        <a:xfrm>
          <a:off x="80381" y="2738169"/>
          <a:ext cx="23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it-IT" sz="1700" kern="1200"/>
            <a:t>Preferenza per le domande </a:t>
          </a:r>
          <a:r>
            <a:rPr lang="it-IT" sz="1700" b="1" kern="1200"/>
            <a:t>diagnostiche</a:t>
          </a:r>
          <a:endParaRPr lang="en-US" sz="1700" kern="1200"/>
        </a:p>
      </dsp:txBody>
      <dsp:txXfrm>
        <a:off x="80381" y="2738169"/>
        <a:ext cx="2306250" cy="720000"/>
      </dsp:txXfrm>
    </dsp:sp>
    <dsp:sp modelId="{9BAA6B17-246D-4867-B4E7-38AEBA8A7E3D}">
      <dsp:nvSpPr>
        <dsp:cNvPr id="0" name=""/>
        <dsp:cNvSpPr/>
      </dsp:nvSpPr>
      <dsp:spPr>
        <a:xfrm>
          <a:off x="3239943" y="893169"/>
          <a:ext cx="1406812" cy="1406812"/>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4262EE-4A7B-4435-9F0C-8C998A0C2372}">
      <dsp:nvSpPr>
        <dsp:cNvPr id="0" name=""/>
        <dsp:cNvSpPr/>
      </dsp:nvSpPr>
      <dsp:spPr>
        <a:xfrm>
          <a:off x="3539756" y="1192981"/>
          <a:ext cx="807187" cy="8071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0E91BE5-A3E5-4EB4-B901-08CC0D5AAEDF}">
      <dsp:nvSpPr>
        <dsp:cNvPr id="0" name=""/>
        <dsp:cNvSpPr/>
      </dsp:nvSpPr>
      <dsp:spPr>
        <a:xfrm>
          <a:off x="2790224" y="2738169"/>
          <a:ext cx="23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it-IT" sz="1700" kern="1200"/>
            <a:t>Preferenza per le domande </a:t>
          </a:r>
          <a:r>
            <a:rPr lang="it-IT" sz="1700" b="1" kern="1200"/>
            <a:t>positive</a:t>
          </a:r>
          <a:endParaRPr lang="en-US" sz="1700" kern="1200"/>
        </a:p>
      </dsp:txBody>
      <dsp:txXfrm>
        <a:off x="2790224" y="2738169"/>
        <a:ext cx="2306250" cy="720000"/>
      </dsp:txXfrm>
    </dsp:sp>
    <dsp:sp modelId="{300F8CB8-DD6A-447E-BA9E-8CACFA34E8C0}">
      <dsp:nvSpPr>
        <dsp:cNvPr id="0" name=""/>
        <dsp:cNvSpPr/>
      </dsp:nvSpPr>
      <dsp:spPr>
        <a:xfrm>
          <a:off x="5949787" y="893169"/>
          <a:ext cx="1406812" cy="1406812"/>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A9EA10-2DD8-443B-8AEC-29265C3388FB}">
      <dsp:nvSpPr>
        <dsp:cNvPr id="0" name=""/>
        <dsp:cNvSpPr/>
      </dsp:nvSpPr>
      <dsp:spPr>
        <a:xfrm>
          <a:off x="6249600" y="1192981"/>
          <a:ext cx="807187" cy="8071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91996DA-069F-4AC5-B011-CD63B347D3C1}">
      <dsp:nvSpPr>
        <dsp:cNvPr id="0" name=""/>
        <dsp:cNvSpPr/>
      </dsp:nvSpPr>
      <dsp:spPr>
        <a:xfrm>
          <a:off x="5500068" y="2738169"/>
          <a:ext cx="23062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it-IT" sz="1700" kern="1200"/>
            <a:t>Preferenza per le domande </a:t>
          </a:r>
          <a:r>
            <a:rPr lang="it-IT" sz="1700" b="1" kern="1200"/>
            <a:t>asimmetriche</a:t>
          </a:r>
          <a:endParaRPr lang="en-US" sz="1700" kern="1200"/>
        </a:p>
      </dsp:txBody>
      <dsp:txXfrm>
        <a:off x="5500068" y="2738169"/>
        <a:ext cx="2306250" cy="720000"/>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1C33D2-31C9-B944-98E1-1684BF87C28F}">
      <dsp:nvSpPr>
        <dsp:cNvPr id="0" name=""/>
        <dsp:cNvSpPr/>
      </dsp:nvSpPr>
      <dsp:spPr>
        <a:xfrm>
          <a:off x="0" y="611919"/>
          <a:ext cx="7886700" cy="99450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t>In generale, siamo sensibili alla </a:t>
          </a:r>
          <a:r>
            <a:rPr lang="it-IT" sz="2500" kern="1200" dirty="0" err="1"/>
            <a:t>diagnosticità</a:t>
          </a:r>
          <a:r>
            <a:rPr lang="it-IT" sz="2500" kern="1200" dirty="0"/>
            <a:t> attesa di domande e test</a:t>
          </a:r>
          <a:endParaRPr lang="en-US" sz="2500" kern="1200" dirty="0"/>
        </a:p>
      </dsp:txBody>
      <dsp:txXfrm>
        <a:off x="48547" y="660466"/>
        <a:ext cx="7789606" cy="897406"/>
      </dsp:txXfrm>
    </dsp:sp>
    <dsp:sp modelId="{FD1D2869-63E4-8A4B-BD45-4DEA8998F87B}">
      <dsp:nvSpPr>
        <dsp:cNvPr id="0" name=""/>
        <dsp:cNvSpPr/>
      </dsp:nvSpPr>
      <dsp:spPr>
        <a:xfrm>
          <a:off x="0" y="1678419"/>
          <a:ext cx="7886700" cy="994500"/>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a:t>A parità di altre condizioni tendiamo a preferire domande più diagnostiche a domande meno diagnostiche</a:t>
          </a:r>
          <a:endParaRPr lang="en-US" sz="2500" kern="1200"/>
        </a:p>
      </dsp:txBody>
      <dsp:txXfrm>
        <a:off x="48547" y="1726966"/>
        <a:ext cx="7789606" cy="897406"/>
      </dsp:txXfrm>
    </dsp:sp>
    <dsp:sp modelId="{2BB255FD-8DBE-DD4A-909B-9259C75EA15E}">
      <dsp:nvSpPr>
        <dsp:cNvPr id="0" name=""/>
        <dsp:cNvSpPr/>
      </dsp:nvSpPr>
      <dsp:spPr>
        <a:xfrm>
          <a:off x="0" y="2744919"/>
          <a:ext cx="7886700" cy="99450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t>Questa sensibilità è tuttavia modulata dalle preferenze per test positivi e asimmetrici (prive di base logica)</a:t>
          </a:r>
          <a:endParaRPr lang="en-US" sz="2500" kern="1200" dirty="0"/>
        </a:p>
      </dsp:txBody>
      <dsp:txXfrm>
        <a:off x="48547" y="2793466"/>
        <a:ext cx="7789606" cy="897406"/>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20AB82-4270-1046-9F9A-D0D1B0F47738}">
      <dsp:nvSpPr>
        <dsp:cNvPr id="0" name=""/>
        <dsp:cNvSpPr/>
      </dsp:nvSpPr>
      <dsp:spPr>
        <a:xfrm>
          <a:off x="0" y="48969"/>
          <a:ext cx="7886700" cy="135252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it-IT" sz="3400" kern="1200"/>
            <a:t>La tendenza più solida e più spesso replicata, con diversi metodi</a:t>
          </a:r>
          <a:endParaRPr lang="en-US" sz="3400" kern="1200"/>
        </a:p>
      </dsp:txBody>
      <dsp:txXfrm>
        <a:off x="66025" y="114994"/>
        <a:ext cx="7754650" cy="1220470"/>
      </dsp:txXfrm>
    </dsp:sp>
    <dsp:sp modelId="{605317A4-FAB0-404E-84AB-2A445BC3370E}">
      <dsp:nvSpPr>
        <dsp:cNvPr id="0" name=""/>
        <dsp:cNvSpPr/>
      </dsp:nvSpPr>
      <dsp:spPr>
        <a:xfrm>
          <a:off x="0" y="1499409"/>
          <a:ext cx="7886700" cy="1352520"/>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it-IT" sz="3400" kern="1200"/>
            <a:t>Ricerca di </a:t>
          </a:r>
          <a:r>
            <a:rPr lang="it-IT" sz="3400" b="1" kern="1200"/>
            <a:t>confereme affermative </a:t>
          </a:r>
          <a:r>
            <a:rPr lang="it-IT" sz="3400" kern="1200"/>
            <a:t>e </a:t>
          </a:r>
          <a:r>
            <a:rPr lang="it-IT" sz="3400" b="1" kern="1200"/>
            <a:t>falsificazioni negative</a:t>
          </a:r>
          <a:endParaRPr lang="en-US" sz="3400" kern="1200"/>
        </a:p>
      </dsp:txBody>
      <dsp:txXfrm>
        <a:off x="66025" y="1565434"/>
        <a:ext cx="7754650" cy="1220470"/>
      </dsp:txXfrm>
    </dsp:sp>
    <dsp:sp modelId="{64AAB996-D4C2-7147-A067-9826672B4746}">
      <dsp:nvSpPr>
        <dsp:cNvPr id="0" name=""/>
        <dsp:cNvSpPr/>
      </dsp:nvSpPr>
      <dsp:spPr>
        <a:xfrm>
          <a:off x="0" y="2949848"/>
          <a:ext cx="7886700" cy="1352520"/>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it-IT" sz="3400" kern="1200"/>
            <a:t>Tendenza priva di basi logiche, ma con conseguenze molto importanti</a:t>
          </a:r>
          <a:endParaRPr lang="en-US" sz="3400" kern="1200"/>
        </a:p>
      </dsp:txBody>
      <dsp:txXfrm>
        <a:off x="66025" y="3015873"/>
        <a:ext cx="7754650" cy="1220470"/>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E4D4DA-AAEB-5D46-8A39-F78572E66B1E}">
      <dsp:nvSpPr>
        <dsp:cNvPr id="0" name=""/>
        <dsp:cNvSpPr/>
      </dsp:nvSpPr>
      <dsp:spPr>
        <a:xfrm>
          <a:off x="0" y="1044747"/>
          <a:ext cx="5000124" cy="1645875"/>
        </a:xfrm>
        <a:prstGeom prst="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8065" tIns="395732" rIns="388065" bIns="135128" numCol="1" spcCol="1270" anchor="t" anchorCtr="0">
          <a:noAutofit/>
        </a:bodyPr>
        <a:lstStyle/>
        <a:p>
          <a:pPr marL="171450" lvl="1" indent="-171450" algn="l" defTabSz="844550">
            <a:lnSpc>
              <a:spcPct val="90000"/>
            </a:lnSpc>
            <a:spcBef>
              <a:spcPct val="0"/>
            </a:spcBef>
            <a:spcAft>
              <a:spcPct val="15000"/>
            </a:spcAft>
            <a:buChar char="•"/>
          </a:pPr>
          <a:r>
            <a:rPr lang="it-IT" sz="1900" kern="1200"/>
            <a:t>Riti inutili fatti per propiziare eventi che prima o poi avvengono comunque</a:t>
          </a:r>
          <a:endParaRPr lang="en-US" sz="1900" kern="1200"/>
        </a:p>
        <a:p>
          <a:pPr marL="171450" lvl="1" indent="-171450" algn="l" defTabSz="844550">
            <a:lnSpc>
              <a:spcPct val="90000"/>
            </a:lnSpc>
            <a:spcBef>
              <a:spcPct val="0"/>
            </a:spcBef>
            <a:spcAft>
              <a:spcPct val="15000"/>
            </a:spcAft>
            <a:buChar char="•"/>
          </a:pPr>
          <a:r>
            <a:rPr lang="it-IT" sz="1900" kern="1200"/>
            <a:t>E che quindi trovano regolarmente la loro conferma</a:t>
          </a:r>
          <a:endParaRPr lang="en-US" sz="1900" kern="1200"/>
        </a:p>
      </dsp:txBody>
      <dsp:txXfrm>
        <a:off x="0" y="1044747"/>
        <a:ext cx="5000124" cy="1645875"/>
      </dsp:txXfrm>
    </dsp:sp>
    <dsp:sp modelId="{46E2F2FA-76E2-DF4A-8AA0-31A3890E0F40}">
      <dsp:nvSpPr>
        <dsp:cNvPr id="0" name=""/>
        <dsp:cNvSpPr/>
      </dsp:nvSpPr>
      <dsp:spPr>
        <a:xfrm>
          <a:off x="250006" y="764307"/>
          <a:ext cx="3500086" cy="56088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844550">
            <a:lnSpc>
              <a:spcPct val="90000"/>
            </a:lnSpc>
            <a:spcBef>
              <a:spcPct val="0"/>
            </a:spcBef>
            <a:spcAft>
              <a:spcPct val="35000"/>
            </a:spcAft>
            <a:buNone/>
          </a:pPr>
          <a:r>
            <a:rPr lang="it-IT" sz="1900" kern="1200"/>
            <a:t>Conferme di rituali superstiziosi</a:t>
          </a:r>
          <a:endParaRPr lang="en-US" sz="1900" kern="1200"/>
        </a:p>
      </dsp:txBody>
      <dsp:txXfrm>
        <a:off x="277386" y="791687"/>
        <a:ext cx="3445326" cy="506120"/>
      </dsp:txXfrm>
    </dsp:sp>
    <dsp:sp modelId="{3EB2910D-B4C2-0644-9142-3621ED994CE9}">
      <dsp:nvSpPr>
        <dsp:cNvPr id="0" name=""/>
        <dsp:cNvSpPr/>
      </dsp:nvSpPr>
      <dsp:spPr>
        <a:xfrm>
          <a:off x="0" y="3073662"/>
          <a:ext cx="5000124" cy="1615950"/>
        </a:xfrm>
        <a:prstGeom prst="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388065" tIns="395732" rIns="388065" bIns="135128" numCol="1" spcCol="1270" anchor="t" anchorCtr="0">
          <a:noAutofit/>
        </a:bodyPr>
        <a:lstStyle/>
        <a:p>
          <a:pPr marL="171450" lvl="1" indent="-171450" algn="l" defTabSz="844550">
            <a:lnSpc>
              <a:spcPct val="90000"/>
            </a:lnSpc>
            <a:spcBef>
              <a:spcPct val="0"/>
            </a:spcBef>
            <a:spcAft>
              <a:spcPct val="15000"/>
            </a:spcAft>
            <a:buChar char="•"/>
          </a:pPr>
          <a:r>
            <a:rPr lang="it-IT" sz="1900" kern="1200" dirty="0"/>
            <a:t>Per esempio, quando si aggiungono inutilmente alcune </a:t>
          </a:r>
          <a:r>
            <a:rPr lang="it-IT" sz="1900" kern="1200" dirty="0" err="1"/>
            <a:t>caratteristche</a:t>
          </a:r>
          <a:r>
            <a:rPr lang="it-IT" sz="1900" kern="1200" dirty="0"/>
            <a:t> irrilevanti ai criteri per selezionare  persone da assumere</a:t>
          </a:r>
          <a:endParaRPr lang="en-US" sz="1900" kern="1200" dirty="0"/>
        </a:p>
      </dsp:txBody>
      <dsp:txXfrm>
        <a:off x="0" y="3073662"/>
        <a:ext cx="5000124" cy="1615950"/>
      </dsp:txXfrm>
    </dsp:sp>
    <dsp:sp modelId="{60A434C1-B8C8-2044-AC51-BD328F2BA1AD}">
      <dsp:nvSpPr>
        <dsp:cNvPr id="0" name=""/>
        <dsp:cNvSpPr/>
      </dsp:nvSpPr>
      <dsp:spPr>
        <a:xfrm>
          <a:off x="250006" y="2793222"/>
          <a:ext cx="3500086" cy="56088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32295" tIns="0" rIns="132295" bIns="0" numCol="1" spcCol="1270" anchor="ctr" anchorCtr="0">
          <a:noAutofit/>
        </a:bodyPr>
        <a:lstStyle/>
        <a:p>
          <a:pPr marL="0" lvl="0" indent="0" algn="l" defTabSz="844550">
            <a:lnSpc>
              <a:spcPct val="90000"/>
            </a:lnSpc>
            <a:spcBef>
              <a:spcPct val="0"/>
            </a:spcBef>
            <a:spcAft>
              <a:spcPct val="35000"/>
            </a:spcAft>
            <a:buNone/>
          </a:pPr>
          <a:r>
            <a:rPr lang="it-IT" sz="1900" kern="1200"/>
            <a:t>Conferma di pregiudizi </a:t>
          </a:r>
          <a:endParaRPr lang="en-US" sz="1900" kern="1200"/>
        </a:p>
      </dsp:txBody>
      <dsp:txXfrm>
        <a:off x="277386" y="2820602"/>
        <a:ext cx="3445326" cy="506120"/>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E79653-3D4C-1A44-8C7D-8146E9401493}">
      <dsp:nvSpPr>
        <dsp:cNvPr id="0" name=""/>
        <dsp:cNvSpPr/>
      </dsp:nvSpPr>
      <dsp:spPr>
        <a:xfrm>
          <a:off x="0" y="2663"/>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E75E319-EB49-0E48-A80A-1577C09E4A76}">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Il controllo positivo è la tendenza a porre domande che avrebbero risposta affermativa se l’ipotesi fosse corretta</a:t>
          </a:r>
          <a:endParaRPr lang="en-US" sz="2300" kern="1200"/>
        </a:p>
      </dsp:txBody>
      <dsp:txXfrm>
        <a:off x="0" y="2663"/>
        <a:ext cx="5000124" cy="1816197"/>
      </dsp:txXfrm>
    </dsp:sp>
    <dsp:sp modelId="{F6431AAF-60AF-D64A-A1EE-22AC49684EEF}">
      <dsp:nvSpPr>
        <dsp:cNvPr id="0" name=""/>
        <dsp:cNvSpPr/>
      </dsp:nvSpPr>
      <dsp:spPr>
        <a:xfrm>
          <a:off x="0" y="1818861"/>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A8FAFCE7-ADBB-1340-9BA5-B98012017A3A}">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L’acquiescenza aumenta la probabilità di ricevere risposte affermative, a prescindere che l’ipotesi sia corretta o no</a:t>
          </a:r>
          <a:endParaRPr lang="en-US" sz="2300" kern="1200"/>
        </a:p>
      </dsp:txBody>
      <dsp:txXfrm>
        <a:off x="0" y="1818861"/>
        <a:ext cx="5000124" cy="1816197"/>
      </dsp:txXfrm>
    </dsp:sp>
    <dsp:sp modelId="{33B3BE63-B2B6-834D-9A22-2529E70A6036}">
      <dsp:nvSpPr>
        <dsp:cNvPr id="0" name=""/>
        <dsp:cNvSpPr/>
      </dsp:nvSpPr>
      <dsp:spPr>
        <a:xfrm>
          <a:off x="0" y="3635058"/>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7E77D26-08B8-C043-9144-05660DD7A9E4}">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it-IT" sz="2300" kern="1200"/>
            <a:t>Risultato: in contesti di acquiescenza, il controllo positivo porta ad un </a:t>
          </a:r>
          <a:r>
            <a:rPr lang="it-IT" sz="2300" b="1" kern="1200"/>
            <a:t>innalzamento</a:t>
          </a:r>
          <a:r>
            <a:rPr lang="it-IT" sz="2300" kern="1200"/>
            <a:t> della probabilità di riscontrare conferme, e alla conferma impropria delle ipotesi controllate</a:t>
          </a:r>
          <a:endParaRPr lang="en-US" sz="2300" kern="1200"/>
        </a:p>
      </dsp:txBody>
      <dsp:txXfrm>
        <a:off x="0" y="3635058"/>
        <a:ext cx="5000124" cy="1816197"/>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2A11F8-7102-2543-8167-BF19CCE8C698}">
      <dsp:nvSpPr>
        <dsp:cNvPr id="0" name=""/>
        <dsp:cNvSpPr/>
      </dsp:nvSpPr>
      <dsp:spPr>
        <a:xfrm>
          <a:off x="0" y="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9D7C3197-4F6E-7A4E-AE4D-E4DFDA8CFD06}">
      <dsp:nvSpPr>
        <dsp:cNvPr id="0" name=""/>
        <dsp:cNvSpPr/>
      </dsp:nvSpPr>
      <dsp:spPr>
        <a:xfrm>
          <a:off x="0" y="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it-IT" sz="3500" kern="1200"/>
            <a:t>Tendenza opposta alla precedente, e che emerge  solo quando attribuiamo un’elevata probabilità a priori all’ipotesi</a:t>
          </a:r>
          <a:endParaRPr lang="en-US" sz="3500" kern="1200"/>
        </a:p>
      </dsp:txBody>
      <dsp:txXfrm>
        <a:off x="0" y="0"/>
        <a:ext cx="5000124" cy="2726960"/>
      </dsp:txXfrm>
    </dsp:sp>
    <dsp:sp modelId="{9177BE8C-E066-E746-A42F-15DF2CABAB80}">
      <dsp:nvSpPr>
        <dsp:cNvPr id="0" name=""/>
        <dsp:cNvSpPr/>
      </dsp:nvSpPr>
      <dsp:spPr>
        <a:xfrm>
          <a:off x="0" y="2726960"/>
          <a:ext cx="5000124" cy="0"/>
        </a:xfrm>
        <a:prstGeom prst="line">
          <a:avLst/>
        </a:prstGeom>
        <a:gradFill rotWithShape="0">
          <a:gsLst>
            <a:gs pos="0">
              <a:schemeClr val="dk2">
                <a:hueOff val="0"/>
                <a:satOff val="0"/>
                <a:lumOff val="0"/>
                <a:alphaOff val="0"/>
                <a:tint val="100000"/>
                <a:shade val="100000"/>
                <a:satMod val="130000"/>
              </a:schemeClr>
            </a:gs>
            <a:gs pos="100000">
              <a:schemeClr val="dk2">
                <a:hueOff val="0"/>
                <a:satOff val="0"/>
                <a:lumOff val="0"/>
                <a:alphaOff val="0"/>
                <a:tint val="50000"/>
                <a:shade val="100000"/>
                <a:satMod val="350000"/>
              </a:schemeClr>
            </a:gs>
          </a:gsLst>
          <a:lin ang="16200000" scaled="0"/>
        </a:gradFill>
        <a:ln w="9525" cap="flat" cmpd="sng" algn="ctr">
          <a:solidFill>
            <a:schemeClr val="dk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300D7F09-6A46-374E-B342-393D59151E8F}">
      <dsp:nvSpPr>
        <dsp:cNvPr id="0" name=""/>
        <dsp:cNvSpPr/>
      </dsp:nvSpPr>
      <dsp:spPr>
        <a:xfrm>
          <a:off x="0" y="2726960"/>
          <a:ext cx="5000124"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350" tIns="133350" rIns="133350" bIns="133350" numCol="1" spcCol="1270" anchor="t" anchorCtr="0">
          <a:noAutofit/>
        </a:bodyPr>
        <a:lstStyle/>
        <a:p>
          <a:pPr marL="0" lvl="0" indent="0" algn="l" defTabSz="1555750">
            <a:lnSpc>
              <a:spcPct val="90000"/>
            </a:lnSpc>
            <a:spcBef>
              <a:spcPct val="0"/>
            </a:spcBef>
            <a:spcAft>
              <a:spcPct val="35000"/>
            </a:spcAft>
            <a:buNone/>
          </a:pPr>
          <a:r>
            <a:rPr lang="it-IT" sz="3500" kern="1200"/>
            <a:t>Per esempio, grazie all’azione di uno stereotipo</a:t>
          </a:r>
          <a:endParaRPr lang="en-US" sz="3500" kern="1200"/>
        </a:p>
      </dsp:txBody>
      <dsp:txXfrm>
        <a:off x="0" y="2726960"/>
        <a:ext cx="5000124" cy="2726960"/>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6C344C-579C-174C-95D7-C5FCC1C07A24}">
      <dsp:nvSpPr>
        <dsp:cNvPr id="0" name=""/>
        <dsp:cNvSpPr/>
      </dsp:nvSpPr>
      <dsp:spPr>
        <a:xfrm>
          <a:off x="0" y="523557"/>
          <a:ext cx="5000124" cy="142974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it-IT" sz="2600" kern="1200" dirty="0">
              <a:solidFill>
                <a:schemeClr val="tx1"/>
              </a:solidFill>
            </a:rPr>
            <a:t>scarsa capacità di discriminare differenze quantitative nella forza di prove pro o contro un’ipotesi</a:t>
          </a:r>
          <a:endParaRPr lang="en-US" sz="2600" kern="1200" dirty="0">
            <a:solidFill>
              <a:schemeClr val="tx1"/>
            </a:solidFill>
          </a:endParaRPr>
        </a:p>
      </dsp:txBody>
      <dsp:txXfrm>
        <a:off x="69794" y="593351"/>
        <a:ext cx="4860536" cy="1290152"/>
      </dsp:txXfrm>
    </dsp:sp>
    <dsp:sp modelId="{F7F7E806-A9A9-BF41-8118-11D01665AB0D}">
      <dsp:nvSpPr>
        <dsp:cNvPr id="0" name=""/>
        <dsp:cNvSpPr/>
      </dsp:nvSpPr>
      <dsp:spPr>
        <a:xfrm>
          <a:off x="0" y="1953297"/>
          <a:ext cx="5000124" cy="6323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it-IT" sz="2000" kern="1200" dirty="0">
              <a:solidFill>
                <a:schemeClr val="tx1"/>
              </a:solidFill>
            </a:rPr>
            <a:t>Importante nel causare </a:t>
          </a:r>
          <a:r>
            <a:rPr lang="it-IT" sz="2000" kern="1200" dirty="0" err="1">
              <a:solidFill>
                <a:schemeClr val="tx1"/>
              </a:solidFill>
            </a:rPr>
            <a:t>confirmation</a:t>
          </a:r>
          <a:r>
            <a:rPr lang="it-IT" sz="2000" kern="1200" dirty="0">
              <a:solidFill>
                <a:schemeClr val="tx1"/>
              </a:solidFill>
            </a:rPr>
            <a:t> </a:t>
          </a:r>
          <a:r>
            <a:rPr lang="it-IT" sz="2000" kern="1200" dirty="0" err="1">
              <a:solidFill>
                <a:schemeClr val="tx1"/>
              </a:solidFill>
            </a:rPr>
            <a:t>bias</a:t>
          </a:r>
          <a:r>
            <a:rPr lang="it-IT" sz="2000" kern="1200" dirty="0">
              <a:solidFill>
                <a:schemeClr val="tx1"/>
              </a:solidFill>
            </a:rPr>
            <a:t> quando si adottano test estremi</a:t>
          </a:r>
          <a:endParaRPr lang="en-US" sz="2000" kern="1200" dirty="0">
            <a:solidFill>
              <a:schemeClr val="tx1"/>
            </a:solidFill>
          </a:endParaRPr>
        </a:p>
      </dsp:txBody>
      <dsp:txXfrm>
        <a:off x="0" y="1953297"/>
        <a:ext cx="5000124" cy="632385"/>
      </dsp:txXfrm>
    </dsp:sp>
    <dsp:sp modelId="{E9F63C86-61EE-BE46-9678-C46DA9071569}">
      <dsp:nvSpPr>
        <dsp:cNvPr id="0" name=""/>
        <dsp:cNvSpPr/>
      </dsp:nvSpPr>
      <dsp:spPr>
        <a:xfrm>
          <a:off x="0" y="2585682"/>
          <a:ext cx="5000124" cy="142974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it-IT" sz="2600" kern="1200">
              <a:solidFill>
                <a:schemeClr val="tx1"/>
              </a:solidFill>
            </a:rPr>
            <a:t>tendenza a ignorare informazioni molto poco diagnostiche</a:t>
          </a:r>
          <a:endParaRPr lang="en-US" sz="2600" kern="1200">
            <a:solidFill>
              <a:schemeClr val="tx1"/>
            </a:solidFill>
          </a:endParaRPr>
        </a:p>
      </dsp:txBody>
      <dsp:txXfrm>
        <a:off x="69794" y="2655476"/>
        <a:ext cx="4860536" cy="1290152"/>
      </dsp:txXfrm>
    </dsp:sp>
    <dsp:sp modelId="{76DC281E-CDB4-7943-AA73-978BF6948C9C}">
      <dsp:nvSpPr>
        <dsp:cNvPr id="0" name=""/>
        <dsp:cNvSpPr/>
      </dsp:nvSpPr>
      <dsp:spPr>
        <a:xfrm>
          <a:off x="0" y="4015422"/>
          <a:ext cx="5000124" cy="9149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it-IT" sz="2000" kern="1200" dirty="0">
              <a:solidFill>
                <a:schemeClr val="tx1"/>
              </a:solidFill>
            </a:rPr>
            <a:t>Importante nel causare </a:t>
          </a:r>
          <a:r>
            <a:rPr lang="it-IT" sz="2000" kern="1200" dirty="0" err="1">
              <a:solidFill>
                <a:schemeClr val="tx1"/>
              </a:solidFill>
            </a:rPr>
            <a:t>confirmation</a:t>
          </a:r>
          <a:r>
            <a:rPr lang="it-IT" sz="2000" kern="1200" dirty="0">
              <a:solidFill>
                <a:schemeClr val="tx1"/>
              </a:solidFill>
            </a:rPr>
            <a:t> </a:t>
          </a:r>
          <a:r>
            <a:rPr lang="it-IT" sz="2000" kern="1200" dirty="0" err="1">
              <a:solidFill>
                <a:schemeClr val="tx1"/>
              </a:solidFill>
            </a:rPr>
            <a:t>bias</a:t>
          </a:r>
          <a:r>
            <a:rPr lang="it-IT" sz="2000" kern="1200" dirty="0">
              <a:solidFill>
                <a:schemeClr val="tx1"/>
              </a:solidFill>
            </a:rPr>
            <a:t> quando si adottano test asimmetrici confermanti</a:t>
          </a:r>
          <a:endParaRPr lang="en-US" sz="2000" kern="1200" dirty="0">
            <a:solidFill>
              <a:schemeClr val="tx1"/>
            </a:solidFill>
          </a:endParaRPr>
        </a:p>
      </dsp:txBody>
      <dsp:txXfrm>
        <a:off x="0" y="4015422"/>
        <a:ext cx="5000124" cy="91494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57477C-D495-9C4F-9CD8-99987AD2DA6C}">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B515B19-D99C-0441-8C00-49B862E3ADFC}">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a:t>nel controllo di un’ipotesi spesso si raccolgono più informazioni nel corso del tempo. </a:t>
          </a:r>
          <a:endParaRPr lang="en-US" sz="2500" kern="1200"/>
        </a:p>
      </dsp:txBody>
      <dsp:txXfrm>
        <a:off x="0" y="2663"/>
        <a:ext cx="5000124" cy="1816197"/>
      </dsp:txXfrm>
    </dsp:sp>
    <dsp:sp modelId="{E28484B4-60C1-D847-8B24-FC1229487DE5}">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4790F86-013F-9A4A-B67E-9BA316F2BCF1}">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a:t>Di regola, l’importanza dei primi dati raccolti è sovrastimata</a:t>
          </a:r>
          <a:endParaRPr lang="en-US" sz="2500" kern="1200"/>
        </a:p>
      </dsp:txBody>
      <dsp:txXfrm>
        <a:off x="0" y="1818861"/>
        <a:ext cx="5000124" cy="1816197"/>
      </dsp:txXfrm>
    </dsp:sp>
    <dsp:sp modelId="{11372080-6C36-C344-A043-C65AFA42EB62}">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77055670-DCA6-B743-A390-69C12BDB7464}">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it-IT" sz="2500" kern="1200"/>
            <a:t>La tendenza si inverte (effetto recenza) quando la serie è particolarmente lunga, e ogni informazione della serie è complessa </a:t>
          </a:r>
          <a:endParaRPr lang="en-US" sz="2500" kern="1200"/>
        </a:p>
      </dsp:txBody>
      <dsp:txXfrm>
        <a:off x="0" y="3635058"/>
        <a:ext cx="5000124" cy="1816197"/>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8B94CE-7037-6B45-8994-A1B27E591A48}">
      <dsp:nvSpPr>
        <dsp:cNvPr id="0" name=""/>
        <dsp:cNvSpPr/>
      </dsp:nvSpPr>
      <dsp:spPr>
        <a:xfrm>
          <a:off x="0" y="1084"/>
          <a:ext cx="5000124" cy="1784250"/>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In generale, le informazioni a supporto di una ipotesi sotto controllo sono </a:t>
          </a:r>
          <a:r>
            <a:rPr lang="it-IT" sz="2500" b="1" kern="1200" dirty="0">
              <a:solidFill>
                <a:schemeClr val="tx1"/>
              </a:solidFill>
            </a:rPr>
            <a:t>sovrastimate</a:t>
          </a:r>
          <a:r>
            <a:rPr lang="it-IT" sz="2500" kern="1200" dirty="0">
              <a:solidFill>
                <a:schemeClr val="tx1"/>
              </a:solidFill>
            </a:rPr>
            <a:t> rispetto a quelle falsificanti</a:t>
          </a:r>
          <a:endParaRPr lang="en-US" sz="2500" kern="1200" dirty="0">
            <a:solidFill>
              <a:schemeClr val="tx1"/>
            </a:solidFill>
          </a:endParaRPr>
        </a:p>
      </dsp:txBody>
      <dsp:txXfrm>
        <a:off x="87100" y="88184"/>
        <a:ext cx="4825924" cy="1610050"/>
      </dsp:txXfrm>
    </dsp:sp>
    <dsp:sp modelId="{265FDFCA-5CF0-7A46-A0F7-000DDE4F5C8F}">
      <dsp:nvSpPr>
        <dsp:cNvPr id="0" name=""/>
        <dsp:cNvSpPr/>
      </dsp:nvSpPr>
      <dsp:spPr>
        <a:xfrm>
          <a:off x="0" y="1857335"/>
          <a:ext cx="5000124" cy="1784250"/>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it-IT" sz="2500" kern="1200" dirty="0">
              <a:solidFill>
                <a:schemeClr val="tx1"/>
              </a:solidFill>
            </a:rPr>
            <a:t>Caso particolare: </a:t>
          </a:r>
          <a:r>
            <a:rPr lang="it-IT" sz="2500" i="1" kern="1200" dirty="0" err="1">
              <a:solidFill>
                <a:schemeClr val="tx1"/>
              </a:solidFill>
            </a:rPr>
            <a:t>one</a:t>
          </a:r>
          <a:r>
            <a:rPr lang="it-IT" sz="2500" i="1" kern="1200" dirty="0">
              <a:solidFill>
                <a:schemeClr val="tx1"/>
              </a:solidFill>
            </a:rPr>
            <a:t> </a:t>
          </a:r>
          <a:r>
            <a:rPr lang="it-IT" sz="2500" i="1" kern="1200" dirty="0" err="1">
              <a:solidFill>
                <a:schemeClr val="tx1"/>
              </a:solidFill>
            </a:rPr>
            <a:t>sided</a:t>
          </a:r>
          <a:r>
            <a:rPr lang="it-IT" sz="2500" i="1" kern="1200" dirty="0">
              <a:solidFill>
                <a:schemeClr val="tx1"/>
              </a:solidFill>
            </a:rPr>
            <a:t> </a:t>
          </a:r>
          <a:r>
            <a:rPr lang="it-IT" sz="2500" i="1" kern="1200" dirty="0" err="1">
              <a:solidFill>
                <a:schemeClr val="tx1"/>
              </a:solidFill>
            </a:rPr>
            <a:t>events</a:t>
          </a:r>
          <a:r>
            <a:rPr lang="it-IT" sz="2500" kern="1200" dirty="0">
              <a:solidFill>
                <a:schemeClr val="tx1"/>
              </a:solidFill>
            </a:rPr>
            <a:t>. </a:t>
          </a:r>
          <a:endParaRPr lang="en-US" sz="2500" kern="1200" dirty="0">
            <a:solidFill>
              <a:schemeClr val="tx1"/>
            </a:solidFill>
          </a:endParaRPr>
        </a:p>
      </dsp:txBody>
      <dsp:txXfrm>
        <a:off x="87100" y="1944435"/>
        <a:ext cx="4825924" cy="1610050"/>
      </dsp:txXfrm>
    </dsp:sp>
    <dsp:sp modelId="{9B16166A-7861-F945-A623-C083E630206E}">
      <dsp:nvSpPr>
        <dsp:cNvPr id="0" name=""/>
        <dsp:cNvSpPr/>
      </dsp:nvSpPr>
      <dsp:spPr>
        <a:xfrm>
          <a:off x="0" y="3641585"/>
          <a:ext cx="5000124" cy="1811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4" tIns="31750" rIns="177800" bIns="31750" numCol="1" spcCol="1270" anchor="t" anchorCtr="0">
          <a:noAutofit/>
        </a:bodyPr>
        <a:lstStyle/>
        <a:p>
          <a:pPr marL="228600" lvl="1" indent="-228600" algn="l" defTabSz="889000">
            <a:lnSpc>
              <a:spcPct val="90000"/>
            </a:lnSpc>
            <a:spcBef>
              <a:spcPct val="0"/>
            </a:spcBef>
            <a:spcAft>
              <a:spcPct val="20000"/>
            </a:spcAft>
            <a:buChar char="•"/>
          </a:pPr>
          <a:r>
            <a:rPr lang="it-IT" sz="2000" kern="1200"/>
            <a:t>eventi che notiamo solo quando confermano un’ipotesi, e che ignoriamo quando non la confermano</a:t>
          </a:r>
          <a:endParaRPr lang="en-US" sz="2000" kern="1200"/>
        </a:p>
        <a:p>
          <a:pPr marL="228600" lvl="1" indent="-228600" algn="l" defTabSz="889000">
            <a:lnSpc>
              <a:spcPct val="90000"/>
            </a:lnSpc>
            <a:spcBef>
              <a:spcPct val="0"/>
            </a:spcBef>
            <a:spcAft>
              <a:spcPct val="20000"/>
            </a:spcAft>
            <a:buChar char="•"/>
          </a:pPr>
          <a:r>
            <a:rPr lang="it-IT" sz="2000" kern="1200"/>
            <a:t>Esempio: ricordarsi dell’oroscopo letto la mattina se e solo se durante il giorno succede qualcosa che sembra avverarlo</a:t>
          </a:r>
          <a:endParaRPr lang="en-US" sz="2000" kern="1200"/>
        </a:p>
      </dsp:txBody>
      <dsp:txXfrm>
        <a:off x="0" y="3641585"/>
        <a:ext cx="5000124" cy="1811250"/>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A43E8D-775E-AF41-84D0-8B7F94777E5C}">
      <dsp:nvSpPr>
        <dsp:cNvPr id="0" name=""/>
        <dsp:cNvSpPr/>
      </dsp:nvSpPr>
      <dsp:spPr>
        <a:xfrm>
          <a:off x="0" y="223466"/>
          <a:ext cx="5000124" cy="1632515"/>
        </a:xfrm>
        <a:prstGeom prst="roundRect">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solidFill>
                <a:schemeClr val="tx1"/>
              </a:solidFill>
            </a:rPr>
            <a:t>Quando un dato ambiguo si presta a molteplici interpretazioni tendiamo a notare solo o soprattutto le interpretazioni a supporto</a:t>
          </a:r>
          <a:endParaRPr lang="en-US" sz="1900" kern="1200" dirty="0">
            <a:solidFill>
              <a:schemeClr val="tx1"/>
            </a:solidFill>
          </a:endParaRPr>
        </a:p>
      </dsp:txBody>
      <dsp:txXfrm>
        <a:off x="79693" y="303159"/>
        <a:ext cx="4840738" cy="1473129"/>
      </dsp:txXfrm>
    </dsp:sp>
    <dsp:sp modelId="{D2541F7D-ACFF-644D-9C25-907FA6263B9A}">
      <dsp:nvSpPr>
        <dsp:cNvPr id="0" name=""/>
        <dsp:cNvSpPr/>
      </dsp:nvSpPr>
      <dsp:spPr>
        <a:xfrm>
          <a:off x="0" y="1910702"/>
          <a:ext cx="5000124" cy="1632515"/>
        </a:xfrm>
        <a:prstGeom prst="roundRect">
          <a:avLst/>
        </a:prstGeom>
        <a:gradFill rotWithShape="0">
          <a:gsLst>
            <a:gs pos="0">
              <a:schemeClr val="accent2">
                <a:hueOff val="2340759"/>
                <a:satOff val="-2919"/>
                <a:lumOff val="686"/>
                <a:alphaOff val="0"/>
                <a:tint val="100000"/>
                <a:shade val="100000"/>
                <a:satMod val="130000"/>
              </a:schemeClr>
            </a:gs>
            <a:gs pos="100000">
              <a:schemeClr val="accent2">
                <a:hueOff val="2340759"/>
                <a:satOff val="-2919"/>
                <a:lumOff val="686"/>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err="1">
              <a:solidFill>
                <a:schemeClr val="tx1"/>
              </a:solidFill>
            </a:rPr>
            <a:t>Shafir</a:t>
          </a:r>
          <a:r>
            <a:rPr lang="it-IT" sz="1900" kern="1200" dirty="0">
              <a:solidFill>
                <a:schemeClr val="tx1"/>
              </a:solidFill>
            </a:rPr>
            <a:t>, </a:t>
          </a:r>
          <a:r>
            <a:rPr lang="it-IT" sz="1900" kern="1200" dirty="0" err="1">
              <a:solidFill>
                <a:schemeClr val="tx1"/>
              </a:solidFill>
            </a:rPr>
            <a:t>LeBoeuf</a:t>
          </a:r>
          <a:r>
            <a:rPr lang="it-IT" sz="1900" kern="1200" dirty="0">
              <a:solidFill>
                <a:schemeClr val="tx1"/>
              </a:solidFill>
            </a:rPr>
            <a:t>, 2004: meccanismi di </a:t>
          </a:r>
          <a:r>
            <a:rPr lang="it-IT" sz="1900" b="1" kern="1200" dirty="0">
              <a:solidFill>
                <a:schemeClr val="tx1"/>
              </a:solidFill>
            </a:rPr>
            <a:t>focalizzazione</a:t>
          </a:r>
          <a:r>
            <a:rPr lang="it-IT" sz="1900" kern="1200" dirty="0">
              <a:solidFill>
                <a:schemeClr val="tx1"/>
              </a:solidFill>
            </a:rPr>
            <a:t>. Nel valutare se un’opzione è attraente, ci focalizziamo soprattutto sui suoi tratti attraenti. Nel valutare se non è attraente, ci focalizziamo sui tratti non attraenti. </a:t>
          </a:r>
          <a:endParaRPr lang="en-US" sz="1900" kern="1200" dirty="0">
            <a:solidFill>
              <a:schemeClr val="tx1"/>
            </a:solidFill>
          </a:endParaRPr>
        </a:p>
      </dsp:txBody>
      <dsp:txXfrm>
        <a:off x="79693" y="1990395"/>
        <a:ext cx="4840738" cy="1473129"/>
      </dsp:txXfrm>
    </dsp:sp>
    <dsp:sp modelId="{C4E3BCBA-679E-1844-B438-9E2CEA09645C}">
      <dsp:nvSpPr>
        <dsp:cNvPr id="0" name=""/>
        <dsp:cNvSpPr/>
      </dsp:nvSpPr>
      <dsp:spPr>
        <a:xfrm>
          <a:off x="0" y="3597937"/>
          <a:ext cx="5000124" cy="1632515"/>
        </a:xfrm>
        <a:prstGeom prst="roundRect">
          <a:avLst/>
        </a:prstGeom>
        <a:gradFill rotWithShape="0">
          <a:gsLst>
            <a:gs pos="0">
              <a:schemeClr val="accent2">
                <a:hueOff val="4681519"/>
                <a:satOff val="-5839"/>
                <a:lumOff val="1373"/>
                <a:alphaOff val="0"/>
                <a:tint val="100000"/>
                <a:shade val="100000"/>
                <a:satMod val="130000"/>
              </a:schemeClr>
            </a:gs>
            <a:gs pos="100000">
              <a:schemeClr val="accent2">
                <a:hueOff val="4681519"/>
                <a:satOff val="-5839"/>
                <a:lumOff val="1373"/>
                <a:alphaOff val="0"/>
                <a:tint val="50000"/>
                <a:shade val="100000"/>
                <a:satMod val="350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kern="1200" dirty="0">
              <a:solidFill>
                <a:schemeClr val="tx1"/>
              </a:solidFill>
            </a:rPr>
            <a:t>Come risultato, paradossalmente, la stessa opzione può essere considerata sia la più attraente, sia la meno attraente</a:t>
          </a:r>
          <a:endParaRPr lang="en-US" sz="1900" kern="1200" dirty="0">
            <a:solidFill>
              <a:schemeClr val="tx1"/>
            </a:solidFill>
          </a:endParaRPr>
        </a:p>
      </dsp:txBody>
      <dsp:txXfrm>
        <a:off x="79693" y="3677630"/>
        <a:ext cx="4840738" cy="1473129"/>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93A2F5-28E7-004E-8DCF-1F1C436505B7}">
      <dsp:nvSpPr>
        <dsp:cNvPr id="0" name=""/>
        <dsp:cNvSpPr/>
      </dsp:nvSpPr>
      <dsp:spPr>
        <a:xfrm>
          <a:off x="0" y="2663"/>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2D473DA7-32BD-1947-9A7F-4E224FD2256F}">
      <dsp:nvSpPr>
        <dsp:cNvPr id="0" name=""/>
        <dsp:cNvSpPr/>
      </dsp:nvSpPr>
      <dsp:spPr>
        <a:xfrm>
          <a:off x="0" y="2663"/>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le tendenze illustrate ai punti precedenti sono particolarmente manifeste quando si controlla un’ipotesi la cui verità è importante per l’ingroup</a:t>
          </a:r>
          <a:endParaRPr lang="en-US" sz="1700" kern="1200"/>
        </a:p>
      </dsp:txBody>
      <dsp:txXfrm>
        <a:off x="0" y="2663"/>
        <a:ext cx="5000124" cy="1816197"/>
      </dsp:txXfrm>
    </dsp:sp>
    <dsp:sp modelId="{E4420102-AE63-1346-BCBC-FC82547EA0EA}">
      <dsp:nvSpPr>
        <dsp:cNvPr id="0" name=""/>
        <dsp:cNvSpPr/>
      </dsp:nvSpPr>
      <dsp:spPr>
        <a:xfrm>
          <a:off x="0" y="1818861"/>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5EB3C705-861E-8048-B35D-1EED01D2606A}">
      <dsp:nvSpPr>
        <dsp:cNvPr id="0" name=""/>
        <dsp:cNvSpPr/>
      </dsp:nvSpPr>
      <dsp:spPr>
        <a:xfrm>
          <a:off x="0" y="1818861"/>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Esempio: L’immigrazione è una minaccia per il benessere economico futuro del paese, o piuttosto una risorsa? </a:t>
          </a:r>
          <a:endParaRPr lang="en-US" sz="1700" kern="1200"/>
        </a:p>
      </dsp:txBody>
      <dsp:txXfrm>
        <a:off x="0" y="1818861"/>
        <a:ext cx="5000124" cy="1816197"/>
      </dsp:txXfrm>
    </dsp:sp>
    <dsp:sp modelId="{01882A1D-3C35-7F45-BEC8-FDDE543F4BF9}">
      <dsp:nvSpPr>
        <dsp:cNvPr id="0" name=""/>
        <dsp:cNvSpPr/>
      </dsp:nvSpPr>
      <dsp:spPr>
        <a:xfrm>
          <a:off x="0" y="3635058"/>
          <a:ext cx="5000124" cy="0"/>
        </a:xfrm>
        <a:prstGeom prst="line">
          <a:avLst/>
        </a:prstGeom>
        <a:gradFill rotWithShape="0">
          <a:gsLst>
            <a:gs pos="0">
              <a:schemeClr val="accent2">
                <a:hueOff val="0"/>
                <a:satOff val="0"/>
                <a:lumOff val="0"/>
                <a:alphaOff val="0"/>
                <a:tint val="100000"/>
                <a:shade val="100000"/>
                <a:satMod val="130000"/>
              </a:schemeClr>
            </a:gs>
            <a:gs pos="100000">
              <a:schemeClr val="accent2">
                <a:hueOff val="0"/>
                <a:satOff val="0"/>
                <a:lumOff val="0"/>
                <a:alphaOff val="0"/>
                <a:tint val="50000"/>
                <a:shade val="100000"/>
                <a:satMod val="350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614B924-CE60-3E4C-9861-BB711A2695B3}">
      <dsp:nvSpPr>
        <dsp:cNvPr id="0" name=""/>
        <dsp:cNvSpPr/>
      </dsp:nvSpPr>
      <dsp:spPr>
        <a:xfrm>
          <a:off x="0" y="3635058"/>
          <a:ext cx="5000124" cy="18161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it-IT" sz="1700" kern="1200"/>
            <a:t>Nel valutare la propria opinione in merito, tutti i cittadini hanno a disposizione – volendolo – le stesse informazioni; ma il modo in cui le notano (sovrastima delle conferme) le interpretano (interpretazione confermatoria di evidenze ambigue) </a:t>
          </a:r>
          <a:r>
            <a:rPr lang="it-IT" sz="1700" b="1" kern="1200"/>
            <a:t>dipende dalla fazione politica a cui sentono di appartenere</a:t>
          </a:r>
          <a:r>
            <a:rPr lang="it-IT" sz="1700" kern="1200"/>
            <a:t>.</a:t>
          </a:r>
          <a:endParaRPr lang="en-US" sz="1700" kern="1200"/>
        </a:p>
      </dsp:txBody>
      <dsp:txXfrm>
        <a:off x="0" y="3635058"/>
        <a:ext cx="5000124" cy="181619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0.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D32AA6D-BDED-F94E-BCDD-7767D0DD34B9}" type="datetimeFigureOut">
              <a:rPr lang="it-IT" smtClean="0"/>
              <a:pPr/>
              <a:t>16/09/22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854FE2-EA87-A549-BB41-F7ABADA41A57}" type="slidenum">
              <a:rPr lang="it-IT" smtClean="0"/>
              <a:pPr/>
              <a:t>‹N›</a:t>
            </a:fld>
            <a:endParaRPr lang="it-IT"/>
          </a:p>
        </p:txBody>
      </p:sp>
    </p:spTree>
    <p:extLst>
      <p:ext uri="{BB962C8B-B14F-4D97-AF65-F5344CB8AC3E}">
        <p14:creationId xmlns:p14="http://schemas.microsoft.com/office/powerpoint/2010/main" val="214488022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Tre stili di ragionamento. Il box in alto . una tavola di contingenze (par. 6.2.1) che illustra schematicamente</a:t>
            </a:r>
          </a:p>
          <a:p>
            <a:r>
              <a:rPr lang="it-IT" sz="1200" kern="1200" dirty="0">
                <a:solidFill>
                  <a:schemeClr val="tx1"/>
                </a:solidFill>
                <a:effectLst/>
                <a:latin typeface="+mn-lt"/>
                <a:ea typeface="+mn-ea"/>
                <a:cs typeface="+mn-cs"/>
              </a:rPr>
              <a:t>una serie di esperienze e osservazioni passate, che hanno guidato l’apprendimento di una regola o associazione tra un</a:t>
            </a:r>
          </a:p>
          <a:p>
            <a:r>
              <a:rPr lang="it-IT" sz="1200" kern="1200" dirty="0">
                <a:solidFill>
                  <a:schemeClr val="tx1"/>
                </a:solidFill>
                <a:effectLst/>
                <a:latin typeface="+mn-lt"/>
                <a:ea typeface="+mn-ea"/>
                <a:cs typeface="+mn-cs"/>
              </a:rPr>
              <a:t>evento X e una conseguenza Y (X → Y). Non importa se . stata appresa grazie a processi bottom-up o top-down: dal</a:t>
            </a:r>
          </a:p>
          <a:p>
            <a:r>
              <a:rPr lang="it-IT" sz="1200" kern="1200" dirty="0">
                <a:solidFill>
                  <a:schemeClr val="tx1"/>
                </a:solidFill>
                <a:effectLst/>
                <a:latin typeface="+mn-lt"/>
                <a:ea typeface="+mn-ea"/>
                <a:cs typeface="+mn-cs"/>
              </a:rPr>
              <a:t>punto di vista logico, . il prodotto di una generalizzazione. Nella memoria semantica (par. 5.3.1; schematicamente</a:t>
            </a:r>
          </a:p>
          <a:p>
            <a:r>
              <a:rPr lang="it-IT" sz="1200" kern="1200" dirty="0">
                <a:solidFill>
                  <a:schemeClr val="tx1"/>
                </a:solidFill>
                <a:effectLst/>
                <a:latin typeface="+mn-lt"/>
                <a:ea typeface="+mn-ea"/>
                <a:cs typeface="+mn-cs"/>
              </a:rPr>
              <a:t>rappresentata nel box in basso a sinistra) questa regola si affianca ad altre regole apprese in precedenza (qui ne .</a:t>
            </a:r>
          </a:p>
          <a:p>
            <a:r>
              <a:rPr lang="it-IT" sz="1200" kern="1200" dirty="0">
                <a:solidFill>
                  <a:schemeClr val="tx1"/>
                </a:solidFill>
                <a:effectLst/>
                <a:latin typeface="+mn-lt"/>
                <a:ea typeface="+mn-ea"/>
                <a:cs typeface="+mn-cs"/>
              </a:rPr>
              <a:t>esemplificata una sola). Queste regole sono usate nei processi di ragionamento successivi. Nel caso della deduzione,</a:t>
            </a:r>
          </a:p>
          <a:p>
            <a:r>
              <a:rPr lang="it-IT" sz="1200" kern="1200" dirty="0">
                <a:solidFill>
                  <a:schemeClr val="tx1"/>
                </a:solidFill>
                <a:effectLst/>
                <a:latin typeface="+mn-lt"/>
                <a:ea typeface="+mn-ea"/>
                <a:cs typeface="+mn-cs"/>
              </a:rPr>
              <a:t>qualora si verifichi l’antecedente X della regola, si crea l’aspettativa della conseguenza Y (percorso in alto a destra); se</a:t>
            </a:r>
          </a:p>
          <a:p>
            <a:r>
              <a:rPr lang="it-IT" sz="1200" kern="1200" dirty="0">
                <a:solidFill>
                  <a:schemeClr val="tx1"/>
                </a:solidFill>
                <a:effectLst/>
                <a:latin typeface="+mn-lt"/>
                <a:ea typeface="+mn-ea"/>
                <a:cs typeface="+mn-cs"/>
              </a:rPr>
              <a:t>Y si verifica, la regola si rafforza; se non si verifica, si indebolisce (controllo di ipotesi). Nel caso dell’abduzione, se si</a:t>
            </a:r>
          </a:p>
          <a:p>
            <a:r>
              <a:rPr lang="it-IT" sz="1200" kern="1200" dirty="0">
                <a:solidFill>
                  <a:schemeClr val="tx1"/>
                </a:solidFill>
                <a:effectLst/>
                <a:latin typeface="+mn-lt"/>
                <a:ea typeface="+mn-ea"/>
                <a:cs typeface="+mn-cs"/>
              </a:rPr>
              <a:t>osserva la conseguenza Y si </a:t>
            </a:r>
            <a:r>
              <a:rPr lang="it-IT" sz="1200" kern="1200" dirty="0" err="1">
                <a:solidFill>
                  <a:schemeClr val="tx1"/>
                </a:solidFill>
                <a:effectLst/>
                <a:latin typeface="+mn-lt"/>
                <a:ea typeface="+mn-ea"/>
                <a:cs typeface="+mn-cs"/>
              </a:rPr>
              <a:t>pu</a:t>
            </a:r>
            <a:r>
              <a:rPr lang="it-IT" sz="1200" kern="1200" dirty="0">
                <a:solidFill>
                  <a:schemeClr val="tx1"/>
                </a:solidFill>
                <a:effectLst/>
                <a:latin typeface="+mn-lt"/>
                <a:ea typeface="+mn-ea"/>
                <a:cs typeface="+mn-cs"/>
              </a:rPr>
              <a:t>. generare un’ipotesi esplicativa: forse la ragione per cui . successo Y . che sia accaduto</a:t>
            </a:r>
          </a:p>
          <a:p>
            <a:r>
              <a:rPr lang="it-IT" sz="1200" kern="1200" dirty="0">
                <a:solidFill>
                  <a:schemeClr val="tx1"/>
                </a:solidFill>
                <a:effectLst/>
                <a:latin typeface="+mn-lt"/>
                <a:ea typeface="+mn-ea"/>
                <a:cs typeface="+mn-cs"/>
              </a:rPr>
              <a:t>X (ripercorrendo all’indietro la regola X → Y). Un’abduzione . un’ipotesi: la ragione di Y potrebbe essere X, ma anche</a:t>
            </a:r>
          </a:p>
          <a:p>
            <a:r>
              <a:rPr lang="it-IT" sz="1200" kern="1200" dirty="0" err="1">
                <a:solidFill>
                  <a:schemeClr val="tx1"/>
                </a:solidFill>
                <a:effectLst/>
                <a:latin typeface="+mn-lt"/>
                <a:ea typeface="+mn-ea"/>
                <a:cs typeface="+mn-cs"/>
              </a:rPr>
              <a:t>Z</a:t>
            </a:r>
            <a:r>
              <a:rPr lang="it-IT" sz="1200" kern="1200" dirty="0">
                <a:solidFill>
                  <a:schemeClr val="tx1"/>
                </a:solidFill>
                <a:effectLst/>
                <a:latin typeface="+mn-lt"/>
                <a:ea typeface="+mn-ea"/>
                <a:cs typeface="+mn-cs"/>
              </a:rPr>
              <a:t> (ripercorrendo all’indietro la regola </a:t>
            </a:r>
            <a:r>
              <a:rPr lang="it-IT" sz="1200" kern="1200" dirty="0" err="1">
                <a:solidFill>
                  <a:schemeClr val="tx1"/>
                </a:solidFill>
                <a:effectLst/>
                <a:latin typeface="+mn-lt"/>
                <a:ea typeface="+mn-ea"/>
                <a:cs typeface="+mn-cs"/>
              </a:rPr>
              <a:t>Z</a:t>
            </a:r>
            <a:r>
              <a:rPr lang="it-IT" sz="1200" kern="1200" dirty="0">
                <a:solidFill>
                  <a:schemeClr val="tx1"/>
                </a:solidFill>
                <a:effectLst/>
                <a:latin typeface="+mn-lt"/>
                <a:ea typeface="+mn-ea"/>
                <a:cs typeface="+mn-cs"/>
              </a:rPr>
              <a:t> → Y).</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17</a:t>
            </a:fld>
            <a:endParaRPr lang="it-IT"/>
          </a:p>
        </p:txBody>
      </p:sp>
    </p:spTree>
    <p:extLst>
      <p:ext uri="{BB962C8B-B14F-4D97-AF65-F5344CB8AC3E}">
        <p14:creationId xmlns:p14="http://schemas.microsoft.com/office/powerpoint/2010/main" val="3334428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Per gli studenti più interessati, si può anche ricordare che il </a:t>
            </a:r>
            <a:r>
              <a:rPr lang="it-IT" dirty="0" err="1"/>
              <a:t>noisy</a:t>
            </a:r>
            <a:r>
              <a:rPr lang="it-IT" dirty="0"/>
              <a:t> or, come struttura di indipendenza, è la base della dimostrazione algebrica della formula di potenza causale per cause generative indipendenti, presente tra i materiali online del capitolo 6</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24</a:t>
            </a:fld>
            <a:endParaRPr lang="it-IT"/>
          </a:p>
        </p:txBody>
      </p:sp>
    </p:spTree>
    <p:extLst>
      <p:ext uri="{BB962C8B-B14F-4D97-AF65-F5344CB8AC3E}">
        <p14:creationId xmlns:p14="http://schemas.microsoft.com/office/powerpoint/2010/main" val="41887534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Una distribuzione di </a:t>
            </a:r>
            <a:r>
              <a:rPr lang="it-IT" sz="1200" kern="1200" dirty="0" err="1">
                <a:solidFill>
                  <a:schemeClr val="tx1"/>
                </a:solidFill>
                <a:effectLst/>
                <a:latin typeface="+mn-lt"/>
                <a:ea typeface="+mn-ea"/>
                <a:cs typeface="+mn-cs"/>
              </a:rPr>
              <a:t>probabilit</a:t>
            </a:r>
            <a:r>
              <a:rPr lang="it-IT" sz="1200" kern="1200" dirty="0">
                <a:solidFill>
                  <a:schemeClr val="tx1"/>
                </a:solidFill>
                <a:effectLst/>
                <a:latin typeface="+mn-lt"/>
                <a:ea typeface="+mn-ea"/>
                <a:cs typeface="+mn-cs"/>
              </a:rPr>
              <a:t>. di esiti indipendenti (A) e di esiti non indipendenti</a:t>
            </a:r>
          </a:p>
          <a:p>
            <a:r>
              <a:rPr lang="it-IT" sz="1200" kern="1200" dirty="0">
                <a:solidFill>
                  <a:schemeClr val="tx1"/>
                </a:solidFill>
                <a:effectLst/>
                <a:latin typeface="+mn-lt"/>
                <a:ea typeface="+mn-ea"/>
                <a:cs typeface="+mn-cs"/>
              </a:rPr>
              <a:t>(B). In A,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 | y) si calcola dividendo la prima cella in alto a sinistra per il totale della prima colonna,</a:t>
            </a:r>
          </a:p>
          <a:p>
            <a:r>
              <a:rPr lang="it-IT" sz="1200" kern="1200" dirty="0">
                <a:solidFill>
                  <a:schemeClr val="tx1"/>
                </a:solidFill>
                <a:effectLst/>
                <a:latin typeface="+mn-lt"/>
                <a:ea typeface="+mn-ea"/>
                <a:cs typeface="+mn-cs"/>
              </a:rPr>
              <a:t>ottenendo: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 | y) =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(y)]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(y) =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 che soddisfa il requisito di indipendenza spiegato</a:t>
            </a:r>
          </a:p>
          <a:p>
            <a:r>
              <a:rPr lang="it-IT" sz="1200" kern="1200" dirty="0">
                <a:solidFill>
                  <a:schemeClr val="tx1"/>
                </a:solidFill>
                <a:effectLst/>
                <a:latin typeface="+mn-lt"/>
                <a:ea typeface="+mn-ea"/>
                <a:cs typeface="+mn-cs"/>
              </a:rPr>
              <a:t>nel box 6.1. In B,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 | y )= 0,2/0,6 =1/3=0,33 ≠ 0,3, </a:t>
            </a:r>
            <a:r>
              <a:rPr lang="it-IT" sz="1200" kern="1200" dirty="0" err="1">
                <a:solidFill>
                  <a:schemeClr val="tx1"/>
                </a:solidFill>
                <a:effectLst/>
                <a:latin typeface="+mn-lt"/>
                <a:ea typeface="+mn-ea"/>
                <a:cs typeface="+mn-cs"/>
              </a:rPr>
              <a:t>cio</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 | y) ≠ </a:t>
            </a:r>
            <a:r>
              <a:rPr lang="it-IT" sz="1200" kern="1200" dirty="0" err="1">
                <a:solidFill>
                  <a:schemeClr val="tx1"/>
                </a:solidFill>
                <a:effectLst/>
                <a:latin typeface="+mn-lt"/>
                <a:ea typeface="+mn-ea"/>
                <a:cs typeface="+mn-cs"/>
              </a:rPr>
              <a:t>p</a:t>
            </a:r>
            <a:r>
              <a:rPr lang="it-IT" sz="1200" kern="1200" dirty="0">
                <a:solidFill>
                  <a:schemeClr val="tx1"/>
                </a:solidFill>
                <a:effectLst/>
                <a:latin typeface="+mn-lt"/>
                <a:ea typeface="+mn-ea"/>
                <a:cs typeface="+mn-cs"/>
              </a:rPr>
              <a:t>(x), non soddisfacendo</a:t>
            </a:r>
          </a:p>
          <a:p>
            <a:r>
              <a:rPr lang="it-IT" sz="1200" kern="1200" dirty="0">
                <a:solidFill>
                  <a:schemeClr val="tx1"/>
                </a:solidFill>
                <a:effectLst/>
                <a:latin typeface="+mn-lt"/>
                <a:ea typeface="+mn-ea"/>
                <a:cs typeface="+mn-cs"/>
              </a:rPr>
              <a:t>il requisito di indipendenza. In C, per facilitare lo studio del paragrafo successivo, sostituiamo</a:t>
            </a:r>
          </a:p>
          <a:p>
            <a:r>
              <a:rPr lang="it-IT" sz="1200" kern="1200" dirty="0">
                <a:solidFill>
                  <a:schemeClr val="tx1"/>
                </a:solidFill>
                <a:effectLst/>
                <a:latin typeface="+mn-lt"/>
                <a:ea typeface="+mn-ea"/>
                <a:cs typeface="+mn-cs"/>
              </a:rPr>
              <a:t>l’esito x con un antecedente ipotetico H, e l’esito y con un conseguente ipotetico D, e rinfreschiamo</a:t>
            </a:r>
          </a:p>
          <a:p>
            <a:r>
              <a:rPr lang="it-IT" sz="1200" kern="1200" dirty="0">
                <a:solidFill>
                  <a:schemeClr val="tx1"/>
                </a:solidFill>
                <a:effectLst/>
                <a:latin typeface="+mn-lt"/>
                <a:ea typeface="+mn-ea"/>
                <a:cs typeface="+mn-cs"/>
              </a:rPr>
              <a:t>i nomi delle celle della tabella </a:t>
            </a:r>
            <a:r>
              <a:rPr lang="it-IT" sz="1200" kern="1200" dirty="0" err="1">
                <a:solidFill>
                  <a:schemeClr val="tx1"/>
                </a:solidFill>
                <a:effectLst/>
                <a:latin typeface="+mn-lt"/>
                <a:ea typeface="+mn-ea"/>
                <a:cs typeface="+mn-cs"/>
              </a:rPr>
              <a:t>gi</a:t>
            </a:r>
            <a:r>
              <a:rPr lang="it-IT" sz="1200" kern="1200" dirty="0">
                <a:solidFill>
                  <a:schemeClr val="tx1"/>
                </a:solidFill>
                <a:effectLst/>
                <a:latin typeface="+mn-lt"/>
                <a:ea typeface="+mn-ea"/>
                <a:cs typeface="+mn-cs"/>
              </a:rPr>
              <a:t>. introdotti nel cap. 6.</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25</a:t>
            </a:fld>
            <a:endParaRPr lang="it-IT"/>
          </a:p>
        </p:txBody>
      </p:sp>
    </p:spTree>
    <p:extLst>
      <p:ext uri="{BB962C8B-B14F-4D97-AF65-F5344CB8AC3E}">
        <p14:creationId xmlns:p14="http://schemas.microsoft.com/office/powerpoint/2010/main" val="39204075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In questa slide occorre fare riferimento alla precedente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26</a:t>
            </a:fld>
            <a:endParaRPr lang="it-IT"/>
          </a:p>
        </p:txBody>
      </p:sp>
    </p:spTree>
    <p:extLst>
      <p:ext uri="{BB962C8B-B14F-4D97-AF65-F5344CB8AC3E}">
        <p14:creationId xmlns:p14="http://schemas.microsoft.com/office/powerpoint/2010/main" val="1086645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In questa slide occorre fare </a:t>
            </a:r>
            <a:r>
              <a:rPr lang="it-IT" dirty="0" err="1"/>
              <a:t>riferimeno</a:t>
            </a:r>
            <a:r>
              <a:rPr lang="it-IT" dirty="0"/>
              <a:t> alla tabella di slide 25</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27</a:t>
            </a:fld>
            <a:endParaRPr lang="it-IT"/>
          </a:p>
        </p:txBody>
      </p:sp>
    </p:spTree>
    <p:extLst>
      <p:ext uri="{BB962C8B-B14F-4D97-AF65-F5344CB8AC3E}">
        <p14:creationId xmlns:p14="http://schemas.microsoft.com/office/powerpoint/2010/main" val="2277537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Anche qui tocca riferirsi alla </a:t>
            </a:r>
            <a:r>
              <a:rPr lang="it-IT" dirty="0" err="1"/>
              <a:t>tab</a:t>
            </a:r>
            <a:r>
              <a:rPr lang="it-IT" dirty="0"/>
              <a:t>. C della slide 25</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28</a:t>
            </a:fld>
            <a:endParaRPr lang="it-IT"/>
          </a:p>
        </p:txBody>
      </p:sp>
    </p:spTree>
    <p:extLst>
      <p:ext uri="{BB962C8B-B14F-4D97-AF65-F5344CB8AC3E}">
        <p14:creationId xmlns:p14="http://schemas.microsoft.com/office/powerpoint/2010/main" val="33252265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 consiglia, a questo punto, di illustrare passo passo alla lavagna i calcoli dello sviluppo quantitativo presenti nel testo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33</a:t>
            </a:fld>
            <a:endParaRPr lang="it-IT"/>
          </a:p>
        </p:txBody>
      </p:sp>
    </p:spTree>
    <p:extLst>
      <p:ext uri="{BB962C8B-B14F-4D97-AF65-F5344CB8AC3E}">
        <p14:creationId xmlns:p14="http://schemas.microsoft.com/office/powerpoint/2010/main" val="11104322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Si consiglia di ricostruire in aula (per far vedere l’inserimento delle priori e delle </a:t>
            </a:r>
            <a:r>
              <a:rPr lang="it-IT" dirty="0" err="1"/>
              <a:t>likelihood</a:t>
            </a:r>
            <a:r>
              <a:rPr lang="it-IT" dirty="0"/>
              <a:t> nei nodi) </a:t>
            </a:r>
            <a:r>
              <a:rPr lang="it-IT" sz="1200" kern="1200" dirty="0">
                <a:solidFill>
                  <a:schemeClr val="tx1"/>
                </a:solidFill>
                <a:effectLst/>
                <a:latin typeface="+mn-lt"/>
                <a:ea typeface="+mn-ea"/>
                <a:cs typeface="+mn-cs"/>
              </a:rPr>
              <a:t>il modello </a:t>
            </a:r>
            <a:r>
              <a:rPr lang="it-IT" sz="1200" kern="1200" dirty="0" err="1">
                <a:solidFill>
                  <a:schemeClr val="tx1"/>
                </a:solidFill>
                <a:effectLst/>
                <a:latin typeface="+mn-lt"/>
                <a:ea typeface="+mn-ea"/>
                <a:cs typeface="+mn-cs"/>
              </a:rPr>
              <a:t>GeNIe</a:t>
            </a:r>
            <a:r>
              <a:rPr lang="it-IT" sz="1200" kern="1200" dirty="0">
                <a:solidFill>
                  <a:schemeClr val="tx1"/>
                </a:solidFill>
                <a:effectLst/>
                <a:latin typeface="+mn-lt"/>
                <a:ea typeface="+mn-ea"/>
                <a:cs typeface="+mn-cs"/>
              </a:rPr>
              <a:t> “figura7.2B.xdsl”, oppure di scaricarlo dai materiali online e proiettarlo in aula facendo vedere più esempi. Il modello ha un </a:t>
            </a:r>
            <a:r>
              <a:rPr lang="it-IT" sz="1200" kern="1200" dirty="0" err="1">
                <a:solidFill>
                  <a:schemeClr val="tx1"/>
                </a:solidFill>
                <a:effectLst/>
                <a:latin typeface="+mn-lt"/>
                <a:ea typeface="+mn-ea"/>
                <a:cs typeface="+mn-cs"/>
              </a:rPr>
              <a:t>videotutorial</a:t>
            </a:r>
            <a:r>
              <a:rPr lang="it-IT" sz="1200" kern="1200" dirty="0">
                <a:solidFill>
                  <a:schemeClr val="tx1"/>
                </a:solidFill>
                <a:effectLst/>
                <a:latin typeface="+mn-lt"/>
                <a:ea typeface="+mn-ea"/>
                <a:cs typeface="+mn-cs"/>
              </a:rPr>
              <a:t>, se usato in autoapprendimento.  </a:t>
            </a:r>
          </a:p>
          <a:p>
            <a:pPr marL="0" marR="0" lvl="0" indent="0" algn="l" defTabSz="457200" rtl="0" eaLnBrk="1" fontAlgn="auto" latinLnBrk="0" hangingPunct="1">
              <a:lnSpc>
                <a:spcPct val="100000"/>
              </a:lnSpc>
              <a:spcBef>
                <a:spcPts val="0"/>
              </a:spcBef>
              <a:spcAft>
                <a:spcPts val="0"/>
              </a:spcAft>
              <a:buClrTx/>
              <a:buSzTx/>
              <a:buFontTx/>
              <a:buNone/>
              <a:tabLst/>
              <a:defRPr/>
            </a:pPr>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34</a:t>
            </a:fld>
            <a:endParaRPr lang="it-IT"/>
          </a:p>
        </p:txBody>
      </p:sp>
    </p:spTree>
    <p:extLst>
      <p:ext uri="{BB962C8B-B14F-4D97-AF65-F5344CB8AC3E}">
        <p14:creationId xmlns:p14="http://schemas.microsoft.com/office/powerpoint/2010/main" val="38655649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err="1">
                <a:solidFill>
                  <a:schemeClr val="tx1"/>
                </a:solidFill>
                <a:effectLst/>
                <a:latin typeface="+mn-lt"/>
                <a:ea typeface="+mn-ea"/>
                <a:cs typeface="+mn-cs"/>
              </a:rPr>
              <a:t>Eq</a:t>
            </a:r>
            <a:r>
              <a:rPr lang="it-IT" sz="1200" kern="1200" dirty="0">
                <a:solidFill>
                  <a:schemeClr val="tx1"/>
                </a:solidFill>
                <a:effectLst/>
                <a:latin typeface="+mn-lt"/>
                <a:ea typeface="+mn-ea"/>
                <a:cs typeface="+mn-cs"/>
              </a:rPr>
              <a:t>. 7.8 è la forma a rapporti della regola di </a:t>
            </a:r>
            <a:r>
              <a:rPr lang="it-IT" sz="1200" kern="1200" dirty="0" err="1">
                <a:solidFill>
                  <a:schemeClr val="tx1"/>
                </a:solidFill>
                <a:effectLst/>
                <a:latin typeface="+mn-lt"/>
                <a:ea typeface="+mn-ea"/>
                <a:cs typeface="+mn-cs"/>
              </a:rPr>
              <a:t>Bayes</a:t>
            </a:r>
            <a:r>
              <a:rPr lang="it-IT" sz="1200" kern="1200" dirty="0">
                <a:solidFill>
                  <a:schemeClr val="tx1"/>
                </a:solidFill>
                <a:effectLst/>
                <a:latin typeface="+mn-lt"/>
                <a:ea typeface="+mn-ea"/>
                <a:cs typeface="+mn-cs"/>
              </a:rPr>
              <a:t>. La parte in azzurro è l’</a:t>
            </a:r>
            <a:r>
              <a:rPr lang="it-IT" sz="1200" kern="1200" dirty="0" err="1">
                <a:solidFill>
                  <a:schemeClr val="tx1"/>
                </a:solidFill>
                <a:effectLst/>
                <a:latin typeface="+mn-lt"/>
                <a:ea typeface="+mn-ea"/>
                <a:cs typeface="+mn-cs"/>
              </a:rPr>
              <a:t>odd</a:t>
            </a:r>
            <a:r>
              <a:rPr lang="it-IT" sz="1200" kern="1200" dirty="0">
                <a:solidFill>
                  <a:schemeClr val="tx1"/>
                </a:solidFill>
                <a:effectLst/>
                <a:latin typeface="+mn-lt"/>
                <a:ea typeface="+mn-ea"/>
                <a:cs typeface="+mn-cs"/>
              </a:rPr>
              <a:t> a priori. La parte in grassetto è un rapporto di due </a:t>
            </a:r>
            <a:r>
              <a:rPr lang="it-IT" sz="1200" kern="1200" dirty="0" err="1">
                <a:solidFill>
                  <a:schemeClr val="tx1"/>
                </a:solidFill>
                <a:effectLst/>
                <a:latin typeface="+mn-lt"/>
                <a:ea typeface="+mn-ea"/>
                <a:cs typeface="+mn-cs"/>
              </a:rPr>
              <a:t>likelihood</a:t>
            </a:r>
            <a:r>
              <a:rPr lang="it-IT" sz="1200" kern="1200" dirty="0">
                <a:solidFill>
                  <a:schemeClr val="tx1"/>
                </a:solidFill>
                <a:effectLst/>
                <a:latin typeface="+mn-lt"/>
                <a:ea typeface="+mn-ea"/>
                <a:cs typeface="+mn-cs"/>
              </a:rPr>
              <a:t>, quella di D verso</a:t>
            </a:r>
          </a:p>
          <a:p>
            <a:r>
              <a:rPr lang="it-IT" sz="1200" kern="1200" dirty="0">
                <a:solidFill>
                  <a:schemeClr val="tx1"/>
                </a:solidFill>
                <a:effectLst/>
                <a:latin typeface="+mn-lt"/>
                <a:ea typeface="+mn-ea"/>
                <a:cs typeface="+mn-cs"/>
              </a:rPr>
              <a:t>l’ipotesi focale e quella di D verso tutte le altre ipotesi, e si chiama </a:t>
            </a:r>
            <a:r>
              <a:rPr lang="it-IT" sz="1200" kern="1200" dirty="0" err="1">
                <a:solidFill>
                  <a:schemeClr val="tx1"/>
                </a:solidFill>
                <a:effectLst/>
                <a:latin typeface="+mn-lt"/>
                <a:ea typeface="+mn-ea"/>
                <a:cs typeface="+mn-cs"/>
              </a:rPr>
              <a:t>likelihood</a:t>
            </a:r>
            <a:r>
              <a:rPr lang="it-IT" sz="1200" kern="1200" dirty="0">
                <a:solidFill>
                  <a:schemeClr val="tx1"/>
                </a:solidFill>
                <a:effectLst/>
                <a:latin typeface="+mn-lt"/>
                <a:ea typeface="+mn-ea"/>
                <a:cs typeface="+mn-cs"/>
              </a:rPr>
              <a:t> ratio (rapporto di verosimiglianza), oppure rapporto di </a:t>
            </a:r>
            <a:r>
              <a:rPr lang="it-IT" sz="1200" kern="1200" dirty="0" err="1">
                <a:solidFill>
                  <a:schemeClr val="tx1"/>
                </a:solidFill>
                <a:effectLst/>
                <a:latin typeface="+mn-lt"/>
                <a:ea typeface="+mn-ea"/>
                <a:cs typeface="+mn-cs"/>
              </a:rPr>
              <a:t>Bayes</a:t>
            </a:r>
            <a:r>
              <a:rPr lang="it-IT" sz="1200" kern="1200" dirty="0">
                <a:solidFill>
                  <a:schemeClr val="tx1"/>
                </a:solidFill>
                <a:effectLst/>
                <a:latin typeface="+mn-lt"/>
                <a:ea typeface="+mn-ea"/>
                <a:cs typeface="+mn-cs"/>
              </a:rPr>
              <a:t>. È quasi sempre indicato</a:t>
            </a:r>
          </a:p>
          <a:p>
            <a:r>
              <a:rPr lang="it-IT" sz="1200" kern="1200" dirty="0">
                <a:solidFill>
                  <a:schemeClr val="tx1"/>
                </a:solidFill>
                <a:effectLst/>
                <a:latin typeface="+mn-lt"/>
                <a:ea typeface="+mn-ea"/>
                <a:cs typeface="+mn-cs"/>
              </a:rPr>
              <a:t>con l’abbreviazione LR(D</a:t>
            </a:r>
            <a:r>
              <a:rPr lang="it-IT" sz="1200" kern="1200" baseline="-25000" dirty="0">
                <a:solidFill>
                  <a:schemeClr val="tx1"/>
                </a:solidFill>
                <a:effectLst/>
                <a:latin typeface="+mn-lt"/>
                <a:ea typeface="+mn-ea"/>
                <a:cs typeface="+mn-cs"/>
              </a:rPr>
              <a:t>H</a:t>
            </a:r>
            <a:r>
              <a:rPr lang="it-IT" sz="1200" kern="1200" dirty="0">
                <a:solidFill>
                  <a:schemeClr val="tx1"/>
                </a:solidFill>
                <a:effectLst/>
                <a:latin typeface="+mn-lt"/>
                <a:ea typeface="+mn-ea"/>
                <a:cs typeface="+mn-cs"/>
              </a:rPr>
              <a:t>), ed è la più classica e la più nota delle misure di </a:t>
            </a:r>
            <a:r>
              <a:rPr lang="it-IT" sz="1200" kern="1200" dirty="0" err="1">
                <a:solidFill>
                  <a:schemeClr val="tx1"/>
                </a:solidFill>
                <a:effectLst/>
                <a:latin typeface="+mn-lt"/>
                <a:ea typeface="+mn-ea"/>
                <a:cs typeface="+mn-cs"/>
              </a:rPr>
              <a:t>diagnosticità</a:t>
            </a:r>
            <a:r>
              <a:rPr lang="it-IT" sz="1200" kern="1200" dirty="0">
                <a:solidFill>
                  <a:schemeClr val="tx1"/>
                </a:solidFill>
                <a:effectLst/>
                <a:latin typeface="+mn-lt"/>
                <a:ea typeface="+mn-ea"/>
                <a:cs typeface="+mn-cs"/>
              </a:rPr>
              <a:t>. Che succede quando vogliamo considerare più di un dato osservato, D1, D2, …,</a:t>
            </a:r>
          </a:p>
          <a:p>
            <a:r>
              <a:rPr lang="it-IT" sz="1200" kern="1200" dirty="0" err="1">
                <a:solidFill>
                  <a:schemeClr val="tx1"/>
                </a:solidFill>
                <a:effectLst/>
                <a:latin typeface="+mn-lt"/>
                <a:ea typeface="+mn-ea"/>
                <a:cs typeface="+mn-cs"/>
              </a:rPr>
              <a:t>Dn</a:t>
            </a:r>
            <a:r>
              <a:rPr lang="it-IT" sz="1200" kern="1200" dirty="0">
                <a:solidFill>
                  <a:schemeClr val="tx1"/>
                </a:solidFill>
                <a:effectLst/>
                <a:latin typeface="+mn-lt"/>
                <a:ea typeface="+mn-ea"/>
                <a:cs typeface="+mn-cs"/>
              </a:rPr>
              <a:t>? Semplicemente “allunghiamo” la </a:t>
            </a:r>
            <a:r>
              <a:rPr lang="it-IT" sz="1200" kern="1200" dirty="0" err="1">
                <a:solidFill>
                  <a:schemeClr val="tx1"/>
                </a:solidFill>
                <a:effectLst/>
                <a:latin typeface="+mn-lt"/>
                <a:ea typeface="+mn-ea"/>
                <a:cs typeface="+mn-cs"/>
              </a:rPr>
              <a:t>fomula</a:t>
            </a:r>
            <a:r>
              <a:rPr lang="it-IT" sz="1200" kern="1200" dirty="0">
                <a:solidFill>
                  <a:schemeClr val="tx1"/>
                </a:solidFill>
                <a:effectLst/>
                <a:latin typeface="+mn-lt"/>
                <a:ea typeface="+mn-ea"/>
                <a:cs typeface="+mn-cs"/>
              </a:rPr>
              <a:t>, come in </a:t>
            </a:r>
            <a:r>
              <a:rPr lang="it-IT" sz="1200" kern="1200" dirty="0" err="1">
                <a:solidFill>
                  <a:schemeClr val="tx1"/>
                </a:solidFill>
                <a:effectLst/>
                <a:latin typeface="+mn-lt"/>
                <a:ea typeface="+mn-ea"/>
                <a:cs typeface="+mn-cs"/>
              </a:rPr>
              <a:t>Eq</a:t>
            </a:r>
            <a:r>
              <a:rPr lang="it-IT" sz="1200" kern="1200" dirty="0">
                <a:solidFill>
                  <a:schemeClr val="tx1"/>
                </a:solidFill>
                <a:effectLst/>
                <a:latin typeface="+mn-lt"/>
                <a:ea typeface="+mn-ea"/>
                <a:cs typeface="+mn-cs"/>
              </a:rPr>
              <a:t>. 7.10</a:t>
            </a:r>
          </a:p>
          <a:p>
            <a:endParaRPr lang="it-IT" sz="1200" kern="1200" dirty="0">
              <a:solidFill>
                <a:schemeClr val="tx1"/>
              </a:solidFill>
              <a:effectLst/>
              <a:latin typeface="+mn-lt"/>
              <a:ea typeface="+mn-ea"/>
              <a:cs typeface="+mn-cs"/>
            </a:endParaRP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37</a:t>
            </a:fld>
            <a:endParaRPr lang="it-IT"/>
          </a:p>
        </p:txBody>
      </p:sp>
    </p:spTree>
    <p:extLst>
      <p:ext uri="{BB962C8B-B14F-4D97-AF65-F5344CB8AC3E}">
        <p14:creationId xmlns:p14="http://schemas.microsoft.com/office/powerpoint/2010/main" val="1363430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Qui occorre presentare in aula la cartella </a:t>
            </a:r>
            <a:r>
              <a:rPr lang="it-IT" dirty="0" err="1"/>
              <a:t>excel</a:t>
            </a:r>
            <a:r>
              <a:rPr lang="it-IT" dirty="0"/>
              <a:t> «Priori, LR, andamento delle revisioni </a:t>
            </a:r>
            <a:r>
              <a:rPr lang="it-IT" dirty="0" err="1"/>
              <a:t>bayesiane</a:t>
            </a:r>
            <a:r>
              <a:rPr lang="it-IT" dirty="0"/>
              <a:t>, PG, e tipi di test», disponibile tra i materiali online (con </a:t>
            </a:r>
            <a:r>
              <a:rPr lang="it-IT" dirty="0" err="1"/>
              <a:t>videotutorial</a:t>
            </a:r>
            <a:r>
              <a:rPr lang="it-IT" dirty="0"/>
              <a:t> per autoapprendimento). Proiettare in aula tutti e tre i fogli, facendo diversi esempi di come cambiano le </a:t>
            </a:r>
            <a:r>
              <a:rPr lang="it-IT" dirty="0" err="1"/>
              <a:t>posteriorri</a:t>
            </a:r>
            <a:r>
              <a:rPr lang="it-IT" dirty="0"/>
              <a:t> cambiando le priori e/o le </a:t>
            </a:r>
            <a:r>
              <a:rPr lang="it-IT" dirty="0" err="1"/>
              <a:t>likelihood</a:t>
            </a:r>
            <a:r>
              <a:rPr lang="it-IT" dirty="0"/>
              <a:t>. Lo strumento tornerà utile anche per la sezione «controllo di ipotesi», ma ignorare le parti in colori tenui, che usano i </a:t>
            </a:r>
            <a:r>
              <a:rPr lang="it-IT" dirty="0" err="1"/>
              <a:t>logLR</a:t>
            </a:r>
            <a:r>
              <a:rPr lang="it-IT" dirty="0"/>
              <a:t> e l’information gain: sono lì solo per gli studenti motivati che affronteranno quegli argomenti nei relativi box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39</a:t>
            </a:fld>
            <a:endParaRPr lang="it-IT"/>
          </a:p>
        </p:txBody>
      </p:sp>
    </p:spTree>
    <p:extLst>
      <p:ext uri="{BB962C8B-B14F-4D97-AF65-F5344CB8AC3E}">
        <p14:creationId xmlns:p14="http://schemas.microsoft.com/office/powerpoint/2010/main" val="10920019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Gli studenti più interessati possono trarre giovamento dall’approfondimento online  «</a:t>
            </a:r>
            <a:r>
              <a:rPr lang="it-IT" sz="1200" kern="1200" dirty="0" err="1">
                <a:solidFill>
                  <a:schemeClr val="tx1"/>
                </a:solidFill>
                <a:effectLst/>
                <a:latin typeface="+mn-lt"/>
                <a:ea typeface="+mn-ea"/>
                <a:cs typeface="+mn-cs"/>
              </a:rPr>
              <a:t>Likelihood</a:t>
            </a:r>
            <a:r>
              <a:rPr lang="it-IT" sz="1200" kern="1200" dirty="0">
                <a:solidFill>
                  <a:schemeClr val="tx1"/>
                </a:solidFill>
                <a:effectLst/>
                <a:latin typeface="+mn-lt"/>
                <a:ea typeface="+mn-ea"/>
                <a:cs typeface="+mn-cs"/>
              </a:rPr>
              <a:t> Ratio logaritmico, o </a:t>
            </a:r>
            <a:r>
              <a:rPr lang="it-IT" sz="1200" kern="1200" dirty="0" err="1">
                <a:solidFill>
                  <a:schemeClr val="tx1"/>
                </a:solidFill>
                <a:effectLst/>
                <a:latin typeface="+mn-lt"/>
                <a:ea typeface="+mn-ea"/>
                <a:cs typeface="+mn-cs"/>
              </a:rPr>
              <a:t>logLR</a:t>
            </a:r>
            <a:r>
              <a:rPr lang="it-IT" sz="1200" kern="1200" dirty="0">
                <a:solidFill>
                  <a:schemeClr val="tx1"/>
                </a:solidFill>
                <a:effectLst/>
                <a:latin typeface="+mn-lt"/>
                <a:ea typeface="+mn-ea"/>
                <a:cs typeface="+mn-cs"/>
              </a:rPr>
              <a:t>»</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41</a:t>
            </a:fld>
            <a:endParaRPr lang="it-IT"/>
          </a:p>
        </p:txBody>
      </p:sp>
    </p:spTree>
    <p:extLst>
      <p:ext uri="{BB962C8B-B14F-4D97-AF65-F5344CB8AC3E}">
        <p14:creationId xmlns:p14="http://schemas.microsoft.com/office/powerpoint/2010/main" val="18492829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Gli studenti più interessati possono trovare utile l’</a:t>
            </a:r>
            <a:r>
              <a:rPr lang="it-IT" dirty="0" err="1"/>
              <a:t>approfondamento</a:t>
            </a:r>
            <a:r>
              <a:rPr lang="it-IT" dirty="0"/>
              <a:t> online  «</a:t>
            </a:r>
            <a:r>
              <a:rPr lang="it-IT" sz="1200" kern="1200" dirty="0" err="1">
                <a:solidFill>
                  <a:schemeClr val="tx1"/>
                </a:solidFill>
                <a:effectLst/>
                <a:latin typeface="+mn-lt"/>
                <a:ea typeface="+mn-ea"/>
                <a:cs typeface="+mn-cs"/>
              </a:rPr>
              <a:t>Odds</a:t>
            </a:r>
            <a:r>
              <a:rPr lang="it-IT" sz="1200" kern="1200" dirty="0">
                <a:solidFill>
                  <a:schemeClr val="tx1"/>
                </a:solidFill>
                <a:effectLst/>
                <a:latin typeface="+mn-lt"/>
                <a:ea typeface="+mn-ea"/>
                <a:cs typeface="+mn-cs"/>
              </a:rPr>
              <a:t> Ratio»</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42</a:t>
            </a:fld>
            <a:endParaRPr lang="it-IT"/>
          </a:p>
        </p:txBody>
      </p:sp>
    </p:spTree>
    <p:extLst>
      <p:ext uri="{BB962C8B-B14F-4D97-AF65-F5344CB8AC3E}">
        <p14:creationId xmlns:p14="http://schemas.microsoft.com/office/powerpoint/2010/main" val="2771977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Qui suggeriamo vivamente di sviluppare a voce, con gli studenti, l’esempio delle biglie presente nel testo, e/o di aprire il modello </a:t>
            </a:r>
            <a:r>
              <a:rPr lang="it-IT" dirty="0" err="1"/>
              <a:t>GeNIe</a:t>
            </a:r>
            <a:r>
              <a:rPr lang="it-IT" dirty="0"/>
              <a:t> </a:t>
            </a:r>
            <a:r>
              <a:rPr lang="it-IT" sz="1200" kern="1200" dirty="0">
                <a:solidFill>
                  <a:schemeClr val="tx1"/>
                </a:solidFill>
                <a:effectLst/>
                <a:latin typeface="+mn-lt"/>
                <a:ea typeface="+mn-ea"/>
                <a:cs typeface="+mn-cs"/>
              </a:rPr>
              <a:t>“Figura7.5.xdsl” e tramite quello far loro vedere gli andamenti delle </a:t>
            </a:r>
            <a:r>
              <a:rPr lang="it-IT" sz="1200" kern="1200" dirty="0" err="1">
                <a:solidFill>
                  <a:schemeClr val="tx1"/>
                </a:solidFill>
                <a:effectLst/>
                <a:latin typeface="+mn-lt"/>
                <a:ea typeface="+mn-ea"/>
                <a:cs typeface="+mn-cs"/>
              </a:rPr>
              <a:t>rrevisioni</a:t>
            </a:r>
            <a:r>
              <a:rPr lang="it-IT" sz="1200" kern="1200" dirty="0">
                <a:solidFill>
                  <a:schemeClr val="tx1"/>
                </a:solidFill>
                <a:effectLst/>
                <a:latin typeface="+mn-lt"/>
                <a:ea typeface="+mn-ea"/>
                <a:cs typeface="+mn-cs"/>
              </a:rPr>
              <a:t> di fiducia verso le ipotesi e le </a:t>
            </a:r>
            <a:r>
              <a:rPr lang="it-IT" sz="1200" kern="1200" dirty="0" err="1">
                <a:solidFill>
                  <a:schemeClr val="tx1"/>
                </a:solidFill>
                <a:effectLst/>
                <a:latin typeface="+mn-lt"/>
                <a:ea typeface="+mn-ea"/>
                <a:cs typeface="+mn-cs"/>
              </a:rPr>
              <a:t>metaipotesi</a:t>
            </a:r>
            <a:r>
              <a:rPr lang="it-IT" sz="1200" kern="1200" dirty="0">
                <a:solidFill>
                  <a:schemeClr val="tx1"/>
                </a:solidFill>
                <a:effectLst/>
                <a:latin typeface="+mn-lt"/>
                <a:ea typeface="+mn-ea"/>
                <a:cs typeface="+mn-cs"/>
              </a:rPr>
              <a:t> via via che le biglie vengono estratte (disponibile il </a:t>
            </a:r>
            <a:r>
              <a:rPr lang="it-IT" sz="1200" kern="1200" dirty="0" err="1">
                <a:solidFill>
                  <a:schemeClr val="tx1"/>
                </a:solidFill>
                <a:effectLst/>
                <a:latin typeface="+mn-lt"/>
                <a:ea typeface="+mn-ea"/>
                <a:cs typeface="+mn-cs"/>
              </a:rPr>
              <a:t>videotutorial</a:t>
            </a:r>
            <a:r>
              <a:rPr lang="it-IT" sz="1200" kern="1200" dirty="0">
                <a:solidFill>
                  <a:schemeClr val="tx1"/>
                </a:solidFill>
                <a:effectLst/>
                <a:latin typeface="+mn-lt"/>
                <a:ea typeface="+mn-ea"/>
                <a:cs typeface="+mn-cs"/>
              </a:rPr>
              <a:t>)</a:t>
            </a:r>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48</a:t>
            </a:fld>
            <a:endParaRPr lang="it-IT"/>
          </a:p>
        </p:txBody>
      </p:sp>
    </p:spTree>
    <p:extLst>
      <p:ext uri="{BB962C8B-B14F-4D97-AF65-F5344CB8AC3E}">
        <p14:creationId xmlns:p14="http://schemas.microsoft.com/office/powerpoint/2010/main" val="30544983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Nel testo sono presenti altri esempi di ipotesi in </a:t>
            </a:r>
            <a:r>
              <a:rPr lang="it-IT" dirty="0" err="1"/>
              <a:t>overfit</a:t>
            </a:r>
            <a:r>
              <a:rPr lang="it-IT" dirty="0"/>
              <a:t>. Suggeriamo di farne altre, oltre a quella nella slide. Si può anche ricordare agli </a:t>
            </a:r>
            <a:r>
              <a:rPr lang="it-IT" dirty="0" err="1"/>
              <a:t>stud</a:t>
            </a:r>
            <a:r>
              <a:rPr lang="it-IT" dirty="0"/>
              <a:t>  che qui   «informativa» è inteso nel senso tecnico della teoria dell’informazione, brevemente accennata più avanti (e con un box online di approfondimento); ma che il senso intuitivo di  «cogliere più regolarità» è del tutto in accordo con il senso tecnico di «</a:t>
            </a:r>
            <a:r>
              <a:rPr lang="it-IT" dirty="0" err="1"/>
              <a:t>informatività</a:t>
            </a:r>
            <a:r>
              <a:rPr lang="it-IT" dirty="0"/>
              <a:t>». </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50</a:t>
            </a:fld>
            <a:endParaRPr lang="it-IT"/>
          </a:p>
        </p:txBody>
      </p:sp>
    </p:spTree>
    <p:extLst>
      <p:ext uri="{BB962C8B-B14F-4D97-AF65-F5344CB8AC3E}">
        <p14:creationId xmlns:p14="http://schemas.microsoft.com/office/powerpoint/2010/main" val="30804231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La negazione accetta un solo argomento, e la sua tavola di verità ha solo due righe. </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61</a:t>
            </a:fld>
            <a:endParaRPr lang="it-IT"/>
          </a:p>
        </p:txBody>
      </p:sp>
    </p:spTree>
    <p:extLst>
      <p:ext uri="{BB962C8B-B14F-4D97-AF65-F5344CB8AC3E}">
        <p14:creationId xmlns:p14="http://schemas.microsoft.com/office/powerpoint/2010/main" val="3154717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Gli altri connettivi sono binari e ciascuno è definito su quattro righe. Insieme, rappresentano tutte le combinazioni di verità dei due argomenti. Questi operatori che dipendono solo dai valori di verità dei loro argomenti si chiamano verofunzionali. Le funzioni booleane sintetizzano in forma</a:t>
            </a:r>
          </a:p>
          <a:p>
            <a:r>
              <a:rPr lang="it-IT" sz="1200" kern="1200" dirty="0">
                <a:solidFill>
                  <a:schemeClr val="tx1"/>
                </a:solidFill>
                <a:effectLst/>
                <a:latin typeface="+mn-lt"/>
                <a:ea typeface="+mn-ea"/>
                <a:cs typeface="+mn-cs"/>
              </a:rPr>
              <a:t>di calcolo algebrico le condizioni di verità espresse dalle tavole. Se a ogni loro argomento è assegnato il valore 1 per</a:t>
            </a:r>
          </a:p>
          <a:p>
            <a:r>
              <a:rPr lang="it-IT" sz="1200" kern="1200" dirty="0">
                <a:solidFill>
                  <a:schemeClr val="tx1"/>
                </a:solidFill>
                <a:effectLst/>
                <a:latin typeface="+mn-lt"/>
                <a:ea typeface="+mn-ea"/>
                <a:cs typeface="+mn-cs"/>
              </a:rPr>
              <a:t>vero, e 0 per falso, il risultato corrisponde alla relativa riga della tavola di verità. Per esempio, assegnando A=1 e B = 1</a:t>
            </a:r>
          </a:p>
          <a:p>
            <a:r>
              <a:rPr lang="it-IT" sz="1200" kern="1200" dirty="0">
                <a:solidFill>
                  <a:schemeClr val="tx1"/>
                </a:solidFill>
                <a:effectLst/>
                <a:latin typeface="+mn-lt"/>
                <a:ea typeface="+mn-ea"/>
                <a:cs typeface="+mn-cs"/>
              </a:rPr>
              <a:t>nella disgiunzione A ∨ B = A + B – AB = 1 + 1 – 1 = 1, cioè la disgiunzione è vera per quell’assegnazione di valore; esattamente</a:t>
            </a:r>
          </a:p>
          <a:p>
            <a:r>
              <a:rPr lang="it-IT" sz="1200" kern="1200" dirty="0">
                <a:solidFill>
                  <a:schemeClr val="tx1"/>
                </a:solidFill>
                <a:effectLst/>
                <a:latin typeface="+mn-lt"/>
                <a:ea typeface="+mn-ea"/>
                <a:cs typeface="+mn-cs"/>
              </a:rPr>
              <a:t>come indicato nella prima riga della tavola della disgiunzione. Se invece istanziamo A = 0 e B = 0, otteniamo</a:t>
            </a:r>
          </a:p>
          <a:p>
            <a:r>
              <a:rPr lang="it-IT" sz="1200" kern="1200" dirty="0">
                <a:solidFill>
                  <a:schemeClr val="tx1"/>
                </a:solidFill>
                <a:effectLst/>
                <a:latin typeface="+mn-lt"/>
                <a:ea typeface="+mn-ea"/>
                <a:cs typeface="+mn-cs"/>
              </a:rPr>
              <a:t>0, indicando che la disgiunzione è falsa: come nell’ultima riga della tavola di verità. Si consiglia di far provare agli studenti se le funzioni booleane funzionano sempre, in altri esempi.  </a:t>
            </a:r>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62</a:t>
            </a:fld>
            <a:endParaRPr lang="it-IT"/>
          </a:p>
        </p:txBody>
      </p:sp>
    </p:spTree>
    <p:extLst>
      <p:ext uri="{BB962C8B-B14F-4D97-AF65-F5344CB8AC3E}">
        <p14:creationId xmlns:p14="http://schemas.microsoft.com/office/powerpoint/2010/main" val="34284155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Anche se nelle slide successive copio i diversi passaggi di costruzione, si consiglia di farla costruire agli studenti. Capire la tavola di verità li aiuterà a capire figura 7.7, e </a:t>
            </a:r>
            <a:r>
              <a:rPr lang="it-IT" dirty="0" err="1"/>
              <a:t>tab</a:t>
            </a:r>
            <a:r>
              <a:rPr lang="it-IT" dirty="0"/>
              <a:t>. 7.6, 7.7, 7.8, e in generale i concetti basati su regole: ciò che veniva presentato ai soggetti in quegli esperimenti erano «tavole di verità» dove i letterali erano gli attributi e i valori di verità la loro presenza o meno; la </a:t>
            </a:r>
            <a:r>
              <a:rPr lang="it-IT" dirty="0" err="1"/>
              <a:t>fbf</a:t>
            </a:r>
            <a:r>
              <a:rPr lang="it-IT" dirty="0"/>
              <a:t> rappresentata era la rappresentazione della categoria bersaglio descritta come regola </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63</a:t>
            </a:fld>
            <a:endParaRPr lang="it-IT"/>
          </a:p>
        </p:txBody>
      </p:sp>
    </p:spTree>
    <p:extLst>
      <p:ext uri="{BB962C8B-B14F-4D97-AF65-F5344CB8AC3E}">
        <p14:creationId xmlns:p14="http://schemas.microsoft.com/office/powerpoint/2010/main" val="37535477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 breve esame dei valori di verità della formula (colonna azzurra in E) a confronto con i valori di verità dei letterali</a:t>
            </a:r>
          </a:p>
          <a:p>
            <a:r>
              <a:rPr lang="it-IT" dirty="0"/>
              <a:t>(prime tre colonne) ci dice che la formula è sempre vera, tranne nei casi in cui </a:t>
            </a:r>
            <a:r>
              <a:rPr lang="it-IT" dirty="0" err="1"/>
              <a:t>p</a:t>
            </a:r>
            <a:r>
              <a:rPr lang="it-IT" dirty="0"/>
              <a:t> è vero e </a:t>
            </a:r>
            <a:r>
              <a:rPr lang="it-IT" dirty="0" err="1"/>
              <a:t>r</a:t>
            </a:r>
            <a:r>
              <a:rPr lang="it-IT" dirty="0"/>
              <a:t> è falso: abbiamo trovato un</a:t>
            </a:r>
          </a:p>
          <a:p>
            <a:r>
              <a:rPr lang="it-IT" dirty="0"/>
              <a:t>“concetto sintetico” che esprime il significato di quella formula.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66</a:t>
            </a:fld>
            <a:endParaRPr lang="it-IT"/>
          </a:p>
        </p:txBody>
      </p:sp>
    </p:spTree>
    <p:extLst>
      <p:ext uri="{BB962C8B-B14F-4D97-AF65-F5344CB8AC3E}">
        <p14:creationId xmlns:p14="http://schemas.microsoft.com/office/powerpoint/2010/main" val="5528935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L’esempio offre anche una prima concettualizzazione di cosa significhi comprimere una stringa, operazione essenziale</a:t>
            </a:r>
          </a:p>
          <a:p>
            <a:r>
              <a:rPr lang="it-IT" dirty="0"/>
              <a:t>sia per misurare la complessità di </a:t>
            </a:r>
            <a:r>
              <a:rPr lang="it-IT" dirty="0" err="1"/>
              <a:t>Kolmogorov</a:t>
            </a:r>
            <a:r>
              <a:rPr lang="it-IT" dirty="0"/>
              <a:t> (par. 7.3.3.2) sia per </a:t>
            </a:r>
            <a:r>
              <a:rPr lang="it-IT" dirty="0" err="1"/>
              <a:t>misurarela</a:t>
            </a:r>
            <a:r>
              <a:rPr lang="it-IT" dirty="0"/>
              <a:t> complessità booleana dei concetti basati su regole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67</a:t>
            </a:fld>
            <a:endParaRPr lang="it-IT"/>
          </a:p>
        </p:txBody>
      </p:sp>
    </p:spTree>
    <p:extLst>
      <p:ext uri="{BB962C8B-B14F-4D97-AF65-F5344CB8AC3E}">
        <p14:creationId xmlns:p14="http://schemas.microsoft.com/office/powerpoint/2010/main" val="21851711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Gli stimoli utilizzati da </a:t>
            </a:r>
            <a:r>
              <a:rPr lang="it-IT" dirty="0" err="1"/>
              <a:t>Shepard</a:t>
            </a:r>
            <a:r>
              <a:rPr lang="it-IT" dirty="0"/>
              <a:t>, </a:t>
            </a:r>
            <a:r>
              <a:rPr lang="it-IT" dirty="0" err="1"/>
              <a:t>Hovland</a:t>
            </a:r>
            <a:r>
              <a:rPr lang="it-IT" dirty="0"/>
              <a:t>, e Jenkins (1961). Gli stimoli sono sempre</a:t>
            </a:r>
          </a:p>
          <a:p>
            <a:r>
              <a:rPr lang="it-IT" dirty="0"/>
              <a:t>otto; a seconda delle condizioni sperimentali, indicate dai numeri romani da i a vi, sono</a:t>
            </a:r>
          </a:p>
          <a:p>
            <a:r>
              <a:rPr lang="it-IT" dirty="0"/>
              <a:t>organizzati in diverse categorie: la categoria A comprende i quattro esemplari sulla sinistra, la</a:t>
            </a:r>
          </a:p>
          <a:p>
            <a:r>
              <a:rPr lang="it-IT" dirty="0"/>
              <a:t>categoria B i quattro esemplari sulla destra. Il compito dei partecipanti era apprendere la definizione</a:t>
            </a:r>
          </a:p>
          <a:p>
            <a:r>
              <a:rPr lang="it-IT" dirty="0"/>
              <a:t>delle categorie.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82</a:t>
            </a:fld>
            <a:endParaRPr lang="it-IT"/>
          </a:p>
        </p:txBody>
      </p:sp>
    </p:spTree>
    <p:extLst>
      <p:ext uri="{BB962C8B-B14F-4D97-AF65-F5344CB8AC3E}">
        <p14:creationId xmlns:p14="http://schemas.microsoft.com/office/powerpoint/2010/main" val="5961896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Concetti a bassa complessità. Condizione 1 dell’esperimento di </a:t>
            </a:r>
            <a:r>
              <a:rPr lang="it-IT" dirty="0" err="1"/>
              <a:t>Shepard</a:t>
            </a:r>
            <a:r>
              <a:rPr lang="it-IT" dirty="0"/>
              <a:t> </a:t>
            </a:r>
            <a:r>
              <a:rPr lang="it-IT" dirty="0" err="1"/>
              <a:t>Hovland</a:t>
            </a:r>
            <a:endParaRPr lang="it-IT" dirty="0"/>
          </a:p>
          <a:p>
            <a:r>
              <a:rPr lang="it-IT" dirty="0"/>
              <a:t>e Jenkins (1961). La tabella traduce in stringhe gli stimoli illustrati nella figura precedente, numerati in</a:t>
            </a:r>
          </a:p>
          <a:p>
            <a:r>
              <a:rPr lang="it-IT" dirty="0"/>
              <a:t>senso antiorario a partire dall’angolo in alto a sinistra. La tabella equivale alla tavola di verità</a:t>
            </a:r>
          </a:p>
          <a:p>
            <a:r>
              <a:rPr lang="it-IT" dirty="0"/>
              <a:t>della categoria A vista come </a:t>
            </a:r>
            <a:r>
              <a:rPr lang="it-IT" dirty="0" err="1"/>
              <a:t>fbf</a:t>
            </a:r>
            <a:r>
              <a:rPr lang="it-IT" dirty="0"/>
              <a:t> (la sua </a:t>
            </a:r>
            <a:r>
              <a:rPr lang="it-IT" dirty="0" err="1"/>
              <a:t>dnf</a:t>
            </a:r>
            <a:r>
              <a:rPr lang="it-IT" dirty="0"/>
              <a:t>), in funzione dei valori di verità dei suoi letterali B, </a:t>
            </a:r>
            <a:r>
              <a:rPr lang="it-IT" dirty="0" err="1"/>
              <a:t>P</a:t>
            </a:r>
            <a:endParaRPr lang="it-IT" dirty="0"/>
          </a:p>
          <a:p>
            <a:r>
              <a:rPr lang="it-IT" dirty="0"/>
              <a:t>e </a:t>
            </a:r>
            <a:r>
              <a:rPr lang="it-IT" dirty="0" err="1"/>
              <a:t>Q</a:t>
            </a:r>
            <a:r>
              <a:rPr lang="it-IT" dirty="0"/>
              <a:t>. I descrittori </a:t>
            </a:r>
            <a:r>
              <a:rPr lang="it-IT" dirty="0" err="1"/>
              <a:t>bayesiani</a:t>
            </a:r>
            <a:r>
              <a:rPr lang="it-IT" dirty="0"/>
              <a:t> di ogni attributo mostrano che l’attributo B è totalmente falsificante</a:t>
            </a:r>
          </a:p>
          <a:p>
            <a:r>
              <a:rPr lang="it-IT" dirty="0"/>
              <a:t>la categoria A (LR = 0; </a:t>
            </a:r>
            <a:r>
              <a:rPr lang="it-IT" dirty="0" err="1"/>
              <a:t>likelihood</a:t>
            </a:r>
            <a:r>
              <a:rPr lang="it-IT" dirty="0"/>
              <a:t> = 0), e quindi totalmente verificante la categoria B. Gli attributi</a:t>
            </a:r>
          </a:p>
          <a:p>
            <a:r>
              <a:rPr lang="it-IT" dirty="0" err="1"/>
              <a:t>P</a:t>
            </a:r>
            <a:r>
              <a:rPr lang="it-IT" dirty="0"/>
              <a:t> e </a:t>
            </a:r>
            <a:r>
              <a:rPr lang="it-IT" dirty="0" err="1"/>
              <a:t>Q</a:t>
            </a:r>
            <a:r>
              <a:rPr lang="it-IT" dirty="0"/>
              <a:t> sono irrilevante (LR = 1). I </a:t>
            </a:r>
            <a:r>
              <a:rPr lang="el-GR" dirty="0"/>
              <a:t>Δ</a:t>
            </a:r>
            <a:r>
              <a:rPr lang="it-IT" dirty="0" err="1"/>
              <a:t>P</a:t>
            </a:r>
            <a:r>
              <a:rPr lang="it-IT" dirty="0"/>
              <a:t> tra attributo e categoria vanno nella stessa direzione.</a:t>
            </a:r>
          </a:p>
          <a:p>
            <a:r>
              <a:rPr lang="it-IT" dirty="0"/>
              <a:t>Nelle numerose repliche di questo studio, ormai chiamato paradigma 4-4 (perché si presentano</a:t>
            </a:r>
          </a:p>
          <a:p>
            <a:r>
              <a:rPr lang="it-IT" dirty="0"/>
              <a:t>4 esempi positivi e 4 esempi negativi di una categoria), sono stati usati attributi differenti,</a:t>
            </a:r>
          </a:p>
          <a:p>
            <a:r>
              <a:rPr lang="it-IT" dirty="0"/>
              <a:t>ma la struttura restava la medesima.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84</a:t>
            </a:fld>
            <a:endParaRPr lang="it-IT"/>
          </a:p>
        </p:txBody>
      </p:sp>
    </p:spTree>
    <p:extLst>
      <p:ext uri="{BB962C8B-B14F-4D97-AF65-F5344CB8AC3E}">
        <p14:creationId xmlns:p14="http://schemas.microsoft.com/office/powerpoint/2010/main" val="159403623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Concetti ad alta complessità. Rispetto alla tabella 7.6 cambia solo la colonna delle</a:t>
            </a:r>
          </a:p>
          <a:p>
            <a:r>
              <a:rPr lang="it-IT" dirty="0"/>
              <a:t>etichette categoriali. Questo cambia completamente la descrizione logica dei concetti (vedi</a:t>
            </a:r>
          </a:p>
          <a:p>
            <a:r>
              <a:rPr lang="it-IT" dirty="0"/>
              <a:t>testo), e i loro descrittori </a:t>
            </a:r>
            <a:r>
              <a:rPr lang="it-IT" dirty="0" err="1"/>
              <a:t>bayesiani</a:t>
            </a:r>
            <a:r>
              <a:rPr lang="it-IT" dirty="0"/>
              <a:t>: nessun attributo è diagnostico (LR=1, </a:t>
            </a:r>
            <a:r>
              <a:rPr lang="el-GR" dirty="0"/>
              <a:t>Δ</a:t>
            </a:r>
            <a:r>
              <a:rPr lang="it-IT" dirty="0" err="1"/>
              <a:t>P</a:t>
            </a:r>
            <a:r>
              <a:rPr lang="it-IT" dirty="0"/>
              <a:t>=0).</a:t>
            </a:r>
          </a:p>
        </p:txBody>
      </p:sp>
      <p:sp>
        <p:nvSpPr>
          <p:cNvPr id="4" name="Segnaposto numero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7854FE2-EA87-A549-BB41-F7ABADA41A57}" type="slidenum">
              <a:rPr kumimoji="0" lang="it-IT"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89</a:t>
            </a:fld>
            <a:endParaRPr kumimoji="0" lang="it-IT"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235473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Le sei condizioni nell’esperimento di </a:t>
            </a:r>
            <a:r>
              <a:rPr lang="it-IT" dirty="0" err="1"/>
              <a:t>Shepard</a:t>
            </a:r>
            <a:r>
              <a:rPr lang="it-IT" dirty="0"/>
              <a:t> et al. (1961). La prima colonna rappresenta le stringhe degli</a:t>
            </a:r>
          </a:p>
          <a:p>
            <a:r>
              <a:rPr lang="it-IT" dirty="0"/>
              <a:t>otto stimoli, ogni stringa da sinistra a destra indica il valore degli attributi Bianco (B), Piccolo (</a:t>
            </a:r>
            <a:r>
              <a:rPr lang="it-IT" dirty="0" err="1"/>
              <a:t>P</a:t>
            </a:r>
            <a:r>
              <a:rPr lang="it-IT" dirty="0"/>
              <a:t>), Quadrato (</a:t>
            </a:r>
            <a:r>
              <a:rPr lang="it-IT" dirty="0" err="1"/>
              <a:t>Q</a:t>
            </a:r>
            <a:r>
              <a:rPr lang="it-IT" dirty="0"/>
              <a:t>). Le sei</a:t>
            </a:r>
          </a:p>
          <a:p>
            <a:r>
              <a:rPr lang="it-IT" dirty="0"/>
              <a:t>colonne indicano quali sono gli esempi positivi (+) e gli esempi negativi (−) della categoria A, nelle sei condizioni sperimentali</a:t>
            </a:r>
          </a:p>
          <a:p>
            <a:r>
              <a:rPr lang="it-IT" dirty="0"/>
              <a:t>di </a:t>
            </a:r>
            <a:r>
              <a:rPr lang="it-IT" dirty="0" err="1"/>
              <a:t>Shepard</a:t>
            </a:r>
            <a:r>
              <a:rPr lang="it-IT" dirty="0"/>
              <a:t> et al. (1961). Sotto ogni condizione è riportata la definizione intensionale della categoria A, e la</a:t>
            </a:r>
          </a:p>
          <a:p>
            <a:r>
              <a:rPr lang="it-IT" dirty="0"/>
              <a:t>sua complessità booleana.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91</a:t>
            </a:fld>
            <a:endParaRPr lang="it-IT"/>
          </a:p>
        </p:txBody>
      </p:sp>
    </p:spTree>
    <p:extLst>
      <p:ext uri="{BB962C8B-B14F-4D97-AF65-F5344CB8AC3E}">
        <p14:creationId xmlns:p14="http://schemas.microsoft.com/office/powerpoint/2010/main" val="394859972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 prototipo (A), uno stimolo ad alta distorsione (C; gli stimoli presentati nella fase</a:t>
            </a:r>
          </a:p>
          <a:p>
            <a:r>
              <a:rPr lang="it-IT" dirty="0"/>
              <a:t>di training erano esclusivamente di questo tipo), uno a bassa distorsione (B; presentato solo</a:t>
            </a:r>
          </a:p>
          <a:p>
            <a:r>
              <a:rPr lang="it-IT" dirty="0"/>
              <a:t>nella fase di transfer), e uno non correlato al prototipo (D; presentato solo nella fase di transfer)</a:t>
            </a:r>
          </a:p>
          <a:p>
            <a:r>
              <a:rPr lang="it-IT" dirty="0"/>
              <a:t>simili a quelli utilizzati da </a:t>
            </a:r>
            <a:r>
              <a:rPr lang="it-IT" dirty="0" err="1"/>
              <a:t>Posner</a:t>
            </a:r>
            <a:r>
              <a:rPr lang="it-IT" dirty="0"/>
              <a:t> e </a:t>
            </a:r>
            <a:r>
              <a:rPr lang="it-IT" dirty="0" err="1"/>
              <a:t>Keele</a:t>
            </a:r>
            <a:r>
              <a:rPr lang="it-IT" dirty="0"/>
              <a:t>, </a:t>
            </a:r>
            <a:r>
              <a:rPr lang="it-IT" dirty="0" err="1"/>
              <a:t>esp</a:t>
            </a:r>
            <a:r>
              <a:rPr lang="it-IT" dirty="0"/>
              <a:t>. 3 (1968). I</a:t>
            </a:r>
          </a:p>
          <a:p>
            <a:r>
              <a:rPr lang="it-IT" dirty="0"/>
              <a:t>ventiquattro stimoli nel transfer erano presentati due volte ciascuno, in ordine</a:t>
            </a:r>
          </a:p>
          <a:p>
            <a:r>
              <a:rPr lang="it-IT" dirty="0"/>
              <a:t>casuale, nel giorno stesso in cui era stata condotta la fase di training, e quattro</a:t>
            </a:r>
          </a:p>
          <a:p>
            <a:r>
              <a:rPr lang="it-IT" dirty="0"/>
              <a:t>volte il giorno successivo.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99</a:t>
            </a:fld>
            <a:endParaRPr lang="it-IT"/>
          </a:p>
        </p:txBody>
      </p:sp>
    </p:spTree>
    <p:extLst>
      <p:ext uri="{BB962C8B-B14F-4D97-AF65-F5344CB8AC3E}">
        <p14:creationId xmlns:p14="http://schemas.microsoft.com/office/powerpoint/2010/main" val="16126612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 studi metodologicamente più precisi di quelli svolti nel xx secolo, Nelson</a:t>
            </a:r>
          </a:p>
          <a:p>
            <a:r>
              <a:rPr lang="it-IT" dirty="0"/>
              <a:t>e colleghi (2010) e </a:t>
            </a:r>
            <a:r>
              <a:rPr lang="it-IT" dirty="0" err="1"/>
              <a:t>Meder</a:t>
            </a:r>
            <a:r>
              <a:rPr lang="it-IT" dirty="0"/>
              <a:t> e colleghi (2021) hanno dimostrato che il PG è superiore</a:t>
            </a:r>
          </a:p>
          <a:p>
            <a:r>
              <a:rPr lang="it-IT" dirty="0"/>
              <a:t>a misure più sofisticate basate sulla teoria dell’informazione, come l’information</a:t>
            </a:r>
          </a:p>
          <a:p>
            <a:r>
              <a:rPr lang="it-IT" dirty="0"/>
              <a:t>gain (IG, , guadagno di informazione; utilizzata in alcune teorie e ricerche</a:t>
            </a:r>
          </a:p>
          <a:p>
            <a:r>
              <a:rPr lang="it-IT" dirty="0"/>
              <a:t>psicologiche, per esempio, </a:t>
            </a:r>
            <a:r>
              <a:rPr lang="it-IT" dirty="0" err="1"/>
              <a:t>Oaksford</a:t>
            </a:r>
            <a:r>
              <a:rPr lang="it-IT" dirty="0"/>
              <a:t>, </a:t>
            </a:r>
            <a:r>
              <a:rPr lang="it-IT" dirty="0" err="1"/>
              <a:t>Chater</a:t>
            </a:r>
            <a:r>
              <a:rPr lang="it-IT" dirty="0"/>
              <a:t>, 2007), nel modellare le preferenze</a:t>
            </a:r>
          </a:p>
          <a:p>
            <a:r>
              <a:rPr lang="it-IT" dirty="0"/>
              <a:t>umane per le </a:t>
            </a:r>
            <a:r>
              <a:rPr lang="it-IT" dirty="0" err="1"/>
              <a:t>feature</a:t>
            </a:r>
            <a:r>
              <a:rPr lang="it-IT" dirty="0"/>
              <a:t> informative. Per gli studenti più interessati, sono disponibili online due box di approfondimento: «Cos’è l’informazione? Cenni elementari», e «Entropia e Information Gain»</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104</a:t>
            </a:fld>
            <a:endParaRPr lang="it-IT"/>
          </a:p>
        </p:txBody>
      </p:sp>
    </p:spTree>
    <p:extLst>
      <p:ext uri="{BB962C8B-B14F-4D97-AF65-F5344CB8AC3E}">
        <p14:creationId xmlns:p14="http://schemas.microsoft.com/office/powerpoint/2010/main" val="41622607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Struttura degli stimoli nell’esperimento di </a:t>
            </a:r>
            <a:r>
              <a:rPr lang="it-IT" dirty="0" err="1"/>
              <a:t>Medin</a:t>
            </a:r>
            <a:r>
              <a:rPr lang="it-IT" dirty="0"/>
              <a:t> e </a:t>
            </a:r>
            <a:r>
              <a:rPr lang="it-IT" dirty="0" err="1"/>
              <a:t>Schaffer</a:t>
            </a:r>
            <a:r>
              <a:rPr lang="it-IT" dirty="0"/>
              <a:t> (1978). Gli stimoli</a:t>
            </a:r>
          </a:p>
          <a:p>
            <a:r>
              <a:rPr lang="it-IT" dirty="0"/>
              <a:t>sono 9, cinque esempi di A e quattro di B. Ogni stimolo è definito dalla presenza o assenza</a:t>
            </a:r>
          </a:p>
          <a:p>
            <a:r>
              <a:rPr lang="it-IT" dirty="0"/>
              <a:t>di 4 </a:t>
            </a:r>
            <a:r>
              <a:rPr lang="it-IT" dirty="0" err="1"/>
              <a:t>feature</a:t>
            </a:r>
            <a:r>
              <a:rPr lang="it-IT" dirty="0"/>
              <a:t>. Sono riportati i principali parametri statistici relativi alla </a:t>
            </a:r>
            <a:r>
              <a:rPr lang="it-IT" dirty="0" err="1"/>
              <a:t>diagnosticiltà</a:t>
            </a:r>
            <a:r>
              <a:rPr lang="it-IT" dirty="0"/>
              <a:t> di ogni </a:t>
            </a:r>
            <a:r>
              <a:rPr lang="it-IT" dirty="0" err="1"/>
              <a:t>feature</a:t>
            </a:r>
            <a:r>
              <a:rPr lang="it-IT" dirty="0"/>
              <a:t> verso l’una o l’altra categoria. È consigliabile </a:t>
            </a:r>
            <a:r>
              <a:rPr lang="it-IT" dirty="0" err="1"/>
              <a:t>proiettarer</a:t>
            </a:r>
            <a:r>
              <a:rPr lang="it-IT" dirty="0"/>
              <a:t> in aula il modello </a:t>
            </a:r>
            <a:r>
              <a:rPr lang="it-IT" dirty="0" err="1"/>
              <a:t>GeNIe</a:t>
            </a:r>
            <a:r>
              <a:rPr lang="it-IT" dirty="0"/>
              <a:t> «tabelle 7.10 e 7.11» disponibile online (con </a:t>
            </a:r>
            <a:r>
              <a:rPr lang="it-IT" dirty="0" err="1"/>
              <a:t>videotutorial</a:t>
            </a:r>
            <a:r>
              <a:rPr lang="it-IT" dirty="0"/>
              <a:t>), per mostrare «visivamente» il concetto di prototipo come  «insieme di attributi diagnostici». Lasciare la parte finale del </a:t>
            </a:r>
            <a:r>
              <a:rPr lang="it-IT" dirty="0" err="1"/>
              <a:t>videotutorial</a:t>
            </a:r>
            <a:r>
              <a:rPr lang="it-IT" dirty="0"/>
              <a:t> (</a:t>
            </a:r>
            <a:r>
              <a:rPr lang="it-IT" dirty="0" err="1"/>
              <a:t>tab</a:t>
            </a:r>
            <a:r>
              <a:rPr lang="it-IT" dirty="0"/>
              <a:t> 7.11) per quando si tratta la categorizzazione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106</a:t>
            </a:fld>
            <a:endParaRPr lang="it-IT"/>
          </a:p>
        </p:txBody>
      </p:sp>
    </p:spTree>
    <p:extLst>
      <p:ext uri="{BB962C8B-B14F-4D97-AF65-F5344CB8AC3E}">
        <p14:creationId xmlns:p14="http://schemas.microsoft.com/office/powerpoint/2010/main" val="29463629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Consigliamo di svolgere in aula alcuni dei calcoli degli LR e dei PG (come sviluppato nel testo)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107</a:t>
            </a:fld>
            <a:endParaRPr lang="it-IT"/>
          </a:p>
        </p:txBody>
      </p:sp>
    </p:spTree>
    <p:extLst>
      <p:ext uri="{BB962C8B-B14F-4D97-AF65-F5344CB8AC3E}">
        <p14:creationId xmlns:p14="http://schemas.microsoft.com/office/powerpoint/2010/main" val="204156663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Composizionalità e ricombinazione concettuale. Sia in A (un veicolo) sia in B (caratteri di alfabeti non familiari)</a:t>
            </a:r>
          </a:p>
          <a:p>
            <a:r>
              <a:rPr lang="it-IT" dirty="0"/>
              <a:t>i riquadri (i) mostrano che è possibile imparare un nuovo concetto basandosi su un solo esemplare, se il concetto fa</a:t>
            </a:r>
          </a:p>
          <a:p>
            <a:r>
              <a:rPr lang="it-IT" dirty="0"/>
              <a:t>parte di una famiglia di concetti già appresi; che è possibile generarne nuovi esemplari (ii); scomporlo in parti note (iii), sia</a:t>
            </a:r>
          </a:p>
          <a:p>
            <a:r>
              <a:rPr lang="it-IT" dirty="0"/>
              <a:t>per riconoscerlo, sia per ricombinare le parti e creare nuovi concetti (iv). In A(iii), le parti sono percettive e funzionali; in</a:t>
            </a:r>
          </a:p>
          <a:p>
            <a:r>
              <a:rPr lang="it-IT" dirty="0"/>
              <a:t>B(iii), sono programmi motori per tracciare tratti di singole lettere. Lake et al., 2015, sono riusciti a modellare le prestazioni</a:t>
            </a:r>
          </a:p>
          <a:p>
            <a:r>
              <a:rPr lang="it-IT" dirty="0"/>
              <a:t>umane su apprendimento rapido, scomposizione in tratti, generazione di esemplari, e invenzione di nuovi concetti con un</a:t>
            </a:r>
          </a:p>
          <a:p>
            <a:r>
              <a:rPr lang="it-IT" dirty="0"/>
              <a:t>modello </a:t>
            </a:r>
            <a:r>
              <a:rPr lang="it-IT" dirty="0" err="1"/>
              <a:t>hbm</a:t>
            </a:r>
            <a:r>
              <a:rPr lang="it-IT" dirty="0"/>
              <a:t>. Altri algoritmi </a:t>
            </a:r>
            <a:r>
              <a:rPr lang="it-IT" dirty="0" err="1"/>
              <a:t>ia</a:t>
            </a:r>
            <a:r>
              <a:rPr lang="it-IT" dirty="0"/>
              <a:t>, come reti </a:t>
            </a:r>
            <a:r>
              <a:rPr lang="it-IT" dirty="0" err="1"/>
              <a:t>connessioniste</a:t>
            </a:r>
            <a:r>
              <a:rPr lang="it-IT" dirty="0"/>
              <a:t> </a:t>
            </a:r>
            <a:r>
              <a:rPr lang="it-IT" dirty="0" err="1"/>
              <a:t>convoluzionali</a:t>
            </a:r>
            <a:r>
              <a:rPr lang="it-IT" dirty="0"/>
              <a:t> multistrato, riuscivano solo nell’apprendimento, con</a:t>
            </a:r>
          </a:p>
          <a:p>
            <a:r>
              <a:rPr lang="it-IT" dirty="0"/>
              <a:t>prestazione inferiore agli umani e al modello </a:t>
            </a:r>
            <a:r>
              <a:rPr lang="it-IT" dirty="0" err="1"/>
              <a:t>hbm</a:t>
            </a:r>
            <a:r>
              <a:rPr lang="it-IT" dirty="0"/>
              <a:t>, e necessitando di molti più esempi.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113</a:t>
            </a:fld>
            <a:endParaRPr lang="it-IT"/>
          </a:p>
        </p:txBody>
      </p:sp>
    </p:spTree>
    <p:extLst>
      <p:ext uri="{BB962C8B-B14F-4D97-AF65-F5344CB8AC3E}">
        <p14:creationId xmlns:p14="http://schemas.microsoft.com/office/powerpoint/2010/main" val="118339249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Basi del circuito corticale per la composizionalità del pensiero umano. L’esperimento</a:t>
            </a:r>
          </a:p>
          <a:p>
            <a:r>
              <a:rPr lang="it-IT" dirty="0"/>
              <a:t>prevedeva un periodo (</a:t>
            </a:r>
            <a:r>
              <a:rPr lang="it-IT" dirty="0" err="1"/>
              <a:t>maintenance</a:t>
            </a:r>
            <a:r>
              <a:rPr lang="it-IT" dirty="0"/>
              <a:t> </a:t>
            </a:r>
            <a:r>
              <a:rPr lang="it-IT" dirty="0" err="1"/>
              <a:t>phase</a:t>
            </a:r>
            <a:r>
              <a:rPr lang="it-IT" dirty="0"/>
              <a:t>) in cui i soggetti dovevano solo tenere a mente</a:t>
            </a:r>
          </a:p>
          <a:p>
            <a:r>
              <a:rPr lang="it-IT" dirty="0"/>
              <a:t>una frase composta con un connettivo logico (AND, OR, oppure IF THEN), e una fase di valutazione</a:t>
            </a:r>
          </a:p>
          <a:p>
            <a:r>
              <a:rPr lang="it-IT" dirty="0"/>
              <a:t>della frase rispetto a un display di figure su uno schermo. La seconda fase poteva essere</a:t>
            </a:r>
          </a:p>
          <a:p>
            <a:r>
              <a:rPr lang="it-IT" dirty="0"/>
              <a:t>portata a termine correttamente solo elaborando il significato logico dell’operatore (</a:t>
            </a:r>
            <a:r>
              <a:rPr lang="it-IT" dirty="0" err="1"/>
              <a:t>evaluation</a:t>
            </a:r>
            <a:endParaRPr lang="it-IT" dirty="0"/>
          </a:p>
          <a:p>
            <a:r>
              <a:rPr lang="it-IT" dirty="0" err="1"/>
              <a:t>phase</a:t>
            </a:r>
            <a:r>
              <a:rPr lang="it-IT" dirty="0"/>
              <a:t>). Il mantenimento della rappresentazione superficiale della frase coinvolgeva solo</a:t>
            </a:r>
          </a:p>
          <a:p>
            <a:r>
              <a:rPr lang="it-IT" dirty="0"/>
              <a:t>l’area di </a:t>
            </a:r>
            <a:r>
              <a:rPr lang="it-IT" dirty="0" err="1"/>
              <a:t>Broca</a:t>
            </a:r>
            <a:r>
              <a:rPr lang="it-IT" dirty="0"/>
              <a:t>, o giro posteriore inferiore frontale (</a:t>
            </a:r>
            <a:r>
              <a:rPr lang="it-IT" dirty="0" err="1"/>
              <a:t>pIFG</a:t>
            </a:r>
            <a:r>
              <a:rPr lang="it-IT" dirty="0"/>
              <a:t>); area che restava attiva anche durante</a:t>
            </a:r>
          </a:p>
          <a:p>
            <a:r>
              <a:rPr lang="it-IT" dirty="0"/>
              <a:t>l’elaborazione del significato logico completo della frase, ma era in questo affiancata dal giro</a:t>
            </a:r>
          </a:p>
          <a:p>
            <a:r>
              <a:rPr lang="it-IT" dirty="0"/>
              <a:t>anteriore frontale sinistro (</a:t>
            </a:r>
            <a:r>
              <a:rPr lang="it-IT" dirty="0" err="1"/>
              <a:t>aIFG</a:t>
            </a:r>
            <a:r>
              <a:rPr lang="it-IT" dirty="0"/>
              <a:t>), e dal solco </a:t>
            </a:r>
            <a:r>
              <a:rPr lang="it-IT" dirty="0" err="1"/>
              <a:t>intraparietale</a:t>
            </a:r>
            <a:r>
              <a:rPr lang="it-IT" dirty="0"/>
              <a:t> sinistro (IPS). Le risposte che denotavano</a:t>
            </a:r>
          </a:p>
          <a:p>
            <a:r>
              <a:rPr lang="it-IT" dirty="0"/>
              <a:t>un’interpretazione semplificata del significato logico complessivo erano modulate solo</a:t>
            </a:r>
          </a:p>
          <a:p>
            <a:r>
              <a:rPr lang="it-IT" dirty="0"/>
              <a:t>da quest’ultima area.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115</a:t>
            </a:fld>
            <a:endParaRPr lang="it-IT"/>
          </a:p>
        </p:txBody>
      </p:sp>
    </p:spTree>
    <p:extLst>
      <p:ext uri="{BB962C8B-B14F-4D97-AF65-F5344CB8AC3E}">
        <p14:creationId xmlns:p14="http://schemas.microsoft.com/office/powerpoint/2010/main" val="19547236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lnSpcReduction="10000"/>
          </a:bodyPr>
          <a:lstStyle/>
          <a:p>
            <a:r>
              <a:rPr lang="it-IT" dirty="0"/>
              <a:t>Ricombinazioni concettuali grafiche. In A, lo “stregone” della grotta dell’</a:t>
            </a:r>
            <a:r>
              <a:rPr lang="it-IT" dirty="0" err="1"/>
              <a:t>Auriege</a:t>
            </a:r>
            <a:r>
              <a:rPr lang="it-IT" dirty="0"/>
              <a:t>, in Francia, datato circa</a:t>
            </a:r>
          </a:p>
          <a:p>
            <a:r>
              <a:rPr lang="it-IT" dirty="0"/>
              <a:t>13.000 anni fa (tardo Pleistocene). Sono forse stati identificati, recentemente, altri </a:t>
            </a:r>
            <a:r>
              <a:rPr lang="it-IT" dirty="0" err="1"/>
              <a:t>teriantropi</a:t>
            </a:r>
            <a:r>
              <a:rPr lang="it-IT" dirty="0"/>
              <a:t> di circa 45.000 anni fa</a:t>
            </a:r>
          </a:p>
          <a:p>
            <a:r>
              <a:rPr lang="it-IT" dirty="0"/>
              <a:t>in Indonesia: a parte quelle eccezioni, l’arte rupestre prima di 45.000 anni riportava solo segni stilizzati (cerchietti, crocette,</a:t>
            </a:r>
          </a:p>
          <a:p>
            <a:r>
              <a:rPr lang="it-IT" dirty="0"/>
              <a:t>e simili), e tra i 45.000 e circa 15.000 anni fa, aggiungeva disegni figurativi talvolta di grande realismo, ma aderenti</a:t>
            </a:r>
          </a:p>
          <a:p>
            <a:r>
              <a:rPr lang="it-IT" dirty="0"/>
              <a:t>alla realtà percepita (bufali, cavalli, figure umane stilizzate). Solo dal tardo Pleistocene compaiono insistentemente</a:t>
            </a:r>
          </a:p>
          <a:p>
            <a:r>
              <a:rPr lang="it-IT" dirty="0"/>
              <a:t>ricombinazioni concettuali ottenute combinando parti di esseri umani e parti di altri animali: figure chimeriche che</a:t>
            </a:r>
          </a:p>
          <a:p>
            <a:r>
              <a:rPr lang="it-IT" dirty="0"/>
              <a:t>in epoca storica diventano frequentissime in tutte le mitologie, oltre che nell’arte e nell’architettura. Nei bambini (B), la</a:t>
            </a:r>
          </a:p>
          <a:p>
            <a:r>
              <a:rPr lang="it-IT" dirty="0"/>
              <a:t>capacità di disegnare figure umane inesistenti non per sottrazione (cioè, cancellando una parte di un essere umano), ma</a:t>
            </a:r>
          </a:p>
          <a:p>
            <a:r>
              <a:rPr lang="it-IT" dirty="0"/>
              <a:t>per aggiunta (cioè, aggiungendo una parte) compare solo in età relativamente tarda: in media, dai 7-8 anni. La tarda</a:t>
            </a:r>
          </a:p>
          <a:p>
            <a:r>
              <a:rPr lang="it-IT" dirty="0"/>
              <a:t>comparsa sia dal punto di vista filogenetico sia da quello ontogenetico fa sospettare che la ricombinazione concettuale</a:t>
            </a:r>
          </a:p>
          <a:p>
            <a:r>
              <a:rPr lang="it-IT" dirty="0"/>
              <a:t>sia una delle capacità chiave più recenti, e che ha consentito al pensiero umano l’accrescimento esponenziale della</a:t>
            </a:r>
          </a:p>
          <a:p>
            <a:r>
              <a:rPr lang="it-IT" dirty="0"/>
              <a:t>conoscenza che ha portato alla nascita della civiltà.</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118</a:t>
            </a:fld>
            <a:endParaRPr lang="it-IT"/>
          </a:p>
        </p:txBody>
      </p:sp>
    </p:spTree>
    <p:extLst>
      <p:ext uri="{BB962C8B-B14F-4D97-AF65-F5344CB8AC3E}">
        <p14:creationId xmlns:p14="http://schemas.microsoft.com/office/powerpoint/2010/main" val="19973417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70000" lnSpcReduction="20000"/>
          </a:bodyPr>
          <a:lstStyle/>
          <a:p>
            <a:r>
              <a:rPr lang="it-IT" dirty="0"/>
              <a:t>Funzione di semplificazione e funzione</a:t>
            </a:r>
          </a:p>
          <a:p>
            <a:r>
              <a:rPr lang="it-IT" dirty="0"/>
              <a:t>inferenziale della categorizzazione. In A, uno schematico</a:t>
            </a:r>
          </a:p>
          <a:p>
            <a:r>
              <a:rPr lang="it-IT" dirty="0"/>
              <a:t>esempio di un frammento di sistema concettuale.</a:t>
            </a:r>
          </a:p>
          <a:p>
            <a:r>
              <a:rPr lang="it-IT" dirty="0"/>
              <a:t>Due concetti di base, “gatto” e “cane”, in</a:t>
            </a:r>
          </a:p>
          <a:p>
            <a:r>
              <a:rPr lang="it-IT" dirty="0"/>
              <a:t>azzurro, sono connessi a diversi attributi tipici (in grigio),</a:t>
            </a:r>
          </a:p>
          <a:p>
            <a:r>
              <a:rPr lang="it-IT" dirty="0"/>
              <a:t>e a concetti relativi a categorie sovraordinate</a:t>
            </a:r>
          </a:p>
          <a:p>
            <a:r>
              <a:rPr lang="it-IT" dirty="0"/>
              <a:t>(mammiferi, animali), a loro volta connessi ad attributi</a:t>
            </a:r>
          </a:p>
          <a:p>
            <a:r>
              <a:rPr lang="it-IT" dirty="0"/>
              <a:t>tipici di quelle categorie. In B, uno stimolo (verde)</a:t>
            </a:r>
          </a:p>
          <a:p>
            <a:r>
              <a:rPr lang="it-IT" dirty="0"/>
              <a:t>dotato di alcuni attributi percettivi (grigi), viene</a:t>
            </a:r>
          </a:p>
          <a:p>
            <a:r>
              <a:rPr lang="it-IT" dirty="0"/>
              <a:t>confrontato con i due concetti: gli attributi che non</a:t>
            </a:r>
          </a:p>
          <a:p>
            <a:r>
              <a:rPr lang="it-IT" dirty="0"/>
              <a:t>corrispondono ad attributi dei concetti sono rapidamente</a:t>
            </a:r>
          </a:p>
          <a:p>
            <a:r>
              <a:rPr lang="it-IT" dirty="0"/>
              <a:t>dimenticati (come “è nero”, “è in un prato”,</a:t>
            </a:r>
          </a:p>
          <a:p>
            <a:r>
              <a:rPr lang="it-IT" dirty="0"/>
              <a:t>“ha il collare”), gli altri servono a stabilire se lo stimolo</a:t>
            </a:r>
          </a:p>
          <a:p>
            <a:r>
              <a:rPr lang="it-IT" dirty="0"/>
              <a:t>sia meglio classificato come esempio di “gatto”</a:t>
            </a:r>
          </a:p>
          <a:p>
            <a:r>
              <a:rPr lang="it-IT" dirty="0"/>
              <a:t>o di “cane” (funzione di semplificazione e riconoscimento).</a:t>
            </a:r>
          </a:p>
          <a:p>
            <a:r>
              <a:rPr lang="it-IT" dirty="0"/>
              <a:t>Il riconoscimento può avvenire o per</a:t>
            </a:r>
          </a:p>
          <a:p>
            <a:r>
              <a:rPr lang="it-IT" dirty="0"/>
              <a:t>stime di somiglianza, o tramite regole. In C, è attivo</a:t>
            </a:r>
          </a:p>
          <a:p>
            <a:r>
              <a:rPr lang="it-IT" dirty="0"/>
              <a:t>solo il concetto che meglio classifica lo stimolo: quel</a:t>
            </a:r>
          </a:p>
          <a:p>
            <a:r>
              <a:rPr lang="it-IT" dirty="0"/>
              <a:t>concetto attiva tutti i suoi attributi tipici, che saranno</a:t>
            </a:r>
          </a:p>
          <a:p>
            <a:r>
              <a:rPr lang="it-IT" dirty="0"/>
              <a:t>proiettati sullo stimolo (funzione inferenziale),</a:t>
            </a:r>
          </a:p>
          <a:p>
            <a:r>
              <a:rPr lang="it-IT" dirty="0"/>
              <a:t>“come se” fosse stati percepiti (“ha unghie retrattili”,</a:t>
            </a:r>
          </a:p>
          <a:p>
            <a:r>
              <a:rPr lang="it-IT" dirty="0"/>
              <a:t>caccia topi”, “può graffiare”). Gli attributi attivati</a:t>
            </a:r>
          </a:p>
          <a:p>
            <a:r>
              <a:rPr lang="it-IT" dirty="0"/>
              <a:t>da concetti sovraordinati (per esempio, “allatta</a:t>
            </a:r>
          </a:p>
          <a:p>
            <a:r>
              <a:rPr lang="it-IT" dirty="0"/>
              <a:t>la prole”, che si attiva solo una volta attivato il nodo</a:t>
            </a:r>
          </a:p>
          <a:p>
            <a:r>
              <a:rPr lang="it-IT" dirty="0"/>
              <a:t>concettuale sovraordinato “mammifero”) sono a</a:t>
            </a:r>
          </a:p>
          <a:p>
            <a:r>
              <a:rPr lang="it-IT" dirty="0"/>
              <a:t>maggior distanza semantica rispetto a quelli direttamente</a:t>
            </a:r>
          </a:p>
          <a:p>
            <a:r>
              <a:rPr lang="it-IT" dirty="0"/>
              <a:t>associati al concetto base, e vengono meno</a:t>
            </a:r>
          </a:p>
          <a:p>
            <a:r>
              <a:rPr lang="it-IT" dirty="0"/>
              <a:t>rapidamente in mente. Nell’esempio, lo stimolo ha</a:t>
            </a:r>
          </a:p>
          <a:p>
            <a:r>
              <a:rPr lang="it-IT" dirty="0"/>
              <a:t>tre zampe, mentre i concetti hanno sì zampe, ma</a:t>
            </a:r>
          </a:p>
          <a:p>
            <a:r>
              <a:rPr lang="it-IT" dirty="0"/>
              <a:t>4: questi disallineamenti rispetto alle aspettative non</a:t>
            </a:r>
          </a:p>
          <a:p>
            <a:r>
              <a:rPr lang="it-IT" dirty="0"/>
              <a:t>impediscono di riconoscere lo stimolo, ma costituiscono</a:t>
            </a:r>
          </a:p>
          <a:p>
            <a:r>
              <a:rPr lang="it-IT" dirty="0"/>
              <a:t>segnali di allerta che attirano l’attenzione,</a:t>
            </a:r>
          </a:p>
          <a:p>
            <a:r>
              <a:rPr lang="it-IT" dirty="0"/>
              <a:t>e possono innescare la ricerca di ipotesi esplicative</a:t>
            </a:r>
          </a:p>
          <a:p>
            <a:r>
              <a:rPr lang="it-IT" dirty="0"/>
              <a:t>dell’anomalia. Si consiglia, di aprire e fare esempi con il modello </a:t>
            </a:r>
            <a:r>
              <a:rPr lang="it-IT" dirty="0" err="1"/>
              <a:t>GeNIe</a:t>
            </a:r>
            <a:r>
              <a:rPr lang="it-IT" dirty="0"/>
              <a:t> «</a:t>
            </a:r>
            <a:r>
              <a:rPr lang="it-IT" dirty="0" err="1"/>
              <a:t>Catagorizzazione</a:t>
            </a:r>
            <a:r>
              <a:rPr lang="it-IT" dirty="0"/>
              <a:t> ispirato alla figura 7.13», disponibile online con il suo </a:t>
            </a:r>
            <a:r>
              <a:rPr lang="it-IT" dirty="0" err="1"/>
              <a:t>videotutorial</a:t>
            </a:r>
            <a:r>
              <a:rPr lang="it-IT" dirty="0"/>
              <a:t>: non è un’esatta replica della figura (vedere il </a:t>
            </a:r>
            <a:r>
              <a:rPr lang="it-IT" dirty="0" err="1"/>
              <a:t>videotutorial</a:t>
            </a:r>
            <a:r>
              <a:rPr lang="it-IT" dirty="0"/>
              <a:t> per le differenze), ma illustra interattivamente sia la funzione di riconoscimento sia la funzione inferenziale della categorizzazione (ovviamente in formato </a:t>
            </a:r>
            <a:r>
              <a:rPr lang="it-IT" dirty="0" err="1"/>
              <a:t>bayesiano</a:t>
            </a:r>
            <a:r>
              <a:rPr lang="it-IT" dirty="0"/>
              <a:t> perfetto).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124</a:t>
            </a:fld>
            <a:endParaRPr lang="it-IT"/>
          </a:p>
        </p:txBody>
      </p:sp>
    </p:spTree>
    <p:extLst>
      <p:ext uri="{BB962C8B-B14F-4D97-AF65-F5344CB8AC3E}">
        <p14:creationId xmlns:p14="http://schemas.microsoft.com/office/powerpoint/2010/main" val="15738902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92500"/>
          </a:bodyPr>
          <a:lstStyle/>
          <a:p>
            <a:r>
              <a:rPr lang="it-IT" dirty="0"/>
              <a:t>Categorizzazione degli stimoli transfer nell’esperimento di </a:t>
            </a:r>
            <a:r>
              <a:rPr lang="it-IT" dirty="0" err="1"/>
              <a:t>Nosofsky</a:t>
            </a:r>
            <a:r>
              <a:rPr lang="it-IT" dirty="0"/>
              <a:t>, </a:t>
            </a:r>
            <a:r>
              <a:rPr lang="it-IT" dirty="0" err="1"/>
              <a:t>Palmeri</a:t>
            </a:r>
            <a:r>
              <a:rPr lang="it-IT" dirty="0"/>
              <a:t>,</a:t>
            </a:r>
          </a:p>
          <a:p>
            <a:r>
              <a:rPr lang="it-IT" dirty="0"/>
              <a:t>e McKinley, 1994. Nella colonna risposte A c’è la percentuale di classificazioni A date dai</a:t>
            </a:r>
          </a:p>
          <a:p>
            <a:r>
              <a:rPr lang="it-IT" dirty="0"/>
              <a:t>soggetti nell’esperimento di </a:t>
            </a:r>
            <a:r>
              <a:rPr lang="it-IT" dirty="0" err="1"/>
              <a:t>Nosofsky</a:t>
            </a:r>
            <a:r>
              <a:rPr lang="it-IT" dirty="0"/>
              <a:t> et al., 1994; sopra il 50%, significa che i soggetti propendevano</a:t>
            </a:r>
          </a:p>
          <a:p>
            <a:r>
              <a:rPr lang="it-IT" dirty="0"/>
              <a:t>per A; sotto il 50%, propendevano per B. Nelle altre colonne ci sono le classificazioni</a:t>
            </a:r>
          </a:p>
          <a:p>
            <a:r>
              <a:rPr lang="it-IT" dirty="0"/>
              <a:t>con regola semplice, con regola complessa, con stima </a:t>
            </a:r>
            <a:r>
              <a:rPr lang="it-IT" dirty="0" err="1"/>
              <a:t>bayesiana</a:t>
            </a:r>
            <a:r>
              <a:rPr lang="it-IT" dirty="0"/>
              <a:t> precisa, e con stima</a:t>
            </a:r>
          </a:p>
          <a:p>
            <a:r>
              <a:rPr lang="it-IT" dirty="0"/>
              <a:t>di somiglianza (cioè stima </a:t>
            </a:r>
            <a:r>
              <a:rPr lang="it-IT" dirty="0" err="1"/>
              <a:t>bayesiana</a:t>
            </a:r>
            <a:r>
              <a:rPr lang="it-IT" dirty="0"/>
              <a:t> approssimata). In quest’ultima colonna si riporta solo il</a:t>
            </a:r>
          </a:p>
          <a:p>
            <a:r>
              <a:rPr lang="it-IT" dirty="0"/>
              <a:t>prototipo con cui lo stimolo ha somiglianza maggiore (grado di somiglianza indicato tra parentesi).</a:t>
            </a:r>
          </a:p>
          <a:p>
            <a:r>
              <a:rPr lang="it-IT" dirty="0"/>
              <a:t>Le due ultime forme di classificazione indicano gli stimoli 3 e 7 come quelli con più</a:t>
            </a:r>
          </a:p>
          <a:p>
            <a:r>
              <a:rPr lang="it-IT" dirty="0"/>
              <a:t>netta somiglianza con le categorie, </a:t>
            </a:r>
            <a:r>
              <a:rPr lang="it-IT" dirty="0" err="1"/>
              <a:t>ripettivamente</a:t>
            </a:r>
            <a:r>
              <a:rPr lang="it-IT" dirty="0"/>
              <a:t> A e B: cioè, questi sono gli stimoli più tipici</a:t>
            </a:r>
          </a:p>
          <a:p>
            <a:r>
              <a:rPr lang="it-IT" dirty="0"/>
              <a:t>(in accordo con le risposte dei soggetti, molto più distanti dal 50% in quei due casi, rispetto</a:t>
            </a:r>
          </a:p>
          <a:p>
            <a:r>
              <a:rPr lang="it-IT" dirty="0"/>
              <a:t>a tutti gli altri). Nella classificazione basata su regole non ha senso parlare di “tipicità”. Nota:</a:t>
            </a:r>
          </a:p>
          <a:p>
            <a:r>
              <a:rPr lang="it-IT" dirty="0"/>
              <a:t>la teoria di riferimento di </a:t>
            </a:r>
            <a:r>
              <a:rPr lang="it-IT" dirty="0" err="1"/>
              <a:t>Nosofsky</a:t>
            </a:r>
            <a:r>
              <a:rPr lang="it-IT" dirty="0"/>
              <a:t> e colleghi, a livello algoritmico, prevede che i soggetti usino</a:t>
            </a:r>
          </a:p>
          <a:p>
            <a:r>
              <a:rPr lang="it-IT" dirty="0"/>
              <a:t>soprattutto regole semplificate e stime di somiglianza basate su singoli esemplari memorizzati,</a:t>
            </a:r>
          </a:p>
          <a:p>
            <a:r>
              <a:rPr lang="it-IT" dirty="0"/>
              <a:t>piuttosto che su prototipi: questa differenza tecnica non ha conseguenze significative</a:t>
            </a:r>
          </a:p>
          <a:p>
            <a:r>
              <a:rPr lang="it-IT" dirty="0"/>
              <a:t>sui meccanismi qui illustrati. Si consiglia di proiettare in aula il modello </a:t>
            </a:r>
            <a:r>
              <a:rPr lang="it-IT" dirty="0" err="1"/>
              <a:t>GeNIe</a:t>
            </a:r>
            <a:r>
              <a:rPr lang="it-IT" dirty="0"/>
              <a:t> «tabelle 7.10 e 7.11», per illustrare la categorizzazione «</a:t>
            </a:r>
            <a:r>
              <a:rPr lang="it-IT" dirty="0" err="1"/>
              <a:t>bayes</a:t>
            </a:r>
            <a:r>
              <a:rPr lang="it-IT" dirty="0"/>
              <a:t>» nella tabella (seconda parte del corrispondente </a:t>
            </a:r>
            <a:r>
              <a:rPr lang="it-IT" dirty="0" err="1"/>
              <a:t>videotutorial</a:t>
            </a:r>
            <a:r>
              <a:rPr lang="it-IT" dirty="0"/>
              <a:t>)</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126</a:t>
            </a:fld>
            <a:endParaRPr lang="it-IT"/>
          </a:p>
        </p:txBody>
      </p:sp>
    </p:spTree>
    <p:extLst>
      <p:ext uri="{BB962C8B-B14F-4D97-AF65-F5344CB8AC3E}">
        <p14:creationId xmlns:p14="http://schemas.microsoft.com/office/powerpoint/2010/main" val="17762820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131</a:t>
            </a:fld>
            <a:endParaRPr lang="it-IT"/>
          </a:p>
        </p:txBody>
      </p:sp>
    </p:spTree>
    <p:extLst>
      <p:ext uri="{BB962C8B-B14F-4D97-AF65-F5344CB8AC3E}">
        <p14:creationId xmlns:p14="http://schemas.microsoft.com/office/powerpoint/2010/main" val="19394231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 consiglia di illustrare questo esempio di base rate </a:t>
            </a:r>
            <a:r>
              <a:rPr lang="it-IT" dirty="0" err="1"/>
              <a:t>fallacy</a:t>
            </a:r>
            <a:r>
              <a:rPr lang="it-IT" dirty="0"/>
              <a:t> simulandolo in aula con il modello </a:t>
            </a:r>
            <a:r>
              <a:rPr lang="it-IT" dirty="0" err="1"/>
              <a:t>GeNIe</a:t>
            </a:r>
            <a:r>
              <a:rPr lang="it-IT" dirty="0"/>
              <a:t> «tabelle 7.10 e 7.11 (l’ultima parte del </a:t>
            </a:r>
            <a:r>
              <a:rPr lang="it-IT" dirty="0" err="1"/>
              <a:t>videotutorial</a:t>
            </a:r>
            <a:r>
              <a:rPr lang="it-IT" dirty="0"/>
              <a:t> spiega come replicare questo esempio)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134</a:t>
            </a:fld>
            <a:endParaRPr lang="it-IT"/>
          </a:p>
        </p:txBody>
      </p:sp>
    </p:spTree>
    <p:extLst>
      <p:ext uri="{BB962C8B-B14F-4D97-AF65-F5344CB8AC3E}">
        <p14:creationId xmlns:p14="http://schemas.microsoft.com/office/powerpoint/2010/main" val="405578230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È consigliabile far provare il compito a qualche studente in classe, prima di spiegarlo. Nel farlo assicuratevi che i volontari svolgano il compito da soli e senza suggerimenti dai compagni: la </a:t>
            </a:r>
            <a:r>
              <a:rPr lang="it-IT" dirty="0" err="1"/>
              <a:t>perrformance</a:t>
            </a:r>
            <a:r>
              <a:rPr lang="it-IT" dirty="0"/>
              <a:t> tipica cambia quando il compito è </a:t>
            </a:r>
            <a:r>
              <a:rPr lang="it-IT" dirty="0" err="1"/>
              <a:t>risoltao</a:t>
            </a:r>
            <a:r>
              <a:rPr lang="it-IT" dirty="0"/>
              <a:t> da un gruppo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147</a:t>
            </a:fld>
            <a:endParaRPr lang="it-IT"/>
          </a:p>
        </p:txBody>
      </p:sp>
    </p:spTree>
    <p:extLst>
      <p:ext uri="{BB962C8B-B14F-4D97-AF65-F5344CB8AC3E}">
        <p14:creationId xmlns:p14="http://schemas.microsoft.com/office/powerpoint/2010/main" val="33820343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È consigliabile far provare il compito a qualche studente in classe, prima di spiegarlo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153</a:t>
            </a:fld>
            <a:endParaRPr lang="it-IT"/>
          </a:p>
        </p:txBody>
      </p:sp>
    </p:spTree>
    <p:extLst>
      <p:ext uri="{BB962C8B-B14F-4D97-AF65-F5344CB8AC3E}">
        <p14:creationId xmlns:p14="http://schemas.microsoft.com/office/powerpoint/2010/main" val="309109449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it-IT" dirty="0"/>
              <a:t>Si consiglia di usare in classe </a:t>
            </a:r>
            <a:r>
              <a:rPr lang="it-IT" sz="1200" kern="1200" dirty="0">
                <a:solidFill>
                  <a:schemeClr val="tx1"/>
                </a:solidFill>
                <a:effectLst/>
                <a:latin typeface="+mn-lt"/>
                <a:ea typeface="+mn-ea"/>
                <a:cs typeface="+mn-cs"/>
              </a:rPr>
              <a:t>la cartella </a:t>
            </a:r>
            <a:r>
              <a:rPr lang="it-IT" sz="1200" kern="1200" dirty="0" err="1">
                <a:solidFill>
                  <a:schemeClr val="tx1"/>
                </a:solidFill>
                <a:effectLst/>
                <a:latin typeface="+mn-lt"/>
                <a:ea typeface="+mn-ea"/>
                <a:cs typeface="+mn-cs"/>
              </a:rPr>
              <a:t>excel</a:t>
            </a:r>
            <a:r>
              <a:rPr lang="it-IT" sz="1200" kern="1200" dirty="0">
                <a:solidFill>
                  <a:schemeClr val="tx1"/>
                </a:solidFill>
                <a:effectLst/>
                <a:latin typeface="+mn-lt"/>
                <a:ea typeface="+mn-ea"/>
                <a:cs typeface="+mn-cs"/>
              </a:rPr>
              <a:t> sulla revisione </a:t>
            </a:r>
            <a:r>
              <a:rPr lang="it-IT" sz="1200" kern="1200" dirty="0" err="1">
                <a:solidFill>
                  <a:schemeClr val="tx1"/>
                </a:solidFill>
                <a:effectLst/>
                <a:latin typeface="+mn-lt"/>
                <a:ea typeface="+mn-ea"/>
                <a:cs typeface="+mn-cs"/>
              </a:rPr>
              <a:t>bayesiana</a:t>
            </a:r>
            <a:r>
              <a:rPr lang="it-IT" sz="1200" kern="1200" dirty="0">
                <a:solidFill>
                  <a:schemeClr val="tx1"/>
                </a:solidFill>
                <a:effectLst/>
                <a:latin typeface="+mn-lt"/>
                <a:ea typeface="+mn-ea"/>
                <a:cs typeface="+mn-cs"/>
              </a:rPr>
              <a:t> disponibile online, già introdotta nel paragrafo 7.3.1: contiene uno strumento per il calcolo dell’E.S. Per un esempio tra il ludico e il narrativo che si può far «provare» agli studenti per supportare l’apprendimento del ES, presentare il box online «il caso del vetraio di Hampstead»</a:t>
            </a:r>
          </a:p>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164</a:t>
            </a:fld>
            <a:endParaRPr lang="it-IT"/>
          </a:p>
        </p:txBody>
      </p:sp>
    </p:spTree>
    <p:extLst>
      <p:ext uri="{BB962C8B-B14F-4D97-AF65-F5344CB8AC3E}">
        <p14:creationId xmlns:p14="http://schemas.microsoft.com/office/powerpoint/2010/main" val="116636762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Attributi che possono discriminare tra la razza dei </a:t>
            </a:r>
            <a:r>
              <a:rPr lang="it-IT" dirty="0" err="1"/>
              <a:t>Glom</a:t>
            </a:r>
            <a:r>
              <a:rPr lang="it-IT" dirty="0"/>
              <a:t> e quella dei </a:t>
            </a:r>
            <a:r>
              <a:rPr lang="it-IT" dirty="0" err="1"/>
              <a:t>Fizo</a:t>
            </a:r>
            <a:r>
              <a:rPr lang="it-IT" dirty="0"/>
              <a:t> in </a:t>
            </a:r>
            <a:r>
              <a:rPr lang="it-IT" dirty="0" err="1"/>
              <a:t>Skov</a:t>
            </a:r>
            <a:r>
              <a:rPr lang="it-IT" dirty="0"/>
              <a:t>, </a:t>
            </a:r>
            <a:r>
              <a:rPr lang="it-IT" dirty="0" err="1"/>
              <a:t>Sherman</a:t>
            </a:r>
            <a:endParaRPr lang="it-IT" dirty="0"/>
          </a:p>
          <a:p>
            <a:r>
              <a:rPr lang="it-IT" dirty="0"/>
              <a:t>(1986), e </a:t>
            </a:r>
            <a:r>
              <a:rPr lang="it-IT" dirty="0" err="1"/>
              <a:t>Slowiaczek</a:t>
            </a:r>
            <a:r>
              <a:rPr lang="it-IT" dirty="0"/>
              <a:t> et al. (1992), e loro proprietà in termini di test dell’ipotesi H= “</a:t>
            </a:r>
            <a:r>
              <a:rPr lang="it-IT" dirty="0" err="1"/>
              <a:t>Glom</a:t>
            </a:r>
            <a:r>
              <a:rPr lang="it-IT" dirty="0"/>
              <a:t>”. Dato che l’ES è calcolato</a:t>
            </a:r>
          </a:p>
          <a:p>
            <a:r>
              <a:rPr lang="it-IT" dirty="0"/>
              <a:t>sugli LR (e non sui </a:t>
            </a:r>
            <a:r>
              <a:rPr lang="it-IT" dirty="0" err="1"/>
              <a:t>logLR</a:t>
            </a:r>
            <a:r>
              <a:rPr lang="it-IT" dirty="0"/>
              <a:t>), il LR inferiore a 1 (cioè, falsificante) è stato trasformato nel suo reciproco (colonna 7). La priori</a:t>
            </a:r>
          </a:p>
          <a:p>
            <a:r>
              <a:rPr lang="it-IT" dirty="0"/>
              <a:t>di H è 50%: in queste condizioni, nei test simmetrici la priori di </a:t>
            </a:r>
            <a:r>
              <a:rPr lang="it-IT" dirty="0" err="1"/>
              <a:t>f</a:t>
            </a:r>
            <a:r>
              <a:rPr lang="it-IT" dirty="0"/>
              <a:t> (quarta colonna) è pure 50%. Si noti: 1) i test diagnostici</a:t>
            </a:r>
          </a:p>
          <a:p>
            <a:r>
              <a:rPr lang="it-IT" dirty="0"/>
              <a:t>hanno ES diverso da 1; quanto più è diverso da 1, tanto più sono “test forti” dell’ipotesi; quanto più è vicino a 1,</a:t>
            </a:r>
          </a:p>
          <a:p>
            <a:r>
              <a:rPr lang="it-IT" dirty="0"/>
              <a:t>tanto più sono test deboli; 2) i test positivi hanno colonna 2 &gt; colonna 3, cioè </a:t>
            </a:r>
            <a:r>
              <a:rPr lang="it-IT" dirty="0" err="1"/>
              <a:t>p</a:t>
            </a:r>
            <a:r>
              <a:rPr lang="it-IT" dirty="0"/>
              <a:t>(</a:t>
            </a:r>
            <a:r>
              <a:rPr lang="it-IT" dirty="0" err="1"/>
              <a:t>f</a:t>
            </a:r>
            <a:r>
              <a:rPr lang="it-IT" dirty="0"/>
              <a:t> | H) &gt; </a:t>
            </a:r>
            <a:r>
              <a:rPr lang="it-IT" dirty="0" err="1"/>
              <a:t>p</a:t>
            </a:r>
            <a:r>
              <a:rPr lang="it-IT" dirty="0"/>
              <a:t>(</a:t>
            </a:r>
            <a:r>
              <a:rPr lang="it-IT" dirty="0" err="1"/>
              <a:t>f</a:t>
            </a:r>
            <a:r>
              <a:rPr lang="it-IT" dirty="0"/>
              <a:t> | ¬H), mentre i negativi sono</a:t>
            </a:r>
          </a:p>
          <a:p>
            <a:r>
              <a:rPr lang="it-IT" dirty="0"/>
              <a:t>l’opposto; 3) solo i test asimmetrici possono essere estremi, e i test estremi hanno LR del dato falsificante &gt; LR del dato</a:t>
            </a:r>
          </a:p>
          <a:p>
            <a:r>
              <a:rPr lang="it-IT" dirty="0"/>
              <a:t>confermante, ma [con </a:t>
            </a:r>
            <a:r>
              <a:rPr lang="it-IT" dirty="0" err="1"/>
              <a:t>p</a:t>
            </a:r>
            <a:r>
              <a:rPr lang="it-IT" dirty="0"/>
              <a:t>(H)=50%], </a:t>
            </a:r>
            <a:r>
              <a:rPr lang="it-IT" dirty="0" err="1"/>
              <a:t>p</a:t>
            </a:r>
            <a:r>
              <a:rPr lang="it-IT" dirty="0"/>
              <a:t>(dato falsificante) &lt; </a:t>
            </a:r>
            <a:r>
              <a:rPr lang="it-IT" dirty="0" err="1"/>
              <a:t>p</a:t>
            </a:r>
            <a:r>
              <a:rPr lang="it-IT" dirty="0"/>
              <a:t>(dato confermante). L’opposto avviene per i test asimmetrici</a:t>
            </a:r>
          </a:p>
          <a:p>
            <a:r>
              <a:rPr lang="it-IT" dirty="0"/>
              <a:t>non estremi, o “asimmetrici confermanti”: LR della conferma &gt; LR della falsificazione, ma </a:t>
            </a:r>
            <a:r>
              <a:rPr lang="it-IT" dirty="0" err="1"/>
              <a:t>p</a:t>
            </a:r>
            <a:r>
              <a:rPr lang="it-IT" dirty="0"/>
              <a:t>(conferma) &lt; </a:t>
            </a:r>
            <a:r>
              <a:rPr lang="it-IT" dirty="0" err="1"/>
              <a:t>p</a:t>
            </a:r>
            <a:r>
              <a:rPr lang="it-IT" dirty="0"/>
              <a:t>(</a:t>
            </a:r>
            <a:r>
              <a:rPr lang="it-IT" dirty="0" err="1"/>
              <a:t>falsificazio</a:t>
            </a:r>
            <a:endParaRPr lang="it-IT" dirty="0"/>
          </a:p>
          <a:p>
            <a:r>
              <a:rPr lang="it-IT" dirty="0"/>
              <a:t>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165</a:t>
            </a:fld>
            <a:endParaRPr lang="it-IT"/>
          </a:p>
        </p:txBody>
      </p:sp>
    </p:spTree>
    <p:extLst>
      <p:ext uri="{BB962C8B-B14F-4D97-AF65-F5344CB8AC3E}">
        <p14:creationId xmlns:p14="http://schemas.microsoft.com/office/powerpoint/2010/main" val="279297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1) Si consiglia di usare in classe il primo foglio della cartella </a:t>
            </a:r>
            <a:r>
              <a:rPr lang="it-IT" dirty="0" err="1"/>
              <a:t>excel</a:t>
            </a:r>
            <a:r>
              <a:rPr lang="it-IT" dirty="0"/>
              <a:t> sulla revisione </a:t>
            </a:r>
            <a:r>
              <a:rPr lang="it-IT" dirty="0" err="1"/>
              <a:t>bayesiana</a:t>
            </a:r>
            <a:r>
              <a:rPr lang="it-IT" dirty="0"/>
              <a:t>, disponibile online e introdotto nel paragrafo 7.3.1; contiene uno strumento per classificare automaticamente i tipi di test, una volta introdotte le loro </a:t>
            </a:r>
            <a:r>
              <a:rPr lang="it-IT" dirty="0" err="1"/>
              <a:t>likelihood</a:t>
            </a:r>
            <a:r>
              <a:rPr lang="it-IT" dirty="0"/>
              <a:t>. 2) si consiglia di proiettare in aula il modello </a:t>
            </a:r>
            <a:r>
              <a:rPr lang="it-IT" dirty="0" err="1"/>
              <a:t>GeNIe</a:t>
            </a:r>
            <a:r>
              <a:rPr lang="it-IT" dirty="0"/>
              <a:t> “Figura 7.16a.xdsl”, che contiene in versione interattiva la figura 7.16 e consente di interagire con gli esiti dei possibili test, visualizzandone il comportamento nella revisione di fiducia (disponibile il </a:t>
            </a:r>
            <a:r>
              <a:rPr lang="it-IT" dirty="0" err="1"/>
              <a:t>videotutorial</a:t>
            </a:r>
            <a:r>
              <a:rPr lang="it-IT" dirty="0"/>
              <a:t>)</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166</a:t>
            </a:fld>
            <a:endParaRPr lang="it-IT"/>
          </a:p>
        </p:txBody>
      </p:sp>
    </p:spTree>
    <p:extLst>
      <p:ext uri="{BB962C8B-B14F-4D97-AF65-F5344CB8AC3E}">
        <p14:creationId xmlns:p14="http://schemas.microsoft.com/office/powerpoint/2010/main" val="10252694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fontScale="77500" lnSpcReduction="20000"/>
          </a:bodyPr>
          <a:lstStyle/>
          <a:p>
            <a:r>
              <a:rPr lang="it-IT" dirty="0"/>
              <a:t>Logica di sfondo del modello </a:t>
            </a:r>
            <a:r>
              <a:rPr lang="it-IT" dirty="0" err="1"/>
              <a:t>ods</a:t>
            </a:r>
            <a:r>
              <a:rPr lang="it-IT" dirty="0"/>
              <a:t>, tramite esempio. Si immagini un compito 2-4-6 limitato ai soli numeri</a:t>
            </a:r>
          </a:p>
          <a:p>
            <a:r>
              <a:rPr lang="it-IT" dirty="0"/>
              <a:t>interi da 1 a 20. Le terne possibili sono 8000, della quale è data solo 2-4-6. L’ipotesi H formulata dal soggetto è “crescono</a:t>
            </a:r>
          </a:p>
          <a:p>
            <a:r>
              <a:rPr lang="it-IT" dirty="0"/>
              <a:t>di due in due”: è molto specifica, con solo 16 terne sulle 8000 possibili. La regola bersaglio T in questo caso è:</a:t>
            </a:r>
          </a:p>
          <a:p>
            <a:r>
              <a:rPr lang="it-IT" dirty="0"/>
              <a:t>“terne di numeri pari che crescono a intervalli uguali”. È anch’essa molto specifica, comprendendo solo 20 terne su</a:t>
            </a:r>
          </a:p>
          <a:p>
            <a:r>
              <a:rPr lang="it-IT" dirty="0"/>
              <a:t>8000. Otto terne sono all’intersezione, cioè sono sia dentro H, sia dentro T. Adottando il controllo positivo si possono</a:t>
            </a:r>
          </a:p>
          <a:p>
            <a:r>
              <a:rPr lang="it-IT" dirty="0"/>
              <a:t>esplorare solo 16 terne: quelle dentro H. Di queste, 8, quelle nell’intersezione, daranno risposta “sì”, e saranno (ai soli</a:t>
            </a:r>
          </a:p>
          <a:p>
            <a:r>
              <a:rPr lang="it-IT" dirty="0"/>
              <a:t>fini dell’esempio) “inutili” dal punto di vista informativo. Ma altre 8, quelle dentro H ma fuori da T, forniranno informazione</a:t>
            </a:r>
          </a:p>
          <a:p>
            <a:r>
              <a:rPr lang="it-IT" dirty="0"/>
              <a:t>cruciale: una risposta “no” che consente di escludere l’ipotesi, e formularne un’altra. La probabilità di ottenere</a:t>
            </a:r>
          </a:p>
          <a:p>
            <a:r>
              <a:rPr lang="it-IT" dirty="0"/>
              <a:t>informazione utile (“no”) con il controllo positivo è quindi del 50%. Con il controllo negativo, si possono esplorare</a:t>
            </a:r>
          </a:p>
          <a:p>
            <a:r>
              <a:rPr lang="it-IT" dirty="0"/>
              <a:t>7984 terne – tutte quelle fuori da H. Quelle che forniscono informazioni utili sono le 12 dentro T, che danno risposta</a:t>
            </a:r>
          </a:p>
          <a:p>
            <a:r>
              <a:rPr lang="it-IT" dirty="0"/>
              <a:t>“sì”, consentendo di rigettare H e formulare nuove ipotesi. La probabilità di ottenere informazioni utili con il controllo</a:t>
            </a:r>
          </a:p>
          <a:p>
            <a:r>
              <a:rPr lang="it-IT" dirty="0"/>
              <a:t>negativo è quindi di 12⁄7984 = 0,15%. Esprimendo in termini di LR le chance di ottenere informazioni utili con il controllo</a:t>
            </a:r>
          </a:p>
          <a:p>
            <a:r>
              <a:rPr lang="it-IT" dirty="0"/>
              <a:t>positivo rispetto a quello negativo, in questo particolare caso, si ottiene un valore molto alto (332): il controllo positivo</a:t>
            </a:r>
          </a:p>
          <a:p>
            <a:r>
              <a:rPr lang="it-IT" dirty="0"/>
              <a:t>qui aumenta parecchio le chance di ottenere informazioni utili.</a:t>
            </a:r>
          </a:p>
          <a:p>
            <a:r>
              <a:rPr lang="it-IT" dirty="0"/>
              <a:t>Cosa succederebbe se T non fosse rara, ma molto ampia, come per esempio “terne la cui somma è superiore a</a:t>
            </a:r>
          </a:p>
          <a:p>
            <a:r>
              <a:rPr lang="it-IT" dirty="0"/>
              <a:t>11”? Le terne complessive in T sarebbero state 7495. Di queste, ben 15 sarebbero dentro H (tutte tranne 1-3-5), e 7480</a:t>
            </a:r>
          </a:p>
          <a:p>
            <a:r>
              <a:rPr lang="it-IT" dirty="0"/>
              <a:t>fuori. Esplorando positivamente, si avrebbe </a:t>
            </a:r>
            <a:r>
              <a:rPr lang="it-IT" dirty="0" err="1"/>
              <a:t>p</a:t>
            </a:r>
            <a:r>
              <a:rPr lang="it-IT" dirty="0"/>
              <a:t> = 1⁄16 = 6,25% di trovare la fatidica risposta “no” che fa rigettare H. Esplorando</a:t>
            </a:r>
          </a:p>
          <a:p>
            <a:r>
              <a:rPr lang="it-IT" dirty="0"/>
              <a:t>negativamente, si avrebbe </a:t>
            </a:r>
            <a:r>
              <a:rPr lang="it-IT" dirty="0" err="1"/>
              <a:t>p</a:t>
            </a:r>
            <a:r>
              <a:rPr lang="it-IT" dirty="0"/>
              <a:t> = 7480⁄7984 = 93,69% di trovare la fatidica risposta “sì” che fa rigettare H. Espresso</a:t>
            </a:r>
          </a:p>
          <a:p>
            <a:r>
              <a:rPr lang="it-IT" dirty="0"/>
              <a:t>come LR, in quel contesto il controllo negativo sarebbe 15 volte più utile del controllo positivo.</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171</a:t>
            </a:fld>
            <a:endParaRPr lang="it-IT"/>
          </a:p>
        </p:txBody>
      </p:sp>
    </p:spTree>
    <p:extLst>
      <p:ext uri="{BB962C8B-B14F-4D97-AF65-F5344CB8AC3E}">
        <p14:creationId xmlns:p14="http://schemas.microsoft.com/office/powerpoint/2010/main" val="26591624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Negli schemi, l’insieme H indica i casi che rientrano nell’ipotesi controllata dal soggetto,</a:t>
            </a:r>
          </a:p>
          <a:p>
            <a:r>
              <a:rPr lang="it-IT" dirty="0"/>
              <a:t>l’insieme T (target) indica l’insieme di casi che rientrano nella regola bersaglio, l’insieme</a:t>
            </a:r>
          </a:p>
          <a:p>
            <a:r>
              <a:rPr lang="it-IT" dirty="0"/>
              <a:t>universo U indica l’intero dominio di casi possibili (tutte le terne di numeri nel 2-4-6 classico,</a:t>
            </a:r>
          </a:p>
          <a:p>
            <a:r>
              <a:rPr lang="it-IT" dirty="0"/>
              <a:t>che fu adottato da </a:t>
            </a:r>
            <a:r>
              <a:rPr lang="it-IT" dirty="0" err="1"/>
              <a:t>Klayman</a:t>
            </a:r>
            <a:r>
              <a:rPr lang="it-IT" dirty="0"/>
              <a:t> e Ha per illustrare il loro modello; tutte le terne di numeri interi tra</a:t>
            </a:r>
          </a:p>
          <a:p>
            <a:r>
              <a:rPr lang="it-IT" dirty="0"/>
              <a:t>1 e 20, nell’esempio di figura 7.17, che adotta lo stesso linguaggio e la stessa logica).</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173</a:t>
            </a:fld>
            <a:endParaRPr lang="it-IT"/>
          </a:p>
        </p:txBody>
      </p:sp>
    </p:spTree>
    <p:extLst>
      <p:ext uri="{BB962C8B-B14F-4D97-AF65-F5344CB8AC3E}">
        <p14:creationId xmlns:p14="http://schemas.microsoft.com/office/powerpoint/2010/main" val="323998778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Esempio di domande asimmetriche falsificanti (estreme), asimmetriche confermanti,</a:t>
            </a:r>
          </a:p>
          <a:p>
            <a:r>
              <a:rPr lang="it-IT" sz="1200" kern="1200" dirty="0">
                <a:solidFill>
                  <a:schemeClr val="tx1"/>
                </a:solidFill>
                <a:effectLst/>
                <a:latin typeface="+mn-lt"/>
                <a:ea typeface="+mn-ea"/>
                <a:cs typeface="+mn-cs"/>
              </a:rPr>
              <a:t>e simmetriche. L’ipotesi da controllare è se una persona è introversa o estroversa, assumendo</a:t>
            </a:r>
          </a:p>
          <a:p>
            <a:r>
              <a:rPr lang="it-IT" sz="1200" kern="1200" dirty="0">
                <a:solidFill>
                  <a:schemeClr val="tx1"/>
                </a:solidFill>
                <a:effectLst/>
                <a:latin typeface="+mn-lt"/>
                <a:ea typeface="+mn-ea"/>
                <a:cs typeface="+mn-cs"/>
              </a:rPr>
              <a:t>che le priori siano equiprobabili. L’ipotesi focale è l’estroversione. Le frecce puntano nella direzione</a:t>
            </a:r>
          </a:p>
          <a:p>
            <a:r>
              <a:rPr lang="it-IT" sz="1200" kern="1200" dirty="0">
                <a:solidFill>
                  <a:schemeClr val="tx1"/>
                </a:solidFill>
                <a:effectLst/>
                <a:latin typeface="+mn-lt"/>
                <a:ea typeface="+mn-ea"/>
                <a:cs typeface="+mn-cs"/>
              </a:rPr>
              <a:t>del tratto supportato da ogni risposta. Le frecce continue indicano la forza diagnostica</a:t>
            </a:r>
          </a:p>
          <a:p>
            <a:r>
              <a:rPr lang="it-IT" sz="1200" kern="1200" dirty="0">
                <a:solidFill>
                  <a:schemeClr val="tx1"/>
                </a:solidFill>
                <a:effectLst/>
                <a:latin typeface="+mn-lt"/>
                <a:ea typeface="+mn-ea"/>
                <a:cs typeface="+mn-cs"/>
              </a:rPr>
              <a:t>della risposta: più lunghe sono, più diagnostica è la risposta. Le frecce tratteggiate indicano la</a:t>
            </a:r>
          </a:p>
          <a:p>
            <a:r>
              <a:rPr lang="it-IT" sz="1200" kern="1200" dirty="0">
                <a:solidFill>
                  <a:schemeClr val="tx1"/>
                </a:solidFill>
                <a:effectLst/>
                <a:latin typeface="+mn-lt"/>
                <a:ea typeface="+mn-ea"/>
                <a:cs typeface="+mn-cs"/>
              </a:rPr>
              <a:t>frequenza della risposta: più lunghe sono, più è probabile ricevere la risposta. Quando le priori</a:t>
            </a:r>
          </a:p>
          <a:p>
            <a:r>
              <a:rPr lang="it-IT" sz="1200" kern="1200" dirty="0">
                <a:solidFill>
                  <a:schemeClr val="tx1"/>
                </a:solidFill>
                <a:effectLst/>
                <a:latin typeface="+mn-lt"/>
                <a:ea typeface="+mn-ea"/>
                <a:cs typeface="+mn-cs"/>
              </a:rPr>
              <a:t>delle ipotesi sono eguali, c’è sempre un </a:t>
            </a:r>
            <a:r>
              <a:rPr lang="it-IT" sz="1200" kern="1200" dirty="0" err="1">
                <a:solidFill>
                  <a:schemeClr val="tx1"/>
                </a:solidFill>
                <a:effectLst/>
                <a:latin typeface="+mn-lt"/>
                <a:ea typeface="+mn-ea"/>
                <a:cs typeface="+mn-cs"/>
              </a:rPr>
              <a:t>trade</a:t>
            </a:r>
            <a:r>
              <a:rPr lang="it-IT" sz="1200" kern="1200" dirty="0">
                <a:solidFill>
                  <a:schemeClr val="tx1"/>
                </a:solidFill>
                <a:effectLst/>
                <a:latin typeface="+mn-lt"/>
                <a:ea typeface="+mn-ea"/>
                <a:cs typeface="+mn-cs"/>
              </a:rPr>
              <a:t>-off tra la </a:t>
            </a:r>
            <a:r>
              <a:rPr lang="it-IT" sz="1200" kern="1200" dirty="0" err="1">
                <a:solidFill>
                  <a:schemeClr val="tx1"/>
                </a:solidFill>
                <a:effectLst/>
                <a:latin typeface="+mn-lt"/>
                <a:ea typeface="+mn-ea"/>
                <a:cs typeface="+mn-cs"/>
              </a:rPr>
              <a:t>diagnosticità</a:t>
            </a:r>
            <a:r>
              <a:rPr lang="it-IT" sz="1200" kern="1200" dirty="0">
                <a:solidFill>
                  <a:schemeClr val="tx1"/>
                </a:solidFill>
                <a:effectLst/>
                <a:latin typeface="+mn-lt"/>
                <a:ea typeface="+mn-ea"/>
                <a:cs typeface="+mn-cs"/>
              </a:rPr>
              <a:t> di una risposta, e la probabilità</a:t>
            </a:r>
          </a:p>
          <a:p>
            <a:r>
              <a:rPr lang="it-IT" sz="1200" kern="1200" dirty="0">
                <a:solidFill>
                  <a:schemeClr val="tx1"/>
                </a:solidFill>
                <a:effectLst/>
                <a:latin typeface="+mn-lt"/>
                <a:ea typeface="+mn-ea"/>
                <a:cs typeface="+mn-cs"/>
              </a:rPr>
              <a:t>con cui la si può ricevere.</a:t>
            </a:r>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182</a:t>
            </a:fld>
            <a:endParaRPr lang="it-IT"/>
          </a:p>
        </p:txBody>
      </p:sp>
    </p:spTree>
    <p:extLst>
      <p:ext uri="{BB962C8B-B14F-4D97-AF65-F5344CB8AC3E}">
        <p14:creationId xmlns:p14="http://schemas.microsoft.com/office/powerpoint/2010/main" val="24604125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Una dimostrazione interattiva dell’effetto </a:t>
            </a:r>
            <a:r>
              <a:rPr lang="it-IT" dirty="0" err="1"/>
              <a:t>feature</a:t>
            </a:r>
            <a:r>
              <a:rPr lang="it-IT" dirty="0"/>
              <a:t> positive è reindirizzato nei materiali online. Vedere la guida ai materiali online.</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190</a:t>
            </a:fld>
            <a:endParaRPr lang="it-IT"/>
          </a:p>
        </p:txBody>
      </p:sp>
    </p:spTree>
    <p:extLst>
      <p:ext uri="{BB962C8B-B14F-4D97-AF65-F5344CB8AC3E}">
        <p14:creationId xmlns:p14="http://schemas.microsoft.com/office/powerpoint/2010/main" val="23293571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Si può voler sottolineare che se la psicologia sperimentale ha identificato e misurato diverse e molteplici cause degli effetti di </a:t>
            </a:r>
            <a:r>
              <a:rPr lang="it-IT" dirty="0" err="1"/>
              <a:t>confirmation</a:t>
            </a:r>
            <a:r>
              <a:rPr lang="it-IT" dirty="0"/>
              <a:t> </a:t>
            </a:r>
            <a:r>
              <a:rPr lang="it-IT" dirty="0" err="1"/>
              <a:t>bias</a:t>
            </a:r>
            <a:r>
              <a:rPr lang="it-IT" dirty="0"/>
              <a:t>, gli effetti in sé erano ampiamente noti a importanti filosofi</a:t>
            </a:r>
          </a:p>
        </p:txBody>
      </p:sp>
      <p:sp>
        <p:nvSpPr>
          <p:cNvPr id="4" name="Segnaposto numero diapositiva 3"/>
          <p:cNvSpPr>
            <a:spLocks noGrp="1"/>
          </p:cNvSpPr>
          <p:nvPr>
            <p:ph type="sldNum" sz="quarter" idx="5"/>
          </p:nvPr>
        </p:nvSpPr>
        <p:spPr/>
        <p:txBody>
          <a:bodyPr/>
          <a:lstStyle/>
          <a:p>
            <a:fld id="{97854FE2-EA87-A549-BB41-F7ABADA41A57}" type="slidenum">
              <a:rPr lang="it-IT" smtClean="0"/>
              <a:pPr/>
              <a:t>191</a:t>
            </a:fld>
            <a:endParaRPr lang="it-IT"/>
          </a:p>
        </p:txBody>
      </p:sp>
    </p:spTree>
    <p:extLst>
      <p:ext uri="{BB962C8B-B14F-4D97-AF65-F5344CB8AC3E}">
        <p14:creationId xmlns:p14="http://schemas.microsoft.com/office/powerpoint/2010/main" val="305838422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97854FE2-EA87-A549-BB41-F7ABADA41A57}" type="slidenum">
              <a:rPr lang="it-IT" smtClean="0"/>
              <a:pPr/>
              <a:t>192</a:t>
            </a:fld>
            <a:endParaRPr lang="it-IT"/>
          </a:p>
        </p:txBody>
      </p:sp>
    </p:spTree>
    <p:extLst>
      <p:ext uri="{BB962C8B-B14F-4D97-AF65-F5344CB8AC3E}">
        <p14:creationId xmlns:p14="http://schemas.microsoft.com/office/powerpoint/2010/main" val="2671038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16/09/22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16/09/22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64A459FF-44DA-0046-9E32-4A66A060C215}" type="datetimeFigureOut">
              <a:rPr lang="it-IT" smtClean="0"/>
              <a:pPr/>
              <a:t>16/09/22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64A459FF-44DA-0046-9E32-4A66A060C215}" type="datetimeFigureOut">
              <a:rPr lang="it-IT" smtClean="0"/>
              <a:pPr/>
              <a:t>16/09/22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64A459FF-44DA-0046-9E32-4A66A060C215}" type="datetimeFigureOut">
              <a:rPr lang="it-IT" smtClean="0"/>
              <a:pPr/>
              <a:t>16/09/22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64A459FF-44DA-0046-9E32-4A66A060C215}" type="datetimeFigureOut">
              <a:rPr lang="it-IT" smtClean="0"/>
              <a:pPr/>
              <a:t>16/09/22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64A459FF-44DA-0046-9E32-4A66A060C215}" type="datetimeFigureOut">
              <a:rPr lang="it-IT" smtClean="0"/>
              <a:pPr/>
              <a:t>16/09/22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16/09/22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64A459FF-44DA-0046-9E32-4A66A060C215}" type="datetimeFigureOut">
              <a:rPr lang="it-IT" smtClean="0"/>
              <a:pPr/>
              <a:t>16/09/22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16/09/22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64A459FF-44DA-0046-9E32-4A66A060C215}" type="datetimeFigureOut">
              <a:rPr lang="it-IT" smtClean="0"/>
              <a:pPr/>
              <a:t>16/09/22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7C68183C-272F-774E-AE45-04679A9360F1}"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459FF-44DA-0046-9E32-4A66A060C215}" type="datetimeFigureOut">
              <a:rPr lang="it-IT" smtClean="0"/>
              <a:pPr/>
              <a:t>16/09/22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68183C-272F-774E-AE45-04679A9360F1}"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creativecommons.org/licenses/by-nc/4.0/"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5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6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7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diagramData" Target="../diagrams/data22.xml"/><Relationship Id="rId7" Type="http://schemas.microsoft.com/office/2007/relationships/diagramDrawing" Target="../diagrams/drawing22.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22.xml"/><Relationship Id="rId5" Type="http://schemas.openxmlformats.org/officeDocument/2006/relationships/diagramQuickStyle" Target="../diagrams/quickStyle22.xml"/><Relationship Id="rId4" Type="http://schemas.openxmlformats.org/officeDocument/2006/relationships/diagramLayout" Target="../diagrams/layout2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121.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122.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123.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12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79.png"/><Relationship Id="rId4" Type="http://schemas.openxmlformats.org/officeDocument/2006/relationships/image" Target="../media/image78.png"/></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126.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131.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134.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135.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13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6.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139.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6.xml"/></Relationships>
</file>

<file path=ppt/slides/_rels/slide144.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145.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146.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149.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150.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152.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15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7.png"/></Relationships>
</file>

<file path=ppt/slides/_rels/slide160.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161.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162.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163.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164.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8" Type="http://schemas.microsoft.com/office/2007/relationships/diagramDrawing" Target="../diagrams/drawing49.xml"/><Relationship Id="rId3" Type="http://schemas.openxmlformats.org/officeDocument/2006/relationships/image" Target="../media/image98.jpeg"/><Relationship Id="rId7" Type="http://schemas.openxmlformats.org/officeDocument/2006/relationships/diagramColors" Target="../diagrams/colors49.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QuickStyle" Target="../diagrams/quickStyle49.xml"/><Relationship Id="rId5" Type="http://schemas.openxmlformats.org/officeDocument/2006/relationships/diagramLayout" Target="../diagrams/layout49.xml"/><Relationship Id="rId4" Type="http://schemas.openxmlformats.org/officeDocument/2006/relationships/diagramData" Target="../diagrams/data49.xml"/></Relationships>
</file>

<file path=ppt/slides/_rels/slide167.xml.rels><?xml version="1.0" encoding="UTF-8" standalone="yes"?>
<Relationships xmlns="http://schemas.openxmlformats.org/package/2006/relationships"><Relationship Id="rId3" Type="http://schemas.openxmlformats.org/officeDocument/2006/relationships/diagramData" Target="../diagrams/data50.xml"/><Relationship Id="rId7" Type="http://schemas.microsoft.com/office/2007/relationships/diagramDrawing" Target="../diagrams/drawing50.xml"/><Relationship Id="rId2" Type="http://schemas.openxmlformats.org/officeDocument/2006/relationships/image" Target="../media/image99.jpeg"/><Relationship Id="rId1" Type="http://schemas.openxmlformats.org/officeDocument/2006/relationships/slideLayout" Target="../slideLayouts/slideLayout2.xml"/><Relationship Id="rId6" Type="http://schemas.openxmlformats.org/officeDocument/2006/relationships/diagramColors" Target="../diagrams/colors50.xml"/><Relationship Id="rId5" Type="http://schemas.openxmlformats.org/officeDocument/2006/relationships/diagramQuickStyle" Target="../diagrams/quickStyle50.xml"/><Relationship Id="rId4" Type="http://schemas.openxmlformats.org/officeDocument/2006/relationships/diagramLayout" Target="../diagrams/layout50.xml"/></Relationships>
</file>

<file path=ppt/slides/_rels/slide168.xml.rels><?xml version="1.0" encoding="UTF-8" standalone="yes"?>
<Relationships xmlns="http://schemas.openxmlformats.org/package/2006/relationships"><Relationship Id="rId3" Type="http://schemas.openxmlformats.org/officeDocument/2006/relationships/diagramData" Target="../diagrams/data51.xml"/><Relationship Id="rId7" Type="http://schemas.microsoft.com/office/2007/relationships/diagramDrawing" Target="../diagrams/drawing51.xml"/><Relationship Id="rId2" Type="http://schemas.openxmlformats.org/officeDocument/2006/relationships/image" Target="../media/image106.jpeg"/><Relationship Id="rId1" Type="http://schemas.openxmlformats.org/officeDocument/2006/relationships/slideLayout" Target="../slideLayouts/slideLayout2.xml"/><Relationship Id="rId6" Type="http://schemas.openxmlformats.org/officeDocument/2006/relationships/diagramColors" Target="../diagrams/colors51.xml"/><Relationship Id="rId5" Type="http://schemas.openxmlformats.org/officeDocument/2006/relationships/diagramQuickStyle" Target="../diagrams/quickStyle51.xml"/><Relationship Id="rId4" Type="http://schemas.openxmlformats.org/officeDocument/2006/relationships/diagramLayout" Target="../diagrams/layout51.xml"/></Relationships>
</file>

<file path=ppt/slides/_rels/slide169.xml.rels><?xml version="1.0" encoding="UTF-8" standalone="yes"?>
<Relationships xmlns="http://schemas.openxmlformats.org/package/2006/relationships"><Relationship Id="rId3" Type="http://schemas.openxmlformats.org/officeDocument/2006/relationships/diagramData" Target="../diagrams/data52.xml"/><Relationship Id="rId7" Type="http://schemas.microsoft.com/office/2007/relationships/diagramDrawing" Target="../diagrams/drawing52.xml"/><Relationship Id="rId2" Type="http://schemas.openxmlformats.org/officeDocument/2006/relationships/image" Target="../media/image107.jpeg"/><Relationship Id="rId1" Type="http://schemas.openxmlformats.org/officeDocument/2006/relationships/slideLayout" Target="../slideLayouts/slideLayout2.xml"/><Relationship Id="rId6" Type="http://schemas.openxmlformats.org/officeDocument/2006/relationships/diagramColors" Target="../diagrams/colors52.xml"/><Relationship Id="rId5" Type="http://schemas.openxmlformats.org/officeDocument/2006/relationships/diagramQuickStyle" Target="../diagrams/quickStyle52.xml"/><Relationship Id="rId4" Type="http://schemas.openxmlformats.org/officeDocument/2006/relationships/diagramLayout" Target="../diagrams/layout5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xml"/></Relationships>
</file>

<file path=ppt/slides/_rels/slide184.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185.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186.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187.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188.xml.rels><?xml version="1.0" encoding="UTF-8" standalone="yes"?>
<Relationships xmlns="http://schemas.openxmlformats.org/package/2006/relationships"><Relationship Id="rId3" Type="http://schemas.openxmlformats.org/officeDocument/2006/relationships/diagramLayout" Target="../diagrams/layout60.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5" Type="http://schemas.openxmlformats.org/officeDocument/2006/relationships/diagramColors" Target="../diagrams/colors60.xml"/><Relationship Id="rId4" Type="http://schemas.openxmlformats.org/officeDocument/2006/relationships/diagramQuickStyle" Target="../diagrams/quickStyle60.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3" Type="http://schemas.openxmlformats.org/officeDocument/2006/relationships/image" Target="../media/image113.tiff"/><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p:cNvSpPr>
            <a:spLocks noGrp="1"/>
          </p:cNvSpPr>
          <p:nvPr>
            <p:ph type="ctrTitle"/>
          </p:nvPr>
        </p:nvSpPr>
        <p:spPr>
          <a:xfrm>
            <a:off x="995081" y="1262668"/>
            <a:ext cx="7540322" cy="2928470"/>
          </a:xfrm>
        </p:spPr>
        <p:txBody>
          <a:bodyPr anchor="b">
            <a:normAutofit fontScale="90000"/>
          </a:bodyPr>
          <a:lstStyle/>
          <a:p>
            <a:pPr algn="l"/>
            <a:br>
              <a:rPr lang="it-IT" sz="4200" dirty="0">
                <a:solidFill>
                  <a:srgbClr val="FFFFFF"/>
                </a:solidFill>
              </a:rPr>
            </a:br>
            <a:r>
              <a:rPr lang="it-IT" sz="4200" b="1" dirty="0">
                <a:solidFill>
                  <a:srgbClr val="FFFFFF"/>
                </a:solidFill>
              </a:rPr>
              <a:t>Sistema concettuale e controllo di ipotesi</a:t>
            </a:r>
            <a:br>
              <a:rPr lang="it-IT" sz="4200" b="1" dirty="0">
                <a:solidFill>
                  <a:srgbClr val="FFFFFF"/>
                </a:solidFill>
              </a:rPr>
            </a:br>
            <a:br>
              <a:rPr lang="it-IT" sz="4200" b="1" dirty="0">
                <a:solidFill>
                  <a:srgbClr val="FFFFFF"/>
                </a:solidFill>
              </a:rPr>
            </a:br>
            <a:r>
              <a:rPr lang="it-IT" sz="1800" i="1" dirty="0">
                <a:solidFill>
                  <a:srgbClr val="FFFFFF"/>
                </a:solidFill>
              </a:rPr>
              <a:t>Paolo Cherubini</a:t>
            </a:r>
            <a:br>
              <a:rPr lang="it-IT" sz="4200" b="1" dirty="0">
                <a:solidFill>
                  <a:srgbClr val="FFFFFF"/>
                </a:solidFill>
              </a:rPr>
            </a:br>
            <a:br>
              <a:rPr lang="it-IT" sz="4200" b="1" dirty="0">
                <a:solidFill>
                  <a:srgbClr val="FFFFFF"/>
                </a:solidFill>
              </a:rPr>
            </a:br>
            <a:endParaRPr lang="it-IT" sz="4200" dirty="0">
              <a:solidFill>
                <a:srgbClr val="FFFFFF"/>
              </a:solidFill>
            </a:endParaRPr>
          </a:p>
        </p:txBody>
      </p:sp>
      <p:sp>
        <p:nvSpPr>
          <p:cNvPr id="3" name="Sottotitolo 2"/>
          <p:cNvSpPr>
            <a:spLocks noGrp="1"/>
          </p:cNvSpPr>
          <p:nvPr>
            <p:ph type="subTitle" idx="1"/>
          </p:nvPr>
        </p:nvSpPr>
        <p:spPr>
          <a:xfrm>
            <a:off x="1013011" y="4870824"/>
            <a:ext cx="7504463" cy="1458258"/>
          </a:xfrm>
        </p:spPr>
        <p:txBody>
          <a:bodyPr anchor="ctr">
            <a:normAutofit/>
          </a:bodyPr>
          <a:lstStyle/>
          <a:p>
            <a:pPr algn="l"/>
            <a:r>
              <a:rPr lang="it-IT" b="1" dirty="0"/>
              <a:t>Capitolo 7</a:t>
            </a:r>
            <a:endParaRPr lang="it-IT" dirty="0"/>
          </a:p>
        </p:txBody>
      </p:sp>
      <p:pic>
        <p:nvPicPr>
          <p:cNvPr id="11" name="Picture 2" descr="Licenza Creative Commons">
            <a:hlinkClick r:id="rId2"/>
            <a:extLst>
              <a:ext uri="{FF2B5EF4-FFF2-40B4-BE49-F238E27FC236}">
                <a16:creationId xmlns:a16="http://schemas.microsoft.com/office/drawing/2014/main" id="{9C869A5B-5817-9543-A15F-624B658908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9874" y="5935382"/>
            <a:ext cx="1117600" cy="393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1564E2F1-94F9-0B4D-9FC3-DA9D42EFEBC8}"/>
              </a:ext>
            </a:extLst>
          </p:cNvPr>
          <p:cNvSpPr>
            <a:spLocks noGrp="1"/>
          </p:cNvSpPr>
          <p:nvPr>
            <p:ph type="title"/>
          </p:nvPr>
        </p:nvSpPr>
        <p:spPr>
          <a:xfrm>
            <a:off x="1028697" y="348865"/>
            <a:ext cx="7533018" cy="877729"/>
          </a:xfrm>
        </p:spPr>
        <p:txBody>
          <a:bodyPr anchor="ctr">
            <a:normAutofit/>
          </a:bodyPr>
          <a:lstStyle/>
          <a:p>
            <a:r>
              <a:rPr lang="it-IT" sz="3500">
                <a:solidFill>
                  <a:srgbClr val="FFFFFF"/>
                </a:solidFill>
              </a:rPr>
              <a:t>I concetti</a:t>
            </a:r>
          </a:p>
        </p:txBody>
      </p:sp>
      <p:graphicFrame>
        <p:nvGraphicFramePr>
          <p:cNvPr id="5" name="Segnaposto contenuto 2">
            <a:extLst>
              <a:ext uri="{FF2B5EF4-FFF2-40B4-BE49-F238E27FC236}">
                <a16:creationId xmlns:a16="http://schemas.microsoft.com/office/drawing/2014/main" id="{7F8ACDB1-3810-47E8-946E-A4BEE5C33A18}"/>
              </a:ext>
            </a:extLst>
          </p:cNvPr>
          <p:cNvGraphicFramePr>
            <a:graphicFrameLocks noGrp="1"/>
          </p:cNvGraphicFramePr>
          <p:nvPr>
            <p:ph idx="1"/>
            <p:extLst>
              <p:ext uri="{D42A27DB-BD31-4B8C-83A1-F6EECF244321}">
                <p14:modId xmlns:p14="http://schemas.microsoft.com/office/powerpoint/2010/main" val="4235702697"/>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79537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61FA630-ADED-B54A-99E1-E248F40670FF}"/>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Concetti riferiti a categorie</a:t>
            </a:r>
          </a:p>
        </p:txBody>
      </p:sp>
      <p:sp>
        <p:nvSpPr>
          <p:cNvPr id="3" name="Segnaposto contenuto 2">
            <a:extLst>
              <a:ext uri="{FF2B5EF4-FFF2-40B4-BE49-F238E27FC236}">
                <a16:creationId xmlns:a16="http://schemas.microsoft.com/office/drawing/2014/main" id="{3C4497AD-F751-E841-81B9-CC54A12458CE}"/>
              </a:ext>
            </a:extLst>
          </p:cNvPr>
          <p:cNvSpPr>
            <a:spLocks noGrp="1"/>
          </p:cNvSpPr>
          <p:nvPr>
            <p:ph idx="1"/>
          </p:nvPr>
        </p:nvSpPr>
        <p:spPr>
          <a:xfrm>
            <a:off x="3607694" y="649480"/>
            <a:ext cx="4916510" cy="5546047"/>
          </a:xfrm>
        </p:spPr>
        <p:txBody>
          <a:bodyPr anchor="ctr">
            <a:normAutofit/>
          </a:bodyPr>
          <a:lstStyle/>
          <a:p>
            <a:r>
              <a:rPr lang="it-IT" sz="1700" dirty="0"/>
              <a:t>Sono stati studiati </a:t>
            </a:r>
            <a:r>
              <a:rPr lang="it-IT" sz="1700" i="1" dirty="0"/>
              <a:t>soprattutto</a:t>
            </a:r>
            <a:r>
              <a:rPr lang="it-IT" sz="1700" dirty="0"/>
              <a:t> i concetti che si riferiscono a </a:t>
            </a:r>
            <a:r>
              <a:rPr lang="it-IT" sz="1700" b="1" dirty="0"/>
              <a:t>categorie</a:t>
            </a:r>
            <a:r>
              <a:rPr lang="it-IT" sz="1700" dirty="0"/>
              <a:t>, cioè a insiemi di enti.</a:t>
            </a:r>
          </a:p>
          <a:p>
            <a:r>
              <a:rPr lang="it-IT" sz="1700" dirty="0"/>
              <a:t>Se la categoria è «l’insieme di tutti i cani», il concetto “cane” è la </a:t>
            </a:r>
            <a:r>
              <a:rPr lang="it-IT" sz="1700" b="1" dirty="0"/>
              <a:t>rappresentazione mentale di quella categoria</a:t>
            </a:r>
            <a:r>
              <a:rPr lang="it-IT" sz="1700" dirty="0"/>
              <a:t>.</a:t>
            </a:r>
          </a:p>
          <a:p>
            <a:r>
              <a:rPr lang="it-IT" sz="1700" dirty="0"/>
              <a:t>Cioè, cos’è un cane, per noi. </a:t>
            </a:r>
          </a:p>
          <a:p>
            <a:r>
              <a:rPr lang="it-IT" sz="1700" dirty="0"/>
              <a:t>Come riconoscerne un oggetto come membro della categoria dei cani.</a:t>
            </a:r>
          </a:p>
          <a:p>
            <a:r>
              <a:rPr lang="it-IT" sz="1700" dirty="0"/>
              <a:t>Se conosciamo la parola «cane», cosa significa quel termine</a:t>
            </a:r>
          </a:p>
          <a:p>
            <a:r>
              <a:rPr lang="it-IT" sz="1700" dirty="0"/>
              <a:t>D’ora in poi, salvo esplicite indicazioni contrarie, intenderemo con il termine «concetto» un «concetto riferito ad una categoria»</a:t>
            </a:r>
          </a:p>
        </p:txBody>
      </p:sp>
    </p:spTree>
    <p:extLst>
      <p:ext uri="{BB962C8B-B14F-4D97-AF65-F5344CB8AC3E}">
        <p14:creationId xmlns:p14="http://schemas.microsoft.com/office/powerpoint/2010/main" val="645897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109F816-0660-6842-9862-43F3144F95DC}"/>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Regole e somiglianze</a:t>
            </a:r>
          </a:p>
        </p:txBody>
      </p:sp>
      <p:graphicFrame>
        <p:nvGraphicFramePr>
          <p:cNvPr id="5" name="Segnaposto contenuto 2">
            <a:extLst>
              <a:ext uri="{FF2B5EF4-FFF2-40B4-BE49-F238E27FC236}">
                <a16:creationId xmlns:a16="http://schemas.microsoft.com/office/drawing/2014/main" id="{1993CDD8-CDF9-4CAB-99D1-47D92283860A}"/>
              </a:ext>
            </a:extLst>
          </p:cNvPr>
          <p:cNvGraphicFramePr>
            <a:graphicFrameLocks noGrp="1"/>
          </p:cNvGraphicFramePr>
          <p:nvPr>
            <p:ph idx="1"/>
            <p:extLst>
              <p:ext uri="{D42A27DB-BD31-4B8C-83A1-F6EECF244321}">
                <p14:modId xmlns:p14="http://schemas.microsoft.com/office/powerpoint/2010/main" val="344340128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5903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72F9AA4-A549-0B49-9EF8-D0E32A3F2A46}"/>
              </a:ext>
            </a:extLst>
          </p:cNvPr>
          <p:cNvSpPr>
            <a:spLocks noGrp="1"/>
          </p:cNvSpPr>
          <p:nvPr>
            <p:ph type="title"/>
          </p:nvPr>
        </p:nvSpPr>
        <p:spPr>
          <a:xfrm>
            <a:off x="439858" y="1683756"/>
            <a:ext cx="2336449" cy="2396359"/>
          </a:xfrm>
        </p:spPr>
        <p:txBody>
          <a:bodyPr anchor="b">
            <a:normAutofit/>
          </a:bodyPr>
          <a:lstStyle/>
          <a:p>
            <a:pPr algn="r"/>
            <a:r>
              <a:rPr lang="it-IT" sz="2200">
                <a:solidFill>
                  <a:srgbClr val="FFFFFF"/>
                </a:solidFill>
              </a:rPr>
              <a:t>Composizionalità</a:t>
            </a:r>
          </a:p>
        </p:txBody>
      </p:sp>
      <p:graphicFrame>
        <p:nvGraphicFramePr>
          <p:cNvPr id="5" name="Segnaposto contenuto 2">
            <a:extLst>
              <a:ext uri="{FF2B5EF4-FFF2-40B4-BE49-F238E27FC236}">
                <a16:creationId xmlns:a16="http://schemas.microsoft.com/office/drawing/2014/main" id="{67D9899F-72AE-4687-B6DF-BBE627D59C0E}"/>
              </a:ext>
            </a:extLst>
          </p:cNvPr>
          <p:cNvGraphicFramePr>
            <a:graphicFrameLocks noGrp="1"/>
          </p:cNvGraphicFramePr>
          <p:nvPr>
            <p:ph idx="1"/>
            <p:extLst>
              <p:ext uri="{D42A27DB-BD31-4B8C-83A1-F6EECF244321}">
                <p14:modId xmlns:p14="http://schemas.microsoft.com/office/powerpoint/2010/main" val="90605821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53430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D3E5963-132A-3640-B13D-7E05E5EDBC12}"/>
              </a:ext>
            </a:extLst>
          </p:cNvPr>
          <p:cNvSpPr>
            <a:spLocks noGrp="1"/>
          </p:cNvSpPr>
          <p:nvPr>
            <p:ph type="title"/>
          </p:nvPr>
        </p:nvSpPr>
        <p:spPr>
          <a:xfrm>
            <a:off x="439858" y="1683756"/>
            <a:ext cx="2336449" cy="2396359"/>
          </a:xfrm>
        </p:spPr>
        <p:txBody>
          <a:bodyPr anchor="b">
            <a:normAutofit/>
          </a:bodyPr>
          <a:lstStyle/>
          <a:p>
            <a:pPr algn="r"/>
            <a:r>
              <a:rPr lang="it-IT" sz="2200">
                <a:solidFill>
                  <a:srgbClr val="FFFFFF"/>
                </a:solidFill>
              </a:rPr>
              <a:t>Categorizzazione</a:t>
            </a:r>
          </a:p>
        </p:txBody>
      </p:sp>
      <p:graphicFrame>
        <p:nvGraphicFramePr>
          <p:cNvPr id="5" name="Segnaposto contenuto 2">
            <a:extLst>
              <a:ext uri="{FF2B5EF4-FFF2-40B4-BE49-F238E27FC236}">
                <a16:creationId xmlns:a16="http://schemas.microsoft.com/office/drawing/2014/main" id="{F4106D24-DFB0-44FB-9E11-E6E83FFDA23C}"/>
              </a:ext>
            </a:extLst>
          </p:cNvPr>
          <p:cNvGraphicFramePr>
            <a:graphicFrameLocks noGrp="1"/>
          </p:cNvGraphicFramePr>
          <p:nvPr>
            <p:ph idx="1"/>
            <p:extLst>
              <p:ext uri="{D42A27DB-BD31-4B8C-83A1-F6EECF244321}">
                <p14:modId xmlns:p14="http://schemas.microsoft.com/office/powerpoint/2010/main" val="192996161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7234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F747573-5418-544A-9794-3F618BB330D4}"/>
              </a:ext>
            </a:extLst>
          </p:cNvPr>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Controllo di ipotesi, esplorazione</a:t>
            </a:r>
          </a:p>
        </p:txBody>
      </p:sp>
      <p:graphicFrame>
        <p:nvGraphicFramePr>
          <p:cNvPr id="5" name="Segnaposto contenuto 2">
            <a:extLst>
              <a:ext uri="{FF2B5EF4-FFF2-40B4-BE49-F238E27FC236}">
                <a16:creationId xmlns:a16="http://schemas.microsoft.com/office/drawing/2014/main" id="{28E2F69C-7332-4E16-AD3F-C0458187339F}"/>
              </a:ext>
            </a:extLst>
          </p:cNvPr>
          <p:cNvGraphicFramePr>
            <a:graphicFrameLocks noGrp="1"/>
          </p:cNvGraphicFramePr>
          <p:nvPr>
            <p:ph idx="1"/>
            <p:extLst>
              <p:ext uri="{D42A27DB-BD31-4B8C-83A1-F6EECF244321}">
                <p14:modId xmlns:p14="http://schemas.microsoft.com/office/powerpoint/2010/main" val="181027369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83697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1AD8F8A-134D-D248-88CE-CE6FA9E96540}"/>
              </a:ext>
            </a:extLst>
          </p:cNvPr>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Area di studi altamente formalizzata</a:t>
            </a:r>
          </a:p>
        </p:txBody>
      </p:sp>
      <p:graphicFrame>
        <p:nvGraphicFramePr>
          <p:cNvPr id="5" name="Segnaposto contenuto 2">
            <a:extLst>
              <a:ext uri="{FF2B5EF4-FFF2-40B4-BE49-F238E27FC236}">
                <a16:creationId xmlns:a16="http://schemas.microsoft.com/office/drawing/2014/main" id="{060EEEC9-2E88-4647-B0BD-8E72496D3B8B}"/>
              </a:ext>
            </a:extLst>
          </p:cNvPr>
          <p:cNvGraphicFramePr>
            <a:graphicFrameLocks noGrp="1"/>
          </p:cNvGraphicFramePr>
          <p:nvPr>
            <p:ph idx="1"/>
            <p:extLst>
              <p:ext uri="{D42A27DB-BD31-4B8C-83A1-F6EECF244321}">
                <p14:modId xmlns:p14="http://schemas.microsoft.com/office/powerpoint/2010/main" val="275439023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5310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B71BA532-3DE9-274D-BBD1-ED9E3693DB68}"/>
              </a:ext>
            </a:extLst>
          </p:cNvPr>
          <p:cNvPicPr>
            <a:picLocks noChangeAspect="1"/>
          </p:cNvPicPr>
          <p:nvPr/>
        </p:nvPicPr>
        <p:blipFill rotWithShape="1">
          <a:blip r:embed="rId2"/>
          <a:srcRect l="14114" r="1" b="9091"/>
          <a:stretch/>
        </p:blipFill>
        <p:spPr>
          <a:xfrm>
            <a:off x="20" y="1302606"/>
            <a:ext cx="3310169" cy="4252313"/>
          </a:xfrm>
          <a:custGeom>
            <a:avLst/>
            <a:gdLst/>
            <a:ahLst/>
            <a:cxnLst/>
            <a:rect l="l" t="t" r="r" b="b"/>
            <a:pathLst>
              <a:path w="4413586" h="4252313">
                <a:moveTo>
                  <a:pt x="0" y="0"/>
                </a:moveTo>
                <a:lnTo>
                  <a:pt x="2062856" y="0"/>
                </a:lnTo>
                <a:lnTo>
                  <a:pt x="2063084" y="493"/>
                </a:lnTo>
                <a:lnTo>
                  <a:pt x="2450944" y="493"/>
                </a:lnTo>
                <a:lnTo>
                  <a:pt x="4413586" y="4252313"/>
                </a:lnTo>
                <a:lnTo>
                  <a:pt x="388087" y="4252313"/>
                </a:lnTo>
                <a:lnTo>
                  <a:pt x="388087" y="4251820"/>
                </a:lnTo>
                <a:lnTo>
                  <a:pt x="0" y="4251820"/>
                </a:lnTo>
                <a:close/>
              </a:path>
            </a:pathLst>
          </a:custGeom>
        </p:spPr>
      </p:pic>
      <p:sp>
        <p:nvSpPr>
          <p:cNvPr id="10" name="Freeform: Shape 9">
            <a:extLst>
              <a:ext uri="{FF2B5EF4-FFF2-40B4-BE49-F238E27FC236}">
                <a16:creationId xmlns:a16="http://schemas.microsoft.com/office/drawing/2014/main" id="{0CBF71E6-C54A-4E15-90AD-354C394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24272" y="1303083"/>
            <a:ext cx="6919728" cy="4251821"/>
          </a:xfrm>
          <a:custGeom>
            <a:avLst/>
            <a:gdLst>
              <a:gd name="connsiteX0" fmla="*/ 0 w 9226303"/>
              <a:gd name="connsiteY0" fmla="*/ 0 h 4251821"/>
              <a:gd name="connsiteX1" fmla="*/ 9226303 w 9226303"/>
              <a:gd name="connsiteY1" fmla="*/ 0 h 4251821"/>
              <a:gd name="connsiteX2" fmla="*/ 7263661 w 9226303"/>
              <a:gd name="connsiteY2" fmla="*/ 4251821 h 4251821"/>
              <a:gd name="connsiteX3" fmla="*/ 0 w 9226303"/>
              <a:gd name="connsiteY3" fmla="*/ 4251821 h 4251821"/>
            </a:gdLst>
            <a:ahLst/>
            <a:cxnLst>
              <a:cxn ang="0">
                <a:pos x="connsiteX0" y="connsiteY0"/>
              </a:cxn>
              <a:cxn ang="0">
                <a:pos x="connsiteX1" y="connsiteY1"/>
              </a:cxn>
              <a:cxn ang="0">
                <a:pos x="connsiteX2" y="connsiteY2"/>
              </a:cxn>
              <a:cxn ang="0">
                <a:pos x="connsiteX3" y="connsiteY3"/>
              </a:cxn>
            </a:cxnLst>
            <a:rect l="l" t="t" r="r" b="b"/>
            <a:pathLst>
              <a:path w="9226303" h="4251821">
                <a:moveTo>
                  <a:pt x="0" y="0"/>
                </a:moveTo>
                <a:lnTo>
                  <a:pt x="9226303" y="0"/>
                </a:lnTo>
                <a:lnTo>
                  <a:pt x="7263661" y="4251821"/>
                </a:lnTo>
                <a:lnTo>
                  <a:pt x="0" y="4251821"/>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2" name="Titolo 1">
            <a:extLst>
              <a:ext uri="{FF2B5EF4-FFF2-40B4-BE49-F238E27FC236}">
                <a16:creationId xmlns:a16="http://schemas.microsoft.com/office/drawing/2014/main" id="{24FD0CE6-7A7B-9343-B1B1-D34A46F664E7}"/>
              </a:ext>
            </a:extLst>
          </p:cNvPr>
          <p:cNvSpPr>
            <a:spLocks noGrp="1"/>
          </p:cNvSpPr>
          <p:nvPr>
            <p:ph type="ctrTitle"/>
          </p:nvPr>
        </p:nvSpPr>
        <p:spPr>
          <a:xfrm>
            <a:off x="3733941" y="1828800"/>
            <a:ext cx="4783695" cy="2027941"/>
          </a:xfrm>
        </p:spPr>
        <p:txBody>
          <a:bodyPr>
            <a:normAutofit/>
          </a:bodyPr>
          <a:lstStyle/>
          <a:p>
            <a:pPr algn="l"/>
            <a:r>
              <a:rPr lang="it-IT">
                <a:solidFill>
                  <a:srgbClr val="FFFFFF"/>
                </a:solidFill>
              </a:rPr>
              <a:t>Induzioni e deduzioni in logica </a:t>
            </a:r>
          </a:p>
        </p:txBody>
      </p:sp>
      <p:sp>
        <p:nvSpPr>
          <p:cNvPr id="9" name="CasellaDiTesto 8">
            <a:extLst>
              <a:ext uri="{FF2B5EF4-FFF2-40B4-BE49-F238E27FC236}">
                <a16:creationId xmlns:a16="http://schemas.microsoft.com/office/drawing/2014/main" id="{6E0EA479-0935-1340-ADD5-53EA8DD133F0}"/>
              </a:ext>
            </a:extLst>
          </p:cNvPr>
          <p:cNvSpPr txBox="1"/>
          <p:nvPr/>
        </p:nvSpPr>
        <p:spPr>
          <a:xfrm>
            <a:off x="998621" y="5727032"/>
            <a:ext cx="2298258" cy="646331"/>
          </a:xfrm>
          <a:prstGeom prst="rect">
            <a:avLst/>
          </a:prstGeom>
          <a:noFill/>
        </p:spPr>
        <p:txBody>
          <a:bodyPr wrap="none" rtlCol="0">
            <a:spAutoFit/>
          </a:bodyPr>
          <a:lstStyle/>
          <a:p>
            <a:r>
              <a:rPr lang="it-IT" i="1" dirty="0"/>
              <a:t>Charles </a:t>
            </a:r>
            <a:r>
              <a:rPr lang="it-IT" i="1" dirty="0" err="1"/>
              <a:t>Sanders</a:t>
            </a:r>
            <a:r>
              <a:rPr lang="it-IT" i="1" dirty="0"/>
              <a:t> </a:t>
            </a:r>
            <a:r>
              <a:rPr lang="it-IT" i="1" dirty="0" err="1"/>
              <a:t>Peirce</a:t>
            </a:r>
            <a:endParaRPr lang="it-IT" i="1" dirty="0"/>
          </a:p>
          <a:p>
            <a:r>
              <a:rPr lang="it-IT" i="1" dirty="0"/>
              <a:t>(1839-1914)</a:t>
            </a:r>
          </a:p>
        </p:txBody>
      </p:sp>
    </p:spTree>
    <p:extLst>
      <p:ext uri="{BB962C8B-B14F-4D97-AF65-F5344CB8AC3E}">
        <p14:creationId xmlns:p14="http://schemas.microsoft.com/office/powerpoint/2010/main" val="789277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C6F0566-D45D-6A4A-BF4C-B5C3FE535C8D}"/>
              </a:ext>
            </a:extLst>
          </p:cNvPr>
          <p:cNvSpPr>
            <a:spLocks noGrp="1"/>
          </p:cNvSpPr>
          <p:nvPr>
            <p:ph type="title"/>
          </p:nvPr>
        </p:nvSpPr>
        <p:spPr>
          <a:xfrm>
            <a:off x="417399" y="643467"/>
            <a:ext cx="8408193" cy="744836"/>
          </a:xfrm>
        </p:spPr>
        <p:txBody>
          <a:bodyPr vert="horz" lIns="91440" tIns="45720" rIns="91440" bIns="45720" rtlCol="0" anchor="ctr">
            <a:normAutofit/>
          </a:bodyPr>
          <a:lstStyle/>
          <a:p>
            <a:pPr defTabSz="914400">
              <a:lnSpc>
                <a:spcPct val="90000"/>
              </a:lnSpc>
            </a:pPr>
            <a:r>
              <a:rPr lang="en-US" sz="2800" kern="1200">
                <a:solidFill>
                  <a:schemeClr val="bg1"/>
                </a:solidFill>
                <a:latin typeface="+mj-lt"/>
                <a:ea typeface="+mj-ea"/>
                <a:cs typeface="+mj-cs"/>
              </a:rPr>
              <a:t>Tre forme di ragionamento</a:t>
            </a:r>
          </a:p>
        </p:txBody>
      </p:sp>
      <p:pic>
        <p:nvPicPr>
          <p:cNvPr id="5" name="Segnaposto contenuto 4" descr="Immagine che contiene tavolo&#10;&#10;Descrizione generata automaticamente">
            <a:extLst>
              <a:ext uri="{FF2B5EF4-FFF2-40B4-BE49-F238E27FC236}">
                <a16:creationId xmlns:a16="http://schemas.microsoft.com/office/drawing/2014/main" id="{84F0C853-6DE0-C548-AEE5-2024F120B33C}"/>
              </a:ext>
            </a:extLst>
          </p:cNvPr>
          <p:cNvPicPr>
            <a:picLocks noGrp="1" noChangeAspect="1"/>
          </p:cNvPicPr>
          <p:nvPr>
            <p:ph idx="1"/>
          </p:nvPr>
        </p:nvPicPr>
        <p:blipFill>
          <a:blip r:embed="rId2"/>
          <a:stretch>
            <a:fillRect/>
          </a:stretch>
        </p:blipFill>
        <p:spPr>
          <a:xfrm>
            <a:off x="482600" y="1786732"/>
            <a:ext cx="8178799" cy="4171188"/>
          </a:xfrm>
          <a:prstGeom prst="rect">
            <a:avLst/>
          </a:prstGeom>
        </p:spPr>
      </p:pic>
    </p:spTree>
    <p:extLst>
      <p:ext uri="{BB962C8B-B14F-4D97-AF65-F5344CB8AC3E}">
        <p14:creationId xmlns:p14="http://schemas.microsoft.com/office/powerpoint/2010/main" val="31958254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34F5AD2-EDBD-4BBD-A55C-EAFFD0C709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05287" y="0"/>
            <a:ext cx="6338705" cy="68580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3896A03-3945-419A-B66B-4EE266EDD1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 y="0"/>
            <a:ext cx="2808883" cy="685800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867639" y="637762"/>
            <a:ext cx="1643086" cy="5576770"/>
          </a:xfrm>
        </p:spPr>
        <p:txBody>
          <a:bodyPr anchor="t">
            <a:normAutofit/>
          </a:bodyPr>
          <a:lstStyle/>
          <a:p>
            <a:pPr algn="l"/>
            <a:r>
              <a:rPr lang="it-IT" sz="2600">
                <a:solidFill>
                  <a:schemeClr val="bg1"/>
                </a:solidFill>
              </a:rPr>
              <a:t>Deduzione</a:t>
            </a:r>
          </a:p>
        </p:txBody>
      </p:sp>
      <p:sp>
        <p:nvSpPr>
          <p:cNvPr id="12" name="Rectangle 11">
            <a:extLst>
              <a:ext uri="{FF2B5EF4-FFF2-40B4-BE49-F238E27FC236}">
                <a16:creationId xmlns:a16="http://schemas.microsoft.com/office/drawing/2014/main" id="{B8EAE243-3A9F-4A46-B0D9-04C723A8A1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1049" y="643465"/>
            <a:ext cx="3429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491049" y="850052"/>
            <a:ext cx="4792967" cy="5326911"/>
          </a:xfrm>
        </p:spPr>
        <p:txBody>
          <a:bodyPr>
            <a:normAutofit/>
          </a:bodyPr>
          <a:lstStyle/>
          <a:p>
            <a:pPr>
              <a:lnSpc>
                <a:spcPct val="90000"/>
              </a:lnSpc>
            </a:pPr>
            <a:r>
              <a:rPr lang="it-IT" sz="1800" dirty="0"/>
              <a:t>Prima colonna della tabella: qualora la regola e il </a:t>
            </a:r>
            <a:r>
              <a:rPr lang="it-IT" sz="1800" dirty="0" err="1"/>
              <a:t>casospecifico</a:t>
            </a:r>
            <a:r>
              <a:rPr lang="it-IT" sz="1800" dirty="0"/>
              <a:t> 1 siano veri, è </a:t>
            </a:r>
            <a:r>
              <a:rPr lang="it-IT" sz="1800" b="1" dirty="0"/>
              <a:t>impossibile</a:t>
            </a:r>
            <a:r>
              <a:rPr lang="it-IT" sz="1800" dirty="0"/>
              <a:t> che la conclusione sia falsa </a:t>
            </a:r>
          </a:p>
          <a:p>
            <a:pPr>
              <a:lnSpc>
                <a:spcPct val="90000"/>
              </a:lnSpc>
            </a:pPr>
            <a:r>
              <a:rPr lang="it-IT" sz="1800" dirty="0"/>
              <a:t>Se si rivelasse falsa, allora dovrebbe essere falsa almeno una delle premesse </a:t>
            </a:r>
          </a:p>
          <a:p>
            <a:pPr>
              <a:lnSpc>
                <a:spcPct val="90000"/>
              </a:lnSpc>
            </a:pPr>
            <a:r>
              <a:rPr lang="it-IT" sz="1800" dirty="0"/>
              <a:t>La deduzione trae conclusioni </a:t>
            </a:r>
            <a:r>
              <a:rPr lang="it-IT" sz="1800" b="1" dirty="0"/>
              <a:t>necessarie</a:t>
            </a:r>
            <a:r>
              <a:rPr lang="it-IT" sz="1800" dirty="0"/>
              <a:t>  alla luce delle premesse </a:t>
            </a:r>
          </a:p>
          <a:p>
            <a:pPr>
              <a:lnSpc>
                <a:spcPct val="90000"/>
              </a:lnSpc>
            </a:pPr>
            <a:r>
              <a:rPr lang="it-IT" sz="1800" dirty="0"/>
              <a:t>Intesa in senso generale, la deduzione è un ragionamento in avanti: procede da premesse ritenute vere alle loro conclusioni; dalle conoscenze alle loro prevedibili conseguenze; da cause a effetti </a:t>
            </a:r>
          </a:p>
          <a:p>
            <a:pPr>
              <a:lnSpc>
                <a:spcPct val="90000"/>
              </a:lnSpc>
            </a:pPr>
            <a:r>
              <a:rPr lang="it-IT" sz="1800" b="1" dirty="0"/>
              <a:t>Esempio</a:t>
            </a:r>
            <a:r>
              <a:rPr lang="it-IT" sz="1800" dirty="0"/>
              <a:t>: se è vero che cariche elettriche di opposto segno si attirano (regola), e se è vero che gli oggetti A e B hanno cariche elettriche di opposto segno (evento specifico, “caso” nella tabella), allora gli oggetti A e B si attireranno (conclusione di un ragionamento in avanti in stile deduttivo: da un evento alle sue conseguenze, attraverso una regola)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2500" b="1">
                <a:solidFill>
                  <a:srgbClr val="FFFFFF"/>
                </a:solidFill>
              </a:rPr>
              <a:t>Induzione per enumerazione</a:t>
            </a:r>
            <a:r>
              <a:rPr lang="it-IT" sz="2500">
                <a:solidFill>
                  <a:srgbClr val="FFFFFF"/>
                </a:solidFill>
              </a:rPr>
              <a:t>, o </a:t>
            </a:r>
            <a:r>
              <a:rPr lang="it-IT" sz="2500" b="1">
                <a:solidFill>
                  <a:srgbClr val="FFFFFF"/>
                </a:solidFill>
              </a:rPr>
              <a:t>generalizzazione</a:t>
            </a:r>
          </a:p>
        </p:txBody>
      </p:sp>
      <p:sp>
        <p:nvSpPr>
          <p:cNvPr id="3" name="Segnaposto contenuto 2"/>
          <p:cNvSpPr>
            <a:spLocks noGrp="1"/>
          </p:cNvSpPr>
          <p:nvPr>
            <p:ph idx="1"/>
          </p:nvPr>
        </p:nvSpPr>
        <p:spPr>
          <a:xfrm>
            <a:off x="3607694" y="649480"/>
            <a:ext cx="4916510" cy="6198382"/>
          </a:xfrm>
        </p:spPr>
        <p:txBody>
          <a:bodyPr anchor="ctr">
            <a:normAutofit lnSpcReduction="10000"/>
          </a:bodyPr>
          <a:lstStyle/>
          <a:p>
            <a:r>
              <a:rPr lang="it-IT" sz="1700" dirty="0"/>
              <a:t>la forma di ragionamento nella seconda colonna l’abbiamo studiata nel cap. 6: la sua conclusione è una </a:t>
            </a:r>
            <a:r>
              <a:rPr lang="it-IT" sz="1700" b="1" dirty="0"/>
              <a:t>relazione tra eventi o attributi </a:t>
            </a:r>
            <a:r>
              <a:rPr lang="it-IT" sz="1700" dirty="0"/>
              <a:t>(regola) basata su osservazioni di loro contingenze</a:t>
            </a:r>
          </a:p>
          <a:p>
            <a:r>
              <a:rPr lang="it-IT" sz="1700" dirty="0"/>
              <a:t>La contingenza tra essere fagioli bianchi (</a:t>
            </a:r>
            <a:r>
              <a:rPr lang="it-IT" sz="1700" dirty="0" err="1"/>
              <a:t>outcome</a:t>
            </a:r>
            <a:r>
              <a:rPr lang="it-IT" sz="1700" dirty="0"/>
              <a:t> o US) ed essere fagioli del sacco (</a:t>
            </a:r>
            <a:r>
              <a:rPr lang="it-IT" sz="1700" dirty="0" err="1"/>
              <a:t>cue</a:t>
            </a:r>
            <a:r>
              <a:rPr lang="it-IT" sz="1700" dirty="0"/>
              <a:t> o CS) suggerisce (ma non implica) la regola: “i fagioli nel sacco sono bianchi” </a:t>
            </a:r>
          </a:p>
          <a:p>
            <a:r>
              <a:rPr lang="it-IT" sz="1700" dirty="0"/>
              <a:t>CS → US, o </a:t>
            </a:r>
            <a:r>
              <a:rPr lang="it-IT" sz="1700" dirty="0" err="1"/>
              <a:t>cue</a:t>
            </a:r>
            <a:r>
              <a:rPr lang="it-IT" sz="1700" dirty="0"/>
              <a:t> → </a:t>
            </a:r>
            <a:r>
              <a:rPr lang="it-IT" sz="1700" dirty="0" err="1"/>
              <a:t>outcome</a:t>
            </a:r>
            <a:r>
              <a:rPr lang="it-IT" sz="1700" dirty="0"/>
              <a:t>, o  H → D, dove H è un antecedente ipotetico e i dati D sono conseguenze osservate</a:t>
            </a:r>
          </a:p>
          <a:p>
            <a:r>
              <a:rPr lang="it-IT" sz="1700" dirty="0"/>
              <a:t>La regola nella conclusione è </a:t>
            </a:r>
            <a:r>
              <a:rPr lang="it-IT" sz="1700" b="1" dirty="0"/>
              <a:t>possibile</a:t>
            </a:r>
            <a:r>
              <a:rPr lang="it-IT" sz="1700" dirty="0"/>
              <a:t>, ma non necessaria</a:t>
            </a:r>
          </a:p>
          <a:p>
            <a:r>
              <a:rPr lang="it-IT" sz="1700" dirty="0"/>
              <a:t>Può illustrare una tendenza generale di tipo probabilistico, con le sue eccezioni</a:t>
            </a:r>
          </a:p>
          <a:p>
            <a:r>
              <a:rPr lang="it-IT" sz="1700" dirty="0"/>
              <a:t>Può essere soggetta a revisioni al crescere delle osservazioni nelle premesse</a:t>
            </a:r>
          </a:p>
          <a:p>
            <a:r>
              <a:rPr lang="it-IT" sz="1700" dirty="0"/>
              <a:t>Alcune regole possono essere forti, altre deboli, altre debolissime, in </a:t>
            </a:r>
            <a:r>
              <a:rPr lang="it-IT" sz="1700" dirty="0" err="1"/>
              <a:t>funzine</a:t>
            </a:r>
            <a:r>
              <a:rPr lang="it-IT" sz="1700" dirty="0"/>
              <a:t> del numero di eccezioni che ammettono: ma tecnicamente nessuna regola acquisita per induzione può mai essere «</a:t>
            </a:r>
            <a:r>
              <a:rPr lang="it-IT" sz="1700" dirty="0" err="1"/>
              <a:t>error</a:t>
            </a:r>
            <a:r>
              <a:rPr lang="it-IT" sz="1700" dirty="0"/>
              <a:t> free». Per questo le descrivemmo associandovi gradi di probabilità</a:t>
            </a:r>
          </a:p>
          <a:p>
            <a:endParaRPr lang="it-IT" sz="17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Esempio</a:t>
            </a:r>
          </a:p>
        </p:txBody>
      </p:sp>
      <p:graphicFrame>
        <p:nvGraphicFramePr>
          <p:cNvPr id="5" name="Segnaposto contenuto 2">
            <a:extLst>
              <a:ext uri="{FF2B5EF4-FFF2-40B4-BE49-F238E27FC236}">
                <a16:creationId xmlns:a16="http://schemas.microsoft.com/office/drawing/2014/main" id="{7F5E248A-568C-4E63-9508-A53156209178}"/>
              </a:ext>
            </a:extLst>
          </p:cNvPr>
          <p:cNvGraphicFramePr>
            <a:graphicFrameLocks noGrp="1"/>
          </p:cNvGraphicFramePr>
          <p:nvPr>
            <p:ph idx="1"/>
            <p:extLst>
              <p:ext uri="{D42A27DB-BD31-4B8C-83A1-F6EECF244321}">
                <p14:modId xmlns:p14="http://schemas.microsoft.com/office/powerpoint/2010/main" val="253382297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r>
              <a:rPr lang="it-IT" sz="3100" b="1" dirty="0">
                <a:solidFill>
                  <a:srgbClr val="FFFFFF"/>
                </a:solidFill>
              </a:rPr>
              <a:t>Induzione </a:t>
            </a:r>
            <a:r>
              <a:rPr lang="it-IT" sz="3100" dirty="0">
                <a:solidFill>
                  <a:srgbClr val="FFFFFF"/>
                </a:solidFill>
              </a:rPr>
              <a:t>volta alla spiegazione o </a:t>
            </a:r>
            <a:r>
              <a:rPr lang="it-IT" sz="3100" b="1" dirty="0">
                <a:solidFill>
                  <a:srgbClr val="FFFFFF"/>
                </a:solidFill>
              </a:rPr>
              <a:t>abduzione</a:t>
            </a:r>
            <a:endParaRPr lang="it-IT" sz="3100" dirty="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284781" y="686862"/>
            <a:ext cx="5278194" cy="5475129"/>
          </a:xfrm>
        </p:spPr>
        <p:txBody>
          <a:bodyPr anchor="ctr">
            <a:normAutofit lnSpcReduction="10000"/>
          </a:bodyPr>
          <a:lstStyle/>
          <a:p>
            <a:pPr>
              <a:lnSpc>
                <a:spcPct val="90000"/>
              </a:lnSpc>
            </a:pPr>
            <a:r>
              <a:rPr lang="it-IT" sz="2300" dirty="0"/>
              <a:t>Terza colonna: si tratta sempre di ragionamento induttivo, che genera un’ipotesi, una possibilità, e non una necessità</a:t>
            </a:r>
          </a:p>
          <a:p>
            <a:pPr>
              <a:lnSpc>
                <a:spcPct val="90000"/>
              </a:lnSpc>
            </a:pPr>
            <a:r>
              <a:rPr lang="it-IT" sz="2300" dirty="0"/>
              <a:t>Diversamente dall’induzione generalizzata, la conclusione riguarda un caso specifico, e non una regola generale</a:t>
            </a:r>
          </a:p>
          <a:p>
            <a:pPr>
              <a:lnSpc>
                <a:spcPct val="90000"/>
              </a:lnSpc>
            </a:pPr>
            <a:r>
              <a:rPr lang="it-IT" sz="2300" dirty="0"/>
              <a:t>“Ragionamento all’indietro”, volto alla ricerca di </a:t>
            </a:r>
            <a:r>
              <a:rPr lang="it-IT" sz="2300" b="1" dirty="0"/>
              <a:t>spiegazioni</a:t>
            </a:r>
          </a:p>
          <a:p>
            <a:pPr>
              <a:lnSpc>
                <a:spcPct val="90000"/>
              </a:lnSpc>
            </a:pPr>
            <a:r>
              <a:rPr lang="it-IT" sz="2300" dirty="0"/>
              <a:t>Constatati alcuni fatti, tramite una regola precedentemente appresa congetturiamo una loro possibile spiegazione </a:t>
            </a:r>
          </a:p>
          <a:p>
            <a:pPr>
              <a:lnSpc>
                <a:spcPct val="90000"/>
              </a:lnSpc>
            </a:pPr>
            <a:r>
              <a:rPr lang="it-IT" sz="2300" dirty="0"/>
              <a:t>D (fatto specifico); H</a:t>
            </a:r>
            <a:r>
              <a:rPr lang="it-IT" sz="2300" dirty="0">
                <a:sym typeface="Wingdings"/>
              </a:rPr>
              <a:t>D (regola appresa); quindi forse H (conclusione: ipotesi esplicativa)</a:t>
            </a:r>
            <a:endParaRPr lang="it-IT" sz="23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r>
              <a:rPr lang="it-IT" sz="3300">
                <a:solidFill>
                  <a:srgbClr val="FFFFFF"/>
                </a:solidFill>
              </a:rPr>
              <a:t>Esempio 1</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284781" y="686862"/>
            <a:ext cx="5278194" cy="5475129"/>
          </a:xfrm>
        </p:spPr>
        <p:txBody>
          <a:bodyPr anchor="ctr">
            <a:normAutofit/>
          </a:bodyPr>
          <a:lstStyle/>
          <a:p>
            <a:r>
              <a:rPr lang="it-IT" sz="2300"/>
              <a:t>Caso specifico: gli oggetti A e B si sono attratti</a:t>
            </a:r>
          </a:p>
          <a:p>
            <a:r>
              <a:rPr lang="it-IT" sz="2300"/>
              <a:t>Regola appresa: le cariche elettriche di opposto segno si attirano</a:t>
            </a:r>
          </a:p>
          <a:p>
            <a:r>
              <a:rPr lang="it-IT" sz="2300"/>
              <a:t>Conclusione: quindi è </a:t>
            </a:r>
            <a:r>
              <a:rPr lang="it-IT" sz="2300" i="1"/>
              <a:t>possibile </a:t>
            </a:r>
            <a:r>
              <a:rPr lang="it-IT" sz="2300"/>
              <a:t>che A e B si siano attratti </a:t>
            </a:r>
            <a:r>
              <a:rPr lang="it-IT" sz="2300" i="1"/>
              <a:t>perché avevano cariche elettriche di opposto segno.</a:t>
            </a:r>
            <a:endParaRPr lang="it-IT" sz="23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pPr>
              <a:lnSpc>
                <a:spcPct val="90000"/>
              </a:lnSpc>
            </a:pPr>
            <a:r>
              <a:rPr lang="it-IT" sz="2300">
                <a:solidFill>
                  <a:srgbClr val="FFFFFF"/>
                </a:solidFill>
              </a:rPr>
              <a:t>Le abduzioni sono frequentissime nella quotidianità: altri esempi</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284781" y="686862"/>
            <a:ext cx="5278194" cy="5475129"/>
          </a:xfrm>
        </p:spPr>
        <p:txBody>
          <a:bodyPr anchor="ctr">
            <a:normAutofit/>
          </a:bodyPr>
          <a:lstStyle/>
          <a:p>
            <a:pPr>
              <a:lnSpc>
                <a:spcPct val="90000"/>
              </a:lnSpc>
            </a:pPr>
            <a:endParaRPr lang="it-IT" sz="2300" dirty="0"/>
          </a:p>
          <a:p>
            <a:pPr>
              <a:lnSpc>
                <a:spcPct val="90000"/>
              </a:lnSpc>
            </a:pPr>
            <a:r>
              <a:rPr lang="it-IT" sz="2300" dirty="0"/>
              <a:t>Premessa 1: La macchina non si avvia (osservazione)</a:t>
            </a:r>
          </a:p>
          <a:p>
            <a:pPr>
              <a:lnSpc>
                <a:spcPct val="90000"/>
              </a:lnSpc>
            </a:pPr>
            <a:r>
              <a:rPr lang="it-IT" sz="2300" dirty="0"/>
              <a:t>Premessa 2: Se la batteria è scarica, la macchina non si avvia (regola nota)</a:t>
            </a:r>
          </a:p>
          <a:p>
            <a:pPr>
              <a:lnSpc>
                <a:spcPct val="90000"/>
              </a:lnSpc>
            </a:pPr>
            <a:r>
              <a:rPr lang="it-IT" sz="2300" dirty="0"/>
              <a:t>Conclusione: Forse la batteria è scarica (ipotesi esplicativa dell’osservazione)</a:t>
            </a:r>
          </a:p>
          <a:p>
            <a:pPr>
              <a:lnSpc>
                <a:spcPct val="90000"/>
              </a:lnSpc>
            </a:pPr>
            <a:endParaRPr lang="it-IT" sz="2300" dirty="0"/>
          </a:p>
          <a:p>
            <a:pPr>
              <a:lnSpc>
                <a:spcPct val="90000"/>
              </a:lnSpc>
            </a:pPr>
            <a:r>
              <a:rPr lang="it-IT" sz="2300" dirty="0"/>
              <a:t>Premessa 1: Silvia mi tratta con distacco (osservazione)</a:t>
            </a:r>
          </a:p>
          <a:p>
            <a:pPr>
              <a:lnSpc>
                <a:spcPct val="90000"/>
              </a:lnSpc>
            </a:pPr>
            <a:r>
              <a:rPr lang="it-IT" sz="2300" dirty="0"/>
              <a:t>Premessa 2: Se offendi una persona, quella ti tratta con distacco (regola nota)</a:t>
            </a:r>
          </a:p>
          <a:p>
            <a:pPr>
              <a:lnSpc>
                <a:spcPct val="90000"/>
              </a:lnSpc>
            </a:pPr>
            <a:r>
              <a:rPr lang="it-IT" sz="2300" dirty="0"/>
              <a:t>Conclusione: Forse ho offeso Silvia (ipotesi esplicativa dell’osservazione)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17399" y="643467"/>
            <a:ext cx="8408193" cy="744836"/>
          </a:xfrm>
        </p:spPr>
        <p:txBody>
          <a:bodyPr vert="horz" lIns="91440" tIns="45720" rIns="91440" bIns="45720" rtlCol="0" anchor="ctr">
            <a:normAutofit/>
          </a:bodyPr>
          <a:lstStyle/>
          <a:p>
            <a:pPr defTabSz="914400">
              <a:lnSpc>
                <a:spcPct val="90000"/>
              </a:lnSpc>
            </a:pPr>
            <a:r>
              <a:rPr lang="en-US" sz="2800" kern="1200" dirty="0" err="1">
                <a:solidFill>
                  <a:schemeClr val="bg1"/>
                </a:solidFill>
                <a:latin typeface="+mj-lt"/>
                <a:ea typeface="+mj-ea"/>
                <a:cs typeface="+mj-cs"/>
              </a:rPr>
              <a:t>Interazione</a:t>
            </a:r>
            <a:r>
              <a:rPr lang="en-US" sz="2800" kern="1200" dirty="0">
                <a:solidFill>
                  <a:schemeClr val="bg1"/>
                </a:solidFill>
                <a:latin typeface="+mj-lt"/>
                <a:ea typeface="+mj-ea"/>
                <a:cs typeface="+mj-cs"/>
              </a:rPr>
              <a:t> </a:t>
            </a:r>
            <a:r>
              <a:rPr lang="en-US" sz="2800" kern="1200" dirty="0" err="1">
                <a:solidFill>
                  <a:schemeClr val="bg1"/>
                </a:solidFill>
                <a:latin typeface="+mj-lt"/>
                <a:ea typeface="+mj-ea"/>
                <a:cs typeface="+mj-cs"/>
              </a:rPr>
              <a:t>tra</a:t>
            </a:r>
            <a:r>
              <a:rPr lang="en-US" sz="2800" kern="1200" dirty="0">
                <a:solidFill>
                  <a:schemeClr val="bg1"/>
                </a:solidFill>
                <a:latin typeface="+mj-lt"/>
                <a:ea typeface="+mj-ea"/>
                <a:cs typeface="+mj-cs"/>
              </a:rPr>
              <a:t> </a:t>
            </a:r>
            <a:r>
              <a:rPr lang="en-US" sz="2800" dirty="0">
                <a:solidFill>
                  <a:schemeClr val="bg1"/>
                </a:solidFill>
              </a:rPr>
              <a:t>le </a:t>
            </a:r>
            <a:r>
              <a:rPr lang="en-US" sz="2800" kern="1200" dirty="0" err="1">
                <a:solidFill>
                  <a:schemeClr val="bg1"/>
                </a:solidFill>
                <a:latin typeface="+mj-lt"/>
                <a:ea typeface="+mj-ea"/>
                <a:cs typeface="+mj-cs"/>
              </a:rPr>
              <a:t>tre</a:t>
            </a:r>
            <a:r>
              <a:rPr lang="en-US" sz="2800" kern="1200" dirty="0">
                <a:solidFill>
                  <a:schemeClr val="bg1"/>
                </a:solidFill>
                <a:latin typeface="+mj-lt"/>
                <a:ea typeface="+mj-ea"/>
                <a:cs typeface="+mj-cs"/>
              </a:rPr>
              <a:t> </a:t>
            </a:r>
            <a:r>
              <a:rPr lang="en-US" sz="2800" kern="1200" dirty="0" err="1">
                <a:solidFill>
                  <a:schemeClr val="bg1"/>
                </a:solidFill>
                <a:latin typeface="+mj-lt"/>
                <a:ea typeface="+mj-ea"/>
                <a:cs typeface="+mj-cs"/>
              </a:rPr>
              <a:t>forme</a:t>
            </a:r>
            <a:r>
              <a:rPr lang="en-US" sz="2800" kern="1200" dirty="0">
                <a:solidFill>
                  <a:schemeClr val="bg1"/>
                </a:solidFill>
                <a:latin typeface="+mj-lt"/>
                <a:ea typeface="+mj-ea"/>
                <a:cs typeface="+mj-cs"/>
              </a:rPr>
              <a:t> di </a:t>
            </a:r>
            <a:r>
              <a:rPr lang="en-US" sz="2800" kern="1200" dirty="0" err="1">
                <a:solidFill>
                  <a:schemeClr val="bg1"/>
                </a:solidFill>
                <a:latin typeface="+mj-lt"/>
                <a:ea typeface="+mj-ea"/>
                <a:cs typeface="+mj-cs"/>
              </a:rPr>
              <a:t>ragionamento</a:t>
            </a:r>
            <a:endParaRPr lang="en-US" sz="2800" kern="1200" dirty="0">
              <a:solidFill>
                <a:schemeClr val="bg1"/>
              </a:solidFill>
              <a:latin typeface="+mj-lt"/>
              <a:ea typeface="+mj-ea"/>
              <a:cs typeface="+mj-cs"/>
            </a:endParaRPr>
          </a:p>
        </p:txBody>
      </p:sp>
      <p:pic>
        <p:nvPicPr>
          <p:cNvPr id="6" name="Immagine 5">
            <a:extLst>
              <a:ext uri="{FF2B5EF4-FFF2-40B4-BE49-F238E27FC236}">
                <a16:creationId xmlns:a16="http://schemas.microsoft.com/office/drawing/2014/main" id="{0D2D749C-9044-8A4F-B21F-4C9DBAEE804A}"/>
              </a:ext>
            </a:extLst>
          </p:cNvPr>
          <p:cNvPicPr>
            <a:picLocks noChangeAspect="1"/>
          </p:cNvPicPr>
          <p:nvPr/>
        </p:nvPicPr>
        <p:blipFill>
          <a:blip r:embed="rId3"/>
          <a:stretch>
            <a:fillRect/>
          </a:stretch>
        </p:blipFill>
        <p:spPr>
          <a:xfrm>
            <a:off x="843443" y="1675227"/>
            <a:ext cx="7190965" cy="4871877"/>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8" y="0"/>
            <a:ext cx="914171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97264A61-6AE3-4DC0-A455-5EDC604E39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36" y="0"/>
            <a:ext cx="9141711" cy="6858000"/>
            <a:chOff x="-2848" y="0"/>
            <a:chExt cx="12188949" cy="6858000"/>
          </a:xfrm>
        </p:grpSpPr>
        <p:sp>
          <p:nvSpPr>
            <p:cNvPr id="13" name="Color Cover">
              <a:extLst>
                <a:ext uri="{FF2B5EF4-FFF2-40B4-BE49-F238E27FC236}">
                  <a16:creationId xmlns:a16="http://schemas.microsoft.com/office/drawing/2014/main" id="{2F23900D-D5D0-4EE8-80F4-D25038DE2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Color Cover">
              <a:extLst>
                <a:ext uri="{FF2B5EF4-FFF2-40B4-BE49-F238E27FC236}">
                  <a16:creationId xmlns:a16="http://schemas.microsoft.com/office/drawing/2014/main" id="{C55310DE-258B-4134-9DA8-DC4C2D0EBE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6" name="Group 15">
            <a:extLst>
              <a:ext uri="{FF2B5EF4-FFF2-40B4-BE49-F238E27FC236}">
                <a16:creationId xmlns:a16="http://schemas.microsoft.com/office/drawing/2014/main" id="{D691EE10-D5F3-48FA-BE55-F24A0BE59E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8459" y="598259"/>
            <a:ext cx="8167081" cy="5680742"/>
            <a:chOff x="651279" y="598259"/>
            <a:chExt cx="10889442" cy="5680742"/>
          </a:xfrm>
        </p:grpSpPr>
        <p:sp>
          <p:nvSpPr>
            <p:cNvPr id="17" name="Color">
              <a:extLst>
                <a:ext uri="{FF2B5EF4-FFF2-40B4-BE49-F238E27FC236}">
                  <a16:creationId xmlns:a16="http://schemas.microsoft.com/office/drawing/2014/main" id="{7EF3BBC7-022F-4CD5-BE8E-BD8206C4BB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Color">
              <a:extLst>
                <a:ext uri="{FF2B5EF4-FFF2-40B4-BE49-F238E27FC236}">
                  <a16:creationId xmlns:a16="http://schemas.microsoft.com/office/drawing/2014/main" id="{A877CB3E-FE2B-43A7-A987-F921A92494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 name="Group 19">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43" y="0"/>
            <a:ext cx="9141717" cy="6858000"/>
            <a:chOff x="0" y="0"/>
            <a:chExt cx="12188952" cy="6858000"/>
          </a:xfrm>
        </p:grpSpPr>
        <p:sp>
          <p:nvSpPr>
            <p:cNvPr id="21" name="Freeform: Shape 20">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7" name="Freeform: Shape 26">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4" name="Titolo 3"/>
          <p:cNvSpPr>
            <a:spLocks noGrp="1"/>
          </p:cNvSpPr>
          <p:nvPr>
            <p:ph type="ctrTitle"/>
          </p:nvPr>
        </p:nvSpPr>
        <p:spPr>
          <a:xfrm>
            <a:off x="759483" y="841664"/>
            <a:ext cx="3866304" cy="5156800"/>
          </a:xfrm>
        </p:spPr>
        <p:txBody>
          <a:bodyPr anchor="ctr">
            <a:normAutofit/>
          </a:bodyPr>
          <a:lstStyle/>
          <a:p>
            <a:pPr algn="l"/>
            <a:r>
              <a:rPr lang="it-IT" sz="4200">
                <a:solidFill>
                  <a:schemeClr val="bg1"/>
                </a:solidFill>
              </a:rPr>
              <a:t>Alcuni linguaggi</a:t>
            </a:r>
          </a:p>
        </p:txBody>
      </p:sp>
      <p:sp>
        <p:nvSpPr>
          <p:cNvPr id="5" name="Sottotitolo 4"/>
          <p:cNvSpPr>
            <a:spLocks noGrp="1"/>
          </p:cNvSpPr>
          <p:nvPr>
            <p:ph type="subTitle" idx="1"/>
          </p:nvPr>
        </p:nvSpPr>
        <p:spPr>
          <a:xfrm>
            <a:off x="4901015" y="841664"/>
            <a:ext cx="3451888" cy="5156800"/>
          </a:xfrm>
        </p:spPr>
        <p:txBody>
          <a:bodyPr anchor="ctr">
            <a:normAutofit/>
          </a:bodyPr>
          <a:lstStyle/>
          <a:p>
            <a:pPr algn="l"/>
            <a:r>
              <a:rPr lang="it-IT">
                <a:solidFill>
                  <a:schemeClr val="bg1"/>
                </a:solidFill>
              </a:rPr>
              <a:t>Cenni di logica abduttiva e deduttiva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Immagine 7"/>
          <p:cNvPicPr>
            <a:picLocks noChangeAspect="1"/>
          </p:cNvPicPr>
          <p:nvPr/>
        </p:nvPicPr>
        <p:blipFill>
          <a:blip r:embed="rId2"/>
          <a:stretch>
            <a:fillRect/>
          </a:stretch>
        </p:blipFill>
        <p:spPr>
          <a:xfrm>
            <a:off x="654050" y="1863725"/>
            <a:ext cx="4106863" cy="4440238"/>
          </a:xfrm>
          <a:prstGeom prst="rect">
            <a:avLst/>
          </a:prstGeom>
        </p:spPr>
      </p:pic>
      <p:pic>
        <p:nvPicPr>
          <p:cNvPr id="9" name="Immagine 8"/>
          <p:cNvPicPr>
            <a:picLocks noChangeAspect="1"/>
          </p:cNvPicPr>
          <p:nvPr/>
        </p:nvPicPr>
        <p:blipFill>
          <a:blip r:embed="rId3"/>
          <a:stretch>
            <a:fillRect/>
          </a:stretch>
        </p:blipFill>
        <p:spPr>
          <a:xfrm>
            <a:off x="4832350" y="1863725"/>
            <a:ext cx="3656013" cy="4440238"/>
          </a:xfrm>
          <a:prstGeom prst="rect">
            <a:avLst/>
          </a:prstGeom>
        </p:spPr>
      </p:pic>
      <p:sp>
        <p:nvSpPr>
          <p:cNvPr id="6" name="Titolo 5"/>
          <p:cNvSpPr>
            <a:spLocks noGrp="1"/>
          </p:cNvSpPr>
          <p:nvPr>
            <p:ph type="ctrTitle"/>
          </p:nvPr>
        </p:nvSpPr>
        <p:spPr>
          <a:xfrm>
            <a:off x="628649" y="291090"/>
            <a:ext cx="7886699" cy="932688"/>
          </a:xfrm>
        </p:spPr>
        <p:txBody>
          <a:bodyPr>
            <a:normAutofit/>
          </a:bodyPr>
          <a:lstStyle/>
          <a:p>
            <a:pPr>
              <a:lnSpc>
                <a:spcPct val="90000"/>
              </a:lnSpc>
            </a:pPr>
            <a:r>
              <a:rPr lang="it-IT" sz="2900" b="1"/>
              <a:t>La logica dell’abduzione</a:t>
            </a:r>
            <a:br>
              <a:rPr lang="it-IT" sz="2900" b="1"/>
            </a:br>
            <a:endParaRPr lang="it-IT" sz="2900"/>
          </a:p>
        </p:txBody>
      </p:sp>
      <p:sp>
        <p:nvSpPr>
          <p:cNvPr id="7" name="Sottotitolo 6"/>
          <p:cNvSpPr>
            <a:spLocks noGrp="1"/>
          </p:cNvSpPr>
          <p:nvPr>
            <p:ph type="subTitle" idx="1"/>
          </p:nvPr>
        </p:nvSpPr>
        <p:spPr>
          <a:xfrm>
            <a:off x="628649" y="1335726"/>
            <a:ext cx="7886699" cy="420624"/>
          </a:xfrm>
        </p:spPr>
        <p:txBody>
          <a:bodyPr>
            <a:normAutofit/>
          </a:bodyPr>
          <a:lstStyle/>
          <a:p>
            <a:pPr>
              <a:lnSpc>
                <a:spcPct val="90000"/>
              </a:lnSpc>
            </a:pPr>
            <a:r>
              <a:rPr lang="it-IT" sz="2200"/>
              <a:t>Cenni di statistica </a:t>
            </a:r>
            <a:r>
              <a:rPr lang="it-IT" sz="2200" err="1"/>
              <a:t>bayesiana</a:t>
            </a:r>
            <a:endParaRPr lang="it-IT" sz="2200"/>
          </a:p>
        </p:txBody>
      </p:sp>
      <p:sp>
        <p:nvSpPr>
          <p:cNvPr id="2" name="Rettangolo 1">
            <a:extLst>
              <a:ext uri="{FF2B5EF4-FFF2-40B4-BE49-F238E27FC236}">
                <a16:creationId xmlns:a16="http://schemas.microsoft.com/office/drawing/2014/main" id="{E127D8EF-BC55-8344-9EC8-ADF937ADF32C}"/>
              </a:ext>
            </a:extLst>
          </p:cNvPr>
          <p:cNvSpPr/>
          <p:nvPr/>
        </p:nvSpPr>
        <p:spPr>
          <a:xfrm>
            <a:off x="4832350" y="6303963"/>
            <a:ext cx="3384196" cy="369332"/>
          </a:xfrm>
          <a:prstGeom prst="rect">
            <a:avLst/>
          </a:prstGeom>
        </p:spPr>
        <p:txBody>
          <a:bodyPr wrap="none">
            <a:spAutoFit/>
          </a:bodyPr>
          <a:lstStyle/>
          <a:p>
            <a:r>
              <a:rPr lang="it-IT" i="1" dirty="0"/>
              <a:t>Pierre Simon Laplace (1749-1827)</a:t>
            </a:r>
            <a:endParaRPr lang="it-IT" dirty="0"/>
          </a:p>
        </p:txBody>
      </p:sp>
      <p:sp>
        <p:nvSpPr>
          <p:cNvPr id="3" name="Rettangolo 2">
            <a:extLst>
              <a:ext uri="{FF2B5EF4-FFF2-40B4-BE49-F238E27FC236}">
                <a16:creationId xmlns:a16="http://schemas.microsoft.com/office/drawing/2014/main" id="{D7DCE172-B57A-6F4C-9C6A-53757E9E1A91}"/>
              </a:ext>
            </a:extLst>
          </p:cNvPr>
          <p:cNvSpPr/>
          <p:nvPr/>
        </p:nvSpPr>
        <p:spPr>
          <a:xfrm>
            <a:off x="1295876" y="6303963"/>
            <a:ext cx="2823209" cy="369332"/>
          </a:xfrm>
          <a:prstGeom prst="rect">
            <a:avLst/>
          </a:prstGeom>
        </p:spPr>
        <p:txBody>
          <a:bodyPr wrap="none">
            <a:spAutoFit/>
          </a:bodyPr>
          <a:lstStyle/>
          <a:p>
            <a:r>
              <a:rPr lang="it-IT" i="1" dirty="0"/>
              <a:t>Thomas </a:t>
            </a:r>
            <a:r>
              <a:rPr lang="it-IT" i="1" dirty="0" err="1"/>
              <a:t>Bayes</a:t>
            </a:r>
            <a:r>
              <a:rPr lang="it-IT" i="1" dirty="0"/>
              <a:t> (1702-1761)</a:t>
            </a:r>
            <a:endParaRPr lang="it-IT" dirty="0"/>
          </a:p>
        </p:txBody>
      </p:sp>
    </p:spTree>
    <p:extLst>
      <p:ext uri="{BB962C8B-B14F-4D97-AF65-F5344CB8AC3E}">
        <p14:creationId xmlns:p14="http://schemas.microsoft.com/office/powerpoint/2010/main" val="38296474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B70F058B-11CB-3047-AE1B-95646014AFB3}"/>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Due assunti</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9C68C107-5D00-9746-BDAE-98E24D65A6C6}"/>
              </a:ext>
            </a:extLst>
          </p:cNvPr>
          <p:cNvSpPr>
            <a:spLocks noGrp="1"/>
          </p:cNvSpPr>
          <p:nvPr>
            <p:ph idx="1"/>
          </p:nvPr>
        </p:nvSpPr>
        <p:spPr>
          <a:xfrm>
            <a:off x="3284781" y="686862"/>
            <a:ext cx="5278194" cy="5475129"/>
          </a:xfrm>
        </p:spPr>
        <p:txBody>
          <a:bodyPr anchor="ctr">
            <a:normAutofit/>
          </a:bodyPr>
          <a:lstStyle/>
          <a:p>
            <a:pPr>
              <a:lnSpc>
                <a:spcPct val="90000"/>
              </a:lnSpc>
            </a:pPr>
            <a:r>
              <a:rPr lang="it-IT" sz="1600"/>
              <a:t>l’abduzione parte dall’osservazione di dati (D) e compie inferenze sulle loro possibili spiegazioni (gli antecedenti ipotetici H)</a:t>
            </a:r>
          </a:p>
          <a:p>
            <a:pPr>
              <a:lnSpc>
                <a:spcPct val="90000"/>
              </a:lnSpc>
            </a:pPr>
            <a:r>
              <a:rPr lang="it-IT" sz="1600"/>
              <a:t>Una logica dell’abduzione deve stabilire come fare inferenze a partire dai dati D aggiornando i gradi di fiducia (o </a:t>
            </a:r>
            <a:r>
              <a:rPr lang="it-IT" sz="1600" i="1"/>
              <a:t>belief</a:t>
            </a:r>
            <a:r>
              <a:rPr lang="it-IT" sz="1600"/>
              <a:t>) verso le possibili conclusioni H</a:t>
            </a:r>
          </a:p>
          <a:p>
            <a:pPr>
              <a:lnSpc>
                <a:spcPct val="90000"/>
              </a:lnSpc>
            </a:pPr>
            <a:r>
              <a:rPr lang="it-IT" sz="1600"/>
              <a:t>La più diffusa in psicologia cognitiva è la statistica bayesiana</a:t>
            </a:r>
          </a:p>
          <a:p>
            <a:pPr>
              <a:lnSpc>
                <a:spcPct val="90000"/>
              </a:lnSpc>
            </a:pPr>
            <a:r>
              <a:rPr lang="it-IT" sz="1600"/>
              <a:t>Il suo motore inferenziale è la </a:t>
            </a:r>
            <a:r>
              <a:rPr lang="it-IT" sz="1600" b="1"/>
              <a:t>regola di Bayes</a:t>
            </a:r>
          </a:p>
          <a:p>
            <a:pPr>
              <a:lnSpc>
                <a:spcPct val="90000"/>
              </a:lnSpc>
            </a:pPr>
            <a:r>
              <a:rPr lang="it-IT" sz="1600" b="1"/>
              <a:t>Primo assunto</a:t>
            </a:r>
            <a:r>
              <a:rPr lang="it-IT" sz="1600"/>
              <a:t>: i gradi di fiducia possano essere rappresentati come probabilità: cioè, che la convinzione verso un’ipotesi H possa essere espressa come un numero reale tra 0 e 1, dove 0 significa “H è certamente falsa” e 1 significa “H è certamente vera”. Un secondo</a:t>
            </a:r>
          </a:p>
          <a:p>
            <a:pPr>
              <a:lnSpc>
                <a:spcPct val="90000"/>
              </a:lnSpc>
            </a:pPr>
            <a:r>
              <a:rPr lang="it-IT" sz="1600" b="1"/>
              <a:t>Secondo assunto</a:t>
            </a:r>
            <a:r>
              <a:rPr lang="it-IT" sz="1600"/>
              <a:t>:  si può rappresentare l’incertezza verso eventi o inferenze con gradi di probabilità</a:t>
            </a:r>
          </a:p>
          <a:p>
            <a:pPr>
              <a:lnSpc>
                <a:spcPct val="90000"/>
              </a:lnSpc>
            </a:pPr>
            <a:r>
              <a:rPr lang="it-IT" sz="1600"/>
              <a:t>Esempio: se ho tirato una moneta senza vedere il risultato, la mia incertezza sul risultato è indicata assegnando un certo grado di probabilità all’esito testa, p(testa), e il suo </a:t>
            </a:r>
            <a:r>
              <a:rPr lang="it-IT" sz="1600" b="1"/>
              <a:t>complemento</a:t>
            </a:r>
            <a:r>
              <a:rPr lang="it-IT" sz="1600"/>
              <a:t> all’esito croce, p(croce)</a:t>
            </a:r>
          </a:p>
        </p:txBody>
      </p:sp>
    </p:spTree>
    <p:extLst>
      <p:ext uri="{BB962C8B-B14F-4D97-AF65-F5344CB8AC3E}">
        <p14:creationId xmlns:p14="http://schemas.microsoft.com/office/powerpoint/2010/main" val="40268015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7F80EB05-9A30-B44C-8217-431D69946153}"/>
              </a:ext>
            </a:extLst>
          </p:cNvPr>
          <p:cNvSpPr>
            <a:spLocks noGrp="1"/>
          </p:cNvSpPr>
          <p:nvPr>
            <p:ph type="title"/>
          </p:nvPr>
        </p:nvSpPr>
        <p:spPr>
          <a:xfrm>
            <a:off x="582930" y="731519"/>
            <a:ext cx="2133893" cy="3237579"/>
          </a:xfrm>
        </p:spPr>
        <p:txBody>
          <a:bodyPr>
            <a:normAutofit/>
          </a:bodyPr>
          <a:lstStyle/>
          <a:p>
            <a:r>
              <a:rPr lang="it-IT" sz="3100">
                <a:solidFill>
                  <a:srgbClr val="FFFFFF"/>
                </a:solidFill>
              </a:rPr>
              <a:t>Un motore inferenziale</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9988838C-344F-D546-985A-C31BB1162D62}"/>
              </a:ext>
            </a:extLst>
          </p:cNvPr>
          <p:cNvSpPr>
            <a:spLocks noGrp="1"/>
          </p:cNvSpPr>
          <p:nvPr>
            <p:ph idx="1"/>
          </p:nvPr>
        </p:nvSpPr>
        <p:spPr>
          <a:xfrm>
            <a:off x="3284781" y="686862"/>
            <a:ext cx="5278194" cy="5475129"/>
          </a:xfrm>
        </p:spPr>
        <p:txBody>
          <a:bodyPr anchor="ctr">
            <a:normAutofit/>
          </a:bodyPr>
          <a:lstStyle/>
          <a:p>
            <a:pPr>
              <a:lnSpc>
                <a:spcPct val="90000"/>
              </a:lnSpc>
            </a:pPr>
            <a:r>
              <a:rPr lang="it-IT" sz="1800"/>
              <a:t>Accettare entrambi gli assunti trasforma la matematica del calcolo della probabilità standard in un </a:t>
            </a:r>
            <a:r>
              <a:rPr lang="it-IT" sz="1800" b="1"/>
              <a:t>motore inferenziale </a:t>
            </a:r>
          </a:p>
          <a:p>
            <a:pPr>
              <a:lnSpc>
                <a:spcPct val="90000"/>
              </a:lnSpc>
            </a:pPr>
            <a:r>
              <a:rPr lang="it-IT" sz="1800"/>
              <a:t>In particolare, ci offre un modo per attribuire un diverso peso a ciascuna ipotesi H in un insieme esaustivo e mutuamente esclusivo = {H</a:t>
            </a:r>
            <a:r>
              <a:rPr lang="it-IT" sz="1800" baseline="-25000"/>
              <a:t>1</a:t>
            </a:r>
            <a:r>
              <a:rPr lang="it-IT" sz="1800"/>
              <a:t>,…, H</a:t>
            </a:r>
            <a:r>
              <a:rPr lang="it-IT" sz="1800" baseline="-25000"/>
              <a:t>n</a:t>
            </a:r>
            <a:r>
              <a:rPr lang="it-IT" sz="1800"/>
              <a:t>}, per stabilire quale o quali di loro spieghino meglio i dati osservati, rispetto alle altre </a:t>
            </a:r>
          </a:p>
          <a:p>
            <a:pPr>
              <a:lnSpc>
                <a:spcPct val="90000"/>
              </a:lnSpc>
            </a:pPr>
            <a:r>
              <a:rPr lang="it-IT" sz="1800"/>
              <a:t>Vedremo come la teoria della probabilità permette di calcolare il grado di </a:t>
            </a:r>
            <a:r>
              <a:rPr lang="it-IT" sz="1800" i="1"/>
              <a:t>belief</a:t>
            </a:r>
            <a:r>
              <a:rPr lang="it-IT" sz="1800"/>
              <a:t> verso ogni H</a:t>
            </a:r>
            <a:r>
              <a:rPr lang="it-IT" sz="1800" baseline="-25000"/>
              <a:t>i</a:t>
            </a:r>
            <a:r>
              <a:rPr lang="it-IT" sz="1800"/>
              <a:t> alla luce di un insieme di dati D, cioè la probabilità condizionale p(H</a:t>
            </a:r>
            <a:r>
              <a:rPr lang="it-IT" sz="1800" baseline="-25000"/>
              <a:t>i</a:t>
            </a:r>
            <a:r>
              <a:rPr lang="it-IT" sz="1800"/>
              <a:t> | D)</a:t>
            </a:r>
          </a:p>
          <a:p>
            <a:pPr>
              <a:lnSpc>
                <a:spcPct val="90000"/>
              </a:lnSpc>
            </a:pPr>
            <a:r>
              <a:rPr lang="it-IT" sz="1800"/>
              <a:t>Questo nello studio psicologico del sistema concettuale è importante per: 1) capire la natura dei concetti basati su somiglianze; 2) capire come quei concetti possano essere appresi; 3) capire come sono usati nella categorizzazione; 4) capire le principali tendenze umane nell’esplorazione </a:t>
            </a:r>
          </a:p>
        </p:txBody>
      </p:sp>
    </p:spTree>
    <p:extLst>
      <p:ext uri="{BB962C8B-B14F-4D97-AF65-F5344CB8AC3E}">
        <p14:creationId xmlns:p14="http://schemas.microsoft.com/office/powerpoint/2010/main" val="7040731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F78C9C23-A79C-3441-AF66-15A955ED24EE}"/>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Ripasso: basi del calcolo delle probabilità (1)</a:t>
            </a:r>
          </a:p>
        </p:txBody>
      </p:sp>
      <p:sp>
        <p:nvSpPr>
          <p:cNvPr id="20" name="Rectangle 1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2" name="Rectangle 2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4" name="Segnaposto contenuto 2">
            <a:extLst>
              <a:ext uri="{FF2B5EF4-FFF2-40B4-BE49-F238E27FC236}">
                <a16:creationId xmlns:a16="http://schemas.microsoft.com/office/drawing/2014/main" id="{3E17199E-C225-432D-8EF8-57931B6403AE}"/>
              </a:ext>
            </a:extLst>
          </p:cNvPr>
          <p:cNvGraphicFramePr>
            <a:graphicFrameLocks noGrp="1"/>
          </p:cNvGraphicFramePr>
          <p:nvPr>
            <p:ph idx="1"/>
            <p:extLst>
              <p:ext uri="{D42A27DB-BD31-4B8C-83A1-F6EECF244321}">
                <p14:modId xmlns:p14="http://schemas.microsoft.com/office/powerpoint/2010/main" val="4131305361"/>
              </p:ext>
            </p:extLst>
          </p:nvPr>
        </p:nvGraphicFramePr>
        <p:xfrm>
          <a:off x="3284934" y="687388"/>
          <a:ext cx="5278041" cy="54752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25979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 name="Titolo 1">
            <a:extLst>
              <a:ext uri="{FF2B5EF4-FFF2-40B4-BE49-F238E27FC236}">
                <a16:creationId xmlns:a16="http://schemas.microsoft.com/office/drawing/2014/main" id="{F78C9C23-A79C-3441-AF66-15A955ED24EE}"/>
              </a:ext>
            </a:extLst>
          </p:cNvPr>
          <p:cNvSpPr>
            <a:spLocks noGrp="1"/>
          </p:cNvSpPr>
          <p:nvPr>
            <p:ph type="title"/>
          </p:nvPr>
        </p:nvSpPr>
        <p:spPr>
          <a:xfrm>
            <a:off x="582930" y="731519"/>
            <a:ext cx="2133893" cy="3237579"/>
          </a:xfrm>
        </p:spPr>
        <p:txBody>
          <a:bodyPr>
            <a:normAutofit/>
          </a:bodyPr>
          <a:lstStyle/>
          <a:p>
            <a:r>
              <a:rPr lang="it-IT" sz="3300" dirty="0">
                <a:solidFill>
                  <a:srgbClr val="FFFFFF"/>
                </a:solidFill>
              </a:rPr>
              <a:t>Ripasso: basi del calcolo delle probabilità (2)</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Segnaposto contenuto 2">
            <a:extLst>
              <a:ext uri="{FF2B5EF4-FFF2-40B4-BE49-F238E27FC236}">
                <a16:creationId xmlns:a16="http://schemas.microsoft.com/office/drawing/2014/main" id="{CBC87B50-F3A8-574E-B074-659BC7A09592}"/>
              </a:ext>
            </a:extLst>
          </p:cNvPr>
          <p:cNvSpPr>
            <a:spLocks noGrp="1"/>
          </p:cNvSpPr>
          <p:nvPr>
            <p:ph idx="1"/>
          </p:nvPr>
        </p:nvSpPr>
        <p:spPr>
          <a:xfrm>
            <a:off x="3284781" y="686862"/>
            <a:ext cx="5278194" cy="5475129"/>
          </a:xfrm>
        </p:spPr>
        <p:txBody>
          <a:bodyPr anchor="ctr">
            <a:normAutofit/>
          </a:bodyPr>
          <a:lstStyle/>
          <a:p>
            <a:r>
              <a:rPr lang="it-IT" sz="2300" dirty="0"/>
              <a:t>Dati due esiti </a:t>
            </a:r>
            <a:r>
              <a:rPr lang="it-IT" sz="2300" b="1" dirty="0"/>
              <a:t>indipendenti</a:t>
            </a:r>
            <a:r>
              <a:rPr lang="it-IT" sz="2300" dirty="0"/>
              <a:t> x ⊥ y con probabilità </a:t>
            </a:r>
            <a:r>
              <a:rPr lang="it-IT" sz="2300" dirty="0" err="1"/>
              <a:t>p</a:t>
            </a:r>
            <a:r>
              <a:rPr lang="it-IT" sz="2300" dirty="0"/>
              <a:t>(x) e </a:t>
            </a:r>
            <a:r>
              <a:rPr lang="it-IT" sz="2300" dirty="0" err="1"/>
              <a:t>p</a:t>
            </a:r>
            <a:r>
              <a:rPr lang="it-IT" sz="2300" dirty="0"/>
              <a:t>(y):</a:t>
            </a:r>
          </a:p>
          <a:p>
            <a:r>
              <a:rPr lang="it-IT" sz="2300" dirty="0"/>
              <a:t>La </a:t>
            </a:r>
            <a:r>
              <a:rPr lang="it-IT" sz="2300" b="1" dirty="0"/>
              <a:t>probabilità congiunta </a:t>
            </a:r>
            <a:r>
              <a:rPr lang="it-IT" sz="2300" dirty="0" err="1"/>
              <a:t>p</a:t>
            </a:r>
            <a:r>
              <a:rPr lang="it-IT" sz="2300" dirty="0"/>
              <a:t>(</a:t>
            </a:r>
            <a:r>
              <a:rPr lang="it-IT" sz="2300" dirty="0" err="1"/>
              <a:t>x⋂y</a:t>
            </a:r>
            <a:r>
              <a:rPr lang="it-IT" sz="2300" dirty="0"/>
              <a:t>), cioè la probabilità che entrambi gli eventi si verifichino, è il loro prodotto: </a:t>
            </a:r>
          </a:p>
          <a:p>
            <a:endParaRPr lang="it-IT" sz="2300" dirty="0"/>
          </a:p>
          <a:p>
            <a:pPr marL="0" indent="0" algn="ctr">
              <a:buNone/>
            </a:pPr>
            <a:r>
              <a:rPr lang="it-IT" sz="2300" b="1" dirty="0" err="1"/>
              <a:t>p</a:t>
            </a:r>
            <a:r>
              <a:rPr lang="it-IT" sz="2300" b="1" dirty="0"/>
              <a:t>(x ∩ y) = </a:t>
            </a:r>
            <a:r>
              <a:rPr lang="it-IT" sz="2300" b="1" dirty="0" err="1"/>
              <a:t>p</a:t>
            </a:r>
            <a:r>
              <a:rPr lang="it-IT" sz="2300" b="1" dirty="0"/>
              <a:t>(x)</a:t>
            </a:r>
            <a:r>
              <a:rPr lang="it-IT" sz="2300" b="1" dirty="0" err="1"/>
              <a:t>p</a:t>
            </a:r>
            <a:r>
              <a:rPr lang="it-IT" sz="2300" b="1" dirty="0"/>
              <a:t>(y)</a:t>
            </a:r>
          </a:p>
          <a:p>
            <a:endParaRPr lang="it-IT" sz="2300" dirty="0"/>
          </a:p>
          <a:p>
            <a:r>
              <a:rPr lang="it-IT" sz="2300" b="1" dirty="0"/>
              <a:t>Esempio</a:t>
            </a:r>
            <a:r>
              <a:rPr lang="it-IT" sz="2300" dirty="0"/>
              <a:t>: dato che la probabilità di ottenere 1 tirando un dado equo a sei facce è 1/6, la probabilità di ottenere due volte 1 su due lanci è 1/6 × 1/6 = 1/36 = 0,028, che espresso in percentuale corrisponde a 2,8%.</a:t>
            </a:r>
          </a:p>
        </p:txBody>
      </p:sp>
    </p:spTree>
    <p:extLst>
      <p:ext uri="{BB962C8B-B14F-4D97-AF65-F5344CB8AC3E}">
        <p14:creationId xmlns:p14="http://schemas.microsoft.com/office/powerpoint/2010/main" val="16392288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olo 1">
            <a:extLst>
              <a:ext uri="{FF2B5EF4-FFF2-40B4-BE49-F238E27FC236}">
                <a16:creationId xmlns:a16="http://schemas.microsoft.com/office/drawing/2014/main" id="{F78C9C23-A79C-3441-AF66-15A955ED24EE}"/>
              </a:ext>
            </a:extLst>
          </p:cNvPr>
          <p:cNvSpPr>
            <a:spLocks noGrp="1"/>
          </p:cNvSpPr>
          <p:nvPr>
            <p:ph type="title"/>
          </p:nvPr>
        </p:nvSpPr>
        <p:spPr>
          <a:xfrm>
            <a:off x="628650" y="2312126"/>
            <a:ext cx="2986391" cy="3553097"/>
          </a:xfrm>
        </p:spPr>
        <p:txBody>
          <a:bodyPr>
            <a:normAutofit/>
          </a:bodyPr>
          <a:lstStyle/>
          <a:p>
            <a:pPr>
              <a:lnSpc>
                <a:spcPct val="90000"/>
              </a:lnSpc>
            </a:pPr>
            <a:r>
              <a:rPr lang="it-IT" sz="3700" dirty="0"/>
              <a:t>Ripasso: basi del calcolo delle probabilità (3)</a:t>
            </a:r>
          </a:p>
        </p:txBody>
      </p:sp>
      <p:sp>
        <p:nvSpPr>
          <p:cNvPr id="19" name="Arc 18">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6164896" y="3712762"/>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Immagine 4">
            <a:extLst>
              <a:ext uri="{FF2B5EF4-FFF2-40B4-BE49-F238E27FC236}">
                <a16:creationId xmlns:a16="http://schemas.microsoft.com/office/drawing/2014/main" id="{7B17EEEC-C335-9B4D-B700-5578719089DE}"/>
              </a:ext>
            </a:extLst>
          </p:cNvPr>
          <p:cNvPicPr>
            <a:picLocks noChangeAspect="1"/>
          </p:cNvPicPr>
          <p:nvPr/>
        </p:nvPicPr>
        <p:blipFill>
          <a:blip r:embed="rId3"/>
          <a:stretch>
            <a:fillRect/>
          </a:stretch>
        </p:blipFill>
        <p:spPr>
          <a:xfrm>
            <a:off x="628650" y="657917"/>
            <a:ext cx="8154129" cy="1284276"/>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3" name="Segnaposto contenuto 2">
            <a:extLst>
              <a:ext uri="{FF2B5EF4-FFF2-40B4-BE49-F238E27FC236}">
                <a16:creationId xmlns:a16="http://schemas.microsoft.com/office/drawing/2014/main" id="{CBC87B50-F3A8-574E-B074-659BC7A09592}"/>
              </a:ext>
            </a:extLst>
          </p:cNvPr>
          <p:cNvSpPr>
            <a:spLocks noGrp="1"/>
          </p:cNvSpPr>
          <p:nvPr>
            <p:ph idx="1"/>
          </p:nvPr>
        </p:nvSpPr>
        <p:spPr>
          <a:xfrm>
            <a:off x="3728126" y="2312126"/>
            <a:ext cx="4787224" cy="3902405"/>
          </a:xfrm>
        </p:spPr>
        <p:txBody>
          <a:bodyPr>
            <a:normAutofit/>
          </a:bodyPr>
          <a:lstStyle/>
          <a:p>
            <a:pPr>
              <a:lnSpc>
                <a:spcPct val="90000"/>
              </a:lnSpc>
            </a:pPr>
            <a:r>
              <a:rPr lang="it-IT" sz="1400" dirty="0"/>
              <a:t>Dati due esiti </a:t>
            </a:r>
            <a:r>
              <a:rPr lang="it-IT" sz="1400" b="1" dirty="0"/>
              <a:t>indipendenti</a:t>
            </a:r>
            <a:r>
              <a:rPr lang="it-IT" sz="1400" dirty="0"/>
              <a:t> x ⊥ y con probabilità </a:t>
            </a:r>
            <a:r>
              <a:rPr lang="it-IT" sz="1400" dirty="0" err="1"/>
              <a:t>p</a:t>
            </a:r>
            <a:r>
              <a:rPr lang="it-IT" sz="1400" dirty="0"/>
              <a:t>(x) e </a:t>
            </a:r>
            <a:r>
              <a:rPr lang="it-IT" sz="1400" dirty="0" err="1"/>
              <a:t>p</a:t>
            </a:r>
            <a:r>
              <a:rPr lang="it-IT" sz="1400" dirty="0"/>
              <a:t>(y):</a:t>
            </a:r>
          </a:p>
          <a:p>
            <a:pPr>
              <a:lnSpc>
                <a:spcPct val="90000"/>
              </a:lnSpc>
            </a:pPr>
            <a:r>
              <a:rPr lang="it-IT" sz="1400" dirty="0"/>
              <a:t>la </a:t>
            </a:r>
            <a:r>
              <a:rPr lang="it-IT" sz="1400" b="1" dirty="0"/>
              <a:t>probabilità disgiunta </a:t>
            </a:r>
            <a:r>
              <a:rPr lang="it-IT" sz="1400" dirty="0" err="1"/>
              <a:t>p</a:t>
            </a:r>
            <a:r>
              <a:rPr lang="it-IT" sz="1400" dirty="0"/>
              <a:t>(</a:t>
            </a:r>
            <a:r>
              <a:rPr lang="it-IT" sz="1400" dirty="0" err="1"/>
              <a:t>x⋃y</a:t>
            </a:r>
            <a:r>
              <a:rPr lang="it-IT" sz="1400" dirty="0"/>
              <a:t>) che </a:t>
            </a:r>
            <a:r>
              <a:rPr lang="it-IT" sz="1400" i="1" dirty="0"/>
              <a:t>almeno uno </a:t>
            </a:r>
            <a:r>
              <a:rPr lang="it-IT" sz="1400" dirty="0"/>
              <a:t>dei due eventi si verifichi </a:t>
            </a:r>
            <a:r>
              <a:rPr lang="it-IT" sz="1400" dirty="0" err="1"/>
              <a:t>èpari</a:t>
            </a:r>
            <a:r>
              <a:rPr lang="it-IT" sz="1400" dirty="0"/>
              <a:t> al </a:t>
            </a:r>
            <a:r>
              <a:rPr lang="it-IT" sz="1400" i="1" dirty="0"/>
              <a:t>complemento della probabilità che nessuno si verifichi</a:t>
            </a:r>
            <a:r>
              <a:rPr lang="it-IT" sz="1400" dirty="0"/>
              <a:t>: </a:t>
            </a:r>
          </a:p>
          <a:p>
            <a:pPr>
              <a:lnSpc>
                <a:spcPct val="90000"/>
              </a:lnSpc>
            </a:pPr>
            <a:r>
              <a:rPr lang="it-IT" sz="1400" dirty="0"/>
              <a:t>Questa formula si chiama </a:t>
            </a:r>
            <a:r>
              <a:rPr lang="it-IT" sz="1400" b="1" dirty="0" err="1"/>
              <a:t>noisy</a:t>
            </a:r>
            <a:r>
              <a:rPr lang="it-IT" sz="1400" b="1" dirty="0"/>
              <a:t>-OR</a:t>
            </a:r>
            <a:r>
              <a:rPr lang="it-IT" sz="1400" dirty="0"/>
              <a:t> o disgiunzione probabilistica. L’abbiamo menzionata nel capitolo 6 nelle strutture causali a collider.</a:t>
            </a:r>
          </a:p>
          <a:p>
            <a:pPr>
              <a:lnSpc>
                <a:spcPct val="90000"/>
              </a:lnSpc>
            </a:pPr>
            <a:r>
              <a:rPr lang="it-IT" sz="1400" b="1" dirty="0"/>
              <a:t>Esempio</a:t>
            </a:r>
            <a:r>
              <a:rPr lang="it-IT" sz="1400" dirty="0"/>
              <a:t>: lanciando due volte un dado, la probabilità che almeno una volta esca 1 è: 1/6 + 1/6 − 1/36 = 11/36 = 0,306 (30,6%). </a:t>
            </a:r>
          </a:p>
          <a:p>
            <a:pPr>
              <a:lnSpc>
                <a:spcPct val="90000"/>
              </a:lnSpc>
            </a:pPr>
            <a:r>
              <a:rPr lang="it-IT" sz="1400" dirty="0"/>
              <a:t>Se i due esiti sono mutuamente esclusivi, l’ultimo fattore si annulla (perché, se si verifica uno dei due, l’altro ha probabilità 0), e la loro probabilità diventa la semplice somma </a:t>
            </a:r>
            <a:r>
              <a:rPr lang="it-IT" sz="1400" dirty="0" err="1"/>
              <a:t>p</a:t>
            </a:r>
            <a:r>
              <a:rPr lang="it-IT" sz="1400" dirty="0"/>
              <a:t>(x)+</a:t>
            </a:r>
            <a:r>
              <a:rPr lang="it-IT" sz="1400" dirty="0" err="1"/>
              <a:t>p</a:t>
            </a:r>
            <a:r>
              <a:rPr lang="it-IT" sz="1400" dirty="0"/>
              <a:t>(y). Per esempio, tirando una sola volta il dado, la probabilità che esca 1 o 2 (esiti mutuamente esclusivi) è 1/6 + 1/6 = 1/3 = 0,33 (33%).</a:t>
            </a:r>
          </a:p>
        </p:txBody>
      </p:sp>
      <p:sp>
        <p:nvSpPr>
          <p:cNvPr id="6" name="Personalizzato 5">
            <a:hlinkClick r:id="" action="ppaction://noaction" highlightClick="1"/>
            <a:extLst>
              <a:ext uri="{FF2B5EF4-FFF2-40B4-BE49-F238E27FC236}">
                <a16:creationId xmlns:a16="http://schemas.microsoft.com/office/drawing/2014/main" id="{2F9E32FD-B4EA-0346-8E3B-62C2BCAB1B5B}"/>
              </a:ext>
            </a:extLst>
          </p:cNvPr>
          <p:cNvSpPr/>
          <p:nvPr/>
        </p:nvSpPr>
        <p:spPr>
          <a:xfrm>
            <a:off x="2121845" y="1512814"/>
            <a:ext cx="2986391" cy="561703"/>
          </a:xfrm>
          <a:prstGeom prst="actionButtonBlank">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35941247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631" y="0"/>
            <a:ext cx="2436019" cy="3400426"/>
          </a:xfrm>
          <a:prstGeom prst="flowChartDocument">
            <a:avLst/>
          </a:prstGeom>
          <a:solidFill>
            <a:srgbClr val="44505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1E90955-CCB0-BA46-8BBE-4765EC36D053}"/>
              </a:ext>
            </a:extLst>
          </p:cNvPr>
          <p:cNvSpPr>
            <a:spLocks noGrp="1"/>
          </p:cNvSpPr>
          <p:nvPr>
            <p:ph type="title"/>
          </p:nvPr>
        </p:nvSpPr>
        <p:spPr>
          <a:xfrm>
            <a:off x="628650" y="171162"/>
            <a:ext cx="2130136" cy="2371148"/>
          </a:xfrm>
        </p:spPr>
        <p:txBody>
          <a:bodyPr vert="horz" lIns="91440" tIns="45720" rIns="91440" bIns="45720" rtlCol="0" anchor="ctr">
            <a:normAutofit/>
          </a:bodyPr>
          <a:lstStyle/>
          <a:p>
            <a:pPr algn="l" defTabSz="914400">
              <a:lnSpc>
                <a:spcPct val="90000"/>
              </a:lnSpc>
            </a:pPr>
            <a:r>
              <a:rPr lang="en-US" sz="1500" kern="1200">
                <a:solidFill>
                  <a:srgbClr val="FFFFFF"/>
                </a:solidFill>
                <a:latin typeface="+mj-lt"/>
                <a:ea typeface="+mj-ea"/>
                <a:cs typeface="+mj-cs"/>
              </a:rPr>
              <a:t>Se i due esiti x e y non sono indipendenti, cioè p(x | y) ≠ p(x), la loro</a:t>
            </a:r>
            <a:br>
              <a:rPr lang="en-US" sz="1500" kern="1200">
                <a:solidFill>
                  <a:srgbClr val="FFFFFF"/>
                </a:solidFill>
                <a:latin typeface="+mj-lt"/>
                <a:ea typeface="+mj-ea"/>
                <a:cs typeface="+mj-cs"/>
              </a:rPr>
            </a:br>
            <a:r>
              <a:rPr lang="en-US" sz="1500" kern="1200">
                <a:solidFill>
                  <a:srgbClr val="FFFFFF"/>
                </a:solidFill>
                <a:latin typeface="+mj-lt"/>
                <a:ea typeface="+mj-ea"/>
                <a:cs typeface="+mj-cs"/>
              </a:rPr>
              <a:t>probabilità congiunta e disgiunta non può essere calcolata con semplici formule,</a:t>
            </a:r>
            <a:br>
              <a:rPr lang="en-US" sz="1500" kern="1200">
                <a:solidFill>
                  <a:srgbClr val="FFFFFF"/>
                </a:solidFill>
                <a:latin typeface="+mj-lt"/>
                <a:ea typeface="+mj-ea"/>
                <a:cs typeface="+mj-cs"/>
              </a:rPr>
            </a:br>
            <a:r>
              <a:rPr lang="en-US" sz="1500" kern="1200">
                <a:solidFill>
                  <a:srgbClr val="FFFFFF"/>
                </a:solidFill>
                <a:latin typeface="+mj-lt"/>
                <a:ea typeface="+mj-ea"/>
                <a:cs typeface="+mj-cs"/>
              </a:rPr>
              <a:t>ma va specificata caso per caso</a:t>
            </a:r>
          </a:p>
        </p:txBody>
      </p:sp>
      <p:pic>
        <p:nvPicPr>
          <p:cNvPr id="5" name="Segnaposto contenuto 4" descr="Immagine che contiene tavolo&#10;&#10;Descrizione generata automaticamente">
            <a:extLst>
              <a:ext uri="{FF2B5EF4-FFF2-40B4-BE49-F238E27FC236}">
                <a16:creationId xmlns:a16="http://schemas.microsoft.com/office/drawing/2014/main" id="{FCE8F430-4333-9148-BAE4-3692D068F93D}"/>
              </a:ext>
            </a:extLst>
          </p:cNvPr>
          <p:cNvPicPr>
            <a:picLocks noGrp="1" noChangeAspect="1"/>
          </p:cNvPicPr>
          <p:nvPr>
            <p:ph idx="1"/>
          </p:nvPr>
        </p:nvPicPr>
        <p:blipFill>
          <a:blip r:embed="rId3"/>
          <a:stretch>
            <a:fillRect/>
          </a:stretch>
        </p:blipFill>
        <p:spPr>
          <a:xfrm>
            <a:off x="2920611" y="1410789"/>
            <a:ext cx="6134706" cy="4140925"/>
          </a:xfrm>
          <a:prstGeom prst="rect">
            <a:avLst/>
          </a:prstGeom>
        </p:spPr>
      </p:pic>
    </p:spTree>
    <p:extLst>
      <p:ext uri="{BB962C8B-B14F-4D97-AF65-F5344CB8AC3E}">
        <p14:creationId xmlns:p14="http://schemas.microsoft.com/office/powerpoint/2010/main" val="352500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9D2210E-3D3F-6E4C-9006-B3E7F5C2CDA9}"/>
              </a:ext>
            </a:extLst>
          </p:cNvPr>
          <p:cNvSpPr>
            <a:spLocks noGrp="1"/>
          </p:cNvSpPr>
          <p:nvPr>
            <p:ph type="title"/>
          </p:nvPr>
        </p:nvSpPr>
        <p:spPr>
          <a:xfrm>
            <a:off x="1012148" y="4233675"/>
            <a:ext cx="3318322" cy="2015774"/>
          </a:xfrm>
        </p:spPr>
        <p:txBody>
          <a:bodyPr>
            <a:normAutofit/>
          </a:bodyPr>
          <a:lstStyle/>
          <a:p>
            <a:pPr>
              <a:lnSpc>
                <a:spcPct val="90000"/>
              </a:lnSpc>
            </a:pPr>
            <a:r>
              <a:rPr lang="it-IT" sz="3500"/>
              <a:t>Probabilità a priori e probabilità condizionate</a:t>
            </a:r>
          </a:p>
        </p:txBody>
      </p:sp>
      <p:sp>
        <p:nvSpPr>
          <p:cNvPr id="12" name="Rectangle 11">
            <a:extLst>
              <a:ext uri="{FF2B5EF4-FFF2-40B4-BE49-F238E27FC236}">
                <a16:creationId xmlns:a16="http://schemas.microsoft.com/office/drawing/2014/main" id="{C70C3B59-DE2C-4611-8148-812575C5CA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541782"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09FDC387-A71F-3C4B-8244-40CAC3B60ED0}"/>
              </a:ext>
            </a:extLst>
          </p:cNvPr>
          <p:cNvPicPr>
            <a:picLocks noChangeAspect="1"/>
          </p:cNvPicPr>
          <p:nvPr/>
        </p:nvPicPr>
        <p:blipFill>
          <a:blip r:embed="rId3"/>
          <a:stretch>
            <a:fillRect/>
          </a:stretch>
        </p:blipFill>
        <p:spPr>
          <a:xfrm>
            <a:off x="1012148" y="1678688"/>
            <a:ext cx="7671494" cy="1495939"/>
          </a:xfrm>
          <a:prstGeom prst="rect">
            <a:avLst/>
          </a:prstGeom>
          <a:effectLst>
            <a:outerShdw blurRad="406400" dist="317500" dir="5400000" sx="89000" sy="89000" rotWithShape="0">
              <a:prstClr val="black">
                <a:alpha val="15000"/>
              </a:prstClr>
            </a:outerShdw>
          </a:effectLst>
        </p:spPr>
      </p:pic>
      <p:sp>
        <p:nvSpPr>
          <p:cNvPr id="3" name="Segnaposto contenuto 2">
            <a:extLst>
              <a:ext uri="{FF2B5EF4-FFF2-40B4-BE49-F238E27FC236}">
                <a16:creationId xmlns:a16="http://schemas.microsoft.com/office/drawing/2014/main" id="{4ED97EE0-66D4-4B49-BCF4-88A1FC71925E}"/>
              </a:ext>
            </a:extLst>
          </p:cNvPr>
          <p:cNvSpPr>
            <a:spLocks noGrp="1"/>
          </p:cNvSpPr>
          <p:nvPr>
            <p:ph idx="1"/>
          </p:nvPr>
        </p:nvSpPr>
        <p:spPr>
          <a:xfrm>
            <a:off x="4813299" y="4212709"/>
            <a:ext cx="3870343" cy="2036742"/>
          </a:xfrm>
        </p:spPr>
        <p:txBody>
          <a:bodyPr anchor="ctr">
            <a:normAutofit lnSpcReduction="10000"/>
          </a:bodyPr>
          <a:lstStyle/>
          <a:p>
            <a:pPr>
              <a:lnSpc>
                <a:spcPct val="90000"/>
              </a:lnSpc>
            </a:pPr>
            <a:r>
              <a:rPr lang="it-IT" sz="1400" dirty="0"/>
              <a:t>Le </a:t>
            </a:r>
            <a:r>
              <a:rPr lang="it-IT" sz="1400" b="1" dirty="0"/>
              <a:t>probabilità non condizionate </a:t>
            </a:r>
            <a:r>
              <a:rPr lang="it-IT" sz="1400" dirty="0"/>
              <a:t>si chiamano probabilità </a:t>
            </a:r>
            <a:r>
              <a:rPr lang="it-IT" sz="1400" b="1" dirty="0"/>
              <a:t>a priori </a:t>
            </a:r>
            <a:r>
              <a:rPr lang="it-IT" sz="1400" dirty="0"/>
              <a:t>o probabilità </a:t>
            </a:r>
            <a:r>
              <a:rPr lang="it-IT" sz="1400" b="1" dirty="0"/>
              <a:t>di base </a:t>
            </a:r>
            <a:r>
              <a:rPr lang="it-IT" sz="1400" dirty="0"/>
              <a:t>o </a:t>
            </a:r>
            <a:r>
              <a:rPr lang="it-IT" sz="1400" b="1" i="1" dirty="0"/>
              <a:t>base rate</a:t>
            </a:r>
          </a:p>
          <a:p>
            <a:pPr>
              <a:lnSpc>
                <a:spcPct val="90000"/>
              </a:lnSpc>
            </a:pPr>
            <a:r>
              <a:rPr lang="it-IT" sz="1400" dirty="0"/>
              <a:t>La tabella mostra che le probabilità condizionate si ottengono come un rapporto, con al denominatore la priori dell’esito condizionante, e al numeratore la probabilità che i due esiti si verifichino insieme.</a:t>
            </a:r>
          </a:p>
          <a:p>
            <a:pPr>
              <a:lnSpc>
                <a:spcPct val="90000"/>
              </a:lnSpc>
            </a:pPr>
            <a:r>
              <a:rPr lang="it-IT" sz="1400" dirty="0"/>
              <a:t>Per decodificare la formula riferitevi alla versione C della tabella precedente</a:t>
            </a:r>
          </a:p>
        </p:txBody>
      </p:sp>
    </p:spTree>
    <p:extLst>
      <p:ext uri="{BB962C8B-B14F-4D97-AF65-F5344CB8AC3E}">
        <p14:creationId xmlns:p14="http://schemas.microsoft.com/office/powerpoint/2010/main" val="10551844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6BF00988-9BF1-6844-8A44-A711F4310DD7}"/>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Probabilità a posteriori</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CD4C5E3F-C9AF-2249-87B0-4A8DB68BA8F8}"/>
              </a:ext>
            </a:extLst>
          </p:cNvPr>
          <p:cNvSpPr>
            <a:spLocks noGrp="1"/>
          </p:cNvSpPr>
          <p:nvPr>
            <p:ph idx="1"/>
          </p:nvPr>
        </p:nvSpPr>
        <p:spPr>
          <a:xfrm>
            <a:off x="3284781" y="686862"/>
            <a:ext cx="5278194" cy="5475129"/>
          </a:xfrm>
        </p:spPr>
        <p:txBody>
          <a:bodyPr anchor="ctr">
            <a:normAutofit/>
          </a:bodyPr>
          <a:lstStyle/>
          <a:p>
            <a:pPr>
              <a:lnSpc>
                <a:spcPct val="90000"/>
              </a:lnSpc>
            </a:pPr>
            <a:r>
              <a:rPr lang="it-IT" sz="2300" dirty="0"/>
              <a:t>L’</a:t>
            </a:r>
            <a:r>
              <a:rPr lang="it-IT" sz="2300" dirty="0" err="1"/>
              <a:t>eq</a:t>
            </a:r>
            <a:r>
              <a:rPr lang="it-IT" sz="2300" dirty="0"/>
              <a:t>. 7.2 mostra che la fiducia che sia vera l’ipotesi H alla luce dei dati D è pari a un rapporto, con al denominatore la probabilità che si verifichi D, e al numeratore la probabilità che si verifichino sia D sia H</a:t>
            </a:r>
          </a:p>
          <a:p>
            <a:pPr>
              <a:lnSpc>
                <a:spcPct val="90000"/>
              </a:lnSpc>
            </a:pPr>
            <a:r>
              <a:rPr lang="it-IT" sz="2300" dirty="0"/>
              <a:t>La </a:t>
            </a:r>
            <a:r>
              <a:rPr lang="it-IT" sz="2300" dirty="0" err="1"/>
              <a:t>p</a:t>
            </a:r>
            <a:r>
              <a:rPr lang="it-IT" sz="2300" dirty="0"/>
              <a:t>(H | D) si chiama probabilità </a:t>
            </a:r>
            <a:r>
              <a:rPr lang="it-IT" sz="2300" b="1" dirty="0"/>
              <a:t>a posteriori: </a:t>
            </a:r>
            <a:r>
              <a:rPr lang="it-IT" sz="2300" dirty="0"/>
              <a:t>cioè, </a:t>
            </a:r>
            <a:r>
              <a:rPr lang="it-IT" sz="2300" i="1" dirty="0"/>
              <a:t>dopo</a:t>
            </a:r>
            <a:r>
              <a:rPr lang="it-IT" sz="2300" dirty="0"/>
              <a:t> aver osservato i dati D</a:t>
            </a:r>
          </a:p>
          <a:p>
            <a:pPr>
              <a:lnSpc>
                <a:spcPct val="90000"/>
              </a:lnSpc>
            </a:pPr>
            <a:r>
              <a:rPr lang="it-IT" sz="2300" b="1" dirty="0"/>
              <a:t>Esempio</a:t>
            </a:r>
            <a:r>
              <a:rPr lang="it-IT" sz="2300" dirty="0"/>
              <a:t>: Con i valori in tabella, versione B, leggiamo che la priori di H è </a:t>
            </a:r>
            <a:r>
              <a:rPr lang="it-IT" sz="2300" dirty="0" err="1"/>
              <a:t>p</a:t>
            </a:r>
            <a:r>
              <a:rPr lang="it-IT" sz="2300" dirty="0"/>
              <a:t>(H) = 0,3 = 30%, ma la posteriori di H una volta osservato D è </a:t>
            </a:r>
            <a:r>
              <a:rPr lang="it-IT" sz="2300" dirty="0" err="1"/>
              <a:t>p</a:t>
            </a:r>
            <a:r>
              <a:rPr lang="it-IT" sz="2300" dirty="0"/>
              <a:t>(H | D) = 0,2 / 0,6 = 0,33 = 33%</a:t>
            </a:r>
          </a:p>
          <a:p>
            <a:pPr>
              <a:lnSpc>
                <a:spcPct val="90000"/>
              </a:lnSpc>
            </a:pPr>
            <a:r>
              <a:rPr lang="it-IT" sz="2300" dirty="0"/>
              <a:t>Il verificarsi di D ha </a:t>
            </a:r>
            <a:r>
              <a:rPr lang="it-IT" sz="2300" b="1" dirty="0"/>
              <a:t>revisionato </a:t>
            </a:r>
            <a:r>
              <a:rPr lang="it-IT" sz="2300" dirty="0"/>
              <a:t>il precedente </a:t>
            </a:r>
            <a:r>
              <a:rPr lang="it-IT" sz="2300" i="1" dirty="0" err="1"/>
              <a:t>belief</a:t>
            </a:r>
            <a:r>
              <a:rPr lang="it-IT" sz="2300" dirty="0"/>
              <a:t> in H</a:t>
            </a:r>
          </a:p>
        </p:txBody>
      </p:sp>
    </p:spTree>
    <p:extLst>
      <p:ext uri="{BB962C8B-B14F-4D97-AF65-F5344CB8AC3E}">
        <p14:creationId xmlns:p14="http://schemas.microsoft.com/office/powerpoint/2010/main" val="3401439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0B2B4CDB-DEA1-0A44-8927-6BD6DD201BD4}"/>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Le </a:t>
            </a:r>
            <a:r>
              <a:rPr lang="it-IT" sz="3300" i="1">
                <a:solidFill>
                  <a:srgbClr val="FFFFFF"/>
                </a:solidFill>
              </a:rPr>
              <a:t>likelihood</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37FED5AB-DB70-4C46-AD0B-69D35BBFD899}"/>
              </a:ext>
            </a:extLst>
          </p:cNvPr>
          <p:cNvSpPr>
            <a:spLocks noGrp="1"/>
          </p:cNvSpPr>
          <p:nvPr>
            <p:ph idx="1"/>
          </p:nvPr>
        </p:nvSpPr>
        <p:spPr>
          <a:xfrm>
            <a:off x="3284781" y="686862"/>
            <a:ext cx="5278194" cy="5475129"/>
          </a:xfrm>
        </p:spPr>
        <p:txBody>
          <a:bodyPr anchor="ctr">
            <a:normAutofit/>
          </a:bodyPr>
          <a:lstStyle/>
          <a:p>
            <a:pPr>
              <a:lnSpc>
                <a:spcPct val="90000"/>
              </a:lnSpc>
            </a:pPr>
            <a:r>
              <a:rPr lang="it-IT" sz="2000"/>
              <a:t>La probabilità a posteriori è facile da calcolare se si ha a disposizione la probabilità congiunta, come nella tabella B</a:t>
            </a:r>
          </a:p>
          <a:p>
            <a:pPr>
              <a:lnSpc>
                <a:spcPct val="90000"/>
              </a:lnSpc>
            </a:pPr>
            <a:r>
              <a:rPr lang="it-IT" sz="2000"/>
              <a:t>Ma questo è raramente possibile nella realtà</a:t>
            </a:r>
          </a:p>
          <a:p>
            <a:pPr>
              <a:lnSpc>
                <a:spcPct val="90000"/>
              </a:lnSpc>
            </a:pPr>
            <a:r>
              <a:rPr lang="it-IT" sz="2000"/>
              <a:t>Più spesso si hanno a disposizione solo stime della priori di H, e le </a:t>
            </a:r>
            <a:r>
              <a:rPr lang="it-IT" sz="2000" b="1" i="1"/>
              <a:t>likelihood</a:t>
            </a:r>
            <a:r>
              <a:rPr lang="it-IT" sz="2000"/>
              <a:t> (verosimiglianze) di D</a:t>
            </a:r>
          </a:p>
          <a:p>
            <a:pPr>
              <a:lnSpc>
                <a:spcPct val="90000"/>
              </a:lnSpc>
            </a:pPr>
            <a:r>
              <a:rPr lang="it-IT" sz="2000"/>
              <a:t>Le likelihood sono probabilità condizionate</a:t>
            </a:r>
          </a:p>
          <a:p>
            <a:pPr>
              <a:lnSpc>
                <a:spcPct val="90000"/>
              </a:lnSpc>
            </a:pPr>
            <a:r>
              <a:rPr lang="it-IT" sz="2000"/>
              <a:t>Contrariamente alla probabilità condizionata a posteriori p(H | D), le </a:t>
            </a:r>
            <a:r>
              <a:rPr lang="it-IT" sz="2000" b="1" i="1"/>
              <a:t>likelihood</a:t>
            </a:r>
            <a:r>
              <a:rPr lang="it-IT" sz="2000"/>
              <a:t> esprimono il grado di fiducia che si verifichino i dati D se è vero H: cioè </a:t>
            </a:r>
            <a:r>
              <a:rPr lang="it-IT" sz="2000" b="1"/>
              <a:t>p(D | H)</a:t>
            </a:r>
          </a:p>
          <a:p>
            <a:pPr>
              <a:lnSpc>
                <a:spcPct val="90000"/>
              </a:lnSpc>
            </a:pPr>
            <a:r>
              <a:rPr lang="it-IT" sz="2000" b="1"/>
              <a:t>Esempio</a:t>
            </a:r>
            <a:r>
              <a:rPr lang="it-IT" sz="2000"/>
              <a:t>: in tabella C, la </a:t>
            </a:r>
            <a:r>
              <a:rPr lang="it-IT" sz="2000" i="1"/>
              <a:t>likelihood</a:t>
            </a:r>
            <a:r>
              <a:rPr lang="it-IT" sz="2000"/>
              <a:t> del dato D rispetto all’ipotesi H è il rapporto tra la cella a, che esprime la probabilità che si verifichi D quando H è vera, e la somma delle celle a e b, che esprime la priori di H, cioè la probabilità complessiva che x sia vera: </a:t>
            </a:r>
            <a:r>
              <a:rPr lang="it-IT" sz="2000" b="1"/>
              <a:t>a/(a+b)</a:t>
            </a:r>
          </a:p>
        </p:txBody>
      </p:sp>
    </p:spTree>
    <p:extLst>
      <p:ext uri="{BB962C8B-B14F-4D97-AF65-F5344CB8AC3E}">
        <p14:creationId xmlns:p14="http://schemas.microsoft.com/office/powerpoint/2010/main" val="1033433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5FA616A7-7817-ED4F-A5CD-3602BB3747E9}"/>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Dalla tabella alla regola</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E68170D9-B549-B746-8A8F-1CFF6BB933A6}"/>
              </a:ext>
            </a:extLst>
          </p:cNvPr>
          <p:cNvSpPr>
            <a:spLocks noGrp="1"/>
          </p:cNvSpPr>
          <p:nvPr>
            <p:ph idx="1"/>
          </p:nvPr>
        </p:nvSpPr>
        <p:spPr>
          <a:xfrm>
            <a:off x="3284781" y="686862"/>
            <a:ext cx="5278194" cy="5475129"/>
          </a:xfrm>
        </p:spPr>
        <p:txBody>
          <a:bodyPr anchor="ctr">
            <a:normAutofit lnSpcReduction="10000"/>
          </a:bodyPr>
          <a:lstStyle/>
          <a:p>
            <a:r>
              <a:rPr lang="it-IT" sz="2300" dirty="0"/>
              <a:t>Se abbiamo la priori </a:t>
            </a:r>
            <a:r>
              <a:rPr lang="it-IT" sz="2300" dirty="0" err="1"/>
              <a:t>p</a:t>
            </a:r>
            <a:r>
              <a:rPr lang="it-IT" sz="2300" dirty="0"/>
              <a:t>(H) e la </a:t>
            </a:r>
            <a:r>
              <a:rPr lang="it-IT" sz="2300" i="1" dirty="0" err="1"/>
              <a:t>likelihood</a:t>
            </a:r>
            <a:r>
              <a:rPr lang="it-IT" sz="2300" dirty="0"/>
              <a:t> </a:t>
            </a:r>
            <a:r>
              <a:rPr lang="it-IT" sz="2300" dirty="0" err="1"/>
              <a:t>p</a:t>
            </a:r>
            <a:r>
              <a:rPr lang="it-IT" sz="2300" dirty="0"/>
              <a:t>(D | H), come facciamo a trovare </a:t>
            </a:r>
            <a:r>
              <a:rPr lang="it-IT" sz="2300" dirty="0" err="1"/>
              <a:t>p</a:t>
            </a:r>
            <a:r>
              <a:rPr lang="it-IT" sz="2300" dirty="0"/>
              <a:t>(H∩D), che è il numeratore necessario per calcolare la probabilità a posteriori </a:t>
            </a:r>
            <a:r>
              <a:rPr lang="it-IT" sz="2300" dirty="0" err="1"/>
              <a:t>p</a:t>
            </a:r>
            <a:r>
              <a:rPr lang="it-IT" sz="2300" dirty="0"/>
              <a:t>(H | D) nell’</a:t>
            </a:r>
            <a:r>
              <a:rPr lang="it-IT" sz="2300" dirty="0" err="1"/>
              <a:t>eq</a:t>
            </a:r>
            <a:r>
              <a:rPr lang="it-IT" sz="2300" dirty="0"/>
              <a:t>. 7.2? </a:t>
            </a:r>
          </a:p>
          <a:p>
            <a:r>
              <a:rPr lang="it-IT" sz="2300" dirty="0"/>
              <a:t>In termini di celle della tabella dobbiamo trovare la cella </a:t>
            </a:r>
            <a:r>
              <a:rPr lang="it-IT" sz="2300" dirty="0" err="1"/>
              <a:t>p</a:t>
            </a:r>
            <a:r>
              <a:rPr lang="it-IT" sz="2300" dirty="0"/>
              <a:t>(H∩D), ovvero la cella a</a:t>
            </a:r>
          </a:p>
          <a:p>
            <a:r>
              <a:rPr lang="it-IT" sz="2300" dirty="0"/>
              <a:t>Sappiamo che </a:t>
            </a:r>
            <a:r>
              <a:rPr lang="it-IT" sz="2300" dirty="0" err="1"/>
              <a:t>p</a:t>
            </a:r>
            <a:r>
              <a:rPr lang="it-IT" sz="2300" dirty="0"/>
              <a:t>(H)=</a:t>
            </a:r>
            <a:r>
              <a:rPr lang="it-IT" sz="2300" dirty="0" err="1"/>
              <a:t>a+b</a:t>
            </a:r>
            <a:r>
              <a:rPr lang="it-IT" sz="2300" dirty="0"/>
              <a:t>, e che </a:t>
            </a:r>
            <a:r>
              <a:rPr lang="it-IT" sz="2300" dirty="0" err="1"/>
              <a:t>p</a:t>
            </a:r>
            <a:r>
              <a:rPr lang="it-IT" sz="2300" dirty="0"/>
              <a:t>(D|H)=a/(</a:t>
            </a:r>
            <a:r>
              <a:rPr lang="it-IT" sz="2300" dirty="0" err="1"/>
              <a:t>a+b</a:t>
            </a:r>
            <a:r>
              <a:rPr lang="it-IT" sz="2300" dirty="0"/>
              <a:t>)</a:t>
            </a:r>
          </a:p>
          <a:p>
            <a:r>
              <a:rPr lang="it-IT" sz="2300" dirty="0"/>
              <a:t>Quindi moltiplicando </a:t>
            </a:r>
            <a:r>
              <a:rPr lang="it-IT" sz="2300" dirty="0" err="1"/>
              <a:t>p</a:t>
            </a:r>
            <a:r>
              <a:rPr lang="it-IT" sz="2300" dirty="0"/>
              <a:t>(H) x </a:t>
            </a:r>
            <a:r>
              <a:rPr lang="it-IT" sz="2300" dirty="0" err="1"/>
              <a:t>p</a:t>
            </a:r>
            <a:r>
              <a:rPr lang="it-IT" sz="2300" dirty="0"/>
              <a:t>(D|H), si ottiene esattamente la cella </a:t>
            </a:r>
            <a:r>
              <a:rPr lang="it-IT" sz="2300" b="1" dirty="0"/>
              <a:t>a</a:t>
            </a:r>
          </a:p>
          <a:p>
            <a:r>
              <a:rPr lang="it-IT" sz="2300" dirty="0"/>
              <a:t>Ottenuta quella, la </a:t>
            </a:r>
            <a:r>
              <a:rPr lang="it-IT" sz="2300" dirty="0" err="1"/>
              <a:t>eq</a:t>
            </a:r>
            <a:r>
              <a:rPr lang="it-IT" sz="2300" dirty="0"/>
              <a:t>. 7.2 per la revisione della fiducia, a/(</a:t>
            </a:r>
            <a:r>
              <a:rPr lang="it-IT" sz="2300" dirty="0" err="1"/>
              <a:t>a+b</a:t>
            </a:r>
            <a:r>
              <a:rPr lang="it-IT" sz="2300" dirty="0"/>
              <a:t>), si riscrive, e diventa...</a:t>
            </a:r>
          </a:p>
        </p:txBody>
      </p:sp>
    </p:spTree>
    <p:extLst>
      <p:ext uri="{BB962C8B-B14F-4D97-AF65-F5344CB8AC3E}">
        <p14:creationId xmlns:p14="http://schemas.microsoft.com/office/powerpoint/2010/main" val="15084536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7BCDB73-164D-8442-8369-1EE3146AC5C7}"/>
              </a:ext>
            </a:extLst>
          </p:cNvPr>
          <p:cNvSpPr>
            <a:spLocks noGrp="1"/>
          </p:cNvSpPr>
          <p:nvPr>
            <p:ph type="title"/>
          </p:nvPr>
        </p:nvSpPr>
        <p:spPr>
          <a:xfrm>
            <a:off x="394554" y="489439"/>
            <a:ext cx="8354891" cy="930447"/>
          </a:xfrm>
        </p:spPr>
        <p:txBody>
          <a:bodyPr vert="horz" lIns="91440" tIns="45720" rIns="91440" bIns="45720" rtlCol="0" anchor="b">
            <a:normAutofit/>
          </a:bodyPr>
          <a:lstStyle/>
          <a:p>
            <a:pPr defTabSz="914400">
              <a:lnSpc>
                <a:spcPct val="90000"/>
              </a:lnSpc>
            </a:pPr>
            <a:r>
              <a:rPr lang="en-US" sz="4700" kern="1200">
                <a:solidFill>
                  <a:schemeClr val="bg1"/>
                </a:solidFill>
                <a:latin typeface="+mj-lt"/>
                <a:ea typeface="+mj-ea"/>
                <a:cs typeface="+mj-cs"/>
              </a:rPr>
              <a:t>La regola di Bayes</a:t>
            </a:r>
          </a:p>
        </p:txBody>
      </p:sp>
      <p:cxnSp>
        <p:nvCxnSpPr>
          <p:cNvPr id="14" name="Straight Connector 13">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Segnaposto contenuto 4">
            <a:extLst>
              <a:ext uri="{FF2B5EF4-FFF2-40B4-BE49-F238E27FC236}">
                <a16:creationId xmlns:a16="http://schemas.microsoft.com/office/drawing/2014/main" id="{7F55F7F3-6C80-BD40-8801-13BD4D1EE224}"/>
              </a:ext>
            </a:extLst>
          </p:cNvPr>
          <p:cNvPicPr>
            <a:picLocks noGrp="1" noChangeAspect="1"/>
          </p:cNvPicPr>
          <p:nvPr>
            <p:ph idx="1"/>
          </p:nvPr>
        </p:nvPicPr>
        <p:blipFill>
          <a:blip r:embed="rId2"/>
          <a:stretch>
            <a:fillRect/>
          </a:stretch>
        </p:blipFill>
        <p:spPr>
          <a:xfrm>
            <a:off x="240030" y="3477872"/>
            <a:ext cx="8622615" cy="1896975"/>
          </a:xfrm>
          <a:prstGeom prst="rect">
            <a:avLst/>
          </a:prstGeom>
        </p:spPr>
      </p:pic>
    </p:spTree>
    <p:extLst>
      <p:ext uri="{BB962C8B-B14F-4D97-AF65-F5344CB8AC3E}">
        <p14:creationId xmlns:p14="http://schemas.microsoft.com/office/powerpoint/2010/main" val="19736425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6918796-2918-40D6-BE3A-4600C47FCD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B5DACF0A-180C-6249-928D-84CF314F6458}"/>
              </a:ext>
            </a:extLst>
          </p:cNvPr>
          <p:cNvSpPr>
            <a:spLocks noGrp="1"/>
          </p:cNvSpPr>
          <p:nvPr>
            <p:ph type="title"/>
          </p:nvPr>
        </p:nvSpPr>
        <p:spPr>
          <a:xfrm>
            <a:off x="628650" y="672747"/>
            <a:ext cx="7886700" cy="715556"/>
          </a:xfrm>
        </p:spPr>
        <p:txBody>
          <a:bodyPr>
            <a:normAutofit/>
          </a:bodyPr>
          <a:lstStyle/>
          <a:p>
            <a:r>
              <a:rPr lang="it-IT" sz="2800">
                <a:solidFill>
                  <a:schemeClr val="bg1"/>
                </a:solidFill>
              </a:rPr>
              <a:t>La priori del dato, p(D)</a:t>
            </a:r>
          </a:p>
        </p:txBody>
      </p:sp>
      <p:sp>
        <p:nvSpPr>
          <p:cNvPr id="3" name="Segnaposto contenuto 2">
            <a:extLst>
              <a:ext uri="{FF2B5EF4-FFF2-40B4-BE49-F238E27FC236}">
                <a16:creationId xmlns:a16="http://schemas.microsoft.com/office/drawing/2014/main" id="{EB35CED6-B580-B346-993D-649EE6C86138}"/>
              </a:ext>
            </a:extLst>
          </p:cNvPr>
          <p:cNvSpPr>
            <a:spLocks noGrp="1"/>
          </p:cNvSpPr>
          <p:nvPr>
            <p:ph idx="1"/>
          </p:nvPr>
        </p:nvSpPr>
        <p:spPr>
          <a:xfrm>
            <a:off x="1071562" y="1597390"/>
            <a:ext cx="7000875" cy="2034084"/>
          </a:xfrm>
        </p:spPr>
        <p:txBody>
          <a:bodyPr>
            <a:normAutofit/>
          </a:bodyPr>
          <a:lstStyle/>
          <a:p>
            <a:pPr algn="ctr"/>
            <a:r>
              <a:rPr lang="it-IT" sz="2000" dirty="0"/>
              <a:t>La </a:t>
            </a:r>
            <a:r>
              <a:rPr lang="it-IT" sz="2000" dirty="0" err="1"/>
              <a:t>p</a:t>
            </a:r>
            <a:r>
              <a:rPr lang="it-IT" sz="2000" dirty="0"/>
              <a:t>(D), denominatore della regola, spesso non è disponibile come misura non condizionata a H </a:t>
            </a:r>
          </a:p>
          <a:p>
            <a:pPr algn="ctr"/>
            <a:r>
              <a:rPr lang="it-IT" sz="2000" dirty="0"/>
              <a:t>Con H appartenente a uno spazio di ipotesi binario </a:t>
            </a:r>
            <a:r>
              <a:rPr lang="it-IT" sz="2000" dirty="0" err="1"/>
              <a:t>ℋ</a:t>
            </a:r>
            <a:r>
              <a:rPr lang="it-IT" sz="2000" dirty="0"/>
              <a:t> ={H, ¬H}, dato che D si verifica o sotto H, o sotto ¬H (non ci sono alternative), la </a:t>
            </a:r>
            <a:r>
              <a:rPr lang="it-IT" sz="2000" dirty="0" err="1"/>
              <a:t>p</a:t>
            </a:r>
            <a:r>
              <a:rPr lang="it-IT" sz="2000" dirty="0"/>
              <a:t>(D) può essere riscritta:</a:t>
            </a:r>
          </a:p>
        </p:txBody>
      </p:sp>
      <p:pic>
        <p:nvPicPr>
          <p:cNvPr id="5" name="Immagine 4">
            <a:extLst>
              <a:ext uri="{FF2B5EF4-FFF2-40B4-BE49-F238E27FC236}">
                <a16:creationId xmlns:a16="http://schemas.microsoft.com/office/drawing/2014/main" id="{2200D737-D126-084C-BF6D-BD618187929C}"/>
              </a:ext>
            </a:extLst>
          </p:cNvPr>
          <p:cNvPicPr>
            <a:picLocks noChangeAspect="1"/>
          </p:cNvPicPr>
          <p:nvPr/>
        </p:nvPicPr>
        <p:blipFill>
          <a:blip r:embed="rId2"/>
          <a:stretch>
            <a:fillRect/>
          </a:stretch>
        </p:blipFill>
        <p:spPr>
          <a:xfrm>
            <a:off x="628650" y="3227281"/>
            <a:ext cx="7886700" cy="808385"/>
          </a:xfrm>
          <a:prstGeom prst="rect">
            <a:avLst/>
          </a:prstGeom>
        </p:spPr>
      </p:pic>
      <p:sp>
        <p:nvSpPr>
          <p:cNvPr id="7" name="Segnaposto contenuto 2">
            <a:extLst>
              <a:ext uri="{FF2B5EF4-FFF2-40B4-BE49-F238E27FC236}">
                <a16:creationId xmlns:a16="http://schemas.microsoft.com/office/drawing/2014/main" id="{5A1E5CC5-600F-6A44-8694-D8FDD6DB94A0}"/>
              </a:ext>
            </a:extLst>
          </p:cNvPr>
          <p:cNvSpPr txBox="1">
            <a:spLocks/>
          </p:cNvSpPr>
          <p:nvPr/>
        </p:nvSpPr>
        <p:spPr>
          <a:xfrm>
            <a:off x="455703" y="4074936"/>
            <a:ext cx="7886699" cy="2034084"/>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it-IT" sz="2000" dirty="0"/>
              <a:t>se invece H appartiene a uno spazio di ipotesi più ampio </a:t>
            </a:r>
            <a:r>
              <a:rPr lang="it-IT" sz="2000" dirty="0" err="1"/>
              <a:t>ℋ</a:t>
            </a:r>
            <a:r>
              <a:rPr lang="it-IT" sz="2000" dirty="0"/>
              <a:t> ={H</a:t>
            </a:r>
            <a:r>
              <a:rPr lang="it-IT" sz="2000" baseline="-25000" dirty="0"/>
              <a:t>1</a:t>
            </a:r>
            <a:r>
              <a:rPr lang="it-IT" sz="2000" dirty="0"/>
              <a:t>,…, </a:t>
            </a:r>
            <a:r>
              <a:rPr lang="it-IT" sz="2000" dirty="0" err="1"/>
              <a:t>H</a:t>
            </a:r>
            <a:r>
              <a:rPr lang="it-IT" sz="2000" baseline="-25000" dirty="0" err="1"/>
              <a:t>n</a:t>
            </a:r>
            <a:r>
              <a:rPr lang="it-IT" sz="2000" dirty="0"/>
              <a:t>}, può essere riscritta come sommatoria di D sotto ciascuna ipotesi, dando luogo a questa versione della regola di </a:t>
            </a:r>
            <a:r>
              <a:rPr lang="it-IT" sz="2000" dirty="0" err="1"/>
              <a:t>Bayes</a:t>
            </a:r>
            <a:r>
              <a:rPr lang="it-IT" sz="2000" dirty="0"/>
              <a:t>:</a:t>
            </a:r>
          </a:p>
        </p:txBody>
      </p:sp>
      <p:pic>
        <p:nvPicPr>
          <p:cNvPr id="8" name="Immagine 7" descr="Immagine che contiene testo&#10;&#10;Descrizione generata automaticamente">
            <a:extLst>
              <a:ext uri="{FF2B5EF4-FFF2-40B4-BE49-F238E27FC236}">
                <a16:creationId xmlns:a16="http://schemas.microsoft.com/office/drawing/2014/main" id="{CD5135AB-05A6-254B-ADE8-041B133E5DDB}"/>
              </a:ext>
            </a:extLst>
          </p:cNvPr>
          <p:cNvPicPr>
            <a:picLocks noChangeAspect="1"/>
          </p:cNvPicPr>
          <p:nvPr/>
        </p:nvPicPr>
        <p:blipFill>
          <a:blip r:embed="rId3"/>
          <a:stretch>
            <a:fillRect/>
          </a:stretch>
        </p:blipFill>
        <p:spPr>
          <a:xfrm>
            <a:off x="801598" y="5268351"/>
            <a:ext cx="6326536" cy="1212586"/>
          </a:xfrm>
          <a:prstGeom prst="rect">
            <a:avLst/>
          </a:prstGeom>
        </p:spPr>
      </p:pic>
    </p:spTree>
    <p:extLst>
      <p:ext uri="{BB962C8B-B14F-4D97-AF65-F5344CB8AC3E}">
        <p14:creationId xmlns:p14="http://schemas.microsoft.com/office/powerpoint/2010/main" val="25773097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16597"/>
            <a:ext cx="548639"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059" y="613954"/>
            <a:ext cx="8180615"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692E99A-E623-B647-871D-ACE5E1C1D1B4}"/>
              </a:ext>
            </a:extLst>
          </p:cNvPr>
          <p:cNvSpPr>
            <a:spLocks noGrp="1"/>
          </p:cNvSpPr>
          <p:nvPr>
            <p:ph type="title"/>
          </p:nvPr>
        </p:nvSpPr>
        <p:spPr>
          <a:xfrm>
            <a:off x="782723" y="809898"/>
            <a:ext cx="7457037" cy="1554480"/>
          </a:xfrm>
        </p:spPr>
        <p:txBody>
          <a:bodyPr anchor="ctr">
            <a:normAutofit/>
          </a:bodyPr>
          <a:lstStyle/>
          <a:p>
            <a:r>
              <a:rPr lang="it-IT" sz="4200" dirty="0"/>
              <a:t>Esempio su tre ipotesi: sviluppo qualitativo</a:t>
            </a:r>
          </a:p>
        </p:txBody>
      </p:sp>
      <p:sp>
        <p:nvSpPr>
          <p:cNvPr id="3" name="Segnaposto contenuto 2">
            <a:extLst>
              <a:ext uri="{FF2B5EF4-FFF2-40B4-BE49-F238E27FC236}">
                <a16:creationId xmlns:a16="http://schemas.microsoft.com/office/drawing/2014/main" id="{A147FFFC-744B-0043-91D1-45810E783B04}"/>
              </a:ext>
            </a:extLst>
          </p:cNvPr>
          <p:cNvSpPr>
            <a:spLocks noGrp="1"/>
          </p:cNvSpPr>
          <p:nvPr>
            <p:ph idx="1"/>
          </p:nvPr>
        </p:nvSpPr>
        <p:spPr>
          <a:xfrm>
            <a:off x="783771" y="3017522"/>
            <a:ext cx="7455989" cy="3124658"/>
          </a:xfrm>
        </p:spPr>
        <p:txBody>
          <a:bodyPr anchor="ctr">
            <a:normAutofit/>
          </a:bodyPr>
          <a:lstStyle/>
          <a:p>
            <a:pPr>
              <a:lnSpc>
                <a:spcPct val="90000"/>
              </a:lnSpc>
            </a:pPr>
            <a:r>
              <a:rPr lang="it-IT" sz="1500"/>
              <a:t>Antonio ha la tosse (D</a:t>
            </a:r>
            <a:r>
              <a:rPr lang="it-IT" sz="1500" baseline="-25000"/>
              <a:t>tos</a:t>
            </a:r>
            <a:r>
              <a:rPr lang="it-IT" sz="1500"/>
              <a:t>). Cosa potrebbe spiegarlo?</a:t>
            </a:r>
          </a:p>
          <a:p>
            <a:pPr>
              <a:lnSpc>
                <a:spcPct val="90000"/>
              </a:lnSpc>
            </a:pPr>
            <a:r>
              <a:rPr lang="it-IT" sz="1500"/>
              <a:t>Potrebbe avere la bronchite, H</a:t>
            </a:r>
            <a:r>
              <a:rPr lang="it-IT" sz="1500" baseline="-25000"/>
              <a:t>bro</a:t>
            </a:r>
            <a:r>
              <a:rPr lang="it-IT" sz="1500"/>
              <a:t>, o il cancro ai polmoni, H</a:t>
            </a:r>
            <a:r>
              <a:rPr lang="it-IT" sz="1500" baseline="-25000"/>
              <a:t>can</a:t>
            </a:r>
            <a:r>
              <a:rPr lang="it-IT" sz="1500"/>
              <a:t>, o la gastrite, H</a:t>
            </a:r>
            <a:r>
              <a:rPr lang="it-IT" sz="1500" baseline="-25000"/>
              <a:t>gas</a:t>
            </a:r>
            <a:endParaRPr lang="it-IT" sz="1500"/>
          </a:p>
          <a:p>
            <a:pPr>
              <a:lnSpc>
                <a:spcPct val="90000"/>
              </a:lnSpc>
            </a:pPr>
            <a:r>
              <a:rPr lang="it-IT" sz="1500"/>
              <a:t>Ma probabilmente, nella maggior parte dei contesti, ci verrebbe in mente solo la bronchite. L’associazione spontanea con la bronchite, è «bayesiana»?</a:t>
            </a:r>
          </a:p>
          <a:p>
            <a:pPr>
              <a:lnSpc>
                <a:spcPct val="90000"/>
              </a:lnSpc>
            </a:pPr>
            <a:r>
              <a:rPr lang="it-IT" sz="1500"/>
              <a:t>Le likelihood favoriscono H</a:t>
            </a:r>
            <a:r>
              <a:rPr lang="it-IT" sz="1500" baseline="-25000"/>
              <a:t>bro</a:t>
            </a:r>
            <a:r>
              <a:rPr lang="it-IT" sz="1500"/>
              <a:t> e H</a:t>
            </a:r>
            <a:r>
              <a:rPr lang="it-IT" sz="1500" baseline="-25000"/>
              <a:t>can</a:t>
            </a:r>
            <a:r>
              <a:rPr lang="it-IT" sz="1500"/>
              <a:t>, perché sia la bronchite sia il cancro ai polmoni provocano la tosse, mentre la gastrite non la provoca </a:t>
            </a:r>
          </a:p>
          <a:p>
            <a:pPr>
              <a:lnSpc>
                <a:spcPct val="90000"/>
              </a:lnSpc>
            </a:pPr>
            <a:r>
              <a:rPr lang="it-IT" sz="1500"/>
              <a:t>Ma le priori favoriscono H</a:t>
            </a:r>
            <a:r>
              <a:rPr lang="it-IT" sz="1500" baseline="-25000"/>
              <a:t>bro</a:t>
            </a:r>
            <a:r>
              <a:rPr lang="it-IT" sz="1500"/>
              <a:t> e H</a:t>
            </a:r>
            <a:r>
              <a:rPr lang="it-IT" sz="1500" baseline="-25000"/>
              <a:t>gas</a:t>
            </a:r>
            <a:r>
              <a:rPr lang="it-IT" sz="1500"/>
              <a:t>, perché bronchite e gastrite sono molto più comuni del cancro ai polmoni</a:t>
            </a:r>
          </a:p>
          <a:p>
            <a:pPr>
              <a:lnSpc>
                <a:spcPct val="90000"/>
              </a:lnSpc>
            </a:pPr>
            <a:r>
              <a:rPr lang="it-IT" sz="1500" b="1"/>
              <a:t>Quindi la probabilità a posteriori</a:t>
            </a:r>
            <a:r>
              <a:rPr lang="it-IT" sz="1500"/>
              <a:t>, che è direttamente proporzionale al prodotto tra priori e likelihood, è alta solo per H</a:t>
            </a:r>
            <a:r>
              <a:rPr lang="it-IT" sz="1500" baseline="-25000"/>
              <a:t>bro</a:t>
            </a:r>
            <a:r>
              <a:rPr lang="it-IT" sz="1500"/>
              <a:t>, perché è l</a:t>
            </a:r>
            <a:r>
              <a:rPr lang="it-IT" sz="1500" b="1"/>
              <a:t>’ unica ipotesi che ha sia alta priori, sia alta likelihood</a:t>
            </a:r>
          </a:p>
          <a:p>
            <a:pPr>
              <a:lnSpc>
                <a:spcPct val="90000"/>
              </a:lnSpc>
            </a:pPr>
            <a:r>
              <a:rPr lang="it-IT" sz="1500" b="1"/>
              <a:t>la nostra associazione spontanea alla bronchita è coerente con i criteri di revisione bayesiana</a:t>
            </a:r>
            <a:endParaRPr lang="it-IT" sz="15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8650" y="6485313"/>
            <a:ext cx="78867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3820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8D377BA-2FC1-8345-9C35-DA3347859D65}"/>
              </a:ext>
            </a:extLst>
          </p:cNvPr>
          <p:cNvSpPr>
            <a:spLocks noGrp="1"/>
          </p:cNvSpPr>
          <p:nvPr>
            <p:ph type="title"/>
          </p:nvPr>
        </p:nvSpPr>
        <p:spPr>
          <a:xfrm>
            <a:off x="771525" y="1967266"/>
            <a:ext cx="1971675" cy="2547257"/>
          </a:xfrm>
          <a:noFill/>
        </p:spPr>
        <p:txBody>
          <a:bodyPr vert="horz" lIns="91440" tIns="45720" rIns="91440" bIns="45720" rtlCol="0" anchor="ctr">
            <a:normAutofit/>
          </a:bodyPr>
          <a:lstStyle/>
          <a:p>
            <a:pPr defTabSz="914400">
              <a:lnSpc>
                <a:spcPct val="90000"/>
              </a:lnSpc>
            </a:pPr>
            <a:r>
              <a:rPr lang="en-US" sz="1900" kern="1200">
                <a:solidFill>
                  <a:srgbClr val="FFFFFF"/>
                </a:solidFill>
                <a:latin typeface="+mj-lt"/>
                <a:ea typeface="+mj-ea"/>
                <a:cs typeface="+mj-cs"/>
              </a:rPr>
              <a:t>Rappresentazione grafica</a:t>
            </a:r>
          </a:p>
        </p:txBody>
      </p:sp>
      <p:pic>
        <p:nvPicPr>
          <p:cNvPr id="5" name="Segnaposto contenuto 4">
            <a:extLst>
              <a:ext uri="{FF2B5EF4-FFF2-40B4-BE49-F238E27FC236}">
                <a16:creationId xmlns:a16="http://schemas.microsoft.com/office/drawing/2014/main" id="{4403D455-AFBB-C740-8350-BFF34AD4C232}"/>
              </a:ext>
            </a:extLst>
          </p:cNvPr>
          <p:cNvPicPr>
            <a:picLocks noGrp="1" noChangeAspect="1"/>
          </p:cNvPicPr>
          <p:nvPr>
            <p:ph idx="1"/>
          </p:nvPr>
        </p:nvPicPr>
        <p:blipFill>
          <a:blip r:embed="rId3"/>
          <a:stretch>
            <a:fillRect/>
          </a:stretch>
        </p:blipFill>
        <p:spPr>
          <a:xfrm>
            <a:off x="3162395" y="379443"/>
            <a:ext cx="5877102" cy="5722901"/>
          </a:xfrm>
          <a:prstGeom prst="rect">
            <a:avLst/>
          </a:prstGeom>
        </p:spPr>
      </p:pic>
    </p:spTree>
    <p:extLst>
      <p:ext uri="{BB962C8B-B14F-4D97-AF65-F5344CB8AC3E}">
        <p14:creationId xmlns:p14="http://schemas.microsoft.com/office/powerpoint/2010/main" val="23315155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83356" y="1928731"/>
            <a:ext cx="3333749" cy="2624327"/>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4648C5B-9EC9-B442-A19D-0E2DEF19C264}"/>
              </a:ext>
            </a:extLst>
          </p:cNvPr>
          <p:cNvSpPr>
            <a:spLocks noGrp="1"/>
          </p:cNvSpPr>
          <p:nvPr>
            <p:ph type="title"/>
          </p:nvPr>
        </p:nvSpPr>
        <p:spPr>
          <a:xfrm>
            <a:off x="771525" y="1967266"/>
            <a:ext cx="1971675" cy="2547257"/>
          </a:xfrm>
          <a:noFill/>
        </p:spPr>
        <p:txBody>
          <a:bodyPr vert="horz" lIns="91440" tIns="45720" rIns="91440" bIns="45720" rtlCol="0" anchor="ctr">
            <a:normAutofit/>
          </a:bodyPr>
          <a:lstStyle/>
          <a:p>
            <a:pPr defTabSz="914400">
              <a:lnSpc>
                <a:spcPct val="90000"/>
              </a:lnSpc>
            </a:pPr>
            <a:r>
              <a:rPr lang="en-US" sz="2400" kern="1200">
                <a:solidFill>
                  <a:srgbClr val="FFFFFF"/>
                </a:solidFill>
                <a:latin typeface="+mj-lt"/>
                <a:ea typeface="+mj-ea"/>
                <a:cs typeface="+mj-cs"/>
              </a:rPr>
              <a:t>Ricostruzione interattiva tramite rete bayesiana</a:t>
            </a:r>
          </a:p>
        </p:txBody>
      </p:sp>
      <p:pic>
        <p:nvPicPr>
          <p:cNvPr id="5" name="Segnaposto contenuto 4">
            <a:extLst>
              <a:ext uri="{FF2B5EF4-FFF2-40B4-BE49-F238E27FC236}">
                <a16:creationId xmlns:a16="http://schemas.microsoft.com/office/drawing/2014/main" id="{457B821B-F513-E342-8BBD-F8525BD94531}"/>
              </a:ext>
            </a:extLst>
          </p:cNvPr>
          <p:cNvPicPr>
            <a:picLocks noGrp="1" noChangeAspect="1"/>
          </p:cNvPicPr>
          <p:nvPr>
            <p:ph idx="1"/>
          </p:nvPr>
        </p:nvPicPr>
        <p:blipFill>
          <a:blip r:embed="rId3"/>
          <a:stretch>
            <a:fillRect/>
          </a:stretch>
        </p:blipFill>
        <p:spPr>
          <a:xfrm>
            <a:off x="3582987" y="715555"/>
            <a:ext cx="5085525" cy="5424561"/>
          </a:xfrm>
          <a:prstGeom prst="rect">
            <a:avLst/>
          </a:prstGeom>
        </p:spPr>
      </p:pic>
    </p:spTree>
    <p:extLst>
      <p:ext uri="{BB962C8B-B14F-4D97-AF65-F5344CB8AC3E}">
        <p14:creationId xmlns:p14="http://schemas.microsoft.com/office/powerpoint/2010/main" val="39334055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F8E93569-7968-AF41-B7C8-28858A2FA14C}"/>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Odds</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925BE237-3C8C-3241-92D3-4DA71F1A9C7C}"/>
              </a:ext>
            </a:extLst>
          </p:cNvPr>
          <p:cNvSpPr>
            <a:spLocks noGrp="1"/>
          </p:cNvSpPr>
          <p:nvPr>
            <p:ph idx="1"/>
          </p:nvPr>
        </p:nvSpPr>
        <p:spPr>
          <a:xfrm>
            <a:off x="3284781" y="686862"/>
            <a:ext cx="5278194" cy="5475129"/>
          </a:xfrm>
        </p:spPr>
        <p:txBody>
          <a:bodyPr anchor="ctr">
            <a:normAutofit/>
          </a:bodyPr>
          <a:lstStyle/>
          <a:p>
            <a:pPr>
              <a:lnSpc>
                <a:spcPct val="90000"/>
              </a:lnSpc>
            </a:pPr>
            <a:r>
              <a:rPr lang="it-IT" sz="1600" dirty="0"/>
              <a:t>Prima di sentire la tosse, la probabilità che Antonio avesse la bronchite era 1,25 volte tanto la probabilità che avesse la gastrite: </a:t>
            </a:r>
            <a:r>
              <a:rPr lang="it-IT" sz="1600" dirty="0" err="1"/>
              <a:t>p</a:t>
            </a:r>
            <a:r>
              <a:rPr lang="it-IT" sz="1600" dirty="0"/>
              <a:t>(</a:t>
            </a:r>
            <a:r>
              <a:rPr lang="it-IT" sz="1600" dirty="0" err="1"/>
              <a:t>H</a:t>
            </a:r>
            <a:r>
              <a:rPr lang="it-IT" sz="1600" baseline="-25000" dirty="0" err="1"/>
              <a:t>bro</a:t>
            </a:r>
            <a:r>
              <a:rPr lang="it-IT" sz="1600" dirty="0"/>
              <a:t>)/</a:t>
            </a:r>
            <a:r>
              <a:rPr lang="it-IT" sz="1600" dirty="0" err="1"/>
              <a:t>p</a:t>
            </a:r>
            <a:r>
              <a:rPr lang="it-IT" sz="1600" dirty="0"/>
              <a:t>(</a:t>
            </a:r>
            <a:r>
              <a:rPr lang="it-IT" sz="1600" dirty="0" err="1"/>
              <a:t>H</a:t>
            </a:r>
            <a:r>
              <a:rPr lang="it-IT" sz="1600" baseline="-25000" dirty="0" err="1"/>
              <a:t>gas</a:t>
            </a:r>
            <a:r>
              <a:rPr lang="it-IT" sz="1600" dirty="0"/>
              <a:t>) = 0,5 / 0,4 = 1,25 </a:t>
            </a:r>
          </a:p>
          <a:p>
            <a:pPr>
              <a:lnSpc>
                <a:spcPct val="90000"/>
              </a:lnSpc>
            </a:pPr>
            <a:r>
              <a:rPr lang="it-IT" sz="1600" dirty="0"/>
              <a:t>Dopo aver sentito la tosse, il rapporto diventa: </a:t>
            </a:r>
            <a:r>
              <a:rPr lang="it-IT" sz="1600" dirty="0" err="1"/>
              <a:t>p</a:t>
            </a:r>
            <a:r>
              <a:rPr lang="it-IT" sz="1600" dirty="0"/>
              <a:t>(</a:t>
            </a:r>
            <a:r>
              <a:rPr lang="it-IT" sz="1600" dirty="0" err="1"/>
              <a:t>H</a:t>
            </a:r>
            <a:r>
              <a:rPr lang="it-IT" sz="1600" baseline="-25000" dirty="0" err="1"/>
              <a:t>bro</a:t>
            </a:r>
            <a:r>
              <a:rPr lang="it-IT" sz="1600" dirty="0"/>
              <a:t> | </a:t>
            </a:r>
            <a:r>
              <a:rPr lang="it-IT" sz="1600" dirty="0" err="1"/>
              <a:t>D</a:t>
            </a:r>
            <a:r>
              <a:rPr lang="it-IT" sz="1600" baseline="-25000" dirty="0" err="1"/>
              <a:t>tos</a:t>
            </a:r>
            <a:r>
              <a:rPr lang="it-IT" sz="1600" dirty="0"/>
              <a:t>)/</a:t>
            </a:r>
            <a:r>
              <a:rPr lang="it-IT" sz="1600" dirty="0" err="1"/>
              <a:t>p</a:t>
            </a:r>
            <a:r>
              <a:rPr lang="it-IT" sz="1600" dirty="0"/>
              <a:t>(</a:t>
            </a:r>
            <a:r>
              <a:rPr lang="it-IT" sz="1600" dirty="0" err="1"/>
              <a:t>H</a:t>
            </a:r>
            <a:r>
              <a:rPr lang="it-IT" sz="1600" baseline="-25000" dirty="0" err="1"/>
              <a:t>gas</a:t>
            </a:r>
            <a:r>
              <a:rPr lang="it-IT" sz="1600" dirty="0"/>
              <a:t> | </a:t>
            </a:r>
            <a:r>
              <a:rPr lang="it-IT" sz="1600" dirty="0" err="1"/>
              <a:t>D</a:t>
            </a:r>
            <a:r>
              <a:rPr lang="it-IT" sz="1600" baseline="-25000" dirty="0" err="1"/>
              <a:t>tos</a:t>
            </a:r>
            <a:r>
              <a:rPr lang="it-IT" sz="1600" dirty="0"/>
              <a:t>) = 0,7547 / 0,0755 = 10: dieci volte tanto. </a:t>
            </a:r>
          </a:p>
          <a:p>
            <a:pPr>
              <a:lnSpc>
                <a:spcPct val="90000"/>
              </a:lnSpc>
            </a:pPr>
            <a:r>
              <a:rPr lang="it-IT" sz="1600" dirty="0"/>
              <a:t>La tosse fa </a:t>
            </a:r>
            <a:r>
              <a:rPr lang="it-IT" sz="1600" b="1" dirty="0"/>
              <a:t>dominare</a:t>
            </a:r>
            <a:r>
              <a:rPr lang="it-IT" sz="1600" dirty="0"/>
              <a:t> l’ipotesi bronchite, sull’ipotesi gastrite.</a:t>
            </a:r>
          </a:p>
          <a:p>
            <a:pPr>
              <a:lnSpc>
                <a:spcPct val="90000"/>
              </a:lnSpc>
            </a:pPr>
            <a:r>
              <a:rPr lang="it-IT" sz="1600" dirty="0"/>
              <a:t>Quanto domina, la bronchite, sull’insieme di tutte le altre ipotesi?</a:t>
            </a:r>
          </a:p>
          <a:p>
            <a:pPr>
              <a:lnSpc>
                <a:spcPct val="90000"/>
              </a:lnSpc>
            </a:pPr>
            <a:r>
              <a:rPr lang="it-IT" sz="1600" dirty="0"/>
              <a:t> Si divide </a:t>
            </a:r>
            <a:r>
              <a:rPr lang="it-IT" sz="1600" dirty="0" err="1"/>
              <a:t>p</a:t>
            </a:r>
            <a:r>
              <a:rPr lang="it-IT" sz="1600" dirty="0"/>
              <a:t>(</a:t>
            </a:r>
            <a:r>
              <a:rPr lang="it-IT" sz="1600" dirty="0" err="1"/>
              <a:t>H</a:t>
            </a:r>
            <a:r>
              <a:rPr lang="it-IT" sz="1600" baseline="-25000" dirty="0" err="1"/>
              <a:t>bro</a:t>
            </a:r>
            <a:r>
              <a:rPr lang="it-IT" sz="1600" dirty="0"/>
              <a:t> | </a:t>
            </a:r>
            <a:r>
              <a:rPr lang="it-IT" sz="1600" dirty="0" err="1"/>
              <a:t>D</a:t>
            </a:r>
            <a:r>
              <a:rPr lang="it-IT" sz="1600" baseline="-25000" dirty="0" err="1"/>
              <a:t>tos</a:t>
            </a:r>
            <a:r>
              <a:rPr lang="it-IT" sz="1600" dirty="0"/>
              <a:t>) per il suo complemento, che corrisponde alla somma delle probabilità a posteriori di </a:t>
            </a:r>
            <a:r>
              <a:rPr lang="it-IT" sz="1600" dirty="0" err="1"/>
              <a:t>H</a:t>
            </a:r>
            <a:r>
              <a:rPr lang="it-IT" sz="1600" baseline="-25000" dirty="0" err="1"/>
              <a:t>can</a:t>
            </a:r>
            <a:r>
              <a:rPr lang="it-IT" sz="1600" dirty="0"/>
              <a:t> e di </a:t>
            </a:r>
            <a:r>
              <a:rPr lang="it-IT" sz="1600" dirty="0" err="1"/>
              <a:t>H</a:t>
            </a:r>
            <a:r>
              <a:rPr lang="it-IT" sz="1600" baseline="-25000" dirty="0" err="1"/>
              <a:t>gas</a:t>
            </a:r>
            <a:r>
              <a:rPr lang="it-IT" sz="1600" dirty="0"/>
              <a:t>: 0,7547 / (1 − 0,7547) = 3,08: è più di tre volte probabile che la causa della tosse sia la bronchite, rispetto a tutte le altre ipotesi considerate. </a:t>
            </a:r>
          </a:p>
          <a:p>
            <a:pPr>
              <a:lnSpc>
                <a:spcPct val="90000"/>
              </a:lnSpc>
            </a:pPr>
            <a:r>
              <a:rPr lang="it-IT" sz="1600" dirty="0"/>
              <a:t>Questi rapporti tra una probabilità e il suo complemento si chiamano </a:t>
            </a:r>
            <a:r>
              <a:rPr lang="it-IT" sz="1600" b="1" dirty="0" err="1"/>
              <a:t>odds</a:t>
            </a:r>
            <a:endParaRPr lang="it-IT" sz="1600" b="1" dirty="0"/>
          </a:p>
          <a:p>
            <a:pPr>
              <a:lnSpc>
                <a:spcPct val="90000"/>
              </a:lnSpc>
            </a:pPr>
            <a:r>
              <a:rPr lang="it-IT" sz="1600" dirty="0"/>
              <a:t>Prima di considerare il dato D si ha l’</a:t>
            </a:r>
            <a:r>
              <a:rPr lang="it-IT" sz="1600" b="1" dirty="0" err="1"/>
              <a:t>odd</a:t>
            </a:r>
            <a:r>
              <a:rPr lang="it-IT" sz="1600" b="1" dirty="0"/>
              <a:t> a priori</a:t>
            </a:r>
            <a:r>
              <a:rPr lang="it-IT" sz="1600" dirty="0"/>
              <a:t>, mentre dopo averlo considerato revisionando i </a:t>
            </a:r>
            <a:r>
              <a:rPr lang="it-IT" sz="1600" dirty="0" err="1"/>
              <a:t>belief</a:t>
            </a:r>
            <a:r>
              <a:rPr lang="it-IT" sz="1600" dirty="0"/>
              <a:t> si ha l’</a:t>
            </a:r>
            <a:r>
              <a:rPr lang="it-IT" sz="1600" b="1" dirty="0" err="1"/>
              <a:t>odd</a:t>
            </a:r>
            <a:r>
              <a:rPr lang="it-IT" sz="1600" dirty="0"/>
              <a:t> </a:t>
            </a:r>
            <a:r>
              <a:rPr lang="it-IT" sz="1600" b="1" dirty="0"/>
              <a:t>a posteriori</a:t>
            </a:r>
            <a:r>
              <a:rPr lang="it-IT" sz="1600" dirty="0"/>
              <a:t>.</a:t>
            </a:r>
          </a:p>
        </p:txBody>
      </p:sp>
    </p:spTree>
    <p:extLst>
      <p:ext uri="{BB962C8B-B14F-4D97-AF65-F5344CB8AC3E}">
        <p14:creationId xmlns:p14="http://schemas.microsoft.com/office/powerpoint/2010/main" val="18413898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D052D0E8-5725-42F1-BA8A-2E793289AB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5020091" cy="1511306"/>
          </a:xfrm>
          <a:custGeom>
            <a:avLst/>
            <a:gdLst>
              <a:gd name="connsiteX0" fmla="*/ 2147981 w 6693455"/>
              <a:gd name="connsiteY0" fmla="*/ 0 h 1511306"/>
              <a:gd name="connsiteX1" fmla="*/ 6693455 w 6693455"/>
              <a:gd name="connsiteY1" fmla="*/ 0 h 1511306"/>
              <a:gd name="connsiteX2" fmla="*/ 5995838 w 6693455"/>
              <a:gd name="connsiteY2" fmla="*/ 1511301 h 1511306"/>
              <a:gd name="connsiteX3" fmla="*/ 2147982 w 6693455"/>
              <a:gd name="connsiteY3" fmla="*/ 1511301 h 1511306"/>
              <a:gd name="connsiteX4" fmla="*/ 2147982 w 6693455"/>
              <a:gd name="connsiteY4" fmla="*/ 1511304 h 1511306"/>
              <a:gd name="connsiteX5" fmla="*/ 680261 w 6693455"/>
              <a:gd name="connsiteY5" fmla="*/ 1511304 h 1511306"/>
              <a:gd name="connsiteX6" fmla="*/ 680261 w 6693455"/>
              <a:gd name="connsiteY6" fmla="*/ 1511306 h 1511306"/>
              <a:gd name="connsiteX7" fmla="*/ 0 w 6693455"/>
              <a:gd name="connsiteY7" fmla="*/ 1511306 h 1511306"/>
              <a:gd name="connsiteX8" fmla="*/ 0 w 6693455"/>
              <a:gd name="connsiteY8" fmla="*/ 2 h 1511306"/>
              <a:gd name="connsiteX9" fmla="*/ 680261 w 6693455"/>
              <a:gd name="connsiteY9" fmla="*/ 2 h 1511306"/>
              <a:gd name="connsiteX10" fmla="*/ 680261 w 6693455"/>
              <a:gd name="connsiteY10" fmla="*/ 2544 h 1511306"/>
              <a:gd name="connsiteX11" fmla="*/ 2147981 w 6693455"/>
              <a:gd name="connsiteY11" fmla="*/ 2544 h 1511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93455" h="1511306">
                <a:moveTo>
                  <a:pt x="2147981" y="0"/>
                </a:moveTo>
                <a:lnTo>
                  <a:pt x="6693455" y="0"/>
                </a:lnTo>
                <a:lnTo>
                  <a:pt x="5995838" y="1511301"/>
                </a:lnTo>
                <a:lnTo>
                  <a:pt x="2147982" y="1511301"/>
                </a:lnTo>
                <a:lnTo>
                  <a:pt x="2147982" y="1511304"/>
                </a:lnTo>
                <a:lnTo>
                  <a:pt x="680261" y="1511304"/>
                </a:lnTo>
                <a:lnTo>
                  <a:pt x="680261" y="1511306"/>
                </a:lnTo>
                <a:lnTo>
                  <a:pt x="0" y="1511306"/>
                </a:lnTo>
                <a:lnTo>
                  <a:pt x="0" y="2"/>
                </a:lnTo>
                <a:lnTo>
                  <a:pt x="680261" y="2"/>
                </a:lnTo>
                <a:lnTo>
                  <a:pt x="680261" y="2544"/>
                </a:lnTo>
                <a:lnTo>
                  <a:pt x="2147981" y="2544"/>
                </a:ln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schemeClr>
              </a:solidFill>
            </a:endParaRPr>
          </a:p>
        </p:txBody>
      </p:sp>
      <p:sp>
        <p:nvSpPr>
          <p:cNvPr id="2" name="Titolo 1">
            <a:extLst>
              <a:ext uri="{FF2B5EF4-FFF2-40B4-BE49-F238E27FC236}">
                <a16:creationId xmlns:a16="http://schemas.microsoft.com/office/drawing/2014/main" id="{D41DD456-08B1-8C47-B0FE-5557E8A9462D}"/>
              </a:ext>
            </a:extLst>
          </p:cNvPr>
          <p:cNvSpPr>
            <a:spLocks noGrp="1"/>
          </p:cNvSpPr>
          <p:nvPr>
            <p:ph type="title"/>
          </p:nvPr>
        </p:nvSpPr>
        <p:spPr>
          <a:xfrm>
            <a:off x="628650" y="365125"/>
            <a:ext cx="3750609" cy="1143000"/>
          </a:xfrm>
        </p:spPr>
        <p:txBody>
          <a:bodyPr>
            <a:normAutofit/>
          </a:bodyPr>
          <a:lstStyle/>
          <a:p>
            <a:r>
              <a:rPr lang="it-IT"/>
              <a:t>Ipotesi focale</a:t>
            </a:r>
            <a:endParaRPr lang="it-IT" dirty="0"/>
          </a:p>
        </p:txBody>
      </p:sp>
      <p:sp>
        <p:nvSpPr>
          <p:cNvPr id="14" name="Freeform: Shape 13">
            <a:extLst>
              <a:ext uri="{FF2B5EF4-FFF2-40B4-BE49-F238E27FC236}">
                <a16:creationId xmlns:a16="http://schemas.microsoft.com/office/drawing/2014/main" id="{31C81BFC-A665-4DFF-AFE8-B85ACB3E04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0"/>
            <a:ext cx="4448591" cy="5166360"/>
          </a:xfrm>
          <a:custGeom>
            <a:avLst/>
            <a:gdLst>
              <a:gd name="connsiteX0" fmla="*/ 0 w 5931454"/>
              <a:gd name="connsiteY0" fmla="*/ 0 h 5166360"/>
              <a:gd name="connsiteX1" fmla="*/ 5931454 w 5931454"/>
              <a:gd name="connsiteY1" fmla="*/ 0 h 5166360"/>
              <a:gd name="connsiteX2" fmla="*/ 3537575 w 5931454"/>
              <a:gd name="connsiteY2" fmla="*/ 5166360 h 5166360"/>
              <a:gd name="connsiteX3" fmla="*/ 0 w 5931454"/>
              <a:gd name="connsiteY3" fmla="*/ 5166360 h 5166360"/>
            </a:gdLst>
            <a:ahLst/>
            <a:cxnLst>
              <a:cxn ang="0">
                <a:pos x="connsiteX0" y="connsiteY0"/>
              </a:cxn>
              <a:cxn ang="0">
                <a:pos x="connsiteX1" y="connsiteY1"/>
              </a:cxn>
              <a:cxn ang="0">
                <a:pos x="connsiteX2" y="connsiteY2"/>
              </a:cxn>
              <a:cxn ang="0">
                <a:pos x="connsiteX3" y="connsiteY3"/>
              </a:cxn>
            </a:cxnLst>
            <a:rect l="l" t="t" r="r" b="b"/>
            <a:pathLst>
              <a:path w="5931454" h="5166360">
                <a:moveTo>
                  <a:pt x="0" y="0"/>
                </a:moveTo>
                <a:lnTo>
                  <a:pt x="5931454" y="0"/>
                </a:lnTo>
                <a:lnTo>
                  <a:pt x="3537575" y="5166360"/>
                </a:lnTo>
                <a:lnTo>
                  <a:pt x="0" y="5166360"/>
                </a:lnTo>
                <a:close/>
              </a:path>
            </a:pathLst>
          </a:cu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Segnaposto contenuto 2">
            <a:extLst>
              <a:ext uri="{FF2B5EF4-FFF2-40B4-BE49-F238E27FC236}">
                <a16:creationId xmlns:a16="http://schemas.microsoft.com/office/drawing/2014/main" id="{DC9C5C32-B8BA-1E4F-8467-427BEB10CD90}"/>
              </a:ext>
            </a:extLst>
          </p:cNvPr>
          <p:cNvSpPr>
            <a:spLocks noGrp="1"/>
          </p:cNvSpPr>
          <p:nvPr>
            <p:ph idx="1"/>
          </p:nvPr>
        </p:nvSpPr>
        <p:spPr>
          <a:xfrm>
            <a:off x="628650" y="2176272"/>
            <a:ext cx="2504514" cy="3639312"/>
          </a:xfrm>
        </p:spPr>
        <p:txBody>
          <a:bodyPr anchor="ctr">
            <a:normAutofit/>
          </a:bodyPr>
          <a:lstStyle/>
          <a:p>
            <a:r>
              <a:rPr lang="it-IT" sz="1700">
                <a:solidFill>
                  <a:srgbClr val="FFFFFF"/>
                </a:solidFill>
              </a:rPr>
              <a:t>Se in ℋ = {H</a:t>
            </a:r>
            <a:r>
              <a:rPr lang="it-IT" sz="1700" baseline="-25000">
                <a:solidFill>
                  <a:srgbClr val="FFFFFF"/>
                </a:solidFill>
              </a:rPr>
              <a:t>1</a:t>
            </a:r>
            <a:r>
              <a:rPr lang="it-IT" sz="1700">
                <a:solidFill>
                  <a:srgbClr val="FFFFFF"/>
                </a:solidFill>
              </a:rPr>
              <a:t>,…, H</a:t>
            </a:r>
            <a:r>
              <a:rPr lang="it-IT" sz="1700" baseline="-25000">
                <a:solidFill>
                  <a:srgbClr val="FFFFFF"/>
                </a:solidFill>
              </a:rPr>
              <a:t>n</a:t>
            </a:r>
            <a:r>
              <a:rPr lang="it-IT" sz="1700">
                <a:solidFill>
                  <a:srgbClr val="FFFFFF"/>
                </a:solidFill>
              </a:rPr>
              <a:t>} consideriamo ipotesi focale, cioè di interesse principale, una qualsiasi H, allora tutte le altre ipotesi sono collettivamente rappresentate come il complemento ¬H, con p(¬H) = 1 − p(H).</a:t>
            </a:r>
          </a:p>
          <a:p>
            <a:r>
              <a:rPr lang="it-IT" sz="1700">
                <a:solidFill>
                  <a:srgbClr val="FFFFFF"/>
                </a:solidFill>
              </a:rPr>
              <a:t>Questo ci autorizza riscrivere la regola per H e per ¬H:</a:t>
            </a:r>
          </a:p>
        </p:txBody>
      </p:sp>
      <p:pic>
        <p:nvPicPr>
          <p:cNvPr id="5" name="Immagine 4">
            <a:extLst>
              <a:ext uri="{FF2B5EF4-FFF2-40B4-BE49-F238E27FC236}">
                <a16:creationId xmlns:a16="http://schemas.microsoft.com/office/drawing/2014/main" id="{4D4DE606-797B-8F4A-8EFC-09F90B08CBD0}"/>
              </a:ext>
            </a:extLst>
          </p:cNvPr>
          <p:cNvPicPr>
            <a:picLocks noChangeAspect="1"/>
          </p:cNvPicPr>
          <p:nvPr/>
        </p:nvPicPr>
        <p:blipFill>
          <a:blip r:embed="rId2"/>
          <a:stretch>
            <a:fillRect/>
          </a:stretch>
        </p:blipFill>
        <p:spPr>
          <a:xfrm>
            <a:off x="5419827" y="1676393"/>
            <a:ext cx="3371475" cy="438291"/>
          </a:xfrm>
          <a:custGeom>
            <a:avLst/>
            <a:gdLst/>
            <a:ahLst/>
            <a:cxnLst/>
            <a:rect l="l" t="t" r="r" b="b"/>
            <a:pathLst>
              <a:path w="4636009" h="5032375">
                <a:moveTo>
                  <a:pt x="0" y="0"/>
                </a:moveTo>
                <a:lnTo>
                  <a:pt x="4636009" y="0"/>
                </a:lnTo>
                <a:lnTo>
                  <a:pt x="4636009" y="5032375"/>
                </a:lnTo>
                <a:lnTo>
                  <a:pt x="0" y="5032375"/>
                </a:lnTo>
                <a:close/>
              </a:path>
            </a:pathLst>
          </a:custGeom>
        </p:spPr>
      </p:pic>
      <p:pic>
        <p:nvPicPr>
          <p:cNvPr id="7" name="Immagine 6">
            <a:extLst>
              <a:ext uri="{FF2B5EF4-FFF2-40B4-BE49-F238E27FC236}">
                <a16:creationId xmlns:a16="http://schemas.microsoft.com/office/drawing/2014/main" id="{E49CC2EE-DAF4-1D4A-8315-5BFFD54EE292}"/>
              </a:ext>
            </a:extLst>
          </p:cNvPr>
          <p:cNvPicPr>
            <a:picLocks noChangeAspect="1"/>
          </p:cNvPicPr>
          <p:nvPr/>
        </p:nvPicPr>
        <p:blipFill>
          <a:blip r:embed="rId3"/>
          <a:stretch>
            <a:fillRect/>
          </a:stretch>
        </p:blipFill>
        <p:spPr>
          <a:xfrm>
            <a:off x="4599083" y="4357977"/>
            <a:ext cx="4192219" cy="482105"/>
          </a:xfrm>
          <a:custGeom>
            <a:avLst/>
            <a:gdLst/>
            <a:ahLst/>
            <a:cxnLst/>
            <a:rect l="l" t="t" r="r" b="b"/>
            <a:pathLst>
              <a:path w="4636009" h="5032375">
                <a:moveTo>
                  <a:pt x="0" y="0"/>
                </a:moveTo>
                <a:lnTo>
                  <a:pt x="4636009" y="0"/>
                </a:lnTo>
                <a:lnTo>
                  <a:pt x="4636009" y="5032375"/>
                </a:lnTo>
                <a:lnTo>
                  <a:pt x="0" y="5032375"/>
                </a:lnTo>
                <a:close/>
              </a:path>
            </a:pathLst>
          </a:custGeom>
        </p:spPr>
      </p:pic>
    </p:spTree>
    <p:extLst>
      <p:ext uri="{BB962C8B-B14F-4D97-AF65-F5344CB8AC3E}">
        <p14:creationId xmlns:p14="http://schemas.microsoft.com/office/powerpoint/2010/main" val="102272510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321732"/>
            <a:ext cx="5293730" cy="1964266"/>
          </a:xfrm>
          <a:prstGeom prst="rect">
            <a:avLst/>
          </a:prstGeom>
          <a:solidFill>
            <a:srgbClr val="5672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54E8B988-9910-984D-81BC-871D96556E20}"/>
              </a:ext>
            </a:extLst>
          </p:cNvPr>
          <p:cNvSpPr>
            <a:spLocks noGrp="1"/>
          </p:cNvSpPr>
          <p:nvPr>
            <p:ph type="title"/>
          </p:nvPr>
        </p:nvSpPr>
        <p:spPr>
          <a:xfrm>
            <a:off x="393192" y="516804"/>
            <a:ext cx="4945641" cy="1625210"/>
          </a:xfrm>
        </p:spPr>
        <p:txBody>
          <a:bodyPr>
            <a:normAutofit/>
          </a:bodyPr>
          <a:lstStyle/>
          <a:p>
            <a:r>
              <a:rPr lang="it-IT">
                <a:solidFill>
                  <a:srgbClr val="FFFFFF"/>
                </a:solidFill>
              </a:rPr>
              <a:t>Forma a rapporti</a:t>
            </a:r>
          </a:p>
        </p:txBody>
      </p:sp>
      <p:sp>
        <p:nvSpPr>
          <p:cNvPr id="12" name="Rectangle 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6888" y="2432305"/>
            <a:ext cx="5292501"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descr="Immagine che contiene testo&#10;&#10;Descrizione generata automaticamente">
            <a:extLst>
              <a:ext uri="{FF2B5EF4-FFF2-40B4-BE49-F238E27FC236}">
                <a16:creationId xmlns:a16="http://schemas.microsoft.com/office/drawing/2014/main" id="{46779CE1-15BC-A242-823D-786900CE112A}"/>
              </a:ext>
            </a:extLst>
          </p:cNvPr>
          <p:cNvPicPr>
            <a:picLocks noChangeAspect="1"/>
          </p:cNvPicPr>
          <p:nvPr/>
        </p:nvPicPr>
        <p:blipFill>
          <a:blip r:embed="rId3"/>
          <a:stretch>
            <a:fillRect/>
          </a:stretch>
        </p:blipFill>
        <p:spPr>
          <a:xfrm>
            <a:off x="425058" y="2573383"/>
            <a:ext cx="4934932" cy="977084"/>
          </a:xfrm>
          <a:prstGeom prst="rect">
            <a:avLst/>
          </a:prstGeom>
        </p:spPr>
      </p:pic>
      <p:sp>
        <p:nvSpPr>
          <p:cNvPr id="14"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egnaposto contenuto 2">
            <a:extLst>
              <a:ext uri="{FF2B5EF4-FFF2-40B4-BE49-F238E27FC236}">
                <a16:creationId xmlns:a16="http://schemas.microsoft.com/office/drawing/2014/main" id="{E6C942DB-0AFF-E64F-9128-A7348852F0D6}"/>
              </a:ext>
            </a:extLst>
          </p:cNvPr>
          <p:cNvSpPr>
            <a:spLocks noGrp="1"/>
          </p:cNvSpPr>
          <p:nvPr>
            <p:ph idx="1"/>
          </p:nvPr>
        </p:nvSpPr>
        <p:spPr>
          <a:xfrm>
            <a:off x="6021989" y="917725"/>
            <a:ext cx="2568554" cy="4852362"/>
          </a:xfrm>
        </p:spPr>
        <p:txBody>
          <a:bodyPr anchor="ctr">
            <a:normAutofit/>
          </a:bodyPr>
          <a:lstStyle/>
          <a:p>
            <a:r>
              <a:rPr lang="it-IT" sz="1700" dirty="0">
                <a:solidFill>
                  <a:srgbClr val="FFFFFF"/>
                </a:solidFill>
              </a:rPr>
              <a:t>Dato che il denominatore di </a:t>
            </a:r>
            <a:r>
              <a:rPr lang="it-IT" sz="1700" dirty="0" err="1">
                <a:solidFill>
                  <a:srgbClr val="FFFFFF"/>
                </a:solidFill>
              </a:rPr>
              <a:t>eq</a:t>
            </a:r>
            <a:r>
              <a:rPr lang="it-IT" sz="1700" dirty="0">
                <a:solidFill>
                  <a:srgbClr val="FFFFFF"/>
                </a:solidFill>
              </a:rPr>
              <a:t>. 7.6 e 7.7 è identico, rapportando l’una all’altra lo si semplifica, e si ottiene  la </a:t>
            </a:r>
            <a:r>
              <a:rPr lang="it-IT" sz="1700" b="1" dirty="0">
                <a:solidFill>
                  <a:srgbClr val="FFFFFF"/>
                </a:solidFill>
              </a:rPr>
              <a:t>forma a rapporti della regola di </a:t>
            </a:r>
            <a:r>
              <a:rPr lang="it-IT" sz="1700" b="1" dirty="0" err="1">
                <a:solidFill>
                  <a:srgbClr val="FFFFFF"/>
                </a:solidFill>
              </a:rPr>
              <a:t>Bayes</a:t>
            </a:r>
            <a:r>
              <a:rPr lang="it-IT" sz="1700" dirty="0">
                <a:solidFill>
                  <a:srgbClr val="FFFFFF"/>
                </a:solidFill>
              </a:rPr>
              <a:t> </a:t>
            </a:r>
          </a:p>
        </p:txBody>
      </p:sp>
      <p:pic>
        <p:nvPicPr>
          <p:cNvPr id="7" name="Immagine 6">
            <a:extLst>
              <a:ext uri="{FF2B5EF4-FFF2-40B4-BE49-F238E27FC236}">
                <a16:creationId xmlns:a16="http://schemas.microsoft.com/office/drawing/2014/main" id="{9633AB27-4871-8546-93B8-24822963B578}"/>
              </a:ext>
            </a:extLst>
          </p:cNvPr>
          <p:cNvPicPr>
            <a:picLocks noChangeAspect="1"/>
          </p:cNvPicPr>
          <p:nvPr/>
        </p:nvPicPr>
        <p:blipFill>
          <a:blip r:embed="rId4"/>
          <a:stretch>
            <a:fillRect/>
          </a:stretch>
        </p:blipFill>
        <p:spPr>
          <a:xfrm>
            <a:off x="681612" y="4116472"/>
            <a:ext cx="4368800" cy="596900"/>
          </a:xfrm>
          <a:prstGeom prst="rect">
            <a:avLst/>
          </a:prstGeom>
        </p:spPr>
      </p:pic>
      <p:pic>
        <p:nvPicPr>
          <p:cNvPr id="9" name="Immagine 8">
            <a:extLst>
              <a:ext uri="{FF2B5EF4-FFF2-40B4-BE49-F238E27FC236}">
                <a16:creationId xmlns:a16="http://schemas.microsoft.com/office/drawing/2014/main" id="{5B3BAF4F-C300-5C44-BEBD-56D2B460E743}"/>
              </a:ext>
            </a:extLst>
          </p:cNvPr>
          <p:cNvPicPr>
            <a:picLocks noChangeAspect="1"/>
          </p:cNvPicPr>
          <p:nvPr/>
        </p:nvPicPr>
        <p:blipFill>
          <a:blip r:embed="rId5"/>
          <a:stretch>
            <a:fillRect/>
          </a:stretch>
        </p:blipFill>
        <p:spPr>
          <a:xfrm>
            <a:off x="393192" y="5387472"/>
            <a:ext cx="5054779" cy="375820"/>
          </a:xfrm>
          <a:prstGeom prst="rect">
            <a:avLst/>
          </a:prstGeom>
        </p:spPr>
      </p:pic>
    </p:spTree>
    <p:extLst>
      <p:ext uri="{BB962C8B-B14F-4D97-AF65-F5344CB8AC3E}">
        <p14:creationId xmlns:p14="http://schemas.microsoft.com/office/powerpoint/2010/main" val="26891778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F6BF70-C7D1-4AF9-8DB4-BEEB8A9C35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D3CF93B-E7F6-3141-A8CB-6AC3C3FE0FAA}"/>
              </a:ext>
            </a:extLst>
          </p:cNvPr>
          <p:cNvSpPr>
            <a:spLocks noGrp="1"/>
          </p:cNvSpPr>
          <p:nvPr>
            <p:ph type="title"/>
          </p:nvPr>
        </p:nvSpPr>
        <p:spPr>
          <a:xfrm>
            <a:off x="483798" y="1097280"/>
            <a:ext cx="2847230" cy="4666207"/>
          </a:xfrm>
        </p:spPr>
        <p:txBody>
          <a:bodyPr anchor="ctr">
            <a:normAutofit/>
          </a:bodyPr>
          <a:lstStyle/>
          <a:p>
            <a:r>
              <a:rPr lang="it-IT" sz="4200" dirty="0"/>
              <a:t>Trasformare </a:t>
            </a:r>
            <a:r>
              <a:rPr lang="it-IT" sz="4200" dirty="0" err="1"/>
              <a:t>odd</a:t>
            </a:r>
            <a:r>
              <a:rPr lang="it-IT" sz="4200" dirty="0"/>
              <a:t> in probabilità</a:t>
            </a:r>
          </a:p>
        </p:txBody>
      </p:sp>
      <p:grpSp>
        <p:nvGrpSpPr>
          <p:cNvPr id="11" name="Group 10">
            <a:extLst>
              <a:ext uri="{FF2B5EF4-FFF2-40B4-BE49-F238E27FC236}">
                <a16:creationId xmlns:a16="http://schemas.microsoft.com/office/drawing/2014/main" id="{0C66A8B6-1F6E-4FCC-93B9-B9986B6FD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932" y="5945955"/>
            <a:ext cx="9082028" cy="525780"/>
            <a:chOff x="82576" y="5945955"/>
            <a:chExt cx="12109423" cy="525780"/>
          </a:xfrm>
        </p:grpSpPr>
        <p:sp>
          <p:nvSpPr>
            <p:cNvPr id="12" name="Rectangle 11">
              <a:extLst>
                <a:ext uri="{FF2B5EF4-FFF2-40B4-BE49-F238E27FC236}">
                  <a16:creationId xmlns:a16="http://schemas.microsoft.com/office/drawing/2014/main" id="{CAF7C4FD-65AD-4BBE-886A-D2E923F94C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336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BA8278B-6DF7-481F-B1FA-FFE7D6C3C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Segnaposto contenuto 2">
            <a:extLst>
              <a:ext uri="{FF2B5EF4-FFF2-40B4-BE49-F238E27FC236}">
                <a16:creationId xmlns:a16="http://schemas.microsoft.com/office/drawing/2014/main" id="{F0659192-4D5B-4D05-8A3F-DF44C8BBFB5D}"/>
              </a:ext>
            </a:extLst>
          </p:cNvPr>
          <p:cNvGraphicFramePr>
            <a:graphicFrameLocks noGrp="1"/>
          </p:cNvGraphicFramePr>
          <p:nvPr>
            <p:ph idx="1"/>
            <p:extLst>
              <p:ext uri="{D42A27DB-BD31-4B8C-83A1-F6EECF244321}">
                <p14:modId xmlns:p14="http://schemas.microsoft.com/office/powerpoint/2010/main" val="3040261176"/>
              </p:ext>
            </p:extLst>
          </p:nvPr>
        </p:nvGraphicFramePr>
        <p:xfrm>
          <a:off x="4073652" y="1014153"/>
          <a:ext cx="4438638" cy="4979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96911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C1E43684-D143-BC47-8FE0-00BDB29DE87F}"/>
              </a:ext>
            </a:extLst>
          </p:cNvPr>
          <p:cNvSpPr>
            <a:spLocks noGrp="1"/>
          </p:cNvSpPr>
          <p:nvPr>
            <p:ph type="title"/>
          </p:nvPr>
        </p:nvSpPr>
        <p:spPr>
          <a:xfrm>
            <a:off x="582930" y="731519"/>
            <a:ext cx="2133893" cy="3237579"/>
          </a:xfrm>
        </p:spPr>
        <p:txBody>
          <a:bodyPr>
            <a:normAutofit/>
          </a:bodyPr>
          <a:lstStyle/>
          <a:p>
            <a:r>
              <a:rPr lang="it-IT" sz="2800">
                <a:solidFill>
                  <a:srgbClr val="FFFFFF"/>
                </a:solidFill>
              </a:rPr>
              <a:t>L’importanza delle priori</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C17989A6-D340-AD49-9574-ACF1D0289513}"/>
              </a:ext>
            </a:extLst>
          </p:cNvPr>
          <p:cNvSpPr>
            <a:spLocks noGrp="1"/>
          </p:cNvSpPr>
          <p:nvPr>
            <p:ph idx="1"/>
          </p:nvPr>
        </p:nvSpPr>
        <p:spPr>
          <a:xfrm>
            <a:off x="3284781" y="686862"/>
            <a:ext cx="5278194" cy="5475129"/>
          </a:xfrm>
        </p:spPr>
        <p:txBody>
          <a:bodyPr anchor="ctr">
            <a:normAutofit/>
          </a:bodyPr>
          <a:lstStyle/>
          <a:p>
            <a:r>
              <a:rPr lang="it-IT" sz="2300"/>
              <a:t>Se avessimo saputo che Antonio è un forte fumatore, avremmo alzato la priori p(H</a:t>
            </a:r>
            <a:r>
              <a:rPr lang="it-IT" sz="2300" baseline="-25000"/>
              <a:t>can</a:t>
            </a:r>
            <a:r>
              <a:rPr lang="it-IT" sz="2300"/>
              <a:t>)</a:t>
            </a:r>
          </a:p>
          <a:p>
            <a:r>
              <a:rPr lang="it-IT" sz="2300"/>
              <a:t>Lo stesso, se lo avessimo sentito tossire non per strada, ma nella corsia di un reparto di oncologia. </a:t>
            </a:r>
          </a:p>
          <a:p>
            <a:r>
              <a:rPr lang="it-IT" sz="2300"/>
              <a:t>Le probabilità a posteriori sono proporzionali sia alle likelihood dei dati, sia alle priori: entrambe hanno pari importanza</a:t>
            </a:r>
          </a:p>
        </p:txBody>
      </p:sp>
    </p:spTree>
    <p:extLst>
      <p:ext uri="{BB962C8B-B14F-4D97-AF65-F5344CB8AC3E}">
        <p14:creationId xmlns:p14="http://schemas.microsoft.com/office/powerpoint/2010/main" val="31579547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659" y="321732"/>
            <a:ext cx="5293730" cy="1964266"/>
          </a:xfrm>
          <a:prstGeom prst="rect">
            <a:avLst/>
          </a:prstGeom>
          <a:solidFill>
            <a:srgbClr val="5039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p:cNvSpPr>
            <a:spLocks noGrp="1"/>
          </p:cNvSpPr>
          <p:nvPr>
            <p:ph type="title"/>
          </p:nvPr>
        </p:nvSpPr>
        <p:spPr>
          <a:xfrm>
            <a:off x="393192" y="516804"/>
            <a:ext cx="4945641" cy="1625210"/>
          </a:xfrm>
        </p:spPr>
        <p:txBody>
          <a:bodyPr>
            <a:normAutofit/>
          </a:bodyPr>
          <a:lstStyle/>
          <a:p>
            <a:r>
              <a:rPr lang="it-IT">
                <a:solidFill>
                  <a:srgbClr val="FFFFFF"/>
                </a:solidFill>
              </a:rPr>
              <a:t>Likelihood ratio (LR)</a:t>
            </a:r>
          </a:p>
        </p:txBody>
      </p:sp>
      <p:sp>
        <p:nvSpPr>
          <p:cNvPr id="12" name="Rectangle 11">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6888" y="2432305"/>
            <a:ext cx="5292501"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descr="Immagine che contiene testo&#10;&#10;Descrizione generata automaticamente">
            <a:extLst>
              <a:ext uri="{FF2B5EF4-FFF2-40B4-BE49-F238E27FC236}">
                <a16:creationId xmlns:a16="http://schemas.microsoft.com/office/drawing/2014/main" id="{FDEAA855-E3F3-3F4B-A527-B42F777D6528}"/>
              </a:ext>
            </a:extLst>
          </p:cNvPr>
          <p:cNvPicPr>
            <a:picLocks noChangeAspect="1"/>
          </p:cNvPicPr>
          <p:nvPr/>
        </p:nvPicPr>
        <p:blipFill>
          <a:blip r:embed="rId2"/>
          <a:stretch>
            <a:fillRect/>
          </a:stretch>
        </p:blipFill>
        <p:spPr>
          <a:xfrm>
            <a:off x="425058" y="3971731"/>
            <a:ext cx="4934932" cy="1023998"/>
          </a:xfrm>
          <a:prstGeom prst="rect">
            <a:avLst/>
          </a:prstGeom>
        </p:spPr>
      </p:pic>
      <p:sp>
        <p:nvSpPr>
          <p:cNvPr id="14" name="Rectangle 13">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21732"/>
            <a:ext cx="3251710"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Segnaposto contenuto 2"/>
          <p:cNvSpPr>
            <a:spLocks noGrp="1"/>
          </p:cNvSpPr>
          <p:nvPr>
            <p:ph idx="1"/>
          </p:nvPr>
        </p:nvSpPr>
        <p:spPr>
          <a:xfrm>
            <a:off x="6021989" y="917725"/>
            <a:ext cx="2568554" cy="4852362"/>
          </a:xfrm>
        </p:spPr>
        <p:txBody>
          <a:bodyPr anchor="ctr">
            <a:normAutofit/>
          </a:bodyPr>
          <a:lstStyle/>
          <a:p>
            <a:r>
              <a:rPr lang="it-IT" sz="1700">
                <a:solidFill>
                  <a:srgbClr val="FFFFFF"/>
                </a:solidFill>
              </a:rPr>
              <a:t>“Rapporto di Bayes”, “Rapporto di verosimiglianza”</a:t>
            </a:r>
          </a:p>
          <a:p>
            <a:r>
              <a:rPr lang="it-IT" sz="1700">
                <a:solidFill>
                  <a:srgbClr val="FFFFFF"/>
                </a:solidFill>
              </a:rPr>
              <a:t>Classica </a:t>
            </a:r>
            <a:r>
              <a:rPr lang="it-IT" sz="1700" b="1">
                <a:solidFill>
                  <a:srgbClr val="FFFFFF"/>
                </a:solidFill>
              </a:rPr>
              <a:t>misura di supporto Bayesiano</a:t>
            </a:r>
          </a:p>
          <a:p>
            <a:r>
              <a:rPr lang="it-IT" sz="1700">
                <a:solidFill>
                  <a:srgbClr val="FFFFFF"/>
                </a:solidFill>
              </a:rPr>
              <a:t>Misura della diagnosticità di un dato verso un’ipotesi, rispetto al suo complemento</a:t>
            </a:r>
          </a:p>
          <a:p>
            <a:endParaRPr lang="it-IT" sz="1700">
              <a:solidFill>
                <a:srgbClr val="FFFFFF"/>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628650" y="963877"/>
            <a:ext cx="2620771" cy="4930246"/>
          </a:xfrm>
        </p:spPr>
        <p:txBody>
          <a:bodyPr>
            <a:normAutofit/>
          </a:bodyPr>
          <a:lstStyle/>
          <a:p>
            <a:pPr algn="r"/>
            <a:r>
              <a:rPr lang="it-IT">
                <a:solidFill>
                  <a:schemeClr val="accent1"/>
                </a:solidFill>
              </a:rPr>
              <a:t>Leggere gli LR</a:t>
            </a:r>
          </a:p>
        </p:txBody>
      </p:sp>
      <p:cxnSp>
        <p:nvCxnSpPr>
          <p:cNvPr id="15" name="Straight Connector 9">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490722"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Segnaposto contenuto 2"/>
          <p:cNvSpPr>
            <a:spLocks noGrp="1"/>
          </p:cNvSpPr>
          <p:nvPr>
            <p:ph idx="1"/>
          </p:nvPr>
        </p:nvSpPr>
        <p:spPr>
          <a:xfrm>
            <a:off x="3732023" y="963877"/>
            <a:ext cx="4783327" cy="4930246"/>
          </a:xfrm>
        </p:spPr>
        <p:txBody>
          <a:bodyPr anchor="ctr">
            <a:normAutofit/>
          </a:bodyPr>
          <a:lstStyle/>
          <a:p>
            <a:r>
              <a:rPr lang="it-IT" sz="2100"/>
              <a:t>Con LR&gt;1, la fiducia verso H cresce</a:t>
            </a:r>
          </a:p>
          <a:p>
            <a:pPr lvl="1"/>
            <a:r>
              <a:rPr lang="it-IT" sz="2100"/>
              <a:t>Il dato “conferma” l’ipotesi</a:t>
            </a:r>
          </a:p>
          <a:p>
            <a:r>
              <a:rPr lang="it-IT" sz="2100"/>
              <a:t>Con LR&lt;1, la fiducia in H si riduce</a:t>
            </a:r>
          </a:p>
          <a:p>
            <a:pPr lvl="1"/>
            <a:r>
              <a:rPr lang="it-IT" sz="2100"/>
              <a:t>Il dato “falsifica” l’ipotesi</a:t>
            </a:r>
          </a:p>
          <a:p>
            <a:r>
              <a:rPr lang="it-IT" sz="2100"/>
              <a:t>Se LR=1, la fiducia a priori in H né aumenta né si riduce</a:t>
            </a:r>
          </a:p>
          <a:p>
            <a:pPr lvl="1"/>
            <a:r>
              <a:rPr lang="it-IT" sz="2100"/>
              <a:t>Il dato non è rilevante</a:t>
            </a:r>
          </a:p>
          <a:p>
            <a:pPr lvl="1"/>
            <a:r>
              <a:rPr lang="it-IT" sz="2100"/>
              <a:t>Non è </a:t>
            </a:r>
            <a:r>
              <a:rPr lang="it-IT" sz="2100" i="1"/>
              <a:t>diagnostico </a:t>
            </a:r>
            <a:r>
              <a:rPr lang="it-IT" sz="2100"/>
              <a:t>verso H</a:t>
            </a:r>
          </a:p>
          <a:p>
            <a:pPr lvl="1"/>
            <a:endParaRPr lang="it-IT" sz="210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a:extLst>
              <a:ext uri="{FF2B5EF4-FFF2-40B4-BE49-F238E27FC236}">
                <a16:creationId xmlns:a16="http://schemas.microsoft.com/office/drawing/2014/main" id="{9A9074A3-F687-3849-807B-B9A81E026A10}"/>
              </a:ext>
            </a:extLst>
          </p:cNvPr>
          <p:cNvPicPr>
            <a:picLocks noGrp="1" noChangeAspect="1"/>
          </p:cNvPicPr>
          <p:nvPr>
            <p:ph idx="1"/>
          </p:nvPr>
        </p:nvPicPr>
        <p:blipFill>
          <a:blip r:embed="rId3"/>
          <a:stretch>
            <a:fillRect/>
          </a:stretch>
        </p:blipFill>
        <p:spPr>
          <a:xfrm>
            <a:off x="482600" y="1414972"/>
            <a:ext cx="8178799" cy="4028056"/>
          </a:xfrm>
          <a:prstGeom prst="rect">
            <a:avLst/>
          </a:prstGeom>
        </p:spPr>
      </p:pic>
    </p:spTree>
    <p:extLst>
      <p:ext uri="{BB962C8B-B14F-4D97-AF65-F5344CB8AC3E}">
        <p14:creationId xmlns:p14="http://schemas.microsoft.com/office/powerpoint/2010/main" val="11606148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F6BF70-C7D1-4AF9-8DB4-BEEB8A9C35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7AB22A6-3B08-CE4C-B57A-77DD7C00480A}"/>
              </a:ext>
            </a:extLst>
          </p:cNvPr>
          <p:cNvSpPr>
            <a:spLocks noGrp="1"/>
          </p:cNvSpPr>
          <p:nvPr>
            <p:ph type="title"/>
          </p:nvPr>
        </p:nvSpPr>
        <p:spPr>
          <a:xfrm>
            <a:off x="483798" y="1097280"/>
            <a:ext cx="2847230" cy="4666207"/>
          </a:xfrm>
        </p:spPr>
        <p:txBody>
          <a:bodyPr anchor="ctr">
            <a:normAutofit/>
          </a:bodyPr>
          <a:lstStyle/>
          <a:p>
            <a:r>
              <a:rPr lang="it-IT" sz="4200"/>
              <a:t>LR+ e LR-</a:t>
            </a:r>
          </a:p>
        </p:txBody>
      </p:sp>
      <p:grpSp>
        <p:nvGrpSpPr>
          <p:cNvPr id="11" name="Group 10">
            <a:extLst>
              <a:ext uri="{FF2B5EF4-FFF2-40B4-BE49-F238E27FC236}">
                <a16:creationId xmlns:a16="http://schemas.microsoft.com/office/drawing/2014/main" id="{0C66A8B6-1F6E-4FCC-93B9-B9986B6FD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932" y="5945955"/>
            <a:ext cx="9082028" cy="525780"/>
            <a:chOff x="82576" y="5945955"/>
            <a:chExt cx="12109423" cy="525780"/>
          </a:xfrm>
        </p:grpSpPr>
        <p:sp>
          <p:nvSpPr>
            <p:cNvPr id="12" name="Rectangle 11">
              <a:extLst>
                <a:ext uri="{FF2B5EF4-FFF2-40B4-BE49-F238E27FC236}">
                  <a16:creationId xmlns:a16="http://schemas.microsoft.com/office/drawing/2014/main" id="{CAF7C4FD-65AD-4BBE-886A-D2E923F94C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336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1BA8278B-6DF7-481F-B1FA-FFE7D6C3C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50279" y="587829"/>
            <a:ext cx="4878975"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Segnaposto contenuto 2">
            <a:extLst>
              <a:ext uri="{FF2B5EF4-FFF2-40B4-BE49-F238E27FC236}">
                <a16:creationId xmlns:a16="http://schemas.microsoft.com/office/drawing/2014/main" id="{4B17CD51-C721-477E-A0F7-A3FA06369EEF}"/>
              </a:ext>
            </a:extLst>
          </p:cNvPr>
          <p:cNvGraphicFramePr>
            <a:graphicFrameLocks noGrp="1"/>
          </p:cNvGraphicFramePr>
          <p:nvPr>
            <p:ph idx="1"/>
            <p:extLst>
              <p:ext uri="{D42A27DB-BD31-4B8C-83A1-F6EECF244321}">
                <p14:modId xmlns:p14="http://schemas.microsoft.com/office/powerpoint/2010/main" val="725195605"/>
              </p:ext>
            </p:extLst>
          </p:nvPr>
        </p:nvGraphicFramePr>
        <p:xfrm>
          <a:off x="4073652" y="1014153"/>
          <a:ext cx="4438638" cy="4979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37426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569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descr="Immagine che contiene tavolo&#10;&#10;Descrizione generata automaticamente">
            <a:extLst>
              <a:ext uri="{FF2B5EF4-FFF2-40B4-BE49-F238E27FC236}">
                <a16:creationId xmlns:a16="http://schemas.microsoft.com/office/drawing/2014/main" id="{FF95BA4B-567D-F24F-9D50-8B6155EA870D}"/>
              </a:ext>
            </a:extLst>
          </p:cNvPr>
          <p:cNvPicPr>
            <a:picLocks noGrp="1" noChangeAspect="1"/>
          </p:cNvPicPr>
          <p:nvPr>
            <p:ph idx="1"/>
          </p:nvPr>
        </p:nvPicPr>
        <p:blipFill>
          <a:blip r:embed="rId2"/>
          <a:stretch>
            <a:fillRect/>
          </a:stretch>
        </p:blipFill>
        <p:spPr>
          <a:xfrm>
            <a:off x="482600" y="1598995"/>
            <a:ext cx="8178799" cy="3660010"/>
          </a:xfrm>
          <a:prstGeom prst="rect">
            <a:avLst/>
          </a:prstGeom>
        </p:spPr>
      </p:pic>
    </p:spTree>
    <p:extLst>
      <p:ext uri="{BB962C8B-B14F-4D97-AF65-F5344CB8AC3E}">
        <p14:creationId xmlns:p14="http://schemas.microsoft.com/office/powerpoint/2010/main" val="35034367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ietre bianche impilate in equilibrio">
            <a:extLst>
              <a:ext uri="{FF2B5EF4-FFF2-40B4-BE49-F238E27FC236}">
                <a16:creationId xmlns:a16="http://schemas.microsoft.com/office/drawing/2014/main" id="{5A4392EC-B81F-4CA1-8FF1-2F99083FF4A5}"/>
              </a:ext>
            </a:extLst>
          </p:cNvPr>
          <p:cNvPicPr>
            <a:picLocks noChangeAspect="1"/>
          </p:cNvPicPr>
          <p:nvPr/>
        </p:nvPicPr>
        <p:blipFill rotWithShape="1">
          <a:blip r:embed="rId2">
            <a:alphaModFix/>
          </a:blip>
          <a:srcRect l="11000" r="-1" b="-1"/>
          <a:stretch/>
        </p:blipFill>
        <p:spPr>
          <a:xfrm>
            <a:off x="20" y="10"/>
            <a:ext cx="9143980" cy="6857990"/>
          </a:xfrm>
          <a:prstGeom prst="rect">
            <a:avLst/>
          </a:prstGeom>
        </p:spPr>
      </p:pic>
      <p:sp>
        <p:nvSpPr>
          <p:cNvPr id="9" name="Rectangle 8">
            <a:extLst>
              <a:ext uri="{FF2B5EF4-FFF2-40B4-BE49-F238E27FC236}">
                <a16:creationId xmlns:a16="http://schemas.microsoft.com/office/drawing/2014/main" id="{D38A241E-0395-41E5-8607-BAA2799A4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4892040"/>
            <a:ext cx="9143998" cy="1965960"/>
          </a:xfrm>
          <a:prstGeom prst="rect">
            <a:avLst/>
          </a:prstGeom>
          <a:solidFill>
            <a:schemeClr val="bg1">
              <a:alpha val="72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BC0BF0DB-09CD-9E43-AEBC-796403AC146D}"/>
              </a:ext>
            </a:extLst>
          </p:cNvPr>
          <p:cNvSpPr>
            <a:spLocks noGrp="1"/>
          </p:cNvSpPr>
          <p:nvPr>
            <p:ph type="title"/>
          </p:nvPr>
        </p:nvSpPr>
        <p:spPr>
          <a:xfrm>
            <a:off x="726948" y="5154168"/>
            <a:ext cx="5229903" cy="1261872"/>
          </a:xfrm>
        </p:spPr>
        <p:txBody>
          <a:bodyPr vert="horz" lIns="91440" tIns="45720" rIns="91440" bIns="45720" rtlCol="0" anchor="ctr">
            <a:normAutofit fontScale="90000"/>
          </a:bodyPr>
          <a:lstStyle/>
          <a:p>
            <a:pPr algn="l" defTabSz="914400">
              <a:lnSpc>
                <a:spcPct val="90000"/>
              </a:lnSpc>
            </a:pPr>
            <a:r>
              <a:rPr lang="en-US" sz="2600" dirty="0" err="1">
                <a:solidFill>
                  <a:schemeClr val="tx1">
                    <a:lumMod val="85000"/>
                    <a:lumOff val="15000"/>
                  </a:schemeClr>
                </a:solidFill>
              </a:rPr>
              <a:t>Metaipotesi</a:t>
            </a:r>
            <a:r>
              <a:rPr lang="en-US" sz="2600" dirty="0">
                <a:solidFill>
                  <a:schemeClr val="tx1">
                    <a:lumMod val="85000"/>
                    <a:lumOff val="15000"/>
                  </a:schemeClr>
                </a:solidFill>
              </a:rPr>
              <a:t> : </a:t>
            </a:r>
            <a:br>
              <a:rPr lang="en-US" sz="2600" dirty="0">
                <a:solidFill>
                  <a:schemeClr val="tx1">
                    <a:lumMod val="85000"/>
                    <a:lumOff val="15000"/>
                  </a:schemeClr>
                </a:solidFill>
              </a:rPr>
            </a:br>
            <a:r>
              <a:rPr lang="en-US" sz="2600" dirty="0">
                <a:solidFill>
                  <a:schemeClr val="tx1">
                    <a:lumMod val="85000"/>
                    <a:lumOff val="15000"/>
                  </a:schemeClr>
                </a:solidFill>
              </a:rPr>
              <a:t>le </a:t>
            </a:r>
            <a:r>
              <a:rPr lang="en-US" sz="2600" dirty="0" err="1">
                <a:solidFill>
                  <a:schemeClr val="tx1">
                    <a:lumMod val="85000"/>
                    <a:lumOff val="15000"/>
                  </a:schemeClr>
                </a:solidFill>
              </a:rPr>
              <a:t>gerarchie</a:t>
            </a:r>
            <a:r>
              <a:rPr lang="en-US" sz="2600" dirty="0">
                <a:solidFill>
                  <a:schemeClr val="tx1">
                    <a:lumMod val="85000"/>
                    <a:lumOff val="15000"/>
                  </a:schemeClr>
                </a:solidFill>
              </a:rPr>
              <a:t> di </a:t>
            </a:r>
            <a:r>
              <a:rPr lang="en-US" sz="2600" dirty="0" err="1">
                <a:solidFill>
                  <a:schemeClr val="tx1">
                    <a:lumMod val="85000"/>
                    <a:lumOff val="15000"/>
                  </a:schemeClr>
                </a:solidFill>
              </a:rPr>
              <a:t>livelli</a:t>
            </a:r>
            <a:r>
              <a:rPr lang="en-US" sz="2600" dirty="0">
                <a:solidFill>
                  <a:schemeClr val="tx1">
                    <a:lumMod val="85000"/>
                    <a:lumOff val="15000"/>
                  </a:schemeClr>
                </a:solidFill>
              </a:rPr>
              <a:t> </a:t>
            </a:r>
            <a:r>
              <a:rPr lang="en-US" sz="2600" dirty="0" err="1">
                <a:solidFill>
                  <a:schemeClr val="tx1">
                    <a:lumMod val="85000"/>
                    <a:lumOff val="15000"/>
                  </a:schemeClr>
                </a:solidFill>
              </a:rPr>
              <a:t>nelle</a:t>
            </a:r>
            <a:r>
              <a:rPr lang="en-US" sz="2600" dirty="0">
                <a:solidFill>
                  <a:schemeClr val="tx1">
                    <a:lumMod val="85000"/>
                    <a:lumOff val="15000"/>
                  </a:schemeClr>
                </a:solidFill>
              </a:rPr>
              <a:t> </a:t>
            </a:r>
            <a:r>
              <a:rPr lang="en-US" sz="2600" dirty="0" err="1">
                <a:solidFill>
                  <a:schemeClr val="tx1">
                    <a:lumMod val="85000"/>
                    <a:lumOff val="15000"/>
                  </a:schemeClr>
                </a:solidFill>
              </a:rPr>
              <a:t>inferenze</a:t>
            </a:r>
            <a:br>
              <a:rPr lang="en-US" sz="2600" dirty="0">
                <a:solidFill>
                  <a:schemeClr val="tx1">
                    <a:lumMod val="85000"/>
                    <a:lumOff val="15000"/>
                  </a:schemeClr>
                </a:solidFill>
              </a:rPr>
            </a:br>
            <a:r>
              <a:rPr lang="en-US" sz="2600" dirty="0" err="1">
                <a:solidFill>
                  <a:schemeClr val="tx1">
                    <a:lumMod val="85000"/>
                    <a:lumOff val="15000"/>
                  </a:schemeClr>
                </a:solidFill>
              </a:rPr>
              <a:t>bayesiane</a:t>
            </a:r>
            <a:r>
              <a:rPr lang="en-US" sz="2600" dirty="0">
                <a:solidFill>
                  <a:schemeClr val="tx1">
                    <a:lumMod val="85000"/>
                    <a:lumOff val="15000"/>
                  </a:schemeClr>
                </a:solidFill>
              </a:rPr>
              <a:t> (HBM), e come </a:t>
            </a:r>
            <a:r>
              <a:rPr lang="en-US" sz="2600" dirty="0" err="1">
                <a:solidFill>
                  <a:schemeClr val="tx1">
                    <a:lumMod val="85000"/>
                    <a:lumOff val="15000"/>
                  </a:schemeClr>
                </a:solidFill>
              </a:rPr>
              <a:t>modellano</a:t>
            </a:r>
            <a:r>
              <a:rPr lang="en-US" sz="2600" dirty="0">
                <a:solidFill>
                  <a:schemeClr val="tx1">
                    <a:lumMod val="85000"/>
                    <a:lumOff val="15000"/>
                  </a:schemeClr>
                </a:solidFill>
              </a:rPr>
              <a:t> </a:t>
            </a:r>
            <a:r>
              <a:rPr lang="en-US" sz="2600" dirty="0" err="1">
                <a:solidFill>
                  <a:schemeClr val="tx1">
                    <a:lumMod val="85000"/>
                    <a:lumOff val="15000"/>
                  </a:schemeClr>
                </a:solidFill>
              </a:rPr>
              <a:t>l’apprendimento</a:t>
            </a:r>
            <a:r>
              <a:rPr lang="en-US" sz="2600" dirty="0">
                <a:solidFill>
                  <a:schemeClr val="tx1">
                    <a:lumMod val="85000"/>
                    <a:lumOff val="15000"/>
                  </a:schemeClr>
                </a:solidFill>
              </a:rPr>
              <a:t> di </a:t>
            </a:r>
            <a:r>
              <a:rPr lang="en-US" sz="2600" dirty="0" err="1">
                <a:solidFill>
                  <a:schemeClr val="tx1">
                    <a:lumMod val="85000"/>
                    <a:lumOff val="15000"/>
                  </a:schemeClr>
                </a:solidFill>
              </a:rPr>
              <a:t>concetti</a:t>
            </a:r>
            <a:endParaRPr lang="en-US" sz="2600" dirty="0">
              <a:solidFill>
                <a:schemeClr val="tx1">
                  <a:lumMod val="85000"/>
                  <a:lumOff val="15000"/>
                </a:schemeClr>
              </a:solidFill>
            </a:endParaRPr>
          </a:p>
        </p:txBody>
      </p:sp>
      <p:cxnSp>
        <p:nvCxnSpPr>
          <p:cNvPr id="11" name="Straight Connector 10">
            <a:extLst>
              <a:ext uri="{FF2B5EF4-FFF2-40B4-BE49-F238E27FC236}">
                <a16:creationId xmlns:a16="http://schemas.microsoft.com/office/drawing/2014/main" id="{CE352288-84AD-4CA8-BCD5-76C29D34E1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6103620" y="5325066"/>
            <a:ext cx="0" cy="9144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2625780"/>
      </p:ext>
    </p:extLst>
  </p:cSld>
  <p:clrMapOvr>
    <a:overrideClrMapping bg1="dk1" tx1="lt1" bg2="dk2" tx2="lt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BE5684DE-E56E-DB49-92C1-97D76EDB6DB4}"/>
              </a:ext>
            </a:extLst>
          </p:cNvPr>
          <p:cNvSpPr>
            <a:spLocks noGrp="1"/>
          </p:cNvSpPr>
          <p:nvPr>
            <p:ph type="title"/>
          </p:nvPr>
        </p:nvSpPr>
        <p:spPr>
          <a:xfrm>
            <a:off x="582930" y="731519"/>
            <a:ext cx="2133893" cy="3237579"/>
          </a:xfrm>
        </p:spPr>
        <p:txBody>
          <a:bodyPr>
            <a:normAutofit/>
          </a:bodyPr>
          <a:lstStyle/>
          <a:p>
            <a:r>
              <a:rPr lang="it-IT" sz="3300">
                <a:solidFill>
                  <a:srgbClr val="FFFFFF"/>
                </a:solidFill>
              </a:rPr>
              <a:t>Approccio generativo</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4462735E-B5FC-5645-B766-D8358B27D1BA}"/>
              </a:ext>
            </a:extLst>
          </p:cNvPr>
          <p:cNvSpPr>
            <a:spLocks noGrp="1"/>
          </p:cNvSpPr>
          <p:nvPr>
            <p:ph idx="1"/>
          </p:nvPr>
        </p:nvSpPr>
        <p:spPr>
          <a:xfrm>
            <a:off x="3284781" y="686862"/>
            <a:ext cx="5278194" cy="5475129"/>
          </a:xfrm>
        </p:spPr>
        <p:txBody>
          <a:bodyPr anchor="ctr">
            <a:normAutofit/>
          </a:bodyPr>
          <a:lstStyle/>
          <a:p>
            <a:pPr>
              <a:lnSpc>
                <a:spcPct val="90000"/>
              </a:lnSpc>
            </a:pPr>
            <a:r>
              <a:rPr lang="it-IT" sz="2000"/>
              <a:t>L’approccio bayesiano è </a:t>
            </a:r>
            <a:r>
              <a:rPr lang="it-IT" sz="2000" b="1"/>
              <a:t>generativo</a:t>
            </a:r>
            <a:r>
              <a:rPr lang="it-IT" sz="2000"/>
              <a:t>: assume che i dati osservati siano </a:t>
            </a:r>
            <a:r>
              <a:rPr lang="it-IT" sz="2000" i="1"/>
              <a:t>generati </a:t>
            </a:r>
            <a:r>
              <a:rPr lang="it-IT" sz="2000"/>
              <a:t>da qualche processo o meccanismo sottostante. </a:t>
            </a:r>
          </a:p>
          <a:p>
            <a:pPr>
              <a:lnSpc>
                <a:spcPct val="90000"/>
              </a:lnSpc>
            </a:pPr>
            <a:r>
              <a:rPr lang="it-IT" sz="2000"/>
              <a:t>I meccanismi generativi possono essere reti causali bayesiane, ma anche altri meccanismi in grado di generare strutture</a:t>
            </a:r>
          </a:p>
          <a:p>
            <a:pPr>
              <a:lnSpc>
                <a:spcPct val="90000"/>
              </a:lnSpc>
            </a:pPr>
            <a:r>
              <a:rPr lang="it-IT" sz="2000"/>
              <a:t>Al primo livello di inferenza bayesiana si rivede la fiducia verso un modello generativo alla luce del presentarsi o non presentarsi dei dati che produce</a:t>
            </a:r>
          </a:p>
          <a:p>
            <a:pPr>
              <a:lnSpc>
                <a:spcPct val="90000"/>
              </a:lnSpc>
            </a:pPr>
            <a:r>
              <a:rPr lang="it-IT" sz="2000"/>
              <a:t>Al secondo livello, </a:t>
            </a:r>
            <a:r>
              <a:rPr lang="it-IT" sz="2000" b="1"/>
              <a:t>sulla base degli stessi dati</a:t>
            </a:r>
            <a:r>
              <a:rPr lang="it-IT" sz="2000"/>
              <a:t>, si revisiona la fiducia verso i possibili modelli generativi che possono aver generato quel modello generativo: le </a:t>
            </a:r>
            <a:r>
              <a:rPr lang="it-IT" sz="2000" b="1"/>
              <a:t>metaipotesi</a:t>
            </a:r>
          </a:p>
          <a:p>
            <a:pPr>
              <a:lnSpc>
                <a:spcPct val="90000"/>
              </a:lnSpc>
            </a:pPr>
            <a:r>
              <a:rPr lang="it-IT" sz="2000"/>
              <a:t>Per entrambi i livelli il motore inferenziale è la regola di Bayes.</a:t>
            </a:r>
          </a:p>
        </p:txBody>
      </p:sp>
    </p:spTree>
    <p:extLst>
      <p:ext uri="{BB962C8B-B14F-4D97-AF65-F5344CB8AC3E}">
        <p14:creationId xmlns:p14="http://schemas.microsoft.com/office/powerpoint/2010/main" val="86573800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C45EDF04-FECC-8142-99FE-4850DFF14583}"/>
              </a:ext>
            </a:extLst>
          </p:cNvPr>
          <p:cNvSpPr>
            <a:spLocks noGrp="1"/>
          </p:cNvSpPr>
          <p:nvPr>
            <p:ph type="title"/>
          </p:nvPr>
        </p:nvSpPr>
        <p:spPr>
          <a:xfrm>
            <a:off x="582930" y="731519"/>
            <a:ext cx="2133893" cy="3237579"/>
          </a:xfrm>
        </p:spPr>
        <p:txBody>
          <a:bodyPr>
            <a:normAutofit/>
          </a:bodyPr>
          <a:lstStyle/>
          <a:p>
            <a:r>
              <a:rPr lang="it-IT" sz="2300" dirty="0">
                <a:solidFill>
                  <a:srgbClr val="FFFFFF"/>
                </a:solidFill>
              </a:rPr>
              <a:t>Imparare a imparare di concetti</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83310802-DC2D-E244-A4ED-CD1CF7A28A63}"/>
              </a:ext>
            </a:extLst>
          </p:cNvPr>
          <p:cNvSpPr>
            <a:spLocks noGrp="1"/>
          </p:cNvSpPr>
          <p:nvPr>
            <p:ph idx="1"/>
          </p:nvPr>
        </p:nvSpPr>
        <p:spPr>
          <a:xfrm>
            <a:off x="3284781" y="686862"/>
            <a:ext cx="5278194" cy="5475129"/>
          </a:xfrm>
        </p:spPr>
        <p:txBody>
          <a:bodyPr anchor="ctr">
            <a:normAutofit/>
          </a:bodyPr>
          <a:lstStyle/>
          <a:p>
            <a:pPr>
              <a:lnSpc>
                <a:spcPct val="90000"/>
              </a:lnSpc>
            </a:pPr>
            <a:r>
              <a:rPr lang="it-IT" sz="2000" dirty="0"/>
              <a:t>L’ effetto «</a:t>
            </a:r>
            <a:r>
              <a:rPr lang="it-IT" sz="2000" dirty="0" err="1"/>
              <a:t>learning</a:t>
            </a:r>
            <a:r>
              <a:rPr lang="it-IT" sz="2000" dirty="0"/>
              <a:t> to </a:t>
            </a:r>
            <a:r>
              <a:rPr lang="it-IT" sz="2000" dirty="0" err="1"/>
              <a:t>learn</a:t>
            </a:r>
            <a:r>
              <a:rPr lang="it-IT" sz="2000" dirty="0"/>
              <a:t>» è il fenomeno che riduce gradualmente il numero di osservazioni, e il tempo, necessari a imparare un nuovo concetto, col crescere del numero di concetti simili già appresi</a:t>
            </a:r>
          </a:p>
          <a:p>
            <a:pPr>
              <a:lnSpc>
                <a:spcPct val="90000"/>
              </a:lnSpc>
            </a:pPr>
            <a:r>
              <a:rPr lang="it-IT" sz="2000" dirty="0"/>
              <a:t>Se il primo concetto di animali appreso da un bambino è  «gatto», e poi «cane», entrambi con un certo numero di osservazioni e associazioni, a quel punto gli serviranno molte meno osservazioni e associazioni per apprendere «papero» o «tartaruga»</a:t>
            </a:r>
          </a:p>
          <a:p>
            <a:pPr>
              <a:lnSpc>
                <a:spcPct val="90000"/>
              </a:lnSpc>
            </a:pPr>
            <a:r>
              <a:rPr lang="it-IT" sz="2000" dirty="0"/>
              <a:t>È un effetto noto da lungo tempo, e presente anche nelle scimmie antropoidi</a:t>
            </a:r>
          </a:p>
          <a:p>
            <a:pPr>
              <a:lnSpc>
                <a:spcPct val="90000"/>
              </a:lnSpc>
            </a:pPr>
            <a:r>
              <a:rPr lang="it-IT" sz="2000" dirty="0"/>
              <a:t>Il meccanismo della revisione di fiducia verso </a:t>
            </a:r>
            <a:r>
              <a:rPr lang="it-IT" sz="2000" dirty="0" err="1"/>
              <a:t>metaipotesi</a:t>
            </a:r>
            <a:r>
              <a:rPr lang="it-IT" sz="2000" dirty="0"/>
              <a:t> generative entro un HBM ne è la prima spiegazione computazionale</a:t>
            </a:r>
          </a:p>
        </p:txBody>
      </p:sp>
    </p:spTree>
    <p:extLst>
      <p:ext uri="{BB962C8B-B14F-4D97-AF65-F5344CB8AC3E}">
        <p14:creationId xmlns:p14="http://schemas.microsoft.com/office/powerpoint/2010/main" val="326755121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Segnaposto contenuto 4" descr="Immagine che contiene testo, parcheggio, automobile, screenshot&#10;&#10;Descrizione generata automaticamente">
            <a:extLst>
              <a:ext uri="{FF2B5EF4-FFF2-40B4-BE49-F238E27FC236}">
                <a16:creationId xmlns:a16="http://schemas.microsoft.com/office/drawing/2014/main" id="{D7FA44CF-663F-6147-80A8-CBD41FB647C8}"/>
              </a:ext>
            </a:extLst>
          </p:cNvPr>
          <p:cNvPicPr>
            <a:picLocks noGrp="1" noChangeAspect="1"/>
          </p:cNvPicPr>
          <p:nvPr>
            <p:ph idx="1"/>
          </p:nvPr>
        </p:nvPicPr>
        <p:blipFill>
          <a:blip r:embed="rId3"/>
          <a:stretch>
            <a:fillRect/>
          </a:stretch>
        </p:blipFill>
        <p:spPr>
          <a:xfrm>
            <a:off x="482600" y="1568324"/>
            <a:ext cx="8178799" cy="3721351"/>
          </a:xfrm>
          <a:prstGeom prst="rect">
            <a:avLst/>
          </a:prstGeom>
        </p:spPr>
      </p:pic>
      <p:cxnSp>
        <p:nvCxnSpPr>
          <p:cNvPr id="7" name="Connettore 2 6">
            <a:extLst>
              <a:ext uri="{FF2B5EF4-FFF2-40B4-BE49-F238E27FC236}">
                <a16:creationId xmlns:a16="http://schemas.microsoft.com/office/drawing/2014/main" id="{9B20C7B5-C3EC-384C-9973-59FE2FD90FAD}"/>
              </a:ext>
            </a:extLst>
          </p:cNvPr>
          <p:cNvCxnSpPr/>
          <p:nvPr/>
        </p:nvCxnSpPr>
        <p:spPr>
          <a:xfrm flipH="1">
            <a:off x="4820194" y="809897"/>
            <a:ext cx="470263" cy="875212"/>
          </a:xfrm>
          <a:prstGeom prst="straightConnector1">
            <a:avLst/>
          </a:prstGeom>
          <a:ln w="38100" cmpd="sng">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8" name="CasellaDiTesto 7">
            <a:extLst>
              <a:ext uri="{FF2B5EF4-FFF2-40B4-BE49-F238E27FC236}">
                <a16:creationId xmlns:a16="http://schemas.microsoft.com/office/drawing/2014/main" id="{711B26E6-DA42-D441-B9E4-FD36B5C3F329}"/>
              </a:ext>
            </a:extLst>
          </p:cNvPr>
          <p:cNvSpPr txBox="1"/>
          <p:nvPr/>
        </p:nvSpPr>
        <p:spPr>
          <a:xfrm>
            <a:off x="5290457" y="486731"/>
            <a:ext cx="3370942" cy="1754326"/>
          </a:xfrm>
          <a:prstGeom prst="rect">
            <a:avLst/>
          </a:prstGeom>
          <a:noFill/>
        </p:spPr>
        <p:txBody>
          <a:bodyPr wrap="square" rtlCol="0">
            <a:spAutoFit/>
          </a:bodyPr>
          <a:lstStyle/>
          <a:p>
            <a:r>
              <a:rPr lang="it-IT" b="1" dirty="0" err="1"/>
              <a:t>metaipotesi</a:t>
            </a:r>
            <a:r>
              <a:rPr lang="it-IT" dirty="0"/>
              <a:t>: insieme di meccanismi generativi che guidano la costruzione di tipologie di concetti; ciascuna </a:t>
            </a:r>
            <a:r>
              <a:rPr lang="it-IT" dirty="0" err="1"/>
              <a:t>metaipotesi</a:t>
            </a:r>
            <a:r>
              <a:rPr lang="it-IT" dirty="0"/>
              <a:t> ha la sua priori, detta «</a:t>
            </a:r>
            <a:r>
              <a:rPr lang="it-IT" dirty="0" err="1"/>
              <a:t>iperpriori</a:t>
            </a:r>
            <a:r>
              <a:rPr lang="it-IT" dirty="0"/>
              <a:t>»</a:t>
            </a:r>
          </a:p>
        </p:txBody>
      </p:sp>
      <p:cxnSp>
        <p:nvCxnSpPr>
          <p:cNvPr id="10" name="Connettore 2 9">
            <a:extLst>
              <a:ext uri="{FF2B5EF4-FFF2-40B4-BE49-F238E27FC236}">
                <a16:creationId xmlns:a16="http://schemas.microsoft.com/office/drawing/2014/main" id="{8CB3FFB9-36F2-6546-B9A3-4ECF8D3258D0}"/>
              </a:ext>
            </a:extLst>
          </p:cNvPr>
          <p:cNvCxnSpPr/>
          <p:nvPr/>
        </p:nvCxnSpPr>
        <p:spPr>
          <a:xfrm>
            <a:off x="2155371" y="1449977"/>
            <a:ext cx="535578" cy="1149532"/>
          </a:xfrm>
          <a:prstGeom prst="straightConnector1">
            <a:avLst/>
          </a:prstGeom>
          <a:ln w="38100" cmpd="sng">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1" name="Connettore 2 10">
            <a:extLst>
              <a:ext uri="{FF2B5EF4-FFF2-40B4-BE49-F238E27FC236}">
                <a16:creationId xmlns:a16="http://schemas.microsoft.com/office/drawing/2014/main" id="{50175A4F-94B8-F148-8856-0E8A469F7CA4}"/>
              </a:ext>
            </a:extLst>
          </p:cNvPr>
          <p:cNvCxnSpPr>
            <a:cxnSpLocks/>
          </p:cNvCxnSpPr>
          <p:nvPr/>
        </p:nvCxnSpPr>
        <p:spPr>
          <a:xfrm>
            <a:off x="2239190" y="1363894"/>
            <a:ext cx="1959429" cy="1353962"/>
          </a:xfrm>
          <a:prstGeom prst="straightConnector1">
            <a:avLst/>
          </a:prstGeom>
          <a:ln w="38100" cmpd="sng">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cxnSp>
        <p:nvCxnSpPr>
          <p:cNvPr id="12" name="Connettore 2 11">
            <a:extLst>
              <a:ext uri="{FF2B5EF4-FFF2-40B4-BE49-F238E27FC236}">
                <a16:creationId xmlns:a16="http://schemas.microsoft.com/office/drawing/2014/main" id="{59628A33-372F-F84D-99A2-527F8D0C57F9}"/>
              </a:ext>
            </a:extLst>
          </p:cNvPr>
          <p:cNvCxnSpPr>
            <a:cxnSpLocks/>
          </p:cNvCxnSpPr>
          <p:nvPr/>
        </p:nvCxnSpPr>
        <p:spPr>
          <a:xfrm>
            <a:off x="2466158" y="1247503"/>
            <a:ext cx="3046368" cy="1143000"/>
          </a:xfrm>
          <a:prstGeom prst="straightConnector1">
            <a:avLst/>
          </a:prstGeom>
          <a:ln w="38100" cmpd="sng">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15" name="CasellaDiTesto 14">
            <a:extLst>
              <a:ext uri="{FF2B5EF4-FFF2-40B4-BE49-F238E27FC236}">
                <a16:creationId xmlns:a16="http://schemas.microsoft.com/office/drawing/2014/main" id="{AC6F3DC1-2282-094D-B505-F5283AF7C606}"/>
              </a:ext>
            </a:extLst>
          </p:cNvPr>
          <p:cNvSpPr txBox="1"/>
          <p:nvPr/>
        </p:nvSpPr>
        <p:spPr>
          <a:xfrm>
            <a:off x="120560" y="150365"/>
            <a:ext cx="3370942" cy="1754326"/>
          </a:xfrm>
          <a:prstGeom prst="rect">
            <a:avLst/>
          </a:prstGeom>
          <a:noFill/>
        </p:spPr>
        <p:txBody>
          <a:bodyPr wrap="square" rtlCol="0">
            <a:spAutoFit/>
          </a:bodyPr>
          <a:lstStyle/>
          <a:p>
            <a:r>
              <a:rPr lang="it-IT" b="1" dirty="0"/>
              <a:t>ipotesi</a:t>
            </a:r>
            <a:r>
              <a:rPr lang="it-IT" dirty="0"/>
              <a:t>: sulla probabile natura dei concetti da apprendere; è un insieme di meccanismi generativi che genera i dati osservabili; la loro priori è guidata dalle </a:t>
            </a:r>
            <a:r>
              <a:rPr lang="it-IT" dirty="0" err="1"/>
              <a:t>metaipotesi</a:t>
            </a:r>
            <a:endParaRPr lang="it-IT" dirty="0"/>
          </a:p>
        </p:txBody>
      </p:sp>
      <p:cxnSp>
        <p:nvCxnSpPr>
          <p:cNvPr id="16" name="Connettore 2 15">
            <a:extLst>
              <a:ext uri="{FF2B5EF4-FFF2-40B4-BE49-F238E27FC236}">
                <a16:creationId xmlns:a16="http://schemas.microsoft.com/office/drawing/2014/main" id="{F61FFFED-1EEE-4144-870F-4D6145799EE5}"/>
              </a:ext>
            </a:extLst>
          </p:cNvPr>
          <p:cNvCxnSpPr>
            <a:cxnSpLocks/>
          </p:cNvCxnSpPr>
          <p:nvPr/>
        </p:nvCxnSpPr>
        <p:spPr>
          <a:xfrm flipH="1" flipV="1">
            <a:off x="1907178" y="5094515"/>
            <a:ext cx="888273" cy="744582"/>
          </a:xfrm>
          <a:prstGeom prst="straightConnector1">
            <a:avLst/>
          </a:prstGeom>
          <a:ln w="38100" cmpd="sng">
            <a:solidFill>
              <a:schemeClr val="accent6">
                <a:lumMod val="75000"/>
              </a:schemeClr>
            </a:solidFill>
            <a:tailEnd type="triangle"/>
          </a:ln>
        </p:spPr>
        <p:style>
          <a:lnRef idx="2">
            <a:schemeClr val="accent1"/>
          </a:lnRef>
          <a:fillRef idx="0">
            <a:schemeClr val="accent1"/>
          </a:fillRef>
          <a:effectRef idx="1">
            <a:schemeClr val="accent1"/>
          </a:effectRef>
          <a:fontRef idx="minor">
            <a:schemeClr val="tx1"/>
          </a:fontRef>
        </p:style>
      </p:cxnSp>
      <p:sp>
        <p:nvSpPr>
          <p:cNvPr id="20" name="CasellaDiTesto 19">
            <a:extLst>
              <a:ext uri="{FF2B5EF4-FFF2-40B4-BE49-F238E27FC236}">
                <a16:creationId xmlns:a16="http://schemas.microsoft.com/office/drawing/2014/main" id="{532F5392-ABA7-3F4B-8BCD-17EDF637F8E1}"/>
              </a:ext>
            </a:extLst>
          </p:cNvPr>
          <p:cNvSpPr txBox="1"/>
          <p:nvPr/>
        </p:nvSpPr>
        <p:spPr>
          <a:xfrm>
            <a:off x="2795451" y="5170940"/>
            <a:ext cx="6414226" cy="1754326"/>
          </a:xfrm>
          <a:prstGeom prst="rect">
            <a:avLst/>
          </a:prstGeom>
          <a:noFill/>
        </p:spPr>
        <p:txBody>
          <a:bodyPr wrap="square" rtlCol="0">
            <a:spAutoFit/>
          </a:bodyPr>
          <a:lstStyle/>
          <a:p>
            <a:r>
              <a:rPr lang="it-IT" dirty="0"/>
              <a:t>(tutti i nodi «biglia») </a:t>
            </a:r>
            <a:r>
              <a:rPr lang="it-IT" b="1" dirty="0"/>
              <a:t>DATI osservabili</a:t>
            </a:r>
            <a:r>
              <a:rPr lang="it-IT" dirty="0"/>
              <a:t>: i dati rafforzano la fiducia verso una ipotesi, consentendo di apprendere, come concetto, quello che ha «maggior probabilità» (salvo </a:t>
            </a:r>
            <a:r>
              <a:rPr lang="it-IT" dirty="0" err="1"/>
              <a:t>overfit</a:t>
            </a:r>
            <a:r>
              <a:rPr lang="it-IT" dirty="0"/>
              <a:t>) di aver generato quei dati; a loro volta, apprendere quel concetto </a:t>
            </a:r>
            <a:r>
              <a:rPr lang="it-IT" dirty="0" err="1"/>
              <a:t>retroaziona</a:t>
            </a:r>
            <a:r>
              <a:rPr lang="it-IT" dirty="0"/>
              <a:t> sulle </a:t>
            </a:r>
            <a:r>
              <a:rPr lang="it-IT" dirty="0" err="1"/>
              <a:t>metaipotesi</a:t>
            </a:r>
            <a:r>
              <a:rPr lang="it-IT" dirty="0"/>
              <a:t> modificando le </a:t>
            </a:r>
            <a:r>
              <a:rPr lang="it-IT" dirty="0" err="1"/>
              <a:t>iperpriori</a:t>
            </a:r>
            <a:r>
              <a:rPr lang="it-IT" dirty="0"/>
              <a:t>... Così facendo, cambia le priori degli altri concetti. </a:t>
            </a:r>
          </a:p>
        </p:txBody>
      </p:sp>
    </p:spTree>
    <p:extLst>
      <p:ext uri="{BB962C8B-B14F-4D97-AF65-F5344CB8AC3E}">
        <p14:creationId xmlns:p14="http://schemas.microsoft.com/office/powerpoint/2010/main" val="21935168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EAB2BA9-0128-834E-94E0-F451457E5101}"/>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Problema dell’overfit</a:t>
            </a:r>
          </a:p>
        </p:txBody>
      </p:sp>
      <p:graphicFrame>
        <p:nvGraphicFramePr>
          <p:cNvPr id="5" name="Segnaposto contenuto 2">
            <a:extLst>
              <a:ext uri="{FF2B5EF4-FFF2-40B4-BE49-F238E27FC236}">
                <a16:creationId xmlns:a16="http://schemas.microsoft.com/office/drawing/2014/main" id="{D5338714-EE0C-4994-A5D4-5E57E26A35CC}"/>
              </a:ext>
            </a:extLst>
          </p:cNvPr>
          <p:cNvGraphicFramePr>
            <a:graphicFrameLocks noGrp="1"/>
          </p:cNvGraphicFramePr>
          <p:nvPr>
            <p:ph idx="1"/>
            <p:extLst>
              <p:ext uri="{D42A27DB-BD31-4B8C-83A1-F6EECF244321}">
                <p14:modId xmlns:p14="http://schemas.microsoft.com/office/powerpoint/2010/main" val="379027344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645334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A2833AD-CCD3-B245-8D89-EC6E9791A19C}"/>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Esempio</a:t>
            </a:r>
          </a:p>
        </p:txBody>
      </p:sp>
      <p:graphicFrame>
        <p:nvGraphicFramePr>
          <p:cNvPr id="5" name="Segnaposto contenuto 2">
            <a:extLst>
              <a:ext uri="{FF2B5EF4-FFF2-40B4-BE49-F238E27FC236}">
                <a16:creationId xmlns:a16="http://schemas.microsoft.com/office/drawing/2014/main" id="{81E2B49E-6731-4287-ACD5-F40EAE4BFB86}"/>
              </a:ext>
            </a:extLst>
          </p:cNvPr>
          <p:cNvGraphicFramePr>
            <a:graphicFrameLocks noGrp="1"/>
          </p:cNvGraphicFramePr>
          <p:nvPr>
            <p:ph idx="1"/>
            <p:extLst>
              <p:ext uri="{D42A27DB-BD31-4B8C-83A1-F6EECF244321}">
                <p14:modId xmlns:p14="http://schemas.microsoft.com/office/powerpoint/2010/main" val="390289320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81903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 name="Titolo 1">
            <a:extLst>
              <a:ext uri="{FF2B5EF4-FFF2-40B4-BE49-F238E27FC236}">
                <a16:creationId xmlns:a16="http://schemas.microsoft.com/office/drawing/2014/main" id="{C45EDF04-FECC-8142-99FE-4850DFF14583}"/>
              </a:ext>
            </a:extLst>
          </p:cNvPr>
          <p:cNvSpPr>
            <a:spLocks noGrp="1"/>
          </p:cNvSpPr>
          <p:nvPr>
            <p:ph type="title"/>
          </p:nvPr>
        </p:nvSpPr>
        <p:spPr>
          <a:xfrm>
            <a:off x="582930" y="731519"/>
            <a:ext cx="2133893" cy="3237579"/>
          </a:xfrm>
        </p:spPr>
        <p:txBody>
          <a:bodyPr>
            <a:normAutofit/>
          </a:bodyPr>
          <a:lstStyle/>
          <a:p>
            <a:r>
              <a:rPr lang="it-IT" sz="2300" dirty="0" err="1">
                <a:solidFill>
                  <a:srgbClr val="FFFFFF"/>
                </a:solidFill>
              </a:rPr>
              <a:t>Trade</a:t>
            </a:r>
            <a:r>
              <a:rPr lang="it-IT" sz="2300" dirty="0">
                <a:solidFill>
                  <a:srgbClr val="FFFFFF"/>
                </a:solidFill>
              </a:rPr>
              <a:t>-off semplicità / </a:t>
            </a:r>
            <a:r>
              <a:rPr lang="it-IT" sz="2300" dirty="0" err="1">
                <a:solidFill>
                  <a:srgbClr val="FFFFFF"/>
                </a:solidFill>
              </a:rPr>
              <a:t>informatività</a:t>
            </a:r>
            <a:endParaRPr lang="it-IT" sz="2300" dirty="0">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Segnaposto contenuto 2">
            <a:extLst>
              <a:ext uri="{FF2B5EF4-FFF2-40B4-BE49-F238E27FC236}">
                <a16:creationId xmlns:a16="http://schemas.microsoft.com/office/drawing/2014/main" id="{83310802-DC2D-E244-A4ED-CD1CF7A28A63}"/>
              </a:ext>
            </a:extLst>
          </p:cNvPr>
          <p:cNvSpPr>
            <a:spLocks noGrp="1"/>
          </p:cNvSpPr>
          <p:nvPr>
            <p:ph idx="1"/>
          </p:nvPr>
        </p:nvSpPr>
        <p:spPr>
          <a:xfrm>
            <a:off x="3284781" y="686862"/>
            <a:ext cx="5278194" cy="5475129"/>
          </a:xfrm>
        </p:spPr>
        <p:txBody>
          <a:bodyPr anchor="ctr">
            <a:normAutofit/>
          </a:bodyPr>
          <a:lstStyle/>
          <a:p>
            <a:pPr>
              <a:lnSpc>
                <a:spcPct val="90000"/>
              </a:lnSpc>
            </a:pPr>
            <a:r>
              <a:rPr lang="it-IT" sz="2000" dirty="0"/>
              <a:t>H</a:t>
            </a:r>
            <a:r>
              <a:rPr lang="it-IT" sz="2000" baseline="-25000" dirty="0"/>
              <a:t>3</a:t>
            </a:r>
            <a:r>
              <a:rPr lang="it-IT" sz="2000" dirty="0"/>
              <a:t> è più complessa di H</a:t>
            </a:r>
            <a:r>
              <a:rPr lang="it-IT" sz="2000" baseline="-25000" dirty="0"/>
              <a:t>1</a:t>
            </a:r>
            <a:endParaRPr lang="it-IT" sz="2000" dirty="0"/>
          </a:p>
          <a:p>
            <a:pPr>
              <a:lnSpc>
                <a:spcPct val="90000"/>
              </a:lnSpc>
            </a:pPr>
            <a:r>
              <a:rPr lang="it-IT" sz="2000" dirty="0"/>
              <a:t>La misura formale è la complessità di </a:t>
            </a:r>
            <a:r>
              <a:rPr lang="it-IT" sz="2000" dirty="0" err="1"/>
              <a:t>Kolmogorov</a:t>
            </a:r>
            <a:r>
              <a:rPr lang="it-IT" sz="2000" dirty="0"/>
              <a:t>: </a:t>
            </a:r>
            <a:r>
              <a:rPr lang="it-IT" sz="2000" b="1" dirty="0"/>
              <a:t>lunghezza del programma più breve in grado di riscrivere l’ipotesi</a:t>
            </a:r>
          </a:p>
          <a:p>
            <a:pPr>
              <a:lnSpc>
                <a:spcPct val="90000"/>
              </a:lnSpc>
            </a:pPr>
            <a:r>
              <a:rPr lang="it-IT" sz="2000" dirty="0"/>
              <a:t>Qui basta notare che è più lunga, e prescrive più caratteristiche: rispetto a H1, richiede che il meccanismo che genera le ipotesi prenda una decisione in più: i numeri della terna devono essere inferiori a </a:t>
            </a:r>
            <a:r>
              <a:rPr lang="it-IT" sz="2000" b="1" dirty="0"/>
              <a:t>quale</a:t>
            </a:r>
            <a:r>
              <a:rPr lang="it-IT" sz="2000" dirty="0"/>
              <a:t> numero?</a:t>
            </a:r>
          </a:p>
          <a:p>
            <a:pPr>
              <a:lnSpc>
                <a:spcPct val="90000"/>
              </a:lnSpc>
            </a:pPr>
            <a:r>
              <a:rPr lang="it-IT" sz="2000" dirty="0"/>
              <a:t>Ma se il criterio fosse solo «preferisci la semplicità», genereremmo ipotesi semplicissime, anche se ben poco informative, come H</a:t>
            </a:r>
            <a:r>
              <a:rPr lang="it-IT" sz="2000" baseline="-25000" dirty="0"/>
              <a:t>4</a:t>
            </a:r>
            <a:r>
              <a:rPr lang="it-IT" sz="2000" dirty="0"/>
              <a:t> «tre numeri crescenti»</a:t>
            </a:r>
          </a:p>
          <a:p>
            <a:pPr>
              <a:lnSpc>
                <a:spcPct val="90000"/>
              </a:lnSpc>
            </a:pPr>
            <a:r>
              <a:rPr lang="it-IT" sz="2000" dirty="0"/>
              <a:t>Il meccanismo è un </a:t>
            </a:r>
            <a:r>
              <a:rPr lang="it-IT" sz="2000" b="1" dirty="0"/>
              <a:t>bilanciamento</a:t>
            </a:r>
            <a:r>
              <a:rPr lang="it-IT" sz="2000" dirty="0"/>
              <a:t>: si apprende il concetto che offre il miglior bilanciamento tra </a:t>
            </a:r>
            <a:r>
              <a:rPr lang="it-IT" sz="2000" dirty="0" err="1"/>
              <a:t>informatività</a:t>
            </a:r>
            <a:r>
              <a:rPr lang="it-IT" sz="2000" dirty="0"/>
              <a:t> (che alza le </a:t>
            </a:r>
            <a:r>
              <a:rPr lang="it-IT" sz="2000" dirty="0" err="1"/>
              <a:t>likelihood</a:t>
            </a:r>
            <a:r>
              <a:rPr lang="it-IT" sz="2000" dirty="0"/>
              <a:t> dei dati) e complessità (che abbassa la priori dell’ipotesi</a:t>
            </a:r>
          </a:p>
        </p:txBody>
      </p:sp>
    </p:spTree>
    <p:extLst>
      <p:ext uri="{BB962C8B-B14F-4D97-AF65-F5344CB8AC3E}">
        <p14:creationId xmlns:p14="http://schemas.microsoft.com/office/powerpoint/2010/main" val="253710158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6DF0F68A-64BF-4D43-BCF7-F8DB8E187FF1}"/>
              </a:ext>
            </a:extLst>
          </p:cNvPr>
          <p:cNvSpPr>
            <a:spLocks noGrp="1"/>
          </p:cNvSpPr>
          <p:nvPr>
            <p:ph type="title"/>
          </p:nvPr>
        </p:nvSpPr>
        <p:spPr>
          <a:xfrm>
            <a:off x="482601" y="623392"/>
            <a:ext cx="2522980" cy="1607060"/>
          </a:xfrm>
          <a:noFill/>
          <a:ln w="19050">
            <a:solidFill>
              <a:schemeClr val="tx1"/>
            </a:solidFill>
          </a:ln>
        </p:spPr>
        <p:txBody>
          <a:bodyPr wrap="square" anchor="ctr">
            <a:normAutofit fontScale="90000"/>
          </a:bodyPr>
          <a:lstStyle/>
          <a:p>
            <a:r>
              <a:rPr lang="it-IT" sz="2400" dirty="0"/>
              <a:t>L’accumulo delle osservazioni aumenta la fiducia verso ipotesi più specifiche</a:t>
            </a:r>
          </a:p>
        </p:txBody>
      </p:sp>
      <p:sp>
        <p:nvSpPr>
          <p:cNvPr id="9" name="Content Placeholder 8">
            <a:extLst>
              <a:ext uri="{FF2B5EF4-FFF2-40B4-BE49-F238E27FC236}">
                <a16:creationId xmlns:a16="http://schemas.microsoft.com/office/drawing/2014/main" id="{23AA3B01-4F83-4F81-92BC-24A868DF43A0}"/>
              </a:ext>
            </a:extLst>
          </p:cNvPr>
          <p:cNvSpPr>
            <a:spLocks noGrp="1"/>
          </p:cNvSpPr>
          <p:nvPr>
            <p:ph idx="1"/>
          </p:nvPr>
        </p:nvSpPr>
        <p:spPr>
          <a:xfrm>
            <a:off x="482601" y="2638043"/>
            <a:ext cx="2522980" cy="3415623"/>
          </a:xfrm>
        </p:spPr>
        <p:txBody>
          <a:bodyPr>
            <a:normAutofit fontScale="77500" lnSpcReduction="20000"/>
          </a:bodyPr>
          <a:lstStyle/>
          <a:p>
            <a:r>
              <a:rPr lang="en-US" sz="1700" dirty="0"/>
              <a:t>I </a:t>
            </a:r>
            <a:r>
              <a:rPr lang="en-US" sz="1700" dirty="0" err="1"/>
              <a:t>quadrati</a:t>
            </a:r>
            <a:r>
              <a:rPr lang="en-US" sz="1700" dirty="0"/>
              <a:t> </a:t>
            </a:r>
            <a:r>
              <a:rPr lang="en-US" sz="1700" dirty="0" err="1"/>
              <a:t>sono</a:t>
            </a:r>
            <a:r>
              <a:rPr lang="en-US" sz="1700" dirty="0"/>
              <a:t> </a:t>
            </a:r>
            <a:r>
              <a:rPr lang="en-US" sz="1700" dirty="0" err="1"/>
              <a:t>ipotesi</a:t>
            </a:r>
            <a:r>
              <a:rPr lang="en-US" sz="1700" dirty="0"/>
              <a:t>: tanto </a:t>
            </a:r>
            <a:r>
              <a:rPr lang="en-US" sz="1700" dirty="0" err="1"/>
              <a:t>più</a:t>
            </a:r>
            <a:r>
              <a:rPr lang="en-US" sz="1700" dirty="0"/>
              <a:t> </a:t>
            </a:r>
            <a:r>
              <a:rPr lang="en-US" sz="1700" dirty="0" err="1"/>
              <a:t>grandi</a:t>
            </a:r>
            <a:r>
              <a:rPr lang="en-US" sz="1700" dirty="0"/>
              <a:t>, tanto </a:t>
            </a:r>
            <a:r>
              <a:rPr lang="en-US" sz="1700" dirty="0" err="1"/>
              <a:t>meno</a:t>
            </a:r>
            <a:r>
              <a:rPr lang="en-US" sz="1700" dirty="0"/>
              <a:t> </a:t>
            </a:r>
            <a:r>
              <a:rPr lang="en-US" sz="1700" dirty="0" err="1"/>
              <a:t>specifici</a:t>
            </a:r>
            <a:r>
              <a:rPr lang="en-US" sz="1700" dirty="0"/>
              <a:t>, tanto </a:t>
            </a:r>
            <a:r>
              <a:rPr lang="en-US" sz="1700" dirty="0" err="1"/>
              <a:t>più</a:t>
            </a:r>
            <a:r>
              <a:rPr lang="en-US" sz="1700" dirty="0"/>
              <a:t> </a:t>
            </a:r>
            <a:r>
              <a:rPr lang="en-US" sz="1700" dirty="0" err="1"/>
              <a:t>è</a:t>
            </a:r>
            <a:r>
              <a:rPr lang="en-US" sz="1700" dirty="0"/>
              <a:t> </a:t>
            </a:r>
            <a:r>
              <a:rPr lang="en-US" sz="1700" dirty="0" err="1"/>
              <a:t>alta</a:t>
            </a:r>
            <a:r>
              <a:rPr lang="en-US" sz="1700" dirty="0"/>
              <a:t> la </a:t>
            </a:r>
            <a:r>
              <a:rPr lang="en-US" sz="1700" dirty="0" err="1"/>
              <a:t>loro</a:t>
            </a:r>
            <a:r>
              <a:rPr lang="en-US" sz="1700" dirty="0"/>
              <a:t> priori</a:t>
            </a:r>
          </a:p>
          <a:p>
            <a:r>
              <a:rPr lang="en-US" sz="1700" dirty="0"/>
              <a:t>I </a:t>
            </a:r>
            <a:r>
              <a:rPr lang="en-US" sz="1700" dirty="0" err="1"/>
              <a:t>punti</a:t>
            </a:r>
            <a:r>
              <a:rPr lang="en-US" sz="1700" dirty="0"/>
              <a:t> </a:t>
            </a:r>
            <a:r>
              <a:rPr lang="en-US" sz="1700" dirty="0" err="1"/>
              <a:t>sono</a:t>
            </a:r>
            <a:r>
              <a:rPr lang="en-US" sz="1700" dirty="0"/>
              <a:t> </a:t>
            </a:r>
            <a:r>
              <a:rPr lang="en-US" sz="1700" dirty="0" err="1"/>
              <a:t>osservazioni</a:t>
            </a:r>
            <a:endParaRPr lang="en-US" sz="1700" dirty="0"/>
          </a:p>
          <a:p>
            <a:r>
              <a:rPr lang="en-US" sz="1700" dirty="0"/>
              <a:t>I </a:t>
            </a:r>
            <a:r>
              <a:rPr lang="en-US" sz="1700" dirty="0" err="1"/>
              <a:t>tre</a:t>
            </a:r>
            <a:r>
              <a:rPr lang="en-US" sz="1700" dirty="0"/>
              <a:t> </a:t>
            </a:r>
            <a:r>
              <a:rPr lang="en-US" sz="1700" dirty="0" err="1"/>
              <a:t>quadrati</a:t>
            </a:r>
            <a:r>
              <a:rPr lang="en-US" sz="1700" dirty="0"/>
              <a:t> </a:t>
            </a:r>
            <a:r>
              <a:rPr lang="en-US" sz="1700" dirty="0" err="1"/>
              <a:t>neri</a:t>
            </a:r>
            <a:r>
              <a:rPr lang="en-US" sz="1700" dirty="0"/>
              <a:t> in </a:t>
            </a:r>
            <a:r>
              <a:rPr lang="en-US" sz="1700" dirty="0" err="1"/>
              <a:t>i</a:t>
            </a:r>
            <a:r>
              <a:rPr lang="en-US" sz="1700" dirty="0"/>
              <a:t> </a:t>
            </a:r>
            <a:r>
              <a:rPr lang="en-US" sz="1700" dirty="0" err="1"/>
              <a:t>sono</a:t>
            </a:r>
            <a:r>
              <a:rPr lang="en-US" sz="1700" dirty="0"/>
              <a:t> tutti </a:t>
            </a:r>
            <a:r>
              <a:rPr lang="en-US" sz="1700" dirty="0" err="1"/>
              <a:t>compatibili</a:t>
            </a:r>
            <a:r>
              <a:rPr lang="en-US" sz="1700" dirty="0"/>
              <a:t> con il </a:t>
            </a:r>
            <a:r>
              <a:rPr lang="en-US" sz="1700" dirty="0" err="1"/>
              <a:t>dato</a:t>
            </a:r>
            <a:r>
              <a:rPr lang="en-US" sz="1700" dirty="0"/>
              <a:t> </a:t>
            </a:r>
            <a:r>
              <a:rPr lang="en-US" sz="1700" dirty="0" err="1"/>
              <a:t>osservato</a:t>
            </a:r>
            <a:r>
              <a:rPr lang="en-US" sz="1700" dirty="0"/>
              <a:t>; un solo </a:t>
            </a:r>
            <a:r>
              <a:rPr lang="en-US" sz="1700" dirty="0" err="1"/>
              <a:t>dato</a:t>
            </a:r>
            <a:r>
              <a:rPr lang="en-US" sz="1700" dirty="0"/>
              <a:t> </a:t>
            </a:r>
            <a:r>
              <a:rPr lang="en-US" sz="1700" dirty="0" err="1"/>
              <a:t>permette</a:t>
            </a:r>
            <a:r>
              <a:rPr lang="en-US" sz="1700" dirty="0"/>
              <a:t> di </a:t>
            </a:r>
            <a:r>
              <a:rPr lang="en-US" sz="1700" dirty="0" err="1"/>
              <a:t>revisinare</a:t>
            </a:r>
            <a:r>
              <a:rPr lang="en-US" sz="1700" dirty="0"/>
              <a:t> la </a:t>
            </a:r>
            <a:r>
              <a:rPr lang="en-US" sz="1700" dirty="0" err="1"/>
              <a:t>loro</a:t>
            </a:r>
            <a:r>
              <a:rPr lang="en-US" sz="1700" dirty="0"/>
              <a:t> priori, in base </a:t>
            </a:r>
            <a:r>
              <a:rPr lang="en-US" sz="1700" dirty="0" err="1"/>
              <a:t>alla</a:t>
            </a:r>
            <a:r>
              <a:rPr lang="en-US" sz="1700" dirty="0"/>
              <a:t> </a:t>
            </a:r>
            <a:r>
              <a:rPr lang="en-US" sz="1700" dirty="0" err="1"/>
              <a:t>loro</a:t>
            </a:r>
            <a:r>
              <a:rPr lang="en-US" sz="1700" dirty="0"/>
              <a:t> likelihood, per </a:t>
            </a:r>
            <a:r>
              <a:rPr lang="en-US" sz="1700" dirty="0" err="1"/>
              <a:t>escludere</a:t>
            </a:r>
            <a:r>
              <a:rPr lang="en-US" sz="1700" dirty="0"/>
              <a:t> </a:t>
            </a:r>
            <a:r>
              <a:rPr lang="en-US" sz="1700" dirty="0" err="1"/>
              <a:t>i</a:t>
            </a:r>
            <a:r>
              <a:rPr lang="en-US" sz="1700" dirty="0"/>
              <a:t> </a:t>
            </a:r>
            <a:r>
              <a:rPr lang="en-US" sz="1700" dirty="0" err="1"/>
              <a:t>quadrati</a:t>
            </a:r>
            <a:r>
              <a:rPr lang="en-US" sz="1700" dirty="0"/>
              <a:t> </a:t>
            </a:r>
            <a:r>
              <a:rPr lang="en-US" sz="1700" dirty="0" err="1"/>
              <a:t>grigi</a:t>
            </a:r>
            <a:r>
              <a:rPr lang="en-US" sz="1700" dirty="0"/>
              <a:t>: ma non per </a:t>
            </a:r>
            <a:r>
              <a:rPr lang="en-US" sz="1700" dirty="0" err="1"/>
              <a:t>selezionare</a:t>
            </a:r>
            <a:r>
              <a:rPr lang="en-US" sz="1700" dirty="0"/>
              <a:t> </a:t>
            </a:r>
            <a:r>
              <a:rPr lang="en-US" sz="1700" dirty="0" err="1"/>
              <a:t>tra</a:t>
            </a:r>
            <a:r>
              <a:rPr lang="en-US" sz="1700" dirty="0"/>
              <a:t> </a:t>
            </a:r>
            <a:r>
              <a:rPr lang="en-US" sz="1700" dirty="0" err="1"/>
              <a:t>loro</a:t>
            </a:r>
            <a:endParaRPr lang="en-US" sz="1700" dirty="0"/>
          </a:p>
          <a:p>
            <a:r>
              <a:rPr lang="en-US" sz="1700" dirty="0" err="1"/>
              <a:t>L’accumulo</a:t>
            </a:r>
            <a:r>
              <a:rPr lang="en-US" sz="1700" dirty="0"/>
              <a:t> di </a:t>
            </a:r>
            <a:r>
              <a:rPr lang="en-US" sz="1700" dirty="0" err="1"/>
              <a:t>altri</a:t>
            </a:r>
            <a:r>
              <a:rPr lang="en-US" sz="1700" dirty="0"/>
              <a:t> due </a:t>
            </a:r>
            <a:r>
              <a:rPr lang="en-US" sz="1700" dirty="0" err="1"/>
              <a:t>dati</a:t>
            </a:r>
            <a:r>
              <a:rPr lang="en-US" sz="1700" dirty="0"/>
              <a:t> in ii, </a:t>
            </a:r>
            <a:r>
              <a:rPr lang="en-US" sz="1700" dirty="0" err="1"/>
              <a:t>pur</a:t>
            </a:r>
            <a:r>
              <a:rPr lang="en-US" sz="1700" dirty="0"/>
              <a:t> </a:t>
            </a:r>
            <a:r>
              <a:rPr lang="en-US" sz="1700" dirty="0" err="1"/>
              <a:t>ancora</a:t>
            </a:r>
            <a:r>
              <a:rPr lang="en-US" sz="1700" dirty="0"/>
              <a:t> </a:t>
            </a:r>
            <a:r>
              <a:rPr lang="en-US" sz="1700" dirty="0" err="1"/>
              <a:t>compatibili</a:t>
            </a:r>
            <a:r>
              <a:rPr lang="en-US" sz="1700" dirty="0"/>
              <a:t> con </a:t>
            </a:r>
            <a:r>
              <a:rPr lang="en-US" sz="1700" dirty="0" err="1"/>
              <a:t>tutte</a:t>
            </a:r>
            <a:r>
              <a:rPr lang="en-US" sz="1700" dirty="0"/>
              <a:t> le </a:t>
            </a:r>
            <a:r>
              <a:rPr lang="en-US" sz="1700" dirty="0" err="1"/>
              <a:t>ipotesi</a:t>
            </a:r>
            <a:r>
              <a:rPr lang="en-US" sz="1700" dirty="0"/>
              <a:t>, </a:t>
            </a:r>
            <a:r>
              <a:rPr lang="en-US" sz="1700" dirty="0" err="1"/>
              <a:t>permette</a:t>
            </a:r>
            <a:r>
              <a:rPr lang="en-US" sz="1700" dirty="0"/>
              <a:t> </a:t>
            </a:r>
            <a:r>
              <a:rPr lang="en-US" sz="1700" dirty="0" err="1"/>
              <a:t>all’ipotesi</a:t>
            </a:r>
            <a:r>
              <a:rPr lang="en-US" sz="1700" dirty="0"/>
              <a:t> con minor priori ma </a:t>
            </a:r>
            <a:r>
              <a:rPr lang="en-US" sz="1700" dirty="0" err="1"/>
              <a:t>maggiore</a:t>
            </a:r>
            <a:r>
              <a:rPr lang="en-US" sz="1700" dirty="0"/>
              <a:t> likelihood (il </a:t>
            </a:r>
            <a:r>
              <a:rPr lang="en-US" sz="1700" dirty="0" err="1"/>
              <a:t>quadrato</a:t>
            </a:r>
            <a:r>
              <a:rPr lang="en-US" sz="1700" dirty="0"/>
              <a:t> </a:t>
            </a:r>
            <a:r>
              <a:rPr lang="en-US" sz="1700" dirty="0" err="1"/>
              <a:t>più</a:t>
            </a:r>
            <a:r>
              <a:rPr lang="en-US" sz="1700" dirty="0"/>
              <a:t> piccolo) di </a:t>
            </a:r>
            <a:r>
              <a:rPr lang="en-US" sz="1700" dirty="0" err="1"/>
              <a:t>dominare</a:t>
            </a:r>
            <a:r>
              <a:rPr lang="en-US" sz="1700" dirty="0"/>
              <a:t> </a:t>
            </a:r>
            <a:r>
              <a:rPr lang="en-US" sz="1700" dirty="0" err="1"/>
              <a:t>su</a:t>
            </a:r>
            <a:r>
              <a:rPr lang="en-US" sz="1700" dirty="0"/>
              <a:t> </a:t>
            </a:r>
            <a:r>
              <a:rPr lang="en-US" sz="1700" dirty="0" err="1"/>
              <a:t>tutte</a:t>
            </a:r>
            <a:r>
              <a:rPr lang="en-US" sz="1700" dirty="0"/>
              <a:t> le </a:t>
            </a:r>
            <a:r>
              <a:rPr lang="en-US" sz="1700" dirty="0" err="1"/>
              <a:t>altre</a:t>
            </a:r>
            <a:endParaRPr lang="en-US" sz="1700" dirty="0"/>
          </a:p>
        </p:txBody>
      </p:sp>
      <p:pic>
        <p:nvPicPr>
          <p:cNvPr id="5" name="Segnaposto contenuto 4">
            <a:extLst>
              <a:ext uri="{FF2B5EF4-FFF2-40B4-BE49-F238E27FC236}">
                <a16:creationId xmlns:a16="http://schemas.microsoft.com/office/drawing/2014/main" id="{192EE078-1ACD-9047-B940-7FEA8F74DADE}"/>
              </a:ext>
            </a:extLst>
          </p:cNvPr>
          <p:cNvPicPr>
            <a:picLocks noChangeAspect="1"/>
          </p:cNvPicPr>
          <p:nvPr/>
        </p:nvPicPr>
        <p:blipFill>
          <a:blip r:embed="rId2"/>
          <a:stretch>
            <a:fillRect/>
          </a:stretch>
        </p:blipFill>
        <p:spPr>
          <a:xfrm>
            <a:off x="4843082" y="643467"/>
            <a:ext cx="2948557" cy="5410199"/>
          </a:xfrm>
          <a:prstGeom prst="rect">
            <a:avLst/>
          </a:prstGeom>
        </p:spPr>
      </p:pic>
    </p:spTree>
    <p:extLst>
      <p:ext uri="{BB962C8B-B14F-4D97-AF65-F5344CB8AC3E}">
        <p14:creationId xmlns:p14="http://schemas.microsoft.com/office/powerpoint/2010/main" val="2702422983"/>
      </p:ext>
    </p:extLst>
  </p:cSld>
  <p:clrMapOvr>
    <a:overrideClrMapping bg1="dk1" tx1="lt1" bg2="dk2" tx2="lt2" accent1="accent1" accent2="accent2" accent3="accent3" accent4="accent4" accent5="accent5" accent6="accent6" hlink="hlink" folHlink="folHlink"/>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05FEE9DE-0FD7-754C-ABD9-4C2B00BB8B59}"/>
              </a:ext>
            </a:extLst>
          </p:cNvPr>
          <p:cNvSpPr>
            <a:spLocks noGrp="1"/>
          </p:cNvSpPr>
          <p:nvPr>
            <p:ph type="title"/>
          </p:nvPr>
        </p:nvSpPr>
        <p:spPr>
          <a:xfrm>
            <a:off x="482601" y="623392"/>
            <a:ext cx="2522980" cy="1607060"/>
          </a:xfrm>
          <a:noFill/>
          <a:ln w="19050">
            <a:solidFill>
              <a:schemeClr val="tx1"/>
            </a:solidFill>
          </a:ln>
        </p:spPr>
        <p:txBody>
          <a:bodyPr wrap="square" anchor="ctr">
            <a:normAutofit/>
          </a:bodyPr>
          <a:lstStyle/>
          <a:p>
            <a:r>
              <a:rPr lang="it-IT" sz="2400" dirty="0" err="1"/>
              <a:t>Trade</a:t>
            </a:r>
            <a:r>
              <a:rPr lang="it-IT" sz="2400" dirty="0"/>
              <a:t> off </a:t>
            </a:r>
            <a:r>
              <a:rPr lang="it-IT" sz="2400" dirty="0" err="1"/>
              <a:t>informatività</a:t>
            </a:r>
            <a:r>
              <a:rPr lang="it-IT" sz="2400" dirty="0"/>
              <a:t>/complessità</a:t>
            </a:r>
          </a:p>
        </p:txBody>
      </p:sp>
      <p:sp>
        <p:nvSpPr>
          <p:cNvPr id="9" name="Content Placeholder 8">
            <a:extLst>
              <a:ext uri="{FF2B5EF4-FFF2-40B4-BE49-F238E27FC236}">
                <a16:creationId xmlns:a16="http://schemas.microsoft.com/office/drawing/2014/main" id="{206A42E6-B098-4270-89C1-7CC50DD4677B}"/>
              </a:ext>
            </a:extLst>
          </p:cNvPr>
          <p:cNvSpPr>
            <a:spLocks noGrp="1"/>
          </p:cNvSpPr>
          <p:nvPr>
            <p:ph idx="1"/>
          </p:nvPr>
        </p:nvSpPr>
        <p:spPr>
          <a:xfrm>
            <a:off x="482601" y="2638043"/>
            <a:ext cx="2522980" cy="3415623"/>
          </a:xfrm>
        </p:spPr>
        <p:txBody>
          <a:bodyPr>
            <a:normAutofit fontScale="85000" lnSpcReduction="20000"/>
          </a:bodyPr>
          <a:lstStyle/>
          <a:p>
            <a:r>
              <a:rPr lang="en-US" sz="1700" dirty="0" err="1"/>
              <a:t>i</a:t>
            </a:r>
            <a:r>
              <a:rPr lang="en-US" sz="1700" dirty="0"/>
              <a:t> </a:t>
            </a:r>
            <a:r>
              <a:rPr lang="en-US" sz="1700" dirty="0" err="1"/>
              <a:t>è</a:t>
            </a:r>
            <a:r>
              <a:rPr lang="en-US" sz="1700" dirty="0"/>
              <a:t> </a:t>
            </a:r>
            <a:r>
              <a:rPr lang="en-US" sz="1700" dirty="0" err="1"/>
              <a:t>compatibile</a:t>
            </a:r>
            <a:r>
              <a:rPr lang="en-US" sz="1700" dirty="0"/>
              <a:t> </a:t>
            </a:r>
            <a:r>
              <a:rPr lang="en-US" sz="1700" dirty="0" err="1"/>
              <a:t>coi</a:t>
            </a:r>
            <a:r>
              <a:rPr lang="en-US" sz="1700" dirty="0"/>
              <a:t> </a:t>
            </a:r>
            <a:r>
              <a:rPr lang="en-US" sz="1700" dirty="0" err="1"/>
              <a:t>dati</a:t>
            </a:r>
            <a:r>
              <a:rPr lang="en-US" sz="1700" dirty="0"/>
              <a:t>, </a:t>
            </a:r>
            <a:r>
              <a:rPr lang="en-US" sz="1700" dirty="0" err="1"/>
              <a:t>è</a:t>
            </a:r>
            <a:r>
              <a:rPr lang="en-US" sz="1700" dirty="0"/>
              <a:t> molto semplice (</a:t>
            </a:r>
            <a:r>
              <a:rPr lang="en-US" sz="1700" dirty="0" err="1"/>
              <a:t>alta</a:t>
            </a:r>
            <a:r>
              <a:rPr lang="en-US" sz="1700" dirty="0"/>
              <a:t> priori), ma li </a:t>
            </a:r>
            <a:r>
              <a:rPr lang="en-US" sz="1700" dirty="0" err="1"/>
              <a:t>predice</a:t>
            </a:r>
            <a:r>
              <a:rPr lang="en-US" sz="1700" dirty="0"/>
              <a:t> con </a:t>
            </a:r>
            <a:r>
              <a:rPr lang="en-US" sz="1700" dirty="0" err="1"/>
              <a:t>bassa</a:t>
            </a:r>
            <a:r>
              <a:rPr lang="en-US" sz="1700" dirty="0"/>
              <a:t> </a:t>
            </a:r>
            <a:r>
              <a:rPr lang="en-US" sz="1700" dirty="0" err="1"/>
              <a:t>precisione</a:t>
            </a:r>
            <a:r>
              <a:rPr lang="en-US" sz="1700" dirty="0"/>
              <a:t> (</a:t>
            </a:r>
            <a:r>
              <a:rPr lang="en-US" sz="1700" dirty="0" err="1"/>
              <a:t>bassa</a:t>
            </a:r>
            <a:r>
              <a:rPr lang="en-US" sz="1700" dirty="0"/>
              <a:t> likelihood)</a:t>
            </a:r>
          </a:p>
          <a:p>
            <a:r>
              <a:rPr lang="en-US" sz="1700" dirty="0"/>
              <a:t>ii </a:t>
            </a:r>
            <a:r>
              <a:rPr lang="en-US" sz="1700" dirty="0" err="1"/>
              <a:t>è</a:t>
            </a:r>
            <a:r>
              <a:rPr lang="en-US" sz="1700" dirty="0"/>
              <a:t> </a:t>
            </a:r>
            <a:r>
              <a:rPr lang="en-US" sz="1700" dirty="0" err="1"/>
              <a:t>più</a:t>
            </a:r>
            <a:r>
              <a:rPr lang="en-US" sz="1700" dirty="0"/>
              <a:t> </a:t>
            </a:r>
            <a:r>
              <a:rPr lang="en-US" sz="1700" dirty="0" err="1"/>
              <a:t>complessa</a:t>
            </a:r>
            <a:r>
              <a:rPr lang="en-US" sz="1700" dirty="0"/>
              <a:t> di </a:t>
            </a:r>
            <a:r>
              <a:rPr lang="en-US" sz="1700" dirty="0" err="1"/>
              <a:t>i</a:t>
            </a:r>
            <a:r>
              <a:rPr lang="en-US" sz="1700" dirty="0"/>
              <a:t> (priori </a:t>
            </a:r>
            <a:r>
              <a:rPr lang="en-US" sz="1700" dirty="0" err="1"/>
              <a:t>più</a:t>
            </a:r>
            <a:r>
              <a:rPr lang="en-US" sz="1700" dirty="0"/>
              <a:t> </a:t>
            </a:r>
            <a:r>
              <a:rPr lang="en-US" sz="1700" dirty="0" err="1"/>
              <a:t>bassa</a:t>
            </a:r>
            <a:r>
              <a:rPr lang="en-US" sz="1700" dirty="0"/>
              <a:t>), ma </a:t>
            </a:r>
            <a:r>
              <a:rPr lang="en-US" sz="1700" dirty="0" err="1"/>
              <a:t>prevede</a:t>
            </a:r>
            <a:r>
              <a:rPr lang="en-US" sz="1700" dirty="0"/>
              <a:t> </a:t>
            </a:r>
            <a:r>
              <a:rPr lang="en-US" sz="1700" dirty="0" err="1"/>
              <a:t>meglio</a:t>
            </a:r>
            <a:r>
              <a:rPr lang="en-US" sz="1700" dirty="0"/>
              <a:t> </a:t>
            </a:r>
            <a:r>
              <a:rPr lang="en-US" sz="1700" dirty="0" err="1"/>
              <a:t>i</a:t>
            </a:r>
            <a:r>
              <a:rPr lang="en-US" sz="1700" dirty="0"/>
              <a:t> </a:t>
            </a:r>
            <a:r>
              <a:rPr lang="en-US" sz="1700" dirty="0" err="1"/>
              <a:t>dati</a:t>
            </a:r>
            <a:r>
              <a:rPr lang="en-US" sz="1700" dirty="0"/>
              <a:t> (likelihood </a:t>
            </a:r>
            <a:r>
              <a:rPr lang="en-US" sz="1700" dirty="0" err="1"/>
              <a:t>più</a:t>
            </a:r>
            <a:r>
              <a:rPr lang="en-US" sz="1700" dirty="0"/>
              <a:t> </a:t>
            </a:r>
            <a:r>
              <a:rPr lang="en-US" sz="1700" dirty="0" err="1"/>
              <a:t>alta</a:t>
            </a:r>
            <a:r>
              <a:rPr lang="en-US" sz="1700" dirty="0"/>
              <a:t>)</a:t>
            </a:r>
          </a:p>
          <a:p>
            <a:r>
              <a:rPr lang="en-US" sz="1700" dirty="0"/>
              <a:t>iii </a:t>
            </a:r>
            <a:r>
              <a:rPr lang="en-US" sz="1700" dirty="0" err="1"/>
              <a:t>è</a:t>
            </a:r>
            <a:r>
              <a:rPr lang="en-US" sz="1700" dirty="0"/>
              <a:t> in overfit: </a:t>
            </a:r>
            <a:r>
              <a:rPr lang="en-US" sz="1700" dirty="0" err="1"/>
              <a:t>predice</a:t>
            </a:r>
            <a:r>
              <a:rPr lang="en-US" sz="1700" dirty="0"/>
              <a:t> </a:t>
            </a:r>
            <a:r>
              <a:rPr lang="en-US" sz="1700" dirty="0" err="1"/>
              <a:t>benissimo</a:t>
            </a:r>
            <a:r>
              <a:rPr lang="en-US" sz="1700" dirty="0"/>
              <a:t> </a:t>
            </a:r>
            <a:r>
              <a:rPr lang="en-US" sz="1700" dirty="0" err="1"/>
              <a:t>i</a:t>
            </a:r>
            <a:r>
              <a:rPr lang="en-US" sz="1700" dirty="0"/>
              <a:t> </a:t>
            </a:r>
            <a:r>
              <a:rPr lang="en-US" sz="1700" dirty="0" err="1"/>
              <a:t>dati</a:t>
            </a:r>
            <a:r>
              <a:rPr lang="en-US" sz="1700" dirty="0"/>
              <a:t> (</a:t>
            </a:r>
            <a:r>
              <a:rPr lang="en-US" sz="1700" dirty="0" err="1"/>
              <a:t>alta</a:t>
            </a:r>
            <a:r>
              <a:rPr lang="en-US" sz="1700" dirty="0"/>
              <a:t> likelihood), ma </a:t>
            </a:r>
            <a:r>
              <a:rPr lang="en-US" sz="1700" dirty="0" err="1"/>
              <a:t>è</a:t>
            </a:r>
            <a:r>
              <a:rPr lang="en-US" sz="1700" dirty="0"/>
              <a:t> </a:t>
            </a:r>
            <a:r>
              <a:rPr lang="en-US" sz="1700" dirty="0" err="1"/>
              <a:t>complicatissima</a:t>
            </a:r>
            <a:r>
              <a:rPr lang="en-US" sz="1700" dirty="0"/>
              <a:t> (</a:t>
            </a:r>
            <a:r>
              <a:rPr lang="en-US" sz="1700" dirty="0" err="1"/>
              <a:t>bassa</a:t>
            </a:r>
            <a:r>
              <a:rPr lang="en-US" sz="1700" dirty="0"/>
              <a:t> priori)</a:t>
            </a:r>
          </a:p>
          <a:p>
            <a:r>
              <a:rPr lang="en-US" sz="1700" dirty="0"/>
              <a:t>In </a:t>
            </a:r>
            <a:r>
              <a:rPr lang="en-US" sz="1700" dirty="0" err="1"/>
              <a:t>questo</a:t>
            </a:r>
            <a:r>
              <a:rPr lang="en-US" sz="1700" dirty="0"/>
              <a:t> </a:t>
            </a:r>
            <a:r>
              <a:rPr lang="en-US" sz="1700" dirty="0" err="1"/>
              <a:t>caso</a:t>
            </a:r>
            <a:r>
              <a:rPr lang="en-US" sz="1700" dirty="0"/>
              <a:t> </a:t>
            </a:r>
            <a:r>
              <a:rPr lang="en-US" sz="1700" dirty="0" err="1"/>
              <a:t>prevarrebbe</a:t>
            </a:r>
            <a:r>
              <a:rPr lang="en-US" sz="1700" dirty="0"/>
              <a:t> ii, </a:t>
            </a:r>
            <a:r>
              <a:rPr lang="en-US" sz="1700" dirty="0" err="1"/>
              <a:t>che</a:t>
            </a:r>
            <a:r>
              <a:rPr lang="en-US" sz="1700" dirty="0"/>
              <a:t> </a:t>
            </a:r>
            <a:r>
              <a:rPr lang="en-US" sz="1700" dirty="0" err="1"/>
              <a:t>bilancia</a:t>
            </a:r>
            <a:r>
              <a:rPr lang="en-US" sz="1700" dirty="0"/>
              <a:t> </a:t>
            </a:r>
            <a:r>
              <a:rPr lang="en-US" sz="1700" dirty="0" err="1"/>
              <a:t>meglio</a:t>
            </a:r>
            <a:r>
              <a:rPr lang="en-US" sz="1700" dirty="0"/>
              <a:t> </a:t>
            </a:r>
            <a:r>
              <a:rPr lang="en-US" sz="1700" dirty="0" err="1"/>
              <a:t>tra</a:t>
            </a:r>
            <a:r>
              <a:rPr lang="en-US" sz="1700" dirty="0"/>
              <a:t> </a:t>
            </a:r>
            <a:r>
              <a:rPr lang="en-US" sz="1700" dirty="0" err="1"/>
              <a:t>complessità</a:t>
            </a:r>
            <a:r>
              <a:rPr lang="en-US" sz="1700" dirty="0"/>
              <a:t> e </a:t>
            </a:r>
            <a:r>
              <a:rPr lang="en-US" sz="1700" dirty="0" err="1"/>
              <a:t>informatività</a:t>
            </a:r>
            <a:endParaRPr lang="en-US" sz="1700" dirty="0"/>
          </a:p>
        </p:txBody>
      </p:sp>
      <p:pic>
        <p:nvPicPr>
          <p:cNvPr id="5" name="Segnaposto contenuto 4">
            <a:extLst>
              <a:ext uri="{FF2B5EF4-FFF2-40B4-BE49-F238E27FC236}">
                <a16:creationId xmlns:a16="http://schemas.microsoft.com/office/drawing/2014/main" id="{A1BB7D3B-5E99-8E43-85EF-8012D966A903}"/>
              </a:ext>
            </a:extLst>
          </p:cNvPr>
          <p:cNvPicPr>
            <a:picLocks noChangeAspect="1"/>
          </p:cNvPicPr>
          <p:nvPr/>
        </p:nvPicPr>
        <p:blipFill>
          <a:blip r:embed="rId2"/>
          <a:stretch>
            <a:fillRect/>
          </a:stretch>
        </p:blipFill>
        <p:spPr>
          <a:xfrm>
            <a:off x="3973322" y="793756"/>
            <a:ext cx="4688077" cy="5109621"/>
          </a:xfrm>
          <a:prstGeom prst="rect">
            <a:avLst/>
          </a:prstGeom>
        </p:spPr>
      </p:pic>
    </p:spTree>
    <p:extLst>
      <p:ext uri="{BB962C8B-B14F-4D97-AF65-F5344CB8AC3E}">
        <p14:creationId xmlns:p14="http://schemas.microsoft.com/office/powerpoint/2010/main" val="1383174769"/>
      </p:ext>
    </p:extLst>
  </p:cSld>
  <p:clrMapOvr>
    <a:overrideClrMapping bg1="dk1" tx1="lt1" bg2="dk2" tx2="lt2" accent1="accent1" accent2="accent2" accent3="accent3" accent4="accent4" accent5="accent5" accent6="accent6" hlink="hlink" folHlink="folHlink"/>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0E23E021-A224-E54D-8E23-1EB3778D8BE0}"/>
              </a:ext>
            </a:extLst>
          </p:cNvPr>
          <p:cNvSpPr>
            <a:spLocks noGrp="1"/>
          </p:cNvSpPr>
          <p:nvPr>
            <p:ph type="title"/>
          </p:nvPr>
        </p:nvSpPr>
        <p:spPr>
          <a:xfrm>
            <a:off x="482601" y="623392"/>
            <a:ext cx="2522980" cy="1607060"/>
          </a:xfrm>
          <a:noFill/>
          <a:ln w="19050">
            <a:solidFill>
              <a:schemeClr val="tx1"/>
            </a:solidFill>
          </a:ln>
        </p:spPr>
        <p:txBody>
          <a:bodyPr wrap="square" anchor="ctr">
            <a:normAutofit/>
          </a:bodyPr>
          <a:lstStyle/>
          <a:p>
            <a:r>
              <a:rPr lang="it-IT" sz="2400" dirty="0"/>
              <a:t>Più dati si accumulano, più i concetti possono farsi specifici</a:t>
            </a:r>
          </a:p>
        </p:txBody>
      </p:sp>
      <p:sp>
        <p:nvSpPr>
          <p:cNvPr id="9" name="Content Placeholder 8">
            <a:extLst>
              <a:ext uri="{FF2B5EF4-FFF2-40B4-BE49-F238E27FC236}">
                <a16:creationId xmlns:a16="http://schemas.microsoft.com/office/drawing/2014/main" id="{501274E8-DF66-4446-BD61-33DD6E863D23}"/>
              </a:ext>
            </a:extLst>
          </p:cNvPr>
          <p:cNvSpPr>
            <a:spLocks noGrp="1"/>
          </p:cNvSpPr>
          <p:nvPr>
            <p:ph idx="1"/>
          </p:nvPr>
        </p:nvSpPr>
        <p:spPr>
          <a:xfrm>
            <a:off x="482601" y="2638043"/>
            <a:ext cx="2522980" cy="3415623"/>
          </a:xfrm>
        </p:spPr>
        <p:txBody>
          <a:bodyPr>
            <a:normAutofit fontScale="92500" lnSpcReduction="10000"/>
          </a:bodyPr>
          <a:lstStyle/>
          <a:p>
            <a:r>
              <a:rPr lang="en-US" sz="1700" dirty="0"/>
              <a:t>Il trade off </a:t>
            </a:r>
            <a:r>
              <a:rPr lang="en-US" sz="1700" dirty="0" err="1"/>
              <a:t>semplicità-informatività</a:t>
            </a:r>
            <a:r>
              <a:rPr lang="en-US" sz="1700" dirty="0"/>
              <a:t> </a:t>
            </a:r>
            <a:r>
              <a:rPr lang="en-US" sz="1700" dirty="0" err="1"/>
              <a:t>è</a:t>
            </a:r>
            <a:r>
              <a:rPr lang="en-US" sz="1700" dirty="0"/>
              <a:t> in </a:t>
            </a:r>
            <a:r>
              <a:rPr lang="en-US" sz="1700" dirty="0" err="1"/>
              <a:t>grado</a:t>
            </a:r>
            <a:r>
              <a:rPr lang="en-US" sz="1700" dirty="0"/>
              <a:t> di </a:t>
            </a:r>
            <a:r>
              <a:rPr lang="en-US" sz="1700" dirty="0" err="1"/>
              <a:t>spiegare</a:t>
            </a:r>
            <a:r>
              <a:rPr lang="en-US" sz="1700" dirty="0"/>
              <a:t> </a:t>
            </a:r>
            <a:r>
              <a:rPr lang="en-US" sz="1700" dirty="0" err="1"/>
              <a:t>che</a:t>
            </a:r>
            <a:r>
              <a:rPr lang="en-US" sz="1700" dirty="0"/>
              <a:t> </a:t>
            </a:r>
            <a:r>
              <a:rPr lang="en-US" sz="1700" dirty="0" err="1"/>
              <a:t>l’aumento</a:t>
            </a:r>
            <a:r>
              <a:rPr lang="en-US" sz="1700" dirty="0"/>
              <a:t> </a:t>
            </a:r>
            <a:r>
              <a:rPr lang="en-US" sz="1700" dirty="0" err="1"/>
              <a:t>delle</a:t>
            </a:r>
            <a:r>
              <a:rPr lang="en-US" sz="1700" dirty="0"/>
              <a:t> </a:t>
            </a:r>
            <a:r>
              <a:rPr lang="en-US" sz="1700" dirty="0" err="1"/>
              <a:t>osservazioni</a:t>
            </a:r>
            <a:r>
              <a:rPr lang="en-US" sz="1700" dirty="0"/>
              <a:t> </a:t>
            </a:r>
            <a:r>
              <a:rPr lang="en-US" sz="1700" dirty="0" err="1"/>
              <a:t>consente</a:t>
            </a:r>
            <a:r>
              <a:rPr lang="en-US" sz="1700" dirty="0"/>
              <a:t> di </a:t>
            </a:r>
            <a:r>
              <a:rPr lang="en-US" sz="1700" dirty="0" err="1"/>
              <a:t>apprendere</a:t>
            </a:r>
            <a:r>
              <a:rPr lang="en-US" sz="1700" dirty="0"/>
              <a:t> </a:t>
            </a:r>
            <a:r>
              <a:rPr lang="en-US" sz="1700" dirty="0" err="1"/>
              <a:t>concetti</a:t>
            </a:r>
            <a:r>
              <a:rPr lang="en-US" sz="1700" dirty="0"/>
              <a:t> via via </a:t>
            </a:r>
            <a:r>
              <a:rPr lang="en-US" sz="1700" dirty="0" err="1"/>
              <a:t>più</a:t>
            </a:r>
            <a:r>
              <a:rPr lang="en-US" sz="1700" dirty="0"/>
              <a:t> </a:t>
            </a:r>
            <a:r>
              <a:rPr lang="en-US" sz="1700" dirty="0" err="1"/>
              <a:t>complessi</a:t>
            </a:r>
            <a:r>
              <a:rPr lang="en-US" sz="1700" dirty="0"/>
              <a:t>.</a:t>
            </a:r>
          </a:p>
          <a:p>
            <a:r>
              <a:rPr lang="en-US" sz="1700" dirty="0"/>
              <a:t>Se </a:t>
            </a:r>
            <a:r>
              <a:rPr lang="en-US" sz="1700" dirty="0" err="1"/>
              <a:t>i</a:t>
            </a:r>
            <a:r>
              <a:rPr lang="en-US" sz="1700" dirty="0"/>
              <a:t> </a:t>
            </a:r>
            <a:r>
              <a:rPr lang="en-US" sz="1700" dirty="0" err="1"/>
              <a:t>dati</a:t>
            </a:r>
            <a:r>
              <a:rPr lang="en-US" sz="1700" dirty="0"/>
              <a:t> </a:t>
            </a:r>
            <a:r>
              <a:rPr lang="en-US" sz="1700" dirty="0" err="1"/>
              <a:t>fossero</a:t>
            </a:r>
            <a:r>
              <a:rPr lang="en-US" sz="1700" dirty="0"/>
              <a:t> </a:t>
            </a:r>
            <a:r>
              <a:rPr lang="en-US" sz="1700" dirty="0" err="1"/>
              <a:t>molti</a:t>
            </a:r>
            <a:r>
              <a:rPr lang="en-US" sz="1700" dirty="0"/>
              <a:t> di </a:t>
            </a:r>
            <a:r>
              <a:rPr lang="en-US" sz="1700" dirty="0" err="1"/>
              <a:t>più</a:t>
            </a:r>
            <a:r>
              <a:rPr lang="en-US" sz="1700" dirty="0"/>
              <a:t>, la </a:t>
            </a:r>
            <a:r>
              <a:rPr lang="en-US" sz="1700" dirty="0" err="1"/>
              <a:t>revisine</a:t>
            </a:r>
            <a:r>
              <a:rPr lang="en-US" sz="1700" dirty="0"/>
              <a:t> di fiducia verso </a:t>
            </a:r>
            <a:r>
              <a:rPr lang="en-US" sz="1700" dirty="0" err="1"/>
              <a:t>l’ipotesi</a:t>
            </a:r>
            <a:r>
              <a:rPr lang="en-US" sz="1700" dirty="0"/>
              <a:t> in overfit </a:t>
            </a:r>
            <a:r>
              <a:rPr lang="en-US" sz="1700" dirty="0" err="1"/>
              <a:t>sarebbe</a:t>
            </a:r>
            <a:r>
              <a:rPr lang="en-US" sz="1700" dirty="0"/>
              <a:t> in </a:t>
            </a:r>
            <a:r>
              <a:rPr lang="en-US" sz="1700" dirty="0" err="1"/>
              <a:t>grado</a:t>
            </a:r>
            <a:r>
              <a:rPr lang="en-US" sz="1700" dirty="0"/>
              <a:t> di </a:t>
            </a:r>
            <a:r>
              <a:rPr lang="en-US" sz="1700" dirty="0" err="1"/>
              <a:t>farla</a:t>
            </a:r>
            <a:r>
              <a:rPr lang="en-US" sz="1700" dirty="0"/>
              <a:t> </a:t>
            </a:r>
            <a:r>
              <a:rPr lang="en-US" sz="1700" dirty="0" err="1"/>
              <a:t>dominare</a:t>
            </a:r>
            <a:r>
              <a:rPr lang="en-US" sz="1700" dirty="0"/>
              <a:t> </a:t>
            </a:r>
            <a:r>
              <a:rPr lang="en-US" sz="1700" dirty="0" err="1"/>
              <a:t>sulle</a:t>
            </a:r>
            <a:r>
              <a:rPr lang="en-US" sz="1700" dirty="0"/>
              <a:t> </a:t>
            </a:r>
            <a:r>
              <a:rPr lang="en-US" sz="1700" dirty="0" err="1"/>
              <a:t>altre</a:t>
            </a:r>
            <a:r>
              <a:rPr lang="en-US" sz="1700" dirty="0"/>
              <a:t>, </a:t>
            </a:r>
            <a:r>
              <a:rPr lang="en-US" sz="1700" dirty="0" err="1"/>
              <a:t>nonostante</a:t>
            </a:r>
            <a:r>
              <a:rPr lang="en-US" sz="1700" dirty="0"/>
              <a:t> la </a:t>
            </a:r>
            <a:r>
              <a:rPr lang="en-US" sz="1700" dirty="0" err="1"/>
              <a:t>sua</a:t>
            </a:r>
            <a:r>
              <a:rPr lang="en-US" sz="1700" dirty="0"/>
              <a:t> </a:t>
            </a:r>
            <a:r>
              <a:rPr lang="en-US" sz="1700" dirty="0" err="1"/>
              <a:t>bassissima</a:t>
            </a:r>
            <a:r>
              <a:rPr lang="en-US" sz="1700" dirty="0"/>
              <a:t> priori</a:t>
            </a:r>
          </a:p>
        </p:txBody>
      </p:sp>
      <p:pic>
        <p:nvPicPr>
          <p:cNvPr id="5" name="Segnaposto contenuto 4">
            <a:extLst>
              <a:ext uri="{FF2B5EF4-FFF2-40B4-BE49-F238E27FC236}">
                <a16:creationId xmlns:a16="http://schemas.microsoft.com/office/drawing/2014/main" id="{CB7C868C-0891-4247-9921-AE165C2D32DA}"/>
              </a:ext>
            </a:extLst>
          </p:cNvPr>
          <p:cNvPicPr>
            <a:picLocks noChangeAspect="1"/>
          </p:cNvPicPr>
          <p:nvPr/>
        </p:nvPicPr>
        <p:blipFill>
          <a:blip r:embed="rId2"/>
          <a:stretch>
            <a:fillRect/>
          </a:stretch>
        </p:blipFill>
        <p:spPr>
          <a:xfrm>
            <a:off x="3973322" y="1046574"/>
            <a:ext cx="4688077" cy="4603985"/>
          </a:xfrm>
          <a:prstGeom prst="rect">
            <a:avLst/>
          </a:prstGeom>
        </p:spPr>
      </p:pic>
    </p:spTree>
    <p:extLst>
      <p:ext uri="{BB962C8B-B14F-4D97-AF65-F5344CB8AC3E}">
        <p14:creationId xmlns:p14="http://schemas.microsoft.com/office/powerpoint/2010/main" val="3586934750"/>
      </p:ext>
    </p:extLst>
  </p:cSld>
  <p:clrMapOvr>
    <a:overrideClrMapping bg1="dk1" tx1="lt1" bg2="dk2" tx2="lt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3BC7607-3F40-7049-A1B0-8B6735EDEF85}"/>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Rasoio di OcKham bayesiano</a:t>
            </a:r>
          </a:p>
        </p:txBody>
      </p:sp>
      <p:graphicFrame>
        <p:nvGraphicFramePr>
          <p:cNvPr id="5" name="Segnaposto contenuto 2">
            <a:extLst>
              <a:ext uri="{FF2B5EF4-FFF2-40B4-BE49-F238E27FC236}">
                <a16:creationId xmlns:a16="http://schemas.microsoft.com/office/drawing/2014/main" id="{BDB8E220-6915-4B8C-9F62-F33DC8340F70}"/>
              </a:ext>
            </a:extLst>
          </p:cNvPr>
          <p:cNvGraphicFramePr>
            <a:graphicFrameLocks noGrp="1"/>
          </p:cNvGraphicFramePr>
          <p:nvPr>
            <p:ph idx="1"/>
            <p:extLst>
              <p:ext uri="{D42A27DB-BD31-4B8C-83A1-F6EECF244321}">
                <p14:modId xmlns:p14="http://schemas.microsoft.com/office/powerpoint/2010/main" val="393006719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736250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olo 5"/>
          <p:cNvSpPr>
            <a:spLocks noGrp="1"/>
          </p:cNvSpPr>
          <p:nvPr>
            <p:ph type="ctrTitle"/>
          </p:nvPr>
        </p:nvSpPr>
        <p:spPr>
          <a:xfrm>
            <a:off x="605963" y="4005958"/>
            <a:ext cx="3784647" cy="1795803"/>
          </a:xfrm>
        </p:spPr>
        <p:txBody>
          <a:bodyPr>
            <a:normAutofit/>
          </a:bodyPr>
          <a:lstStyle/>
          <a:p>
            <a:pPr algn="l">
              <a:lnSpc>
                <a:spcPct val="90000"/>
              </a:lnSpc>
            </a:pPr>
            <a:r>
              <a:rPr lang="it-IT" sz="3900" b="1" dirty="0"/>
              <a:t>Una logica della deduzione</a:t>
            </a:r>
            <a:br>
              <a:rPr lang="it-IT" sz="3900" b="1" dirty="0"/>
            </a:br>
            <a:endParaRPr lang="it-IT" sz="3900" dirty="0"/>
          </a:p>
        </p:txBody>
      </p:sp>
      <p:sp>
        <p:nvSpPr>
          <p:cNvPr id="7" name="Sottotitolo 6"/>
          <p:cNvSpPr>
            <a:spLocks noGrp="1"/>
          </p:cNvSpPr>
          <p:nvPr>
            <p:ph type="subTitle" idx="1"/>
          </p:nvPr>
        </p:nvSpPr>
        <p:spPr>
          <a:xfrm>
            <a:off x="580930" y="5547815"/>
            <a:ext cx="3784647" cy="859141"/>
          </a:xfrm>
        </p:spPr>
        <p:txBody>
          <a:bodyPr>
            <a:normAutofit/>
          </a:bodyPr>
          <a:lstStyle/>
          <a:p>
            <a:pPr algn="l"/>
            <a:r>
              <a:rPr lang="it-IT" sz="1700"/>
              <a:t>Cenni di calcolo proposizionale</a:t>
            </a:r>
          </a:p>
        </p:txBody>
      </p:sp>
      <p:pic>
        <p:nvPicPr>
          <p:cNvPr id="14" name="Immagine 13"/>
          <p:cNvPicPr>
            <a:picLocks noChangeAspect="1"/>
          </p:cNvPicPr>
          <p:nvPr/>
        </p:nvPicPr>
        <p:blipFill>
          <a:blip r:embed="rId2"/>
          <a:stretch>
            <a:fillRect/>
          </a:stretch>
        </p:blipFill>
        <p:spPr>
          <a:xfrm>
            <a:off x="664696" y="968991"/>
            <a:ext cx="1818269" cy="2223248"/>
          </a:xfrm>
          <a:prstGeom prst="rect">
            <a:avLst/>
          </a:prstGeom>
        </p:spPr>
      </p:pic>
      <p:sp>
        <p:nvSpPr>
          <p:cNvPr id="25" name="Freeform: Shape 24">
            <a:extLst>
              <a:ext uri="{FF2B5EF4-FFF2-40B4-BE49-F238E27FC236}">
                <a16:creationId xmlns:a16="http://schemas.microsoft.com/office/drawing/2014/main" id="{7BC0F8B1-F985-469B-8332-13DBC76655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343972" y="451044"/>
            <a:ext cx="1731437" cy="2741196"/>
          </a:xfrm>
          <a:custGeom>
            <a:avLst/>
            <a:gdLst>
              <a:gd name="connsiteX0" fmla="*/ 2308583 w 2308583"/>
              <a:gd name="connsiteY0" fmla="*/ 2741196 h 2741196"/>
              <a:gd name="connsiteX1" fmla="*/ 462 w 2308583"/>
              <a:gd name="connsiteY1" fmla="*/ 2741196 h 2741196"/>
              <a:gd name="connsiteX2" fmla="*/ 0 w 2308583"/>
              <a:gd name="connsiteY2" fmla="*/ 2469337 h 2741196"/>
              <a:gd name="connsiteX3" fmla="*/ 2022607 w 2308583"/>
              <a:gd name="connsiteY3" fmla="*/ 2470269 h 2741196"/>
              <a:gd name="connsiteX4" fmla="*/ 2022607 w 2308583"/>
              <a:gd name="connsiteY4" fmla="*/ 0 h 2741196"/>
              <a:gd name="connsiteX5" fmla="*/ 2308583 w 2308583"/>
              <a:gd name="connsiteY5" fmla="*/ 0 h 2741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8583" h="2741196">
                <a:moveTo>
                  <a:pt x="2308583" y="2741196"/>
                </a:moveTo>
                <a:lnTo>
                  <a:pt x="462" y="2741196"/>
                </a:lnTo>
                <a:cubicBezTo>
                  <a:pt x="-462" y="2647366"/>
                  <a:pt x="923" y="2563167"/>
                  <a:pt x="0" y="2469337"/>
                </a:cubicBezTo>
                <a:lnTo>
                  <a:pt x="2022607" y="2470269"/>
                </a:lnTo>
                <a:lnTo>
                  <a:pt x="2022607" y="0"/>
                </a:lnTo>
                <a:lnTo>
                  <a:pt x="2308583" y="0"/>
                </a:lnTo>
                <a:close/>
              </a:path>
            </a:pathLst>
          </a:custGeom>
          <a:solidFill>
            <a:schemeClr val="tx1">
              <a:lumMod val="95000"/>
              <a:lumOff val="5000"/>
              <a:alpha val="75000"/>
            </a:schemeClr>
          </a:solidFill>
          <a:ln w="0">
            <a:noFill/>
            <a:prstDash val="solid"/>
            <a:round/>
            <a:headEnd/>
            <a:tailEnd/>
          </a:ln>
        </p:spPr>
      </p:sp>
      <p:pic>
        <p:nvPicPr>
          <p:cNvPr id="13" name="Immagine 12"/>
          <p:cNvPicPr>
            <a:picLocks noChangeAspect="1"/>
          </p:cNvPicPr>
          <p:nvPr/>
        </p:nvPicPr>
        <p:blipFill>
          <a:blip r:embed="rId3"/>
          <a:stretch>
            <a:fillRect/>
          </a:stretch>
        </p:blipFill>
        <p:spPr>
          <a:xfrm>
            <a:off x="3520517" y="434000"/>
            <a:ext cx="2391999" cy="2758238"/>
          </a:xfrm>
          <a:prstGeom prst="rect">
            <a:avLst/>
          </a:prstGeom>
        </p:spPr>
      </p:pic>
      <p:pic>
        <p:nvPicPr>
          <p:cNvPr id="16" name="Immagine 15"/>
          <p:cNvPicPr>
            <a:picLocks noChangeAspect="1"/>
          </p:cNvPicPr>
          <p:nvPr/>
        </p:nvPicPr>
        <p:blipFill>
          <a:blip r:embed="rId4"/>
          <a:stretch>
            <a:fillRect/>
          </a:stretch>
        </p:blipFill>
        <p:spPr>
          <a:xfrm>
            <a:off x="6606545" y="893928"/>
            <a:ext cx="1635269" cy="1864207"/>
          </a:xfrm>
          <a:prstGeom prst="rect">
            <a:avLst/>
          </a:prstGeom>
        </p:spPr>
      </p:pic>
      <p:sp>
        <p:nvSpPr>
          <p:cNvPr id="27" name="Freeform: Shape 26">
            <a:extLst>
              <a:ext uri="{FF2B5EF4-FFF2-40B4-BE49-F238E27FC236}">
                <a16:creationId xmlns:a16="http://schemas.microsoft.com/office/drawing/2014/main" id="{89D15953-1642-4DD6-AD9E-01AA19247F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7100232" y="434000"/>
            <a:ext cx="1731438" cy="1114404"/>
          </a:xfrm>
          <a:custGeom>
            <a:avLst/>
            <a:gdLst>
              <a:gd name="connsiteX0" fmla="*/ 462 w 2308583"/>
              <a:gd name="connsiteY0" fmla="*/ 1114404 h 1114404"/>
              <a:gd name="connsiteX1" fmla="*/ 2308583 w 2308583"/>
              <a:gd name="connsiteY1" fmla="*/ 1114404 h 1114404"/>
              <a:gd name="connsiteX2" fmla="*/ 2308583 w 2308583"/>
              <a:gd name="connsiteY2" fmla="*/ 0 h 1114404"/>
              <a:gd name="connsiteX3" fmla="*/ 2022607 w 2308583"/>
              <a:gd name="connsiteY3" fmla="*/ 0 h 1114404"/>
              <a:gd name="connsiteX4" fmla="*/ 2022607 w 2308583"/>
              <a:gd name="connsiteY4" fmla="*/ 843477 h 1114404"/>
              <a:gd name="connsiteX5" fmla="*/ 0 w 2308583"/>
              <a:gd name="connsiteY5" fmla="*/ 842545 h 1114404"/>
              <a:gd name="connsiteX6" fmla="*/ 462 w 2308583"/>
              <a:gd name="connsiteY6" fmla="*/ 1114404 h 11144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8583" h="1114404">
                <a:moveTo>
                  <a:pt x="462" y="1114404"/>
                </a:moveTo>
                <a:lnTo>
                  <a:pt x="2308583" y="1114404"/>
                </a:lnTo>
                <a:lnTo>
                  <a:pt x="2308583" y="0"/>
                </a:lnTo>
                <a:lnTo>
                  <a:pt x="2022607" y="0"/>
                </a:lnTo>
                <a:lnTo>
                  <a:pt x="2022607" y="843477"/>
                </a:lnTo>
                <a:lnTo>
                  <a:pt x="0" y="842545"/>
                </a:lnTo>
                <a:cubicBezTo>
                  <a:pt x="923" y="936375"/>
                  <a:pt x="-462" y="1020574"/>
                  <a:pt x="462" y="1114404"/>
                </a:cubicBezTo>
                <a:close/>
              </a:path>
            </a:pathLst>
          </a:custGeom>
          <a:solidFill>
            <a:schemeClr val="tx1">
              <a:lumMod val="95000"/>
              <a:lumOff val="5000"/>
              <a:alpha val="75000"/>
            </a:schemeClr>
          </a:solidFill>
          <a:ln w="0">
            <a:noFill/>
            <a:prstDash val="solid"/>
            <a:round/>
            <a:headEnd/>
            <a:tailEnd/>
          </a:ln>
        </p:spPr>
      </p:sp>
      <p:cxnSp>
        <p:nvCxnSpPr>
          <p:cNvPr id="29" name="Straight Connector 28">
            <a:extLst>
              <a:ext uri="{FF2B5EF4-FFF2-40B4-BE49-F238E27FC236}">
                <a16:creationId xmlns:a16="http://schemas.microsoft.com/office/drawing/2014/main" id="{1918D9D3-1370-4FF6-9DFC-9F87F903959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5800" y="5377218"/>
            <a:ext cx="3290816" cy="0"/>
          </a:xfrm>
          <a:prstGeom prst="line">
            <a:avLst/>
          </a:prstGeom>
          <a:ln w="158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18" name="Immagine 17"/>
          <p:cNvPicPr>
            <a:picLocks noChangeAspect="1"/>
          </p:cNvPicPr>
          <p:nvPr/>
        </p:nvPicPr>
        <p:blipFill>
          <a:blip r:embed="rId5"/>
          <a:stretch>
            <a:fillRect/>
          </a:stretch>
        </p:blipFill>
        <p:spPr>
          <a:xfrm>
            <a:off x="4682888" y="3620828"/>
            <a:ext cx="1484194" cy="2032971"/>
          </a:xfrm>
          <a:prstGeom prst="rect">
            <a:avLst/>
          </a:prstGeom>
        </p:spPr>
      </p:pic>
      <p:pic>
        <p:nvPicPr>
          <p:cNvPr id="20" name="Immagine 19"/>
          <p:cNvPicPr>
            <a:picLocks noChangeAspect="1"/>
          </p:cNvPicPr>
          <p:nvPr/>
        </p:nvPicPr>
        <p:blipFill>
          <a:blip r:embed="rId6"/>
          <a:stretch>
            <a:fillRect/>
          </a:stretch>
        </p:blipFill>
        <p:spPr>
          <a:xfrm>
            <a:off x="6798243" y="3022979"/>
            <a:ext cx="1996667" cy="2722728"/>
          </a:xfrm>
          <a:prstGeom prst="rect">
            <a:avLst/>
          </a:prstGeom>
        </p:spPr>
      </p:pic>
      <p:sp>
        <p:nvSpPr>
          <p:cNvPr id="31" name="Freeform 6">
            <a:extLst>
              <a:ext uri="{FF2B5EF4-FFF2-40B4-BE49-F238E27FC236}">
                <a16:creationId xmlns:a16="http://schemas.microsoft.com/office/drawing/2014/main" id="{FBF3780C-749F-4B50-9E1D-F2B1F6DBB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a:off x="6357624" y="2919002"/>
            <a:ext cx="1893804" cy="3398994"/>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1">
              <a:lumMod val="95000"/>
              <a:lumOff val="5000"/>
              <a:alpha val="75000"/>
            </a:schemeClr>
          </a:solidFill>
          <a:ln w="0">
            <a:noFill/>
            <a:prstDash val="solid"/>
            <a:round/>
            <a:headEnd/>
            <a:tailEnd/>
          </a:ln>
        </p:spPr>
      </p:sp>
      <p:sp>
        <p:nvSpPr>
          <p:cNvPr id="21" name="Rettangolo 20">
            <a:extLst>
              <a:ext uri="{FF2B5EF4-FFF2-40B4-BE49-F238E27FC236}">
                <a16:creationId xmlns:a16="http://schemas.microsoft.com/office/drawing/2014/main" id="{62201710-558A-A84E-80A2-8D5FE3F6575A}"/>
              </a:ext>
            </a:extLst>
          </p:cNvPr>
          <p:cNvSpPr/>
          <p:nvPr/>
        </p:nvSpPr>
        <p:spPr>
          <a:xfrm>
            <a:off x="6277598" y="6033197"/>
            <a:ext cx="3376705" cy="369332"/>
          </a:xfrm>
          <a:prstGeom prst="rect">
            <a:avLst/>
          </a:prstGeom>
        </p:spPr>
        <p:txBody>
          <a:bodyPr wrap="square">
            <a:spAutoFit/>
          </a:bodyPr>
          <a:lstStyle/>
          <a:p>
            <a:r>
              <a:rPr lang="it-IT" i="1" dirty="0" err="1">
                <a:solidFill>
                  <a:schemeClr val="bg1"/>
                </a:solidFill>
              </a:rPr>
              <a:t>Crisippo</a:t>
            </a:r>
            <a:r>
              <a:rPr lang="it-IT" i="1" dirty="0">
                <a:solidFill>
                  <a:schemeClr val="bg1"/>
                </a:solidFill>
              </a:rPr>
              <a:t> di Soli (277-</a:t>
            </a:r>
            <a:r>
              <a:rPr lang="it-IT" i="1" dirty="0"/>
              <a:t>204 AC)</a:t>
            </a:r>
          </a:p>
        </p:txBody>
      </p:sp>
      <p:sp>
        <p:nvSpPr>
          <p:cNvPr id="22" name="Rettangolo 21">
            <a:extLst>
              <a:ext uri="{FF2B5EF4-FFF2-40B4-BE49-F238E27FC236}">
                <a16:creationId xmlns:a16="http://schemas.microsoft.com/office/drawing/2014/main" id="{1F6F0667-B703-5C47-99E0-F8407C499DC2}"/>
              </a:ext>
            </a:extLst>
          </p:cNvPr>
          <p:cNvSpPr/>
          <p:nvPr/>
        </p:nvSpPr>
        <p:spPr>
          <a:xfrm>
            <a:off x="4556119" y="5671665"/>
            <a:ext cx="3376705" cy="646331"/>
          </a:xfrm>
          <a:prstGeom prst="rect">
            <a:avLst/>
          </a:prstGeom>
        </p:spPr>
        <p:txBody>
          <a:bodyPr wrap="square">
            <a:spAutoFit/>
          </a:bodyPr>
          <a:lstStyle/>
          <a:p>
            <a:r>
              <a:rPr lang="it-IT" i="1" dirty="0"/>
              <a:t>Bertrand Russell </a:t>
            </a:r>
          </a:p>
          <a:p>
            <a:r>
              <a:rPr lang="it-IT" i="1" dirty="0"/>
              <a:t>(1872-1970)</a:t>
            </a:r>
          </a:p>
        </p:txBody>
      </p:sp>
      <p:sp>
        <p:nvSpPr>
          <p:cNvPr id="3" name="Rettangolo 2">
            <a:extLst>
              <a:ext uri="{FF2B5EF4-FFF2-40B4-BE49-F238E27FC236}">
                <a16:creationId xmlns:a16="http://schemas.microsoft.com/office/drawing/2014/main" id="{E6FB9B1D-7A1F-A842-BCAA-1F31CBB87805}"/>
              </a:ext>
            </a:extLst>
          </p:cNvPr>
          <p:cNvSpPr/>
          <p:nvPr/>
        </p:nvSpPr>
        <p:spPr>
          <a:xfrm>
            <a:off x="6081656" y="2651331"/>
            <a:ext cx="2219838" cy="646331"/>
          </a:xfrm>
          <a:prstGeom prst="rect">
            <a:avLst/>
          </a:prstGeom>
        </p:spPr>
        <p:txBody>
          <a:bodyPr wrap="none">
            <a:spAutoFit/>
          </a:bodyPr>
          <a:lstStyle/>
          <a:p>
            <a:r>
              <a:rPr lang="it-IT" i="1" dirty="0"/>
              <a:t>Ludwig Wittgenstein </a:t>
            </a:r>
          </a:p>
          <a:p>
            <a:r>
              <a:rPr lang="it-IT" i="1" dirty="0"/>
              <a:t>(1</a:t>
            </a:r>
            <a:r>
              <a:rPr lang="it-IT" i="1" dirty="0">
                <a:solidFill>
                  <a:schemeClr val="bg1"/>
                </a:solidFill>
              </a:rPr>
              <a:t>88</a:t>
            </a:r>
            <a:r>
              <a:rPr lang="it-IT" i="1" dirty="0"/>
              <a:t>9-1951)</a:t>
            </a:r>
            <a:endParaRPr lang="it-IT" dirty="0"/>
          </a:p>
        </p:txBody>
      </p:sp>
      <p:sp>
        <p:nvSpPr>
          <p:cNvPr id="23" name="Rettangolo 22">
            <a:extLst>
              <a:ext uri="{FF2B5EF4-FFF2-40B4-BE49-F238E27FC236}">
                <a16:creationId xmlns:a16="http://schemas.microsoft.com/office/drawing/2014/main" id="{694C1F1E-DEC0-094F-A3E6-504DFCF74E3E}"/>
              </a:ext>
            </a:extLst>
          </p:cNvPr>
          <p:cNvSpPr/>
          <p:nvPr/>
        </p:nvSpPr>
        <p:spPr>
          <a:xfrm>
            <a:off x="3436569" y="3111537"/>
            <a:ext cx="2825784" cy="646331"/>
          </a:xfrm>
          <a:prstGeom prst="rect">
            <a:avLst/>
          </a:prstGeom>
        </p:spPr>
        <p:txBody>
          <a:bodyPr wrap="square">
            <a:spAutoFit/>
          </a:bodyPr>
          <a:lstStyle/>
          <a:p>
            <a:r>
              <a:rPr lang="it-IT" i="1" dirty="0" err="1"/>
              <a:t>Gottfried</a:t>
            </a:r>
            <a:r>
              <a:rPr lang="it-IT" i="1" dirty="0"/>
              <a:t> </a:t>
            </a:r>
            <a:r>
              <a:rPr lang="it-IT" i="1" dirty="0" err="1"/>
              <a:t>Leibiniz</a:t>
            </a:r>
            <a:r>
              <a:rPr lang="it-IT" i="1" dirty="0"/>
              <a:t> </a:t>
            </a:r>
          </a:p>
          <a:p>
            <a:r>
              <a:rPr lang="it-IT" i="1" dirty="0"/>
              <a:t>(1646-1716)</a:t>
            </a:r>
          </a:p>
        </p:txBody>
      </p:sp>
      <p:sp>
        <p:nvSpPr>
          <p:cNvPr id="24" name="Rettangolo 23">
            <a:extLst>
              <a:ext uri="{FF2B5EF4-FFF2-40B4-BE49-F238E27FC236}">
                <a16:creationId xmlns:a16="http://schemas.microsoft.com/office/drawing/2014/main" id="{2002E109-BFD9-9A4A-917D-DB2A5A4E35C0}"/>
              </a:ext>
            </a:extLst>
          </p:cNvPr>
          <p:cNvSpPr/>
          <p:nvPr/>
        </p:nvSpPr>
        <p:spPr>
          <a:xfrm>
            <a:off x="828339" y="3142244"/>
            <a:ext cx="2825784" cy="646331"/>
          </a:xfrm>
          <a:prstGeom prst="rect">
            <a:avLst/>
          </a:prstGeom>
        </p:spPr>
        <p:txBody>
          <a:bodyPr wrap="square">
            <a:spAutoFit/>
          </a:bodyPr>
          <a:lstStyle/>
          <a:p>
            <a:r>
              <a:rPr lang="it-IT" i="1" dirty="0"/>
              <a:t>George </a:t>
            </a:r>
            <a:r>
              <a:rPr lang="it-IT" i="1" dirty="0" err="1"/>
              <a:t>Boole</a:t>
            </a:r>
            <a:r>
              <a:rPr lang="it-IT" i="1" dirty="0"/>
              <a:t> </a:t>
            </a:r>
          </a:p>
          <a:p>
            <a:r>
              <a:rPr lang="it-IT" i="1" dirty="0"/>
              <a:t>(1815-1864)</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en-GB" sz="3500">
                <a:solidFill>
                  <a:srgbClr val="FFFFFF"/>
                </a:solidFill>
              </a:rPr>
              <a:t>Alfabeto: simboli e connettivi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Simboli, o “letterali”, di solito tratti dall’ultima parte dell’alfabeto e indicati in minuscolo </a:t>
            </a:r>
          </a:p>
          <a:p>
            <a:pPr lvl="1"/>
            <a:r>
              <a:rPr lang="it-IT" sz="1700" dirty="0" err="1"/>
              <a:t>p</a:t>
            </a:r>
            <a:r>
              <a:rPr lang="it-IT" sz="1700" dirty="0"/>
              <a:t>, </a:t>
            </a:r>
            <a:r>
              <a:rPr lang="it-IT" sz="1700" dirty="0" err="1"/>
              <a:t>q</a:t>
            </a:r>
            <a:r>
              <a:rPr lang="it-IT" sz="1700" dirty="0"/>
              <a:t>, </a:t>
            </a:r>
            <a:r>
              <a:rPr lang="it-IT" sz="1700" dirty="0" err="1"/>
              <a:t>r</a:t>
            </a:r>
            <a:r>
              <a:rPr lang="it-IT" sz="1700" dirty="0"/>
              <a:t>, ecc.; le lettere maiuscole della prima parte dell’alfabeto, invece, si riferiscono alle formule ben formate). </a:t>
            </a:r>
          </a:p>
          <a:p>
            <a:r>
              <a:rPr lang="it-IT" sz="1700" dirty="0"/>
              <a:t>Connettivi (“parole funzione”)</a:t>
            </a:r>
          </a:p>
          <a:p>
            <a:pPr lvl="1"/>
            <a:r>
              <a:rPr lang="it-IT" sz="1700" dirty="0">
                <a:sym typeface="Symbol"/>
              </a:rPr>
              <a:t></a:t>
            </a:r>
            <a:r>
              <a:rPr lang="it-IT" sz="1700" dirty="0"/>
              <a:t> (AND, congiunzione), </a:t>
            </a:r>
            <a:r>
              <a:rPr lang="it-IT" sz="1700" dirty="0">
                <a:sym typeface="Symbol"/>
              </a:rPr>
              <a:t></a:t>
            </a:r>
            <a:r>
              <a:rPr lang="it-IT" sz="1700" dirty="0"/>
              <a:t> (OR, disgiunzione inclusiva, </a:t>
            </a:r>
            <a:r>
              <a:rPr lang="it-IT" sz="1700" i="1" dirty="0" err="1"/>
              <a:t>vel</a:t>
            </a:r>
            <a:r>
              <a:rPr lang="it-IT" sz="1700" dirty="0"/>
              <a:t>), </a:t>
            </a:r>
            <a:r>
              <a:rPr lang="it-IT" sz="1700" dirty="0">
                <a:sym typeface="Symbol"/>
              </a:rPr>
              <a:t></a:t>
            </a:r>
            <a:r>
              <a:rPr lang="it-IT" sz="1700" dirty="0"/>
              <a:t> (NOT, negazione), </a:t>
            </a:r>
            <a:r>
              <a:rPr lang="it-IT" sz="1700" dirty="0">
                <a:sym typeface="Symbol"/>
              </a:rPr>
              <a:t></a:t>
            </a:r>
            <a:r>
              <a:rPr lang="it-IT" sz="1700" dirty="0"/>
              <a:t> (implicazione, “SE … ALLORA …”), </a:t>
            </a:r>
            <a:r>
              <a:rPr lang="it-IT" sz="1700" dirty="0">
                <a:sym typeface="Symbol"/>
              </a:rPr>
              <a:t></a:t>
            </a:r>
            <a:r>
              <a:rPr lang="it-IT" sz="1700" dirty="0"/>
              <a:t> (doppia implicazione, “SE E SOLO SE … ALLORA …”), </a:t>
            </a:r>
            <a:r>
              <a:rPr lang="it-IT" sz="1700" dirty="0">
                <a:sym typeface="Symbol"/>
              </a:rPr>
              <a:t></a:t>
            </a:r>
            <a:r>
              <a:rPr lang="it-IT" sz="1700" dirty="0"/>
              <a:t> (XOR, disgiunzione esclusiva)</a:t>
            </a:r>
          </a:p>
          <a:p>
            <a:r>
              <a:rPr lang="it-IT" sz="1700" dirty="0"/>
              <a:t>Parentesi, per chiarire a quali argomenti si applichi un determinato connettivo.</a:t>
            </a:r>
          </a:p>
          <a:p>
            <a:endParaRPr lang="en-GB" sz="1700" dirty="0"/>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en-GB" sz="3500">
                <a:solidFill>
                  <a:srgbClr val="FFFFFF"/>
                </a:solidFill>
              </a:rPr>
              <a:t>Sintassi: regole per generare fbf</a:t>
            </a:r>
          </a:p>
        </p:txBody>
      </p:sp>
      <p:graphicFrame>
        <p:nvGraphicFramePr>
          <p:cNvPr id="5" name="Segnaposto contenuto 2">
            <a:extLst>
              <a:ext uri="{FF2B5EF4-FFF2-40B4-BE49-F238E27FC236}">
                <a16:creationId xmlns:a16="http://schemas.microsoft.com/office/drawing/2014/main" id="{10358901-2A5F-47B9-B761-C604B0E52AAB}"/>
              </a:ext>
            </a:extLst>
          </p:cNvPr>
          <p:cNvGraphicFramePr>
            <a:graphicFrameLocks noGrp="1"/>
          </p:cNvGraphicFramePr>
          <p:nvPr>
            <p:ph idx="1"/>
            <p:extLst>
              <p:ext uri="{D42A27DB-BD31-4B8C-83A1-F6EECF244321}">
                <p14:modId xmlns:p14="http://schemas.microsoft.com/office/powerpoint/2010/main" val="294944276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en-GB" sz="3500" dirty="0" err="1">
                <a:solidFill>
                  <a:srgbClr val="FFFFFF"/>
                </a:solidFill>
              </a:rPr>
              <a:t>Esempi</a:t>
            </a:r>
            <a:endParaRPr lang="en-GB" sz="3500" dirty="0">
              <a:solidFill>
                <a:srgbClr val="FFFFFF"/>
              </a:solidFill>
            </a:endParaRPr>
          </a:p>
        </p:txBody>
      </p:sp>
      <p:graphicFrame>
        <p:nvGraphicFramePr>
          <p:cNvPr id="7" name="Segnaposto contenuto 4">
            <a:extLst>
              <a:ext uri="{FF2B5EF4-FFF2-40B4-BE49-F238E27FC236}">
                <a16:creationId xmlns:a16="http://schemas.microsoft.com/office/drawing/2014/main" id="{CE929994-20EB-4FD1-8419-ECD440FCF156}"/>
              </a:ext>
            </a:extLst>
          </p:cNvPr>
          <p:cNvGraphicFramePr>
            <a:graphicFrameLocks noGrp="1"/>
          </p:cNvGraphicFramePr>
          <p:nvPr>
            <p:ph idx="1"/>
            <p:extLst>
              <p:ext uri="{D42A27DB-BD31-4B8C-83A1-F6EECF244321}">
                <p14:modId xmlns:p14="http://schemas.microsoft.com/office/powerpoint/2010/main" val="336449914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en-GB" sz="3500">
                <a:solidFill>
                  <a:srgbClr val="FFFFFF"/>
                </a:solidFill>
              </a:rPr>
              <a:t>Semantica</a:t>
            </a:r>
          </a:p>
        </p:txBody>
      </p:sp>
      <p:graphicFrame>
        <p:nvGraphicFramePr>
          <p:cNvPr id="5" name="Segnaposto contenuto 2">
            <a:extLst>
              <a:ext uri="{FF2B5EF4-FFF2-40B4-BE49-F238E27FC236}">
                <a16:creationId xmlns:a16="http://schemas.microsoft.com/office/drawing/2014/main" id="{C9AA6ACC-9189-4DBE-9D82-616E5F60FFBD}"/>
              </a:ext>
            </a:extLst>
          </p:cNvPr>
          <p:cNvGraphicFramePr>
            <a:graphicFrameLocks noGrp="1"/>
          </p:cNvGraphicFramePr>
          <p:nvPr>
            <p:ph idx="1"/>
            <p:extLst>
              <p:ext uri="{D42A27DB-BD31-4B8C-83A1-F6EECF244321}">
                <p14:modId xmlns:p14="http://schemas.microsoft.com/office/powerpoint/2010/main" val="239245591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631D105B-ABD4-9949-9AEE-EB691BB50942}"/>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3200" kern="1200">
                <a:solidFill>
                  <a:srgbClr val="FFFFFF"/>
                </a:solidFill>
                <a:latin typeface="+mj-lt"/>
                <a:ea typeface="+mj-ea"/>
                <a:cs typeface="+mj-cs"/>
              </a:rPr>
              <a:t>Negazione: unico connettivo unario</a:t>
            </a:r>
          </a:p>
        </p:txBody>
      </p:sp>
      <p:pic>
        <p:nvPicPr>
          <p:cNvPr id="5" name="Segnaposto contenuto 4">
            <a:extLst>
              <a:ext uri="{FF2B5EF4-FFF2-40B4-BE49-F238E27FC236}">
                <a16:creationId xmlns:a16="http://schemas.microsoft.com/office/drawing/2014/main" id="{962CD5CE-7AF3-154C-82F7-D945A26F4142}"/>
              </a:ext>
            </a:extLst>
          </p:cNvPr>
          <p:cNvPicPr>
            <a:picLocks noGrp="1" noChangeAspect="1"/>
          </p:cNvPicPr>
          <p:nvPr>
            <p:ph idx="1"/>
          </p:nvPr>
        </p:nvPicPr>
        <p:blipFill>
          <a:blip r:embed="rId3"/>
          <a:stretch>
            <a:fillRect/>
          </a:stretch>
        </p:blipFill>
        <p:spPr>
          <a:xfrm>
            <a:off x="3884930" y="467208"/>
            <a:ext cx="4403092" cy="5923584"/>
          </a:xfrm>
          <a:prstGeom prst="rect">
            <a:avLst/>
          </a:prstGeom>
        </p:spPr>
      </p:pic>
    </p:spTree>
    <p:extLst>
      <p:ext uri="{BB962C8B-B14F-4D97-AF65-F5344CB8AC3E}">
        <p14:creationId xmlns:p14="http://schemas.microsoft.com/office/powerpoint/2010/main" val="185699836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9F5A06B-0A13-A34C-A2BF-D46E7596313E}"/>
              </a:ext>
            </a:extLst>
          </p:cNvPr>
          <p:cNvSpPr>
            <a:spLocks noGrp="1"/>
          </p:cNvSpPr>
          <p:nvPr>
            <p:ph type="title"/>
          </p:nvPr>
        </p:nvSpPr>
        <p:spPr>
          <a:xfrm>
            <a:off x="417399" y="643467"/>
            <a:ext cx="8408193" cy="744836"/>
          </a:xfrm>
        </p:spPr>
        <p:txBody>
          <a:bodyPr vert="horz" lIns="91440" tIns="45720" rIns="91440" bIns="45720" rtlCol="0" anchor="ctr">
            <a:normAutofit/>
          </a:bodyPr>
          <a:lstStyle/>
          <a:p>
            <a:pPr defTabSz="914400">
              <a:lnSpc>
                <a:spcPct val="90000"/>
              </a:lnSpc>
            </a:pPr>
            <a:r>
              <a:rPr lang="en-US" sz="2800" kern="1200">
                <a:solidFill>
                  <a:schemeClr val="bg1"/>
                </a:solidFill>
                <a:latin typeface="+mj-lt"/>
                <a:ea typeface="+mj-ea"/>
                <a:cs typeface="+mj-cs"/>
              </a:rPr>
              <a:t>Connettivi binari</a:t>
            </a:r>
          </a:p>
        </p:txBody>
      </p:sp>
      <p:pic>
        <p:nvPicPr>
          <p:cNvPr id="5" name="Segnaposto contenuto 4" descr="Immagine che contiene tavolo&#10;&#10;Descrizione generata automaticamente">
            <a:extLst>
              <a:ext uri="{FF2B5EF4-FFF2-40B4-BE49-F238E27FC236}">
                <a16:creationId xmlns:a16="http://schemas.microsoft.com/office/drawing/2014/main" id="{E7F0A94A-CF4E-184C-8EA4-2F7C12DB6640}"/>
              </a:ext>
            </a:extLst>
          </p:cNvPr>
          <p:cNvPicPr>
            <a:picLocks noGrp="1" noChangeAspect="1"/>
          </p:cNvPicPr>
          <p:nvPr>
            <p:ph idx="1"/>
          </p:nvPr>
        </p:nvPicPr>
        <p:blipFill>
          <a:blip r:embed="rId3"/>
          <a:stretch>
            <a:fillRect/>
          </a:stretch>
        </p:blipFill>
        <p:spPr>
          <a:xfrm>
            <a:off x="482600" y="2757965"/>
            <a:ext cx="8178799" cy="2228723"/>
          </a:xfrm>
          <a:prstGeom prst="rect">
            <a:avLst/>
          </a:prstGeom>
        </p:spPr>
      </p:pic>
    </p:spTree>
    <p:extLst>
      <p:ext uri="{BB962C8B-B14F-4D97-AF65-F5344CB8AC3E}">
        <p14:creationId xmlns:p14="http://schemas.microsoft.com/office/powerpoint/2010/main" val="216891038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A92E85F-AA3B-8248-B416-402705FE1D56}"/>
              </a:ext>
            </a:extLst>
          </p:cNvPr>
          <p:cNvSpPr>
            <a:spLocks noGrp="1"/>
          </p:cNvSpPr>
          <p:nvPr>
            <p:ph type="title"/>
          </p:nvPr>
        </p:nvSpPr>
        <p:spPr/>
        <p:txBody>
          <a:bodyPr>
            <a:normAutofit fontScale="90000"/>
          </a:bodyPr>
          <a:lstStyle/>
          <a:p>
            <a:r>
              <a:rPr lang="it-IT" dirty="0"/>
              <a:t>Esempio di costruzione di tavola di verità</a:t>
            </a:r>
          </a:p>
        </p:txBody>
      </p:sp>
      <p:sp>
        <p:nvSpPr>
          <p:cNvPr id="3" name="Segnaposto contenuto 2">
            <a:extLst>
              <a:ext uri="{FF2B5EF4-FFF2-40B4-BE49-F238E27FC236}">
                <a16:creationId xmlns:a16="http://schemas.microsoft.com/office/drawing/2014/main" id="{52D89E4A-75A2-B344-B9F2-7AE6D434D662}"/>
              </a:ext>
            </a:extLst>
          </p:cNvPr>
          <p:cNvSpPr>
            <a:spLocks noGrp="1"/>
          </p:cNvSpPr>
          <p:nvPr>
            <p:ph idx="1"/>
          </p:nvPr>
        </p:nvSpPr>
        <p:spPr/>
        <p:txBody>
          <a:bodyPr>
            <a:normAutofit fontScale="70000" lnSpcReduction="20000"/>
          </a:bodyPr>
          <a:lstStyle/>
          <a:p>
            <a:r>
              <a:rPr lang="it-IT" dirty="0" err="1"/>
              <a:t>fbf</a:t>
            </a:r>
            <a:r>
              <a:rPr lang="it-IT" dirty="0"/>
              <a:t>: (</a:t>
            </a:r>
            <a:r>
              <a:rPr lang="it-IT" dirty="0" err="1"/>
              <a:t>p</a:t>
            </a:r>
            <a:r>
              <a:rPr lang="it-IT" dirty="0"/>
              <a:t> ∨ </a:t>
            </a:r>
            <a:r>
              <a:rPr lang="it-IT" dirty="0" err="1"/>
              <a:t>q</a:t>
            </a:r>
            <a:r>
              <a:rPr lang="it-IT" dirty="0"/>
              <a:t>) → (¬</a:t>
            </a:r>
            <a:r>
              <a:rPr lang="it-IT" dirty="0" err="1"/>
              <a:t>p</a:t>
            </a:r>
            <a:r>
              <a:rPr lang="it-IT" dirty="0"/>
              <a:t> ∨ </a:t>
            </a:r>
            <a:r>
              <a:rPr lang="it-IT" dirty="0" err="1"/>
              <a:t>r</a:t>
            </a:r>
            <a:r>
              <a:rPr lang="it-IT" dirty="0"/>
              <a:t>)</a:t>
            </a:r>
          </a:p>
          <a:p>
            <a:r>
              <a:rPr lang="it-IT" dirty="0"/>
              <a:t>contare i letterali diversi che la compongono; sono 3</a:t>
            </a:r>
          </a:p>
          <a:p>
            <a:r>
              <a:rPr lang="it-IT" dirty="0"/>
              <a:t>preparare una tabella con tre colonne (una per letterale) e 2</a:t>
            </a:r>
            <a:r>
              <a:rPr lang="it-IT" baseline="30000" dirty="0"/>
              <a:t>3</a:t>
            </a:r>
            <a:r>
              <a:rPr lang="it-IT" dirty="0"/>
              <a:t> = 8 righe</a:t>
            </a:r>
          </a:p>
          <a:p>
            <a:r>
              <a:rPr lang="it-IT" dirty="0"/>
              <a:t>individuare il connettivo più innestato, cioè più annidato dentro le parentesi: è 1) il ¬ nella parentesi di</a:t>
            </a:r>
          </a:p>
          <a:p>
            <a:r>
              <a:rPr lang="it-IT" dirty="0"/>
              <a:t>destra; 2) i due ∨ nelle due parentesi; 3) il → che connette le due disgiunzioni</a:t>
            </a:r>
          </a:p>
          <a:p>
            <a:r>
              <a:rPr lang="it-IT" dirty="0"/>
              <a:t>aggiungere una colonna per il connettivo più innestato, e assegnargli valore sulle 8 righe, avvalendosi della tavola di verità in slide 62</a:t>
            </a:r>
          </a:p>
          <a:p>
            <a:r>
              <a:rPr lang="it-IT" dirty="0"/>
              <a:t>passare al successivo connettivo più innestato, aggiungere una colonna, e assegnargli i valori di verità</a:t>
            </a:r>
          </a:p>
          <a:p>
            <a:r>
              <a:rPr lang="it-IT" dirty="0"/>
              <a:t>procedere in questo modo finché non si è costruita l’intera tavola.</a:t>
            </a:r>
          </a:p>
          <a:p>
            <a:pPr marL="0" indent="0">
              <a:buNone/>
            </a:pPr>
            <a:endParaRPr lang="it-IT" dirty="0"/>
          </a:p>
        </p:txBody>
      </p:sp>
    </p:spTree>
    <p:extLst>
      <p:ext uri="{BB962C8B-B14F-4D97-AF65-F5344CB8AC3E}">
        <p14:creationId xmlns:p14="http://schemas.microsoft.com/office/powerpoint/2010/main" val="211683089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5016AEC-0320-4ED0-8ECB-FE11DDDFE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A0F09D2-3CC3-3C4F-8360-5EC9EEB4F4BD}"/>
              </a:ext>
            </a:extLst>
          </p:cNvPr>
          <p:cNvSpPr>
            <a:spLocks noGrp="1"/>
          </p:cNvSpPr>
          <p:nvPr>
            <p:ph type="title"/>
          </p:nvPr>
        </p:nvSpPr>
        <p:spPr>
          <a:xfrm>
            <a:off x="1012148" y="4233675"/>
            <a:ext cx="3318322" cy="2015774"/>
          </a:xfrm>
        </p:spPr>
        <p:txBody>
          <a:bodyPr>
            <a:normAutofit/>
          </a:bodyPr>
          <a:lstStyle/>
          <a:p>
            <a:endParaRPr lang="it-IT" sz="3500"/>
          </a:p>
        </p:txBody>
      </p:sp>
      <p:sp>
        <p:nvSpPr>
          <p:cNvPr id="14" name="Rectangle 13">
            <a:extLst>
              <a:ext uri="{FF2B5EF4-FFF2-40B4-BE49-F238E27FC236}">
                <a16:creationId xmlns:a16="http://schemas.microsoft.com/office/drawing/2014/main" id="{C70C3B59-DE2C-4611-8148-812575C5CA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541782"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a:extLst>
              <a:ext uri="{FF2B5EF4-FFF2-40B4-BE49-F238E27FC236}">
                <a16:creationId xmlns:a16="http://schemas.microsoft.com/office/drawing/2014/main" id="{FC5097C7-C498-244A-B2DB-1DEF1A7F4080}"/>
              </a:ext>
            </a:extLst>
          </p:cNvPr>
          <p:cNvPicPr>
            <a:picLocks noChangeAspect="1"/>
          </p:cNvPicPr>
          <p:nvPr/>
        </p:nvPicPr>
        <p:blipFill>
          <a:blip r:embed="rId2"/>
          <a:stretch>
            <a:fillRect/>
          </a:stretch>
        </p:blipFill>
        <p:spPr>
          <a:xfrm>
            <a:off x="1012148" y="1180041"/>
            <a:ext cx="7671494" cy="2493233"/>
          </a:xfrm>
          <a:prstGeom prst="rect">
            <a:avLst/>
          </a:prstGeom>
          <a:effectLst>
            <a:outerShdw blurRad="406400" dist="317500" dir="5400000" sx="89000" sy="89000" rotWithShape="0">
              <a:prstClr val="black">
                <a:alpha val="15000"/>
              </a:prstClr>
            </a:outerShdw>
          </a:effectLst>
        </p:spPr>
      </p:pic>
      <p:sp>
        <p:nvSpPr>
          <p:cNvPr id="9" name="Content Placeholder 8">
            <a:extLst>
              <a:ext uri="{FF2B5EF4-FFF2-40B4-BE49-F238E27FC236}">
                <a16:creationId xmlns:a16="http://schemas.microsoft.com/office/drawing/2014/main" id="{9C01B157-8536-44E3-BE3B-7B485EF3B292}"/>
              </a:ext>
            </a:extLst>
          </p:cNvPr>
          <p:cNvSpPr>
            <a:spLocks noGrp="1"/>
          </p:cNvSpPr>
          <p:nvPr>
            <p:ph idx="1"/>
          </p:nvPr>
        </p:nvSpPr>
        <p:spPr>
          <a:xfrm>
            <a:off x="4813299" y="4212709"/>
            <a:ext cx="3870343" cy="2036742"/>
          </a:xfrm>
        </p:spPr>
        <p:txBody>
          <a:bodyPr anchor="ctr">
            <a:normAutofit/>
          </a:bodyPr>
          <a:lstStyle/>
          <a:p>
            <a:endParaRPr lang="en-US" sz="1700"/>
          </a:p>
        </p:txBody>
      </p:sp>
    </p:spTree>
    <p:extLst>
      <p:ext uri="{BB962C8B-B14F-4D97-AF65-F5344CB8AC3E}">
        <p14:creationId xmlns:p14="http://schemas.microsoft.com/office/powerpoint/2010/main" val="31952548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descr="Immagine che contiene tavolo&#10;&#10;Descrizione generata automaticamente">
            <a:extLst>
              <a:ext uri="{FF2B5EF4-FFF2-40B4-BE49-F238E27FC236}">
                <a16:creationId xmlns:a16="http://schemas.microsoft.com/office/drawing/2014/main" id="{1D488C43-81D6-1E41-82BF-EE1F2640110B}"/>
              </a:ext>
            </a:extLst>
          </p:cNvPr>
          <p:cNvPicPr>
            <a:picLocks noChangeAspect="1"/>
          </p:cNvPicPr>
          <p:nvPr/>
        </p:nvPicPr>
        <p:blipFill>
          <a:blip r:embed="rId2"/>
          <a:stretch>
            <a:fillRect/>
          </a:stretch>
        </p:blipFill>
        <p:spPr>
          <a:xfrm>
            <a:off x="417444" y="774985"/>
            <a:ext cx="8354833" cy="2819755"/>
          </a:xfrm>
          <a:prstGeom prst="rect">
            <a:avLst/>
          </a:prstGeom>
        </p:spPr>
      </p:pic>
      <p:sp>
        <p:nvSpPr>
          <p:cNvPr id="21" name="Rectangle 20">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egnaposto contenuto 8">
            <a:extLst>
              <a:ext uri="{FF2B5EF4-FFF2-40B4-BE49-F238E27FC236}">
                <a16:creationId xmlns:a16="http://schemas.microsoft.com/office/drawing/2014/main" id="{AC9A739D-035A-9E44-AD52-77BF7A0CFAC3}"/>
              </a:ext>
            </a:extLst>
          </p:cNvPr>
          <p:cNvSpPr>
            <a:spLocks noGrp="1"/>
          </p:cNvSpPr>
          <p:nvPr>
            <p:ph idx="1"/>
          </p:nvPr>
        </p:nvSpPr>
        <p:spPr/>
        <p:txBody>
          <a:bodyPr/>
          <a:lstStyle/>
          <a:p>
            <a:endParaRPr lang="it-IT"/>
          </a:p>
        </p:txBody>
      </p:sp>
    </p:spTree>
    <p:extLst>
      <p:ext uri="{BB962C8B-B14F-4D97-AF65-F5344CB8AC3E}">
        <p14:creationId xmlns:p14="http://schemas.microsoft.com/office/powerpoint/2010/main" val="114901406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Segnaposto contenuto 6" descr="Immagine che contiene tavolo&#10;&#10;Descrizione generata automaticamente">
            <a:extLst>
              <a:ext uri="{FF2B5EF4-FFF2-40B4-BE49-F238E27FC236}">
                <a16:creationId xmlns:a16="http://schemas.microsoft.com/office/drawing/2014/main" id="{B93EB962-E930-C048-A2E9-8234409A1730}"/>
              </a:ext>
            </a:extLst>
          </p:cNvPr>
          <p:cNvPicPr>
            <a:picLocks noGrp="1" noChangeAspect="1"/>
          </p:cNvPicPr>
          <p:nvPr>
            <p:ph idx="1"/>
          </p:nvPr>
        </p:nvPicPr>
        <p:blipFill>
          <a:blip r:embed="rId3"/>
          <a:stretch>
            <a:fillRect/>
          </a:stretch>
        </p:blipFill>
        <p:spPr>
          <a:xfrm>
            <a:off x="482600" y="2099946"/>
            <a:ext cx="8178799" cy="2658107"/>
          </a:xfrm>
          <a:prstGeom prst="rect">
            <a:avLst/>
          </a:prstGeom>
        </p:spPr>
      </p:pic>
    </p:spTree>
    <p:extLst>
      <p:ext uri="{BB962C8B-B14F-4D97-AF65-F5344CB8AC3E}">
        <p14:creationId xmlns:p14="http://schemas.microsoft.com/office/powerpoint/2010/main" val="394735377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F8ADD26-4C3D-E24D-A342-48E303A42672}"/>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Uso delle funzioni booleane</a:t>
            </a:r>
          </a:p>
        </p:txBody>
      </p:sp>
      <p:sp>
        <p:nvSpPr>
          <p:cNvPr id="3" name="Segnaposto contenuto 2">
            <a:extLst>
              <a:ext uri="{FF2B5EF4-FFF2-40B4-BE49-F238E27FC236}">
                <a16:creationId xmlns:a16="http://schemas.microsoft.com/office/drawing/2014/main" id="{3ECCBEDB-735A-6044-9481-8C3E68D9CA5B}"/>
              </a:ext>
            </a:extLst>
          </p:cNvPr>
          <p:cNvSpPr>
            <a:spLocks noGrp="1"/>
          </p:cNvSpPr>
          <p:nvPr>
            <p:ph idx="1"/>
          </p:nvPr>
        </p:nvSpPr>
        <p:spPr>
          <a:xfrm>
            <a:off x="3607694" y="649480"/>
            <a:ext cx="4916510" cy="5546047"/>
          </a:xfrm>
        </p:spPr>
        <p:txBody>
          <a:bodyPr anchor="ctr">
            <a:normAutofit/>
          </a:bodyPr>
          <a:lstStyle/>
          <a:p>
            <a:pPr>
              <a:lnSpc>
                <a:spcPct val="90000"/>
              </a:lnSpc>
            </a:pPr>
            <a:r>
              <a:rPr lang="it-IT" sz="1700" dirty="0"/>
              <a:t>se i letterali sono molti la costruzione della tavola è lunga</a:t>
            </a:r>
          </a:p>
          <a:p>
            <a:pPr>
              <a:lnSpc>
                <a:spcPct val="90000"/>
              </a:lnSpc>
            </a:pPr>
            <a:r>
              <a:rPr lang="it-IT" sz="1700" dirty="0"/>
              <a:t>Con le funzioni booleane, si può riscrivere una </a:t>
            </a:r>
            <a:r>
              <a:rPr lang="it-IT" sz="1700" dirty="0" err="1"/>
              <a:t>fbf</a:t>
            </a:r>
            <a:r>
              <a:rPr lang="it-IT" sz="1700" dirty="0"/>
              <a:t> come formula algebrica, e risolverla</a:t>
            </a:r>
          </a:p>
          <a:p>
            <a:pPr>
              <a:lnSpc>
                <a:spcPct val="90000"/>
              </a:lnSpc>
            </a:pPr>
            <a:r>
              <a:rPr lang="it-IT" sz="1700" dirty="0"/>
              <a:t>Si parte dal connettivo </a:t>
            </a:r>
            <a:r>
              <a:rPr lang="it-IT" sz="1700" b="1" dirty="0"/>
              <a:t>meno</a:t>
            </a:r>
            <a:r>
              <a:rPr lang="it-IT" sz="1700" dirty="0"/>
              <a:t> innestato: (il →), riscrivendo la formula come: A → B</a:t>
            </a:r>
          </a:p>
          <a:p>
            <a:pPr>
              <a:lnSpc>
                <a:spcPct val="90000"/>
              </a:lnSpc>
            </a:pPr>
            <a:r>
              <a:rPr lang="it-IT" sz="1700" dirty="0"/>
              <a:t>Dichiarando A = </a:t>
            </a:r>
            <a:r>
              <a:rPr lang="it-IT" sz="1700" dirty="0" err="1"/>
              <a:t>p</a:t>
            </a:r>
            <a:r>
              <a:rPr lang="it-IT" sz="1700" dirty="0"/>
              <a:t> ∨ </a:t>
            </a:r>
            <a:r>
              <a:rPr lang="it-IT" sz="1700" dirty="0" err="1"/>
              <a:t>q</a:t>
            </a:r>
            <a:r>
              <a:rPr lang="it-IT" sz="1700" dirty="0"/>
              <a:t> e B = ¬ </a:t>
            </a:r>
            <a:r>
              <a:rPr lang="it-IT" sz="1700" dirty="0" err="1"/>
              <a:t>p</a:t>
            </a:r>
            <a:r>
              <a:rPr lang="it-IT" sz="1700" dirty="0"/>
              <a:t> ∨ </a:t>
            </a:r>
            <a:r>
              <a:rPr lang="it-IT" sz="1700" dirty="0" err="1"/>
              <a:t>r</a:t>
            </a:r>
            <a:r>
              <a:rPr lang="it-IT" sz="1700" dirty="0"/>
              <a:t>. </a:t>
            </a:r>
          </a:p>
          <a:p>
            <a:pPr>
              <a:lnSpc>
                <a:spcPct val="90000"/>
              </a:lnSpc>
            </a:pPr>
            <a:r>
              <a:rPr lang="it-IT" sz="1700" dirty="0"/>
              <a:t>Per la funzione booleana dell’implicazione la formula diventa: 1 − A + AB. </a:t>
            </a:r>
          </a:p>
          <a:p>
            <a:pPr>
              <a:lnSpc>
                <a:spcPct val="90000"/>
              </a:lnSpc>
            </a:pPr>
            <a:r>
              <a:rPr lang="it-IT" sz="1700" dirty="0"/>
              <a:t>Sostituendo A e B, diventa 1 – (</a:t>
            </a:r>
            <a:r>
              <a:rPr lang="it-IT" sz="1700" dirty="0" err="1"/>
              <a:t>p</a:t>
            </a:r>
            <a:r>
              <a:rPr lang="it-IT" sz="1700" dirty="0"/>
              <a:t> ∨ </a:t>
            </a:r>
            <a:r>
              <a:rPr lang="it-IT" sz="1700" dirty="0" err="1"/>
              <a:t>q</a:t>
            </a:r>
            <a:r>
              <a:rPr lang="it-IT" sz="1700" dirty="0"/>
              <a:t>) + (</a:t>
            </a:r>
            <a:r>
              <a:rPr lang="it-IT" sz="1700" dirty="0" err="1"/>
              <a:t>p</a:t>
            </a:r>
            <a:r>
              <a:rPr lang="it-IT" sz="1700" dirty="0"/>
              <a:t> ∨ </a:t>
            </a:r>
            <a:r>
              <a:rPr lang="it-IT" sz="1700" dirty="0" err="1"/>
              <a:t>q</a:t>
            </a:r>
            <a:r>
              <a:rPr lang="it-IT" sz="1700" dirty="0"/>
              <a:t>)(¬</a:t>
            </a:r>
            <a:r>
              <a:rPr lang="it-IT" sz="1700" dirty="0" err="1"/>
              <a:t>p</a:t>
            </a:r>
            <a:r>
              <a:rPr lang="it-IT" sz="1700" dirty="0"/>
              <a:t> ∨ </a:t>
            </a:r>
            <a:r>
              <a:rPr lang="it-IT" sz="1700" dirty="0" err="1"/>
              <a:t>r</a:t>
            </a:r>
            <a:r>
              <a:rPr lang="it-IT" sz="1700" dirty="0"/>
              <a:t>)</a:t>
            </a:r>
          </a:p>
          <a:p>
            <a:pPr>
              <a:lnSpc>
                <a:spcPct val="90000"/>
              </a:lnSpc>
            </a:pPr>
            <a:r>
              <a:rPr lang="it-IT" sz="1700" dirty="0"/>
              <a:t>Traducendo ∨, e poi ¬, con i loro connettivi, diventa: 1 − </a:t>
            </a:r>
            <a:r>
              <a:rPr lang="it-IT" sz="1700" dirty="0" err="1"/>
              <a:t>p</a:t>
            </a:r>
            <a:r>
              <a:rPr lang="it-IT" sz="1700" dirty="0"/>
              <a:t> − </a:t>
            </a:r>
            <a:r>
              <a:rPr lang="it-IT" sz="1700" dirty="0" err="1"/>
              <a:t>q</a:t>
            </a:r>
            <a:r>
              <a:rPr lang="it-IT" sz="1700" dirty="0"/>
              <a:t> + </a:t>
            </a:r>
            <a:r>
              <a:rPr lang="it-IT" sz="1700" dirty="0" err="1"/>
              <a:t>pq</a:t>
            </a:r>
            <a:r>
              <a:rPr lang="it-IT" sz="1700" dirty="0"/>
              <a:t> + (</a:t>
            </a:r>
            <a:r>
              <a:rPr lang="it-IT" sz="1700" dirty="0" err="1"/>
              <a:t>p</a:t>
            </a:r>
            <a:r>
              <a:rPr lang="it-IT" sz="1700" dirty="0"/>
              <a:t> + </a:t>
            </a:r>
            <a:r>
              <a:rPr lang="it-IT" sz="1700" dirty="0" err="1"/>
              <a:t>q</a:t>
            </a:r>
            <a:r>
              <a:rPr lang="it-IT" sz="1700" dirty="0"/>
              <a:t> − </a:t>
            </a:r>
            <a:r>
              <a:rPr lang="it-IT" sz="1700" dirty="0" err="1"/>
              <a:t>pq</a:t>
            </a:r>
            <a:r>
              <a:rPr lang="it-IT" sz="1700" dirty="0"/>
              <a:t>)[1 − </a:t>
            </a:r>
            <a:r>
              <a:rPr lang="it-IT" sz="1700" dirty="0" err="1"/>
              <a:t>p</a:t>
            </a:r>
            <a:r>
              <a:rPr lang="it-IT" sz="1700" dirty="0"/>
              <a:t> + </a:t>
            </a:r>
            <a:r>
              <a:rPr lang="it-IT" sz="1700" dirty="0" err="1"/>
              <a:t>r</a:t>
            </a:r>
            <a:r>
              <a:rPr lang="it-IT" sz="1700" dirty="0"/>
              <a:t> − (1 − </a:t>
            </a:r>
            <a:r>
              <a:rPr lang="it-IT" sz="1700" dirty="0" err="1"/>
              <a:t>p</a:t>
            </a:r>
            <a:r>
              <a:rPr lang="it-IT" sz="1700" dirty="0"/>
              <a:t>)</a:t>
            </a:r>
            <a:r>
              <a:rPr lang="it-IT" sz="1700" dirty="0" err="1"/>
              <a:t>r</a:t>
            </a:r>
            <a:r>
              <a:rPr lang="it-IT" sz="1700" dirty="0"/>
              <a:t>)]</a:t>
            </a:r>
          </a:p>
          <a:p>
            <a:pPr>
              <a:lnSpc>
                <a:spcPct val="90000"/>
              </a:lnSpc>
            </a:pPr>
            <a:r>
              <a:rPr lang="it-IT" sz="1700" dirty="0"/>
              <a:t>Che sviluppata e semplificata dà: </a:t>
            </a:r>
            <a:r>
              <a:rPr lang="it-IT" sz="1700" b="1" dirty="0"/>
              <a:t>1-p+pr</a:t>
            </a:r>
          </a:p>
          <a:p>
            <a:pPr>
              <a:lnSpc>
                <a:spcPct val="90000"/>
              </a:lnSpc>
            </a:pPr>
            <a:r>
              <a:rPr lang="it-IT" sz="1700" dirty="0"/>
              <a:t>Questa formula </a:t>
            </a:r>
            <a:r>
              <a:rPr lang="it-IT" sz="1700" b="1" dirty="0"/>
              <a:t>compressa</a:t>
            </a:r>
            <a:r>
              <a:rPr lang="it-IT" sz="1700" dirty="0"/>
              <a:t> è equivalente a quella iniziale, ed è vera negli stessi casi in cui la tavola di verità è vera: </a:t>
            </a:r>
            <a:r>
              <a:rPr lang="it-IT" sz="1700" b="1" dirty="0"/>
              <a:t>esprime lo stesso significato</a:t>
            </a:r>
          </a:p>
        </p:txBody>
      </p:sp>
    </p:spTree>
    <p:extLst>
      <p:ext uri="{BB962C8B-B14F-4D97-AF65-F5344CB8AC3E}">
        <p14:creationId xmlns:p14="http://schemas.microsoft.com/office/powerpoint/2010/main" val="211853952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0" y="586855"/>
            <a:ext cx="2990183" cy="3387497"/>
          </a:xfrm>
        </p:spPr>
        <p:txBody>
          <a:bodyPr anchor="b">
            <a:normAutofit/>
          </a:bodyPr>
          <a:lstStyle/>
          <a:p>
            <a:pPr algn="r"/>
            <a:r>
              <a:rPr lang="en-GB" sz="3500" dirty="0" err="1">
                <a:solidFill>
                  <a:srgbClr val="FFFFFF"/>
                </a:solidFill>
              </a:rPr>
              <a:t>Inferenze</a:t>
            </a:r>
            <a:r>
              <a:rPr lang="en-GB" sz="3500" dirty="0">
                <a:solidFill>
                  <a:srgbClr val="FFFFFF"/>
                </a:solidFill>
              </a:rPr>
              <a:t> </a:t>
            </a:r>
            <a:r>
              <a:rPr lang="en-GB" sz="3500" dirty="0" err="1">
                <a:solidFill>
                  <a:srgbClr val="FFFFFF"/>
                </a:solidFill>
              </a:rPr>
              <a:t>valide</a:t>
            </a:r>
            <a:r>
              <a:rPr lang="en-GB" sz="3500" dirty="0">
                <a:solidFill>
                  <a:srgbClr val="FFFFFF"/>
                </a:solidFill>
              </a:rPr>
              <a:t> </a:t>
            </a:r>
            <a:r>
              <a:rPr lang="en-GB" sz="3500" dirty="0" err="1">
                <a:solidFill>
                  <a:srgbClr val="FFFFFF"/>
                </a:solidFill>
              </a:rPr>
              <a:t>nel</a:t>
            </a:r>
            <a:r>
              <a:rPr lang="en-GB" sz="3500" dirty="0">
                <a:solidFill>
                  <a:srgbClr val="FFFFFF"/>
                </a:solidFill>
              </a:rPr>
              <a:t> </a:t>
            </a:r>
            <a:r>
              <a:rPr lang="en-GB" sz="3500" dirty="0" err="1">
                <a:solidFill>
                  <a:srgbClr val="FFFFFF"/>
                </a:solidFill>
              </a:rPr>
              <a:t>calcolo</a:t>
            </a:r>
            <a:r>
              <a:rPr lang="en-GB" sz="3500" dirty="0">
                <a:solidFill>
                  <a:srgbClr val="FFFFFF"/>
                </a:solidFill>
              </a:rPr>
              <a:t> </a:t>
            </a:r>
            <a:r>
              <a:rPr lang="en-GB" sz="3500" dirty="0" err="1">
                <a:solidFill>
                  <a:srgbClr val="FFFFFF"/>
                </a:solidFill>
              </a:rPr>
              <a:t>proposizionale</a:t>
            </a:r>
            <a:endParaRPr lang="en-GB" sz="3500" dirty="0">
              <a:solidFill>
                <a:srgbClr val="FFFFFF"/>
              </a:solidFill>
            </a:endParaRP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Le inferenze valide sono quelle in cui una conclusione è necessaria alla luce della verità delle premesse </a:t>
            </a:r>
          </a:p>
          <a:p>
            <a:r>
              <a:rPr lang="it-IT" sz="1700" dirty="0"/>
              <a:t>Esempio</a:t>
            </a:r>
            <a:r>
              <a:rPr lang="it-IT" sz="1700" b="1" dirty="0"/>
              <a:t>: </a:t>
            </a:r>
            <a:r>
              <a:rPr lang="it-IT" sz="1700" b="1" i="1" dirty="0"/>
              <a:t>modus ponendo </a:t>
            </a:r>
            <a:r>
              <a:rPr lang="it-IT" sz="1700" b="1" i="1" dirty="0" err="1"/>
              <a:t>ponens</a:t>
            </a:r>
            <a:r>
              <a:rPr lang="it-IT" sz="1700" dirty="0"/>
              <a:t>, o </a:t>
            </a:r>
            <a:r>
              <a:rPr lang="it-IT" sz="1700" i="1" dirty="0"/>
              <a:t>modus </a:t>
            </a:r>
            <a:r>
              <a:rPr lang="it-IT" sz="1700" i="1" dirty="0" err="1"/>
              <a:t>ponens</a:t>
            </a:r>
            <a:r>
              <a:rPr lang="it-IT" sz="1700" dirty="0"/>
              <a:t> (</a:t>
            </a:r>
            <a:r>
              <a:rPr lang="it-IT" sz="1700" b="1" dirty="0"/>
              <a:t>MP</a:t>
            </a:r>
            <a:r>
              <a:rPr lang="it-IT" sz="1700" dirty="0"/>
              <a:t>):</a:t>
            </a:r>
          </a:p>
          <a:p>
            <a:pPr>
              <a:buNone/>
            </a:pPr>
            <a:endParaRPr lang="it-IT" sz="1700" dirty="0"/>
          </a:p>
          <a:p>
            <a:pPr>
              <a:buNone/>
            </a:pPr>
            <a:endParaRPr lang="it-IT" sz="1700" dirty="0"/>
          </a:p>
          <a:p>
            <a:pPr>
              <a:buNone/>
            </a:pPr>
            <a:r>
              <a:rPr lang="it-IT" sz="1700" dirty="0"/>
              <a:t>Premessa 1: </a:t>
            </a:r>
            <a:r>
              <a:rPr lang="it-IT" sz="1700" dirty="0" err="1"/>
              <a:t>p</a:t>
            </a:r>
            <a:r>
              <a:rPr lang="it-IT" sz="1700" dirty="0" err="1">
                <a:sym typeface="Symbol"/>
              </a:rPr>
              <a:t></a:t>
            </a:r>
            <a:r>
              <a:rPr lang="it-IT" sz="1700" dirty="0" err="1"/>
              <a:t>q</a:t>
            </a:r>
            <a:endParaRPr lang="it-IT" sz="1700" dirty="0"/>
          </a:p>
          <a:p>
            <a:pPr>
              <a:buNone/>
            </a:pPr>
            <a:r>
              <a:rPr lang="it-IT" sz="1700" dirty="0"/>
              <a:t>Premessa 2: </a:t>
            </a:r>
            <a:r>
              <a:rPr lang="it-IT" sz="1700" dirty="0" err="1"/>
              <a:t>p</a:t>
            </a:r>
            <a:endParaRPr lang="it-IT" sz="1700" dirty="0"/>
          </a:p>
          <a:p>
            <a:pPr>
              <a:buNone/>
            </a:pPr>
            <a:r>
              <a:rPr lang="it-IT" sz="1700" dirty="0"/>
              <a:t>_________ </a:t>
            </a:r>
          </a:p>
          <a:p>
            <a:pPr>
              <a:buNone/>
            </a:pPr>
            <a:r>
              <a:rPr lang="it-IT" sz="1700" dirty="0">
                <a:sym typeface="Symbol"/>
              </a:rPr>
              <a:t></a:t>
            </a:r>
            <a:r>
              <a:rPr lang="it-IT" sz="1700" dirty="0" err="1"/>
              <a:t>q</a:t>
            </a:r>
            <a:endParaRPr lang="it-IT" sz="1700" dirty="0"/>
          </a:p>
          <a:p>
            <a:endParaRPr lang="it-IT" sz="1700"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614238" y="4230093"/>
            <a:ext cx="3112935" cy="1800165"/>
          </a:xfrm>
        </p:spPr>
        <p:txBody>
          <a:bodyPr anchor="t">
            <a:normAutofit/>
          </a:bodyPr>
          <a:lstStyle/>
          <a:p>
            <a:pPr algn="r"/>
            <a:r>
              <a:rPr lang="en-GB" sz="3500"/>
              <a:t>Dimostrazione: tavola di verità</a:t>
            </a:r>
          </a:p>
        </p:txBody>
      </p:sp>
      <p:pic>
        <p:nvPicPr>
          <p:cNvPr id="4" name="Immagine 3"/>
          <p:cNvPicPr>
            <a:picLocks noChangeAspect="1"/>
          </p:cNvPicPr>
          <p:nvPr/>
        </p:nvPicPr>
        <p:blipFill>
          <a:blip r:embed="rId2"/>
          <a:stretch>
            <a:fillRect/>
          </a:stretch>
        </p:blipFill>
        <p:spPr>
          <a:xfrm>
            <a:off x="417444" y="1297162"/>
            <a:ext cx="8354833" cy="1775401"/>
          </a:xfrm>
          <a:prstGeom prst="rect">
            <a:avLst/>
          </a:prstGeom>
        </p:spPr>
      </p:pic>
      <p:sp>
        <p:nvSpPr>
          <p:cNvPr id="3" name="Segnaposto contenuto 2"/>
          <p:cNvSpPr>
            <a:spLocks noGrp="1"/>
          </p:cNvSpPr>
          <p:nvPr>
            <p:ph idx="1"/>
          </p:nvPr>
        </p:nvSpPr>
        <p:spPr>
          <a:xfrm>
            <a:off x="3934811" y="4230094"/>
            <a:ext cx="4676451" cy="1800164"/>
          </a:xfrm>
        </p:spPr>
        <p:txBody>
          <a:bodyPr anchor="t">
            <a:normAutofit/>
          </a:bodyPr>
          <a:lstStyle/>
          <a:p>
            <a:pPr>
              <a:lnSpc>
                <a:spcPct val="90000"/>
              </a:lnSpc>
            </a:pPr>
            <a:r>
              <a:rPr lang="it-IT" sz="1600"/>
              <a:t>C’è solo una possibilità in cui entrambe le premesse sono vere: quale?</a:t>
            </a:r>
          </a:p>
          <a:p>
            <a:pPr>
              <a:lnSpc>
                <a:spcPct val="90000"/>
              </a:lnSpc>
            </a:pPr>
            <a:r>
              <a:rPr lang="it-IT" sz="1600"/>
              <a:t>Per definizione, una conclusione deduttiva è valida se è vera in </a:t>
            </a:r>
            <a:r>
              <a:rPr lang="it-IT" sz="1600" i="1"/>
              <a:t>tutti i casi</a:t>
            </a:r>
            <a:r>
              <a:rPr lang="it-IT" sz="1600"/>
              <a:t> in cui le premesse sono vere. La conclusione q è vera in quel caso?</a:t>
            </a:r>
          </a:p>
          <a:p>
            <a:pPr>
              <a:lnSpc>
                <a:spcPct val="90000"/>
              </a:lnSpc>
            </a:pPr>
            <a:r>
              <a:rPr lang="en-GB" sz="1600"/>
              <a:t>Quindi q è vera in tutti I casi in cui le premesse sono vere</a:t>
            </a:r>
          </a:p>
        </p:txBody>
      </p:sp>
      <p:sp>
        <p:nvSpPr>
          <p:cNvPr id="11" name="Rectangle 10">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en-GB" sz="2700">
                <a:solidFill>
                  <a:srgbClr val="FFFFFF"/>
                </a:solidFill>
              </a:rPr>
              <a:t>Dimostrazione booleana</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p = 1 (premessa 2)</a:t>
            </a:r>
          </a:p>
          <a:p>
            <a:r>
              <a:rPr lang="it-IT" sz="1700"/>
              <a:t>1 </a:t>
            </a:r>
            <a:r>
              <a:rPr lang="it-IT" sz="1700">
                <a:sym typeface="Symbol"/>
              </a:rPr>
              <a:t></a:t>
            </a:r>
            <a:r>
              <a:rPr lang="it-IT" sz="1700"/>
              <a:t> q = 1 </a:t>
            </a:r>
          </a:p>
          <a:p>
            <a:pPr lvl="1"/>
            <a:r>
              <a:rPr lang="it-IT" sz="1700"/>
              <a:t>premessa 1, una volta sostituito il valore della premessa 2 in essa</a:t>
            </a:r>
          </a:p>
          <a:p>
            <a:r>
              <a:rPr lang="it-IT" sz="1700"/>
              <a:t>Applicando la funzione di verità del condizionale:</a:t>
            </a:r>
          </a:p>
          <a:p>
            <a:r>
              <a:rPr lang="it-IT" sz="1700"/>
              <a:t>1 – 1 + q = 1</a:t>
            </a:r>
          </a:p>
          <a:p>
            <a:r>
              <a:rPr lang="it-IT" sz="1700"/>
              <a:t>Quindi: q = 1. </a:t>
            </a:r>
          </a:p>
          <a:p>
            <a:pPr lvl="1"/>
            <a:r>
              <a:rPr lang="it-IT" sz="1700"/>
              <a:t>Cioè, q non può essere che vero, se è vero p</a:t>
            </a:r>
            <a:r>
              <a:rPr lang="it-IT" sz="1700">
                <a:sym typeface="Symbol"/>
              </a:rPr>
              <a:t></a:t>
            </a:r>
            <a:r>
              <a:rPr lang="it-IT" sz="1700"/>
              <a:t>q ed è vero p.</a:t>
            </a:r>
          </a:p>
          <a:p>
            <a:endParaRPr lang="en-GB" sz="1700"/>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852297" y="502020"/>
            <a:ext cx="3992787" cy="1642970"/>
          </a:xfrm>
        </p:spPr>
        <p:txBody>
          <a:bodyPr anchor="b">
            <a:normAutofit/>
          </a:bodyPr>
          <a:lstStyle/>
          <a:p>
            <a:pPr>
              <a:lnSpc>
                <a:spcPct val="90000"/>
              </a:lnSpc>
            </a:pPr>
            <a:r>
              <a:rPr lang="en-GB" sz="3500"/>
              <a:t>Procedura sintattica tramite “regole inferenziali”</a:t>
            </a:r>
          </a:p>
        </p:txBody>
      </p:sp>
      <p:sp>
        <p:nvSpPr>
          <p:cNvPr id="3" name="Segnaposto contenuto 2"/>
          <p:cNvSpPr>
            <a:spLocks noGrp="1"/>
          </p:cNvSpPr>
          <p:nvPr>
            <p:ph idx="1"/>
          </p:nvPr>
        </p:nvSpPr>
        <p:spPr>
          <a:xfrm>
            <a:off x="858692" y="2405894"/>
            <a:ext cx="3986392" cy="4170528"/>
          </a:xfrm>
        </p:spPr>
        <p:txBody>
          <a:bodyPr anchor="t">
            <a:normAutofit fontScale="92500" lnSpcReduction="20000"/>
          </a:bodyPr>
          <a:lstStyle/>
          <a:p>
            <a:r>
              <a:rPr lang="it-IT" sz="1700" dirty="0"/>
              <a:t>Ogni volta che sono fornite in </a:t>
            </a:r>
            <a:r>
              <a:rPr lang="it-IT" sz="1700" i="1" dirty="0"/>
              <a:t>input</a:t>
            </a:r>
            <a:r>
              <a:rPr lang="it-IT" sz="1700" dirty="0"/>
              <a:t> premesse la cui </a:t>
            </a:r>
            <a:r>
              <a:rPr lang="it-IT" sz="1700" i="1" dirty="0"/>
              <a:t>forma </a:t>
            </a:r>
            <a:r>
              <a:rPr lang="it-IT" sz="1700" dirty="0"/>
              <a:t>corrisponde alla parte sopra la barra orizzontale dello schema inferenziale lo schema produce la conclusione (la parte sotto la barra) </a:t>
            </a:r>
          </a:p>
          <a:p>
            <a:r>
              <a:rPr lang="it-IT" sz="1700" dirty="0"/>
              <a:t>Esempio:</a:t>
            </a:r>
          </a:p>
          <a:p>
            <a:endParaRPr lang="en-GB" sz="1700" dirty="0"/>
          </a:p>
          <a:p>
            <a:endParaRPr lang="en-GB" sz="1700" dirty="0"/>
          </a:p>
          <a:p>
            <a:endParaRPr lang="en-GB" sz="1700" dirty="0"/>
          </a:p>
          <a:p>
            <a:r>
              <a:rPr lang="en-GB" sz="1700" dirty="0"/>
              <a:t>Lo schema </a:t>
            </a:r>
            <a:r>
              <a:rPr lang="en-GB" sz="1700" dirty="0" err="1"/>
              <a:t>si</a:t>
            </a:r>
            <a:r>
              <a:rPr lang="en-GB" sz="1700" dirty="0"/>
              <a:t> </a:t>
            </a:r>
            <a:r>
              <a:rPr lang="en-GB" sz="1700" dirty="0" err="1"/>
              <a:t>limita</a:t>
            </a:r>
            <a:r>
              <a:rPr lang="en-GB" sz="1700" dirty="0"/>
              <a:t> a </a:t>
            </a:r>
            <a:r>
              <a:rPr lang="en-GB" sz="1700" dirty="0" err="1"/>
              <a:t>rilevare</a:t>
            </a:r>
            <a:r>
              <a:rPr lang="en-GB" sz="1700" dirty="0"/>
              <a:t> </a:t>
            </a:r>
            <a:r>
              <a:rPr lang="en-GB" sz="1700" dirty="0" err="1"/>
              <a:t>che</a:t>
            </a:r>
            <a:r>
              <a:rPr lang="en-GB" sz="1700" dirty="0"/>
              <a:t> la prima </a:t>
            </a:r>
            <a:r>
              <a:rPr lang="en-GB" sz="1700" dirty="0" err="1"/>
              <a:t>premessa</a:t>
            </a:r>
            <a:r>
              <a:rPr lang="en-GB" sz="1700" dirty="0"/>
              <a:t> ha </a:t>
            </a:r>
            <a:r>
              <a:rPr lang="en-GB" sz="1700" dirty="0" err="1"/>
              <a:t>struttura</a:t>
            </a:r>
            <a:r>
              <a:rPr lang="en-GB" sz="1700" dirty="0"/>
              <a:t> </a:t>
            </a:r>
            <a:r>
              <a:rPr lang="en-GB" sz="1700" dirty="0" err="1"/>
              <a:t>condizionale</a:t>
            </a:r>
            <a:endParaRPr lang="en-GB" sz="1700" dirty="0"/>
          </a:p>
          <a:p>
            <a:r>
              <a:rPr lang="en-GB" sz="1700" dirty="0"/>
              <a:t>(A → B), la </a:t>
            </a:r>
            <a:r>
              <a:rPr lang="en-GB" sz="1700" dirty="0" err="1"/>
              <a:t>seconda</a:t>
            </a:r>
            <a:r>
              <a:rPr lang="en-GB" sz="1700" dirty="0"/>
              <a:t> </a:t>
            </a:r>
            <a:r>
              <a:rPr lang="en-GB" sz="1700" dirty="0" err="1"/>
              <a:t>afferma</a:t>
            </a:r>
            <a:r>
              <a:rPr lang="en-GB" sz="1700" dirty="0"/>
              <a:t> il </a:t>
            </a:r>
            <a:r>
              <a:rPr lang="en-GB" sz="1700" dirty="0" err="1"/>
              <a:t>suo</a:t>
            </a:r>
            <a:r>
              <a:rPr lang="en-GB" sz="1700" dirty="0"/>
              <a:t> </a:t>
            </a:r>
            <a:r>
              <a:rPr lang="en-GB" sz="1700" dirty="0" err="1"/>
              <a:t>antecedente</a:t>
            </a:r>
            <a:r>
              <a:rPr lang="en-GB" sz="1700" dirty="0"/>
              <a:t> (A), </a:t>
            </a:r>
            <a:r>
              <a:rPr lang="en-GB" sz="1700" dirty="0" err="1"/>
              <a:t>che</a:t>
            </a:r>
            <a:r>
              <a:rPr lang="en-GB" sz="1700" dirty="0"/>
              <a:t> le due </a:t>
            </a:r>
            <a:r>
              <a:rPr lang="en-GB" sz="1700" dirty="0" err="1"/>
              <a:t>premesse</a:t>
            </a:r>
            <a:r>
              <a:rPr lang="en-GB" sz="1700" dirty="0"/>
              <a:t> </a:t>
            </a:r>
            <a:r>
              <a:rPr lang="en-GB" sz="1700" dirty="0" err="1"/>
              <a:t>corrispondono</a:t>
            </a:r>
            <a:r>
              <a:rPr lang="en-GB" sz="1700" dirty="0"/>
              <a:t> </a:t>
            </a:r>
            <a:r>
              <a:rPr lang="en-GB" sz="1700" dirty="0" err="1"/>
              <a:t>alla</a:t>
            </a:r>
            <a:r>
              <a:rPr lang="en-GB" sz="1700" dirty="0"/>
              <a:t> forma sopra la </a:t>
            </a:r>
            <a:r>
              <a:rPr lang="en-GB" sz="1700" dirty="0" err="1"/>
              <a:t>barra</a:t>
            </a:r>
            <a:r>
              <a:rPr lang="en-GB" sz="1700" dirty="0"/>
              <a:t>, e </a:t>
            </a:r>
            <a:r>
              <a:rPr lang="en-GB" sz="1700" dirty="0" err="1"/>
              <a:t>quindi</a:t>
            </a:r>
            <a:r>
              <a:rPr lang="en-GB" sz="1700" dirty="0"/>
              <a:t> produce la </a:t>
            </a:r>
            <a:r>
              <a:rPr lang="en-GB" sz="1700" dirty="0" err="1"/>
              <a:t>conclusione</a:t>
            </a:r>
            <a:r>
              <a:rPr lang="en-GB" sz="1700" dirty="0"/>
              <a:t> (z ∧ w). </a:t>
            </a:r>
          </a:p>
          <a:p>
            <a:r>
              <a:rPr lang="en-GB" sz="1700" dirty="0"/>
              <a:t>Per </a:t>
            </a:r>
            <a:r>
              <a:rPr lang="en-GB" sz="1700" dirty="0" err="1"/>
              <a:t>farlo</a:t>
            </a:r>
            <a:r>
              <a:rPr lang="en-GB" sz="1700" dirty="0"/>
              <a:t> non </a:t>
            </a:r>
            <a:r>
              <a:rPr lang="en-GB" sz="1700" dirty="0" err="1"/>
              <a:t>richiede</a:t>
            </a:r>
            <a:r>
              <a:rPr lang="en-GB" sz="1700" dirty="0"/>
              <a:t> la </a:t>
            </a:r>
            <a:r>
              <a:rPr lang="en-GB" sz="1700" dirty="0" err="1"/>
              <a:t>costruzione</a:t>
            </a:r>
            <a:r>
              <a:rPr lang="en-GB" sz="1700" dirty="0"/>
              <a:t> di </a:t>
            </a:r>
            <a:r>
              <a:rPr lang="en-GB" sz="1700" dirty="0" err="1"/>
              <a:t>tavole</a:t>
            </a:r>
            <a:r>
              <a:rPr lang="en-GB" sz="1700" dirty="0"/>
              <a:t> di </a:t>
            </a:r>
            <a:r>
              <a:rPr lang="en-GB" sz="1700" dirty="0" err="1"/>
              <a:t>verità</a:t>
            </a:r>
            <a:r>
              <a:rPr lang="en-GB" sz="1700" dirty="0"/>
              <a:t>, </a:t>
            </a:r>
            <a:r>
              <a:rPr lang="en-GB" sz="1700" dirty="0" err="1"/>
              <a:t>calcoli</a:t>
            </a:r>
            <a:r>
              <a:rPr lang="en-GB" sz="1700" dirty="0"/>
              <a:t> </a:t>
            </a:r>
            <a:r>
              <a:rPr lang="en-GB" sz="1700" dirty="0" err="1"/>
              <a:t>booleani</a:t>
            </a:r>
            <a:r>
              <a:rPr lang="en-GB" sz="1700" dirty="0"/>
              <a:t> o </a:t>
            </a:r>
            <a:r>
              <a:rPr lang="en-GB" sz="1700" dirty="0" err="1"/>
              <a:t>altre</a:t>
            </a:r>
            <a:r>
              <a:rPr lang="en-GB" sz="1700" dirty="0"/>
              <a:t> procedure </a:t>
            </a:r>
            <a:r>
              <a:rPr lang="en-GB" sz="1700" dirty="0" err="1"/>
              <a:t>semantiche</a:t>
            </a:r>
            <a:endParaRPr lang="en-GB" sz="1700" dirty="0"/>
          </a:p>
        </p:txBody>
      </p:sp>
      <p:sp>
        <p:nvSpPr>
          <p:cNvPr id="13" name="Rectangle 1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Immagine 5">
            <a:extLst>
              <a:ext uri="{FF2B5EF4-FFF2-40B4-BE49-F238E27FC236}">
                <a16:creationId xmlns:a16="http://schemas.microsoft.com/office/drawing/2014/main" id="{8EEE7050-6536-5D4F-A8A0-7CE9CE37381D}"/>
              </a:ext>
            </a:extLst>
          </p:cNvPr>
          <p:cNvPicPr>
            <a:picLocks noChangeAspect="1"/>
          </p:cNvPicPr>
          <p:nvPr/>
        </p:nvPicPr>
        <p:blipFill>
          <a:blip r:embed="rId2"/>
          <a:stretch>
            <a:fillRect/>
          </a:stretch>
        </p:blipFill>
        <p:spPr>
          <a:xfrm>
            <a:off x="5306975" y="1359682"/>
            <a:ext cx="3127897" cy="4170528"/>
          </a:xfrm>
          <a:prstGeom prst="rect">
            <a:avLst/>
          </a:prstGeom>
        </p:spPr>
      </p:pic>
      <p:pic>
        <p:nvPicPr>
          <p:cNvPr id="8" name="Immagine 7">
            <a:extLst>
              <a:ext uri="{FF2B5EF4-FFF2-40B4-BE49-F238E27FC236}">
                <a16:creationId xmlns:a16="http://schemas.microsoft.com/office/drawing/2014/main" id="{E1136D0C-4D44-8642-B3BC-515B590B8B03}"/>
              </a:ext>
            </a:extLst>
          </p:cNvPr>
          <p:cNvPicPr>
            <a:picLocks noChangeAspect="1"/>
          </p:cNvPicPr>
          <p:nvPr/>
        </p:nvPicPr>
        <p:blipFill>
          <a:blip r:embed="rId3"/>
          <a:stretch>
            <a:fillRect/>
          </a:stretch>
        </p:blipFill>
        <p:spPr>
          <a:xfrm>
            <a:off x="969090" y="3677194"/>
            <a:ext cx="3759200" cy="685800"/>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8251D46-E497-094A-9736-24FFE8867BA8}"/>
              </a:ext>
            </a:extLst>
          </p:cNvPr>
          <p:cNvSpPr>
            <a:spLocks noGrp="1"/>
          </p:cNvSpPr>
          <p:nvPr>
            <p:ph type="title"/>
          </p:nvPr>
        </p:nvSpPr>
        <p:spPr>
          <a:xfrm>
            <a:off x="350041" y="586855"/>
            <a:ext cx="2401025" cy="3387497"/>
          </a:xfrm>
        </p:spPr>
        <p:txBody>
          <a:bodyPr anchor="b">
            <a:normAutofit/>
          </a:bodyPr>
          <a:lstStyle/>
          <a:p>
            <a:pPr algn="r">
              <a:lnSpc>
                <a:spcPct val="90000"/>
              </a:lnSpc>
            </a:pPr>
            <a:r>
              <a:rPr lang="it-IT" sz="2700">
                <a:solidFill>
                  <a:srgbClr val="FFFFFF"/>
                </a:solidFill>
              </a:rPr>
              <a:t>Altre inferenze del calcolo proposizionale</a:t>
            </a:r>
            <a:br>
              <a:rPr lang="it-IT" sz="2700">
                <a:solidFill>
                  <a:srgbClr val="FFFFFF"/>
                </a:solidFill>
              </a:rPr>
            </a:br>
            <a:r>
              <a:rPr lang="it-IT" sz="2700">
                <a:solidFill>
                  <a:srgbClr val="FFFFFF"/>
                </a:solidFill>
              </a:rPr>
              <a:t>rilevanti per la psicologia</a:t>
            </a:r>
            <a:br>
              <a:rPr lang="it-IT" sz="2700">
                <a:solidFill>
                  <a:srgbClr val="FFFFFF"/>
                </a:solidFill>
              </a:rPr>
            </a:br>
            <a:endParaRPr lang="it-IT" sz="2700">
              <a:solidFill>
                <a:srgbClr val="FFFFFF"/>
              </a:solidFill>
            </a:endParaRPr>
          </a:p>
        </p:txBody>
      </p:sp>
      <p:sp>
        <p:nvSpPr>
          <p:cNvPr id="3" name="Segnaposto contenuto 2">
            <a:extLst>
              <a:ext uri="{FF2B5EF4-FFF2-40B4-BE49-F238E27FC236}">
                <a16:creationId xmlns:a16="http://schemas.microsoft.com/office/drawing/2014/main" id="{7F4969C2-6607-754A-AB5B-C9D6FBC81187}"/>
              </a:ext>
            </a:extLst>
          </p:cNvPr>
          <p:cNvSpPr>
            <a:spLocks noGrp="1"/>
          </p:cNvSpPr>
          <p:nvPr>
            <p:ph idx="1"/>
          </p:nvPr>
        </p:nvSpPr>
        <p:spPr>
          <a:xfrm>
            <a:off x="3607694" y="649480"/>
            <a:ext cx="4916510" cy="5546047"/>
          </a:xfrm>
        </p:spPr>
        <p:txBody>
          <a:bodyPr anchor="ctr">
            <a:normAutofit/>
          </a:bodyPr>
          <a:lstStyle/>
          <a:p>
            <a:r>
              <a:rPr lang="it-IT" sz="1700"/>
              <a:t>Oltre al modus ponens, altre inferenze del calcolo proposizionale hanno avuto importanza nello studio del pensiero umano.</a:t>
            </a:r>
          </a:p>
          <a:p>
            <a:r>
              <a:rPr lang="it-IT" sz="1700"/>
              <a:t>Alcuni sono schemi validi, altri invalidi</a:t>
            </a:r>
          </a:p>
          <a:p>
            <a:r>
              <a:rPr lang="it-IT" sz="1700"/>
              <a:t>Una coppia di premesse che comprenda un condizionale, e l’affermazione o la negazione del suo antecedente (p) o conseguente (q), è un </a:t>
            </a:r>
            <a:r>
              <a:rPr lang="it-IT" sz="1700" b="1"/>
              <a:t>sillogismo condizionale</a:t>
            </a:r>
            <a:endParaRPr lang="it-IT" sz="1700"/>
          </a:p>
          <a:p>
            <a:r>
              <a:rPr lang="it-IT" sz="1700"/>
              <a:t>Tra i quattro sillogismi condizionali possibili, il primo, valido, è il modus ponens (MP)</a:t>
            </a:r>
          </a:p>
        </p:txBody>
      </p:sp>
    </p:spTree>
    <p:extLst>
      <p:ext uri="{BB962C8B-B14F-4D97-AF65-F5344CB8AC3E}">
        <p14:creationId xmlns:p14="http://schemas.microsoft.com/office/powerpoint/2010/main" val="92420065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9B4C41-CC10-8941-B125-684C6A35CEF0}"/>
              </a:ext>
            </a:extLst>
          </p:cNvPr>
          <p:cNvSpPr>
            <a:spLocks noGrp="1"/>
          </p:cNvSpPr>
          <p:nvPr>
            <p:ph type="title"/>
          </p:nvPr>
        </p:nvSpPr>
        <p:spPr>
          <a:xfrm>
            <a:off x="628650" y="723578"/>
            <a:ext cx="3446303" cy="1645501"/>
          </a:xfrm>
        </p:spPr>
        <p:txBody>
          <a:bodyPr>
            <a:normAutofit/>
          </a:bodyPr>
          <a:lstStyle/>
          <a:p>
            <a:r>
              <a:rPr lang="it-IT" dirty="0"/>
              <a:t>MT, DA, AC</a:t>
            </a:r>
          </a:p>
        </p:txBody>
      </p:sp>
      <p:sp>
        <p:nvSpPr>
          <p:cNvPr id="3" name="Segnaposto contenuto 2">
            <a:extLst>
              <a:ext uri="{FF2B5EF4-FFF2-40B4-BE49-F238E27FC236}">
                <a16:creationId xmlns:a16="http://schemas.microsoft.com/office/drawing/2014/main" id="{CF39CCC7-0DBC-A347-A9E5-917410B22E75}"/>
              </a:ext>
            </a:extLst>
          </p:cNvPr>
          <p:cNvSpPr>
            <a:spLocks noGrp="1"/>
          </p:cNvSpPr>
          <p:nvPr>
            <p:ph idx="1"/>
          </p:nvPr>
        </p:nvSpPr>
        <p:spPr>
          <a:xfrm>
            <a:off x="628650" y="2548467"/>
            <a:ext cx="3446303" cy="3628495"/>
          </a:xfrm>
        </p:spPr>
        <p:txBody>
          <a:bodyPr>
            <a:normAutofit/>
          </a:bodyPr>
          <a:lstStyle/>
          <a:p>
            <a:r>
              <a:rPr lang="it-IT" sz="1700"/>
              <a:t>Il secondo schema condizinale valido è il modus tollens (MT):</a:t>
            </a:r>
          </a:p>
          <a:p>
            <a:r>
              <a:rPr lang="it-IT" sz="1700"/>
              <a:t>Poi ci sono due schemi invalidi, cioè la cui conclusione non è necessaria anche se è talvolta accettata come tale dalle persone:</a:t>
            </a:r>
          </a:p>
          <a:p>
            <a:pPr lvl="1"/>
            <a:r>
              <a:rPr lang="it-IT" sz="1700"/>
              <a:t>Negazione dell’antecedente (DA, da denial of the antecedent)</a:t>
            </a:r>
          </a:p>
          <a:p>
            <a:pPr lvl="1"/>
            <a:r>
              <a:rPr lang="it-IT" sz="1700"/>
              <a:t>Affermazione del conseguente (AC)</a:t>
            </a:r>
          </a:p>
        </p:txBody>
      </p:sp>
      <p:sp>
        <p:nvSpPr>
          <p:cNvPr id="14" name="Rectangle 13">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8243" y="3474720"/>
            <a:ext cx="4575685"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99688" y="0"/>
            <a:ext cx="4644311"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1999" y="0"/>
            <a:ext cx="225171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Immagine 4">
            <a:extLst>
              <a:ext uri="{FF2B5EF4-FFF2-40B4-BE49-F238E27FC236}">
                <a16:creationId xmlns:a16="http://schemas.microsoft.com/office/drawing/2014/main" id="{A91B41E0-A0EB-1242-970C-A7A47CB69B22}"/>
              </a:ext>
            </a:extLst>
          </p:cNvPr>
          <p:cNvPicPr>
            <a:picLocks noChangeAspect="1"/>
          </p:cNvPicPr>
          <p:nvPr/>
        </p:nvPicPr>
        <p:blipFill>
          <a:blip r:embed="rId2"/>
          <a:stretch>
            <a:fillRect/>
          </a:stretch>
        </p:blipFill>
        <p:spPr>
          <a:xfrm>
            <a:off x="4815681" y="580060"/>
            <a:ext cx="1773237" cy="2223162"/>
          </a:xfrm>
          <a:prstGeom prst="rect">
            <a:avLst/>
          </a:prstGeom>
        </p:spPr>
      </p:pic>
      <p:sp>
        <p:nvSpPr>
          <p:cNvPr id="20" name="Rectangle 19">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92218" y="0"/>
            <a:ext cx="2251710"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Immagine 6">
            <a:extLst>
              <a:ext uri="{FF2B5EF4-FFF2-40B4-BE49-F238E27FC236}">
                <a16:creationId xmlns:a16="http://schemas.microsoft.com/office/drawing/2014/main" id="{F9EEEBFD-9CD6-A041-B673-7DE7A79ED8DB}"/>
              </a:ext>
            </a:extLst>
          </p:cNvPr>
          <p:cNvPicPr>
            <a:picLocks noChangeAspect="1"/>
          </p:cNvPicPr>
          <p:nvPr/>
        </p:nvPicPr>
        <p:blipFill>
          <a:blip r:embed="rId3"/>
          <a:stretch>
            <a:fillRect/>
          </a:stretch>
        </p:blipFill>
        <p:spPr>
          <a:xfrm>
            <a:off x="7127081" y="708650"/>
            <a:ext cx="1773238" cy="1965981"/>
          </a:xfrm>
          <a:prstGeom prst="rect">
            <a:avLst/>
          </a:prstGeom>
        </p:spPr>
      </p:pic>
      <p:pic>
        <p:nvPicPr>
          <p:cNvPr id="9" name="Immagine 8" descr="Immagine che contiene testo, orologio&#10;&#10;Descrizione generata automaticamente">
            <a:extLst>
              <a:ext uri="{FF2B5EF4-FFF2-40B4-BE49-F238E27FC236}">
                <a16:creationId xmlns:a16="http://schemas.microsoft.com/office/drawing/2014/main" id="{EC872284-92A1-754C-BFC9-55FAAD6B54A0}"/>
              </a:ext>
            </a:extLst>
          </p:cNvPr>
          <p:cNvPicPr>
            <a:picLocks noChangeAspect="1"/>
          </p:cNvPicPr>
          <p:nvPr/>
        </p:nvPicPr>
        <p:blipFill>
          <a:blip r:embed="rId4"/>
          <a:stretch>
            <a:fillRect/>
          </a:stretch>
        </p:blipFill>
        <p:spPr>
          <a:xfrm>
            <a:off x="5633701" y="3796452"/>
            <a:ext cx="2448597" cy="2559898"/>
          </a:xfrm>
          <a:prstGeom prst="rect">
            <a:avLst/>
          </a:prstGeom>
        </p:spPr>
      </p:pic>
      <p:sp>
        <p:nvSpPr>
          <p:cNvPr id="10" name="Rettangolo 9">
            <a:extLst>
              <a:ext uri="{FF2B5EF4-FFF2-40B4-BE49-F238E27FC236}">
                <a16:creationId xmlns:a16="http://schemas.microsoft.com/office/drawing/2014/main" id="{F758A29D-C5A8-BD47-A25C-AC0FFDBFCBE7}"/>
              </a:ext>
            </a:extLst>
          </p:cNvPr>
          <p:cNvSpPr/>
          <p:nvPr/>
        </p:nvSpPr>
        <p:spPr>
          <a:xfrm>
            <a:off x="4586544" y="228536"/>
            <a:ext cx="494046" cy="369332"/>
          </a:xfrm>
          <a:prstGeom prst="rect">
            <a:avLst/>
          </a:prstGeom>
        </p:spPr>
        <p:txBody>
          <a:bodyPr wrap="none">
            <a:spAutoFit/>
          </a:bodyPr>
          <a:lstStyle/>
          <a:p>
            <a:r>
              <a:rPr lang="it-IT" dirty="0">
                <a:solidFill>
                  <a:schemeClr val="bg1"/>
                </a:solidFill>
              </a:rPr>
              <a:t>MT</a:t>
            </a:r>
          </a:p>
        </p:txBody>
      </p:sp>
      <p:sp>
        <p:nvSpPr>
          <p:cNvPr id="15" name="Rettangolo 14">
            <a:extLst>
              <a:ext uri="{FF2B5EF4-FFF2-40B4-BE49-F238E27FC236}">
                <a16:creationId xmlns:a16="http://schemas.microsoft.com/office/drawing/2014/main" id="{78AAB91E-16A7-3C4F-96B5-B723254F499F}"/>
              </a:ext>
            </a:extLst>
          </p:cNvPr>
          <p:cNvSpPr/>
          <p:nvPr/>
        </p:nvSpPr>
        <p:spPr>
          <a:xfrm>
            <a:off x="5114906" y="3705012"/>
            <a:ext cx="456985" cy="369332"/>
          </a:xfrm>
          <a:prstGeom prst="rect">
            <a:avLst/>
          </a:prstGeom>
        </p:spPr>
        <p:txBody>
          <a:bodyPr wrap="none">
            <a:spAutoFit/>
          </a:bodyPr>
          <a:lstStyle/>
          <a:p>
            <a:r>
              <a:rPr lang="it-IT" dirty="0">
                <a:solidFill>
                  <a:schemeClr val="bg1"/>
                </a:solidFill>
              </a:rPr>
              <a:t>DA</a:t>
            </a:r>
          </a:p>
        </p:txBody>
      </p:sp>
      <p:sp>
        <p:nvSpPr>
          <p:cNvPr id="17" name="Rettangolo 16">
            <a:extLst>
              <a:ext uri="{FF2B5EF4-FFF2-40B4-BE49-F238E27FC236}">
                <a16:creationId xmlns:a16="http://schemas.microsoft.com/office/drawing/2014/main" id="{35A5DC0F-FEB0-0441-84FD-0993E29158BF}"/>
              </a:ext>
            </a:extLst>
          </p:cNvPr>
          <p:cNvSpPr/>
          <p:nvPr/>
        </p:nvSpPr>
        <p:spPr>
          <a:xfrm>
            <a:off x="6898588" y="201143"/>
            <a:ext cx="439479" cy="369332"/>
          </a:xfrm>
          <a:prstGeom prst="rect">
            <a:avLst/>
          </a:prstGeom>
        </p:spPr>
        <p:txBody>
          <a:bodyPr wrap="none">
            <a:spAutoFit/>
          </a:bodyPr>
          <a:lstStyle/>
          <a:p>
            <a:r>
              <a:rPr lang="it-IT" dirty="0">
                <a:solidFill>
                  <a:schemeClr val="bg1"/>
                </a:solidFill>
              </a:rPr>
              <a:t>AC</a:t>
            </a:r>
          </a:p>
        </p:txBody>
      </p:sp>
    </p:spTree>
    <p:extLst>
      <p:ext uri="{BB962C8B-B14F-4D97-AF65-F5344CB8AC3E}">
        <p14:creationId xmlns:p14="http://schemas.microsoft.com/office/powerpoint/2010/main" val="1857842395"/>
      </p:ext>
    </p:extLst>
  </p:cSld>
  <p:clrMapOvr>
    <a:overrideClrMapping bg1="dk1" tx1="lt1" bg2="dk2" tx2="lt2" accent1="accent1" accent2="accent2" accent3="accent3" accent4="accent4" accent5="accent5" accent6="accent6" hlink="hlink" folHlink="folHlink"/>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712E947-0734-45F9-9C4F-41114EC3A3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C6B5652-C661-4C58-B937-F0F490F7FC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B936867-6407-43FB-9DE6-1B0879D0C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ACD0B258-678B-4A8C-894F-848AF24A19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C8D58395-74AF-401A-AF2F-76B6FCF71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Rectangle 22">
            <a:extLst>
              <a:ext uri="{FF2B5EF4-FFF2-40B4-BE49-F238E27FC236}">
                <a16:creationId xmlns:a16="http://schemas.microsoft.com/office/drawing/2014/main" id="{2F003F3F-F118-41D2-AA3F-74DB0D1970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605118" y="457201"/>
            <a:ext cx="2133600" cy="3588870"/>
          </a:xfrm>
        </p:spPr>
        <p:txBody>
          <a:bodyPr anchor="b">
            <a:normAutofit/>
          </a:bodyPr>
          <a:lstStyle/>
          <a:p>
            <a:pPr algn="r">
              <a:lnSpc>
                <a:spcPct val="90000"/>
              </a:lnSpc>
            </a:pPr>
            <a:r>
              <a:rPr lang="it-IT" sz="3000">
                <a:solidFill>
                  <a:srgbClr val="FFFFFF"/>
                </a:solidFill>
              </a:rPr>
              <a:t>Schemi inferenziali non condizionali rilevanti per la psicologia</a:t>
            </a:r>
          </a:p>
        </p:txBody>
      </p:sp>
      <p:sp>
        <p:nvSpPr>
          <p:cNvPr id="3" name="Segnaposto contenuto 2"/>
          <p:cNvSpPr>
            <a:spLocks noGrp="1"/>
          </p:cNvSpPr>
          <p:nvPr>
            <p:ph idx="1"/>
          </p:nvPr>
        </p:nvSpPr>
        <p:spPr>
          <a:xfrm>
            <a:off x="3174274" y="669363"/>
            <a:ext cx="3341037" cy="5534211"/>
          </a:xfrm>
        </p:spPr>
        <p:txBody>
          <a:bodyPr anchor="ctr">
            <a:normAutofit/>
          </a:bodyPr>
          <a:lstStyle/>
          <a:p>
            <a:pPr marL="0" indent="0">
              <a:buNone/>
            </a:pPr>
            <a:endParaRPr lang="it-IT" sz="1700" dirty="0"/>
          </a:p>
          <a:p>
            <a:r>
              <a:rPr lang="it-IT" sz="1700" dirty="0"/>
              <a:t>Sillogismo disgiuntivo (DS)</a:t>
            </a:r>
          </a:p>
          <a:p>
            <a:endParaRPr lang="it-IT" sz="1700" dirty="0"/>
          </a:p>
          <a:p>
            <a:endParaRPr lang="it-IT" sz="1700" dirty="0"/>
          </a:p>
          <a:p>
            <a:endParaRPr lang="it-IT" sz="1700" dirty="0"/>
          </a:p>
          <a:p>
            <a:endParaRPr lang="it-IT" sz="1700" dirty="0"/>
          </a:p>
          <a:p>
            <a:endParaRPr lang="it-IT" sz="1700" dirty="0"/>
          </a:p>
          <a:p>
            <a:endParaRPr lang="it-IT" sz="1700" dirty="0"/>
          </a:p>
          <a:p>
            <a:r>
              <a:rPr lang="it-IT" sz="1700" dirty="0"/>
              <a:t>Schema </a:t>
            </a:r>
            <a:r>
              <a:rPr lang="it-IT" sz="1700" dirty="0" err="1"/>
              <a:t>supposizionale</a:t>
            </a:r>
            <a:r>
              <a:rPr lang="it-IT" sz="1700" dirty="0"/>
              <a:t> della Reductio ad absurdum (RA)</a:t>
            </a:r>
          </a:p>
          <a:p>
            <a:pPr lvl="1"/>
            <a:r>
              <a:rPr lang="it-IT" sz="1700" dirty="0"/>
              <a:t>Se supponendo un asserto (A), si riesce a dimostrare, con una catena di passaggi logici validi lunga quanto si vuole (...), l’assurdo (B∧¬B), allora si può concludere che A è falso</a:t>
            </a:r>
          </a:p>
        </p:txBody>
      </p:sp>
      <p:pic>
        <p:nvPicPr>
          <p:cNvPr id="8" name="Immagine 7">
            <a:extLst>
              <a:ext uri="{FF2B5EF4-FFF2-40B4-BE49-F238E27FC236}">
                <a16:creationId xmlns:a16="http://schemas.microsoft.com/office/drawing/2014/main" id="{822C9099-B688-9344-8EC5-953B8F121549}"/>
              </a:ext>
            </a:extLst>
          </p:cNvPr>
          <p:cNvPicPr>
            <a:picLocks noChangeAspect="1"/>
          </p:cNvPicPr>
          <p:nvPr/>
        </p:nvPicPr>
        <p:blipFill>
          <a:blip r:embed="rId2"/>
          <a:stretch>
            <a:fillRect/>
          </a:stretch>
        </p:blipFill>
        <p:spPr>
          <a:xfrm>
            <a:off x="6940221" y="3664590"/>
            <a:ext cx="1727576" cy="2381255"/>
          </a:xfrm>
          <a:prstGeom prst="rect">
            <a:avLst/>
          </a:prstGeom>
        </p:spPr>
      </p:pic>
      <p:pic>
        <p:nvPicPr>
          <p:cNvPr id="6" name="Immagine 5">
            <a:extLst>
              <a:ext uri="{FF2B5EF4-FFF2-40B4-BE49-F238E27FC236}">
                <a16:creationId xmlns:a16="http://schemas.microsoft.com/office/drawing/2014/main" id="{085BC770-C5A3-4B49-B6C9-CF2F848F3EBC}"/>
              </a:ext>
            </a:extLst>
          </p:cNvPr>
          <p:cNvPicPr>
            <a:picLocks noChangeAspect="1"/>
          </p:cNvPicPr>
          <p:nvPr/>
        </p:nvPicPr>
        <p:blipFill>
          <a:blip r:embed="rId3"/>
          <a:stretch>
            <a:fillRect/>
          </a:stretch>
        </p:blipFill>
        <p:spPr>
          <a:xfrm>
            <a:off x="6865739" y="457201"/>
            <a:ext cx="1615391" cy="2395235"/>
          </a:xfrm>
          <a:prstGeom prst="rect">
            <a:avLst/>
          </a:prstGeom>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olo 3">
            <a:extLst>
              <a:ext uri="{FF2B5EF4-FFF2-40B4-BE49-F238E27FC236}">
                <a16:creationId xmlns:a16="http://schemas.microsoft.com/office/drawing/2014/main" id="{590F1552-9D26-9D4B-9F0D-18145D609179}"/>
              </a:ext>
            </a:extLst>
          </p:cNvPr>
          <p:cNvSpPr>
            <a:spLocks noGrp="1"/>
          </p:cNvSpPr>
          <p:nvPr>
            <p:ph type="title"/>
          </p:nvPr>
        </p:nvSpPr>
        <p:spPr>
          <a:xfrm>
            <a:off x="1040148" y="818984"/>
            <a:ext cx="4947184" cy="3268520"/>
          </a:xfrm>
        </p:spPr>
        <p:txBody>
          <a:bodyPr vert="horz" lIns="91440" tIns="45720" rIns="91440" bIns="45720" rtlCol="0" anchor="b">
            <a:normAutofit/>
          </a:bodyPr>
          <a:lstStyle/>
          <a:p>
            <a:pPr algn="r" defTabSz="914400">
              <a:lnSpc>
                <a:spcPct val="90000"/>
              </a:lnSpc>
            </a:pPr>
            <a:r>
              <a:rPr lang="en-US" sz="4200" kern="1200">
                <a:solidFill>
                  <a:srgbClr val="FFFFFF"/>
                </a:solidFill>
                <a:latin typeface="+mj-lt"/>
                <a:ea typeface="+mj-ea"/>
                <a:cs typeface="+mj-cs"/>
              </a:rPr>
              <a:t>Il sistema concettuale e la categorizzazione</a:t>
            </a:r>
          </a:p>
        </p:txBody>
      </p:sp>
      <p:sp>
        <p:nvSpPr>
          <p:cNvPr id="19" name="Rectangle 18">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33714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dirty="0">
                <a:solidFill>
                  <a:srgbClr val="FFFFFF"/>
                </a:solidFill>
              </a:rPr>
              <a:t>Sistema concettuale</a:t>
            </a:r>
          </a:p>
        </p:txBody>
      </p:sp>
      <p:graphicFrame>
        <p:nvGraphicFramePr>
          <p:cNvPr id="5" name="Segnaposto contenuto 2">
            <a:extLst>
              <a:ext uri="{FF2B5EF4-FFF2-40B4-BE49-F238E27FC236}">
                <a16:creationId xmlns:a16="http://schemas.microsoft.com/office/drawing/2014/main" id="{B89A7764-A3D6-4D29-924F-C54DB9E92F93}"/>
              </a:ext>
            </a:extLst>
          </p:cNvPr>
          <p:cNvGraphicFramePr>
            <a:graphicFrameLocks noGrp="1"/>
          </p:cNvGraphicFramePr>
          <p:nvPr>
            <p:ph idx="1"/>
            <p:extLst>
              <p:ext uri="{D42A27DB-BD31-4B8C-83A1-F6EECF244321}">
                <p14:modId xmlns:p14="http://schemas.microsoft.com/office/powerpoint/2010/main" val="1816063750"/>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a:solidFill>
                  <a:srgbClr val="FFFFFF"/>
                </a:solidFill>
              </a:rPr>
              <a:t>Categorizzazione</a:t>
            </a:r>
          </a:p>
        </p:txBody>
      </p:sp>
      <p:sp>
        <p:nvSpPr>
          <p:cNvPr id="4" name="CasellaDiTesto 3"/>
          <p:cNvSpPr txBox="1"/>
          <p:nvPr/>
        </p:nvSpPr>
        <p:spPr>
          <a:xfrm>
            <a:off x="1993291" y="1146675"/>
            <a:ext cx="184666" cy="369332"/>
          </a:xfrm>
          <a:prstGeom prst="rect">
            <a:avLst/>
          </a:prstGeom>
          <a:noFill/>
        </p:spPr>
        <p:txBody>
          <a:bodyPr wrap="none" rtlCol="0">
            <a:spAutoFit/>
          </a:bodyPr>
          <a:lstStyle/>
          <a:p>
            <a:endParaRPr lang="it-IT" dirty="0"/>
          </a:p>
        </p:txBody>
      </p:sp>
      <p:graphicFrame>
        <p:nvGraphicFramePr>
          <p:cNvPr id="6" name="Segnaposto contenuto 2">
            <a:extLst>
              <a:ext uri="{FF2B5EF4-FFF2-40B4-BE49-F238E27FC236}">
                <a16:creationId xmlns:a16="http://schemas.microsoft.com/office/drawing/2014/main" id="{6BA5BC74-2FB2-4657-B066-7D1B0ED1C25B}"/>
              </a:ext>
            </a:extLst>
          </p:cNvPr>
          <p:cNvGraphicFramePr>
            <a:graphicFrameLocks noGrp="1"/>
          </p:cNvGraphicFramePr>
          <p:nvPr>
            <p:ph idx="1"/>
            <p:extLst>
              <p:ext uri="{D42A27DB-BD31-4B8C-83A1-F6EECF244321}">
                <p14:modId xmlns:p14="http://schemas.microsoft.com/office/powerpoint/2010/main" val="3038309828"/>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Attributi</a:t>
            </a:r>
          </a:p>
        </p:txBody>
      </p:sp>
      <p:graphicFrame>
        <p:nvGraphicFramePr>
          <p:cNvPr id="5" name="Segnaposto contenuto 2">
            <a:extLst>
              <a:ext uri="{FF2B5EF4-FFF2-40B4-BE49-F238E27FC236}">
                <a16:creationId xmlns:a16="http://schemas.microsoft.com/office/drawing/2014/main" id="{0762028E-2C27-4843-8622-C04AD37E179B}"/>
              </a:ext>
            </a:extLst>
          </p:cNvPr>
          <p:cNvGraphicFramePr>
            <a:graphicFrameLocks noGrp="1"/>
          </p:cNvGraphicFramePr>
          <p:nvPr>
            <p:ph idx="1"/>
            <p:extLst>
              <p:ext uri="{D42A27DB-BD31-4B8C-83A1-F6EECF244321}">
                <p14:modId xmlns:p14="http://schemas.microsoft.com/office/powerpoint/2010/main" val="8482554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Attributi degli esemplari</a:t>
            </a:r>
          </a:p>
        </p:txBody>
      </p:sp>
      <p:sp>
        <p:nvSpPr>
          <p:cNvPr id="3" name="Segnaposto contenuto 2"/>
          <p:cNvSpPr>
            <a:spLocks noGrp="1"/>
          </p:cNvSpPr>
          <p:nvPr>
            <p:ph idx="1"/>
          </p:nvPr>
        </p:nvSpPr>
        <p:spPr>
          <a:xfrm>
            <a:off x="3607694" y="649480"/>
            <a:ext cx="4916510" cy="5546047"/>
          </a:xfrm>
        </p:spPr>
        <p:txBody>
          <a:bodyPr anchor="ctr">
            <a:normAutofit/>
          </a:bodyPr>
          <a:lstStyle/>
          <a:p>
            <a:pPr>
              <a:lnSpc>
                <a:spcPct val="90000"/>
              </a:lnSpc>
            </a:pPr>
            <a:r>
              <a:rPr lang="it-IT" sz="1400" dirty="0"/>
              <a:t>Un attributo (indicato con </a:t>
            </a:r>
            <a:r>
              <a:rPr lang="it-IT" sz="1400" i="1" dirty="0" err="1"/>
              <a:t>f</a:t>
            </a:r>
            <a:r>
              <a:rPr lang="it-IT" sz="1400" dirty="0"/>
              <a:t>, da </a:t>
            </a:r>
            <a:r>
              <a:rPr lang="it-IT" sz="1400" i="1" dirty="0" err="1"/>
              <a:t>feature</a:t>
            </a:r>
            <a:r>
              <a:rPr lang="it-IT" sz="1400" dirty="0"/>
              <a:t>) è una proprietà discreta che consente di descrivere un ente</a:t>
            </a:r>
          </a:p>
          <a:p>
            <a:pPr lvl="1">
              <a:lnSpc>
                <a:spcPct val="90000"/>
              </a:lnSpc>
            </a:pPr>
            <a:r>
              <a:rPr lang="it-IT" sz="1400" dirty="0"/>
              <a:t>un oggetto, un evento, un comportamento, un principio astratto ecc. </a:t>
            </a:r>
          </a:p>
          <a:p>
            <a:pPr>
              <a:lnSpc>
                <a:spcPct val="90000"/>
              </a:lnSpc>
            </a:pPr>
            <a:r>
              <a:rPr lang="it-IT" sz="1400" dirty="0"/>
              <a:t>Elencare tutti gli attributi salienti di quell’ente esaurisce la sua descrizione. </a:t>
            </a:r>
          </a:p>
          <a:p>
            <a:pPr>
              <a:lnSpc>
                <a:spcPct val="90000"/>
              </a:lnSpc>
            </a:pPr>
            <a:r>
              <a:rPr lang="it-IT" sz="1400" dirty="0"/>
              <a:t>Per esempio, possiamo descrivere una specifica gatta avvalendoci di diversi attributi:</a:t>
            </a:r>
          </a:p>
          <a:p>
            <a:pPr lvl="1">
              <a:lnSpc>
                <a:spcPct val="90000"/>
              </a:lnSpc>
            </a:pPr>
            <a:r>
              <a:rPr lang="it-IT" sz="1400" dirty="0"/>
              <a:t>percettivi (“è pelosa”, “pesa circa cinque chili”, “è tigrata”)</a:t>
            </a:r>
          </a:p>
          <a:p>
            <a:pPr lvl="1">
              <a:lnSpc>
                <a:spcPct val="90000"/>
              </a:lnSpc>
            </a:pPr>
            <a:r>
              <a:rPr lang="it-IT" sz="1400" dirty="0"/>
              <a:t>emotivi (“è giocosa”, “odia gli estranei”)</a:t>
            </a:r>
          </a:p>
          <a:p>
            <a:pPr lvl="1">
              <a:lnSpc>
                <a:spcPct val="90000"/>
              </a:lnSpc>
            </a:pPr>
            <a:r>
              <a:rPr lang="it-IT" sz="1400" dirty="0"/>
              <a:t>comportamentali (“non sa cacciare”, “ama le coccole”)</a:t>
            </a:r>
          </a:p>
          <a:p>
            <a:pPr lvl="1">
              <a:lnSpc>
                <a:spcPct val="90000"/>
              </a:lnSpc>
            </a:pPr>
            <a:r>
              <a:rPr lang="it-IT" sz="1400" dirty="0"/>
              <a:t>relazionali (“è di Daniela”)</a:t>
            </a:r>
          </a:p>
          <a:p>
            <a:pPr lvl="1">
              <a:lnSpc>
                <a:spcPct val="90000"/>
              </a:lnSpc>
            </a:pPr>
            <a:r>
              <a:rPr lang="it-IT" sz="1400" dirty="0"/>
              <a:t>personali (“si chiama Bubi”, “ha otto anni”), </a:t>
            </a:r>
            <a:r>
              <a:rPr lang="it-IT" sz="1400" dirty="0" err="1"/>
              <a:t>ecc</a:t>
            </a:r>
            <a:endParaRPr lang="it-IT" sz="1400" dirty="0"/>
          </a:p>
          <a:p>
            <a:pPr>
              <a:lnSpc>
                <a:spcPct val="90000"/>
              </a:lnSpc>
            </a:pPr>
            <a:r>
              <a:rPr lang="it-IT" sz="1400" dirty="0"/>
              <a:t>Nel linguaggio degli esperimenti su questo tema, ogni esemplare di una categoria è descritto come una stringa finita: ogni </a:t>
            </a:r>
            <a:r>
              <a:rPr lang="it-IT" sz="1400" i="1" dirty="0"/>
              <a:t>slot</a:t>
            </a:r>
            <a:r>
              <a:rPr lang="it-IT" sz="1400" dirty="0"/>
              <a:t> della stringa sta per una </a:t>
            </a:r>
            <a:r>
              <a:rPr lang="it-IT" sz="1400" i="1" dirty="0" err="1"/>
              <a:t>feature</a:t>
            </a:r>
            <a:r>
              <a:rPr lang="it-IT" sz="1400" dirty="0"/>
              <a:t>, per esempio “peloso tigrato miagola”, e ciascuna </a:t>
            </a:r>
            <a:r>
              <a:rPr lang="it-IT" sz="1400" dirty="0" err="1"/>
              <a:t>feature</a:t>
            </a:r>
            <a:r>
              <a:rPr lang="it-IT" sz="1400" dirty="0"/>
              <a:t> può essere assente (0) o presente (1)</a:t>
            </a:r>
          </a:p>
          <a:p>
            <a:pPr lvl="1">
              <a:lnSpc>
                <a:spcPct val="90000"/>
              </a:lnSpc>
            </a:pPr>
            <a:r>
              <a:rPr lang="it-IT" sz="1400" dirty="0"/>
              <a:t>“110” significherebbe “è peloso, tigrato, e non miagola”</a:t>
            </a:r>
          </a:p>
          <a:p>
            <a:pPr>
              <a:lnSpc>
                <a:spcPct val="90000"/>
              </a:lnSpc>
            </a:pPr>
            <a:endParaRPr lang="it-IT" sz="1400"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ED4A7FD-FA48-E647-8DA2-9D4A7AB4C8A5}"/>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Attributi dei concetti</a:t>
            </a:r>
          </a:p>
        </p:txBody>
      </p:sp>
      <p:sp>
        <p:nvSpPr>
          <p:cNvPr id="3" name="Segnaposto contenuto 2">
            <a:extLst>
              <a:ext uri="{FF2B5EF4-FFF2-40B4-BE49-F238E27FC236}">
                <a16:creationId xmlns:a16="http://schemas.microsoft.com/office/drawing/2014/main" id="{A51EA928-87B2-DA44-A408-21A771E9C69A}"/>
              </a:ext>
            </a:extLst>
          </p:cNvPr>
          <p:cNvSpPr>
            <a:spLocks noGrp="1"/>
          </p:cNvSpPr>
          <p:nvPr>
            <p:ph idx="1"/>
          </p:nvPr>
        </p:nvSpPr>
        <p:spPr>
          <a:xfrm>
            <a:off x="3607694" y="649480"/>
            <a:ext cx="4916510" cy="5546047"/>
          </a:xfrm>
        </p:spPr>
        <p:txBody>
          <a:bodyPr anchor="ctr">
            <a:normAutofit/>
          </a:bodyPr>
          <a:lstStyle/>
          <a:p>
            <a:r>
              <a:rPr lang="it-IT" sz="1700"/>
              <a:t>Nell’esempio, aver incontrato diversi esemplari rende possibile una sintesi: la descrizione tramite attributi del concetto che abbiamo di “gatto in generale”</a:t>
            </a:r>
          </a:p>
          <a:p>
            <a:r>
              <a:rPr lang="it-IT" sz="1700"/>
              <a:t>È ciò che riconoscere un “gatto” quando ne incontriamo uno. </a:t>
            </a:r>
          </a:p>
          <a:p>
            <a:r>
              <a:rPr lang="it-IT" sz="1700"/>
              <a:t>Gli attributi associati al concetto sono anch’essi discreti, ma </a:t>
            </a:r>
            <a:r>
              <a:rPr lang="it-IT" sz="1700" b="1"/>
              <a:t>meno numerosi</a:t>
            </a:r>
            <a:r>
              <a:rPr lang="it-IT" sz="1700"/>
              <a:t> (più generali) di quelli che descrivono uno specifico gatto, in accordo con il criterio di trade-off tra semplicità e informatività del concetto </a:t>
            </a:r>
          </a:p>
          <a:p>
            <a:r>
              <a:rPr lang="it-IT" sz="1700"/>
              <a:t>Per esempio, potranno essere: “peloso”, “orecchie a punta”, “quattro zampe”, “baffi”, “coda”, “miagola”, “piccola taglia”, “unghie retrattili”, “si muove silenziosamente”</a:t>
            </a:r>
          </a:p>
          <a:p>
            <a:r>
              <a:rPr lang="it-IT" sz="1700"/>
              <a:t>Il concetto è quindi una forma sintetica, compressa, un «distillato» dei vari esemplari incontrati</a:t>
            </a:r>
          </a:p>
        </p:txBody>
      </p:sp>
    </p:spTree>
    <p:extLst>
      <p:ext uri="{BB962C8B-B14F-4D97-AF65-F5344CB8AC3E}">
        <p14:creationId xmlns:p14="http://schemas.microsoft.com/office/powerpoint/2010/main" val="327892848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olo 3"/>
          <p:cNvSpPr>
            <a:spLocks noGrp="1"/>
          </p:cNvSpPr>
          <p:nvPr>
            <p:ph type="ctrTitle"/>
          </p:nvPr>
        </p:nvSpPr>
        <p:spPr>
          <a:xfrm>
            <a:off x="986118" y="735106"/>
            <a:ext cx="7540322" cy="2928470"/>
          </a:xfrm>
        </p:spPr>
        <p:txBody>
          <a:bodyPr anchor="b">
            <a:normAutofit/>
          </a:bodyPr>
          <a:lstStyle/>
          <a:p>
            <a:pPr algn="l"/>
            <a:r>
              <a:rPr lang="it-IT" sz="4200" i="1">
                <a:solidFill>
                  <a:srgbClr val="FFFFFF"/>
                </a:solidFill>
              </a:rPr>
              <a:t>Concetti basati su regole</a:t>
            </a:r>
            <a:br>
              <a:rPr lang="it-IT" sz="4200" i="1">
                <a:solidFill>
                  <a:srgbClr val="FFFFFF"/>
                </a:solidFill>
              </a:rPr>
            </a:br>
            <a:endParaRPr lang="it-IT" sz="4200">
              <a:solidFill>
                <a:srgbClr val="FFFFFF"/>
              </a:solidFill>
            </a:endParaRPr>
          </a:p>
        </p:txBody>
      </p:sp>
      <p:sp>
        <p:nvSpPr>
          <p:cNvPr id="5" name="Sottotitolo 4"/>
          <p:cNvSpPr>
            <a:spLocks noGrp="1"/>
          </p:cNvSpPr>
          <p:nvPr>
            <p:ph type="subTitle" idx="1"/>
          </p:nvPr>
        </p:nvSpPr>
        <p:spPr>
          <a:xfrm>
            <a:off x="1013011" y="4870824"/>
            <a:ext cx="7504463" cy="1458258"/>
          </a:xfrm>
        </p:spPr>
        <p:txBody>
          <a:bodyPr anchor="ctr">
            <a:normAutofit/>
          </a:bodyPr>
          <a:lstStyle/>
          <a:p>
            <a:pPr algn="l"/>
            <a:r>
              <a:rPr lang="it-IT" dirty="0"/>
              <a:t>descrivibili con il calcolo proposizionale</a:t>
            </a:r>
            <a:endParaRPr lang="it-IT"/>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90722" cy="6858000"/>
          </a:xfrm>
          <a:prstGeom prst="rect">
            <a:avLst/>
          </a:prstGeom>
          <a:solidFill>
            <a:srgbClr val="3F3F3F"/>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482601" y="623392"/>
            <a:ext cx="2522980" cy="1607060"/>
          </a:xfrm>
          <a:noFill/>
          <a:ln w="19050">
            <a:solidFill>
              <a:schemeClr val="tx1"/>
            </a:solidFill>
          </a:ln>
        </p:spPr>
        <p:txBody>
          <a:bodyPr wrap="square" anchor="ctr">
            <a:normAutofit/>
          </a:bodyPr>
          <a:lstStyle/>
          <a:p>
            <a:r>
              <a:rPr lang="it-IT" sz="2400"/>
              <a:t>La ricerca di Shepard, Hovland, Jenkins, 1961</a:t>
            </a:r>
          </a:p>
        </p:txBody>
      </p:sp>
      <p:sp>
        <p:nvSpPr>
          <p:cNvPr id="3" name="Segnaposto contenuto 2"/>
          <p:cNvSpPr>
            <a:spLocks noGrp="1"/>
          </p:cNvSpPr>
          <p:nvPr>
            <p:ph idx="1"/>
          </p:nvPr>
        </p:nvSpPr>
        <p:spPr>
          <a:xfrm>
            <a:off x="482601" y="2638043"/>
            <a:ext cx="2522980" cy="3415623"/>
          </a:xfrm>
        </p:spPr>
        <p:txBody>
          <a:bodyPr>
            <a:normAutofit/>
          </a:bodyPr>
          <a:lstStyle/>
          <a:p>
            <a:r>
              <a:rPr lang="it-IT" sz="1700"/>
              <a:t>Sei condizioni sperimentali; in ciascuna presentati otto stimoli, descritti da tre attributi:</a:t>
            </a:r>
          </a:p>
          <a:p>
            <a:r>
              <a:rPr lang="it-IT" sz="1700" b="1"/>
              <a:t>Essere</a:t>
            </a:r>
            <a:r>
              <a:rPr lang="it-IT" sz="1700"/>
              <a:t> (1) o </a:t>
            </a:r>
            <a:r>
              <a:rPr lang="it-IT" sz="1700" b="1"/>
              <a:t>non essere</a:t>
            </a:r>
            <a:r>
              <a:rPr lang="it-IT" sz="1700"/>
              <a:t> (0) bianco, piccolo, quadrato</a:t>
            </a:r>
          </a:p>
        </p:txBody>
      </p:sp>
      <p:pic>
        <p:nvPicPr>
          <p:cNvPr id="6" name="Immagine 5" descr="Immagine che contiene elettronico, martinetto, clipart, grafica vettoriale&#10;&#10;Descrizione generata automaticamente">
            <a:extLst>
              <a:ext uri="{FF2B5EF4-FFF2-40B4-BE49-F238E27FC236}">
                <a16:creationId xmlns:a16="http://schemas.microsoft.com/office/drawing/2014/main" id="{CF786D60-BE5A-444A-9277-0FA12D761D2D}"/>
              </a:ext>
            </a:extLst>
          </p:cNvPr>
          <p:cNvPicPr>
            <a:picLocks noChangeAspect="1"/>
          </p:cNvPicPr>
          <p:nvPr/>
        </p:nvPicPr>
        <p:blipFill>
          <a:blip r:embed="rId3"/>
          <a:stretch>
            <a:fillRect/>
          </a:stretch>
        </p:blipFill>
        <p:spPr>
          <a:xfrm>
            <a:off x="3973322" y="1397155"/>
            <a:ext cx="4688077" cy="3902823"/>
          </a:xfrm>
          <a:prstGeom prst="rect">
            <a:avLst/>
          </a:prstGeom>
        </p:spPr>
      </p:pic>
      <p:pic>
        <p:nvPicPr>
          <p:cNvPr id="5" name="Immagine 4" descr="Immagine che contiene piazza&#10;&#10;Descrizione generata automaticamente">
            <a:extLst>
              <a:ext uri="{FF2B5EF4-FFF2-40B4-BE49-F238E27FC236}">
                <a16:creationId xmlns:a16="http://schemas.microsoft.com/office/drawing/2014/main" id="{4D3C5294-6D35-79E5-3A5E-FD5603E5EEFD}"/>
              </a:ext>
            </a:extLst>
          </p:cNvPr>
          <p:cNvPicPr>
            <a:picLocks noChangeAspect="1"/>
          </p:cNvPicPr>
          <p:nvPr/>
        </p:nvPicPr>
        <p:blipFill>
          <a:blip r:embed="rId4"/>
          <a:stretch>
            <a:fillRect/>
          </a:stretch>
        </p:blipFill>
        <p:spPr>
          <a:xfrm>
            <a:off x="5617754" y="1397155"/>
            <a:ext cx="2886166" cy="1873360"/>
          </a:xfrm>
          <a:prstGeom prst="rect">
            <a:avLst/>
          </a:prstGeom>
        </p:spPr>
      </p:pic>
    </p:spTree>
  </p:cSld>
  <p:clrMapOvr>
    <a:overrideClrMapping bg1="dk1" tx1="lt1" bg2="dk2" tx2="lt2" accent1="accent1" accent2="accent2" accent3="accent3" accent4="accent4" accent5="accent5" accent6="accent6" hlink="hlink" folHlink="folHlink"/>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CA48D75-3D73-6C4E-9F70-30B28CFD5C3E}"/>
              </a:ext>
            </a:extLst>
          </p:cNvPr>
          <p:cNvSpPr>
            <a:spLocks noGrp="1"/>
          </p:cNvSpPr>
          <p:nvPr>
            <p:ph type="title"/>
          </p:nvPr>
        </p:nvSpPr>
        <p:spPr/>
        <p:txBody>
          <a:bodyPr/>
          <a:lstStyle/>
          <a:p>
            <a:r>
              <a:rPr lang="it-IT" dirty="0"/>
              <a:t>Compito</a:t>
            </a:r>
          </a:p>
        </p:txBody>
      </p:sp>
      <p:sp>
        <p:nvSpPr>
          <p:cNvPr id="3" name="Segnaposto contenuto 2">
            <a:extLst>
              <a:ext uri="{FF2B5EF4-FFF2-40B4-BE49-F238E27FC236}">
                <a16:creationId xmlns:a16="http://schemas.microsoft.com/office/drawing/2014/main" id="{66B4422C-8697-974D-911B-BF07648B5853}"/>
              </a:ext>
            </a:extLst>
          </p:cNvPr>
          <p:cNvSpPr>
            <a:spLocks noGrp="1"/>
          </p:cNvSpPr>
          <p:nvPr>
            <p:ph idx="1"/>
          </p:nvPr>
        </p:nvSpPr>
        <p:spPr/>
        <p:txBody>
          <a:bodyPr>
            <a:normAutofit fontScale="85000" lnSpcReduction="20000"/>
          </a:bodyPr>
          <a:lstStyle/>
          <a:p>
            <a:r>
              <a:rPr lang="it-IT" dirty="0"/>
              <a:t>Nell’esperimento 1, i partecipanti dovevano rispondere “categoria A” o “categoria B” a ogni stimolo (presentato tramite diapositiva), con feedback di correttezza</a:t>
            </a:r>
          </a:p>
          <a:p>
            <a:r>
              <a:rPr lang="it-IT" dirty="0"/>
              <a:t>Le variabili dipendenti erano il tempo e il numero di prove necessarie per apprendere a criterio le diverse categorie (da i a vi). </a:t>
            </a:r>
          </a:p>
          <a:p>
            <a:r>
              <a:rPr lang="it-IT" dirty="0"/>
              <a:t>Negli esperimenti 2 e 3, in una fase di training gli esemplari erano presentati insieme alle loro etichette categoriali, e tutti contemporaneamente. </a:t>
            </a:r>
          </a:p>
          <a:p>
            <a:r>
              <a:rPr lang="it-IT" dirty="0"/>
              <a:t>L’apprendimento era misurato in un successivo compito di memoria differito, in cui i partecipanti dovevano ricordarsi le etichette assegnate agli stimoli.</a:t>
            </a:r>
          </a:p>
        </p:txBody>
      </p:sp>
    </p:spTree>
    <p:extLst>
      <p:ext uri="{BB962C8B-B14F-4D97-AF65-F5344CB8AC3E}">
        <p14:creationId xmlns:p14="http://schemas.microsoft.com/office/powerpoint/2010/main" val="191469122"/>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266402"/>
            <a:ext cx="9143997" cy="1590742"/>
          </a:xfrm>
          <a:prstGeom prst="rect">
            <a:avLst/>
          </a:prstGeom>
          <a:gradFill>
            <a:gsLst>
              <a:gs pos="0">
                <a:srgbClr val="000000"/>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270175"/>
            <a:ext cx="9138997" cy="1590742"/>
          </a:xfrm>
          <a:prstGeom prst="rect">
            <a:avLst/>
          </a:prstGeom>
          <a:gradFill>
            <a:gsLst>
              <a:gs pos="0">
                <a:schemeClr val="accent1">
                  <a:alpha val="0"/>
                </a:schemeClr>
              </a:gs>
              <a:gs pos="100000">
                <a:schemeClr val="accent1">
                  <a:lumMod val="50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5265546"/>
            <a:ext cx="3057523" cy="1590742"/>
          </a:xfrm>
          <a:prstGeom prst="rect">
            <a:avLst/>
          </a:prstGeom>
          <a:gradFill>
            <a:gsLst>
              <a:gs pos="0">
                <a:schemeClr val="accent1">
                  <a:lumMod val="50000"/>
                </a:schemeClr>
              </a:gs>
              <a:gs pos="100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001" y="5263483"/>
            <a:ext cx="9143999" cy="1597433"/>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DC316F4-2F0F-F74E-9B03-C643A9ACBE9F}"/>
              </a:ext>
            </a:extLst>
          </p:cNvPr>
          <p:cNvSpPr>
            <a:spLocks noGrp="1"/>
          </p:cNvSpPr>
          <p:nvPr>
            <p:ph type="title"/>
          </p:nvPr>
        </p:nvSpPr>
        <p:spPr>
          <a:xfrm>
            <a:off x="1028699" y="5510253"/>
            <a:ext cx="7421963" cy="1033669"/>
          </a:xfrm>
        </p:spPr>
        <p:txBody>
          <a:bodyPr>
            <a:normAutofit/>
          </a:bodyPr>
          <a:lstStyle/>
          <a:p>
            <a:pPr>
              <a:lnSpc>
                <a:spcPct val="90000"/>
              </a:lnSpc>
            </a:pPr>
            <a:r>
              <a:rPr lang="it-IT" sz="3200">
                <a:solidFill>
                  <a:srgbClr val="FFFFFF"/>
                </a:solidFill>
              </a:rPr>
              <a:t>Gli 8 stimoli nella condizione I e le loro proprietà</a:t>
            </a:r>
          </a:p>
        </p:txBody>
      </p:sp>
      <p:pic>
        <p:nvPicPr>
          <p:cNvPr id="5" name="Segnaposto contenuto 4" descr="Immagine che contiene tavolo&#10;&#10;Descrizione generata automaticamente">
            <a:extLst>
              <a:ext uri="{FF2B5EF4-FFF2-40B4-BE49-F238E27FC236}">
                <a16:creationId xmlns:a16="http://schemas.microsoft.com/office/drawing/2014/main" id="{7253BAC7-9B7C-2941-A9B9-EFDDF0710FE5}"/>
              </a:ext>
            </a:extLst>
          </p:cNvPr>
          <p:cNvPicPr>
            <a:picLocks noChangeAspect="1"/>
          </p:cNvPicPr>
          <p:nvPr/>
        </p:nvPicPr>
        <p:blipFill>
          <a:blip r:embed="rId3"/>
          <a:stretch>
            <a:fillRect/>
          </a:stretch>
        </p:blipFill>
        <p:spPr>
          <a:xfrm>
            <a:off x="1028699" y="676328"/>
            <a:ext cx="7064352" cy="4273933"/>
          </a:xfrm>
          <a:prstGeom prst="rect">
            <a:avLst/>
          </a:prstGeom>
        </p:spPr>
      </p:pic>
    </p:spTree>
    <p:extLst>
      <p:ext uri="{BB962C8B-B14F-4D97-AF65-F5344CB8AC3E}">
        <p14:creationId xmlns:p14="http://schemas.microsoft.com/office/powerpoint/2010/main" val="405357322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r>
              <a:rPr lang="it-IT" sz="3300">
                <a:solidFill>
                  <a:srgbClr val="FFFFFF"/>
                </a:solidFill>
              </a:rPr>
              <a:t>Disjunctive Normal Form (DNF)</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284781" y="686862"/>
            <a:ext cx="5278194" cy="5475129"/>
          </a:xfrm>
        </p:spPr>
        <p:txBody>
          <a:bodyPr anchor="ctr">
            <a:normAutofit/>
          </a:bodyPr>
          <a:lstStyle/>
          <a:p>
            <a:r>
              <a:rPr lang="it-IT" sz="2300"/>
              <a:t>La </a:t>
            </a:r>
            <a:r>
              <a:rPr lang="it-IT" sz="2300" b="1"/>
              <a:t>descrizione logica estesa </a:t>
            </a:r>
            <a:r>
              <a:rPr lang="it-IT" sz="2300"/>
              <a:t>di un concetto, </a:t>
            </a:r>
            <a:r>
              <a:rPr lang="it-IT" sz="2300" b="1"/>
              <a:t>definizione estensionale</a:t>
            </a:r>
            <a:r>
              <a:rPr lang="it-IT" sz="2300"/>
              <a:t>, o </a:t>
            </a:r>
            <a:r>
              <a:rPr lang="it-IT" sz="2300" b="1"/>
              <a:t>notazione disgiuntiva normale </a:t>
            </a:r>
            <a:r>
              <a:rPr lang="it-IT" sz="2300"/>
              <a:t>(DNF), della categoria A</a:t>
            </a:r>
            <a:r>
              <a:rPr lang="it-IT" sz="2300" b="1"/>
              <a:t> </a:t>
            </a:r>
            <a:r>
              <a:rPr lang="it-IT" sz="2300"/>
              <a:t>è l’elenco dei suoi esemplari noti, ciascuno espresso dalla </a:t>
            </a:r>
            <a:r>
              <a:rPr lang="it-IT" sz="2300" b="1"/>
              <a:t>congiunzione </a:t>
            </a:r>
            <a:r>
              <a:rPr lang="it-IT" sz="2300"/>
              <a:t>dei suoi attributi e con ciascun membro </a:t>
            </a:r>
            <a:r>
              <a:rPr lang="it-IT" sz="2300" b="1"/>
              <a:t>disgiunto </a:t>
            </a:r>
            <a:r>
              <a:rPr lang="it-IT" sz="2300"/>
              <a:t>dagli altri:</a:t>
            </a:r>
          </a:p>
          <a:p>
            <a:r>
              <a:rPr lang="it-IT" sz="2300"/>
              <a:t>Cat. A = (¬B ∧ ¬P ∧ ¬Q) ∨ (¬B ∧ ¬P ∧ Q) ∨ (¬B ∧ P ∧ ¬Q) ∨ (¬B ∧ P ∧ Q)</a:t>
            </a:r>
          </a:p>
          <a:p>
            <a:r>
              <a:rPr lang="it-IT" sz="2300"/>
              <a:t>In notazione booleana sintetica:</a:t>
            </a:r>
          </a:p>
          <a:p>
            <a:r>
              <a:rPr lang="it-IT" sz="2300"/>
              <a:t>Cat. A = ¬B¬P¬Q+¬B¬PQ +¬BP¬Q +¬BPQ</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r>
              <a:rPr lang="it-IT" sz="2600">
                <a:solidFill>
                  <a:srgbClr val="FFFFFF"/>
                </a:solidFill>
              </a:rPr>
              <a:t>Individuare le regolarità tramite compressione</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284781" y="686862"/>
            <a:ext cx="5278194" cy="5475129"/>
          </a:xfrm>
        </p:spPr>
        <p:txBody>
          <a:bodyPr anchor="ctr">
            <a:normAutofit/>
          </a:bodyPr>
          <a:lstStyle/>
          <a:p>
            <a:r>
              <a:rPr lang="it-IT" sz="2300"/>
              <a:t>Quando apprendiamo un concetto di questo tipo, le regole descrivono regolarità che accomunano gli esempi noti della categoria. </a:t>
            </a:r>
          </a:p>
          <a:p>
            <a:r>
              <a:rPr lang="it-IT" sz="2300"/>
              <a:t>Formalmente, individuare regolarità significa </a:t>
            </a:r>
            <a:r>
              <a:rPr lang="it-IT" sz="2300" b="1"/>
              <a:t>comprimere</a:t>
            </a:r>
            <a:r>
              <a:rPr lang="it-IT" sz="2300"/>
              <a:t> la stringa di simboli che definisce estensionalmente la categoria</a:t>
            </a:r>
          </a:p>
          <a:p>
            <a:r>
              <a:rPr lang="it-IT" sz="2300"/>
              <a:t>In questo caso la compressione avviene per fattorizzazione:</a:t>
            </a:r>
          </a:p>
          <a:p>
            <a:r>
              <a:rPr lang="it-IT" sz="2300"/>
              <a:t>Cat. A = ¬B(¬P¬Q + ¬PQ + P¬Q + PQ) = ¬B[¬P(¬Q + Q) + P(¬Q + Q)] = </a:t>
            </a:r>
            <a:r>
              <a:rPr lang="it-IT" sz="2300" b="1"/>
              <a:t>¬B</a:t>
            </a:r>
          </a:p>
          <a:p>
            <a:endParaRPr lang="it-IT" sz="2300"/>
          </a:p>
          <a:p>
            <a:endParaRPr lang="it-IT" sz="230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pPr>
              <a:lnSpc>
                <a:spcPct val="90000"/>
              </a:lnSpc>
            </a:pPr>
            <a:r>
              <a:rPr lang="it-IT" sz="3100">
                <a:solidFill>
                  <a:srgbClr val="FFFFFF"/>
                </a:solidFill>
              </a:rPr>
              <a:t>Risultato: una semplice </a:t>
            </a:r>
            <a:r>
              <a:rPr lang="it-IT" sz="3100" b="1">
                <a:solidFill>
                  <a:srgbClr val="FFFFFF"/>
                </a:solidFill>
              </a:rPr>
              <a:t>regola necessaria e sufficiente</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3" name="Rectangle 1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Segnaposto contenuto 2">
            <a:extLst>
              <a:ext uri="{FF2B5EF4-FFF2-40B4-BE49-F238E27FC236}">
                <a16:creationId xmlns:a16="http://schemas.microsoft.com/office/drawing/2014/main" id="{6144D095-6F11-4D88-8993-9BB562A419B4}"/>
              </a:ext>
            </a:extLst>
          </p:cNvPr>
          <p:cNvGraphicFramePr>
            <a:graphicFrameLocks noGrp="1"/>
          </p:cNvGraphicFramePr>
          <p:nvPr>
            <p:ph idx="1"/>
            <p:extLst>
              <p:ext uri="{D42A27DB-BD31-4B8C-83A1-F6EECF244321}">
                <p14:modId xmlns:p14="http://schemas.microsoft.com/office/powerpoint/2010/main" val="557309007"/>
              </p:ext>
            </p:extLst>
          </p:nvPr>
        </p:nvGraphicFramePr>
        <p:xfrm>
          <a:off x="3284934" y="687388"/>
          <a:ext cx="5278041" cy="54752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Complessità logica o booleana</a:t>
            </a:r>
          </a:p>
        </p:txBody>
      </p:sp>
      <p:sp>
        <p:nvSpPr>
          <p:cNvPr id="3" name="Segnaposto contenuto 2"/>
          <p:cNvSpPr>
            <a:spLocks noGrp="1"/>
          </p:cNvSpPr>
          <p:nvPr>
            <p:ph idx="1"/>
          </p:nvPr>
        </p:nvSpPr>
        <p:spPr>
          <a:xfrm>
            <a:off x="3607694" y="649480"/>
            <a:ext cx="4916510" cy="5546047"/>
          </a:xfrm>
        </p:spPr>
        <p:txBody>
          <a:bodyPr anchor="ctr">
            <a:normAutofit/>
          </a:bodyPr>
          <a:lstStyle/>
          <a:p>
            <a:pPr>
              <a:lnSpc>
                <a:spcPct val="90000"/>
              </a:lnSpc>
            </a:pPr>
            <a:r>
              <a:rPr lang="it-IT" sz="1700" dirty="0"/>
              <a:t>Sviluppare una rappresentazione compressa del concetto aiuta a risparmiare risorse di memoria. </a:t>
            </a:r>
          </a:p>
          <a:p>
            <a:pPr>
              <a:lnSpc>
                <a:spcPct val="90000"/>
              </a:lnSpc>
            </a:pPr>
            <a:r>
              <a:rPr lang="it-IT" sz="1700" dirty="0"/>
              <a:t>La </a:t>
            </a:r>
            <a:r>
              <a:rPr lang="it-IT" sz="1700" b="1" dirty="0"/>
              <a:t>complessità logica </a:t>
            </a:r>
            <a:r>
              <a:rPr lang="it-IT" sz="1700" dirty="0"/>
              <a:t>o </a:t>
            </a:r>
            <a:r>
              <a:rPr lang="it-IT" sz="1700" b="1" dirty="0"/>
              <a:t>booleana</a:t>
            </a:r>
            <a:r>
              <a:rPr lang="it-IT" sz="1700" dirty="0"/>
              <a:t> di un concetto corrisponde al numero di letterali presenti nella regola che lo definisce, una volta compressa il più possibile: quindi, la definizione della categoria A nella condizione I ha complessità 1. </a:t>
            </a:r>
          </a:p>
          <a:p>
            <a:pPr>
              <a:lnSpc>
                <a:spcPct val="90000"/>
              </a:lnSpc>
            </a:pPr>
            <a:r>
              <a:rPr lang="it-IT" sz="1700" dirty="0"/>
              <a:t>La tabella consente il confronto con i parametri statistici che descrivono i diversi attributi qualora il concetto fosse appreso tramite somiglianze, cioè individuando attributi diagnostici dal punto di vista probabilistico</a:t>
            </a:r>
          </a:p>
          <a:p>
            <a:pPr>
              <a:lnSpc>
                <a:spcPct val="90000"/>
              </a:lnSpc>
            </a:pPr>
            <a:r>
              <a:rPr lang="it-IT" sz="1700" dirty="0"/>
              <a:t>l’unico attributo discriminante identificato tramite regole,</a:t>
            </a:r>
          </a:p>
          <a:p>
            <a:pPr>
              <a:lnSpc>
                <a:spcPct val="90000"/>
              </a:lnSpc>
            </a:pPr>
            <a:r>
              <a:rPr lang="it-IT" sz="1700" dirty="0"/>
              <a:t>cioè l’attributo B, è anche l’unico con LR e </a:t>
            </a:r>
            <a:r>
              <a:rPr lang="el-GR" sz="1700" dirty="0"/>
              <a:t>Δ</a:t>
            </a:r>
            <a:r>
              <a:rPr lang="it-IT" sz="1700" dirty="0" err="1"/>
              <a:t>P</a:t>
            </a:r>
            <a:r>
              <a:rPr lang="it-IT" sz="1700" dirty="0"/>
              <a:t> non solo diversi rispettivamente da 1 e da 0, ma totalmente discriminanti</a:t>
            </a:r>
          </a:p>
          <a:p>
            <a:pPr>
              <a:lnSpc>
                <a:spcPct val="90000"/>
              </a:lnSpc>
            </a:pPr>
            <a:r>
              <a:rPr lang="it-IT" sz="1700" dirty="0"/>
              <a:t>Una classificazione basata su regole </a:t>
            </a:r>
            <a:r>
              <a:rPr lang="it-IT" sz="1700" dirty="0" err="1"/>
              <a:t>definitorie,di</a:t>
            </a:r>
            <a:r>
              <a:rPr lang="it-IT" sz="1700" dirty="0"/>
              <a:t> tipo deduttivo, o una basata su somiglianze, con criterio di apprendimento statistico, portano, in questo caso, a sviluppare il medesimo concetto</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266402"/>
            <a:ext cx="9143997" cy="1590742"/>
          </a:xfrm>
          <a:prstGeom prst="rect">
            <a:avLst/>
          </a:prstGeom>
          <a:gradFill>
            <a:gsLst>
              <a:gs pos="0">
                <a:srgbClr val="000000"/>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270175"/>
            <a:ext cx="9138997" cy="1590742"/>
          </a:xfrm>
          <a:prstGeom prst="rect">
            <a:avLst/>
          </a:prstGeom>
          <a:gradFill>
            <a:gsLst>
              <a:gs pos="0">
                <a:schemeClr val="accent1">
                  <a:alpha val="0"/>
                </a:schemeClr>
              </a:gs>
              <a:gs pos="100000">
                <a:schemeClr val="accent1">
                  <a:lumMod val="50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17">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5265546"/>
            <a:ext cx="3057523" cy="1590742"/>
          </a:xfrm>
          <a:prstGeom prst="rect">
            <a:avLst/>
          </a:prstGeom>
          <a:gradFill>
            <a:gsLst>
              <a:gs pos="0">
                <a:schemeClr val="accent1">
                  <a:lumMod val="50000"/>
                </a:schemeClr>
              </a:gs>
              <a:gs pos="100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Rectangle 19">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0001" y="5263483"/>
            <a:ext cx="9143999" cy="1597433"/>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olo 1">
            <a:extLst>
              <a:ext uri="{FF2B5EF4-FFF2-40B4-BE49-F238E27FC236}">
                <a16:creationId xmlns:a16="http://schemas.microsoft.com/office/drawing/2014/main" id="{7DC316F4-2F0F-F74E-9B03-C643A9ACBE9F}"/>
              </a:ext>
            </a:extLst>
          </p:cNvPr>
          <p:cNvSpPr>
            <a:spLocks noGrp="1"/>
          </p:cNvSpPr>
          <p:nvPr>
            <p:ph type="title"/>
          </p:nvPr>
        </p:nvSpPr>
        <p:spPr>
          <a:xfrm>
            <a:off x="1028699" y="5510253"/>
            <a:ext cx="7421963" cy="1033669"/>
          </a:xfrm>
        </p:spPr>
        <p:txBody>
          <a:bodyPr>
            <a:normAutofit/>
          </a:bodyPr>
          <a:lstStyle/>
          <a:p>
            <a:pPr>
              <a:lnSpc>
                <a:spcPct val="90000"/>
              </a:lnSpc>
            </a:pPr>
            <a:r>
              <a:rPr lang="it-IT" sz="3200" dirty="0">
                <a:solidFill>
                  <a:srgbClr val="FFFFFF"/>
                </a:solidFill>
              </a:rPr>
              <a:t>Gli 8 stimoli nella condizione 6 e le loro proprietà</a:t>
            </a:r>
          </a:p>
        </p:txBody>
      </p:sp>
      <p:pic>
        <p:nvPicPr>
          <p:cNvPr id="4" name="Immagine 3">
            <a:extLst>
              <a:ext uri="{FF2B5EF4-FFF2-40B4-BE49-F238E27FC236}">
                <a16:creationId xmlns:a16="http://schemas.microsoft.com/office/drawing/2014/main" id="{FC2127EF-60A1-4240-8F69-9E7D9E28FABF}"/>
              </a:ext>
            </a:extLst>
          </p:cNvPr>
          <p:cNvPicPr>
            <a:picLocks noChangeAspect="1"/>
          </p:cNvPicPr>
          <p:nvPr/>
        </p:nvPicPr>
        <p:blipFill>
          <a:blip r:embed="rId3"/>
          <a:stretch>
            <a:fillRect/>
          </a:stretch>
        </p:blipFill>
        <p:spPr>
          <a:xfrm>
            <a:off x="613750" y="404582"/>
            <a:ext cx="7145588" cy="4301423"/>
          </a:xfrm>
          <a:prstGeom prst="rect">
            <a:avLst/>
          </a:prstGeom>
        </p:spPr>
      </p:pic>
    </p:spTree>
    <p:extLst>
      <p:ext uri="{BB962C8B-B14F-4D97-AF65-F5344CB8AC3E}">
        <p14:creationId xmlns:p14="http://schemas.microsoft.com/office/powerpoint/2010/main" val="123068920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ABBC28FE-E0EB-A34A-991D-CDB57773CBF1}"/>
              </a:ext>
            </a:extLst>
          </p:cNvPr>
          <p:cNvSpPr>
            <a:spLocks noGrp="1"/>
          </p:cNvSpPr>
          <p:nvPr>
            <p:ph type="title"/>
          </p:nvPr>
        </p:nvSpPr>
        <p:spPr>
          <a:xfrm>
            <a:off x="582930" y="731519"/>
            <a:ext cx="2133893" cy="3237579"/>
          </a:xfrm>
        </p:spPr>
        <p:txBody>
          <a:bodyPr>
            <a:normAutofit/>
          </a:bodyPr>
          <a:lstStyle/>
          <a:p>
            <a:r>
              <a:rPr lang="it-IT" sz="2600">
                <a:solidFill>
                  <a:srgbClr val="FFFFFF"/>
                </a:solidFill>
              </a:rPr>
              <a:t>Compressione per la categoria A in condizione 6</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BA5DE501-6010-6D47-9886-26A4D2FF0141}"/>
              </a:ext>
            </a:extLst>
          </p:cNvPr>
          <p:cNvSpPr>
            <a:spLocks noGrp="1"/>
          </p:cNvSpPr>
          <p:nvPr>
            <p:ph idx="1"/>
          </p:nvPr>
        </p:nvSpPr>
        <p:spPr>
          <a:xfrm>
            <a:off x="3284781" y="686862"/>
            <a:ext cx="5278194" cy="5475129"/>
          </a:xfrm>
        </p:spPr>
        <p:txBody>
          <a:bodyPr anchor="ctr">
            <a:normAutofit/>
          </a:bodyPr>
          <a:lstStyle/>
          <a:p>
            <a:pPr>
              <a:lnSpc>
                <a:spcPct val="90000"/>
              </a:lnSpc>
            </a:pPr>
            <a:r>
              <a:rPr lang="it-IT" sz="1600" dirty="0" err="1"/>
              <a:t>Cat</a:t>
            </a:r>
            <a:r>
              <a:rPr lang="it-IT" sz="1600" dirty="0"/>
              <a:t>. A = (¬B ∧ ¬</a:t>
            </a:r>
            <a:r>
              <a:rPr lang="it-IT" sz="1600" dirty="0" err="1"/>
              <a:t>P</a:t>
            </a:r>
            <a:r>
              <a:rPr lang="it-IT" sz="1600" dirty="0"/>
              <a:t> ∧ ¬</a:t>
            </a:r>
            <a:r>
              <a:rPr lang="it-IT" sz="1600" dirty="0" err="1"/>
              <a:t>Q</a:t>
            </a:r>
            <a:r>
              <a:rPr lang="it-IT" sz="1600" dirty="0"/>
              <a:t>) ∨ (¬B ∧ </a:t>
            </a:r>
            <a:r>
              <a:rPr lang="it-IT" sz="1600" dirty="0" err="1"/>
              <a:t>P</a:t>
            </a:r>
            <a:r>
              <a:rPr lang="it-IT" sz="1600" dirty="0"/>
              <a:t> ∧ </a:t>
            </a:r>
            <a:r>
              <a:rPr lang="it-IT" sz="1600" dirty="0" err="1"/>
              <a:t>Q</a:t>
            </a:r>
            <a:r>
              <a:rPr lang="it-IT" sz="1600" dirty="0"/>
              <a:t>) ∨ (B ∧ ¬</a:t>
            </a:r>
            <a:r>
              <a:rPr lang="it-IT" sz="1600" dirty="0" err="1"/>
              <a:t>P</a:t>
            </a:r>
            <a:r>
              <a:rPr lang="it-IT" sz="1600" dirty="0"/>
              <a:t> ∧ </a:t>
            </a:r>
            <a:r>
              <a:rPr lang="it-IT" sz="1600" dirty="0" err="1"/>
              <a:t>Q</a:t>
            </a:r>
            <a:r>
              <a:rPr lang="it-IT" sz="1600" dirty="0"/>
              <a:t>) ∨ (B ∧ </a:t>
            </a:r>
            <a:r>
              <a:rPr lang="it-IT" sz="1600" dirty="0" err="1"/>
              <a:t>P</a:t>
            </a:r>
            <a:r>
              <a:rPr lang="it-IT" sz="1600" dirty="0"/>
              <a:t> ∧ ¬</a:t>
            </a:r>
            <a:r>
              <a:rPr lang="it-IT" sz="1600" dirty="0" err="1"/>
              <a:t>Q</a:t>
            </a:r>
            <a:r>
              <a:rPr lang="it-IT" sz="1600" dirty="0"/>
              <a:t>)</a:t>
            </a:r>
          </a:p>
          <a:p>
            <a:pPr>
              <a:lnSpc>
                <a:spcPct val="90000"/>
              </a:lnSpc>
            </a:pPr>
            <a:r>
              <a:rPr lang="it-IT" sz="1600" dirty="0" err="1"/>
              <a:t>Cat</a:t>
            </a:r>
            <a:r>
              <a:rPr lang="it-IT" sz="1600" dirty="0"/>
              <a:t>. A = ¬B¬P¬Q + ¬BPQ + B¬PQ + BP¬Q = ¬B(¬P¬Q + PQ) + B(¬PQ + P¬Q)</a:t>
            </a:r>
          </a:p>
          <a:p>
            <a:pPr>
              <a:lnSpc>
                <a:spcPct val="90000"/>
              </a:lnSpc>
            </a:pPr>
            <a:endParaRPr lang="it-IT" sz="1600" dirty="0"/>
          </a:p>
          <a:p>
            <a:pPr>
              <a:lnSpc>
                <a:spcPct val="90000"/>
              </a:lnSpc>
            </a:pPr>
            <a:r>
              <a:rPr lang="it-IT" sz="1600" dirty="0"/>
              <a:t>Ci sono poche regolarità. Non si può comprimere più di così. La sua complessità è 10</a:t>
            </a:r>
          </a:p>
          <a:p>
            <a:pPr>
              <a:lnSpc>
                <a:spcPct val="90000"/>
              </a:lnSpc>
            </a:pPr>
            <a:r>
              <a:rPr lang="it-IT" sz="1600" dirty="0"/>
              <a:t>Equivale alle regole:</a:t>
            </a:r>
          </a:p>
          <a:p>
            <a:pPr lvl="1">
              <a:lnSpc>
                <a:spcPct val="90000"/>
              </a:lnSpc>
            </a:pPr>
            <a:r>
              <a:rPr lang="it-IT" sz="1600" dirty="0"/>
              <a:t>“Uno stimolo appartiene alla categoria A se e solo se:</a:t>
            </a:r>
          </a:p>
          <a:p>
            <a:pPr lvl="1">
              <a:lnSpc>
                <a:spcPct val="90000"/>
              </a:lnSpc>
            </a:pPr>
            <a:r>
              <a:rPr lang="it-IT" sz="1600" dirty="0"/>
              <a:t>1. è nero e: o è un triangolo grande, o è un quadrato piccolo;</a:t>
            </a:r>
          </a:p>
          <a:p>
            <a:pPr lvl="1">
              <a:lnSpc>
                <a:spcPct val="90000"/>
              </a:lnSpc>
            </a:pPr>
            <a:r>
              <a:rPr lang="it-IT" sz="1600" dirty="0"/>
              <a:t>2. è bianco e: o è un quadrato grande, o è un triangolo piccolo.”</a:t>
            </a:r>
          </a:p>
          <a:p>
            <a:pPr>
              <a:lnSpc>
                <a:spcPct val="90000"/>
              </a:lnSpc>
            </a:pPr>
            <a:r>
              <a:rPr lang="it-IT" sz="1600" dirty="0"/>
              <a:t>Una compressione così modesta non è un vantaggio rispetto al mandare a memoria, uno per uno, gli otto stimoli e le loro etichette categoriali (che è l’ipotesi con “massimo </a:t>
            </a:r>
            <a:r>
              <a:rPr lang="it-IT" sz="1600" dirty="0" err="1"/>
              <a:t>overfit</a:t>
            </a:r>
            <a:r>
              <a:rPr lang="it-IT" sz="1600" dirty="0"/>
              <a:t>”). </a:t>
            </a:r>
          </a:p>
          <a:p>
            <a:pPr>
              <a:lnSpc>
                <a:spcPct val="90000"/>
              </a:lnSpc>
            </a:pPr>
            <a:r>
              <a:rPr lang="it-IT" sz="1600" dirty="0"/>
              <a:t>La descrizione statistica degli attributi non è d’aiuto: nessuno di loro, preso singolarmente, è diagnostico</a:t>
            </a:r>
          </a:p>
        </p:txBody>
      </p:sp>
    </p:spTree>
    <p:extLst>
      <p:ext uri="{BB962C8B-B14F-4D97-AF65-F5344CB8AC3E}">
        <p14:creationId xmlns:p14="http://schemas.microsoft.com/office/powerpoint/2010/main" val="4235185439"/>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9144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17399" y="643467"/>
            <a:ext cx="8408193" cy="744836"/>
          </a:xfrm>
        </p:spPr>
        <p:txBody>
          <a:bodyPr vert="horz" lIns="91440" tIns="45720" rIns="91440" bIns="45720" rtlCol="0" anchor="ctr">
            <a:normAutofit/>
          </a:bodyPr>
          <a:lstStyle/>
          <a:p>
            <a:pPr defTabSz="914400">
              <a:lnSpc>
                <a:spcPct val="90000"/>
              </a:lnSpc>
            </a:pPr>
            <a:r>
              <a:rPr lang="en-US" sz="2800" kern="1200">
                <a:solidFill>
                  <a:schemeClr val="bg1"/>
                </a:solidFill>
                <a:latin typeface="+mj-lt"/>
                <a:ea typeface="+mj-ea"/>
                <a:cs typeface="+mj-cs"/>
              </a:rPr>
              <a:t>Le 6 condizioni sperimentali</a:t>
            </a:r>
          </a:p>
        </p:txBody>
      </p:sp>
      <p:pic>
        <p:nvPicPr>
          <p:cNvPr id="7" name="Immagine 6" descr="Immagine che contiene tavolo&#10;&#10;Descrizione generata automaticamente">
            <a:extLst>
              <a:ext uri="{FF2B5EF4-FFF2-40B4-BE49-F238E27FC236}">
                <a16:creationId xmlns:a16="http://schemas.microsoft.com/office/drawing/2014/main" id="{A1197984-B646-A143-BABB-AF35B7F27853}"/>
              </a:ext>
            </a:extLst>
          </p:cNvPr>
          <p:cNvPicPr>
            <a:picLocks noChangeAspect="1"/>
          </p:cNvPicPr>
          <p:nvPr/>
        </p:nvPicPr>
        <p:blipFill>
          <a:blip r:embed="rId3"/>
          <a:stretch>
            <a:fillRect/>
          </a:stretch>
        </p:blipFill>
        <p:spPr>
          <a:xfrm>
            <a:off x="482600" y="2032097"/>
            <a:ext cx="8178799" cy="3680459"/>
          </a:xfrm>
          <a:prstGeom prst="rect">
            <a:avLst/>
          </a:prstGeom>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27B839B-9ADE-406B-8590-F1CAEDED45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45">
            <a:extLst>
              <a:ext uri="{FF2B5EF4-FFF2-40B4-BE49-F238E27FC236}">
                <a16:creationId xmlns:a16="http://schemas.microsoft.com/office/drawing/2014/main" id="{CFE45BF0-46DB-408C-B5F7-7B117168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1022350"/>
            <a:ext cx="532209"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46">
            <a:extLst>
              <a:ext uri="{FF2B5EF4-FFF2-40B4-BE49-F238E27FC236}">
                <a16:creationId xmlns:a16="http://schemas.microsoft.com/office/drawing/2014/main" id="{2AEBC8F2-97B1-41B4-93F1-2D289E197F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7282" y="837744"/>
            <a:ext cx="302419"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7">
            <a:extLst>
              <a:ext uri="{FF2B5EF4-FFF2-40B4-BE49-F238E27FC236}">
                <a16:creationId xmlns:a16="http://schemas.microsoft.com/office/drawing/2014/main" id="{472E3A19-F5D5-48FC-BB9C-48C2F68F59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495" y="640894"/>
            <a:ext cx="126206"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44">
            <a:extLst>
              <a:ext uri="{FF2B5EF4-FFF2-40B4-BE49-F238E27FC236}">
                <a16:creationId xmlns:a16="http://schemas.microsoft.com/office/drawing/2014/main" id="{7A62E32F-BB65-43A8-8EB5-92346890E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17402" y="635716"/>
            <a:ext cx="246459"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Rectangle 17">
            <a:extLst>
              <a:ext uri="{FF2B5EF4-FFF2-40B4-BE49-F238E27FC236}">
                <a16:creationId xmlns:a16="http://schemas.microsoft.com/office/drawing/2014/main" id="{14E91B64-9FCC-451E-AFB4-A827D63293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3041" y="635715"/>
            <a:ext cx="8180897"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2" name="Titolo 1"/>
          <p:cNvSpPr>
            <a:spLocks noGrp="1"/>
          </p:cNvSpPr>
          <p:nvPr>
            <p:ph type="title"/>
          </p:nvPr>
        </p:nvSpPr>
        <p:spPr>
          <a:xfrm>
            <a:off x="718879" y="800392"/>
            <a:ext cx="7698523" cy="1212102"/>
          </a:xfrm>
        </p:spPr>
        <p:txBody>
          <a:bodyPr>
            <a:normAutofit/>
          </a:bodyPr>
          <a:lstStyle/>
          <a:p>
            <a:r>
              <a:rPr lang="it-IT" sz="3500">
                <a:solidFill>
                  <a:srgbClr val="FFFFFF"/>
                </a:solidFill>
              </a:rPr>
              <a:t>Risultati</a:t>
            </a:r>
          </a:p>
        </p:txBody>
      </p:sp>
      <p:sp>
        <p:nvSpPr>
          <p:cNvPr id="3" name="Segnaposto contenuto 2"/>
          <p:cNvSpPr>
            <a:spLocks noGrp="1"/>
          </p:cNvSpPr>
          <p:nvPr>
            <p:ph idx="1"/>
          </p:nvPr>
        </p:nvSpPr>
        <p:spPr>
          <a:xfrm>
            <a:off x="1025718" y="2490436"/>
            <a:ext cx="7281746" cy="3567173"/>
          </a:xfrm>
        </p:spPr>
        <p:txBody>
          <a:bodyPr anchor="ctr">
            <a:normAutofit/>
          </a:bodyPr>
          <a:lstStyle/>
          <a:p>
            <a:r>
              <a:rPr lang="it-IT" sz="2100" dirty="0"/>
              <a:t>Il tempo d’apprendimento, il numero di errori commessi durante l’apprendimento, e il numero di errori commessi nella riclassificazione degli stimoli trascorso un periodo di tempo dall’apprendimento </a:t>
            </a:r>
            <a:r>
              <a:rPr lang="it-IT" sz="2100" b="1" dirty="0"/>
              <a:t>erano correlati con la complessità logica del concetto</a:t>
            </a:r>
            <a:r>
              <a:rPr lang="it-IT" sz="2100" dirty="0"/>
              <a:t>. </a:t>
            </a:r>
          </a:p>
          <a:p>
            <a:r>
              <a:rPr lang="it-IT" sz="2100" dirty="0"/>
              <a:t>Per tutte queste misure, i &lt; ii &lt; iii = iv = v &lt; vi.</a:t>
            </a:r>
          </a:p>
          <a:p>
            <a:r>
              <a:rPr lang="it-IT" sz="2100" dirty="0"/>
              <a:t>Il risultato è stato replicato più volte,</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Altri risultati: effetto delle disgiunzioni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la complessità logica è il fattore principale, ma non l’unico, a influenzare la difficoltà di apprendimento. </a:t>
            </a:r>
          </a:p>
          <a:p>
            <a:r>
              <a:rPr lang="it-IT" sz="1700"/>
              <a:t>A parità di complessità, regole che comprendono </a:t>
            </a:r>
            <a:r>
              <a:rPr lang="it-IT" sz="1700" b="1"/>
              <a:t>disgiunzioni </a:t>
            </a:r>
            <a:r>
              <a:rPr lang="it-IT" sz="1700"/>
              <a:t>sono più difficili da apprendere rispetto a regole che comprendono solo </a:t>
            </a:r>
            <a:r>
              <a:rPr lang="it-IT" sz="1700" b="1"/>
              <a:t>congiunzioni</a:t>
            </a:r>
            <a:r>
              <a:rPr lang="it-IT" sz="1700"/>
              <a:t>.</a:t>
            </a:r>
          </a:p>
          <a:p>
            <a:r>
              <a:rPr lang="it-IT" sz="1700"/>
              <a:t>Cioè, apprendere il concetto A ∨ B è più difficile rispetto ad apprendere il concetto A ∧ B (anche se entrambi hanno complessità booleana pari a 2). </a:t>
            </a: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a:extLst>
              <a:ext uri="{FF2B5EF4-FFF2-40B4-BE49-F238E27FC236}">
                <a16:creationId xmlns:a16="http://schemas.microsoft.com/office/drawing/2014/main" id="{7ECFF9B9-1127-F04C-A829-BC9BD7ABB749}"/>
              </a:ext>
            </a:extLst>
          </p:cNvPr>
          <p:cNvSpPr>
            <a:spLocks noGrp="1"/>
          </p:cNvSpPr>
          <p:nvPr>
            <p:ph type="title"/>
          </p:nvPr>
        </p:nvSpPr>
        <p:spPr>
          <a:xfrm>
            <a:off x="582930" y="731519"/>
            <a:ext cx="2133893" cy="3237579"/>
          </a:xfrm>
        </p:spPr>
        <p:txBody>
          <a:bodyPr>
            <a:normAutofit/>
          </a:bodyPr>
          <a:lstStyle/>
          <a:p>
            <a:r>
              <a:rPr lang="it-IT" sz="3100">
                <a:solidFill>
                  <a:srgbClr val="FFFFFF"/>
                </a:solidFill>
              </a:rPr>
              <a:t>Complessità algebrica</a:t>
            </a:r>
          </a:p>
        </p:txBody>
      </p:sp>
      <p:sp>
        <p:nvSpPr>
          <p:cNvPr id="23"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4"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A6243E9C-3AD6-1D4F-A6C7-04CD6D08A33E}"/>
              </a:ext>
            </a:extLst>
          </p:cNvPr>
          <p:cNvSpPr>
            <a:spLocks noGrp="1"/>
          </p:cNvSpPr>
          <p:nvPr>
            <p:ph idx="1"/>
          </p:nvPr>
        </p:nvSpPr>
        <p:spPr>
          <a:xfrm>
            <a:off x="3284781" y="686862"/>
            <a:ext cx="5278194" cy="5475129"/>
          </a:xfrm>
        </p:spPr>
        <p:txBody>
          <a:bodyPr anchor="ctr">
            <a:normAutofit/>
          </a:bodyPr>
          <a:lstStyle/>
          <a:p>
            <a:pPr>
              <a:lnSpc>
                <a:spcPct val="90000"/>
              </a:lnSpc>
            </a:pPr>
            <a:r>
              <a:rPr lang="it-IT" sz="1800"/>
              <a:t>l’effetto delle disgiunzioni è spiegabile da una diversa forma di complessità logica: non quella booleana, ma la </a:t>
            </a:r>
            <a:r>
              <a:rPr lang="it-IT" sz="1800" b="1"/>
              <a:t>complessità algebrica</a:t>
            </a:r>
            <a:r>
              <a:rPr lang="it-IT" sz="1800"/>
              <a:t>, che considera il </a:t>
            </a:r>
            <a:r>
              <a:rPr lang="it-IT" sz="1800" b="1"/>
              <a:t>grado</a:t>
            </a:r>
            <a:r>
              <a:rPr lang="it-IT" sz="1800"/>
              <a:t> delle regolarità che è necessario considerare per descrivere il concetto.</a:t>
            </a:r>
          </a:p>
          <a:p>
            <a:pPr>
              <a:lnSpc>
                <a:spcPct val="90000"/>
              </a:lnSpc>
            </a:pPr>
            <a:r>
              <a:rPr lang="it-IT" sz="1800"/>
              <a:t>Il grado delle regolarità dipende dal numero di </a:t>
            </a:r>
            <a:r>
              <a:rPr lang="it-IT" sz="1800" i="1"/>
              <a:t>feature</a:t>
            </a:r>
            <a:r>
              <a:rPr lang="it-IT" sz="1800"/>
              <a:t> da considerare contemporaneamente per identificare quella regolarità.</a:t>
            </a:r>
          </a:p>
          <a:p>
            <a:pPr>
              <a:lnSpc>
                <a:spcPct val="90000"/>
              </a:lnSpc>
            </a:pPr>
            <a:r>
              <a:rPr lang="it-IT" sz="1800"/>
              <a:t>Per esempio: nella condizione 6 dell’esperimento di Shepard il concetto di A si può  individuare solo considerando le relazioni reciproche tra </a:t>
            </a:r>
            <a:r>
              <a:rPr lang="it-IT" sz="1800" b="1"/>
              <a:t>tre</a:t>
            </a:r>
            <a:r>
              <a:rPr lang="it-IT" sz="1800"/>
              <a:t> </a:t>
            </a:r>
            <a:r>
              <a:rPr lang="it-IT" sz="1800" i="1"/>
              <a:t>feature</a:t>
            </a:r>
            <a:r>
              <a:rPr lang="it-IT" sz="1800"/>
              <a:t> contemporaneamente: forma, colore, dimensione; </a:t>
            </a:r>
          </a:p>
          <a:p>
            <a:pPr>
              <a:lnSpc>
                <a:spcPct val="90000"/>
              </a:lnSpc>
            </a:pPr>
            <a:r>
              <a:rPr lang="it-IT" sz="1800"/>
              <a:t>considerare una o due feature alla volta non consente di discriminare gli A dai B. </a:t>
            </a:r>
          </a:p>
          <a:p>
            <a:pPr>
              <a:lnSpc>
                <a:spcPct val="90000"/>
              </a:lnSpc>
            </a:pPr>
            <a:r>
              <a:rPr lang="it-IT" sz="1800"/>
              <a:t>Invece, nel condizione 1, basta considerare una sola </a:t>
            </a:r>
            <a:r>
              <a:rPr lang="it-IT" sz="1800" i="1"/>
              <a:t>feature</a:t>
            </a:r>
            <a:r>
              <a:rPr lang="it-IT" sz="1800"/>
              <a:t> (colore)</a:t>
            </a:r>
          </a:p>
        </p:txBody>
      </p:sp>
    </p:spTree>
    <p:extLst>
      <p:ext uri="{BB962C8B-B14F-4D97-AF65-F5344CB8AC3E}">
        <p14:creationId xmlns:p14="http://schemas.microsoft.com/office/powerpoint/2010/main" val="88402635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Concetti basati su regole: sintesi</a:t>
            </a:r>
          </a:p>
        </p:txBody>
      </p:sp>
      <p:sp>
        <p:nvSpPr>
          <p:cNvPr id="3" name="Segnaposto contenuto 2"/>
          <p:cNvSpPr>
            <a:spLocks noGrp="1"/>
          </p:cNvSpPr>
          <p:nvPr>
            <p:ph idx="1"/>
          </p:nvPr>
        </p:nvSpPr>
        <p:spPr>
          <a:xfrm>
            <a:off x="3607694" y="649480"/>
            <a:ext cx="4916510" cy="5546047"/>
          </a:xfrm>
        </p:spPr>
        <p:txBody>
          <a:bodyPr anchor="ctr">
            <a:normAutofit/>
          </a:bodyPr>
          <a:lstStyle/>
          <a:p>
            <a:pPr>
              <a:lnSpc>
                <a:spcPct val="90000"/>
              </a:lnSpc>
            </a:pPr>
            <a:r>
              <a:rPr lang="it-IT" sz="1600"/>
              <a:t>Chiedendoci quali attributi accomunino gli esemplari di una categoria, siamo talvolta in grado di estrarre definizioni sintetiche basate su regole di tipo </a:t>
            </a:r>
            <a:r>
              <a:rPr lang="it-IT" sz="1600" b="1"/>
              <a:t>deduttivo:</a:t>
            </a:r>
          </a:p>
          <a:p>
            <a:pPr>
              <a:lnSpc>
                <a:spcPct val="90000"/>
              </a:lnSpc>
            </a:pPr>
            <a:r>
              <a:rPr lang="it-IT" sz="1600"/>
              <a:t>“se un esemplare ha l’attributo X, allora appartiene alla categoria Y”</a:t>
            </a:r>
          </a:p>
          <a:p>
            <a:pPr>
              <a:lnSpc>
                <a:spcPct val="90000"/>
              </a:lnSpc>
            </a:pPr>
            <a:r>
              <a:rPr lang="it-IT" sz="1600"/>
              <a:t>Sono una parte importante del sistema concettuale. </a:t>
            </a:r>
          </a:p>
          <a:p>
            <a:pPr>
              <a:lnSpc>
                <a:spcPct val="90000"/>
              </a:lnSpc>
            </a:pPr>
            <a:r>
              <a:rPr lang="it-IT" sz="1600"/>
              <a:t>Quando riflettiamo su concetti in termini di definizioni, come “triangolo” o “miliardario”, usiamo regole come “una figura è un triangolo se e solo se ha tre lati e tre angoli”, “una persona è miliardaria se e solo se ha più di un miliardo di euro”.</a:t>
            </a:r>
          </a:p>
          <a:p>
            <a:pPr>
              <a:lnSpc>
                <a:spcPct val="90000"/>
              </a:lnSpc>
            </a:pPr>
            <a:r>
              <a:rPr lang="it-IT" sz="1600"/>
              <a:t>Molti dei concetti appresi tramite apprendimento dichiarativo, per esempio dallo studio scolastico, sono – almeno inizialmente – basati su regole. </a:t>
            </a:r>
          </a:p>
          <a:p>
            <a:pPr>
              <a:lnSpc>
                <a:spcPct val="90000"/>
              </a:lnSpc>
            </a:pPr>
            <a:r>
              <a:rPr lang="it-IT" sz="1600"/>
              <a:t>Inoltre, la propensione a cercare spontaneamente semplici regole classificatorie di questo tipo è comune</a:t>
            </a:r>
          </a:p>
          <a:p>
            <a:pPr>
              <a:lnSpc>
                <a:spcPct val="90000"/>
              </a:lnSpc>
            </a:pPr>
            <a:r>
              <a:rPr lang="it-IT" sz="1600"/>
              <a:t>Tuttavia, sappiamo estrarre efficacemente queste regole solo quando:</a:t>
            </a:r>
          </a:p>
          <a:p>
            <a:pPr marL="514350" indent="-514350">
              <a:lnSpc>
                <a:spcPct val="90000"/>
              </a:lnSpc>
              <a:buAutoNum type="alphaLcParenR"/>
            </a:pPr>
            <a:r>
              <a:rPr lang="it-IT" sz="1600" i="1"/>
              <a:t>esistono, cioè il concetto è effettivamente comprimibile;</a:t>
            </a:r>
          </a:p>
          <a:p>
            <a:pPr marL="514350" indent="-514350">
              <a:lnSpc>
                <a:spcPct val="90000"/>
              </a:lnSpc>
              <a:buAutoNum type="alphaLcParenR"/>
            </a:pPr>
            <a:r>
              <a:rPr lang="it-IT" sz="1600" i="1"/>
              <a:t>sono semplici</a:t>
            </a:r>
            <a:endParaRPr lang="it-IT" sz="1600"/>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r>
              <a:rPr lang="it-IT" sz="3500">
                <a:solidFill>
                  <a:srgbClr val="FFFFFF"/>
                </a:solidFill>
              </a:rPr>
              <a:t>Regole approssimative</a:t>
            </a:r>
          </a:p>
        </p:txBody>
      </p:sp>
      <p:sp>
        <p:nvSpPr>
          <p:cNvPr id="3" name="Segnaposto contenuto 2"/>
          <p:cNvSpPr>
            <a:spLocks noGrp="1"/>
          </p:cNvSpPr>
          <p:nvPr>
            <p:ph idx="1"/>
          </p:nvPr>
        </p:nvSpPr>
        <p:spPr>
          <a:xfrm>
            <a:off x="1028699" y="2318197"/>
            <a:ext cx="7293023" cy="3683358"/>
          </a:xfrm>
        </p:spPr>
        <p:txBody>
          <a:bodyPr anchor="ctr">
            <a:normAutofit/>
          </a:bodyPr>
          <a:lstStyle/>
          <a:p>
            <a:r>
              <a:rPr lang="it-IT" sz="1700" dirty="0"/>
              <a:t>Quando le regole logiche per descrivere il concetto non esistono, o sono troppo complesse da usare e tenere a mente, è possibile apprendere e usare regole approssimative, che ammettono eccezioni</a:t>
            </a:r>
          </a:p>
          <a:p>
            <a:r>
              <a:rPr lang="it-IT" sz="1700" b="1" dirty="0"/>
              <a:t>Esempio</a:t>
            </a:r>
            <a:r>
              <a:rPr lang="it-IT" sz="1700" dirty="0"/>
              <a:t>: classificando “pesci” rispetto a “non pesci” con la regola “un animale è un pesce se e solo se ha forma affusolata e vive in acqua”, si classificano bene molti esemplari, ma si fanno falsi positivi sui cetacei, e falsi negativi sulle mante. </a:t>
            </a:r>
          </a:p>
          <a:p>
            <a:r>
              <a:rPr lang="it-IT" sz="1700" dirty="0"/>
              <a:t>Se l’intensione logica completa è l’esito di una compressione </a:t>
            </a:r>
            <a:r>
              <a:rPr lang="it-IT" sz="1700" i="1" dirty="0" err="1"/>
              <a:t>lossless</a:t>
            </a:r>
            <a:r>
              <a:rPr lang="it-IT" sz="1700" dirty="0"/>
              <a:t>, cioè senza perdita di informazione, degli esemplari incontrati, le regole approssimative sono l’esito di una compressione con perdita di informazione.</a:t>
            </a:r>
          </a:p>
          <a:p>
            <a:r>
              <a:rPr lang="it-IT" sz="1700" dirty="0"/>
              <a:t>L’alternativa a queste è apprendere concetti basandosi su somiglianze</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itolo 3"/>
          <p:cNvSpPr>
            <a:spLocks noGrp="1"/>
          </p:cNvSpPr>
          <p:nvPr>
            <p:ph type="ctrTitle"/>
          </p:nvPr>
        </p:nvSpPr>
        <p:spPr>
          <a:xfrm>
            <a:off x="986118" y="735106"/>
            <a:ext cx="7540322" cy="2928470"/>
          </a:xfrm>
        </p:spPr>
        <p:txBody>
          <a:bodyPr anchor="b">
            <a:normAutofit/>
          </a:bodyPr>
          <a:lstStyle/>
          <a:p>
            <a:pPr algn="l"/>
            <a:r>
              <a:rPr lang="it-IT" sz="4200" i="1" dirty="0">
                <a:solidFill>
                  <a:srgbClr val="FFFFFF"/>
                </a:solidFill>
              </a:rPr>
              <a:t>Concetti basati su somiglianze: </a:t>
            </a:r>
            <a:br>
              <a:rPr lang="it-IT" sz="4200" i="1" dirty="0">
                <a:solidFill>
                  <a:srgbClr val="FFFFFF"/>
                </a:solidFill>
              </a:rPr>
            </a:br>
            <a:r>
              <a:rPr lang="it-IT" sz="4200" i="1" dirty="0">
                <a:solidFill>
                  <a:srgbClr val="FFFFFF"/>
                </a:solidFill>
              </a:rPr>
              <a:t>i prototipi</a:t>
            </a:r>
            <a:br>
              <a:rPr lang="it-IT" sz="4200" i="1" dirty="0">
                <a:solidFill>
                  <a:srgbClr val="FFFFFF"/>
                </a:solidFill>
              </a:rPr>
            </a:br>
            <a:endParaRPr lang="it-IT" sz="4200" dirty="0">
              <a:solidFill>
                <a:srgbClr val="FFFFFF"/>
              </a:solidFill>
            </a:endParaRPr>
          </a:p>
        </p:txBody>
      </p:sp>
      <p:sp>
        <p:nvSpPr>
          <p:cNvPr id="5" name="Sottotitolo 4"/>
          <p:cNvSpPr>
            <a:spLocks noGrp="1"/>
          </p:cNvSpPr>
          <p:nvPr>
            <p:ph type="subTitle" idx="1"/>
          </p:nvPr>
        </p:nvSpPr>
        <p:spPr>
          <a:xfrm>
            <a:off x="1013011" y="4870824"/>
            <a:ext cx="7504463" cy="1458258"/>
          </a:xfrm>
        </p:spPr>
        <p:txBody>
          <a:bodyPr anchor="ctr">
            <a:normAutofit/>
          </a:bodyPr>
          <a:lstStyle/>
          <a:p>
            <a:pPr algn="l"/>
            <a:r>
              <a:rPr lang="it-IT" dirty="0"/>
              <a:t>Descrivibili come insiemi di attributi diagnostici</a:t>
            </a:r>
          </a:p>
        </p:txBody>
      </p:sp>
    </p:spTree>
    <p:extLst>
      <p:ext uri="{BB962C8B-B14F-4D97-AF65-F5344CB8AC3E}">
        <p14:creationId xmlns:p14="http://schemas.microsoft.com/office/powerpoint/2010/main" val="39030749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1028699" y="294538"/>
            <a:ext cx="7421963" cy="1033669"/>
          </a:xfrm>
        </p:spPr>
        <p:txBody>
          <a:bodyPr>
            <a:normAutofit/>
          </a:bodyPr>
          <a:lstStyle/>
          <a:p>
            <a:r>
              <a:rPr lang="it-IT" sz="3500">
                <a:solidFill>
                  <a:srgbClr val="FFFFFF"/>
                </a:solidFill>
              </a:rPr>
              <a:t>Attributi tipici</a:t>
            </a:r>
          </a:p>
        </p:txBody>
      </p:sp>
      <p:sp>
        <p:nvSpPr>
          <p:cNvPr id="3" name="Segnaposto contenuto 2"/>
          <p:cNvSpPr>
            <a:spLocks noGrp="1"/>
          </p:cNvSpPr>
          <p:nvPr>
            <p:ph idx="1"/>
          </p:nvPr>
        </p:nvSpPr>
        <p:spPr>
          <a:xfrm>
            <a:off x="1028699" y="2318197"/>
            <a:ext cx="7293023" cy="3683358"/>
          </a:xfrm>
        </p:spPr>
        <p:txBody>
          <a:bodyPr anchor="ctr">
            <a:normAutofit/>
          </a:bodyPr>
          <a:lstStyle/>
          <a:p>
            <a:pPr>
              <a:lnSpc>
                <a:spcPct val="90000"/>
              </a:lnSpc>
            </a:pPr>
            <a:r>
              <a:rPr lang="it-IT" sz="1700" dirty="0"/>
              <a:t>Molti concetti riferiti a enti naturali o artificiali hanno definizioni logiche troppo complesse, o inesistenti, per essere psicologicamente utili. </a:t>
            </a:r>
          </a:p>
          <a:p>
            <a:pPr>
              <a:lnSpc>
                <a:spcPct val="90000"/>
              </a:lnSpc>
            </a:pPr>
            <a:r>
              <a:rPr lang="it-IT" sz="1700" dirty="0"/>
              <a:t>Il </a:t>
            </a:r>
            <a:r>
              <a:rPr lang="it-IT" sz="1700" b="1" dirty="0"/>
              <a:t>prototipo</a:t>
            </a:r>
            <a:r>
              <a:rPr lang="it-IT" sz="1700" dirty="0"/>
              <a:t> di un concetto è un elenco di attributi frequentemente osservati, ma non necessariamente presenti in tutti gli esemplari. </a:t>
            </a:r>
          </a:p>
          <a:p>
            <a:pPr>
              <a:lnSpc>
                <a:spcPct val="90000"/>
              </a:lnSpc>
            </a:pPr>
            <a:r>
              <a:rPr lang="it-IT" sz="1700" dirty="0"/>
              <a:t>Questi </a:t>
            </a:r>
            <a:r>
              <a:rPr lang="it-IT" sz="1700" b="1" dirty="0"/>
              <a:t>attributi tipici </a:t>
            </a:r>
            <a:r>
              <a:rPr lang="it-IT" sz="1700" dirty="0"/>
              <a:t>Fanno parte di un</a:t>
            </a:r>
          </a:p>
          <a:p>
            <a:pPr>
              <a:lnSpc>
                <a:spcPct val="90000"/>
              </a:lnSpc>
            </a:pPr>
            <a:r>
              <a:rPr lang="it-IT" sz="1700" dirty="0"/>
              <a:t>modello </a:t>
            </a:r>
            <a:r>
              <a:rPr lang="it-IT" sz="1700" b="1" dirty="0"/>
              <a:t>medio</a:t>
            </a:r>
            <a:r>
              <a:rPr lang="it-IT" sz="1700" dirty="0"/>
              <a:t>, rappresentano una tendenza centrale della categoria: il prototipo</a:t>
            </a:r>
          </a:p>
          <a:p>
            <a:pPr>
              <a:lnSpc>
                <a:spcPct val="90000"/>
              </a:lnSpc>
            </a:pPr>
            <a:r>
              <a:rPr lang="it-IT" sz="1700" dirty="0"/>
              <a:t>Gli attributi tipici elencati nel prototipo sono molto frequenti nei  membri di quella categoria, e meno frequenti nelle cose che non vi appartengono:</a:t>
            </a:r>
          </a:p>
          <a:p>
            <a:pPr>
              <a:lnSpc>
                <a:spcPct val="90000"/>
              </a:lnSpc>
            </a:pPr>
            <a:r>
              <a:rPr lang="it-IT" sz="1700" dirty="0" err="1"/>
              <a:t>p</a:t>
            </a:r>
            <a:r>
              <a:rPr lang="it-IT" sz="1700" dirty="0"/>
              <a:t>(</a:t>
            </a:r>
            <a:r>
              <a:rPr lang="it-IT" sz="1700" dirty="0" err="1"/>
              <a:t>f</a:t>
            </a:r>
            <a:r>
              <a:rPr lang="it-IT" sz="1700" dirty="0"/>
              <a:t> | categoria) &gt; </a:t>
            </a:r>
            <a:r>
              <a:rPr lang="it-IT" sz="1700" dirty="0" err="1"/>
              <a:t>p</a:t>
            </a:r>
            <a:r>
              <a:rPr lang="it-IT" sz="1700" dirty="0"/>
              <a:t>(</a:t>
            </a:r>
            <a:r>
              <a:rPr lang="it-IT" sz="1700" dirty="0" err="1"/>
              <a:t>f</a:t>
            </a:r>
            <a:r>
              <a:rPr lang="it-IT" sz="1700" dirty="0"/>
              <a:t> | ¬categoria), con LR(</a:t>
            </a:r>
            <a:r>
              <a:rPr lang="it-IT" sz="1700" dirty="0" err="1"/>
              <a:t>f</a:t>
            </a:r>
            <a:r>
              <a:rPr lang="it-IT" sz="1700" baseline="-25000" dirty="0" err="1"/>
              <a:t>categoria</a:t>
            </a:r>
            <a:r>
              <a:rPr lang="it-IT" sz="1700" dirty="0"/>
              <a:t>) &gt; 1</a:t>
            </a:r>
          </a:p>
          <a:p>
            <a:pPr>
              <a:lnSpc>
                <a:spcPct val="90000"/>
              </a:lnSpc>
            </a:pPr>
            <a:r>
              <a:rPr lang="it-IT" sz="1700" dirty="0"/>
              <a:t>Quanto più numerosi sono gli attributi tipici che un esemplare presenta, tanto più aumenta la conferma che quell’esemplare appartenga a quella categoria, e la rapidità nel classificarlo come tale (</a:t>
            </a:r>
            <a:r>
              <a:rPr lang="it-IT" sz="1700" b="1" dirty="0"/>
              <a:t>effetti di tipicità</a:t>
            </a:r>
            <a:r>
              <a:rPr lang="it-IT" sz="1700" dirty="0"/>
              <a:t>).</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524784" y="248038"/>
            <a:ext cx="5297791" cy="1159200"/>
          </a:xfrm>
        </p:spPr>
        <p:txBody>
          <a:bodyPr vert="horz" lIns="91440" tIns="45720" rIns="91440" bIns="45720" rtlCol="0" anchor="ctr">
            <a:normAutofit/>
          </a:bodyPr>
          <a:lstStyle/>
          <a:p>
            <a:pPr algn="l" defTabSz="914400">
              <a:lnSpc>
                <a:spcPct val="90000"/>
              </a:lnSpc>
            </a:pPr>
            <a:r>
              <a:rPr lang="en-US" sz="3000" kern="1200">
                <a:solidFill>
                  <a:srgbClr val="FFFFFF"/>
                </a:solidFill>
                <a:latin typeface="+mj-lt"/>
                <a:ea typeface="+mj-ea"/>
                <a:cs typeface="+mj-cs"/>
              </a:rPr>
              <a:t>Studio di Posner e Keele (1968) sull’astrazione di prototipi</a:t>
            </a:r>
          </a:p>
        </p:txBody>
      </p:sp>
      <p:pic>
        <p:nvPicPr>
          <p:cNvPr id="7" name="Immagine 6">
            <a:extLst>
              <a:ext uri="{FF2B5EF4-FFF2-40B4-BE49-F238E27FC236}">
                <a16:creationId xmlns:a16="http://schemas.microsoft.com/office/drawing/2014/main" id="{80E9D79F-B414-9B41-AFAF-CE2A0E5A0A8E}"/>
              </a:ext>
            </a:extLst>
          </p:cNvPr>
          <p:cNvPicPr>
            <a:picLocks noChangeAspect="1"/>
          </p:cNvPicPr>
          <p:nvPr/>
        </p:nvPicPr>
        <p:blipFill>
          <a:blip r:embed="rId3"/>
          <a:stretch>
            <a:fillRect/>
          </a:stretch>
        </p:blipFill>
        <p:spPr>
          <a:xfrm>
            <a:off x="324167" y="2116941"/>
            <a:ext cx="8495662" cy="2336306"/>
          </a:xfrm>
          <a:prstGeom prst="rect">
            <a:avLst/>
          </a:prstGeom>
        </p:spPr>
      </p:pic>
      <p:sp>
        <p:nvSpPr>
          <p:cNvPr id="8" name="Rettangolo 7">
            <a:extLst>
              <a:ext uri="{FF2B5EF4-FFF2-40B4-BE49-F238E27FC236}">
                <a16:creationId xmlns:a16="http://schemas.microsoft.com/office/drawing/2014/main" id="{829EBD88-A14B-C04B-9EFF-EAA3972F9C33}"/>
              </a:ext>
            </a:extLst>
          </p:cNvPr>
          <p:cNvSpPr/>
          <p:nvPr/>
        </p:nvSpPr>
        <p:spPr>
          <a:xfrm>
            <a:off x="324167" y="4578637"/>
            <a:ext cx="4063043" cy="2031325"/>
          </a:xfrm>
          <a:prstGeom prst="rect">
            <a:avLst/>
          </a:prstGeom>
        </p:spPr>
        <p:txBody>
          <a:bodyPr wrap="square">
            <a:spAutoFit/>
          </a:bodyPr>
          <a:lstStyle/>
          <a:p>
            <a:r>
              <a:rPr lang="it-IT" dirty="0"/>
              <a:t>fase di </a:t>
            </a:r>
            <a:r>
              <a:rPr lang="it-IT" i="1" dirty="0"/>
              <a:t>training</a:t>
            </a:r>
            <a:r>
              <a:rPr lang="it-IT" dirty="0"/>
              <a:t>: presentate tre categorie di stimoli, ciascuna</a:t>
            </a:r>
          </a:p>
          <a:p>
            <a:r>
              <a:rPr lang="it-IT" dirty="0"/>
              <a:t>composta da quattro esemplari che erano distorsioni equidistanti e ad alta variabilità (come </a:t>
            </a:r>
            <a:r>
              <a:rPr lang="it-IT" dirty="0" err="1"/>
              <a:t>lesempio</a:t>
            </a:r>
            <a:r>
              <a:rPr lang="it-IT" dirty="0"/>
              <a:t> C) rispetto a tre prototipi centrali (come A; </a:t>
            </a:r>
            <a:r>
              <a:rPr lang="it-IT" b="1" dirty="0"/>
              <a:t>non</a:t>
            </a:r>
            <a:r>
              <a:rPr lang="it-IT" dirty="0"/>
              <a:t> presentati in fase training)</a:t>
            </a:r>
          </a:p>
        </p:txBody>
      </p:sp>
      <p:sp>
        <p:nvSpPr>
          <p:cNvPr id="9" name="Rettangolo 8">
            <a:extLst>
              <a:ext uri="{FF2B5EF4-FFF2-40B4-BE49-F238E27FC236}">
                <a16:creationId xmlns:a16="http://schemas.microsoft.com/office/drawing/2014/main" id="{D52C8B6A-A5B2-DF42-8A6D-188FA84A5B0C}"/>
              </a:ext>
            </a:extLst>
          </p:cNvPr>
          <p:cNvSpPr/>
          <p:nvPr/>
        </p:nvSpPr>
        <p:spPr>
          <a:xfrm>
            <a:off x="4572001" y="4639961"/>
            <a:ext cx="4572000" cy="2031325"/>
          </a:xfrm>
          <a:prstGeom prst="rect">
            <a:avLst/>
          </a:prstGeom>
        </p:spPr>
        <p:txBody>
          <a:bodyPr>
            <a:spAutoFit/>
          </a:bodyPr>
          <a:lstStyle/>
          <a:p>
            <a:r>
              <a:rPr lang="it-IT" dirty="0"/>
              <a:t>fase di </a:t>
            </a:r>
            <a:r>
              <a:rPr lang="it-IT" i="1" dirty="0"/>
              <a:t>transfer</a:t>
            </a:r>
            <a:r>
              <a:rPr lang="it-IT" dirty="0"/>
              <a:t>: cinque tipi di stimoli:</a:t>
            </a:r>
          </a:p>
          <a:p>
            <a:r>
              <a:rPr lang="it-IT" dirty="0"/>
              <a:t>i tre prototipi; sei stimoli già presentate in fase di training; sei nuove distorsioni, con distanza</a:t>
            </a:r>
          </a:p>
          <a:p>
            <a:r>
              <a:rPr lang="it-IT" dirty="0"/>
              <a:t>dal prototipo uguale a quelle del training; sei nuove distorsioni, con distanza dal prototipo minore rispetto a quelle nel training; tre pattern casuali di controllo</a:t>
            </a: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524784" y="248038"/>
            <a:ext cx="5297791" cy="1159200"/>
          </a:xfrm>
        </p:spPr>
        <p:txBody>
          <a:bodyPr vert="horz" lIns="91440" tIns="45720" rIns="91440" bIns="45720" rtlCol="0" anchor="ctr">
            <a:normAutofit/>
          </a:bodyPr>
          <a:lstStyle/>
          <a:p>
            <a:pPr algn="l" defTabSz="914400">
              <a:lnSpc>
                <a:spcPct val="90000"/>
              </a:lnSpc>
            </a:pPr>
            <a:r>
              <a:rPr lang="en-US" sz="3500" kern="1200">
                <a:solidFill>
                  <a:srgbClr val="FFFFFF"/>
                </a:solidFill>
                <a:latin typeface="+mj-lt"/>
                <a:ea typeface="+mj-ea"/>
                <a:cs typeface="+mj-cs"/>
              </a:rPr>
              <a:t>Risultati</a:t>
            </a:r>
          </a:p>
        </p:txBody>
      </p:sp>
      <p:pic>
        <p:nvPicPr>
          <p:cNvPr id="7" name="Immagine 6">
            <a:extLst>
              <a:ext uri="{FF2B5EF4-FFF2-40B4-BE49-F238E27FC236}">
                <a16:creationId xmlns:a16="http://schemas.microsoft.com/office/drawing/2014/main" id="{EF53E14E-220D-8943-84A4-1374F42F455C}"/>
              </a:ext>
            </a:extLst>
          </p:cNvPr>
          <p:cNvPicPr>
            <a:picLocks noChangeAspect="1"/>
          </p:cNvPicPr>
          <p:nvPr/>
        </p:nvPicPr>
        <p:blipFill>
          <a:blip r:embed="rId2"/>
          <a:stretch>
            <a:fillRect/>
          </a:stretch>
        </p:blipFill>
        <p:spPr>
          <a:xfrm>
            <a:off x="85676" y="2421285"/>
            <a:ext cx="8972647" cy="3588589"/>
          </a:xfrm>
          <a:prstGeom prst="rect">
            <a:avLst/>
          </a:prstGeom>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8" y="448055"/>
            <a:ext cx="2560777"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olo 1"/>
          <p:cNvSpPr>
            <a:spLocks noGrp="1"/>
          </p:cNvSpPr>
          <p:nvPr>
            <p:ph type="title"/>
          </p:nvPr>
        </p:nvSpPr>
        <p:spPr>
          <a:xfrm>
            <a:off x="582930" y="731519"/>
            <a:ext cx="2133893" cy="3237579"/>
          </a:xfrm>
        </p:spPr>
        <p:txBody>
          <a:bodyPr>
            <a:normAutofit/>
          </a:bodyPr>
          <a:lstStyle/>
          <a:p>
            <a:r>
              <a:rPr lang="it-IT" sz="3300">
                <a:solidFill>
                  <a:srgbClr val="FFFFFF"/>
                </a:solidFill>
              </a:rPr>
              <a:t>Commento</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757" y="4419227"/>
            <a:ext cx="2560777"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33452" y="448055"/>
            <a:ext cx="5766356"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3284781" y="686862"/>
            <a:ext cx="5278194" cy="5475129"/>
          </a:xfrm>
        </p:spPr>
        <p:txBody>
          <a:bodyPr anchor="ctr">
            <a:normAutofit/>
          </a:bodyPr>
          <a:lstStyle/>
          <a:p>
            <a:pPr>
              <a:lnSpc>
                <a:spcPct val="90000"/>
              </a:lnSpc>
            </a:pPr>
            <a:r>
              <a:rPr lang="it-IT" sz="2000"/>
              <a:t>Non si osservò alcuna differenza significativa né negli errori né negli RT tra le classificazioni di distorsioni già viste, rispetto alla classificazione dei prototipi: che non erano mai stati visti in fase di training. </a:t>
            </a:r>
          </a:p>
          <a:p>
            <a:pPr>
              <a:lnSpc>
                <a:spcPct val="90000"/>
              </a:lnSpc>
            </a:pPr>
            <a:r>
              <a:rPr lang="it-IT" sz="2000"/>
              <a:t>Per le distorsioni nuove, errori e tempi di risposta erano proporzionali al grado di distorsione rispetto al prototipo</a:t>
            </a:r>
          </a:p>
          <a:p>
            <a:pPr>
              <a:lnSpc>
                <a:spcPct val="90000"/>
              </a:lnSpc>
            </a:pPr>
            <a:r>
              <a:rPr lang="it-IT" sz="2000"/>
              <a:t>Questi risultati suggerirono che il sistema cognitivo è in grado di astrarre </a:t>
            </a:r>
            <a:r>
              <a:rPr lang="it-IT" sz="2000" b="1"/>
              <a:t>tendenze centrali</a:t>
            </a:r>
          </a:p>
          <a:p>
            <a:pPr lvl="1">
              <a:lnSpc>
                <a:spcPct val="90000"/>
              </a:lnSpc>
            </a:pPr>
            <a:r>
              <a:rPr lang="it-IT" sz="2000"/>
              <a:t> trattandole alla stessa stregua di esemplari già visti</a:t>
            </a:r>
          </a:p>
          <a:p>
            <a:pPr>
              <a:lnSpc>
                <a:spcPct val="90000"/>
              </a:lnSpc>
            </a:pPr>
            <a:r>
              <a:rPr lang="it-IT" sz="2000"/>
              <a:t>Classifichiamo i nuovi esemplari in base alla loro distanza dalla </a:t>
            </a:r>
            <a:r>
              <a:rPr lang="it-IT" sz="2000" b="1"/>
              <a:t>tendenza centrale: </a:t>
            </a:r>
            <a:r>
              <a:rPr lang="it-IT" sz="2000"/>
              <a:t>tanto più sono simili al prototipo, tanto più consideriamo probabile che appartengano alla categoria</a:t>
            </a: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630936" y="256032"/>
            <a:ext cx="7879842" cy="1014984"/>
          </a:xfrm>
        </p:spPr>
        <p:txBody>
          <a:bodyPr anchor="b">
            <a:normAutofit/>
          </a:bodyPr>
          <a:lstStyle/>
          <a:p>
            <a:r>
              <a:rPr lang="it-IT" dirty="0"/>
              <a:t>Teoria dei prototipi</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Segnaposto contenuto 2">
            <a:extLst>
              <a:ext uri="{FF2B5EF4-FFF2-40B4-BE49-F238E27FC236}">
                <a16:creationId xmlns:a16="http://schemas.microsoft.com/office/drawing/2014/main" id="{2846ACE5-F6C4-464F-9AB3-7E4CE42E0A55}"/>
              </a:ext>
            </a:extLst>
          </p:cNvPr>
          <p:cNvGraphicFramePr>
            <a:graphicFrameLocks noGrp="1"/>
          </p:cNvGraphicFramePr>
          <p:nvPr>
            <p:ph idx="1"/>
            <p:extLst>
              <p:ext uri="{D42A27DB-BD31-4B8C-83A1-F6EECF244321}">
                <p14:modId xmlns:p14="http://schemas.microsoft.com/office/powerpoint/2010/main" val="359593250"/>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B4CD2F8-D582-354A-B6E0-13B6CB86A3EB}"/>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Concetti di base</a:t>
            </a:r>
          </a:p>
        </p:txBody>
      </p:sp>
      <p:sp>
        <p:nvSpPr>
          <p:cNvPr id="3" name="Segnaposto contenuto 2">
            <a:extLst>
              <a:ext uri="{FF2B5EF4-FFF2-40B4-BE49-F238E27FC236}">
                <a16:creationId xmlns:a16="http://schemas.microsoft.com/office/drawing/2014/main" id="{5B0F4590-DACD-B746-8995-F3DD28FDBBD4}"/>
              </a:ext>
            </a:extLst>
          </p:cNvPr>
          <p:cNvSpPr>
            <a:spLocks noGrp="1"/>
          </p:cNvSpPr>
          <p:nvPr>
            <p:ph idx="1"/>
          </p:nvPr>
        </p:nvSpPr>
        <p:spPr>
          <a:xfrm>
            <a:off x="3607694" y="649480"/>
            <a:ext cx="4916510" cy="5546047"/>
          </a:xfrm>
        </p:spPr>
        <p:txBody>
          <a:bodyPr anchor="ctr">
            <a:normAutofit/>
          </a:bodyPr>
          <a:lstStyle/>
          <a:p>
            <a:pPr>
              <a:lnSpc>
                <a:spcPct val="90000"/>
              </a:lnSpc>
            </a:pPr>
            <a:r>
              <a:rPr lang="it-IT" sz="1600"/>
              <a:t>Ottimizzano il </a:t>
            </a:r>
            <a:r>
              <a:rPr lang="it-IT" sz="1600" i="1"/>
              <a:t>trade-off </a:t>
            </a:r>
            <a:r>
              <a:rPr lang="it-IT" sz="1600"/>
              <a:t>tra informatività e complessità, consentendo di aumentare la probabilità delle osservazioni senza cadere in </a:t>
            </a:r>
            <a:r>
              <a:rPr lang="it-IT" sz="1600" i="1"/>
              <a:t>overfit</a:t>
            </a:r>
            <a:r>
              <a:rPr lang="it-IT" sz="1600"/>
              <a:t>. </a:t>
            </a:r>
          </a:p>
          <a:p>
            <a:pPr>
              <a:lnSpc>
                <a:spcPct val="90000"/>
              </a:lnSpc>
            </a:pPr>
            <a:r>
              <a:rPr lang="it-IT" sz="1600"/>
              <a:t>I concetti di base sono appresi più precocemente e più facilmente di quelli </a:t>
            </a:r>
            <a:r>
              <a:rPr lang="it-IT" sz="1600" b="1"/>
              <a:t>sovraordinati</a:t>
            </a:r>
            <a:r>
              <a:rPr lang="it-IT" sz="1600"/>
              <a:t> (più generali), caratterizzati da minor generalizzabilità</a:t>
            </a:r>
          </a:p>
          <a:p>
            <a:pPr lvl="1">
              <a:lnSpc>
                <a:spcPct val="90000"/>
              </a:lnSpc>
            </a:pPr>
            <a:r>
              <a:rPr lang="it-IT" sz="1600"/>
              <a:t>generalizzare una caratteristica di un gatto a un altro gatto è relativamente sicuro; generalizzare una caratteristica di un animale a un altro animale è un’inferenza meno sicura, o di quelli</a:t>
            </a:r>
          </a:p>
          <a:p>
            <a:pPr>
              <a:lnSpc>
                <a:spcPct val="90000"/>
              </a:lnSpc>
            </a:pPr>
            <a:r>
              <a:rPr lang="it-IT" sz="1600"/>
              <a:t>E sono appresi più rapidamente e più facilmente di quelli subordinati (più specifici), caratterizzati da un minor numero di attributi ad alta diagnosticità</a:t>
            </a:r>
          </a:p>
          <a:p>
            <a:pPr lvl="1">
              <a:lnSpc>
                <a:spcPct val="90000"/>
              </a:lnSpc>
            </a:pPr>
            <a:r>
              <a:rPr lang="it-IT" sz="1600"/>
              <a:t>è più difficile distinguere un gatto siamese da uno soriano, rispetto a quanto lo sia distinguere un gatto da un cane. </a:t>
            </a:r>
          </a:p>
          <a:p>
            <a:pPr>
              <a:lnSpc>
                <a:spcPct val="90000"/>
              </a:lnSpc>
            </a:pPr>
            <a:r>
              <a:rPr lang="it-IT" sz="1600"/>
              <a:t>Nel linguaggio si associano a singoli sostantivi, spesso brevi e di facile articolazione, come “mela”, “gatto”, “pesce” (piuttosto che “mela Granny”, “gatto persiano”, o “pesce spada”)</a:t>
            </a:r>
          </a:p>
          <a:p>
            <a:pPr>
              <a:lnSpc>
                <a:spcPct val="90000"/>
              </a:lnSpc>
            </a:pPr>
            <a:r>
              <a:rPr lang="it-IT" sz="1600"/>
              <a:t>Le parole che li esprimono sono mediamente più frequenti di quelle che esprimono concetti sovraordinati o subordinati</a:t>
            </a:r>
          </a:p>
        </p:txBody>
      </p:sp>
    </p:spTree>
    <p:extLst>
      <p:ext uri="{BB962C8B-B14F-4D97-AF65-F5344CB8AC3E}">
        <p14:creationId xmlns:p14="http://schemas.microsoft.com/office/powerpoint/2010/main" val="301484719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0" y="-2"/>
            <a:ext cx="3052451"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p:cNvSpPr>
            <a:spLocks noGrp="1"/>
          </p:cNvSpPr>
          <p:nvPr>
            <p:ph type="title"/>
          </p:nvPr>
        </p:nvSpPr>
        <p:spPr>
          <a:xfrm>
            <a:off x="482600" y="640080"/>
            <a:ext cx="2322320" cy="5613236"/>
          </a:xfrm>
        </p:spPr>
        <p:txBody>
          <a:bodyPr anchor="ctr">
            <a:normAutofit/>
          </a:bodyPr>
          <a:lstStyle/>
          <a:p>
            <a:r>
              <a:rPr lang="it-IT">
                <a:solidFill>
                  <a:srgbClr val="FFFFFF"/>
                </a:solidFill>
              </a:rPr>
              <a:t>Cue validity</a:t>
            </a:r>
          </a:p>
        </p:txBody>
      </p:sp>
      <p:sp>
        <p:nvSpPr>
          <p:cNvPr id="3" name="Segnaposto contenuto 2"/>
          <p:cNvSpPr>
            <a:spLocks noGrp="1"/>
          </p:cNvSpPr>
          <p:nvPr>
            <p:ph idx="1"/>
          </p:nvPr>
        </p:nvSpPr>
        <p:spPr>
          <a:xfrm>
            <a:off x="3524863" y="640082"/>
            <a:ext cx="5136536" cy="2484884"/>
          </a:xfrm>
        </p:spPr>
        <p:txBody>
          <a:bodyPr anchor="ctr">
            <a:normAutofit/>
          </a:bodyPr>
          <a:lstStyle/>
          <a:p>
            <a:pPr>
              <a:lnSpc>
                <a:spcPct val="90000"/>
              </a:lnSpc>
            </a:pPr>
            <a:r>
              <a:rPr lang="it-IT" sz="1700"/>
              <a:t>La </a:t>
            </a:r>
            <a:r>
              <a:rPr lang="it-IT" sz="1700" i="1"/>
              <a:t>cue validity di un attributo </a:t>
            </a:r>
            <a:r>
              <a:rPr lang="it-IT" sz="1700"/>
              <a:t>indica quanto quell’attributo consenta di riconoscere un oggetto come appartenente o non appartenente a una data categoria.</a:t>
            </a:r>
          </a:p>
          <a:p>
            <a:pPr>
              <a:lnSpc>
                <a:spcPct val="90000"/>
              </a:lnSpc>
            </a:pPr>
            <a:r>
              <a:rPr lang="it-IT" sz="1700"/>
              <a:t>Oggi la cue validity è concepita come forza diagnostica bayesiana LR (f</a:t>
            </a:r>
            <a:r>
              <a:rPr lang="it-IT" sz="1700" baseline="-25000"/>
              <a:t>categoria</a:t>
            </a:r>
            <a:r>
              <a:rPr lang="it-IT" sz="1700"/>
              <a:t>), o come una sua diretta trasformazione.</a:t>
            </a:r>
          </a:p>
          <a:p>
            <a:pPr>
              <a:lnSpc>
                <a:spcPct val="90000"/>
              </a:lnSpc>
            </a:pPr>
            <a:r>
              <a:rPr lang="it-IT" sz="1700"/>
              <a:t>La più utilizzata è il </a:t>
            </a:r>
            <a:r>
              <a:rPr lang="it-IT" sz="1700" b="1"/>
              <a:t>guadagno di probabilità </a:t>
            </a:r>
            <a:r>
              <a:rPr lang="it-IT" sz="1700"/>
              <a:t>(PG) o </a:t>
            </a:r>
            <a:r>
              <a:rPr lang="it-IT" sz="1700" b="1"/>
              <a:t>minimizzazione dell’errore</a:t>
            </a:r>
            <a:r>
              <a:rPr lang="it-IT" sz="1700"/>
              <a:t>:</a:t>
            </a:r>
          </a:p>
        </p:txBody>
      </p:sp>
      <p:pic>
        <p:nvPicPr>
          <p:cNvPr id="6" name="Immagine 5">
            <a:extLst>
              <a:ext uri="{FF2B5EF4-FFF2-40B4-BE49-F238E27FC236}">
                <a16:creationId xmlns:a16="http://schemas.microsoft.com/office/drawing/2014/main" id="{8627C7AB-E8E9-5040-9DD9-D791C0F1714A}"/>
              </a:ext>
            </a:extLst>
          </p:cNvPr>
          <p:cNvPicPr>
            <a:picLocks noChangeAspect="1"/>
          </p:cNvPicPr>
          <p:nvPr/>
        </p:nvPicPr>
        <p:blipFill>
          <a:blip r:embed="rId3"/>
          <a:stretch>
            <a:fillRect/>
          </a:stretch>
        </p:blipFill>
        <p:spPr>
          <a:xfrm>
            <a:off x="3490722" y="4412942"/>
            <a:ext cx="5170677" cy="555847"/>
          </a:xfrm>
          <a:prstGeom prst="rect">
            <a:avLst/>
          </a:prstGeom>
        </p:spPr>
      </p:pic>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F64EC02-34C0-D541-B5B6-61A1D0B413B9}"/>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Studio di Medin e Shaffer, 1978</a:t>
            </a:r>
          </a:p>
        </p:txBody>
      </p:sp>
      <p:sp>
        <p:nvSpPr>
          <p:cNvPr id="3" name="Segnaposto contenuto 2">
            <a:extLst>
              <a:ext uri="{FF2B5EF4-FFF2-40B4-BE49-F238E27FC236}">
                <a16:creationId xmlns:a16="http://schemas.microsoft.com/office/drawing/2014/main" id="{93922294-5711-854C-B474-267FE5C54F40}"/>
              </a:ext>
            </a:extLst>
          </p:cNvPr>
          <p:cNvSpPr>
            <a:spLocks noGrp="1"/>
          </p:cNvSpPr>
          <p:nvPr>
            <p:ph idx="1"/>
          </p:nvPr>
        </p:nvSpPr>
        <p:spPr>
          <a:xfrm>
            <a:off x="3607694" y="649480"/>
            <a:ext cx="4916510" cy="5546047"/>
          </a:xfrm>
        </p:spPr>
        <p:txBody>
          <a:bodyPr anchor="ctr">
            <a:normAutofit/>
          </a:bodyPr>
          <a:lstStyle/>
          <a:p>
            <a:r>
              <a:rPr lang="it-IT" sz="1700" dirty="0"/>
              <a:t>Procedura  «training-transfer»</a:t>
            </a:r>
          </a:p>
          <a:p>
            <a:r>
              <a:rPr lang="it-IT" sz="1700" dirty="0"/>
              <a:t>Nove stimoli: 5 esempi di una categoria, e 4 di una differente (paradigma «5+4»)</a:t>
            </a:r>
          </a:p>
          <a:p>
            <a:r>
              <a:rPr lang="it-IT" sz="1700" dirty="0"/>
              <a:t>Ogni stimolo descritto da 4 attributi</a:t>
            </a:r>
          </a:p>
          <a:p>
            <a:r>
              <a:rPr lang="it-IT" sz="1700" dirty="0"/>
              <a:t>La stessa struttura degli stimoli è stata usata in oltre 30 studi; gli stimoli effettivi usati e gli attributi che li descrivevano erano diversi da studio a studio</a:t>
            </a:r>
          </a:p>
          <a:p>
            <a:pPr lvl="1"/>
            <a:r>
              <a:rPr lang="it-IT" sz="1700" dirty="0"/>
              <a:t>Disegni di volti, di astronavi, figure geometriche, foto, </a:t>
            </a:r>
            <a:r>
              <a:rPr lang="it-IT" sz="1700" dirty="0" err="1"/>
              <a:t>ecc</a:t>
            </a:r>
            <a:endParaRPr lang="it-IT" sz="1700" dirty="0"/>
          </a:p>
        </p:txBody>
      </p:sp>
    </p:spTree>
    <p:extLst>
      <p:ext uri="{BB962C8B-B14F-4D97-AF65-F5344CB8AC3E}">
        <p14:creationId xmlns:p14="http://schemas.microsoft.com/office/powerpoint/2010/main" val="1275986743"/>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C2100E69-92C6-704E-B5D9-4AC9E9CDE90B}"/>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3500" kern="1200">
                <a:solidFill>
                  <a:srgbClr val="FFFFFF"/>
                </a:solidFill>
                <a:latin typeface="+mj-lt"/>
                <a:ea typeface="+mj-ea"/>
                <a:cs typeface="+mj-cs"/>
              </a:rPr>
              <a:t>Struttura degli stimoli 5+4</a:t>
            </a:r>
          </a:p>
        </p:txBody>
      </p:sp>
      <p:pic>
        <p:nvPicPr>
          <p:cNvPr id="5" name="Segnaposto contenuto 4" descr="Immagine che contiene tavolo&#10;&#10;Descrizione generata automaticamente">
            <a:extLst>
              <a:ext uri="{FF2B5EF4-FFF2-40B4-BE49-F238E27FC236}">
                <a16:creationId xmlns:a16="http://schemas.microsoft.com/office/drawing/2014/main" id="{387F7D7A-99EF-8245-AE14-42A138737FE5}"/>
              </a:ext>
            </a:extLst>
          </p:cNvPr>
          <p:cNvPicPr>
            <a:picLocks noGrp="1" noChangeAspect="1"/>
          </p:cNvPicPr>
          <p:nvPr>
            <p:ph idx="1"/>
          </p:nvPr>
        </p:nvPicPr>
        <p:blipFill>
          <a:blip r:embed="rId3"/>
          <a:stretch>
            <a:fillRect/>
          </a:stretch>
        </p:blipFill>
        <p:spPr>
          <a:xfrm>
            <a:off x="3376821" y="1450952"/>
            <a:ext cx="5419311" cy="3956095"/>
          </a:xfrm>
          <a:prstGeom prst="rect">
            <a:avLst/>
          </a:prstGeom>
        </p:spPr>
      </p:pic>
    </p:spTree>
    <p:extLst>
      <p:ext uri="{BB962C8B-B14F-4D97-AF65-F5344CB8AC3E}">
        <p14:creationId xmlns:p14="http://schemas.microsoft.com/office/powerpoint/2010/main" val="379343546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ACFAFE8-5B94-8E4D-99CF-8B6F713EB733}"/>
              </a:ext>
            </a:extLst>
          </p:cNvPr>
          <p:cNvSpPr>
            <a:spLocks noGrp="1"/>
          </p:cNvSpPr>
          <p:nvPr>
            <p:ph type="title"/>
          </p:nvPr>
        </p:nvSpPr>
        <p:spPr>
          <a:xfrm>
            <a:off x="628650" y="557188"/>
            <a:ext cx="7886700" cy="1133499"/>
          </a:xfrm>
        </p:spPr>
        <p:txBody>
          <a:bodyPr>
            <a:normAutofit/>
          </a:bodyPr>
          <a:lstStyle/>
          <a:p>
            <a:r>
              <a:rPr lang="it-IT" sz="4500"/>
              <a:t>Come leggere gli LR in tabella</a:t>
            </a:r>
          </a:p>
        </p:txBody>
      </p:sp>
      <p:graphicFrame>
        <p:nvGraphicFramePr>
          <p:cNvPr id="5" name="Segnaposto contenuto 2">
            <a:extLst>
              <a:ext uri="{FF2B5EF4-FFF2-40B4-BE49-F238E27FC236}">
                <a16:creationId xmlns:a16="http://schemas.microsoft.com/office/drawing/2014/main" id="{CD159659-1F43-4F95-A706-05F3F3E7413A}"/>
              </a:ext>
            </a:extLst>
          </p:cNvPr>
          <p:cNvGraphicFramePr>
            <a:graphicFrameLocks noGrp="1"/>
          </p:cNvGraphicFramePr>
          <p:nvPr>
            <p:ph idx="1"/>
            <p:extLst>
              <p:ext uri="{D42A27DB-BD31-4B8C-83A1-F6EECF244321}">
                <p14:modId xmlns:p14="http://schemas.microsoft.com/office/powerpoint/2010/main" val="1607143169"/>
              </p:ext>
            </p:extLst>
          </p:nvPr>
        </p:nvGraphicFramePr>
        <p:xfrm>
          <a:off x="628650" y="1828800"/>
          <a:ext cx="78867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0178173"/>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B3DCF3AA-2874-8A4B-888D-7A6BE3175F78}"/>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Se sono appresi come regole</a:t>
            </a:r>
          </a:p>
        </p:txBody>
      </p:sp>
      <p:sp>
        <p:nvSpPr>
          <p:cNvPr id="3" name="Segnaposto contenuto 2">
            <a:extLst>
              <a:ext uri="{FF2B5EF4-FFF2-40B4-BE49-F238E27FC236}">
                <a16:creationId xmlns:a16="http://schemas.microsoft.com/office/drawing/2014/main" id="{22679E57-FE1D-F44D-B11B-4E08134C6418}"/>
              </a:ext>
            </a:extLst>
          </p:cNvPr>
          <p:cNvSpPr>
            <a:spLocks noGrp="1"/>
          </p:cNvSpPr>
          <p:nvPr>
            <p:ph idx="1"/>
          </p:nvPr>
        </p:nvSpPr>
        <p:spPr>
          <a:xfrm>
            <a:off x="3607694" y="649480"/>
            <a:ext cx="4916510" cy="5546047"/>
          </a:xfrm>
        </p:spPr>
        <p:txBody>
          <a:bodyPr anchor="ctr">
            <a:normAutofit/>
          </a:bodyPr>
          <a:lstStyle/>
          <a:p>
            <a:r>
              <a:rPr lang="it-IT" sz="1700"/>
              <a:t>Dal punto di vista dei concetti basati su regole, le categorie A e B sono parzialmente comprimibili. </a:t>
            </a:r>
          </a:p>
          <a:p>
            <a:r>
              <a:rPr lang="it-IT" sz="1700"/>
              <a:t>Il concetto della categoria A è: Cat. A = (f1 ∧ f3) ∨ (f2 ∧ f4), con complessità booleana 4 </a:t>
            </a:r>
          </a:p>
          <a:p>
            <a:r>
              <a:rPr lang="it-IT" sz="1700"/>
              <a:t>È quindi una regola non ovvia da «vedere»</a:t>
            </a:r>
          </a:p>
          <a:p>
            <a:r>
              <a:rPr lang="it-IT" sz="1700"/>
              <a:t>Per chi non apprerende la regola, ci sono due possibili modi per distinguere gli stimoli:</a:t>
            </a:r>
          </a:p>
          <a:p>
            <a:r>
              <a:rPr lang="it-IT" sz="1700"/>
              <a:t>il primo è usare una regola approssimativa ma semplice, come A = f</a:t>
            </a:r>
            <a:r>
              <a:rPr lang="it-IT" sz="1700" baseline="-25000"/>
              <a:t>1</a:t>
            </a:r>
            <a:r>
              <a:rPr lang="it-IT" sz="1700"/>
              <a:t>: la regola ammette due eccezioni, pari a un tasso di errore del 22% sui nove stimoli</a:t>
            </a:r>
          </a:p>
        </p:txBody>
      </p:sp>
    </p:spTree>
    <p:extLst>
      <p:ext uri="{BB962C8B-B14F-4D97-AF65-F5344CB8AC3E}">
        <p14:creationId xmlns:p14="http://schemas.microsoft.com/office/powerpoint/2010/main" val="536603731"/>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3C8DEF9-9678-3147-A48D-748E4D74F9FA}"/>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Se sono appresi per somiglianze reciproche</a:t>
            </a:r>
          </a:p>
        </p:txBody>
      </p:sp>
      <p:sp>
        <p:nvSpPr>
          <p:cNvPr id="3" name="Segnaposto contenuto 2">
            <a:extLst>
              <a:ext uri="{FF2B5EF4-FFF2-40B4-BE49-F238E27FC236}">
                <a16:creationId xmlns:a16="http://schemas.microsoft.com/office/drawing/2014/main" id="{0A4DDC9F-605D-FD40-8926-C18CED21148C}"/>
              </a:ext>
            </a:extLst>
          </p:cNvPr>
          <p:cNvSpPr>
            <a:spLocks noGrp="1"/>
          </p:cNvSpPr>
          <p:nvPr>
            <p:ph idx="1"/>
          </p:nvPr>
        </p:nvSpPr>
        <p:spPr>
          <a:xfrm>
            <a:off x="3607694" y="649480"/>
            <a:ext cx="4916510" cy="5546047"/>
          </a:xfrm>
        </p:spPr>
        <p:txBody>
          <a:bodyPr anchor="ctr">
            <a:normAutofit/>
          </a:bodyPr>
          <a:lstStyle/>
          <a:p>
            <a:r>
              <a:rPr lang="it-IT" sz="1700" dirty="0"/>
              <a:t>Il secondo modo consiste nell’estrarre un prototipo per A e uno per B</a:t>
            </a:r>
          </a:p>
          <a:p>
            <a:r>
              <a:rPr lang="it-IT" sz="1700" dirty="0"/>
              <a:t>Assumendo che PG &lt; 10% indichi indizi troppo poco diagnostici per entrare nel</a:t>
            </a:r>
          </a:p>
          <a:p>
            <a:r>
              <a:rPr lang="it-IT" sz="1700" dirty="0"/>
              <a:t>prototipo, i due prototipi sono espressi dalle stringhe</a:t>
            </a:r>
          </a:p>
          <a:p>
            <a:r>
              <a:rPr lang="it-IT" sz="1700" dirty="0"/>
              <a:t> A = 1?11 </a:t>
            </a:r>
          </a:p>
          <a:p>
            <a:r>
              <a:rPr lang="it-IT" sz="1700" dirty="0"/>
              <a:t>B = 0?00</a:t>
            </a:r>
          </a:p>
          <a:p>
            <a:r>
              <a:rPr lang="it-IT" sz="1700" dirty="0"/>
              <a:t>dove il“?” indica che f</a:t>
            </a:r>
            <a:r>
              <a:rPr lang="it-IT" sz="1700" baseline="-25000" dirty="0"/>
              <a:t>2</a:t>
            </a:r>
            <a:r>
              <a:rPr lang="it-IT" sz="1700" dirty="0"/>
              <a:t> non è rilevante e può assumere qualsiasi valore, mentre gli 1 e gli 0 indicano il valore tipico degli attributi f</a:t>
            </a:r>
            <a:r>
              <a:rPr lang="it-IT" sz="1700" baseline="-25000" dirty="0"/>
              <a:t>1</a:t>
            </a:r>
            <a:r>
              <a:rPr lang="it-IT" sz="1700" dirty="0"/>
              <a:t>, f</a:t>
            </a:r>
            <a:r>
              <a:rPr lang="it-IT" sz="1700" baseline="-25000" dirty="0"/>
              <a:t>3</a:t>
            </a:r>
            <a:r>
              <a:rPr lang="it-IT" sz="1700" dirty="0"/>
              <a:t> e f</a:t>
            </a:r>
            <a:r>
              <a:rPr lang="it-IT" sz="1700" baseline="-25000" dirty="0"/>
              <a:t>4</a:t>
            </a:r>
            <a:r>
              <a:rPr lang="it-IT" sz="1700" dirty="0"/>
              <a:t> nelle categorie A e B. </a:t>
            </a:r>
          </a:p>
          <a:p>
            <a:r>
              <a:rPr lang="it-IT" sz="1700" dirty="0"/>
              <a:t>Con concetti di questo tipo, la categorizzazione avviene per via abduttiva: un nuovo esemplare è classificato come A o B con un certo grado di fiducia in base alla sua somiglianza con il prototipo, cioè in base agli attributi che ha in comune con il prototipo.</a:t>
            </a:r>
          </a:p>
        </p:txBody>
      </p:sp>
    </p:spTree>
    <p:extLst>
      <p:ext uri="{BB962C8B-B14F-4D97-AF65-F5344CB8AC3E}">
        <p14:creationId xmlns:p14="http://schemas.microsoft.com/office/powerpoint/2010/main" val="1020730117"/>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D7E19CF9-CF28-1546-96EE-3B9042F0B9E0}"/>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Feature learning</a:t>
            </a:r>
          </a:p>
        </p:txBody>
      </p:sp>
      <p:sp>
        <p:nvSpPr>
          <p:cNvPr id="3" name="Segnaposto contenuto 2">
            <a:extLst>
              <a:ext uri="{FF2B5EF4-FFF2-40B4-BE49-F238E27FC236}">
                <a16:creationId xmlns:a16="http://schemas.microsoft.com/office/drawing/2014/main" id="{07F2091F-88DF-1548-9A86-3066075753A5}"/>
              </a:ext>
            </a:extLst>
          </p:cNvPr>
          <p:cNvSpPr>
            <a:spLocks noGrp="1"/>
          </p:cNvSpPr>
          <p:nvPr>
            <p:ph idx="1"/>
          </p:nvPr>
        </p:nvSpPr>
        <p:spPr>
          <a:xfrm>
            <a:off x="3607694" y="649480"/>
            <a:ext cx="4916510" cy="5546047"/>
          </a:xfrm>
        </p:spPr>
        <p:txBody>
          <a:bodyPr anchor="ctr">
            <a:normAutofit/>
          </a:bodyPr>
          <a:lstStyle/>
          <a:p>
            <a:r>
              <a:rPr lang="it-IT" sz="1700"/>
              <a:t>La scomposizione degli esemplari in insiemi predefiniti di </a:t>
            </a:r>
            <a:r>
              <a:rPr lang="it-IT" sz="1700" i="1"/>
              <a:t>feature</a:t>
            </a:r>
            <a:r>
              <a:rPr lang="it-IT" sz="1700"/>
              <a:t> è una semplificazione</a:t>
            </a:r>
          </a:p>
          <a:p>
            <a:r>
              <a:rPr lang="it-IT" sz="1700"/>
              <a:t>Diversi studi mostrano che più si apprende un concetto di, più si è in grado di identificare nuove </a:t>
            </a:r>
            <a:r>
              <a:rPr lang="it-IT" sz="1700" i="1"/>
              <a:t>feature</a:t>
            </a:r>
            <a:r>
              <a:rPr lang="it-IT" sz="1700"/>
              <a:t> per la categoria di riferimento</a:t>
            </a:r>
          </a:p>
          <a:p>
            <a:r>
              <a:rPr lang="it-IT" sz="1700"/>
              <a:t>l’aumento di </a:t>
            </a:r>
            <a:r>
              <a:rPr lang="it-IT" sz="1700" i="1"/>
              <a:t>feature</a:t>
            </a:r>
            <a:r>
              <a:rPr lang="it-IT" sz="1700"/>
              <a:t> cambia, a sua volta, le stime di somiglianza </a:t>
            </a:r>
          </a:p>
          <a:p>
            <a:r>
              <a:rPr lang="it-IT" sz="1700"/>
              <a:t>Area di studi del </a:t>
            </a:r>
            <a:r>
              <a:rPr lang="it-IT" sz="1700" i="1"/>
              <a:t>feature learning </a:t>
            </a:r>
            <a:r>
              <a:rPr lang="it-IT" sz="1700"/>
              <a:t>(apprendimento di caratteristiche)</a:t>
            </a:r>
          </a:p>
          <a:p>
            <a:r>
              <a:rPr lang="it-IT" sz="1700"/>
              <a:t>Conferma i principi illustrati: le nuove </a:t>
            </a:r>
            <a:r>
              <a:rPr lang="it-IT" sz="1700" i="1"/>
              <a:t>feature</a:t>
            </a:r>
            <a:r>
              <a:rPr lang="it-IT" sz="1700"/>
              <a:t> che si individuano tendono ad essere </a:t>
            </a:r>
            <a:r>
              <a:rPr lang="it-IT" sz="1700" i="1"/>
              <a:t>diagnostiche </a:t>
            </a:r>
            <a:r>
              <a:rPr lang="it-IT" sz="1700"/>
              <a:t>della categoria</a:t>
            </a:r>
          </a:p>
        </p:txBody>
      </p:sp>
    </p:spTree>
    <p:extLst>
      <p:ext uri="{BB962C8B-B14F-4D97-AF65-F5344CB8AC3E}">
        <p14:creationId xmlns:p14="http://schemas.microsoft.com/office/powerpoint/2010/main" val="425416886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olo 3">
            <a:extLst>
              <a:ext uri="{FF2B5EF4-FFF2-40B4-BE49-F238E27FC236}">
                <a16:creationId xmlns:a16="http://schemas.microsoft.com/office/drawing/2014/main" id="{05BA762E-F4B5-3644-8A8B-DD0108E5FABD}"/>
              </a:ext>
            </a:extLst>
          </p:cNvPr>
          <p:cNvSpPr>
            <a:spLocks noGrp="1"/>
          </p:cNvSpPr>
          <p:nvPr>
            <p:ph type="ctrTitle"/>
          </p:nvPr>
        </p:nvSpPr>
        <p:spPr>
          <a:xfrm>
            <a:off x="986118" y="735106"/>
            <a:ext cx="7540322" cy="2928470"/>
          </a:xfrm>
        </p:spPr>
        <p:txBody>
          <a:bodyPr anchor="b">
            <a:normAutofit/>
          </a:bodyPr>
          <a:lstStyle/>
          <a:p>
            <a:pPr algn="l"/>
            <a:r>
              <a:rPr lang="it-IT" sz="4200">
                <a:solidFill>
                  <a:srgbClr val="FFFFFF"/>
                </a:solidFill>
              </a:rPr>
              <a:t>Concetti generati da altri concetti: composizionalità</a:t>
            </a:r>
            <a:br>
              <a:rPr lang="it-IT" sz="4200">
                <a:solidFill>
                  <a:srgbClr val="FFFFFF"/>
                </a:solidFill>
              </a:rPr>
            </a:br>
            <a:r>
              <a:rPr lang="it-IT" sz="4200">
                <a:solidFill>
                  <a:srgbClr val="FFFFFF"/>
                </a:solidFill>
              </a:rPr>
              <a:t>e ricombinazione concettuale</a:t>
            </a:r>
          </a:p>
        </p:txBody>
      </p:sp>
      <p:sp>
        <p:nvSpPr>
          <p:cNvPr id="5" name="Sottotitolo 4">
            <a:extLst>
              <a:ext uri="{FF2B5EF4-FFF2-40B4-BE49-F238E27FC236}">
                <a16:creationId xmlns:a16="http://schemas.microsoft.com/office/drawing/2014/main" id="{74E23336-7885-EB4B-BEAC-3AD74AF444B7}"/>
              </a:ext>
            </a:extLst>
          </p:cNvPr>
          <p:cNvSpPr>
            <a:spLocks noGrp="1"/>
          </p:cNvSpPr>
          <p:nvPr>
            <p:ph type="subTitle" idx="1"/>
          </p:nvPr>
        </p:nvSpPr>
        <p:spPr>
          <a:xfrm>
            <a:off x="1013011" y="4870824"/>
            <a:ext cx="7504463" cy="1458258"/>
          </a:xfrm>
        </p:spPr>
        <p:txBody>
          <a:bodyPr anchor="ctr">
            <a:normAutofit/>
          </a:bodyPr>
          <a:lstStyle/>
          <a:p>
            <a:pPr algn="l"/>
            <a:r>
              <a:rPr lang="it-IT" dirty="0"/>
              <a:t>La base della creatività umana</a:t>
            </a:r>
            <a:endParaRPr lang="it-IT"/>
          </a:p>
        </p:txBody>
      </p:sp>
    </p:spTree>
    <p:extLst>
      <p:ext uri="{BB962C8B-B14F-4D97-AF65-F5344CB8AC3E}">
        <p14:creationId xmlns:p14="http://schemas.microsoft.com/office/powerpoint/2010/main" val="36351659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p:cNvSpPr>
            <a:spLocks noGrp="1"/>
          </p:cNvSpPr>
          <p:nvPr>
            <p:ph type="title"/>
          </p:nvPr>
        </p:nvSpPr>
        <p:spPr>
          <a:xfrm>
            <a:off x="360759" y="3752849"/>
            <a:ext cx="2468166" cy="2452687"/>
          </a:xfrm>
        </p:spPr>
        <p:txBody>
          <a:bodyPr anchor="ctr">
            <a:normAutofit/>
          </a:bodyPr>
          <a:lstStyle/>
          <a:p>
            <a:r>
              <a:rPr lang="it-IT" sz="2400" dirty="0"/>
              <a:t>Composizionalità del pensiero umano</a:t>
            </a:r>
          </a:p>
        </p:txBody>
      </p:sp>
      <p:pic>
        <p:nvPicPr>
          <p:cNvPr id="5" name="Immagine 4" descr="Immagine che contiene veicolo militare, trasporto, diverso, vario&#10;&#10;Descrizione generata automaticamente">
            <a:extLst>
              <a:ext uri="{FF2B5EF4-FFF2-40B4-BE49-F238E27FC236}">
                <a16:creationId xmlns:a16="http://schemas.microsoft.com/office/drawing/2014/main" id="{DEA1692A-DB88-6841-A417-04D32D43C040}"/>
              </a:ext>
            </a:extLst>
          </p:cNvPr>
          <p:cNvPicPr>
            <a:picLocks noChangeAspect="1"/>
          </p:cNvPicPr>
          <p:nvPr/>
        </p:nvPicPr>
        <p:blipFill rotWithShape="1">
          <a:blip r:embed="rId2"/>
          <a:srcRect t="3382"/>
          <a:stretch/>
        </p:blipFill>
        <p:spPr>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Segnaposto contenuto 2"/>
          <p:cNvSpPr>
            <a:spLocks noGrp="1"/>
          </p:cNvSpPr>
          <p:nvPr>
            <p:ph idx="1"/>
          </p:nvPr>
        </p:nvSpPr>
        <p:spPr>
          <a:xfrm>
            <a:off x="3167986" y="3752850"/>
            <a:ext cx="5614060" cy="3105140"/>
          </a:xfrm>
        </p:spPr>
        <p:txBody>
          <a:bodyPr anchor="ctr">
            <a:noAutofit/>
          </a:bodyPr>
          <a:lstStyle/>
          <a:p>
            <a:pPr>
              <a:lnSpc>
                <a:spcPct val="90000"/>
              </a:lnSpc>
            </a:pPr>
            <a:r>
              <a:rPr lang="it-IT" sz="1400" dirty="0"/>
              <a:t>Molti concetti sono appresi attraverso l’osservazione e l’analisi di esempi, ma molti altri scaturiscono da scomposizioni e ricombinazioni di concetti già acquisiti. </a:t>
            </a:r>
          </a:p>
          <a:p>
            <a:pPr>
              <a:lnSpc>
                <a:spcPct val="90000"/>
              </a:lnSpc>
            </a:pPr>
            <a:r>
              <a:rPr lang="it-IT" sz="1400" dirty="0"/>
              <a:t>Processo fondamentale per la creatività umana, la flessibilità del pensiero, la produzione e comprensione del linguaggio</a:t>
            </a:r>
          </a:p>
          <a:p>
            <a:pPr>
              <a:lnSpc>
                <a:spcPct val="90000"/>
              </a:lnSpc>
            </a:pPr>
            <a:r>
              <a:rPr lang="it-IT" sz="1400" dirty="0"/>
              <a:t>I concetti corrispondenti alle espressioni “numero primo”, “semicingolato”, “gli edifici più alti di Mumbai”, “la maggior parte”, sono costruiti e capiti modificando o combinando i significati delle parole che li esprimono</a:t>
            </a:r>
          </a:p>
          <a:p>
            <a:pPr>
              <a:lnSpc>
                <a:spcPct val="90000"/>
              </a:lnSpc>
            </a:pPr>
            <a:r>
              <a:rPr lang="it-IT" sz="1400" b="1" dirty="0"/>
              <a:t>Principio di composizionalità</a:t>
            </a:r>
          </a:p>
          <a:p>
            <a:pPr>
              <a:lnSpc>
                <a:spcPct val="90000"/>
              </a:lnSpc>
            </a:pPr>
            <a:r>
              <a:rPr lang="it-IT" sz="1400" dirty="0"/>
              <a:t>Non c’è bisogno di osservare diversi esempi per capire questi concetti ricombinati</a:t>
            </a:r>
          </a:p>
          <a:p>
            <a:pPr>
              <a:lnSpc>
                <a:spcPct val="90000"/>
              </a:lnSpc>
            </a:pPr>
            <a:r>
              <a:rPr lang="it-IT" sz="1400" dirty="0"/>
              <a:t>Esempio: vista la parola “semicingolato” e un esemplare di semicingolato, siamo subito in grado di apprendere il concetto</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0" y="-2"/>
            <a:ext cx="3052451"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a:extLst>
              <a:ext uri="{FF2B5EF4-FFF2-40B4-BE49-F238E27FC236}">
                <a16:creationId xmlns:a16="http://schemas.microsoft.com/office/drawing/2014/main" id="{7996A04E-D772-7B49-9A17-9D57040672C4}"/>
              </a:ext>
            </a:extLst>
          </p:cNvPr>
          <p:cNvSpPr>
            <a:spLocks noGrp="1"/>
          </p:cNvSpPr>
          <p:nvPr>
            <p:ph type="title"/>
          </p:nvPr>
        </p:nvSpPr>
        <p:spPr>
          <a:xfrm>
            <a:off x="482600" y="640080"/>
            <a:ext cx="2322320" cy="5613236"/>
          </a:xfrm>
        </p:spPr>
        <p:txBody>
          <a:bodyPr anchor="ctr">
            <a:normAutofit/>
          </a:bodyPr>
          <a:lstStyle/>
          <a:p>
            <a:r>
              <a:rPr lang="it-IT" sz="2400">
                <a:solidFill>
                  <a:srgbClr val="FFFFFF"/>
                </a:solidFill>
              </a:rPr>
              <a:t>Ricombinazioni nei HBM</a:t>
            </a:r>
          </a:p>
        </p:txBody>
      </p:sp>
      <p:sp>
        <p:nvSpPr>
          <p:cNvPr id="3" name="Segnaposto contenuto 2">
            <a:extLst>
              <a:ext uri="{FF2B5EF4-FFF2-40B4-BE49-F238E27FC236}">
                <a16:creationId xmlns:a16="http://schemas.microsoft.com/office/drawing/2014/main" id="{6C7A738A-B8FC-5641-8FDD-D8A14398AB04}"/>
              </a:ext>
            </a:extLst>
          </p:cNvPr>
          <p:cNvSpPr>
            <a:spLocks noGrp="1"/>
          </p:cNvSpPr>
          <p:nvPr>
            <p:ph idx="1"/>
          </p:nvPr>
        </p:nvSpPr>
        <p:spPr>
          <a:xfrm>
            <a:off x="3524863" y="640082"/>
            <a:ext cx="5136536" cy="2484884"/>
          </a:xfrm>
        </p:spPr>
        <p:txBody>
          <a:bodyPr anchor="ctr">
            <a:normAutofit/>
          </a:bodyPr>
          <a:lstStyle/>
          <a:p>
            <a:r>
              <a:rPr lang="it-IT" sz="1700"/>
              <a:t>È possibile apprendere un nuovo concetto vedendone un solo esempio</a:t>
            </a:r>
          </a:p>
          <a:p>
            <a:r>
              <a:rPr lang="it-IT" sz="1700"/>
              <a:t>Da quello, generare altri esempi</a:t>
            </a:r>
          </a:p>
          <a:p>
            <a:r>
              <a:rPr lang="it-IT" sz="1700"/>
              <a:t>Crearne di nuovi</a:t>
            </a:r>
          </a:p>
        </p:txBody>
      </p:sp>
      <p:pic>
        <p:nvPicPr>
          <p:cNvPr id="5" name="Immagine 4">
            <a:extLst>
              <a:ext uri="{FF2B5EF4-FFF2-40B4-BE49-F238E27FC236}">
                <a16:creationId xmlns:a16="http://schemas.microsoft.com/office/drawing/2014/main" id="{940E37A4-655D-4345-B408-2714B349FF4C}"/>
              </a:ext>
            </a:extLst>
          </p:cNvPr>
          <p:cNvPicPr>
            <a:picLocks noChangeAspect="1"/>
          </p:cNvPicPr>
          <p:nvPr/>
        </p:nvPicPr>
        <p:blipFill>
          <a:blip r:embed="rId3"/>
          <a:stretch>
            <a:fillRect/>
          </a:stretch>
        </p:blipFill>
        <p:spPr>
          <a:xfrm>
            <a:off x="3793184" y="3446698"/>
            <a:ext cx="4565753" cy="2488335"/>
          </a:xfrm>
          <a:prstGeom prst="rect">
            <a:avLst/>
          </a:prstGeom>
        </p:spPr>
      </p:pic>
    </p:spTree>
    <p:extLst>
      <p:ext uri="{BB962C8B-B14F-4D97-AF65-F5344CB8AC3E}">
        <p14:creationId xmlns:p14="http://schemas.microsoft.com/office/powerpoint/2010/main" val="208403690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4279AF97-FA08-6A4D-B0F3-C1504EDD6DA1}"/>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Studi sull’uso</a:t>
            </a:r>
            <a:br>
              <a:rPr lang="it-IT" sz="3500">
                <a:solidFill>
                  <a:srgbClr val="FFFFFF"/>
                </a:solidFill>
              </a:rPr>
            </a:br>
            <a:r>
              <a:rPr lang="it-IT" sz="3500">
                <a:solidFill>
                  <a:srgbClr val="FFFFFF"/>
                </a:solidFill>
              </a:rPr>
              <a:t>di operatori logici per manipolare significati</a:t>
            </a:r>
          </a:p>
        </p:txBody>
      </p:sp>
      <p:sp>
        <p:nvSpPr>
          <p:cNvPr id="3" name="Segnaposto contenuto 2">
            <a:extLst>
              <a:ext uri="{FF2B5EF4-FFF2-40B4-BE49-F238E27FC236}">
                <a16:creationId xmlns:a16="http://schemas.microsoft.com/office/drawing/2014/main" id="{D93F491E-E739-2D49-8B6D-DEA1C728AC9B}"/>
              </a:ext>
            </a:extLst>
          </p:cNvPr>
          <p:cNvSpPr>
            <a:spLocks noGrp="1"/>
          </p:cNvSpPr>
          <p:nvPr>
            <p:ph idx="1"/>
          </p:nvPr>
        </p:nvSpPr>
        <p:spPr>
          <a:xfrm>
            <a:off x="3607694" y="649480"/>
            <a:ext cx="4916510" cy="5546047"/>
          </a:xfrm>
        </p:spPr>
        <p:txBody>
          <a:bodyPr anchor="ctr">
            <a:normAutofit/>
          </a:bodyPr>
          <a:lstStyle/>
          <a:p>
            <a:r>
              <a:rPr lang="it-IT" sz="1700"/>
              <a:t>Esempio: “forchette ∧ coltelli” comunica un concetto differente da “forchette ∨ coltelli”</a:t>
            </a:r>
          </a:p>
          <a:p>
            <a:r>
              <a:rPr lang="it-IT" sz="1700"/>
              <a:t>Gli studi classici, come in slide 82, sono di questo tipo</a:t>
            </a:r>
          </a:p>
          <a:p>
            <a:r>
              <a:rPr lang="it-IT" sz="1700"/>
              <a:t>Hanno dato dato il via agli studi sul controllo di ipotesi</a:t>
            </a:r>
          </a:p>
          <a:p>
            <a:r>
              <a:rPr lang="it-IT" sz="1700"/>
              <a:t>Un modello HBM molto recente si adatta molto bene ai principali risultati classici sull’apprendimento, manipolazione, e ricombinazione di concetti utilizzando operatori logici</a:t>
            </a:r>
          </a:p>
        </p:txBody>
      </p:sp>
    </p:spTree>
    <p:extLst>
      <p:ext uri="{BB962C8B-B14F-4D97-AF65-F5344CB8AC3E}">
        <p14:creationId xmlns:p14="http://schemas.microsoft.com/office/powerpoint/2010/main" val="328207365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42713" y="-1142284"/>
            <a:ext cx="6858000" cy="9143425"/>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733" y="0"/>
            <a:ext cx="6803134"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25298" y="-161647"/>
            <a:ext cx="4894564" cy="9145160"/>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magine 4">
            <a:extLst>
              <a:ext uri="{FF2B5EF4-FFF2-40B4-BE49-F238E27FC236}">
                <a16:creationId xmlns:a16="http://schemas.microsoft.com/office/drawing/2014/main" id="{15401645-42FA-4541-AED3-E0BA222747CF}"/>
              </a:ext>
            </a:extLst>
          </p:cNvPr>
          <p:cNvPicPr>
            <a:picLocks noChangeAspect="1"/>
          </p:cNvPicPr>
          <p:nvPr/>
        </p:nvPicPr>
        <p:blipFill>
          <a:blip r:embed="rId3"/>
          <a:stretch>
            <a:fillRect/>
          </a:stretch>
        </p:blipFill>
        <p:spPr>
          <a:xfrm>
            <a:off x="342900" y="1208722"/>
            <a:ext cx="8458200" cy="4440555"/>
          </a:xfrm>
          <a:prstGeom prst="rect">
            <a:avLst/>
          </a:prstGeom>
        </p:spPr>
      </p:pic>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988BDCC-2DB4-734B-ADF5-60AC03F27D5E}"/>
              </a:ext>
            </a:extLst>
          </p:cNvPr>
          <p:cNvSpPr>
            <a:spLocks noGrp="1"/>
          </p:cNvSpPr>
          <p:nvPr>
            <p:ph type="title"/>
          </p:nvPr>
        </p:nvSpPr>
        <p:spPr>
          <a:xfrm>
            <a:off x="439858" y="1683756"/>
            <a:ext cx="2336449" cy="2396359"/>
          </a:xfrm>
        </p:spPr>
        <p:txBody>
          <a:bodyPr anchor="b">
            <a:normAutofit/>
          </a:bodyPr>
          <a:lstStyle/>
          <a:p>
            <a:pPr algn="r"/>
            <a:r>
              <a:rPr lang="it-IT" sz="3000">
                <a:solidFill>
                  <a:srgbClr val="FFFFFF"/>
                </a:solidFill>
              </a:rPr>
              <a:t>Combinazioni di parole senza operatori</a:t>
            </a:r>
          </a:p>
        </p:txBody>
      </p:sp>
      <p:graphicFrame>
        <p:nvGraphicFramePr>
          <p:cNvPr id="5" name="Segnaposto contenuto 2">
            <a:extLst>
              <a:ext uri="{FF2B5EF4-FFF2-40B4-BE49-F238E27FC236}">
                <a16:creationId xmlns:a16="http://schemas.microsoft.com/office/drawing/2014/main" id="{98731FC0-50AC-4D00-B258-FFC8C8C9B20C}"/>
              </a:ext>
            </a:extLst>
          </p:cNvPr>
          <p:cNvGraphicFramePr>
            <a:graphicFrameLocks noGrp="1"/>
          </p:cNvGraphicFramePr>
          <p:nvPr>
            <p:ph idx="1"/>
            <p:extLst>
              <p:ext uri="{D42A27DB-BD31-4B8C-83A1-F6EECF244321}">
                <p14:modId xmlns:p14="http://schemas.microsoft.com/office/powerpoint/2010/main" val="335830417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497850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1BF3406F-1754-9C49-9C25-3A993A5E1858}"/>
              </a:ext>
            </a:extLst>
          </p:cNvPr>
          <p:cNvSpPr>
            <a:spLocks noGrp="1"/>
          </p:cNvSpPr>
          <p:nvPr>
            <p:ph type="title"/>
          </p:nvPr>
        </p:nvSpPr>
        <p:spPr>
          <a:xfrm>
            <a:off x="350041" y="586855"/>
            <a:ext cx="2401025" cy="3387497"/>
          </a:xfrm>
        </p:spPr>
        <p:txBody>
          <a:bodyPr anchor="b">
            <a:normAutofit/>
          </a:bodyPr>
          <a:lstStyle/>
          <a:p>
            <a:pPr algn="r"/>
            <a:r>
              <a:rPr lang="it-IT" sz="3000">
                <a:solidFill>
                  <a:srgbClr val="FFFFFF"/>
                </a:solidFill>
              </a:rPr>
              <a:t>Combinazioni di sostantivi</a:t>
            </a:r>
          </a:p>
        </p:txBody>
      </p:sp>
      <p:sp>
        <p:nvSpPr>
          <p:cNvPr id="3" name="Segnaposto contenuto 2">
            <a:extLst>
              <a:ext uri="{FF2B5EF4-FFF2-40B4-BE49-F238E27FC236}">
                <a16:creationId xmlns:a16="http://schemas.microsoft.com/office/drawing/2014/main" id="{9101BD22-04A3-F74F-8C31-389EE36DED9E}"/>
              </a:ext>
            </a:extLst>
          </p:cNvPr>
          <p:cNvSpPr>
            <a:spLocks noGrp="1"/>
          </p:cNvSpPr>
          <p:nvPr>
            <p:ph idx="1"/>
          </p:nvPr>
        </p:nvSpPr>
        <p:spPr>
          <a:xfrm>
            <a:off x="3607694" y="649480"/>
            <a:ext cx="4916510" cy="5546047"/>
          </a:xfrm>
        </p:spPr>
        <p:txBody>
          <a:bodyPr anchor="ctr">
            <a:normAutofit/>
          </a:bodyPr>
          <a:lstStyle/>
          <a:p>
            <a:r>
              <a:rPr lang="it-IT" sz="1700"/>
              <a:t>Escludere combinazioni con significati convenzionali</a:t>
            </a:r>
          </a:p>
          <a:p>
            <a:pPr lvl="1"/>
            <a:r>
              <a:rPr lang="it-IT" sz="1700"/>
              <a:t>Es: «uomini rana», «donna cannone»</a:t>
            </a:r>
          </a:p>
          <a:p>
            <a:r>
              <a:rPr lang="it-IT" sz="1700"/>
              <a:t>Tre criteri:</a:t>
            </a:r>
          </a:p>
          <a:p>
            <a:pPr lvl="1"/>
            <a:r>
              <a:rPr lang="it-IT" sz="1700" b="1"/>
              <a:t>Diagnosticità</a:t>
            </a:r>
            <a:r>
              <a:rPr lang="it-IT" sz="1700"/>
              <a:t>: sono preferite combinazioni che contengono </a:t>
            </a:r>
            <a:r>
              <a:rPr lang="it-IT" sz="1700" i="1"/>
              <a:t>feature</a:t>
            </a:r>
            <a:r>
              <a:rPr lang="it-IT" sz="1700"/>
              <a:t> diagnostiche. Es: «pesce cactus» è inteso più spesso come «pesce con le spine» che come «pesce verde». Le spine hanno più alta cue validity. che come “pesce verde”: l’attributo “spine”, per riconoscere</a:t>
            </a:r>
          </a:p>
          <a:p>
            <a:pPr lvl="1"/>
            <a:r>
              <a:rPr lang="it-IT" sz="1700" b="1"/>
              <a:t>Plausibilità</a:t>
            </a:r>
            <a:r>
              <a:rPr lang="it-IT" sz="1700"/>
              <a:t>: ogni interpretazione deve descrivere un oggetto la cui esistenza è plausibile rispetto alle conoscenze precedenti. Es: in un «maiale angelo» le ali saranno poste sulla schiena, non sulla coda.</a:t>
            </a:r>
          </a:p>
          <a:p>
            <a:pPr lvl="1"/>
            <a:r>
              <a:rPr lang="it-IT" sz="1700" b="1"/>
              <a:t>Informatività</a:t>
            </a:r>
            <a:r>
              <a:rPr lang="it-IT" sz="1700"/>
              <a:t>: ogni interpretazione deve comunicare qualcosa di nuovo. Es: una «matita letto» non è interpretata «matita di legno» , perché l’interpretazione</a:t>
            </a:r>
          </a:p>
        </p:txBody>
      </p:sp>
    </p:spTree>
    <p:extLst>
      <p:ext uri="{BB962C8B-B14F-4D97-AF65-F5344CB8AC3E}">
        <p14:creationId xmlns:p14="http://schemas.microsoft.com/office/powerpoint/2010/main" val="2355970006"/>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F5326EC-BE9A-B14A-82A6-463C39242A46}"/>
              </a:ext>
            </a:extLst>
          </p:cNvPr>
          <p:cNvSpPr>
            <a:spLocks noGrp="1"/>
          </p:cNvSpPr>
          <p:nvPr>
            <p:ph type="title"/>
          </p:nvPr>
        </p:nvSpPr>
        <p:spPr>
          <a:xfrm>
            <a:off x="394554" y="489439"/>
            <a:ext cx="8354891" cy="930447"/>
          </a:xfrm>
        </p:spPr>
        <p:txBody>
          <a:bodyPr vert="horz" lIns="91440" tIns="45720" rIns="91440" bIns="45720" rtlCol="0" anchor="b">
            <a:normAutofit/>
          </a:bodyPr>
          <a:lstStyle/>
          <a:p>
            <a:pPr defTabSz="914400">
              <a:lnSpc>
                <a:spcPct val="90000"/>
              </a:lnSpc>
            </a:pPr>
            <a:r>
              <a:rPr lang="en-US" sz="2900" kern="1200">
                <a:solidFill>
                  <a:schemeClr val="bg1"/>
                </a:solidFill>
                <a:latin typeface="+mj-lt"/>
                <a:ea typeface="+mj-ea"/>
                <a:cs typeface="+mj-cs"/>
              </a:rPr>
              <a:t>Una capacità recente, sia nella filogenesi che nell’ontogenesi</a:t>
            </a:r>
          </a:p>
        </p:txBody>
      </p:sp>
      <p:cxnSp>
        <p:nvCxnSpPr>
          <p:cNvPr id="19" name="Straight Connector 18">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Segnaposto contenuto 4" descr="Immagine che contiene testo, disegnoatratteggio, screenshot&#10;&#10;Descrizione generata automaticamente">
            <a:extLst>
              <a:ext uri="{FF2B5EF4-FFF2-40B4-BE49-F238E27FC236}">
                <a16:creationId xmlns:a16="http://schemas.microsoft.com/office/drawing/2014/main" id="{B44DBFFC-59E5-324C-9A7B-F73CDF5E0850}"/>
              </a:ext>
            </a:extLst>
          </p:cNvPr>
          <p:cNvPicPr>
            <a:picLocks noGrp="1" noChangeAspect="1"/>
          </p:cNvPicPr>
          <p:nvPr>
            <p:ph idx="1"/>
          </p:nvPr>
        </p:nvPicPr>
        <p:blipFill>
          <a:blip r:embed="rId3"/>
          <a:stretch>
            <a:fillRect/>
          </a:stretch>
        </p:blipFill>
        <p:spPr>
          <a:xfrm>
            <a:off x="240030" y="2518606"/>
            <a:ext cx="8622615" cy="3815507"/>
          </a:xfrm>
          <a:prstGeom prst="rect">
            <a:avLst/>
          </a:prstGeom>
        </p:spPr>
      </p:pic>
    </p:spTree>
    <p:extLst>
      <p:ext uri="{BB962C8B-B14F-4D97-AF65-F5344CB8AC3E}">
        <p14:creationId xmlns:p14="http://schemas.microsoft.com/office/powerpoint/2010/main" val="3948311609"/>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4"/>
            <a:ext cx="9144000" cy="6402581"/>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12088DD-B1AD-40E0-8B86-1D87A2CCD9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40040" y="-1133192"/>
            <a:ext cx="6858001" cy="9124385"/>
          </a:xfrm>
          <a:prstGeom prst="rect">
            <a:avLst/>
          </a:prstGeom>
          <a:gradFill>
            <a:gsLst>
              <a:gs pos="13000">
                <a:schemeClr val="accent1">
                  <a:lumMod val="50000"/>
                  <a:alpha val="0"/>
                </a:schemeClr>
              </a:gs>
              <a:gs pos="99000">
                <a:srgbClr val="000000">
                  <a:alpha val="28000"/>
                </a:srgb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1072" y="0"/>
            <a:ext cx="4572001" cy="6858000"/>
          </a:xfrm>
          <a:prstGeom prst="rect">
            <a:avLst/>
          </a:prstGeom>
          <a:gradFill>
            <a:gsLst>
              <a:gs pos="13000">
                <a:schemeClr val="accent1">
                  <a:lumMod val="50000"/>
                  <a:alpha val="0"/>
                </a:schemeClr>
              </a:gs>
              <a:gs pos="99000">
                <a:schemeClr val="accent1">
                  <a:lumMod val="75000"/>
                  <a:alpha val="50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0C395952-4E26-45A2-8756-2ADFD6E53C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3"/>
            <a:ext cx="9137153" cy="6871922"/>
          </a:xfrm>
          <a:prstGeom prst="rect">
            <a:avLst/>
          </a:prstGeom>
          <a:gradFill>
            <a:gsLst>
              <a:gs pos="13000">
                <a:srgbClr val="000000">
                  <a:alpha val="35000"/>
                </a:srgbClr>
              </a:gs>
              <a:gs pos="99000">
                <a:schemeClr val="accent1">
                  <a:lumMod val="75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4734BADF-9461-4621-B112-2D7BABEA7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784" y="4049"/>
            <a:ext cx="7662432" cy="4729040"/>
          </a:xfrm>
          <a:custGeom>
            <a:avLst/>
            <a:gdLst>
              <a:gd name="connsiteX0" fmla="*/ 0 w 10216576"/>
              <a:gd name="connsiteY0" fmla="*/ 0 h 4729040"/>
              <a:gd name="connsiteX1" fmla="*/ 10216576 w 10216576"/>
              <a:gd name="connsiteY1" fmla="*/ 0 h 4729040"/>
              <a:gd name="connsiteX2" fmla="*/ 10210268 w 10216576"/>
              <a:gd name="connsiteY2" fmla="*/ 124944 h 4729040"/>
              <a:gd name="connsiteX3" fmla="*/ 5108288 w 10216576"/>
              <a:gd name="connsiteY3" fmla="*/ 4729040 h 4729040"/>
              <a:gd name="connsiteX4" fmla="*/ 6309 w 10216576"/>
              <a:gd name="connsiteY4" fmla="*/ 124944 h 4729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16576" h="4729040">
                <a:moveTo>
                  <a:pt x="0" y="0"/>
                </a:moveTo>
                <a:lnTo>
                  <a:pt x="10216576" y="0"/>
                </a:lnTo>
                <a:lnTo>
                  <a:pt x="10210268" y="124944"/>
                </a:lnTo>
                <a:cubicBezTo>
                  <a:pt x="9947637" y="2710997"/>
                  <a:pt x="7763635" y="4729040"/>
                  <a:pt x="5108288" y="4729040"/>
                </a:cubicBezTo>
                <a:cubicBezTo>
                  <a:pt x="2452942" y="4729040"/>
                  <a:pt x="268937" y="2710997"/>
                  <a:pt x="6309" y="124944"/>
                </a:cubicBezTo>
                <a:close/>
              </a:path>
            </a:pathLst>
          </a:custGeom>
          <a:gradFill>
            <a:gsLst>
              <a:gs pos="7000">
                <a:schemeClr val="accent1">
                  <a:lumMod val="50000"/>
                  <a:alpha val="4000"/>
                </a:schemeClr>
              </a:gs>
              <a:gs pos="99000">
                <a:schemeClr val="accent1">
                  <a:alpha val="24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itolo 3">
            <a:extLst>
              <a:ext uri="{FF2B5EF4-FFF2-40B4-BE49-F238E27FC236}">
                <a16:creationId xmlns:a16="http://schemas.microsoft.com/office/drawing/2014/main" id="{9DABB861-F48A-D44C-867A-5F76DA9C46EA}"/>
              </a:ext>
            </a:extLst>
          </p:cNvPr>
          <p:cNvSpPr>
            <a:spLocks noGrp="1"/>
          </p:cNvSpPr>
          <p:nvPr>
            <p:ph type="ctrTitle"/>
          </p:nvPr>
        </p:nvSpPr>
        <p:spPr>
          <a:xfrm>
            <a:off x="1520019" y="1030406"/>
            <a:ext cx="6110785" cy="3081242"/>
          </a:xfrm>
        </p:spPr>
        <p:txBody>
          <a:bodyPr anchor="ctr">
            <a:normAutofit/>
          </a:bodyPr>
          <a:lstStyle/>
          <a:p>
            <a:r>
              <a:rPr lang="it-IT" sz="4200">
                <a:solidFill>
                  <a:srgbClr val="FFFFFF"/>
                </a:solidFill>
              </a:rPr>
              <a:t>La categorizzazione</a:t>
            </a:r>
          </a:p>
        </p:txBody>
      </p:sp>
      <p:sp>
        <p:nvSpPr>
          <p:cNvPr id="5" name="Sottotitolo 4">
            <a:extLst>
              <a:ext uri="{FF2B5EF4-FFF2-40B4-BE49-F238E27FC236}">
                <a16:creationId xmlns:a16="http://schemas.microsoft.com/office/drawing/2014/main" id="{A9ACD433-1C03-6C4D-8973-BCE20CEC18C2}"/>
              </a:ext>
            </a:extLst>
          </p:cNvPr>
          <p:cNvSpPr>
            <a:spLocks noGrp="1"/>
          </p:cNvSpPr>
          <p:nvPr>
            <p:ph type="subTitle" idx="1"/>
          </p:nvPr>
        </p:nvSpPr>
        <p:spPr>
          <a:xfrm>
            <a:off x="1169957" y="5171093"/>
            <a:ext cx="6808971" cy="860620"/>
          </a:xfrm>
        </p:spPr>
        <p:txBody>
          <a:bodyPr anchor="ctr">
            <a:normAutofit/>
          </a:bodyPr>
          <a:lstStyle/>
          <a:p>
            <a:pPr>
              <a:lnSpc>
                <a:spcPct val="90000"/>
              </a:lnSpc>
            </a:pPr>
            <a:r>
              <a:rPr lang="it-IT" sz="2700">
                <a:solidFill>
                  <a:srgbClr val="FFFFFF"/>
                </a:solidFill>
              </a:rPr>
              <a:t>Come riportiamo specifici esemplari ai loro concetti di riferimento</a:t>
            </a:r>
          </a:p>
        </p:txBody>
      </p:sp>
    </p:spTree>
    <p:extLst>
      <p:ext uri="{BB962C8B-B14F-4D97-AF65-F5344CB8AC3E}">
        <p14:creationId xmlns:p14="http://schemas.microsoft.com/office/powerpoint/2010/main" val="2798547780"/>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Due obiettivi</a:t>
            </a:r>
          </a:p>
        </p:txBody>
      </p:sp>
      <p:graphicFrame>
        <p:nvGraphicFramePr>
          <p:cNvPr id="5" name="Segnaposto contenuto 2">
            <a:extLst>
              <a:ext uri="{FF2B5EF4-FFF2-40B4-BE49-F238E27FC236}">
                <a16:creationId xmlns:a16="http://schemas.microsoft.com/office/drawing/2014/main" id="{A89D7F02-D8D8-402E-9A16-5AB83587BBFB}"/>
              </a:ext>
            </a:extLst>
          </p:cNvPr>
          <p:cNvGraphicFramePr>
            <a:graphicFrameLocks noGrp="1"/>
          </p:cNvGraphicFramePr>
          <p:nvPr>
            <p:ph idx="1"/>
            <p:extLst>
              <p:ext uri="{D42A27DB-BD31-4B8C-83A1-F6EECF244321}">
                <p14:modId xmlns:p14="http://schemas.microsoft.com/office/powerpoint/2010/main" val="302214438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2500">
                <a:solidFill>
                  <a:srgbClr val="FFFFFF"/>
                </a:solidFill>
              </a:rPr>
              <a:t>Riconoscimento: Può procedere in due modi</a:t>
            </a:r>
          </a:p>
        </p:txBody>
      </p:sp>
      <p:graphicFrame>
        <p:nvGraphicFramePr>
          <p:cNvPr id="5" name="Segnaposto contenuto 2">
            <a:extLst>
              <a:ext uri="{FF2B5EF4-FFF2-40B4-BE49-F238E27FC236}">
                <a16:creationId xmlns:a16="http://schemas.microsoft.com/office/drawing/2014/main" id="{F9AFF91F-81C0-462D-9B27-AF385575985E}"/>
              </a:ext>
            </a:extLst>
          </p:cNvPr>
          <p:cNvGraphicFramePr>
            <a:graphicFrameLocks noGrp="1"/>
          </p:cNvGraphicFramePr>
          <p:nvPr>
            <p:ph idx="1"/>
            <p:extLst>
              <p:ext uri="{D42A27DB-BD31-4B8C-83A1-F6EECF244321}">
                <p14:modId xmlns:p14="http://schemas.microsoft.com/office/powerpoint/2010/main" val="56562803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Funzione inferenziale</a:t>
            </a:r>
          </a:p>
        </p:txBody>
      </p:sp>
      <p:graphicFrame>
        <p:nvGraphicFramePr>
          <p:cNvPr id="5" name="Segnaposto contenuto 2">
            <a:extLst>
              <a:ext uri="{FF2B5EF4-FFF2-40B4-BE49-F238E27FC236}">
                <a16:creationId xmlns:a16="http://schemas.microsoft.com/office/drawing/2014/main" id="{7211DA14-90D9-4521-B4E8-5B5953E307DE}"/>
              </a:ext>
            </a:extLst>
          </p:cNvPr>
          <p:cNvGraphicFramePr>
            <a:graphicFrameLocks noGrp="1"/>
          </p:cNvGraphicFramePr>
          <p:nvPr>
            <p:ph idx="1"/>
            <p:extLst>
              <p:ext uri="{D42A27DB-BD31-4B8C-83A1-F6EECF244321}">
                <p14:modId xmlns:p14="http://schemas.microsoft.com/office/powerpoint/2010/main" val="255483005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Distanza semantica</a:t>
            </a:r>
          </a:p>
        </p:txBody>
      </p:sp>
      <p:graphicFrame>
        <p:nvGraphicFramePr>
          <p:cNvPr id="5" name="Segnaposto contenuto 2">
            <a:extLst>
              <a:ext uri="{FF2B5EF4-FFF2-40B4-BE49-F238E27FC236}">
                <a16:creationId xmlns:a16="http://schemas.microsoft.com/office/drawing/2014/main" id="{F77506C0-D3C0-4652-8C77-4026F2C24F0C}"/>
              </a:ext>
            </a:extLst>
          </p:cNvPr>
          <p:cNvGraphicFramePr>
            <a:graphicFrameLocks noGrp="1"/>
          </p:cNvGraphicFramePr>
          <p:nvPr>
            <p:ph idx="1"/>
            <p:extLst>
              <p:ext uri="{D42A27DB-BD31-4B8C-83A1-F6EECF244321}">
                <p14:modId xmlns:p14="http://schemas.microsoft.com/office/powerpoint/2010/main" val="302347660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9CB95732-565A-4D2C-A3AB-CC460C0D3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7F1AF47-AE98-4034-BD91-1976FA4D9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8EC0EE2B-2029-48DD-893D-F528E651B0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2900" y="8482"/>
            <a:ext cx="2676207"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45AE1D08-1ED1-4F59-B42F-4D8EA33DC8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a:extLst>
              <a:ext uri="{FF2B5EF4-FFF2-40B4-BE49-F238E27FC236}">
                <a16:creationId xmlns:a16="http://schemas.microsoft.com/office/drawing/2014/main" id="{9A79B912-88EA-4640-BDEB-51B3B11A0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4123" y="3164497"/>
            <a:ext cx="4355594" cy="3030557"/>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F39A09BB-B5D9-F24A-8AF2-302ACA6B532F}"/>
              </a:ext>
            </a:extLst>
          </p:cNvPr>
          <p:cNvSpPr>
            <a:spLocks noGrp="1"/>
          </p:cNvSpPr>
          <p:nvPr>
            <p:ph type="title"/>
          </p:nvPr>
        </p:nvSpPr>
        <p:spPr>
          <a:xfrm>
            <a:off x="496635" y="2862471"/>
            <a:ext cx="2281352" cy="2907802"/>
          </a:xfrm>
        </p:spPr>
        <p:txBody>
          <a:bodyPr vert="horz" lIns="91440" tIns="45720" rIns="91440" bIns="45720" rtlCol="0" anchor="t">
            <a:normAutofit/>
          </a:bodyPr>
          <a:lstStyle/>
          <a:p>
            <a:pPr algn="l" defTabSz="914400">
              <a:lnSpc>
                <a:spcPct val="90000"/>
              </a:lnSpc>
            </a:pPr>
            <a:r>
              <a:rPr lang="en-US" sz="2200">
                <a:solidFill>
                  <a:srgbClr val="FFFFFF"/>
                </a:solidFill>
              </a:rPr>
              <a:t>Rappresentazione bayesiana delle due funzioni della categorizzazione</a:t>
            </a:r>
          </a:p>
        </p:txBody>
      </p:sp>
      <p:pic>
        <p:nvPicPr>
          <p:cNvPr id="7" name="Immagine 6">
            <a:extLst>
              <a:ext uri="{FF2B5EF4-FFF2-40B4-BE49-F238E27FC236}">
                <a16:creationId xmlns:a16="http://schemas.microsoft.com/office/drawing/2014/main" id="{DEB0C608-2AAF-7743-A870-34F8D4CF9DD0}"/>
              </a:ext>
            </a:extLst>
          </p:cNvPr>
          <p:cNvPicPr>
            <a:picLocks noChangeAspect="1"/>
          </p:cNvPicPr>
          <p:nvPr/>
        </p:nvPicPr>
        <p:blipFill>
          <a:blip r:embed="rId3"/>
          <a:stretch>
            <a:fillRect/>
          </a:stretch>
        </p:blipFill>
        <p:spPr>
          <a:xfrm>
            <a:off x="6151041" y="813389"/>
            <a:ext cx="2813508" cy="2321144"/>
          </a:xfrm>
          <a:prstGeom prst="rect">
            <a:avLst/>
          </a:prstGeom>
        </p:spPr>
      </p:pic>
      <p:pic>
        <p:nvPicPr>
          <p:cNvPr id="5" name="Segnaposto contenuto 4">
            <a:extLst>
              <a:ext uri="{FF2B5EF4-FFF2-40B4-BE49-F238E27FC236}">
                <a16:creationId xmlns:a16="http://schemas.microsoft.com/office/drawing/2014/main" id="{8B472874-0757-6748-BB0D-10862DEFD1BC}"/>
              </a:ext>
            </a:extLst>
          </p:cNvPr>
          <p:cNvPicPr>
            <a:picLocks noGrp="1" noChangeAspect="1"/>
          </p:cNvPicPr>
          <p:nvPr>
            <p:ph idx="1"/>
          </p:nvPr>
        </p:nvPicPr>
        <p:blipFill>
          <a:blip r:embed="rId4"/>
          <a:stretch>
            <a:fillRect/>
          </a:stretch>
        </p:blipFill>
        <p:spPr>
          <a:xfrm>
            <a:off x="3371852" y="851567"/>
            <a:ext cx="2813509" cy="2096063"/>
          </a:xfrm>
          <a:prstGeom prst="rect">
            <a:avLst/>
          </a:prstGeom>
        </p:spPr>
      </p:pic>
      <p:pic>
        <p:nvPicPr>
          <p:cNvPr id="9" name="Immagine 8">
            <a:extLst>
              <a:ext uri="{FF2B5EF4-FFF2-40B4-BE49-F238E27FC236}">
                <a16:creationId xmlns:a16="http://schemas.microsoft.com/office/drawing/2014/main" id="{E4E341EB-D3B0-9548-BB16-5EB68331B824}"/>
              </a:ext>
            </a:extLst>
          </p:cNvPr>
          <p:cNvPicPr>
            <a:picLocks noChangeAspect="1"/>
          </p:cNvPicPr>
          <p:nvPr/>
        </p:nvPicPr>
        <p:blipFill>
          <a:blip r:embed="rId5"/>
          <a:stretch>
            <a:fillRect/>
          </a:stretch>
        </p:blipFill>
        <p:spPr>
          <a:xfrm>
            <a:off x="4146973" y="3429000"/>
            <a:ext cx="3941931" cy="2887465"/>
          </a:xfrm>
          <a:prstGeom prst="rect">
            <a:avLst/>
          </a:prstGeom>
        </p:spPr>
      </p:pic>
    </p:spTree>
    <p:extLst>
      <p:ext uri="{BB962C8B-B14F-4D97-AF65-F5344CB8AC3E}">
        <p14:creationId xmlns:p14="http://schemas.microsoft.com/office/powerpoint/2010/main" val="2666450864"/>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Due modi per riconoscere</a:t>
            </a:r>
          </a:p>
        </p:txBody>
      </p:sp>
      <p:graphicFrame>
        <p:nvGraphicFramePr>
          <p:cNvPr id="5" name="Segnaposto contenuto 2">
            <a:extLst>
              <a:ext uri="{FF2B5EF4-FFF2-40B4-BE49-F238E27FC236}">
                <a16:creationId xmlns:a16="http://schemas.microsoft.com/office/drawing/2014/main" id="{42A24851-0C8A-46F4-B5E3-49B4423E9901}"/>
              </a:ext>
            </a:extLst>
          </p:cNvPr>
          <p:cNvGraphicFramePr>
            <a:graphicFrameLocks noGrp="1"/>
          </p:cNvGraphicFramePr>
          <p:nvPr>
            <p:ph idx="1"/>
            <p:extLst>
              <p:ext uri="{D42A27DB-BD31-4B8C-83A1-F6EECF244321}">
                <p14:modId xmlns:p14="http://schemas.microsoft.com/office/powerpoint/2010/main" val="16686828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4652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a:extLst>
              <a:ext uri="{FF2B5EF4-FFF2-40B4-BE49-F238E27FC236}">
                <a16:creationId xmlns:a16="http://schemas.microsoft.com/office/drawing/2014/main" id="{E9257F5B-A069-2247-A1D1-528815DFA481}"/>
              </a:ext>
            </a:extLst>
          </p:cNvPr>
          <p:cNvPicPr>
            <a:picLocks noGrp="1" noChangeAspect="1"/>
          </p:cNvPicPr>
          <p:nvPr>
            <p:ph idx="1"/>
          </p:nvPr>
        </p:nvPicPr>
        <p:blipFill>
          <a:blip r:embed="rId3"/>
          <a:stretch>
            <a:fillRect/>
          </a:stretch>
        </p:blipFill>
        <p:spPr>
          <a:xfrm>
            <a:off x="482600" y="1875028"/>
            <a:ext cx="8178799" cy="3107944"/>
          </a:xfrm>
          <a:prstGeom prst="rect">
            <a:avLst/>
          </a:prstGeom>
        </p:spPr>
      </p:pic>
      <p:sp>
        <p:nvSpPr>
          <p:cNvPr id="2" name="CasellaDiTesto 1">
            <a:extLst>
              <a:ext uri="{FF2B5EF4-FFF2-40B4-BE49-F238E27FC236}">
                <a16:creationId xmlns:a16="http://schemas.microsoft.com/office/drawing/2014/main" id="{D259E079-5D05-7558-AF63-2E9DA9FBACE4}"/>
              </a:ext>
            </a:extLst>
          </p:cNvPr>
          <p:cNvSpPr txBox="1"/>
          <p:nvPr/>
        </p:nvSpPr>
        <p:spPr>
          <a:xfrm>
            <a:off x="3997233" y="3866605"/>
            <a:ext cx="261257" cy="376066"/>
          </a:xfrm>
          <a:prstGeom prst="rect">
            <a:avLst/>
          </a:prstGeom>
          <a:solidFill>
            <a:schemeClr val="bg1"/>
          </a:solidFill>
        </p:spPr>
        <p:txBody>
          <a:bodyPr wrap="square" rtlCol="0">
            <a:spAutoFit/>
          </a:bodyPr>
          <a:lstStyle/>
          <a:p>
            <a:r>
              <a:rPr lang="en-GB" dirty="0"/>
              <a:t>A</a:t>
            </a:r>
          </a:p>
        </p:txBody>
      </p:sp>
      <p:sp>
        <p:nvSpPr>
          <p:cNvPr id="3" name="CasellaDiTesto 2">
            <a:extLst>
              <a:ext uri="{FF2B5EF4-FFF2-40B4-BE49-F238E27FC236}">
                <a16:creationId xmlns:a16="http://schemas.microsoft.com/office/drawing/2014/main" id="{59AC50AC-F3DE-9754-7D92-DAA8F2FDD2D6}"/>
              </a:ext>
            </a:extLst>
          </p:cNvPr>
          <p:cNvSpPr txBox="1"/>
          <p:nvPr/>
        </p:nvSpPr>
        <p:spPr>
          <a:xfrm>
            <a:off x="3997232" y="4236755"/>
            <a:ext cx="261257" cy="376066"/>
          </a:xfrm>
          <a:prstGeom prst="rect">
            <a:avLst/>
          </a:prstGeom>
          <a:solidFill>
            <a:schemeClr val="bg1"/>
          </a:solidFill>
        </p:spPr>
        <p:txBody>
          <a:bodyPr wrap="square" rtlCol="0">
            <a:spAutoFit/>
          </a:bodyPr>
          <a:lstStyle/>
          <a:p>
            <a:r>
              <a:rPr lang="en-GB" dirty="0"/>
              <a:t>B</a:t>
            </a:r>
          </a:p>
        </p:txBody>
      </p:sp>
    </p:spTree>
    <p:extLst>
      <p:ext uri="{BB962C8B-B14F-4D97-AF65-F5344CB8AC3E}">
        <p14:creationId xmlns:p14="http://schemas.microsoft.com/office/powerpoint/2010/main" val="400988773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9F0C30F4-1AE8-9C41-8A3F-65247D31D6D4}"/>
              </a:ext>
            </a:extLst>
          </p:cNvPr>
          <p:cNvSpPr>
            <a:spLocks noGrp="1"/>
          </p:cNvSpPr>
          <p:nvPr>
            <p:ph type="title"/>
          </p:nvPr>
        </p:nvSpPr>
        <p:spPr>
          <a:xfrm>
            <a:off x="350041" y="586855"/>
            <a:ext cx="2401025" cy="3387497"/>
          </a:xfrm>
        </p:spPr>
        <p:txBody>
          <a:bodyPr anchor="b">
            <a:normAutofit/>
          </a:bodyPr>
          <a:lstStyle/>
          <a:p>
            <a:pPr algn="r"/>
            <a:r>
              <a:rPr lang="it-IT" sz="3500" dirty="0">
                <a:solidFill>
                  <a:srgbClr val="FFFFFF"/>
                </a:solidFill>
              </a:rPr>
              <a:t>4 possibili processi</a:t>
            </a:r>
          </a:p>
        </p:txBody>
      </p:sp>
      <p:sp>
        <p:nvSpPr>
          <p:cNvPr id="3" name="Segnaposto contenuto 2">
            <a:extLst>
              <a:ext uri="{FF2B5EF4-FFF2-40B4-BE49-F238E27FC236}">
                <a16:creationId xmlns:a16="http://schemas.microsoft.com/office/drawing/2014/main" id="{0C2B33CE-3D67-044E-AFF7-C0F1D0A2ED36}"/>
              </a:ext>
            </a:extLst>
          </p:cNvPr>
          <p:cNvSpPr>
            <a:spLocks noGrp="1"/>
          </p:cNvSpPr>
          <p:nvPr>
            <p:ph idx="1"/>
          </p:nvPr>
        </p:nvSpPr>
        <p:spPr>
          <a:xfrm>
            <a:off x="3607694" y="649480"/>
            <a:ext cx="4916510" cy="5546047"/>
          </a:xfrm>
        </p:spPr>
        <p:txBody>
          <a:bodyPr anchor="ctr">
            <a:normAutofit/>
          </a:bodyPr>
          <a:lstStyle/>
          <a:p>
            <a:r>
              <a:rPr lang="it-IT" sz="1700"/>
              <a:t>classificazione tramite le regole semplificate con eccezioni “categoria A = f</a:t>
            </a:r>
            <a:r>
              <a:rPr lang="it-IT" sz="1700" baseline="-25000"/>
              <a:t>1</a:t>
            </a:r>
            <a:r>
              <a:rPr lang="it-IT" sz="1700"/>
              <a:t>”, “categoria B = ¬f</a:t>
            </a:r>
            <a:r>
              <a:rPr lang="it-IT" sz="1700" baseline="-25000"/>
              <a:t>1</a:t>
            </a:r>
            <a:r>
              <a:rPr lang="it-IT" sz="1700"/>
              <a:t>”</a:t>
            </a:r>
          </a:p>
          <a:p>
            <a:r>
              <a:rPr lang="it-IT" sz="1700"/>
              <a:t>classificazione tramite la regola complessa A = f</a:t>
            </a:r>
            <a:r>
              <a:rPr lang="it-IT" sz="1700" baseline="-25000"/>
              <a:t>1</a:t>
            </a:r>
            <a:r>
              <a:rPr lang="it-IT" sz="1700"/>
              <a:t>f</a:t>
            </a:r>
            <a:r>
              <a:rPr lang="it-IT" sz="1700" baseline="-25000"/>
              <a:t>3</a:t>
            </a:r>
            <a:r>
              <a:rPr lang="it-IT" sz="1700"/>
              <a:t> + f</a:t>
            </a:r>
            <a:r>
              <a:rPr lang="it-IT" sz="1700" baseline="-25000"/>
              <a:t>2</a:t>
            </a:r>
            <a:r>
              <a:rPr lang="it-IT" sz="1700"/>
              <a:t>f</a:t>
            </a:r>
            <a:r>
              <a:rPr lang="it-IT" sz="1700" baseline="-25000"/>
              <a:t>4</a:t>
            </a:r>
            <a:endParaRPr lang="it-IT" sz="1700"/>
          </a:p>
          <a:p>
            <a:r>
              <a:rPr lang="it-IT" sz="1700"/>
              <a:t>classificazione tramite la regola di Bayes, applicata per esteso tenendo conto della diagnosticità anche dell’attributo meno diagnostico, cioè f</a:t>
            </a:r>
            <a:r>
              <a:rPr lang="it-IT" sz="1700" baseline="-25000"/>
              <a:t>2</a:t>
            </a:r>
            <a:r>
              <a:rPr lang="it-IT" sz="1700"/>
              <a:t>, e applicandola alla priori calcolata sul campione di training: p(A) = 56%, p(B) = 46%</a:t>
            </a:r>
          </a:p>
          <a:p>
            <a:r>
              <a:rPr lang="it-IT" sz="1700"/>
              <a:t>Classificazione tramite stime di somiglianza basate sulla metrica di Tversky (1977), che prevede un contributo positivo per ogni attributo in comune con il prototipo, e uno negativo per ogni attributo in contrasto</a:t>
            </a:r>
          </a:p>
        </p:txBody>
      </p:sp>
    </p:spTree>
    <p:extLst>
      <p:ext uri="{BB962C8B-B14F-4D97-AF65-F5344CB8AC3E}">
        <p14:creationId xmlns:p14="http://schemas.microsoft.com/office/powerpoint/2010/main" val="285493213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E11DF5D9-3CC0-F749-B1FB-033A88215E86}"/>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Esempio: stimolo 1001</a:t>
            </a:r>
          </a:p>
        </p:txBody>
      </p:sp>
      <p:sp>
        <p:nvSpPr>
          <p:cNvPr id="3" name="Segnaposto contenuto 2">
            <a:extLst>
              <a:ext uri="{FF2B5EF4-FFF2-40B4-BE49-F238E27FC236}">
                <a16:creationId xmlns:a16="http://schemas.microsoft.com/office/drawing/2014/main" id="{15210652-AB8C-3941-8433-15E91B7F815D}"/>
              </a:ext>
            </a:extLst>
          </p:cNvPr>
          <p:cNvSpPr>
            <a:spLocks noGrp="1"/>
          </p:cNvSpPr>
          <p:nvPr>
            <p:ph idx="1"/>
          </p:nvPr>
        </p:nvSpPr>
        <p:spPr>
          <a:xfrm>
            <a:off x="3607694" y="649480"/>
            <a:ext cx="4916510" cy="5546047"/>
          </a:xfrm>
        </p:spPr>
        <p:txBody>
          <a:bodyPr anchor="ctr">
            <a:normAutofit/>
          </a:bodyPr>
          <a:lstStyle/>
          <a:p>
            <a:r>
              <a:rPr lang="it-IT" sz="1700"/>
              <a:t>La classificazione basata sulla regola semplificata è A = f</a:t>
            </a:r>
            <a:r>
              <a:rPr lang="it-IT" sz="1700" baseline="-25000"/>
              <a:t>1</a:t>
            </a:r>
            <a:r>
              <a:rPr lang="it-IT" sz="1700"/>
              <a:t> = </a:t>
            </a:r>
            <a:r>
              <a:rPr lang="it-IT" sz="1700" baseline="-25000"/>
              <a:t>1</a:t>
            </a:r>
            <a:r>
              <a:rPr lang="it-IT" sz="1700"/>
              <a:t>, cioè l’esemplare è un A</a:t>
            </a:r>
          </a:p>
          <a:p>
            <a:r>
              <a:rPr lang="it-IT" sz="1700"/>
              <a:t>La classificazione basata sulla regola complessa si ottiene istanziando i valori delle </a:t>
            </a:r>
            <a:r>
              <a:rPr lang="it-IT" sz="1700" i="1"/>
              <a:t>feature</a:t>
            </a:r>
            <a:r>
              <a:rPr lang="it-IT" sz="1700"/>
              <a:t> dell’esemplare alla regola: A = f</a:t>
            </a:r>
            <a:r>
              <a:rPr lang="it-IT" sz="1700" baseline="-25000"/>
              <a:t>1</a:t>
            </a:r>
            <a:r>
              <a:rPr lang="it-IT" sz="1700"/>
              <a:t>f</a:t>
            </a:r>
            <a:r>
              <a:rPr lang="it-IT" sz="1700" baseline="-25000"/>
              <a:t>3</a:t>
            </a:r>
            <a:r>
              <a:rPr lang="it-IT" sz="1700"/>
              <a:t>+f</a:t>
            </a:r>
            <a:r>
              <a:rPr lang="it-IT" sz="1700" baseline="-25000"/>
              <a:t>2</a:t>
            </a:r>
            <a:r>
              <a:rPr lang="it-IT" sz="1700"/>
              <a:t>f</a:t>
            </a:r>
            <a:r>
              <a:rPr lang="it-IT" sz="1700" baseline="-25000"/>
              <a:t>4</a:t>
            </a:r>
            <a:r>
              <a:rPr lang="it-IT" sz="1700"/>
              <a:t> = 0 × 1 + 1 × 0 = 0; cioè, l’esemplare è un B.</a:t>
            </a:r>
          </a:p>
          <a:p>
            <a:endParaRPr lang="it-IT" sz="1700"/>
          </a:p>
          <a:p>
            <a:endParaRPr lang="it-IT" sz="1700"/>
          </a:p>
        </p:txBody>
      </p:sp>
    </p:spTree>
    <p:extLst>
      <p:ext uri="{BB962C8B-B14F-4D97-AF65-F5344CB8AC3E}">
        <p14:creationId xmlns:p14="http://schemas.microsoft.com/office/powerpoint/2010/main" val="370943957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AF691E7A-4447-744B-861F-BE317CD04ED0}"/>
              </a:ext>
            </a:extLst>
          </p:cNvPr>
          <p:cNvSpPr>
            <a:spLocks noGrp="1"/>
          </p:cNvSpPr>
          <p:nvPr>
            <p:ph type="title"/>
          </p:nvPr>
        </p:nvSpPr>
        <p:spPr>
          <a:xfrm>
            <a:off x="169738" y="-19886"/>
            <a:ext cx="3881562" cy="1800165"/>
          </a:xfrm>
        </p:spPr>
        <p:txBody>
          <a:bodyPr anchor="t">
            <a:normAutofit/>
          </a:bodyPr>
          <a:lstStyle/>
          <a:p>
            <a:pPr algn="r">
              <a:lnSpc>
                <a:spcPct val="90000"/>
              </a:lnSpc>
            </a:pPr>
            <a:r>
              <a:rPr lang="it-IT" sz="3000" dirty="0"/>
              <a:t>La classificazione </a:t>
            </a:r>
            <a:r>
              <a:rPr lang="it-IT" sz="3000" dirty="0" err="1"/>
              <a:t>bayesiana</a:t>
            </a:r>
            <a:r>
              <a:rPr lang="it-IT" sz="3000" dirty="0"/>
              <a:t> perfetta è:</a:t>
            </a:r>
            <a:br>
              <a:rPr lang="it-IT" sz="3000" dirty="0"/>
            </a:br>
            <a:endParaRPr lang="it-IT" sz="3000" dirty="0"/>
          </a:p>
        </p:txBody>
      </p:sp>
      <p:pic>
        <p:nvPicPr>
          <p:cNvPr id="5" name="Immagine 4" descr="Immagine che contiene testo&#10;&#10;Descrizione generata automaticamente">
            <a:extLst>
              <a:ext uri="{FF2B5EF4-FFF2-40B4-BE49-F238E27FC236}">
                <a16:creationId xmlns:a16="http://schemas.microsoft.com/office/drawing/2014/main" id="{C8B7ADDB-0B75-5A44-88EE-726F09FEA56C}"/>
              </a:ext>
            </a:extLst>
          </p:cNvPr>
          <p:cNvPicPr>
            <a:picLocks noChangeAspect="1"/>
          </p:cNvPicPr>
          <p:nvPr/>
        </p:nvPicPr>
        <p:blipFill>
          <a:blip r:embed="rId2"/>
          <a:stretch>
            <a:fillRect/>
          </a:stretch>
        </p:blipFill>
        <p:spPr>
          <a:xfrm>
            <a:off x="394582" y="1578015"/>
            <a:ext cx="8354833" cy="3133061"/>
          </a:xfrm>
          <a:prstGeom prst="rect">
            <a:avLst/>
          </a:prstGeom>
        </p:spPr>
      </p:pic>
      <p:sp>
        <p:nvSpPr>
          <p:cNvPr id="3" name="Segnaposto contenuto 2">
            <a:extLst>
              <a:ext uri="{FF2B5EF4-FFF2-40B4-BE49-F238E27FC236}">
                <a16:creationId xmlns:a16="http://schemas.microsoft.com/office/drawing/2014/main" id="{0E2AB2FF-4B36-9449-B029-A168FCAD11AD}"/>
              </a:ext>
            </a:extLst>
          </p:cNvPr>
          <p:cNvSpPr>
            <a:spLocks noGrp="1"/>
          </p:cNvSpPr>
          <p:nvPr>
            <p:ph idx="1"/>
          </p:nvPr>
        </p:nvSpPr>
        <p:spPr>
          <a:xfrm>
            <a:off x="493111" y="4980869"/>
            <a:ext cx="7863489" cy="1800164"/>
          </a:xfrm>
        </p:spPr>
        <p:txBody>
          <a:bodyPr anchor="t">
            <a:normAutofit/>
          </a:bodyPr>
          <a:lstStyle/>
          <a:p>
            <a:pPr marL="0" indent="0">
              <a:lnSpc>
                <a:spcPct val="90000"/>
              </a:lnSpc>
              <a:buNone/>
            </a:pPr>
            <a:endParaRPr lang="it-IT" sz="900" dirty="0"/>
          </a:p>
          <a:p>
            <a:pPr>
              <a:lnSpc>
                <a:spcPct val="90000"/>
              </a:lnSpc>
            </a:pPr>
            <a:r>
              <a:rPr lang="it-IT" sz="2800" dirty="0"/>
              <a:t>La probabilità è &gt; 50%, quindi lo stimolo è considerato un A</a:t>
            </a:r>
          </a:p>
        </p:txBody>
      </p:sp>
      <p:sp>
        <p:nvSpPr>
          <p:cNvPr id="12" name="Rectangle 11">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47534354"/>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90E3637-673A-A24D-A8C8-111F48A968A3}"/>
              </a:ext>
            </a:extLst>
          </p:cNvPr>
          <p:cNvSpPr>
            <a:spLocks noGrp="1"/>
          </p:cNvSpPr>
          <p:nvPr>
            <p:ph type="title"/>
          </p:nvPr>
        </p:nvSpPr>
        <p:spPr>
          <a:xfrm>
            <a:off x="439858" y="1683756"/>
            <a:ext cx="2336449" cy="2396359"/>
          </a:xfrm>
        </p:spPr>
        <p:txBody>
          <a:bodyPr anchor="b">
            <a:normAutofit/>
          </a:bodyPr>
          <a:lstStyle/>
          <a:p>
            <a:pPr algn="r">
              <a:lnSpc>
                <a:spcPct val="90000"/>
              </a:lnSpc>
            </a:pPr>
            <a:r>
              <a:rPr lang="it-IT" sz="2700">
                <a:solidFill>
                  <a:srgbClr val="FFFFFF"/>
                </a:solidFill>
              </a:rPr>
              <a:t>La classificazione per somiglianza è:</a:t>
            </a:r>
            <a:br>
              <a:rPr lang="it-IT" sz="2700">
                <a:solidFill>
                  <a:srgbClr val="FFFFFF"/>
                </a:solidFill>
              </a:rPr>
            </a:br>
            <a:endParaRPr lang="it-IT" sz="2700">
              <a:solidFill>
                <a:srgbClr val="FFFFFF"/>
              </a:solidFill>
            </a:endParaRPr>
          </a:p>
        </p:txBody>
      </p:sp>
      <p:graphicFrame>
        <p:nvGraphicFramePr>
          <p:cNvPr id="5" name="Segnaposto contenuto 2">
            <a:extLst>
              <a:ext uri="{FF2B5EF4-FFF2-40B4-BE49-F238E27FC236}">
                <a16:creationId xmlns:a16="http://schemas.microsoft.com/office/drawing/2014/main" id="{EBE52956-4D87-4497-B853-9C3CED6C1261}"/>
              </a:ext>
            </a:extLst>
          </p:cNvPr>
          <p:cNvGraphicFramePr>
            <a:graphicFrameLocks noGrp="1"/>
          </p:cNvGraphicFramePr>
          <p:nvPr>
            <p:ph idx="1"/>
            <p:extLst>
              <p:ext uri="{D42A27DB-BD31-4B8C-83A1-F6EECF244321}">
                <p14:modId xmlns:p14="http://schemas.microsoft.com/office/powerpoint/2010/main" val="366459737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6690972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BB7FD4B-2B7F-8842-AB12-1CBD1852310C}"/>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Risultati</a:t>
            </a:r>
          </a:p>
        </p:txBody>
      </p:sp>
      <p:graphicFrame>
        <p:nvGraphicFramePr>
          <p:cNvPr id="5" name="Segnaposto contenuto 2">
            <a:extLst>
              <a:ext uri="{FF2B5EF4-FFF2-40B4-BE49-F238E27FC236}">
                <a16:creationId xmlns:a16="http://schemas.microsoft.com/office/drawing/2014/main" id="{D7406F57-6242-43B2-9BF7-67AB691221C6}"/>
              </a:ext>
            </a:extLst>
          </p:cNvPr>
          <p:cNvGraphicFramePr>
            <a:graphicFrameLocks noGrp="1"/>
          </p:cNvGraphicFramePr>
          <p:nvPr>
            <p:ph idx="1"/>
            <p:extLst>
              <p:ext uri="{D42A27DB-BD31-4B8C-83A1-F6EECF244321}">
                <p14:modId xmlns:p14="http://schemas.microsoft.com/office/powerpoint/2010/main" val="65293547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81498909"/>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Differenze di expertise</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Entrambi i modi di classificare sono disponibili alla mente umana</a:t>
            </a:r>
          </a:p>
          <a:p>
            <a:r>
              <a:rPr lang="it-IT" sz="1700"/>
              <a:t>Il riconoscimento basato su regole semplificate è frequente quando la familiarità con un concetto è scarsa</a:t>
            </a:r>
          </a:p>
          <a:p>
            <a:r>
              <a:rPr lang="it-IT" sz="1700"/>
              <a:t>Quando la familiarità aumenta, interviene il più rapido riconoscimento basato su somiglianze</a:t>
            </a:r>
          </a:p>
          <a:p>
            <a:r>
              <a:rPr lang="it-IT" sz="1700"/>
              <a:t>Il maggior ricorso a classificazioni basate su somiglianze o su regole distingue tra individui esperti e meno esperti in un dominio </a:t>
            </a:r>
          </a:p>
          <a:p>
            <a:r>
              <a:rPr lang="it-IT" sz="1700"/>
              <a:t>Es: medici con molta esperienza ricorrono spesso a stime di somiglianza per formulare ipotesi diagnostiche, mentre i meno esperti ricorrono più spesso alle regole apprese nel corso dei loro studi</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456608A-E881-0E4B-AD79-63E9E2739ACD}"/>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Errori</a:t>
            </a:r>
          </a:p>
        </p:txBody>
      </p:sp>
      <p:graphicFrame>
        <p:nvGraphicFramePr>
          <p:cNvPr id="5" name="Segnaposto contenuto 2">
            <a:extLst>
              <a:ext uri="{FF2B5EF4-FFF2-40B4-BE49-F238E27FC236}">
                <a16:creationId xmlns:a16="http://schemas.microsoft.com/office/drawing/2014/main" id="{A90BAA23-24BC-4524-9919-2492D80A056F}"/>
              </a:ext>
            </a:extLst>
          </p:cNvPr>
          <p:cNvGraphicFramePr>
            <a:graphicFrameLocks noGrp="1"/>
          </p:cNvGraphicFramePr>
          <p:nvPr>
            <p:ph idx="1"/>
            <p:extLst>
              <p:ext uri="{D42A27DB-BD31-4B8C-83A1-F6EECF244321}">
                <p14:modId xmlns:p14="http://schemas.microsoft.com/office/powerpoint/2010/main" val="1255636453"/>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4241166"/>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6A69FED6-1065-B64F-AA70-677F750C9A4D}"/>
              </a:ext>
            </a:extLst>
          </p:cNvPr>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Base rate fallacy</a:t>
            </a:r>
          </a:p>
        </p:txBody>
      </p:sp>
      <p:graphicFrame>
        <p:nvGraphicFramePr>
          <p:cNvPr id="5" name="Segnaposto contenuto 2">
            <a:extLst>
              <a:ext uri="{FF2B5EF4-FFF2-40B4-BE49-F238E27FC236}">
                <a16:creationId xmlns:a16="http://schemas.microsoft.com/office/drawing/2014/main" id="{3C427B09-D7CD-4559-A943-D16CB1D46B63}"/>
              </a:ext>
            </a:extLst>
          </p:cNvPr>
          <p:cNvGraphicFramePr>
            <a:graphicFrameLocks noGrp="1"/>
          </p:cNvGraphicFramePr>
          <p:nvPr>
            <p:ph idx="1"/>
            <p:extLst>
              <p:ext uri="{D42A27DB-BD31-4B8C-83A1-F6EECF244321}">
                <p14:modId xmlns:p14="http://schemas.microsoft.com/office/powerpoint/2010/main" val="424322414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938450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lnSpc>
                <a:spcPct val="90000"/>
              </a:lnSpc>
            </a:pPr>
            <a:r>
              <a:rPr lang="it-IT" sz="3200">
                <a:solidFill>
                  <a:srgbClr val="FFFFFF"/>
                </a:solidFill>
              </a:rPr>
              <a:t>Regole e somiglianze possono attivarsi insieme</a:t>
            </a:r>
          </a:p>
        </p:txBody>
      </p:sp>
      <p:graphicFrame>
        <p:nvGraphicFramePr>
          <p:cNvPr id="6" name="Segnaposto contenuto 3">
            <a:extLst>
              <a:ext uri="{FF2B5EF4-FFF2-40B4-BE49-F238E27FC236}">
                <a16:creationId xmlns:a16="http://schemas.microsoft.com/office/drawing/2014/main" id="{7ED3726F-5E58-4CE5-B0D9-3127141BAAA1}"/>
              </a:ext>
            </a:extLst>
          </p:cNvPr>
          <p:cNvGraphicFramePr>
            <a:graphicFrameLocks noGrp="1"/>
          </p:cNvGraphicFramePr>
          <p:nvPr>
            <p:ph idx="1"/>
            <p:extLst>
              <p:ext uri="{D42A27DB-BD31-4B8C-83A1-F6EECF244321}">
                <p14:modId xmlns:p14="http://schemas.microsoft.com/office/powerpoint/2010/main" val="223131457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Freeform: Shape 8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Titolo 3">
            <a:extLst>
              <a:ext uri="{FF2B5EF4-FFF2-40B4-BE49-F238E27FC236}">
                <a16:creationId xmlns:a16="http://schemas.microsoft.com/office/drawing/2014/main" id="{3603FE64-2D68-0A40-86C6-679B8D3B6F6D}"/>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2700" kern="1200" dirty="0">
                <a:solidFill>
                  <a:srgbClr val="FFFFFF"/>
                </a:solidFill>
                <a:latin typeface="+mj-lt"/>
                <a:ea typeface="+mj-ea"/>
                <a:cs typeface="+mj-cs"/>
              </a:rPr>
              <a:t>“</a:t>
            </a:r>
            <a:r>
              <a:rPr lang="en-US" sz="2700" kern="1200" dirty="0" err="1">
                <a:solidFill>
                  <a:srgbClr val="FFFFFF"/>
                </a:solidFill>
                <a:latin typeface="+mj-lt"/>
                <a:ea typeface="+mj-ea"/>
                <a:cs typeface="+mj-cs"/>
              </a:rPr>
              <a:t>almeno</a:t>
            </a:r>
            <a:r>
              <a:rPr lang="en-US" sz="2700" kern="1200" dirty="0">
                <a:solidFill>
                  <a:srgbClr val="FFFFFF"/>
                </a:solidFill>
                <a:latin typeface="+mj-lt"/>
                <a:ea typeface="+mj-ea"/>
                <a:cs typeface="+mj-cs"/>
              </a:rPr>
              <a:t> due </a:t>
            </a:r>
            <a:r>
              <a:rPr lang="en-US" sz="2700" kern="1200" dirty="0" err="1">
                <a:solidFill>
                  <a:srgbClr val="FFFFFF"/>
                </a:solidFill>
                <a:latin typeface="+mj-lt"/>
                <a:ea typeface="+mj-ea"/>
                <a:cs typeface="+mj-cs"/>
              </a:rPr>
              <a:t>tra</a:t>
            </a:r>
            <a:r>
              <a:rPr lang="en-US" sz="2700" kern="1200" dirty="0">
                <a:solidFill>
                  <a:srgbClr val="FFFFFF"/>
                </a:solidFill>
                <a:latin typeface="+mj-lt"/>
                <a:ea typeface="+mj-ea"/>
                <a:cs typeface="+mj-cs"/>
              </a:rPr>
              <a:t> (</a:t>
            </a:r>
            <a:r>
              <a:rPr lang="en-US" sz="2700" kern="1200" dirty="0" err="1">
                <a:solidFill>
                  <a:srgbClr val="FFFFFF"/>
                </a:solidFill>
                <a:latin typeface="+mj-lt"/>
                <a:ea typeface="+mj-ea"/>
                <a:cs typeface="+mj-cs"/>
              </a:rPr>
              <a:t>gambe</a:t>
            </a:r>
            <a:r>
              <a:rPr lang="en-US" sz="2700" kern="1200" dirty="0">
                <a:solidFill>
                  <a:srgbClr val="FFFFFF"/>
                </a:solidFill>
                <a:latin typeface="+mj-lt"/>
                <a:ea typeface="+mj-ea"/>
                <a:cs typeface="+mj-cs"/>
              </a:rPr>
              <a:t> </a:t>
            </a:r>
            <a:r>
              <a:rPr lang="en-US" sz="2700" kern="1200" dirty="0" err="1">
                <a:solidFill>
                  <a:srgbClr val="FFFFFF"/>
                </a:solidFill>
                <a:latin typeface="+mj-lt"/>
                <a:ea typeface="+mj-ea"/>
                <a:cs typeface="+mj-cs"/>
              </a:rPr>
              <a:t>lunghe</a:t>
            </a:r>
            <a:r>
              <a:rPr lang="en-US" sz="2700" kern="1200" dirty="0">
                <a:solidFill>
                  <a:srgbClr val="FFFFFF"/>
                </a:solidFill>
                <a:latin typeface="+mj-lt"/>
                <a:ea typeface="+mj-ea"/>
                <a:cs typeface="+mj-cs"/>
              </a:rPr>
              <a:t>, </a:t>
            </a:r>
            <a:r>
              <a:rPr lang="en-US" sz="2700" kern="1200" dirty="0" err="1">
                <a:solidFill>
                  <a:srgbClr val="FFFFFF"/>
                </a:solidFill>
                <a:latin typeface="+mj-lt"/>
                <a:ea typeface="+mj-ea"/>
                <a:cs typeface="+mj-cs"/>
              </a:rPr>
              <a:t>corpo</a:t>
            </a:r>
            <a:r>
              <a:rPr lang="en-US" sz="2700" kern="1200" dirty="0">
                <a:solidFill>
                  <a:srgbClr val="FFFFFF"/>
                </a:solidFill>
                <a:latin typeface="+mj-lt"/>
                <a:ea typeface="+mj-ea"/>
                <a:cs typeface="+mj-cs"/>
              </a:rPr>
              <a:t> </a:t>
            </a:r>
            <a:r>
              <a:rPr lang="en-US" sz="2700" kern="1200" dirty="0" err="1">
                <a:solidFill>
                  <a:srgbClr val="FFFFFF"/>
                </a:solidFill>
                <a:latin typeface="+mj-lt"/>
                <a:ea typeface="+mj-ea"/>
                <a:cs typeface="+mj-cs"/>
              </a:rPr>
              <a:t>spigoloso</a:t>
            </a:r>
            <a:r>
              <a:rPr lang="en-US" sz="2700" kern="1200" dirty="0">
                <a:solidFill>
                  <a:srgbClr val="FFFFFF"/>
                </a:solidFill>
                <a:latin typeface="+mj-lt"/>
                <a:ea typeface="+mj-ea"/>
                <a:cs typeface="+mj-cs"/>
              </a:rPr>
              <a:t>, </a:t>
            </a:r>
            <a:r>
              <a:rPr lang="en-US" sz="2700" kern="1200" dirty="0" err="1">
                <a:solidFill>
                  <a:srgbClr val="FFFFFF"/>
                </a:solidFill>
                <a:latin typeface="+mj-lt"/>
                <a:ea typeface="+mj-ea"/>
                <a:cs typeface="+mj-cs"/>
              </a:rPr>
              <a:t>maculato</a:t>
            </a:r>
            <a:r>
              <a:rPr lang="en-US" sz="2700" kern="1200" dirty="0">
                <a:solidFill>
                  <a:srgbClr val="FFFFFF"/>
                </a:solidFill>
                <a:latin typeface="+mj-lt"/>
                <a:ea typeface="+mj-ea"/>
                <a:cs typeface="+mj-cs"/>
              </a:rPr>
              <a:t>) </a:t>
            </a:r>
            <a:r>
              <a:rPr lang="en-US" sz="2700" kern="1200" dirty="0">
                <a:solidFill>
                  <a:srgbClr val="FFFFFF"/>
                </a:solidFill>
                <a:latin typeface="+mj-lt"/>
                <a:ea typeface="+mj-ea"/>
                <a:cs typeface="+mj-cs"/>
                <a:sym typeface="Wingdings" pitchFamily="-84" charset="2"/>
              </a:rPr>
              <a:t></a:t>
            </a:r>
            <a:r>
              <a:rPr lang="en-US" sz="2700" kern="1200" dirty="0">
                <a:solidFill>
                  <a:srgbClr val="FFFFFF"/>
                </a:solidFill>
                <a:latin typeface="+mj-lt"/>
                <a:ea typeface="+mj-ea"/>
                <a:cs typeface="+mj-cs"/>
              </a:rPr>
              <a:t>  </a:t>
            </a:r>
            <a:r>
              <a:rPr lang="en-US" sz="2700" kern="1200" dirty="0" err="1">
                <a:solidFill>
                  <a:srgbClr val="FFFFFF"/>
                </a:solidFill>
                <a:latin typeface="+mj-lt"/>
                <a:ea typeface="+mj-ea"/>
                <a:cs typeface="+mj-cs"/>
                <a:sym typeface="Wingdings" pitchFamily="-84" charset="2"/>
              </a:rPr>
              <a:t>costruttore</a:t>
            </a:r>
            <a:r>
              <a:rPr lang="en-US" sz="2700" kern="1200" dirty="0">
                <a:solidFill>
                  <a:srgbClr val="FFFFFF"/>
                </a:solidFill>
                <a:latin typeface="+mj-lt"/>
                <a:ea typeface="+mj-ea"/>
                <a:cs typeface="+mj-cs"/>
                <a:sym typeface="Wingdings" pitchFamily="-84" charset="2"/>
              </a:rPr>
              <a:t>” </a:t>
            </a:r>
            <a:br>
              <a:rPr lang="en-US" sz="2700" kern="1200" dirty="0">
                <a:solidFill>
                  <a:srgbClr val="FFFFFF"/>
                </a:solidFill>
                <a:latin typeface="+mj-lt"/>
                <a:ea typeface="+mj-ea"/>
                <a:cs typeface="+mj-cs"/>
                <a:sym typeface="Wingdings" pitchFamily="-84" charset="2"/>
              </a:rPr>
            </a:br>
            <a:endParaRPr lang="en-US" sz="2700" kern="1200" dirty="0">
              <a:solidFill>
                <a:srgbClr val="FFFFFF"/>
              </a:solidFill>
              <a:latin typeface="+mj-lt"/>
              <a:ea typeface="+mj-ea"/>
              <a:cs typeface="+mj-cs"/>
            </a:endParaRPr>
          </a:p>
        </p:txBody>
      </p:sp>
      <p:pic>
        <p:nvPicPr>
          <p:cNvPr id="385028" name="Picture 4"/>
          <p:cNvPicPr>
            <a:picLocks noGrp="1" noChangeAspect="1" noChangeArrowheads="1"/>
          </p:cNvPicPr>
          <p:nvPr>
            <p:ph idx="4294967295"/>
          </p:nvPr>
        </p:nvPicPr>
        <p:blipFill>
          <a:blip r:embed="rId2"/>
          <a:stretch>
            <a:fillRect/>
          </a:stretch>
        </p:blipFill>
        <p:spPr>
          <a:xfrm>
            <a:off x="3376821" y="927369"/>
            <a:ext cx="5419311" cy="5003261"/>
          </a:xfrm>
          <a:prstGeom prst="rect">
            <a:avLst/>
          </a:prstGeom>
          <a:noFill/>
        </p:spPr>
      </p:pic>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Fase di transfer</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Stimoli che soddisfano la regola ma con diversi gradi di somiglianza con gli esemplari presentati nel transfer:</a:t>
            </a:r>
          </a:p>
          <a:p>
            <a:pPr lvl="1"/>
            <a:r>
              <a:rPr lang="it-IT" sz="1700"/>
              <a:t>Positive match: alto grado di somiglianza</a:t>
            </a:r>
          </a:p>
          <a:p>
            <a:pPr lvl="1"/>
            <a:r>
              <a:rPr lang="it-IT" sz="1700"/>
              <a:t>Negative match: somiglianza con la categoria opposta</a:t>
            </a:r>
          </a:p>
          <a:p>
            <a:r>
              <a:rPr lang="it-IT" sz="1700"/>
              <a:t>Nella condizione “regole”, entrambi gli stimoli avrebbero dovuto essere classificati come builder senza esitazione</a:t>
            </a:r>
          </a:p>
          <a:p>
            <a:r>
              <a:rPr lang="it-IT" sz="1700"/>
              <a:t>Ma i partecipanti che conoscevano la regola categorizzavano il positive match come “costruttore” (correttamente) nell’80% dei casi; ma lo stimolo dissimile era classificato correttamente solo nel 55% dei casi. </a:t>
            </a:r>
          </a:p>
          <a:p>
            <a:r>
              <a:rPr lang="it-IT" sz="1700" b="1"/>
              <a:t>Le stime di somiglianza intervengono anche quando sono disponibili regole, e possono influenzarne l’esito</a:t>
            </a:r>
          </a:p>
          <a:p>
            <a:pPr lvl="1"/>
            <a:endParaRPr lang="it-IT" sz="1700" b="1"/>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8E614643-756B-A948-9C21-0D4F2C87F971}"/>
              </a:ext>
            </a:extLst>
          </p:cNvPr>
          <p:cNvSpPr>
            <a:spLocks noGrp="1"/>
          </p:cNvSpPr>
          <p:nvPr>
            <p:ph type="title"/>
          </p:nvPr>
        </p:nvSpPr>
        <p:spPr>
          <a:xfrm>
            <a:off x="439858" y="1683756"/>
            <a:ext cx="2336449" cy="2396359"/>
          </a:xfrm>
        </p:spPr>
        <p:txBody>
          <a:bodyPr anchor="b">
            <a:normAutofit/>
          </a:bodyPr>
          <a:lstStyle/>
          <a:p>
            <a:pPr algn="r"/>
            <a:r>
              <a:rPr lang="it-IT" sz="2200">
                <a:solidFill>
                  <a:srgbClr val="FFFFFF"/>
                </a:solidFill>
              </a:rPr>
              <a:t>Categorizzazione con informazioni incomplete</a:t>
            </a:r>
          </a:p>
        </p:txBody>
      </p:sp>
      <p:graphicFrame>
        <p:nvGraphicFramePr>
          <p:cNvPr id="5" name="Segnaposto contenuto 2">
            <a:extLst>
              <a:ext uri="{FF2B5EF4-FFF2-40B4-BE49-F238E27FC236}">
                <a16:creationId xmlns:a16="http://schemas.microsoft.com/office/drawing/2014/main" id="{FFC6A765-58B2-49FF-9AC5-AD14C9B090E7}"/>
              </a:ext>
            </a:extLst>
          </p:cNvPr>
          <p:cNvGraphicFramePr>
            <a:graphicFrameLocks noGrp="1"/>
          </p:cNvGraphicFramePr>
          <p:nvPr>
            <p:ph idx="1"/>
            <p:extLst>
              <p:ext uri="{D42A27DB-BD31-4B8C-83A1-F6EECF244321}">
                <p14:modId xmlns:p14="http://schemas.microsoft.com/office/powerpoint/2010/main" val="145437521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8705522"/>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28505E4C-3460-634D-8E5A-9AF02E69ED83}"/>
              </a:ext>
            </a:extLst>
          </p:cNvPr>
          <p:cNvSpPr>
            <a:spLocks noGrp="1"/>
          </p:cNvSpPr>
          <p:nvPr>
            <p:ph type="title"/>
          </p:nvPr>
        </p:nvSpPr>
        <p:spPr>
          <a:xfrm>
            <a:off x="614238" y="4230093"/>
            <a:ext cx="3112935" cy="1800165"/>
          </a:xfrm>
        </p:spPr>
        <p:txBody>
          <a:bodyPr anchor="t">
            <a:normAutofit/>
          </a:bodyPr>
          <a:lstStyle/>
          <a:p>
            <a:pPr algn="r"/>
            <a:r>
              <a:rPr lang="it-IT" sz="3500"/>
              <a:t>Attribuzione</a:t>
            </a:r>
          </a:p>
        </p:txBody>
      </p:sp>
      <p:pic>
        <p:nvPicPr>
          <p:cNvPr id="5" name="Immagine 4">
            <a:extLst>
              <a:ext uri="{FF2B5EF4-FFF2-40B4-BE49-F238E27FC236}">
                <a16:creationId xmlns:a16="http://schemas.microsoft.com/office/drawing/2014/main" id="{361A0C07-068E-2D44-8FF2-FEA94862A124}"/>
              </a:ext>
            </a:extLst>
          </p:cNvPr>
          <p:cNvPicPr>
            <a:picLocks noChangeAspect="1"/>
          </p:cNvPicPr>
          <p:nvPr/>
        </p:nvPicPr>
        <p:blipFill>
          <a:blip r:embed="rId2"/>
          <a:stretch>
            <a:fillRect/>
          </a:stretch>
        </p:blipFill>
        <p:spPr>
          <a:xfrm>
            <a:off x="417444" y="1391153"/>
            <a:ext cx="8354833" cy="1587418"/>
          </a:xfrm>
          <a:prstGeom prst="rect">
            <a:avLst/>
          </a:prstGeom>
        </p:spPr>
      </p:pic>
      <p:sp>
        <p:nvSpPr>
          <p:cNvPr id="3" name="Segnaposto contenuto 2">
            <a:extLst>
              <a:ext uri="{FF2B5EF4-FFF2-40B4-BE49-F238E27FC236}">
                <a16:creationId xmlns:a16="http://schemas.microsoft.com/office/drawing/2014/main" id="{A9F5B9DB-4B2F-BC49-AF2F-E542A86A5A63}"/>
              </a:ext>
            </a:extLst>
          </p:cNvPr>
          <p:cNvSpPr>
            <a:spLocks noGrp="1"/>
          </p:cNvSpPr>
          <p:nvPr>
            <p:ph idx="1"/>
          </p:nvPr>
        </p:nvSpPr>
        <p:spPr>
          <a:xfrm>
            <a:off x="3934811" y="4230094"/>
            <a:ext cx="4676451" cy="1800164"/>
          </a:xfrm>
        </p:spPr>
        <p:txBody>
          <a:bodyPr anchor="t">
            <a:normAutofit/>
          </a:bodyPr>
          <a:lstStyle/>
          <a:p>
            <a:r>
              <a:rPr lang="it-IT" sz="1700"/>
              <a:t>Una volta classificato uno stimolo, si attiva il meccanismo dell’</a:t>
            </a:r>
            <a:r>
              <a:rPr lang="it-IT" sz="1700" b="1"/>
              <a:t>attribuzione</a:t>
            </a:r>
            <a:r>
              <a:rPr lang="it-IT" sz="1700"/>
              <a:t>, cioè la proiezione degli attributi tipici della categoria verso quello specifico stimolo</a:t>
            </a:r>
          </a:p>
          <a:p>
            <a:r>
              <a:rPr lang="it-IT" sz="1700"/>
              <a:t>Ha forma modus ponens:</a:t>
            </a:r>
          </a:p>
          <a:p>
            <a:endParaRPr lang="it-IT" sz="1700"/>
          </a:p>
        </p:txBody>
      </p:sp>
      <p:sp>
        <p:nvSpPr>
          <p:cNvPr id="12" name="Rectangle 11">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1079295"/>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717731F8-CA2C-8942-B06F-4CD1ABD66547}"/>
              </a:ext>
            </a:extLst>
          </p:cNvPr>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Funzione inferenziale</a:t>
            </a:r>
          </a:p>
        </p:txBody>
      </p:sp>
      <p:sp>
        <p:nvSpPr>
          <p:cNvPr id="3" name="Segnaposto contenuto 2">
            <a:extLst>
              <a:ext uri="{FF2B5EF4-FFF2-40B4-BE49-F238E27FC236}">
                <a16:creationId xmlns:a16="http://schemas.microsoft.com/office/drawing/2014/main" id="{1D0CD7A9-2CD5-D942-AF69-8B09BAE67914}"/>
              </a:ext>
            </a:extLst>
          </p:cNvPr>
          <p:cNvSpPr>
            <a:spLocks noGrp="1"/>
          </p:cNvSpPr>
          <p:nvPr>
            <p:ph idx="1"/>
          </p:nvPr>
        </p:nvSpPr>
        <p:spPr>
          <a:xfrm>
            <a:off x="3607694" y="649480"/>
            <a:ext cx="4916510" cy="5546047"/>
          </a:xfrm>
        </p:spPr>
        <p:txBody>
          <a:bodyPr anchor="ctr">
            <a:normAutofit/>
          </a:bodyPr>
          <a:lstStyle/>
          <a:p>
            <a:r>
              <a:rPr lang="it-IT" sz="1700"/>
              <a:t>Lo stimolo è arricchito per via </a:t>
            </a:r>
            <a:r>
              <a:rPr lang="it-IT" sz="1700" b="1"/>
              <a:t>inferenziale</a:t>
            </a:r>
            <a:r>
              <a:rPr lang="it-IT" sz="1700"/>
              <a:t>: non è più 1???, ma nella memoria tende a diventare molto più simile al prototipo: 1?11</a:t>
            </a:r>
          </a:p>
          <a:p>
            <a:r>
              <a:rPr lang="it-IT" sz="1700"/>
              <a:t>Gli attributi f</a:t>
            </a:r>
            <a:r>
              <a:rPr lang="it-IT" sz="1700" baseline="-25000"/>
              <a:t>3</a:t>
            </a:r>
            <a:r>
              <a:rPr lang="it-IT" sz="1700"/>
              <a:t> e f</a:t>
            </a:r>
            <a:r>
              <a:rPr lang="it-IT" sz="1700" baseline="-25000"/>
              <a:t>4</a:t>
            </a:r>
            <a:r>
              <a:rPr lang="it-IT" sz="1700"/>
              <a:t>, inizialmente non percepiti, sono istanziati ai valori che assumono nel prototipo</a:t>
            </a:r>
          </a:p>
          <a:p>
            <a:r>
              <a:rPr lang="it-IT" sz="1700"/>
              <a:t>Questa funzione è basilare per il sistema cognitivo</a:t>
            </a:r>
          </a:p>
          <a:p>
            <a:r>
              <a:rPr lang="it-IT" sz="1700"/>
              <a:t>Ci basta percepire pochi dettagli e, se questi sono sufficienti a classificare lo stimolo, si rende disponibile un vasto patrimonio di conoscenze associate al concetto attivato.</a:t>
            </a:r>
          </a:p>
        </p:txBody>
      </p:sp>
    </p:spTree>
    <p:extLst>
      <p:ext uri="{BB962C8B-B14F-4D97-AF65-F5344CB8AC3E}">
        <p14:creationId xmlns:p14="http://schemas.microsoft.com/office/powerpoint/2010/main" val="1998872015"/>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Falsi ricordi</a:t>
            </a:r>
          </a:p>
        </p:txBody>
      </p:sp>
      <p:graphicFrame>
        <p:nvGraphicFramePr>
          <p:cNvPr id="5" name="Segnaposto contenuto 2">
            <a:extLst>
              <a:ext uri="{FF2B5EF4-FFF2-40B4-BE49-F238E27FC236}">
                <a16:creationId xmlns:a16="http://schemas.microsoft.com/office/drawing/2014/main" id="{BA31BC57-FA03-4C1E-9BF3-44886C5FEED4}"/>
              </a:ext>
            </a:extLst>
          </p:cNvPr>
          <p:cNvGraphicFramePr>
            <a:graphicFrameLocks noGrp="1"/>
          </p:cNvGraphicFramePr>
          <p:nvPr>
            <p:ph idx="1"/>
            <p:extLst>
              <p:ext uri="{D42A27DB-BD31-4B8C-83A1-F6EECF244321}">
                <p14:modId xmlns:p14="http://schemas.microsoft.com/office/powerpoint/2010/main" val="40608597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Stereotipi sociali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Gli stereotipi sociali sono prototipi concettuali</a:t>
            </a:r>
          </a:p>
          <a:p>
            <a:pPr lvl="1"/>
            <a:r>
              <a:rPr lang="it-IT" sz="1700"/>
              <a:t>molto radicati e culturalmente mediati, pieni di attributi altamente “salienti”</a:t>
            </a:r>
          </a:p>
          <a:p>
            <a:r>
              <a:rPr lang="it-IT" sz="1700"/>
              <a:t>In molti casi sono distorti: considerano diagnostici e tipici attributi che non lo sono</a:t>
            </a:r>
          </a:p>
          <a:p>
            <a:pPr lvl="1"/>
            <a:r>
              <a:rPr lang="it-IT" sz="1700"/>
              <a:t>Speso in senso peggiorativo: </a:t>
            </a:r>
            <a:r>
              <a:rPr lang="it-IT" sz="1700" i="1"/>
              <a:t>stigmatizzazione</a:t>
            </a:r>
            <a:r>
              <a:rPr lang="it-IT" sz="1700"/>
              <a:t>.</a:t>
            </a:r>
          </a:p>
          <a:p>
            <a:r>
              <a:rPr lang="it-IT" sz="1700"/>
              <a:t>Meccanismi di proiezione basati sui stereotipi distorti possono contribuire alla genesi di fenomeni di evitamento sociale, ghettizzazione, e all’incremento della conflittualità tra gruppi. </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C790BE2-4E4F-4AAF-81A2-4A6F4885E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9143998" cy="6858000"/>
          </a:xfrm>
          <a:prstGeom prst="rect">
            <a:avLst/>
          </a:prstGeom>
          <a:gradFill>
            <a:gsLst>
              <a:gs pos="0">
                <a:schemeClr val="accent1">
                  <a:lumMod val="50000"/>
                </a:schemeClr>
              </a:gs>
              <a:gs pos="100000">
                <a:srgbClr val="000000"/>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559294"/>
            <a:ext cx="9143998" cy="6298279"/>
          </a:xfrm>
          <a:prstGeom prst="rect">
            <a:avLst/>
          </a:prstGeom>
          <a:gradFill>
            <a:gsLst>
              <a:gs pos="1000">
                <a:schemeClr val="accent1">
                  <a:lumMod val="75000"/>
                  <a:alpha val="59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428"/>
            <a:ext cx="4572000" cy="6858000"/>
          </a:xfrm>
          <a:prstGeom prst="rect">
            <a:avLst/>
          </a:prstGeom>
          <a:gradFill>
            <a:gsLst>
              <a:gs pos="13000">
                <a:srgbClr val="000000">
                  <a:alpha val="72000"/>
                </a:srgbClr>
              </a:gs>
              <a:gs pos="99000">
                <a:schemeClr val="accent1">
                  <a:lumMod val="50000"/>
                  <a:alpha val="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9B11D9E5-232F-C54C-B8ED-A71F012B7CBB}"/>
              </a:ext>
            </a:extLst>
          </p:cNvPr>
          <p:cNvSpPr>
            <a:spLocks noGrp="1"/>
          </p:cNvSpPr>
          <p:nvPr>
            <p:ph type="title"/>
          </p:nvPr>
        </p:nvSpPr>
        <p:spPr>
          <a:xfrm>
            <a:off x="858852" y="1028700"/>
            <a:ext cx="7460478" cy="1090657"/>
          </a:xfrm>
        </p:spPr>
        <p:txBody>
          <a:bodyPr vert="horz" lIns="91440" tIns="45720" rIns="91440" bIns="45720" rtlCol="0" anchor="b">
            <a:normAutofit/>
          </a:bodyPr>
          <a:lstStyle/>
          <a:p>
            <a:pPr defTabSz="914400">
              <a:lnSpc>
                <a:spcPct val="90000"/>
              </a:lnSpc>
            </a:pPr>
            <a:r>
              <a:rPr lang="en-US" sz="3900">
                <a:solidFill>
                  <a:srgbClr val="FFFFFF"/>
                </a:solidFill>
              </a:rPr>
              <a:t>Controllo di ipotesi e esplorazione</a:t>
            </a:r>
          </a:p>
        </p:txBody>
      </p:sp>
      <p:sp>
        <p:nvSpPr>
          <p:cNvPr id="19" name="Freeform: Shape 18">
            <a:extLst>
              <a:ext uri="{FF2B5EF4-FFF2-40B4-BE49-F238E27FC236}">
                <a16:creationId xmlns:a16="http://schemas.microsoft.com/office/drawing/2014/main" id="{32B3ACB3-D689-442E-8A40-8680B0FEB8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539257" y="1506860"/>
            <a:ext cx="4065484" cy="6636797"/>
          </a:xfrm>
          <a:custGeom>
            <a:avLst/>
            <a:gdLst>
              <a:gd name="connsiteX0" fmla="*/ 0 w 4065484"/>
              <a:gd name="connsiteY0" fmla="*/ 4424531 h 8849062"/>
              <a:gd name="connsiteX1" fmla="*/ 3899197 w 4065484"/>
              <a:gd name="connsiteY1" fmla="*/ 8840480 h 8849062"/>
              <a:gd name="connsiteX2" fmla="*/ 4065484 w 4065484"/>
              <a:gd name="connsiteY2" fmla="*/ 8849062 h 8849062"/>
              <a:gd name="connsiteX3" fmla="*/ 4065483 w 4065484"/>
              <a:gd name="connsiteY3" fmla="*/ 0 h 8849062"/>
              <a:gd name="connsiteX4" fmla="*/ 3899197 w 4065484"/>
              <a:gd name="connsiteY4" fmla="*/ 8581 h 8849062"/>
              <a:gd name="connsiteX5" fmla="*/ 0 w 4065484"/>
              <a:gd name="connsiteY5" fmla="*/ 4424531 h 8849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65484" h="8849062">
                <a:moveTo>
                  <a:pt x="0" y="4424531"/>
                </a:moveTo>
                <a:cubicBezTo>
                  <a:pt x="0" y="6722831"/>
                  <a:pt x="1709076" y="8613167"/>
                  <a:pt x="3899197" y="8840480"/>
                </a:cubicBezTo>
                <a:lnTo>
                  <a:pt x="4065484" y="8849062"/>
                </a:lnTo>
                <a:lnTo>
                  <a:pt x="4065483" y="0"/>
                </a:lnTo>
                <a:lnTo>
                  <a:pt x="3899197" y="8581"/>
                </a:lnTo>
                <a:cubicBezTo>
                  <a:pt x="1709075" y="235897"/>
                  <a:pt x="0" y="2126232"/>
                  <a:pt x="0" y="4424531"/>
                </a:cubicBezTo>
                <a:close/>
              </a:path>
            </a:pathLst>
          </a:custGeom>
          <a:gradFill flip="none" rotWithShape="1">
            <a:gsLst>
              <a:gs pos="0">
                <a:schemeClr val="accent1">
                  <a:alpha val="5000"/>
                </a:schemeClr>
              </a:gs>
              <a:gs pos="68000">
                <a:schemeClr val="accent1">
                  <a:alpha val="15000"/>
                </a:schemeClr>
              </a:gs>
            </a:gsLst>
            <a:lin ang="21594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Immagine 5" descr="Immagine che contiene persona, interni, persone&#10;&#10;Descrizione generata automaticamente"/>
          <p:cNvPicPr>
            <a:picLocks noChangeAspect="1"/>
          </p:cNvPicPr>
          <p:nvPr/>
        </p:nvPicPr>
        <p:blipFill rotWithShape="1">
          <a:blip r:embed="rId2"/>
          <a:srcRect t="3610" r="-1" b="-1"/>
          <a:stretch/>
        </p:blipFill>
        <p:spPr>
          <a:xfrm>
            <a:off x="1757476" y="3351745"/>
            <a:ext cx="5639669" cy="3506255"/>
          </a:xfrm>
          <a:custGeom>
            <a:avLst/>
            <a:gdLst/>
            <a:ahLst/>
            <a:cxnLst/>
            <a:rect l="l" t="t" r="r" b="b"/>
            <a:pathLst>
              <a:path w="7519558" h="3506255">
                <a:moveTo>
                  <a:pt x="3759779" y="0"/>
                </a:moveTo>
                <a:cubicBezTo>
                  <a:pt x="5713450" y="0"/>
                  <a:pt x="7320331" y="1484777"/>
                  <a:pt x="7513560" y="3387468"/>
                </a:cubicBezTo>
                <a:lnTo>
                  <a:pt x="7519558" y="3506255"/>
                </a:lnTo>
                <a:lnTo>
                  <a:pt x="0" y="3506255"/>
                </a:lnTo>
                <a:lnTo>
                  <a:pt x="5998" y="3387468"/>
                </a:lnTo>
                <a:cubicBezTo>
                  <a:pt x="199227" y="1484777"/>
                  <a:pt x="1806109" y="0"/>
                  <a:pt x="3759779" y="0"/>
                </a:cubicBezTo>
                <a:close/>
              </a:path>
            </a:pathLst>
          </a:custGeom>
        </p:spPr>
      </p:pic>
      <p:sp>
        <p:nvSpPr>
          <p:cNvPr id="3" name="Rettangolo 2">
            <a:extLst>
              <a:ext uri="{FF2B5EF4-FFF2-40B4-BE49-F238E27FC236}">
                <a16:creationId xmlns:a16="http://schemas.microsoft.com/office/drawing/2014/main" id="{FC558D2B-9E70-5D4A-8303-A914FCE526B8}"/>
              </a:ext>
            </a:extLst>
          </p:cNvPr>
          <p:cNvSpPr/>
          <p:nvPr/>
        </p:nvSpPr>
        <p:spPr>
          <a:xfrm>
            <a:off x="3539600" y="6284522"/>
            <a:ext cx="4572000" cy="369332"/>
          </a:xfrm>
          <a:prstGeom prst="rect">
            <a:avLst/>
          </a:prstGeom>
        </p:spPr>
        <p:txBody>
          <a:bodyPr>
            <a:spAutoFit/>
          </a:bodyPr>
          <a:lstStyle/>
          <a:p>
            <a:r>
              <a:rPr lang="it-IT" dirty="0">
                <a:solidFill>
                  <a:schemeClr val="bg1"/>
                </a:solidFill>
              </a:rPr>
              <a:t>Peter </a:t>
            </a:r>
            <a:r>
              <a:rPr lang="it-IT" dirty="0" err="1">
                <a:solidFill>
                  <a:schemeClr val="bg1"/>
                </a:solidFill>
              </a:rPr>
              <a:t>Wason</a:t>
            </a:r>
            <a:r>
              <a:rPr lang="it-IT" dirty="0">
                <a:solidFill>
                  <a:schemeClr val="bg1"/>
                </a:solidFill>
              </a:rPr>
              <a:t> (1924-2003)</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Freeform: Shape 20">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Rectangle 22">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olo 5"/>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Ricerca attiva di informazioni</a:t>
            </a:r>
          </a:p>
        </p:txBody>
      </p:sp>
      <p:graphicFrame>
        <p:nvGraphicFramePr>
          <p:cNvPr id="9" name="Segnaposto contenuto 6">
            <a:extLst>
              <a:ext uri="{FF2B5EF4-FFF2-40B4-BE49-F238E27FC236}">
                <a16:creationId xmlns:a16="http://schemas.microsoft.com/office/drawing/2014/main" id="{09E8ADA2-A01A-4C78-B834-74A8D0C75D1F}"/>
              </a:ext>
            </a:extLst>
          </p:cNvPr>
          <p:cNvGraphicFramePr>
            <a:graphicFrameLocks noGrp="1"/>
          </p:cNvGraphicFramePr>
          <p:nvPr>
            <p:ph idx="1"/>
            <p:extLst>
              <p:ext uri="{D42A27DB-BD31-4B8C-83A1-F6EECF244321}">
                <p14:modId xmlns:p14="http://schemas.microsoft.com/office/powerpoint/2010/main" val="22153277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Strategie di esplorazione</a:t>
            </a:r>
          </a:p>
        </p:txBody>
      </p:sp>
      <p:graphicFrame>
        <p:nvGraphicFramePr>
          <p:cNvPr id="5" name="Segnaposto contenuto 2">
            <a:extLst>
              <a:ext uri="{FF2B5EF4-FFF2-40B4-BE49-F238E27FC236}">
                <a16:creationId xmlns:a16="http://schemas.microsoft.com/office/drawing/2014/main" id="{7D76C711-4E45-4948-9F9D-CB6E570C8032}"/>
              </a:ext>
            </a:extLst>
          </p:cNvPr>
          <p:cNvGraphicFramePr>
            <a:graphicFrameLocks noGrp="1"/>
          </p:cNvGraphicFramePr>
          <p:nvPr>
            <p:ph idx="1"/>
            <p:extLst>
              <p:ext uri="{D42A27DB-BD31-4B8C-83A1-F6EECF244321}">
                <p14:modId xmlns:p14="http://schemas.microsoft.com/office/powerpoint/2010/main" val="188971306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Paradigmi classici</a:t>
            </a:r>
          </a:p>
        </p:txBody>
      </p:sp>
      <p:graphicFrame>
        <p:nvGraphicFramePr>
          <p:cNvPr id="5" name="Segnaposto contenuto 2">
            <a:extLst>
              <a:ext uri="{FF2B5EF4-FFF2-40B4-BE49-F238E27FC236}">
                <a16:creationId xmlns:a16="http://schemas.microsoft.com/office/drawing/2014/main" id="{2F0FBD3C-C0CC-438E-B08C-256D65D8B5A1}"/>
              </a:ext>
            </a:extLst>
          </p:cNvPr>
          <p:cNvGraphicFramePr>
            <a:graphicFrameLocks noGrp="1"/>
          </p:cNvGraphicFramePr>
          <p:nvPr>
            <p:ph idx="1"/>
            <p:extLst>
              <p:ext uri="{D42A27DB-BD31-4B8C-83A1-F6EECF244321}">
                <p14:modId xmlns:p14="http://schemas.microsoft.com/office/powerpoint/2010/main" val="206638129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Il problema 2-4-6</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Lo sperimentatore fornisce una terna di numeri interi:</a:t>
            </a:r>
          </a:p>
          <a:p>
            <a:endParaRPr lang="it-IT" sz="1700"/>
          </a:p>
          <a:p>
            <a:pPr>
              <a:buNone/>
            </a:pPr>
            <a:r>
              <a:rPr lang="it-IT" sz="1700"/>
              <a:t>						2            4             6</a:t>
            </a:r>
          </a:p>
          <a:p>
            <a:pPr>
              <a:buNone/>
            </a:pPr>
            <a:endParaRPr lang="it-IT" sz="1700"/>
          </a:p>
          <a:p>
            <a:r>
              <a:rPr lang="it-IT" sz="1700"/>
              <a:t>La terna rispetta una regola che lo sperimentatore ha in mente</a:t>
            </a:r>
          </a:p>
          <a:p>
            <a:r>
              <a:rPr lang="it-IT" sz="1700"/>
              <a:t>I soggetti devono scoprire la regola</a:t>
            </a:r>
          </a:p>
          <a:p>
            <a:r>
              <a:rPr lang="it-IT" sz="1700"/>
              <a:t>Per farlo, possono produrre altre terne (tutte quelle che desiderano, nella versione base)</a:t>
            </a:r>
          </a:p>
          <a:p>
            <a:r>
              <a:rPr lang="it-IT" sz="1700"/>
              <a:t>Per ogni terna che producono, lo sperimentatore riferisce se è in accordo o no con la regola</a:t>
            </a:r>
          </a:p>
          <a:p>
            <a:r>
              <a:rPr lang="it-IT" sz="1700"/>
              <a:t>Quando un partecipante è fiducioso di aver scoperto la regola, può riferirla. Se è errata, può continuare a produrre altre terne.</a:t>
            </a: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lnSpc>
                <a:spcPct val="90000"/>
              </a:lnSpc>
            </a:pPr>
            <a:r>
              <a:rPr lang="it-IT" sz="3200">
                <a:solidFill>
                  <a:srgbClr val="FFFFFF"/>
                </a:solidFill>
              </a:rPr>
              <a:t>Analogia con il metodo ipotetico-deduttivo nella scienza</a:t>
            </a:r>
          </a:p>
        </p:txBody>
      </p:sp>
      <p:graphicFrame>
        <p:nvGraphicFramePr>
          <p:cNvPr id="5" name="Segnaposto contenuto 2">
            <a:extLst>
              <a:ext uri="{FF2B5EF4-FFF2-40B4-BE49-F238E27FC236}">
                <a16:creationId xmlns:a16="http://schemas.microsoft.com/office/drawing/2014/main" id="{B6E56318-3D75-4EC9-B759-4183B2E99CA3}"/>
              </a:ext>
            </a:extLst>
          </p:cNvPr>
          <p:cNvGraphicFramePr>
            <a:graphicFrameLocks noGrp="1"/>
          </p:cNvGraphicFramePr>
          <p:nvPr>
            <p:ph idx="1"/>
            <p:extLst>
              <p:ext uri="{D42A27DB-BD31-4B8C-83A1-F6EECF244321}">
                <p14:modId xmlns:p14="http://schemas.microsoft.com/office/powerpoint/2010/main" val="3994222275"/>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Risultati originali</a:t>
            </a:r>
          </a:p>
        </p:txBody>
      </p:sp>
      <p:graphicFrame>
        <p:nvGraphicFramePr>
          <p:cNvPr id="5" name="Segnaposto contenuto 2">
            <a:extLst>
              <a:ext uri="{FF2B5EF4-FFF2-40B4-BE49-F238E27FC236}">
                <a16:creationId xmlns:a16="http://schemas.microsoft.com/office/drawing/2014/main" id="{6C33FAC5-8138-4244-A644-77D69EBD3019}"/>
              </a:ext>
            </a:extLst>
          </p:cNvPr>
          <p:cNvGraphicFramePr>
            <a:graphicFrameLocks noGrp="1"/>
          </p:cNvGraphicFramePr>
          <p:nvPr>
            <p:ph idx="1"/>
            <p:extLst>
              <p:ext uri="{D42A27DB-BD31-4B8C-83A1-F6EECF244321}">
                <p14:modId xmlns:p14="http://schemas.microsoft.com/office/powerpoint/2010/main" val="10333918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94554" y="489439"/>
            <a:ext cx="8354891" cy="930447"/>
          </a:xfrm>
        </p:spPr>
        <p:txBody>
          <a:bodyPr vert="horz" lIns="91440" tIns="45720" rIns="91440" bIns="45720" rtlCol="0" anchor="b">
            <a:normAutofit/>
          </a:bodyPr>
          <a:lstStyle/>
          <a:p>
            <a:pPr defTabSz="914400">
              <a:lnSpc>
                <a:spcPct val="90000"/>
              </a:lnSpc>
            </a:pPr>
            <a:r>
              <a:rPr lang="en-US" sz="4700" kern="1200">
                <a:solidFill>
                  <a:schemeClr val="bg1"/>
                </a:solidFill>
                <a:latin typeface="+mj-lt"/>
                <a:ea typeface="+mj-ea"/>
                <a:cs typeface="+mj-cs"/>
              </a:rPr>
              <a:t>Andamento tipico</a:t>
            </a:r>
          </a:p>
        </p:txBody>
      </p:sp>
      <p:cxnSp>
        <p:nvCxnSpPr>
          <p:cNvPr id="13" name="Straight Connector 12">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7" name="Segnaposto contenuto 6">
            <a:extLst>
              <a:ext uri="{FF2B5EF4-FFF2-40B4-BE49-F238E27FC236}">
                <a16:creationId xmlns:a16="http://schemas.microsoft.com/office/drawing/2014/main" id="{6D124251-1691-F045-BAAD-416AFEF5D854}"/>
              </a:ext>
            </a:extLst>
          </p:cNvPr>
          <p:cNvPicPr>
            <a:picLocks noGrp="1" noChangeAspect="1"/>
          </p:cNvPicPr>
          <p:nvPr>
            <p:ph idx="1"/>
          </p:nvPr>
        </p:nvPicPr>
        <p:blipFill>
          <a:blip r:embed="rId2"/>
          <a:stretch>
            <a:fillRect/>
          </a:stretch>
        </p:blipFill>
        <p:spPr>
          <a:xfrm>
            <a:off x="139699" y="2298653"/>
            <a:ext cx="9011145" cy="3594115"/>
          </a:xfrm>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Risultati principali</a:t>
            </a:r>
          </a:p>
        </p:txBody>
      </p:sp>
      <p:graphicFrame>
        <p:nvGraphicFramePr>
          <p:cNvPr id="5" name="Segnaposto contenuto 2">
            <a:extLst>
              <a:ext uri="{FF2B5EF4-FFF2-40B4-BE49-F238E27FC236}">
                <a16:creationId xmlns:a16="http://schemas.microsoft.com/office/drawing/2014/main" id="{70C92569-108F-4F10-A792-A50718B80EA9}"/>
              </a:ext>
            </a:extLst>
          </p:cNvPr>
          <p:cNvGraphicFramePr>
            <a:graphicFrameLocks noGrp="1"/>
          </p:cNvGraphicFramePr>
          <p:nvPr>
            <p:ph idx="1"/>
            <p:extLst>
              <p:ext uri="{D42A27DB-BD31-4B8C-83A1-F6EECF244321}">
                <p14:modId xmlns:p14="http://schemas.microsoft.com/office/powerpoint/2010/main" val="4220805220"/>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Osservazioni di Wason sul 2-4-6</a:t>
            </a:r>
          </a:p>
        </p:txBody>
      </p:sp>
      <p:graphicFrame>
        <p:nvGraphicFramePr>
          <p:cNvPr id="5" name="Segnaposto contenuto 2">
            <a:extLst>
              <a:ext uri="{FF2B5EF4-FFF2-40B4-BE49-F238E27FC236}">
                <a16:creationId xmlns:a16="http://schemas.microsoft.com/office/drawing/2014/main" id="{D458F403-CCBD-44A5-BB61-E2492EDAC4DE}"/>
              </a:ext>
            </a:extLst>
          </p:cNvPr>
          <p:cNvGraphicFramePr>
            <a:graphicFrameLocks noGrp="1"/>
          </p:cNvGraphicFramePr>
          <p:nvPr>
            <p:ph idx="1"/>
            <p:extLst>
              <p:ext uri="{D42A27DB-BD31-4B8C-83A1-F6EECF244321}">
                <p14:modId xmlns:p14="http://schemas.microsoft.com/office/powerpoint/2010/main" val="584385468"/>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1AEB8A9-B768-4E30-BA55-D919E66873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00" y="-2"/>
            <a:ext cx="3052451"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olo 1"/>
          <p:cNvSpPr>
            <a:spLocks noGrp="1"/>
          </p:cNvSpPr>
          <p:nvPr>
            <p:ph type="title"/>
          </p:nvPr>
        </p:nvSpPr>
        <p:spPr>
          <a:xfrm>
            <a:off x="482600" y="640080"/>
            <a:ext cx="2322320" cy="5613236"/>
          </a:xfrm>
        </p:spPr>
        <p:txBody>
          <a:bodyPr anchor="ctr">
            <a:normAutofit/>
          </a:bodyPr>
          <a:lstStyle/>
          <a:p>
            <a:r>
              <a:rPr lang="it-IT">
                <a:solidFill>
                  <a:srgbClr val="FFFFFF"/>
                </a:solidFill>
              </a:rPr>
              <a:t>Compito di selezione</a:t>
            </a:r>
          </a:p>
        </p:txBody>
      </p:sp>
      <p:sp>
        <p:nvSpPr>
          <p:cNvPr id="3" name="Segnaposto contenuto 2"/>
          <p:cNvSpPr>
            <a:spLocks noGrp="1"/>
          </p:cNvSpPr>
          <p:nvPr>
            <p:ph idx="1"/>
          </p:nvPr>
        </p:nvSpPr>
        <p:spPr>
          <a:xfrm>
            <a:off x="3175000" y="640082"/>
            <a:ext cx="5765800" cy="2788918"/>
          </a:xfrm>
        </p:spPr>
        <p:txBody>
          <a:bodyPr anchor="ctr">
            <a:normAutofit fontScale="92500"/>
          </a:bodyPr>
          <a:lstStyle/>
          <a:p>
            <a:r>
              <a:rPr lang="it-IT" sz="1700" dirty="0"/>
              <a:t>Ogni carta ha una lettera su un lato e un numero sull’altro lato</a:t>
            </a:r>
          </a:p>
          <a:p>
            <a:r>
              <a:rPr lang="it-IT" sz="1700" dirty="0"/>
              <a:t>Lo sperimentatore comunica una regola:</a:t>
            </a:r>
          </a:p>
          <a:p>
            <a:endParaRPr lang="it-IT" sz="1700" dirty="0"/>
          </a:p>
          <a:p>
            <a:pPr marL="57150" indent="0" algn="ctr">
              <a:buNone/>
            </a:pPr>
            <a:r>
              <a:rPr lang="it-IT" sz="2100" dirty="0"/>
              <a:t>“</a:t>
            </a:r>
            <a:r>
              <a:rPr lang="it-IT" sz="2100" b="1" dirty="0"/>
              <a:t>Se una carta ha una D su un lato,</a:t>
            </a:r>
          </a:p>
          <a:p>
            <a:pPr marL="57150" indent="0" algn="ctr">
              <a:buNone/>
            </a:pPr>
            <a:r>
              <a:rPr lang="it-IT" sz="2100" b="1" dirty="0"/>
              <a:t> allora ha un 3 sull’altro lato</a:t>
            </a:r>
            <a:r>
              <a:rPr lang="it-IT" sz="2100" dirty="0"/>
              <a:t>”</a:t>
            </a:r>
          </a:p>
          <a:p>
            <a:pPr marL="457200" lvl="1" indent="0">
              <a:buNone/>
            </a:pPr>
            <a:endParaRPr lang="it-IT" sz="1700" dirty="0"/>
          </a:p>
          <a:p>
            <a:r>
              <a:rPr lang="it-IT" sz="1700" dirty="0"/>
              <a:t>Poi indica ciascuna carta e chiede: “conoscere cosa ci sia sull’altro lato di questa carta ti serve per stabilire se la regola è vera o falsa?”</a:t>
            </a:r>
          </a:p>
          <a:p>
            <a:pPr lvl="1"/>
            <a:endParaRPr lang="it-IT" sz="1700" dirty="0"/>
          </a:p>
        </p:txBody>
      </p:sp>
      <p:pic>
        <p:nvPicPr>
          <p:cNvPr id="4" name="Immagine 3"/>
          <p:cNvPicPr>
            <a:picLocks noChangeAspect="1"/>
          </p:cNvPicPr>
          <p:nvPr/>
        </p:nvPicPr>
        <p:blipFill>
          <a:blip r:embed="rId3"/>
          <a:stretch>
            <a:fillRect/>
          </a:stretch>
        </p:blipFill>
        <p:spPr>
          <a:xfrm>
            <a:off x="3490722" y="3872610"/>
            <a:ext cx="5170677" cy="1636511"/>
          </a:xfrm>
          <a:prstGeom prst="rect">
            <a:avLst/>
          </a:prstGeom>
        </p:spPr>
      </p:pic>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dirty="0">
                <a:solidFill>
                  <a:srgbClr val="FFFFFF"/>
                </a:solidFill>
              </a:rPr>
              <a:t>Struttura</a:t>
            </a:r>
          </a:p>
        </p:txBody>
      </p:sp>
      <p:graphicFrame>
        <p:nvGraphicFramePr>
          <p:cNvPr id="5" name="Segnaposto contenuto 2">
            <a:extLst>
              <a:ext uri="{FF2B5EF4-FFF2-40B4-BE49-F238E27FC236}">
                <a16:creationId xmlns:a16="http://schemas.microsoft.com/office/drawing/2014/main" id="{F390926B-4E9E-4E08-A107-D8A8AAA52794}"/>
              </a:ext>
            </a:extLst>
          </p:cNvPr>
          <p:cNvGraphicFramePr>
            <a:graphicFrameLocks noGrp="1"/>
          </p:cNvGraphicFramePr>
          <p:nvPr>
            <p:ph idx="1"/>
            <p:extLst>
              <p:ext uri="{D42A27DB-BD31-4B8C-83A1-F6EECF244321}">
                <p14:modId xmlns:p14="http://schemas.microsoft.com/office/powerpoint/2010/main" val="276973595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Scelte logicamente corrette</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Le uniche carte discriminanti sono D e 7: </a:t>
            </a:r>
            <a:r>
              <a:rPr lang="it-IT" sz="1700" dirty="0" err="1"/>
              <a:t>p</a:t>
            </a:r>
            <a:r>
              <a:rPr lang="it-IT" sz="1700" dirty="0"/>
              <a:t> e ¬</a:t>
            </a:r>
            <a:r>
              <a:rPr lang="it-IT" sz="1700" dirty="0" err="1"/>
              <a:t>q</a:t>
            </a:r>
            <a:endParaRPr lang="it-IT" sz="1700" dirty="0"/>
          </a:p>
          <a:p>
            <a:r>
              <a:rPr lang="it-IT" sz="1700" dirty="0"/>
              <a:t>Entrambe possono rivelare un caso confermante (rispettivamente </a:t>
            </a:r>
            <a:r>
              <a:rPr lang="it-IT" sz="1700" dirty="0" err="1"/>
              <a:t>p</a:t>
            </a:r>
            <a:r>
              <a:rPr lang="it-IT" sz="1700" dirty="0"/>
              <a:t> </a:t>
            </a:r>
            <a:r>
              <a:rPr lang="it-IT" sz="1700" dirty="0">
                <a:latin typeface="ＭＳ ゴシック"/>
                <a:ea typeface="ＭＳ ゴシック"/>
                <a:cs typeface="ＭＳ ゴシック"/>
              </a:rPr>
              <a:t>∧</a:t>
            </a:r>
            <a:r>
              <a:rPr lang="it-IT" sz="1700" dirty="0" err="1">
                <a:latin typeface="ＭＳ ゴシック"/>
                <a:ea typeface="ＭＳ ゴシック"/>
                <a:cs typeface="ＭＳ ゴシック"/>
              </a:rPr>
              <a:t>q</a:t>
            </a:r>
            <a:r>
              <a:rPr lang="it-IT" sz="1700" dirty="0">
                <a:latin typeface="ＭＳ ゴシック"/>
                <a:ea typeface="ＭＳ ゴシック"/>
                <a:cs typeface="ＭＳ ゴシック"/>
              </a:rPr>
              <a:t> oppure </a:t>
            </a:r>
            <a:r>
              <a:rPr lang="it-IT" sz="1700" dirty="0"/>
              <a:t>¬</a:t>
            </a:r>
            <a:r>
              <a:rPr lang="it-IT" sz="1700" dirty="0" err="1"/>
              <a:t>p</a:t>
            </a:r>
            <a:r>
              <a:rPr lang="it-IT" sz="1700" dirty="0"/>
              <a:t> </a:t>
            </a:r>
            <a:r>
              <a:rPr lang="it-IT" sz="1700" dirty="0">
                <a:latin typeface="ＭＳ ゴシック"/>
                <a:ea typeface="ＭＳ ゴシック"/>
                <a:cs typeface="ＭＳ ゴシック"/>
              </a:rPr>
              <a:t>∧</a:t>
            </a:r>
            <a:r>
              <a:rPr lang="it-IT" sz="1700" dirty="0"/>
              <a:t>¬</a:t>
            </a:r>
            <a:r>
              <a:rPr lang="it-IT" sz="1700" dirty="0" err="1"/>
              <a:t>q</a:t>
            </a:r>
            <a:r>
              <a:rPr lang="it-IT" sz="1700" dirty="0"/>
              <a:t>)…</a:t>
            </a:r>
          </a:p>
          <a:p>
            <a:r>
              <a:rPr lang="it-IT" sz="1700" dirty="0"/>
              <a:t>…ma possono anche rivelare un caso falsificante:  </a:t>
            </a:r>
            <a:r>
              <a:rPr lang="it-IT" sz="1700" dirty="0" err="1"/>
              <a:t>p</a:t>
            </a:r>
            <a:r>
              <a:rPr lang="it-IT" sz="1700" dirty="0"/>
              <a:t> </a:t>
            </a:r>
            <a:r>
              <a:rPr lang="it-IT" sz="1700" dirty="0">
                <a:latin typeface="ＭＳ ゴシック"/>
                <a:ea typeface="ＭＳ ゴシック"/>
                <a:cs typeface="ＭＳ ゴシック"/>
              </a:rPr>
              <a:t>∧</a:t>
            </a:r>
            <a:r>
              <a:rPr lang="it-IT" sz="1700" dirty="0"/>
              <a:t>¬</a:t>
            </a:r>
            <a:r>
              <a:rPr lang="it-IT" sz="1700" dirty="0" err="1"/>
              <a:t>q</a:t>
            </a:r>
            <a:endParaRPr lang="it-IT" sz="1700" dirty="0"/>
          </a:p>
          <a:p>
            <a:r>
              <a:rPr lang="it-IT" sz="1700" dirty="0"/>
              <a:t>La scelta di ¬</a:t>
            </a:r>
            <a:r>
              <a:rPr lang="it-IT" sz="1700" dirty="0" err="1"/>
              <a:t>p</a:t>
            </a:r>
            <a:r>
              <a:rPr lang="it-IT" sz="1700" dirty="0"/>
              <a:t> e la scelta di </a:t>
            </a:r>
            <a:r>
              <a:rPr lang="it-IT" sz="1700" dirty="0" err="1"/>
              <a:t>q</a:t>
            </a:r>
            <a:r>
              <a:rPr lang="it-IT" sz="1700" dirty="0"/>
              <a:t>, invece, possono rivelare solo conferme:</a:t>
            </a:r>
          </a:p>
          <a:p>
            <a:pPr lvl="1"/>
            <a:r>
              <a:rPr lang="it-IT" sz="1700" dirty="0"/>
              <a:t>¬</a:t>
            </a:r>
            <a:r>
              <a:rPr lang="it-IT" sz="1700" dirty="0" err="1"/>
              <a:t>p</a:t>
            </a:r>
            <a:r>
              <a:rPr lang="it-IT" sz="1700" dirty="0" err="1">
                <a:latin typeface="ＭＳ ゴシック"/>
                <a:ea typeface="ＭＳ ゴシック"/>
                <a:cs typeface="ＭＳ ゴシック"/>
              </a:rPr>
              <a:t>∧</a:t>
            </a:r>
            <a:r>
              <a:rPr lang="it-IT" sz="1700" dirty="0" err="1"/>
              <a:t>q</a:t>
            </a:r>
            <a:r>
              <a:rPr lang="it-IT" sz="1700" dirty="0"/>
              <a:t>, ¬</a:t>
            </a:r>
            <a:r>
              <a:rPr lang="it-IT" sz="1700" dirty="0" err="1"/>
              <a:t>p</a:t>
            </a:r>
            <a:r>
              <a:rPr lang="it-IT" sz="1700" dirty="0">
                <a:latin typeface="ＭＳ ゴシック"/>
                <a:ea typeface="ＭＳ ゴシック"/>
                <a:cs typeface="ＭＳ ゴシック"/>
              </a:rPr>
              <a:t>∧</a:t>
            </a:r>
            <a:r>
              <a:rPr lang="it-IT" sz="1700" dirty="0"/>
              <a:t>¬</a:t>
            </a:r>
            <a:r>
              <a:rPr lang="it-IT" sz="1700" dirty="0" err="1"/>
              <a:t>q</a:t>
            </a:r>
            <a:r>
              <a:rPr lang="it-IT" sz="1700" dirty="0"/>
              <a:t>, </a:t>
            </a:r>
            <a:r>
              <a:rPr lang="it-IT" sz="1700" dirty="0" err="1"/>
              <a:t>p</a:t>
            </a:r>
            <a:r>
              <a:rPr lang="it-IT" sz="1700" dirty="0" err="1">
                <a:latin typeface="ＭＳ ゴシック"/>
                <a:ea typeface="ＭＳ ゴシック"/>
                <a:cs typeface="ＭＳ ゴシック"/>
              </a:rPr>
              <a:t>∧</a:t>
            </a:r>
            <a:r>
              <a:rPr lang="it-IT" sz="1700" dirty="0" err="1"/>
              <a:t>q</a:t>
            </a:r>
            <a:endParaRPr lang="it-IT" sz="1700" dirty="0"/>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Risultati degli studi originali</a:t>
            </a:r>
          </a:p>
        </p:txBody>
      </p:sp>
      <p:graphicFrame>
        <p:nvGraphicFramePr>
          <p:cNvPr id="5" name="Segnaposto contenuto 2">
            <a:extLst>
              <a:ext uri="{FF2B5EF4-FFF2-40B4-BE49-F238E27FC236}">
                <a16:creationId xmlns:a16="http://schemas.microsoft.com/office/drawing/2014/main" id="{7B4CB9ED-B756-4164-A324-A20DBDE38EE7}"/>
              </a:ext>
            </a:extLst>
          </p:cNvPr>
          <p:cNvGraphicFramePr>
            <a:graphicFrameLocks noGrp="1"/>
          </p:cNvGraphicFramePr>
          <p:nvPr>
            <p:ph idx="1"/>
            <p:extLst>
              <p:ext uri="{D42A27DB-BD31-4B8C-83A1-F6EECF244321}">
                <p14:modId xmlns:p14="http://schemas.microsoft.com/office/powerpoint/2010/main" val="381313742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lnSpc>
                <a:spcPct val="90000"/>
              </a:lnSpc>
            </a:pPr>
            <a:r>
              <a:rPr lang="it-IT" sz="3200" b="1">
                <a:solidFill>
                  <a:srgbClr val="FFFFFF"/>
                </a:solidFill>
              </a:rPr>
              <a:t>Esplorazione di casi positivi e mancata attenzione alle possibili falsificazioni</a:t>
            </a:r>
            <a:endParaRPr lang="it-IT" sz="3200">
              <a:solidFill>
                <a:srgbClr val="FFFFFF"/>
              </a:solidFill>
            </a:endParaRP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Scegliendo p e q, si opta per la ricerca di casi non solo “confermanti la regola”, ma isomorfi alla prima riga della tavola di verità: p </a:t>
            </a:r>
            <a:r>
              <a:rPr lang="it-IT" sz="1700">
                <a:latin typeface="ＭＳ ゴシック"/>
                <a:ea typeface="ＭＳ ゴシック"/>
                <a:cs typeface="ＭＳ ゴシック"/>
              </a:rPr>
              <a:t>∧</a:t>
            </a:r>
            <a:r>
              <a:rPr lang="it-IT" sz="1700"/>
              <a:t>q</a:t>
            </a:r>
          </a:p>
          <a:p>
            <a:pPr lvl="1"/>
            <a:r>
              <a:rPr lang="it-IT" sz="1700"/>
              <a:t>In una tavola di contingenza, sono i casi di tipo A</a:t>
            </a:r>
          </a:p>
          <a:p>
            <a:r>
              <a:rPr lang="it-IT" sz="1700"/>
              <a:t>L’omissione della carta ¬q indica che il partecipante non presta attenzione alle possibili </a:t>
            </a:r>
            <a:r>
              <a:rPr lang="it-IT" sz="1700" i="1"/>
              <a:t>falsificazioni</a:t>
            </a:r>
          </a:p>
          <a:p>
            <a:pPr lvl="1"/>
            <a:r>
              <a:rPr lang="it-IT" sz="1700"/>
              <a:t>concentrato sul tentativo di rinvenire carte con una D su un lato e un 3 sull’altro, non si rende conto che girando la carta 7 potrebbe rinvenire casi con la D su un lato, ma senza il 3 sull’altro lato</a:t>
            </a:r>
          </a:p>
          <a:p>
            <a:pPr lvl="1"/>
            <a:endParaRPr lang="it-IT" sz="1700"/>
          </a:p>
          <a:p>
            <a:r>
              <a:rPr lang="it-IT" sz="1700" b="1"/>
              <a:t>Questo pattern conferma quella preferenza per i casi positivi già osservata nel problema 2-4-6, e ne enfatizza l’associazione con il </a:t>
            </a:r>
            <a:r>
              <a:rPr lang="it-IT" sz="1700" b="1" i="1"/>
              <a:t>confirmation bias</a:t>
            </a:r>
            <a:endParaRPr lang="it-IT" sz="1700" b="1"/>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lnSpc>
                <a:spcPct val="90000"/>
              </a:lnSpc>
            </a:pPr>
            <a:r>
              <a:rPr lang="it-IT" sz="3200" b="1">
                <a:solidFill>
                  <a:srgbClr val="FFFFFF"/>
                </a:solidFill>
              </a:rPr>
              <a:t>L’esplorazione si basa sulle previsioni deduttive che il partecipante è in grado di compiere</a:t>
            </a:r>
            <a:r>
              <a:rPr lang="it-IT" sz="3200">
                <a:solidFill>
                  <a:srgbClr val="FFFFFF"/>
                </a:solidFill>
              </a:rPr>
              <a:t> </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i risultati indicano una vasta disponibilità dello schema </a:t>
            </a:r>
            <a:r>
              <a:rPr lang="it-IT" sz="1700" i="1"/>
              <a:t>modus ponens </a:t>
            </a:r>
          </a:p>
          <a:p>
            <a:pPr lvl="1"/>
            <a:r>
              <a:rPr lang="it-IT" sz="1700"/>
              <a:t>“Se D allora 3”; “giro D”; “dovrei trovare un 3” </a:t>
            </a:r>
          </a:p>
          <a:p>
            <a:r>
              <a:rPr lang="it-IT" sz="1700"/>
              <a:t>una maggior difficoltà dello schema </a:t>
            </a:r>
            <a:r>
              <a:rPr lang="it-IT" sz="1700" i="1"/>
              <a:t>modus tollens</a:t>
            </a:r>
          </a:p>
          <a:p>
            <a:pPr lvl="1"/>
            <a:r>
              <a:rPr lang="it-IT" sz="1700"/>
              <a:t>“Se D allora 3”; “giro 7 (non-3)”; “dovrei trovare una non-D”</a:t>
            </a:r>
          </a:p>
          <a:p>
            <a:r>
              <a:rPr lang="it-IT" sz="1700"/>
              <a:t>disponibilità intermedia dello schema fallace di affermazione del conseguente</a:t>
            </a:r>
          </a:p>
          <a:p>
            <a:pPr lvl="1"/>
            <a:r>
              <a:rPr lang="it-IT" sz="1700"/>
              <a:t>“Se D allora 3”; “giro 3”; “dovrei trovare una D”.</a:t>
            </a: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Video 8" descr="Immagine che contiene cielo, terra, esterni, giallo&#10;&#10;Descrizione generata automaticamente">
            <a:extLst>
              <a:ext uri="{FF2B5EF4-FFF2-40B4-BE49-F238E27FC236}">
                <a16:creationId xmlns:a16="http://schemas.microsoft.com/office/drawing/2014/main" id="{5611ED99-3296-45C1-93DA-1B0F5CBCF2B0}"/>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l="12610" r="12176" b="-1"/>
          <a:stretch>
            <a:fillRect/>
          </a:stretch>
        </p:blipFill>
        <p:spPr>
          <a:xfrm>
            <a:off x="-2285" y="10"/>
            <a:ext cx="9143999" cy="6857990"/>
          </a:xfrm>
          <a:prstGeom prst="rect">
            <a:avLst/>
          </a:prstGeom>
        </p:spPr>
      </p:pic>
      <p:sp>
        <p:nvSpPr>
          <p:cNvPr id="15" name="Rectangle 14">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9143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olo 3"/>
          <p:cNvSpPr>
            <a:spLocks noGrp="1"/>
          </p:cNvSpPr>
          <p:nvPr>
            <p:ph type="ctrTitle"/>
          </p:nvPr>
        </p:nvSpPr>
        <p:spPr>
          <a:xfrm>
            <a:off x="822960" y="325550"/>
            <a:ext cx="7543800" cy="3574778"/>
          </a:xfrm>
          <a:effectLst>
            <a:outerShdw blurRad="50800" dist="38100" dir="2700000" algn="tl" rotWithShape="0">
              <a:prstClr val="black">
                <a:alpha val="40000"/>
              </a:prstClr>
            </a:outerShdw>
          </a:effectLst>
        </p:spPr>
        <p:txBody>
          <a:bodyPr>
            <a:normAutofit/>
          </a:bodyPr>
          <a:lstStyle/>
          <a:p>
            <a:r>
              <a:rPr lang="it-IT" sz="4500" b="1">
                <a:solidFill>
                  <a:srgbClr val="FFFFFF"/>
                </a:solidFill>
              </a:rPr>
              <a:t>60 anni dopo</a:t>
            </a:r>
          </a:p>
        </p:txBody>
      </p:sp>
      <p:sp>
        <p:nvSpPr>
          <p:cNvPr id="7" name="Segnaposto testo 6"/>
          <p:cNvSpPr>
            <a:spLocks noGrp="1"/>
          </p:cNvSpPr>
          <p:nvPr>
            <p:ph type="subTitle" idx="1"/>
          </p:nvPr>
        </p:nvSpPr>
        <p:spPr>
          <a:xfrm>
            <a:off x="825038" y="4072043"/>
            <a:ext cx="7543800" cy="1282707"/>
          </a:xfrm>
          <a:effectLst>
            <a:outerShdw blurRad="50800" dist="38100" dir="2700000" algn="tl" rotWithShape="0">
              <a:prstClr val="black">
                <a:alpha val="40000"/>
              </a:prstClr>
            </a:outerShdw>
          </a:effectLst>
        </p:spPr>
        <p:txBody>
          <a:bodyPr>
            <a:normAutofit/>
          </a:bodyPr>
          <a:lstStyle/>
          <a:p>
            <a:pPr>
              <a:lnSpc>
                <a:spcPct val="90000"/>
              </a:lnSpc>
            </a:pPr>
            <a:r>
              <a:rPr lang="it-IT" sz="1800">
                <a:solidFill>
                  <a:srgbClr val="FFFFFF"/>
                </a:solidFill>
              </a:rPr>
              <a:t>Oggi i risultati di 60 anni di ricerche sulla psicologia del controllo di ipotesi sono descritti con linguaggio Bayesiano</a:t>
            </a:r>
          </a:p>
          <a:p>
            <a:pPr>
              <a:lnSpc>
                <a:spcPct val="90000"/>
              </a:lnSpc>
            </a:pPr>
            <a:endParaRPr lang="it-IT" sz="1800">
              <a:solidFill>
                <a:srgbClr val="FFFFFF"/>
              </a:solidFill>
            </a:endParaRPr>
          </a:p>
          <a:p>
            <a:pPr>
              <a:lnSpc>
                <a:spcPct val="90000"/>
              </a:lnSpc>
            </a:pPr>
            <a:r>
              <a:rPr lang="it-IT" sz="1800" b="1">
                <a:solidFill>
                  <a:srgbClr val="FFFFFF"/>
                </a:solidFill>
              </a:rPr>
              <a:t>Quali sono state le principali scoperte? </a:t>
            </a:r>
          </a:p>
        </p:txBody>
      </p:sp>
    </p:spTree>
  </p:cSld>
  <p:clrMapOvr>
    <a:masterClrMapping/>
  </p:clrMapOvr>
  <p:timing>
    <p:tnLst>
      <p:par>
        <p:cTn id="1" dur="indefinite" restart="never" nodeType="tmRoot">
          <p:childTnLst>
            <p:video>
              <p:cMediaNode mute="1">
                <p:cTn id="2" repeatCount="indefinite" fill="hold" display="0">
                  <p:stCondLst>
                    <p:cond delay="indefinite"/>
                  </p:stCondLst>
                </p:cTn>
                <p:tgtEl>
                  <p:spTgt spid="9"/>
                </p:tgtEl>
              </p:cMediaNode>
            </p:video>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a:solidFill>
                  <a:srgbClr val="FFFFFF"/>
                </a:solidFill>
              </a:rPr>
              <a:t>Due fasi nel controllo di ipotesi</a:t>
            </a:r>
          </a:p>
        </p:txBody>
      </p:sp>
      <p:graphicFrame>
        <p:nvGraphicFramePr>
          <p:cNvPr id="5" name="Segnaposto contenuto 2">
            <a:extLst>
              <a:ext uri="{FF2B5EF4-FFF2-40B4-BE49-F238E27FC236}">
                <a16:creationId xmlns:a16="http://schemas.microsoft.com/office/drawing/2014/main" id="{5B3DD26E-3D0A-41CB-89B2-8BB82E96ED14}"/>
              </a:ext>
            </a:extLst>
          </p:cNvPr>
          <p:cNvGraphicFramePr>
            <a:graphicFrameLocks noGrp="1"/>
          </p:cNvGraphicFramePr>
          <p:nvPr>
            <p:ph idx="1"/>
            <p:extLst>
              <p:ext uri="{D42A27DB-BD31-4B8C-83A1-F6EECF244321}">
                <p14:modId xmlns:p14="http://schemas.microsoft.com/office/powerpoint/2010/main" val="4164415768"/>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dirty="0">
                <a:solidFill>
                  <a:srgbClr val="FFFFFF"/>
                </a:solidFill>
              </a:rPr>
              <a:t>Test di ipotesi</a:t>
            </a:r>
          </a:p>
        </p:txBody>
      </p:sp>
      <p:graphicFrame>
        <p:nvGraphicFramePr>
          <p:cNvPr id="5" name="Segnaposto contenuto 2">
            <a:extLst>
              <a:ext uri="{FF2B5EF4-FFF2-40B4-BE49-F238E27FC236}">
                <a16:creationId xmlns:a16="http://schemas.microsoft.com/office/drawing/2014/main" id="{7730DA6B-1E21-4F60-B931-FE655DE22505}"/>
              </a:ext>
            </a:extLst>
          </p:cNvPr>
          <p:cNvGraphicFramePr>
            <a:graphicFrameLocks noGrp="1"/>
          </p:cNvGraphicFramePr>
          <p:nvPr>
            <p:ph idx="1"/>
            <p:extLst>
              <p:ext uri="{D42A27DB-BD31-4B8C-83A1-F6EECF244321}">
                <p14:modId xmlns:p14="http://schemas.microsoft.com/office/powerpoint/2010/main" val="4228551064"/>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r>
              <a:rPr lang="it-IT" sz="3500">
                <a:solidFill>
                  <a:srgbClr val="FFFFFF"/>
                </a:solidFill>
              </a:rPr>
              <a:t>Strategie di esplorazione</a:t>
            </a:r>
          </a:p>
        </p:txBody>
      </p:sp>
      <p:graphicFrame>
        <p:nvGraphicFramePr>
          <p:cNvPr id="5" name="Segnaposto contenuto 2">
            <a:extLst>
              <a:ext uri="{FF2B5EF4-FFF2-40B4-BE49-F238E27FC236}">
                <a16:creationId xmlns:a16="http://schemas.microsoft.com/office/drawing/2014/main" id="{11E360DC-9F0E-4720-B1D3-66A0FD58127F}"/>
              </a:ext>
            </a:extLst>
          </p:cNvPr>
          <p:cNvGraphicFramePr>
            <a:graphicFrameLocks noGrp="1"/>
          </p:cNvGraphicFramePr>
          <p:nvPr>
            <p:ph idx="1"/>
            <p:extLst>
              <p:ext uri="{D42A27DB-BD31-4B8C-83A1-F6EECF244321}">
                <p14:modId xmlns:p14="http://schemas.microsoft.com/office/powerpoint/2010/main" val="1299998749"/>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1028697" y="348865"/>
            <a:ext cx="7533018" cy="877729"/>
          </a:xfrm>
        </p:spPr>
        <p:txBody>
          <a:bodyPr anchor="ctr">
            <a:normAutofit/>
          </a:bodyPr>
          <a:lstStyle/>
          <a:p>
            <a:pPr>
              <a:lnSpc>
                <a:spcPct val="90000"/>
              </a:lnSpc>
            </a:pPr>
            <a:r>
              <a:rPr lang="it-IT" sz="3000">
                <a:solidFill>
                  <a:srgbClr val="FFFFFF"/>
                </a:solidFill>
              </a:rPr>
              <a:t>Parametri che descrivono un test dicotomico</a:t>
            </a:r>
          </a:p>
        </p:txBody>
      </p:sp>
      <p:graphicFrame>
        <p:nvGraphicFramePr>
          <p:cNvPr id="6" name="Segnaposto contenuto 2">
            <a:extLst>
              <a:ext uri="{FF2B5EF4-FFF2-40B4-BE49-F238E27FC236}">
                <a16:creationId xmlns:a16="http://schemas.microsoft.com/office/drawing/2014/main" id="{808B76CC-E175-4AD8-A5C5-18C7131A4021}"/>
              </a:ext>
            </a:extLst>
          </p:cNvPr>
          <p:cNvGraphicFramePr>
            <a:graphicFrameLocks noGrp="1"/>
          </p:cNvGraphicFramePr>
          <p:nvPr>
            <p:ph idx="1"/>
            <p:extLst>
              <p:ext uri="{D42A27DB-BD31-4B8C-83A1-F6EECF244321}">
                <p14:modId xmlns:p14="http://schemas.microsoft.com/office/powerpoint/2010/main" val="3521707522"/>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28554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olo 1"/>
          <p:cNvSpPr>
            <a:spLocks noGrp="1"/>
          </p:cNvSpPr>
          <p:nvPr>
            <p:ph type="title"/>
          </p:nvPr>
        </p:nvSpPr>
        <p:spPr>
          <a:xfrm>
            <a:off x="596356" y="479990"/>
            <a:ext cx="2704055" cy="1325563"/>
          </a:xfrm>
        </p:spPr>
        <p:txBody>
          <a:bodyPr>
            <a:normAutofit/>
          </a:bodyPr>
          <a:lstStyle/>
          <a:p>
            <a:pPr algn="r"/>
            <a:r>
              <a:rPr lang="it-IT" sz="2100">
                <a:solidFill>
                  <a:schemeClr val="bg1"/>
                </a:solidFill>
              </a:rPr>
              <a:t>Expected Support (diagnosticità attesa)</a:t>
            </a:r>
          </a:p>
        </p:txBody>
      </p:sp>
      <p:cxnSp>
        <p:nvCxnSpPr>
          <p:cNvPr id="12" name="Straight Connector 11">
            <a:extLst>
              <a:ext uri="{FF2B5EF4-FFF2-40B4-BE49-F238E27FC236}">
                <a16:creationId xmlns:a16="http://schemas.microsoft.com/office/drawing/2014/main" id="{CE272F12-AF86-441A-BC1B-C014BBBF85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479748" y="685571"/>
            <a:ext cx="0" cy="914400"/>
          </a:xfrm>
          <a:prstGeom prst="line">
            <a:avLst/>
          </a:prstGeom>
          <a:ln w="19050">
            <a:solidFill>
              <a:schemeClr val="bg1">
                <a:alpha val="70000"/>
              </a:schemeClr>
            </a:solidFill>
          </a:ln>
        </p:spPr>
        <p:style>
          <a:lnRef idx="1">
            <a:schemeClr val="accent1"/>
          </a:lnRef>
          <a:fillRef idx="0">
            <a:schemeClr val="accent1"/>
          </a:fillRef>
          <a:effectRef idx="0">
            <a:schemeClr val="accent1"/>
          </a:effectRef>
          <a:fontRef idx="minor">
            <a:schemeClr val="tx1"/>
          </a:fontRef>
        </p:style>
      </p:cxnSp>
      <p:sp>
        <p:nvSpPr>
          <p:cNvPr id="3" name="Segnaposto contenuto 2"/>
          <p:cNvSpPr>
            <a:spLocks noGrp="1"/>
          </p:cNvSpPr>
          <p:nvPr>
            <p:ph idx="1"/>
          </p:nvPr>
        </p:nvSpPr>
        <p:spPr>
          <a:xfrm>
            <a:off x="3896767" y="1460271"/>
            <a:ext cx="4884199" cy="1461780"/>
          </a:xfrm>
        </p:spPr>
        <p:txBody>
          <a:bodyPr anchor="ctr">
            <a:normAutofit fontScale="85000" lnSpcReduction="10000"/>
          </a:bodyPr>
          <a:lstStyle/>
          <a:p>
            <a:r>
              <a:rPr lang="it-IT" sz="2800" dirty="0">
                <a:solidFill>
                  <a:schemeClr val="bg1"/>
                </a:solidFill>
              </a:rPr>
              <a:t>ES misura l’utilità logica di un test. </a:t>
            </a:r>
          </a:p>
          <a:p>
            <a:r>
              <a:rPr lang="it-IT" sz="2800" dirty="0">
                <a:solidFill>
                  <a:schemeClr val="bg1"/>
                </a:solidFill>
              </a:rPr>
              <a:t>È la media della forza diagnostica delle sue due risposte</a:t>
            </a:r>
          </a:p>
          <a:p>
            <a:endParaRPr lang="it-IT" sz="2800" dirty="0">
              <a:solidFill>
                <a:schemeClr val="bg1"/>
              </a:solidFill>
            </a:endParaRPr>
          </a:p>
          <a:p>
            <a:endParaRPr lang="it-IT" sz="1600" dirty="0">
              <a:solidFill>
                <a:schemeClr val="bg1"/>
              </a:solidFill>
            </a:endParaRPr>
          </a:p>
          <a:p>
            <a:endParaRPr lang="it-IT" sz="1600" dirty="0">
              <a:solidFill>
                <a:schemeClr val="bg1"/>
              </a:solidFill>
            </a:endParaRPr>
          </a:p>
          <a:p>
            <a:pPr marL="0" indent="0">
              <a:buNone/>
            </a:pPr>
            <a:endParaRPr lang="it-IT" sz="1600" dirty="0">
              <a:solidFill>
                <a:schemeClr val="bg1"/>
              </a:solidFill>
            </a:endParaRPr>
          </a:p>
          <a:p>
            <a:endParaRPr lang="it-IT" sz="1600" dirty="0">
              <a:solidFill>
                <a:schemeClr val="bg1"/>
              </a:solidFill>
            </a:endParaRPr>
          </a:p>
          <a:p>
            <a:endParaRPr lang="it-IT" sz="1600" dirty="0">
              <a:solidFill>
                <a:schemeClr val="bg1"/>
              </a:solidFill>
            </a:endParaRPr>
          </a:p>
        </p:txBody>
      </p:sp>
      <p:pic>
        <p:nvPicPr>
          <p:cNvPr id="5" name="Immagine 4">
            <a:extLst>
              <a:ext uri="{FF2B5EF4-FFF2-40B4-BE49-F238E27FC236}">
                <a16:creationId xmlns:a16="http://schemas.microsoft.com/office/drawing/2014/main" id="{83C6476E-804D-1143-BD30-6F8F75E3C189}"/>
              </a:ext>
            </a:extLst>
          </p:cNvPr>
          <p:cNvPicPr>
            <a:picLocks noChangeAspect="1"/>
          </p:cNvPicPr>
          <p:nvPr/>
        </p:nvPicPr>
        <p:blipFill>
          <a:blip r:embed="rId3"/>
          <a:stretch>
            <a:fillRect/>
          </a:stretch>
        </p:blipFill>
        <p:spPr>
          <a:xfrm>
            <a:off x="596356" y="3265824"/>
            <a:ext cx="7946933" cy="1211907"/>
          </a:xfrm>
          <a:prstGeom prst="rect">
            <a:avLst/>
          </a:prstGeom>
        </p:spPr>
      </p:pic>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9">
            <a:extLst>
              <a:ext uri="{FF2B5EF4-FFF2-40B4-BE49-F238E27FC236}">
                <a16:creationId xmlns:a16="http://schemas.microsoft.com/office/drawing/2014/main" id="{D4D28E87-62D2-4602-B72F-5F74AA236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506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4241E3A4-9ED7-7D4B-AE18-6D1D3D5A863E}"/>
              </a:ext>
            </a:extLst>
          </p:cNvPr>
          <p:cNvSpPr>
            <a:spLocks noGrp="1"/>
          </p:cNvSpPr>
          <p:nvPr>
            <p:ph type="title"/>
          </p:nvPr>
        </p:nvSpPr>
        <p:spPr>
          <a:xfrm>
            <a:off x="628649" y="291090"/>
            <a:ext cx="7886699" cy="932688"/>
          </a:xfrm>
        </p:spPr>
        <p:txBody>
          <a:bodyPr vert="horz" lIns="91440" tIns="45720" rIns="91440" bIns="45720" rtlCol="0" anchor="b">
            <a:normAutofit/>
          </a:bodyPr>
          <a:lstStyle/>
          <a:p>
            <a:pPr defTabSz="914400">
              <a:lnSpc>
                <a:spcPct val="90000"/>
              </a:lnSpc>
            </a:pPr>
            <a:r>
              <a:rPr lang="en-US" sz="4700" kern="1200">
                <a:solidFill>
                  <a:schemeClr val="bg1"/>
                </a:solidFill>
                <a:latin typeface="+mj-lt"/>
                <a:ea typeface="+mj-ea"/>
                <a:cs typeface="+mj-cs"/>
              </a:rPr>
              <a:t>Skov e Sherman (1986)</a:t>
            </a:r>
          </a:p>
        </p:txBody>
      </p:sp>
      <p:pic>
        <p:nvPicPr>
          <p:cNvPr id="4" name="Immagine 3" descr="Immagine che contiene tavolo&#10;&#10;Descrizione generata automaticamente">
            <a:extLst>
              <a:ext uri="{FF2B5EF4-FFF2-40B4-BE49-F238E27FC236}">
                <a16:creationId xmlns:a16="http://schemas.microsoft.com/office/drawing/2014/main" id="{A4955BEE-2E0D-F2A9-3375-AECB33C70BAE}"/>
              </a:ext>
            </a:extLst>
          </p:cNvPr>
          <p:cNvPicPr>
            <a:picLocks noChangeAspect="1"/>
          </p:cNvPicPr>
          <p:nvPr/>
        </p:nvPicPr>
        <p:blipFill>
          <a:blip r:embed="rId3"/>
          <a:stretch>
            <a:fillRect/>
          </a:stretch>
        </p:blipFill>
        <p:spPr>
          <a:xfrm>
            <a:off x="-1" y="2164301"/>
            <a:ext cx="8940173" cy="4338283"/>
          </a:xfrm>
          <a:prstGeom prst="rect">
            <a:avLst/>
          </a:prstGeom>
        </p:spPr>
      </p:pic>
      <p:sp>
        <p:nvSpPr>
          <p:cNvPr id="7" name="Segnaposto contenuto 6">
            <a:extLst>
              <a:ext uri="{FF2B5EF4-FFF2-40B4-BE49-F238E27FC236}">
                <a16:creationId xmlns:a16="http://schemas.microsoft.com/office/drawing/2014/main" id="{37F2CF1B-BACA-B321-0001-13EABD238299}"/>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778768898"/>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 name="Rectangle 56">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3" name="Picture 52" descr="Immagine che contiene sfocatura&#10;&#10;Descrizione generata automaticamente">
            <a:extLst>
              <a:ext uri="{FF2B5EF4-FFF2-40B4-BE49-F238E27FC236}">
                <a16:creationId xmlns:a16="http://schemas.microsoft.com/office/drawing/2014/main" id="{AF8DFD20-7BB0-460A-8CB9-63AC0B6BEFBD}"/>
              </a:ext>
            </a:extLst>
          </p:cNvPr>
          <p:cNvPicPr>
            <a:picLocks noChangeAspect="1"/>
          </p:cNvPicPr>
          <p:nvPr/>
        </p:nvPicPr>
        <p:blipFill rotWithShape="1">
          <a:blip r:embed="rId3">
            <a:alphaModFix amt="35000"/>
          </a:blip>
          <a:srcRect l="4358" r="6640" b="-1"/>
          <a:stretch/>
        </p:blipFill>
        <p:spPr>
          <a:xfrm>
            <a:off x="0" y="10"/>
            <a:ext cx="9143980" cy="6857990"/>
          </a:xfrm>
          <a:prstGeom prst="rect">
            <a:avLst/>
          </a:prstGeom>
        </p:spPr>
      </p:pic>
      <p:sp>
        <p:nvSpPr>
          <p:cNvPr id="2" name="Titolo 1"/>
          <p:cNvSpPr>
            <a:spLocks noGrp="1"/>
          </p:cNvSpPr>
          <p:nvPr>
            <p:ph type="title"/>
          </p:nvPr>
        </p:nvSpPr>
        <p:spPr>
          <a:xfrm>
            <a:off x="628650" y="365125"/>
            <a:ext cx="7886700" cy="1325563"/>
          </a:xfrm>
        </p:spPr>
        <p:txBody>
          <a:bodyPr>
            <a:normAutofit/>
          </a:bodyPr>
          <a:lstStyle/>
          <a:p>
            <a:pPr>
              <a:lnSpc>
                <a:spcPct val="90000"/>
              </a:lnSpc>
            </a:pPr>
            <a:r>
              <a:rPr lang="it-IT" dirty="0">
                <a:solidFill>
                  <a:srgbClr val="FFFFFF"/>
                </a:solidFill>
              </a:rPr>
              <a:t>Tre dimensioni per classificare i tipi di test</a:t>
            </a:r>
          </a:p>
        </p:txBody>
      </p:sp>
      <p:graphicFrame>
        <p:nvGraphicFramePr>
          <p:cNvPr id="22" name="Segnaposto contenuto 4">
            <a:extLst>
              <a:ext uri="{FF2B5EF4-FFF2-40B4-BE49-F238E27FC236}">
                <a16:creationId xmlns:a16="http://schemas.microsoft.com/office/drawing/2014/main" id="{EA01BB85-F112-4B80-816E-A6830FAA6655}"/>
              </a:ext>
            </a:extLst>
          </p:cNvPr>
          <p:cNvGraphicFramePr>
            <a:graphicFrameLocks noGrp="1"/>
          </p:cNvGraphicFramePr>
          <p:nvPr>
            <p:ph idx="1"/>
            <p:extLst>
              <p:ext uri="{D42A27DB-BD31-4B8C-83A1-F6EECF244321}">
                <p14:modId xmlns:p14="http://schemas.microsoft.com/office/powerpoint/2010/main" val="1719218504"/>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overrideClrMapping bg1="dk1" tx1="lt1" bg2="dk2" tx2="lt2" accent1="accent1" accent2="accent2" accent3="accent3" accent4="accent4" accent5="accent5" accent6="accent6" hlink="hlink" folHlink="folHlink"/>
  </p:clrMapOvr>
</p:sld>
</file>

<file path=ppt/slides/slide1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9487E91-728E-4A19-BDD7-43F377C371EB}"/>
              </a:ext>
            </a:extLst>
          </p:cNvPr>
          <p:cNvPicPr>
            <a:picLocks noChangeAspect="1"/>
          </p:cNvPicPr>
          <p:nvPr/>
        </p:nvPicPr>
        <p:blipFill rotWithShape="1">
          <a:blip r:embed="rId2">
            <a:alphaModFix amt="35000"/>
          </a:blip>
          <a:srcRect r="10999" b="-1"/>
          <a:stretch/>
        </p:blipFill>
        <p:spPr>
          <a:xfrm>
            <a:off x="20" y="10"/>
            <a:ext cx="9143980" cy="6857990"/>
          </a:xfrm>
          <a:prstGeom prst="rect">
            <a:avLst/>
          </a:prstGeom>
        </p:spPr>
      </p:pic>
      <p:sp>
        <p:nvSpPr>
          <p:cNvPr id="2" name="Titolo 1"/>
          <p:cNvSpPr>
            <a:spLocks noGrp="1"/>
          </p:cNvSpPr>
          <p:nvPr>
            <p:ph type="title"/>
          </p:nvPr>
        </p:nvSpPr>
        <p:spPr>
          <a:xfrm>
            <a:off x="628650" y="365125"/>
            <a:ext cx="7886700" cy="1325563"/>
          </a:xfrm>
        </p:spPr>
        <p:txBody>
          <a:bodyPr>
            <a:normAutofit/>
          </a:bodyPr>
          <a:lstStyle/>
          <a:p>
            <a:pPr>
              <a:lnSpc>
                <a:spcPct val="90000"/>
              </a:lnSpc>
            </a:pPr>
            <a:r>
              <a:rPr lang="it-IT">
                <a:solidFill>
                  <a:srgbClr val="FFFFFF"/>
                </a:solidFill>
              </a:rPr>
              <a:t>I tre fattori che guidano l’esplorazione</a:t>
            </a:r>
          </a:p>
        </p:txBody>
      </p:sp>
      <p:graphicFrame>
        <p:nvGraphicFramePr>
          <p:cNvPr id="5" name="Segnaposto contenuto 2">
            <a:extLst>
              <a:ext uri="{FF2B5EF4-FFF2-40B4-BE49-F238E27FC236}">
                <a16:creationId xmlns:a16="http://schemas.microsoft.com/office/drawing/2014/main" id="{40F46ED3-4B65-4DE7-AD3D-C1F8883E2CA2}"/>
              </a:ext>
            </a:extLst>
          </p:cNvPr>
          <p:cNvGraphicFramePr>
            <a:graphicFrameLocks noGrp="1"/>
          </p:cNvGraphicFramePr>
          <p:nvPr>
            <p:ph idx="1"/>
            <p:extLst>
              <p:ext uri="{D42A27DB-BD31-4B8C-83A1-F6EECF244321}">
                <p14:modId xmlns:p14="http://schemas.microsoft.com/office/powerpoint/2010/main" val="2644293825"/>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071BFDD2-8356-4738-8452-8CF6A9843603}"/>
              </a:ext>
            </a:extLst>
          </p:cNvPr>
          <p:cNvPicPr>
            <a:picLocks noChangeAspect="1"/>
          </p:cNvPicPr>
          <p:nvPr/>
        </p:nvPicPr>
        <p:blipFill rotWithShape="1">
          <a:blip r:embed="rId2">
            <a:alphaModFix amt="35000"/>
          </a:blip>
          <a:srcRect l="8515" r="2484" b="-1"/>
          <a:stretch/>
        </p:blipFill>
        <p:spPr>
          <a:xfrm>
            <a:off x="20" y="533410"/>
            <a:ext cx="9143980" cy="6857990"/>
          </a:xfrm>
          <a:prstGeom prst="rect">
            <a:avLst/>
          </a:prstGeom>
        </p:spPr>
      </p:pic>
      <p:sp>
        <p:nvSpPr>
          <p:cNvPr id="2" name="Titolo 1"/>
          <p:cNvSpPr>
            <a:spLocks noGrp="1"/>
          </p:cNvSpPr>
          <p:nvPr>
            <p:ph type="title"/>
          </p:nvPr>
        </p:nvSpPr>
        <p:spPr>
          <a:xfrm>
            <a:off x="628650" y="365125"/>
            <a:ext cx="7886700" cy="1325563"/>
          </a:xfrm>
        </p:spPr>
        <p:txBody>
          <a:bodyPr>
            <a:normAutofit/>
          </a:bodyPr>
          <a:lstStyle/>
          <a:p>
            <a:r>
              <a:rPr lang="it-IT">
                <a:solidFill>
                  <a:srgbClr val="FFFFFF"/>
                </a:solidFill>
              </a:rPr>
              <a:t>Sensibilità all’ES</a:t>
            </a:r>
          </a:p>
        </p:txBody>
      </p:sp>
      <p:graphicFrame>
        <p:nvGraphicFramePr>
          <p:cNvPr id="5" name="Segnaposto contenuto 2">
            <a:extLst>
              <a:ext uri="{FF2B5EF4-FFF2-40B4-BE49-F238E27FC236}">
                <a16:creationId xmlns:a16="http://schemas.microsoft.com/office/drawing/2014/main" id="{F9C00B06-425C-44F8-8DB3-D1876A1F83CD}"/>
              </a:ext>
            </a:extLst>
          </p:cNvPr>
          <p:cNvGraphicFramePr>
            <a:graphicFrameLocks noGrp="1"/>
          </p:cNvGraphicFramePr>
          <p:nvPr>
            <p:ph idx="1"/>
            <p:extLst>
              <p:ext uri="{D42A27DB-BD31-4B8C-83A1-F6EECF244321}">
                <p14:modId xmlns:p14="http://schemas.microsoft.com/office/powerpoint/2010/main" val="3439876798"/>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F96F9DF-7D20-4A22-8E58-5C8B013D0EC7}"/>
              </a:ext>
            </a:extLst>
          </p:cNvPr>
          <p:cNvPicPr>
            <a:picLocks noChangeAspect="1"/>
          </p:cNvPicPr>
          <p:nvPr/>
        </p:nvPicPr>
        <p:blipFill rotWithShape="1">
          <a:blip r:embed="rId2">
            <a:alphaModFix amt="35000"/>
          </a:blip>
          <a:srcRect l="11000" r="-1" b="-1"/>
          <a:stretch/>
        </p:blipFill>
        <p:spPr>
          <a:xfrm>
            <a:off x="20" y="10"/>
            <a:ext cx="9143980" cy="6857990"/>
          </a:xfrm>
          <a:prstGeom prst="rect">
            <a:avLst/>
          </a:prstGeom>
        </p:spPr>
      </p:pic>
      <p:sp>
        <p:nvSpPr>
          <p:cNvPr id="2" name="Titolo 1"/>
          <p:cNvSpPr>
            <a:spLocks noGrp="1"/>
          </p:cNvSpPr>
          <p:nvPr>
            <p:ph type="title"/>
          </p:nvPr>
        </p:nvSpPr>
        <p:spPr>
          <a:xfrm>
            <a:off x="628650" y="365125"/>
            <a:ext cx="7886700" cy="1325563"/>
          </a:xfrm>
        </p:spPr>
        <p:txBody>
          <a:bodyPr>
            <a:normAutofit/>
          </a:bodyPr>
          <a:lstStyle/>
          <a:p>
            <a:r>
              <a:rPr lang="it-IT">
                <a:solidFill>
                  <a:srgbClr val="FFFFFF"/>
                </a:solidFill>
              </a:rPr>
              <a:t>Preferenza per i test positivi</a:t>
            </a:r>
          </a:p>
        </p:txBody>
      </p:sp>
      <p:graphicFrame>
        <p:nvGraphicFramePr>
          <p:cNvPr id="5" name="Segnaposto contenuto 2">
            <a:extLst>
              <a:ext uri="{FF2B5EF4-FFF2-40B4-BE49-F238E27FC236}">
                <a16:creationId xmlns:a16="http://schemas.microsoft.com/office/drawing/2014/main" id="{0A3E3AE3-CFCB-4140-8A8C-DC43CC7116AC}"/>
              </a:ext>
            </a:extLst>
          </p:cNvPr>
          <p:cNvGraphicFramePr>
            <a:graphicFrameLocks noGrp="1"/>
          </p:cNvGraphicFramePr>
          <p:nvPr>
            <p:ph idx="1"/>
            <p:extLst>
              <p:ext uri="{D42A27DB-BD31-4B8C-83A1-F6EECF244321}">
                <p14:modId xmlns:p14="http://schemas.microsoft.com/office/powerpoint/2010/main" val="1671113423"/>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sld>
</file>

<file path=ppt/slides/slide1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Controllo positivo e “selezione ottimale” di informazioni</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dirty="0"/>
              <a:t>in situazioni in cui le ipotesi che esploriamo sono specifiche e circoscritte</a:t>
            </a:r>
          </a:p>
          <a:p>
            <a:r>
              <a:rPr lang="it-IT" sz="1700" dirty="0"/>
              <a:t>e lo sono anche le regole che è nostro obiettivo controllare</a:t>
            </a:r>
          </a:p>
          <a:p>
            <a:pPr lvl="1"/>
            <a:r>
              <a:rPr lang="it-IT" sz="1700" dirty="0"/>
              <a:t>“assunti di rarità”</a:t>
            </a:r>
          </a:p>
          <a:p>
            <a:r>
              <a:rPr lang="it-IT" sz="1700" dirty="0"/>
              <a:t>attenersi a uno stile di controllo positivo (cioè esplorare quei pochi casi positivi congruenti con le ipotesi) </a:t>
            </a:r>
            <a:r>
              <a:rPr lang="it-IT" sz="1700" b="1" dirty="0"/>
              <a:t>ottimizza </a:t>
            </a:r>
            <a:r>
              <a:rPr lang="it-IT" sz="1700" dirty="0"/>
              <a:t>la quantità di informazioni raccolte durante l’esplorazione</a:t>
            </a: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3E47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Segnaposto contenuto 4" descr="Immagine che contiene testo&#10;&#10;Descrizione generata automaticamente">
            <a:extLst>
              <a:ext uri="{FF2B5EF4-FFF2-40B4-BE49-F238E27FC236}">
                <a16:creationId xmlns:a16="http://schemas.microsoft.com/office/drawing/2014/main" id="{F6BD31BB-2481-BA49-A856-F489786B75A9}"/>
              </a:ext>
            </a:extLst>
          </p:cNvPr>
          <p:cNvPicPr>
            <a:picLocks noGrp="1" noChangeAspect="1"/>
          </p:cNvPicPr>
          <p:nvPr>
            <p:ph idx="1"/>
          </p:nvPr>
        </p:nvPicPr>
        <p:blipFill>
          <a:blip r:embed="rId3"/>
          <a:stretch>
            <a:fillRect/>
          </a:stretch>
        </p:blipFill>
        <p:spPr>
          <a:xfrm>
            <a:off x="482600" y="1496759"/>
            <a:ext cx="8178799" cy="3864482"/>
          </a:xfrm>
          <a:prstGeom prst="rect">
            <a:avLst/>
          </a:prstGeom>
        </p:spPr>
      </p:pic>
    </p:spTree>
    <p:extLst>
      <p:ext uri="{BB962C8B-B14F-4D97-AF65-F5344CB8AC3E}">
        <p14:creationId xmlns:p14="http://schemas.microsoft.com/office/powerpoint/2010/main" val="3708064170"/>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Controllo positivo e ipotesi iperspecifiche</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Ogni volta che l’ipotesi controllata comprende le caratteristiche sufficienti a soddisfare la regola da scoprire, ma ne aggiunge altre irrilevanti, lo stile di controllo positivo causa un aumento delle conferme rinvenute</a:t>
            </a:r>
          </a:p>
          <a:p>
            <a:r>
              <a:rPr lang="it-IT" sz="1700"/>
              <a:t>Provocando la tendenza alla conferma dell’ipotesi</a:t>
            </a:r>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1" y="0"/>
            <a:ext cx="9143999"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642"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1"/>
            <a:ext cx="9144001"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524784" y="248038"/>
            <a:ext cx="5297791" cy="1159200"/>
          </a:xfrm>
        </p:spPr>
        <p:txBody>
          <a:bodyPr vert="horz" lIns="91440" tIns="45720" rIns="91440" bIns="45720" rtlCol="0" anchor="ctr">
            <a:normAutofit/>
          </a:bodyPr>
          <a:lstStyle/>
          <a:p>
            <a:pPr algn="l" defTabSz="914400">
              <a:lnSpc>
                <a:spcPct val="90000"/>
              </a:lnSpc>
            </a:pPr>
            <a:r>
              <a:rPr lang="en-US" sz="3500" kern="1200">
                <a:solidFill>
                  <a:srgbClr val="FFFFFF"/>
                </a:solidFill>
                <a:latin typeface="+mj-lt"/>
                <a:ea typeface="+mj-ea"/>
                <a:cs typeface="+mj-cs"/>
              </a:rPr>
              <a:t>Klayman e Ha (1987)</a:t>
            </a:r>
          </a:p>
        </p:txBody>
      </p:sp>
      <p:pic>
        <p:nvPicPr>
          <p:cNvPr id="5" name="Immagine 4">
            <a:extLst>
              <a:ext uri="{FF2B5EF4-FFF2-40B4-BE49-F238E27FC236}">
                <a16:creationId xmlns:a16="http://schemas.microsoft.com/office/drawing/2014/main" id="{A1CA0551-0571-D04B-A0B6-15E32FB76DD2}"/>
              </a:ext>
            </a:extLst>
          </p:cNvPr>
          <p:cNvPicPr>
            <a:picLocks noChangeAspect="1"/>
          </p:cNvPicPr>
          <p:nvPr/>
        </p:nvPicPr>
        <p:blipFill>
          <a:blip r:embed="rId3"/>
          <a:stretch>
            <a:fillRect/>
          </a:stretch>
        </p:blipFill>
        <p:spPr>
          <a:xfrm>
            <a:off x="324168" y="2206512"/>
            <a:ext cx="8495662" cy="3971721"/>
          </a:xfrm>
          <a:prstGeom prst="rect">
            <a:avLst/>
          </a:prstGeom>
        </p:spPr>
      </p:pic>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000">
                <a:solidFill>
                  <a:srgbClr val="FFFFFF"/>
                </a:solidFill>
              </a:rPr>
              <a:t>Conseguenza pratiche</a:t>
            </a:r>
          </a:p>
        </p:txBody>
      </p:sp>
      <p:graphicFrame>
        <p:nvGraphicFramePr>
          <p:cNvPr id="5" name="Segnaposto contenuto 2">
            <a:extLst>
              <a:ext uri="{FF2B5EF4-FFF2-40B4-BE49-F238E27FC236}">
                <a16:creationId xmlns:a16="http://schemas.microsoft.com/office/drawing/2014/main" id="{BBDACDAF-E41B-4B1C-AC4E-8F7B4FECFB05}"/>
              </a:ext>
            </a:extLst>
          </p:cNvPr>
          <p:cNvGraphicFramePr>
            <a:graphicFrameLocks noGrp="1"/>
          </p:cNvGraphicFramePr>
          <p:nvPr>
            <p:ph idx="1"/>
            <p:extLst>
              <p:ext uri="{D42A27DB-BD31-4B8C-83A1-F6EECF244321}">
                <p14:modId xmlns:p14="http://schemas.microsoft.com/office/powerpoint/2010/main" val="1577217466"/>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Controllo positivo e acquiescenza</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L’acquiescenza è la tendenza a dire “sì”, invece di “no” o “non so”, in alcuni contesti sociali, per esempio:</a:t>
            </a:r>
          </a:p>
          <a:p>
            <a:pPr lvl="1"/>
            <a:r>
              <a:rPr lang="it-IT" sz="1700"/>
              <a:t>Quando percepiamo che la persona che ci pone le domande ha un potere e uno </a:t>
            </a:r>
            <a:r>
              <a:rPr lang="it-IT" sz="1700" i="1"/>
              <a:t>status superiore al </a:t>
            </a:r>
            <a:r>
              <a:rPr lang="it-IT" sz="1700"/>
              <a:t>nostro (un giudice, un agente di pubblica sicurezza, un medico) </a:t>
            </a:r>
          </a:p>
          <a:p>
            <a:pPr lvl="1"/>
            <a:r>
              <a:rPr lang="it-IT" sz="1700"/>
              <a:t>Quando percepiamo che chi pone le domande potrebbe nuocerci se forniamo risposte contrarie alle sue aspettative</a:t>
            </a: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2700">
                <a:solidFill>
                  <a:srgbClr val="FFFFFF"/>
                </a:solidFill>
              </a:rPr>
              <a:t>Esiti dell’interazione</a:t>
            </a:r>
          </a:p>
        </p:txBody>
      </p:sp>
      <p:graphicFrame>
        <p:nvGraphicFramePr>
          <p:cNvPr id="5" name="Segnaposto contenuto 2">
            <a:extLst>
              <a:ext uri="{FF2B5EF4-FFF2-40B4-BE49-F238E27FC236}">
                <a16:creationId xmlns:a16="http://schemas.microsoft.com/office/drawing/2014/main" id="{9263B786-27D1-445A-80E7-7CF3B97E3A6F}"/>
              </a:ext>
            </a:extLst>
          </p:cNvPr>
          <p:cNvGraphicFramePr>
            <a:graphicFrameLocks noGrp="1"/>
          </p:cNvGraphicFramePr>
          <p:nvPr>
            <p:ph idx="1"/>
            <p:extLst>
              <p:ext uri="{D42A27DB-BD31-4B8C-83A1-F6EECF244321}">
                <p14:modId xmlns:p14="http://schemas.microsoft.com/office/powerpoint/2010/main" val="263372310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Preferenza per i test estremi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Significativa tendenza a preferire test estremi, rispetto ai simmetrici e agli asimmetrici confermanti (a parità di positività)</a:t>
            </a:r>
          </a:p>
          <a:p>
            <a:r>
              <a:rPr lang="it-IT" sz="1700"/>
              <a:t>In quei test la risposta che conferma l’ipotesi è più probabile di quella che la falsifica </a:t>
            </a:r>
          </a:p>
          <a:p>
            <a:pPr lvl="1"/>
            <a:r>
              <a:rPr lang="it-IT" sz="1700"/>
              <a:t>Anche se più debole</a:t>
            </a:r>
          </a:p>
          <a:p>
            <a:r>
              <a:rPr lang="it-IT" sz="1700"/>
              <a:t>se usati sistematicamente, consentono di raccogliere </a:t>
            </a:r>
            <a:r>
              <a:rPr lang="it-IT" sz="1700" b="1"/>
              <a:t>molte</a:t>
            </a:r>
            <a:r>
              <a:rPr lang="it-IT" sz="1700"/>
              <a:t> </a:t>
            </a:r>
            <a:r>
              <a:rPr lang="it-IT" sz="1700" b="1"/>
              <a:t>conferme deboli, e poche falsificazioni forti dell’ipotesi</a:t>
            </a:r>
          </a:p>
          <a:p>
            <a:r>
              <a:rPr lang="it-IT" sz="1700"/>
              <a:t>Se le persone considerano soprattutto il numero di conferme e falsificazioni raccolte, piuttosto che la loro forza, la preferenza per i test estremi porta a una sproporzione di conferme, e al confirmation bias</a:t>
            </a:r>
          </a:p>
          <a:p>
            <a:endParaRPr lang="it-IT" sz="1700"/>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200">
                <a:solidFill>
                  <a:srgbClr val="FFFFFF"/>
                </a:solidFill>
              </a:rPr>
              <a:t>Preferenza per i test </a:t>
            </a:r>
            <a:br>
              <a:rPr lang="it-IT" sz="3200">
                <a:solidFill>
                  <a:srgbClr val="FFFFFF"/>
                </a:solidFill>
              </a:rPr>
            </a:br>
            <a:r>
              <a:rPr lang="it-IT" sz="3200">
                <a:solidFill>
                  <a:srgbClr val="FFFFFF"/>
                </a:solidFill>
              </a:rPr>
              <a:t>asimmetrici confermanti</a:t>
            </a:r>
          </a:p>
        </p:txBody>
      </p:sp>
      <p:graphicFrame>
        <p:nvGraphicFramePr>
          <p:cNvPr id="5" name="Segnaposto contenuto 2">
            <a:extLst>
              <a:ext uri="{FF2B5EF4-FFF2-40B4-BE49-F238E27FC236}">
                <a16:creationId xmlns:a16="http://schemas.microsoft.com/office/drawing/2014/main" id="{CF0DC62B-80EF-40E2-A2EC-D0B32F50A7BC}"/>
              </a:ext>
            </a:extLst>
          </p:cNvPr>
          <p:cNvGraphicFramePr>
            <a:graphicFrameLocks noGrp="1"/>
          </p:cNvGraphicFramePr>
          <p:nvPr>
            <p:ph idx="1"/>
            <p:extLst>
              <p:ext uri="{D42A27DB-BD31-4B8C-83A1-F6EECF244321}">
                <p14:modId xmlns:p14="http://schemas.microsoft.com/office/powerpoint/2010/main" val="62990167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500">
                <a:solidFill>
                  <a:srgbClr val="FFFFFF"/>
                </a:solidFill>
              </a:rPr>
              <a:t>Esempio</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dirty="0"/>
              <a:t>Controllare se una persona è contraria all’uccisione di animali per farne pellicce (H)</a:t>
            </a:r>
          </a:p>
          <a:p>
            <a:r>
              <a:rPr lang="it-IT" sz="1700" dirty="0"/>
              <a:t>Test simmetrico: “lei è contro la caccia sportiva?”</a:t>
            </a:r>
          </a:p>
          <a:p>
            <a:pPr lvl="1"/>
            <a:r>
              <a:rPr lang="it-IT" sz="1700" dirty="0"/>
              <a:t>La risposta “sì” confermerebbe l’ipotesi, e la risposta “no” la falsificherebbe, in grado simile.</a:t>
            </a:r>
          </a:p>
          <a:p>
            <a:r>
              <a:rPr lang="it-IT" sz="1700" dirty="0"/>
              <a:t>Test fortemente asimmetrico confermante: “è contro l’uccisione di cavie da laboratorio ai fini di ricerca su farmaci salvavita?”</a:t>
            </a:r>
          </a:p>
          <a:p>
            <a:pPr lvl="1"/>
            <a:r>
              <a:rPr lang="it-IT" sz="1700" dirty="0"/>
              <a:t>Una risposta “no” falsificherebbe molto debolmente l’ipotesi</a:t>
            </a:r>
          </a:p>
          <a:p>
            <a:pPr lvl="1"/>
            <a:r>
              <a:rPr lang="it-IT" sz="1700" dirty="0"/>
              <a:t>Una risposta sì la confermerebbe con grande forza</a:t>
            </a:r>
          </a:p>
          <a:p>
            <a:r>
              <a:rPr lang="it-IT" sz="1700" b="1" dirty="0"/>
              <a:t>Risultati di </a:t>
            </a:r>
            <a:r>
              <a:rPr lang="it-IT" sz="1700" b="1" dirty="0" err="1"/>
              <a:t>Trope</a:t>
            </a:r>
            <a:r>
              <a:rPr lang="it-IT" sz="1700" b="1" dirty="0"/>
              <a:t> &amp; Thompson (1997)</a:t>
            </a:r>
            <a:r>
              <a:rPr lang="it-IT" sz="1700" dirty="0"/>
              <a:t>: le domande del secondo tipo erano preferite se il bersaglio era </a:t>
            </a:r>
            <a:r>
              <a:rPr lang="it-IT" sz="1700" dirty="0" err="1"/>
              <a:t>stereotipizzato</a:t>
            </a:r>
            <a:r>
              <a:rPr lang="it-IT" sz="1700" dirty="0"/>
              <a:t> sul tratto (vegetariano), quelle del primo se non lo era (produttore TV)</a:t>
            </a: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Conseguenze</a:t>
            </a:r>
          </a:p>
        </p:txBody>
      </p:sp>
      <p:sp>
        <p:nvSpPr>
          <p:cNvPr id="3" name="Segnaposto contenuto 2"/>
          <p:cNvSpPr>
            <a:spLocks noGrp="1"/>
          </p:cNvSpPr>
          <p:nvPr>
            <p:ph idx="1"/>
          </p:nvPr>
        </p:nvSpPr>
        <p:spPr>
          <a:xfrm>
            <a:off x="4877368" y="649480"/>
            <a:ext cx="3646835" cy="5546047"/>
          </a:xfrm>
        </p:spPr>
        <p:txBody>
          <a:bodyPr anchor="ctr">
            <a:normAutofit/>
          </a:bodyPr>
          <a:lstStyle/>
          <a:p>
            <a:r>
              <a:rPr lang="it-IT" sz="1700"/>
              <a:t>Se la preferenza per domande asimmetriche confermanti, che raccolgono molte falsificazioni molto deboli, ma poche conferme forti, è accompagnata dalla tendenza a considerare irrilevanti le risposte molto deboli…</a:t>
            </a:r>
          </a:p>
          <a:p>
            <a:pPr lvl="1"/>
            <a:r>
              <a:rPr lang="it-IT" sz="1700"/>
              <a:t>In questo caso, quelle falsificatorie</a:t>
            </a:r>
          </a:p>
          <a:p>
            <a:r>
              <a:rPr lang="it-IT" sz="1700"/>
              <a:t>… il risultato è di nuovo un’eccessiva probabilità di conferma dell’ipotesi (confirmation bias)</a:t>
            </a:r>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0" y="1904672"/>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350041" y="586855"/>
            <a:ext cx="2401025" cy="3387497"/>
          </a:xfrm>
        </p:spPr>
        <p:txBody>
          <a:bodyPr anchor="b">
            <a:normAutofit/>
          </a:bodyPr>
          <a:lstStyle/>
          <a:p>
            <a:pPr algn="r"/>
            <a:r>
              <a:rPr lang="it-IT" sz="3200">
                <a:solidFill>
                  <a:srgbClr val="FFFFFF"/>
                </a:solidFill>
              </a:rPr>
              <a:t>Controllo asimmetrico e motivazioni</a:t>
            </a:r>
          </a:p>
        </p:txBody>
      </p:sp>
      <p:sp>
        <p:nvSpPr>
          <p:cNvPr id="3" name="Segnaposto contenuto 2"/>
          <p:cNvSpPr>
            <a:spLocks noGrp="1"/>
          </p:cNvSpPr>
          <p:nvPr>
            <p:ph idx="1"/>
          </p:nvPr>
        </p:nvSpPr>
        <p:spPr>
          <a:xfrm>
            <a:off x="3607694" y="649480"/>
            <a:ext cx="4916510" cy="5546047"/>
          </a:xfrm>
        </p:spPr>
        <p:txBody>
          <a:bodyPr anchor="ctr">
            <a:normAutofit/>
          </a:bodyPr>
          <a:lstStyle/>
          <a:p>
            <a:r>
              <a:rPr lang="it-IT" sz="1700"/>
              <a:t>preferiamo domande asimmetriche confermanti per controllare tratti positivi di persone del proprio gruppo, e tratti negativi di persone di un altro gruppo</a:t>
            </a:r>
          </a:p>
          <a:p>
            <a:pPr lvl="1"/>
            <a:r>
              <a:rPr lang="it-IT" sz="1700"/>
              <a:t>Esponendo l’esito di questi controlli al rischio di confirmation bias</a:t>
            </a:r>
          </a:p>
          <a:p>
            <a:r>
              <a:rPr lang="it-IT" sz="1700"/>
              <a:t>Optiamo per strategie più simmetriche quando controlliamo la presenza di un tratto negativo in una persona del nostro gruppo, e di un tratto positivo in una persona che non appartiene al nostro gruppo</a:t>
            </a:r>
          </a:p>
          <a:p>
            <a:pPr lvl="1"/>
            <a:r>
              <a:rPr lang="it-IT" sz="1700"/>
              <a:t>Esponendoci a minor rischio di confirmation bias</a:t>
            </a:r>
          </a:p>
          <a:p>
            <a:r>
              <a:rPr lang="it-IT" sz="1700"/>
              <a:t>Le preferenze per test simmetrici, asimmetrici confermanti, o asimmetrici falsificanti sembrano quindi modulate da aspetti motivazionali evocati dal contenuto delle ipotesi da controllare</a:t>
            </a:r>
          </a:p>
          <a:p>
            <a:pPr lvl="1"/>
            <a:r>
              <a:rPr lang="it-IT" sz="1700"/>
              <a:t>Nell’esempio, la “difesa dell’immagine dell’ ingroup”</a:t>
            </a:r>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22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63321"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742858" y="2085760"/>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1161554"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olo 1">
            <a:extLst>
              <a:ext uri="{FF2B5EF4-FFF2-40B4-BE49-F238E27FC236}">
                <a16:creationId xmlns:a16="http://schemas.microsoft.com/office/drawing/2014/main" id="{3832F849-D93B-874B-A34D-1297CAF2DF76}"/>
              </a:ext>
            </a:extLst>
          </p:cNvPr>
          <p:cNvSpPr>
            <a:spLocks noGrp="1"/>
          </p:cNvSpPr>
          <p:nvPr>
            <p:ph type="title"/>
          </p:nvPr>
        </p:nvSpPr>
        <p:spPr>
          <a:xfrm>
            <a:off x="495030" y="2767106"/>
            <a:ext cx="2160621" cy="3071906"/>
          </a:xfrm>
        </p:spPr>
        <p:txBody>
          <a:bodyPr vert="horz" lIns="91440" tIns="45720" rIns="91440" bIns="45720" rtlCol="0" anchor="t">
            <a:normAutofit/>
          </a:bodyPr>
          <a:lstStyle/>
          <a:p>
            <a:pPr algn="l" defTabSz="914400">
              <a:lnSpc>
                <a:spcPct val="90000"/>
              </a:lnSpc>
            </a:pPr>
            <a:r>
              <a:rPr lang="en-US" sz="3200" kern="1200">
                <a:solidFill>
                  <a:srgbClr val="FFFFFF"/>
                </a:solidFill>
                <a:latin typeface="+mj-lt"/>
                <a:ea typeface="+mj-ea"/>
                <a:cs typeface="+mj-cs"/>
              </a:rPr>
              <a:t>Riepilogo sulla dimensione asimmetria</a:t>
            </a:r>
          </a:p>
        </p:txBody>
      </p:sp>
      <p:pic>
        <p:nvPicPr>
          <p:cNvPr id="5" name="Segnaposto contenuto 4">
            <a:extLst>
              <a:ext uri="{FF2B5EF4-FFF2-40B4-BE49-F238E27FC236}">
                <a16:creationId xmlns:a16="http://schemas.microsoft.com/office/drawing/2014/main" id="{87930492-552C-BF48-8EAB-E9CABC532B7A}"/>
              </a:ext>
            </a:extLst>
          </p:cNvPr>
          <p:cNvPicPr>
            <a:picLocks noGrp="1" noChangeAspect="1"/>
          </p:cNvPicPr>
          <p:nvPr>
            <p:ph idx="1"/>
          </p:nvPr>
        </p:nvPicPr>
        <p:blipFill>
          <a:blip r:embed="rId3"/>
          <a:stretch>
            <a:fillRect/>
          </a:stretch>
        </p:blipFill>
        <p:spPr>
          <a:xfrm>
            <a:off x="3376821" y="1376436"/>
            <a:ext cx="5419311" cy="4105127"/>
          </a:xfrm>
          <a:prstGeom prst="rect">
            <a:avLst/>
          </a:prstGeom>
        </p:spPr>
      </p:pic>
    </p:spTree>
    <p:extLst>
      <p:ext uri="{BB962C8B-B14F-4D97-AF65-F5344CB8AC3E}">
        <p14:creationId xmlns:p14="http://schemas.microsoft.com/office/powerpoint/2010/main" val="2769058198"/>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Lente di ingrandimento che mostra prestazioni in calo">
            <a:extLst>
              <a:ext uri="{FF2B5EF4-FFF2-40B4-BE49-F238E27FC236}">
                <a16:creationId xmlns:a16="http://schemas.microsoft.com/office/drawing/2014/main" id="{E6190718-552F-4EA6-B3EC-771A5D00F069}"/>
              </a:ext>
            </a:extLst>
          </p:cNvPr>
          <p:cNvPicPr>
            <a:picLocks noChangeAspect="1"/>
          </p:cNvPicPr>
          <p:nvPr/>
        </p:nvPicPr>
        <p:blipFill rotWithShape="1">
          <a:blip r:embed="rId2">
            <a:alphaModFix amt="50000"/>
          </a:blip>
          <a:srcRect r="10999" b="-2"/>
          <a:stretch/>
        </p:blipFill>
        <p:spPr>
          <a:xfrm>
            <a:off x="20" y="1"/>
            <a:ext cx="9143980" cy="6857999"/>
          </a:xfrm>
          <a:prstGeom prst="rect">
            <a:avLst/>
          </a:prstGeom>
        </p:spPr>
      </p:pic>
      <p:sp>
        <p:nvSpPr>
          <p:cNvPr id="4" name="Titolo 3"/>
          <p:cNvSpPr>
            <a:spLocks noGrp="1"/>
          </p:cNvSpPr>
          <p:nvPr>
            <p:ph type="ctrTitle"/>
          </p:nvPr>
        </p:nvSpPr>
        <p:spPr>
          <a:xfrm>
            <a:off x="1143000" y="1122362"/>
            <a:ext cx="6858000" cy="2900518"/>
          </a:xfrm>
        </p:spPr>
        <p:txBody>
          <a:bodyPr>
            <a:normAutofit/>
          </a:bodyPr>
          <a:lstStyle/>
          <a:p>
            <a:r>
              <a:rPr lang="it-IT">
                <a:solidFill>
                  <a:srgbClr val="FFFFFF"/>
                </a:solidFill>
              </a:rPr>
              <a:t>La valutazione delle informazioni</a:t>
            </a:r>
          </a:p>
        </p:txBody>
      </p:sp>
      <p:sp>
        <p:nvSpPr>
          <p:cNvPr id="5" name="Sottotitolo 4"/>
          <p:cNvSpPr>
            <a:spLocks noGrp="1"/>
          </p:cNvSpPr>
          <p:nvPr>
            <p:ph type="subTitle" idx="1"/>
          </p:nvPr>
        </p:nvSpPr>
        <p:spPr>
          <a:xfrm>
            <a:off x="1143000" y="4159404"/>
            <a:ext cx="6858000" cy="1098395"/>
          </a:xfrm>
        </p:spPr>
        <p:txBody>
          <a:bodyPr>
            <a:normAutofit/>
          </a:bodyPr>
          <a:lstStyle/>
          <a:p>
            <a:pPr>
              <a:lnSpc>
                <a:spcPct val="90000"/>
              </a:lnSpc>
            </a:pPr>
            <a:r>
              <a:rPr lang="it-IT" sz="2200">
                <a:solidFill>
                  <a:srgbClr val="FFFFFF"/>
                </a:solidFill>
              </a:rPr>
              <a:t>L’esplorazione raccoglie informazioni; ma poi bisogna interprertarle e valutarle, per procede alla revisine dei propri belief</a:t>
            </a:r>
          </a:p>
        </p:txBody>
      </p:sp>
    </p:spTree>
  </p:cSld>
  <p:clrMapOvr>
    <a:overrideClrMapping bg1="dk1" tx1="lt1" bg2="dk2" tx2="lt2" accent1="accent1" accent2="accent2" accent3="accent3" accent4="accent4" accent5="accent5" accent6="accent6" hlink="hlink" folHlink="folHlink"/>
  </p:clrMapOvr>
</p:sld>
</file>

<file path=ppt/slides/slide1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dirty="0">
                <a:solidFill>
                  <a:srgbClr val="FFFFFF"/>
                </a:solidFill>
              </a:rPr>
              <a:t>Due tendenze già introdotte</a:t>
            </a:r>
          </a:p>
        </p:txBody>
      </p:sp>
      <p:graphicFrame>
        <p:nvGraphicFramePr>
          <p:cNvPr id="5" name="Segnaposto contenuto 2">
            <a:extLst>
              <a:ext uri="{FF2B5EF4-FFF2-40B4-BE49-F238E27FC236}">
                <a16:creationId xmlns:a16="http://schemas.microsoft.com/office/drawing/2014/main" id="{9F54F7C9-683D-40A0-BD79-667807045B93}"/>
              </a:ext>
            </a:extLst>
          </p:cNvPr>
          <p:cNvGraphicFramePr>
            <a:graphicFrameLocks noGrp="1"/>
          </p:cNvGraphicFramePr>
          <p:nvPr>
            <p:ph idx="1"/>
            <p:extLst>
              <p:ext uri="{D42A27DB-BD31-4B8C-83A1-F6EECF244321}">
                <p14:modId xmlns:p14="http://schemas.microsoft.com/office/powerpoint/2010/main" val="65130758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Effetto primacy</a:t>
            </a:r>
          </a:p>
        </p:txBody>
      </p:sp>
      <p:graphicFrame>
        <p:nvGraphicFramePr>
          <p:cNvPr id="5" name="Segnaposto contenuto 2">
            <a:extLst>
              <a:ext uri="{FF2B5EF4-FFF2-40B4-BE49-F238E27FC236}">
                <a16:creationId xmlns:a16="http://schemas.microsoft.com/office/drawing/2014/main" id="{9A229A19-5B81-474E-89FB-91A6A2B7AC02}"/>
              </a:ext>
            </a:extLst>
          </p:cNvPr>
          <p:cNvGraphicFramePr>
            <a:graphicFrameLocks noGrp="1"/>
          </p:cNvGraphicFramePr>
          <p:nvPr>
            <p:ph idx="1"/>
            <p:extLst>
              <p:ext uri="{D42A27DB-BD31-4B8C-83A1-F6EECF244321}">
                <p14:modId xmlns:p14="http://schemas.microsoft.com/office/powerpoint/2010/main" val="1044121059"/>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dirty="0">
                <a:solidFill>
                  <a:srgbClr val="FFFFFF"/>
                </a:solidFill>
              </a:rPr>
              <a:t>Sovrastima delle conferme</a:t>
            </a:r>
          </a:p>
        </p:txBody>
      </p:sp>
      <p:graphicFrame>
        <p:nvGraphicFramePr>
          <p:cNvPr id="5" name="Segnaposto contenuto 2">
            <a:extLst>
              <a:ext uri="{FF2B5EF4-FFF2-40B4-BE49-F238E27FC236}">
                <a16:creationId xmlns:a16="http://schemas.microsoft.com/office/drawing/2014/main" id="{090F9EC9-77E1-4448-BC81-0067021D3D38}"/>
              </a:ext>
            </a:extLst>
          </p:cNvPr>
          <p:cNvGraphicFramePr>
            <a:graphicFrameLocks noGrp="1"/>
          </p:cNvGraphicFramePr>
          <p:nvPr>
            <p:ph idx="1"/>
            <p:extLst>
              <p:ext uri="{D42A27DB-BD31-4B8C-83A1-F6EECF244321}">
                <p14:modId xmlns:p14="http://schemas.microsoft.com/office/powerpoint/2010/main" val="3287404037"/>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lnSpc>
                <a:spcPct val="90000"/>
              </a:lnSpc>
            </a:pPr>
            <a:r>
              <a:rPr lang="it-IT" sz="2700">
                <a:solidFill>
                  <a:srgbClr val="FFFFFF"/>
                </a:solidFill>
              </a:rPr>
              <a:t>Costruzione confermatoria </a:t>
            </a:r>
            <a:br>
              <a:rPr lang="it-IT" sz="2700">
                <a:solidFill>
                  <a:srgbClr val="FFFFFF"/>
                </a:solidFill>
              </a:rPr>
            </a:br>
            <a:r>
              <a:rPr lang="it-IT" sz="2700">
                <a:solidFill>
                  <a:srgbClr val="FFFFFF"/>
                </a:solidFill>
              </a:rPr>
              <a:t>di evidenze ambigue</a:t>
            </a:r>
          </a:p>
        </p:txBody>
      </p:sp>
      <p:graphicFrame>
        <p:nvGraphicFramePr>
          <p:cNvPr id="5" name="Segnaposto contenuto 2">
            <a:extLst>
              <a:ext uri="{FF2B5EF4-FFF2-40B4-BE49-F238E27FC236}">
                <a16:creationId xmlns:a16="http://schemas.microsoft.com/office/drawing/2014/main" id="{92B59F46-4611-4E48-8C95-D0D2EF491B45}"/>
              </a:ext>
            </a:extLst>
          </p:cNvPr>
          <p:cNvGraphicFramePr>
            <a:graphicFrameLocks noGrp="1"/>
          </p:cNvGraphicFramePr>
          <p:nvPr>
            <p:ph idx="1"/>
            <p:extLst>
              <p:ext uri="{D42A27DB-BD31-4B8C-83A1-F6EECF244321}">
                <p14:modId xmlns:p14="http://schemas.microsoft.com/office/powerpoint/2010/main" val="1132148854"/>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p:cNvSpPr>
            <a:spLocks noGrp="1"/>
          </p:cNvSpPr>
          <p:nvPr>
            <p:ph type="title"/>
          </p:nvPr>
        </p:nvSpPr>
        <p:spPr>
          <a:xfrm>
            <a:off x="439858" y="1683756"/>
            <a:ext cx="2336449" cy="2396359"/>
          </a:xfrm>
        </p:spPr>
        <p:txBody>
          <a:bodyPr anchor="b">
            <a:normAutofit/>
          </a:bodyPr>
          <a:lstStyle/>
          <a:p>
            <a:pPr algn="r"/>
            <a:r>
              <a:rPr lang="it-IT" sz="3500">
                <a:solidFill>
                  <a:srgbClr val="FFFFFF"/>
                </a:solidFill>
              </a:rPr>
              <a:t>“My side” bias</a:t>
            </a:r>
          </a:p>
        </p:txBody>
      </p:sp>
      <p:graphicFrame>
        <p:nvGraphicFramePr>
          <p:cNvPr id="5" name="Segnaposto contenuto 2">
            <a:extLst>
              <a:ext uri="{FF2B5EF4-FFF2-40B4-BE49-F238E27FC236}">
                <a16:creationId xmlns:a16="http://schemas.microsoft.com/office/drawing/2014/main" id="{46E2C151-B255-4351-96F0-E3C29D73BE5F}"/>
              </a:ext>
            </a:extLst>
          </p:cNvPr>
          <p:cNvGraphicFramePr>
            <a:graphicFrameLocks noGrp="1"/>
          </p:cNvGraphicFramePr>
          <p:nvPr>
            <p:ph idx="1"/>
            <p:extLst>
              <p:ext uri="{D42A27DB-BD31-4B8C-83A1-F6EECF244321}">
                <p14:modId xmlns:p14="http://schemas.microsoft.com/office/powerpoint/2010/main" val="1868535652"/>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3BDF96FA-36EA-184C-A24C-D956B5565CF9}"/>
              </a:ext>
            </a:extLst>
          </p:cNvPr>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Effetto motivazionale</a:t>
            </a:r>
          </a:p>
        </p:txBody>
      </p:sp>
      <p:sp>
        <p:nvSpPr>
          <p:cNvPr id="3" name="Segnaposto contenuto 2"/>
          <p:cNvSpPr>
            <a:spLocks noGrp="1"/>
          </p:cNvSpPr>
          <p:nvPr>
            <p:ph idx="1"/>
          </p:nvPr>
        </p:nvSpPr>
        <p:spPr>
          <a:xfrm>
            <a:off x="4877368" y="649480"/>
            <a:ext cx="3646835" cy="5546047"/>
          </a:xfrm>
        </p:spPr>
        <p:txBody>
          <a:bodyPr anchor="ctr">
            <a:normAutofit/>
          </a:bodyPr>
          <a:lstStyle/>
          <a:p>
            <a:pPr>
              <a:lnSpc>
                <a:spcPct val="90000"/>
              </a:lnSpc>
            </a:pPr>
            <a:r>
              <a:rPr lang="it-IT" sz="1700"/>
              <a:t>Baron (1995) sottolinea l’aspetto puramente motivazionale di questo bias:</a:t>
            </a:r>
          </a:p>
          <a:p>
            <a:pPr lvl="1">
              <a:lnSpc>
                <a:spcPct val="90000"/>
              </a:lnSpc>
            </a:pPr>
            <a:r>
              <a:rPr lang="it-IT" sz="1700"/>
              <a:t>noi tutti siamo in grado, se esortati o obbligati a farlo, di costruire interpretazioni di alcuni eventi opposte al nostro credo. </a:t>
            </a:r>
          </a:p>
          <a:p>
            <a:pPr lvl="1">
              <a:lnSpc>
                <a:spcPct val="90000"/>
              </a:lnSpc>
            </a:pPr>
            <a:r>
              <a:rPr lang="it-IT" sz="1700"/>
              <a:t>Quindi, cognitivamente parlando, </a:t>
            </a:r>
            <a:r>
              <a:rPr lang="it-IT" sz="1700" i="1"/>
              <a:t>sappiamo </a:t>
            </a:r>
            <a:r>
              <a:rPr lang="it-IT" sz="1700"/>
              <a:t>farlo.</a:t>
            </a:r>
          </a:p>
          <a:p>
            <a:pPr lvl="1">
              <a:lnSpc>
                <a:spcPct val="90000"/>
              </a:lnSpc>
            </a:pPr>
            <a:r>
              <a:rPr lang="it-IT" sz="1700"/>
              <a:t>Tuttavia, non amiamo farlo spontaneamente.</a:t>
            </a:r>
          </a:p>
          <a:p>
            <a:pPr>
              <a:lnSpc>
                <a:spcPct val="90000"/>
              </a:lnSpc>
            </a:pPr>
            <a:r>
              <a:rPr lang="it-IT" sz="1700"/>
              <a:t>Fattori sociali legati al senso di appartenenza al gruppo</a:t>
            </a:r>
          </a:p>
          <a:p>
            <a:pPr>
              <a:lnSpc>
                <a:spcPct val="90000"/>
              </a:lnSpc>
            </a:pPr>
            <a:r>
              <a:rPr lang="it-IT" sz="1700"/>
              <a:t>La natura motivazionale del “my side” bias non esclude suoi importanti riflessi sulla cognizione: quando è integrato con le preferenze strategiche nell’esplorazione, come il controllo positivo, può generare forti effetti di </a:t>
            </a:r>
            <a:r>
              <a:rPr lang="it-IT" sz="1700" i="1"/>
              <a:t>confirmation bias</a:t>
            </a:r>
            <a:endParaRPr lang="it-IT" sz="1700"/>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olo 1">
            <a:extLst>
              <a:ext uri="{FF2B5EF4-FFF2-40B4-BE49-F238E27FC236}">
                <a16:creationId xmlns:a16="http://schemas.microsoft.com/office/drawing/2014/main" id="{209FE971-AE82-7847-8153-38FA4F15519C}"/>
              </a:ext>
            </a:extLst>
          </p:cNvPr>
          <p:cNvSpPr>
            <a:spLocks noGrp="1"/>
          </p:cNvSpPr>
          <p:nvPr>
            <p:ph type="title"/>
          </p:nvPr>
        </p:nvSpPr>
        <p:spPr>
          <a:xfrm>
            <a:off x="619797" y="586855"/>
            <a:ext cx="3172575" cy="3387497"/>
          </a:xfrm>
        </p:spPr>
        <p:txBody>
          <a:bodyPr anchor="b">
            <a:normAutofit/>
          </a:bodyPr>
          <a:lstStyle/>
          <a:p>
            <a:pPr algn="r"/>
            <a:r>
              <a:rPr lang="it-IT" sz="3500">
                <a:solidFill>
                  <a:srgbClr val="FFFFFF"/>
                </a:solidFill>
              </a:rPr>
              <a:t>Feature positive effect (effetto degli attributi presenti):</a:t>
            </a:r>
          </a:p>
        </p:txBody>
      </p:sp>
      <p:sp>
        <p:nvSpPr>
          <p:cNvPr id="3" name="Segnaposto contenuto 2">
            <a:extLst>
              <a:ext uri="{FF2B5EF4-FFF2-40B4-BE49-F238E27FC236}">
                <a16:creationId xmlns:a16="http://schemas.microsoft.com/office/drawing/2014/main" id="{0475A7DD-0E23-1445-80D8-CAE4E9E74661}"/>
              </a:ext>
            </a:extLst>
          </p:cNvPr>
          <p:cNvSpPr>
            <a:spLocks noGrp="1"/>
          </p:cNvSpPr>
          <p:nvPr>
            <p:ph idx="1"/>
          </p:nvPr>
        </p:nvSpPr>
        <p:spPr>
          <a:xfrm>
            <a:off x="4877368" y="649480"/>
            <a:ext cx="3646835" cy="5546047"/>
          </a:xfrm>
        </p:spPr>
        <p:txBody>
          <a:bodyPr anchor="ctr">
            <a:normAutofit/>
          </a:bodyPr>
          <a:lstStyle/>
          <a:p>
            <a:r>
              <a:rPr lang="it-IT" sz="1700"/>
              <a:t>si pesano le informazioni associate a dettagli presenti più di quelle veicolate da assenze</a:t>
            </a:r>
          </a:p>
          <a:p>
            <a:r>
              <a:rPr lang="it-IT" sz="1700"/>
              <a:t>Dal punto di vista logico, non importa se un’informazione a supporto o a confutazione di un’ipotesi sia associata alla presenza di un indizio, o alla sua assenza. Dal punto di vista psicologico, invece, questo fattore è importante. </a:t>
            </a:r>
          </a:p>
          <a:p>
            <a:r>
              <a:rPr lang="it-IT" sz="1700"/>
              <a:t>Lo stile di controllo più frequente è il controllo positivo: cerca attributi la cui presenzaq conferma l’ipotesi, e la cui assenza la falsifica. </a:t>
            </a:r>
          </a:p>
          <a:p>
            <a:r>
              <a:rPr lang="it-IT" sz="1700"/>
              <a:t>Quindi: se adottiamo il controllo positivo e contemporaneamente sottostimiamo l’importanza delle assenze, si genera  a mplificaconfirmation bias</a:t>
            </a:r>
          </a:p>
        </p:txBody>
      </p:sp>
    </p:spTree>
    <p:extLst>
      <p:ext uri="{BB962C8B-B14F-4D97-AF65-F5344CB8AC3E}">
        <p14:creationId xmlns:p14="http://schemas.microsoft.com/office/powerpoint/2010/main" val="1420705849"/>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858692" y="431800"/>
            <a:ext cx="3986392" cy="6121400"/>
          </a:xfrm>
        </p:spPr>
        <p:txBody>
          <a:bodyPr anchor="t">
            <a:normAutofit lnSpcReduction="10000"/>
          </a:bodyPr>
          <a:lstStyle/>
          <a:p>
            <a:pPr>
              <a:lnSpc>
                <a:spcPct val="90000"/>
              </a:lnSpc>
            </a:pPr>
            <a:r>
              <a:rPr lang="en-US" sz="2400" dirty="0"/>
              <a:t>“The human understanding when it has once adopted an opinion […] draws all things else to support and agree with it. And though there be a greater number and weight of instances to be found on the other side, yet these it either neglects and despises, or else by some distinction sets aside and rejects; in order that by this great and pernicious predetermination the authority of its former conclusions may remain inviolate.”</a:t>
            </a:r>
          </a:p>
          <a:p>
            <a:pPr lvl="3">
              <a:lnSpc>
                <a:spcPct val="90000"/>
              </a:lnSpc>
            </a:pPr>
            <a:r>
              <a:rPr lang="en-US" sz="1700" dirty="0"/>
              <a:t>Francis Bacon, Novum Organon, 1620</a:t>
            </a:r>
            <a:endParaRPr lang="it-IT" sz="1700" dirty="0"/>
          </a:p>
        </p:txBody>
      </p:sp>
      <p:sp>
        <p:nvSpPr>
          <p:cNvPr id="73" name="Rectangle 7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9" name="Rectangle 7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122" name="Picture 2"/>
          <p:cNvPicPr>
            <a:picLocks noChangeAspect="1" noChangeArrowheads="1"/>
          </p:cNvPicPr>
          <p:nvPr/>
        </p:nvPicPr>
        <p:blipFill>
          <a:blip r:embed="rId3" cstate="print"/>
          <a:stretch>
            <a:fillRect/>
          </a:stretch>
        </p:blipFill>
        <p:spPr bwMode="auto">
          <a:xfrm>
            <a:off x="5306975" y="1622946"/>
            <a:ext cx="3127897" cy="3644000"/>
          </a:xfrm>
          <a:prstGeom prst="rect">
            <a:avLst/>
          </a:prstGeom>
          <a:noFill/>
        </p:spPr>
      </p:pic>
    </p:spTree>
  </p:cSld>
  <p:clrMapOvr>
    <a:masterClrMapping/>
  </p:clrMapOvr>
  <p:transition/>
</p:sld>
</file>

<file path=ppt/slides/slide1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p:cNvSpPr>
            <a:spLocks noGrp="1"/>
          </p:cNvSpPr>
          <p:nvPr>
            <p:ph idx="1"/>
          </p:nvPr>
        </p:nvSpPr>
        <p:spPr>
          <a:xfrm>
            <a:off x="858692" y="165100"/>
            <a:ext cx="3986392" cy="5775877"/>
          </a:xfrm>
        </p:spPr>
        <p:txBody>
          <a:bodyPr anchor="t">
            <a:normAutofit fontScale="92500"/>
          </a:bodyPr>
          <a:lstStyle/>
          <a:p>
            <a:r>
              <a:rPr lang="en-US" sz="2800" dirty="0"/>
              <a:t>“Many have written about confirmation bias, and it appears to be sufficiently strong and pervasive that one is led to wonder whether the bias, by itself, might account for a significant fraction of the disputes, altercations, and misunderstandings that occur among individuals, groups, and nations.”</a:t>
            </a:r>
          </a:p>
          <a:p>
            <a:pPr lvl="3"/>
            <a:r>
              <a:rPr lang="en-US" sz="1700" dirty="0"/>
              <a:t>Raymond Nickerson, 1998</a:t>
            </a:r>
            <a:endParaRPr lang="it-IT" sz="1700" dirty="0"/>
          </a:p>
        </p:txBody>
      </p:sp>
      <p:sp>
        <p:nvSpPr>
          <p:cNvPr id="11" name="Rectangle 10">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Immagine 3">
            <a:extLst>
              <a:ext uri="{FF2B5EF4-FFF2-40B4-BE49-F238E27FC236}">
                <a16:creationId xmlns:a16="http://schemas.microsoft.com/office/drawing/2014/main" id="{DFF1E92E-CC79-F04A-B595-182DB0BCC8E9}"/>
              </a:ext>
            </a:extLst>
          </p:cNvPr>
          <p:cNvPicPr>
            <a:picLocks noChangeAspect="1"/>
          </p:cNvPicPr>
          <p:nvPr/>
        </p:nvPicPr>
        <p:blipFill>
          <a:blip r:embed="rId3"/>
          <a:stretch>
            <a:fillRect/>
          </a:stretch>
        </p:blipFill>
        <p:spPr>
          <a:xfrm>
            <a:off x="5306975" y="1490011"/>
            <a:ext cx="3127897" cy="3909871"/>
          </a:xfrm>
          <a:prstGeom prst="rect">
            <a:avLst/>
          </a:prstGeom>
        </p:spPr>
      </p:pic>
    </p:spTree>
  </p:cSld>
  <p:clrMapOvr>
    <a:masterClrMapping/>
  </p:clrMapOvr>
  <p:transition/>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38100" cmpd="sng">
          <a:solidFill>
            <a:schemeClr val="accent6">
              <a:lumMod val="75000"/>
            </a:schemeClr>
          </a:solidFill>
        </a:ln>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ln w="38100" cmpd="sng">
          <a:solidFill>
            <a:schemeClr val="accent6">
              <a:lumMod val="75000"/>
            </a:schemeClr>
          </a:solidFill>
          <a:tailEnd type="arrow"/>
        </a:ln>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13427</TotalTime>
  <Words>18151</Words>
  <Application>Microsoft Macintosh PowerPoint</Application>
  <PresentationFormat>Presentazione su schermo (4:3)</PresentationFormat>
  <Paragraphs>1148</Paragraphs>
  <Slides>192</Slides>
  <Notes>45</Notes>
  <HiddenSlides>0</HiddenSlides>
  <MMClips>1</MMClips>
  <ScaleCrop>false</ScaleCrop>
  <HeadingPairs>
    <vt:vector size="6" baseType="variant">
      <vt:variant>
        <vt:lpstr>Caratteri utilizzati</vt:lpstr>
      </vt:variant>
      <vt:variant>
        <vt:i4>6</vt:i4>
      </vt:variant>
      <vt:variant>
        <vt:lpstr>Tema</vt:lpstr>
      </vt:variant>
      <vt:variant>
        <vt:i4>1</vt:i4>
      </vt:variant>
      <vt:variant>
        <vt:lpstr>Titoli diapositive</vt:lpstr>
      </vt:variant>
      <vt:variant>
        <vt:i4>192</vt:i4>
      </vt:variant>
    </vt:vector>
  </HeadingPairs>
  <TitlesOfParts>
    <vt:vector size="199" baseType="lpstr">
      <vt:lpstr>ＭＳ ゴシック</vt:lpstr>
      <vt:lpstr>Arial</vt:lpstr>
      <vt:lpstr>Calibri</vt:lpstr>
      <vt:lpstr>Symbol</vt:lpstr>
      <vt:lpstr>Tw Cen MT</vt:lpstr>
      <vt:lpstr>Wingdings</vt:lpstr>
      <vt:lpstr>Tema di Office</vt:lpstr>
      <vt:lpstr> Sistema concettuale e controllo di ipotesi  Paolo Cherubini  </vt:lpstr>
      <vt:lpstr>I concetti</vt:lpstr>
      <vt:lpstr>Concetti riferiti a categorie</vt:lpstr>
      <vt:lpstr>Regole e somiglianze</vt:lpstr>
      <vt:lpstr>Composizionalità</vt:lpstr>
      <vt:lpstr>Categorizzazione</vt:lpstr>
      <vt:lpstr>Controllo di ipotesi, esplorazione</vt:lpstr>
      <vt:lpstr>Area di studi altamente formalizzata</vt:lpstr>
      <vt:lpstr>Induzioni e deduzioni in logica </vt:lpstr>
      <vt:lpstr>Tre forme di ragionamento</vt:lpstr>
      <vt:lpstr>Deduzione</vt:lpstr>
      <vt:lpstr>Induzione per enumerazione, o generalizzazione</vt:lpstr>
      <vt:lpstr>Esempio</vt:lpstr>
      <vt:lpstr>Induzione volta alla spiegazione o abduzione</vt:lpstr>
      <vt:lpstr>Esempio 1</vt:lpstr>
      <vt:lpstr>Le abduzioni sono frequentissime nella quotidianità: altri esempi</vt:lpstr>
      <vt:lpstr>Interazione tra le tre forme di ragionamento</vt:lpstr>
      <vt:lpstr>Alcuni linguaggi</vt:lpstr>
      <vt:lpstr>La logica dell’abduzione </vt:lpstr>
      <vt:lpstr>Due assunti</vt:lpstr>
      <vt:lpstr>Un motore inferenziale</vt:lpstr>
      <vt:lpstr>Ripasso: basi del calcolo delle probabilità (1)</vt:lpstr>
      <vt:lpstr>Ripasso: basi del calcolo delle probabilità (2)</vt:lpstr>
      <vt:lpstr>Ripasso: basi del calcolo delle probabilità (3)</vt:lpstr>
      <vt:lpstr>Se i due esiti x e y non sono indipendenti, cioè p(x | y) ≠ p(x), la loro probabilità congiunta e disgiunta non può essere calcolata con semplici formule, ma va specificata caso per caso</vt:lpstr>
      <vt:lpstr>Probabilità a priori e probabilità condizionate</vt:lpstr>
      <vt:lpstr>Probabilità a posteriori</vt:lpstr>
      <vt:lpstr>Le likelihood</vt:lpstr>
      <vt:lpstr>Dalla tabella alla regola</vt:lpstr>
      <vt:lpstr>La regola di Bayes</vt:lpstr>
      <vt:lpstr>La priori del dato, p(D)</vt:lpstr>
      <vt:lpstr>Esempio su tre ipotesi: sviluppo qualitativo</vt:lpstr>
      <vt:lpstr>Rappresentazione grafica</vt:lpstr>
      <vt:lpstr>Ricostruzione interattiva tramite rete bayesiana</vt:lpstr>
      <vt:lpstr>Odds</vt:lpstr>
      <vt:lpstr>Ipotesi focale</vt:lpstr>
      <vt:lpstr>Forma a rapporti</vt:lpstr>
      <vt:lpstr>Trasformare odd in probabilità</vt:lpstr>
      <vt:lpstr>L’importanza delle priori</vt:lpstr>
      <vt:lpstr>Likelihood ratio (LR)</vt:lpstr>
      <vt:lpstr>Leggere gli LR</vt:lpstr>
      <vt:lpstr>Presentazione standard di PowerPoint</vt:lpstr>
      <vt:lpstr>LR+ e LR-</vt:lpstr>
      <vt:lpstr>Presentazione standard di PowerPoint</vt:lpstr>
      <vt:lpstr>Metaipotesi :  le gerarchie di livelli nelle inferenze bayesiane (HBM), e come modellano l’apprendimento di concetti</vt:lpstr>
      <vt:lpstr>Approccio generativo</vt:lpstr>
      <vt:lpstr>Imparare a imparare di concetti</vt:lpstr>
      <vt:lpstr>Presentazione standard di PowerPoint</vt:lpstr>
      <vt:lpstr>Problema dell’overfit</vt:lpstr>
      <vt:lpstr>Esempio</vt:lpstr>
      <vt:lpstr>Trade-off semplicità / informatività</vt:lpstr>
      <vt:lpstr>L’accumulo delle osservazioni aumenta la fiducia verso ipotesi più specifiche</vt:lpstr>
      <vt:lpstr>Trade off informatività/complessità</vt:lpstr>
      <vt:lpstr>Più dati si accumulano, più i concetti possono farsi specifici</vt:lpstr>
      <vt:lpstr>Rasoio di OcKham bayesiano</vt:lpstr>
      <vt:lpstr>Una logica della deduzione </vt:lpstr>
      <vt:lpstr>Alfabeto: simboli e connettivi</vt:lpstr>
      <vt:lpstr>Sintassi: regole per generare fbf</vt:lpstr>
      <vt:lpstr>Esempi</vt:lpstr>
      <vt:lpstr>Semantica</vt:lpstr>
      <vt:lpstr>Negazione: unico connettivo unario</vt:lpstr>
      <vt:lpstr>Connettivi binari</vt:lpstr>
      <vt:lpstr>Esempio di costruzione di tavola di verità</vt:lpstr>
      <vt:lpstr>Presentazione standard di PowerPoint</vt:lpstr>
      <vt:lpstr>Presentazione standard di PowerPoint</vt:lpstr>
      <vt:lpstr>Presentazione standard di PowerPoint</vt:lpstr>
      <vt:lpstr>Uso delle funzioni booleane</vt:lpstr>
      <vt:lpstr>Inferenze valide nel calcolo proposizionale</vt:lpstr>
      <vt:lpstr>Dimostrazione: tavola di verità</vt:lpstr>
      <vt:lpstr>Dimostrazione booleana</vt:lpstr>
      <vt:lpstr>Procedura sintattica tramite “regole inferenziali”</vt:lpstr>
      <vt:lpstr>Altre inferenze del calcolo proposizionale rilevanti per la psicologia </vt:lpstr>
      <vt:lpstr>MT, DA, AC</vt:lpstr>
      <vt:lpstr>Schemi inferenziali non condizionali rilevanti per la psicologia</vt:lpstr>
      <vt:lpstr>Il sistema concettuale e la categorizzazione</vt:lpstr>
      <vt:lpstr>Sistema concettuale</vt:lpstr>
      <vt:lpstr>Categorizzazione</vt:lpstr>
      <vt:lpstr>Attributi</vt:lpstr>
      <vt:lpstr>Attributi degli esemplari</vt:lpstr>
      <vt:lpstr>Attributi dei concetti</vt:lpstr>
      <vt:lpstr>Concetti basati su regole </vt:lpstr>
      <vt:lpstr>La ricerca di Shepard, Hovland, Jenkins, 1961</vt:lpstr>
      <vt:lpstr>Compito</vt:lpstr>
      <vt:lpstr>Gli 8 stimoli nella condizione I e le loro proprietà</vt:lpstr>
      <vt:lpstr>Disjunctive Normal Form (DNF)</vt:lpstr>
      <vt:lpstr>Individuare le regolarità tramite compressione</vt:lpstr>
      <vt:lpstr>Risultato: una semplice regola necessaria e sufficiente</vt:lpstr>
      <vt:lpstr>Complessità logica o booleana</vt:lpstr>
      <vt:lpstr>Gli 8 stimoli nella condizione 6 e le loro proprietà</vt:lpstr>
      <vt:lpstr>Compressione per la categoria A in condizione 6</vt:lpstr>
      <vt:lpstr>Le 6 condizioni sperimentali</vt:lpstr>
      <vt:lpstr>Risultati</vt:lpstr>
      <vt:lpstr>Altri risultati: effetto delle disgiunzioni</vt:lpstr>
      <vt:lpstr>Complessità algebrica</vt:lpstr>
      <vt:lpstr>Concetti basati su regole: sintesi</vt:lpstr>
      <vt:lpstr>Regole approssimative</vt:lpstr>
      <vt:lpstr>Concetti basati su somiglianze:  i prototipi </vt:lpstr>
      <vt:lpstr>Attributi tipici</vt:lpstr>
      <vt:lpstr>Studio di Posner e Keele (1968) sull’astrazione di prototipi</vt:lpstr>
      <vt:lpstr>Risultati</vt:lpstr>
      <vt:lpstr>Commento</vt:lpstr>
      <vt:lpstr>Teoria dei prototipi</vt:lpstr>
      <vt:lpstr>Concetti di base</vt:lpstr>
      <vt:lpstr>Cue validity</vt:lpstr>
      <vt:lpstr>Studio di Medin e Shaffer, 1978</vt:lpstr>
      <vt:lpstr>Struttura degli stimoli 5+4</vt:lpstr>
      <vt:lpstr>Come leggere gli LR in tabella</vt:lpstr>
      <vt:lpstr>Se sono appresi come regole</vt:lpstr>
      <vt:lpstr>Se sono appresi per somiglianze reciproche</vt:lpstr>
      <vt:lpstr>Feature learning</vt:lpstr>
      <vt:lpstr>Concetti generati da altri concetti: composizionalità e ricombinazione concettuale</vt:lpstr>
      <vt:lpstr>Composizionalità del pensiero umano</vt:lpstr>
      <vt:lpstr>Ricombinazioni nei HBM</vt:lpstr>
      <vt:lpstr>Studi sull’uso di operatori logici per manipolare significati</vt:lpstr>
      <vt:lpstr>Presentazione standard di PowerPoint</vt:lpstr>
      <vt:lpstr>Combinazioni di parole senza operatori</vt:lpstr>
      <vt:lpstr>Combinazioni di sostantivi</vt:lpstr>
      <vt:lpstr>Una capacità recente, sia nella filogenesi che nell’ontogenesi</vt:lpstr>
      <vt:lpstr>La categorizzazione</vt:lpstr>
      <vt:lpstr>Due obiettivi</vt:lpstr>
      <vt:lpstr>Riconoscimento: Può procedere in due modi</vt:lpstr>
      <vt:lpstr>Funzione inferenziale</vt:lpstr>
      <vt:lpstr>Distanza semantica</vt:lpstr>
      <vt:lpstr>Rappresentazione bayesiana delle due funzioni della categorizzazione</vt:lpstr>
      <vt:lpstr>Due modi per riconoscere</vt:lpstr>
      <vt:lpstr>Presentazione standard di PowerPoint</vt:lpstr>
      <vt:lpstr>4 possibili processi</vt:lpstr>
      <vt:lpstr>Esempio: stimolo 1001</vt:lpstr>
      <vt:lpstr>La classificazione bayesiana perfetta è: </vt:lpstr>
      <vt:lpstr>La classificazione per somiglianza è: </vt:lpstr>
      <vt:lpstr>Risultati</vt:lpstr>
      <vt:lpstr>Differenze di expertise</vt:lpstr>
      <vt:lpstr>Errori</vt:lpstr>
      <vt:lpstr>Base rate fallacy</vt:lpstr>
      <vt:lpstr>Regole e somiglianze possono attivarsi insieme</vt:lpstr>
      <vt:lpstr>“almeno due tra (gambe lunghe, corpo spigoloso, maculato)   costruttore”  </vt:lpstr>
      <vt:lpstr>Fase di transfer</vt:lpstr>
      <vt:lpstr>Categorizzazione con informazioni incomplete</vt:lpstr>
      <vt:lpstr>Attribuzione</vt:lpstr>
      <vt:lpstr>Funzione inferenziale</vt:lpstr>
      <vt:lpstr>Falsi ricordi</vt:lpstr>
      <vt:lpstr>Stereotipi sociali</vt:lpstr>
      <vt:lpstr>Controllo di ipotesi e esplorazione</vt:lpstr>
      <vt:lpstr>Ricerca attiva di informazioni</vt:lpstr>
      <vt:lpstr>Strategie di esplorazione</vt:lpstr>
      <vt:lpstr>Paradigmi classici</vt:lpstr>
      <vt:lpstr>Il problema 2-4-6</vt:lpstr>
      <vt:lpstr>Analogia con il metodo ipotetico-deduttivo nella scienza</vt:lpstr>
      <vt:lpstr>Risultati originali</vt:lpstr>
      <vt:lpstr>Andamento tipico</vt:lpstr>
      <vt:lpstr>Risultati principali</vt:lpstr>
      <vt:lpstr>Osservazioni di Wason sul 2-4-6</vt:lpstr>
      <vt:lpstr>Compito di selezione</vt:lpstr>
      <vt:lpstr>Struttura</vt:lpstr>
      <vt:lpstr>Scelte logicamente corrette</vt:lpstr>
      <vt:lpstr>Risultati degli studi originali</vt:lpstr>
      <vt:lpstr>Esplorazione di casi positivi e mancata attenzione alle possibili falsificazioni</vt:lpstr>
      <vt:lpstr>L’esplorazione si basa sulle previsioni deduttive che il partecipante è in grado di compiere </vt:lpstr>
      <vt:lpstr>60 anni dopo</vt:lpstr>
      <vt:lpstr>Due fasi nel controllo di ipotesi</vt:lpstr>
      <vt:lpstr>Test di ipotesi</vt:lpstr>
      <vt:lpstr>Strategie di esplorazione</vt:lpstr>
      <vt:lpstr>Parametri che descrivono un test dicotomico</vt:lpstr>
      <vt:lpstr>Expected Support (diagnosticità attesa)</vt:lpstr>
      <vt:lpstr>Skov e Sherman (1986)</vt:lpstr>
      <vt:lpstr>Tre dimensioni per classificare i tipi di test</vt:lpstr>
      <vt:lpstr>I tre fattori che guidano l’esplorazione</vt:lpstr>
      <vt:lpstr>Sensibilità all’ES</vt:lpstr>
      <vt:lpstr>Preferenza per i test positivi</vt:lpstr>
      <vt:lpstr>Controllo positivo e “selezione ottimale” di informazioni</vt:lpstr>
      <vt:lpstr>Presentazione standard di PowerPoint</vt:lpstr>
      <vt:lpstr>Controllo positivo e ipotesi iperspecifiche</vt:lpstr>
      <vt:lpstr>Klayman e Ha (1987)</vt:lpstr>
      <vt:lpstr>Conseguenza pratiche</vt:lpstr>
      <vt:lpstr>Controllo positivo e acquiescenza</vt:lpstr>
      <vt:lpstr>Esiti dell’interazione</vt:lpstr>
      <vt:lpstr>Preferenza per i test estremi</vt:lpstr>
      <vt:lpstr>Preferenza per i test  asimmetrici confermanti</vt:lpstr>
      <vt:lpstr>Esempio</vt:lpstr>
      <vt:lpstr>Conseguenze</vt:lpstr>
      <vt:lpstr>Controllo asimmetrico e motivazioni</vt:lpstr>
      <vt:lpstr>Riepilogo sulla dimensione asimmetria</vt:lpstr>
      <vt:lpstr>La valutazione delle informazioni</vt:lpstr>
      <vt:lpstr>Due tendenze già introdotte</vt:lpstr>
      <vt:lpstr>Effetto primacy</vt:lpstr>
      <vt:lpstr>Sovrastima delle conferme</vt:lpstr>
      <vt:lpstr>Costruzione confermatoria  di evidenze ambigue</vt:lpstr>
      <vt:lpstr>“My side” bias</vt:lpstr>
      <vt:lpstr>Effetto motivazionale</vt:lpstr>
      <vt:lpstr>Feature positive effect (effetto degli attributi presenti):</vt:lpstr>
      <vt:lpstr>Presentazione standard di PowerPoint</vt:lpstr>
      <vt:lpstr>Presentazione standard di PowerPoint</vt:lpstr>
    </vt:vector>
  </TitlesOfParts>
  <Company>Unimib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Paolo Cherubini</dc:creator>
  <cp:lastModifiedBy>paolo cherubini</cp:lastModifiedBy>
  <cp:revision>209</cp:revision>
  <dcterms:created xsi:type="dcterms:W3CDTF">2013-11-29T09:37:09Z</dcterms:created>
  <dcterms:modified xsi:type="dcterms:W3CDTF">2022-09-16T14:09:12Z</dcterms:modified>
</cp:coreProperties>
</file>