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1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2.xml" ContentType="application/vnd.openxmlformats-officedocument.presentationml.notesSlide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notesSlides/notesSlide3.xml" ContentType="application/vnd.openxmlformats-officedocument.presentationml.notesSlide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notesSlides/notesSlide4.xml" ContentType="application/vnd.openxmlformats-officedocument.presentationml.notesSlide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notesSlides/notesSlide5.xml" ContentType="application/vnd.openxmlformats-officedocument.presentationml.notesSlide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ppt/diagrams/data44.xml" ContentType="application/vnd.openxmlformats-officedocument.drawingml.diagramData+xml"/>
  <Override PartName="/ppt/diagrams/layout44.xml" ContentType="application/vnd.openxmlformats-officedocument.drawingml.diagramLayout+xml"/>
  <Override PartName="/ppt/diagrams/quickStyle44.xml" ContentType="application/vnd.openxmlformats-officedocument.drawingml.diagramStyle+xml"/>
  <Override PartName="/ppt/diagrams/colors44.xml" ContentType="application/vnd.openxmlformats-officedocument.drawingml.diagramColors+xml"/>
  <Override PartName="/ppt/diagrams/drawing44.xml" ContentType="application/vnd.ms-office.drawingml.diagramDrawing+xml"/>
  <Override PartName="/ppt/diagrams/data45.xml" ContentType="application/vnd.openxmlformats-officedocument.drawingml.diagramData+xml"/>
  <Override PartName="/ppt/diagrams/layout45.xml" ContentType="application/vnd.openxmlformats-officedocument.drawingml.diagramLayout+xml"/>
  <Override PartName="/ppt/diagrams/quickStyle45.xml" ContentType="application/vnd.openxmlformats-officedocument.drawingml.diagramStyle+xml"/>
  <Override PartName="/ppt/diagrams/colors45.xml" ContentType="application/vnd.openxmlformats-officedocument.drawingml.diagramColors+xml"/>
  <Override PartName="/ppt/diagrams/drawing45.xml" ContentType="application/vnd.ms-office.drawingml.diagramDrawing+xml"/>
  <Override PartName="/ppt/diagrams/data46.xml" ContentType="application/vnd.openxmlformats-officedocument.drawingml.diagramData+xml"/>
  <Override PartName="/ppt/diagrams/layout46.xml" ContentType="application/vnd.openxmlformats-officedocument.drawingml.diagramLayout+xml"/>
  <Override PartName="/ppt/diagrams/quickStyle46.xml" ContentType="application/vnd.openxmlformats-officedocument.drawingml.diagramStyle+xml"/>
  <Override PartName="/ppt/diagrams/colors46.xml" ContentType="application/vnd.openxmlformats-officedocument.drawingml.diagramColors+xml"/>
  <Override PartName="/ppt/diagrams/drawing46.xml" ContentType="application/vnd.ms-office.drawingml.diagramDrawing+xml"/>
  <Override PartName="/ppt/diagrams/data47.xml" ContentType="application/vnd.openxmlformats-officedocument.drawingml.diagramData+xml"/>
  <Override PartName="/ppt/diagrams/layout47.xml" ContentType="application/vnd.openxmlformats-officedocument.drawingml.diagramLayout+xml"/>
  <Override PartName="/ppt/diagrams/quickStyle47.xml" ContentType="application/vnd.openxmlformats-officedocument.drawingml.diagramStyle+xml"/>
  <Override PartName="/ppt/diagrams/colors47.xml" ContentType="application/vnd.openxmlformats-officedocument.drawingml.diagramColors+xml"/>
  <Override PartName="/ppt/diagrams/drawing4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0"/>
  </p:notesMasterIdLst>
  <p:sldIdLst>
    <p:sldId id="256" r:id="rId2"/>
    <p:sldId id="880" r:id="rId3"/>
    <p:sldId id="1046" r:id="rId4"/>
    <p:sldId id="882" r:id="rId5"/>
    <p:sldId id="1047" r:id="rId6"/>
    <p:sldId id="883" r:id="rId7"/>
    <p:sldId id="884" r:id="rId8"/>
    <p:sldId id="885" r:id="rId9"/>
    <p:sldId id="887" r:id="rId10"/>
    <p:sldId id="886" r:id="rId11"/>
    <p:sldId id="1048" r:id="rId12"/>
    <p:sldId id="1050" r:id="rId13"/>
    <p:sldId id="1051" r:id="rId14"/>
    <p:sldId id="1052" r:id="rId15"/>
    <p:sldId id="1053" r:id="rId16"/>
    <p:sldId id="1054" r:id="rId17"/>
    <p:sldId id="1055" r:id="rId18"/>
    <p:sldId id="1056" r:id="rId19"/>
    <p:sldId id="896" r:id="rId20"/>
    <p:sldId id="898" r:id="rId21"/>
    <p:sldId id="899" r:id="rId22"/>
    <p:sldId id="900" r:id="rId23"/>
    <p:sldId id="901" r:id="rId24"/>
    <p:sldId id="939" r:id="rId25"/>
    <p:sldId id="938" r:id="rId26"/>
    <p:sldId id="903" r:id="rId27"/>
    <p:sldId id="904" r:id="rId28"/>
    <p:sldId id="940" r:id="rId29"/>
    <p:sldId id="906" r:id="rId30"/>
    <p:sldId id="908" r:id="rId31"/>
    <p:sldId id="942" r:id="rId32"/>
    <p:sldId id="910" r:id="rId33"/>
    <p:sldId id="1057" r:id="rId34"/>
    <p:sldId id="1058" r:id="rId35"/>
    <p:sldId id="1059" r:id="rId36"/>
    <p:sldId id="1060" r:id="rId37"/>
    <p:sldId id="1061" r:id="rId38"/>
    <p:sldId id="1062" r:id="rId39"/>
    <p:sldId id="1063" r:id="rId40"/>
    <p:sldId id="1064" r:id="rId41"/>
    <p:sldId id="1065" r:id="rId42"/>
    <p:sldId id="1066" r:id="rId43"/>
    <p:sldId id="1067" r:id="rId44"/>
    <p:sldId id="1068" r:id="rId45"/>
    <p:sldId id="1069" r:id="rId46"/>
    <p:sldId id="1070" r:id="rId47"/>
    <p:sldId id="1071" r:id="rId48"/>
    <p:sldId id="1072" r:id="rId49"/>
    <p:sldId id="936" r:id="rId50"/>
    <p:sldId id="947" r:id="rId51"/>
    <p:sldId id="948" r:id="rId52"/>
    <p:sldId id="949" r:id="rId53"/>
    <p:sldId id="950" r:id="rId54"/>
    <p:sldId id="951" r:id="rId55"/>
    <p:sldId id="952" r:id="rId56"/>
    <p:sldId id="953" r:id="rId57"/>
    <p:sldId id="1073" r:id="rId58"/>
    <p:sldId id="954" r:id="rId59"/>
    <p:sldId id="1074" r:id="rId60"/>
    <p:sldId id="955" r:id="rId61"/>
    <p:sldId id="956" r:id="rId62"/>
    <p:sldId id="958" r:id="rId63"/>
    <p:sldId id="1075" r:id="rId64"/>
    <p:sldId id="1076" r:id="rId65"/>
    <p:sldId id="1077" r:id="rId66"/>
    <p:sldId id="1078" r:id="rId67"/>
    <p:sldId id="961" r:id="rId68"/>
    <p:sldId id="1079" r:id="rId69"/>
    <p:sldId id="964" r:id="rId70"/>
    <p:sldId id="966" r:id="rId71"/>
    <p:sldId id="967" r:id="rId72"/>
    <p:sldId id="968" r:id="rId73"/>
    <p:sldId id="969" r:id="rId74"/>
    <p:sldId id="971" r:id="rId75"/>
    <p:sldId id="1080" r:id="rId76"/>
    <p:sldId id="1081" r:id="rId77"/>
    <p:sldId id="985" r:id="rId78"/>
    <p:sldId id="977" r:id="rId79"/>
    <p:sldId id="986" r:id="rId80"/>
    <p:sldId id="1082" r:id="rId81"/>
    <p:sldId id="1083" r:id="rId82"/>
    <p:sldId id="1084" r:id="rId83"/>
    <p:sldId id="987" r:id="rId84"/>
    <p:sldId id="988" r:id="rId85"/>
    <p:sldId id="989" r:id="rId86"/>
    <p:sldId id="1085" r:id="rId87"/>
    <p:sldId id="990" r:id="rId88"/>
    <p:sldId id="993" r:id="rId89"/>
    <p:sldId id="994" r:id="rId90"/>
    <p:sldId id="995" r:id="rId91"/>
    <p:sldId id="996" r:id="rId92"/>
    <p:sldId id="997" r:id="rId93"/>
    <p:sldId id="1000" r:id="rId94"/>
    <p:sldId id="999" r:id="rId95"/>
    <p:sldId id="1002" r:id="rId96"/>
    <p:sldId id="1005" r:id="rId97"/>
    <p:sldId id="1086" r:id="rId98"/>
    <p:sldId id="1087" r:id="rId99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27"/>
    <p:restoredTop sz="88326"/>
  </p:normalViewPr>
  <p:slideViewPr>
    <p:cSldViewPr snapToGrid="0" snapToObjects="1">
      <p:cViewPr varScale="1">
        <p:scale>
          <a:sx n="99" d="100"/>
          <a:sy n="99" d="100"/>
        </p:scale>
        <p:origin x="960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300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4" Type="http://schemas.openxmlformats.org/officeDocument/2006/relationships/image" Target="../media/image18.svg"/></Relationships>
</file>

<file path=ppt/diagrams/_rels/data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sv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4" Type="http://schemas.openxmlformats.org/officeDocument/2006/relationships/image" Target="../media/image18.svg"/></Relationships>
</file>

<file path=ppt/diagrams/_rels/drawing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sv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4797CC-01DE-434D-8362-74753EE6EE6B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0F4D5A65-3A32-496F-AED3-C5DA0C82B9B5}">
      <dgm:prSet/>
      <dgm:spPr/>
      <dgm:t>
        <a:bodyPr/>
        <a:lstStyle/>
        <a:p>
          <a:r>
            <a:rPr lang="it-IT"/>
            <a:t>Nei problemi a struttura deduttiva per “risolvere” basta raggiungere una conclusione che segua logicamente dalle premesse. </a:t>
          </a:r>
          <a:endParaRPr lang="en-US"/>
        </a:p>
      </dgm:t>
    </dgm:pt>
    <dgm:pt modelId="{D7AB0189-F8F7-4801-81B1-57AA0928414E}" type="parTrans" cxnId="{42214492-A5D4-4B29-977A-EE75521CE9BB}">
      <dgm:prSet/>
      <dgm:spPr/>
      <dgm:t>
        <a:bodyPr/>
        <a:lstStyle/>
        <a:p>
          <a:endParaRPr lang="en-US"/>
        </a:p>
      </dgm:t>
    </dgm:pt>
    <dgm:pt modelId="{26F474AD-5F0C-4640-AF2C-B5E674482B5C}" type="sibTrans" cxnId="{42214492-A5D4-4B29-977A-EE75521CE9BB}">
      <dgm:prSet/>
      <dgm:spPr/>
      <dgm:t>
        <a:bodyPr/>
        <a:lstStyle/>
        <a:p>
          <a:endParaRPr lang="en-US"/>
        </a:p>
      </dgm:t>
    </dgm:pt>
    <dgm:pt modelId="{277F8594-3845-43A5-B310-A3A9220D245D}">
      <dgm:prSet/>
      <dgm:spPr/>
      <dgm:t>
        <a:bodyPr/>
        <a:lstStyle/>
        <a:p>
          <a:r>
            <a:rPr lang="it-IT"/>
            <a:t>Esempio: nel problema della torre di Hanoi la parte deduttiva si conclude quando formuliamo il piano per risolvere il puzzle; non c’è bisogno di metterlo in atto.</a:t>
          </a:r>
          <a:endParaRPr lang="en-US"/>
        </a:p>
      </dgm:t>
    </dgm:pt>
    <dgm:pt modelId="{0EC1A815-688B-4FCD-B46C-30985F156393}" type="parTrans" cxnId="{B16EFBBE-4D36-44B1-BB04-98AC3B1F5FB2}">
      <dgm:prSet/>
      <dgm:spPr/>
      <dgm:t>
        <a:bodyPr/>
        <a:lstStyle/>
        <a:p>
          <a:endParaRPr lang="en-US"/>
        </a:p>
      </dgm:t>
    </dgm:pt>
    <dgm:pt modelId="{B5DF5ED5-F71D-43A5-8F87-E740814B555E}" type="sibTrans" cxnId="{B16EFBBE-4D36-44B1-BB04-98AC3B1F5FB2}">
      <dgm:prSet/>
      <dgm:spPr/>
      <dgm:t>
        <a:bodyPr/>
        <a:lstStyle/>
        <a:p>
          <a:endParaRPr lang="en-US"/>
        </a:p>
      </dgm:t>
    </dgm:pt>
    <dgm:pt modelId="{112F843F-FFDA-460D-8E59-985EAFCC32E9}">
      <dgm:prSet/>
      <dgm:spPr/>
      <dgm:t>
        <a:bodyPr/>
        <a:lstStyle/>
        <a:p>
          <a:r>
            <a:rPr lang="it-IT"/>
            <a:t>svolgere correttamente un processo deduttivo richiede almeno una di due capacità:</a:t>
          </a:r>
          <a:endParaRPr lang="en-US"/>
        </a:p>
      </dgm:t>
    </dgm:pt>
    <dgm:pt modelId="{F42B14AB-7EB3-4BCE-BC22-6170A2170F01}" type="parTrans" cxnId="{B4F72746-8036-4F36-BC78-DB99A7D2B613}">
      <dgm:prSet/>
      <dgm:spPr/>
      <dgm:t>
        <a:bodyPr/>
        <a:lstStyle/>
        <a:p>
          <a:endParaRPr lang="en-US"/>
        </a:p>
      </dgm:t>
    </dgm:pt>
    <dgm:pt modelId="{8A543DE8-8A56-4313-8415-9B3CBBC445F4}" type="sibTrans" cxnId="{B4F72746-8036-4F36-BC78-DB99A7D2B613}">
      <dgm:prSet/>
      <dgm:spPr/>
      <dgm:t>
        <a:bodyPr/>
        <a:lstStyle/>
        <a:p>
          <a:endParaRPr lang="en-US"/>
        </a:p>
      </dgm:t>
    </dgm:pt>
    <dgm:pt modelId="{BAB17D2C-2079-4013-9488-AB315B918ECE}">
      <dgm:prSet/>
      <dgm:spPr/>
      <dgm:t>
        <a:bodyPr/>
        <a:lstStyle/>
        <a:p>
          <a:r>
            <a:rPr lang="it-IT"/>
            <a:t>dal punto di vista semantico – la capacità di rappresentare correttamente tutte le possibilità previste dalle premesse, onde valutarle, ed escludere quelle incompatibili tra loro;</a:t>
          </a:r>
          <a:endParaRPr lang="en-US"/>
        </a:p>
      </dgm:t>
    </dgm:pt>
    <dgm:pt modelId="{91302BA0-1180-4A37-8432-8337693A2108}" type="parTrans" cxnId="{208F0B36-23C0-429D-A5FA-5225FEAC9A58}">
      <dgm:prSet/>
      <dgm:spPr/>
      <dgm:t>
        <a:bodyPr/>
        <a:lstStyle/>
        <a:p>
          <a:endParaRPr lang="en-US"/>
        </a:p>
      </dgm:t>
    </dgm:pt>
    <dgm:pt modelId="{90351D27-EE6C-46DF-8CBB-8A5083145869}" type="sibTrans" cxnId="{208F0B36-23C0-429D-A5FA-5225FEAC9A58}">
      <dgm:prSet/>
      <dgm:spPr/>
      <dgm:t>
        <a:bodyPr/>
        <a:lstStyle/>
        <a:p>
          <a:endParaRPr lang="en-US"/>
        </a:p>
      </dgm:t>
    </dgm:pt>
    <dgm:pt modelId="{65CFEB4F-9498-44DA-BF84-AB2DCA835999}">
      <dgm:prSet/>
      <dgm:spPr/>
      <dgm:t>
        <a:bodyPr/>
        <a:lstStyle/>
        <a:p>
          <a:r>
            <a:rPr lang="it-IT"/>
            <a:t>dal punto di vista sintattico, la capacità di applicare correttamente tutte le regole inferenziali necessarie e sufficienti a implementare in modo completo e coerente un qualche tipo di logica, e di astenersi dall’applicare schemi fallaci.</a:t>
          </a:r>
          <a:endParaRPr lang="en-US"/>
        </a:p>
      </dgm:t>
    </dgm:pt>
    <dgm:pt modelId="{ADE1AC84-A33D-4DA8-A9CB-AA2CCA792B74}" type="parTrans" cxnId="{3159119C-8B09-4196-BCF4-1196A7D94E24}">
      <dgm:prSet/>
      <dgm:spPr/>
      <dgm:t>
        <a:bodyPr/>
        <a:lstStyle/>
        <a:p>
          <a:endParaRPr lang="en-US"/>
        </a:p>
      </dgm:t>
    </dgm:pt>
    <dgm:pt modelId="{213D714A-AE6F-409D-823F-8D13456FE0CE}" type="sibTrans" cxnId="{3159119C-8B09-4196-BCF4-1196A7D94E24}">
      <dgm:prSet/>
      <dgm:spPr/>
      <dgm:t>
        <a:bodyPr/>
        <a:lstStyle/>
        <a:p>
          <a:endParaRPr lang="en-US"/>
        </a:p>
      </dgm:t>
    </dgm:pt>
    <dgm:pt modelId="{D38E7459-951F-441E-981E-230838ACBA44}">
      <dgm:prSet/>
      <dgm:spPr/>
      <dgm:t>
        <a:bodyPr/>
        <a:lstStyle/>
        <a:p>
          <a:r>
            <a:rPr lang="it-IT"/>
            <a:t>Il pensiero deduttivo umano spontaneo non possiede pienamente nessuna delle due capacità.</a:t>
          </a:r>
          <a:endParaRPr lang="en-US"/>
        </a:p>
      </dgm:t>
    </dgm:pt>
    <dgm:pt modelId="{AF2FD37C-8675-4D2C-99A1-9235CC6B28D1}" type="parTrans" cxnId="{CEB71470-9A9B-4E2C-ABAC-2EF136853D41}">
      <dgm:prSet/>
      <dgm:spPr/>
      <dgm:t>
        <a:bodyPr/>
        <a:lstStyle/>
        <a:p>
          <a:endParaRPr lang="en-US"/>
        </a:p>
      </dgm:t>
    </dgm:pt>
    <dgm:pt modelId="{E9475448-772E-46F2-8641-A668F63DFA74}" type="sibTrans" cxnId="{CEB71470-9A9B-4E2C-ABAC-2EF136853D41}">
      <dgm:prSet/>
      <dgm:spPr/>
      <dgm:t>
        <a:bodyPr/>
        <a:lstStyle/>
        <a:p>
          <a:endParaRPr lang="en-US"/>
        </a:p>
      </dgm:t>
    </dgm:pt>
    <dgm:pt modelId="{E3F11B9A-F164-4087-98EC-284D62B1EE6A}" type="pres">
      <dgm:prSet presAssocID="{7F4797CC-01DE-434D-8362-74753EE6EE6B}" presName="root" presStyleCnt="0">
        <dgm:presLayoutVars>
          <dgm:dir/>
          <dgm:resizeHandles val="exact"/>
        </dgm:presLayoutVars>
      </dgm:prSet>
      <dgm:spPr/>
    </dgm:pt>
    <dgm:pt modelId="{7A6926A6-04F9-407B-A20F-1BAF370788F3}" type="pres">
      <dgm:prSet presAssocID="{7F4797CC-01DE-434D-8362-74753EE6EE6B}" presName="container" presStyleCnt="0">
        <dgm:presLayoutVars>
          <dgm:dir/>
          <dgm:resizeHandles val="exact"/>
        </dgm:presLayoutVars>
      </dgm:prSet>
      <dgm:spPr/>
    </dgm:pt>
    <dgm:pt modelId="{156B0BD3-BDEF-4174-A58C-4B0074407568}" type="pres">
      <dgm:prSet presAssocID="{0F4D5A65-3A32-496F-AED3-C5DA0C82B9B5}" presName="compNode" presStyleCnt="0"/>
      <dgm:spPr/>
    </dgm:pt>
    <dgm:pt modelId="{3B7802AE-EB33-4873-ACF5-8D40F44EF22C}" type="pres">
      <dgm:prSet presAssocID="{0F4D5A65-3A32-496F-AED3-C5DA0C82B9B5}" presName="iconBgRect" presStyleLbl="bgShp" presStyleIdx="0" presStyleCnt="6"/>
      <dgm:spPr/>
    </dgm:pt>
    <dgm:pt modelId="{0E8F917D-A6CA-453A-853C-3EE504150F8A}" type="pres">
      <dgm:prSet presAssocID="{0F4D5A65-3A32-496F-AED3-C5DA0C82B9B5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91976AA7-3A69-471E-B4B0-A8E27A1DD2FB}" type="pres">
      <dgm:prSet presAssocID="{0F4D5A65-3A32-496F-AED3-C5DA0C82B9B5}" presName="spaceRect" presStyleCnt="0"/>
      <dgm:spPr/>
    </dgm:pt>
    <dgm:pt modelId="{7405F721-17A0-44E6-98EB-C70FAC839227}" type="pres">
      <dgm:prSet presAssocID="{0F4D5A65-3A32-496F-AED3-C5DA0C82B9B5}" presName="textRect" presStyleLbl="revTx" presStyleIdx="0" presStyleCnt="6">
        <dgm:presLayoutVars>
          <dgm:chMax val="1"/>
          <dgm:chPref val="1"/>
        </dgm:presLayoutVars>
      </dgm:prSet>
      <dgm:spPr/>
    </dgm:pt>
    <dgm:pt modelId="{7E0070C5-1598-4180-A38D-A91973B5C5FD}" type="pres">
      <dgm:prSet presAssocID="{26F474AD-5F0C-4640-AF2C-B5E674482B5C}" presName="sibTrans" presStyleLbl="sibTrans2D1" presStyleIdx="0" presStyleCnt="0"/>
      <dgm:spPr/>
    </dgm:pt>
    <dgm:pt modelId="{9965DCE5-3019-4B6A-A6A6-AB871F71A5A0}" type="pres">
      <dgm:prSet presAssocID="{277F8594-3845-43A5-B310-A3A9220D245D}" presName="compNode" presStyleCnt="0"/>
      <dgm:spPr/>
    </dgm:pt>
    <dgm:pt modelId="{A4A9F0E8-A22F-4B0E-949A-4FD58850AD7C}" type="pres">
      <dgm:prSet presAssocID="{277F8594-3845-43A5-B310-A3A9220D245D}" presName="iconBgRect" presStyleLbl="bgShp" presStyleIdx="1" presStyleCnt="6"/>
      <dgm:spPr/>
    </dgm:pt>
    <dgm:pt modelId="{BD872158-D614-4CD2-9BCA-E652F7D1D379}" type="pres">
      <dgm:prSet presAssocID="{277F8594-3845-43A5-B310-A3A9220D245D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uzzle"/>
        </a:ext>
      </dgm:extLst>
    </dgm:pt>
    <dgm:pt modelId="{B32E2B36-7CE2-423F-A0DC-3D0F12DB9C3C}" type="pres">
      <dgm:prSet presAssocID="{277F8594-3845-43A5-B310-A3A9220D245D}" presName="spaceRect" presStyleCnt="0"/>
      <dgm:spPr/>
    </dgm:pt>
    <dgm:pt modelId="{6FD96EAC-8DAE-4337-B9B5-623B229F592F}" type="pres">
      <dgm:prSet presAssocID="{277F8594-3845-43A5-B310-A3A9220D245D}" presName="textRect" presStyleLbl="revTx" presStyleIdx="1" presStyleCnt="6">
        <dgm:presLayoutVars>
          <dgm:chMax val="1"/>
          <dgm:chPref val="1"/>
        </dgm:presLayoutVars>
      </dgm:prSet>
      <dgm:spPr/>
    </dgm:pt>
    <dgm:pt modelId="{9028AEB6-2837-4207-8888-1710AA6101E1}" type="pres">
      <dgm:prSet presAssocID="{B5DF5ED5-F71D-43A5-8F87-E740814B555E}" presName="sibTrans" presStyleLbl="sibTrans2D1" presStyleIdx="0" presStyleCnt="0"/>
      <dgm:spPr/>
    </dgm:pt>
    <dgm:pt modelId="{CB6D6853-31CF-4C1F-9A6E-1A8A581CE7BB}" type="pres">
      <dgm:prSet presAssocID="{112F843F-FFDA-460D-8E59-985EAFCC32E9}" presName="compNode" presStyleCnt="0"/>
      <dgm:spPr/>
    </dgm:pt>
    <dgm:pt modelId="{0793A7D7-E98C-4BCD-8F58-09149B7AA12D}" type="pres">
      <dgm:prSet presAssocID="{112F843F-FFDA-460D-8E59-985EAFCC32E9}" presName="iconBgRect" presStyleLbl="bgShp" presStyleIdx="2" presStyleCnt="6"/>
      <dgm:spPr/>
    </dgm:pt>
    <dgm:pt modelId="{2C6B674A-D8E4-4E27-8E05-895D988EB26D}" type="pres">
      <dgm:prSet presAssocID="{112F843F-FFDA-460D-8E59-985EAFCC32E9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D94A882-D3FF-4381-97D9-4947FE4A336E}" type="pres">
      <dgm:prSet presAssocID="{112F843F-FFDA-460D-8E59-985EAFCC32E9}" presName="spaceRect" presStyleCnt="0"/>
      <dgm:spPr/>
    </dgm:pt>
    <dgm:pt modelId="{BEE0041F-547F-4EE0-8684-4F4E9036E9FD}" type="pres">
      <dgm:prSet presAssocID="{112F843F-FFDA-460D-8E59-985EAFCC32E9}" presName="textRect" presStyleLbl="revTx" presStyleIdx="2" presStyleCnt="6">
        <dgm:presLayoutVars>
          <dgm:chMax val="1"/>
          <dgm:chPref val="1"/>
        </dgm:presLayoutVars>
      </dgm:prSet>
      <dgm:spPr/>
    </dgm:pt>
    <dgm:pt modelId="{9AE1AAC1-5399-4381-9597-30451FEBB9A3}" type="pres">
      <dgm:prSet presAssocID="{8A543DE8-8A56-4313-8415-9B3CBBC445F4}" presName="sibTrans" presStyleLbl="sibTrans2D1" presStyleIdx="0" presStyleCnt="0"/>
      <dgm:spPr/>
    </dgm:pt>
    <dgm:pt modelId="{0DE6CA5E-DA47-4B00-B969-B994690F20FB}" type="pres">
      <dgm:prSet presAssocID="{BAB17D2C-2079-4013-9488-AB315B918ECE}" presName="compNode" presStyleCnt="0"/>
      <dgm:spPr/>
    </dgm:pt>
    <dgm:pt modelId="{434BAD2A-23A6-468D-8863-8024A5DE4877}" type="pres">
      <dgm:prSet presAssocID="{BAB17D2C-2079-4013-9488-AB315B918ECE}" presName="iconBgRect" presStyleLbl="bgShp" presStyleIdx="3" presStyleCnt="6"/>
      <dgm:spPr/>
    </dgm:pt>
    <dgm:pt modelId="{6B5723FF-D223-4653-91E2-1C79672874D3}" type="pres">
      <dgm:prSet presAssocID="{BAB17D2C-2079-4013-9488-AB315B918ECE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vron Arrows"/>
        </a:ext>
      </dgm:extLst>
    </dgm:pt>
    <dgm:pt modelId="{7D942FB0-47BE-48FB-A14A-0CC2386727C7}" type="pres">
      <dgm:prSet presAssocID="{BAB17D2C-2079-4013-9488-AB315B918ECE}" presName="spaceRect" presStyleCnt="0"/>
      <dgm:spPr/>
    </dgm:pt>
    <dgm:pt modelId="{9750044F-AC5E-4220-8628-C0BBF0219186}" type="pres">
      <dgm:prSet presAssocID="{BAB17D2C-2079-4013-9488-AB315B918ECE}" presName="textRect" presStyleLbl="revTx" presStyleIdx="3" presStyleCnt="6">
        <dgm:presLayoutVars>
          <dgm:chMax val="1"/>
          <dgm:chPref val="1"/>
        </dgm:presLayoutVars>
      </dgm:prSet>
      <dgm:spPr/>
    </dgm:pt>
    <dgm:pt modelId="{A14D36BD-C9C2-4E70-98FB-2571379C6975}" type="pres">
      <dgm:prSet presAssocID="{90351D27-EE6C-46DF-8CBB-8A5083145869}" presName="sibTrans" presStyleLbl="sibTrans2D1" presStyleIdx="0" presStyleCnt="0"/>
      <dgm:spPr/>
    </dgm:pt>
    <dgm:pt modelId="{7E34769A-5B6B-48F3-85EA-9FB7035E24C3}" type="pres">
      <dgm:prSet presAssocID="{65CFEB4F-9498-44DA-BF84-AB2DCA835999}" presName="compNode" presStyleCnt="0"/>
      <dgm:spPr/>
    </dgm:pt>
    <dgm:pt modelId="{A4372D99-9E80-4BBB-8BF6-BAB5A6C89E0F}" type="pres">
      <dgm:prSet presAssocID="{65CFEB4F-9498-44DA-BF84-AB2DCA835999}" presName="iconBgRect" presStyleLbl="bgShp" presStyleIdx="4" presStyleCnt="6"/>
      <dgm:spPr/>
    </dgm:pt>
    <dgm:pt modelId="{38BAE908-27E7-4757-AF29-BD2D81E76709}" type="pres">
      <dgm:prSet presAssocID="{65CFEB4F-9498-44DA-BF84-AB2DCA835999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gno di spunta"/>
        </a:ext>
      </dgm:extLst>
    </dgm:pt>
    <dgm:pt modelId="{DB80234B-DAE4-47D6-9404-4628BA1C8485}" type="pres">
      <dgm:prSet presAssocID="{65CFEB4F-9498-44DA-BF84-AB2DCA835999}" presName="spaceRect" presStyleCnt="0"/>
      <dgm:spPr/>
    </dgm:pt>
    <dgm:pt modelId="{756C85B2-877F-4F38-88AB-FC7C75F58F72}" type="pres">
      <dgm:prSet presAssocID="{65CFEB4F-9498-44DA-BF84-AB2DCA835999}" presName="textRect" presStyleLbl="revTx" presStyleIdx="4" presStyleCnt="6">
        <dgm:presLayoutVars>
          <dgm:chMax val="1"/>
          <dgm:chPref val="1"/>
        </dgm:presLayoutVars>
      </dgm:prSet>
      <dgm:spPr/>
    </dgm:pt>
    <dgm:pt modelId="{32077BCE-ACF8-4671-8D29-3F62B84F6E54}" type="pres">
      <dgm:prSet presAssocID="{213D714A-AE6F-409D-823F-8D13456FE0CE}" presName="sibTrans" presStyleLbl="sibTrans2D1" presStyleIdx="0" presStyleCnt="0"/>
      <dgm:spPr/>
    </dgm:pt>
    <dgm:pt modelId="{023287D1-CE76-427F-818B-E230DB40F05A}" type="pres">
      <dgm:prSet presAssocID="{D38E7459-951F-441E-981E-230838ACBA44}" presName="compNode" presStyleCnt="0"/>
      <dgm:spPr/>
    </dgm:pt>
    <dgm:pt modelId="{BE40C69B-6555-4553-8B21-C17E9901AC44}" type="pres">
      <dgm:prSet presAssocID="{D38E7459-951F-441E-981E-230838ACBA44}" presName="iconBgRect" presStyleLbl="bgShp" presStyleIdx="5" presStyleCnt="6"/>
      <dgm:spPr/>
    </dgm:pt>
    <dgm:pt modelId="{EE5B11FA-A2D6-45D0-B9D1-113DFF036846}" type="pres">
      <dgm:prSet presAssocID="{D38E7459-951F-441E-981E-230838ACBA44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D56BE8AB-CD44-4E5E-9B76-B018F3B180FB}" type="pres">
      <dgm:prSet presAssocID="{D38E7459-951F-441E-981E-230838ACBA44}" presName="spaceRect" presStyleCnt="0"/>
      <dgm:spPr/>
    </dgm:pt>
    <dgm:pt modelId="{E608E51F-AC2F-4A87-B60D-CD1729FE81B3}" type="pres">
      <dgm:prSet presAssocID="{D38E7459-951F-441E-981E-230838ACBA44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17E78D0B-7210-4185-8ABF-A2A7CEEDFB77}" type="presOf" srcId="{D38E7459-951F-441E-981E-230838ACBA44}" destId="{E608E51F-AC2F-4A87-B60D-CD1729FE81B3}" srcOrd="0" destOrd="0" presId="urn:microsoft.com/office/officeart/2018/2/layout/IconCircleList"/>
    <dgm:cxn modelId="{4F76A117-53B9-4389-911A-C0275753EBAE}" type="presOf" srcId="{B5DF5ED5-F71D-43A5-8F87-E740814B555E}" destId="{9028AEB6-2837-4207-8888-1710AA6101E1}" srcOrd="0" destOrd="0" presId="urn:microsoft.com/office/officeart/2018/2/layout/IconCircleList"/>
    <dgm:cxn modelId="{208F0B36-23C0-429D-A5FA-5225FEAC9A58}" srcId="{7F4797CC-01DE-434D-8362-74753EE6EE6B}" destId="{BAB17D2C-2079-4013-9488-AB315B918ECE}" srcOrd="3" destOrd="0" parTransId="{91302BA0-1180-4A37-8432-8337693A2108}" sibTransId="{90351D27-EE6C-46DF-8CBB-8A5083145869}"/>
    <dgm:cxn modelId="{40ADE638-426A-4A83-8BCB-ACBB72203806}" type="presOf" srcId="{277F8594-3845-43A5-B310-A3A9220D245D}" destId="{6FD96EAC-8DAE-4337-B9B5-623B229F592F}" srcOrd="0" destOrd="0" presId="urn:microsoft.com/office/officeart/2018/2/layout/IconCircleList"/>
    <dgm:cxn modelId="{B4F72746-8036-4F36-BC78-DB99A7D2B613}" srcId="{7F4797CC-01DE-434D-8362-74753EE6EE6B}" destId="{112F843F-FFDA-460D-8E59-985EAFCC32E9}" srcOrd="2" destOrd="0" parTransId="{F42B14AB-7EB3-4BCE-BC22-6170A2170F01}" sibTransId="{8A543DE8-8A56-4313-8415-9B3CBBC445F4}"/>
    <dgm:cxn modelId="{1291494A-3223-41D4-AEF1-280F8ED4CFE7}" type="presOf" srcId="{BAB17D2C-2079-4013-9488-AB315B918ECE}" destId="{9750044F-AC5E-4220-8628-C0BBF0219186}" srcOrd="0" destOrd="0" presId="urn:microsoft.com/office/officeart/2018/2/layout/IconCircleList"/>
    <dgm:cxn modelId="{3F199F4B-B979-48B3-BAB4-F39D761E030E}" type="presOf" srcId="{8A543DE8-8A56-4313-8415-9B3CBBC445F4}" destId="{9AE1AAC1-5399-4381-9597-30451FEBB9A3}" srcOrd="0" destOrd="0" presId="urn:microsoft.com/office/officeart/2018/2/layout/IconCircleList"/>
    <dgm:cxn modelId="{0553024F-EF47-4B48-B619-379C7B135324}" type="presOf" srcId="{112F843F-FFDA-460D-8E59-985EAFCC32E9}" destId="{BEE0041F-547F-4EE0-8684-4F4E9036E9FD}" srcOrd="0" destOrd="0" presId="urn:microsoft.com/office/officeart/2018/2/layout/IconCircleList"/>
    <dgm:cxn modelId="{CEB71470-9A9B-4E2C-ABAC-2EF136853D41}" srcId="{7F4797CC-01DE-434D-8362-74753EE6EE6B}" destId="{D38E7459-951F-441E-981E-230838ACBA44}" srcOrd="5" destOrd="0" parTransId="{AF2FD37C-8675-4D2C-99A1-9235CC6B28D1}" sibTransId="{E9475448-772E-46F2-8641-A668F63DFA74}"/>
    <dgm:cxn modelId="{4E334874-0C80-4B70-AE53-3462DDE586E0}" type="presOf" srcId="{213D714A-AE6F-409D-823F-8D13456FE0CE}" destId="{32077BCE-ACF8-4671-8D29-3F62B84F6E54}" srcOrd="0" destOrd="0" presId="urn:microsoft.com/office/officeart/2018/2/layout/IconCircleList"/>
    <dgm:cxn modelId="{6AE32F91-7940-4436-8105-DD3B17ADBB95}" type="presOf" srcId="{90351D27-EE6C-46DF-8CBB-8A5083145869}" destId="{A14D36BD-C9C2-4E70-98FB-2571379C6975}" srcOrd="0" destOrd="0" presId="urn:microsoft.com/office/officeart/2018/2/layout/IconCircleList"/>
    <dgm:cxn modelId="{42214492-A5D4-4B29-977A-EE75521CE9BB}" srcId="{7F4797CC-01DE-434D-8362-74753EE6EE6B}" destId="{0F4D5A65-3A32-496F-AED3-C5DA0C82B9B5}" srcOrd="0" destOrd="0" parTransId="{D7AB0189-F8F7-4801-81B1-57AA0928414E}" sibTransId="{26F474AD-5F0C-4640-AF2C-B5E674482B5C}"/>
    <dgm:cxn modelId="{EA016299-B713-407B-A1EC-AF7BFCE39523}" type="presOf" srcId="{65CFEB4F-9498-44DA-BF84-AB2DCA835999}" destId="{756C85B2-877F-4F38-88AB-FC7C75F58F72}" srcOrd="0" destOrd="0" presId="urn:microsoft.com/office/officeart/2018/2/layout/IconCircleList"/>
    <dgm:cxn modelId="{3159119C-8B09-4196-BCF4-1196A7D94E24}" srcId="{7F4797CC-01DE-434D-8362-74753EE6EE6B}" destId="{65CFEB4F-9498-44DA-BF84-AB2DCA835999}" srcOrd="4" destOrd="0" parTransId="{ADE1AC84-A33D-4DA8-A9CB-AA2CCA792B74}" sibTransId="{213D714A-AE6F-409D-823F-8D13456FE0CE}"/>
    <dgm:cxn modelId="{668B1FB0-E232-419E-A4BE-416C31F1CCEF}" type="presOf" srcId="{7F4797CC-01DE-434D-8362-74753EE6EE6B}" destId="{E3F11B9A-F164-4087-98EC-284D62B1EE6A}" srcOrd="0" destOrd="0" presId="urn:microsoft.com/office/officeart/2018/2/layout/IconCircleList"/>
    <dgm:cxn modelId="{B16EFBBE-4D36-44B1-BB04-98AC3B1F5FB2}" srcId="{7F4797CC-01DE-434D-8362-74753EE6EE6B}" destId="{277F8594-3845-43A5-B310-A3A9220D245D}" srcOrd="1" destOrd="0" parTransId="{0EC1A815-688B-4FCD-B46C-30985F156393}" sibTransId="{B5DF5ED5-F71D-43A5-8F87-E740814B555E}"/>
    <dgm:cxn modelId="{52DC15E6-36FA-4234-9883-B4F52DFECD6E}" type="presOf" srcId="{0F4D5A65-3A32-496F-AED3-C5DA0C82B9B5}" destId="{7405F721-17A0-44E6-98EB-C70FAC839227}" srcOrd="0" destOrd="0" presId="urn:microsoft.com/office/officeart/2018/2/layout/IconCircleList"/>
    <dgm:cxn modelId="{F52A6BE6-009E-4A78-9BAD-491C3B50412B}" type="presOf" srcId="{26F474AD-5F0C-4640-AF2C-B5E674482B5C}" destId="{7E0070C5-1598-4180-A38D-A91973B5C5FD}" srcOrd="0" destOrd="0" presId="urn:microsoft.com/office/officeart/2018/2/layout/IconCircleList"/>
    <dgm:cxn modelId="{6596999A-9BEE-4B04-BE04-0D77B4EE95BC}" type="presParOf" srcId="{E3F11B9A-F164-4087-98EC-284D62B1EE6A}" destId="{7A6926A6-04F9-407B-A20F-1BAF370788F3}" srcOrd="0" destOrd="0" presId="urn:microsoft.com/office/officeart/2018/2/layout/IconCircleList"/>
    <dgm:cxn modelId="{276560ED-B260-4BFD-8F20-2EB2D6ECBFBC}" type="presParOf" srcId="{7A6926A6-04F9-407B-A20F-1BAF370788F3}" destId="{156B0BD3-BDEF-4174-A58C-4B0074407568}" srcOrd="0" destOrd="0" presId="urn:microsoft.com/office/officeart/2018/2/layout/IconCircleList"/>
    <dgm:cxn modelId="{47A79884-E99E-4800-BE8A-E9EBE8C03E1F}" type="presParOf" srcId="{156B0BD3-BDEF-4174-A58C-4B0074407568}" destId="{3B7802AE-EB33-4873-ACF5-8D40F44EF22C}" srcOrd="0" destOrd="0" presId="urn:microsoft.com/office/officeart/2018/2/layout/IconCircleList"/>
    <dgm:cxn modelId="{ABE31C1E-ADE0-444B-9E8A-8EEF6251F5B7}" type="presParOf" srcId="{156B0BD3-BDEF-4174-A58C-4B0074407568}" destId="{0E8F917D-A6CA-453A-853C-3EE504150F8A}" srcOrd="1" destOrd="0" presId="urn:microsoft.com/office/officeart/2018/2/layout/IconCircleList"/>
    <dgm:cxn modelId="{4EDA3B04-36FB-4257-A42B-A8C816754F84}" type="presParOf" srcId="{156B0BD3-BDEF-4174-A58C-4B0074407568}" destId="{91976AA7-3A69-471E-B4B0-A8E27A1DD2FB}" srcOrd="2" destOrd="0" presId="urn:microsoft.com/office/officeart/2018/2/layout/IconCircleList"/>
    <dgm:cxn modelId="{5F7B0F32-CEFD-473A-BBC3-CE8E2699730A}" type="presParOf" srcId="{156B0BD3-BDEF-4174-A58C-4B0074407568}" destId="{7405F721-17A0-44E6-98EB-C70FAC839227}" srcOrd="3" destOrd="0" presId="urn:microsoft.com/office/officeart/2018/2/layout/IconCircleList"/>
    <dgm:cxn modelId="{05179EF8-209E-493B-BB78-DA18A3331237}" type="presParOf" srcId="{7A6926A6-04F9-407B-A20F-1BAF370788F3}" destId="{7E0070C5-1598-4180-A38D-A91973B5C5FD}" srcOrd="1" destOrd="0" presId="urn:microsoft.com/office/officeart/2018/2/layout/IconCircleList"/>
    <dgm:cxn modelId="{26E8D98A-5751-4C85-A444-2AC473D5A26A}" type="presParOf" srcId="{7A6926A6-04F9-407B-A20F-1BAF370788F3}" destId="{9965DCE5-3019-4B6A-A6A6-AB871F71A5A0}" srcOrd="2" destOrd="0" presId="urn:microsoft.com/office/officeart/2018/2/layout/IconCircleList"/>
    <dgm:cxn modelId="{86C3A02A-7B06-45C2-AD68-830B04C56FF6}" type="presParOf" srcId="{9965DCE5-3019-4B6A-A6A6-AB871F71A5A0}" destId="{A4A9F0E8-A22F-4B0E-949A-4FD58850AD7C}" srcOrd="0" destOrd="0" presId="urn:microsoft.com/office/officeart/2018/2/layout/IconCircleList"/>
    <dgm:cxn modelId="{AB85FD27-17F5-486E-AA42-E71A9096E51D}" type="presParOf" srcId="{9965DCE5-3019-4B6A-A6A6-AB871F71A5A0}" destId="{BD872158-D614-4CD2-9BCA-E652F7D1D379}" srcOrd="1" destOrd="0" presId="urn:microsoft.com/office/officeart/2018/2/layout/IconCircleList"/>
    <dgm:cxn modelId="{E47BAFF2-3344-4214-B6EF-02F5F13ADBDE}" type="presParOf" srcId="{9965DCE5-3019-4B6A-A6A6-AB871F71A5A0}" destId="{B32E2B36-7CE2-423F-A0DC-3D0F12DB9C3C}" srcOrd="2" destOrd="0" presId="urn:microsoft.com/office/officeart/2018/2/layout/IconCircleList"/>
    <dgm:cxn modelId="{1B86848E-F849-49C6-BE81-57867680A189}" type="presParOf" srcId="{9965DCE5-3019-4B6A-A6A6-AB871F71A5A0}" destId="{6FD96EAC-8DAE-4337-B9B5-623B229F592F}" srcOrd="3" destOrd="0" presId="urn:microsoft.com/office/officeart/2018/2/layout/IconCircleList"/>
    <dgm:cxn modelId="{C4EE6E7D-2A8E-4054-B850-7909D9999967}" type="presParOf" srcId="{7A6926A6-04F9-407B-A20F-1BAF370788F3}" destId="{9028AEB6-2837-4207-8888-1710AA6101E1}" srcOrd="3" destOrd="0" presId="urn:microsoft.com/office/officeart/2018/2/layout/IconCircleList"/>
    <dgm:cxn modelId="{94666B93-B3DA-4DC7-AED2-A25D1AD0822F}" type="presParOf" srcId="{7A6926A6-04F9-407B-A20F-1BAF370788F3}" destId="{CB6D6853-31CF-4C1F-9A6E-1A8A581CE7BB}" srcOrd="4" destOrd="0" presId="urn:microsoft.com/office/officeart/2018/2/layout/IconCircleList"/>
    <dgm:cxn modelId="{984BBB9C-751C-4496-BF4C-3BA899EE2A72}" type="presParOf" srcId="{CB6D6853-31CF-4C1F-9A6E-1A8A581CE7BB}" destId="{0793A7D7-E98C-4BCD-8F58-09149B7AA12D}" srcOrd="0" destOrd="0" presId="urn:microsoft.com/office/officeart/2018/2/layout/IconCircleList"/>
    <dgm:cxn modelId="{ED684DCD-99AF-45DA-8260-4533F36928C2}" type="presParOf" srcId="{CB6D6853-31CF-4C1F-9A6E-1A8A581CE7BB}" destId="{2C6B674A-D8E4-4E27-8E05-895D988EB26D}" srcOrd="1" destOrd="0" presId="urn:microsoft.com/office/officeart/2018/2/layout/IconCircleList"/>
    <dgm:cxn modelId="{3718E0E5-DC1D-41ED-8F0D-469A75D2A336}" type="presParOf" srcId="{CB6D6853-31CF-4C1F-9A6E-1A8A581CE7BB}" destId="{ED94A882-D3FF-4381-97D9-4947FE4A336E}" srcOrd="2" destOrd="0" presId="urn:microsoft.com/office/officeart/2018/2/layout/IconCircleList"/>
    <dgm:cxn modelId="{4948D8DE-9C3F-4964-9080-AADED5CEE853}" type="presParOf" srcId="{CB6D6853-31CF-4C1F-9A6E-1A8A581CE7BB}" destId="{BEE0041F-547F-4EE0-8684-4F4E9036E9FD}" srcOrd="3" destOrd="0" presId="urn:microsoft.com/office/officeart/2018/2/layout/IconCircleList"/>
    <dgm:cxn modelId="{AD31F018-50F0-4BB7-8C61-1A803FB48D86}" type="presParOf" srcId="{7A6926A6-04F9-407B-A20F-1BAF370788F3}" destId="{9AE1AAC1-5399-4381-9597-30451FEBB9A3}" srcOrd="5" destOrd="0" presId="urn:microsoft.com/office/officeart/2018/2/layout/IconCircleList"/>
    <dgm:cxn modelId="{0BEA5327-4B80-458B-9537-1CA9B3CF2156}" type="presParOf" srcId="{7A6926A6-04F9-407B-A20F-1BAF370788F3}" destId="{0DE6CA5E-DA47-4B00-B969-B994690F20FB}" srcOrd="6" destOrd="0" presId="urn:microsoft.com/office/officeart/2018/2/layout/IconCircleList"/>
    <dgm:cxn modelId="{D31AF362-F0AA-44E3-885E-102F0CA7EAF1}" type="presParOf" srcId="{0DE6CA5E-DA47-4B00-B969-B994690F20FB}" destId="{434BAD2A-23A6-468D-8863-8024A5DE4877}" srcOrd="0" destOrd="0" presId="urn:microsoft.com/office/officeart/2018/2/layout/IconCircleList"/>
    <dgm:cxn modelId="{1DADEAFE-52EC-41DF-BE94-0E1E16352FC0}" type="presParOf" srcId="{0DE6CA5E-DA47-4B00-B969-B994690F20FB}" destId="{6B5723FF-D223-4653-91E2-1C79672874D3}" srcOrd="1" destOrd="0" presId="urn:microsoft.com/office/officeart/2018/2/layout/IconCircleList"/>
    <dgm:cxn modelId="{1C77586A-698A-4E4E-8820-CBA26F65DE6C}" type="presParOf" srcId="{0DE6CA5E-DA47-4B00-B969-B994690F20FB}" destId="{7D942FB0-47BE-48FB-A14A-0CC2386727C7}" srcOrd="2" destOrd="0" presId="urn:microsoft.com/office/officeart/2018/2/layout/IconCircleList"/>
    <dgm:cxn modelId="{0B908A06-A2FF-4199-936B-B04567480325}" type="presParOf" srcId="{0DE6CA5E-DA47-4B00-B969-B994690F20FB}" destId="{9750044F-AC5E-4220-8628-C0BBF0219186}" srcOrd="3" destOrd="0" presId="urn:microsoft.com/office/officeart/2018/2/layout/IconCircleList"/>
    <dgm:cxn modelId="{01F10267-894E-4C09-8504-F2BEE103477C}" type="presParOf" srcId="{7A6926A6-04F9-407B-A20F-1BAF370788F3}" destId="{A14D36BD-C9C2-4E70-98FB-2571379C6975}" srcOrd="7" destOrd="0" presId="urn:microsoft.com/office/officeart/2018/2/layout/IconCircleList"/>
    <dgm:cxn modelId="{AB0C1655-8F35-442B-BC5F-B6BF084D18DD}" type="presParOf" srcId="{7A6926A6-04F9-407B-A20F-1BAF370788F3}" destId="{7E34769A-5B6B-48F3-85EA-9FB7035E24C3}" srcOrd="8" destOrd="0" presId="urn:microsoft.com/office/officeart/2018/2/layout/IconCircleList"/>
    <dgm:cxn modelId="{199E3AAA-BF5E-4813-B9CA-510E950FB0BF}" type="presParOf" srcId="{7E34769A-5B6B-48F3-85EA-9FB7035E24C3}" destId="{A4372D99-9E80-4BBB-8BF6-BAB5A6C89E0F}" srcOrd="0" destOrd="0" presId="urn:microsoft.com/office/officeart/2018/2/layout/IconCircleList"/>
    <dgm:cxn modelId="{15F4F0D7-31FB-413C-8233-B25EC241A9F4}" type="presParOf" srcId="{7E34769A-5B6B-48F3-85EA-9FB7035E24C3}" destId="{38BAE908-27E7-4757-AF29-BD2D81E76709}" srcOrd="1" destOrd="0" presId="urn:microsoft.com/office/officeart/2018/2/layout/IconCircleList"/>
    <dgm:cxn modelId="{A6769540-FDF6-46D2-92F7-39AA36918CAE}" type="presParOf" srcId="{7E34769A-5B6B-48F3-85EA-9FB7035E24C3}" destId="{DB80234B-DAE4-47D6-9404-4628BA1C8485}" srcOrd="2" destOrd="0" presId="urn:microsoft.com/office/officeart/2018/2/layout/IconCircleList"/>
    <dgm:cxn modelId="{D946E86D-BA58-4461-8C83-831BB0F1715A}" type="presParOf" srcId="{7E34769A-5B6B-48F3-85EA-9FB7035E24C3}" destId="{756C85B2-877F-4F38-88AB-FC7C75F58F72}" srcOrd="3" destOrd="0" presId="urn:microsoft.com/office/officeart/2018/2/layout/IconCircleList"/>
    <dgm:cxn modelId="{D6CE0326-60CD-4914-B2B7-872A7D6F408C}" type="presParOf" srcId="{7A6926A6-04F9-407B-A20F-1BAF370788F3}" destId="{32077BCE-ACF8-4671-8D29-3F62B84F6E54}" srcOrd="9" destOrd="0" presId="urn:microsoft.com/office/officeart/2018/2/layout/IconCircleList"/>
    <dgm:cxn modelId="{757605F6-2EC1-4D68-B8AC-87CD13FBA41F}" type="presParOf" srcId="{7A6926A6-04F9-407B-A20F-1BAF370788F3}" destId="{023287D1-CE76-427F-818B-E230DB40F05A}" srcOrd="10" destOrd="0" presId="urn:microsoft.com/office/officeart/2018/2/layout/IconCircleList"/>
    <dgm:cxn modelId="{723FCF69-559E-49FC-AF04-6E414EA6556B}" type="presParOf" srcId="{023287D1-CE76-427F-818B-E230DB40F05A}" destId="{BE40C69B-6555-4553-8B21-C17E9901AC44}" srcOrd="0" destOrd="0" presId="urn:microsoft.com/office/officeart/2018/2/layout/IconCircleList"/>
    <dgm:cxn modelId="{49CDDD7C-BE4E-4237-BBDF-3B889F1AE5E8}" type="presParOf" srcId="{023287D1-CE76-427F-818B-E230DB40F05A}" destId="{EE5B11FA-A2D6-45D0-B9D1-113DFF036846}" srcOrd="1" destOrd="0" presId="urn:microsoft.com/office/officeart/2018/2/layout/IconCircleList"/>
    <dgm:cxn modelId="{92409D56-DF2B-48EF-B373-400C2D075420}" type="presParOf" srcId="{023287D1-CE76-427F-818B-E230DB40F05A}" destId="{D56BE8AB-CD44-4E5E-9B76-B018F3B180FB}" srcOrd="2" destOrd="0" presId="urn:microsoft.com/office/officeart/2018/2/layout/IconCircleList"/>
    <dgm:cxn modelId="{1769E805-4A0C-46F0-B664-292962B7B8A3}" type="presParOf" srcId="{023287D1-CE76-427F-818B-E230DB40F05A}" destId="{E608E51F-AC2F-4A87-B60D-CD1729FE81B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46F20C-6C62-4C14-B7BF-B84FBFD1B78B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15FE1994-A747-423A-AF62-9C59FE5C393E}">
      <dgm:prSet/>
      <dgm:spPr/>
      <dgm:t>
        <a:bodyPr/>
        <a:lstStyle/>
        <a:p>
          <a:pPr>
            <a:defRPr b="1"/>
          </a:pPr>
          <a:r>
            <a:rPr lang="en-GB"/>
            <a:t>Se descriviamo le deduzioni spontanee avvalendoci di schemi inferenziali sintattici, non tutti quelli necessary per un calcolo completo e coerente sono egualmente disponibili alla mente umana</a:t>
          </a:r>
          <a:endParaRPr lang="en-US"/>
        </a:p>
      </dgm:t>
    </dgm:pt>
    <dgm:pt modelId="{88B604D2-96A9-4F99-B8C0-86AA55BA863F}" type="parTrans" cxnId="{770C4F2F-8394-468C-80C8-63D9D34EDA3B}">
      <dgm:prSet/>
      <dgm:spPr/>
      <dgm:t>
        <a:bodyPr/>
        <a:lstStyle/>
        <a:p>
          <a:endParaRPr lang="en-US"/>
        </a:p>
      </dgm:t>
    </dgm:pt>
    <dgm:pt modelId="{BD584021-E1D0-4F3F-BA00-73FBEE49BD8E}" type="sibTrans" cxnId="{770C4F2F-8394-468C-80C8-63D9D34EDA3B}">
      <dgm:prSet/>
      <dgm:spPr/>
      <dgm:t>
        <a:bodyPr/>
        <a:lstStyle/>
        <a:p>
          <a:endParaRPr lang="en-US"/>
        </a:p>
      </dgm:t>
    </dgm:pt>
    <dgm:pt modelId="{9A033484-455A-4014-B028-A0C552260957}">
      <dgm:prSet/>
      <dgm:spPr/>
      <dgm:t>
        <a:bodyPr/>
        <a:lstStyle/>
        <a:p>
          <a:r>
            <a:rPr lang="en-GB"/>
            <a:t>inoltre talvolta applichiamo schemi erronei (Rips, 1994; Braine, O’Brien, 1998). </a:t>
          </a:r>
          <a:endParaRPr lang="en-US"/>
        </a:p>
      </dgm:t>
    </dgm:pt>
    <dgm:pt modelId="{A169DC2F-19A1-44C9-9A50-671EE1F6103B}" type="parTrans" cxnId="{33F406AD-DB06-4E5D-B6DA-E7B1C06D0412}">
      <dgm:prSet/>
      <dgm:spPr/>
      <dgm:t>
        <a:bodyPr/>
        <a:lstStyle/>
        <a:p>
          <a:endParaRPr lang="en-US"/>
        </a:p>
      </dgm:t>
    </dgm:pt>
    <dgm:pt modelId="{6A611203-49E9-4594-9D77-B9D023EFBBBB}" type="sibTrans" cxnId="{33F406AD-DB06-4E5D-B6DA-E7B1C06D0412}">
      <dgm:prSet/>
      <dgm:spPr/>
      <dgm:t>
        <a:bodyPr/>
        <a:lstStyle/>
        <a:p>
          <a:endParaRPr lang="en-US"/>
        </a:p>
      </dgm:t>
    </dgm:pt>
    <dgm:pt modelId="{D32FD235-4295-48A7-ACBD-D972A664E0AC}">
      <dgm:prSet/>
      <dgm:spPr/>
      <dgm:t>
        <a:bodyPr/>
        <a:lstStyle/>
        <a:p>
          <a:pPr>
            <a:defRPr b="1"/>
          </a:pPr>
          <a:r>
            <a:rPr lang="en-GB"/>
            <a:t>Se invece descriviamo il ragionamento spontaneo umano in termini semantici, non siamo sempre in grado di rappresentare adeguatamente tutte le possibilità compatibili con le premesse (Johnson-Laird, 1983, 2005a, 2006, 2010)</a:t>
          </a:r>
          <a:endParaRPr lang="en-US"/>
        </a:p>
      </dgm:t>
    </dgm:pt>
    <dgm:pt modelId="{DC257040-F55D-4CF4-B9DF-9EE48CB68236}" type="parTrans" cxnId="{D3972FFB-7DA4-4E89-82F4-F2230153DC96}">
      <dgm:prSet/>
      <dgm:spPr/>
      <dgm:t>
        <a:bodyPr/>
        <a:lstStyle/>
        <a:p>
          <a:endParaRPr lang="en-US"/>
        </a:p>
      </dgm:t>
    </dgm:pt>
    <dgm:pt modelId="{D5668371-9841-4FA5-B948-43194C3B9306}" type="sibTrans" cxnId="{D3972FFB-7DA4-4E89-82F4-F2230153DC96}">
      <dgm:prSet/>
      <dgm:spPr/>
      <dgm:t>
        <a:bodyPr/>
        <a:lstStyle/>
        <a:p>
          <a:endParaRPr lang="en-US"/>
        </a:p>
      </dgm:t>
    </dgm:pt>
    <dgm:pt modelId="{A7A1BAC7-E1E2-46BE-B8E3-7A9041197E4F}" type="pres">
      <dgm:prSet presAssocID="{0C46F20C-6C62-4C14-B7BF-B84FBFD1B78B}" presName="root" presStyleCnt="0">
        <dgm:presLayoutVars>
          <dgm:dir/>
          <dgm:resizeHandles val="exact"/>
        </dgm:presLayoutVars>
      </dgm:prSet>
      <dgm:spPr/>
    </dgm:pt>
    <dgm:pt modelId="{AD66910B-59DE-4595-8573-3049EBCF10D5}" type="pres">
      <dgm:prSet presAssocID="{15FE1994-A747-423A-AF62-9C59FE5C393E}" presName="compNode" presStyleCnt="0"/>
      <dgm:spPr/>
    </dgm:pt>
    <dgm:pt modelId="{E67A510C-DEC0-4888-945B-BF1A6C1E8D50}" type="pres">
      <dgm:prSet presAssocID="{15FE1994-A747-423A-AF62-9C59FE5C393E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colatrice"/>
        </a:ext>
      </dgm:extLst>
    </dgm:pt>
    <dgm:pt modelId="{C10B5933-3E0B-401D-A958-896A09FA3786}" type="pres">
      <dgm:prSet presAssocID="{15FE1994-A747-423A-AF62-9C59FE5C393E}" presName="iconSpace" presStyleCnt="0"/>
      <dgm:spPr/>
    </dgm:pt>
    <dgm:pt modelId="{A8B2C86F-0AAC-4860-9FB3-42E302035C48}" type="pres">
      <dgm:prSet presAssocID="{15FE1994-A747-423A-AF62-9C59FE5C393E}" presName="parTx" presStyleLbl="revTx" presStyleIdx="0" presStyleCnt="4">
        <dgm:presLayoutVars>
          <dgm:chMax val="0"/>
          <dgm:chPref val="0"/>
        </dgm:presLayoutVars>
      </dgm:prSet>
      <dgm:spPr/>
    </dgm:pt>
    <dgm:pt modelId="{81F2D7CB-3ACF-4BAA-A409-02587B8E5D45}" type="pres">
      <dgm:prSet presAssocID="{15FE1994-A747-423A-AF62-9C59FE5C393E}" presName="txSpace" presStyleCnt="0"/>
      <dgm:spPr/>
    </dgm:pt>
    <dgm:pt modelId="{42E5F5B9-F670-4ABC-BDCD-0E95C98B1292}" type="pres">
      <dgm:prSet presAssocID="{15FE1994-A747-423A-AF62-9C59FE5C393E}" presName="desTx" presStyleLbl="revTx" presStyleIdx="1" presStyleCnt="4">
        <dgm:presLayoutVars/>
      </dgm:prSet>
      <dgm:spPr/>
    </dgm:pt>
    <dgm:pt modelId="{A4F52173-5855-4C04-AFB8-70A2E9C243C6}" type="pres">
      <dgm:prSet presAssocID="{BD584021-E1D0-4F3F-BA00-73FBEE49BD8E}" presName="sibTrans" presStyleCnt="0"/>
      <dgm:spPr/>
    </dgm:pt>
    <dgm:pt modelId="{104653FF-8171-46B2-9C45-ED816AE1616E}" type="pres">
      <dgm:prSet presAssocID="{D32FD235-4295-48A7-ACBD-D972A664E0AC}" presName="compNode" presStyleCnt="0"/>
      <dgm:spPr/>
    </dgm:pt>
    <dgm:pt modelId="{2F9A8591-B800-4067-8C10-FDCED15BBDD7}" type="pres">
      <dgm:prSet presAssocID="{D32FD235-4295-48A7-ACBD-D972A664E0A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e"/>
        </a:ext>
      </dgm:extLst>
    </dgm:pt>
    <dgm:pt modelId="{52AE91A6-7930-4310-8C16-41E08F605AF6}" type="pres">
      <dgm:prSet presAssocID="{D32FD235-4295-48A7-ACBD-D972A664E0AC}" presName="iconSpace" presStyleCnt="0"/>
      <dgm:spPr/>
    </dgm:pt>
    <dgm:pt modelId="{2EE949EF-E1E4-48AD-AC5C-E8CC9062DDE0}" type="pres">
      <dgm:prSet presAssocID="{D32FD235-4295-48A7-ACBD-D972A664E0AC}" presName="parTx" presStyleLbl="revTx" presStyleIdx="2" presStyleCnt="4">
        <dgm:presLayoutVars>
          <dgm:chMax val="0"/>
          <dgm:chPref val="0"/>
        </dgm:presLayoutVars>
      </dgm:prSet>
      <dgm:spPr/>
    </dgm:pt>
    <dgm:pt modelId="{D8446D74-8E68-49CA-9F6A-A4EA7463849F}" type="pres">
      <dgm:prSet presAssocID="{D32FD235-4295-48A7-ACBD-D972A664E0AC}" presName="txSpace" presStyleCnt="0"/>
      <dgm:spPr/>
    </dgm:pt>
    <dgm:pt modelId="{66E284D2-6C61-404B-B13B-9A7628A6F673}" type="pres">
      <dgm:prSet presAssocID="{D32FD235-4295-48A7-ACBD-D972A664E0AC}" presName="desTx" presStyleLbl="revTx" presStyleIdx="3" presStyleCnt="4">
        <dgm:presLayoutVars/>
      </dgm:prSet>
      <dgm:spPr/>
    </dgm:pt>
  </dgm:ptLst>
  <dgm:cxnLst>
    <dgm:cxn modelId="{770C4F2F-8394-468C-80C8-63D9D34EDA3B}" srcId="{0C46F20C-6C62-4C14-B7BF-B84FBFD1B78B}" destId="{15FE1994-A747-423A-AF62-9C59FE5C393E}" srcOrd="0" destOrd="0" parTransId="{88B604D2-96A9-4F99-B8C0-86AA55BA863F}" sibTransId="{BD584021-E1D0-4F3F-BA00-73FBEE49BD8E}"/>
    <dgm:cxn modelId="{B77BE55E-ECA5-4EE5-91DC-3434602CD1E1}" type="presOf" srcId="{9A033484-455A-4014-B028-A0C552260957}" destId="{42E5F5B9-F670-4ABC-BDCD-0E95C98B1292}" srcOrd="0" destOrd="0" presId="urn:microsoft.com/office/officeart/2018/2/layout/IconLabelDescriptionList"/>
    <dgm:cxn modelId="{33F406AD-DB06-4E5D-B6DA-E7B1C06D0412}" srcId="{15FE1994-A747-423A-AF62-9C59FE5C393E}" destId="{9A033484-455A-4014-B028-A0C552260957}" srcOrd="0" destOrd="0" parTransId="{A169DC2F-19A1-44C9-9A50-671EE1F6103B}" sibTransId="{6A611203-49E9-4594-9D77-B9D023EFBBBB}"/>
    <dgm:cxn modelId="{F3A6B2B8-6751-46B4-8603-3EDCDAF9DC9A}" type="presOf" srcId="{15FE1994-A747-423A-AF62-9C59FE5C393E}" destId="{A8B2C86F-0AAC-4860-9FB3-42E302035C48}" srcOrd="0" destOrd="0" presId="urn:microsoft.com/office/officeart/2018/2/layout/IconLabelDescriptionList"/>
    <dgm:cxn modelId="{E0E650C0-0EDD-4627-9119-33E00E31EB08}" type="presOf" srcId="{0C46F20C-6C62-4C14-B7BF-B84FBFD1B78B}" destId="{A7A1BAC7-E1E2-46BE-B8E3-7A9041197E4F}" srcOrd="0" destOrd="0" presId="urn:microsoft.com/office/officeart/2018/2/layout/IconLabelDescriptionList"/>
    <dgm:cxn modelId="{D9D9C2C3-4CD1-4BBD-9561-BBC032213B0C}" type="presOf" srcId="{D32FD235-4295-48A7-ACBD-D972A664E0AC}" destId="{2EE949EF-E1E4-48AD-AC5C-E8CC9062DDE0}" srcOrd="0" destOrd="0" presId="urn:microsoft.com/office/officeart/2018/2/layout/IconLabelDescriptionList"/>
    <dgm:cxn modelId="{D3972FFB-7DA4-4E89-82F4-F2230153DC96}" srcId="{0C46F20C-6C62-4C14-B7BF-B84FBFD1B78B}" destId="{D32FD235-4295-48A7-ACBD-D972A664E0AC}" srcOrd="1" destOrd="0" parTransId="{DC257040-F55D-4CF4-B9DF-9EE48CB68236}" sibTransId="{D5668371-9841-4FA5-B948-43194C3B9306}"/>
    <dgm:cxn modelId="{C82F8EED-EA14-4667-B113-70719CD59C09}" type="presParOf" srcId="{A7A1BAC7-E1E2-46BE-B8E3-7A9041197E4F}" destId="{AD66910B-59DE-4595-8573-3049EBCF10D5}" srcOrd="0" destOrd="0" presId="urn:microsoft.com/office/officeart/2018/2/layout/IconLabelDescriptionList"/>
    <dgm:cxn modelId="{430B493C-1ED0-465E-BED2-C1785E133201}" type="presParOf" srcId="{AD66910B-59DE-4595-8573-3049EBCF10D5}" destId="{E67A510C-DEC0-4888-945B-BF1A6C1E8D50}" srcOrd="0" destOrd="0" presId="urn:microsoft.com/office/officeart/2018/2/layout/IconLabelDescriptionList"/>
    <dgm:cxn modelId="{7C1E9962-9B82-4F89-B122-46905B0DE170}" type="presParOf" srcId="{AD66910B-59DE-4595-8573-3049EBCF10D5}" destId="{C10B5933-3E0B-401D-A958-896A09FA3786}" srcOrd="1" destOrd="0" presId="urn:microsoft.com/office/officeart/2018/2/layout/IconLabelDescriptionList"/>
    <dgm:cxn modelId="{32F28E42-999D-4720-A9F7-DB7FC84F4920}" type="presParOf" srcId="{AD66910B-59DE-4595-8573-3049EBCF10D5}" destId="{A8B2C86F-0AAC-4860-9FB3-42E302035C48}" srcOrd="2" destOrd="0" presId="urn:microsoft.com/office/officeart/2018/2/layout/IconLabelDescriptionList"/>
    <dgm:cxn modelId="{E31C59EC-AA22-403F-AB64-0E2C5AC0A957}" type="presParOf" srcId="{AD66910B-59DE-4595-8573-3049EBCF10D5}" destId="{81F2D7CB-3ACF-4BAA-A409-02587B8E5D45}" srcOrd="3" destOrd="0" presId="urn:microsoft.com/office/officeart/2018/2/layout/IconLabelDescriptionList"/>
    <dgm:cxn modelId="{77086569-A3C5-4ED9-ADD3-B3339DA52D1D}" type="presParOf" srcId="{AD66910B-59DE-4595-8573-3049EBCF10D5}" destId="{42E5F5B9-F670-4ABC-BDCD-0E95C98B1292}" srcOrd="4" destOrd="0" presId="urn:microsoft.com/office/officeart/2018/2/layout/IconLabelDescriptionList"/>
    <dgm:cxn modelId="{247FC004-B901-4281-8F63-C5B23199B32A}" type="presParOf" srcId="{A7A1BAC7-E1E2-46BE-B8E3-7A9041197E4F}" destId="{A4F52173-5855-4C04-AFB8-70A2E9C243C6}" srcOrd="1" destOrd="0" presId="urn:microsoft.com/office/officeart/2018/2/layout/IconLabelDescriptionList"/>
    <dgm:cxn modelId="{C2EF3BE0-CEC5-4E0B-8A50-4D90307B69AF}" type="presParOf" srcId="{A7A1BAC7-E1E2-46BE-B8E3-7A9041197E4F}" destId="{104653FF-8171-46B2-9C45-ED816AE1616E}" srcOrd="2" destOrd="0" presId="urn:microsoft.com/office/officeart/2018/2/layout/IconLabelDescriptionList"/>
    <dgm:cxn modelId="{6934F61E-C092-42F4-894C-6FBE0135C6F8}" type="presParOf" srcId="{104653FF-8171-46B2-9C45-ED816AE1616E}" destId="{2F9A8591-B800-4067-8C10-FDCED15BBDD7}" srcOrd="0" destOrd="0" presId="urn:microsoft.com/office/officeart/2018/2/layout/IconLabelDescriptionList"/>
    <dgm:cxn modelId="{817736AC-BA30-43B8-BA62-882EFF1F7F33}" type="presParOf" srcId="{104653FF-8171-46B2-9C45-ED816AE1616E}" destId="{52AE91A6-7930-4310-8C16-41E08F605AF6}" srcOrd="1" destOrd="0" presId="urn:microsoft.com/office/officeart/2018/2/layout/IconLabelDescriptionList"/>
    <dgm:cxn modelId="{867F76C8-3F26-4D1A-8A47-8B98D767BABE}" type="presParOf" srcId="{104653FF-8171-46B2-9C45-ED816AE1616E}" destId="{2EE949EF-E1E4-48AD-AC5C-E8CC9062DDE0}" srcOrd="2" destOrd="0" presId="urn:microsoft.com/office/officeart/2018/2/layout/IconLabelDescriptionList"/>
    <dgm:cxn modelId="{1963B241-335E-4B56-817A-9ED289B7435A}" type="presParOf" srcId="{104653FF-8171-46B2-9C45-ED816AE1616E}" destId="{D8446D74-8E68-49CA-9F6A-A4EA7463849F}" srcOrd="3" destOrd="0" presId="urn:microsoft.com/office/officeart/2018/2/layout/IconLabelDescriptionList"/>
    <dgm:cxn modelId="{AC7AC2DE-1FEF-4237-8B36-4EC08E48C38B}" type="presParOf" srcId="{104653FF-8171-46B2-9C45-ED816AE1616E}" destId="{66E284D2-6C61-404B-B13B-9A7628A6F673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BBAAFD-FC88-4F9D-8655-15DB77416897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07355BE-A17C-49DB-B59C-99CD60F2998B}">
      <dgm:prSet/>
      <dgm:spPr/>
      <dgm:t>
        <a:bodyPr/>
        <a:lstStyle/>
        <a:p>
          <a:r>
            <a:rPr lang="en-GB"/>
            <a:t>Anche le illusioni percettive sono generate da stimuli “strani” e ”astratti”, rispetto agli stimuli percettivi che incontriamo ogni giorno</a:t>
          </a:r>
          <a:endParaRPr lang="en-US"/>
        </a:p>
      </dgm:t>
    </dgm:pt>
    <dgm:pt modelId="{90B5F619-F15A-4E2B-ADE3-91E6A9070440}" type="parTrans" cxnId="{4F3CDD37-5C47-4AA1-B012-3F8AAE776BFE}">
      <dgm:prSet/>
      <dgm:spPr/>
      <dgm:t>
        <a:bodyPr/>
        <a:lstStyle/>
        <a:p>
          <a:endParaRPr lang="en-US"/>
        </a:p>
      </dgm:t>
    </dgm:pt>
    <dgm:pt modelId="{F22F4A63-098C-498B-8639-63DFE4DF2B7E}" type="sibTrans" cxnId="{4F3CDD37-5C47-4AA1-B012-3F8AAE776BFE}">
      <dgm:prSet/>
      <dgm:spPr/>
      <dgm:t>
        <a:bodyPr/>
        <a:lstStyle/>
        <a:p>
          <a:endParaRPr lang="en-US"/>
        </a:p>
      </dgm:t>
    </dgm:pt>
    <dgm:pt modelId="{EF7E41E5-6A94-450B-98D0-6DF8826D1F14}">
      <dgm:prSet/>
      <dgm:spPr/>
      <dgm:t>
        <a:bodyPr/>
        <a:lstStyle/>
        <a:p>
          <a:r>
            <a:rPr lang="en-GB"/>
            <a:t>servono a evidenziare alcuni principi di funzionamento non ovvi del sistema percettivo</a:t>
          </a:r>
          <a:endParaRPr lang="en-US"/>
        </a:p>
      </dgm:t>
    </dgm:pt>
    <dgm:pt modelId="{2F6497F9-C0E2-4E32-969E-E5C59F9E2CBF}" type="parTrans" cxnId="{2B5FBF6F-CE84-45BD-8230-7F89905D585B}">
      <dgm:prSet/>
      <dgm:spPr/>
      <dgm:t>
        <a:bodyPr/>
        <a:lstStyle/>
        <a:p>
          <a:endParaRPr lang="en-US"/>
        </a:p>
      </dgm:t>
    </dgm:pt>
    <dgm:pt modelId="{C39CA651-1B17-4CBE-A913-DB1130746F9F}" type="sibTrans" cxnId="{2B5FBF6F-CE84-45BD-8230-7F89905D585B}">
      <dgm:prSet/>
      <dgm:spPr/>
      <dgm:t>
        <a:bodyPr/>
        <a:lstStyle/>
        <a:p>
          <a:endParaRPr lang="en-US"/>
        </a:p>
      </dgm:t>
    </dgm:pt>
    <dgm:pt modelId="{32F6A157-4572-420E-BC20-1973FAA5E612}">
      <dgm:prSet/>
      <dgm:spPr/>
      <dgm:t>
        <a:bodyPr/>
        <a:lstStyle/>
        <a:p>
          <a:r>
            <a:rPr lang="en-GB"/>
            <a:t>I compiti astratti degli studi sulla deduzione servono a individuare principi di funzionamento del sistema cognitivo, che sarebbe più difficile identificare con compiti realisticie in grado di evocare schemi di conoscenze acquisite in passato.</a:t>
          </a:r>
          <a:endParaRPr lang="en-US"/>
        </a:p>
      </dgm:t>
    </dgm:pt>
    <dgm:pt modelId="{73ECA8CD-522F-43E1-8792-2ACC567880E5}" type="parTrans" cxnId="{3B205796-9560-4B86-8233-90C7A281B49A}">
      <dgm:prSet/>
      <dgm:spPr/>
      <dgm:t>
        <a:bodyPr/>
        <a:lstStyle/>
        <a:p>
          <a:endParaRPr lang="en-US"/>
        </a:p>
      </dgm:t>
    </dgm:pt>
    <dgm:pt modelId="{6D648E73-E5AB-4186-8D9C-4A66562AC3E5}" type="sibTrans" cxnId="{3B205796-9560-4B86-8233-90C7A281B49A}">
      <dgm:prSet/>
      <dgm:spPr/>
      <dgm:t>
        <a:bodyPr/>
        <a:lstStyle/>
        <a:p>
          <a:endParaRPr lang="en-US"/>
        </a:p>
      </dgm:t>
    </dgm:pt>
    <dgm:pt modelId="{A6DB6C98-DC03-4540-9987-6941D688324D}">
      <dgm:prSet/>
      <dgm:spPr/>
      <dgm:t>
        <a:bodyPr/>
        <a:lstStyle/>
        <a:p>
          <a:r>
            <a:rPr lang="en-GB"/>
            <a:t>Vedremo separatamente il ruolo delle conoscenze precedent nel ragionamento deduttivo</a:t>
          </a:r>
          <a:endParaRPr lang="en-US"/>
        </a:p>
      </dgm:t>
    </dgm:pt>
    <dgm:pt modelId="{7F2FC6C0-2AF5-4519-A355-C9A1DCF1AEAC}" type="parTrans" cxnId="{272A1C7F-D94D-4BB0-ADB2-9E41C18EF710}">
      <dgm:prSet/>
      <dgm:spPr/>
      <dgm:t>
        <a:bodyPr/>
        <a:lstStyle/>
        <a:p>
          <a:endParaRPr lang="en-US"/>
        </a:p>
      </dgm:t>
    </dgm:pt>
    <dgm:pt modelId="{1AE3DE97-F4D8-4B12-B13F-7A912E7F9C80}" type="sibTrans" cxnId="{272A1C7F-D94D-4BB0-ADB2-9E41C18EF710}">
      <dgm:prSet/>
      <dgm:spPr/>
      <dgm:t>
        <a:bodyPr/>
        <a:lstStyle/>
        <a:p>
          <a:endParaRPr lang="en-US"/>
        </a:p>
      </dgm:t>
    </dgm:pt>
    <dgm:pt modelId="{3275FA57-2120-9B40-A8C4-EE26AA450CDC}" type="pres">
      <dgm:prSet presAssocID="{F7BBAAFD-FC88-4F9D-8655-15DB77416897}" presName="Name0" presStyleCnt="0">
        <dgm:presLayoutVars>
          <dgm:dir/>
          <dgm:animLvl val="lvl"/>
          <dgm:resizeHandles val="exact"/>
        </dgm:presLayoutVars>
      </dgm:prSet>
      <dgm:spPr/>
    </dgm:pt>
    <dgm:pt modelId="{8FA2C5E2-2AF1-D946-8963-5BAF2CB11DEB}" type="pres">
      <dgm:prSet presAssocID="{407355BE-A17C-49DB-B59C-99CD60F2998B}" presName="composite" presStyleCnt="0"/>
      <dgm:spPr/>
    </dgm:pt>
    <dgm:pt modelId="{5C4097F7-3F88-B043-B8AE-23B2D9D49697}" type="pres">
      <dgm:prSet presAssocID="{407355BE-A17C-49DB-B59C-99CD60F2998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D510FD61-C73B-B345-9250-C0FADD300518}" type="pres">
      <dgm:prSet presAssocID="{407355BE-A17C-49DB-B59C-99CD60F2998B}" presName="desTx" presStyleLbl="alignAccFollowNode1" presStyleIdx="0" presStyleCnt="2">
        <dgm:presLayoutVars>
          <dgm:bulletEnabled val="1"/>
        </dgm:presLayoutVars>
      </dgm:prSet>
      <dgm:spPr/>
    </dgm:pt>
    <dgm:pt modelId="{C7FBC283-CA09-7541-ACD3-9743A7BF31AE}" type="pres">
      <dgm:prSet presAssocID="{F22F4A63-098C-498B-8639-63DFE4DF2B7E}" presName="space" presStyleCnt="0"/>
      <dgm:spPr/>
    </dgm:pt>
    <dgm:pt modelId="{D27681B6-0BD2-0D4F-933A-9690559633E6}" type="pres">
      <dgm:prSet presAssocID="{32F6A157-4572-420E-BC20-1973FAA5E612}" presName="composite" presStyleCnt="0"/>
      <dgm:spPr/>
    </dgm:pt>
    <dgm:pt modelId="{9B6848CB-7EC9-1F47-98D8-888A43ABF08C}" type="pres">
      <dgm:prSet presAssocID="{32F6A157-4572-420E-BC20-1973FAA5E612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14284312-4379-C843-9D8F-9F1C6F9807D9}" type="pres">
      <dgm:prSet presAssocID="{32F6A157-4572-420E-BC20-1973FAA5E612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27120E13-061B-F545-BE45-C87EDB2E2175}" type="presOf" srcId="{F7BBAAFD-FC88-4F9D-8655-15DB77416897}" destId="{3275FA57-2120-9B40-A8C4-EE26AA450CDC}" srcOrd="0" destOrd="0" presId="urn:microsoft.com/office/officeart/2005/8/layout/hList1"/>
    <dgm:cxn modelId="{436E631D-FB1E-7445-920B-F9DEE9537AF9}" type="presOf" srcId="{EF7E41E5-6A94-450B-98D0-6DF8826D1F14}" destId="{D510FD61-C73B-B345-9250-C0FADD300518}" srcOrd="0" destOrd="0" presId="urn:microsoft.com/office/officeart/2005/8/layout/hList1"/>
    <dgm:cxn modelId="{E69A7D1D-C7BD-A243-B285-7249E7DB5C64}" type="presOf" srcId="{A6DB6C98-DC03-4540-9987-6941D688324D}" destId="{14284312-4379-C843-9D8F-9F1C6F9807D9}" srcOrd="0" destOrd="0" presId="urn:microsoft.com/office/officeart/2005/8/layout/hList1"/>
    <dgm:cxn modelId="{4F3CDD37-5C47-4AA1-B012-3F8AAE776BFE}" srcId="{F7BBAAFD-FC88-4F9D-8655-15DB77416897}" destId="{407355BE-A17C-49DB-B59C-99CD60F2998B}" srcOrd="0" destOrd="0" parTransId="{90B5F619-F15A-4E2B-ADE3-91E6A9070440}" sibTransId="{F22F4A63-098C-498B-8639-63DFE4DF2B7E}"/>
    <dgm:cxn modelId="{2B5FBF6F-CE84-45BD-8230-7F89905D585B}" srcId="{407355BE-A17C-49DB-B59C-99CD60F2998B}" destId="{EF7E41E5-6A94-450B-98D0-6DF8826D1F14}" srcOrd="0" destOrd="0" parTransId="{2F6497F9-C0E2-4E32-969E-E5C59F9E2CBF}" sibTransId="{C39CA651-1B17-4CBE-A913-DB1130746F9F}"/>
    <dgm:cxn modelId="{581AA472-5B05-4D4F-AF8B-03F429D2E1F7}" type="presOf" srcId="{32F6A157-4572-420E-BC20-1973FAA5E612}" destId="{9B6848CB-7EC9-1F47-98D8-888A43ABF08C}" srcOrd="0" destOrd="0" presId="urn:microsoft.com/office/officeart/2005/8/layout/hList1"/>
    <dgm:cxn modelId="{272A1C7F-D94D-4BB0-ADB2-9E41C18EF710}" srcId="{32F6A157-4572-420E-BC20-1973FAA5E612}" destId="{A6DB6C98-DC03-4540-9987-6941D688324D}" srcOrd="0" destOrd="0" parTransId="{7F2FC6C0-2AF5-4519-A355-C9A1DCF1AEAC}" sibTransId="{1AE3DE97-F4D8-4B12-B13F-7A912E7F9C80}"/>
    <dgm:cxn modelId="{3B205796-9560-4B86-8233-90C7A281B49A}" srcId="{F7BBAAFD-FC88-4F9D-8655-15DB77416897}" destId="{32F6A157-4572-420E-BC20-1973FAA5E612}" srcOrd="1" destOrd="0" parTransId="{73ECA8CD-522F-43E1-8792-2ACC567880E5}" sibTransId="{6D648E73-E5AB-4186-8D9C-4A66562AC3E5}"/>
    <dgm:cxn modelId="{9106BD98-7050-C64B-AFB1-B9332D95BD37}" type="presOf" srcId="{407355BE-A17C-49DB-B59C-99CD60F2998B}" destId="{5C4097F7-3F88-B043-B8AE-23B2D9D49697}" srcOrd="0" destOrd="0" presId="urn:microsoft.com/office/officeart/2005/8/layout/hList1"/>
    <dgm:cxn modelId="{3A869961-4667-5D41-89D8-95AF2A8D04CB}" type="presParOf" srcId="{3275FA57-2120-9B40-A8C4-EE26AA450CDC}" destId="{8FA2C5E2-2AF1-D946-8963-5BAF2CB11DEB}" srcOrd="0" destOrd="0" presId="urn:microsoft.com/office/officeart/2005/8/layout/hList1"/>
    <dgm:cxn modelId="{F8C9FE70-B959-2245-9418-A63F5578C9D1}" type="presParOf" srcId="{8FA2C5E2-2AF1-D946-8963-5BAF2CB11DEB}" destId="{5C4097F7-3F88-B043-B8AE-23B2D9D49697}" srcOrd="0" destOrd="0" presId="urn:microsoft.com/office/officeart/2005/8/layout/hList1"/>
    <dgm:cxn modelId="{0C4499A0-D0CC-9843-98B9-8CDE70EDEA1D}" type="presParOf" srcId="{8FA2C5E2-2AF1-D946-8963-5BAF2CB11DEB}" destId="{D510FD61-C73B-B345-9250-C0FADD300518}" srcOrd="1" destOrd="0" presId="urn:microsoft.com/office/officeart/2005/8/layout/hList1"/>
    <dgm:cxn modelId="{108E4F4C-C95B-2540-A52D-F552E8848DF0}" type="presParOf" srcId="{3275FA57-2120-9B40-A8C4-EE26AA450CDC}" destId="{C7FBC283-CA09-7541-ACD3-9743A7BF31AE}" srcOrd="1" destOrd="0" presId="urn:microsoft.com/office/officeart/2005/8/layout/hList1"/>
    <dgm:cxn modelId="{1C5FB88E-3E34-3040-B659-4C913425334A}" type="presParOf" srcId="{3275FA57-2120-9B40-A8C4-EE26AA450CDC}" destId="{D27681B6-0BD2-0D4F-933A-9690559633E6}" srcOrd="2" destOrd="0" presId="urn:microsoft.com/office/officeart/2005/8/layout/hList1"/>
    <dgm:cxn modelId="{505F4460-BAC9-7544-9E6E-C63A1CC519F6}" type="presParOf" srcId="{D27681B6-0BD2-0D4F-933A-9690559633E6}" destId="{9B6848CB-7EC9-1F47-98D8-888A43ABF08C}" srcOrd="0" destOrd="0" presId="urn:microsoft.com/office/officeart/2005/8/layout/hList1"/>
    <dgm:cxn modelId="{641E1AB4-A439-C14D-BC6F-3D5052BB4DE2}" type="presParOf" srcId="{D27681B6-0BD2-0D4F-933A-9690559633E6}" destId="{14284312-4379-C843-9D8F-9F1C6F9807D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68ACEDB-591C-4CC4-8701-0C0AE9E1869A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2A4F9ADF-7AB6-49EA-845B-5332022AE91D}">
      <dgm:prSet/>
      <dgm:spPr/>
      <dgm:t>
        <a:bodyPr/>
        <a:lstStyle/>
        <a:p>
          <a:r>
            <a:rPr lang="en-GB"/>
            <a:t>In logica (cap 7) i medesimi ragionamenti deduttivi possono essere descritti e risolti sia in forma sintattica sia in forma semantica</a:t>
          </a:r>
          <a:endParaRPr lang="en-US"/>
        </a:p>
      </dgm:t>
    </dgm:pt>
    <dgm:pt modelId="{FC4F70A3-2AB9-4DA7-9EB2-01A8610EDD95}" type="parTrans" cxnId="{8FE0D616-8676-48B2-9D09-950B04AA4539}">
      <dgm:prSet/>
      <dgm:spPr/>
      <dgm:t>
        <a:bodyPr/>
        <a:lstStyle/>
        <a:p>
          <a:endParaRPr lang="en-US"/>
        </a:p>
      </dgm:t>
    </dgm:pt>
    <dgm:pt modelId="{1EF79358-AF4E-4906-8E88-1841C8546FC0}" type="sibTrans" cxnId="{8FE0D616-8676-48B2-9D09-950B04AA4539}">
      <dgm:prSet/>
      <dgm:spPr/>
      <dgm:t>
        <a:bodyPr/>
        <a:lstStyle/>
        <a:p>
          <a:endParaRPr lang="en-US"/>
        </a:p>
      </dgm:t>
    </dgm:pt>
    <dgm:pt modelId="{67C413AB-BFD7-478E-9F8A-1564EC84FDBE}">
      <dgm:prSet/>
      <dgm:spPr/>
      <dgm:t>
        <a:bodyPr/>
        <a:lstStyle/>
        <a:p>
          <a:r>
            <a:rPr lang="en-GB"/>
            <a:t>I due principali paradigmi teorici del ragionamento deduttivo verbale umano seguono la stessa distinzione:</a:t>
          </a:r>
          <a:endParaRPr lang="en-US"/>
        </a:p>
      </dgm:t>
    </dgm:pt>
    <dgm:pt modelId="{912723E8-E4F8-4BA5-923D-4BABAA41A670}" type="parTrans" cxnId="{B0350A30-8E76-40B7-936D-EFB4D106A571}">
      <dgm:prSet/>
      <dgm:spPr/>
      <dgm:t>
        <a:bodyPr/>
        <a:lstStyle/>
        <a:p>
          <a:endParaRPr lang="en-US"/>
        </a:p>
      </dgm:t>
    </dgm:pt>
    <dgm:pt modelId="{197AD3D0-7A16-4E10-A787-75793261DC83}" type="sibTrans" cxnId="{B0350A30-8E76-40B7-936D-EFB4D106A571}">
      <dgm:prSet/>
      <dgm:spPr/>
      <dgm:t>
        <a:bodyPr/>
        <a:lstStyle/>
        <a:p>
          <a:endParaRPr lang="en-US"/>
        </a:p>
      </dgm:t>
    </dgm:pt>
    <dgm:pt modelId="{D2978F18-EE27-4663-BC8A-74C061D2FC08}">
      <dgm:prSet/>
      <dgm:spPr/>
      <dgm:t>
        <a:bodyPr/>
        <a:lstStyle/>
        <a:p>
          <a:r>
            <a:rPr lang="en-GB"/>
            <a:t>Teoria della logica mentale (LM)</a:t>
          </a:r>
          <a:endParaRPr lang="en-US"/>
        </a:p>
      </dgm:t>
    </dgm:pt>
    <dgm:pt modelId="{0249CBD0-4F9E-4CDA-8279-E5036509C4F7}" type="parTrans" cxnId="{CE9A47D2-2B84-475F-BD47-19A8F5D157AE}">
      <dgm:prSet/>
      <dgm:spPr/>
      <dgm:t>
        <a:bodyPr/>
        <a:lstStyle/>
        <a:p>
          <a:endParaRPr lang="en-US"/>
        </a:p>
      </dgm:t>
    </dgm:pt>
    <dgm:pt modelId="{31169DE8-333A-4C42-BCBA-4372DB0E4A25}" type="sibTrans" cxnId="{CE9A47D2-2B84-475F-BD47-19A8F5D157AE}">
      <dgm:prSet/>
      <dgm:spPr/>
      <dgm:t>
        <a:bodyPr/>
        <a:lstStyle/>
        <a:p>
          <a:endParaRPr lang="en-US"/>
        </a:p>
      </dgm:t>
    </dgm:pt>
    <dgm:pt modelId="{DD32FC6E-2711-4491-A5F0-6D8188D50E9C}">
      <dgm:prSet/>
      <dgm:spPr/>
      <dgm:t>
        <a:bodyPr/>
        <a:lstStyle/>
        <a:p>
          <a:r>
            <a:rPr lang="en-GB"/>
            <a:t>Teoria dei modelli mentali (TMM)</a:t>
          </a:r>
          <a:endParaRPr lang="en-US"/>
        </a:p>
      </dgm:t>
    </dgm:pt>
    <dgm:pt modelId="{8C239DB5-98ED-4D80-B73B-0338A3870045}" type="parTrans" cxnId="{821B3B63-CDE5-4932-B543-1C05DDA2589F}">
      <dgm:prSet/>
      <dgm:spPr/>
      <dgm:t>
        <a:bodyPr/>
        <a:lstStyle/>
        <a:p>
          <a:endParaRPr lang="en-US"/>
        </a:p>
      </dgm:t>
    </dgm:pt>
    <dgm:pt modelId="{49B16330-D5C9-4501-928E-35B99B762FA4}" type="sibTrans" cxnId="{821B3B63-CDE5-4932-B543-1C05DDA2589F}">
      <dgm:prSet/>
      <dgm:spPr/>
      <dgm:t>
        <a:bodyPr/>
        <a:lstStyle/>
        <a:p>
          <a:endParaRPr lang="en-US"/>
        </a:p>
      </dgm:t>
    </dgm:pt>
    <dgm:pt modelId="{DE96E1C9-A167-ED43-B50F-C22E43414F24}" type="pres">
      <dgm:prSet presAssocID="{468ACEDB-591C-4CC4-8701-0C0AE9E1869A}" presName="linear" presStyleCnt="0">
        <dgm:presLayoutVars>
          <dgm:animLvl val="lvl"/>
          <dgm:resizeHandles val="exact"/>
        </dgm:presLayoutVars>
      </dgm:prSet>
      <dgm:spPr/>
    </dgm:pt>
    <dgm:pt modelId="{11EDADED-5050-AF40-92D7-435741A72671}" type="pres">
      <dgm:prSet presAssocID="{2A4F9ADF-7AB6-49EA-845B-5332022AE91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B757FB14-C328-9546-9753-6904F093F37B}" type="pres">
      <dgm:prSet presAssocID="{1EF79358-AF4E-4906-8E88-1841C8546FC0}" presName="spacer" presStyleCnt="0"/>
      <dgm:spPr/>
    </dgm:pt>
    <dgm:pt modelId="{FB7CE12E-8354-7E46-BC70-E6F451FB6002}" type="pres">
      <dgm:prSet presAssocID="{67C413AB-BFD7-478E-9F8A-1564EC84FDBE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6AA2AF89-DB29-5249-BB38-9F909CE9C85C}" type="pres">
      <dgm:prSet presAssocID="{67C413AB-BFD7-478E-9F8A-1564EC84FDBE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8FE0D616-8676-48B2-9D09-950B04AA4539}" srcId="{468ACEDB-591C-4CC4-8701-0C0AE9E1869A}" destId="{2A4F9ADF-7AB6-49EA-845B-5332022AE91D}" srcOrd="0" destOrd="0" parTransId="{FC4F70A3-2AB9-4DA7-9EB2-01A8610EDD95}" sibTransId="{1EF79358-AF4E-4906-8E88-1841C8546FC0}"/>
    <dgm:cxn modelId="{B0350A30-8E76-40B7-936D-EFB4D106A571}" srcId="{468ACEDB-591C-4CC4-8701-0C0AE9E1869A}" destId="{67C413AB-BFD7-478E-9F8A-1564EC84FDBE}" srcOrd="1" destOrd="0" parTransId="{912723E8-E4F8-4BA5-923D-4BABAA41A670}" sibTransId="{197AD3D0-7A16-4E10-A787-75793261DC83}"/>
    <dgm:cxn modelId="{821B3B63-CDE5-4932-B543-1C05DDA2589F}" srcId="{67C413AB-BFD7-478E-9F8A-1564EC84FDBE}" destId="{DD32FC6E-2711-4491-A5F0-6D8188D50E9C}" srcOrd="1" destOrd="0" parTransId="{8C239DB5-98ED-4D80-B73B-0338A3870045}" sibTransId="{49B16330-D5C9-4501-928E-35B99B762FA4}"/>
    <dgm:cxn modelId="{8A382F82-F50F-DE40-A162-F37AE25D5455}" type="presOf" srcId="{468ACEDB-591C-4CC4-8701-0C0AE9E1869A}" destId="{DE96E1C9-A167-ED43-B50F-C22E43414F24}" srcOrd="0" destOrd="0" presId="urn:microsoft.com/office/officeart/2005/8/layout/vList2"/>
    <dgm:cxn modelId="{B444E29A-7C1C-BE4B-9625-AE0E45AF2DB3}" type="presOf" srcId="{D2978F18-EE27-4663-BC8A-74C061D2FC08}" destId="{6AA2AF89-DB29-5249-BB38-9F909CE9C85C}" srcOrd="0" destOrd="0" presId="urn:microsoft.com/office/officeart/2005/8/layout/vList2"/>
    <dgm:cxn modelId="{2827E5AB-42CB-1144-A3F9-F437E554D986}" type="presOf" srcId="{DD32FC6E-2711-4491-A5F0-6D8188D50E9C}" destId="{6AA2AF89-DB29-5249-BB38-9F909CE9C85C}" srcOrd="0" destOrd="1" presId="urn:microsoft.com/office/officeart/2005/8/layout/vList2"/>
    <dgm:cxn modelId="{E56B6ABC-027A-E644-A7C7-27D186573320}" type="presOf" srcId="{2A4F9ADF-7AB6-49EA-845B-5332022AE91D}" destId="{11EDADED-5050-AF40-92D7-435741A72671}" srcOrd="0" destOrd="0" presId="urn:microsoft.com/office/officeart/2005/8/layout/vList2"/>
    <dgm:cxn modelId="{77CD72C8-4C0A-4E40-95C4-CC4119484385}" type="presOf" srcId="{67C413AB-BFD7-478E-9F8A-1564EC84FDBE}" destId="{FB7CE12E-8354-7E46-BC70-E6F451FB6002}" srcOrd="0" destOrd="0" presId="urn:microsoft.com/office/officeart/2005/8/layout/vList2"/>
    <dgm:cxn modelId="{CE9A47D2-2B84-475F-BD47-19A8F5D157AE}" srcId="{67C413AB-BFD7-478E-9F8A-1564EC84FDBE}" destId="{D2978F18-EE27-4663-BC8A-74C061D2FC08}" srcOrd="0" destOrd="0" parTransId="{0249CBD0-4F9E-4CDA-8279-E5036509C4F7}" sibTransId="{31169DE8-333A-4C42-BCBA-4372DB0E4A25}"/>
    <dgm:cxn modelId="{07E650F5-4B6D-534B-A0E0-A07EE17779E7}" type="presParOf" srcId="{DE96E1C9-A167-ED43-B50F-C22E43414F24}" destId="{11EDADED-5050-AF40-92D7-435741A72671}" srcOrd="0" destOrd="0" presId="urn:microsoft.com/office/officeart/2005/8/layout/vList2"/>
    <dgm:cxn modelId="{0CADEAF9-A70E-634D-9FA7-1F77F850A021}" type="presParOf" srcId="{DE96E1C9-A167-ED43-B50F-C22E43414F24}" destId="{B757FB14-C328-9546-9753-6904F093F37B}" srcOrd="1" destOrd="0" presId="urn:microsoft.com/office/officeart/2005/8/layout/vList2"/>
    <dgm:cxn modelId="{C63A23A8-ED37-2840-83DD-2D8EC08A01D1}" type="presParOf" srcId="{DE96E1C9-A167-ED43-B50F-C22E43414F24}" destId="{FB7CE12E-8354-7E46-BC70-E6F451FB6002}" srcOrd="2" destOrd="0" presId="urn:microsoft.com/office/officeart/2005/8/layout/vList2"/>
    <dgm:cxn modelId="{7B349E7F-0D03-9A47-87DB-C257D93FA797}" type="presParOf" srcId="{DE96E1C9-A167-ED43-B50F-C22E43414F24}" destId="{6AA2AF89-DB29-5249-BB38-9F909CE9C85C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FF9D7F5-3868-40A6-B71C-69758D79EE1B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910A285-4EE9-4289-86B0-E0468B3B0534}">
      <dgm:prSet/>
      <dgm:spPr/>
      <dgm:t>
        <a:bodyPr/>
        <a:lstStyle/>
        <a:p>
          <a:r>
            <a:rPr lang="it-IT"/>
            <a:t>il suo approccio è </a:t>
          </a:r>
          <a:r>
            <a:rPr lang="it-IT" b="1"/>
            <a:t>sintattico</a:t>
          </a:r>
          <a:endParaRPr lang="en-US"/>
        </a:p>
      </dgm:t>
    </dgm:pt>
    <dgm:pt modelId="{C4A54F4C-DB90-4315-8A56-81C18DD5FBC3}" type="parTrans" cxnId="{2ABCE44A-A1FE-428E-B1F1-34ED66F72838}">
      <dgm:prSet/>
      <dgm:spPr/>
      <dgm:t>
        <a:bodyPr/>
        <a:lstStyle/>
        <a:p>
          <a:endParaRPr lang="en-US"/>
        </a:p>
      </dgm:t>
    </dgm:pt>
    <dgm:pt modelId="{75DA6B35-5707-4662-A8E5-44E3B165B101}" type="sibTrans" cxnId="{2ABCE44A-A1FE-428E-B1F1-34ED66F72838}">
      <dgm:prSet/>
      <dgm:spPr/>
      <dgm:t>
        <a:bodyPr/>
        <a:lstStyle/>
        <a:p>
          <a:endParaRPr lang="en-US"/>
        </a:p>
      </dgm:t>
    </dgm:pt>
    <dgm:pt modelId="{4C7A628F-62EB-4067-9739-BC95EFDC4C5E}">
      <dgm:prSet/>
      <dgm:spPr/>
      <dgm:t>
        <a:bodyPr/>
        <a:lstStyle/>
        <a:p>
          <a:r>
            <a:rPr lang="it-IT"/>
            <a:t>Ha individuato empiricamente quali schemi logici sono disponibili e utilizzabili senza sforzo nello sviluppo di ragionamenti, e quali non lo sono</a:t>
          </a:r>
          <a:endParaRPr lang="en-US"/>
        </a:p>
      </dgm:t>
    </dgm:pt>
    <dgm:pt modelId="{BD012120-8F5D-4494-952F-A7F9AF80BF05}" type="parTrans" cxnId="{6EEED25E-8AA1-470F-84E6-D258541BC361}">
      <dgm:prSet/>
      <dgm:spPr/>
      <dgm:t>
        <a:bodyPr/>
        <a:lstStyle/>
        <a:p>
          <a:endParaRPr lang="en-US"/>
        </a:p>
      </dgm:t>
    </dgm:pt>
    <dgm:pt modelId="{44DBB688-D39D-40DA-BC61-D26794CEE656}" type="sibTrans" cxnId="{6EEED25E-8AA1-470F-84E6-D258541BC361}">
      <dgm:prSet/>
      <dgm:spPr/>
      <dgm:t>
        <a:bodyPr/>
        <a:lstStyle/>
        <a:p>
          <a:endParaRPr lang="en-US"/>
        </a:p>
      </dgm:t>
    </dgm:pt>
    <dgm:pt modelId="{35DF644D-EDC3-46ED-BAAD-E2FD4D7963CE}">
      <dgm:prSet/>
      <dgm:spPr/>
      <dgm:t>
        <a:bodyPr/>
        <a:lstStyle/>
        <a:p>
          <a:r>
            <a:rPr lang="it-IT"/>
            <a:t>Questi ultimi, se appresi, possono essere utilizzati, ma richiedono coinvolgimento dell’attenzione, aumentando la difficoltà del compito</a:t>
          </a:r>
          <a:endParaRPr lang="en-US"/>
        </a:p>
      </dgm:t>
    </dgm:pt>
    <dgm:pt modelId="{77598955-03FF-4688-9C9C-C2ACD82D2BFF}" type="parTrans" cxnId="{BFBD304B-0888-4E3E-9415-59AC7FD19B2A}">
      <dgm:prSet/>
      <dgm:spPr/>
      <dgm:t>
        <a:bodyPr/>
        <a:lstStyle/>
        <a:p>
          <a:endParaRPr lang="en-US"/>
        </a:p>
      </dgm:t>
    </dgm:pt>
    <dgm:pt modelId="{7439B426-2094-4407-BEA4-0217A1A89A42}" type="sibTrans" cxnId="{BFBD304B-0888-4E3E-9415-59AC7FD19B2A}">
      <dgm:prSet/>
      <dgm:spPr/>
      <dgm:t>
        <a:bodyPr/>
        <a:lstStyle/>
        <a:p>
          <a:endParaRPr lang="en-US"/>
        </a:p>
      </dgm:t>
    </dgm:pt>
    <dgm:pt modelId="{3469CAC6-5E13-454A-8451-4E047834B587}" type="pres">
      <dgm:prSet presAssocID="{DFF9D7F5-3868-40A6-B71C-69758D79EE1B}" presName="linear" presStyleCnt="0">
        <dgm:presLayoutVars>
          <dgm:animLvl val="lvl"/>
          <dgm:resizeHandles val="exact"/>
        </dgm:presLayoutVars>
      </dgm:prSet>
      <dgm:spPr/>
    </dgm:pt>
    <dgm:pt modelId="{DBF07843-7D16-F442-8213-4EAB16978E89}" type="pres">
      <dgm:prSet presAssocID="{6910A285-4EE9-4289-86B0-E0468B3B053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8E3A89C-88B9-8641-8A94-BB8E269EF187}" type="pres">
      <dgm:prSet presAssocID="{75DA6B35-5707-4662-A8E5-44E3B165B101}" presName="spacer" presStyleCnt="0"/>
      <dgm:spPr/>
    </dgm:pt>
    <dgm:pt modelId="{597ABFEC-5FE3-7842-8CBB-D489674E3A9E}" type="pres">
      <dgm:prSet presAssocID="{4C7A628F-62EB-4067-9739-BC95EFDC4C5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8AC5FF2-1E79-B04A-9FF3-EA3AEE36A895}" type="pres">
      <dgm:prSet presAssocID="{44DBB688-D39D-40DA-BC61-D26794CEE656}" presName="spacer" presStyleCnt="0"/>
      <dgm:spPr/>
    </dgm:pt>
    <dgm:pt modelId="{E89F6FAC-B19D-7E4B-AD2A-605426876CF1}" type="pres">
      <dgm:prSet presAssocID="{35DF644D-EDC3-46ED-BAAD-E2FD4D7963C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24D5804-1006-9F4E-8780-2D663200B5BB}" type="presOf" srcId="{35DF644D-EDC3-46ED-BAAD-E2FD4D7963CE}" destId="{E89F6FAC-B19D-7E4B-AD2A-605426876CF1}" srcOrd="0" destOrd="0" presId="urn:microsoft.com/office/officeart/2005/8/layout/vList2"/>
    <dgm:cxn modelId="{D6AA5F30-8E66-1046-BBD0-1FB06B649E1B}" type="presOf" srcId="{4C7A628F-62EB-4067-9739-BC95EFDC4C5E}" destId="{597ABFEC-5FE3-7842-8CBB-D489674E3A9E}" srcOrd="0" destOrd="0" presId="urn:microsoft.com/office/officeart/2005/8/layout/vList2"/>
    <dgm:cxn modelId="{2ABCE44A-A1FE-428E-B1F1-34ED66F72838}" srcId="{DFF9D7F5-3868-40A6-B71C-69758D79EE1B}" destId="{6910A285-4EE9-4289-86B0-E0468B3B0534}" srcOrd="0" destOrd="0" parTransId="{C4A54F4C-DB90-4315-8A56-81C18DD5FBC3}" sibTransId="{75DA6B35-5707-4662-A8E5-44E3B165B101}"/>
    <dgm:cxn modelId="{BFBD304B-0888-4E3E-9415-59AC7FD19B2A}" srcId="{DFF9D7F5-3868-40A6-B71C-69758D79EE1B}" destId="{35DF644D-EDC3-46ED-BAAD-E2FD4D7963CE}" srcOrd="2" destOrd="0" parTransId="{77598955-03FF-4688-9C9C-C2ACD82D2BFF}" sibTransId="{7439B426-2094-4407-BEA4-0217A1A89A42}"/>
    <dgm:cxn modelId="{6EEED25E-8AA1-470F-84E6-D258541BC361}" srcId="{DFF9D7F5-3868-40A6-B71C-69758D79EE1B}" destId="{4C7A628F-62EB-4067-9739-BC95EFDC4C5E}" srcOrd="1" destOrd="0" parTransId="{BD012120-8F5D-4494-952F-A7F9AF80BF05}" sibTransId="{44DBB688-D39D-40DA-BC61-D26794CEE656}"/>
    <dgm:cxn modelId="{B61486B9-CC0F-DD46-AD10-44C1C2857F65}" type="presOf" srcId="{DFF9D7F5-3868-40A6-B71C-69758D79EE1B}" destId="{3469CAC6-5E13-454A-8451-4E047834B587}" srcOrd="0" destOrd="0" presId="urn:microsoft.com/office/officeart/2005/8/layout/vList2"/>
    <dgm:cxn modelId="{5F0958BB-4AD4-314E-B8BA-F2E067E2DF3B}" type="presOf" srcId="{6910A285-4EE9-4289-86B0-E0468B3B0534}" destId="{DBF07843-7D16-F442-8213-4EAB16978E89}" srcOrd="0" destOrd="0" presId="urn:microsoft.com/office/officeart/2005/8/layout/vList2"/>
    <dgm:cxn modelId="{9FCA55F9-9D04-7D4D-BBF7-0AC7C9A6025A}" type="presParOf" srcId="{3469CAC6-5E13-454A-8451-4E047834B587}" destId="{DBF07843-7D16-F442-8213-4EAB16978E89}" srcOrd="0" destOrd="0" presId="urn:microsoft.com/office/officeart/2005/8/layout/vList2"/>
    <dgm:cxn modelId="{33CB0786-B7DB-0249-95EE-E0FDC452B4E9}" type="presParOf" srcId="{3469CAC6-5E13-454A-8451-4E047834B587}" destId="{A8E3A89C-88B9-8641-8A94-BB8E269EF187}" srcOrd="1" destOrd="0" presId="urn:microsoft.com/office/officeart/2005/8/layout/vList2"/>
    <dgm:cxn modelId="{FF3228CC-CCA2-A640-BD64-CE39E3E20359}" type="presParOf" srcId="{3469CAC6-5E13-454A-8451-4E047834B587}" destId="{597ABFEC-5FE3-7842-8CBB-D489674E3A9E}" srcOrd="2" destOrd="0" presId="urn:microsoft.com/office/officeart/2005/8/layout/vList2"/>
    <dgm:cxn modelId="{8AA6028D-554E-1144-8645-3B35B562EC43}" type="presParOf" srcId="{3469CAC6-5E13-454A-8451-4E047834B587}" destId="{A8AC5FF2-1E79-B04A-9FF3-EA3AEE36A895}" srcOrd="3" destOrd="0" presId="urn:microsoft.com/office/officeart/2005/8/layout/vList2"/>
    <dgm:cxn modelId="{965BF41F-E188-FA46-BDAE-9ED4FC7C9B70}" type="presParOf" srcId="{3469CAC6-5E13-454A-8451-4E047834B587}" destId="{E89F6FAC-B19D-7E4B-AD2A-605426876CF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D853606-97F1-489C-99B9-3EAA443B4102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F048D66-9847-462C-ACA5-D6D8780148E3}">
      <dgm:prSet/>
      <dgm:spPr/>
      <dgm:t>
        <a:bodyPr/>
        <a:lstStyle/>
        <a:p>
          <a:r>
            <a:rPr lang="en-GB"/>
            <a:t>Il suo approccio è </a:t>
          </a:r>
          <a:r>
            <a:rPr lang="en-GB" b="1"/>
            <a:t>semantico</a:t>
          </a:r>
          <a:endParaRPr lang="en-US"/>
        </a:p>
      </dgm:t>
    </dgm:pt>
    <dgm:pt modelId="{4227CA53-B45A-40DB-8775-CCCB18C5618F}" type="parTrans" cxnId="{E20C0EB4-A385-4BDC-8890-4178EA203F4B}">
      <dgm:prSet/>
      <dgm:spPr/>
      <dgm:t>
        <a:bodyPr/>
        <a:lstStyle/>
        <a:p>
          <a:endParaRPr lang="en-US"/>
        </a:p>
      </dgm:t>
    </dgm:pt>
    <dgm:pt modelId="{85642D27-1610-430C-B986-1547B559A8EF}" type="sibTrans" cxnId="{E20C0EB4-A385-4BDC-8890-4178EA203F4B}">
      <dgm:prSet/>
      <dgm:spPr/>
      <dgm:t>
        <a:bodyPr/>
        <a:lstStyle/>
        <a:p>
          <a:endParaRPr lang="en-US"/>
        </a:p>
      </dgm:t>
    </dgm:pt>
    <dgm:pt modelId="{71C21675-2C22-4142-B1E7-4C6C33D79DFD}">
      <dgm:prSet/>
      <dgm:spPr/>
      <dgm:t>
        <a:bodyPr/>
        <a:lstStyle/>
        <a:p>
          <a:r>
            <a:rPr lang="en-GB"/>
            <a:t>Ha descritto come costruiamo modelli del significato delle premesse</a:t>
          </a:r>
          <a:endParaRPr lang="en-US"/>
        </a:p>
      </dgm:t>
    </dgm:pt>
    <dgm:pt modelId="{8983F5BA-0C5F-4054-ADE3-2FAD47919CC6}" type="parTrans" cxnId="{7CDF1F5B-27EE-4FEC-AE49-C8E597B0DED2}">
      <dgm:prSet/>
      <dgm:spPr/>
      <dgm:t>
        <a:bodyPr/>
        <a:lstStyle/>
        <a:p>
          <a:endParaRPr lang="en-US"/>
        </a:p>
      </dgm:t>
    </dgm:pt>
    <dgm:pt modelId="{44D2DC2C-6650-46E6-8563-DCFC235C9A58}" type="sibTrans" cxnId="{7CDF1F5B-27EE-4FEC-AE49-C8E597B0DED2}">
      <dgm:prSet/>
      <dgm:spPr/>
      <dgm:t>
        <a:bodyPr/>
        <a:lstStyle/>
        <a:p>
          <a:endParaRPr lang="en-US"/>
        </a:p>
      </dgm:t>
    </dgm:pt>
    <dgm:pt modelId="{2DF4C053-9087-42F0-B864-123819DF4932}">
      <dgm:prSet/>
      <dgm:spPr/>
      <dgm:t>
        <a:bodyPr/>
        <a:lstStyle/>
        <a:p>
          <a:r>
            <a:rPr lang="en-GB"/>
            <a:t>I modelli inizialmente costruiti non coincidono con i modelli logici completi, per non sovraccaricare la memoria di lavoro</a:t>
          </a:r>
          <a:endParaRPr lang="en-US"/>
        </a:p>
      </dgm:t>
    </dgm:pt>
    <dgm:pt modelId="{1E90D314-6E26-4BD7-967A-AAD7EBE330E2}" type="parTrans" cxnId="{0BB171A3-EE8D-4192-82C5-D69F931409A8}">
      <dgm:prSet/>
      <dgm:spPr/>
      <dgm:t>
        <a:bodyPr/>
        <a:lstStyle/>
        <a:p>
          <a:endParaRPr lang="en-US"/>
        </a:p>
      </dgm:t>
    </dgm:pt>
    <dgm:pt modelId="{78F0DE81-5699-46BC-BCE9-3E546A6B04C4}" type="sibTrans" cxnId="{0BB171A3-EE8D-4192-82C5-D69F931409A8}">
      <dgm:prSet/>
      <dgm:spPr/>
      <dgm:t>
        <a:bodyPr/>
        <a:lstStyle/>
        <a:p>
          <a:endParaRPr lang="en-US"/>
        </a:p>
      </dgm:t>
    </dgm:pt>
    <dgm:pt modelId="{B38F97DB-32B0-4CA7-8136-73FFB027E270}">
      <dgm:prSet/>
      <dgm:spPr/>
      <dgm:t>
        <a:bodyPr/>
        <a:lstStyle/>
        <a:p>
          <a:r>
            <a:rPr lang="en-GB"/>
            <a:t>Le conclusioni che seguono da quei modelli iniziali sono facili e spontanee, ma non hanno la garanzia di essere corrette</a:t>
          </a:r>
          <a:endParaRPr lang="en-US"/>
        </a:p>
      </dgm:t>
    </dgm:pt>
    <dgm:pt modelId="{52354357-2642-44D8-8479-C5C8F223AAC0}" type="parTrans" cxnId="{18CAA2A4-3626-4A2C-8864-576ED2016FA4}">
      <dgm:prSet/>
      <dgm:spPr/>
      <dgm:t>
        <a:bodyPr/>
        <a:lstStyle/>
        <a:p>
          <a:endParaRPr lang="en-US"/>
        </a:p>
      </dgm:t>
    </dgm:pt>
    <dgm:pt modelId="{1F13C3D2-B568-4F3F-B382-EEAF89791669}" type="sibTrans" cxnId="{18CAA2A4-3626-4A2C-8864-576ED2016FA4}">
      <dgm:prSet/>
      <dgm:spPr/>
      <dgm:t>
        <a:bodyPr/>
        <a:lstStyle/>
        <a:p>
          <a:endParaRPr lang="en-US"/>
        </a:p>
      </dgm:t>
    </dgm:pt>
    <dgm:pt modelId="{8620109E-22A8-457D-8716-044BA31ACA20}">
      <dgm:prSet/>
      <dgm:spPr/>
      <dgm:t>
        <a:bodyPr/>
        <a:lstStyle/>
        <a:p>
          <a:r>
            <a:rPr lang="en-GB"/>
            <a:t>Andare oltre i modelli iniziali, e rappresentare altri significati possibili delle premesse, consente di correggere quegli errori, ma richiede attenzione e spazio in memoria di lavoro </a:t>
          </a:r>
          <a:endParaRPr lang="en-US"/>
        </a:p>
      </dgm:t>
    </dgm:pt>
    <dgm:pt modelId="{D1A9C374-4179-4393-8159-F6BC2EC790AF}" type="parTrans" cxnId="{750EE5F8-9884-4A4C-819D-5D9AF864B1E9}">
      <dgm:prSet/>
      <dgm:spPr/>
      <dgm:t>
        <a:bodyPr/>
        <a:lstStyle/>
        <a:p>
          <a:endParaRPr lang="en-US"/>
        </a:p>
      </dgm:t>
    </dgm:pt>
    <dgm:pt modelId="{A291D79A-6072-44A4-B3BF-EFCE40AB3112}" type="sibTrans" cxnId="{750EE5F8-9884-4A4C-819D-5D9AF864B1E9}">
      <dgm:prSet/>
      <dgm:spPr/>
      <dgm:t>
        <a:bodyPr/>
        <a:lstStyle/>
        <a:p>
          <a:endParaRPr lang="en-US"/>
        </a:p>
      </dgm:t>
    </dgm:pt>
    <dgm:pt modelId="{BD545AB3-6B95-40CD-8C0C-2A3A8082277B}">
      <dgm:prSet/>
      <dgm:spPr/>
      <dgm:t>
        <a:bodyPr/>
        <a:lstStyle/>
        <a:p>
          <a:r>
            <a:rPr lang="en-GB"/>
            <a:t>La diversa difficoltà dei diversi ragionamenti è spiegata con il numero di modelli semantici da costruire per supportare l’inferenza.</a:t>
          </a:r>
          <a:endParaRPr lang="en-US"/>
        </a:p>
      </dgm:t>
    </dgm:pt>
    <dgm:pt modelId="{C3994CAB-3459-4EAD-B7EA-1000399E13CC}" type="parTrans" cxnId="{EA403252-3DBE-4E6C-8F30-FF14982ED9BA}">
      <dgm:prSet/>
      <dgm:spPr/>
      <dgm:t>
        <a:bodyPr/>
        <a:lstStyle/>
        <a:p>
          <a:endParaRPr lang="en-US"/>
        </a:p>
      </dgm:t>
    </dgm:pt>
    <dgm:pt modelId="{7093FE1C-3504-4B1B-A7CC-8638059F48D0}" type="sibTrans" cxnId="{EA403252-3DBE-4E6C-8F30-FF14982ED9BA}">
      <dgm:prSet/>
      <dgm:spPr/>
      <dgm:t>
        <a:bodyPr/>
        <a:lstStyle/>
        <a:p>
          <a:endParaRPr lang="en-US"/>
        </a:p>
      </dgm:t>
    </dgm:pt>
    <dgm:pt modelId="{1B05F18C-E5B2-F14B-A6E0-DCEE73F532F3}" type="pres">
      <dgm:prSet presAssocID="{6D853606-97F1-489C-99B9-3EAA443B4102}" presName="diagram" presStyleCnt="0">
        <dgm:presLayoutVars>
          <dgm:dir/>
          <dgm:resizeHandles val="exact"/>
        </dgm:presLayoutVars>
      </dgm:prSet>
      <dgm:spPr/>
    </dgm:pt>
    <dgm:pt modelId="{F7FF737E-15C2-9746-A722-1A080C2FF5AA}" type="pres">
      <dgm:prSet presAssocID="{DF048D66-9847-462C-ACA5-D6D8780148E3}" presName="node" presStyleLbl="node1" presStyleIdx="0" presStyleCnt="6">
        <dgm:presLayoutVars>
          <dgm:bulletEnabled val="1"/>
        </dgm:presLayoutVars>
      </dgm:prSet>
      <dgm:spPr/>
    </dgm:pt>
    <dgm:pt modelId="{DEB4B4D9-1386-0C46-A6C8-9614F285A2FF}" type="pres">
      <dgm:prSet presAssocID="{85642D27-1610-430C-B986-1547B559A8EF}" presName="sibTrans" presStyleCnt="0"/>
      <dgm:spPr/>
    </dgm:pt>
    <dgm:pt modelId="{C4E723F9-C1FB-FA46-A528-6C9293F4AFAE}" type="pres">
      <dgm:prSet presAssocID="{71C21675-2C22-4142-B1E7-4C6C33D79DFD}" presName="node" presStyleLbl="node1" presStyleIdx="1" presStyleCnt="6">
        <dgm:presLayoutVars>
          <dgm:bulletEnabled val="1"/>
        </dgm:presLayoutVars>
      </dgm:prSet>
      <dgm:spPr/>
    </dgm:pt>
    <dgm:pt modelId="{3E8342F1-3CD4-404F-A73A-726C2450B488}" type="pres">
      <dgm:prSet presAssocID="{44D2DC2C-6650-46E6-8563-DCFC235C9A58}" presName="sibTrans" presStyleCnt="0"/>
      <dgm:spPr/>
    </dgm:pt>
    <dgm:pt modelId="{4BD49AB3-56AD-014E-A808-34F9E1F651EF}" type="pres">
      <dgm:prSet presAssocID="{2DF4C053-9087-42F0-B864-123819DF4932}" presName="node" presStyleLbl="node1" presStyleIdx="2" presStyleCnt="6">
        <dgm:presLayoutVars>
          <dgm:bulletEnabled val="1"/>
        </dgm:presLayoutVars>
      </dgm:prSet>
      <dgm:spPr/>
    </dgm:pt>
    <dgm:pt modelId="{5D17F4F7-A861-364D-A916-63F679384437}" type="pres">
      <dgm:prSet presAssocID="{78F0DE81-5699-46BC-BCE9-3E546A6B04C4}" presName="sibTrans" presStyleCnt="0"/>
      <dgm:spPr/>
    </dgm:pt>
    <dgm:pt modelId="{1C1BFDBA-44AF-AD43-8C7A-40CBA2060172}" type="pres">
      <dgm:prSet presAssocID="{B38F97DB-32B0-4CA7-8136-73FFB027E270}" presName="node" presStyleLbl="node1" presStyleIdx="3" presStyleCnt="6">
        <dgm:presLayoutVars>
          <dgm:bulletEnabled val="1"/>
        </dgm:presLayoutVars>
      </dgm:prSet>
      <dgm:spPr/>
    </dgm:pt>
    <dgm:pt modelId="{DC3DB66B-CED1-454E-8A8C-EC54134468ED}" type="pres">
      <dgm:prSet presAssocID="{1F13C3D2-B568-4F3F-B382-EEAF89791669}" presName="sibTrans" presStyleCnt="0"/>
      <dgm:spPr/>
    </dgm:pt>
    <dgm:pt modelId="{C250B2F4-D4AB-0644-926E-84D62C017A5A}" type="pres">
      <dgm:prSet presAssocID="{8620109E-22A8-457D-8716-044BA31ACA20}" presName="node" presStyleLbl="node1" presStyleIdx="4" presStyleCnt="6">
        <dgm:presLayoutVars>
          <dgm:bulletEnabled val="1"/>
        </dgm:presLayoutVars>
      </dgm:prSet>
      <dgm:spPr/>
    </dgm:pt>
    <dgm:pt modelId="{BA290F8C-409B-104E-8448-EAD129CDBECC}" type="pres">
      <dgm:prSet presAssocID="{A291D79A-6072-44A4-B3BF-EFCE40AB3112}" presName="sibTrans" presStyleCnt="0"/>
      <dgm:spPr/>
    </dgm:pt>
    <dgm:pt modelId="{467439B0-B709-8946-BFC6-AE0A1024BA30}" type="pres">
      <dgm:prSet presAssocID="{BD545AB3-6B95-40CD-8C0C-2A3A8082277B}" presName="node" presStyleLbl="node1" presStyleIdx="5" presStyleCnt="6">
        <dgm:presLayoutVars>
          <dgm:bulletEnabled val="1"/>
        </dgm:presLayoutVars>
      </dgm:prSet>
      <dgm:spPr/>
    </dgm:pt>
  </dgm:ptLst>
  <dgm:cxnLst>
    <dgm:cxn modelId="{C8C27025-887F-2A41-A239-30A7F303CD8C}" type="presOf" srcId="{DF048D66-9847-462C-ACA5-D6D8780148E3}" destId="{F7FF737E-15C2-9746-A722-1A080C2FF5AA}" srcOrd="0" destOrd="0" presId="urn:microsoft.com/office/officeart/2005/8/layout/default"/>
    <dgm:cxn modelId="{6A7F3C51-FD9A-B44B-9D63-978C25C5398B}" type="presOf" srcId="{B38F97DB-32B0-4CA7-8136-73FFB027E270}" destId="{1C1BFDBA-44AF-AD43-8C7A-40CBA2060172}" srcOrd="0" destOrd="0" presId="urn:microsoft.com/office/officeart/2005/8/layout/default"/>
    <dgm:cxn modelId="{EA403252-3DBE-4E6C-8F30-FF14982ED9BA}" srcId="{6D853606-97F1-489C-99B9-3EAA443B4102}" destId="{BD545AB3-6B95-40CD-8C0C-2A3A8082277B}" srcOrd="5" destOrd="0" parTransId="{C3994CAB-3459-4EAD-B7EA-1000399E13CC}" sibTransId="{7093FE1C-3504-4B1B-A7CC-8638059F48D0}"/>
    <dgm:cxn modelId="{F2975453-64A3-5649-92AB-F08A93E20733}" type="presOf" srcId="{71C21675-2C22-4142-B1E7-4C6C33D79DFD}" destId="{C4E723F9-C1FB-FA46-A528-6C9293F4AFAE}" srcOrd="0" destOrd="0" presId="urn:microsoft.com/office/officeart/2005/8/layout/default"/>
    <dgm:cxn modelId="{7CDF1F5B-27EE-4FEC-AE49-C8E597B0DED2}" srcId="{6D853606-97F1-489C-99B9-3EAA443B4102}" destId="{71C21675-2C22-4142-B1E7-4C6C33D79DFD}" srcOrd="1" destOrd="0" parTransId="{8983F5BA-0C5F-4054-ADE3-2FAD47919CC6}" sibTransId="{44D2DC2C-6650-46E6-8563-DCFC235C9A58}"/>
    <dgm:cxn modelId="{FDD65C63-05E5-0242-9C43-5EA3D1208D17}" type="presOf" srcId="{8620109E-22A8-457D-8716-044BA31ACA20}" destId="{C250B2F4-D4AB-0644-926E-84D62C017A5A}" srcOrd="0" destOrd="0" presId="urn:microsoft.com/office/officeart/2005/8/layout/default"/>
    <dgm:cxn modelId="{1066797D-143E-2245-8BCD-22E5DB51E65A}" type="presOf" srcId="{6D853606-97F1-489C-99B9-3EAA443B4102}" destId="{1B05F18C-E5B2-F14B-A6E0-DCEE73F532F3}" srcOrd="0" destOrd="0" presId="urn:microsoft.com/office/officeart/2005/8/layout/default"/>
    <dgm:cxn modelId="{88E67992-FFF7-E646-BC54-A1D3DEAF7D29}" type="presOf" srcId="{2DF4C053-9087-42F0-B864-123819DF4932}" destId="{4BD49AB3-56AD-014E-A808-34F9E1F651EF}" srcOrd="0" destOrd="0" presId="urn:microsoft.com/office/officeart/2005/8/layout/default"/>
    <dgm:cxn modelId="{0BB171A3-EE8D-4192-82C5-D69F931409A8}" srcId="{6D853606-97F1-489C-99B9-3EAA443B4102}" destId="{2DF4C053-9087-42F0-B864-123819DF4932}" srcOrd="2" destOrd="0" parTransId="{1E90D314-6E26-4BD7-967A-AAD7EBE330E2}" sibTransId="{78F0DE81-5699-46BC-BCE9-3E546A6B04C4}"/>
    <dgm:cxn modelId="{18CAA2A4-3626-4A2C-8864-576ED2016FA4}" srcId="{6D853606-97F1-489C-99B9-3EAA443B4102}" destId="{B38F97DB-32B0-4CA7-8136-73FFB027E270}" srcOrd="3" destOrd="0" parTransId="{52354357-2642-44D8-8479-C5C8F223AAC0}" sibTransId="{1F13C3D2-B568-4F3F-B382-EEAF89791669}"/>
    <dgm:cxn modelId="{E20C0EB4-A385-4BDC-8890-4178EA203F4B}" srcId="{6D853606-97F1-489C-99B9-3EAA443B4102}" destId="{DF048D66-9847-462C-ACA5-D6D8780148E3}" srcOrd="0" destOrd="0" parTransId="{4227CA53-B45A-40DB-8775-CCCB18C5618F}" sibTransId="{85642D27-1610-430C-B986-1547B559A8EF}"/>
    <dgm:cxn modelId="{7E73C2BC-B121-F34D-9E64-9E7D18CCF9D0}" type="presOf" srcId="{BD545AB3-6B95-40CD-8C0C-2A3A8082277B}" destId="{467439B0-B709-8946-BFC6-AE0A1024BA30}" srcOrd="0" destOrd="0" presId="urn:microsoft.com/office/officeart/2005/8/layout/default"/>
    <dgm:cxn modelId="{750EE5F8-9884-4A4C-819D-5D9AF864B1E9}" srcId="{6D853606-97F1-489C-99B9-3EAA443B4102}" destId="{8620109E-22A8-457D-8716-044BA31ACA20}" srcOrd="4" destOrd="0" parTransId="{D1A9C374-4179-4393-8159-F6BC2EC790AF}" sibTransId="{A291D79A-6072-44A4-B3BF-EFCE40AB3112}"/>
    <dgm:cxn modelId="{A5485836-5202-9F44-AA3C-699149AD9AB9}" type="presParOf" srcId="{1B05F18C-E5B2-F14B-A6E0-DCEE73F532F3}" destId="{F7FF737E-15C2-9746-A722-1A080C2FF5AA}" srcOrd="0" destOrd="0" presId="urn:microsoft.com/office/officeart/2005/8/layout/default"/>
    <dgm:cxn modelId="{5E7F615B-9B9E-584C-A862-7A8450B9D227}" type="presParOf" srcId="{1B05F18C-E5B2-F14B-A6E0-DCEE73F532F3}" destId="{DEB4B4D9-1386-0C46-A6C8-9614F285A2FF}" srcOrd="1" destOrd="0" presId="urn:microsoft.com/office/officeart/2005/8/layout/default"/>
    <dgm:cxn modelId="{C9B4D9D9-2B0A-2E4A-B603-3293CA7EF462}" type="presParOf" srcId="{1B05F18C-E5B2-F14B-A6E0-DCEE73F532F3}" destId="{C4E723F9-C1FB-FA46-A528-6C9293F4AFAE}" srcOrd="2" destOrd="0" presId="urn:microsoft.com/office/officeart/2005/8/layout/default"/>
    <dgm:cxn modelId="{F4A06C46-9146-D348-845C-E99EF82A07EA}" type="presParOf" srcId="{1B05F18C-E5B2-F14B-A6E0-DCEE73F532F3}" destId="{3E8342F1-3CD4-404F-A73A-726C2450B488}" srcOrd="3" destOrd="0" presId="urn:microsoft.com/office/officeart/2005/8/layout/default"/>
    <dgm:cxn modelId="{E3249A67-8A38-AE49-A0AC-8B47DCACDA8D}" type="presParOf" srcId="{1B05F18C-E5B2-F14B-A6E0-DCEE73F532F3}" destId="{4BD49AB3-56AD-014E-A808-34F9E1F651EF}" srcOrd="4" destOrd="0" presId="urn:microsoft.com/office/officeart/2005/8/layout/default"/>
    <dgm:cxn modelId="{B8DF5242-F9B9-4148-B40B-4AFBEFE94AD7}" type="presParOf" srcId="{1B05F18C-E5B2-F14B-A6E0-DCEE73F532F3}" destId="{5D17F4F7-A861-364D-A916-63F679384437}" srcOrd="5" destOrd="0" presId="urn:microsoft.com/office/officeart/2005/8/layout/default"/>
    <dgm:cxn modelId="{779E7C6C-9F22-3645-A86E-D7F2EE2495C9}" type="presParOf" srcId="{1B05F18C-E5B2-F14B-A6E0-DCEE73F532F3}" destId="{1C1BFDBA-44AF-AD43-8C7A-40CBA2060172}" srcOrd="6" destOrd="0" presId="urn:microsoft.com/office/officeart/2005/8/layout/default"/>
    <dgm:cxn modelId="{034514C2-88F2-EA4E-A766-3FDD2D06DC81}" type="presParOf" srcId="{1B05F18C-E5B2-F14B-A6E0-DCEE73F532F3}" destId="{DC3DB66B-CED1-454E-8A8C-EC54134468ED}" srcOrd="7" destOrd="0" presId="urn:microsoft.com/office/officeart/2005/8/layout/default"/>
    <dgm:cxn modelId="{D08B50D5-D624-854D-BD4E-78B64B4EE587}" type="presParOf" srcId="{1B05F18C-E5B2-F14B-A6E0-DCEE73F532F3}" destId="{C250B2F4-D4AB-0644-926E-84D62C017A5A}" srcOrd="8" destOrd="0" presId="urn:microsoft.com/office/officeart/2005/8/layout/default"/>
    <dgm:cxn modelId="{51A1E725-4F20-1443-921E-37006A47F23D}" type="presParOf" srcId="{1B05F18C-E5B2-F14B-A6E0-DCEE73F532F3}" destId="{BA290F8C-409B-104E-8448-EAD129CDBECC}" srcOrd="9" destOrd="0" presId="urn:microsoft.com/office/officeart/2005/8/layout/default"/>
    <dgm:cxn modelId="{1A8DCC15-AA0C-6E40-92DC-50AFEBC3FD2E}" type="presParOf" srcId="{1B05F18C-E5B2-F14B-A6E0-DCEE73F532F3}" destId="{467439B0-B709-8946-BFC6-AE0A1024BA30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6B0BA8D-C70F-4A61-AA36-4365AED5AFCC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F8F6B6F-C1E9-4458-A564-F71CBF8A9BF8}">
      <dgm:prSet/>
      <dgm:spPr/>
      <dgm:t>
        <a:bodyPr/>
        <a:lstStyle/>
        <a:p>
          <a:r>
            <a:rPr lang="it-IT"/>
            <a:t>Il contrasto tra inferenze valide da un punto di vista logico, ma con differenti livelli di difficoltà psicologica, come mp, ds, e mt, è stato un importante punto di partenza per chi si chiedeva quali siano i processi coinvolti nel ragionamento deduttivo spontaneo </a:t>
          </a:r>
          <a:endParaRPr lang="en-US"/>
        </a:p>
      </dgm:t>
    </dgm:pt>
    <dgm:pt modelId="{0C92A3B6-81BA-4670-AF30-42A314C5F1B8}" type="parTrans" cxnId="{3DA30C59-7180-4CA8-9A8C-C7AFFDD4E931}">
      <dgm:prSet/>
      <dgm:spPr/>
      <dgm:t>
        <a:bodyPr/>
        <a:lstStyle/>
        <a:p>
          <a:endParaRPr lang="en-US"/>
        </a:p>
      </dgm:t>
    </dgm:pt>
    <dgm:pt modelId="{B7A426D1-A7A4-4851-8AB5-52C5FD749068}" type="sibTrans" cxnId="{3DA30C59-7180-4CA8-9A8C-C7AFFDD4E931}">
      <dgm:prSet/>
      <dgm:spPr/>
      <dgm:t>
        <a:bodyPr/>
        <a:lstStyle/>
        <a:p>
          <a:endParaRPr lang="en-US"/>
        </a:p>
      </dgm:t>
    </dgm:pt>
    <dgm:pt modelId="{6361669E-1790-465F-B380-954D331848CB}">
      <dgm:prSet/>
      <dgm:spPr/>
      <dgm:t>
        <a:bodyPr/>
        <a:lstStyle/>
        <a:p>
          <a:r>
            <a:rPr lang="it-IT"/>
            <a:t>Lo stesso vale per la frequente accettazione di inferenze invalide, come ac, na, o la fallacia disgiuntiva. </a:t>
          </a:r>
          <a:endParaRPr lang="en-US"/>
        </a:p>
      </dgm:t>
    </dgm:pt>
    <dgm:pt modelId="{3742C33E-559A-40C9-8A46-48FAD4F997CB}" type="parTrans" cxnId="{73AC61E8-7DE1-4BE6-833A-A878B55CBA5C}">
      <dgm:prSet/>
      <dgm:spPr/>
      <dgm:t>
        <a:bodyPr/>
        <a:lstStyle/>
        <a:p>
          <a:endParaRPr lang="en-US"/>
        </a:p>
      </dgm:t>
    </dgm:pt>
    <dgm:pt modelId="{0C6305CD-8237-4214-A791-50E8847268D7}" type="sibTrans" cxnId="{73AC61E8-7DE1-4BE6-833A-A878B55CBA5C}">
      <dgm:prSet/>
      <dgm:spPr/>
      <dgm:t>
        <a:bodyPr/>
        <a:lstStyle/>
        <a:p>
          <a:endParaRPr lang="en-US"/>
        </a:p>
      </dgm:t>
    </dgm:pt>
    <dgm:pt modelId="{56CF8562-E013-4B65-9012-83F77AE37856}">
      <dgm:prSet/>
      <dgm:spPr/>
      <dgm:t>
        <a:bodyPr/>
        <a:lstStyle/>
        <a:p>
          <a:r>
            <a:rPr lang="it-IT"/>
            <a:t>Questi fenomeni sono oggi spiegati in diversi modi</a:t>
          </a:r>
          <a:endParaRPr lang="en-US"/>
        </a:p>
      </dgm:t>
    </dgm:pt>
    <dgm:pt modelId="{F20E9CDF-2E9B-4670-AF80-F8DB29D9EF1D}" type="parTrans" cxnId="{0791A3B1-D132-494B-8AA2-574B494F8E27}">
      <dgm:prSet/>
      <dgm:spPr/>
      <dgm:t>
        <a:bodyPr/>
        <a:lstStyle/>
        <a:p>
          <a:endParaRPr lang="en-US"/>
        </a:p>
      </dgm:t>
    </dgm:pt>
    <dgm:pt modelId="{0E8377EE-0F0F-40B0-86C2-692C3E2401D9}" type="sibTrans" cxnId="{0791A3B1-D132-494B-8AA2-574B494F8E27}">
      <dgm:prSet/>
      <dgm:spPr/>
      <dgm:t>
        <a:bodyPr/>
        <a:lstStyle/>
        <a:p>
          <a:endParaRPr lang="en-US"/>
        </a:p>
      </dgm:t>
    </dgm:pt>
    <dgm:pt modelId="{26250817-9863-6849-A408-ED9450B955D6}" type="pres">
      <dgm:prSet presAssocID="{06B0BA8D-C70F-4A61-AA36-4365AED5AFCC}" presName="outerComposite" presStyleCnt="0">
        <dgm:presLayoutVars>
          <dgm:chMax val="5"/>
          <dgm:dir/>
          <dgm:resizeHandles val="exact"/>
        </dgm:presLayoutVars>
      </dgm:prSet>
      <dgm:spPr/>
    </dgm:pt>
    <dgm:pt modelId="{2F4C8A6A-B680-2845-8A47-ABDF97C78B60}" type="pres">
      <dgm:prSet presAssocID="{06B0BA8D-C70F-4A61-AA36-4365AED5AFCC}" presName="dummyMaxCanvas" presStyleCnt="0">
        <dgm:presLayoutVars/>
      </dgm:prSet>
      <dgm:spPr/>
    </dgm:pt>
    <dgm:pt modelId="{647B270C-B8E9-6645-83E4-DBD749728C46}" type="pres">
      <dgm:prSet presAssocID="{06B0BA8D-C70F-4A61-AA36-4365AED5AFCC}" presName="ThreeNodes_1" presStyleLbl="node1" presStyleIdx="0" presStyleCnt="3">
        <dgm:presLayoutVars>
          <dgm:bulletEnabled val="1"/>
        </dgm:presLayoutVars>
      </dgm:prSet>
      <dgm:spPr/>
    </dgm:pt>
    <dgm:pt modelId="{0E6E5415-007F-5B43-A521-C17922401AC3}" type="pres">
      <dgm:prSet presAssocID="{06B0BA8D-C70F-4A61-AA36-4365AED5AFCC}" presName="ThreeNodes_2" presStyleLbl="node1" presStyleIdx="1" presStyleCnt="3">
        <dgm:presLayoutVars>
          <dgm:bulletEnabled val="1"/>
        </dgm:presLayoutVars>
      </dgm:prSet>
      <dgm:spPr/>
    </dgm:pt>
    <dgm:pt modelId="{A8B24303-4AAA-2C41-B3A2-E0AB9414DD86}" type="pres">
      <dgm:prSet presAssocID="{06B0BA8D-C70F-4A61-AA36-4365AED5AFCC}" presName="ThreeNodes_3" presStyleLbl="node1" presStyleIdx="2" presStyleCnt="3">
        <dgm:presLayoutVars>
          <dgm:bulletEnabled val="1"/>
        </dgm:presLayoutVars>
      </dgm:prSet>
      <dgm:spPr/>
    </dgm:pt>
    <dgm:pt modelId="{AA09A91C-FC3A-8743-8065-A9F0633BDB82}" type="pres">
      <dgm:prSet presAssocID="{06B0BA8D-C70F-4A61-AA36-4365AED5AFCC}" presName="ThreeConn_1-2" presStyleLbl="fgAccFollowNode1" presStyleIdx="0" presStyleCnt="2">
        <dgm:presLayoutVars>
          <dgm:bulletEnabled val="1"/>
        </dgm:presLayoutVars>
      </dgm:prSet>
      <dgm:spPr/>
    </dgm:pt>
    <dgm:pt modelId="{89178852-3911-6246-922C-734C0CC7332F}" type="pres">
      <dgm:prSet presAssocID="{06B0BA8D-C70F-4A61-AA36-4365AED5AFCC}" presName="ThreeConn_2-3" presStyleLbl="fgAccFollowNode1" presStyleIdx="1" presStyleCnt="2">
        <dgm:presLayoutVars>
          <dgm:bulletEnabled val="1"/>
        </dgm:presLayoutVars>
      </dgm:prSet>
      <dgm:spPr/>
    </dgm:pt>
    <dgm:pt modelId="{D3AF5ACE-A6B5-E94E-A71F-8B3027ED4CCE}" type="pres">
      <dgm:prSet presAssocID="{06B0BA8D-C70F-4A61-AA36-4365AED5AFCC}" presName="ThreeNodes_1_text" presStyleLbl="node1" presStyleIdx="2" presStyleCnt="3">
        <dgm:presLayoutVars>
          <dgm:bulletEnabled val="1"/>
        </dgm:presLayoutVars>
      </dgm:prSet>
      <dgm:spPr/>
    </dgm:pt>
    <dgm:pt modelId="{6FE1E9C1-4F9A-4B4C-B72F-02D3D173D069}" type="pres">
      <dgm:prSet presAssocID="{06B0BA8D-C70F-4A61-AA36-4365AED5AFCC}" presName="ThreeNodes_2_text" presStyleLbl="node1" presStyleIdx="2" presStyleCnt="3">
        <dgm:presLayoutVars>
          <dgm:bulletEnabled val="1"/>
        </dgm:presLayoutVars>
      </dgm:prSet>
      <dgm:spPr/>
    </dgm:pt>
    <dgm:pt modelId="{86A92C30-739B-C54C-A663-696C90C0FEF6}" type="pres">
      <dgm:prSet presAssocID="{06B0BA8D-C70F-4A61-AA36-4365AED5AFCC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0C506211-B323-2D48-AD86-6C6B0A7D0E98}" type="presOf" srcId="{56CF8562-E013-4B65-9012-83F77AE37856}" destId="{86A92C30-739B-C54C-A663-696C90C0FEF6}" srcOrd="1" destOrd="0" presId="urn:microsoft.com/office/officeart/2005/8/layout/vProcess5"/>
    <dgm:cxn modelId="{5B095C38-3EA9-EC44-B9BB-5BE7D7EE8477}" type="presOf" srcId="{6361669E-1790-465F-B380-954D331848CB}" destId="{0E6E5415-007F-5B43-A521-C17922401AC3}" srcOrd="0" destOrd="0" presId="urn:microsoft.com/office/officeart/2005/8/layout/vProcess5"/>
    <dgm:cxn modelId="{830F3E3C-FAF8-9B47-873D-9F22B207BB96}" type="presOf" srcId="{56CF8562-E013-4B65-9012-83F77AE37856}" destId="{A8B24303-4AAA-2C41-B3A2-E0AB9414DD86}" srcOrd="0" destOrd="0" presId="urn:microsoft.com/office/officeart/2005/8/layout/vProcess5"/>
    <dgm:cxn modelId="{7034063D-0D06-6944-8936-B01E843DBB4A}" type="presOf" srcId="{4F8F6B6F-C1E9-4458-A564-F71CBF8A9BF8}" destId="{D3AF5ACE-A6B5-E94E-A71F-8B3027ED4CCE}" srcOrd="1" destOrd="0" presId="urn:microsoft.com/office/officeart/2005/8/layout/vProcess5"/>
    <dgm:cxn modelId="{3DA30C59-7180-4CA8-9A8C-C7AFFDD4E931}" srcId="{06B0BA8D-C70F-4A61-AA36-4365AED5AFCC}" destId="{4F8F6B6F-C1E9-4458-A564-F71CBF8A9BF8}" srcOrd="0" destOrd="0" parTransId="{0C92A3B6-81BA-4670-AF30-42A314C5F1B8}" sibTransId="{B7A426D1-A7A4-4851-8AB5-52C5FD749068}"/>
    <dgm:cxn modelId="{311B435A-5F29-4949-BE2D-93AAD4609DB8}" type="presOf" srcId="{06B0BA8D-C70F-4A61-AA36-4365AED5AFCC}" destId="{26250817-9863-6849-A408-ED9450B955D6}" srcOrd="0" destOrd="0" presId="urn:microsoft.com/office/officeart/2005/8/layout/vProcess5"/>
    <dgm:cxn modelId="{8E563393-BA14-0C42-BB43-18777C23D1D6}" type="presOf" srcId="{B7A426D1-A7A4-4851-8AB5-52C5FD749068}" destId="{AA09A91C-FC3A-8743-8065-A9F0633BDB82}" srcOrd="0" destOrd="0" presId="urn:microsoft.com/office/officeart/2005/8/layout/vProcess5"/>
    <dgm:cxn modelId="{D285489D-1369-4A40-8F8E-2DB417ADFE54}" type="presOf" srcId="{0C6305CD-8237-4214-A791-50E8847268D7}" destId="{89178852-3911-6246-922C-734C0CC7332F}" srcOrd="0" destOrd="0" presId="urn:microsoft.com/office/officeart/2005/8/layout/vProcess5"/>
    <dgm:cxn modelId="{0791A3B1-D132-494B-8AA2-574B494F8E27}" srcId="{06B0BA8D-C70F-4A61-AA36-4365AED5AFCC}" destId="{56CF8562-E013-4B65-9012-83F77AE37856}" srcOrd="2" destOrd="0" parTransId="{F20E9CDF-2E9B-4670-AF80-F8DB29D9EF1D}" sibTransId="{0E8377EE-0F0F-40B0-86C2-692C3E2401D9}"/>
    <dgm:cxn modelId="{9A3A6DBF-1848-4A4A-BFBC-B49DE97B21A3}" type="presOf" srcId="{4F8F6B6F-C1E9-4458-A564-F71CBF8A9BF8}" destId="{647B270C-B8E9-6645-83E4-DBD749728C46}" srcOrd="0" destOrd="0" presId="urn:microsoft.com/office/officeart/2005/8/layout/vProcess5"/>
    <dgm:cxn modelId="{E45CC5C6-1041-AE49-97BD-CF976609F628}" type="presOf" srcId="{6361669E-1790-465F-B380-954D331848CB}" destId="{6FE1E9C1-4F9A-4B4C-B72F-02D3D173D069}" srcOrd="1" destOrd="0" presId="urn:microsoft.com/office/officeart/2005/8/layout/vProcess5"/>
    <dgm:cxn modelId="{73AC61E8-7DE1-4BE6-833A-A878B55CBA5C}" srcId="{06B0BA8D-C70F-4A61-AA36-4365AED5AFCC}" destId="{6361669E-1790-465F-B380-954D331848CB}" srcOrd="1" destOrd="0" parTransId="{3742C33E-559A-40C9-8A46-48FAD4F997CB}" sibTransId="{0C6305CD-8237-4214-A791-50E8847268D7}"/>
    <dgm:cxn modelId="{2633A237-9A8F-F94E-94A8-CAAA5910E974}" type="presParOf" srcId="{26250817-9863-6849-A408-ED9450B955D6}" destId="{2F4C8A6A-B680-2845-8A47-ABDF97C78B60}" srcOrd="0" destOrd="0" presId="urn:microsoft.com/office/officeart/2005/8/layout/vProcess5"/>
    <dgm:cxn modelId="{F1C905FE-E1F3-0E47-A488-62FC976788BB}" type="presParOf" srcId="{26250817-9863-6849-A408-ED9450B955D6}" destId="{647B270C-B8E9-6645-83E4-DBD749728C46}" srcOrd="1" destOrd="0" presId="urn:microsoft.com/office/officeart/2005/8/layout/vProcess5"/>
    <dgm:cxn modelId="{0E279B67-A238-FC44-B601-AB9706F5C2F0}" type="presParOf" srcId="{26250817-9863-6849-A408-ED9450B955D6}" destId="{0E6E5415-007F-5B43-A521-C17922401AC3}" srcOrd="2" destOrd="0" presId="urn:microsoft.com/office/officeart/2005/8/layout/vProcess5"/>
    <dgm:cxn modelId="{9CB90ED5-1054-F346-AF5F-C3D80CC505AE}" type="presParOf" srcId="{26250817-9863-6849-A408-ED9450B955D6}" destId="{A8B24303-4AAA-2C41-B3A2-E0AB9414DD86}" srcOrd="3" destOrd="0" presId="urn:microsoft.com/office/officeart/2005/8/layout/vProcess5"/>
    <dgm:cxn modelId="{26E17D40-4913-3649-A1CD-87A8564FE598}" type="presParOf" srcId="{26250817-9863-6849-A408-ED9450B955D6}" destId="{AA09A91C-FC3A-8743-8065-A9F0633BDB82}" srcOrd="4" destOrd="0" presId="urn:microsoft.com/office/officeart/2005/8/layout/vProcess5"/>
    <dgm:cxn modelId="{1AC7BE3F-CE79-4148-9CF6-58531B45803D}" type="presParOf" srcId="{26250817-9863-6849-A408-ED9450B955D6}" destId="{89178852-3911-6246-922C-734C0CC7332F}" srcOrd="5" destOrd="0" presId="urn:microsoft.com/office/officeart/2005/8/layout/vProcess5"/>
    <dgm:cxn modelId="{1E75F1E3-E23F-6A44-9379-202F8DD3AB85}" type="presParOf" srcId="{26250817-9863-6849-A408-ED9450B955D6}" destId="{D3AF5ACE-A6B5-E94E-A71F-8B3027ED4CCE}" srcOrd="6" destOrd="0" presId="urn:microsoft.com/office/officeart/2005/8/layout/vProcess5"/>
    <dgm:cxn modelId="{03F5C4AD-7581-734E-B216-E4C2250FD75C}" type="presParOf" srcId="{26250817-9863-6849-A408-ED9450B955D6}" destId="{6FE1E9C1-4F9A-4B4C-B72F-02D3D173D069}" srcOrd="7" destOrd="0" presId="urn:microsoft.com/office/officeart/2005/8/layout/vProcess5"/>
    <dgm:cxn modelId="{10CE9D69-D3BD-B34E-A669-CAF272EEA4BE}" type="presParOf" srcId="{26250817-9863-6849-A408-ED9450B955D6}" destId="{86A92C30-739B-C54C-A663-696C90C0FEF6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AC73489-9BEE-4D7F-A767-52587ADC1E64}" type="doc">
      <dgm:prSet loTypeId="urn:microsoft.com/office/officeart/2005/8/layout/process4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F860D07-45AA-47F6-A77F-AD60F77E23B3}">
      <dgm:prSet/>
      <dgm:spPr/>
      <dgm:t>
        <a:bodyPr/>
        <a:lstStyle/>
        <a:p>
          <a:r>
            <a:rPr lang="it-IT" dirty="0"/>
            <a:t>La LM (versione Braine e O’Brien 1998) è una versione psicologica del “</a:t>
          </a:r>
          <a:r>
            <a:rPr lang="it-IT" b="1" dirty="0"/>
            <a:t>calcolo naturale</a:t>
          </a:r>
          <a:r>
            <a:rPr lang="it-IT" dirty="0"/>
            <a:t>”</a:t>
          </a:r>
          <a:endParaRPr lang="en-US" dirty="0"/>
        </a:p>
      </dgm:t>
    </dgm:pt>
    <dgm:pt modelId="{02D57374-17ED-45C7-ACEB-1E0DE7F8F289}" type="parTrans" cxnId="{1CB40320-52FF-494A-B655-758F0C6A122F}">
      <dgm:prSet/>
      <dgm:spPr/>
      <dgm:t>
        <a:bodyPr/>
        <a:lstStyle/>
        <a:p>
          <a:endParaRPr lang="en-US"/>
        </a:p>
      </dgm:t>
    </dgm:pt>
    <dgm:pt modelId="{EDD7A236-1C98-4777-8281-FCB7BCBF5F93}" type="sibTrans" cxnId="{1CB40320-52FF-494A-B655-758F0C6A122F}">
      <dgm:prSet/>
      <dgm:spPr/>
      <dgm:t>
        <a:bodyPr/>
        <a:lstStyle/>
        <a:p>
          <a:endParaRPr lang="en-US"/>
        </a:p>
      </dgm:t>
    </dgm:pt>
    <dgm:pt modelId="{C742E8FC-8268-407D-806C-F415CFD9B24F}">
      <dgm:prSet/>
      <dgm:spPr/>
      <dgm:t>
        <a:bodyPr/>
        <a:lstStyle/>
        <a:p>
          <a:r>
            <a:rPr lang="it-IT"/>
            <a:t>Una delle formalizzazioni del calcolo proposizionale</a:t>
          </a:r>
          <a:endParaRPr lang="en-US"/>
        </a:p>
      </dgm:t>
    </dgm:pt>
    <dgm:pt modelId="{1F99BA27-63F3-401E-A8B0-DE52A4B56E50}" type="parTrans" cxnId="{085A3980-E63C-4A34-AD10-A06F966ACCCD}">
      <dgm:prSet/>
      <dgm:spPr/>
      <dgm:t>
        <a:bodyPr/>
        <a:lstStyle/>
        <a:p>
          <a:endParaRPr lang="en-US"/>
        </a:p>
      </dgm:t>
    </dgm:pt>
    <dgm:pt modelId="{ED882557-6C40-4BA7-A152-81FA509AF8C4}" type="sibTrans" cxnId="{085A3980-E63C-4A34-AD10-A06F966ACCCD}">
      <dgm:prSet/>
      <dgm:spPr/>
      <dgm:t>
        <a:bodyPr/>
        <a:lstStyle/>
        <a:p>
          <a:endParaRPr lang="en-US"/>
        </a:p>
      </dgm:t>
    </dgm:pt>
    <dgm:pt modelId="{CE6944B3-EDD3-4D90-8253-98BDD4922207}">
      <dgm:prSet/>
      <dgm:spPr/>
      <dgm:t>
        <a:bodyPr/>
        <a:lstStyle/>
        <a:p>
          <a:r>
            <a:rPr lang="it-IT"/>
            <a:t>scompone il ragionamento in due processi:</a:t>
          </a:r>
          <a:endParaRPr lang="en-US"/>
        </a:p>
      </dgm:t>
    </dgm:pt>
    <dgm:pt modelId="{F9D3B423-B5A0-410C-AE62-68A36D6F9EAA}" type="parTrans" cxnId="{838250CD-A704-40FC-B0B7-66881BC34FC5}">
      <dgm:prSet/>
      <dgm:spPr/>
      <dgm:t>
        <a:bodyPr/>
        <a:lstStyle/>
        <a:p>
          <a:endParaRPr lang="en-US"/>
        </a:p>
      </dgm:t>
    </dgm:pt>
    <dgm:pt modelId="{057D61A3-F261-46EA-B51C-5FB9CD6DE082}" type="sibTrans" cxnId="{838250CD-A704-40FC-B0B7-66881BC34FC5}">
      <dgm:prSet/>
      <dgm:spPr/>
      <dgm:t>
        <a:bodyPr/>
        <a:lstStyle/>
        <a:p>
          <a:endParaRPr lang="en-US"/>
        </a:p>
      </dgm:t>
    </dgm:pt>
    <dgm:pt modelId="{7A3D8BB9-AB09-4EF2-9593-87E4BE9F6A35}">
      <dgm:prSet/>
      <dgm:spPr/>
      <dgm:t>
        <a:bodyPr/>
        <a:lstStyle/>
        <a:p>
          <a:r>
            <a:rPr lang="it-IT" b="1"/>
            <a:t>Routine di ragionamento diretto</a:t>
          </a:r>
          <a:endParaRPr lang="en-US"/>
        </a:p>
      </dgm:t>
    </dgm:pt>
    <dgm:pt modelId="{5684B8F6-E67E-4082-894F-84309CD69DC9}" type="parTrans" cxnId="{F73A3E2C-56FC-4F3B-9574-ED967721E3B2}">
      <dgm:prSet/>
      <dgm:spPr/>
      <dgm:t>
        <a:bodyPr/>
        <a:lstStyle/>
        <a:p>
          <a:endParaRPr lang="en-US"/>
        </a:p>
      </dgm:t>
    </dgm:pt>
    <dgm:pt modelId="{6827AE2D-B69B-4A73-83CD-E3FB734B3788}" type="sibTrans" cxnId="{F73A3E2C-56FC-4F3B-9574-ED967721E3B2}">
      <dgm:prSet/>
      <dgm:spPr/>
      <dgm:t>
        <a:bodyPr/>
        <a:lstStyle/>
        <a:p>
          <a:endParaRPr lang="en-US"/>
        </a:p>
      </dgm:t>
    </dgm:pt>
    <dgm:pt modelId="{B65E5B80-4034-481B-B202-7EBBF0B633E2}">
      <dgm:prSet/>
      <dgm:spPr/>
      <dgm:t>
        <a:bodyPr/>
        <a:lstStyle/>
        <a:p>
          <a:r>
            <a:rPr lang="it-IT" b="1"/>
            <a:t>Routine di ragionamento indiretto</a:t>
          </a:r>
          <a:endParaRPr lang="en-US"/>
        </a:p>
      </dgm:t>
    </dgm:pt>
    <dgm:pt modelId="{D2B55187-BF14-4437-B589-AEA7DAFCF3C1}" type="parTrans" cxnId="{234F5329-1B1F-40A0-B2CC-13009E4855B3}">
      <dgm:prSet/>
      <dgm:spPr/>
      <dgm:t>
        <a:bodyPr/>
        <a:lstStyle/>
        <a:p>
          <a:endParaRPr lang="en-US"/>
        </a:p>
      </dgm:t>
    </dgm:pt>
    <dgm:pt modelId="{0914BD99-3EBE-46BF-9FAD-EFB8935F1D35}" type="sibTrans" cxnId="{234F5329-1B1F-40A0-B2CC-13009E4855B3}">
      <dgm:prSet/>
      <dgm:spPr/>
      <dgm:t>
        <a:bodyPr/>
        <a:lstStyle/>
        <a:p>
          <a:endParaRPr lang="en-US"/>
        </a:p>
      </dgm:t>
    </dgm:pt>
    <dgm:pt modelId="{D9EFBF05-AE6D-0D4C-BD98-CE8DA6A4D437}" type="pres">
      <dgm:prSet presAssocID="{0AC73489-9BEE-4D7F-A767-52587ADC1E64}" presName="Name0" presStyleCnt="0">
        <dgm:presLayoutVars>
          <dgm:dir/>
          <dgm:animLvl val="lvl"/>
          <dgm:resizeHandles val="exact"/>
        </dgm:presLayoutVars>
      </dgm:prSet>
      <dgm:spPr/>
    </dgm:pt>
    <dgm:pt modelId="{FBBBEF84-FF9B-B440-923F-6A296E2B075F}" type="pres">
      <dgm:prSet presAssocID="{CE6944B3-EDD3-4D90-8253-98BDD4922207}" presName="boxAndChildren" presStyleCnt="0"/>
      <dgm:spPr/>
    </dgm:pt>
    <dgm:pt modelId="{1F951192-AF1E-9041-BCD3-BEBDBBB9073A}" type="pres">
      <dgm:prSet presAssocID="{CE6944B3-EDD3-4D90-8253-98BDD4922207}" presName="parentTextBox" presStyleLbl="node1" presStyleIdx="0" presStyleCnt="2"/>
      <dgm:spPr/>
    </dgm:pt>
    <dgm:pt modelId="{9B1F5DC3-8BE0-974D-B715-D051EF4EEAFC}" type="pres">
      <dgm:prSet presAssocID="{CE6944B3-EDD3-4D90-8253-98BDD4922207}" presName="entireBox" presStyleLbl="node1" presStyleIdx="0" presStyleCnt="2"/>
      <dgm:spPr/>
    </dgm:pt>
    <dgm:pt modelId="{0F2D6DE4-C692-F843-92FA-1C7D1A38943A}" type="pres">
      <dgm:prSet presAssocID="{CE6944B3-EDD3-4D90-8253-98BDD4922207}" presName="descendantBox" presStyleCnt="0"/>
      <dgm:spPr/>
    </dgm:pt>
    <dgm:pt modelId="{A1B0E282-A170-3240-8055-F0CC76EC1880}" type="pres">
      <dgm:prSet presAssocID="{7A3D8BB9-AB09-4EF2-9593-87E4BE9F6A35}" presName="childTextBox" presStyleLbl="fgAccFollowNode1" presStyleIdx="0" presStyleCnt="3">
        <dgm:presLayoutVars>
          <dgm:bulletEnabled val="1"/>
        </dgm:presLayoutVars>
      </dgm:prSet>
      <dgm:spPr/>
    </dgm:pt>
    <dgm:pt modelId="{113639F3-214B-9F43-BBB3-EA11743AA32F}" type="pres">
      <dgm:prSet presAssocID="{B65E5B80-4034-481B-B202-7EBBF0B633E2}" presName="childTextBox" presStyleLbl="fgAccFollowNode1" presStyleIdx="1" presStyleCnt="3">
        <dgm:presLayoutVars>
          <dgm:bulletEnabled val="1"/>
        </dgm:presLayoutVars>
      </dgm:prSet>
      <dgm:spPr/>
    </dgm:pt>
    <dgm:pt modelId="{BA94C9D2-AD6B-5242-B27C-DDFD95BD6C42}" type="pres">
      <dgm:prSet presAssocID="{EDD7A236-1C98-4777-8281-FCB7BCBF5F93}" presName="sp" presStyleCnt="0"/>
      <dgm:spPr/>
    </dgm:pt>
    <dgm:pt modelId="{AA089741-AA73-4A40-9E9B-574F3E59BD97}" type="pres">
      <dgm:prSet presAssocID="{7F860D07-45AA-47F6-A77F-AD60F77E23B3}" presName="arrowAndChildren" presStyleCnt="0"/>
      <dgm:spPr/>
    </dgm:pt>
    <dgm:pt modelId="{C67F147A-5FAD-AA4E-AD25-FF8C7BEBEFA7}" type="pres">
      <dgm:prSet presAssocID="{7F860D07-45AA-47F6-A77F-AD60F77E23B3}" presName="parentTextArrow" presStyleLbl="node1" presStyleIdx="0" presStyleCnt="2"/>
      <dgm:spPr/>
    </dgm:pt>
    <dgm:pt modelId="{BF304D59-7DA1-3945-8AF0-5B6BD7A3E204}" type="pres">
      <dgm:prSet presAssocID="{7F860D07-45AA-47F6-A77F-AD60F77E23B3}" presName="arrow" presStyleLbl="node1" presStyleIdx="1" presStyleCnt="2"/>
      <dgm:spPr/>
    </dgm:pt>
    <dgm:pt modelId="{7B72FE6E-03C6-E845-9A68-666FE7817DB2}" type="pres">
      <dgm:prSet presAssocID="{7F860D07-45AA-47F6-A77F-AD60F77E23B3}" presName="descendantArrow" presStyleCnt="0"/>
      <dgm:spPr/>
    </dgm:pt>
    <dgm:pt modelId="{98CBF6FE-D5EF-3441-9FBC-BA4F6F21E407}" type="pres">
      <dgm:prSet presAssocID="{C742E8FC-8268-407D-806C-F415CFD9B24F}" presName="childTextArrow" presStyleLbl="fgAccFollowNode1" presStyleIdx="2" presStyleCnt="3">
        <dgm:presLayoutVars>
          <dgm:bulletEnabled val="1"/>
        </dgm:presLayoutVars>
      </dgm:prSet>
      <dgm:spPr/>
    </dgm:pt>
  </dgm:ptLst>
  <dgm:cxnLst>
    <dgm:cxn modelId="{1CB40320-52FF-494A-B655-758F0C6A122F}" srcId="{0AC73489-9BEE-4D7F-A767-52587ADC1E64}" destId="{7F860D07-45AA-47F6-A77F-AD60F77E23B3}" srcOrd="0" destOrd="0" parTransId="{02D57374-17ED-45C7-ACEB-1E0DE7F8F289}" sibTransId="{EDD7A236-1C98-4777-8281-FCB7BCBF5F93}"/>
    <dgm:cxn modelId="{234F5329-1B1F-40A0-B2CC-13009E4855B3}" srcId="{CE6944B3-EDD3-4D90-8253-98BDD4922207}" destId="{B65E5B80-4034-481B-B202-7EBBF0B633E2}" srcOrd="1" destOrd="0" parTransId="{D2B55187-BF14-4437-B589-AEA7DAFCF3C1}" sibTransId="{0914BD99-3EBE-46BF-9FAD-EFB8935F1D35}"/>
    <dgm:cxn modelId="{F73A3E2C-56FC-4F3B-9574-ED967721E3B2}" srcId="{CE6944B3-EDD3-4D90-8253-98BDD4922207}" destId="{7A3D8BB9-AB09-4EF2-9593-87E4BE9F6A35}" srcOrd="0" destOrd="0" parTransId="{5684B8F6-E67E-4082-894F-84309CD69DC9}" sibTransId="{6827AE2D-B69B-4A73-83CD-E3FB734B3788}"/>
    <dgm:cxn modelId="{35CE1C2D-FA0D-CB48-87B9-D72860EC7266}" type="presOf" srcId="{0AC73489-9BEE-4D7F-A767-52587ADC1E64}" destId="{D9EFBF05-AE6D-0D4C-BD98-CE8DA6A4D437}" srcOrd="0" destOrd="0" presId="urn:microsoft.com/office/officeart/2005/8/layout/process4"/>
    <dgm:cxn modelId="{5377E42E-C167-B741-B740-FB03F553A795}" type="presOf" srcId="{7F860D07-45AA-47F6-A77F-AD60F77E23B3}" destId="{BF304D59-7DA1-3945-8AF0-5B6BD7A3E204}" srcOrd="1" destOrd="0" presId="urn:microsoft.com/office/officeart/2005/8/layout/process4"/>
    <dgm:cxn modelId="{8D484236-5C48-3148-A301-1DDCA80B366F}" type="presOf" srcId="{7A3D8BB9-AB09-4EF2-9593-87E4BE9F6A35}" destId="{A1B0E282-A170-3240-8055-F0CC76EC1880}" srcOrd="0" destOrd="0" presId="urn:microsoft.com/office/officeart/2005/8/layout/process4"/>
    <dgm:cxn modelId="{88D8A943-2337-2E47-9496-54259FDEA111}" type="presOf" srcId="{B65E5B80-4034-481B-B202-7EBBF0B633E2}" destId="{113639F3-214B-9F43-BBB3-EA11743AA32F}" srcOrd="0" destOrd="0" presId="urn:microsoft.com/office/officeart/2005/8/layout/process4"/>
    <dgm:cxn modelId="{085A3980-E63C-4A34-AD10-A06F966ACCCD}" srcId="{7F860D07-45AA-47F6-A77F-AD60F77E23B3}" destId="{C742E8FC-8268-407D-806C-F415CFD9B24F}" srcOrd="0" destOrd="0" parTransId="{1F99BA27-63F3-401E-A8B0-DE52A4B56E50}" sibTransId="{ED882557-6C40-4BA7-A152-81FA509AF8C4}"/>
    <dgm:cxn modelId="{9F366885-5F5F-AD40-BBB7-649BDB645C61}" type="presOf" srcId="{7F860D07-45AA-47F6-A77F-AD60F77E23B3}" destId="{C67F147A-5FAD-AA4E-AD25-FF8C7BEBEFA7}" srcOrd="0" destOrd="0" presId="urn:microsoft.com/office/officeart/2005/8/layout/process4"/>
    <dgm:cxn modelId="{98CD28A3-0622-014C-9239-AD88EECFF705}" type="presOf" srcId="{CE6944B3-EDD3-4D90-8253-98BDD4922207}" destId="{1F951192-AF1E-9041-BCD3-BEBDBBB9073A}" srcOrd="0" destOrd="0" presId="urn:microsoft.com/office/officeart/2005/8/layout/process4"/>
    <dgm:cxn modelId="{18336CC3-09A2-1E44-B409-CD7643EA360F}" type="presOf" srcId="{C742E8FC-8268-407D-806C-F415CFD9B24F}" destId="{98CBF6FE-D5EF-3441-9FBC-BA4F6F21E407}" srcOrd="0" destOrd="0" presId="urn:microsoft.com/office/officeart/2005/8/layout/process4"/>
    <dgm:cxn modelId="{A3C8DECC-1626-6040-940A-0F0303168EEF}" type="presOf" srcId="{CE6944B3-EDD3-4D90-8253-98BDD4922207}" destId="{9B1F5DC3-8BE0-974D-B715-D051EF4EEAFC}" srcOrd="1" destOrd="0" presId="urn:microsoft.com/office/officeart/2005/8/layout/process4"/>
    <dgm:cxn modelId="{838250CD-A704-40FC-B0B7-66881BC34FC5}" srcId="{0AC73489-9BEE-4D7F-A767-52587ADC1E64}" destId="{CE6944B3-EDD3-4D90-8253-98BDD4922207}" srcOrd="1" destOrd="0" parTransId="{F9D3B423-B5A0-410C-AE62-68A36D6F9EAA}" sibTransId="{057D61A3-F261-46EA-B51C-5FB9CD6DE082}"/>
    <dgm:cxn modelId="{F41BE29C-3AD6-764D-88F0-8FCB0D3FA7C7}" type="presParOf" srcId="{D9EFBF05-AE6D-0D4C-BD98-CE8DA6A4D437}" destId="{FBBBEF84-FF9B-B440-923F-6A296E2B075F}" srcOrd="0" destOrd="0" presId="urn:microsoft.com/office/officeart/2005/8/layout/process4"/>
    <dgm:cxn modelId="{FDDD2F9C-EF43-2541-B7CA-A89444B25861}" type="presParOf" srcId="{FBBBEF84-FF9B-B440-923F-6A296E2B075F}" destId="{1F951192-AF1E-9041-BCD3-BEBDBBB9073A}" srcOrd="0" destOrd="0" presId="urn:microsoft.com/office/officeart/2005/8/layout/process4"/>
    <dgm:cxn modelId="{EE407526-35E3-BD4F-B0D6-9C1320E654C3}" type="presParOf" srcId="{FBBBEF84-FF9B-B440-923F-6A296E2B075F}" destId="{9B1F5DC3-8BE0-974D-B715-D051EF4EEAFC}" srcOrd="1" destOrd="0" presId="urn:microsoft.com/office/officeart/2005/8/layout/process4"/>
    <dgm:cxn modelId="{496A6A3C-F043-1042-91BD-4EA92FD51575}" type="presParOf" srcId="{FBBBEF84-FF9B-B440-923F-6A296E2B075F}" destId="{0F2D6DE4-C692-F843-92FA-1C7D1A38943A}" srcOrd="2" destOrd="0" presId="urn:microsoft.com/office/officeart/2005/8/layout/process4"/>
    <dgm:cxn modelId="{3E91A8A5-5348-A741-A636-0667FFE534C2}" type="presParOf" srcId="{0F2D6DE4-C692-F843-92FA-1C7D1A38943A}" destId="{A1B0E282-A170-3240-8055-F0CC76EC1880}" srcOrd="0" destOrd="0" presId="urn:microsoft.com/office/officeart/2005/8/layout/process4"/>
    <dgm:cxn modelId="{78A1FC1A-9C75-394B-8189-45845D78899E}" type="presParOf" srcId="{0F2D6DE4-C692-F843-92FA-1C7D1A38943A}" destId="{113639F3-214B-9F43-BBB3-EA11743AA32F}" srcOrd="1" destOrd="0" presId="urn:microsoft.com/office/officeart/2005/8/layout/process4"/>
    <dgm:cxn modelId="{C5581E12-8DA0-694C-9AC5-9E9F150890F1}" type="presParOf" srcId="{D9EFBF05-AE6D-0D4C-BD98-CE8DA6A4D437}" destId="{BA94C9D2-AD6B-5242-B27C-DDFD95BD6C42}" srcOrd="1" destOrd="0" presId="urn:microsoft.com/office/officeart/2005/8/layout/process4"/>
    <dgm:cxn modelId="{217A9964-A246-EF48-94F6-203A0CB8EC0F}" type="presParOf" srcId="{D9EFBF05-AE6D-0D4C-BD98-CE8DA6A4D437}" destId="{AA089741-AA73-4A40-9E9B-574F3E59BD97}" srcOrd="2" destOrd="0" presId="urn:microsoft.com/office/officeart/2005/8/layout/process4"/>
    <dgm:cxn modelId="{D6514FF6-4232-4F42-9BA1-B6FE5FE30E9F}" type="presParOf" srcId="{AA089741-AA73-4A40-9E9B-574F3E59BD97}" destId="{C67F147A-5FAD-AA4E-AD25-FF8C7BEBEFA7}" srcOrd="0" destOrd="0" presId="urn:microsoft.com/office/officeart/2005/8/layout/process4"/>
    <dgm:cxn modelId="{9A18D675-670E-734A-B840-B4A2F5ED68B9}" type="presParOf" srcId="{AA089741-AA73-4A40-9E9B-574F3E59BD97}" destId="{BF304D59-7DA1-3945-8AF0-5B6BD7A3E204}" srcOrd="1" destOrd="0" presId="urn:microsoft.com/office/officeart/2005/8/layout/process4"/>
    <dgm:cxn modelId="{62EA62E4-C1DD-374C-885A-548B2B8CA3F8}" type="presParOf" srcId="{AA089741-AA73-4A40-9E9B-574F3E59BD97}" destId="{7B72FE6E-03C6-E845-9A68-666FE7817DB2}" srcOrd="2" destOrd="0" presId="urn:microsoft.com/office/officeart/2005/8/layout/process4"/>
    <dgm:cxn modelId="{DA78FA99-0501-E74B-A215-07DB13203581}" type="presParOf" srcId="{7B72FE6E-03C6-E845-9A68-666FE7817DB2}" destId="{98CBF6FE-D5EF-3441-9FBC-BA4F6F21E40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CF9524B-EFCD-4F0A-A980-9D405BCE776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4434356-8D9B-445B-85D9-4198AB4603AB}">
      <dgm:prSet/>
      <dgm:spPr/>
      <dgm:t>
        <a:bodyPr/>
        <a:lstStyle/>
        <a:p>
          <a:r>
            <a:rPr lang="it-IT"/>
            <a:t>si basa su alcuni “circuiti logici” in grado di implementare automaticamente e senza sforzo alcune regole inferenziali.</a:t>
          </a:r>
          <a:endParaRPr lang="en-US"/>
        </a:p>
      </dgm:t>
    </dgm:pt>
    <dgm:pt modelId="{8E4668F0-7CCD-4177-A771-2409B28ED5C3}" type="parTrans" cxnId="{7DB853E8-B6F6-43AB-9EF7-FFD66F8653D9}">
      <dgm:prSet/>
      <dgm:spPr/>
      <dgm:t>
        <a:bodyPr/>
        <a:lstStyle/>
        <a:p>
          <a:endParaRPr lang="en-US"/>
        </a:p>
      </dgm:t>
    </dgm:pt>
    <dgm:pt modelId="{C31E669F-0FE2-4DB9-896F-2DF13C5CC3BE}" type="sibTrans" cxnId="{7DB853E8-B6F6-43AB-9EF7-FFD66F8653D9}">
      <dgm:prSet/>
      <dgm:spPr/>
      <dgm:t>
        <a:bodyPr/>
        <a:lstStyle/>
        <a:p>
          <a:endParaRPr lang="en-US"/>
        </a:p>
      </dgm:t>
    </dgm:pt>
    <dgm:pt modelId="{0B373D9B-17BF-40EF-BD27-B2A9C7ADB2FC}">
      <dgm:prSet/>
      <dgm:spPr/>
      <dgm:t>
        <a:bodyPr/>
        <a:lstStyle/>
        <a:p>
          <a:r>
            <a:rPr lang="it-IT" dirty="0"/>
            <a:t>gli autori li ritengono innati</a:t>
          </a:r>
          <a:endParaRPr lang="en-US" dirty="0"/>
        </a:p>
      </dgm:t>
    </dgm:pt>
    <dgm:pt modelId="{328FD6FA-B3FE-48C3-8AF2-92DF504701B0}" type="parTrans" cxnId="{C316AFC2-6103-4D88-AF47-7E506BD9665E}">
      <dgm:prSet/>
      <dgm:spPr/>
      <dgm:t>
        <a:bodyPr/>
        <a:lstStyle/>
        <a:p>
          <a:endParaRPr lang="en-US"/>
        </a:p>
      </dgm:t>
    </dgm:pt>
    <dgm:pt modelId="{623F924A-FFF1-477A-B4DD-188CAA5FB4C1}" type="sibTrans" cxnId="{C316AFC2-6103-4D88-AF47-7E506BD9665E}">
      <dgm:prSet/>
      <dgm:spPr/>
      <dgm:t>
        <a:bodyPr/>
        <a:lstStyle/>
        <a:p>
          <a:endParaRPr lang="en-US"/>
        </a:p>
      </dgm:t>
    </dgm:pt>
    <dgm:pt modelId="{B7503F5E-0432-45E3-9739-D83729BF9507}">
      <dgm:prSet/>
      <dgm:spPr/>
      <dgm:t>
        <a:bodyPr/>
        <a:lstStyle/>
        <a:p>
          <a:r>
            <a:rPr lang="it-IT"/>
            <a:t>per esempio:</a:t>
          </a:r>
          <a:endParaRPr lang="en-US"/>
        </a:p>
      </dgm:t>
    </dgm:pt>
    <dgm:pt modelId="{2B8C436E-0599-4AD6-8DE8-4B136C63C85B}" type="parTrans" cxnId="{BE89BC09-865A-4D8C-B3F1-E65D5598D558}">
      <dgm:prSet/>
      <dgm:spPr/>
      <dgm:t>
        <a:bodyPr/>
        <a:lstStyle/>
        <a:p>
          <a:endParaRPr lang="en-US"/>
        </a:p>
      </dgm:t>
    </dgm:pt>
    <dgm:pt modelId="{52BC0BB8-B0AC-4150-B444-4769FE28FD9E}" type="sibTrans" cxnId="{BE89BC09-865A-4D8C-B3F1-E65D5598D558}">
      <dgm:prSet/>
      <dgm:spPr/>
      <dgm:t>
        <a:bodyPr/>
        <a:lstStyle/>
        <a:p>
          <a:endParaRPr lang="en-US"/>
        </a:p>
      </dgm:t>
    </dgm:pt>
    <dgm:pt modelId="{7F701359-6BB9-4299-8623-6E1EDC6975A3}">
      <dgm:prSet/>
      <dgm:spPr/>
      <dgm:t>
        <a:bodyPr/>
        <a:lstStyle/>
        <a:p>
          <a:r>
            <a:rPr lang="it-IT"/>
            <a:t>una regola per implementare lo schema MP</a:t>
          </a:r>
          <a:endParaRPr lang="en-US"/>
        </a:p>
      </dgm:t>
    </dgm:pt>
    <dgm:pt modelId="{77CEE511-B3CA-4CD8-8EB0-35006098115D}" type="parTrans" cxnId="{C3AFD81B-E717-405C-9113-00E2963E17A2}">
      <dgm:prSet/>
      <dgm:spPr/>
      <dgm:t>
        <a:bodyPr/>
        <a:lstStyle/>
        <a:p>
          <a:endParaRPr lang="en-US"/>
        </a:p>
      </dgm:t>
    </dgm:pt>
    <dgm:pt modelId="{3AD8705B-CDCE-47B3-8EB3-CF42B63FC1E3}" type="sibTrans" cxnId="{C3AFD81B-E717-405C-9113-00E2963E17A2}">
      <dgm:prSet/>
      <dgm:spPr/>
      <dgm:t>
        <a:bodyPr/>
        <a:lstStyle/>
        <a:p>
          <a:endParaRPr lang="en-US"/>
        </a:p>
      </dgm:t>
    </dgm:pt>
    <dgm:pt modelId="{1FB5BB41-53F6-4F3D-A77F-17A429E28088}">
      <dgm:prSet/>
      <dgm:spPr/>
      <dgm:t>
        <a:bodyPr/>
        <a:lstStyle/>
        <a:p>
          <a:r>
            <a:rPr lang="it-IT"/>
            <a:t>una per lo schema DS</a:t>
          </a:r>
          <a:endParaRPr lang="en-US"/>
        </a:p>
      </dgm:t>
    </dgm:pt>
    <dgm:pt modelId="{65DD50C2-DEAF-4486-B925-1FD76F6AD01A}" type="parTrans" cxnId="{B6F70E74-61DA-4128-A152-373A51ADE7C9}">
      <dgm:prSet/>
      <dgm:spPr/>
      <dgm:t>
        <a:bodyPr/>
        <a:lstStyle/>
        <a:p>
          <a:endParaRPr lang="en-US"/>
        </a:p>
      </dgm:t>
    </dgm:pt>
    <dgm:pt modelId="{99CE672C-AC03-46F6-B21F-4C660C5E381E}" type="sibTrans" cxnId="{B6F70E74-61DA-4128-A152-373A51ADE7C9}">
      <dgm:prSet/>
      <dgm:spPr/>
      <dgm:t>
        <a:bodyPr/>
        <a:lstStyle/>
        <a:p>
          <a:endParaRPr lang="en-US"/>
        </a:p>
      </dgm:t>
    </dgm:pt>
    <dgm:pt modelId="{D01B722D-0C5F-4B06-BD92-9EB272D3F468}">
      <dgm:prSet/>
      <dgm:spPr/>
      <dgm:t>
        <a:bodyPr/>
        <a:lstStyle/>
        <a:p>
          <a:r>
            <a:rPr lang="it-IT"/>
            <a:t>una per eliminare le doppie negazioni</a:t>
          </a:r>
          <a:endParaRPr lang="en-US"/>
        </a:p>
      </dgm:t>
    </dgm:pt>
    <dgm:pt modelId="{0092FF43-EA97-42DF-BB3E-CD4FEEFE473D}" type="parTrans" cxnId="{DD5EAD72-ECF6-4D40-B8F0-97B50BD709D3}">
      <dgm:prSet/>
      <dgm:spPr/>
      <dgm:t>
        <a:bodyPr/>
        <a:lstStyle/>
        <a:p>
          <a:endParaRPr lang="en-US"/>
        </a:p>
      </dgm:t>
    </dgm:pt>
    <dgm:pt modelId="{647ACBDF-BEBB-4BEB-9668-C1F98B465C54}" type="sibTrans" cxnId="{DD5EAD72-ECF6-4D40-B8F0-97B50BD709D3}">
      <dgm:prSet/>
      <dgm:spPr/>
      <dgm:t>
        <a:bodyPr/>
        <a:lstStyle/>
        <a:p>
          <a:endParaRPr lang="en-US"/>
        </a:p>
      </dgm:t>
    </dgm:pt>
    <dgm:pt modelId="{70F36262-03E0-4CC3-A03E-07EAA40A1A36}">
      <dgm:prSet/>
      <dgm:spPr/>
      <dgm:t>
        <a:bodyPr/>
        <a:lstStyle/>
        <a:p>
          <a:r>
            <a:rPr lang="it-IT"/>
            <a:t>cioè, in grado di ricavare p a partire da ¬¬p. </a:t>
          </a:r>
          <a:endParaRPr lang="en-US"/>
        </a:p>
      </dgm:t>
    </dgm:pt>
    <dgm:pt modelId="{FF4A9E1A-688C-4EAD-BB3B-4289E4083523}" type="parTrans" cxnId="{3918B7F4-60BB-44BD-8FDE-CF49B55A81FD}">
      <dgm:prSet/>
      <dgm:spPr/>
      <dgm:t>
        <a:bodyPr/>
        <a:lstStyle/>
        <a:p>
          <a:endParaRPr lang="en-US"/>
        </a:p>
      </dgm:t>
    </dgm:pt>
    <dgm:pt modelId="{F32D1F4F-FB3E-4F76-B082-A5E1FDBDCFD4}" type="sibTrans" cxnId="{3918B7F4-60BB-44BD-8FDE-CF49B55A81FD}">
      <dgm:prSet/>
      <dgm:spPr/>
      <dgm:t>
        <a:bodyPr/>
        <a:lstStyle/>
        <a:p>
          <a:endParaRPr lang="en-US"/>
        </a:p>
      </dgm:t>
    </dgm:pt>
    <dgm:pt modelId="{0895C3BD-95F0-4468-B690-7306D68F4696}">
      <dgm:prSet/>
      <dgm:spPr/>
      <dgm:t>
        <a:bodyPr/>
        <a:lstStyle/>
        <a:p>
          <a:r>
            <a:rPr lang="it-IT"/>
            <a:t>Non vi è invece alcuno schema diretto a supportare, per esempio, il MT.</a:t>
          </a:r>
          <a:endParaRPr lang="en-US"/>
        </a:p>
      </dgm:t>
    </dgm:pt>
    <dgm:pt modelId="{D630CC1D-DE11-4E77-9585-E4BA618E5461}" type="parTrans" cxnId="{63629D0A-CF90-4CFE-9C41-84F62C8829CE}">
      <dgm:prSet/>
      <dgm:spPr/>
      <dgm:t>
        <a:bodyPr/>
        <a:lstStyle/>
        <a:p>
          <a:endParaRPr lang="en-US"/>
        </a:p>
      </dgm:t>
    </dgm:pt>
    <dgm:pt modelId="{2FCD8E62-0E4D-4D4C-A18E-05A3E1DE0F21}" type="sibTrans" cxnId="{63629D0A-CF90-4CFE-9C41-84F62C8829CE}">
      <dgm:prSet/>
      <dgm:spPr/>
      <dgm:t>
        <a:bodyPr/>
        <a:lstStyle/>
        <a:p>
          <a:endParaRPr lang="en-US"/>
        </a:p>
      </dgm:t>
    </dgm:pt>
    <dgm:pt modelId="{ADA1ABB7-DC4B-6146-8524-1F9A84A62CA2}" type="pres">
      <dgm:prSet presAssocID="{5CF9524B-EFCD-4F0A-A980-9D405BCE7761}" presName="linear" presStyleCnt="0">
        <dgm:presLayoutVars>
          <dgm:animLvl val="lvl"/>
          <dgm:resizeHandles val="exact"/>
        </dgm:presLayoutVars>
      </dgm:prSet>
      <dgm:spPr/>
    </dgm:pt>
    <dgm:pt modelId="{6E916111-3289-6241-A25C-636F08BCD709}" type="pres">
      <dgm:prSet presAssocID="{A4434356-8D9B-445B-85D9-4198AB4603AB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D88DED0-19AF-8A4A-8254-99FCEAEC03B0}" type="pres">
      <dgm:prSet presAssocID="{A4434356-8D9B-445B-85D9-4198AB4603AB}" presName="childText" presStyleLbl="revTx" presStyleIdx="0" presStyleCnt="2">
        <dgm:presLayoutVars>
          <dgm:bulletEnabled val="1"/>
        </dgm:presLayoutVars>
      </dgm:prSet>
      <dgm:spPr/>
    </dgm:pt>
    <dgm:pt modelId="{AAACF162-1605-0541-B5D1-E0885080907E}" type="pres">
      <dgm:prSet presAssocID="{B7503F5E-0432-45E3-9739-D83729BF9507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048F2712-DF96-5846-90ED-E3173DE3404F}" type="pres">
      <dgm:prSet presAssocID="{B7503F5E-0432-45E3-9739-D83729BF9507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BE89BC09-865A-4D8C-B3F1-E65D5598D558}" srcId="{5CF9524B-EFCD-4F0A-A980-9D405BCE7761}" destId="{B7503F5E-0432-45E3-9739-D83729BF9507}" srcOrd="1" destOrd="0" parTransId="{2B8C436E-0599-4AD6-8DE8-4B136C63C85B}" sibTransId="{52BC0BB8-B0AC-4150-B444-4769FE28FD9E}"/>
    <dgm:cxn modelId="{63629D0A-CF90-4CFE-9C41-84F62C8829CE}" srcId="{B7503F5E-0432-45E3-9739-D83729BF9507}" destId="{0895C3BD-95F0-4468-B690-7306D68F4696}" srcOrd="3" destOrd="0" parTransId="{D630CC1D-DE11-4E77-9585-E4BA618E5461}" sibTransId="{2FCD8E62-0E4D-4D4C-A18E-05A3E1DE0F21}"/>
    <dgm:cxn modelId="{7AF56D0E-EBBA-654A-BBB7-513A3CBB3F5A}" type="presOf" srcId="{5CF9524B-EFCD-4F0A-A980-9D405BCE7761}" destId="{ADA1ABB7-DC4B-6146-8524-1F9A84A62CA2}" srcOrd="0" destOrd="0" presId="urn:microsoft.com/office/officeart/2005/8/layout/vList2"/>
    <dgm:cxn modelId="{FF547119-BF38-AD40-B665-E93BC66B71C8}" type="presOf" srcId="{7F701359-6BB9-4299-8623-6E1EDC6975A3}" destId="{048F2712-DF96-5846-90ED-E3173DE3404F}" srcOrd="0" destOrd="0" presId="urn:microsoft.com/office/officeart/2005/8/layout/vList2"/>
    <dgm:cxn modelId="{C3AFD81B-E717-405C-9113-00E2963E17A2}" srcId="{B7503F5E-0432-45E3-9739-D83729BF9507}" destId="{7F701359-6BB9-4299-8623-6E1EDC6975A3}" srcOrd="0" destOrd="0" parTransId="{77CEE511-B3CA-4CD8-8EB0-35006098115D}" sibTransId="{3AD8705B-CDCE-47B3-8EB3-CF42B63FC1E3}"/>
    <dgm:cxn modelId="{D159122F-4416-FB42-ACEA-462F91F2FE8A}" type="presOf" srcId="{B7503F5E-0432-45E3-9739-D83729BF9507}" destId="{AAACF162-1605-0541-B5D1-E0885080907E}" srcOrd="0" destOrd="0" presId="urn:microsoft.com/office/officeart/2005/8/layout/vList2"/>
    <dgm:cxn modelId="{669D516D-37C4-C948-AE02-0296669A5F72}" type="presOf" srcId="{0895C3BD-95F0-4468-B690-7306D68F4696}" destId="{048F2712-DF96-5846-90ED-E3173DE3404F}" srcOrd="0" destOrd="4" presId="urn:microsoft.com/office/officeart/2005/8/layout/vList2"/>
    <dgm:cxn modelId="{DD5EAD72-ECF6-4D40-B8F0-97B50BD709D3}" srcId="{B7503F5E-0432-45E3-9739-D83729BF9507}" destId="{D01B722D-0C5F-4B06-BD92-9EB272D3F468}" srcOrd="2" destOrd="0" parTransId="{0092FF43-EA97-42DF-BB3E-CD4FEEFE473D}" sibTransId="{647ACBDF-BEBB-4BEB-9668-C1F98B465C54}"/>
    <dgm:cxn modelId="{B6F70E74-61DA-4128-A152-373A51ADE7C9}" srcId="{B7503F5E-0432-45E3-9739-D83729BF9507}" destId="{1FB5BB41-53F6-4F3D-A77F-17A429E28088}" srcOrd="1" destOrd="0" parTransId="{65DD50C2-DEAF-4486-B925-1FD76F6AD01A}" sibTransId="{99CE672C-AC03-46F6-B21F-4C660C5E381E}"/>
    <dgm:cxn modelId="{3E939B8E-7B4C-9841-99A4-512012AFC5AB}" type="presOf" srcId="{A4434356-8D9B-445B-85D9-4198AB4603AB}" destId="{6E916111-3289-6241-A25C-636F08BCD709}" srcOrd="0" destOrd="0" presId="urn:microsoft.com/office/officeart/2005/8/layout/vList2"/>
    <dgm:cxn modelId="{710F9191-B531-2B48-BA56-EAD5A801F4B8}" type="presOf" srcId="{D01B722D-0C5F-4B06-BD92-9EB272D3F468}" destId="{048F2712-DF96-5846-90ED-E3173DE3404F}" srcOrd="0" destOrd="2" presId="urn:microsoft.com/office/officeart/2005/8/layout/vList2"/>
    <dgm:cxn modelId="{E1B1DEB7-7E71-BA43-BDB7-F0FF2D8DD874}" type="presOf" srcId="{1FB5BB41-53F6-4F3D-A77F-17A429E28088}" destId="{048F2712-DF96-5846-90ED-E3173DE3404F}" srcOrd="0" destOrd="1" presId="urn:microsoft.com/office/officeart/2005/8/layout/vList2"/>
    <dgm:cxn modelId="{C4A054C2-C963-C04B-9DCF-0D95767410BA}" type="presOf" srcId="{0B373D9B-17BF-40EF-BD27-B2A9C7ADB2FC}" destId="{8D88DED0-19AF-8A4A-8254-99FCEAEC03B0}" srcOrd="0" destOrd="0" presId="urn:microsoft.com/office/officeart/2005/8/layout/vList2"/>
    <dgm:cxn modelId="{C316AFC2-6103-4D88-AF47-7E506BD9665E}" srcId="{A4434356-8D9B-445B-85D9-4198AB4603AB}" destId="{0B373D9B-17BF-40EF-BD27-B2A9C7ADB2FC}" srcOrd="0" destOrd="0" parTransId="{328FD6FA-B3FE-48C3-8AF2-92DF504701B0}" sibTransId="{623F924A-FFF1-477A-B4DD-188CAA5FB4C1}"/>
    <dgm:cxn modelId="{A16FFDCA-B1E2-0B46-850D-B604512C975D}" type="presOf" srcId="{70F36262-03E0-4CC3-A03E-07EAA40A1A36}" destId="{048F2712-DF96-5846-90ED-E3173DE3404F}" srcOrd="0" destOrd="3" presId="urn:microsoft.com/office/officeart/2005/8/layout/vList2"/>
    <dgm:cxn modelId="{7DB853E8-B6F6-43AB-9EF7-FFD66F8653D9}" srcId="{5CF9524B-EFCD-4F0A-A980-9D405BCE7761}" destId="{A4434356-8D9B-445B-85D9-4198AB4603AB}" srcOrd="0" destOrd="0" parTransId="{8E4668F0-7CCD-4177-A771-2409B28ED5C3}" sibTransId="{C31E669F-0FE2-4DB9-896F-2DF13C5CC3BE}"/>
    <dgm:cxn modelId="{3918B7F4-60BB-44BD-8FDE-CF49B55A81FD}" srcId="{D01B722D-0C5F-4B06-BD92-9EB272D3F468}" destId="{70F36262-03E0-4CC3-A03E-07EAA40A1A36}" srcOrd="0" destOrd="0" parTransId="{FF4A9E1A-688C-4EAD-BB3B-4289E4083523}" sibTransId="{F32D1F4F-FB3E-4F76-B082-A5E1FDBDCFD4}"/>
    <dgm:cxn modelId="{75D36703-2C94-2344-A718-ECD6F650DCD6}" type="presParOf" srcId="{ADA1ABB7-DC4B-6146-8524-1F9A84A62CA2}" destId="{6E916111-3289-6241-A25C-636F08BCD709}" srcOrd="0" destOrd="0" presId="urn:microsoft.com/office/officeart/2005/8/layout/vList2"/>
    <dgm:cxn modelId="{81B8BC66-EA47-CE46-82A0-30217A521F82}" type="presParOf" srcId="{ADA1ABB7-DC4B-6146-8524-1F9A84A62CA2}" destId="{8D88DED0-19AF-8A4A-8254-99FCEAEC03B0}" srcOrd="1" destOrd="0" presId="urn:microsoft.com/office/officeart/2005/8/layout/vList2"/>
    <dgm:cxn modelId="{45E55856-EE30-6740-AF5E-77B206B97D53}" type="presParOf" srcId="{ADA1ABB7-DC4B-6146-8524-1F9A84A62CA2}" destId="{AAACF162-1605-0541-B5D1-E0885080907E}" srcOrd="2" destOrd="0" presId="urn:microsoft.com/office/officeart/2005/8/layout/vList2"/>
    <dgm:cxn modelId="{0F75E543-CAD2-664B-8EFF-EA8657B69437}" type="presParOf" srcId="{ADA1ABB7-DC4B-6146-8524-1F9A84A62CA2}" destId="{048F2712-DF96-5846-90ED-E3173DE3404F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06D14E7-8E4A-4367-9355-9B3689D01CDC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87DBD50-8516-4D25-B150-08FEFCE125AE}">
      <dgm:prSet/>
      <dgm:spPr/>
      <dgm:t>
        <a:bodyPr/>
        <a:lstStyle/>
        <a:p>
          <a:r>
            <a:rPr lang="it-IT"/>
            <a:t>1. “La macchina di Beppe ha il servosterzo o è a trazione integrale, ma non entrambe le cose.”</a:t>
          </a:r>
          <a:endParaRPr lang="en-US"/>
        </a:p>
      </dgm:t>
    </dgm:pt>
    <dgm:pt modelId="{7B131279-AA22-463A-9CAC-3F05835744CD}" type="parTrans" cxnId="{BF5292C7-2E48-4DBA-B0EC-0677DBD9BDBC}">
      <dgm:prSet/>
      <dgm:spPr/>
      <dgm:t>
        <a:bodyPr/>
        <a:lstStyle/>
        <a:p>
          <a:endParaRPr lang="en-US"/>
        </a:p>
      </dgm:t>
    </dgm:pt>
    <dgm:pt modelId="{9923DD57-9064-4D7B-BA2C-FB8FAB57C440}" type="sibTrans" cxnId="{BF5292C7-2E48-4DBA-B0EC-0677DBD9BDBC}">
      <dgm:prSet/>
      <dgm:spPr/>
      <dgm:t>
        <a:bodyPr/>
        <a:lstStyle/>
        <a:p>
          <a:endParaRPr lang="en-US"/>
        </a:p>
      </dgm:t>
    </dgm:pt>
    <dgm:pt modelId="{ACE437F3-3793-46B5-93B8-9FC178132D3C}">
      <dgm:prSet/>
      <dgm:spPr/>
      <dgm:t>
        <a:bodyPr/>
        <a:lstStyle/>
        <a:p>
          <a:r>
            <a:rPr lang="it-IT"/>
            <a:t>2. “Se la macchina di Beppe ha il servosterzo allora è facile da guidare.”</a:t>
          </a:r>
          <a:endParaRPr lang="en-US"/>
        </a:p>
      </dgm:t>
    </dgm:pt>
    <dgm:pt modelId="{0F3767A0-79ED-4CCF-87D0-C9DB16DEC9D3}" type="parTrans" cxnId="{C09EECE8-9ADF-4A8D-BE70-C93A9B0CED31}">
      <dgm:prSet/>
      <dgm:spPr/>
      <dgm:t>
        <a:bodyPr/>
        <a:lstStyle/>
        <a:p>
          <a:endParaRPr lang="en-US"/>
        </a:p>
      </dgm:t>
    </dgm:pt>
    <dgm:pt modelId="{6E8F803D-F7EF-44EE-BE39-40354BBFA8E6}" type="sibTrans" cxnId="{C09EECE8-9ADF-4A8D-BE70-C93A9B0CED31}">
      <dgm:prSet/>
      <dgm:spPr/>
      <dgm:t>
        <a:bodyPr/>
        <a:lstStyle/>
        <a:p>
          <a:endParaRPr lang="en-US"/>
        </a:p>
      </dgm:t>
    </dgm:pt>
    <dgm:pt modelId="{BE26ADEF-D599-46E5-AE68-C03ED04218D1}">
      <dgm:prSet/>
      <dgm:spPr/>
      <dgm:t>
        <a:bodyPr/>
        <a:lstStyle/>
        <a:p>
          <a:r>
            <a:rPr lang="it-IT"/>
            <a:t>3. “La macchina di Beppe non è a trazione integrale.”</a:t>
          </a:r>
          <a:endParaRPr lang="en-US"/>
        </a:p>
      </dgm:t>
    </dgm:pt>
    <dgm:pt modelId="{B5925689-36B6-483D-B159-36DFEDD2BF42}" type="parTrans" cxnId="{F46C7225-7E2A-4317-9C90-9089F22AF778}">
      <dgm:prSet/>
      <dgm:spPr/>
      <dgm:t>
        <a:bodyPr/>
        <a:lstStyle/>
        <a:p>
          <a:endParaRPr lang="en-US"/>
        </a:p>
      </dgm:t>
    </dgm:pt>
    <dgm:pt modelId="{F017EA69-85E8-4075-8B0F-A9D10AC9B16D}" type="sibTrans" cxnId="{F46C7225-7E2A-4317-9C90-9089F22AF778}">
      <dgm:prSet/>
      <dgm:spPr/>
      <dgm:t>
        <a:bodyPr/>
        <a:lstStyle/>
        <a:p>
          <a:endParaRPr lang="en-US"/>
        </a:p>
      </dgm:t>
    </dgm:pt>
    <dgm:pt modelId="{067EBDE7-2C65-4801-8906-505A823CCA6D}">
      <dgm:prSet/>
      <dgm:spPr/>
      <dgm:t>
        <a:bodyPr/>
        <a:lstStyle/>
        <a:p>
          <a:r>
            <a:rPr lang="it-IT"/>
            <a:t>Diventa:</a:t>
          </a:r>
          <a:endParaRPr lang="en-US"/>
        </a:p>
      </dgm:t>
    </dgm:pt>
    <dgm:pt modelId="{D8E2689B-879C-470F-A56E-E899B9393129}" type="parTrans" cxnId="{0281BC4A-8564-4966-A4CF-4013F7C5CFA3}">
      <dgm:prSet/>
      <dgm:spPr/>
      <dgm:t>
        <a:bodyPr/>
        <a:lstStyle/>
        <a:p>
          <a:endParaRPr lang="en-US"/>
        </a:p>
      </dgm:t>
    </dgm:pt>
    <dgm:pt modelId="{F63E96B9-9E12-4A02-9513-A1B32386956E}" type="sibTrans" cxnId="{0281BC4A-8564-4966-A4CF-4013F7C5CFA3}">
      <dgm:prSet/>
      <dgm:spPr/>
      <dgm:t>
        <a:bodyPr/>
        <a:lstStyle/>
        <a:p>
          <a:endParaRPr lang="en-US"/>
        </a:p>
      </dgm:t>
    </dgm:pt>
    <dgm:pt modelId="{70507B97-9214-45D8-AD97-09310347116A}">
      <dgm:prSet/>
      <dgm:spPr/>
      <dgm:t>
        <a:bodyPr/>
        <a:lstStyle/>
        <a:p>
          <a:r>
            <a:rPr lang="it-IT"/>
            <a:t>1. p ⊕ q</a:t>
          </a:r>
          <a:endParaRPr lang="en-US"/>
        </a:p>
      </dgm:t>
    </dgm:pt>
    <dgm:pt modelId="{14BEB8B8-C3FF-42A7-BE6B-87867C9A8E3A}" type="parTrans" cxnId="{C94F70D5-7594-43D2-BBF0-A3FCCFE7A2D8}">
      <dgm:prSet/>
      <dgm:spPr/>
      <dgm:t>
        <a:bodyPr/>
        <a:lstStyle/>
        <a:p>
          <a:endParaRPr lang="en-US"/>
        </a:p>
      </dgm:t>
    </dgm:pt>
    <dgm:pt modelId="{1DC9DDEA-B1A0-468A-A3C6-448B361568FD}" type="sibTrans" cxnId="{C94F70D5-7594-43D2-BBF0-A3FCCFE7A2D8}">
      <dgm:prSet/>
      <dgm:spPr/>
      <dgm:t>
        <a:bodyPr/>
        <a:lstStyle/>
        <a:p>
          <a:endParaRPr lang="en-US"/>
        </a:p>
      </dgm:t>
    </dgm:pt>
    <dgm:pt modelId="{F1B61CA8-727C-427C-ADA3-5C45C4F11DCA}">
      <dgm:prSet/>
      <dgm:spPr/>
      <dgm:t>
        <a:bodyPr/>
        <a:lstStyle/>
        <a:p>
          <a:r>
            <a:rPr lang="it-IT"/>
            <a:t>2. p → r</a:t>
          </a:r>
          <a:endParaRPr lang="en-US"/>
        </a:p>
      </dgm:t>
    </dgm:pt>
    <dgm:pt modelId="{D2DF41A9-8E1C-49F9-9610-6F2C8DD7230F}" type="parTrans" cxnId="{A7DD8781-2621-4661-829B-4E19F372B99B}">
      <dgm:prSet/>
      <dgm:spPr/>
      <dgm:t>
        <a:bodyPr/>
        <a:lstStyle/>
        <a:p>
          <a:endParaRPr lang="en-US"/>
        </a:p>
      </dgm:t>
    </dgm:pt>
    <dgm:pt modelId="{C064F46F-2077-4D5F-9117-B93702F5E863}" type="sibTrans" cxnId="{A7DD8781-2621-4661-829B-4E19F372B99B}">
      <dgm:prSet/>
      <dgm:spPr/>
      <dgm:t>
        <a:bodyPr/>
        <a:lstStyle/>
        <a:p>
          <a:endParaRPr lang="en-US"/>
        </a:p>
      </dgm:t>
    </dgm:pt>
    <dgm:pt modelId="{B3642E27-12AA-4B77-BA27-A77FC5CD0ACD}">
      <dgm:prSet/>
      <dgm:spPr/>
      <dgm:t>
        <a:bodyPr/>
        <a:lstStyle/>
        <a:p>
          <a:r>
            <a:rPr lang="it-IT"/>
            <a:t>3. ¬q</a:t>
          </a:r>
          <a:endParaRPr lang="en-US"/>
        </a:p>
      </dgm:t>
    </dgm:pt>
    <dgm:pt modelId="{3B00A153-CF24-4A67-80F7-C8134FF9A4EC}" type="parTrans" cxnId="{9D149F0E-B6CE-403F-B98D-F2C99F15EEE8}">
      <dgm:prSet/>
      <dgm:spPr/>
      <dgm:t>
        <a:bodyPr/>
        <a:lstStyle/>
        <a:p>
          <a:endParaRPr lang="en-US"/>
        </a:p>
      </dgm:t>
    </dgm:pt>
    <dgm:pt modelId="{A07FF0C6-F520-4D81-B99C-1CBC7E99D80F}" type="sibTrans" cxnId="{9D149F0E-B6CE-403F-B98D-F2C99F15EEE8}">
      <dgm:prSet/>
      <dgm:spPr/>
      <dgm:t>
        <a:bodyPr/>
        <a:lstStyle/>
        <a:p>
          <a:endParaRPr lang="en-US"/>
        </a:p>
      </dgm:t>
    </dgm:pt>
    <dgm:pt modelId="{33DC2363-CC63-1242-9FEE-2C48CC55E2CD}" type="pres">
      <dgm:prSet presAssocID="{F06D14E7-8E4A-4367-9355-9B3689D01CDC}" presName="Name0" presStyleCnt="0">
        <dgm:presLayoutVars>
          <dgm:dir/>
          <dgm:resizeHandles val="exact"/>
        </dgm:presLayoutVars>
      </dgm:prSet>
      <dgm:spPr/>
    </dgm:pt>
    <dgm:pt modelId="{33A4D92D-B40A-5B43-9507-A35F473CC8E1}" type="pres">
      <dgm:prSet presAssocID="{487DBD50-8516-4D25-B150-08FEFCE125AE}" presName="node" presStyleLbl="node1" presStyleIdx="0" presStyleCnt="7">
        <dgm:presLayoutVars>
          <dgm:bulletEnabled val="1"/>
        </dgm:presLayoutVars>
      </dgm:prSet>
      <dgm:spPr/>
    </dgm:pt>
    <dgm:pt modelId="{B3F101C4-2589-6045-BA74-71F7BC0FFB7F}" type="pres">
      <dgm:prSet presAssocID="{9923DD57-9064-4D7B-BA2C-FB8FAB57C440}" presName="sibTrans" presStyleLbl="sibTrans1D1" presStyleIdx="0" presStyleCnt="6"/>
      <dgm:spPr/>
    </dgm:pt>
    <dgm:pt modelId="{A318637B-200E-AD4C-846A-4101E1B5F2FE}" type="pres">
      <dgm:prSet presAssocID="{9923DD57-9064-4D7B-BA2C-FB8FAB57C440}" presName="connectorText" presStyleLbl="sibTrans1D1" presStyleIdx="0" presStyleCnt="6"/>
      <dgm:spPr/>
    </dgm:pt>
    <dgm:pt modelId="{2A9E270B-9E36-E54E-9BF0-02757432C243}" type="pres">
      <dgm:prSet presAssocID="{ACE437F3-3793-46B5-93B8-9FC178132D3C}" presName="node" presStyleLbl="node1" presStyleIdx="1" presStyleCnt="7">
        <dgm:presLayoutVars>
          <dgm:bulletEnabled val="1"/>
        </dgm:presLayoutVars>
      </dgm:prSet>
      <dgm:spPr/>
    </dgm:pt>
    <dgm:pt modelId="{2AE0FE97-4B03-6C4A-8C82-ACB00AD81ED6}" type="pres">
      <dgm:prSet presAssocID="{6E8F803D-F7EF-44EE-BE39-40354BBFA8E6}" presName="sibTrans" presStyleLbl="sibTrans1D1" presStyleIdx="1" presStyleCnt="6"/>
      <dgm:spPr/>
    </dgm:pt>
    <dgm:pt modelId="{F30E16BB-07A6-3D48-822E-91D3F6195D36}" type="pres">
      <dgm:prSet presAssocID="{6E8F803D-F7EF-44EE-BE39-40354BBFA8E6}" presName="connectorText" presStyleLbl="sibTrans1D1" presStyleIdx="1" presStyleCnt="6"/>
      <dgm:spPr/>
    </dgm:pt>
    <dgm:pt modelId="{68F2F2F1-F273-1348-999C-59BE856C388A}" type="pres">
      <dgm:prSet presAssocID="{BE26ADEF-D599-46E5-AE68-C03ED04218D1}" presName="node" presStyleLbl="node1" presStyleIdx="2" presStyleCnt="7">
        <dgm:presLayoutVars>
          <dgm:bulletEnabled val="1"/>
        </dgm:presLayoutVars>
      </dgm:prSet>
      <dgm:spPr/>
    </dgm:pt>
    <dgm:pt modelId="{B4B9F68B-6B3C-314B-9C5D-3A3E9A4FA204}" type="pres">
      <dgm:prSet presAssocID="{F017EA69-85E8-4075-8B0F-A9D10AC9B16D}" presName="sibTrans" presStyleLbl="sibTrans1D1" presStyleIdx="2" presStyleCnt="6"/>
      <dgm:spPr/>
    </dgm:pt>
    <dgm:pt modelId="{96631561-E5B9-FC48-A7C9-4877C2D5EE39}" type="pres">
      <dgm:prSet presAssocID="{F017EA69-85E8-4075-8B0F-A9D10AC9B16D}" presName="connectorText" presStyleLbl="sibTrans1D1" presStyleIdx="2" presStyleCnt="6"/>
      <dgm:spPr/>
    </dgm:pt>
    <dgm:pt modelId="{EE1A5E48-409C-5F46-8B80-5390DB3E0E68}" type="pres">
      <dgm:prSet presAssocID="{067EBDE7-2C65-4801-8906-505A823CCA6D}" presName="node" presStyleLbl="node1" presStyleIdx="3" presStyleCnt="7">
        <dgm:presLayoutVars>
          <dgm:bulletEnabled val="1"/>
        </dgm:presLayoutVars>
      </dgm:prSet>
      <dgm:spPr/>
    </dgm:pt>
    <dgm:pt modelId="{1FF16430-9098-A54F-8C5A-9C4D5CCE9521}" type="pres">
      <dgm:prSet presAssocID="{F63E96B9-9E12-4A02-9513-A1B32386956E}" presName="sibTrans" presStyleLbl="sibTrans1D1" presStyleIdx="3" presStyleCnt="6"/>
      <dgm:spPr/>
    </dgm:pt>
    <dgm:pt modelId="{3F452E53-B7CD-3A45-B392-3B0B82CEE3E4}" type="pres">
      <dgm:prSet presAssocID="{F63E96B9-9E12-4A02-9513-A1B32386956E}" presName="connectorText" presStyleLbl="sibTrans1D1" presStyleIdx="3" presStyleCnt="6"/>
      <dgm:spPr/>
    </dgm:pt>
    <dgm:pt modelId="{E741568C-AEBC-104C-A421-E63A5BB5F026}" type="pres">
      <dgm:prSet presAssocID="{70507B97-9214-45D8-AD97-09310347116A}" presName="node" presStyleLbl="node1" presStyleIdx="4" presStyleCnt="7">
        <dgm:presLayoutVars>
          <dgm:bulletEnabled val="1"/>
        </dgm:presLayoutVars>
      </dgm:prSet>
      <dgm:spPr/>
    </dgm:pt>
    <dgm:pt modelId="{F109F3E3-E981-A846-A36C-4A13D9E1177E}" type="pres">
      <dgm:prSet presAssocID="{1DC9DDEA-B1A0-468A-A3C6-448B361568FD}" presName="sibTrans" presStyleLbl="sibTrans1D1" presStyleIdx="4" presStyleCnt="6"/>
      <dgm:spPr/>
    </dgm:pt>
    <dgm:pt modelId="{4CC1D251-FDA8-E74D-A9BF-EDBC73C21899}" type="pres">
      <dgm:prSet presAssocID="{1DC9DDEA-B1A0-468A-A3C6-448B361568FD}" presName="connectorText" presStyleLbl="sibTrans1D1" presStyleIdx="4" presStyleCnt="6"/>
      <dgm:spPr/>
    </dgm:pt>
    <dgm:pt modelId="{7D77CD76-5BCF-BB43-81FC-A1F5143C7A45}" type="pres">
      <dgm:prSet presAssocID="{F1B61CA8-727C-427C-ADA3-5C45C4F11DCA}" presName="node" presStyleLbl="node1" presStyleIdx="5" presStyleCnt="7">
        <dgm:presLayoutVars>
          <dgm:bulletEnabled val="1"/>
        </dgm:presLayoutVars>
      </dgm:prSet>
      <dgm:spPr/>
    </dgm:pt>
    <dgm:pt modelId="{9FB27331-0821-734E-A24E-2EE01A98A1F7}" type="pres">
      <dgm:prSet presAssocID="{C064F46F-2077-4D5F-9117-B93702F5E863}" presName="sibTrans" presStyleLbl="sibTrans1D1" presStyleIdx="5" presStyleCnt="6"/>
      <dgm:spPr/>
    </dgm:pt>
    <dgm:pt modelId="{22B2D460-AF13-DD49-9DB1-7FFCEEBEA287}" type="pres">
      <dgm:prSet presAssocID="{C064F46F-2077-4D5F-9117-B93702F5E863}" presName="connectorText" presStyleLbl="sibTrans1D1" presStyleIdx="5" presStyleCnt="6"/>
      <dgm:spPr/>
    </dgm:pt>
    <dgm:pt modelId="{327FD5D0-B548-5B48-9200-4BC51B8BC9E0}" type="pres">
      <dgm:prSet presAssocID="{B3642E27-12AA-4B77-BA27-A77FC5CD0ACD}" presName="node" presStyleLbl="node1" presStyleIdx="6" presStyleCnt="7">
        <dgm:presLayoutVars>
          <dgm:bulletEnabled val="1"/>
        </dgm:presLayoutVars>
      </dgm:prSet>
      <dgm:spPr/>
    </dgm:pt>
  </dgm:ptLst>
  <dgm:cxnLst>
    <dgm:cxn modelId="{9D149F0E-B6CE-403F-B98D-F2C99F15EEE8}" srcId="{F06D14E7-8E4A-4367-9355-9B3689D01CDC}" destId="{B3642E27-12AA-4B77-BA27-A77FC5CD0ACD}" srcOrd="6" destOrd="0" parTransId="{3B00A153-CF24-4A67-80F7-C8134FF9A4EC}" sibTransId="{A07FF0C6-F520-4D81-B99C-1CBC7E99D80F}"/>
    <dgm:cxn modelId="{4D0E4E19-4737-AE41-BFB8-6AD1EFD874BE}" type="presOf" srcId="{F1B61CA8-727C-427C-ADA3-5C45C4F11DCA}" destId="{7D77CD76-5BCF-BB43-81FC-A1F5143C7A45}" srcOrd="0" destOrd="0" presId="urn:microsoft.com/office/officeart/2016/7/layout/RepeatingBendingProcessNew"/>
    <dgm:cxn modelId="{4D3AE61E-92ED-994E-8DF0-F47B76216670}" type="presOf" srcId="{B3642E27-12AA-4B77-BA27-A77FC5CD0ACD}" destId="{327FD5D0-B548-5B48-9200-4BC51B8BC9E0}" srcOrd="0" destOrd="0" presId="urn:microsoft.com/office/officeart/2016/7/layout/RepeatingBendingProcessNew"/>
    <dgm:cxn modelId="{F46C7225-7E2A-4317-9C90-9089F22AF778}" srcId="{F06D14E7-8E4A-4367-9355-9B3689D01CDC}" destId="{BE26ADEF-D599-46E5-AE68-C03ED04218D1}" srcOrd="2" destOrd="0" parTransId="{B5925689-36B6-483D-B159-36DFEDD2BF42}" sibTransId="{F017EA69-85E8-4075-8B0F-A9D10AC9B16D}"/>
    <dgm:cxn modelId="{61AAE43B-FA49-0844-AFB3-2D6D44CE8E45}" type="presOf" srcId="{6E8F803D-F7EF-44EE-BE39-40354BBFA8E6}" destId="{2AE0FE97-4B03-6C4A-8C82-ACB00AD81ED6}" srcOrd="0" destOrd="0" presId="urn:microsoft.com/office/officeart/2016/7/layout/RepeatingBendingProcessNew"/>
    <dgm:cxn modelId="{2799E03D-4EE1-604A-A26D-6C5D6BE4F592}" type="presOf" srcId="{9923DD57-9064-4D7B-BA2C-FB8FAB57C440}" destId="{A318637B-200E-AD4C-846A-4101E1B5F2FE}" srcOrd="1" destOrd="0" presId="urn:microsoft.com/office/officeart/2016/7/layout/RepeatingBendingProcessNew"/>
    <dgm:cxn modelId="{6B750D3E-63B7-A04C-AC68-97EE00247783}" type="presOf" srcId="{9923DD57-9064-4D7B-BA2C-FB8FAB57C440}" destId="{B3F101C4-2589-6045-BA74-71F7BC0FFB7F}" srcOrd="0" destOrd="0" presId="urn:microsoft.com/office/officeart/2016/7/layout/RepeatingBendingProcessNew"/>
    <dgm:cxn modelId="{0281BC4A-8564-4966-A4CF-4013F7C5CFA3}" srcId="{F06D14E7-8E4A-4367-9355-9B3689D01CDC}" destId="{067EBDE7-2C65-4801-8906-505A823CCA6D}" srcOrd="3" destOrd="0" parTransId="{D8E2689B-879C-470F-A56E-E899B9393129}" sibTransId="{F63E96B9-9E12-4A02-9513-A1B32386956E}"/>
    <dgm:cxn modelId="{56C68F4F-3EDB-DF4B-9B9C-9B8B37701CCD}" type="presOf" srcId="{1DC9DDEA-B1A0-468A-A3C6-448B361568FD}" destId="{F109F3E3-E981-A846-A36C-4A13D9E1177E}" srcOrd="0" destOrd="0" presId="urn:microsoft.com/office/officeart/2016/7/layout/RepeatingBendingProcessNew"/>
    <dgm:cxn modelId="{A747D057-F95B-EC4A-9DE4-205101A2DFE4}" type="presOf" srcId="{C064F46F-2077-4D5F-9117-B93702F5E863}" destId="{22B2D460-AF13-DD49-9DB1-7FFCEEBEA287}" srcOrd="1" destOrd="0" presId="urn:microsoft.com/office/officeart/2016/7/layout/RepeatingBendingProcessNew"/>
    <dgm:cxn modelId="{EBBC5C5B-74BE-ED48-8C13-10A2BCDB6753}" type="presOf" srcId="{F06D14E7-8E4A-4367-9355-9B3689D01CDC}" destId="{33DC2363-CC63-1242-9FEE-2C48CC55E2CD}" srcOrd="0" destOrd="0" presId="urn:microsoft.com/office/officeart/2016/7/layout/RepeatingBendingProcessNew"/>
    <dgm:cxn modelId="{621B5672-C601-4A44-9BEC-C7562FB1EC0F}" type="presOf" srcId="{ACE437F3-3793-46B5-93B8-9FC178132D3C}" destId="{2A9E270B-9E36-E54E-9BF0-02757432C243}" srcOrd="0" destOrd="0" presId="urn:microsoft.com/office/officeart/2016/7/layout/RepeatingBendingProcessNew"/>
    <dgm:cxn modelId="{A7DD8781-2621-4661-829B-4E19F372B99B}" srcId="{F06D14E7-8E4A-4367-9355-9B3689D01CDC}" destId="{F1B61CA8-727C-427C-ADA3-5C45C4F11DCA}" srcOrd="5" destOrd="0" parTransId="{D2DF41A9-8E1C-49F9-9610-6F2C8DD7230F}" sibTransId="{C064F46F-2077-4D5F-9117-B93702F5E863}"/>
    <dgm:cxn modelId="{A6187189-F401-F04F-9D2D-D492932DC57A}" type="presOf" srcId="{F63E96B9-9E12-4A02-9513-A1B32386956E}" destId="{1FF16430-9098-A54F-8C5A-9C4D5CCE9521}" srcOrd="0" destOrd="0" presId="urn:microsoft.com/office/officeart/2016/7/layout/RepeatingBendingProcessNew"/>
    <dgm:cxn modelId="{BD22AC93-C682-A74B-9769-EAF9B83C545A}" type="presOf" srcId="{487DBD50-8516-4D25-B150-08FEFCE125AE}" destId="{33A4D92D-B40A-5B43-9507-A35F473CC8E1}" srcOrd="0" destOrd="0" presId="urn:microsoft.com/office/officeart/2016/7/layout/RepeatingBendingProcessNew"/>
    <dgm:cxn modelId="{EE79D69B-BD80-674D-82DD-2EBA3B52E686}" type="presOf" srcId="{F017EA69-85E8-4075-8B0F-A9D10AC9B16D}" destId="{96631561-E5B9-FC48-A7C9-4877C2D5EE39}" srcOrd="1" destOrd="0" presId="urn:microsoft.com/office/officeart/2016/7/layout/RepeatingBendingProcessNew"/>
    <dgm:cxn modelId="{C1913BBB-A347-0B45-B8C5-8E91097E80EF}" type="presOf" srcId="{70507B97-9214-45D8-AD97-09310347116A}" destId="{E741568C-AEBC-104C-A421-E63A5BB5F026}" srcOrd="0" destOrd="0" presId="urn:microsoft.com/office/officeart/2016/7/layout/RepeatingBendingProcessNew"/>
    <dgm:cxn modelId="{C9416BC0-7B46-DB4E-AEA5-BFB07C7DD6E5}" type="presOf" srcId="{F63E96B9-9E12-4A02-9513-A1B32386956E}" destId="{3F452E53-B7CD-3A45-B392-3B0B82CEE3E4}" srcOrd="1" destOrd="0" presId="urn:microsoft.com/office/officeart/2016/7/layout/RepeatingBendingProcessNew"/>
    <dgm:cxn modelId="{BF5292C7-2E48-4DBA-B0EC-0677DBD9BDBC}" srcId="{F06D14E7-8E4A-4367-9355-9B3689D01CDC}" destId="{487DBD50-8516-4D25-B150-08FEFCE125AE}" srcOrd="0" destOrd="0" parTransId="{7B131279-AA22-463A-9CAC-3F05835744CD}" sibTransId="{9923DD57-9064-4D7B-BA2C-FB8FAB57C440}"/>
    <dgm:cxn modelId="{8996C8CC-64D4-7745-A1FF-1718B910A3AB}" type="presOf" srcId="{F017EA69-85E8-4075-8B0F-A9D10AC9B16D}" destId="{B4B9F68B-6B3C-314B-9C5D-3A3E9A4FA204}" srcOrd="0" destOrd="0" presId="urn:microsoft.com/office/officeart/2016/7/layout/RepeatingBendingProcessNew"/>
    <dgm:cxn modelId="{C94F70D5-7594-43D2-BBF0-A3FCCFE7A2D8}" srcId="{F06D14E7-8E4A-4367-9355-9B3689D01CDC}" destId="{70507B97-9214-45D8-AD97-09310347116A}" srcOrd="4" destOrd="0" parTransId="{14BEB8B8-C3FF-42A7-BE6B-87867C9A8E3A}" sibTransId="{1DC9DDEA-B1A0-468A-A3C6-448B361568FD}"/>
    <dgm:cxn modelId="{607DBFDA-1936-2943-9469-D98CE74E99E7}" type="presOf" srcId="{6E8F803D-F7EF-44EE-BE39-40354BBFA8E6}" destId="{F30E16BB-07A6-3D48-822E-91D3F6195D36}" srcOrd="1" destOrd="0" presId="urn:microsoft.com/office/officeart/2016/7/layout/RepeatingBendingProcessNew"/>
    <dgm:cxn modelId="{712D80DC-7898-8840-B18C-8CB9BE00DEA2}" type="presOf" srcId="{BE26ADEF-D599-46E5-AE68-C03ED04218D1}" destId="{68F2F2F1-F273-1348-999C-59BE856C388A}" srcOrd="0" destOrd="0" presId="urn:microsoft.com/office/officeart/2016/7/layout/RepeatingBendingProcessNew"/>
    <dgm:cxn modelId="{24C2B6E3-E079-E44F-804F-D67BE341B815}" type="presOf" srcId="{067EBDE7-2C65-4801-8906-505A823CCA6D}" destId="{EE1A5E48-409C-5F46-8B80-5390DB3E0E68}" srcOrd="0" destOrd="0" presId="urn:microsoft.com/office/officeart/2016/7/layout/RepeatingBendingProcessNew"/>
    <dgm:cxn modelId="{C09EECE8-9ADF-4A8D-BE70-C93A9B0CED31}" srcId="{F06D14E7-8E4A-4367-9355-9B3689D01CDC}" destId="{ACE437F3-3793-46B5-93B8-9FC178132D3C}" srcOrd="1" destOrd="0" parTransId="{0F3767A0-79ED-4CCF-87D0-C9DB16DEC9D3}" sibTransId="{6E8F803D-F7EF-44EE-BE39-40354BBFA8E6}"/>
    <dgm:cxn modelId="{911D89EB-E33D-4E47-814F-FEF4ADD4E901}" type="presOf" srcId="{1DC9DDEA-B1A0-468A-A3C6-448B361568FD}" destId="{4CC1D251-FDA8-E74D-A9BF-EDBC73C21899}" srcOrd="1" destOrd="0" presId="urn:microsoft.com/office/officeart/2016/7/layout/RepeatingBendingProcessNew"/>
    <dgm:cxn modelId="{6D4662FC-D746-D642-97D4-D6A7DCB6F5F7}" type="presOf" srcId="{C064F46F-2077-4D5F-9117-B93702F5E863}" destId="{9FB27331-0821-734E-A24E-2EE01A98A1F7}" srcOrd="0" destOrd="0" presId="urn:microsoft.com/office/officeart/2016/7/layout/RepeatingBendingProcessNew"/>
    <dgm:cxn modelId="{F302B163-C32E-E44B-AAFB-4B536222F3E9}" type="presParOf" srcId="{33DC2363-CC63-1242-9FEE-2C48CC55E2CD}" destId="{33A4D92D-B40A-5B43-9507-A35F473CC8E1}" srcOrd="0" destOrd="0" presId="urn:microsoft.com/office/officeart/2016/7/layout/RepeatingBendingProcessNew"/>
    <dgm:cxn modelId="{4DE99DD2-54DD-7849-92A0-A99443958E07}" type="presParOf" srcId="{33DC2363-CC63-1242-9FEE-2C48CC55E2CD}" destId="{B3F101C4-2589-6045-BA74-71F7BC0FFB7F}" srcOrd="1" destOrd="0" presId="urn:microsoft.com/office/officeart/2016/7/layout/RepeatingBendingProcessNew"/>
    <dgm:cxn modelId="{B08739EB-6446-5147-994C-B9D93F1A85BF}" type="presParOf" srcId="{B3F101C4-2589-6045-BA74-71F7BC0FFB7F}" destId="{A318637B-200E-AD4C-846A-4101E1B5F2FE}" srcOrd="0" destOrd="0" presId="urn:microsoft.com/office/officeart/2016/7/layout/RepeatingBendingProcessNew"/>
    <dgm:cxn modelId="{C7A1F116-015A-984B-AAFF-241E7B0C9542}" type="presParOf" srcId="{33DC2363-CC63-1242-9FEE-2C48CC55E2CD}" destId="{2A9E270B-9E36-E54E-9BF0-02757432C243}" srcOrd="2" destOrd="0" presId="urn:microsoft.com/office/officeart/2016/7/layout/RepeatingBendingProcessNew"/>
    <dgm:cxn modelId="{E8407182-DB0D-E449-B4BC-FD5704FA3380}" type="presParOf" srcId="{33DC2363-CC63-1242-9FEE-2C48CC55E2CD}" destId="{2AE0FE97-4B03-6C4A-8C82-ACB00AD81ED6}" srcOrd="3" destOrd="0" presId="urn:microsoft.com/office/officeart/2016/7/layout/RepeatingBendingProcessNew"/>
    <dgm:cxn modelId="{7C6DE90C-38A1-0048-8C13-080524155768}" type="presParOf" srcId="{2AE0FE97-4B03-6C4A-8C82-ACB00AD81ED6}" destId="{F30E16BB-07A6-3D48-822E-91D3F6195D36}" srcOrd="0" destOrd="0" presId="urn:microsoft.com/office/officeart/2016/7/layout/RepeatingBendingProcessNew"/>
    <dgm:cxn modelId="{5931460E-E1BC-6F4A-999C-FC1D7B44C695}" type="presParOf" srcId="{33DC2363-CC63-1242-9FEE-2C48CC55E2CD}" destId="{68F2F2F1-F273-1348-999C-59BE856C388A}" srcOrd="4" destOrd="0" presId="urn:microsoft.com/office/officeart/2016/7/layout/RepeatingBendingProcessNew"/>
    <dgm:cxn modelId="{2C76E04F-6D12-FF4C-A268-17840898BCDF}" type="presParOf" srcId="{33DC2363-CC63-1242-9FEE-2C48CC55E2CD}" destId="{B4B9F68B-6B3C-314B-9C5D-3A3E9A4FA204}" srcOrd="5" destOrd="0" presId="urn:microsoft.com/office/officeart/2016/7/layout/RepeatingBendingProcessNew"/>
    <dgm:cxn modelId="{74D871D5-6C7B-E04F-84BF-8E68A3475ADC}" type="presParOf" srcId="{B4B9F68B-6B3C-314B-9C5D-3A3E9A4FA204}" destId="{96631561-E5B9-FC48-A7C9-4877C2D5EE39}" srcOrd="0" destOrd="0" presId="urn:microsoft.com/office/officeart/2016/7/layout/RepeatingBendingProcessNew"/>
    <dgm:cxn modelId="{1A8067A9-291E-E543-856D-00216A0BE6E2}" type="presParOf" srcId="{33DC2363-CC63-1242-9FEE-2C48CC55E2CD}" destId="{EE1A5E48-409C-5F46-8B80-5390DB3E0E68}" srcOrd="6" destOrd="0" presId="urn:microsoft.com/office/officeart/2016/7/layout/RepeatingBendingProcessNew"/>
    <dgm:cxn modelId="{853BDA6F-87D5-6840-B843-A0CCB9191DA2}" type="presParOf" srcId="{33DC2363-CC63-1242-9FEE-2C48CC55E2CD}" destId="{1FF16430-9098-A54F-8C5A-9C4D5CCE9521}" srcOrd="7" destOrd="0" presId="urn:microsoft.com/office/officeart/2016/7/layout/RepeatingBendingProcessNew"/>
    <dgm:cxn modelId="{5BB69837-00D6-EA41-B222-DF639D3A799D}" type="presParOf" srcId="{1FF16430-9098-A54F-8C5A-9C4D5CCE9521}" destId="{3F452E53-B7CD-3A45-B392-3B0B82CEE3E4}" srcOrd="0" destOrd="0" presId="urn:microsoft.com/office/officeart/2016/7/layout/RepeatingBendingProcessNew"/>
    <dgm:cxn modelId="{01AE1F8C-AD62-B249-AC16-A91D079F13E3}" type="presParOf" srcId="{33DC2363-CC63-1242-9FEE-2C48CC55E2CD}" destId="{E741568C-AEBC-104C-A421-E63A5BB5F026}" srcOrd="8" destOrd="0" presId="urn:microsoft.com/office/officeart/2016/7/layout/RepeatingBendingProcessNew"/>
    <dgm:cxn modelId="{2118048B-1A51-4A4E-A86A-54943FDAC0A6}" type="presParOf" srcId="{33DC2363-CC63-1242-9FEE-2C48CC55E2CD}" destId="{F109F3E3-E981-A846-A36C-4A13D9E1177E}" srcOrd="9" destOrd="0" presId="urn:microsoft.com/office/officeart/2016/7/layout/RepeatingBendingProcessNew"/>
    <dgm:cxn modelId="{B1CD10F1-6737-0C4F-93C7-D0CE32AC2C4B}" type="presParOf" srcId="{F109F3E3-E981-A846-A36C-4A13D9E1177E}" destId="{4CC1D251-FDA8-E74D-A9BF-EDBC73C21899}" srcOrd="0" destOrd="0" presId="urn:microsoft.com/office/officeart/2016/7/layout/RepeatingBendingProcessNew"/>
    <dgm:cxn modelId="{BA8934EF-FDE6-A942-BCD8-E23B2653B1F5}" type="presParOf" srcId="{33DC2363-CC63-1242-9FEE-2C48CC55E2CD}" destId="{7D77CD76-5BCF-BB43-81FC-A1F5143C7A45}" srcOrd="10" destOrd="0" presId="urn:microsoft.com/office/officeart/2016/7/layout/RepeatingBendingProcessNew"/>
    <dgm:cxn modelId="{A649009C-1399-DB4F-BB1D-97D573CB66EB}" type="presParOf" srcId="{33DC2363-CC63-1242-9FEE-2C48CC55E2CD}" destId="{9FB27331-0821-734E-A24E-2EE01A98A1F7}" srcOrd="11" destOrd="0" presId="urn:microsoft.com/office/officeart/2016/7/layout/RepeatingBendingProcessNew"/>
    <dgm:cxn modelId="{AE46687D-C88D-8444-90BB-36945C39DA05}" type="presParOf" srcId="{9FB27331-0821-734E-A24E-2EE01A98A1F7}" destId="{22B2D460-AF13-DD49-9DB1-7FFCEEBEA287}" srcOrd="0" destOrd="0" presId="urn:microsoft.com/office/officeart/2016/7/layout/RepeatingBendingProcessNew"/>
    <dgm:cxn modelId="{7911824B-5C9B-5842-9CEC-54E96D546C3B}" type="presParOf" srcId="{33DC2363-CC63-1242-9FEE-2C48CC55E2CD}" destId="{327FD5D0-B548-5B48-9200-4BC51B8BC9E0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9E68071-A272-4C4A-B026-CCC31EBC8D5A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0845604-FDD1-4D15-A253-BF029D57EDC6}">
      <dgm:prSet/>
      <dgm:spPr/>
      <dgm:t>
        <a:bodyPr/>
        <a:lstStyle/>
        <a:p>
          <a:r>
            <a:rPr lang="it-IT"/>
            <a:t>la routine diretta esplora la struttura delle premesse. </a:t>
          </a:r>
          <a:endParaRPr lang="en-US"/>
        </a:p>
      </dgm:t>
    </dgm:pt>
    <dgm:pt modelId="{91F6E6E6-70EA-4343-BC00-93D2B392DDD9}" type="parTrans" cxnId="{6CD66235-D446-49F6-B3BD-5E3B2FE4084A}">
      <dgm:prSet/>
      <dgm:spPr/>
      <dgm:t>
        <a:bodyPr/>
        <a:lstStyle/>
        <a:p>
          <a:endParaRPr lang="en-US"/>
        </a:p>
      </dgm:t>
    </dgm:pt>
    <dgm:pt modelId="{1A3D5551-F984-4FD2-B817-6828221FBEEF}" type="sibTrans" cxnId="{6CD66235-D446-49F6-B3BD-5E3B2FE4084A}">
      <dgm:prSet/>
      <dgm:spPr/>
      <dgm:t>
        <a:bodyPr/>
        <a:lstStyle/>
        <a:p>
          <a:endParaRPr lang="en-US"/>
        </a:p>
      </dgm:t>
    </dgm:pt>
    <dgm:pt modelId="{0C5DC098-38A4-4DDA-91B5-2D02BAC1DA79}">
      <dgm:prSet/>
      <dgm:spPr/>
      <dgm:t>
        <a:bodyPr/>
        <a:lstStyle/>
        <a:p>
          <a:r>
            <a:rPr lang="it-IT"/>
            <a:t>Se uno schema vede soddisfatta la sua condizione di applicazione, genera automaticamente la conclusione e la aggiunge alla memoria di lavoro</a:t>
          </a:r>
          <a:endParaRPr lang="en-US"/>
        </a:p>
      </dgm:t>
    </dgm:pt>
    <dgm:pt modelId="{45748E96-5DEE-42AE-BDE2-0E1F0EADC509}" type="parTrans" cxnId="{2A436F81-1F8E-4130-90E7-565853C763F2}">
      <dgm:prSet/>
      <dgm:spPr/>
      <dgm:t>
        <a:bodyPr/>
        <a:lstStyle/>
        <a:p>
          <a:endParaRPr lang="en-US"/>
        </a:p>
      </dgm:t>
    </dgm:pt>
    <dgm:pt modelId="{26204032-6A3D-4069-886A-D84DA26F7C93}" type="sibTrans" cxnId="{2A436F81-1F8E-4130-90E7-565853C763F2}">
      <dgm:prSet/>
      <dgm:spPr/>
      <dgm:t>
        <a:bodyPr/>
        <a:lstStyle/>
        <a:p>
          <a:endParaRPr lang="en-US"/>
        </a:p>
      </dgm:t>
    </dgm:pt>
    <dgm:pt modelId="{8D4EF76E-E721-49B4-B80F-34FEDAF514BF}">
      <dgm:prSet/>
      <dgm:spPr/>
      <dgm:t>
        <a:bodyPr/>
        <a:lstStyle/>
        <a:p>
          <a:r>
            <a:rPr lang="it-IT"/>
            <a:t>e “segna” le premesse coinvolte come “già utilizzate”</a:t>
          </a:r>
          <a:endParaRPr lang="en-US"/>
        </a:p>
      </dgm:t>
    </dgm:pt>
    <dgm:pt modelId="{66FA42BE-B139-432C-96DC-BC68CAEFD4A1}" type="parTrans" cxnId="{74E65D73-73CB-4AB7-A74A-600A4D0B283D}">
      <dgm:prSet/>
      <dgm:spPr/>
      <dgm:t>
        <a:bodyPr/>
        <a:lstStyle/>
        <a:p>
          <a:endParaRPr lang="en-US"/>
        </a:p>
      </dgm:t>
    </dgm:pt>
    <dgm:pt modelId="{5D5D1A08-2EA7-4F88-B98A-3D95377E7FBE}" type="sibTrans" cxnId="{74E65D73-73CB-4AB7-A74A-600A4D0B283D}">
      <dgm:prSet/>
      <dgm:spPr/>
      <dgm:t>
        <a:bodyPr/>
        <a:lstStyle/>
        <a:p>
          <a:endParaRPr lang="en-US"/>
        </a:p>
      </dgm:t>
    </dgm:pt>
    <dgm:pt modelId="{87C70445-9CAE-5B4D-B072-9269EDDBC276}" type="pres">
      <dgm:prSet presAssocID="{99E68071-A272-4C4A-B026-CCC31EBC8D5A}" presName="outerComposite" presStyleCnt="0">
        <dgm:presLayoutVars>
          <dgm:chMax val="5"/>
          <dgm:dir/>
          <dgm:resizeHandles val="exact"/>
        </dgm:presLayoutVars>
      </dgm:prSet>
      <dgm:spPr/>
    </dgm:pt>
    <dgm:pt modelId="{D28755D1-AF61-D94D-B073-970EB83A21E4}" type="pres">
      <dgm:prSet presAssocID="{99E68071-A272-4C4A-B026-CCC31EBC8D5A}" presName="dummyMaxCanvas" presStyleCnt="0">
        <dgm:presLayoutVars/>
      </dgm:prSet>
      <dgm:spPr/>
    </dgm:pt>
    <dgm:pt modelId="{E48CA874-B99C-5042-841B-1322DEF24C2E}" type="pres">
      <dgm:prSet presAssocID="{99E68071-A272-4C4A-B026-CCC31EBC8D5A}" presName="TwoNodes_1" presStyleLbl="node1" presStyleIdx="0" presStyleCnt="2">
        <dgm:presLayoutVars>
          <dgm:bulletEnabled val="1"/>
        </dgm:presLayoutVars>
      </dgm:prSet>
      <dgm:spPr/>
    </dgm:pt>
    <dgm:pt modelId="{D2DD1684-477F-2F45-A0B1-F2B5A31867E8}" type="pres">
      <dgm:prSet presAssocID="{99E68071-A272-4C4A-B026-CCC31EBC8D5A}" presName="TwoNodes_2" presStyleLbl="node1" presStyleIdx="1" presStyleCnt="2">
        <dgm:presLayoutVars>
          <dgm:bulletEnabled val="1"/>
        </dgm:presLayoutVars>
      </dgm:prSet>
      <dgm:spPr/>
    </dgm:pt>
    <dgm:pt modelId="{7C91A848-3EA4-D646-ACE2-C90F99C91066}" type="pres">
      <dgm:prSet presAssocID="{99E68071-A272-4C4A-B026-CCC31EBC8D5A}" presName="TwoConn_1-2" presStyleLbl="fgAccFollowNode1" presStyleIdx="0" presStyleCnt="1">
        <dgm:presLayoutVars>
          <dgm:bulletEnabled val="1"/>
        </dgm:presLayoutVars>
      </dgm:prSet>
      <dgm:spPr/>
    </dgm:pt>
    <dgm:pt modelId="{7E437A0F-84D8-A843-886E-76E191F76EC5}" type="pres">
      <dgm:prSet presAssocID="{99E68071-A272-4C4A-B026-CCC31EBC8D5A}" presName="TwoNodes_1_text" presStyleLbl="node1" presStyleIdx="1" presStyleCnt="2">
        <dgm:presLayoutVars>
          <dgm:bulletEnabled val="1"/>
        </dgm:presLayoutVars>
      </dgm:prSet>
      <dgm:spPr/>
    </dgm:pt>
    <dgm:pt modelId="{657CD571-EBFA-5446-A646-412BCC74923B}" type="pres">
      <dgm:prSet presAssocID="{99E68071-A272-4C4A-B026-CCC31EBC8D5A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5108D232-7997-5F45-8509-6AC3B4AF939D}" type="presOf" srcId="{0C5DC098-38A4-4DDA-91B5-2D02BAC1DA79}" destId="{D2DD1684-477F-2F45-A0B1-F2B5A31867E8}" srcOrd="0" destOrd="0" presId="urn:microsoft.com/office/officeart/2005/8/layout/vProcess5"/>
    <dgm:cxn modelId="{6CD66235-D446-49F6-B3BD-5E3B2FE4084A}" srcId="{99E68071-A272-4C4A-B026-CCC31EBC8D5A}" destId="{70845604-FDD1-4D15-A253-BF029D57EDC6}" srcOrd="0" destOrd="0" parTransId="{91F6E6E6-70EA-4343-BC00-93D2B392DDD9}" sibTransId="{1A3D5551-F984-4FD2-B817-6828221FBEEF}"/>
    <dgm:cxn modelId="{1FA59B69-EF98-6840-87A2-C01ADB5754A3}" type="presOf" srcId="{1A3D5551-F984-4FD2-B817-6828221FBEEF}" destId="{7C91A848-3EA4-D646-ACE2-C90F99C91066}" srcOrd="0" destOrd="0" presId="urn:microsoft.com/office/officeart/2005/8/layout/vProcess5"/>
    <dgm:cxn modelId="{74E65D73-73CB-4AB7-A74A-600A4D0B283D}" srcId="{0C5DC098-38A4-4DDA-91B5-2D02BAC1DA79}" destId="{8D4EF76E-E721-49B4-B80F-34FEDAF514BF}" srcOrd="0" destOrd="0" parTransId="{66FA42BE-B139-432C-96DC-BC68CAEFD4A1}" sibTransId="{5D5D1A08-2EA7-4F88-B98A-3D95377E7FBE}"/>
    <dgm:cxn modelId="{0634CB7D-9040-E54F-9B43-DC2C6CE16DF0}" type="presOf" srcId="{70845604-FDD1-4D15-A253-BF029D57EDC6}" destId="{E48CA874-B99C-5042-841B-1322DEF24C2E}" srcOrd="0" destOrd="0" presId="urn:microsoft.com/office/officeart/2005/8/layout/vProcess5"/>
    <dgm:cxn modelId="{EB34EC7E-149D-5441-949D-93C1B3719717}" type="presOf" srcId="{99E68071-A272-4C4A-B026-CCC31EBC8D5A}" destId="{87C70445-9CAE-5B4D-B072-9269EDDBC276}" srcOrd="0" destOrd="0" presId="urn:microsoft.com/office/officeart/2005/8/layout/vProcess5"/>
    <dgm:cxn modelId="{2A436F81-1F8E-4130-90E7-565853C763F2}" srcId="{99E68071-A272-4C4A-B026-CCC31EBC8D5A}" destId="{0C5DC098-38A4-4DDA-91B5-2D02BAC1DA79}" srcOrd="1" destOrd="0" parTransId="{45748E96-5DEE-42AE-BDE2-0E1F0EADC509}" sibTransId="{26204032-6A3D-4069-886A-D84DA26F7C93}"/>
    <dgm:cxn modelId="{D28DD1BB-04C7-F34A-93E5-F94E3546E80E}" type="presOf" srcId="{8D4EF76E-E721-49B4-B80F-34FEDAF514BF}" destId="{D2DD1684-477F-2F45-A0B1-F2B5A31867E8}" srcOrd="0" destOrd="1" presId="urn:microsoft.com/office/officeart/2005/8/layout/vProcess5"/>
    <dgm:cxn modelId="{D1844DC0-C05A-574A-B2D3-64A7B40F8A52}" type="presOf" srcId="{0C5DC098-38A4-4DDA-91B5-2D02BAC1DA79}" destId="{657CD571-EBFA-5446-A646-412BCC74923B}" srcOrd="1" destOrd="0" presId="urn:microsoft.com/office/officeart/2005/8/layout/vProcess5"/>
    <dgm:cxn modelId="{2DC89ED9-7570-7B40-822A-3915FB4B3826}" type="presOf" srcId="{8D4EF76E-E721-49B4-B80F-34FEDAF514BF}" destId="{657CD571-EBFA-5446-A646-412BCC74923B}" srcOrd="1" destOrd="1" presId="urn:microsoft.com/office/officeart/2005/8/layout/vProcess5"/>
    <dgm:cxn modelId="{B69E3EF1-83E2-9840-94A6-5062F1E96ECE}" type="presOf" srcId="{70845604-FDD1-4D15-A253-BF029D57EDC6}" destId="{7E437A0F-84D8-A843-886E-76E191F76EC5}" srcOrd="1" destOrd="0" presId="urn:microsoft.com/office/officeart/2005/8/layout/vProcess5"/>
    <dgm:cxn modelId="{78F54F45-C9C1-054C-BD38-97706A2F80E0}" type="presParOf" srcId="{87C70445-9CAE-5B4D-B072-9269EDDBC276}" destId="{D28755D1-AF61-D94D-B073-970EB83A21E4}" srcOrd="0" destOrd="0" presId="urn:microsoft.com/office/officeart/2005/8/layout/vProcess5"/>
    <dgm:cxn modelId="{871CDD66-82FF-2F44-B738-150341AFC38E}" type="presParOf" srcId="{87C70445-9CAE-5B4D-B072-9269EDDBC276}" destId="{E48CA874-B99C-5042-841B-1322DEF24C2E}" srcOrd="1" destOrd="0" presId="urn:microsoft.com/office/officeart/2005/8/layout/vProcess5"/>
    <dgm:cxn modelId="{926F1E63-EBE6-1446-B877-C75C99009D4E}" type="presParOf" srcId="{87C70445-9CAE-5B4D-B072-9269EDDBC276}" destId="{D2DD1684-477F-2F45-A0B1-F2B5A31867E8}" srcOrd="2" destOrd="0" presId="urn:microsoft.com/office/officeart/2005/8/layout/vProcess5"/>
    <dgm:cxn modelId="{3155108A-EB63-DD48-9519-A7C505DA3ADB}" type="presParOf" srcId="{87C70445-9CAE-5B4D-B072-9269EDDBC276}" destId="{7C91A848-3EA4-D646-ACE2-C90F99C91066}" srcOrd="3" destOrd="0" presId="urn:microsoft.com/office/officeart/2005/8/layout/vProcess5"/>
    <dgm:cxn modelId="{EF7167DD-638C-8143-B521-827AED2E566C}" type="presParOf" srcId="{87C70445-9CAE-5B4D-B072-9269EDDBC276}" destId="{7E437A0F-84D8-A843-886E-76E191F76EC5}" srcOrd="4" destOrd="0" presId="urn:microsoft.com/office/officeart/2005/8/layout/vProcess5"/>
    <dgm:cxn modelId="{82C0D1C0-6043-024A-839B-F71F733C1194}" type="presParOf" srcId="{87C70445-9CAE-5B4D-B072-9269EDDBC276}" destId="{657CD571-EBFA-5446-A646-412BCC74923B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E524973-9F59-4A7A-8772-CFF7F7DC813A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68952914-C22E-4F5E-BE28-94A1ECF0BBE2}">
      <dgm:prSet/>
      <dgm:spPr/>
      <dgm:t>
        <a:bodyPr/>
        <a:lstStyle/>
        <a:p>
          <a:r>
            <a:rPr lang="it-IT"/>
            <a:t>1. p ⊕ q</a:t>
          </a:r>
          <a:endParaRPr lang="en-US"/>
        </a:p>
      </dgm:t>
    </dgm:pt>
    <dgm:pt modelId="{69A1B524-0475-475E-8512-757431967D70}" type="parTrans" cxnId="{418AA13E-B9A7-4D15-8E0E-DAAA542ADA28}">
      <dgm:prSet/>
      <dgm:spPr/>
      <dgm:t>
        <a:bodyPr/>
        <a:lstStyle/>
        <a:p>
          <a:endParaRPr lang="en-US"/>
        </a:p>
      </dgm:t>
    </dgm:pt>
    <dgm:pt modelId="{4F8594B8-8AC2-4590-89F4-9CF9CFCBBC6D}" type="sibTrans" cxnId="{418AA13E-B9A7-4D15-8E0E-DAAA542ADA28}">
      <dgm:prSet/>
      <dgm:spPr/>
      <dgm:t>
        <a:bodyPr/>
        <a:lstStyle/>
        <a:p>
          <a:endParaRPr lang="en-US"/>
        </a:p>
      </dgm:t>
    </dgm:pt>
    <dgm:pt modelId="{BD8CE671-22B5-44C8-949B-C44D6EEBAE02}">
      <dgm:prSet/>
      <dgm:spPr/>
      <dgm:t>
        <a:bodyPr/>
        <a:lstStyle/>
        <a:p>
          <a:r>
            <a:rPr lang="it-IT"/>
            <a:t>2. p → r</a:t>
          </a:r>
          <a:endParaRPr lang="en-US"/>
        </a:p>
      </dgm:t>
    </dgm:pt>
    <dgm:pt modelId="{972FAA84-8592-46AA-BF04-0A26EB6BBB21}" type="parTrans" cxnId="{C4A5C5A0-C6DB-42A0-A546-3200A93E1797}">
      <dgm:prSet/>
      <dgm:spPr/>
      <dgm:t>
        <a:bodyPr/>
        <a:lstStyle/>
        <a:p>
          <a:endParaRPr lang="en-US"/>
        </a:p>
      </dgm:t>
    </dgm:pt>
    <dgm:pt modelId="{FB79E78D-1C11-405A-BFDC-E4DE7CE81409}" type="sibTrans" cxnId="{C4A5C5A0-C6DB-42A0-A546-3200A93E1797}">
      <dgm:prSet/>
      <dgm:spPr/>
      <dgm:t>
        <a:bodyPr/>
        <a:lstStyle/>
        <a:p>
          <a:endParaRPr lang="en-US"/>
        </a:p>
      </dgm:t>
    </dgm:pt>
    <dgm:pt modelId="{EB0127C8-0A43-466E-90DC-7047C9B68416}">
      <dgm:prSet/>
      <dgm:spPr/>
      <dgm:t>
        <a:bodyPr/>
        <a:lstStyle/>
        <a:p>
          <a:r>
            <a:rPr lang="it-IT"/>
            <a:t>la </a:t>
          </a:r>
          <a:r>
            <a:rPr lang="it-IT" i="1"/>
            <a:t>routine diretta </a:t>
          </a:r>
          <a:r>
            <a:rPr lang="it-IT"/>
            <a:t>non può generare alcuna conclusione</a:t>
          </a:r>
          <a:endParaRPr lang="en-US"/>
        </a:p>
      </dgm:t>
    </dgm:pt>
    <dgm:pt modelId="{287831FB-75E2-4E5B-AEF0-0F064FB19F6C}" type="parTrans" cxnId="{298CBA80-FC0F-405D-A445-B7C3B4042201}">
      <dgm:prSet/>
      <dgm:spPr/>
      <dgm:t>
        <a:bodyPr/>
        <a:lstStyle/>
        <a:p>
          <a:endParaRPr lang="en-US"/>
        </a:p>
      </dgm:t>
    </dgm:pt>
    <dgm:pt modelId="{155EF8FD-6131-4119-8CE6-4911EBC438FA}" type="sibTrans" cxnId="{298CBA80-FC0F-405D-A445-B7C3B4042201}">
      <dgm:prSet/>
      <dgm:spPr/>
      <dgm:t>
        <a:bodyPr/>
        <a:lstStyle/>
        <a:p>
          <a:endParaRPr lang="en-US"/>
        </a:p>
      </dgm:t>
    </dgm:pt>
    <dgm:pt modelId="{06BFB309-39D5-C845-9FA1-298480BE0F08}" type="pres">
      <dgm:prSet presAssocID="{3E524973-9F59-4A7A-8772-CFF7F7DC813A}" presName="linear" presStyleCnt="0">
        <dgm:presLayoutVars>
          <dgm:animLvl val="lvl"/>
          <dgm:resizeHandles val="exact"/>
        </dgm:presLayoutVars>
      </dgm:prSet>
      <dgm:spPr/>
    </dgm:pt>
    <dgm:pt modelId="{F1FC1361-3278-B94C-97A6-09F20DA5081D}" type="pres">
      <dgm:prSet presAssocID="{68952914-C22E-4F5E-BE28-94A1ECF0BBE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B27FFD8-8FB5-DF4A-B9E4-D73242841429}" type="pres">
      <dgm:prSet presAssocID="{4F8594B8-8AC2-4590-89F4-9CF9CFCBBC6D}" presName="spacer" presStyleCnt="0"/>
      <dgm:spPr/>
    </dgm:pt>
    <dgm:pt modelId="{6AB703D0-08C8-6749-A79F-8610E60899A2}" type="pres">
      <dgm:prSet presAssocID="{BD8CE671-22B5-44C8-949B-C44D6EEBAE0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825AAFC-0749-AF45-9E2E-8242C080CA71}" type="pres">
      <dgm:prSet presAssocID="{FB79E78D-1C11-405A-BFDC-E4DE7CE81409}" presName="spacer" presStyleCnt="0"/>
      <dgm:spPr/>
    </dgm:pt>
    <dgm:pt modelId="{A93F920A-719D-4C41-9C9E-EC57F5D39A1C}" type="pres">
      <dgm:prSet presAssocID="{EB0127C8-0A43-466E-90DC-7047C9B6841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6E63506-1B2D-8B4B-A07C-9FEFE9F43F78}" type="presOf" srcId="{3E524973-9F59-4A7A-8772-CFF7F7DC813A}" destId="{06BFB309-39D5-C845-9FA1-298480BE0F08}" srcOrd="0" destOrd="0" presId="urn:microsoft.com/office/officeart/2005/8/layout/vList2"/>
    <dgm:cxn modelId="{766A5D0D-8C56-944C-84EA-A2D962F2B315}" type="presOf" srcId="{BD8CE671-22B5-44C8-949B-C44D6EEBAE02}" destId="{6AB703D0-08C8-6749-A79F-8610E60899A2}" srcOrd="0" destOrd="0" presId="urn:microsoft.com/office/officeart/2005/8/layout/vList2"/>
    <dgm:cxn modelId="{C8B1C02E-A625-9540-BEB1-F876C795A806}" type="presOf" srcId="{EB0127C8-0A43-466E-90DC-7047C9B68416}" destId="{A93F920A-719D-4C41-9C9E-EC57F5D39A1C}" srcOrd="0" destOrd="0" presId="urn:microsoft.com/office/officeart/2005/8/layout/vList2"/>
    <dgm:cxn modelId="{418AA13E-B9A7-4D15-8E0E-DAAA542ADA28}" srcId="{3E524973-9F59-4A7A-8772-CFF7F7DC813A}" destId="{68952914-C22E-4F5E-BE28-94A1ECF0BBE2}" srcOrd="0" destOrd="0" parTransId="{69A1B524-0475-475E-8512-757431967D70}" sibTransId="{4F8594B8-8AC2-4590-89F4-9CF9CFCBBC6D}"/>
    <dgm:cxn modelId="{36BF7840-5709-7642-A852-695E8013EFD6}" type="presOf" srcId="{68952914-C22E-4F5E-BE28-94A1ECF0BBE2}" destId="{F1FC1361-3278-B94C-97A6-09F20DA5081D}" srcOrd="0" destOrd="0" presId="urn:microsoft.com/office/officeart/2005/8/layout/vList2"/>
    <dgm:cxn modelId="{298CBA80-FC0F-405D-A445-B7C3B4042201}" srcId="{3E524973-9F59-4A7A-8772-CFF7F7DC813A}" destId="{EB0127C8-0A43-466E-90DC-7047C9B68416}" srcOrd="2" destOrd="0" parTransId="{287831FB-75E2-4E5B-AEF0-0F064FB19F6C}" sibTransId="{155EF8FD-6131-4119-8CE6-4911EBC438FA}"/>
    <dgm:cxn modelId="{C4A5C5A0-C6DB-42A0-A546-3200A93E1797}" srcId="{3E524973-9F59-4A7A-8772-CFF7F7DC813A}" destId="{BD8CE671-22B5-44C8-949B-C44D6EEBAE02}" srcOrd="1" destOrd="0" parTransId="{972FAA84-8592-46AA-BF04-0A26EB6BBB21}" sibTransId="{FB79E78D-1C11-405A-BFDC-E4DE7CE81409}"/>
    <dgm:cxn modelId="{0D5713C2-2562-4E4E-8FF7-86EDF44DF0D5}" type="presParOf" srcId="{06BFB309-39D5-C845-9FA1-298480BE0F08}" destId="{F1FC1361-3278-B94C-97A6-09F20DA5081D}" srcOrd="0" destOrd="0" presId="urn:microsoft.com/office/officeart/2005/8/layout/vList2"/>
    <dgm:cxn modelId="{1CBCAA7E-D58E-604A-88D3-7C80DE6DB511}" type="presParOf" srcId="{06BFB309-39D5-C845-9FA1-298480BE0F08}" destId="{CB27FFD8-8FB5-DF4A-B9E4-D73242841429}" srcOrd="1" destOrd="0" presId="urn:microsoft.com/office/officeart/2005/8/layout/vList2"/>
    <dgm:cxn modelId="{1E887348-405F-494D-ADAD-64107A591CD3}" type="presParOf" srcId="{06BFB309-39D5-C845-9FA1-298480BE0F08}" destId="{6AB703D0-08C8-6749-A79F-8610E60899A2}" srcOrd="2" destOrd="0" presId="urn:microsoft.com/office/officeart/2005/8/layout/vList2"/>
    <dgm:cxn modelId="{D14E2A31-2874-7547-821E-CAFF0D2D1CF4}" type="presParOf" srcId="{06BFB309-39D5-C845-9FA1-298480BE0F08}" destId="{4825AAFC-0749-AF45-9E2E-8242C080CA71}" srcOrd="3" destOrd="0" presId="urn:microsoft.com/office/officeart/2005/8/layout/vList2"/>
    <dgm:cxn modelId="{B4240D48-679C-834F-95EB-AFB9A58BFD89}" type="presParOf" srcId="{06BFB309-39D5-C845-9FA1-298480BE0F08}" destId="{A93F920A-719D-4C41-9C9E-EC57F5D39A1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885C74D-9E8C-4EB3-93ED-FDA36D76F002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DF8A6B44-F44A-4075-A4F4-4AECD4A95970}">
      <dgm:prSet/>
      <dgm:spPr/>
      <dgm:t>
        <a:bodyPr/>
        <a:lstStyle/>
        <a:p>
          <a:r>
            <a:rPr lang="it-IT"/>
            <a:t>Se una persona conosce lo schema indiretto di </a:t>
          </a:r>
          <a:r>
            <a:rPr lang="it-IT" i="1"/>
            <a:t>introduzione del condizionale, </a:t>
          </a:r>
          <a:r>
            <a:rPr lang="it-IT"/>
            <a:t>potrebbe generare una conclusione:</a:t>
          </a:r>
          <a:endParaRPr lang="en-US"/>
        </a:p>
      </dgm:t>
    </dgm:pt>
    <dgm:pt modelId="{1A31C8BF-DB65-44A7-9BFD-C13D54E318D7}" type="parTrans" cxnId="{7DC37D29-BA3A-4AF7-8757-7555FEB62D1C}">
      <dgm:prSet/>
      <dgm:spPr/>
      <dgm:t>
        <a:bodyPr/>
        <a:lstStyle/>
        <a:p>
          <a:endParaRPr lang="en-US"/>
        </a:p>
      </dgm:t>
    </dgm:pt>
    <dgm:pt modelId="{0EF9AAE6-B11C-4809-8A81-611D1CF93466}" type="sibTrans" cxnId="{7DC37D29-BA3A-4AF7-8757-7555FEB62D1C}">
      <dgm:prSet/>
      <dgm:spPr/>
      <dgm:t>
        <a:bodyPr/>
        <a:lstStyle/>
        <a:p>
          <a:endParaRPr lang="en-US"/>
        </a:p>
      </dgm:t>
    </dgm:pt>
    <dgm:pt modelId="{3BFA3D52-7034-42B0-B3E7-55917F2578CA}">
      <dgm:prSet/>
      <dgm:spPr/>
      <dgm:t>
        <a:bodyPr/>
        <a:lstStyle/>
        <a:p>
          <a:r>
            <a:rPr lang="it-IT"/>
            <a:t>1) Suppongo ¬q, iniziando l’applicazione dello schema indiretto di introduzione del condizionale;</a:t>
          </a:r>
          <a:endParaRPr lang="en-US"/>
        </a:p>
      </dgm:t>
    </dgm:pt>
    <dgm:pt modelId="{608C170B-A063-4CF6-BCFD-FFDC77420855}" type="parTrans" cxnId="{E22E19C0-52F3-4948-A9C7-9702CB135105}">
      <dgm:prSet/>
      <dgm:spPr/>
      <dgm:t>
        <a:bodyPr/>
        <a:lstStyle/>
        <a:p>
          <a:endParaRPr lang="en-US"/>
        </a:p>
      </dgm:t>
    </dgm:pt>
    <dgm:pt modelId="{8B9F7A04-2F44-4499-8777-A6EF0EA3E755}" type="sibTrans" cxnId="{E22E19C0-52F3-4948-A9C7-9702CB135105}">
      <dgm:prSet/>
      <dgm:spPr/>
      <dgm:t>
        <a:bodyPr/>
        <a:lstStyle/>
        <a:p>
          <a:endParaRPr lang="en-US"/>
        </a:p>
      </dgm:t>
    </dgm:pt>
    <dgm:pt modelId="{E8F09B2B-D8C1-44F0-AA6F-1FE1CB3ED337}">
      <dgm:prSet/>
      <dgm:spPr/>
      <dgm:t>
        <a:bodyPr/>
        <a:lstStyle/>
        <a:p>
          <a:r>
            <a:rPr lang="it-IT"/>
            <a:t>2) da supposizione 1) e premessa 1. concludo p (per DS, schema diretto);</a:t>
          </a:r>
          <a:endParaRPr lang="en-US"/>
        </a:p>
      </dgm:t>
    </dgm:pt>
    <dgm:pt modelId="{7B7AF4F2-618C-4AF3-A63E-48456C2BDC9D}" type="parTrans" cxnId="{7BD73CA6-ED0B-4E5A-B4C5-43988A872F9E}">
      <dgm:prSet/>
      <dgm:spPr/>
      <dgm:t>
        <a:bodyPr/>
        <a:lstStyle/>
        <a:p>
          <a:endParaRPr lang="en-US"/>
        </a:p>
      </dgm:t>
    </dgm:pt>
    <dgm:pt modelId="{126AA99D-A6F9-426B-AF30-AF76500A6F8D}" type="sibTrans" cxnId="{7BD73CA6-ED0B-4E5A-B4C5-43988A872F9E}">
      <dgm:prSet/>
      <dgm:spPr/>
      <dgm:t>
        <a:bodyPr/>
        <a:lstStyle/>
        <a:p>
          <a:endParaRPr lang="en-US"/>
        </a:p>
      </dgm:t>
    </dgm:pt>
    <dgm:pt modelId="{64E0DA1F-DA0A-44DF-88BA-9EFECB5D3AD1}">
      <dgm:prSet/>
      <dgm:spPr/>
      <dgm:t>
        <a:bodyPr/>
        <a:lstStyle/>
        <a:p>
          <a:r>
            <a:rPr lang="it-IT"/>
            <a:t>3) da conclusione 2) e premessa 2. concludo r (per MP, schema diretto);</a:t>
          </a:r>
          <a:endParaRPr lang="en-US"/>
        </a:p>
      </dgm:t>
    </dgm:pt>
    <dgm:pt modelId="{EFFE7B6A-DEEE-4AF6-93A0-5A1E87EF9728}" type="parTrans" cxnId="{C67D8720-8396-419B-9ED5-D0ADF684F410}">
      <dgm:prSet/>
      <dgm:spPr/>
      <dgm:t>
        <a:bodyPr/>
        <a:lstStyle/>
        <a:p>
          <a:endParaRPr lang="en-US"/>
        </a:p>
      </dgm:t>
    </dgm:pt>
    <dgm:pt modelId="{56E228B8-FC80-46C9-850E-7DF22E1372F5}" type="sibTrans" cxnId="{C67D8720-8396-419B-9ED5-D0ADF684F410}">
      <dgm:prSet/>
      <dgm:spPr/>
      <dgm:t>
        <a:bodyPr/>
        <a:lstStyle/>
        <a:p>
          <a:endParaRPr lang="en-US"/>
        </a:p>
      </dgm:t>
    </dgm:pt>
    <dgm:pt modelId="{43AC5602-8A28-4049-9BE4-05DE11553714}">
      <dgm:prSet/>
      <dgm:spPr/>
      <dgm:t>
        <a:bodyPr/>
        <a:lstStyle/>
        <a:p>
          <a:r>
            <a:rPr lang="it-IT"/>
            <a:t>4) porto a compimento lo schema indiretto: dato che supponendo ¬q ho derivato r, genero la conclusione ¬q → r. </a:t>
          </a:r>
          <a:endParaRPr lang="en-US"/>
        </a:p>
      </dgm:t>
    </dgm:pt>
    <dgm:pt modelId="{58A18FEB-F4E2-410A-AC97-00243C75BA83}" type="parTrans" cxnId="{C91AADE1-E315-4B7D-BE6E-651099F6D281}">
      <dgm:prSet/>
      <dgm:spPr/>
      <dgm:t>
        <a:bodyPr/>
        <a:lstStyle/>
        <a:p>
          <a:endParaRPr lang="en-US"/>
        </a:p>
      </dgm:t>
    </dgm:pt>
    <dgm:pt modelId="{D24221B7-28E4-42C0-ADC3-D76132D3AC7A}" type="sibTrans" cxnId="{C91AADE1-E315-4B7D-BE6E-651099F6D281}">
      <dgm:prSet/>
      <dgm:spPr/>
      <dgm:t>
        <a:bodyPr/>
        <a:lstStyle/>
        <a:p>
          <a:endParaRPr lang="en-US"/>
        </a:p>
      </dgm:t>
    </dgm:pt>
    <dgm:pt modelId="{93BA0D67-4F11-4B35-8B60-74929B4A04E7}">
      <dgm:prSet/>
      <dgm:spPr/>
      <dgm:t>
        <a:bodyPr/>
        <a:lstStyle/>
        <a:p>
          <a:r>
            <a:rPr lang="it-IT"/>
            <a:t>Poi si riveste la conclusione dei significati originali:</a:t>
          </a:r>
          <a:endParaRPr lang="en-US"/>
        </a:p>
      </dgm:t>
    </dgm:pt>
    <dgm:pt modelId="{88BE4658-F371-4DFB-815D-3BD51BB45639}" type="parTrans" cxnId="{61B4E9DC-0C78-4BB3-AAC8-CD1A1029914C}">
      <dgm:prSet/>
      <dgm:spPr/>
      <dgm:t>
        <a:bodyPr/>
        <a:lstStyle/>
        <a:p>
          <a:endParaRPr lang="en-US"/>
        </a:p>
      </dgm:t>
    </dgm:pt>
    <dgm:pt modelId="{1239E147-94C5-40A9-81CC-B5C5AEE168C5}" type="sibTrans" cxnId="{61B4E9DC-0C78-4BB3-AAC8-CD1A1029914C}">
      <dgm:prSet/>
      <dgm:spPr/>
      <dgm:t>
        <a:bodyPr/>
        <a:lstStyle/>
        <a:p>
          <a:endParaRPr lang="en-US"/>
        </a:p>
      </dgm:t>
    </dgm:pt>
    <dgm:pt modelId="{91CC51FF-269B-4DF4-A972-86309FEA659D}">
      <dgm:prSet/>
      <dgm:spPr/>
      <dgm:t>
        <a:bodyPr/>
        <a:lstStyle/>
        <a:p>
          <a:r>
            <a:rPr lang="it-IT"/>
            <a:t>“Se la macchina di Beppe non è a trazione integrale, allora è facile da guidare”</a:t>
          </a:r>
          <a:endParaRPr lang="en-US"/>
        </a:p>
      </dgm:t>
    </dgm:pt>
    <dgm:pt modelId="{31602958-D7D4-4695-947D-DDA46F1D1ED1}" type="parTrans" cxnId="{CBBDD7E9-85D7-4EAB-B01F-8FB18552823E}">
      <dgm:prSet/>
      <dgm:spPr/>
      <dgm:t>
        <a:bodyPr/>
        <a:lstStyle/>
        <a:p>
          <a:endParaRPr lang="en-US"/>
        </a:p>
      </dgm:t>
    </dgm:pt>
    <dgm:pt modelId="{E619B7E8-5793-47B5-99A4-9E143DBAABF4}" type="sibTrans" cxnId="{CBBDD7E9-85D7-4EAB-B01F-8FB18552823E}">
      <dgm:prSet/>
      <dgm:spPr/>
      <dgm:t>
        <a:bodyPr/>
        <a:lstStyle/>
        <a:p>
          <a:endParaRPr lang="en-US"/>
        </a:p>
      </dgm:t>
    </dgm:pt>
    <dgm:pt modelId="{110A2B73-15A9-1A4E-BD35-E5C0CCE314FC}" type="pres">
      <dgm:prSet presAssocID="{6885C74D-9E8C-4EB3-93ED-FDA36D76F002}" presName="vert0" presStyleCnt="0">
        <dgm:presLayoutVars>
          <dgm:dir/>
          <dgm:animOne val="branch"/>
          <dgm:animLvl val="lvl"/>
        </dgm:presLayoutVars>
      </dgm:prSet>
      <dgm:spPr/>
    </dgm:pt>
    <dgm:pt modelId="{D2E2F38B-A0A8-9D46-9D2E-DA22D853281B}" type="pres">
      <dgm:prSet presAssocID="{DF8A6B44-F44A-4075-A4F4-4AECD4A95970}" presName="thickLine" presStyleLbl="alignNode1" presStyleIdx="0" presStyleCnt="7"/>
      <dgm:spPr/>
    </dgm:pt>
    <dgm:pt modelId="{6E8CF124-DB14-E74B-AB73-A985EDB81208}" type="pres">
      <dgm:prSet presAssocID="{DF8A6B44-F44A-4075-A4F4-4AECD4A95970}" presName="horz1" presStyleCnt="0"/>
      <dgm:spPr/>
    </dgm:pt>
    <dgm:pt modelId="{00977357-7110-774E-AB18-1700C1E506E1}" type="pres">
      <dgm:prSet presAssocID="{DF8A6B44-F44A-4075-A4F4-4AECD4A95970}" presName="tx1" presStyleLbl="revTx" presStyleIdx="0" presStyleCnt="7"/>
      <dgm:spPr/>
    </dgm:pt>
    <dgm:pt modelId="{829E3DBE-51C4-7D4C-936D-D74F879A2968}" type="pres">
      <dgm:prSet presAssocID="{DF8A6B44-F44A-4075-A4F4-4AECD4A95970}" presName="vert1" presStyleCnt="0"/>
      <dgm:spPr/>
    </dgm:pt>
    <dgm:pt modelId="{196A099D-29DE-EA44-9E24-0FC1FC475FD7}" type="pres">
      <dgm:prSet presAssocID="{3BFA3D52-7034-42B0-B3E7-55917F2578CA}" presName="thickLine" presStyleLbl="alignNode1" presStyleIdx="1" presStyleCnt="7"/>
      <dgm:spPr/>
    </dgm:pt>
    <dgm:pt modelId="{5E7B0981-FA8D-3847-8601-3AE63242D8CF}" type="pres">
      <dgm:prSet presAssocID="{3BFA3D52-7034-42B0-B3E7-55917F2578CA}" presName="horz1" presStyleCnt="0"/>
      <dgm:spPr/>
    </dgm:pt>
    <dgm:pt modelId="{DE6C9F1E-C245-AF41-85FC-F020F6B75813}" type="pres">
      <dgm:prSet presAssocID="{3BFA3D52-7034-42B0-B3E7-55917F2578CA}" presName="tx1" presStyleLbl="revTx" presStyleIdx="1" presStyleCnt="7"/>
      <dgm:spPr/>
    </dgm:pt>
    <dgm:pt modelId="{1973CF92-2CFE-A640-9AAB-4409D46CADF1}" type="pres">
      <dgm:prSet presAssocID="{3BFA3D52-7034-42B0-B3E7-55917F2578CA}" presName="vert1" presStyleCnt="0"/>
      <dgm:spPr/>
    </dgm:pt>
    <dgm:pt modelId="{6232DA75-A790-D64D-9934-AEB7482DF08A}" type="pres">
      <dgm:prSet presAssocID="{E8F09B2B-D8C1-44F0-AA6F-1FE1CB3ED337}" presName="thickLine" presStyleLbl="alignNode1" presStyleIdx="2" presStyleCnt="7"/>
      <dgm:spPr/>
    </dgm:pt>
    <dgm:pt modelId="{A029A958-B1C0-DF47-8F77-AE8CEDF36B98}" type="pres">
      <dgm:prSet presAssocID="{E8F09B2B-D8C1-44F0-AA6F-1FE1CB3ED337}" presName="horz1" presStyleCnt="0"/>
      <dgm:spPr/>
    </dgm:pt>
    <dgm:pt modelId="{04922D37-6176-C84E-AF7D-7BD3F09EDD90}" type="pres">
      <dgm:prSet presAssocID="{E8F09B2B-D8C1-44F0-AA6F-1FE1CB3ED337}" presName="tx1" presStyleLbl="revTx" presStyleIdx="2" presStyleCnt="7"/>
      <dgm:spPr/>
    </dgm:pt>
    <dgm:pt modelId="{E02B3D6D-F4CE-D64E-9B4C-1BB6C2F7F3FB}" type="pres">
      <dgm:prSet presAssocID="{E8F09B2B-D8C1-44F0-AA6F-1FE1CB3ED337}" presName="vert1" presStyleCnt="0"/>
      <dgm:spPr/>
    </dgm:pt>
    <dgm:pt modelId="{BEF83193-5C59-E046-970E-0299F62A4A0B}" type="pres">
      <dgm:prSet presAssocID="{64E0DA1F-DA0A-44DF-88BA-9EFECB5D3AD1}" presName="thickLine" presStyleLbl="alignNode1" presStyleIdx="3" presStyleCnt="7"/>
      <dgm:spPr/>
    </dgm:pt>
    <dgm:pt modelId="{27060843-9BB7-6B4C-B09F-F05D2F2A5F78}" type="pres">
      <dgm:prSet presAssocID="{64E0DA1F-DA0A-44DF-88BA-9EFECB5D3AD1}" presName="horz1" presStyleCnt="0"/>
      <dgm:spPr/>
    </dgm:pt>
    <dgm:pt modelId="{5AD74AF2-E7C4-0048-89BA-AB3A567409D5}" type="pres">
      <dgm:prSet presAssocID="{64E0DA1F-DA0A-44DF-88BA-9EFECB5D3AD1}" presName="tx1" presStyleLbl="revTx" presStyleIdx="3" presStyleCnt="7"/>
      <dgm:spPr/>
    </dgm:pt>
    <dgm:pt modelId="{53FA348A-610C-E148-9AB5-A90914792E41}" type="pres">
      <dgm:prSet presAssocID="{64E0DA1F-DA0A-44DF-88BA-9EFECB5D3AD1}" presName="vert1" presStyleCnt="0"/>
      <dgm:spPr/>
    </dgm:pt>
    <dgm:pt modelId="{C716B8A2-BBFF-BC49-89DD-B3B2A5CCE121}" type="pres">
      <dgm:prSet presAssocID="{43AC5602-8A28-4049-9BE4-05DE11553714}" presName="thickLine" presStyleLbl="alignNode1" presStyleIdx="4" presStyleCnt="7"/>
      <dgm:spPr/>
    </dgm:pt>
    <dgm:pt modelId="{EF2F947C-58B2-0446-8F77-FEB099139A64}" type="pres">
      <dgm:prSet presAssocID="{43AC5602-8A28-4049-9BE4-05DE11553714}" presName="horz1" presStyleCnt="0"/>
      <dgm:spPr/>
    </dgm:pt>
    <dgm:pt modelId="{B5B0F028-FECF-9141-AA74-921DF0BD62C0}" type="pres">
      <dgm:prSet presAssocID="{43AC5602-8A28-4049-9BE4-05DE11553714}" presName="tx1" presStyleLbl="revTx" presStyleIdx="4" presStyleCnt="7"/>
      <dgm:spPr/>
    </dgm:pt>
    <dgm:pt modelId="{6B2F63C3-7911-0648-8C20-201B677319F0}" type="pres">
      <dgm:prSet presAssocID="{43AC5602-8A28-4049-9BE4-05DE11553714}" presName="vert1" presStyleCnt="0"/>
      <dgm:spPr/>
    </dgm:pt>
    <dgm:pt modelId="{BD8BE89F-A48E-9A47-8E0D-0C68C56EF764}" type="pres">
      <dgm:prSet presAssocID="{93BA0D67-4F11-4B35-8B60-74929B4A04E7}" presName="thickLine" presStyleLbl="alignNode1" presStyleIdx="5" presStyleCnt="7"/>
      <dgm:spPr/>
    </dgm:pt>
    <dgm:pt modelId="{F2E27342-A8F2-224F-882F-CF9D3661A64A}" type="pres">
      <dgm:prSet presAssocID="{93BA0D67-4F11-4B35-8B60-74929B4A04E7}" presName="horz1" presStyleCnt="0"/>
      <dgm:spPr/>
    </dgm:pt>
    <dgm:pt modelId="{430B3090-E2BD-0D42-A39B-57391BB3B8C9}" type="pres">
      <dgm:prSet presAssocID="{93BA0D67-4F11-4B35-8B60-74929B4A04E7}" presName="tx1" presStyleLbl="revTx" presStyleIdx="5" presStyleCnt="7"/>
      <dgm:spPr/>
    </dgm:pt>
    <dgm:pt modelId="{97775C90-1266-AD46-AAEE-19D81CD18460}" type="pres">
      <dgm:prSet presAssocID="{93BA0D67-4F11-4B35-8B60-74929B4A04E7}" presName="vert1" presStyleCnt="0"/>
      <dgm:spPr/>
    </dgm:pt>
    <dgm:pt modelId="{7AC13D9D-8E82-964A-8F42-12B1C8CCB466}" type="pres">
      <dgm:prSet presAssocID="{91CC51FF-269B-4DF4-A972-86309FEA659D}" presName="thickLine" presStyleLbl="alignNode1" presStyleIdx="6" presStyleCnt="7"/>
      <dgm:spPr/>
    </dgm:pt>
    <dgm:pt modelId="{A938B1F2-43CF-0249-BC1C-894CCD903E1D}" type="pres">
      <dgm:prSet presAssocID="{91CC51FF-269B-4DF4-A972-86309FEA659D}" presName="horz1" presStyleCnt="0"/>
      <dgm:spPr/>
    </dgm:pt>
    <dgm:pt modelId="{130C9A3C-8D4C-1E4F-A854-11661D85AC36}" type="pres">
      <dgm:prSet presAssocID="{91CC51FF-269B-4DF4-A972-86309FEA659D}" presName="tx1" presStyleLbl="revTx" presStyleIdx="6" presStyleCnt="7"/>
      <dgm:spPr/>
    </dgm:pt>
    <dgm:pt modelId="{DA196384-A0CA-F241-8200-1A5788F8D448}" type="pres">
      <dgm:prSet presAssocID="{91CC51FF-269B-4DF4-A972-86309FEA659D}" presName="vert1" presStyleCnt="0"/>
      <dgm:spPr/>
    </dgm:pt>
  </dgm:ptLst>
  <dgm:cxnLst>
    <dgm:cxn modelId="{C67D8720-8396-419B-9ED5-D0ADF684F410}" srcId="{6885C74D-9E8C-4EB3-93ED-FDA36D76F002}" destId="{64E0DA1F-DA0A-44DF-88BA-9EFECB5D3AD1}" srcOrd="3" destOrd="0" parTransId="{EFFE7B6A-DEEE-4AF6-93A0-5A1E87EF9728}" sibTransId="{56E228B8-FC80-46C9-850E-7DF22E1372F5}"/>
    <dgm:cxn modelId="{28A64C22-CE74-0940-B744-2A6177B1FE51}" type="presOf" srcId="{3BFA3D52-7034-42B0-B3E7-55917F2578CA}" destId="{DE6C9F1E-C245-AF41-85FC-F020F6B75813}" srcOrd="0" destOrd="0" presId="urn:microsoft.com/office/officeart/2008/layout/LinedList"/>
    <dgm:cxn modelId="{7DC37D29-BA3A-4AF7-8757-7555FEB62D1C}" srcId="{6885C74D-9E8C-4EB3-93ED-FDA36D76F002}" destId="{DF8A6B44-F44A-4075-A4F4-4AECD4A95970}" srcOrd="0" destOrd="0" parTransId="{1A31C8BF-DB65-44A7-9BFD-C13D54E318D7}" sibTransId="{0EF9AAE6-B11C-4809-8A81-611D1CF93466}"/>
    <dgm:cxn modelId="{E37B1534-B02D-9242-A9BE-7AC8D18333B8}" type="presOf" srcId="{6885C74D-9E8C-4EB3-93ED-FDA36D76F002}" destId="{110A2B73-15A9-1A4E-BD35-E5C0CCE314FC}" srcOrd="0" destOrd="0" presId="urn:microsoft.com/office/officeart/2008/layout/LinedList"/>
    <dgm:cxn modelId="{F03B7443-6018-014C-8A2C-64AB472FA52C}" type="presOf" srcId="{91CC51FF-269B-4DF4-A972-86309FEA659D}" destId="{130C9A3C-8D4C-1E4F-A854-11661D85AC36}" srcOrd="0" destOrd="0" presId="urn:microsoft.com/office/officeart/2008/layout/LinedList"/>
    <dgm:cxn modelId="{08DE8A4B-0170-AF41-9955-A1B48CB1CCBD}" type="presOf" srcId="{E8F09B2B-D8C1-44F0-AA6F-1FE1CB3ED337}" destId="{04922D37-6176-C84E-AF7D-7BD3F09EDD90}" srcOrd="0" destOrd="0" presId="urn:microsoft.com/office/officeart/2008/layout/LinedList"/>
    <dgm:cxn modelId="{7CE21E69-3BD5-684B-9FB3-1FE5F2A096C4}" type="presOf" srcId="{93BA0D67-4F11-4B35-8B60-74929B4A04E7}" destId="{430B3090-E2BD-0D42-A39B-57391BB3B8C9}" srcOrd="0" destOrd="0" presId="urn:microsoft.com/office/officeart/2008/layout/LinedList"/>
    <dgm:cxn modelId="{B7FB0E94-EFC3-8144-8C37-9BC92AA7287E}" type="presOf" srcId="{43AC5602-8A28-4049-9BE4-05DE11553714}" destId="{B5B0F028-FECF-9141-AA74-921DF0BD62C0}" srcOrd="0" destOrd="0" presId="urn:microsoft.com/office/officeart/2008/layout/LinedList"/>
    <dgm:cxn modelId="{7BD73CA6-ED0B-4E5A-B4C5-43988A872F9E}" srcId="{6885C74D-9E8C-4EB3-93ED-FDA36D76F002}" destId="{E8F09B2B-D8C1-44F0-AA6F-1FE1CB3ED337}" srcOrd="2" destOrd="0" parTransId="{7B7AF4F2-618C-4AF3-A63E-48456C2BDC9D}" sibTransId="{126AA99D-A6F9-426B-AF30-AF76500A6F8D}"/>
    <dgm:cxn modelId="{A7A764AE-B264-454C-B615-AE9F501B936F}" type="presOf" srcId="{64E0DA1F-DA0A-44DF-88BA-9EFECB5D3AD1}" destId="{5AD74AF2-E7C4-0048-89BA-AB3A567409D5}" srcOrd="0" destOrd="0" presId="urn:microsoft.com/office/officeart/2008/layout/LinedList"/>
    <dgm:cxn modelId="{E22E19C0-52F3-4948-A9C7-9702CB135105}" srcId="{6885C74D-9E8C-4EB3-93ED-FDA36D76F002}" destId="{3BFA3D52-7034-42B0-B3E7-55917F2578CA}" srcOrd="1" destOrd="0" parTransId="{608C170B-A063-4CF6-BCFD-FFDC77420855}" sibTransId="{8B9F7A04-2F44-4499-8777-A6EF0EA3E755}"/>
    <dgm:cxn modelId="{61B4E9DC-0C78-4BB3-AAC8-CD1A1029914C}" srcId="{6885C74D-9E8C-4EB3-93ED-FDA36D76F002}" destId="{93BA0D67-4F11-4B35-8B60-74929B4A04E7}" srcOrd="5" destOrd="0" parTransId="{88BE4658-F371-4DFB-815D-3BD51BB45639}" sibTransId="{1239E147-94C5-40A9-81CC-B5C5AEE168C5}"/>
    <dgm:cxn modelId="{C91AADE1-E315-4B7D-BE6E-651099F6D281}" srcId="{6885C74D-9E8C-4EB3-93ED-FDA36D76F002}" destId="{43AC5602-8A28-4049-9BE4-05DE11553714}" srcOrd="4" destOrd="0" parTransId="{58A18FEB-F4E2-410A-AC97-00243C75BA83}" sibTransId="{D24221B7-28E4-42C0-ADC3-D76132D3AC7A}"/>
    <dgm:cxn modelId="{CBBDD7E9-85D7-4EAB-B01F-8FB18552823E}" srcId="{6885C74D-9E8C-4EB3-93ED-FDA36D76F002}" destId="{91CC51FF-269B-4DF4-A972-86309FEA659D}" srcOrd="6" destOrd="0" parTransId="{31602958-D7D4-4695-947D-DDA46F1D1ED1}" sibTransId="{E619B7E8-5793-47B5-99A4-9E143DBAABF4}"/>
    <dgm:cxn modelId="{09B06EFA-1CDE-6645-9A53-2BF718E634D9}" type="presOf" srcId="{DF8A6B44-F44A-4075-A4F4-4AECD4A95970}" destId="{00977357-7110-774E-AB18-1700C1E506E1}" srcOrd="0" destOrd="0" presId="urn:microsoft.com/office/officeart/2008/layout/LinedList"/>
    <dgm:cxn modelId="{2ADEEC84-AC5B-A441-88B4-F5E5090F6934}" type="presParOf" srcId="{110A2B73-15A9-1A4E-BD35-E5C0CCE314FC}" destId="{D2E2F38B-A0A8-9D46-9D2E-DA22D853281B}" srcOrd="0" destOrd="0" presId="urn:microsoft.com/office/officeart/2008/layout/LinedList"/>
    <dgm:cxn modelId="{6EEC12FD-C930-F047-9BA3-28A80C3BFE94}" type="presParOf" srcId="{110A2B73-15A9-1A4E-BD35-E5C0CCE314FC}" destId="{6E8CF124-DB14-E74B-AB73-A985EDB81208}" srcOrd="1" destOrd="0" presId="urn:microsoft.com/office/officeart/2008/layout/LinedList"/>
    <dgm:cxn modelId="{9FA8677A-C7FD-3B4E-90BC-D34CB6F8F6C3}" type="presParOf" srcId="{6E8CF124-DB14-E74B-AB73-A985EDB81208}" destId="{00977357-7110-774E-AB18-1700C1E506E1}" srcOrd="0" destOrd="0" presId="urn:microsoft.com/office/officeart/2008/layout/LinedList"/>
    <dgm:cxn modelId="{707FDB68-FDF8-AD48-96D8-F5AEF8715B82}" type="presParOf" srcId="{6E8CF124-DB14-E74B-AB73-A985EDB81208}" destId="{829E3DBE-51C4-7D4C-936D-D74F879A2968}" srcOrd="1" destOrd="0" presId="urn:microsoft.com/office/officeart/2008/layout/LinedList"/>
    <dgm:cxn modelId="{1317BA11-0ACE-DC42-AB16-AE01C343EEA3}" type="presParOf" srcId="{110A2B73-15A9-1A4E-BD35-E5C0CCE314FC}" destId="{196A099D-29DE-EA44-9E24-0FC1FC475FD7}" srcOrd="2" destOrd="0" presId="urn:microsoft.com/office/officeart/2008/layout/LinedList"/>
    <dgm:cxn modelId="{4C9C5BD4-F99A-1A43-942E-25FE2B7F3B69}" type="presParOf" srcId="{110A2B73-15A9-1A4E-BD35-E5C0CCE314FC}" destId="{5E7B0981-FA8D-3847-8601-3AE63242D8CF}" srcOrd="3" destOrd="0" presId="urn:microsoft.com/office/officeart/2008/layout/LinedList"/>
    <dgm:cxn modelId="{0DEECAAC-FF7F-FD40-AC30-744691BE55D0}" type="presParOf" srcId="{5E7B0981-FA8D-3847-8601-3AE63242D8CF}" destId="{DE6C9F1E-C245-AF41-85FC-F020F6B75813}" srcOrd="0" destOrd="0" presId="urn:microsoft.com/office/officeart/2008/layout/LinedList"/>
    <dgm:cxn modelId="{2635E870-ECBA-CE4A-984C-402D8183F7AD}" type="presParOf" srcId="{5E7B0981-FA8D-3847-8601-3AE63242D8CF}" destId="{1973CF92-2CFE-A640-9AAB-4409D46CADF1}" srcOrd="1" destOrd="0" presId="urn:microsoft.com/office/officeart/2008/layout/LinedList"/>
    <dgm:cxn modelId="{7C79FC74-5503-9A4B-8B85-5744AE1F2D3E}" type="presParOf" srcId="{110A2B73-15A9-1A4E-BD35-E5C0CCE314FC}" destId="{6232DA75-A790-D64D-9934-AEB7482DF08A}" srcOrd="4" destOrd="0" presId="urn:microsoft.com/office/officeart/2008/layout/LinedList"/>
    <dgm:cxn modelId="{62FB49AA-7B60-C54C-B298-7EFB187BF83E}" type="presParOf" srcId="{110A2B73-15A9-1A4E-BD35-E5C0CCE314FC}" destId="{A029A958-B1C0-DF47-8F77-AE8CEDF36B98}" srcOrd="5" destOrd="0" presId="urn:microsoft.com/office/officeart/2008/layout/LinedList"/>
    <dgm:cxn modelId="{D2F433DE-D7BC-C342-BD64-368488896448}" type="presParOf" srcId="{A029A958-B1C0-DF47-8F77-AE8CEDF36B98}" destId="{04922D37-6176-C84E-AF7D-7BD3F09EDD90}" srcOrd="0" destOrd="0" presId="urn:microsoft.com/office/officeart/2008/layout/LinedList"/>
    <dgm:cxn modelId="{3A238113-461E-E74D-9196-2189780997C8}" type="presParOf" srcId="{A029A958-B1C0-DF47-8F77-AE8CEDF36B98}" destId="{E02B3D6D-F4CE-D64E-9B4C-1BB6C2F7F3FB}" srcOrd="1" destOrd="0" presId="urn:microsoft.com/office/officeart/2008/layout/LinedList"/>
    <dgm:cxn modelId="{48E299EE-1454-B849-A928-DD5F2D9DE244}" type="presParOf" srcId="{110A2B73-15A9-1A4E-BD35-E5C0CCE314FC}" destId="{BEF83193-5C59-E046-970E-0299F62A4A0B}" srcOrd="6" destOrd="0" presId="urn:microsoft.com/office/officeart/2008/layout/LinedList"/>
    <dgm:cxn modelId="{A64EA514-5231-C84B-A68E-399D894A17DE}" type="presParOf" srcId="{110A2B73-15A9-1A4E-BD35-E5C0CCE314FC}" destId="{27060843-9BB7-6B4C-B09F-F05D2F2A5F78}" srcOrd="7" destOrd="0" presId="urn:microsoft.com/office/officeart/2008/layout/LinedList"/>
    <dgm:cxn modelId="{C0DA4882-28CE-8B46-B0C6-812CC9BE10AA}" type="presParOf" srcId="{27060843-9BB7-6B4C-B09F-F05D2F2A5F78}" destId="{5AD74AF2-E7C4-0048-89BA-AB3A567409D5}" srcOrd="0" destOrd="0" presId="urn:microsoft.com/office/officeart/2008/layout/LinedList"/>
    <dgm:cxn modelId="{A9198B69-3BDA-414F-89C8-133FFDE94728}" type="presParOf" srcId="{27060843-9BB7-6B4C-B09F-F05D2F2A5F78}" destId="{53FA348A-610C-E148-9AB5-A90914792E41}" srcOrd="1" destOrd="0" presId="urn:microsoft.com/office/officeart/2008/layout/LinedList"/>
    <dgm:cxn modelId="{7E581DAA-4D37-184C-9274-3175DF7184C3}" type="presParOf" srcId="{110A2B73-15A9-1A4E-BD35-E5C0CCE314FC}" destId="{C716B8A2-BBFF-BC49-89DD-B3B2A5CCE121}" srcOrd="8" destOrd="0" presId="urn:microsoft.com/office/officeart/2008/layout/LinedList"/>
    <dgm:cxn modelId="{332A4180-73CA-8E47-9103-2BE4A0E4B886}" type="presParOf" srcId="{110A2B73-15A9-1A4E-BD35-E5C0CCE314FC}" destId="{EF2F947C-58B2-0446-8F77-FEB099139A64}" srcOrd="9" destOrd="0" presId="urn:microsoft.com/office/officeart/2008/layout/LinedList"/>
    <dgm:cxn modelId="{49A2E515-C1C9-4347-B3A9-BDDBBF89454A}" type="presParOf" srcId="{EF2F947C-58B2-0446-8F77-FEB099139A64}" destId="{B5B0F028-FECF-9141-AA74-921DF0BD62C0}" srcOrd="0" destOrd="0" presId="urn:microsoft.com/office/officeart/2008/layout/LinedList"/>
    <dgm:cxn modelId="{1A23765E-C70A-3645-A9BD-6EFDC08014C2}" type="presParOf" srcId="{EF2F947C-58B2-0446-8F77-FEB099139A64}" destId="{6B2F63C3-7911-0648-8C20-201B677319F0}" srcOrd="1" destOrd="0" presId="urn:microsoft.com/office/officeart/2008/layout/LinedList"/>
    <dgm:cxn modelId="{248FE51A-1CF3-5A4D-B2EB-14D064AAF529}" type="presParOf" srcId="{110A2B73-15A9-1A4E-BD35-E5C0CCE314FC}" destId="{BD8BE89F-A48E-9A47-8E0D-0C68C56EF764}" srcOrd="10" destOrd="0" presId="urn:microsoft.com/office/officeart/2008/layout/LinedList"/>
    <dgm:cxn modelId="{159AEA63-9404-AB4C-8706-ACEFB3026C4F}" type="presParOf" srcId="{110A2B73-15A9-1A4E-BD35-E5C0CCE314FC}" destId="{F2E27342-A8F2-224F-882F-CF9D3661A64A}" srcOrd="11" destOrd="0" presId="urn:microsoft.com/office/officeart/2008/layout/LinedList"/>
    <dgm:cxn modelId="{29F81539-8A29-494A-9FD9-F4BF22B4CA86}" type="presParOf" srcId="{F2E27342-A8F2-224F-882F-CF9D3661A64A}" destId="{430B3090-E2BD-0D42-A39B-57391BB3B8C9}" srcOrd="0" destOrd="0" presId="urn:microsoft.com/office/officeart/2008/layout/LinedList"/>
    <dgm:cxn modelId="{893BFF58-7160-514C-9831-0F3B05C6479F}" type="presParOf" srcId="{F2E27342-A8F2-224F-882F-CF9D3661A64A}" destId="{97775C90-1266-AD46-AAEE-19D81CD18460}" srcOrd="1" destOrd="0" presId="urn:microsoft.com/office/officeart/2008/layout/LinedList"/>
    <dgm:cxn modelId="{B805BFCE-0614-DA4C-9BB0-51C624D16262}" type="presParOf" srcId="{110A2B73-15A9-1A4E-BD35-E5C0CCE314FC}" destId="{7AC13D9D-8E82-964A-8F42-12B1C8CCB466}" srcOrd="12" destOrd="0" presId="urn:microsoft.com/office/officeart/2008/layout/LinedList"/>
    <dgm:cxn modelId="{C8EE5BC1-B571-DE4F-9916-0003BBC901EB}" type="presParOf" srcId="{110A2B73-15A9-1A4E-BD35-E5C0CCE314FC}" destId="{A938B1F2-43CF-0249-BC1C-894CCD903E1D}" srcOrd="13" destOrd="0" presId="urn:microsoft.com/office/officeart/2008/layout/LinedList"/>
    <dgm:cxn modelId="{C42A70DE-4A57-6540-939A-17C71AAD0680}" type="presParOf" srcId="{A938B1F2-43CF-0249-BC1C-894CCD903E1D}" destId="{130C9A3C-8D4C-1E4F-A854-11661D85AC36}" srcOrd="0" destOrd="0" presId="urn:microsoft.com/office/officeart/2008/layout/LinedList"/>
    <dgm:cxn modelId="{EFA29F23-DCE2-0047-AA5A-D6FAA49FE801}" type="presParOf" srcId="{A938B1F2-43CF-0249-BC1C-894CCD903E1D}" destId="{DA196384-A0CA-F241-8200-1A5788F8D44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1C192A0-4A87-436B-B6B4-67841FFE6D4F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2457BA1-4BDA-4BF9-A160-5107198FF46D}">
      <dgm:prSet/>
      <dgm:spPr/>
      <dgm:t>
        <a:bodyPr/>
        <a:lstStyle/>
        <a:p>
          <a:r>
            <a:rPr lang="it-IT"/>
            <a:t>I ragionamenti che dipendono solo da schemi diretti sono facili o automatici. </a:t>
          </a:r>
          <a:endParaRPr lang="en-US"/>
        </a:p>
      </dgm:t>
    </dgm:pt>
    <dgm:pt modelId="{4EB93094-F9F5-4503-8A2C-AAE1775F2BB2}" type="parTrans" cxnId="{4221E90B-5F4C-430F-8541-1E826728BA45}">
      <dgm:prSet/>
      <dgm:spPr/>
      <dgm:t>
        <a:bodyPr/>
        <a:lstStyle/>
        <a:p>
          <a:endParaRPr lang="en-US"/>
        </a:p>
      </dgm:t>
    </dgm:pt>
    <dgm:pt modelId="{C7DA7018-A9EE-4C5F-8CA0-5CA5A18263CD}" type="sibTrans" cxnId="{4221E90B-5F4C-430F-8541-1E826728BA45}">
      <dgm:prSet/>
      <dgm:spPr/>
      <dgm:t>
        <a:bodyPr/>
        <a:lstStyle/>
        <a:p>
          <a:endParaRPr lang="en-US"/>
        </a:p>
      </dgm:t>
    </dgm:pt>
    <dgm:pt modelId="{EDE7A755-00AE-48BA-9E34-3C96DF30DFF9}">
      <dgm:prSet/>
      <dgm:spPr/>
      <dgm:t>
        <a:bodyPr/>
        <a:lstStyle/>
        <a:p>
          <a:r>
            <a:rPr lang="it-IT"/>
            <a:t>nella comprensione del testo scritto e parlato si attivino senza sforzo, e senza che chi li compie se ne avveda</a:t>
          </a:r>
          <a:endParaRPr lang="en-US"/>
        </a:p>
      </dgm:t>
    </dgm:pt>
    <dgm:pt modelId="{E47249EC-E12D-40E2-B00D-C0348A702A9D}" type="parTrans" cxnId="{B6078F29-1A2C-4A54-8789-90A8855B29A6}">
      <dgm:prSet/>
      <dgm:spPr/>
      <dgm:t>
        <a:bodyPr/>
        <a:lstStyle/>
        <a:p>
          <a:endParaRPr lang="en-US"/>
        </a:p>
      </dgm:t>
    </dgm:pt>
    <dgm:pt modelId="{78D52B28-C4DF-4407-A52A-46A89E511455}" type="sibTrans" cxnId="{B6078F29-1A2C-4A54-8789-90A8855B29A6}">
      <dgm:prSet/>
      <dgm:spPr/>
      <dgm:t>
        <a:bodyPr/>
        <a:lstStyle/>
        <a:p>
          <a:endParaRPr lang="en-US"/>
        </a:p>
      </dgm:t>
    </dgm:pt>
    <dgm:pt modelId="{24D65751-3148-4FE9-8E51-B80587B28C11}">
      <dgm:prSet/>
      <dgm:spPr/>
      <dgm:t>
        <a:bodyPr/>
        <a:lstStyle/>
        <a:p>
          <a:r>
            <a:rPr lang="it-IT"/>
            <a:t>La loro difficoltà dipende soprattutto dal </a:t>
          </a:r>
          <a:r>
            <a:rPr lang="it-IT" i="1"/>
            <a:t>numero di schemi coinvolti </a:t>
          </a:r>
          <a:endParaRPr lang="en-US"/>
        </a:p>
      </dgm:t>
    </dgm:pt>
    <dgm:pt modelId="{C4143DD3-B2D9-4776-ACB9-90CBBD865F55}" type="parTrans" cxnId="{A1698EAD-AEBA-465C-B5F7-AFC5CA1A941E}">
      <dgm:prSet/>
      <dgm:spPr/>
      <dgm:t>
        <a:bodyPr/>
        <a:lstStyle/>
        <a:p>
          <a:endParaRPr lang="en-US"/>
        </a:p>
      </dgm:t>
    </dgm:pt>
    <dgm:pt modelId="{25B0BF48-C72E-44F4-B704-9BB5B886705F}" type="sibTrans" cxnId="{A1698EAD-AEBA-465C-B5F7-AFC5CA1A941E}">
      <dgm:prSet/>
      <dgm:spPr/>
      <dgm:t>
        <a:bodyPr/>
        <a:lstStyle/>
        <a:p>
          <a:endParaRPr lang="en-US"/>
        </a:p>
      </dgm:t>
    </dgm:pt>
    <dgm:pt modelId="{D9DB0E25-92F5-44A5-81A9-88E3DC621754}">
      <dgm:prSet/>
      <dgm:spPr/>
      <dgm:t>
        <a:bodyPr/>
        <a:lstStyle/>
        <a:p>
          <a:r>
            <a:rPr lang="it-IT"/>
            <a:t>un ragionamento che coinvolge un solo schema diretto sarà più facile di uno che ne richiede molti</a:t>
          </a:r>
          <a:endParaRPr lang="en-US"/>
        </a:p>
      </dgm:t>
    </dgm:pt>
    <dgm:pt modelId="{EB30ED98-2684-4F6F-A7E8-9E63B17375E3}" type="parTrans" cxnId="{E0BF2C5D-6107-410E-A24C-1D3F39A5CD65}">
      <dgm:prSet/>
      <dgm:spPr/>
      <dgm:t>
        <a:bodyPr/>
        <a:lstStyle/>
        <a:p>
          <a:endParaRPr lang="en-US"/>
        </a:p>
      </dgm:t>
    </dgm:pt>
    <dgm:pt modelId="{97FF6448-2387-476F-A1AB-6EF10B013A2B}" type="sibTrans" cxnId="{E0BF2C5D-6107-410E-A24C-1D3F39A5CD65}">
      <dgm:prSet/>
      <dgm:spPr/>
      <dgm:t>
        <a:bodyPr/>
        <a:lstStyle/>
        <a:p>
          <a:endParaRPr lang="en-US"/>
        </a:p>
      </dgm:t>
    </dgm:pt>
    <dgm:pt modelId="{7C2783AC-DFDE-9549-BF99-D82F978A7078}" type="pres">
      <dgm:prSet presAssocID="{71C192A0-4A87-436B-B6B4-67841FFE6D4F}" presName="linear" presStyleCnt="0">
        <dgm:presLayoutVars>
          <dgm:animLvl val="lvl"/>
          <dgm:resizeHandles val="exact"/>
        </dgm:presLayoutVars>
      </dgm:prSet>
      <dgm:spPr/>
    </dgm:pt>
    <dgm:pt modelId="{29864DC7-9969-884C-9CDC-F69DDAE0B2E0}" type="pres">
      <dgm:prSet presAssocID="{82457BA1-4BDA-4BF9-A160-5107198FF46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5BB3906-8ECF-4F4F-BE11-A1312C44C268}" type="pres">
      <dgm:prSet presAssocID="{C7DA7018-A9EE-4C5F-8CA0-5CA5A18263CD}" presName="spacer" presStyleCnt="0"/>
      <dgm:spPr/>
    </dgm:pt>
    <dgm:pt modelId="{33ADEC78-EA4E-664E-8D20-7DB752411F12}" type="pres">
      <dgm:prSet presAssocID="{EDE7A755-00AE-48BA-9E34-3C96DF30DFF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3817B46-3BA1-874A-817E-8DF7F7FBD373}" type="pres">
      <dgm:prSet presAssocID="{78D52B28-C4DF-4407-A52A-46A89E511455}" presName="spacer" presStyleCnt="0"/>
      <dgm:spPr/>
    </dgm:pt>
    <dgm:pt modelId="{5DDE6344-7C9C-8D42-98B7-8853EF9CF93D}" type="pres">
      <dgm:prSet presAssocID="{24D65751-3148-4FE9-8E51-B80587B28C1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084FB3B-868E-714B-B352-685BB1584E9B}" type="pres">
      <dgm:prSet presAssocID="{25B0BF48-C72E-44F4-B704-9BB5B886705F}" presName="spacer" presStyleCnt="0"/>
      <dgm:spPr/>
    </dgm:pt>
    <dgm:pt modelId="{34AC8259-6F0B-5C41-9361-F539D33A482D}" type="pres">
      <dgm:prSet presAssocID="{D9DB0E25-92F5-44A5-81A9-88E3DC62175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4221E90B-5F4C-430F-8541-1E826728BA45}" srcId="{71C192A0-4A87-436B-B6B4-67841FFE6D4F}" destId="{82457BA1-4BDA-4BF9-A160-5107198FF46D}" srcOrd="0" destOrd="0" parTransId="{4EB93094-F9F5-4503-8A2C-AAE1775F2BB2}" sibTransId="{C7DA7018-A9EE-4C5F-8CA0-5CA5A18263CD}"/>
    <dgm:cxn modelId="{0CA1D80C-C310-8A42-8F79-0F2BD29B9A9F}" type="presOf" srcId="{D9DB0E25-92F5-44A5-81A9-88E3DC621754}" destId="{34AC8259-6F0B-5C41-9361-F539D33A482D}" srcOrd="0" destOrd="0" presId="urn:microsoft.com/office/officeart/2005/8/layout/vList2"/>
    <dgm:cxn modelId="{B6078F29-1A2C-4A54-8789-90A8855B29A6}" srcId="{71C192A0-4A87-436B-B6B4-67841FFE6D4F}" destId="{EDE7A755-00AE-48BA-9E34-3C96DF30DFF9}" srcOrd="1" destOrd="0" parTransId="{E47249EC-E12D-40E2-B00D-C0348A702A9D}" sibTransId="{78D52B28-C4DF-4407-A52A-46A89E511455}"/>
    <dgm:cxn modelId="{925B3E5A-AFCA-C848-B6D0-0CD1AFA8E42F}" type="presOf" srcId="{24D65751-3148-4FE9-8E51-B80587B28C11}" destId="{5DDE6344-7C9C-8D42-98B7-8853EF9CF93D}" srcOrd="0" destOrd="0" presId="urn:microsoft.com/office/officeart/2005/8/layout/vList2"/>
    <dgm:cxn modelId="{E0BF2C5D-6107-410E-A24C-1D3F39A5CD65}" srcId="{71C192A0-4A87-436B-B6B4-67841FFE6D4F}" destId="{D9DB0E25-92F5-44A5-81A9-88E3DC621754}" srcOrd="3" destOrd="0" parTransId="{EB30ED98-2684-4F6F-A7E8-9E63B17375E3}" sibTransId="{97FF6448-2387-476F-A1AB-6EF10B013A2B}"/>
    <dgm:cxn modelId="{4F676564-AACE-6D4F-8F17-3DBDA9783076}" type="presOf" srcId="{82457BA1-4BDA-4BF9-A160-5107198FF46D}" destId="{29864DC7-9969-884C-9CDC-F69DDAE0B2E0}" srcOrd="0" destOrd="0" presId="urn:microsoft.com/office/officeart/2005/8/layout/vList2"/>
    <dgm:cxn modelId="{A1698EAD-AEBA-465C-B5F7-AFC5CA1A941E}" srcId="{71C192A0-4A87-436B-B6B4-67841FFE6D4F}" destId="{24D65751-3148-4FE9-8E51-B80587B28C11}" srcOrd="2" destOrd="0" parTransId="{C4143DD3-B2D9-4776-ACB9-90CBBD865F55}" sibTransId="{25B0BF48-C72E-44F4-B704-9BB5B886705F}"/>
    <dgm:cxn modelId="{377BC7BC-D1D1-4F4A-BAC1-CD8C88ADB2A6}" type="presOf" srcId="{EDE7A755-00AE-48BA-9E34-3C96DF30DFF9}" destId="{33ADEC78-EA4E-664E-8D20-7DB752411F12}" srcOrd="0" destOrd="0" presId="urn:microsoft.com/office/officeart/2005/8/layout/vList2"/>
    <dgm:cxn modelId="{18271CDB-4031-954A-8448-5251519DA76A}" type="presOf" srcId="{71C192A0-4A87-436B-B6B4-67841FFE6D4F}" destId="{7C2783AC-DFDE-9549-BF99-D82F978A7078}" srcOrd="0" destOrd="0" presId="urn:microsoft.com/office/officeart/2005/8/layout/vList2"/>
    <dgm:cxn modelId="{CBB1472E-0446-7D44-A2E5-D436016F581E}" type="presParOf" srcId="{7C2783AC-DFDE-9549-BF99-D82F978A7078}" destId="{29864DC7-9969-884C-9CDC-F69DDAE0B2E0}" srcOrd="0" destOrd="0" presId="urn:microsoft.com/office/officeart/2005/8/layout/vList2"/>
    <dgm:cxn modelId="{A4A8B815-2C89-4443-920E-DD04187942DD}" type="presParOf" srcId="{7C2783AC-DFDE-9549-BF99-D82F978A7078}" destId="{F5BB3906-8ECF-4F4F-BE11-A1312C44C268}" srcOrd="1" destOrd="0" presId="urn:microsoft.com/office/officeart/2005/8/layout/vList2"/>
    <dgm:cxn modelId="{2FDDC95D-8163-0D45-A449-E048F4909AB9}" type="presParOf" srcId="{7C2783AC-DFDE-9549-BF99-D82F978A7078}" destId="{33ADEC78-EA4E-664E-8D20-7DB752411F12}" srcOrd="2" destOrd="0" presId="urn:microsoft.com/office/officeart/2005/8/layout/vList2"/>
    <dgm:cxn modelId="{98C23670-D9D1-A44E-A3B0-BBB309297D34}" type="presParOf" srcId="{7C2783AC-DFDE-9549-BF99-D82F978A7078}" destId="{53817B46-3BA1-874A-817E-8DF7F7FBD373}" srcOrd="3" destOrd="0" presId="urn:microsoft.com/office/officeart/2005/8/layout/vList2"/>
    <dgm:cxn modelId="{6F8F40AB-BABB-8949-8122-16399D66DED3}" type="presParOf" srcId="{7C2783AC-DFDE-9549-BF99-D82F978A7078}" destId="{5DDE6344-7C9C-8D42-98B7-8853EF9CF93D}" srcOrd="4" destOrd="0" presId="urn:microsoft.com/office/officeart/2005/8/layout/vList2"/>
    <dgm:cxn modelId="{9ABFB0F1-85BC-DA48-9144-DDF007BD69AA}" type="presParOf" srcId="{7C2783AC-DFDE-9549-BF99-D82F978A7078}" destId="{1084FB3B-868E-714B-B352-685BB1584E9B}" srcOrd="5" destOrd="0" presId="urn:microsoft.com/office/officeart/2005/8/layout/vList2"/>
    <dgm:cxn modelId="{9477534A-CB75-BE47-B721-B1062F2938E9}" type="presParOf" srcId="{7C2783AC-DFDE-9549-BF99-D82F978A7078}" destId="{34AC8259-6F0B-5C41-9361-F539D33A482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252D089-0C57-44E2-BB97-00978AD576C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D5B0F0C-5C80-468A-BE6E-A17CD8DF4E4C}">
      <dgm:prSet/>
      <dgm:spPr/>
      <dgm:t>
        <a:bodyPr/>
        <a:lstStyle/>
        <a:p>
          <a:r>
            <a:rPr lang="it-IT"/>
            <a:t>Le inferenze che richiedono schemi supposizionali sono marcatamente più difficili</a:t>
          </a:r>
          <a:endParaRPr lang="en-US"/>
        </a:p>
      </dgm:t>
    </dgm:pt>
    <dgm:pt modelId="{126EA00F-4B16-4B63-95B6-37F004217E0A}" type="parTrans" cxnId="{DA30D742-9AAE-4964-BACA-0D735F65BD53}">
      <dgm:prSet/>
      <dgm:spPr/>
      <dgm:t>
        <a:bodyPr/>
        <a:lstStyle/>
        <a:p>
          <a:endParaRPr lang="en-US"/>
        </a:p>
      </dgm:t>
    </dgm:pt>
    <dgm:pt modelId="{107597CB-A9FD-4F56-86F0-8BCE1864DF74}" type="sibTrans" cxnId="{DA30D742-9AAE-4964-BACA-0D735F65BD53}">
      <dgm:prSet/>
      <dgm:spPr/>
      <dgm:t>
        <a:bodyPr/>
        <a:lstStyle/>
        <a:p>
          <a:endParaRPr lang="en-US"/>
        </a:p>
      </dgm:t>
    </dgm:pt>
    <dgm:pt modelId="{FBA92B04-A443-407E-9D58-0843AAE5F221}">
      <dgm:prSet/>
      <dgm:spPr/>
      <dgm:t>
        <a:bodyPr/>
        <a:lstStyle/>
        <a:p>
          <a:r>
            <a:rPr lang="it-IT"/>
            <a:t>Gli schemi devono essere stati appresi</a:t>
          </a:r>
          <a:endParaRPr lang="en-US"/>
        </a:p>
      </dgm:t>
    </dgm:pt>
    <dgm:pt modelId="{A66E04E9-9D4D-456F-AEB3-033D28E8AC80}" type="parTrans" cxnId="{D34F69F9-27A8-4F40-A6EA-B34743B7E70E}">
      <dgm:prSet/>
      <dgm:spPr/>
      <dgm:t>
        <a:bodyPr/>
        <a:lstStyle/>
        <a:p>
          <a:endParaRPr lang="en-US"/>
        </a:p>
      </dgm:t>
    </dgm:pt>
    <dgm:pt modelId="{0732E3D7-13E8-4599-941C-C6D8F9794CC5}" type="sibTrans" cxnId="{D34F69F9-27A8-4F40-A6EA-B34743B7E70E}">
      <dgm:prSet/>
      <dgm:spPr/>
      <dgm:t>
        <a:bodyPr/>
        <a:lstStyle/>
        <a:p>
          <a:endParaRPr lang="en-US"/>
        </a:p>
      </dgm:t>
    </dgm:pt>
    <dgm:pt modelId="{3D829318-216B-4CA3-BD8A-FCBA2581CBBF}">
      <dgm:prSet/>
      <dgm:spPr/>
      <dgm:t>
        <a:bodyPr/>
        <a:lstStyle/>
        <a:p>
          <a:r>
            <a:rPr lang="it-IT"/>
            <a:t>Anche se appresi, devono attivarsi: si attivano di rado («bassa disponibilità»)</a:t>
          </a:r>
          <a:endParaRPr lang="en-US"/>
        </a:p>
      </dgm:t>
    </dgm:pt>
    <dgm:pt modelId="{515BDAE1-BA1C-408E-9B90-61223A4BF074}" type="parTrans" cxnId="{28F27CE3-A620-452D-A870-370CBDB83E93}">
      <dgm:prSet/>
      <dgm:spPr/>
      <dgm:t>
        <a:bodyPr/>
        <a:lstStyle/>
        <a:p>
          <a:endParaRPr lang="en-US"/>
        </a:p>
      </dgm:t>
    </dgm:pt>
    <dgm:pt modelId="{A76A41A4-EF2B-4899-AB65-D5DE7C1046DE}" type="sibTrans" cxnId="{28F27CE3-A620-452D-A870-370CBDB83E93}">
      <dgm:prSet/>
      <dgm:spPr/>
      <dgm:t>
        <a:bodyPr/>
        <a:lstStyle/>
        <a:p>
          <a:endParaRPr lang="en-US"/>
        </a:p>
      </dgm:t>
    </dgm:pt>
    <dgm:pt modelId="{5E77257F-A6EC-4A42-9DF7-D136B4117E22}">
      <dgm:prSet/>
      <dgm:spPr/>
      <dgm:t>
        <a:bodyPr/>
        <a:lstStyle/>
        <a:p>
          <a:r>
            <a:rPr lang="it-IT"/>
            <a:t>Gli schemi indiretti richiedono anche schemi diretti: il loro numero contribuisce alla difficoltà dal compito</a:t>
          </a:r>
          <a:endParaRPr lang="en-US"/>
        </a:p>
      </dgm:t>
    </dgm:pt>
    <dgm:pt modelId="{3EB4248A-B586-4C48-AC34-EC4C0E15D12C}" type="parTrans" cxnId="{2964C1E9-B7B8-44C9-97CA-6E58E4A8264D}">
      <dgm:prSet/>
      <dgm:spPr/>
      <dgm:t>
        <a:bodyPr/>
        <a:lstStyle/>
        <a:p>
          <a:endParaRPr lang="en-US"/>
        </a:p>
      </dgm:t>
    </dgm:pt>
    <dgm:pt modelId="{2392B0D1-2DFF-4C47-B335-84EFAE8D8198}" type="sibTrans" cxnId="{2964C1E9-B7B8-44C9-97CA-6E58E4A8264D}">
      <dgm:prSet/>
      <dgm:spPr/>
      <dgm:t>
        <a:bodyPr/>
        <a:lstStyle/>
        <a:p>
          <a:endParaRPr lang="en-US"/>
        </a:p>
      </dgm:t>
    </dgm:pt>
    <dgm:pt modelId="{B183ADFA-47F3-0949-87D5-EB056BC00E9C}" type="pres">
      <dgm:prSet presAssocID="{3252D089-0C57-44E2-BB97-00978AD576CF}" presName="diagram" presStyleCnt="0">
        <dgm:presLayoutVars>
          <dgm:dir/>
          <dgm:resizeHandles val="exact"/>
        </dgm:presLayoutVars>
      </dgm:prSet>
      <dgm:spPr/>
    </dgm:pt>
    <dgm:pt modelId="{2AC28513-D323-D64A-9712-2A87BCD39A80}" type="pres">
      <dgm:prSet presAssocID="{8D5B0F0C-5C80-468A-BE6E-A17CD8DF4E4C}" presName="node" presStyleLbl="node1" presStyleIdx="0" presStyleCnt="4">
        <dgm:presLayoutVars>
          <dgm:bulletEnabled val="1"/>
        </dgm:presLayoutVars>
      </dgm:prSet>
      <dgm:spPr/>
    </dgm:pt>
    <dgm:pt modelId="{49F5833C-9D93-5846-B8A6-3B877927F1C8}" type="pres">
      <dgm:prSet presAssocID="{107597CB-A9FD-4F56-86F0-8BCE1864DF74}" presName="sibTrans" presStyleCnt="0"/>
      <dgm:spPr/>
    </dgm:pt>
    <dgm:pt modelId="{E31DFB3C-DB37-F146-A217-1D172ACD4E0D}" type="pres">
      <dgm:prSet presAssocID="{FBA92B04-A443-407E-9D58-0843AAE5F221}" presName="node" presStyleLbl="node1" presStyleIdx="1" presStyleCnt="4">
        <dgm:presLayoutVars>
          <dgm:bulletEnabled val="1"/>
        </dgm:presLayoutVars>
      </dgm:prSet>
      <dgm:spPr/>
    </dgm:pt>
    <dgm:pt modelId="{B94314F0-768B-F042-9253-064BD403940A}" type="pres">
      <dgm:prSet presAssocID="{0732E3D7-13E8-4599-941C-C6D8F9794CC5}" presName="sibTrans" presStyleCnt="0"/>
      <dgm:spPr/>
    </dgm:pt>
    <dgm:pt modelId="{BA35BB96-0F17-3A43-8FE9-6D9D4392C568}" type="pres">
      <dgm:prSet presAssocID="{3D829318-216B-4CA3-BD8A-FCBA2581CBBF}" presName="node" presStyleLbl="node1" presStyleIdx="2" presStyleCnt="4">
        <dgm:presLayoutVars>
          <dgm:bulletEnabled val="1"/>
        </dgm:presLayoutVars>
      </dgm:prSet>
      <dgm:spPr/>
    </dgm:pt>
    <dgm:pt modelId="{2A496063-3A36-814E-8D99-AB37EB336D2F}" type="pres">
      <dgm:prSet presAssocID="{A76A41A4-EF2B-4899-AB65-D5DE7C1046DE}" presName="sibTrans" presStyleCnt="0"/>
      <dgm:spPr/>
    </dgm:pt>
    <dgm:pt modelId="{C0A86D8A-9276-1E46-AF46-4416E81577FB}" type="pres">
      <dgm:prSet presAssocID="{5E77257F-A6EC-4A42-9DF7-D136B4117E22}" presName="node" presStyleLbl="node1" presStyleIdx="3" presStyleCnt="4">
        <dgm:presLayoutVars>
          <dgm:bulletEnabled val="1"/>
        </dgm:presLayoutVars>
      </dgm:prSet>
      <dgm:spPr/>
    </dgm:pt>
  </dgm:ptLst>
  <dgm:cxnLst>
    <dgm:cxn modelId="{B380F907-894A-EE4B-9C9F-0C6F913F15DE}" type="presOf" srcId="{5E77257F-A6EC-4A42-9DF7-D136B4117E22}" destId="{C0A86D8A-9276-1E46-AF46-4416E81577FB}" srcOrd="0" destOrd="0" presId="urn:microsoft.com/office/officeart/2005/8/layout/default"/>
    <dgm:cxn modelId="{8F5B8428-6944-7E4B-98EB-A8FE854D26C2}" type="presOf" srcId="{3252D089-0C57-44E2-BB97-00978AD576CF}" destId="{B183ADFA-47F3-0949-87D5-EB056BC00E9C}" srcOrd="0" destOrd="0" presId="urn:microsoft.com/office/officeart/2005/8/layout/default"/>
    <dgm:cxn modelId="{DA30D742-9AAE-4964-BACA-0D735F65BD53}" srcId="{3252D089-0C57-44E2-BB97-00978AD576CF}" destId="{8D5B0F0C-5C80-468A-BE6E-A17CD8DF4E4C}" srcOrd="0" destOrd="0" parTransId="{126EA00F-4B16-4B63-95B6-37F004217E0A}" sibTransId="{107597CB-A9FD-4F56-86F0-8BCE1864DF74}"/>
    <dgm:cxn modelId="{3A19AE4D-40BD-454E-97BA-A336EE00BDB8}" type="presOf" srcId="{8D5B0F0C-5C80-468A-BE6E-A17CD8DF4E4C}" destId="{2AC28513-D323-D64A-9712-2A87BCD39A80}" srcOrd="0" destOrd="0" presId="urn:microsoft.com/office/officeart/2005/8/layout/default"/>
    <dgm:cxn modelId="{CC56F48E-9E5E-1C40-B0C7-0EDAE3BCFDA0}" type="presOf" srcId="{3D829318-216B-4CA3-BD8A-FCBA2581CBBF}" destId="{BA35BB96-0F17-3A43-8FE9-6D9D4392C568}" srcOrd="0" destOrd="0" presId="urn:microsoft.com/office/officeart/2005/8/layout/default"/>
    <dgm:cxn modelId="{6B77689F-20A8-F142-B97D-A121D6DE398D}" type="presOf" srcId="{FBA92B04-A443-407E-9D58-0843AAE5F221}" destId="{E31DFB3C-DB37-F146-A217-1D172ACD4E0D}" srcOrd="0" destOrd="0" presId="urn:microsoft.com/office/officeart/2005/8/layout/default"/>
    <dgm:cxn modelId="{28F27CE3-A620-452D-A870-370CBDB83E93}" srcId="{3252D089-0C57-44E2-BB97-00978AD576CF}" destId="{3D829318-216B-4CA3-BD8A-FCBA2581CBBF}" srcOrd="2" destOrd="0" parTransId="{515BDAE1-BA1C-408E-9B90-61223A4BF074}" sibTransId="{A76A41A4-EF2B-4899-AB65-D5DE7C1046DE}"/>
    <dgm:cxn modelId="{2964C1E9-B7B8-44C9-97CA-6E58E4A8264D}" srcId="{3252D089-0C57-44E2-BB97-00978AD576CF}" destId="{5E77257F-A6EC-4A42-9DF7-D136B4117E22}" srcOrd="3" destOrd="0" parTransId="{3EB4248A-B586-4C48-AC34-EC4C0E15D12C}" sibTransId="{2392B0D1-2DFF-4C47-B335-84EFAE8D8198}"/>
    <dgm:cxn modelId="{D34F69F9-27A8-4F40-A6EA-B34743B7E70E}" srcId="{3252D089-0C57-44E2-BB97-00978AD576CF}" destId="{FBA92B04-A443-407E-9D58-0843AAE5F221}" srcOrd="1" destOrd="0" parTransId="{A66E04E9-9D4D-456F-AEB3-033D28E8AC80}" sibTransId="{0732E3D7-13E8-4599-941C-C6D8F9794CC5}"/>
    <dgm:cxn modelId="{1A5FF804-6817-E847-843E-7F9951C5C5CD}" type="presParOf" srcId="{B183ADFA-47F3-0949-87D5-EB056BC00E9C}" destId="{2AC28513-D323-D64A-9712-2A87BCD39A80}" srcOrd="0" destOrd="0" presId="urn:microsoft.com/office/officeart/2005/8/layout/default"/>
    <dgm:cxn modelId="{E08F21ED-01B0-9F4C-ABB9-3BE525C68ABA}" type="presParOf" srcId="{B183ADFA-47F3-0949-87D5-EB056BC00E9C}" destId="{49F5833C-9D93-5846-B8A6-3B877927F1C8}" srcOrd="1" destOrd="0" presId="urn:microsoft.com/office/officeart/2005/8/layout/default"/>
    <dgm:cxn modelId="{C18EAD0F-9300-6446-BE05-D64319BF2620}" type="presParOf" srcId="{B183ADFA-47F3-0949-87D5-EB056BC00E9C}" destId="{E31DFB3C-DB37-F146-A217-1D172ACD4E0D}" srcOrd="2" destOrd="0" presId="urn:microsoft.com/office/officeart/2005/8/layout/default"/>
    <dgm:cxn modelId="{A582D350-EA5A-3246-AB03-1F5BFEBCDEA2}" type="presParOf" srcId="{B183ADFA-47F3-0949-87D5-EB056BC00E9C}" destId="{B94314F0-768B-F042-9253-064BD403940A}" srcOrd="3" destOrd="0" presId="urn:microsoft.com/office/officeart/2005/8/layout/default"/>
    <dgm:cxn modelId="{C67EAC8E-4C9D-4444-B001-ED7CE3AA9A58}" type="presParOf" srcId="{B183ADFA-47F3-0949-87D5-EB056BC00E9C}" destId="{BA35BB96-0F17-3A43-8FE9-6D9D4392C568}" srcOrd="4" destOrd="0" presId="urn:microsoft.com/office/officeart/2005/8/layout/default"/>
    <dgm:cxn modelId="{5023FD97-9F84-5A4B-A2AA-F0205F973E57}" type="presParOf" srcId="{B183ADFA-47F3-0949-87D5-EB056BC00E9C}" destId="{2A496063-3A36-814E-8D99-AB37EB336D2F}" srcOrd="5" destOrd="0" presId="urn:microsoft.com/office/officeart/2005/8/layout/default"/>
    <dgm:cxn modelId="{CF19C0E6-0194-A84F-85FE-60A8364D1F3C}" type="presParOf" srcId="{B183ADFA-47F3-0949-87D5-EB056BC00E9C}" destId="{C0A86D8A-9276-1E46-AF46-4416E81577F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D4A3F38-AE81-46F6-AAA9-4472A8FA60E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7238127-3700-4A32-B505-7EEF5150E099}">
      <dgm:prSet/>
      <dgm:spPr/>
      <dgm:t>
        <a:bodyPr/>
        <a:lstStyle/>
        <a:p>
          <a:r>
            <a:rPr lang="it-IT"/>
            <a:t>1. Premessa 1: Se piove, la strada è bagnata.</a:t>
          </a:r>
          <a:endParaRPr lang="en-US"/>
        </a:p>
      </dgm:t>
    </dgm:pt>
    <dgm:pt modelId="{0B880042-75D6-4A77-AAEB-6EB08156BCB9}" type="parTrans" cxnId="{05AA7E63-57B6-441C-8385-ECB2B590D011}">
      <dgm:prSet/>
      <dgm:spPr/>
      <dgm:t>
        <a:bodyPr/>
        <a:lstStyle/>
        <a:p>
          <a:endParaRPr lang="en-US"/>
        </a:p>
      </dgm:t>
    </dgm:pt>
    <dgm:pt modelId="{91806CBE-CEF5-4477-AD7A-850BB3FFD2AE}" type="sibTrans" cxnId="{05AA7E63-57B6-441C-8385-ECB2B590D011}">
      <dgm:prSet/>
      <dgm:spPr/>
      <dgm:t>
        <a:bodyPr/>
        <a:lstStyle/>
        <a:p>
          <a:endParaRPr lang="en-US"/>
        </a:p>
      </dgm:t>
    </dgm:pt>
    <dgm:pt modelId="{54CA6164-A3D7-4207-B939-610D09D8471A}">
      <dgm:prSet/>
      <dgm:spPr/>
      <dgm:t>
        <a:bodyPr/>
        <a:lstStyle/>
        <a:p>
          <a:r>
            <a:rPr lang="it-IT"/>
            <a:t>2. Premessa 2: Oggi la strada non è bagnata.</a:t>
          </a:r>
          <a:endParaRPr lang="en-US"/>
        </a:p>
      </dgm:t>
    </dgm:pt>
    <dgm:pt modelId="{207DFF3A-BBD7-4540-BD99-77C46E0BED13}" type="parTrans" cxnId="{2FE5D25D-9612-4809-8156-823EB1FA5E8E}">
      <dgm:prSet/>
      <dgm:spPr/>
      <dgm:t>
        <a:bodyPr/>
        <a:lstStyle/>
        <a:p>
          <a:endParaRPr lang="en-US"/>
        </a:p>
      </dgm:t>
    </dgm:pt>
    <dgm:pt modelId="{A021F338-4B4B-4CBF-ACF5-CF1A75235BD4}" type="sibTrans" cxnId="{2FE5D25D-9612-4809-8156-823EB1FA5E8E}">
      <dgm:prSet/>
      <dgm:spPr/>
      <dgm:t>
        <a:bodyPr/>
        <a:lstStyle/>
        <a:p>
          <a:endParaRPr lang="en-US"/>
        </a:p>
      </dgm:t>
    </dgm:pt>
    <dgm:pt modelId="{95D29B50-CB81-436E-8B0D-0AFDE5E6B46E}">
      <dgm:prSet/>
      <dgm:spPr/>
      <dgm:t>
        <a:bodyPr/>
        <a:lstStyle/>
        <a:p>
          <a:r>
            <a:rPr lang="it-IT"/>
            <a:t>3. Supposizione S (inizio della </a:t>
          </a:r>
          <a:r>
            <a:rPr lang="it-IT" i="1"/>
            <a:t>reductio ad absurdum</a:t>
          </a:r>
          <a:r>
            <a:rPr lang="it-IT"/>
            <a:t>): poniamo che stia piovendo.</a:t>
          </a:r>
          <a:endParaRPr lang="en-US"/>
        </a:p>
      </dgm:t>
    </dgm:pt>
    <dgm:pt modelId="{78DDE226-8B46-45CA-8526-B03FAE38EFC0}" type="parTrans" cxnId="{5FEE373D-71DE-4FC9-B62C-BAE9DF378255}">
      <dgm:prSet/>
      <dgm:spPr/>
      <dgm:t>
        <a:bodyPr/>
        <a:lstStyle/>
        <a:p>
          <a:endParaRPr lang="en-US"/>
        </a:p>
      </dgm:t>
    </dgm:pt>
    <dgm:pt modelId="{43FCC923-0DF5-456D-B1F9-97004A3DD148}" type="sibTrans" cxnId="{5FEE373D-71DE-4FC9-B62C-BAE9DF378255}">
      <dgm:prSet/>
      <dgm:spPr/>
      <dgm:t>
        <a:bodyPr/>
        <a:lstStyle/>
        <a:p>
          <a:endParaRPr lang="en-US"/>
        </a:p>
      </dgm:t>
    </dgm:pt>
    <dgm:pt modelId="{886FC204-869D-4285-891D-642CBD064D91}">
      <dgm:prSet/>
      <dgm:spPr/>
      <dgm:t>
        <a:bodyPr/>
        <a:lstStyle/>
        <a:p>
          <a:r>
            <a:rPr lang="it-IT"/>
            <a:t>4. Da S e premessa 1 segue, per MP: la strada dovrebbe essere bagnata.</a:t>
          </a:r>
          <a:endParaRPr lang="en-US"/>
        </a:p>
      </dgm:t>
    </dgm:pt>
    <dgm:pt modelId="{347E1E93-6D65-4CAB-92B2-56BB6B1C9BC9}" type="parTrans" cxnId="{974D4A5F-AAC6-4780-8444-0FF2FB69AD01}">
      <dgm:prSet/>
      <dgm:spPr/>
      <dgm:t>
        <a:bodyPr/>
        <a:lstStyle/>
        <a:p>
          <a:endParaRPr lang="en-US"/>
        </a:p>
      </dgm:t>
    </dgm:pt>
    <dgm:pt modelId="{46223313-D414-48E3-911D-B53054F5CB54}" type="sibTrans" cxnId="{974D4A5F-AAC6-4780-8444-0FF2FB69AD01}">
      <dgm:prSet/>
      <dgm:spPr/>
      <dgm:t>
        <a:bodyPr/>
        <a:lstStyle/>
        <a:p>
          <a:endParaRPr lang="en-US"/>
        </a:p>
      </dgm:t>
    </dgm:pt>
    <dgm:pt modelId="{82FF92D5-EFAA-4FF2-B590-8F2EE22E4A75}">
      <dgm:prSet/>
      <dgm:spPr/>
      <dgm:t>
        <a:bodyPr/>
        <a:lstStyle/>
        <a:p>
          <a:r>
            <a:rPr lang="it-IT"/>
            <a:t>5. Dalla conclusione 1 e da 4 segue: quindi, assumendo che piova, la strada sarebbe sia bagnata sia non bagnata, che è una contraddizione.</a:t>
          </a:r>
          <a:endParaRPr lang="en-US"/>
        </a:p>
      </dgm:t>
    </dgm:pt>
    <dgm:pt modelId="{1F98FE1F-BBC5-44DF-BABE-800B100DDEB7}" type="parTrans" cxnId="{695FCEF2-8E1D-4CA7-9699-626E80C42D38}">
      <dgm:prSet/>
      <dgm:spPr/>
      <dgm:t>
        <a:bodyPr/>
        <a:lstStyle/>
        <a:p>
          <a:endParaRPr lang="en-US"/>
        </a:p>
      </dgm:t>
    </dgm:pt>
    <dgm:pt modelId="{8BE2D11B-0FB4-44C8-BB1F-5ACE344025E4}" type="sibTrans" cxnId="{695FCEF2-8E1D-4CA7-9699-626E80C42D38}">
      <dgm:prSet/>
      <dgm:spPr/>
      <dgm:t>
        <a:bodyPr/>
        <a:lstStyle/>
        <a:p>
          <a:endParaRPr lang="en-US"/>
        </a:p>
      </dgm:t>
    </dgm:pt>
    <dgm:pt modelId="{903A7DA9-BE13-4990-86F6-D1A86C1F0D5D}">
      <dgm:prSet/>
      <dgm:spPr/>
      <dgm:t>
        <a:bodyPr/>
        <a:lstStyle/>
        <a:p>
          <a:r>
            <a:rPr lang="it-IT"/>
            <a:t>6. Conclusione della RA: se supporre che stia piovendo porta a una contraddizione, allora non piove.</a:t>
          </a:r>
          <a:endParaRPr lang="en-US"/>
        </a:p>
      </dgm:t>
    </dgm:pt>
    <dgm:pt modelId="{084A69EF-D6AD-4452-ADD3-6CCA70F2811C}" type="parTrans" cxnId="{DD5F4A70-702B-48A0-B600-7D2DA28809EC}">
      <dgm:prSet/>
      <dgm:spPr/>
      <dgm:t>
        <a:bodyPr/>
        <a:lstStyle/>
        <a:p>
          <a:endParaRPr lang="en-US"/>
        </a:p>
      </dgm:t>
    </dgm:pt>
    <dgm:pt modelId="{900FEA0D-1D7D-4154-AC3B-9FA32F3F7BDE}" type="sibTrans" cxnId="{DD5F4A70-702B-48A0-B600-7D2DA28809EC}">
      <dgm:prSet/>
      <dgm:spPr/>
      <dgm:t>
        <a:bodyPr/>
        <a:lstStyle/>
        <a:p>
          <a:endParaRPr lang="en-US"/>
        </a:p>
      </dgm:t>
    </dgm:pt>
    <dgm:pt modelId="{3D5CEAE2-8A2A-454B-A7B2-5BE67BE7B1B3}" type="pres">
      <dgm:prSet presAssocID="{2D4A3F38-AE81-46F6-AAA9-4472A8FA60EA}" presName="linear" presStyleCnt="0">
        <dgm:presLayoutVars>
          <dgm:animLvl val="lvl"/>
          <dgm:resizeHandles val="exact"/>
        </dgm:presLayoutVars>
      </dgm:prSet>
      <dgm:spPr/>
    </dgm:pt>
    <dgm:pt modelId="{84CC183E-F21B-9B42-88FC-74D33AAAE317}" type="pres">
      <dgm:prSet presAssocID="{97238127-3700-4A32-B505-7EEF5150E09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B5E68C0-79D4-604F-B815-8D71DDFFA69D}" type="pres">
      <dgm:prSet presAssocID="{91806CBE-CEF5-4477-AD7A-850BB3FFD2AE}" presName="spacer" presStyleCnt="0"/>
      <dgm:spPr/>
    </dgm:pt>
    <dgm:pt modelId="{AEACF298-0C6D-094F-BEB3-E7981BC745C2}" type="pres">
      <dgm:prSet presAssocID="{54CA6164-A3D7-4207-B939-610D09D8471A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C8E54679-B5B7-7443-A460-EE03BEB668D9}" type="pres">
      <dgm:prSet presAssocID="{A021F338-4B4B-4CBF-ACF5-CF1A75235BD4}" presName="spacer" presStyleCnt="0"/>
      <dgm:spPr/>
    </dgm:pt>
    <dgm:pt modelId="{9EACB10A-D461-FF4B-85F7-BF63054B09A2}" type="pres">
      <dgm:prSet presAssocID="{95D29B50-CB81-436E-8B0D-0AFDE5E6B46E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8714B312-B86D-4440-A200-F2DD9713ECD9}" type="pres">
      <dgm:prSet presAssocID="{43FCC923-0DF5-456D-B1F9-97004A3DD148}" presName="spacer" presStyleCnt="0"/>
      <dgm:spPr/>
    </dgm:pt>
    <dgm:pt modelId="{C579F488-397D-2F4B-A15D-268AFDB19A9A}" type="pres">
      <dgm:prSet presAssocID="{886FC204-869D-4285-891D-642CBD064D91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B789AA40-EB80-C44D-AFC9-2B988196EB22}" type="pres">
      <dgm:prSet presAssocID="{46223313-D414-48E3-911D-B53054F5CB54}" presName="spacer" presStyleCnt="0"/>
      <dgm:spPr/>
    </dgm:pt>
    <dgm:pt modelId="{40D46853-F3E2-574D-8051-B4E45825C8F0}" type="pres">
      <dgm:prSet presAssocID="{82FF92D5-EFAA-4FF2-B590-8F2EE22E4A75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05FF001-168D-5E45-8F9D-A816A2B35AF1}" type="pres">
      <dgm:prSet presAssocID="{8BE2D11B-0FB4-44C8-BB1F-5ACE344025E4}" presName="spacer" presStyleCnt="0"/>
      <dgm:spPr/>
    </dgm:pt>
    <dgm:pt modelId="{61305A85-2830-C544-89D6-59EAB7B5596D}" type="pres">
      <dgm:prSet presAssocID="{903A7DA9-BE13-4990-86F6-D1A86C1F0D5D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5FEE373D-71DE-4FC9-B62C-BAE9DF378255}" srcId="{2D4A3F38-AE81-46F6-AAA9-4472A8FA60EA}" destId="{95D29B50-CB81-436E-8B0D-0AFDE5E6B46E}" srcOrd="2" destOrd="0" parTransId="{78DDE226-8B46-45CA-8526-B03FAE38EFC0}" sibTransId="{43FCC923-0DF5-456D-B1F9-97004A3DD148}"/>
    <dgm:cxn modelId="{9A8D9842-19CF-6949-9497-F048FA4D9252}" type="presOf" srcId="{2D4A3F38-AE81-46F6-AAA9-4472A8FA60EA}" destId="{3D5CEAE2-8A2A-454B-A7B2-5BE67BE7B1B3}" srcOrd="0" destOrd="0" presId="urn:microsoft.com/office/officeart/2005/8/layout/vList2"/>
    <dgm:cxn modelId="{DF789F4C-A58D-8F40-8922-537E74D7EBF7}" type="presOf" srcId="{886FC204-869D-4285-891D-642CBD064D91}" destId="{C579F488-397D-2F4B-A15D-268AFDB19A9A}" srcOrd="0" destOrd="0" presId="urn:microsoft.com/office/officeart/2005/8/layout/vList2"/>
    <dgm:cxn modelId="{2FE5D25D-9612-4809-8156-823EB1FA5E8E}" srcId="{2D4A3F38-AE81-46F6-AAA9-4472A8FA60EA}" destId="{54CA6164-A3D7-4207-B939-610D09D8471A}" srcOrd="1" destOrd="0" parTransId="{207DFF3A-BBD7-4540-BD99-77C46E0BED13}" sibTransId="{A021F338-4B4B-4CBF-ACF5-CF1A75235BD4}"/>
    <dgm:cxn modelId="{974D4A5F-AAC6-4780-8444-0FF2FB69AD01}" srcId="{2D4A3F38-AE81-46F6-AAA9-4472A8FA60EA}" destId="{886FC204-869D-4285-891D-642CBD064D91}" srcOrd="3" destOrd="0" parTransId="{347E1E93-6D65-4CAB-92B2-56BB6B1C9BC9}" sibTransId="{46223313-D414-48E3-911D-B53054F5CB54}"/>
    <dgm:cxn modelId="{05AA7E63-57B6-441C-8385-ECB2B590D011}" srcId="{2D4A3F38-AE81-46F6-AAA9-4472A8FA60EA}" destId="{97238127-3700-4A32-B505-7EEF5150E099}" srcOrd="0" destOrd="0" parTransId="{0B880042-75D6-4A77-AAEB-6EB08156BCB9}" sibTransId="{91806CBE-CEF5-4477-AD7A-850BB3FFD2AE}"/>
    <dgm:cxn modelId="{DD5F4A70-702B-48A0-B600-7D2DA28809EC}" srcId="{2D4A3F38-AE81-46F6-AAA9-4472A8FA60EA}" destId="{903A7DA9-BE13-4990-86F6-D1A86C1F0D5D}" srcOrd="5" destOrd="0" parTransId="{084A69EF-D6AD-4452-ADD3-6CCA70F2811C}" sibTransId="{900FEA0D-1D7D-4154-AC3B-9FA32F3F7BDE}"/>
    <dgm:cxn modelId="{2A186777-42A1-E945-85AC-6A682DFF6D25}" type="presOf" srcId="{54CA6164-A3D7-4207-B939-610D09D8471A}" destId="{AEACF298-0C6D-094F-BEB3-E7981BC745C2}" srcOrd="0" destOrd="0" presId="urn:microsoft.com/office/officeart/2005/8/layout/vList2"/>
    <dgm:cxn modelId="{DDC0828B-8BAD-D144-8C3B-370B706D8557}" type="presOf" srcId="{97238127-3700-4A32-B505-7EEF5150E099}" destId="{84CC183E-F21B-9B42-88FC-74D33AAAE317}" srcOrd="0" destOrd="0" presId="urn:microsoft.com/office/officeart/2005/8/layout/vList2"/>
    <dgm:cxn modelId="{18ADD7AC-4C00-B94A-B979-C6CF791B5D89}" type="presOf" srcId="{903A7DA9-BE13-4990-86F6-D1A86C1F0D5D}" destId="{61305A85-2830-C544-89D6-59EAB7B5596D}" srcOrd="0" destOrd="0" presId="urn:microsoft.com/office/officeart/2005/8/layout/vList2"/>
    <dgm:cxn modelId="{30297DBA-DCA7-F94D-A531-9CD6689C1BF7}" type="presOf" srcId="{82FF92D5-EFAA-4FF2-B590-8F2EE22E4A75}" destId="{40D46853-F3E2-574D-8051-B4E45825C8F0}" srcOrd="0" destOrd="0" presId="urn:microsoft.com/office/officeart/2005/8/layout/vList2"/>
    <dgm:cxn modelId="{7688ACDA-AE7A-F64E-995A-0C9EC8D86B1B}" type="presOf" srcId="{95D29B50-CB81-436E-8B0D-0AFDE5E6B46E}" destId="{9EACB10A-D461-FF4B-85F7-BF63054B09A2}" srcOrd="0" destOrd="0" presId="urn:microsoft.com/office/officeart/2005/8/layout/vList2"/>
    <dgm:cxn modelId="{695FCEF2-8E1D-4CA7-9699-626E80C42D38}" srcId="{2D4A3F38-AE81-46F6-AAA9-4472A8FA60EA}" destId="{82FF92D5-EFAA-4FF2-B590-8F2EE22E4A75}" srcOrd="4" destOrd="0" parTransId="{1F98FE1F-BBC5-44DF-BABE-800B100DDEB7}" sibTransId="{8BE2D11B-0FB4-44C8-BB1F-5ACE344025E4}"/>
    <dgm:cxn modelId="{3014FEAC-4FD0-FD49-941B-C28A3BDDB750}" type="presParOf" srcId="{3D5CEAE2-8A2A-454B-A7B2-5BE67BE7B1B3}" destId="{84CC183E-F21B-9B42-88FC-74D33AAAE317}" srcOrd="0" destOrd="0" presId="urn:microsoft.com/office/officeart/2005/8/layout/vList2"/>
    <dgm:cxn modelId="{423DC4C2-620F-084C-A41A-F94A40F03CB3}" type="presParOf" srcId="{3D5CEAE2-8A2A-454B-A7B2-5BE67BE7B1B3}" destId="{CB5E68C0-79D4-604F-B815-8D71DDFFA69D}" srcOrd="1" destOrd="0" presId="urn:microsoft.com/office/officeart/2005/8/layout/vList2"/>
    <dgm:cxn modelId="{59C7C888-F9CD-4041-A444-AD6FFB16C194}" type="presParOf" srcId="{3D5CEAE2-8A2A-454B-A7B2-5BE67BE7B1B3}" destId="{AEACF298-0C6D-094F-BEB3-E7981BC745C2}" srcOrd="2" destOrd="0" presId="urn:microsoft.com/office/officeart/2005/8/layout/vList2"/>
    <dgm:cxn modelId="{C78B3AEE-D06F-944C-A0A7-3C954B055AEA}" type="presParOf" srcId="{3D5CEAE2-8A2A-454B-A7B2-5BE67BE7B1B3}" destId="{C8E54679-B5B7-7443-A460-EE03BEB668D9}" srcOrd="3" destOrd="0" presId="urn:microsoft.com/office/officeart/2005/8/layout/vList2"/>
    <dgm:cxn modelId="{C6283F44-5E95-234A-A1E3-80C9B4B753DA}" type="presParOf" srcId="{3D5CEAE2-8A2A-454B-A7B2-5BE67BE7B1B3}" destId="{9EACB10A-D461-FF4B-85F7-BF63054B09A2}" srcOrd="4" destOrd="0" presId="urn:microsoft.com/office/officeart/2005/8/layout/vList2"/>
    <dgm:cxn modelId="{386FF5C4-7C35-2E4B-8A22-62CEE1372ABC}" type="presParOf" srcId="{3D5CEAE2-8A2A-454B-A7B2-5BE67BE7B1B3}" destId="{8714B312-B86D-4440-A200-F2DD9713ECD9}" srcOrd="5" destOrd="0" presId="urn:microsoft.com/office/officeart/2005/8/layout/vList2"/>
    <dgm:cxn modelId="{14D7246F-E4DB-0D42-987F-2CE41F8BA1DB}" type="presParOf" srcId="{3D5CEAE2-8A2A-454B-A7B2-5BE67BE7B1B3}" destId="{C579F488-397D-2F4B-A15D-268AFDB19A9A}" srcOrd="6" destOrd="0" presId="urn:microsoft.com/office/officeart/2005/8/layout/vList2"/>
    <dgm:cxn modelId="{FE9D609C-072D-4F40-958C-FC4455810FB5}" type="presParOf" srcId="{3D5CEAE2-8A2A-454B-A7B2-5BE67BE7B1B3}" destId="{B789AA40-EB80-C44D-AFC9-2B988196EB22}" srcOrd="7" destOrd="0" presId="urn:microsoft.com/office/officeart/2005/8/layout/vList2"/>
    <dgm:cxn modelId="{3FE7161A-4D18-7F48-8140-98D13F28349E}" type="presParOf" srcId="{3D5CEAE2-8A2A-454B-A7B2-5BE67BE7B1B3}" destId="{40D46853-F3E2-574D-8051-B4E45825C8F0}" srcOrd="8" destOrd="0" presId="urn:microsoft.com/office/officeart/2005/8/layout/vList2"/>
    <dgm:cxn modelId="{67C2D83F-A2C4-6448-9448-6DB26523A266}" type="presParOf" srcId="{3D5CEAE2-8A2A-454B-A7B2-5BE67BE7B1B3}" destId="{205FF001-168D-5E45-8F9D-A816A2B35AF1}" srcOrd="9" destOrd="0" presId="urn:microsoft.com/office/officeart/2005/8/layout/vList2"/>
    <dgm:cxn modelId="{7F9B76B3-0323-9449-8CD9-7BB7C1AF3917}" type="presParOf" srcId="{3D5CEAE2-8A2A-454B-A7B2-5BE67BE7B1B3}" destId="{61305A85-2830-C544-89D6-59EAB7B5596D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3250B99-8D27-4391-9D4D-9345AAC5671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9033AD9-A441-454B-B1F2-090C5BA1BC16}">
      <dgm:prSet/>
      <dgm:spPr/>
      <dgm:t>
        <a:bodyPr/>
        <a:lstStyle/>
        <a:p>
          <a:r>
            <a:rPr lang="en-GB"/>
            <a:t>Il significato di ogni premessa con connettivi verofunzionali è rappresentato nella mente da una “semplificazione” della corrispondente tavola di verità. </a:t>
          </a:r>
          <a:endParaRPr lang="en-US"/>
        </a:p>
      </dgm:t>
    </dgm:pt>
    <dgm:pt modelId="{943743D6-4B38-4EFB-9186-2AAA8E715C6F}" type="parTrans" cxnId="{55B827D3-FD9A-4975-A675-AAAE5637E0AE}">
      <dgm:prSet/>
      <dgm:spPr/>
      <dgm:t>
        <a:bodyPr/>
        <a:lstStyle/>
        <a:p>
          <a:endParaRPr lang="en-US"/>
        </a:p>
      </dgm:t>
    </dgm:pt>
    <dgm:pt modelId="{B26C05D0-9C3B-4837-A088-D755648ACA18}" type="sibTrans" cxnId="{55B827D3-FD9A-4975-A675-AAAE5637E0AE}">
      <dgm:prSet/>
      <dgm:spPr/>
      <dgm:t>
        <a:bodyPr/>
        <a:lstStyle/>
        <a:p>
          <a:endParaRPr lang="en-US"/>
        </a:p>
      </dgm:t>
    </dgm:pt>
    <dgm:pt modelId="{72FC8664-E6D3-4D55-A341-39B9F869FE4F}">
      <dgm:prSet/>
      <dgm:spPr/>
      <dgm:t>
        <a:bodyPr/>
        <a:lstStyle/>
        <a:p>
          <a:r>
            <a:rPr lang="en-GB"/>
            <a:t>Ogni modello mentale è </a:t>
          </a:r>
          <a:r>
            <a:rPr lang="en-GB" b="1"/>
            <a:t>iconico</a:t>
          </a:r>
          <a:r>
            <a:rPr lang="en-GB"/>
            <a:t>: un isomorfismo alla struttura del corrispondente significato (</a:t>
          </a:r>
          <a:r>
            <a:rPr lang="en-GB" i="1"/>
            <a:t>principio di iconicità</a:t>
          </a:r>
          <a:r>
            <a:rPr lang="en-GB"/>
            <a:t>)</a:t>
          </a:r>
          <a:endParaRPr lang="en-US"/>
        </a:p>
      </dgm:t>
    </dgm:pt>
    <dgm:pt modelId="{0FF4BFFD-0CAB-452B-B9B6-29243ABAA3F0}" type="parTrans" cxnId="{BB7D7FA5-9614-4AEB-8432-7FB44667BFA1}">
      <dgm:prSet/>
      <dgm:spPr/>
      <dgm:t>
        <a:bodyPr/>
        <a:lstStyle/>
        <a:p>
          <a:endParaRPr lang="en-US"/>
        </a:p>
      </dgm:t>
    </dgm:pt>
    <dgm:pt modelId="{A13D44A6-D938-49C1-A95C-5861812CC356}" type="sibTrans" cxnId="{BB7D7FA5-9614-4AEB-8432-7FB44667BFA1}">
      <dgm:prSet/>
      <dgm:spPr/>
      <dgm:t>
        <a:bodyPr/>
        <a:lstStyle/>
        <a:p>
          <a:endParaRPr lang="en-US"/>
        </a:p>
      </dgm:t>
    </dgm:pt>
    <dgm:pt modelId="{859059BF-7283-4013-B108-E8DB4DA47633}">
      <dgm:prSet/>
      <dgm:spPr/>
      <dgm:t>
        <a:bodyPr/>
        <a:lstStyle/>
        <a:p>
          <a:r>
            <a:rPr lang="en-GB" dirty="0" err="1"/>
            <a:t>Ogni</a:t>
          </a:r>
          <a:r>
            <a:rPr lang="en-GB" dirty="0"/>
            <a:t> </a:t>
          </a:r>
          <a:r>
            <a:rPr lang="en-GB" dirty="0" err="1"/>
            <a:t>modello</a:t>
          </a:r>
          <a:r>
            <a:rPr lang="en-GB" dirty="0"/>
            <a:t> </a:t>
          </a:r>
          <a:r>
            <a:rPr lang="en-GB" dirty="0" err="1"/>
            <a:t>rappresenta</a:t>
          </a:r>
          <a:r>
            <a:rPr lang="en-GB" dirty="0"/>
            <a:t> </a:t>
          </a:r>
          <a:r>
            <a:rPr lang="en-GB" dirty="0" err="1"/>
            <a:t>una</a:t>
          </a:r>
          <a:r>
            <a:rPr lang="en-GB" dirty="0"/>
            <a:t> </a:t>
          </a:r>
          <a:r>
            <a:rPr lang="en-GB" b="1" dirty="0" err="1"/>
            <a:t>possibilità</a:t>
          </a:r>
          <a:r>
            <a:rPr lang="en-GB" dirty="0"/>
            <a:t> (</a:t>
          </a:r>
          <a:r>
            <a:rPr lang="en-GB" i="1" dirty="0"/>
            <a:t>principio di </a:t>
          </a:r>
          <a:r>
            <a:rPr lang="en-GB" i="1" dirty="0" err="1"/>
            <a:t>possibilità</a:t>
          </a:r>
          <a:r>
            <a:rPr lang="en-GB" dirty="0"/>
            <a:t>)</a:t>
          </a:r>
          <a:endParaRPr lang="en-US" dirty="0"/>
        </a:p>
      </dgm:t>
    </dgm:pt>
    <dgm:pt modelId="{417A2F5A-C7CB-4C9A-BDF8-6D100A6CBEDE}" type="parTrans" cxnId="{D8EDF398-ECC0-4920-8B3C-7E5E37C0DA2A}">
      <dgm:prSet/>
      <dgm:spPr/>
      <dgm:t>
        <a:bodyPr/>
        <a:lstStyle/>
        <a:p>
          <a:endParaRPr lang="en-US"/>
        </a:p>
      </dgm:t>
    </dgm:pt>
    <dgm:pt modelId="{492C68D4-AC50-4E9B-8016-8EED2932ED51}" type="sibTrans" cxnId="{D8EDF398-ECC0-4920-8B3C-7E5E37C0DA2A}">
      <dgm:prSet/>
      <dgm:spPr/>
      <dgm:t>
        <a:bodyPr/>
        <a:lstStyle/>
        <a:p>
          <a:endParaRPr lang="en-US"/>
        </a:p>
      </dgm:t>
    </dgm:pt>
    <dgm:pt modelId="{FCE79C4F-6178-C540-92F9-F583FB480E02}" type="pres">
      <dgm:prSet presAssocID="{A3250B99-8D27-4391-9D4D-9345AAC56711}" presName="linear" presStyleCnt="0">
        <dgm:presLayoutVars>
          <dgm:animLvl val="lvl"/>
          <dgm:resizeHandles val="exact"/>
        </dgm:presLayoutVars>
      </dgm:prSet>
      <dgm:spPr/>
    </dgm:pt>
    <dgm:pt modelId="{13DE366D-7268-9B4D-A242-4727F2F533C0}" type="pres">
      <dgm:prSet presAssocID="{09033AD9-A441-454B-B1F2-090C5BA1BC1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FDC0D4D-9C2D-544A-856A-7200FE6504D2}" type="pres">
      <dgm:prSet presAssocID="{B26C05D0-9C3B-4837-A088-D755648ACA18}" presName="spacer" presStyleCnt="0"/>
      <dgm:spPr/>
    </dgm:pt>
    <dgm:pt modelId="{28CA042B-A134-4448-97A5-3D866CDFFD2F}" type="pres">
      <dgm:prSet presAssocID="{72FC8664-E6D3-4D55-A341-39B9F869FE4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34BEDC0-DD97-BD4A-B2E5-205A19DCB448}" type="pres">
      <dgm:prSet presAssocID="{A13D44A6-D938-49C1-A95C-5861812CC356}" presName="spacer" presStyleCnt="0"/>
      <dgm:spPr/>
    </dgm:pt>
    <dgm:pt modelId="{3CC3D8E6-DC63-E241-B89C-8BC643672A5F}" type="pres">
      <dgm:prSet presAssocID="{859059BF-7283-4013-B108-E8DB4DA4763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6906F5E-BDE8-D344-844E-6FD9B46963B5}" type="presOf" srcId="{859059BF-7283-4013-B108-E8DB4DA47633}" destId="{3CC3D8E6-DC63-E241-B89C-8BC643672A5F}" srcOrd="0" destOrd="0" presId="urn:microsoft.com/office/officeart/2005/8/layout/vList2"/>
    <dgm:cxn modelId="{B9400164-997B-0944-891D-CD2E8C71199F}" type="presOf" srcId="{A3250B99-8D27-4391-9D4D-9345AAC56711}" destId="{FCE79C4F-6178-C540-92F9-F583FB480E02}" srcOrd="0" destOrd="0" presId="urn:microsoft.com/office/officeart/2005/8/layout/vList2"/>
    <dgm:cxn modelId="{D8EDF398-ECC0-4920-8B3C-7E5E37C0DA2A}" srcId="{A3250B99-8D27-4391-9D4D-9345AAC56711}" destId="{859059BF-7283-4013-B108-E8DB4DA47633}" srcOrd="2" destOrd="0" parTransId="{417A2F5A-C7CB-4C9A-BDF8-6D100A6CBEDE}" sibTransId="{492C68D4-AC50-4E9B-8016-8EED2932ED51}"/>
    <dgm:cxn modelId="{BB7D7FA5-9614-4AEB-8432-7FB44667BFA1}" srcId="{A3250B99-8D27-4391-9D4D-9345AAC56711}" destId="{72FC8664-E6D3-4D55-A341-39B9F869FE4F}" srcOrd="1" destOrd="0" parTransId="{0FF4BFFD-0CAB-452B-B9B6-29243ABAA3F0}" sibTransId="{A13D44A6-D938-49C1-A95C-5861812CC356}"/>
    <dgm:cxn modelId="{E6845CD2-83E3-5B47-BA90-216CDEAC5FCB}" type="presOf" srcId="{09033AD9-A441-454B-B1F2-090C5BA1BC16}" destId="{13DE366D-7268-9B4D-A242-4727F2F533C0}" srcOrd="0" destOrd="0" presId="urn:microsoft.com/office/officeart/2005/8/layout/vList2"/>
    <dgm:cxn modelId="{55B827D3-FD9A-4975-A675-AAAE5637E0AE}" srcId="{A3250B99-8D27-4391-9D4D-9345AAC56711}" destId="{09033AD9-A441-454B-B1F2-090C5BA1BC16}" srcOrd="0" destOrd="0" parTransId="{943743D6-4B38-4EFB-9186-2AAA8E715C6F}" sibTransId="{B26C05D0-9C3B-4837-A088-D755648ACA18}"/>
    <dgm:cxn modelId="{A195D0F5-1ADF-5741-B188-F6464882D8FF}" type="presOf" srcId="{72FC8664-E6D3-4D55-A341-39B9F869FE4F}" destId="{28CA042B-A134-4448-97A5-3D866CDFFD2F}" srcOrd="0" destOrd="0" presId="urn:microsoft.com/office/officeart/2005/8/layout/vList2"/>
    <dgm:cxn modelId="{9E9454AF-AD1E-AB4A-B5F8-28FA27627E18}" type="presParOf" srcId="{FCE79C4F-6178-C540-92F9-F583FB480E02}" destId="{13DE366D-7268-9B4D-A242-4727F2F533C0}" srcOrd="0" destOrd="0" presId="urn:microsoft.com/office/officeart/2005/8/layout/vList2"/>
    <dgm:cxn modelId="{B087D640-7D62-0049-B50F-39EAF09B7EA5}" type="presParOf" srcId="{FCE79C4F-6178-C540-92F9-F583FB480E02}" destId="{8FDC0D4D-9C2D-544A-856A-7200FE6504D2}" srcOrd="1" destOrd="0" presId="urn:microsoft.com/office/officeart/2005/8/layout/vList2"/>
    <dgm:cxn modelId="{C5CF4345-EEE5-B34B-B9AE-A3E3EEAF2729}" type="presParOf" srcId="{FCE79C4F-6178-C540-92F9-F583FB480E02}" destId="{28CA042B-A134-4448-97A5-3D866CDFFD2F}" srcOrd="2" destOrd="0" presId="urn:microsoft.com/office/officeart/2005/8/layout/vList2"/>
    <dgm:cxn modelId="{32A09425-FB17-324E-BB5C-ECECCD4CB6E5}" type="presParOf" srcId="{FCE79C4F-6178-C540-92F9-F583FB480E02}" destId="{334BEDC0-DD97-BD4A-B2E5-205A19DCB448}" srcOrd="3" destOrd="0" presId="urn:microsoft.com/office/officeart/2005/8/layout/vList2"/>
    <dgm:cxn modelId="{BEC4A95D-AB7A-FC46-9DC9-646DA54EEC86}" type="presParOf" srcId="{FCE79C4F-6178-C540-92F9-F583FB480E02}" destId="{3CC3D8E6-DC63-E241-B89C-8BC643672A5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F71933C-62C8-4805-9E38-1C4CB506D1D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2C0B0BF-9B1C-4A00-92E8-6CFE15925425}">
      <dgm:prSet/>
      <dgm:spPr/>
      <dgm:t>
        <a:bodyPr/>
        <a:lstStyle/>
        <a:p>
          <a:r>
            <a:rPr lang="en-GB"/>
            <a:t>Una rappresentazione completamente esplicita è la descrizione in forma disgiuntiva normale (par. 7.5.1.1) delle righe “V” della corrispondente tavola di verità</a:t>
          </a:r>
          <a:endParaRPr lang="en-US"/>
        </a:p>
      </dgm:t>
    </dgm:pt>
    <dgm:pt modelId="{78F107DC-57BB-4A30-9C84-8B6540A9C0D1}" type="parTrans" cxnId="{02D4E734-A990-4F9C-8050-546C9065720C}">
      <dgm:prSet/>
      <dgm:spPr/>
      <dgm:t>
        <a:bodyPr/>
        <a:lstStyle/>
        <a:p>
          <a:endParaRPr lang="en-US"/>
        </a:p>
      </dgm:t>
    </dgm:pt>
    <dgm:pt modelId="{9A289E95-0D01-4A4D-936A-CA599CDD5C2C}" type="sibTrans" cxnId="{02D4E734-A990-4F9C-8050-546C9065720C}">
      <dgm:prSet/>
      <dgm:spPr/>
      <dgm:t>
        <a:bodyPr/>
        <a:lstStyle/>
        <a:p>
          <a:endParaRPr lang="en-US"/>
        </a:p>
      </dgm:t>
    </dgm:pt>
    <dgm:pt modelId="{95651247-8D45-409B-9276-852CD0D160C0}">
      <dgm:prSet/>
      <dgm:spPr/>
      <dgm:t>
        <a:bodyPr/>
        <a:lstStyle/>
        <a:p>
          <a:r>
            <a:rPr lang="en-GB"/>
            <a:t>Esempi: </a:t>
          </a:r>
          <a:endParaRPr lang="en-US"/>
        </a:p>
      </dgm:t>
    </dgm:pt>
    <dgm:pt modelId="{E2584F91-CF02-4B22-850E-4162BEBC0637}" type="parTrans" cxnId="{F07E00F7-9A48-44F2-81F6-F37FF8656863}">
      <dgm:prSet/>
      <dgm:spPr/>
      <dgm:t>
        <a:bodyPr/>
        <a:lstStyle/>
        <a:p>
          <a:endParaRPr lang="en-US"/>
        </a:p>
      </dgm:t>
    </dgm:pt>
    <dgm:pt modelId="{53967FEC-0468-4118-80B3-B37D60DD277F}" type="sibTrans" cxnId="{F07E00F7-9A48-44F2-81F6-F37FF8656863}">
      <dgm:prSet/>
      <dgm:spPr/>
      <dgm:t>
        <a:bodyPr/>
        <a:lstStyle/>
        <a:p>
          <a:endParaRPr lang="en-US"/>
        </a:p>
      </dgm:t>
    </dgm:pt>
    <dgm:pt modelId="{70FFF2D5-058E-464B-9D9A-441C5BE31F5D}">
      <dgm:prSet/>
      <dgm:spPr/>
      <dgm:t>
        <a:bodyPr/>
        <a:lstStyle/>
        <a:p>
          <a:r>
            <a:rPr lang="en-GB"/>
            <a:t>la premessa “p o q o entrambe” corrisponde al l’insieme di modelli completamente esplicito {p¬q, ¬pq, pq}</a:t>
          </a:r>
          <a:endParaRPr lang="en-US"/>
        </a:p>
      </dgm:t>
    </dgm:pt>
    <dgm:pt modelId="{0C893772-D0DA-4A6E-82C9-E921C6D64528}" type="parTrans" cxnId="{7220D207-FDAE-4C37-8EE6-DD2ABFFDFDB1}">
      <dgm:prSet/>
      <dgm:spPr/>
      <dgm:t>
        <a:bodyPr/>
        <a:lstStyle/>
        <a:p>
          <a:endParaRPr lang="en-US"/>
        </a:p>
      </dgm:t>
    </dgm:pt>
    <dgm:pt modelId="{F18CB50F-B164-47C5-B070-6A99FDD28690}" type="sibTrans" cxnId="{7220D207-FDAE-4C37-8EE6-DD2ABFFDFDB1}">
      <dgm:prSet/>
      <dgm:spPr/>
      <dgm:t>
        <a:bodyPr/>
        <a:lstStyle/>
        <a:p>
          <a:endParaRPr lang="en-US"/>
        </a:p>
      </dgm:t>
    </dgm:pt>
    <dgm:pt modelId="{F3BC98BB-D794-492B-B327-BF1CE0E0FA9B}">
      <dgm:prSet/>
      <dgm:spPr/>
      <dgm:t>
        <a:bodyPr/>
        <a:lstStyle/>
        <a:p>
          <a:r>
            <a:rPr lang="en-GB"/>
            <a:t>La premessa “Se p allora q” corrisponde ai modelli espliciti {pq, ¬pq, ¬p ¬ q}</a:t>
          </a:r>
          <a:endParaRPr lang="en-US"/>
        </a:p>
      </dgm:t>
    </dgm:pt>
    <dgm:pt modelId="{91B9E40D-BFD6-435C-9387-EB711636594E}" type="parTrans" cxnId="{F6B04A12-3E50-48AA-82A5-66E5117E3041}">
      <dgm:prSet/>
      <dgm:spPr/>
      <dgm:t>
        <a:bodyPr/>
        <a:lstStyle/>
        <a:p>
          <a:endParaRPr lang="en-US"/>
        </a:p>
      </dgm:t>
    </dgm:pt>
    <dgm:pt modelId="{76790079-8F5F-4259-943B-0B0662151FF0}" type="sibTrans" cxnId="{F6B04A12-3E50-48AA-82A5-66E5117E3041}">
      <dgm:prSet/>
      <dgm:spPr/>
      <dgm:t>
        <a:bodyPr/>
        <a:lstStyle/>
        <a:p>
          <a:endParaRPr lang="en-US"/>
        </a:p>
      </dgm:t>
    </dgm:pt>
    <dgm:pt modelId="{0E0527E4-7865-E24D-A423-EBF7651DF067}" type="pres">
      <dgm:prSet presAssocID="{8F71933C-62C8-4805-9E38-1C4CB506D1DF}" presName="linear" presStyleCnt="0">
        <dgm:presLayoutVars>
          <dgm:animLvl val="lvl"/>
          <dgm:resizeHandles val="exact"/>
        </dgm:presLayoutVars>
      </dgm:prSet>
      <dgm:spPr/>
    </dgm:pt>
    <dgm:pt modelId="{5D40DBFD-3C8B-0748-A641-A86FD6BB9465}" type="pres">
      <dgm:prSet presAssocID="{22C0B0BF-9B1C-4A00-92E8-6CFE1592542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3D2FF1F-62CA-6446-9612-D70173B09137}" type="pres">
      <dgm:prSet presAssocID="{9A289E95-0D01-4A4D-936A-CA599CDD5C2C}" presName="spacer" presStyleCnt="0"/>
      <dgm:spPr/>
    </dgm:pt>
    <dgm:pt modelId="{59FF2ACD-4170-A94B-BD86-87684B510E92}" type="pres">
      <dgm:prSet presAssocID="{95651247-8D45-409B-9276-852CD0D160C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5692302-7BDA-6948-9FD5-2369992EF208}" type="pres">
      <dgm:prSet presAssocID="{53967FEC-0468-4118-80B3-B37D60DD277F}" presName="spacer" presStyleCnt="0"/>
      <dgm:spPr/>
    </dgm:pt>
    <dgm:pt modelId="{D644F9FB-7FF8-D44B-89B8-CDA5CDD6E81B}" type="pres">
      <dgm:prSet presAssocID="{70FFF2D5-058E-464B-9D9A-441C5BE31F5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80F4AD6-8A82-6941-8110-53C3E063F267}" type="pres">
      <dgm:prSet presAssocID="{F18CB50F-B164-47C5-B070-6A99FDD28690}" presName="spacer" presStyleCnt="0"/>
      <dgm:spPr/>
    </dgm:pt>
    <dgm:pt modelId="{534A2C1B-F9A1-8A45-B698-1D2335202E06}" type="pres">
      <dgm:prSet presAssocID="{F3BC98BB-D794-492B-B327-BF1CE0E0FA9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220D207-FDAE-4C37-8EE6-DD2ABFFDFDB1}" srcId="{8F71933C-62C8-4805-9E38-1C4CB506D1DF}" destId="{70FFF2D5-058E-464B-9D9A-441C5BE31F5D}" srcOrd="2" destOrd="0" parTransId="{0C893772-D0DA-4A6E-82C9-E921C6D64528}" sibTransId="{F18CB50F-B164-47C5-B070-6A99FDD28690}"/>
    <dgm:cxn modelId="{F6B04A12-3E50-48AA-82A5-66E5117E3041}" srcId="{8F71933C-62C8-4805-9E38-1C4CB506D1DF}" destId="{F3BC98BB-D794-492B-B327-BF1CE0E0FA9B}" srcOrd="3" destOrd="0" parTransId="{91B9E40D-BFD6-435C-9387-EB711636594E}" sibTransId="{76790079-8F5F-4259-943B-0B0662151FF0}"/>
    <dgm:cxn modelId="{361CFB27-67BC-C343-8EA1-D7192183C339}" type="presOf" srcId="{8F71933C-62C8-4805-9E38-1C4CB506D1DF}" destId="{0E0527E4-7865-E24D-A423-EBF7651DF067}" srcOrd="0" destOrd="0" presId="urn:microsoft.com/office/officeart/2005/8/layout/vList2"/>
    <dgm:cxn modelId="{02D4E734-A990-4F9C-8050-546C9065720C}" srcId="{8F71933C-62C8-4805-9E38-1C4CB506D1DF}" destId="{22C0B0BF-9B1C-4A00-92E8-6CFE15925425}" srcOrd="0" destOrd="0" parTransId="{78F107DC-57BB-4A30-9C84-8B6540A9C0D1}" sibTransId="{9A289E95-0D01-4A4D-936A-CA599CDD5C2C}"/>
    <dgm:cxn modelId="{A7EFCD53-F496-0541-AC7C-D1D3047149E7}" type="presOf" srcId="{F3BC98BB-D794-492B-B327-BF1CE0E0FA9B}" destId="{534A2C1B-F9A1-8A45-B698-1D2335202E06}" srcOrd="0" destOrd="0" presId="urn:microsoft.com/office/officeart/2005/8/layout/vList2"/>
    <dgm:cxn modelId="{D7149A82-6D5F-8545-8177-4823AD3CD486}" type="presOf" srcId="{22C0B0BF-9B1C-4A00-92E8-6CFE15925425}" destId="{5D40DBFD-3C8B-0748-A641-A86FD6BB9465}" srcOrd="0" destOrd="0" presId="urn:microsoft.com/office/officeart/2005/8/layout/vList2"/>
    <dgm:cxn modelId="{AC022C94-D869-F043-8309-CFCCC0E1FC5B}" type="presOf" srcId="{95651247-8D45-409B-9276-852CD0D160C0}" destId="{59FF2ACD-4170-A94B-BD86-87684B510E92}" srcOrd="0" destOrd="0" presId="urn:microsoft.com/office/officeart/2005/8/layout/vList2"/>
    <dgm:cxn modelId="{9D609BD5-401F-274E-BE86-AF2A900A3AFF}" type="presOf" srcId="{70FFF2D5-058E-464B-9D9A-441C5BE31F5D}" destId="{D644F9FB-7FF8-D44B-89B8-CDA5CDD6E81B}" srcOrd="0" destOrd="0" presId="urn:microsoft.com/office/officeart/2005/8/layout/vList2"/>
    <dgm:cxn modelId="{F07E00F7-9A48-44F2-81F6-F37FF8656863}" srcId="{8F71933C-62C8-4805-9E38-1C4CB506D1DF}" destId="{95651247-8D45-409B-9276-852CD0D160C0}" srcOrd="1" destOrd="0" parTransId="{E2584F91-CF02-4B22-850E-4162BEBC0637}" sibTransId="{53967FEC-0468-4118-80B3-B37D60DD277F}"/>
    <dgm:cxn modelId="{6EBF4FC6-C1CF-CF4F-B537-8E840E0D30D8}" type="presParOf" srcId="{0E0527E4-7865-E24D-A423-EBF7651DF067}" destId="{5D40DBFD-3C8B-0748-A641-A86FD6BB9465}" srcOrd="0" destOrd="0" presId="urn:microsoft.com/office/officeart/2005/8/layout/vList2"/>
    <dgm:cxn modelId="{4E58C546-1B9F-0A43-AB19-2B667CDFB967}" type="presParOf" srcId="{0E0527E4-7865-E24D-A423-EBF7651DF067}" destId="{C3D2FF1F-62CA-6446-9612-D70173B09137}" srcOrd="1" destOrd="0" presId="urn:microsoft.com/office/officeart/2005/8/layout/vList2"/>
    <dgm:cxn modelId="{567F23FA-84C8-BD4B-8061-59FC84367AA6}" type="presParOf" srcId="{0E0527E4-7865-E24D-A423-EBF7651DF067}" destId="{59FF2ACD-4170-A94B-BD86-87684B510E92}" srcOrd="2" destOrd="0" presId="urn:microsoft.com/office/officeart/2005/8/layout/vList2"/>
    <dgm:cxn modelId="{8A63C540-6C5D-114E-B529-01EB080DFA27}" type="presParOf" srcId="{0E0527E4-7865-E24D-A423-EBF7651DF067}" destId="{F5692302-7BDA-6948-9FD5-2369992EF208}" srcOrd="3" destOrd="0" presId="urn:microsoft.com/office/officeart/2005/8/layout/vList2"/>
    <dgm:cxn modelId="{7F8BEA8B-C3AB-D04A-98C9-2B405AFEABEF}" type="presParOf" srcId="{0E0527E4-7865-E24D-A423-EBF7651DF067}" destId="{D644F9FB-7FF8-D44B-89B8-CDA5CDD6E81B}" srcOrd="4" destOrd="0" presId="urn:microsoft.com/office/officeart/2005/8/layout/vList2"/>
    <dgm:cxn modelId="{491ED224-D5F4-514E-9D38-25F9552FA8BC}" type="presParOf" srcId="{0E0527E4-7865-E24D-A423-EBF7651DF067}" destId="{880F4AD6-8A82-6941-8110-53C3E063F267}" srcOrd="5" destOrd="0" presId="urn:microsoft.com/office/officeart/2005/8/layout/vList2"/>
    <dgm:cxn modelId="{01B46503-277F-1542-83D6-3AE08D6B563E}" type="presParOf" srcId="{0E0527E4-7865-E24D-A423-EBF7651DF067}" destId="{534A2C1B-F9A1-8A45-B698-1D2335202E0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4D600018-7AB7-4A8F-94CB-4C0D2B8168E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0F901D7-140B-44FA-B1CA-B7F62793CB6B}">
      <dgm:prSet/>
      <dgm:spPr/>
      <dgm:t>
        <a:bodyPr/>
        <a:lstStyle/>
        <a:p>
          <a:r>
            <a:rPr lang="en-GB"/>
            <a:t>Per andare dalla rappresentazione completamente esplicita al modello mentale, la DNF è semplificata, adattandola alle limitate capacità della memoria di lavoro</a:t>
          </a:r>
          <a:endParaRPr lang="en-US"/>
        </a:p>
      </dgm:t>
    </dgm:pt>
    <dgm:pt modelId="{9CB8BB0F-87C1-4C08-80F6-2E4577A61C87}" type="parTrans" cxnId="{B6F0F6DF-EC32-4D82-88A7-AFD1B5A51205}">
      <dgm:prSet/>
      <dgm:spPr/>
      <dgm:t>
        <a:bodyPr/>
        <a:lstStyle/>
        <a:p>
          <a:endParaRPr lang="en-US"/>
        </a:p>
      </dgm:t>
    </dgm:pt>
    <dgm:pt modelId="{B735E8A5-4426-4020-80F3-24845A4E4E24}" type="sibTrans" cxnId="{B6F0F6DF-EC32-4D82-88A7-AFD1B5A51205}">
      <dgm:prSet/>
      <dgm:spPr/>
      <dgm:t>
        <a:bodyPr/>
        <a:lstStyle/>
        <a:p>
          <a:endParaRPr lang="en-US"/>
        </a:p>
      </dgm:t>
    </dgm:pt>
    <dgm:pt modelId="{361663E3-527C-4D1F-AFD3-41C2594A0365}">
      <dgm:prSet/>
      <dgm:spPr/>
      <dgm:t>
        <a:bodyPr/>
        <a:lstStyle/>
        <a:p>
          <a:r>
            <a:rPr lang="en-GB"/>
            <a:t>le possibilità inizialmente rappresentate sono solo quelle che la premessa, esplicitamente, dichiara possibili</a:t>
          </a:r>
          <a:endParaRPr lang="en-US"/>
        </a:p>
      </dgm:t>
    </dgm:pt>
    <dgm:pt modelId="{FFE9740A-7B63-458B-ADDD-F996DB61DD1F}" type="parTrans" cxnId="{4E1470ED-9EBD-4155-9246-E2CA9FBDF9AF}">
      <dgm:prSet/>
      <dgm:spPr/>
      <dgm:t>
        <a:bodyPr/>
        <a:lstStyle/>
        <a:p>
          <a:endParaRPr lang="en-US"/>
        </a:p>
      </dgm:t>
    </dgm:pt>
    <dgm:pt modelId="{6BA08B48-E0E7-4EE7-9FCA-0292BA5E7023}" type="sibTrans" cxnId="{4E1470ED-9EBD-4155-9246-E2CA9FBDF9AF}">
      <dgm:prSet/>
      <dgm:spPr/>
      <dgm:t>
        <a:bodyPr/>
        <a:lstStyle/>
        <a:p>
          <a:endParaRPr lang="en-US"/>
        </a:p>
      </dgm:t>
    </dgm:pt>
    <dgm:pt modelId="{4B17258A-DE51-45A5-AA88-0B17400F0889}">
      <dgm:prSet/>
      <dgm:spPr/>
      <dgm:t>
        <a:bodyPr/>
        <a:lstStyle/>
        <a:p>
          <a:r>
            <a:rPr lang="en-GB"/>
            <a:t>le altre possibilità restano implicite, indicate con il simbolo “…”</a:t>
          </a:r>
          <a:endParaRPr lang="en-US"/>
        </a:p>
      </dgm:t>
    </dgm:pt>
    <dgm:pt modelId="{6E39337F-1D72-492B-8438-87AB9AB3574C}" type="parTrans" cxnId="{1C0B6333-4693-4A01-A2C1-BB489EFFF2A3}">
      <dgm:prSet/>
      <dgm:spPr/>
      <dgm:t>
        <a:bodyPr/>
        <a:lstStyle/>
        <a:p>
          <a:endParaRPr lang="en-US"/>
        </a:p>
      </dgm:t>
    </dgm:pt>
    <dgm:pt modelId="{A565BE7B-7478-4975-95B0-139F5FAFF35A}" type="sibTrans" cxnId="{1C0B6333-4693-4A01-A2C1-BB489EFFF2A3}">
      <dgm:prSet/>
      <dgm:spPr/>
      <dgm:t>
        <a:bodyPr/>
        <a:lstStyle/>
        <a:p>
          <a:endParaRPr lang="en-US"/>
        </a:p>
      </dgm:t>
    </dgm:pt>
    <dgm:pt modelId="{E7294462-93AC-4A87-A30F-DA40BB37A444}">
      <dgm:prSet/>
      <dgm:spPr/>
      <dgm:t>
        <a:bodyPr/>
        <a:lstStyle/>
        <a:p>
          <a:r>
            <a:rPr lang="en-GB"/>
            <a:t>si rappresentano solo possibilità che rendono </a:t>
          </a:r>
          <a:r>
            <a:rPr lang="en-GB" b="1"/>
            <a:t>vera</a:t>
          </a:r>
          <a:r>
            <a:rPr lang="en-GB"/>
            <a:t> la premessa, ed entro quelle solo i simboli con valore </a:t>
          </a:r>
          <a:r>
            <a:rPr lang="en-GB" b="1"/>
            <a:t>vero</a:t>
          </a:r>
          <a:r>
            <a:rPr lang="en-GB"/>
            <a:t> (</a:t>
          </a:r>
          <a:r>
            <a:rPr lang="en-GB" i="1"/>
            <a:t>principio di verità</a:t>
          </a:r>
          <a:r>
            <a:rPr lang="en-GB"/>
            <a:t>). </a:t>
          </a:r>
          <a:endParaRPr lang="en-US"/>
        </a:p>
      </dgm:t>
    </dgm:pt>
    <dgm:pt modelId="{5123362C-8D2B-460E-8DD4-51AFA50C087B}" type="parTrans" cxnId="{ECC0AB42-E40F-4783-A106-9BBC16FBBA8F}">
      <dgm:prSet/>
      <dgm:spPr/>
      <dgm:t>
        <a:bodyPr/>
        <a:lstStyle/>
        <a:p>
          <a:endParaRPr lang="en-US"/>
        </a:p>
      </dgm:t>
    </dgm:pt>
    <dgm:pt modelId="{59887E7C-EA46-428E-8007-4A7AAA5CCAC7}" type="sibTrans" cxnId="{ECC0AB42-E40F-4783-A106-9BBC16FBBA8F}">
      <dgm:prSet/>
      <dgm:spPr/>
      <dgm:t>
        <a:bodyPr/>
        <a:lstStyle/>
        <a:p>
          <a:endParaRPr lang="en-US"/>
        </a:p>
      </dgm:t>
    </dgm:pt>
    <dgm:pt modelId="{F053C5C2-3859-4A70-9DF5-D2BB266158DF}">
      <dgm:prSet/>
      <dgm:spPr/>
      <dgm:t>
        <a:bodyPr/>
        <a:lstStyle/>
        <a:p>
          <a:r>
            <a:rPr lang="en-GB"/>
            <a:t>La premessa “p o q” è quindi rappresentata dal modello mentale {p, q, …}</a:t>
          </a:r>
          <a:endParaRPr lang="en-US"/>
        </a:p>
      </dgm:t>
    </dgm:pt>
    <dgm:pt modelId="{C53DE4EC-0C29-436E-902F-0DD3533E8EE3}" type="parTrans" cxnId="{EA05C3BE-0AB6-416B-B421-E10029A3FC70}">
      <dgm:prSet/>
      <dgm:spPr/>
      <dgm:t>
        <a:bodyPr/>
        <a:lstStyle/>
        <a:p>
          <a:endParaRPr lang="en-US"/>
        </a:p>
      </dgm:t>
    </dgm:pt>
    <dgm:pt modelId="{F11E1D22-071F-4C85-81D6-F9DBB7ED24E1}" type="sibTrans" cxnId="{EA05C3BE-0AB6-416B-B421-E10029A3FC70}">
      <dgm:prSet/>
      <dgm:spPr/>
      <dgm:t>
        <a:bodyPr/>
        <a:lstStyle/>
        <a:p>
          <a:endParaRPr lang="en-US"/>
        </a:p>
      </dgm:t>
    </dgm:pt>
    <dgm:pt modelId="{9B9AF63B-B118-4AEF-8D92-113B203B8B6E}">
      <dgm:prSet/>
      <dgm:spPr/>
      <dgm:t>
        <a:bodyPr/>
        <a:lstStyle/>
        <a:p>
          <a:r>
            <a:rPr lang="en-GB"/>
            <a:t>la premessa “p o q o entrambi” dal modello mentale {p, q, pq}</a:t>
          </a:r>
          <a:endParaRPr lang="en-US"/>
        </a:p>
      </dgm:t>
    </dgm:pt>
    <dgm:pt modelId="{DC348ADA-16FA-4ACC-AFA8-48B59E9BC8FA}" type="parTrans" cxnId="{4A5B89C3-0676-4329-A5B1-D96AD8D88742}">
      <dgm:prSet/>
      <dgm:spPr/>
      <dgm:t>
        <a:bodyPr/>
        <a:lstStyle/>
        <a:p>
          <a:endParaRPr lang="en-US"/>
        </a:p>
      </dgm:t>
    </dgm:pt>
    <dgm:pt modelId="{F6A068AA-2F47-4F4E-957C-18B6C216EF19}" type="sibTrans" cxnId="{4A5B89C3-0676-4329-A5B1-D96AD8D88742}">
      <dgm:prSet/>
      <dgm:spPr/>
      <dgm:t>
        <a:bodyPr/>
        <a:lstStyle/>
        <a:p>
          <a:endParaRPr lang="en-US"/>
        </a:p>
      </dgm:t>
    </dgm:pt>
    <dgm:pt modelId="{B04882CB-AF0F-48D4-8D1F-8756A2564339}">
      <dgm:prSet/>
      <dgm:spPr/>
      <dgm:t>
        <a:bodyPr/>
        <a:lstStyle/>
        <a:p>
          <a:r>
            <a:rPr lang="en-GB"/>
            <a:t>entrambi parsimoniosi rispetto alla rappresentazione totalmente esplicita.</a:t>
          </a:r>
          <a:endParaRPr lang="en-US"/>
        </a:p>
      </dgm:t>
    </dgm:pt>
    <dgm:pt modelId="{057435F5-AA96-4C54-A993-8F317F11CA93}" type="parTrans" cxnId="{8BF81DFA-1DA3-49E8-8410-CE4452C48DD3}">
      <dgm:prSet/>
      <dgm:spPr/>
      <dgm:t>
        <a:bodyPr/>
        <a:lstStyle/>
        <a:p>
          <a:endParaRPr lang="en-US"/>
        </a:p>
      </dgm:t>
    </dgm:pt>
    <dgm:pt modelId="{471BF381-97EE-4B85-B58A-9985CFA70B30}" type="sibTrans" cxnId="{8BF81DFA-1DA3-49E8-8410-CE4452C48DD3}">
      <dgm:prSet/>
      <dgm:spPr/>
      <dgm:t>
        <a:bodyPr/>
        <a:lstStyle/>
        <a:p>
          <a:endParaRPr lang="en-US"/>
        </a:p>
      </dgm:t>
    </dgm:pt>
    <dgm:pt modelId="{E6504D23-96A4-EF40-A68C-68162CB874C9}" type="pres">
      <dgm:prSet presAssocID="{4D600018-7AB7-4A8F-94CB-4C0D2B8168E9}" presName="linear" presStyleCnt="0">
        <dgm:presLayoutVars>
          <dgm:animLvl val="lvl"/>
          <dgm:resizeHandles val="exact"/>
        </dgm:presLayoutVars>
      </dgm:prSet>
      <dgm:spPr/>
    </dgm:pt>
    <dgm:pt modelId="{276BDE5E-EDD1-0F44-AB67-FEABE103B473}" type="pres">
      <dgm:prSet presAssocID="{C0F901D7-140B-44FA-B1CA-B7F62793CB6B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F5AF732D-B07E-E94A-B359-6FCC79211F65}" type="pres">
      <dgm:prSet presAssocID="{B735E8A5-4426-4020-80F3-24845A4E4E24}" presName="spacer" presStyleCnt="0"/>
      <dgm:spPr/>
    </dgm:pt>
    <dgm:pt modelId="{0424AE7E-1D14-B448-B78B-4B3F623DA62F}" type="pres">
      <dgm:prSet presAssocID="{361663E3-527C-4D1F-AFD3-41C2594A0365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80C49AAB-1DE2-1B4F-90E6-1FF3A08EA8FF}" type="pres">
      <dgm:prSet presAssocID="{6BA08B48-E0E7-4EE7-9FCA-0292BA5E7023}" presName="spacer" presStyleCnt="0"/>
      <dgm:spPr/>
    </dgm:pt>
    <dgm:pt modelId="{3E2BF56A-DDD8-1F44-8521-B19189786B36}" type="pres">
      <dgm:prSet presAssocID="{4B17258A-DE51-45A5-AA88-0B17400F0889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475E0675-4094-5146-9EAF-A0DD3C64A0EE}" type="pres">
      <dgm:prSet presAssocID="{A565BE7B-7478-4975-95B0-139F5FAFF35A}" presName="spacer" presStyleCnt="0"/>
      <dgm:spPr/>
    </dgm:pt>
    <dgm:pt modelId="{7754C36E-D29E-A245-956F-33016ECC5601}" type="pres">
      <dgm:prSet presAssocID="{E7294462-93AC-4A87-A30F-DA40BB37A444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C966FB0B-3806-7447-9A90-F2439D910741}" type="pres">
      <dgm:prSet presAssocID="{59887E7C-EA46-428E-8007-4A7AAA5CCAC7}" presName="spacer" presStyleCnt="0"/>
      <dgm:spPr/>
    </dgm:pt>
    <dgm:pt modelId="{026BE387-E5AC-B749-BD22-12B859BA8C20}" type="pres">
      <dgm:prSet presAssocID="{F053C5C2-3859-4A70-9DF5-D2BB266158DF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0A73A312-FC33-224F-9A34-48B8FE67EEEA}" type="pres">
      <dgm:prSet presAssocID="{F11E1D22-071F-4C85-81D6-F9DBB7ED24E1}" presName="spacer" presStyleCnt="0"/>
      <dgm:spPr/>
    </dgm:pt>
    <dgm:pt modelId="{D04D0097-E323-3749-9F2A-7165F980DEF1}" type="pres">
      <dgm:prSet presAssocID="{9B9AF63B-B118-4AEF-8D92-113B203B8B6E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82D3B446-362F-E64B-B126-6B5F2800690F}" type="pres">
      <dgm:prSet presAssocID="{F6A068AA-2F47-4F4E-957C-18B6C216EF19}" presName="spacer" presStyleCnt="0"/>
      <dgm:spPr/>
    </dgm:pt>
    <dgm:pt modelId="{99B7767E-AD31-E440-BF4B-4FEB80EEC49C}" type="pres">
      <dgm:prSet presAssocID="{B04882CB-AF0F-48D4-8D1F-8756A2564339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7A40520F-461D-384C-9408-C7245062C2D9}" type="presOf" srcId="{9B9AF63B-B118-4AEF-8D92-113B203B8B6E}" destId="{D04D0097-E323-3749-9F2A-7165F980DEF1}" srcOrd="0" destOrd="0" presId="urn:microsoft.com/office/officeart/2005/8/layout/vList2"/>
    <dgm:cxn modelId="{D537D62C-1E8F-F94E-A08A-61E742D5B3B7}" type="presOf" srcId="{B04882CB-AF0F-48D4-8D1F-8756A2564339}" destId="{99B7767E-AD31-E440-BF4B-4FEB80EEC49C}" srcOrd="0" destOrd="0" presId="urn:microsoft.com/office/officeart/2005/8/layout/vList2"/>
    <dgm:cxn modelId="{1C0B6333-4693-4A01-A2C1-BB489EFFF2A3}" srcId="{4D600018-7AB7-4A8F-94CB-4C0D2B8168E9}" destId="{4B17258A-DE51-45A5-AA88-0B17400F0889}" srcOrd="2" destOrd="0" parTransId="{6E39337F-1D72-492B-8438-87AB9AB3574C}" sibTransId="{A565BE7B-7478-4975-95B0-139F5FAFF35A}"/>
    <dgm:cxn modelId="{D7EF9633-79F0-214D-9CFB-069056A9E38A}" type="presOf" srcId="{361663E3-527C-4D1F-AFD3-41C2594A0365}" destId="{0424AE7E-1D14-B448-B78B-4B3F623DA62F}" srcOrd="0" destOrd="0" presId="urn:microsoft.com/office/officeart/2005/8/layout/vList2"/>
    <dgm:cxn modelId="{ECC0AB42-E40F-4783-A106-9BBC16FBBA8F}" srcId="{4D600018-7AB7-4A8F-94CB-4C0D2B8168E9}" destId="{E7294462-93AC-4A87-A30F-DA40BB37A444}" srcOrd="3" destOrd="0" parTransId="{5123362C-8D2B-460E-8DD4-51AFA50C087B}" sibTransId="{59887E7C-EA46-428E-8007-4A7AAA5CCAC7}"/>
    <dgm:cxn modelId="{4D4E0B4B-3D0F-6E4C-8492-BE8460342E58}" type="presOf" srcId="{F053C5C2-3859-4A70-9DF5-D2BB266158DF}" destId="{026BE387-E5AC-B749-BD22-12B859BA8C20}" srcOrd="0" destOrd="0" presId="urn:microsoft.com/office/officeart/2005/8/layout/vList2"/>
    <dgm:cxn modelId="{6BEDFC51-0632-3848-BB68-3FF13E1FF6D7}" type="presOf" srcId="{C0F901D7-140B-44FA-B1CA-B7F62793CB6B}" destId="{276BDE5E-EDD1-0F44-AB67-FEABE103B473}" srcOrd="0" destOrd="0" presId="urn:microsoft.com/office/officeart/2005/8/layout/vList2"/>
    <dgm:cxn modelId="{82E76079-1788-F847-AAE5-C35116BF5A16}" type="presOf" srcId="{E7294462-93AC-4A87-A30F-DA40BB37A444}" destId="{7754C36E-D29E-A245-956F-33016ECC5601}" srcOrd="0" destOrd="0" presId="urn:microsoft.com/office/officeart/2005/8/layout/vList2"/>
    <dgm:cxn modelId="{E59F5781-EFB4-8E44-8E2A-434FCCA879F8}" type="presOf" srcId="{4D600018-7AB7-4A8F-94CB-4C0D2B8168E9}" destId="{E6504D23-96A4-EF40-A68C-68162CB874C9}" srcOrd="0" destOrd="0" presId="urn:microsoft.com/office/officeart/2005/8/layout/vList2"/>
    <dgm:cxn modelId="{EA05C3BE-0AB6-416B-B421-E10029A3FC70}" srcId="{4D600018-7AB7-4A8F-94CB-4C0D2B8168E9}" destId="{F053C5C2-3859-4A70-9DF5-D2BB266158DF}" srcOrd="4" destOrd="0" parTransId="{C53DE4EC-0C29-436E-902F-0DD3533E8EE3}" sibTransId="{F11E1D22-071F-4C85-81D6-F9DBB7ED24E1}"/>
    <dgm:cxn modelId="{4A5B89C3-0676-4329-A5B1-D96AD8D88742}" srcId="{4D600018-7AB7-4A8F-94CB-4C0D2B8168E9}" destId="{9B9AF63B-B118-4AEF-8D92-113B203B8B6E}" srcOrd="5" destOrd="0" parTransId="{DC348ADA-16FA-4ACC-AFA8-48B59E9BC8FA}" sibTransId="{F6A068AA-2F47-4F4E-957C-18B6C216EF19}"/>
    <dgm:cxn modelId="{B6F0F6DF-EC32-4D82-88A7-AFD1B5A51205}" srcId="{4D600018-7AB7-4A8F-94CB-4C0D2B8168E9}" destId="{C0F901D7-140B-44FA-B1CA-B7F62793CB6B}" srcOrd="0" destOrd="0" parTransId="{9CB8BB0F-87C1-4C08-80F6-2E4577A61C87}" sibTransId="{B735E8A5-4426-4020-80F3-24845A4E4E24}"/>
    <dgm:cxn modelId="{4E1470ED-9EBD-4155-9246-E2CA9FBDF9AF}" srcId="{4D600018-7AB7-4A8F-94CB-4C0D2B8168E9}" destId="{361663E3-527C-4D1F-AFD3-41C2594A0365}" srcOrd="1" destOrd="0" parTransId="{FFE9740A-7B63-458B-ADDD-F996DB61DD1F}" sibTransId="{6BA08B48-E0E7-4EE7-9FCA-0292BA5E7023}"/>
    <dgm:cxn modelId="{1CB970EF-88E4-C947-B06F-D095AAC8FB85}" type="presOf" srcId="{4B17258A-DE51-45A5-AA88-0B17400F0889}" destId="{3E2BF56A-DDD8-1F44-8521-B19189786B36}" srcOrd="0" destOrd="0" presId="urn:microsoft.com/office/officeart/2005/8/layout/vList2"/>
    <dgm:cxn modelId="{8BF81DFA-1DA3-49E8-8410-CE4452C48DD3}" srcId="{4D600018-7AB7-4A8F-94CB-4C0D2B8168E9}" destId="{B04882CB-AF0F-48D4-8D1F-8756A2564339}" srcOrd="6" destOrd="0" parTransId="{057435F5-AA96-4C54-A993-8F317F11CA93}" sibTransId="{471BF381-97EE-4B85-B58A-9985CFA70B30}"/>
    <dgm:cxn modelId="{22E41C4A-D5AF-B84F-92F6-E5D1D0819E72}" type="presParOf" srcId="{E6504D23-96A4-EF40-A68C-68162CB874C9}" destId="{276BDE5E-EDD1-0F44-AB67-FEABE103B473}" srcOrd="0" destOrd="0" presId="urn:microsoft.com/office/officeart/2005/8/layout/vList2"/>
    <dgm:cxn modelId="{EFFAEED8-A2F9-D843-9A00-7BFCD70E3D49}" type="presParOf" srcId="{E6504D23-96A4-EF40-A68C-68162CB874C9}" destId="{F5AF732D-B07E-E94A-B359-6FCC79211F65}" srcOrd="1" destOrd="0" presId="urn:microsoft.com/office/officeart/2005/8/layout/vList2"/>
    <dgm:cxn modelId="{1D87BEB8-E018-8644-9964-51219B50CC83}" type="presParOf" srcId="{E6504D23-96A4-EF40-A68C-68162CB874C9}" destId="{0424AE7E-1D14-B448-B78B-4B3F623DA62F}" srcOrd="2" destOrd="0" presId="urn:microsoft.com/office/officeart/2005/8/layout/vList2"/>
    <dgm:cxn modelId="{5EA1A514-33E0-5F45-A589-51DA283B524B}" type="presParOf" srcId="{E6504D23-96A4-EF40-A68C-68162CB874C9}" destId="{80C49AAB-1DE2-1B4F-90E6-1FF3A08EA8FF}" srcOrd="3" destOrd="0" presId="urn:microsoft.com/office/officeart/2005/8/layout/vList2"/>
    <dgm:cxn modelId="{2D90F56C-683C-0B46-8AB1-132954CA2891}" type="presParOf" srcId="{E6504D23-96A4-EF40-A68C-68162CB874C9}" destId="{3E2BF56A-DDD8-1F44-8521-B19189786B36}" srcOrd="4" destOrd="0" presId="urn:microsoft.com/office/officeart/2005/8/layout/vList2"/>
    <dgm:cxn modelId="{95940ADB-4055-894C-8B05-07D52B22A569}" type="presParOf" srcId="{E6504D23-96A4-EF40-A68C-68162CB874C9}" destId="{475E0675-4094-5146-9EAF-A0DD3C64A0EE}" srcOrd="5" destOrd="0" presId="urn:microsoft.com/office/officeart/2005/8/layout/vList2"/>
    <dgm:cxn modelId="{2590D381-36BE-C440-BA03-E244E997F390}" type="presParOf" srcId="{E6504D23-96A4-EF40-A68C-68162CB874C9}" destId="{7754C36E-D29E-A245-956F-33016ECC5601}" srcOrd="6" destOrd="0" presId="urn:microsoft.com/office/officeart/2005/8/layout/vList2"/>
    <dgm:cxn modelId="{45596F1C-9827-FD49-8521-98ED85C30C02}" type="presParOf" srcId="{E6504D23-96A4-EF40-A68C-68162CB874C9}" destId="{C966FB0B-3806-7447-9A90-F2439D910741}" srcOrd="7" destOrd="0" presId="urn:microsoft.com/office/officeart/2005/8/layout/vList2"/>
    <dgm:cxn modelId="{A043F23C-BA73-E04C-829F-CECF8E12E0C5}" type="presParOf" srcId="{E6504D23-96A4-EF40-A68C-68162CB874C9}" destId="{026BE387-E5AC-B749-BD22-12B859BA8C20}" srcOrd="8" destOrd="0" presId="urn:microsoft.com/office/officeart/2005/8/layout/vList2"/>
    <dgm:cxn modelId="{30AA469C-9198-F84F-A298-40BFED93E28A}" type="presParOf" srcId="{E6504D23-96A4-EF40-A68C-68162CB874C9}" destId="{0A73A312-FC33-224F-9A34-48B8FE67EEEA}" srcOrd="9" destOrd="0" presId="urn:microsoft.com/office/officeart/2005/8/layout/vList2"/>
    <dgm:cxn modelId="{71427641-9903-0F4C-9572-6EDF0721FEFA}" type="presParOf" srcId="{E6504D23-96A4-EF40-A68C-68162CB874C9}" destId="{D04D0097-E323-3749-9F2A-7165F980DEF1}" srcOrd="10" destOrd="0" presId="urn:microsoft.com/office/officeart/2005/8/layout/vList2"/>
    <dgm:cxn modelId="{C3770BEA-64A3-F24E-8E7A-3CFD86CE21FD}" type="presParOf" srcId="{E6504D23-96A4-EF40-A68C-68162CB874C9}" destId="{82D3B446-362F-E64B-B126-6B5F2800690F}" srcOrd="11" destOrd="0" presId="urn:microsoft.com/office/officeart/2005/8/layout/vList2"/>
    <dgm:cxn modelId="{0BC0F042-CC8B-B54C-9D57-03ED054C7D57}" type="presParOf" srcId="{E6504D23-96A4-EF40-A68C-68162CB874C9}" destId="{99B7767E-AD31-E440-BF4B-4FEB80EEC49C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8F155A6-7A1D-4EF6-8B1A-87B60702C5B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C42A60B-2958-4A80-8C85-EB79F2813F72}">
      <dgm:prSet/>
      <dgm:spPr/>
      <dgm:t>
        <a:bodyPr/>
        <a:lstStyle/>
        <a:p>
          <a:r>
            <a:rPr lang="en-GB"/>
            <a:t>il ragionamento consiste nell’integrare i modelli mentali di tutte le premesse, costruendo una rappresentazione iniziale del problema (</a:t>
          </a:r>
          <a:r>
            <a:rPr lang="en-GB" i="1"/>
            <a:t>fase di integrazione</a:t>
          </a:r>
          <a:r>
            <a:rPr lang="en-GB"/>
            <a:t>)</a:t>
          </a:r>
          <a:endParaRPr lang="en-US"/>
        </a:p>
      </dgm:t>
    </dgm:pt>
    <dgm:pt modelId="{AF4BD9F3-61DD-437A-AB92-6891A2BD5C4D}" type="parTrans" cxnId="{A5ADD84C-84B8-41C9-B824-0E7B0EDA0D46}">
      <dgm:prSet/>
      <dgm:spPr/>
      <dgm:t>
        <a:bodyPr/>
        <a:lstStyle/>
        <a:p>
          <a:endParaRPr lang="en-US"/>
        </a:p>
      </dgm:t>
    </dgm:pt>
    <dgm:pt modelId="{D946DA86-E8A3-4EB2-80DD-2E18C0798070}" type="sibTrans" cxnId="{A5ADD84C-84B8-41C9-B824-0E7B0EDA0D46}">
      <dgm:prSet/>
      <dgm:spPr/>
      <dgm:t>
        <a:bodyPr/>
        <a:lstStyle/>
        <a:p>
          <a:endParaRPr lang="en-US"/>
        </a:p>
      </dgm:t>
    </dgm:pt>
    <dgm:pt modelId="{6DE85FA8-E59B-40C8-BC6F-4D45A0EF5411}">
      <dgm:prSet/>
      <dgm:spPr/>
      <dgm:t>
        <a:bodyPr/>
        <a:lstStyle/>
        <a:p>
          <a:r>
            <a:rPr lang="en-GB"/>
            <a:t>Nell’integrare le premesse, i modelli tra loro contraddittori si cancellano a vicenda</a:t>
          </a:r>
          <a:endParaRPr lang="en-US"/>
        </a:p>
      </dgm:t>
    </dgm:pt>
    <dgm:pt modelId="{4D9C557A-F082-4BAA-A076-5E811BA697C6}" type="parTrans" cxnId="{79301A73-A150-4F62-AE4B-E5DBC54A7D5D}">
      <dgm:prSet/>
      <dgm:spPr/>
      <dgm:t>
        <a:bodyPr/>
        <a:lstStyle/>
        <a:p>
          <a:endParaRPr lang="en-US"/>
        </a:p>
      </dgm:t>
    </dgm:pt>
    <dgm:pt modelId="{23CC92FB-E9B0-44EB-AE1D-DB8FB4C4AFEC}" type="sibTrans" cxnId="{79301A73-A150-4F62-AE4B-E5DBC54A7D5D}">
      <dgm:prSet/>
      <dgm:spPr/>
      <dgm:t>
        <a:bodyPr/>
        <a:lstStyle/>
        <a:p>
          <a:endParaRPr lang="en-US"/>
        </a:p>
      </dgm:t>
    </dgm:pt>
    <dgm:pt modelId="{D0363630-D0B1-4CAF-9BD8-60FFFB4F1E2E}">
      <dgm:prSet/>
      <dgm:spPr/>
      <dgm:t>
        <a:bodyPr/>
        <a:lstStyle/>
        <a:p>
          <a:r>
            <a:rPr lang="en-GB"/>
            <a:t>Esempio, DS:</a:t>
          </a:r>
          <a:endParaRPr lang="en-US"/>
        </a:p>
      </dgm:t>
    </dgm:pt>
    <dgm:pt modelId="{F7B364BF-F1F9-4E38-84B4-8BED06923251}" type="parTrans" cxnId="{C9BD992C-AB8C-43E5-AAE7-A23DA8486CD3}">
      <dgm:prSet/>
      <dgm:spPr/>
      <dgm:t>
        <a:bodyPr/>
        <a:lstStyle/>
        <a:p>
          <a:endParaRPr lang="en-US"/>
        </a:p>
      </dgm:t>
    </dgm:pt>
    <dgm:pt modelId="{58EBEC10-AA50-47F9-A28D-52B9CAC77294}" type="sibTrans" cxnId="{C9BD992C-AB8C-43E5-AAE7-A23DA8486CD3}">
      <dgm:prSet/>
      <dgm:spPr/>
      <dgm:t>
        <a:bodyPr/>
        <a:lstStyle/>
        <a:p>
          <a:endParaRPr lang="en-US"/>
        </a:p>
      </dgm:t>
    </dgm:pt>
    <dgm:pt modelId="{2BA69114-31FE-4ACC-8B99-F4BC8E85A5BB}">
      <dgm:prSet/>
      <dgm:spPr/>
      <dgm:t>
        <a:bodyPr/>
        <a:lstStyle/>
        <a:p>
          <a:r>
            <a:rPr lang="en-GB"/>
            <a:t>Premessa 1: p ∨ q</a:t>
          </a:r>
          <a:endParaRPr lang="en-US"/>
        </a:p>
      </dgm:t>
    </dgm:pt>
    <dgm:pt modelId="{28CCDACD-52F2-49AE-823C-CD2D43AFFA1A}" type="parTrans" cxnId="{23015EE0-8581-48C9-A4B7-C5565C6C65A2}">
      <dgm:prSet/>
      <dgm:spPr/>
      <dgm:t>
        <a:bodyPr/>
        <a:lstStyle/>
        <a:p>
          <a:endParaRPr lang="en-US"/>
        </a:p>
      </dgm:t>
    </dgm:pt>
    <dgm:pt modelId="{1E25BECF-2731-4FF9-8B78-041AA9749F73}" type="sibTrans" cxnId="{23015EE0-8581-48C9-A4B7-C5565C6C65A2}">
      <dgm:prSet/>
      <dgm:spPr/>
      <dgm:t>
        <a:bodyPr/>
        <a:lstStyle/>
        <a:p>
          <a:endParaRPr lang="en-US"/>
        </a:p>
      </dgm:t>
    </dgm:pt>
    <dgm:pt modelId="{2E7533ED-9D50-4BAC-A8D4-CB2708DB2408}">
      <dgm:prSet/>
      <dgm:spPr/>
      <dgm:t>
        <a:bodyPr/>
        <a:lstStyle/>
        <a:p>
          <a:r>
            <a:rPr lang="en-GB"/>
            <a:t>Premessa 2: ¬q</a:t>
          </a:r>
          <a:endParaRPr lang="en-US"/>
        </a:p>
      </dgm:t>
    </dgm:pt>
    <dgm:pt modelId="{8EC73DA3-98B6-40BC-8573-0940CE72560C}" type="parTrans" cxnId="{CC0A22B3-0E10-4076-B12F-8656D4F3F1CF}">
      <dgm:prSet/>
      <dgm:spPr/>
      <dgm:t>
        <a:bodyPr/>
        <a:lstStyle/>
        <a:p>
          <a:endParaRPr lang="en-US"/>
        </a:p>
      </dgm:t>
    </dgm:pt>
    <dgm:pt modelId="{FF4C1EC9-5F52-425E-A1A0-B991E09C9A3A}" type="sibTrans" cxnId="{CC0A22B3-0E10-4076-B12F-8656D4F3F1CF}">
      <dgm:prSet/>
      <dgm:spPr/>
      <dgm:t>
        <a:bodyPr/>
        <a:lstStyle/>
        <a:p>
          <a:endParaRPr lang="en-US"/>
        </a:p>
      </dgm:t>
    </dgm:pt>
    <dgm:pt modelId="{D385A121-F192-4EBC-97B4-53266C1B64FC}">
      <dgm:prSet/>
      <dgm:spPr/>
      <dgm:t>
        <a:bodyPr/>
        <a:lstStyle/>
        <a:p>
          <a:r>
            <a:rPr lang="en-GB"/>
            <a:t>a. modello iniziale della premessa 1: {p, q, pq};</a:t>
          </a:r>
          <a:endParaRPr lang="en-US"/>
        </a:p>
      </dgm:t>
    </dgm:pt>
    <dgm:pt modelId="{0F6C2A33-3FCE-4B58-8D3A-6246DC121A78}" type="parTrans" cxnId="{ED289741-CC6D-4862-8147-3E31A5038920}">
      <dgm:prSet/>
      <dgm:spPr/>
      <dgm:t>
        <a:bodyPr/>
        <a:lstStyle/>
        <a:p>
          <a:endParaRPr lang="en-US"/>
        </a:p>
      </dgm:t>
    </dgm:pt>
    <dgm:pt modelId="{2FDDA140-47EC-41BF-BEAA-EF07A558A581}" type="sibTrans" cxnId="{ED289741-CC6D-4862-8147-3E31A5038920}">
      <dgm:prSet/>
      <dgm:spPr/>
      <dgm:t>
        <a:bodyPr/>
        <a:lstStyle/>
        <a:p>
          <a:endParaRPr lang="en-US"/>
        </a:p>
      </dgm:t>
    </dgm:pt>
    <dgm:pt modelId="{4EB171C2-5119-45AA-BC60-B7565F60001E}">
      <dgm:prSet/>
      <dgm:spPr/>
      <dgm:t>
        <a:bodyPr/>
        <a:lstStyle/>
        <a:p>
          <a:r>
            <a:rPr lang="en-GB"/>
            <a:t>b. integrazione della premessa 2 nel modello della 1, tramite somma dei modelli: il risultato è {p} (la premessa ¬q è contraddittoriq sia con la possibilità q, sia la possibilità pq, e le cancella)</a:t>
          </a:r>
          <a:endParaRPr lang="en-US"/>
        </a:p>
      </dgm:t>
    </dgm:pt>
    <dgm:pt modelId="{04A2C6C5-0391-49BD-8537-4338F421170D}" type="parTrans" cxnId="{1D7FB86E-6F74-4E96-8696-C0BFCE9E2DCD}">
      <dgm:prSet/>
      <dgm:spPr/>
      <dgm:t>
        <a:bodyPr/>
        <a:lstStyle/>
        <a:p>
          <a:endParaRPr lang="en-US"/>
        </a:p>
      </dgm:t>
    </dgm:pt>
    <dgm:pt modelId="{F9A0865B-662F-4F90-A755-106A37C2BA00}" type="sibTrans" cxnId="{1D7FB86E-6F74-4E96-8696-C0BFCE9E2DCD}">
      <dgm:prSet/>
      <dgm:spPr/>
      <dgm:t>
        <a:bodyPr/>
        <a:lstStyle/>
        <a:p>
          <a:endParaRPr lang="en-US"/>
        </a:p>
      </dgm:t>
    </dgm:pt>
    <dgm:pt modelId="{E4B10468-DC6E-404F-B7B0-BB9FAB7C38CB}" type="pres">
      <dgm:prSet presAssocID="{18F155A6-7A1D-4EF6-8B1A-87B60702C5B6}" presName="linear" presStyleCnt="0">
        <dgm:presLayoutVars>
          <dgm:animLvl val="lvl"/>
          <dgm:resizeHandles val="exact"/>
        </dgm:presLayoutVars>
      </dgm:prSet>
      <dgm:spPr/>
    </dgm:pt>
    <dgm:pt modelId="{A6BF93BA-32CC-AB49-936B-6CEC6D5FCB40}" type="pres">
      <dgm:prSet presAssocID="{5C42A60B-2958-4A80-8C85-EB79F2813F72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9DC7A1FE-8479-F648-B918-ADDBBAC0E5C1}" type="pres">
      <dgm:prSet presAssocID="{D946DA86-E8A3-4EB2-80DD-2E18C0798070}" presName="spacer" presStyleCnt="0"/>
      <dgm:spPr/>
    </dgm:pt>
    <dgm:pt modelId="{1A8CB617-769B-9048-BED3-1D90CA737153}" type="pres">
      <dgm:prSet presAssocID="{6DE85FA8-E59B-40C8-BC6F-4D45A0EF5411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F7E472A5-4951-A24D-856F-8F98F2D166E6}" type="pres">
      <dgm:prSet presAssocID="{23CC92FB-E9B0-44EB-AE1D-DB8FB4C4AFEC}" presName="spacer" presStyleCnt="0"/>
      <dgm:spPr/>
    </dgm:pt>
    <dgm:pt modelId="{5FEEE5EE-DF51-DC40-A3C6-0CE6E1A25480}" type="pres">
      <dgm:prSet presAssocID="{D0363630-D0B1-4CAF-9BD8-60FFFB4F1E2E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FCC64204-2157-0645-82DC-3A1058AFCEB0}" type="pres">
      <dgm:prSet presAssocID="{58EBEC10-AA50-47F9-A28D-52B9CAC77294}" presName="spacer" presStyleCnt="0"/>
      <dgm:spPr/>
    </dgm:pt>
    <dgm:pt modelId="{2CE57468-5D8A-8A4E-BAD2-FDFC4B0ECFD1}" type="pres">
      <dgm:prSet presAssocID="{2BA69114-31FE-4ACC-8B99-F4BC8E85A5BB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FF45FB13-C5E1-E74B-9234-CC84EA1FB31C}" type="pres">
      <dgm:prSet presAssocID="{1E25BECF-2731-4FF9-8B78-041AA9749F73}" presName="spacer" presStyleCnt="0"/>
      <dgm:spPr/>
    </dgm:pt>
    <dgm:pt modelId="{BE0565D4-4971-5E42-94E7-E4A8CF288592}" type="pres">
      <dgm:prSet presAssocID="{2E7533ED-9D50-4BAC-A8D4-CB2708DB2408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CBA52435-91EC-364F-B243-A3FFE4D54F32}" type="pres">
      <dgm:prSet presAssocID="{FF4C1EC9-5F52-425E-A1A0-B991E09C9A3A}" presName="spacer" presStyleCnt="0"/>
      <dgm:spPr/>
    </dgm:pt>
    <dgm:pt modelId="{8FADE073-DBBC-8941-8C37-FF01DB929AC8}" type="pres">
      <dgm:prSet presAssocID="{D385A121-F192-4EBC-97B4-53266C1B64FC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64EDEFB4-333D-904A-AC82-B2BDB3F7655F}" type="pres">
      <dgm:prSet presAssocID="{2FDDA140-47EC-41BF-BEAA-EF07A558A581}" presName="spacer" presStyleCnt="0"/>
      <dgm:spPr/>
    </dgm:pt>
    <dgm:pt modelId="{BACF4C37-6765-1C4D-AD3B-BCFBE214AF55}" type="pres">
      <dgm:prSet presAssocID="{4EB171C2-5119-45AA-BC60-B7565F60001E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0A6FB008-5A94-D248-8DD6-B212EEED7A71}" type="presOf" srcId="{2BA69114-31FE-4ACC-8B99-F4BC8E85A5BB}" destId="{2CE57468-5D8A-8A4E-BAD2-FDFC4B0ECFD1}" srcOrd="0" destOrd="0" presId="urn:microsoft.com/office/officeart/2005/8/layout/vList2"/>
    <dgm:cxn modelId="{C9BD992C-AB8C-43E5-AAE7-A23DA8486CD3}" srcId="{18F155A6-7A1D-4EF6-8B1A-87B60702C5B6}" destId="{D0363630-D0B1-4CAF-9BD8-60FFFB4F1E2E}" srcOrd="2" destOrd="0" parTransId="{F7B364BF-F1F9-4E38-84B4-8BED06923251}" sibTransId="{58EBEC10-AA50-47F9-A28D-52B9CAC77294}"/>
    <dgm:cxn modelId="{ED289741-CC6D-4862-8147-3E31A5038920}" srcId="{18F155A6-7A1D-4EF6-8B1A-87B60702C5B6}" destId="{D385A121-F192-4EBC-97B4-53266C1B64FC}" srcOrd="5" destOrd="0" parTransId="{0F6C2A33-3FCE-4B58-8D3A-6246DC121A78}" sibTransId="{2FDDA140-47EC-41BF-BEAA-EF07A558A581}"/>
    <dgm:cxn modelId="{A5ADD84C-84B8-41C9-B824-0E7B0EDA0D46}" srcId="{18F155A6-7A1D-4EF6-8B1A-87B60702C5B6}" destId="{5C42A60B-2958-4A80-8C85-EB79F2813F72}" srcOrd="0" destOrd="0" parTransId="{AF4BD9F3-61DD-437A-AB92-6891A2BD5C4D}" sibTransId="{D946DA86-E8A3-4EB2-80DD-2E18C0798070}"/>
    <dgm:cxn modelId="{3C4E1E55-A72D-D849-A0D5-749697FF61E4}" type="presOf" srcId="{5C42A60B-2958-4A80-8C85-EB79F2813F72}" destId="{A6BF93BA-32CC-AB49-936B-6CEC6D5FCB40}" srcOrd="0" destOrd="0" presId="urn:microsoft.com/office/officeart/2005/8/layout/vList2"/>
    <dgm:cxn modelId="{4173136B-1241-B848-B63B-77887B7B6862}" type="presOf" srcId="{2E7533ED-9D50-4BAC-A8D4-CB2708DB2408}" destId="{BE0565D4-4971-5E42-94E7-E4A8CF288592}" srcOrd="0" destOrd="0" presId="urn:microsoft.com/office/officeart/2005/8/layout/vList2"/>
    <dgm:cxn modelId="{1D7FB86E-6F74-4E96-8696-C0BFCE9E2DCD}" srcId="{18F155A6-7A1D-4EF6-8B1A-87B60702C5B6}" destId="{4EB171C2-5119-45AA-BC60-B7565F60001E}" srcOrd="6" destOrd="0" parTransId="{04A2C6C5-0391-49BD-8537-4338F421170D}" sibTransId="{F9A0865B-662F-4F90-A755-106A37C2BA00}"/>
    <dgm:cxn modelId="{79301A73-A150-4F62-AE4B-E5DBC54A7D5D}" srcId="{18F155A6-7A1D-4EF6-8B1A-87B60702C5B6}" destId="{6DE85FA8-E59B-40C8-BC6F-4D45A0EF5411}" srcOrd="1" destOrd="0" parTransId="{4D9C557A-F082-4BAA-A076-5E811BA697C6}" sibTransId="{23CC92FB-E9B0-44EB-AE1D-DB8FB4C4AFEC}"/>
    <dgm:cxn modelId="{FEB28E8F-5F69-5D41-8A99-94E79EDA6BBB}" type="presOf" srcId="{6DE85FA8-E59B-40C8-BC6F-4D45A0EF5411}" destId="{1A8CB617-769B-9048-BED3-1D90CA737153}" srcOrd="0" destOrd="0" presId="urn:microsoft.com/office/officeart/2005/8/layout/vList2"/>
    <dgm:cxn modelId="{CC0A22B3-0E10-4076-B12F-8656D4F3F1CF}" srcId="{18F155A6-7A1D-4EF6-8B1A-87B60702C5B6}" destId="{2E7533ED-9D50-4BAC-A8D4-CB2708DB2408}" srcOrd="4" destOrd="0" parTransId="{8EC73DA3-98B6-40BC-8573-0940CE72560C}" sibTransId="{FF4C1EC9-5F52-425E-A1A0-B991E09C9A3A}"/>
    <dgm:cxn modelId="{419985D0-C0FB-AC41-A10A-083E671FEB37}" type="presOf" srcId="{D0363630-D0B1-4CAF-9BD8-60FFFB4F1E2E}" destId="{5FEEE5EE-DF51-DC40-A3C6-0CE6E1A25480}" srcOrd="0" destOrd="0" presId="urn:microsoft.com/office/officeart/2005/8/layout/vList2"/>
    <dgm:cxn modelId="{A15565D5-F370-EA40-97F2-2EE74B117252}" type="presOf" srcId="{18F155A6-7A1D-4EF6-8B1A-87B60702C5B6}" destId="{E4B10468-DC6E-404F-B7B0-BB9FAB7C38CB}" srcOrd="0" destOrd="0" presId="urn:microsoft.com/office/officeart/2005/8/layout/vList2"/>
    <dgm:cxn modelId="{23015EE0-8581-48C9-A4B7-C5565C6C65A2}" srcId="{18F155A6-7A1D-4EF6-8B1A-87B60702C5B6}" destId="{2BA69114-31FE-4ACC-8B99-F4BC8E85A5BB}" srcOrd="3" destOrd="0" parTransId="{28CCDACD-52F2-49AE-823C-CD2D43AFFA1A}" sibTransId="{1E25BECF-2731-4FF9-8B78-041AA9749F73}"/>
    <dgm:cxn modelId="{02A5F8E6-D6C8-7449-83A4-343751779EAB}" type="presOf" srcId="{4EB171C2-5119-45AA-BC60-B7565F60001E}" destId="{BACF4C37-6765-1C4D-AD3B-BCFBE214AF55}" srcOrd="0" destOrd="0" presId="urn:microsoft.com/office/officeart/2005/8/layout/vList2"/>
    <dgm:cxn modelId="{78B21EF4-AC05-A14A-B35A-57C5703134B8}" type="presOf" srcId="{D385A121-F192-4EBC-97B4-53266C1B64FC}" destId="{8FADE073-DBBC-8941-8C37-FF01DB929AC8}" srcOrd="0" destOrd="0" presId="urn:microsoft.com/office/officeart/2005/8/layout/vList2"/>
    <dgm:cxn modelId="{3D211EF6-DA96-A344-9E16-710A7FF0DA7E}" type="presParOf" srcId="{E4B10468-DC6E-404F-B7B0-BB9FAB7C38CB}" destId="{A6BF93BA-32CC-AB49-936B-6CEC6D5FCB40}" srcOrd="0" destOrd="0" presId="urn:microsoft.com/office/officeart/2005/8/layout/vList2"/>
    <dgm:cxn modelId="{4D5BF1C9-CC67-8B48-8D58-29C6F145FEB3}" type="presParOf" srcId="{E4B10468-DC6E-404F-B7B0-BB9FAB7C38CB}" destId="{9DC7A1FE-8479-F648-B918-ADDBBAC0E5C1}" srcOrd="1" destOrd="0" presId="urn:microsoft.com/office/officeart/2005/8/layout/vList2"/>
    <dgm:cxn modelId="{193F70A0-11B5-4F41-A5A6-266EDC322034}" type="presParOf" srcId="{E4B10468-DC6E-404F-B7B0-BB9FAB7C38CB}" destId="{1A8CB617-769B-9048-BED3-1D90CA737153}" srcOrd="2" destOrd="0" presId="urn:microsoft.com/office/officeart/2005/8/layout/vList2"/>
    <dgm:cxn modelId="{7BCC7010-D581-F54B-8339-58ADE149DFF5}" type="presParOf" srcId="{E4B10468-DC6E-404F-B7B0-BB9FAB7C38CB}" destId="{F7E472A5-4951-A24D-856F-8F98F2D166E6}" srcOrd="3" destOrd="0" presId="urn:microsoft.com/office/officeart/2005/8/layout/vList2"/>
    <dgm:cxn modelId="{DBBD9859-E6D2-AC41-800F-E4C56225A0F2}" type="presParOf" srcId="{E4B10468-DC6E-404F-B7B0-BB9FAB7C38CB}" destId="{5FEEE5EE-DF51-DC40-A3C6-0CE6E1A25480}" srcOrd="4" destOrd="0" presId="urn:microsoft.com/office/officeart/2005/8/layout/vList2"/>
    <dgm:cxn modelId="{7325D4C4-1A40-FC42-A548-E07817ED548B}" type="presParOf" srcId="{E4B10468-DC6E-404F-B7B0-BB9FAB7C38CB}" destId="{FCC64204-2157-0645-82DC-3A1058AFCEB0}" srcOrd="5" destOrd="0" presId="urn:microsoft.com/office/officeart/2005/8/layout/vList2"/>
    <dgm:cxn modelId="{069FAD96-C05B-014A-B0D2-3C1BEC0E7AB5}" type="presParOf" srcId="{E4B10468-DC6E-404F-B7B0-BB9FAB7C38CB}" destId="{2CE57468-5D8A-8A4E-BAD2-FDFC4B0ECFD1}" srcOrd="6" destOrd="0" presId="urn:microsoft.com/office/officeart/2005/8/layout/vList2"/>
    <dgm:cxn modelId="{CA2E0B5C-CAA0-E84E-B366-1B533EC642C6}" type="presParOf" srcId="{E4B10468-DC6E-404F-B7B0-BB9FAB7C38CB}" destId="{FF45FB13-C5E1-E74B-9234-CC84EA1FB31C}" srcOrd="7" destOrd="0" presId="urn:microsoft.com/office/officeart/2005/8/layout/vList2"/>
    <dgm:cxn modelId="{D3B4E87B-E79D-4644-BC61-11E64F960F3A}" type="presParOf" srcId="{E4B10468-DC6E-404F-B7B0-BB9FAB7C38CB}" destId="{BE0565D4-4971-5E42-94E7-E4A8CF288592}" srcOrd="8" destOrd="0" presId="urn:microsoft.com/office/officeart/2005/8/layout/vList2"/>
    <dgm:cxn modelId="{EEF8C0D8-C62B-2A49-8509-2AE5F2D76667}" type="presParOf" srcId="{E4B10468-DC6E-404F-B7B0-BB9FAB7C38CB}" destId="{CBA52435-91EC-364F-B243-A3FFE4D54F32}" srcOrd="9" destOrd="0" presId="urn:microsoft.com/office/officeart/2005/8/layout/vList2"/>
    <dgm:cxn modelId="{8DE1E426-5AC1-7042-A277-20978BB58D1B}" type="presParOf" srcId="{E4B10468-DC6E-404F-B7B0-BB9FAB7C38CB}" destId="{8FADE073-DBBC-8941-8C37-FF01DB929AC8}" srcOrd="10" destOrd="0" presId="urn:microsoft.com/office/officeart/2005/8/layout/vList2"/>
    <dgm:cxn modelId="{EDCDDE74-2B0A-7349-98FC-914EF8A65DC5}" type="presParOf" srcId="{E4B10468-DC6E-404F-B7B0-BB9FAB7C38CB}" destId="{64EDEFB4-333D-904A-AC82-B2BDB3F7655F}" srcOrd="11" destOrd="0" presId="urn:microsoft.com/office/officeart/2005/8/layout/vList2"/>
    <dgm:cxn modelId="{AD0C00C5-4878-7E46-9C6D-25F305FF837D}" type="presParOf" srcId="{E4B10468-DC6E-404F-B7B0-BB9FAB7C38CB}" destId="{BACF4C37-6765-1C4D-AD3B-BCFBE214AF55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F622BEE6-E370-40E8-96E2-706E0973A47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6D9CB5B-CB9D-45C6-A811-9EFEA71936A8}">
      <dgm:prSet/>
      <dgm:spPr/>
      <dgm:t>
        <a:bodyPr/>
        <a:lstStyle/>
        <a:p>
          <a:r>
            <a:rPr lang="en-GB"/>
            <a:t>La conclusion iniziale è una descrizione parsimoniosa del modello o dei modelli che risultano dalla fase di integrazione, che non ripeta quanto già asserito nelle premesse.</a:t>
          </a:r>
          <a:endParaRPr lang="en-US"/>
        </a:p>
      </dgm:t>
    </dgm:pt>
    <dgm:pt modelId="{7972AA8B-07E0-43DE-B066-1A2FEEA14463}" type="parTrans" cxnId="{E87D6A72-8DB6-496D-89AB-CDD56ED0A733}">
      <dgm:prSet/>
      <dgm:spPr/>
      <dgm:t>
        <a:bodyPr/>
        <a:lstStyle/>
        <a:p>
          <a:endParaRPr lang="en-US"/>
        </a:p>
      </dgm:t>
    </dgm:pt>
    <dgm:pt modelId="{F1225FD7-B7E2-428C-9F71-CF31C22A13FA}" type="sibTrans" cxnId="{E87D6A72-8DB6-496D-89AB-CDD56ED0A733}">
      <dgm:prSet/>
      <dgm:spPr/>
      <dgm:t>
        <a:bodyPr/>
        <a:lstStyle/>
        <a:p>
          <a:endParaRPr lang="en-US"/>
        </a:p>
      </dgm:t>
    </dgm:pt>
    <dgm:pt modelId="{6B0422D4-D5CA-4F87-A7E7-3BA5EA5BB297}">
      <dgm:prSet/>
      <dgm:spPr/>
      <dgm:t>
        <a:bodyPr/>
        <a:lstStyle/>
        <a:p>
          <a:r>
            <a:rPr lang="en-GB"/>
            <a:t>Esempio, MP:</a:t>
          </a:r>
          <a:endParaRPr lang="en-US"/>
        </a:p>
      </dgm:t>
    </dgm:pt>
    <dgm:pt modelId="{BFA907EC-3A65-4FB3-A250-5F1940082B85}" type="parTrans" cxnId="{A2CB1A8F-D3FE-428D-A437-420123EAE513}">
      <dgm:prSet/>
      <dgm:spPr/>
      <dgm:t>
        <a:bodyPr/>
        <a:lstStyle/>
        <a:p>
          <a:endParaRPr lang="en-US"/>
        </a:p>
      </dgm:t>
    </dgm:pt>
    <dgm:pt modelId="{F572BAED-D22F-49A2-8147-DAB914F677CC}" type="sibTrans" cxnId="{A2CB1A8F-D3FE-428D-A437-420123EAE513}">
      <dgm:prSet/>
      <dgm:spPr/>
      <dgm:t>
        <a:bodyPr/>
        <a:lstStyle/>
        <a:p>
          <a:endParaRPr lang="en-US"/>
        </a:p>
      </dgm:t>
    </dgm:pt>
    <dgm:pt modelId="{7C32BD81-17D3-4E05-A77D-9187D210DF65}">
      <dgm:prSet/>
      <dgm:spPr/>
      <dgm:t>
        <a:bodyPr/>
        <a:lstStyle/>
        <a:p>
          <a:r>
            <a:rPr lang="en-GB"/>
            <a:t>Premessa 1: p → q</a:t>
          </a:r>
          <a:endParaRPr lang="en-US"/>
        </a:p>
      </dgm:t>
    </dgm:pt>
    <dgm:pt modelId="{AA55C3E6-2182-4A11-A2CF-5956F6E3E0FF}" type="parTrans" cxnId="{4E9BBAA2-1C52-4078-95FC-8C9D247DD50B}">
      <dgm:prSet/>
      <dgm:spPr/>
      <dgm:t>
        <a:bodyPr/>
        <a:lstStyle/>
        <a:p>
          <a:endParaRPr lang="en-US"/>
        </a:p>
      </dgm:t>
    </dgm:pt>
    <dgm:pt modelId="{FE83D400-4C2E-4AA8-B9B9-F6239A569669}" type="sibTrans" cxnId="{4E9BBAA2-1C52-4078-95FC-8C9D247DD50B}">
      <dgm:prSet/>
      <dgm:spPr/>
      <dgm:t>
        <a:bodyPr/>
        <a:lstStyle/>
        <a:p>
          <a:endParaRPr lang="en-US"/>
        </a:p>
      </dgm:t>
    </dgm:pt>
    <dgm:pt modelId="{ACB2DFC7-4B45-4B12-AA38-115AE24B92EE}">
      <dgm:prSet/>
      <dgm:spPr/>
      <dgm:t>
        <a:bodyPr/>
        <a:lstStyle/>
        <a:p>
          <a:r>
            <a:rPr lang="en-GB"/>
            <a:t>Premessa 2: p</a:t>
          </a:r>
          <a:endParaRPr lang="en-US"/>
        </a:p>
      </dgm:t>
    </dgm:pt>
    <dgm:pt modelId="{9E861066-6F10-4C95-9B14-82895FED5E1E}" type="parTrans" cxnId="{DC1A362D-EEFB-4CD2-B68C-018DB5E7F55F}">
      <dgm:prSet/>
      <dgm:spPr/>
      <dgm:t>
        <a:bodyPr/>
        <a:lstStyle/>
        <a:p>
          <a:endParaRPr lang="en-US"/>
        </a:p>
      </dgm:t>
    </dgm:pt>
    <dgm:pt modelId="{5353C954-A467-4218-B0CC-6D7510DFDAF2}" type="sibTrans" cxnId="{DC1A362D-EEFB-4CD2-B68C-018DB5E7F55F}">
      <dgm:prSet/>
      <dgm:spPr/>
      <dgm:t>
        <a:bodyPr/>
        <a:lstStyle/>
        <a:p>
          <a:endParaRPr lang="en-US"/>
        </a:p>
      </dgm:t>
    </dgm:pt>
    <dgm:pt modelId="{588EB733-73F0-4D6F-835F-280FEF32E8A6}">
      <dgm:prSet/>
      <dgm:spPr/>
      <dgm:t>
        <a:bodyPr/>
        <a:lstStyle/>
        <a:p>
          <a:r>
            <a:rPr lang="en-GB"/>
            <a:t>a. Modello iniziale della premessa 1: {p q, …}</a:t>
          </a:r>
          <a:endParaRPr lang="en-US"/>
        </a:p>
      </dgm:t>
    </dgm:pt>
    <dgm:pt modelId="{B8E1C10D-F585-4741-A161-6AC9C4E95D05}" type="parTrans" cxnId="{B5191CB1-EEF5-4C2B-8447-272154553D6D}">
      <dgm:prSet/>
      <dgm:spPr/>
      <dgm:t>
        <a:bodyPr/>
        <a:lstStyle/>
        <a:p>
          <a:endParaRPr lang="en-US"/>
        </a:p>
      </dgm:t>
    </dgm:pt>
    <dgm:pt modelId="{D5138138-978B-4DFA-BD88-488D89D7538C}" type="sibTrans" cxnId="{B5191CB1-EEF5-4C2B-8447-272154553D6D}">
      <dgm:prSet/>
      <dgm:spPr/>
      <dgm:t>
        <a:bodyPr/>
        <a:lstStyle/>
        <a:p>
          <a:endParaRPr lang="en-US"/>
        </a:p>
      </dgm:t>
    </dgm:pt>
    <dgm:pt modelId="{92AA7202-8170-4C35-81E1-F29675BB84F0}">
      <dgm:prSet/>
      <dgm:spPr/>
      <dgm:t>
        <a:bodyPr/>
        <a:lstStyle/>
        <a:p>
          <a:r>
            <a:rPr lang="en-GB"/>
            <a:t>b. Integrazione della seconda premessa: {p q} (la seconda premessa conferma il modello esplicito e cancella quello implicito)</a:t>
          </a:r>
          <a:endParaRPr lang="en-US"/>
        </a:p>
      </dgm:t>
    </dgm:pt>
    <dgm:pt modelId="{EBEB014A-146C-43EE-94CA-EC2BB27F6341}" type="parTrans" cxnId="{B5576EC1-6048-4A33-8BDF-3F087DB057CB}">
      <dgm:prSet/>
      <dgm:spPr/>
      <dgm:t>
        <a:bodyPr/>
        <a:lstStyle/>
        <a:p>
          <a:endParaRPr lang="en-US"/>
        </a:p>
      </dgm:t>
    </dgm:pt>
    <dgm:pt modelId="{24183CE7-C0D6-476A-8172-6F25D2510EC0}" type="sibTrans" cxnId="{B5576EC1-6048-4A33-8BDF-3F087DB057CB}">
      <dgm:prSet/>
      <dgm:spPr/>
      <dgm:t>
        <a:bodyPr/>
        <a:lstStyle/>
        <a:p>
          <a:endParaRPr lang="en-US"/>
        </a:p>
      </dgm:t>
    </dgm:pt>
    <dgm:pt modelId="{D5999C91-2A42-4F1B-BB40-D925990BD9DB}">
      <dgm:prSet/>
      <dgm:spPr/>
      <dgm:t>
        <a:bodyPr/>
        <a:lstStyle/>
        <a:p>
          <a:r>
            <a:rPr lang="en-GB"/>
            <a:t>c. Estrazione della conclusione: q (non si asserisce p, perché già menzionato nelle premesse).</a:t>
          </a:r>
          <a:endParaRPr lang="en-US"/>
        </a:p>
      </dgm:t>
    </dgm:pt>
    <dgm:pt modelId="{C309317F-046C-457A-8346-97E73F4502DB}" type="parTrans" cxnId="{A3C71BEB-1099-4515-BBDA-7ABF7290FE25}">
      <dgm:prSet/>
      <dgm:spPr/>
      <dgm:t>
        <a:bodyPr/>
        <a:lstStyle/>
        <a:p>
          <a:endParaRPr lang="en-US"/>
        </a:p>
      </dgm:t>
    </dgm:pt>
    <dgm:pt modelId="{D394C2F0-3CFC-4FB1-AF8C-120AF07A3C37}" type="sibTrans" cxnId="{A3C71BEB-1099-4515-BBDA-7ABF7290FE25}">
      <dgm:prSet/>
      <dgm:spPr/>
      <dgm:t>
        <a:bodyPr/>
        <a:lstStyle/>
        <a:p>
          <a:endParaRPr lang="en-US"/>
        </a:p>
      </dgm:t>
    </dgm:pt>
    <dgm:pt modelId="{3FE309DF-7613-5D48-8E56-B71B785C2B54}" type="pres">
      <dgm:prSet presAssocID="{F622BEE6-E370-40E8-96E2-706E0973A47D}" presName="linear" presStyleCnt="0">
        <dgm:presLayoutVars>
          <dgm:animLvl val="lvl"/>
          <dgm:resizeHandles val="exact"/>
        </dgm:presLayoutVars>
      </dgm:prSet>
      <dgm:spPr/>
    </dgm:pt>
    <dgm:pt modelId="{A5E24AE9-F604-9148-971E-4DF5FA2EF3E1}" type="pres">
      <dgm:prSet presAssocID="{A6D9CB5B-CB9D-45C6-A811-9EFEA71936A8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785880FE-09E8-554E-94BA-DEE51D1B19B3}" type="pres">
      <dgm:prSet presAssocID="{F1225FD7-B7E2-428C-9F71-CF31C22A13FA}" presName="spacer" presStyleCnt="0"/>
      <dgm:spPr/>
    </dgm:pt>
    <dgm:pt modelId="{7381712D-DA3E-3B4C-A961-BF027A02B763}" type="pres">
      <dgm:prSet presAssocID="{6B0422D4-D5CA-4F87-A7E7-3BA5EA5BB297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D61362CD-E0CC-1F41-94E3-EFBCBD2C30EC}" type="pres">
      <dgm:prSet presAssocID="{F572BAED-D22F-49A2-8147-DAB914F677CC}" presName="spacer" presStyleCnt="0"/>
      <dgm:spPr/>
    </dgm:pt>
    <dgm:pt modelId="{71F95586-673D-EF4F-8921-AAC2A22A5127}" type="pres">
      <dgm:prSet presAssocID="{7C32BD81-17D3-4E05-A77D-9187D210DF65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81CE07B8-4286-0E43-9483-1C60BB10EBD8}" type="pres">
      <dgm:prSet presAssocID="{FE83D400-4C2E-4AA8-B9B9-F6239A569669}" presName="spacer" presStyleCnt="0"/>
      <dgm:spPr/>
    </dgm:pt>
    <dgm:pt modelId="{CA12BDB0-1E62-A446-A810-078D7728F639}" type="pres">
      <dgm:prSet presAssocID="{ACB2DFC7-4B45-4B12-AA38-115AE24B92EE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7E7F8058-2C9B-724B-8C78-ED7CD294A208}" type="pres">
      <dgm:prSet presAssocID="{5353C954-A467-4218-B0CC-6D7510DFDAF2}" presName="spacer" presStyleCnt="0"/>
      <dgm:spPr/>
    </dgm:pt>
    <dgm:pt modelId="{894EF162-48D2-6747-95AE-80D394098947}" type="pres">
      <dgm:prSet presAssocID="{588EB733-73F0-4D6F-835F-280FEF32E8A6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15D4837D-E9D0-9542-8EA7-A3136F60F22A}" type="pres">
      <dgm:prSet presAssocID="{D5138138-978B-4DFA-BD88-488D89D7538C}" presName="spacer" presStyleCnt="0"/>
      <dgm:spPr/>
    </dgm:pt>
    <dgm:pt modelId="{4EF2E7E3-92B7-3443-A968-B5C50484EC6A}" type="pres">
      <dgm:prSet presAssocID="{92AA7202-8170-4C35-81E1-F29675BB84F0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948CBA56-5D84-CD45-AA5C-7D9878A48238}" type="pres">
      <dgm:prSet presAssocID="{24183CE7-C0D6-476A-8172-6F25D2510EC0}" presName="spacer" presStyleCnt="0"/>
      <dgm:spPr/>
    </dgm:pt>
    <dgm:pt modelId="{C133A748-541B-C14B-89AF-B1D6C9A1597A}" type="pres">
      <dgm:prSet presAssocID="{D5999C91-2A42-4F1B-BB40-D925990BD9DB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8314B720-6963-C343-8C45-27CAAE06391A}" type="presOf" srcId="{92AA7202-8170-4C35-81E1-F29675BB84F0}" destId="{4EF2E7E3-92B7-3443-A968-B5C50484EC6A}" srcOrd="0" destOrd="0" presId="urn:microsoft.com/office/officeart/2005/8/layout/vList2"/>
    <dgm:cxn modelId="{2FBFCA2A-1D51-7C41-BFDF-0C096820726B}" type="presOf" srcId="{F622BEE6-E370-40E8-96E2-706E0973A47D}" destId="{3FE309DF-7613-5D48-8E56-B71B785C2B54}" srcOrd="0" destOrd="0" presId="urn:microsoft.com/office/officeart/2005/8/layout/vList2"/>
    <dgm:cxn modelId="{DC1A362D-EEFB-4CD2-B68C-018DB5E7F55F}" srcId="{F622BEE6-E370-40E8-96E2-706E0973A47D}" destId="{ACB2DFC7-4B45-4B12-AA38-115AE24B92EE}" srcOrd="3" destOrd="0" parTransId="{9E861066-6F10-4C95-9B14-82895FED5E1E}" sibTransId="{5353C954-A467-4218-B0CC-6D7510DFDAF2}"/>
    <dgm:cxn modelId="{0017AD64-2C0C-DA49-B1F7-6804030423B9}" type="presOf" srcId="{7C32BD81-17D3-4E05-A77D-9187D210DF65}" destId="{71F95586-673D-EF4F-8921-AAC2A22A5127}" srcOrd="0" destOrd="0" presId="urn:microsoft.com/office/officeart/2005/8/layout/vList2"/>
    <dgm:cxn modelId="{E87D6A72-8DB6-496D-89AB-CDD56ED0A733}" srcId="{F622BEE6-E370-40E8-96E2-706E0973A47D}" destId="{A6D9CB5B-CB9D-45C6-A811-9EFEA71936A8}" srcOrd="0" destOrd="0" parTransId="{7972AA8B-07E0-43DE-B066-1A2FEEA14463}" sibTransId="{F1225FD7-B7E2-428C-9F71-CF31C22A13FA}"/>
    <dgm:cxn modelId="{F2858380-965F-3B4A-80B4-6F1B11FEFF14}" type="presOf" srcId="{588EB733-73F0-4D6F-835F-280FEF32E8A6}" destId="{894EF162-48D2-6747-95AE-80D394098947}" srcOrd="0" destOrd="0" presId="urn:microsoft.com/office/officeart/2005/8/layout/vList2"/>
    <dgm:cxn modelId="{A2CB1A8F-D3FE-428D-A437-420123EAE513}" srcId="{F622BEE6-E370-40E8-96E2-706E0973A47D}" destId="{6B0422D4-D5CA-4F87-A7E7-3BA5EA5BB297}" srcOrd="1" destOrd="0" parTransId="{BFA907EC-3A65-4FB3-A250-5F1940082B85}" sibTransId="{F572BAED-D22F-49A2-8147-DAB914F677CC}"/>
    <dgm:cxn modelId="{97262F92-0EA6-2941-B42C-59824AE99C47}" type="presOf" srcId="{D5999C91-2A42-4F1B-BB40-D925990BD9DB}" destId="{C133A748-541B-C14B-89AF-B1D6C9A1597A}" srcOrd="0" destOrd="0" presId="urn:microsoft.com/office/officeart/2005/8/layout/vList2"/>
    <dgm:cxn modelId="{4E9BBAA2-1C52-4078-95FC-8C9D247DD50B}" srcId="{F622BEE6-E370-40E8-96E2-706E0973A47D}" destId="{7C32BD81-17D3-4E05-A77D-9187D210DF65}" srcOrd="2" destOrd="0" parTransId="{AA55C3E6-2182-4A11-A2CF-5956F6E3E0FF}" sibTransId="{FE83D400-4C2E-4AA8-B9B9-F6239A569669}"/>
    <dgm:cxn modelId="{3B0FF9B0-73EA-2645-B190-D18C2A1C9957}" type="presOf" srcId="{6B0422D4-D5CA-4F87-A7E7-3BA5EA5BB297}" destId="{7381712D-DA3E-3B4C-A961-BF027A02B763}" srcOrd="0" destOrd="0" presId="urn:microsoft.com/office/officeart/2005/8/layout/vList2"/>
    <dgm:cxn modelId="{B5191CB1-EEF5-4C2B-8447-272154553D6D}" srcId="{F622BEE6-E370-40E8-96E2-706E0973A47D}" destId="{588EB733-73F0-4D6F-835F-280FEF32E8A6}" srcOrd="4" destOrd="0" parTransId="{B8E1C10D-F585-4741-A161-6AC9C4E95D05}" sibTransId="{D5138138-978B-4DFA-BD88-488D89D7538C}"/>
    <dgm:cxn modelId="{B5576EC1-6048-4A33-8BDF-3F087DB057CB}" srcId="{F622BEE6-E370-40E8-96E2-706E0973A47D}" destId="{92AA7202-8170-4C35-81E1-F29675BB84F0}" srcOrd="5" destOrd="0" parTransId="{EBEB014A-146C-43EE-94CA-EC2BB27F6341}" sibTransId="{24183CE7-C0D6-476A-8172-6F25D2510EC0}"/>
    <dgm:cxn modelId="{A3C71BEB-1099-4515-BBDA-7ABF7290FE25}" srcId="{F622BEE6-E370-40E8-96E2-706E0973A47D}" destId="{D5999C91-2A42-4F1B-BB40-D925990BD9DB}" srcOrd="6" destOrd="0" parTransId="{C309317F-046C-457A-8346-97E73F4502DB}" sibTransId="{D394C2F0-3CFC-4FB1-AF8C-120AF07A3C37}"/>
    <dgm:cxn modelId="{8B70ADEB-8FC4-1545-907F-14C7CF170D58}" type="presOf" srcId="{A6D9CB5B-CB9D-45C6-A811-9EFEA71936A8}" destId="{A5E24AE9-F604-9148-971E-4DF5FA2EF3E1}" srcOrd="0" destOrd="0" presId="urn:microsoft.com/office/officeart/2005/8/layout/vList2"/>
    <dgm:cxn modelId="{B95883F6-F996-7E43-9C4D-BB8B54995C49}" type="presOf" srcId="{ACB2DFC7-4B45-4B12-AA38-115AE24B92EE}" destId="{CA12BDB0-1E62-A446-A810-078D7728F639}" srcOrd="0" destOrd="0" presId="urn:microsoft.com/office/officeart/2005/8/layout/vList2"/>
    <dgm:cxn modelId="{0C9C947F-6075-B94E-8175-9E1C1C252AF0}" type="presParOf" srcId="{3FE309DF-7613-5D48-8E56-B71B785C2B54}" destId="{A5E24AE9-F604-9148-971E-4DF5FA2EF3E1}" srcOrd="0" destOrd="0" presId="urn:microsoft.com/office/officeart/2005/8/layout/vList2"/>
    <dgm:cxn modelId="{F1331C61-D7C9-554B-A283-9ABA9229DE4F}" type="presParOf" srcId="{3FE309DF-7613-5D48-8E56-B71B785C2B54}" destId="{785880FE-09E8-554E-94BA-DEE51D1B19B3}" srcOrd="1" destOrd="0" presId="urn:microsoft.com/office/officeart/2005/8/layout/vList2"/>
    <dgm:cxn modelId="{6082C9D2-71CD-4B4A-AE34-C1D6E3CBDC49}" type="presParOf" srcId="{3FE309DF-7613-5D48-8E56-B71B785C2B54}" destId="{7381712D-DA3E-3B4C-A961-BF027A02B763}" srcOrd="2" destOrd="0" presId="urn:microsoft.com/office/officeart/2005/8/layout/vList2"/>
    <dgm:cxn modelId="{D778F034-8904-A147-A271-D1139D407D67}" type="presParOf" srcId="{3FE309DF-7613-5D48-8E56-B71B785C2B54}" destId="{D61362CD-E0CC-1F41-94E3-EFBCBD2C30EC}" srcOrd="3" destOrd="0" presId="urn:microsoft.com/office/officeart/2005/8/layout/vList2"/>
    <dgm:cxn modelId="{1CDCBFFD-1F4F-034A-BDB7-25F53233B8CF}" type="presParOf" srcId="{3FE309DF-7613-5D48-8E56-B71B785C2B54}" destId="{71F95586-673D-EF4F-8921-AAC2A22A5127}" srcOrd="4" destOrd="0" presId="urn:microsoft.com/office/officeart/2005/8/layout/vList2"/>
    <dgm:cxn modelId="{3B84F191-8B71-ED48-A0FC-D023483EC064}" type="presParOf" srcId="{3FE309DF-7613-5D48-8E56-B71B785C2B54}" destId="{81CE07B8-4286-0E43-9483-1C60BB10EBD8}" srcOrd="5" destOrd="0" presId="urn:microsoft.com/office/officeart/2005/8/layout/vList2"/>
    <dgm:cxn modelId="{45BE1DFA-6DCE-8046-8FCB-B9D2B5957E44}" type="presParOf" srcId="{3FE309DF-7613-5D48-8E56-B71B785C2B54}" destId="{CA12BDB0-1E62-A446-A810-078D7728F639}" srcOrd="6" destOrd="0" presId="urn:microsoft.com/office/officeart/2005/8/layout/vList2"/>
    <dgm:cxn modelId="{A265034B-3202-B141-BF14-8B5C3AA56A6F}" type="presParOf" srcId="{3FE309DF-7613-5D48-8E56-B71B785C2B54}" destId="{7E7F8058-2C9B-724B-8C78-ED7CD294A208}" srcOrd="7" destOrd="0" presId="urn:microsoft.com/office/officeart/2005/8/layout/vList2"/>
    <dgm:cxn modelId="{A050FF9B-ACE0-584B-B29F-5A3BDC11CD52}" type="presParOf" srcId="{3FE309DF-7613-5D48-8E56-B71B785C2B54}" destId="{894EF162-48D2-6747-95AE-80D394098947}" srcOrd="8" destOrd="0" presId="urn:microsoft.com/office/officeart/2005/8/layout/vList2"/>
    <dgm:cxn modelId="{8AFC6428-7CDB-3C43-93F4-00B3EF42069A}" type="presParOf" srcId="{3FE309DF-7613-5D48-8E56-B71B785C2B54}" destId="{15D4837D-E9D0-9542-8EA7-A3136F60F22A}" srcOrd="9" destOrd="0" presId="urn:microsoft.com/office/officeart/2005/8/layout/vList2"/>
    <dgm:cxn modelId="{7BAC3F5F-976E-FB4E-B80A-D0C4168BAA70}" type="presParOf" srcId="{3FE309DF-7613-5D48-8E56-B71B785C2B54}" destId="{4EF2E7E3-92B7-3443-A968-B5C50484EC6A}" srcOrd="10" destOrd="0" presId="urn:microsoft.com/office/officeart/2005/8/layout/vList2"/>
    <dgm:cxn modelId="{BD94D796-5490-3E43-A03A-5ED6C44BB154}" type="presParOf" srcId="{3FE309DF-7613-5D48-8E56-B71B785C2B54}" destId="{948CBA56-5D84-CD45-AA5C-7D9878A48238}" srcOrd="11" destOrd="0" presId="urn:microsoft.com/office/officeart/2005/8/layout/vList2"/>
    <dgm:cxn modelId="{8AC40243-8209-604A-AB91-C1B094F88144}" type="presParOf" srcId="{3FE309DF-7613-5D48-8E56-B71B785C2B54}" destId="{C133A748-541B-C14B-89AF-B1D6C9A1597A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FEEDD55-EC9A-44D0-964A-5302CE63358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DA4FBE2B-27F4-4EFF-AD6C-621786502FED}">
      <dgm:prSet/>
      <dgm:spPr/>
      <dgm:t>
        <a:bodyPr/>
        <a:lstStyle/>
        <a:p>
          <a:r>
            <a:rPr lang="en-GB"/>
            <a:t>Alla fase di produzione della conclusione iniziale </a:t>
          </a:r>
          <a:r>
            <a:rPr lang="en-GB" i="1"/>
            <a:t>può</a:t>
          </a:r>
          <a:r>
            <a:rPr lang="en-GB"/>
            <a:t> seguire una fase iterative, chiamata </a:t>
          </a:r>
          <a:r>
            <a:rPr lang="en-GB" b="1"/>
            <a:t>ricerca di controesempi </a:t>
          </a:r>
          <a:r>
            <a:rPr lang="en-GB"/>
            <a:t>o </a:t>
          </a:r>
          <a:r>
            <a:rPr lang="en-GB" b="1"/>
            <a:t>esplicitazione dei modelli impliciti</a:t>
          </a:r>
          <a:endParaRPr lang="en-US"/>
        </a:p>
      </dgm:t>
    </dgm:pt>
    <dgm:pt modelId="{3E4774D4-D123-4C55-B900-0DB9C14A0EFB}" type="parTrans" cxnId="{C2F33024-DBAE-4D5D-AC54-346DC67A9A80}">
      <dgm:prSet/>
      <dgm:spPr/>
      <dgm:t>
        <a:bodyPr/>
        <a:lstStyle/>
        <a:p>
          <a:endParaRPr lang="en-US"/>
        </a:p>
      </dgm:t>
    </dgm:pt>
    <dgm:pt modelId="{7B93764E-8C54-4123-854F-EFE2ED93D19E}" type="sibTrans" cxnId="{C2F33024-DBAE-4D5D-AC54-346DC67A9A80}">
      <dgm:prSet/>
      <dgm:spPr/>
      <dgm:t>
        <a:bodyPr/>
        <a:lstStyle/>
        <a:p>
          <a:endParaRPr lang="en-US"/>
        </a:p>
      </dgm:t>
    </dgm:pt>
    <dgm:pt modelId="{E5522780-9568-4E3C-AE5B-D531A3AD7A18}">
      <dgm:prSet/>
      <dgm:spPr/>
      <dgm:t>
        <a:bodyPr/>
        <a:lstStyle/>
        <a:p>
          <a:r>
            <a:rPr lang="en-GB"/>
            <a:t>ll primo ciclo, costruzione dei modelli mentali iniziali e loro integrazione, è un processo automatico (“Sistema 1” nell’approccio del doppio processo; par. 14.3)</a:t>
          </a:r>
          <a:endParaRPr lang="en-US"/>
        </a:p>
      </dgm:t>
    </dgm:pt>
    <dgm:pt modelId="{834B268A-073D-4904-BFEB-E44EF0DA9822}" type="parTrans" cxnId="{7D80747E-B83D-4726-93E7-82501078CAD5}">
      <dgm:prSet/>
      <dgm:spPr/>
      <dgm:t>
        <a:bodyPr/>
        <a:lstStyle/>
        <a:p>
          <a:endParaRPr lang="en-US"/>
        </a:p>
      </dgm:t>
    </dgm:pt>
    <dgm:pt modelId="{A19B7CDE-E73F-455F-94F6-5EEF8BBB7DA0}" type="sibTrans" cxnId="{7D80747E-B83D-4726-93E7-82501078CAD5}">
      <dgm:prSet/>
      <dgm:spPr/>
      <dgm:t>
        <a:bodyPr/>
        <a:lstStyle/>
        <a:p>
          <a:endParaRPr lang="en-US"/>
        </a:p>
      </dgm:t>
    </dgm:pt>
    <dgm:pt modelId="{164FF351-DD11-4F58-9096-1ECA83352EA0}">
      <dgm:prSet/>
      <dgm:spPr/>
      <dgm:t>
        <a:bodyPr/>
        <a:lstStyle/>
        <a:p>
          <a:r>
            <a:rPr lang="en-GB"/>
            <a:t>i ragionamenti che invece innescano l’elaborazione dei modelli impliciti richiedono elaborazione in memoria di lavoro sotto il controllo dell’attenzione (Sistema 2), e sono più difficili</a:t>
          </a:r>
          <a:endParaRPr lang="en-US"/>
        </a:p>
      </dgm:t>
    </dgm:pt>
    <dgm:pt modelId="{C98E1ECE-1D9A-4AFD-9B53-3A22308EB163}" type="parTrans" cxnId="{525291B6-FAF4-4653-9900-029E5489F326}">
      <dgm:prSet/>
      <dgm:spPr/>
      <dgm:t>
        <a:bodyPr/>
        <a:lstStyle/>
        <a:p>
          <a:endParaRPr lang="en-US"/>
        </a:p>
      </dgm:t>
    </dgm:pt>
    <dgm:pt modelId="{FC3CC93D-1DC5-4220-9E0D-A3E1EBAD7A9E}" type="sibTrans" cxnId="{525291B6-FAF4-4653-9900-029E5489F326}">
      <dgm:prSet/>
      <dgm:spPr/>
      <dgm:t>
        <a:bodyPr/>
        <a:lstStyle/>
        <a:p>
          <a:endParaRPr lang="en-US"/>
        </a:p>
      </dgm:t>
    </dgm:pt>
    <dgm:pt modelId="{77E2EBD8-2294-724E-99BE-D9EC9BA98FBC}" type="pres">
      <dgm:prSet presAssocID="{BFEEDD55-EC9A-44D0-964A-5302CE63358F}" presName="linear" presStyleCnt="0">
        <dgm:presLayoutVars>
          <dgm:animLvl val="lvl"/>
          <dgm:resizeHandles val="exact"/>
        </dgm:presLayoutVars>
      </dgm:prSet>
      <dgm:spPr/>
    </dgm:pt>
    <dgm:pt modelId="{C1233A9E-F916-884A-809E-5CE59D2FBB68}" type="pres">
      <dgm:prSet presAssocID="{DA4FBE2B-27F4-4EFF-AD6C-621786502FE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E82A611-62CA-104C-B458-B688D306DB08}" type="pres">
      <dgm:prSet presAssocID="{7B93764E-8C54-4123-854F-EFE2ED93D19E}" presName="spacer" presStyleCnt="0"/>
      <dgm:spPr/>
    </dgm:pt>
    <dgm:pt modelId="{03DCBDA9-19CF-124F-9D94-114579DFA979}" type="pres">
      <dgm:prSet presAssocID="{E5522780-9568-4E3C-AE5B-D531A3AD7A1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FDBC507-187E-3044-BD6A-78440A46839D}" type="pres">
      <dgm:prSet presAssocID="{A19B7CDE-E73F-455F-94F6-5EEF8BBB7DA0}" presName="spacer" presStyleCnt="0"/>
      <dgm:spPr/>
    </dgm:pt>
    <dgm:pt modelId="{D44CDDCE-17B5-4C46-BC77-CEC05FA37362}" type="pres">
      <dgm:prSet presAssocID="{164FF351-DD11-4F58-9096-1ECA83352EA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2F33024-DBAE-4D5D-AC54-346DC67A9A80}" srcId="{BFEEDD55-EC9A-44D0-964A-5302CE63358F}" destId="{DA4FBE2B-27F4-4EFF-AD6C-621786502FED}" srcOrd="0" destOrd="0" parTransId="{3E4774D4-D123-4C55-B900-0DB9C14A0EFB}" sibTransId="{7B93764E-8C54-4123-854F-EFE2ED93D19E}"/>
    <dgm:cxn modelId="{CCF6753B-F2C4-904B-A97C-7DFF0EB5C00A}" type="presOf" srcId="{E5522780-9568-4E3C-AE5B-D531A3AD7A18}" destId="{03DCBDA9-19CF-124F-9D94-114579DFA979}" srcOrd="0" destOrd="0" presId="urn:microsoft.com/office/officeart/2005/8/layout/vList2"/>
    <dgm:cxn modelId="{84147779-BF86-AD43-9BF3-6378A6382B49}" type="presOf" srcId="{164FF351-DD11-4F58-9096-1ECA83352EA0}" destId="{D44CDDCE-17B5-4C46-BC77-CEC05FA37362}" srcOrd="0" destOrd="0" presId="urn:microsoft.com/office/officeart/2005/8/layout/vList2"/>
    <dgm:cxn modelId="{7D80747E-B83D-4726-93E7-82501078CAD5}" srcId="{BFEEDD55-EC9A-44D0-964A-5302CE63358F}" destId="{E5522780-9568-4E3C-AE5B-D531A3AD7A18}" srcOrd="1" destOrd="0" parTransId="{834B268A-073D-4904-BFEB-E44EF0DA9822}" sibTransId="{A19B7CDE-E73F-455F-94F6-5EEF8BBB7DA0}"/>
    <dgm:cxn modelId="{E8771B83-6975-0E49-8840-6E2029DBCA51}" type="presOf" srcId="{DA4FBE2B-27F4-4EFF-AD6C-621786502FED}" destId="{C1233A9E-F916-884A-809E-5CE59D2FBB68}" srcOrd="0" destOrd="0" presId="urn:microsoft.com/office/officeart/2005/8/layout/vList2"/>
    <dgm:cxn modelId="{525291B6-FAF4-4653-9900-029E5489F326}" srcId="{BFEEDD55-EC9A-44D0-964A-5302CE63358F}" destId="{164FF351-DD11-4F58-9096-1ECA83352EA0}" srcOrd="2" destOrd="0" parTransId="{C98E1ECE-1D9A-4AFD-9B53-3A22308EB163}" sibTransId="{FC3CC93D-1DC5-4220-9E0D-A3E1EBAD7A9E}"/>
    <dgm:cxn modelId="{79ED95F6-D736-DA4D-A13D-F0894FCE5A3D}" type="presOf" srcId="{BFEEDD55-EC9A-44D0-964A-5302CE63358F}" destId="{77E2EBD8-2294-724E-99BE-D9EC9BA98FBC}" srcOrd="0" destOrd="0" presId="urn:microsoft.com/office/officeart/2005/8/layout/vList2"/>
    <dgm:cxn modelId="{ED910BA0-4F6E-1643-8598-ECF2AEB2646D}" type="presParOf" srcId="{77E2EBD8-2294-724E-99BE-D9EC9BA98FBC}" destId="{C1233A9E-F916-884A-809E-5CE59D2FBB68}" srcOrd="0" destOrd="0" presId="urn:microsoft.com/office/officeart/2005/8/layout/vList2"/>
    <dgm:cxn modelId="{6EB949BC-2A9C-5C40-AC10-2CE8DDBB4271}" type="presParOf" srcId="{77E2EBD8-2294-724E-99BE-D9EC9BA98FBC}" destId="{1E82A611-62CA-104C-B458-B688D306DB08}" srcOrd="1" destOrd="0" presId="urn:microsoft.com/office/officeart/2005/8/layout/vList2"/>
    <dgm:cxn modelId="{716D6687-8496-814B-8DB7-1A34FE024AD3}" type="presParOf" srcId="{77E2EBD8-2294-724E-99BE-D9EC9BA98FBC}" destId="{03DCBDA9-19CF-124F-9D94-114579DFA979}" srcOrd="2" destOrd="0" presId="urn:microsoft.com/office/officeart/2005/8/layout/vList2"/>
    <dgm:cxn modelId="{77780C31-19F8-D04B-A98D-56A75F94313A}" type="presParOf" srcId="{77E2EBD8-2294-724E-99BE-D9EC9BA98FBC}" destId="{4FDBC507-187E-3044-BD6A-78440A46839D}" srcOrd="3" destOrd="0" presId="urn:microsoft.com/office/officeart/2005/8/layout/vList2"/>
    <dgm:cxn modelId="{61B49EA3-D03D-514F-8584-3CB46538B58A}" type="presParOf" srcId="{77E2EBD8-2294-724E-99BE-D9EC9BA98FBC}" destId="{D44CDDCE-17B5-4C46-BC77-CEC05FA3736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E6A7B5FB-7A83-485E-95B4-D1980CF92497}" type="doc">
      <dgm:prSet loTypeId="urn:microsoft.com/office/officeart/2005/8/layout/matrix3" loCatId="matrix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BD6B0B4-FDA6-4B1C-B8D6-360E02C1BBBE}">
      <dgm:prSet/>
      <dgm:spPr/>
      <dgm:t>
        <a:bodyPr/>
        <a:lstStyle/>
        <a:p>
          <a:r>
            <a:rPr lang="en-GB"/>
            <a:t>Nell’affrontare il ragionamento verbale il “nuovo paradigma” si sofferma soprattutto sugli schemi condizionali. </a:t>
          </a:r>
          <a:endParaRPr lang="en-US"/>
        </a:p>
      </dgm:t>
    </dgm:pt>
    <dgm:pt modelId="{BBB5F7BE-4D9D-4834-9847-470D688D195A}" type="parTrans" cxnId="{08B40B2D-3966-4D66-8CD3-94E28478E8E4}">
      <dgm:prSet/>
      <dgm:spPr/>
      <dgm:t>
        <a:bodyPr/>
        <a:lstStyle/>
        <a:p>
          <a:endParaRPr lang="en-US"/>
        </a:p>
      </dgm:t>
    </dgm:pt>
    <dgm:pt modelId="{7A02E002-255B-4355-9CC0-B40F3C784E54}" type="sibTrans" cxnId="{08B40B2D-3966-4D66-8CD3-94E28478E8E4}">
      <dgm:prSet/>
      <dgm:spPr/>
      <dgm:t>
        <a:bodyPr/>
        <a:lstStyle/>
        <a:p>
          <a:endParaRPr lang="en-US"/>
        </a:p>
      </dgm:t>
    </dgm:pt>
    <dgm:pt modelId="{EF0EDC1E-F153-4303-B71C-E9D3964DFB6C}">
      <dgm:prSet/>
      <dgm:spPr/>
      <dgm:t>
        <a:bodyPr/>
        <a:lstStyle/>
        <a:p>
          <a:r>
            <a:rPr lang="en-GB"/>
            <a:t>Ad ogni premessa viene assegnato un grado di probabilità: fiducia soggettiva nella verità della premessa</a:t>
          </a:r>
          <a:endParaRPr lang="en-US"/>
        </a:p>
      </dgm:t>
    </dgm:pt>
    <dgm:pt modelId="{DA2FD64F-AC96-4FBD-A6A0-57EACFBF8105}" type="parTrans" cxnId="{8F1D17E3-1BAB-4D41-AFFF-B8852A0F0676}">
      <dgm:prSet/>
      <dgm:spPr/>
      <dgm:t>
        <a:bodyPr/>
        <a:lstStyle/>
        <a:p>
          <a:endParaRPr lang="en-US"/>
        </a:p>
      </dgm:t>
    </dgm:pt>
    <dgm:pt modelId="{FEBD2FEF-2D8F-4CBF-9B0B-E9DD50E42E88}" type="sibTrans" cxnId="{8F1D17E3-1BAB-4D41-AFFF-B8852A0F0676}">
      <dgm:prSet/>
      <dgm:spPr/>
      <dgm:t>
        <a:bodyPr/>
        <a:lstStyle/>
        <a:p>
          <a:endParaRPr lang="en-US"/>
        </a:p>
      </dgm:t>
    </dgm:pt>
    <dgm:pt modelId="{A3950C97-F96C-4E0A-8080-5B70699659FD}">
      <dgm:prSet/>
      <dgm:spPr/>
      <dgm:t>
        <a:bodyPr/>
        <a:lstStyle/>
        <a:p>
          <a:r>
            <a:rPr lang="en-GB"/>
            <a:t>Per una premessa condizionale “Se p allora q”, la probabilità è data dall’equazione di Edgington, 1995:</a:t>
          </a:r>
          <a:endParaRPr lang="en-US"/>
        </a:p>
      </dgm:t>
    </dgm:pt>
    <dgm:pt modelId="{6C6F69D7-0E60-493C-BDEF-9D8391226ED3}" type="parTrans" cxnId="{309F4669-40C2-4910-8BD2-F28F9D87AF03}">
      <dgm:prSet/>
      <dgm:spPr/>
      <dgm:t>
        <a:bodyPr/>
        <a:lstStyle/>
        <a:p>
          <a:endParaRPr lang="en-US"/>
        </a:p>
      </dgm:t>
    </dgm:pt>
    <dgm:pt modelId="{F71769D5-2CB9-4C85-956E-AF383512A5B9}" type="sibTrans" cxnId="{309F4669-40C2-4910-8BD2-F28F9D87AF03}">
      <dgm:prSet/>
      <dgm:spPr/>
      <dgm:t>
        <a:bodyPr/>
        <a:lstStyle/>
        <a:p>
          <a:endParaRPr lang="en-US"/>
        </a:p>
      </dgm:t>
    </dgm:pt>
    <dgm:pt modelId="{66D85CD1-E180-49CE-9350-4BC0F77C6C5D}">
      <dgm:prSet/>
      <dgm:spPr/>
      <dgm:t>
        <a:bodyPr/>
        <a:lstStyle/>
        <a:p>
          <a:r>
            <a:rPr lang="en-GB"/>
            <a:t>Pr(p→q) = Pr(q|p)</a:t>
          </a:r>
          <a:endParaRPr lang="en-US"/>
        </a:p>
      </dgm:t>
    </dgm:pt>
    <dgm:pt modelId="{800FC48E-39C2-443A-AF40-FD19D9B32641}" type="parTrans" cxnId="{9E912499-7758-45D8-8C4A-8C758BCB43E5}">
      <dgm:prSet/>
      <dgm:spPr/>
      <dgm:t>
        <a:bodyPr/>
        <a:lstStyle/>
        <a:p>
          <a:endParaRPr lang="en-US"/>
        </a:p>
      </dgm:t>
    </dgm:pt>
    <dgm:pt modelId="{C7AF741A-CD9C-468F-856C-441AD3FD03AB}" type="sibTrans" cxnId="{9E912499-7758-45D8-8C4A-8C758BCB43E5}">
      <dgm:prSet/>
      <dgm:spPr/>
      <dgm:t>
        <a:bodyPr/>
        <a:lstStyle/>
        <a:p>
          <a:endParaRPr lang="en-US"/>
        </a:p>
      </dgm:t>
    </dgm:pt>
    <dgm:pt modelId="{5CF5FB0D-F40C-8048-A037-F1B7C42629C3}" type="pres">
      <dgm:prSet presAssocID="{E6A7B5FB-7A83-485E-95B4-D1980CF92497}" presName="matrix" presStyleCnt="0">
        <dgm:presLayoutVars>
          <dgm:chMax val="1"/>
          <dgm:dir/>
          <dgm:resizeHandles val="exact"/>
        </dgm:presLayoutVars>
      </dgm:prSet>
      <dgm:spPr/>
    </dgm:pt>
    <dgm:pt modelId="{38DB0E8C-7ED8-B146-918A-289819CB6EDC}" type="pres">
      <dgm:prSet presAssocID="{E6A7B5FB-7A83-485E-95B4-D1980CF92497}" presName="diamond" presStyleLbl="bgShp" presStyleIdx="0" presStyleCnt="1"/>
      <dgm:spPr/>
    </dgm:pt>
    <dgm:pt modelId="{96045E63-81DB-4642-96C0-70A5D9F3C144}" type="pres">
      <dgm:prSet presAssocID="{E6A7B5FB-7A83-485E-95B4-D1980CF92497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388DA6A9-E47A-144C-AF1E-63A9B1584F58}" type="pres">
      <dgm:prSet presAssocID="{E6A7B5FB-7A83-485E-95B4-D1980CF92497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169BCECF-1E23-994C-A4A9-A568E5067BAD}" type="pres">
      <dgm:prSet presAssocID="{E6A7B5FB-7A83-485E-95B4-D1980CF92497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EBB94128-E36E-F042-9D0F-D02A3937524C}" type="pres">
      <dgm:prSet presAssocID="{E6A7B5FB-7A83-485E-95B4-D1980CF92497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8B40B2D-3966-4D66-8CD3-94E28478E8E4}" srcId="{E6A7B5FB-7A83-485E-95B4-D1980CF92497}" destId="{9BD6B0B4-FDA6-4B1C-B8D6-360E02C1BBBE}" srcOrd="0" destOrd="0" parTransId="{BBB5F7BE-4D9D-4834-9847-470D688D195A}" sibTransId="{7A02E002-255B-4355-9CC0-B40F3C784E54}"/>
    <dgm:cxn modelId="{A47A1B37-F9F5-3A4C-9509-4872A3F030E7}" type="presOf" srcId="{66D85CD1-E180-49CE-9350-4BC0F77C6C5D}" destId="{EBB94128-E36E-F042-9D0F-D02A3937524C}" srcOrd="0" destOrd="0" presId="urn:microsoft.com/office/officeart/2005/8/layout/matrix3"/>
    <dgm:cxn modelId="{88834D64-D662-3D49-B8CF-1F998E460540}" type="presOf" srcId="{9BD6B0B4-FDA6-4B1C-B8D6-360E02C1BBBE}" destId="{96045E63-81DB-4642-96C0-70A5D9F3C144}" srcOrd="0" destOrd="0" presId="urn:microsoft.com/office/officeart/2005/8/layout/matrix3"/>
    <dgm:cxn modelId="{309F4669-40C2-4910-8BD2-F28F9D87AF03}" srcId="{E6A7B5FB-7A83-485E-95B4-D1980CF92497}" destId="{A3950C97-F96C-4E0A-8080-5B70699659FD}" srcOrd="2" destOrd="0" parTransId="{6C6F69D7-0E60-493C-BDEF-9D8391226ED3}" sibTransId="{F71769D5-2CB9-4C85-956E-AF383512A5B9}"/>
    <dgm:cxn modelId="{4229567E-9C23-3141-8DE5-E4C336C9F66C}" type="presOf" srcId="{E6A7B5FB-7A83-485E-95B4-D1980CF92497}" destId="{5CF5FB0D-F40C-8048-A037-F1B7C42629C3}" srcOrd="0" destOrd="0" presId="urn:microsoft.com/office/officeart/2005/8/layout/matrix3"/>
    <dgm:cxn modelId="{9E448C8D-F496-EC4E-A75D-861A25164630}" type="presOf" srcId="{EF0EDC1E-F153-4303-B71C-E9D3964DFB6C}" destId="{388DA6A9-E47A-144C-AF1E-63A9B1584F58}" srcOrd="0" destOrd="0" presId="urn:microsoft.com/office/officeart/2005/8/layout/matrix3"/>
    <dgm:cxn modelId="{9E912499-7758-45D8-8C4A-8C758BCB43E5}" srcId="{E6A7B5FB-7A83-485E-95B4-D1980CF92497}" destId="{66D85CD1-E180-49CE-9350-4BC0F77C6C5D}" srcOrd="3" destOrd="0" parTransId="{800FC48E-39C2-443A-AF40-FD19D9B32641}" sibTransId="{C7AF741A-CD9C-468F-856C-441AD3FD03AB}"/>
    <dgm:cxn modelId="{4075299A-2672-D241-8C7F-8C893CB4ED40}" type="presOf" srcId="{A3950C97-F96C-4E0A-8080-5B70699659FD}" destId="{169BCECF-1E23-994C-A4A9-A568E5067BAD}" srcOrd="0" destOrd="0" presId="urn:microsoft.com/office/officeart/2005/8/layout/matrix3"/>
    <dgm:cxn modelId="{8F1D17E3-1BAB-4D41-AFFF-B8852A0F0676}" srcId="{E6A7B5FB-7A83-485E-95B4-D1980CF92497}" destId="{EF0EDC1E-F153-4303-B71C-E9D3964DFB6C}" srcOrd="1" destOrd="0" parTransId="{DA2FD64F-AC96-4FBD-A6A0-57EACFBF8105}" sibTransId="{FEBD2FEF-2D8F-4CBF-9B0B-E9DD50E42E88}"/>
    <dgm:cxn modelId="{80B9552D-BF36-B74B-ACD4-2CF2F0010C2F}" type="presParOf" srcId="{5CF5FB0D-F40C-8048-A037-F1B7C42629C3}" destId="{38DB0E8C-7ED8-B146-918A-289819CB6EDC}" srcOrd="0" destOrd="0" presId="urn:microsoft.com/office/officeart/2005/8/layout/matrix3"/>
    <dgm:cxn modelId="{900412CB-514E-4245-B8E0-2E36A0A96452}" type="presParOf" srcId="{5CF5FB0D-F40C-8048-A037-F1B7C42629C3}" destId="{96045E63-81DB-4642-96C0-70A5D9F3C144}" srcOrd="1" destOrd="0" presId="urn:microsoft.com/office/officeart/2005/8/layout/matrix3"/>
    <dgm:cxn modelId="{FA98A322-C55A-CD47-8EBB-89A81F6EDF59}" type="presParOf" srcId="{5CF5FB0D-F40C-8048-A037-F1B7C42629C3}" destId="{388DA6A9-E47A-144C-AF1E-63A9B1584F58}" srcOrd="2" destOrd="0" presId="urn:microsoft.com/office/officeart/2005/8/layout/matrix3"/>
    <dgm:cxn modelId="{9117457A-DF32-E849-909B-577E44613993}" type="presParOf" srcId="{5CF5FB0D-F40C-8048-A037-F1B7C42629C3}" destId="{169BCECF-1E23-994C-A4A9-A568E5067BAD}" srcOrd="3" destOrd="0" presId="urn:microsoft.com/office/officeart/2005/8/layout/matrix3"/>
    <dgm:cxn modelId="{4AFE93E4-842B-D444-AA27-6495F9171E0E}" type="presParOf" srcId="{5CF5FB0D-F40C-8048-A037-F1B7C42629C3}" destId="{EBB94128-E36E-F042-9D0F-D02A3937524C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DADEE81B-541B-4AA2-9FEB-7A3B5CD01045}" type="doc">
      <dgm:prSet loTypeId="urn:microsoft.com/office/officeart/2005/8/layout/process4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AA04524-3DDF-4DE1-8F7D-401332D87C0F}">
      <dgm:prSet/>
      <dgm:spPr/>
      <dgm:t>
        <a:bodyPr/>
        <a:lstStyle/>
        <a:p>
          <a:r>
            <a:rPr lang="it-IT"/>
            <a:t>I </a:t>
          </a:r>
          <a:r>
            <a:rPr lang="it-IT" b="1"/>
            <a:t>termini </a:t>
          </a:r>
          <a:r>
            <a:rPr lang="it-IT"/>
            <a:t>del sillogismo sono gli argomenti delle proposizioni </a:t>
          </a:r>
          <a:endParaRPr lang="en-US"/>
        </a:p>
      </dgm:t>
    </dgm:pt>
    <dgm:pt modelId="{CDDC6CB0-0B09-4B7C-830C-E9E09FB50FF7}" type="parTrans" cxnId="{E0CDA912-C1A4-4179-B678-6C5A3F4EC7D1}">
      <dgm:prSet/>
      <dgm:spPr/>
      <dgm:t>
        <a:bodyPr/>
        <a:lstStyle/>
        <a:p>
          <a:endParaRPr lang="en-US"/>
        </a:p>
      </dgm:t>
    </dgm:pt>
    <dgm:pt modelId="{C1E742F7-E61A-4736-807B-CC55C0976825}" type="sibTrans" cxnId="{E0CDA912-C1A4-4179-B678-6C5A3F4EC7D1}">
      <dgm:prSet/>
      <dgm:spPr/>
      <dgm:t>
        <a:bodyPr/>
        <a:lstStyle/>
        <a:p>
          <a:endParaRPr lang="en-US"/>
        </a:p>
      </dgm:t>
    </dgm:pt>
    <dgm:pt modelId="{FB755690-7175-4205-8BF1-631CCBC0F92A}">
      <dgm:prSet/>
      <dgm:spPr/>
      <dgm:t>
        <a:bodyPr/>
        <a:lstStyle/>
        <a:p>
          <a:r>
            <a:rPr lang="it-IT"/>
            <a:t>A, B, e C nei nostri esempi </a:t>
          </a:r>
          <a:endParaRPr lang="en-US"/>
        </a:p>
      </dgm:t>
    </dgm:pt>
    <dgm:pt modelId="{E6A30448-F063-41F2-B9BB-82168CE65EB2}" type="parTrans" cxnId="{7C91E6C8-E9AE-44F2-B9E5-C9D7585E8F9E}">
      <dgm:prSet/>
      <dgm:spPr/>
      <dgm:t>
        <a:bodyPr/>
        <a:lstStyle/>
        <a:p>
          <a:endParaRPr lang="en-US"/>
        </a:p>
      </dgm:t>
    </dgm:pt>
    <dgm:pt modelId="{1C3E1253-F445-4F16-BD38-79A26F479736}" type="sibTrans" cxnId="{7C91E6C8-E9AE-44F2-B9E5-C9D7585E8F9E}">
      <dgm:prSet/>
      <dgm:spPr/>
      <dgm:t>
        <a:bodyPr/>
        <a:lstStyle/>
        <a:p>
          <a:endParaRPr lang="en-US"/>
        </a:p>
      </dgm:t>
    </dgm:pt>
    <dgm:pt modelId="{6BC693EF-98E9-4EAD-8FFD-23248A27CA9E}">
      <dgm:prSet/>
      <dgm:spPr/>
      <dgm:t>
        <a:bodyPr/>
        <a:lstStyle/>
        <a:p>
          <a:r>
            <a:rPr lang="it-IT" dirty="0"/>
            <a:t>I termini che compaiono in </a:t>
          </a:r>
          <a:r>
            <a:rPr lang="it-IT" i="1" dirty="0"/>
            <a:t>una sola delle due premesse </a:t>
          </a:r>
          <a:r>
            <a:rPr lang="it-IT" dirty="0"/>
            <a:t>sono detti </a:t>
          </a:r>
          <a:r>
            <a:rPr lang="it-IT" b="1" dirty="0"/>
            <a:t>estremi (A e C) </a:t>
          </a:r>
          <a:endParaRPr lang="en-US" dirty="0"/>
        </a:p>
      </dgm:t>
    </dgm:pt>
    <dgm:pt modelId="{795BB1BE-E99B-4ADA-A1BB-DA414EA8FD68}" type="parTrans" cxnId="{6D969201-D3D9-4B5D-9046-AAC672BB4118}">
      <dgm:prSet/>
      <dgm:spPr/>
      <dgm:t>
        <a:bodyPr/>
        <a:lstStyle/>
        <a:p>
          <a:endParaRPr lang="en-US"/>
        </a:p>
      </dgm:t>
    </dgm:pt>
    <dgm:pt modelId="{E32B546A-EA8D-4A98-9777-BF829629F4B9}" type="sibTrans" cxnId="{6D969201-D3D9-4B5D-9046-AAC672BB4118}">
      <dgm:prSet/>
      <dgm:spPr/>
      <dgm:t>
        <a:bodyPr/>
        <a:lstStyle/>
        <a:p>
          <a:endParaRPr lang="en-US"/>
        </a:p>
      </dgm:t>
    </dgm:pt>
    <dgm:pt modelId="{309A44BD-64BC-4DEF-926E-B89EFC775382}">
      <dgm:prSet/>
      <dgm:spPr/>
      <dgm:t>
        <a:bodyPr/>
        <a:lstStyle/>
        <a:p>
          <a:r>
            <a:rPr lang="it-IT" dirty="0"/>
            <a:t>il termine che compare in </a:t>
          </a:r>
          <a:r>
            <a:rPr lang="it-IT" i="1" dirty="0"/>
            <a:t>ciascuna </a:t>
          </a:r>
          <a:r>
            <a:rPr lang="it-IT" dirty="0"/>
            <a:t>delle due premesse è il </a:t>
          </a:r>
          <a:r>
            <a:rPr lang="it-IT" b="1" dirty="0"/>
            <a:t>termine medio (B)</a:t>
          </a:r>
          <a:endParaRPr lang="en-US" dirty="0"/>
        </a:p>
      </dgm:t>
    </dgm:pt>
    <dgm:pt modelId="{9B0C4719-AC01-40BD-817F-3EDD6902D257}" type="parTrans" cxnId="{751F0243-2C72-4E1F-A6C3-8977C991CCD9}">
      <dgm:prSet/>
      <dgm:spPr/>
      <dgm:t>
        <a:bodyPr/>
        <a:lstStyle/>
        <a:p>
          <a:endParaRPr lang="en-US"/>
        </a:p>
      </dgm:t>
    </dgm:pt>
    <dgm:pt modelId="{C79A0F26-280F-4AE4-A177-F09117CE3D4D}" type="sibTrans" cxnId="{751F0243-2C72-4E1F-A6C3-8977C991CCD9}">
      <dgm:prSet/>
      <dgm:spPr/>
      <dgm:t>
        <a:bodyPr/>
        <a:lstStyle/>
        <a:p>
          <a:endParaRPr lang="en-US"/>
        </a:p>
      </dgm:t>
    </dgm:pt>
    <dgm:pt modelId="{B353C483-E3D4-E04B-BA1F-A25A75D2FC19}" type="pres">
      <dgm:prSet presAssocID="{DADEE81B-541B-4AA2-9FEB-7A3B5CD01045}" presName="Name0" presStyleCnt="0">
        <dgm:presLayoutVars>
          <dgm:dir/>
          <dgm:animLvl val="lvl"/>
          <dgm:resizeHandles val="exact"/>
        </dgm:presLayoutVars>
      </dgm:prSet>
      <dgm:spPr/>
    </dgm:pt>
    <dgm:pt modelId="{B4CCCD33-ED85-C74E-B890-87A775491CC1}" type="pres">
      <dgm:prSet presAssocID="{309A44BD-64BC-4DEF-926E-B89EFC775382}" presName="boxAndChildren" presStyleCnt="0"/>
      <dgm:spPr/>
    </dgm:pt>
    <dgm:pt modelId="{20607C33-A1EF-754A-B1D1-053224A625A2}" type="pres">
      <dgm:prSet presAssocID="{309A44BD-64BC-4DEF-926E-B89EFC775382}" presName="parentTextBox" presStyleLbl="node1" presStyleIdx="0" presStyleCnt="3"/>
      <dgm:spPr/>
    </dgm:pt>
    <dgm:pt modelId="{50537847-8100-5041-B6FA-757F33E5F094}" type="pres">
      <dgm:prSet presAssocID="{E32B546A-EA8D-4A98-9777-BF829629F4B9}" presName="sp" presStyleCnt="0"/>
      <dgm:spPr/>
    </dgm:pt>
    <dgm:pt modelId="{DE73668C-EA04-E842-BB3D-0F482B8B810F}" type="pres">
      <dgm:prSet presAssocID="{6BC693EF-98E9-4EAD-8FFD-23248A27CA9E}" presName="arrowAndChildren" presStyleCnt="0"/>
      <dgm:spPr/>
    </dgm:pt>
    <dgm:pt modelId="{15B43664-69EF-134D-B76C-51007685FDA3}" type="pres">
      <dgm:prSet presAssocID="{6BC693EF-98E9-4EAD-8FFD-23248A27CA9E}" presName="parentTextArrow" presStyleLbl="node1" presStyleIdx="1" presStyleCnt="3"/>
      <dgm:spPr/>
    </dgm:pt>
    <dgm:pt modelId="{E9158F54-0A10-B44F-893B-40C8A46FF432}" type="pres">
      <dgm:prSet presAssocID="{C1E742F7-E61A-4736-807B-CC55C0976825}" presName="sp" presStyleCnt="0"/>
      <dgm:spPr/>
    </dgm:pt>
    <dgm:pt modelId="{32475774-FED7-8042-B457-0703CCCC57D8}" type="pres">
      <dgm:prSet presAssocID="{1AA04524-3DDF-4DE1-8F7D-401332D87C0F}" presName="arrowAndChildren" presStyleCnt="0"/>
      <dgm:spPr/>
    </dgm:pt>
    <dgm:pt modelId="{F63F8F1E-D268-5C40-B8C6-2C85C33FED03}" type="pres">
      <dgm:prSet presAssocID="{1AA04524-3DDF-4DE1-8F7D-401332D87C0F}" presName="parentTextArrow" presStyleLbl="node1" presStyleIdx="1" presStyleCnt="3"/>
      <dgm:spPr/>
    </dgm:pt>
    <dgm:pt modelId="{6DE99134-B12E-3E4D-A4AB-E46E83F6B2AD}" type="pres">
      <dgm:prSet presAssocID="{1AA04524-3DDF-4DE1-8F7D-401332D87C0F}" presName="arrow" presStyleLbl="node1" presStyleIdx="2" presStyleCnt="3"/>
      <dgm:spPr/>
    </dgm:pt>
    <dgm:pt modelId="{99FE13E4-7B11-9C4E-8AFC-D3320FC6FC9A}" type="pres">
      <dgm:prSet presAssocID="{1AA04524-3DDF-4DE1-8F7D-401332D87C0F}" presName="descendantArrow" presStyleCnt="0"/>
      <dgm:spPr/>
    </dgm:pt>
    <dgm:pt modelId="{F4572F96-BDCC-4043-BA6D-1C95EF8D47B3}" type="pres">
      <dgm:prSet presAssocID="{FB755690-7175-4205-8BF1-631CCBC0F92A}" presName="childTextArrow" presStyleLbl="fgAccFollowNode1" presStyleIdx="0" presStyleCnt="1">
        <dgm:presLayoutVars>
          <dgm:bulletEnabled val="1"/>
        </dgm:presLayoutVars>
      </dgm:prSet>
      <dgm:spPr/>
    </dgm:pt>
  </dgm:ptLst>
  <dgm:cxnLst>
    <dgm:cxn modelId="{5AFF0400-6343-0F41-8804-48D3BE3D05A7}" type="presOf" srcId="{309A44BD-64BC-4DEF-926E-B89EFC775382}" destId="{20607C33-A1EF-754A-B1D1-053224A625A2}" srcOrd="0" destOrd="0" presId="urn:microsoft.com/office/officeart/2005/8/layout/process4"/>
    <dgm:cxn modelId="{6D969201-D3D9-4B5D-9046-AAC672BB4118}" srcId="{DADEE81B-541B-4AA2-9FEB-7A3B5CD01045}" destId="{6BC693EF-98E9-4EAD-8FFD-23248A27CA9E}" srcOrd="1" destOrd="0" parTransId="{795BB1BE-E99B-4ADA-A1BB-DA414EA8FD68}" sibTransId="{E32B546A-EA8D-4A98-9777-BF829629F4B9}"/>
    <dgm:cxn modelId="{E0CDA912-C1A4-4179-B678-6C5A3F4EC7D1}" srcId="{DADEE81B-541B-4AA2-9FEB-7A3B5CD01045}" destId="{1AA04524-3DDF-4DE1-8F7D-401332D87C0F}" srcOrd="0" destOrd="0" parTransId="{CDDC6CB0-0B09-4B7C-830C-E9E09FB50FF7}" sibTransId="{C1E742F7-E61A-4736-807B-CC55C0976825}"/>
    <dgm:cxn modelId="{751F0243-2C72-4E1F-A6C3-8977C991CCD9}" srcId="{DADEE81B-541B-4AA2-9FEB-7A3B5CD01045}" destId="{309A44BD-64BC-4DEF-926E-B89EFC775382}" srcOrd="2" destOrd="0" parTransId="{9B0C4719-AC01-40BD-817F-3EDD6902D257}" sibTransId="{C79A0F26-280F-4AE4-A177-F09117CE3D4D}"/>
    <dgm:cxn modelId="{C184726A-8FA3-414C-9472-553BF63CA223}" type="presOf" srcId="{FB755690-7175-4205-8BF1-631CCBC0F92A}" destId="{F4572F96-BDCC-4043-BA6D-1C95EF8D47B3}" srcOrd="0" destOrd="0" presId="urn:microsoft.com/office/officeart/2005/8/layout/process4"/>
    <dgm:cxn modelId="{EB50BB98-8AC9-A440-8977-849FD2A4A2F8}" type="presOf" srcId="{1AA04524-3DDF-4DE1-8F7D-401332D87C0F}" destId="{6DE99134-B12E-3E4D-A4AB-E46E83F6B2AD}" srcOrd="1" destOrd="0" presId="urn:microsoft.com/office/officeart/2005/8/layout/process4"/>
    <dgm:cxn modelId="{E4680D9E-3755-E74D-980E-D10EB82EF372}" type="presOf" srcId="{1AA04524-3DDF-4DE1-8F7D-401332D87C0F}" destId="{F63F8F1E-D268-5C40-B8C6-2C85C33FED03}" srcOrd="0" destOrd="0" presId="urn:microsoft.com/office/officeart/2005/8/layout/process4"/>
    <dgm:cxn modelId="{B8DA57B6-8861-7F40-83D7-8AADC9724C89}" type="presOf" srcId="{DADEE81B-541B-4AA2-9FEB-7A3B5CD01045}" destId="{B353C483-E3D4-E04B-BA1F-A25A75D2FC19}" srcOrd="0" destOrd="0" presId="urn:microsoft.com/office/officeart/2005/8/layout/process4"/>
    <dgm:cxn modelId="{7C91E6C8-E9AE-44F2-B9E5-C9D7585E8F9E}" srcId="{1AA04524-3DDF-4DE1-8F7D-401332D87C0F}" destId="{FB755690-7175-4205-8BF1-631CCBC0F92A}" srcOrd="0" destOrd="0" parTransId="{E6A30448-F063-41F2-B9BB-82168CE65EB2}" sibTransId="{1C3E1253-F445-4F16-BD38-79A26F479736}"/>
    <dgm:cxn modelId="{CC620ED6-386C-6B4B-A5F0-A65B16870C22}" type="presOf" srcId="{6BC693EF-98E9-4EAD-8FFD-23248A27CA9E}" destId="{15B43664-69EF-134D-B76C-51007685FDA3}" srcOrd="0" destOrd="0" presId="urn:microsoft.com/office/officeart/2005/8/layout/process4"/>
    <dgm:cxn modelId="{51DB5D04-FD15-5C42-8E85-8566A43327B9}" type="presParOf" srcId="{B353C483-E3D4-E04B-BA1F-A25A75D2FC19}" destId="{B4CCCD33-ED85-C74E-B890-87A775491CC1}" srcOrd="0" destOrd="0" presId="urn:microsoft.com/office/officeart/2005/8/layout/process4"/>
    <dgm:cxn modelId="{2E158209-F214-3E44-92C9-9E22BB43E193}" type="presParOf" srcId="{B4CCCD33-ED85-C74E-B890-87A775491CC1}" destId="{20607C33-A1EF-754A-B1D1-053224A625A2}" srcOrd="0" destOrd="0" presId="urn:microsoft.com/office/officeart/2005/8/layout/process4"/>
    <dgm:cxn modelId="{6FF4E799-9834-3042-BB13-9078220823B3}" type="presParOf" srcId="{B353C483-E3D4-E04B-BA1F-A25A75D2FC19}" destId="{50537847-8100-5041-B6FA-757F33E5F094}" srcOrd="1" destOrd="0" presId="urn:microsoft.com/office/officeart/2005/8/layout/process4"/>
    <dgm:cxn modelId="{454A547E-E6CD-394A-BC4D-C7E836720049}" type="presParOf" srcId="{B353C483-E3D4-E04B-BA1F-A25A75D2FC19}" destId="{DE73668C-EA04-E842-BB3D-0F482B8B810F}" srcOrd="2" destOrd="0" presId="urn:microsoft.com/office/officeart/2005/8/layout/process4"/>
    <dgm:cxn modelId="{71E6BC89-FA64-AC4A-97B8-0C4CDCC1F13F}" type="presParOf" srcId="{DE73668C-EA04-E842-BB3D-0F482B8B810F}" destId="{15B43664-69EF-134D-B76C-51007685FDA3}" srcOrd="0" destOrd="0" presId="urn:microsoft.com/office/officeart/2005/8/layout/process4"/>
    <dgm:cxn modelId="{C6B552B2-E23A-A944-B8F4-AD8F69697D02}" type="presParOf" srcId="{B353C483-E3D4-E04B-BA1F-A25A75D2FC19}" destId="{E9158F54-0A10-B44F-893B-40C8A46FF432}" srcOrd="3" destOrd="0" presId="urn:microsoft.com/office/officeart/2005/8/layout/process4"/>
    <dgm:cxn modelId="{3498D495-65ED-9447-ADAA-137FA4D5C5ED}" type="presParOf" srcId="{B353C483-E3D4-E04B-BA1F-A25A75D2FC19}" destId="{32475774-FED7-8042-B457-0703CCCC57D8}" srcOrd="4" destOrd="0" presId="urn:microsoft.com/office/officeart/2005/8/layout/process4"/>
    <dgm:cxn modelId="{CC236623-A28A-1F48-8ECF-C77BE333B2F1}" type="presParOf" srcId="{32475774-FED7-8042-B457-0703CCCC57D8}" destId="{F63F8F1E-D268-5C40-B8C6-2C85C33FED03}" srcOrd="0" destOrd="0" presId="urn:microsoft.com/office/officeart/2005/8/layout/process4"/>
    <dgm:cxn modelId="{70FDD92B-809D-2B47-AAF9-FE6F7B15908F}" type="presParOf" srcId="{32475774-FED7-8042-B457-0703CCCC57D8}" destId="{6DE99134-B12E-3E4D-A4AB-E46E83F6B2AD}" srcOrd="1" destOrd="0" presId="urn:microsoft.com/office/officeart/2005/8/layout/process4"/>
    <dgm:cxn modelId="{8662C3BD-FC6A-904A-9822-A54D3AFC07B6}" type="presParOf" srcId="{32475774-FED7-8042-B457-0703CCCC57D8}" destId="{99FE13E4-7B11-9C4E-8AFC-D3320FC6FC9A}" srcOrd="2" destOrd="0" presId="urn:microsoft.com/office/officeart/2005/8/layout/process4"/>
    <dgm:cxn modelId="{2BCAC139-67A1-D345-80B7-5A98C76E7E07}" type="presParOf" srcId="{99FE13E4-7B11-9C4E-8AFC-D3320FC6FC9A}" destId="{F4572F96-BDCC-4043-BA6D-1C95EF8D47B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D1771B0-408C-4694-BED1-05FD1A049A1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A2B3339-D295-4D09-9CAA-F4CE7D200981}">
      <dgm:prSet/>
      <dgm:spPr/>
      <dgm:t>
        <a:bodyPr/>
        <a:lstStyle/>
        <a:p>
          <a:r>
            <a:rPr lang="it-IT"/>
            <a:t>La </a:t>
          </a:r>
          <a:r>
            <a:rPr lang="it-IT" b="1"/>
            <a:t>conclusione </a:t>
          </a:r>
          <a:r>
            <a:rPr lang="it-IT"/>
            <a:t>del sillogismo deve stabilire una relazione quantificata tra i termini estremi delle premesse</a:t>
          </a:r>
          <a:endParaRPr lang="en-US"/>
        </a:p>
      </dgm:t>
    </dgm:pt>
    <dgm:pt modelId="{F5FF085C-8D4D-4369-B6C7-6A24554CF53D}" type="parTrans" cxnId="{F37626F9-2EE4-433F-A40F-BB87348CE730}">
      <dgm:prSet/>
      <dgm:spPr/>
      <dgm:t>
        <a:bodyPr/>
        <a:lstStyle/>
        <a:p>
          <a:endParaRPr lang="en-US"/>
        </a:p>
      </dgm:t>
    </dgm:pt>
    <dgm:pt modelId="{2BF8B46F-17F6-47A8-A5C7-CF635CB6EB59}" type="sibTrans" cxnId="{F37626F9-2EE4-433F-A40F-BB87348CE730}">
      <dgm:prSet/>
      <dgm:spPr/>
      <dgm:t>
        <a:bodyPr/>
        <a:lstStyle/>
        <a:p>
          <a:endParaRPr lang="en-US"/>
        </a:p>
      </dgm:t>
    </dgm:pt>
    <dgm:pt modelId="{59451EAA-EE1F-4011-BB88-ABA52E03E135}">
      <dgm:prSet/>
      <dgm:spPr/>
      <dgm:t>
        <a:bodyPr/>
        <a:lstStyle/>
        <a:p>
          <a:r>
            <a:rPr lang="it-IT"/>
            <a:t>senza menzionare il termine medio. </a:t>
          </a:r>
          <a:endParaRPr lang="en-US"/>
        </a:p>
      </dgm:t>
    </dgm:pt>
    <dgm:pt modelId="{42C2CBA5-0A97-473D-8AB1-DEB9963DC96D}" type="parTrans" cxnId="{BAA4E5C5-28EA-40F8-94DD-88D67C0343C3}">
      <dgm:prSet/>
      <dgm:spPr/>
      <dgm:t>
        <a:bodyPr/>
        <a:lstStyle/>
        <a:p>
          <a:endParaRPr lang="en-US"/>
        </a:p>
      </dgm:t>
    </dgm:pt>
    <dgm:pt modelId="{626D5CF0-FAB8-4350-949D-DD433BCF8370}" type="sibTrans" cxnId="{BAA4E5C5-28EA-40F8-94DD-88D67C0343C3}">
      <dgm:prSet/>
      <dgm:spPr/>
      <dgm:t>
        <a:bodyPr/>
        <a:lstStyle/>
        <a:p>
          <a:endParaRPr lang="en-US"/>
        </a:p>
      </dgm:t>
    </dgm:pt>
    <dgm:pt modelId="{8A251018-C02E-4D06-833F-EEEC8428CEE7}">
      <dgm:prSet/>
      <dgm:spPr/>
      <dgm:t>
        <a:bodyPr/>
        <a:lstStyle/>
        <a:p>
          <a:r>
            <a:rPr lang="it-IT"/>
            <a:t>La conclusione deve essere </a:t>
          </a:r>
          <a:r>
            <a:rPr lang="it-IT" b="1"/>
            <a:t>valida</a:t>
          </a:r>
          <a:endParaRPr lang="en-US"/>
        </a:p>
      </dgm:t>
    </dgm:pt>
    <dgm:pt modelId="{6DCB9DD3-06C7-4B02-ADC7-F704AD8EF5C6}" type="parTrans" cxnId="{0E81CA9F-28C3-4D55-9244-C3E922FDEFEB}">
      <dgm:prSet/>
      <dgm:spPr/>
      <dgm:t>
        <a:bodyPr/>
        <a:lstStyle/>
        <a:p>
          <a:endParaRPr lang="en-US"/>
        </a:p>
      </dgm:t>
    </dgm:pt>
    <dgm:pt modelId="{743EFA46-60CC-45AC-86B7-A5870D1C87C1}" type="sibTrans" cxnId="{0E81CA9F-28C3-4D55-9244-C3E922FDEFEB}">
      <dgm:prSet/>
      <dgm:spPr/>
      <dgm:t>
        <a:bodyPr/>
        <a:lstStyle/>
        <a:p>
          <a:endParaRPr lang="en-US"/>
        </a:p>
      </dgm:t>
    </dgm:pt>
    <dgm:pt modelId="{B597B1A3-F2B4-4EF4-B532-326BBE15631F}">
      <dgm:prSet/>
      <dgm:spPr/>
      <dgm:t>
        <a:bodyPr/>
        <a:lstStyle/>
        <a:p>
          <a:r>
            <a:rPr lang="it-IT"/>
            <a:t>Cioè</a:t>
          </a:r>
          <a:r>
            <a:rPr lang="it-IT" b="1"/>
            <a:t>, necessariamente </a:t>
          </a:r>
          <a:r>
            <a:rPr lang="it-IT"/>
            <a:t>vera alla luce delle premesse</a:t>
          </a:r>
          <a:endParaRPr lang="en-US"/>
        </a:p>
      </dgm:t>
    </dgm:pt>
    <dgm:pt modelId="{FFFB6C5C-CEC7-4A97-8C56-D5852D1219C5}" type="parTrans" cxnId="{BF07CB23-F6B2-446A-AAE9-F2D2E931E5A4}">
      <dgm:prSet/>
      <dgm:spPr/>
      <dgm:t>
        <a:bodyPr/>
        <a:lstStyle/>
        <a:p>
          <a:endParaRPr lang="en-US"/>
        </a:p>
      </dgm:t>
    </dgm:pt>
    <dgm:pt modelId="{00D6781E-83A6-4377-BC9C-F3CC5ACD0964}" type="sibTrans" cxnId="{BF07CB23-F6B2-446A-AAE9-F2D2E931E5A4}">
      <dgm:prSet/>
      <dgm:spPr/>
      <dgm:t>
        <a:bodyPr/>
        <a:lstStyle/>
        <a:p>
          <a:endParaRPr lang="en-US"/>
        </a:p>
      </dgm:t>
    </dgm:pt>
    <dgm:pt modelId="{3C064DB0-2073-412F-9B77-AC17EB51C6E5}">
      <dgm:prSet/>
      <dgm:spPr/>
      <dgm:t>
        <a:bodyPr/>
        <a:lstStyle/>
        <a:p>
          <a:r>
            <a:rPr lang="it-IT"/>
            <a:t>La sua validità dipende dalla forma, e non dal contenuto, delle premesse</a:t>
          </a:r>
          <a:endParaRPr lang="en-US"/>
        </a:p>
      </dgm:t>
    </dgm:pt>
    <dgm:pt modelId="{46181AF8-F81C-4406-A02D-00EEF8B9B3E5}" type="parTrans" cxnId="{16F77FAC-2E78-442E-A13B-109516A591F9}">
      <dgm:prSet/>
      <dgm:spPr/>
      <dgm:t>
        <a:bodyPr/>
        <a:lstStyle/>
        <a:p>
          <a:endParaRPr lang="en-US"/>
        </a:p>
      </dgm:t>
    </dgm:pt>
    <dgm:pt modelId="{BDADD63E-93C0-4546-9E75-B130D2CB0FA8}" type="sibTrans" cxnId="{16F77FAC-2E78-442E-A13B-109516A591F9}">
      <dgm:prSet/>
      <dgm:spPr/>
      <dgm:t>
        <a:bodyPr/>
        <a:lstStyle/>
        <a:p>
          <a:endParaRPr lang="en-US"/>
        </a:p>
      </dgm:t>
    </dgm:pt>
    <dgm:pt modelId="{2B82A126-131F-5C4C-8B01-B9EEC12FAB8F}" type="pres">
      <dgm:prSet presAssocID="{8D1771B0-408C-4694-BED1-05FD1A049A10}" presName="linear" presStyleCnt="0">
        <dgm:presLayoutVars>
          <dgm:animLvl val="lvl"/>
          <dgm:resizeHandles val="exact"/>
        </dgm:presLayoutVars>
      </dgm:prSet>
      <dgm:spPr/>
    </dgm:pt>
    <dgm:pt modelId="{D4BEF0D1-72DE-9941-B1ED-0C9630D0B8BC}" type="pres">
      <dgm:prSet presAssocID="{3A2B3339-D295-4D09-9CAA-F4CE7D20098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62EDEA4-B14E-C641-862A-31AB4818ACF3}" type="pres">
      <dgm:prSet presAssocID="{3A2B3339-D295-4D09-9CAA-F4CE7D200981}" presName="childText" presStyleLbl="revTx" presStyleIdx="0" presStyleCnt="2">
        <dgm:presLayoutVars>
          <dgm:bulletEnabled val="1"/>
        </dgm:presLayoutVars>
      </dgm:prSet>
      <dgm:spPr/>
    </dgm:pt>
    <dgm:pt modelId="{5475986F-BC0F-424E-8791-1A31B803E0AB}" type="pres">
      <dgm:prSet presAssocID="{8A251018-C02E-4D06-833F-EEEC8428CEE7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E64183A0-5CC7-974A-8750-71C57D6AAD5C}" type="pres">
      <dgm:prSet presAssocID="{8A251018-C02E-4D06-833F-EEEC8428CEE7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1A21B503-2A09-F241-BCEB-C4603D1ECCE4}" type="presOf" srcId="{3A2B3339-D295-4D09-9CAA-F4CE7D200981}" destId="{D4BEF0D1-72DE-9941-B1ED-0C9630D0B8BC}" srcOrd="0" destOrd="0" presId="urn:microsoft.com/office/officeart/2005/8/layout/vList2"/>
    <dgm:cxn modelId="{BF07CB23-F6B2-446A-AAE9-F2D2E931E5A4}" srcId="{8A251018-C02E-4D06-833F-EEEC8428CEE7}" destId="{B597B1A3-F2B4-4EF4-B532-326BBE15631F}" srcOrd="0" destOrd="0" parTransId="{FFFB6C5C-CEC7-4A97-8C56-D5852D1219C5}" sibTransId="{00D6781E-83A6-4377-BC9C-F3CC5ACD0964}"/>
    <dgm:cxn modelId="{91F2F649-89E4-4040-9ED7-6A7EDDC1FEE7}" type="presOf" srcId="{59451EAA-EE1F-4011-BB88-ABA52E03E135}" destId="{562EDEA4-B14E-C641-862A-31AB4818ACF3}" srcOrd="0" destOrd="0" presId="urn:microsoft.com/office/officeart/2005/8/layout/vList2"/>
    <dgm:cxn modelId="{6FD94865-4ADD-AD4F-8411-35617DE4EBAB}" type="presOf" srcId="{3C064DB0-2073-412F-9B77-AC17EB51C6E5}" destId="{E64183A0-5CC7-974A-8750-71C57D6AAD5C}" srcOrd="0" destOrd="1" presId="urn:microsoft.com/office/officeart/2005/8/layout/vList2"/>
    <dgm:cxn modelId="{16CE716F-FB09-184D-AEB5-C66A7D165BEA}" type="presOf" srcId="{B597B1A3-F2B4-4EF4-B532-326BBE15631F}" destId="{E64183A0-5CC7-974A-8750-71C57D6AAD5C}" srcOrd="0" destOrd="0" presId="urn:microsoft.com/office/officeart/2005/8/layout/vList2"/>
    <dgm:cxn modelId="{0E81CA9F-28C3-4D55-9244-C3E922FDEFEB}" srcId="{8D1771B0-408C-4694-BED1-05FD1A049A10}" destId="{8A251018-C02E-4D06-833F-EEEC8428CEE7}" srcOrd="1" destOrd="0" parTransId="{6DCB9DD3-06C7-4B02-ADC7-F704AD8EF5C6}" sibTransId="{743EFA46-60CC-45AC-86B7-A5870D1C87C1}"/>
    <dgm:cxn modelId="{16F77FAC-2E78-442E-A13B-109516A591F9}" srcId="{8A251018-C02E-4D06-833F-EEEC8428CEE7}" destId="{3C064DB0-2073-412F-9B77-AC17EB51C6E5}" srcOrd="1" destOrd="0" parTransId="{46181AF8-F81C-4406-A02D-00EEF8B9B3E5}" sibTransId="{BDADD63E-93C0-4546-9E75-B130D2CB0FA8}"/>
    <dgm:cxn modelId="{DC0D3FAE-F1C6-4349-8B78-DB135B2EBDDE}" type="presOf" srcId="{8A251018-C02E-4D06-833F-EEEC8428CEE7}" destId="{5475986F-BC0F-424E-8791-1A31B803E0AB}" srcOrd="0" destOrd="0" presId="urn:microsoft.com/office/officeart/2005/8/layout/vList2"/>
    <dgm:cxn modelId="{4AB827B5-6E32-A749-A842-48D91983AD43}" type="presOf" srcId="{8D1771B0-408C-4694-BED1-05FD1A049A10}" destId="{2B82A126-131F-5C4C-8B01-B9EEC12FAB8F}" srcOrd="0" destOrd="0" presId="urn:microsoft.com/office/officeart/2005/8/layout/vList2"/>
    <dgm:cxn modelId="{BAA4E5C5-28EA-40F8-94DD-88D67C0343C3}" srcId="{3A2B3339-D295-4D09-9CAA-F4CE7D200981}" destId="{59451EAA-EE1F-4011-BB88-ABA52E03E135}" srcOrd="0" destOrd="0" parTransId="{42C2CBA5-0A97-473D-8AB1-DEB9963DC96D}" sibTransId="{626D5CF0-FAB8-4350-949D-DD433BCF8370}"/>
    <dgm:cxn modelId="{F37626F9-2EE4-433F-A40F-BB87348CE730}" srcId="{8D1771B0-408C-4694-BED1-05FD1A049A10}" destId="{3A2B3339-D295-4D09-9CAA-F4CE7D200981}" srcOrd="0" destOrd="0" parTransId="{F5FF085C-8D4D-4369-B6C7-6A24554CF53D}" sibTransId="{2BF8B46F-17F6-47A8-A5C7-CF635CB6EB59}"/>
    <dgm:cxn modelId="{FF7E2F81-D28A-014C-A221-3002CE1F4AAA}" type="presParOf" srcId="{2B82A126-131F-5C4C-8B01-B9EEC12FAB8F}" destId="{D4BEF0D1-72DE-9941-B1ED-0C9630D0B8BC}" srcOrd="0" destOrd="0" presId="urn:microsoft.com/office/officeart/2005/8/layout/vList2"/>
    <dgm:cxn modelId="{E09ECEFB-2FEB-0B4A-A05A-FFD033EB511C}" type="presParOf" srcId="{2B82A126-131F-5C4C-8B01-B9EEC12FAB8F}" destId="{562EDEA4-B14E-C641-862A-31AB4818ACF3}" srcOrd="1" destOrd="0" presId="urn:microsoft.com/office/officeart/2005/8/layout/vList2"/>
    <dgm:cxn modelId="{3163F108-C45A-0C49-9B5F-D2F000A9E41C}" type="presParOf" srcId="{2B82A126-131F-5C4C-8B01-B9EEC12FAB8F}" destId="{5475986F-BC0F-424E-8791-1A31B803E0AB}" srcOrd="2" destOrd="0" presId="urn:microsoft.com/office/officeart/2005/8/layout/vList2"/>
    <dgm:cxn modelId="{29D84433-DDF9-7646-8CBB-84DFB49C7491}" type="presParOf" srcId="{2B82A126-131F-5C4C-8B01-B9EEC12FAB8F}" destId="{E64183A0-5CC7-974A-8750-71C57D6AAD5C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0FF9D631-8674-49C1-9AB0-B796F021612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8277B82-DDE2-4F24-8995-B73290734CEE}">
      <dgm:prSet/>
      <dgm:spPr/>
      <dgm:t>
        <a:bodyPr/>
        <a:lstStyle/>
        <a:p>
          <a:r>
            <a:rPr lang="it-IT"/>
            <a:t>1. Tutti i bovini sono animali</a:t>
          </a:r>
          <a:endParaRPr lang="en-US"/>
        </a:p>
      </dgm:t>
    </dgm:pt>
    <dgm:pt modelId="{9AF976F0-4EA5-4C7E-BC58-62B1C897E377}" type="parTrans" cxnId="{6774B9D7-655A-41EF-85AC-F1927F705B68}">
      <dgm:prSet/>
      <dgm:spPr/>
      <dgm:t>
        <a:bodyPr/>
        <a:lstStyle/>
        <a:p>
          <a:endParaRPr lang="en-US"/>
        </a:p>
      </dgm:t>
    </dgm:pt>
    <dgm:pt modelId="{D63BB7D5-4FE3-4171-B830-6D59686F3324}" type="sibTrans" cxnId="{6774B9D7-655A-41EF-85AC-F1927F705B68}">
      <dgm:prSet/>
      <dgm:spPr/>
      <dgm:t>
        <a:bodyPr/>
        <a:lstStyle/>
        <a:p>
          <a:endParaRPr lang="en-US"/>
        </a:p>
      </dgm:t>
    </dgm:pt>
    <dgm:pt modelId="{DAF2A20A-85B8-4383-9477-F8E7CEC8FE64}">
      <dgm:prSet/>
      <dgm:spPr/>
      <dgm:t>
        <a:bodyPr/>
        <a:lstStyle/>
        <a:p>
          <a:r>
            <a:rPr lang="it-IT"/>
            <a:t>2. Alcuni bovini sono mucche</a:t>
          </a:r>
          <a:endParaRPr lang="en-US"/>
        </a:p>
      </dgm:t>
    </dgm:pt>
    <dgm:pt modelId="{4C384CE6-E497-4C32-B572-54E2F126DBDE}" type="parTrans" cxnId="{C089DC50-A489-4B83-8CDB-69E267ED05C1}">
      <dgm:prSet/>
      <dgm:spPr/>
      <dgm:t>
        <a:bodyPr/>
        <a:lstStyle/>
        <a:p>
          <a:endParaRPr lang="en-US"/>
        </a:p>
      </dgm:t>
    </dgm:pt>
    <dgm:pt modelId="{85C8018F-6A8D-4510-80FD-CC7D40DD725C}" type="sibTrans" cxnId="{C089DC50-A489-4B83-8CDB-69E267ED05C1}">
      <dgm:prSet/>
      <dgm:spPr/>
      <dgm:t>
        <a:bodyPr/>
        <a:lstStyle/>
        <a:p>
          <a:endParaRPr lang="en-US"/>
        </a:p>
      </dgm:t>
    </dgm:pt>
    <dgm:pt modelId="{A92BAE2C-E7AD-4CE2-A7EB-EE2F67EA1BFF}">
      <dgm:prSet/>
      <dgm:spPr/>
      <dgm:t>
        <a:bodyPr/>
        <a:lstStyle/>
        <a:p>
          <a:r>
            <a:rPr lang="it-IT"/>
            <a:t>Cosa segue?</a:t>
          </a:r>
          <a:endParaRPr lang="en-US"/>
        </a:p>
      </dgm:t>
    </dgm:pt>
    <dgm:pt modelId="{F827C94B-2168-40F8-9DBE-0107EA89CB29}" type="parTrans" cxnId="{BF970F83-E71C-4D5C-955C-B27C8D8C9E5D}">
      <dgm:prSet/>
      <dgm:spPr/>
      <dgm:t>
        <a:bodyPr/>
        <a:lstStyle/>
        <a:p>
          <a:endParaRPr lang="en-US"/>
        </a:p>
      </dgm:t>
    </dgm:pt>
    <dgm:pt modelId="{5D5E4C26-17ED-4BFA-8828-6B80DBA34BAB}" type="sibTrans" cxnId="{BF970F83-E71C-4D5C-955C-B27C8D8C9E5D}">
      <dgm:prSet/>
      <dgm:spPr/>
      <dgm:t>
        <a:bodyPr/>
        <a:lstStyle/>
        <a:p>
          <a:endParaRPr lang="en-US"/>
        </a:p>
      </dgm:t>
    </dgm:pt>
    <dgm:pt modelId="{0959E0EB-9D71-F242-BC6B-238FA70964A1}" type="pres">
      <dgm:prSet presAssocID="{0FF9D631-8674-49C1-9AB0-B796F0216120}" presName="linear" presStyleCnt="0">
        <dgm:presLayoutVars>
          <dgm:animLvl val="lvl"/>
          <dgm:resizeHandles val="exact"/>
        </dgm:presLayoutVars>
      </dgm:prSet>
      <dgm:spPr/>
    </dgm:pt>
    <dgm:pt modelId="{5970B4D0-9DCB-044E-92D9-444DF11A6B34}" type="pres">
      <dgm:prSet presAssocID="{38277B82-DDE2-4F24-8995-B73290734CE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929976D-D427-BE49-B6CA-199675992ECB}" type="pres">
      <dgm:prSet presAssocID="{D63BB7D5-4FE3-4171-B830-6D59686F3324}" presName="spacer" presStyleCnt="0"/>
      <dgm:spPr/>
    </dgm:pt>
    <dgm:pt modelId="{FAAC2ED6-B57E-4249-B0A5-BFEE9E5A1211}" type="pres">
      <dgm:prSet presAssocID="{DAF2A20A-85B8-4383-9477-F8E7CEC8FE6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0169BA1-50B6-2D49-80CC-622B64552FFA}" type="pres">
      <dgm:prSet presAssocID="{85C8018F-6A8D-4510-80FD-CC7D40DD725C}" presName="spacer" presStyleCnt="0"/>
      <dgm:spPr/>
    </dgm:pt>
    <dgm:pt modelId="{7332839C-9709-2945-B628-7BE801757452}" type="pres">
      <dgm:prSet presAssocID="{A92BAE2C-E7AD-4CE2-A7EB-EE2F67EA1BF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787E711-8682-5841-9774-E0C127B2D0E6}" type="presOf" srcId="{38277B82-DDE2-4F24-8995-B73290734CEE}" destId="{5970B4D0-9DCB-044E-92D9-444DF11A6B34}" srcOrd="0" destOrd="0" presId="urn:microsoft.com/office/officeart/2005/8/layout/vList2"/>
    <dgm:cxn modelId="{23CD8027-F215-F740-920D-1DF5C66ADCE6}" type="presOf" srcId="{DAF2A20A-85B8-4383-9477-F8E7CEC8FE64}" destId="{FAAC2ED6-B57E-4249-B0A5-BFEE9E5A1211}" srcOrd="0" destOrd="0" presId="urn:microsoft.com/office/officeart/2005/8/layout/vList2"/>
    <dgm:cxn modelId="{A229452F-D1BE-D242-8EC6-4E3401EB21B5}" type="presOf" srcId="{A92BAE2C-E7AD-4CE2-A7EB-EE2F67EA1BFF}" destId="{7332839C-9709-2945-B628-7BE801757452}" srcOrd="0" destOrd="0" presId="urn:microsoft.com/office/officeart/2005/8/layout/vList2"/>
    <dgm:cxn modelId="{C089DC50-A489-4B83-8CDB-69E267ED05C1}" srcId="{0FF9D631-8674-49C1-9AB0-B796F0216120}" destId="{DAF2A20A-85B8-4383-9477-F8E7CEC8FE64}" srcOrd="1" destOrd="0" parTransId="{4C384CE6-E497-4C32-B572-54E2F126DBDE}" sibTransId="{85C8018F-6A8D-4510-80FD-CC7D40DD725C}"/>
    <dgm:cxn modelId="{BF970F83-E71C-4D5C-955C-B27C8D8C9E5D}" srcId="{0FF9D631-8674-49C1-9AB0-B796F0216120}" destId="{A92BAE2C-E7AD-4CE2-A7EB-EE2F67EA1BFF}" srcOrd="2" destOrd="0" parTransId="{F827C94B-2168-40F8-9DBE-0107EA89CB29}" sibTransId="{5D5E4C26-17ED-4BFA-8828-6B80DBA34BAB}"/>
    <dgm:cxn modelId="{735FEBB1-84A3-4C48-93B8-9261344AAFAA}" type="presOf" srcId="{0FF9D631-8674-49C1-9AB0-B796F0216120}" destId="{0959E0EB-9D71-F242-BC6B-238FA70964A1}" srcOrd="0" destOrd="0" presId="urn:microsoft.com/office/officeart/2005/8/layout/vList2"/>
    <dgm:cxn modelId="{6774B9D7-655A-41EF-85AC-F1927F705B68}" srcId="{0FF9D631-8674-49C1-9AB0-B796F0216120}" destId="{38277B82-DDE2-4F24-8995-B73290734CEE}" srcOrd="0" destOrd="0" parTransId="{9AF976F0-4EA5-4C7E-BC58-62B1C897E377}" sibTransId="{D63BB7D5-4FE3-4171-B830-6D59686F3324}"/>
    <dgm:cxn modelId="{BCC1AD7F-492F-034B-B8C4-693F6DAC6CA1}" type="presParOf" srcId="{0959E0EB-9D71-F242-BC6B-238FA70964A1}" destId="{5970B4D0-9DCB-044E-92D9-444DF11A6B34}" srcOrd="0" destOrd="0" presId="urn:microsoft.com/office/officeart/2005/8/layout/vList2"/>
    <dgm:cxn modelId="{B1434DBB-D435-7848-B66E-04931F243A1C}" type="presParOf" srcId="{0959E0EB-9D71-F242-BC6B-238FA70964A1}" destId="{A929976D-D427-BE49-B6CA-199675992ECB}" srcOrd="1" destOrd="0" presId="urn:microsoft.com/office/officeart/2005/8/layout/vList2"/>
    <dgm:cxn modelId="{949701E6-DED9-FE4A-A114-013BAED30A63}" type="presParOf" srcId="{0959E0EB-9D71-F242-BC6B-238FA70964A1}" destId="{FAAC2ED6-B57E-4249-B0A5-BFEE9E5A1211}" srcOrd="2" destOrd="0" presId="urn:microsoft.com/office/officeart/2005/8/layout/vList2"/>
    <dgm:cxn modelId="{627E646D-BF57-934B-A182-14CE2AB9DB50}" type="presParOf" srcId="{0959E0EB-9D71-F242-BC6B-238FA70964A1}" destId="{00169BA1-50B6-2D49-80CC-622B64552FFA}" srcOrd="3" destOrd="0" presId="urn:microsoft.com/office/officeart/2005/8/layout/vList2"/>
    <dgm:cxn modelId="{91270246-ED20-9F45-91DD-5557DAC19FE7}" type="presParOf" srcId="{0959E0EB-9D71-F242-BC6B-238FA70964A1}" destId="{7332839C-9709-2945-B628-7BE80175745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945F8DEE-45A1-406B-90FF-E009DA84F7D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219ED48-734C-4424-9F7B-98C7B07762B3}">
      <dgm:prSet/>
      <dgm:spPr/>
      <dgm:t>
        <a:bodyPr/>
        <a:lstStyle/>
        <a:p>
          <a:r>
            <a:rPr lang="it-IT"/>
            <a:t>1. Tutti i bovini sono animali</a:t>
          </a:r>
          <a:endParaRPr lang="en-US"/>
        </a:p>
      </dgm:t>
    </dgm:pt>
    <dgm:pt modelId="{A09B32E9-EBC2-4768-9AD6-F38213393FD6}" type="parTrans" cxnId="{5A9A8C53-020C-4EB3-913B-16ADD26AABBF}">
      <dgm:prSet/>
      <dgm:spPr/>
      <dgm:t>
        <a:bodyPr/>
        <a:lstStyle/>
        <a:p>
          <a:endParaRPr lang="en-US"/>
        </a:p>
      </dgm:t>
    </dgm:pt>
    <dgm:pt modelId="{5BBF9D15-41BF-4AE2-AC48-6A9DA02C289F}" type="sibTrans" cxnId="{5A9A8C53-020C-4EB3-913B-16ADD26AABBF}">
      <dgm:prSet/>
      <dgm:spPr/>
      <dgm:t>
        <a:bodyPr/>
        <a:lstStyle/>
        <a:p>
          <a:endParaRPr lang="en-US"/>
        </a:p>
      </dgm:t>
    </dgm:pt>
    <dgm:pt modelId="{CB1693C3-5901-4585-8929-ACEFD51574D6}">
      <dgm:prSet/>
      <dgm:spPr/>
      <dgm:t>
        <a:bodyPr/>
        <a:lstStyle/>
        <a:p>
          <a:r>
            <a:rPr lang="it-IT"/>
            <a:t>2. Alcuni bovini sono neri</a:t>
          </a:r>
          <a:endParaRPr lang="en-US"/>
        </a:p>
      </dgm:t>
    </dgm:pt>
    <dgm:pt modelId="{8B593802-B3B0-47AF-9070-8A966FF0C1A1}" type="parTrans" cxnId="{BDA10A54-3606-41BF-B963-04F9C0AD3EE8}">
      <dgm:prSet/>
      <dgm:spPr/>
      <dgm:t>
        <a:bodyPr/>
        <a:lstStyle/>
        <a:p>
          <a:endParaRPr lang="en-US"/>
        </a:p>
      </dgm:t>
    </dgm:pt>
    <dgm:pt modelId="{10FF2E89-2B6C-4AE0-BCC8-0BA863B50EF2}" type="sibTrans" cxnId="{BDA10A54-3606-41BF-B963-04F9C0AD3EE8}">
      <dgm:prSet/>
      <dgm:spPr/>
      <dgm:t>
        <a:bodyPr/>
        <a:lstStyle/>
        <a:p>
          <a:endParaRPr lang="en-US"/>
        </a:p>
      </dgm:t>
    </dgm:pt>
    <dgm:pt modelId="{CD148974-B002-4620-9191-43E4D9A5FB66}">
      <dgm:prSet/>
      <dgm:spPr/>
      <dgm:t>
        <a:bodyPr/>
        <a:lstStyle/>
        <a:p>
          <a:r>
            <a:rPr lang="it-IT"/>
            <a:t>Cosa segue?</a:t>
          </a:r>
          <a:endParaRPr lang="en-US"/>
        </a:p>
      </dgm:t>
    </dgm:pt>
    <dgm:pt modelId="{18189296-894B-4B38-8350-89A8E1B5575D}" type="parTrans" cxnId="{4ED84C64-8902-4B06-BEB4-4A0CCF29ADD7}">
      <dgm:prSet/>
      <dgm:spPr/>
      <dgm:t>
        <a:bodyPr/>
        <a:lstStyle/>
        <a:p>
          <a:endParaRPr lang="en-US"/>
        </a:p>
      </dgm:t>
    </dgm:pt>
    <dgm:pt modelId="{5DB7B18E-86B8-4D60-A6E7-3EEFF7674203}" type="sibTrans" cxnId="{4ED84C64-8902-4B06-BEB4-4A0CCF29ADD7}">
      <dgm:prSet/>
      <dgm:spPr/>
      <dgm:t>
        <a:bodyPr/>
        <a:lstStyle/>
        <a:p>
          <a:endParaRPr lang="en-US"/>
        </a:p>
      </dgm:t>
    </dgm:pt>
    <dgm:pt modelId="{4D77FA8E-2FE0-6249-B447-D53FB89328A7}" type="pres">
      <dgm:prSet presAssocID="{945F8DEE-45A1-406B-90FF-E009DA84F7D7}" presName="linear" presStyleCnt="0">
        <dgm:presLayoutVars>
          <dgm:animLvl val="lvl"/>
          <dgm:resizeHandles val="exact"/>
        </dgm:presLayoutVars>
      </dgm:prSet>
      <dgm:spPr/>
    </dgm:pt>
    <dgm:pt modelId="{94D143EE-B040-164A-8D80-CDE241DE8C01}" type="pres">
      <dgm:prSet presAssocID="{2219ED48-734C-4424-9F7B-98C7B07762B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197355F-0979-F947-BB76-D47287567249}" type="pres">
      <dgm:prSet presAssocID="{5BBF9D15-41BF-4AE2-AC48-6A9DA02C289F}" presName="spacer" presStyleCnt="0"/>
      <dgm:spPr/>
    </dgm:pt>
    <dgm:pt modelId="{5D4184F0-C59A-414C-8959-3B0CF245C983}" type="pres">
      <dgm:prSet presAssocID="{CB1693C3-5901-4585-8929-ACEFD51574D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258C16A-CA13-594B-81F2-7483FB37EFAB}" type="pres">
      <dgm:prSet presAssocID="{10FF2E89-2B6C-4AE0-BCC8-0BA863B50EF2}" presName="spacer" presStyleCnt="0"/>
      <dgm:spPr/>
    </dgm:pt>
    <dgm:pt modelId="{BB284147-5603-C94A-8613-97906D9DC438}" type="pres">
      <dgm:prSet presAssocID="{CD148974-B002-4620-9191-43E4D9A5FB6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99068C36-AC7C-654F-B0A9-639799786BA1}" type="presOf" srcId="{CB1693C3-5901-4585-8929-ACEFD51574D6}" destId="{5D4184F0-C59A-414C-8959-3B0CF245C983}" srcOrd="0" destOrd="0" presId="urn:microsoft.com/office/officeart/2005/8/layout/vList2"/>
    <dgm:cxn modelId="{5A9A8C53-020C-4EB3-913B-16ADD26AABBF}" srcId="{945F8DEE-45A1-406B-90FF-E009DA84F7D7}" destId="{2219ED48-734C-4424-9F7B-98C7B07762B3}" srcOrd="0" destOrd="0" parTransId="{A09B32E9-EBC2-4768-9AD6-F38213393FD6}" sibTransId="{5BBF9D15-41BF-4AE2-AC48-6A9DA02C289F}"/>
    <dgm:cxn modelId="{BDA10A54-3606-41BF-B963-04F9C0AD3EE8}" srcId="{945F8DEE-45A1-406B-90FF-E009DA84F7D7}" destId="{CB1693C3-5901-4585-8929-ACEFD51574D6}" srcOrd="1" destOrd="0" parTransId="{8B593802-B3B0-47AF-9070-8A966FF0C1A1}" sibTransId="{10FF2E89-2B6C-4AE0-BCC8-0BA863B50EF2}"/>
    <dgm:cxn modelId="{4ED84C64-8902-4B06-BEB4-4A0CCF29ADD7}" srcId="{945F8DEE-45A1-406B-90FF-E009DA84F7D7}" destId="{CD148974-B002-4620-9191-43E4D9A5FB66}" srcOrd="2" destOrd="0" parTransId="{18189296-894B-4B38-8350-89A8E1B5575D}" sibTransId="{5DB7B18E-86B8-4D60-A6E7-3EEFF7674203}"/>
    <dgm:cxn modelId="{2F8D6980-AEE5-FE4C-969F-4648B8A1D935}" type="presOf" srcId="{CD148974-B002-4620-9191-43E4D9A5FB66}" destId="{BB284147-5603-C94A-8613-97906D9DC438}" srcOrd="0" destOrd="0" presId="urn:microsoft.com/office/officeart/2005/8/layout/vList2"/>
    <dgm:cxn modelId="{66354296-62CF-FB45-B196-F5E7690099EC}" type="presOf" srcId="{2219ED48-734C-4424-9F7B-98C7B07762B3}" destId="{94D143EE-B040-164A-8D80-CDE241DE8C01}" srcOrd="0" destOrd="0" presId="urn:microsoft.com/office/officeart/2005/8/layout/vList2"/>
    <dgm:cxn modelId="{95CCA5F0-ADAF-A045-AA25-5B882B80F498}" type="presOf" srcId="{945F8DEE-45A1-406B-90FF-E009DA84F7D7}" destId="{4D77FA8E-2FE0-6249-B447-D53FB89328A7}" srcOrd="0" destOrd="0" presId="urn:microsoft.com/office/officeart/2005/8/layout/vList2"/>
    <dgm:cxn modelId="{A23F97B7-3410-4347-B5BF-7B4E7B1834B3}" type="presParOf" srcId="{4D77FA8E-2FE0-6249-B447-D53FB89328A7}" destId="{94D143EE-B040-164A-8D80-CDE241DE8C01}" srcOrd="0" destOrd="0" presId="urn:microsoft.com/office/officeart/2005/8/layout/vList2"/>
    <dgm:cxn modelId="{8CAA832A-1FC5-FA4D-8CC4-E9AB0B4302BE}" type="presParOf" srcId="{4D77FA8E-2FE0-6249-B447-D53FB89328A7}" destId="{0197355F-0979-F947-BB76-D47287567249}" srcOrd="1" destOrd="0" presId="urn:microsoft.com/office/officeart/2005/8/layout/vList2"/>
    <dgm:cxn modelId="{2CD2A4DC-F408-764C-87C9-2D8B1E918E1C}" type="presParOf" srcId="{4D77FA8E-2FE0-6249-B447-D53FB89328A7}" destId="{5D4184F0-C59A-414C-8959-3B0CF245C983}" srcOrd="2" destOrd="0" presId="urn:microsoft.com/office/officeart/2005/8/layout/vList2"/>
    <dgm:cxn modelId="{AE5780C1-4D0B-0349-A3B4-DB166087CD1F}" type="presParOf" srcId="{4D77FA8E-2FE0-6249-B447-D53FB89328A7}" destId="{6258C16A-CA13-594B-81F2-7483FB37EFAB}" srcOrd="3" destOrd="0" presId="urn:microsoft.com/office/officeart/2005/8/layout/vList2"/>
    <dgm:cxn modelId="{A4FA3EFD-3521-314C-9F10-05E379E71BCD}" type="presParOf" srcId="{4D77FA8E-2FE0-6249-B447-D53FB89328A7}" destId="{BB284147-5603-C94A-8613-97906D9DC43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13E151AD-62E6-478E-A4A5-56ED5B9ACB8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16F3ADF-1754-46E7-A863-0C22473B5DB6}">
      <dgm:prSet/>
      <dgm:spPr/>
      <dgm:t>
        <a:bodyPr/>
        <a:lstStyle/>
        <a:p>
          <a:r>
            <a:rPr lang="it-IT"/>
            <a:t>La </a:t>
          </a:r>
          <a:r>
            <a:rPr lang="it-IT" b="1"/>
            <a:t>figura </a:t>
          </a:r>
          <a:r>
            <a:rPr lang="it-IT"/>
            <a:t>di un sillogismo consiste nell’ordine dei termini nelle premesse. </a:t>
          </a:r>
          <a:endParaRPr lang="en-US"/>
        </a:p>
      </dgm:t>
    </dgm:pt>
    <dgm:pt modelId="{25B19ED7-C0A9-45F8-861C-9BD7E559A800}" type="parTrans" cxnId="{9DD24239-8554-4A10-995F-BEA1C57130A8}">
      <dgm:prSet/>
      <dgm:spPr/>
      <dgm:t>
        <a:bodyPr/>
        <a:lstStyle/>
        <a:p>
          <a:endParaRPr lang="en-US"/>
        </a:p>
      </dgm:t>
    </dgm:pt>
    <dgm:pt modelId="{75E8BD0D-D881-4DDF-8F2A-745D0E937D7E}" type="sibTrans" cxnId="{9DD24239-8554-4A10-995F-BEA1C57130A8}">
      <dgm:prSet/>
      <dgm:spPr/>
      <dgm:t>
        <a:bodyPr/>
        <a:lstStyle/>
        <a:p>
          <a:endParaRPr lang="en-US"/>
        </a:p>
      </dgm:t>
    </dgm:pt>
    <dgm:pt modelId="{48F22DC9-2A8F-46FC-9725-058B407F1C5A}">
      <dgm:prSet/>
      <dgm:spPr/>
      <dgm:t>
        <a:bodyPr/>
        <a:lstStyle/>
        <a:p>
          <a:r>
            <a:rPr lang="it-IT"/>
            <a:t>Esistono quattro possibili figure per ciascuna coppia di premesse: AB-CB, AB-BC, BA-CB, BA-BC </a:t>
          </a:r>
          <a:endParaRPr lang="en-US"/>
        </a:p>
      </dgm:t>
    </dgm:pt>
    <dgm:pt modelId="{1088B26F-F315-4561-939C-1B5A37D129B7}" type="parTrans" cxnId="{B7B47AC1-901C-495B-9EC3-7FCDB18E14B9}">
      <dgm:prSet/>
      <dgm:spPr/>
      <dgm:t>
        <a:bodyPr/>
        <a:lstStyle/>
        <a:p>
          <a:endParaRPr lang="en-US"/>
        </a:p>
      </dgm:t>
    </dgm:pt>
    <dgm:pt modelId="{BE1D35D1-E23B-4213-81D5-7048F3332909}" type="sibTrans" cxnId="{B7B47AC1-901C-495B-9EC3-7FCDB18E14B9}">
      <dgm:prSet/>
      <dgm:spPr/>
      <dgm:t>
        <a:bodyPr/>
        <a:lstStyle/>
        <a:p>
          <a:endParaRPr lang="en-US"/>
        </a:p>
      </dgm:t>
    </dgm:pt>
    <dgm:pt modelId="{24FF4390-F2BB-45AC-B82D-3143509C752F}">
      <dgm:prSet/>
      <dgm:spPr/>
      <dgm:t>
        <a:bodyPr/>
        <a:lstStyle/>
        <a:p>
          <a:r>
            <a:rPr lang="it-IT"/>
            <a:t>B segna la posizione del termine medio nella premessa</a:t>
          </a:r>
          <a:endParaRPr lang="en-US"/>
        </a:p>
      </dgm:t>
    </dgm:pt>
    <dgm:pt modelId="{D40786C0-C479-4FF3-BBAA-5B57D42FF467}" type="parTrans" cxnId="{47FBF5D7-5F74-49E4-B240-84C97F2F3437}">
      <dgm:prSet/>
      <dgm:spPr/>
      <dgm:t>
        <a:bodyPr/>
        <a:lstStyle/>
        <a:p>
          <a:endParaRPr lang="en-US"/>
        </a:p>
      </dgm:t>
    </dgm:pt>
    <dgm:pt modelId="{31B26C67-C495-4AEC-B8DD-601C86D5800B}" type="sibTrans" cxnId="{47FBF5D7-5F74-49E4-B240-84C97F2F3437}">
      <dgm:prSet/>
      <dgm:spPr/>
      <dgm:t>
        <a:bodyPr/>
        <a:lstStyle/>
        <a:p>
          <a:endParaRPr lang="en-US"/>
        </a:p>
      </dgm:t>
    </dgm:pt>
    <dgm:pt modelId="{188527E7-C263-4627-86FF-A7CA3115821E}">
      <dgm:prSet/>
      <dgm:spPr/>
      <dgm:t>
        <a:bodyPr/>
        <a:lstStyle/>
        <a:p>
          <a:r>
            <a:rPr lang="it-IT" dirty="0"/>
            <a:t>A e C segnano le posizioni dei termini estremi</a:t>
          </a:r>
          <a:endParaRPr lang="en-US" dirty="0"/>
        </a:p>
      </dgm:t>
    </dgm:pt>
    <dgm:pt modelId="{9EA1B9DB-86BC-464C-BF61-A5C9EBC44A5E}" type="parTrans" cxnId="{615D7494-7F1E-405F-B5AF-BCB43C032888}">
      <dgm:prSet/>
      <dgm:spPr/>
      <dgm:t>
        <a:bodyPr/>
        <a:lstStyle/>
        <a:p>
          <a:endParaRPr lang="en-US"/>
        </a:p>
      </dgm:t>
    </dgm:pt>
    <dgm:pt modelId="{F98F8BA1-7ACF-4807-B680-CEC56EA54156}" type="sibTrans" cxnId="{615D7494-7F1E-405F-B5AF-BCB43C032888}">
      <dgm:prSet/>
      <dgm:spPr/>
      <dgm:t>
        <a:bodyPr/>
        <a:lstStyle/>
        <a:p>
          <a:endParaRPr lang="en-US"/>
        </a:p>
      </dgm:t>
    </dgm:pt>
    <dgm:pt modelId="{AE2C34A9-1ECB-4CF7-A07F-349649AC898C}">
      <dgm:prSet/>
      <dgm:spPr/>
      <dgm:t>
        <a:bodyPr/>
        <a:lstStyle/>
        <a:p>
          <a:r>
            <a:rPr lang="it-IT" dirty="0"/>
            <a:t>16 possibili modi x 4 possibili figure = 64 possibili coppie di premesse sillogistiche</a:t>
          </a:r>
          <a:endParaRPr lang="en-US" dirty="0"/>
        </a:p>
      </dgm:t>
    </dgm:pt>
    <dgm:pt modelId="{7300B1A4-C6A5-4F83-BAC1-4A95E77C2247}" type="parTrans" cxnId="{162E0FB7-C877-4DCD-9FE6-5EE8E12E1609}">
      <dgm:prSet/>
      <dgm:spPr/>
      <dgm:t>
        <a:bodyPr/>
        <a:lstStyle/>
        <a:p>
          <a:endParaRPr lang="en-US"/>
        </a:p>
      </dgm:t>
    </dgm:pt>
    <dgm:pt modelId="{C8E46EB7-405A-4C23-8EC2-818D7353A644}" type="sibTrans" cxnId="{162E0FB7-C877-4DCD-9FE6-5EE8E12E1609}">
      <dgm:prSet/>
      <dgm:spPr/>
      <dgm:t>
        <a:bodyPr/>
        <a:lstStyle/>
        <a:p>
          <a:endParaRPr lang="en-US"/>
        </a:p>
      </dgm:t>
    </dgm:pt>
    <dgm:pt modelId="{AF12D614-313A-49D3-8ED9-1D4532736DCF}">
      <dgm:prSet/>
      <dgm:spPr/>
      <dgm:t>
        <a:bodyPr/>
        <a:lstStyle/>
        <a:p>
          <a:r>
            <a:rPr lang="it-IT"/>
            <a:t>27 ammettono almeno una conclusione valida</a:t>
          </a:r>
          <a:endParaRPr lang="en-US"/>
        </a:p>
      </dgm:t>
    </dgm:pt>
    <dgm:pt modelId="{92A1B044-1C33-4F2C-B13D-0E181534850A}" type="parTrans" cxnId="{B5881FEB-78D8-436D-B1D6-1AA415C1C912}">
      <dgm:prSet/>
      <dgm:spPr/>
      <dgm:t>
        <a:bodyPr/>
        <a:lstStyle/>
        <a:p>
          <a:endParaRPr lang="en-US"/>
        </a:p>
      </dgm:t>
    </dgm:pt>
    <dgm:pt modelId="{A30A1F01-2051-40CF-9F44-01A5CABA04C9}" type="sibTrans" cxnId="{B5881FEB-78D8-436D-B1D6-1AA415C1C912}">
      <dgm:prSet/>
      <dgm:spPr/>
      <dgm:t>
        <a:bodyPr/>
        <a:lstStyle/>
        <a:p>
          <a:endParaRPr lang="en-US"/>
        </a:p>
      </dgm:t>
    </dgm:pt>
    <dgm:pt modelId="{BBB54D70-BDB1-A947-A506-E052CD131F49}" type="pres">
      <dgm:prSet presAssocID="{13E151AD-62E6-478E-A4A5-56ED5B9ACB81}" presName="linear" presStyleCnt="0">
        <dgm:presLayoutVars>
          <dgm:animLvl val="lvl"/>
          <dgm:resizeHandles val="exact"/>
        </dgm:presLayoutVars>
      </dgm:prSet>
      <dgm:spPr/>
    </dgm:pt>
    <dgm:pt modelId="{EA470F89-47B8-1145-9E8E-36C27444DD1C}" type="pres">
      <dgm:prSet presAssocID="{916F3ADF-1754-46E7-A863-0C22473B5DB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72CC84B-1292-D442-9C5D-9C333B1E45A4}" type="pres">
      <dgm:prSet presAssocID="{916F3ADF-1754-46E7-A863-0C22473B5DB6}" presName="childText" presStyleLbl="revTx" presStyleIdx="0" presStyleCnt="1">
        <dgm:presLayoutVars>
          <dgm:bulletEnabled val="1"/>
        </dgm:presLayoutVars>
      </dgm:prSet>
      <dgm:spPr/>
    </dgm:pt>
    <dgm:pt modelId="{390394E7-BFB6-6942-ABDB-B257965A866A}" type="pres">
      <dgm:prSet presAssocID="{AE2C34A9-1ECB-4CF7-A07F-349649AC898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138A4F8-4B68-3A44-ADB9-D81A22DB71DA}" type="pres">
      <dgm:prSet presAssocID="{C8E46EB7-405A-4C23-8EC2-818D7353A644}" presName="spacer" presStyleCnt="0"/>
      <dgm:spPr/>
    </dgm:pt>
    <dgm:pt modelId="{41DC3EDC-C349-0247-9796-91ADC07F9660}" type="pres">
      <dgm:prSet presAssocID="{AF12D614-313A-49D3-8ED9-1D4532736DC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74B0217-F631-C544-953E-04DF4E27E55A}" type="presOf" srcId="{AF12D614-313A-49D3-8ED9-1D4532736DCF}" destId="{41DC3EDC-C349-0247-9796-91ADC07F9660}" srcOrd="0" destOrd="0" presId="urn:microsoft.com/office/officeart/2005/8/layout/vList2"/>
    <dgm:cxn modelId="{9DD24239-8554-4A10-995F-BEA1C57130A8}" srcId="{13E151AD-62E6-478E-A4A5-56ED5B9ACB81}" destId="{916F3ADF-1754-46E7-A863-0C22473B5DB6}" srcOrd="0" destOrd="0" parTransId="{25B19ED7-C0A9-45F8-861C-9BD7E559A800}" sibTransId="{75E8BD0D-D881-4DDF-8F2A-745D0E937D7E}"/>
    <dgm:cxn modelId="{0ACA6B39-9AED-EA48-8AAA-C0B46E33E5D3}" type="presOf" srcId="{188527E7-C263-4627-86FF-A7CA3115821E}" destId="{E72CC84B-1292-D442-9C5D-9C333B1E45A4}" srcOrd="0" destOrd="2" presId="urn:microsoft.com/office/officeart/2005/8/layout/vList2"/>
    <dgm:cxn modelId="{2832A53F-9DED-5640-BADE-91D8227549C4}" type="presOf" srcId="{48F22DC9-2A8F-46FC-9725-058B407F1C5A}" destId="{E72CC84B-1292-D442-9C5D-9C333B1E45A4}" srcOrd="0" destOrd="0" presId="urn:microsoft.com/office/officeart/2005/8/layout/vList2"/>
    <dgm:cxn modelId="{2BEAB36E-1B0F-ED4E-8EB8-14E2ED53F219}" type="presOf" srcId="{13E151AD-62E6-478E-A4A5-56ED5B9ACB81}" destId="{BBB54D70-BDB1-A947-A506-E052CD131F49}" srcOrd="0" destOrd="0" presId="urn:microsoft.com/office/officeart/2005/8/layout/vList2"/>
    <dgm:cxn modelId="{615D7494-7F1E-405F-B5AF-BCB43C032888}" srcId="{916F3ADF-1754-46E7-A863-0C22473B5DB6}" destId="{188527E7-C263-4627-86FF-A7CA3115821E}" srcOrd="2" destOrd="0" parTransId="{9EA1B9DB-86BC-464C-BF61-A5C9EBC44A5E}" sibTransId="{F98F8BA1-7ACF-4807-B680-CEC56EA54156}"/>
    <dgm:cxn modelId="{162E0FB7-C877-4DCD-9FE6-5EE8E12E1609}" srcId="{13E151AD-62E6-478E-A4A5-56ED5B9ACB81}" destId="{AE2C34A9-1ECB-4CF7-A07F-349649AC898C}" srcOrd="1" destOrd="0" parTransId="{7300B1A4-C6A5-4F83-BAC1-4A95E77C2247}" sibTransId="{C8E46EB7-405A-4C23-8EC2-818D7353A644}"/>
    <dgm:cxn modelId="{28A9EABE-BA2D-2A43-9D1C-A56AA5DD49DF}" type="presOf" srcId="{24FF4390-F2BB-45AC-B82D-3143509C752F}" destId="{E72CC84B-1292-D442-9C5D-9C333B1E45A4}" srcOrd="0" destOrd="1" presId="urn:microsoft.com/office/officeart/2005/8/layout/vList2"/>
    <dgm:cxn modelId="{B7B47AC1-901C-495B-9EC3-7FCDB18E14B9}" srcId="{916F3ADF-1754-46E7-A863-0C22473B5DB6}" destId="{48F22DC9-2A8F-46FC-9725-058B407F1C5A}" srcOrd="0" destOrd="0" parTransId="{1088B26F-F315-4561-939C-1B5A37D129B7}" sibTransId="{BE1D35D1-E23B-4213-81D5-7048F3332909}"/>
    <dgm:cxn modelId="{DACFA5C5-809D-9047-85F7-98CDA98A0D99}" type="presOf" srcId="{AE2C34A9-1ECB-4CF7-A07F-349649AC898C}" destId="{390394E7-BFB6-6942-ABDB-B257965A866A}" srcOrd="0" destOrd="0" presId="urn:microsoft.com/office/officeart/2005/8/layout/vList2"/>
    <dgm:cxn modelId="{E16A7BD7-8F06-2A4C-B092-FE86C68AEEF7}" type="presOf" srcId="{916F3ADF-1754-46E7-A863-0C22473B5DB6}" destId="{EA470F89-47B8-1145-9E8E-36C27444DD1C}" srcOrd="0" destOrd="0" presId="urn:microsoft.com/office/officeart/2005/8/layout/vList2"/>
    <dgm:cxn modelId="{47FBF5D7-5F74-49E4-B240-84C97F2F3437}" srcId="{916F3ADF-1754-46E7-A863-0C22473B5DB6}" destId="{24FF4390-F2BB-45AC-B82D-3143509C752F}" srcOrd="1" destOrd="0" parTransId="{D40786C0-C479-4FF3-BBAA-5B57D42FF467}" sibTransId="{31B26C67-C495-4AEC-B8DD-601C86D5800B}"/>
    <dgm:cxn modelId="{B5881FEB-78D8-436D-B1D6-1AA415C1C912}" srcId="{13E151AD-62E6-478E-A4A5-56ED5B9ACB81}" destId="{AF12D614-313A-49D3-8ED9-1D4532736DCF}" srcOrd="2" destOrd="0" parTransId="{92A1B044-1C33-4F2C-B13D-0E181534850A}" sibTransId="{A30A1F01-2051-40CF-9F44-01A5CABA04C9}"/>
    <dgm:cxn modelId="{69CDDC34-8A31-FF4F-A71E-18B2FF42FC96}" type="presParOf" srcId="{BBB54D70-BDB1-A947-A506-E052CD131F49}" destId="{EA470F89-47B8-1145-9E8E-36C27444DD1C}" srcOrd="0" destOrd="0" presId="urn:microsoft.com/office/officeart/2005/8/layout/vList2"/>
    <dgm:cxn modelId="{48B684CB-2251-1240-9EA8-E1AFD7624A33}" type="presParOf" srcId="{BBB54D70-BDB1-A947-A506-E052CD131F49}" destId="{E72CC84B-1292-D442-9C5D-9C333B1E45A4}" srcOrd="1" destOrd="0" presId="urn:microsoft.com/office/officeart/2005/8/layout/vList2"/>
    <dgm:cxn modelId="{246FDB2B-351E-D04B-862A-01582EBA1773}" type="presParOf" srcId="{BBB54D70-BDB1-A947-A506-E052CD131F49}" destId="{390394E7-BFB6-6942-ABDB-B257965A866A}" srcOrd="2" destOrd="0" presId="urn:microsoft.com/office/officeart/2005/8/layout/vList2"/>
    <dgm:cxn modelId="{11B32496-364D-CF47-A3A1-F70FE8A6D0DA}" type="presParOf" srcId="{BBB54D70-BDB1-A947-A506-E052CD131F49}" destId="{F138A4F8-4B68-3A44-ADB9-D81A22DB71DA}" srcOrd="3" destOrd="0" presId="urn:microsoft.com/office/officeart/2005/8/layout/vList2"/>
    <dgm:cxn modelId="{646E8622-81B4-F144-A444-C8E2BC39FE19}" type="presParOf" srcId="{BBB54D70-BDB1-A947-A506-E052CD131F49}" destId="{41DC3EDC-C349-0247-9796-91ADC07F966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18E21CA5-E916-4AE6-8909-88316D61B85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770333D-F573-4273-80E9-6ABE52697BAC}">
      <dgm:prSet/>
      <dgm:spPr/>
      <dgm:t>
        <a:bodyPr/>
        <a:lstStyle/>
        <a:p>
          <a:r>
            <a:rPr lang="en-GB"/>
            <a:t>I sillogismi categorici usati per indagare i processi deduttivi utilizzano termini astratti, arbitrari o inventati</a:t>
          </a:r>
          <a:endParaRPr lang="en-US"/>
        </a:p>
      </dgm:t>
    </dgm:pt>
    <dgm:pt modelId="{A8D1FDCC-FA13-4F08-A7A5-36B9813EE7EE}" type="parTrans" cxnId="{E93A8E49-FCC4-4720-98C1-4B2EA4CF0101}">
      <dgm:prSet/>
      <dgm:spPr/>
      <dgm:t>
        <a:bodyPr/>
        <a:lstStyle/>
        <a:p>
          <a:endParaRPr lang="en-US"/>
        </a:p>
      </dgm:t>
    </dgm:pt>
    <dgm:pt modelId="{D2027443-CF70-4D5D-A1FF-CE66393C311A}" type="sibTrans" cxnId="{E93A8E49-FCC4-4720-98C1-4B2EA4CF0101}">
      <dgm:prSet/>
      <dgm:spPr/>
      <dgm:t>
        <a:bodyPr/>
        <a:lstStyle/>
        <a:p>
          <a:endParaRPr lang="en-US"/>
        </a:p>
      </dgm:t>
    </dgm:pt>
    <dgm:pt modelId="{F214A92E-CD3C-4DFF-ACA0-3E2F7CCA497E}">
      <dgm:prSet/>
      <dgm:spPr/>
      <dgm:t>
        <a:bodyPr/>
        <a:lstStyle/>
        <a:p>
          <a:r>
            <a:rPr lang="en-GB"/>
            <a:t>Per evitare che le conoscenze precedenti sui termini influenzino la scelta della conclusione </a:t>
          </a:r>
          <a:endParaRPr lang="en-US"/>
        </a:p>
      </dgm:t>
    </dgm:pt>
    <dgm:pt modelId="{59991F93-0E47-4379-B8CD-06C877A19B6A}" type="parTrans" cxnId="{6D31E0AF-ABFD-4C34-8AE8-5F28CCCFF5A3}">
      <dgm:prSet/>
      <dgm:spPr/>
      <dgm:t>
        <a:bodyPr/>
        <a:lstStyle/>
        <a:p>
          <a:endParaRPr lang="en-US"/>
        </a:p>
      </dgm:t>
    </dgm:pt>
    <dgm:pt modelId="{0327EB0B-3787-47F3-97B9-B2072AF54FDA}" type="sibTrans" cxnId="{6D31E0AF-ABFD-4C34-8AE8-5F28CCCFF5A3}">
      <dgm:prSet/>
      <dgm:spPr/>
      <dgm:t>
        <a:bodyPr/>
        <a:lstStyle/>
        <a:p>
          <a:endParaRPr lang="en-US"/>
        </a:p>
      </dgm:t>
    </dgm:pt>
    <dgm:pt modelId="{46F716F0-432F-49F5-B098-EDAD435BA5CC}">
      <dgm:prSet/>
      <dgm:spPr/>
      <dgm:t>
        <a:bodyPr/>
        <a:lstStyle/>
        <a:p>
          <a:r>
            <a:rPr lang="en-GB"/>
            <a:t>Quando si utilizzano premesse e/o conclusioni con termini familiari, l’obiettivo della ricerca è stabilire come interagiscono le conoscenze precedenti con i processi deduttivi (par. 8+.2.1).</a:t>
          </a:r>
          <a:endParaRPr lang="en-US"/>
        </a:p>
      </dgm:t>
    </dgm:pt>
    <dgm:pt modelId="{585A1C87-78E2-483C-A58C-2A56A91062CB}" type="parTrans" cxnId="{0FD25F53-BB7F-4458-B023-AD594661A18F}">
      <dgm:prSet/>
      <dgm:spPr/>
      <dgm:t>
        <a:bodyPr/>
        <a:lstStyle/>
        <a:p>
          <a:endParaRPr lang="en-US"/>
        </a:p>
      </dgm:t>
    </dgm:pt>
    <dgm:pt modelId="{81153096-525F-423A-98EE-51573169E199}" type="sibTrans" cxnId="{0FD25F53-BB7F-4458-B023-AD594661A18F}">
      <dgm:prSet/>
      <dgm:spPr/>
      <dgm:t>
        <a:bodyPr/>
        <a:lstStyle/>
        <a:p>
          <a:endParaRPr lang="en-US"/>
        </a:p>
      </dgm:t>
    </dgm:pt>
    <dgm:pt modelId="{AF0C92B7-E6DF-2840-A3C6-B620FAE87F29}" type="pres">
      <dgm:prSet presAssocID="{18E21CA5-E916-4AE6-8909-88316D61B85F}" presName="linear" presStyleCnt="0">
        <dgm:presLayoutVars>
          <dgm:animLvl val="lvl"/>
          <dgm:resizeHandles val="exact"/>
        </dgm:presLayoutVars>
      </dgm:prSet>
      <dgm:spPr/>
    </dgm:pt>
    <dgm:pt modelId="{AE4AE30C-1ED5-9E45-9C2F-2D78019B237C}" type="pres">
      <dgm:prSet presAssocID="{A770333D-F573-4273-80E9-6ABE52697BA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3EE528B-7FD5-4746-8958-E6260BE8B33A}" type="pres">
      <dgm:prSet presAssocID="{D2027443-CF70-4D5D-A1FF-CE66393C311A}" presName="spacer" presStyleCnt="0"/>
      <dgm:spPr/>
    </dgm:pt>
    <dgm:pt modelId="{1CFBF41F-44D5-6746-8BB8-D51BDB03D4D1}" type="pres">
      <dgm:prSet presAssocID="{F214A92E-CD3C-4DFF-ACA0-3E2F7CCA497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7425565-40D1-F74E-9780-B2344242E5D2}" type="pres">
      <dgm:prSet presAssocID="{0327EB0B-3787-47F3-97B9-B2072AF54FDA}" presName="spacer" presStyleCnt="0"/>
      <dgm:spPr/>
    </dgm:pt>
    <dgm:pt modelId="{BD116EB6-04C5-3243-A9AF-8B5AAA464168}" type="pres">
      <dgm:prSet presAssocID="{46F716F0-432F-49F5-B098-EDAD435BA5C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5CAD60A-BD60-0948-8E9C-63D6094EDA79}" type="presOf" srcId="{46F716F0-432F-49F5-B098-EDAD435BA5CC}" destId="{BD116EB6-04C5-3243-A9AF-8B5AAA464168}" srcOrd="0" destOrd="0" presId="urn:microsoft.com/office/officeart/2005/8/layout/vList2"/>
    <dgm:cxn modelId="{E93A8E49-FCC4-4720-98C1-4B2EA4CF0101}" srcId="{18E21CA5-E916-4AE6-8909-88316D61B85F}" destId="{A770333D-F573-4273-80E9-6ABE52697BAC}" srcOrd="0" destOrd="0" parTransId="{A8D1FDCC-FA13-4F08-A7A5-36B9813EE7EE}" sibTransId="{D2027443-CF70-4D5D-A1FF-CE66393C311A}"/>
    <dgm:cxn modelId="{0FD25F53-BB7F-4458-B023-AD594661A18F}" srcId="{18E21CA5-E916-4AE6-8909-88316D61B85F}" destId="{46F716F0-432F-49F5-B098-EDAD435BA5CC}" srcOrd="2" destOrd="0" parTransId="{585A1C87-78E2-483C-A58C-2A56A91062CB}" sibTransId="{81153096-525F-423A-98EE-51573169E199}"/>
    <dgm:cxn modelId="{068DA79D-C0CE-5046-820C-0198207FA135}" type="presOf" srcId="{A770333D-F573-4273-80E9-6ABE52697BAC}" destId="{AE4AE30C-1ED5-9E45-9C2F-2D78019B237C}" srcOrd="0" destOrd="0" presId="urn:microsoft.com/office/officeart/2005/8/layout/vList2"/>
    <dgm:cxn modelId="{74A2C2A7-BDD4-7544-87B9-DCB34A6FC961}" type="presOf" srcId="{F214A92E-CD3C-4DFF-ACA0-3E2F7CCA497E}" destId="{1CFBF41F-44D5-6746-8BB8-D51BDB03D4D1}" srcOrd="0" destOrd="0" presId="urn:microsoft.com/office/officeart/2005/8/layout/vList2"/>
    <dgm:cxn modelId="{6D31E0AF-ABFD-4C34-8AE8-5F28CCCFF5A3}" srcId="{18E21CA5-E916-4AE6-8909-88316D61B85F}" destId="{F214A92E-CD3C-4DFF-ACA0-3E2F7CCA497E}" srcOrd="1" destOrd="0" parTransId="{59991F93-0E47-4379-B8CD-06C877A19B6A}" sibTransId="{0327EB0B-3787-47F3-97B9-B2072AF54FDA}"/>
    <dgm:cxn modelId="{F59D45D4-2037-CA49-AD82-64885B9E9A3C}" type="presOf" srcId="{18E21CA5-E916-4AE6-8909-88316D61B85F}" destId="{AF0C92B7-E6DF-2840-A3C6-B620FAE87F29}" srcOrd="0" destOrd="0" presId="urn:microsoft.com/office/officeart/2005/8/layout/vList2"/>
    <dgm:cxn modelId="{10B23C10-B46A-754B-BCE7-BB25B0CE1902}" type="presParOf" srcId="{AF0C92B7-E6DF-2840-A3C6-B620FAE87F29}" destId="{AE4AE30C-1ED5-9E45-9C2F-2D78019B237C}" srcOrd="0" destOrd="0" presId="urn:microsoft.com/office/officeart/2005/8/layout/vList2"/>
    <dgm:cxn modelId="{4019ADCF-B056-1446-A4E3-205DB5D8C1CE}" type="presParOf" srcId="{AF0C92B7-E6DF-2840-A3C6-B620FAE87F29}" destId="{73EE528B-7FD5-4746-8958-E6260BE8B33A}" srcOrd="1" destOrd="0" presId="urn:microsoft.com/office/officeart/2005/8/layout/vList2"/>
    <dgm:cxn modelId="{6910CBFC-9EF1-A94A-A3EE-1210945C3CDD}" type="presParOf" srcId="{AF0C92B7-E6DF-2840-A3C6-B620FAE87F29}" destId="{1CFBF41F-44D5-6746-8BB8-D51BDB03D4D1}" srcOrd="2" destOrd="0" presId="urn:microsoft.com/office/officeart/2005/8/layout/vList2"/>
    <dgm:cxn modelId="{B02100A9-568A-0F49-AA65-3E4FB65DEF85}" type="presParOf" srcId="{AF0C92B7-E6DF-2840-A3C6-B620FAE87F29}" destId="{77425565-40D1-F74E-9780-B2344242E5D2}" srcOrd="3" destOrd="0" presId="urn:microsoft.com/office/officeart/2005/8/layout/vList2"/>
    <dgm:cxn modelId="{26A1C5C3-7479-A746-AE02-078D20F643D1}" type="presParOf" srcId="{AF0C92B7-E6DF-2840-A3C6-B620FAE87F29}" destId="{BD116EB6-04C5-3243-A9AF-8B5AAA46416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8C882390-3405-4B05-9495-0BFADF707FDF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09CF6B6-5631-4177-85B6-B347DF429EBE}">
      <dgm:prSet/>
      <dgm:spPr/>
      <dgm:t>
        <a:bodyPr/>
        <a:lstStyle/>
        <a:p>
          <a:r>
            <a:rPr lang="it-IT"/>
            <a:t>Alcuni studi hanno sistematicamente controllato la difficoltà di ogni sillogismo</a:t>
          </a:r>
          <a:endParaRPr lang="en-US"/>
        </a:p>
      </dgm:t>
    </dgm:pt>
    <dgm:pt modelId="{C6556892-22D5-4D40-8A7B-5FF2176D17D5}" type="parTrans" cxnId="{A06921EE-45CD-4A1F-8F54-BD6A385E66CA}">
      <dgm:prSet/>
      <dgm:spPr/>
      <dgm:t>
        <a:bodyPr/>
        <a:lstStyle/>
        <a:p>
          <a:endParaRPr lang="en-US"/>
        </a:p>
      </dgm:t>
    </dgm:pt>
    <dgm:pt modelId="{4A6F6B08-7D9E-46F2-ADB0-A32A2C69FDAE}" type="sibTrans" cxnId="{A06921EE-45CD-4A1F-8F54-BD6A385E66CA}">
      <dgm:prSet/>
      <dgm:spPr/>
      <dgm:t>
        <a:bodyPr/>
        <a:lstStyle/>
        <a:p>
          <a:endParaRPr lang="en-US"/>
        </a:p>
      </dgm:t>
    </dgm:pt>
    <dgm:pt modelId="{3D826642-4362-4708-98D8-0B57F08D520D}">
      <dgm:prSet/>
      <dgm:spPr/>
      <dgm:t>
        <a:bodyPr/>
        <a:lstStyle/>
        <a:p>
          <a:r>
            <a:rPr lang="it-IT"/>
            <a:t>alcuni sono banali, e possono essere risolti persino da bambini piccoli</a:t>
          </a:r>
          <a:endParaRPr lang="en-US"/>
        </a:p>
      </dgm:t>
    </dgm:pt>
    <dgm:pt modelId="{9C3CF820-C754-4931-9BED-FB487596E4EE}" type="parTrans" cxnId="{FF47876E-3144-44D2-BAED-E47077E1C7BC}">
      <dgm:prSet/>
      <dgm:spPr/>
      <dgm:t>
        <a:bodyPr/>
        <a:lstStyle/>
        <a:p>
          <a:endParaRPr lang="en-US"/>
        </a:p>
      </dgm:t>
    </dgm:pt>
    <dgm:pt modelId="{7E0B28EA-BFEA-444E-9286-2CE8EA725DBC}" type="sibTrans" cxnId="{FF47876E-3144-44D2-BAED-E47077E1C7BC}">
      <dgm:prSet/>
      <dgm:spPr/>
      <dgm:t>
        <a:bodyPr/>
        <a:lstStyle/>
        <a:p>
          <a:endParaRPr lang="en-US"/>
        </a:p>
      </dgm:t>
    </dgm:pt>
    <dgm:pt modelId="{34351EB2-4D1B-4542-B298-9A620A496CA0}">
      <dgm:prSet/>
      <dgm:spPr/>
      <dgm:t>
        <a:bodyPr/>
        <a:lstStyle/>
        <a:p>
          <a:r>
            <a:rPr lang="it-IT"/>
            <a:t>“tutti gli A sono B”, “tutti i B sono C”, quindi…</a:t>
          </a:r>
          <a:endParaRPr lang="en-US"/>
        </a:p>
      </dgm:t>
    </dgm:pt>
    <dgm:pt modelId="{4069B4EA-9EA4-4448-8EFE-F62A70162AF8}" type="parTrans" cxnId="{62C5153D-79D5-4A0E-9DD6-CFF26B32AA56}">
      <dgm:prSet/>
      <dgm:spPr/>
      <dgm:t>
        <a:bodyPr/>
        <a:lstStyle/>
        <a:p>
          <a:endParaRPr lang="en-US"/>
        </a:p>
      </dgm:t>
    </dgm:pt>
    <dgm:pt modelId="{1CF4DC7A-2508-429B-A100-760876279EC2}" type="sibTrans" cxnId="{62C5153D-79D5-4A0E-9DD6-CFF26B32AA56}">
      <dgm:prSet/>
      <dgm:spPr/>
      <dgm:t>
        <a:bodyPr/>
        <a:lstStyle/>
        <a:p>
          <a:endParaRPr lang="en-US"/>
        </a:p>
      </dgm:t>
    </dgm:pt>
    <dgm:pt modelId="{3CBA868B-9435-4B0F-B502-5D0842B8FA4C}">
      <dgm:prSet/>
      <dgm:spPr/>
      <dgm:t>
        <a:bodyPr/>
        <a:lstStyle/>
        <a:p>
          <a:r>
            <a:rPr lang="it-IT"/>
            <a:t>Altri sono difficili, e sconfiggono circa il 90% degli adulti</a:t>
          </a:r>
          <a:endParaRPr lang="en-US"/>
        </a:p>
      </dgm:t>
    </dgm:pt>
    <dgm:pt modelId="{0D6BF489-E2D9-46D9-A520-1B5D4F79E40E}" type="parTrans" cxnId="{9D3AD314-5FBB-4F3B-A34F-8208E3E51C7A}">
      <dgm:prSet/>
      <dgm:spPr/>
      <dgm:t>
        <a:bodyPr/>
        <a:lstStyle/>
        <a:p>
          <a:endParaRPr lang="en-US"/>
        </a:p>
      </dgm:t>
    </dgm:pt>
    <dgm:pt modelId="{7A6DAFB8-1C65-476B-BAF1-05A0DCE7B6FA}" type="sibTrans" cxnId="{9D3AD314-5FBB-4F3B-A34F-8208E3E51C7A}">
      <dgm:prSet/>
      <dgm:spPr/>
      <dgm:t>
        <a:bodyPr/>
        <a:lstStyle/>
        <a:p>
          <a:endParaRPr lang="en-US"/>
        </a:p>
      </dgm:t>
    </dgm:pt>
    <dgm:pt modelId="{6D080598-104E-409D-B26C-4CAC4088B25D}">
      <dgm:prSet/>
      <dgm:spPr/>
      <dgm:t>
        <a:bodyPr/>
        <a:lstStyle/>
        <a:p>
          <a:r>
            <a:rPr lang="it-IT"/>
            <a:t>come “Tutti i B sono A”, “Nessun B è C”; quindi…</a:t>
          </a:r>
          <a:endParaRPr lang="en-US"/>
        </a:p>
      </dgm:t>
    </dgm:pt>
    <dgm:pt modelId="{7321222E-F3E1-433B-9D36-92A332F586CA}" type="parTrans" cxnId="{3591ADE4-E601-4CC1-9B80-90EA2A2C80F1}">
      <dgm:prSet/>
      <dgm:spPr/>
      <dgm:t>
        <a:bodyPr/>
        <a:lstStyle/>
        <a:p>
          <a:endParaRPr lang="en-US"/>
        </a:p>
      </dgm:t>
    </dgm:pt>
    <dgm:pt modelId="{36051C98-1231-4D06-9DBA-AF24E6D3173A}" type="sibTrans" cxnId="{3591ADE4-E601-4CC1-9B80-90EA2A2C80F1}">
      <dgm:prSet/>
      <dgm:spPr/>
      <dgm:t>
        <a:bodyPr/>
        <a:lstStyle/>
        <a:p>
          <a:endParaRPr lang="en-US"/>
        </a:p>
      </dgm:t>
    </dgm:pt>
    <dgm:pt modelId="{13A388BF-F1E1-4C42-AE5F-4BE74E9E8C9B}">
      <dgm:prSet/>
      <dgm:spPr/>
      <dgm:t>
        <a:bodyPr/>
        <a:lstStyle/>
        <a:p>
          <a:r>
            <a:rPr lang="it-IT"/>
            <a:t>L’approccio semantico è più in grado di quello sintattico di spiegarci queste sorprendenti differenze</a:t>
          </a:r>
          <a:endParaRPr lang="en-US"/>
        </a:p>
      </dgm:t>
    </dgm:pt>
    <dgm:pt modelId="{0937E4D3-CE59-4A2E-97F7-0F381152767C}" type="parTrans" cxnId="{A41199C1-9CC2-46D1-A199-B0E802F6CE6A}">
      <dgm:prSet/>
      <dgm:spPr/>
      <dgm:t>
        <a:bodyPr/>
        <a:lstStyle/>
        <a:p>
          <a:endParaRPr lang="en-US"/>
        </a:p>
      </dgm:t>
    </dgm:pt>
    <dgm:pt modelId="{3D3A4D37-8795-4A77-B28F-5552ED57A468}" type="sibTrans" cxnId="{A41199C1-9CC2-46D1-A199-B0E802F6CE6A}">
      <dgm:prSet/>
      <dgm:spPr/>
      <dgm:t>
        <a:bodyPr/>
        <a:lstStyle/>
        <a:p>
          <a:endParaRPr lang="en-US"/>
        </a:p>
      </dgm:t>
    </dgm:pt>
    <dgm:pt modelId="{617766F9-F4BC-4743-B296-A1611E7EB731}" type="pres">
      <dgm:prSet presAssocID="{8C882390-3405-4B05-9495-0BFADF707FDF}" presName="Name0" presStyleCnt="0">
        <dgm:presLayoutVars>
          <dgm:dir/>
          <dgm:animLvl val="lvl"/>
          <dgm:resizeHandles val="exact"/>
        </dgm:presLayoutVars>
      </dgm:prSet>
      <dgm:spPr/>
    </dgm:pt>
    <dgm:pt modelId="{247DA933-E582-7F45-AD43-2BFE45537EDB}" type="pres">
      <dgm:prSet presAssocID="{009CF6B6-5631-4177-85B6-B347DF429EBE}" presName="linNode" presStyleCnt="0"/>
      <dgm:spPr/>
    </dgm:pt>
    <dgm:pt modelId="{32846DEA-CAD5-FB4B-8A02-EDEA0B96A6FD}" type="pres">
      <dgm:prSet presAssocID="{009CF6B6-5631-4177-85B6-B347DF429EBE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C1BA3ADC-C6E7-4A49-96AF-F21AEBEDB427}" type="pres">
      <dgm:prSet presAssocID="{4A6F6B08-7D9E-46F2-ADB0-A32A2C69FDAE}" presName="sp" presStyleCnt="0"/>
      <dgm:spPr/>
    </dgm:pt>
    <dgm:pt modelId="{0816685E-27B3-034C-8D05-F6B9327936A0}" type="pres">
      <dgm:prSet presAssocID="{3D826642-4362-4708-98D8-0B57F08D520D}" presName="linNode" presStyleCnt="0"/>
      <dgm:spPr/>
    </dgm:pt>
    <dgm:pt modelId="{DDAF2C2B-A9BC-9740-9B66-9D82EC0EA1B8}" type="pres">
      <dgm:prSet presAssocID="{3D826642-4362-4708-98D8-0B57F08D520D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A6E15269-D9DE-0F46-9BA1-E48417EEEC1A}" type="pres">
      <dgm:prSet presAssocID="{3D826642-4362-4708-98D8-0B57F08D520D}" presName="descendantText" presStyleLbl="alignAccFollowNode1" presStyleIdx="0" presStyleCnt="2">
        <dgm:presLayoutVars>
          <dgm:bulletEnabled val="1"/>
        </dgm:presLayoutVars>
      </dgm:prSet>
      <dgm:spPr/>
    </dgm:pt>
    <dgm:pt modelId="{7B2671AA-7CE6-1C46-88E0-38D00E0EE038}" type="pres">
      <dgm:prSet presAssocID="{7E0B28EA-BFEA-444E-9286-2CE8EA725DBC}" presName="sp" presStyleCnt="0"/>
      <dgm:spPr/>
    </dgm:pt>
    <dgm:pt modelId="{DF13C7CA-9188-7541-9329-2AB339B1EB2F}" type="pres">
      <dgm:prSet presAssocID="{3CBA868B-9435-4B0F-B502-5D0842B8FA4C}" presName="linNode" presStyleCnt="0"/>
      <dgm:spPr/>
    </dgm:pt>
    <dgm:pt modelId="{1DC7990A-2F04-2C45-B1D9-9A7702A8FF89}" type="pres">
      <dgm:prSet presAssocID="{3CBA868B-9435-4B0F-B502-5D0842B8FA4C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C3D8B01D-F044-BA49-B838-9F391FEC6362}" type="pres">
      <dgm:prSet presAssocID="{3CBA868B-9435-4B0F-B502-5D0842B8FA4C}" presName="descendantText" presStyleLbl="alignAccFollowNode1" presStyleIdx="1" presStyleCnt="2">
        <dgm:presLayoutVars>
          <dgm:bulletEnabled val="1"/>
        </dgm:presLayoutVars>
      </dgm:prSet>
      <dgm:spPr/>
    </dgm:pt>
    <dgm:pt modelId="{592DCCA7-A4C9-DE43-9924-9EF2A10279D0}" type="pres">
      <dgm:prSet presAssocID="{7A6DAFB8-1C65-476B-BAF1-05A0DCE7B6FA}" presName="sp" presStyleCnt="0"/>
      <dgm:spPr/>
    </dgm:pt>
    <dgm:pt modelId="{3988AC4A-D947-1840-B2BF-CF28E2B5DB90}" type="pres">
      <dgm:prSet presAssocID="{13A388BF-F1E1-4C42-AE5F-4BE74E9E8C9B}" presName="linNode" presStyleCnt="0"/>
      <dgm:spPr/>
    </dgm:pt>
    <dgm:pt modelId="{1BE42FC8-88D0-964C-9AFA-60A9B1BA4C95}" type="pres">
      <dgm:prSet presAssocID="{13A388BF-F1E1-4C42-AE5F-4BE74E9E8C9B}" presName="parentText" presStyleLbl="node1" presStyleIdx="3" presStyleCnt="4">
        <dgm:presLayoutVars>
          <dgm:chMax val="1"/>
          <dgm:bulletEnabled val="1"/>
        </dgm:presLayoutVars>
      </dgm:prSet>
      <dgm:spPr/>
    </dgm:pt>
  </dgm:ptLst>
  <dgm:cxnLst>
    <dgm:cxn modelId="{9D3AD314-5FBB-4F3B-A34F-8208E3E51C7A}" srcId="{8C882390-3405-4B05-9495-0BFADF707FDF}" destId="{3CBA868B-9435-4B0F-B502-5D0842B8FA4C}" srcOrd="2" destOrd="0" parTransId="{0D6BF489-E2D9-46D9-A520-1B5D4F79E40E}" sibTransId="{7A6DAFB8-1C65-476B-BAF1-05A0DCE7B6FA}"/>
    <dgm:cxn modelId="{F01D5C20-D3AA-994B-942C-5DF7DB501A40}" type="presOf" srcId="{6D080598-104E-409D-B26C-4CAC4088B25D}" destId="{C3D8B01D-F044-BA49-B838-9F391FEC6362}" srcOrd="0" destOrd="0" presId="urn:microsoft.com/office/officeart/2005/8/layout/vList5"/>
    <dgm:cxn modelId="{869BE12D-681D-7140-812A-909D91989A6A}" type="presOf" srcId="{13A388BF-F1E1-4C42-AE5F-4BE74E9E8C9B}" destId="{1BE42FC8-88D0-964C-9AFA-60A9B1BA4C95}" srcOrd="0" destOrd="0" presId="urn:microsoft.com/office/officeart/2005/8/layout/vList5"/>
    <dgm:cxn modelId="{C965D43C-1A7F-E541-BF76-950322463A8D}" type="presOf" srcId="{3D826642-4362-4708-98D8-0B57F08D520D}" destId="{DDAF2C2B-A9BC-9740-9B66-9D82EC0EA1B8}" srcOrd="0" destOrd="0" presId="urn:microsoft.com/office/officeart/2005/8/layout/vList5"/>
    <dgm:cxn modelId="{62C5153D-79D5-4A0E-9DD6-CFF26B32AA56}" srcId="{3D826642-4362-4708-98D8-0B57F08D520D}" destId="{34351EB2-4D1B-4542-B298-9A620A496CA0}" srcOrd="0" destOrd="0" parTransId="{4069B4EA-9EA4-4448-8EFE-F62A70162AF8}" sibTransId="{1CF4DC7A-2508-429B-A100-760876279EC2}"/>
    <dgm:cxn modelId="{5F36303F-4804-094A-BF0E-C39E8A0B5B66}" type="presOf" srcId="{8C882390-3405-4B05-9495-0BFADF707FDF}" destId="{617766F9-F4BC-4743-B296-A1611E7EB731}" srcOrd="0" destOrd="0" presId="urn:microsoft.com/office/officeart/2005/8/layout/vList5"/>
    <dgm:cxn modelId="{FF47876E-3144-44D2-BAED-E47077E1C7BC}" srcId="{8C882390-3405-4B05-9495-0BFADF707FDF}" destId="{3D826642-4362-4708-98D8-0B57F08D520D}" srcOrd="1" destOrd="0" parTransId="{9C3CF820-C754-4931-9BED-FB487596E4EE}" sibTransId="{7E0B28EA-BFEA-444E-9286-2CE8EA725DBC}"/>
    <dgm:cxn modelId="{0BC3577F-2E5F-9847-B4AC-31CEFC2880C7}" type="presOf" srcId="{34351EB2-4D1B-4542-B298-9A620A496CA0}" destId="{A6E15269-D9DE-0F46-9BA1-E48417EEEC1A}" srcOrd="0" destOrd="0" presId="urn:microsoft.com/office/officeart/2005/8/layout/vList5"/>
    <dgm:cxn modelId="{F633B78E-0E92-054E-933F-853AD7EDB777}" type="presOf" srcId="{3CBA868B-9435-4B0F-B502-5D0842B8FA4C}" destId="{1DC7990A-2F04-2C45-B1D9-9A7702A8FF89}" srcOrd="0" destOrd="0" presId="urn:microsoft.com/office/officeart/2005/8/layout/vList5"/>
    <dgm:cxn modelId="{2DE0AE8F-5771-1748-A17F-67AAD965028B}" type="presOf" srcId="{009CF6B6-5631-4177-85B6-B347DF429EBE}" destId="{32846DEA-CAD5-FB4B-8A02-EDEA0B96A6FD}" srcOrd="0" destOrd="0" presId="urn:microsoft.com/office/officeart/2005/8/layout/vList5"/>
    <dgm:cxn modelId="{A41199C1-9CC2-46D1-A199-B0E802F6CE6A}" srcId="{8C882390-3405-4B05-9495-0BFADF707FDF}" destId="{13A388BF-F1E1-4C42-AE5F-4BE74E9E8C9B}" srcOrd="3" destOrd="0" parTransId="{0937E4D3-CE59-4A2E-97F7-0F381152767C}" sibTransId="{3D3A4D37-8795-4A77-B28F-5552ED57A468}"/>
    <dgm:cxn modelId="{3591ADE4-E601-4CC1-9B80-90EA2A2C80F1}" srcId="{3CBA868B-9435-4B0F-B502-5D0842B8FA4C}" destId="{6D080598-104E-409D-B26C-4CAC4088B25D}" srcOrd="0" destOrd="0" parTransId="{7321222E-F3E1-433B-9D36-92A332F586CA}" sibTransId="{36051C98-1231-4D06-9DBA-AF24E6D3173A}"/>
    <dgm:cxn modelId="{A06921EE-45CD-4A1F-8F54-BD6A385E66CA}" srcId="{8C882390-3405-4B05-9495-0BFADF707FDF}" destId="{009CF6B6-5631-4177-85B6-B347DF429EBE}" srcOrd="0" destOrd="0" parTransId="{C6556892-22D5-4D40-8A7B-5FF2176D17D5}" sibTransId="{4A6F6B08-7D9E-46F2-ADB0-A32A2C69FDAE}"/>
    <dgm:cxn modelId="{EB036FC5-CE1B-8D49-B266-44208343D8C6}" type="presParOf" srcId="{617766F9-F4BC-4743-B296-A1611E7EB731}" destId="{247DA933-E582-7F45-AD43-2BFE45537EDB}" srcOrd="0" destOrd="0" presId="urn:microsoft.com/office/officeart/2005/8/layout/vList5"/>
    <dgm:cxn modelId="{822A488E-7637-9D44-843B-5EDB9E66AA1A}" type="presParOf" srcId="{247DA933-E582-7F45-AD43-2BFE45537EDB}" destId="{32846DEA-CAD5-FB4B-8A02-EDEA0B96A6FD}" srcOrd="0" destOrd="0" presId="urn:microsoft.com/office/officeart/2005/8/layout/vList5"/>
    <dgm:cxn modelId="{8F5FA2E9-7077-D042-AFE2-87A407E14982}" type="presParOf" srcId="{617766F9-F4BC-4743-B296-A1611E7EB731}" destId="{C1BA3ADC-C6E7-4A49-96AF-F21AEBEDB427}" srcOrd="1" destOrd="0" presId="urn:microsoft.com/office/officeart/2005/8/layout/vList5"/>
    <dgm:cxn modelId="{A4AB9D3C-4422-9240-8F2B-1BF1CFAC0EE5}" type="presParOf" srcId="{617766F9-F4BC-4743-B296-A1611E7EB731}" destId="{0816685E-27B3-034C-8D05-F6B9327936A0}" srcOrd="2" destOrd="0" presId="urn:microsoft.com/office/officeart/2005/8/layout/vList5"/>
    <dgm:cxn modelId="{7EB36338-D13F-554D-A55D-E37825FD444B}" type="presParOf" srcId="{0816685E-27B3-034C-8D05-F6B9327936A0}" destId="{DDAF2C2B-A9BC-9740-9B66-9D82EC0EA1B8}" srcOrd="0" destOrd="0" presId="urn:microsoft.com/office/officeart/2005/8/layout/vList5"/>
    <dgm:cxn modelId="{EEA0775A-6785-3B49-9DED-7F086F9CCB9B}" type="presParOf" srcId="{0816685E-27B3-034C-8D05-F6B9327936A0}" destId="{A6E15269-D9DE-0F46-9BA1-E48417EEEC1A}" srcOrd="1" destOrd="0" presId="urn:microsoft.com/office/officeart/2005/8/layout/vList5"/>
    <dgm:cxn modelId="{B7FFC96C-BADD-D447-A323-656154C207C9}" type="presParOf" srcId="{617766F9-F4BC-4743-B296-A1611E7EB731}" destId="{7B2671AA-7CE6-1C46-88E0-38D00E0EE038}" srcOrd="3" destOrd="0" presId="urn:microsoft.com/office/officeart/2005/8/layout/vList5"/>
    <dgm:cxn modelId="{74324090-2963-064D-AFF4-1CB838CAC06F}" type="presParOf" srcId="{617766F9-F4BC-4743-B296-A1611E7EB731}" destId="{DF13C7CA-9188-7541-9329-2AB339B1EB2F}" srcOrd="4" destOrd="0" presId="urn:microsoft.com/office/officeart/2005/8/layout/vList5"/>
    <dgm:cxn modelId="{3814BE64-085C-6844-8CDC-CB3A9B42675B}" type="presParOf" srcId="{DF13C7CA-9188-7541-9329-2AB339B1EB2F}" destId="{1DC7990A-2F04-2C45-B1D9-9A7702A8FF89}" srcOrd="0" destOrd="0" presId="urn:microsoft.com/office/officeart/2005/8/layout/vList5"/>
    <dgm:cxn modelId="{DDAE7338-92C6-1544-8830-1BA2B943778F}" type="presParOf" srcId="{DF13C7CA-9188-7541-9329-2AB339B1EB2F}" destId="{C3D8B01D-F044-BA49-B838-9F391FEC6362}" srcOrd="1" destOrd="0" presId="urn:microsoft.com/office/officeart/2005/8/layout/vList5"/>
    <dgm:cxn modelId="{508CE959-3DD0-CC4A-B614-BBFD438B6AD5}" type="presParOf" srcId="{617766F9-F4BC-4743-B296-A1611E7EB731}" destId="{592DCCA7-A4C9-DE43-9924-9EF2A10279D0}" srcOrd="5" destOrd="0" presId="urn:microsoft.com/office/officeart/2005/8/layout/vList5"/>
    <dgm:cxn modelId="{EC12C8F8-C194-1448-8B7E-5B1D0A7A28C5}" type="presParOf" srcId="{617766F9-F4BC-4743-B296-A1611E7EB731}" destId="{3988AC4A-D947-1840-B2BF-CF28E2B5DB90}" srcOrd="6" destOrd="0" presId="urn:microsoft.com/office/officeart/2005/8/layout/vList5"/>
    <dgm:cxn modelId="{FB1B2545-1E29-9F4F-8332-90C6A9D28179}" type="presParOf" srcId="{3988AC4A-D947-1840-B2BF-CF28E2B5DB90}" destId="{1BE42FC8-88D0-964C-9AFA-60A9B1BA4C95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EC8CF483-C46F-46EA-9B8E-BF72F69BD9D6}" type="doc">
      <dgm:prSet loTypeId="urn:microsoft.com/office/officeart/2005/8/layout/hierarchy3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6A60471-DE69-477F-BD1A-605F5F8C690C}">
      <dgm:prSet/>
      <dgm:spPr/>
      <dgm:t>
        <a:bodyPr/>
        <a:lstStyle/>
        <a:p>
          <a:r>
            <a:rPr lang="it-IT"/>
            <a:t>“Tutti i B sono A”</a:t>
          </a:r>
          <a:endParaRPr lang="en-US"/>
        </a:p>
      </dgm:t>
    </dgm:pt>
    <dgm:pt modelId="{D58F71EE-6C87-421B-BF47-138A922243B1}" type="parTrans" cxnId="{478D8546-74E6-4915-AF76-B767542BF5C3}">
      <dgm:prSet/>
      <dgm:spPr/>
      <dgm:t>
        <a:bodyPr/>
        <a:lstStyle/>
        <a:p>
          <a:endParaRPr lang="en-US"/>
        </a:p>
      </dgm:t>
    </dgm:pt>
    <dgm:pt modelId="{2312F9E9-78A2-4EB0-8962-62E7D4F74B2C}" type="sibTrans" cxnId="{478D8546-74E6-4915-AF76-B767542BF5C3}">
      <dgm:prSet/>
      <dgm:spPr/>
      <dgm:t>
        <a:bodyPr/>
        <a:lstStyle/>
        <a:p>
          <a:endParaRPr lang="en-US"/>
        </a:p>
      </dgm:t>
    </dgm:pt>
    <dgm:pt modelId="{59DAD298-DFA7-45B2-AE8E-43F07EDDD8DF}">
      <dgm:prSet/>
      <dgm:spPr/>
      <dgm:t>
        <a:bodyPr/>
        <a:lstStyle/>
        <a:p>
          <a:r>
            <a:rPr lang="it-IT"/>
            <a:t>“Nessun B è C”</a:t>
          </a:r>
          <a:endParaRPr lang="en-US"/>
        </a:p>
      </dgm:t>
    </dgm:pt>
    <dgm:pt modelId="{570BBD3A-433B-4138-AC35-2CF8E5E76A82}" type="parTrans" cxnId="{7D12EE2C-B87A-48F4-AE1E-20A795ED0EE2}">
      <dgm:prSet/>
      <dgm:spPr/>
      <dgm:t>
        <a:bodyPr/>
        <a:lstStyle/>
        <a:p>
          <a:endParaRPr lang="en-US"/>
        </a:p>
      </dgm:t>
    </dgm:pt>
    <dgm:pt modelId="{9F2711B1-3554-4D2A-AF52-49B650AFBF10}" type="sibTrans" cxnId="{7D12EE2C-B87A-48F4-AE1E-20A795ED0EE2}">
      <dgm:prSet/>
      <dgm:spPr/>
      <dgm:t>
        <a:bodyPr/>
        <a:lstStyle/>
        <a:p>
          <a:endParaRPr lang="en-US"/>
        </a:p>
      </dgm:t>
    </dgm:pt>
    <dgm:pt modelId="{9C79A4B5-92DC-4383-AC28-97778C34B2A5}">
      <dgm:prSet/>
      <dgm:spPr/>
      <dgm:t>
        <a:bodyPr/>
        <a:lstStyle/>
        <a:p>
          <a:r>
            <a:rPr lang="it-IT"/>
            <a:t>Cosa segue?</a:t>
          </a:r>
          <a:endParaRPr lang="en-US"/>
        </a:p>
      </dgm:t>
    </dgm:pt>
    <dgm:pt modelId="{8CDF8689-68CB-4E99-971C-1A23B9D384EC}" type="parTrans" cxnId="{4CB2A996-B867-4579-8FE9-B4E176147725}">
      <dgm:prSet/>
      <dgm:spPr/>
      <dgm:t>
        <a:bodyPr/>
        <a:lstStyle/>
        <a:p>
          <a:endParaRPr lang="en-US"/>
        </a:p>
      </dgm:t>
    </dgm:pt>
    <dgm:pt modelId="{50C67E2D-E589-42D4-9E1D-98579864E01D}" type="sibTrans" cxnId="{4CB2A996-B867-4579-8FE9-B4E176147725}">
      <dgm:prSet/>
      <dgm:spPr/>
      <dgm:t>
        <a:bodyPr/>
        <a:lstStyle/>
        <a:p>
          <a:endParaRPr lang="en-US"/>
        </a:p>
      </dgm:t>
    </dgm:pt>
    <dgm:pt modelId="{39CCEBB0-ABE8-5F44-862A-CAD6322750B3}" type="pres">
      <dgm:prSet presAssocID="{EC8CF483-C46F-46EA-9B8E-BF72F69BD9D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1AD373F-2922-9346-B2E4-4CB9A38537BD}" type="pres">
      <dgm:prSet presAssocID="{16A60471-DE69-477F-BD1A-605F5F8C690C}" presName="root" presStyleCnt="0"/>
      <dgm:spPr/>
    </dgm:pt>
    <dgm:pt modelId="{99DADF7B-41CA-CA4D-8A22-B0A8563FCFE5}" type="pres">
      <dgm:prSet presAssocID="{16A60471-DE69-477F-BD1A-605F5F8C690C}" presName="rootComposite" presStyleCnt="0"/>
      <dgm:spPr/>
    </dgm:pt>
    <dgm:pt modelId="{71F60007-F3AA-5C43-BB4E-967976EB6DD1}" type="pres">
      <dgm:prSet presAssocID="{16A60471-DE69-477F-BD1A-605F5F8C690C}" presName="rootText" presStyleLbl="node1" presStyleIdx="0" presStyleCnt="3"/>
      <dgm:spPr/>
    </dgm:pt>
    <dgm:pt modelId="{7B2D5986-3E2B-E34C-8FC8-9BD3D77AEF40}" type="pres">
      <dgm:prSet presAssocID="{16A60471-DE69-477F-BD1A-605F5F8C690C}" presName="rootConnector" presStyleLbl="node1" presStyleIdx="0" presStyleCnt="3"/>
      <dgm:spPr/>
    </dgm:pt>
    <dgm:pt modelId="{0C331466-5FFE-8241-ACE9-F6D423E241A5}" type="pres">
      <dgm:prSet presAssocID="{16A60471-DE69-477F-BD1A-605F5F8C690C}" presName="childShape" presStyleCnt="0"/>
      <dgm:spPr/>
    </dgm:pt>
    <dgm:pt modelId="{45F729E4-DC47-3948-B33A-BCCD7A7E1127}" type="pres">
      <dgm:prSet presAssocID="{59DAD298-DFA7-45B2-AE8E-43F07EDDD8DF}" presName="root" presStyleCnt="0"/>
      <dgm:spPr/>
    </dgm:pt>
    <dgm:pt modelId="{A943E948-BFDD-7A47-ADDE-B5B858305410}" type="pres">
      <dgm:prSet presAssocID="{59DAD298-DFA7-45B2-AE8E-43F07EDDD8DF}" presName="rootComposite" presStyleCnt="0"/>
      <dgm:spPr/>
    </dgm:pt>
    <dgm:pt modelId="{610D62E6-477C-3A46-898B-0F8230B917F9}" type="pres">
      <dgm:prSet presAssocID="{59DAD298-DFA7-45B2-AE8E-43F07EDDD8DF}" presName="rootText" presStyleLbl="node1" presStyleIdx="1" presStyleCnt="3"/>
      <dgm:spPr/>
    </dgm:pt>
    <dgm:pt modelId="{C464589B-7EF3-6F48-A895-F2E61F6A69D8}" type="pres">
      <dgm:prSet presAssocID="{59DAD298-DFA7-45B2-AE8E-43F07EDDD8DF}" presName="rootConnector" presStyleLbl="node1" presStyleIdx="1" presStyleCnt="3"/>
      <dgm:spPr/>
    </dgm:pt>
    <dgm:pt modelId="{E0A21E06-0413-9049-95CD-DCF5DBC96908}" type="pres">
      <dgm:prSet presAssocID="{59DAD298-DFA7-45B2-AE8E-43F07EDDD8DF}" presName="childShape" presStyleCnt="0"/>
      <dgm:spPr/>
    </dgm:pt>
    <dgm:pt modelId="{A3AF2B6B-D5D7-1045-AF36-9D1157A4BD50}" type="pres">
      <dgm:prSet presAssocID="{9C79A4B5-92DC-4383-AC28-97778C34B2A5}" presName="root" presStyleCnt="0"/>
      <dgm:spPr/>
    </dgm:pt>
    <dgm:pt modelId="{CB4D8483-5ACA-B94E-913C-8F87210EA177}" type="pres">
      <dgm:prSet presAssocID="{9C79A4B5-92DC-4383-AC28-97778C34B2A5}" presName="rootComposite" presStyleCnt="0"/>
      <dgm:spPr/>
    </dgm:pt>
    <dgm:pt modelId="{6C656458-22FA-2B40-BCCF-BAE0B2D16425}" type="pres">
      <dgm:prSet presAssocID="{9C79A4B5-92DC-4383-AC28-97778C34B2A5}" presName="rootText" presStyleLbl="node1" presStyleIdx="2" presStyleCnt="3"/>
      <dgm:spPr/>
    </dgm:pt>
    <dgm:pt modelId="{706AF2A0-4C92-1646-AFD8-FDC8718904CB}" type="pres">
      <dgm:prSet presAssocID="{9C79A4B5-92DC-4383-AC28-97778C34B2A5}" presName="rootConnector" presStyleLbl="node1" presStyleIdx="2" presStyleCnt="3"/>
      <dgm:spPr/>
    </dgm:pt>
    <dgm:pt modelId="{DACAD126-7636-D94C-B722-FAE1459E6D23}" type="pres">
      <dgm:prSet presAssocID="{9C79A4B5-92DC-4383-AC28-97778C34B2A5}" presName="childShape" presStyleCnt="0"/>
      <dgm:spPr/>
    </dgm:pt>
  </dgm:ptLst>
  <dgm:cxnLst>
    <dgm:cxn modelId="{9938A202-759C-8C42-A0B6-79DC34EF751D}" type="presOf" srcId="{16A60471-DE69-477F-BD1A-605F5F8C690C}" destId="{7B2D5986-3E2B-E34C-8FC8-9BD3D77AEF40}" srcOrd="1" destOrd="0" presId="urn:microsoft.com/office/officeart/2005/8/layout/hierarchy3"/>
    <dgm:cxn modelId="{7D12EE2C-B87A-48F4-AE1E-20A795ED0EE2}" srcId="{EC8CF483-C46F-46EA-9B8E-BF72F69BD9D6}" destId="{59DAD298-DFA7-45B2-AE8E-43F07EDDD8DF}" srcOrd="1" destOrd="0" parTransId="{570BBD3A-433B-4138-AC35-2CF8E5E76A82}" sibTransId="{9F2711B1-3554-4D2A-AF52-49B650AFBF10}"/>
    <dgm:cxn modelId="{48AF2430-FAB4-094C-8B0A-D92FE0CC1519}" type="presOf" srcId="{9C79A4B5-92DC-4383-AC28-97778C34B2A5}" destId="{706AF2A0-4C92-1646-AFD8-FDC8718904CB}" srcOrd="1" destOrd="0" presId="urn:microsoft.com/office/officeart/2005/8/layout/hierarchy3"/>
    <dgm:cxn modelId="{D045E745-2015-E340-A0B4-78C380024BAF}" type="presOf" srcId="{EC8CF483-C46F-46EA-9B8E-BF72F69BD9D6}" destId="{39CCEBB0-ABE8-5F44-862A-CAD6322750B3}" srcOrd="0" destOrd="0" presId="urn:microsoft.com/office/officeart/2005/8/layout/hierarchy3"/>
    <dgm:cxn modelId="{478D8546-74E6-4915-AF76-B767542BF5C3}" srcId="{EC8CF483-C46F-46EA-9B8E-BF72F69BD9D6}" destId="{16A60471-DE69-477F-BD1A-605F5F8C690C}" srcOrd="0" destOrd="0" parTransId="{D58F71EE-6C87-421B-BF47-138A922243B1}" sibTransId="{2312F9E9-78A2-4EB0-8962-62E7D4F74B2C}"/>
    <dgm:cxn modelId="{6992744D-572A-2449-B92D-956064311D2E}" type="presOf" srcId="{59DAD298-DFA7-45B2-AE8E-43F07EDDD8DF}" destId="{610D62E6-477C-3A46-898B-0F8230B917F9}" srcOrd="0" destOrd="0" presId="urn:microsoft.com/office/officeart/2005/8/layout/hierarchy3"/>
    <dgm:cxn modelId="{EF760C69-5304-3546-AE1A-8F71075F1BFB}" type="presOf" srcId="{59DAD298-DFA7-45B2-AE8E-43F07EDDD8DF}" destId="{C464589B-7EF3-6F48-A895-F2E61F6A69D8}" srcOrd="1" destOrd="0" presId="urn:microsoft.com/office/officeart/2005/8/layout/hierarchy3"/>
    <dgm:cxn modelId="{E3BBE872-69C0-B941-BE2A-0CBED36975BB}" type="presOf" srcId="{16A60471-DE69-477F-BD1A-605F5F8C690C}" destId="{71F60007-F3AA-5C43-BB4E-967976EB6DD1}" srcOrd="0" destOrd="0" presId="urn:microsoft.com/office/officeart/2005/8/layout/hierarchy3"/>
    <dgm:cxn modelId="{4CB2A996-B867-4579-8FE9-B4E176147725}" srcId="{EC8CF483-C46F-46EA-9B8E-BF72F69BD9D6}" destId="{9C79A4B5-92DC-4383-AC28-97778C34B2A5}" srcOrd="2" destOrd="0" parTransId="{8CDF8689-68CB-4E99-971C-1A23B9D384EC}" sibTransId="{50C67E2D-E589-42D4-9E1D-98579864E01D}"/>
    <dgm:cxn modelId="{77C23CD6-6367-3846-9BE8-28EBB6332F07}" type="presOf" srcId="{9C79A4B5-92DC-4383-AC28-97778C34B2A5}" destId="{6C656458-22FA-2B40-BCCF-BAE0B2D16425}" srcOrd="0" destOrd="0" presId="urn:microsoft.com/office/officeart/2005/8/layout/hierarchy3"/>
    <dgm:cxn modelId="{57E70836-6413-2A41-BE16-454B1C720F76}" type="presParOf" srcId="{39CCEBB0-ABE8-5F44-862A-CAD6322750B3}" destId="{21AD373F-2922-9346-B2E4-4CB9A38537BD}" srcOrd="0" destOrd="0" presId="urn:microsoft.com/office/officeart/2005/8/layout/hierarchy3"/>
    <dgm:cxn modelId="{8D477D92-6E6F-F347-9C6B-B9ED896E9FC6}" type="presParOf" srcId="{21AD373F-2922-9346-B2E4-4CB9A38537BD}" destId="{99DADF7B-41CA-CA4D-8A22-B0A8563FCFE5}" srcOrd="0" destOrd="0" presId="urn:microsoft.com/office/officeart/2005/8/layout/hierarchy3"/>
    <dgm:cxn modelId="{6ACF63E7-107E-4140-B1CE-36E1ED6A0EFE}" type="presParOf" srcId="{99DADF7B-41CA-CA4D-8A22-B0A8563FCFE5}" destId="{71F60007-F3AA-5C43-BB4E-967976EB6DD1}" srcOrd="0" destOrd="0" presId="urn:microsoft.com/office/officeart/2005/8/layout/hierarchy3"/>
    <dgm:cxn modelId="{0A89D2B8-1B45-7940-896F-CF32DF7EEC10}" type="presParOf" srcId="{99DADF7B-41CA-CA4D-8A22-B0A8563FCFE5}" destId="{7B2D5986-3E2B-E34C-8FC8-9BD3D77AEF40}" srcOrd="1" destOrd="0" presId="urn:microsoft.com/office/officeart/2005/8/layout/hierarchy3"/>
    <dgm:cxn modelId="{98AF04B0-82E9-6949-88D9-CAC618F4CD30}" type="presParOf" srcId="{21AD373F-2922-9346-B2E4-4CB9A38537BD}" destId="{0C331466-5FFE-8241-ACE9-F6D423E241A5}" srcOrd="1" destOrd="0" presId="urn:microsoft.com/office/officeart/2005/8/layout/hierarchy3"/>
    <dgm:cxn modelId="{74DF7E11-AB06-6741-86B6-04D8C905057C}" type="presParOf" srcId="{39CCEBB0-ABE8-5F44-862A-CAD6322750B3}" destId="{45F729E4-DC47-3948-B33A-BCCD7A7E1127}" srcOrd="1" destOrd="0" presId="urn:microsoft.com/office/officeart/2005/8/layout/hierarchy3"/>
    <dgm:cxn modelId="{481787D1-AD23-1147-BEA3-C4DE636D839C}" type="presParOf" srcId="{45F729E4-DC47-3948-B33A-BCCD7A7E1127}" destId="{A943E948-BFDD-7A47-ADDE-B5B858305410}" srcOrd="0" destOrd="0" presId="urn:microsoft.com/office/officeart/2005/8/layout/hierarchy3"/>
    <dgm:cxn modelId="{F8FE349A-5974-2A4D-BE58-8DA465B0ECE9}" type="presParOf" srcId="{A943E948-BFDD-7A47-ADDE-B5B858305410}" destId="{610D62E6-477C-3A46-898B-0F8230B917F9}" srcOrd="0" destOrd="0" presId="urn:microsoft.com/office/officeart/2005/8/layout/hierarchy3"/>
    <dgm:cxn modelId="{B7FDDA15-24DC-FD44-A1BB-FF76F245056E}" type="presParOf" srcId="{A943E948-BFDD-7A47-ADDE-B5B858305410}" destId="{C464589B-7EF3-6F48-A895-F2E61F6A69D8}" srcOrd="1" destOrd="0" presId="urn:microsoft.com/office/officeart/2005/8/layout/hierarchy3"/>
    <dgm:cxn modelId="{700DF8C0-5BC3-2843-A42A-570E6D332D1D}" type="presParOf" srcId="{45F729E4-DC47-3948-B33A-BCCD7A7E1127}" destId="{E0A21E06-0413-9049-95CD-DCF5DBC96908}" srcOrd="1" destOrd="0" presId="urn:microsoft.com/office/officeart/2005/8/layout/hierarchy3"/>
    <dgm:cxn modelId="{B2E2CBCE-2E4F-1041-A1CE-19B1F3A686E8}" type="presParOf" srcId="{39CCEBB0-ABE8-5F44-862A-CAD6322750B3}" destId="{A3AF2B6B-D5D7-1045-AF36-9D1157A4BD50}" srcOrd="2" destOrd="0" presId="urn:microsoft.com/office/officeart/2005/8/layout/hierarchy3"/>
    <dgm:cxn modelId="{8CF8E4DC-35C7-A641-9FA2-58656AFBD5CC}" type="presParOf" srcId="{A3AF2B6B-D5D7-1045-AF36-9D1157A4BD50}" destId="{CB4D8483-5ACA-B94E-913C-8F87210EA177}" srcOrd="0" destOrd="0" presId="urn:microsoft.com/office/officeart/2005/8/layout/hierarchy3"/>
    <dgm:cxn modelId="{72F52740-5C13-794B-8D77-097DBE57D4BD}" type="presParOf" srcId="{CB4D8483-5ACA-B94E-913C-8F87210EA177}" destId="{6C656458-22FA-2B40-BCCF-BAE0B2D16425}" srcOrd="0" destOrd="0" presId="urn:microsoft.com/office/officeart/2005/8/layout/hierarchy3"/>
    <dgm:cxn modelId="{045846F1-D17B-394E-89BE-76C3CFDF06DA}" type="presParOf" srcId="{CB4D8483-5ACA-B94E-913C-8F87210EA177}" destId="{706AF2A0-4C92-1646-AFD8-FDC8718904CB}" srcOrd="1" destOrd="0" presId="urn:microsoft.com/office/officeart/2005/8/layout/hierarchy3"/>
    <dgm:cxn modelId="{0E58B081-5725-1B44-8D5B-F5D4E7A0FE53}" type="presParOf" srcId="{A3AF2B6B-D5D7-1045-AF36-9D1157A4BD50}" destId="{DACAD126-7636-D94C-B722-FAE1459E6D2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A3FF9802-8B09-4B4E-9256-14034800AAC4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E38DF70-571A-4300-8B44-D4B48FFE3A8D}">
      <dgm:prSet/>
      <dgm:spPr/>
      <dgm:t>
        <a:bodyPr/>
        <a:lstStyle/>
        <a:p>
          <a:r>
            <a:rPr lang="it-IT"/>
            <a:t>Si esamina il modello del problema alla ricerca di una relazione tra A e C</a:t>
          </a:r>
          <a:endParaRPr lang="en-US"/>
        </a:p>
      </dgm:t>
    </dgm:pt>
    <dgm:pt modelId="{C2009AED-DB18-4139-8240-31B80D31C206}" type="parTrans" cxnId="{70E31626-3659-4B7A-A460-1387BE9635C2}">
      <dgm:prSet/>
      <dgm:spPr/>
      <dgm:t>
        <a:bodyPr/>
        <a:lstStyle/>
        <a:p>
          <a:endParaRPr lang="en-US"/>
        </a:p>
      </dgm:t>
    </dgm:pt>
    <dgm:pt modelId="{4B01F31F-1644-4778-80BD-227FE264F51D}" type="sibTrans" cxnId="{70E31626-3659-4B7A-A460-1387BE9635C2}">
      <dgm:prSet/>
      <dgm:spPr/>
      <dgm:t>
        <a:bodyPr/>
        <a:lstStyle/>
        <a:p>
          <a:endParaRPr lang="en-US"/>
        </a:p>
      </dgm:t>
    </dgm:pt>
    <dgm:pt modelId="{A53586C9-9589-4EF0-813B-868FBE1A842B}">
      <dgm:prSet/>
      <dgm:spPr/>
      <dgm:t>
        <a:bodyPr/>
        <a:lstStyle/>
        <a:p>
          <a:r>
            <a:rPr lang="it-IT"/>
            <a:t>La più saliente è “nessun A è C” </a:t>
          </a:r>
          <a:endParaRPr lang="en-US"/>
        </a:p>
      </dgm:t>
    </dgm:pt>
    <dgm:pt modelId="{2AA7CEF8-0D23-4E96-A037-FFEA4F75EF7C}" type="parTrans" cxnId="{FE9412FC-8474-4CA3-957B-E6A20751EC98}">
      <dgm:prSet/>
      <dgm:spPr/>
      <dgm:t>
        <a:bodyPr/>
        <a:lstStyle/>
        <a:p>
          <a:endParaRPr lang="en-US"/>
        </a:p>
      </dgm:t>
    </dgm:pt>
    <dgm:pt modelId="{70CD74BE-69DC-4432-8D84-1AD72728DB93}" type="sibTrans" cxnId="{FE9412FC-8474-4CA3-957B-E6A20751EC98}">
      <dgm:prSet/>
      <dgm:spPr/>
      <dgm:t>
        <a:bodyPr/>
        <a:lstStyle/>
        <a:p>
          <a:endParaRPr lang="en-US"/>
        </a:p>
      </dgm:t>
    </dgm:pt>
    <dgm:pt modelId="{CAD4AF6F-53E8-4D91-8956-8907DC9A6C4F}">
      <dgm:prSet/>
      <dgm:spPr/>
      <dgm:t>
        <a:bodyPr/>
        <a:lstStyle/>
        <a:p>
          <a:r>
            <a:rPr lang="it-IT"/>
            <a:t>Buona parte delle persone, se non particolarmente motivate o dotate di risorse cognitive, interrompono il ragionamento a questo punto</a:t>
          </a:r>
          <a:endParaRPr lang="en-US"/>
        </a:p>
      </dgm:t>
    </dgm:pt>
    <dgm:pt modelId="{AF749CDC-874B-4E37-AD94-57DCF9355BD2}" type="parTrans" cxnId="{9B78849E-AA73-4F42-869D-F0945AD37296}">
      <dgm:prSet/>
      <dgm:spPr/>
      <dgm:t>
        <a:bodyPr/>
        <a:lstStyle/>
        <a:p>
          <a:endParaRPr lang="en-US"/>
        </a:p>
      </dgm:t>
    </dgm:pt>
    <dgm:pt modelId="{5757018C-3BC7-492E-8D4C-FC376925A8DD}" type="sibTrans" cxnId="{9B78849E-AA73-4F42-869D-F0945AD37296}">
      <dgm:prSet/>
      <dgm:spPr/>
      <dgm:t>
        <a:bodyPr/>
        <a:lstStyle/>
        <a:p>
          <a:endParaRPr lang="en-US"/>
        </a:p>
      </dgm:t>
    </dgm:pt>
    <dgm:pt modelId="{5687DCF5-BC5A-4DF1-8EDD-7F4A2AE9BC7E}">
      <dgm:prSet/>
      <dgm:spPr/>
      <dgm:t>
        <a:bodyPr/>
        <a:lstStyle/>
        <a:p>
          <a:r>
            <a:rPr lang="it-IT"/>
            <a:t>le risposte di tipo E costituiscono la gran maggioranza degli errori prodotti con questo sillogismo</a:t>
          </a:r>
          <a:endParaRPr lang="en-US"/>
        </a:p>
      </dgm:t>
    </dgm:pt>
    <dgm:pt modelId="{54E48684-032B-441C-B8FB-1C7BB66D93E6}" type="parTrans" cxnId="{50BA54E5-B95D-4D93-A30C-BF08FF0D443E}">
      <dgm:prSet/>
      <dgm:spPr/>
      <dgm:t>
        <a:bodyPr/>
        <a:lstStyle/>
        <a:p>
          <a:endParaRPr lang="en-US"/>
        </a:p>
      </dgm:t>
    </dgm:pt>
    <dgm:pt modelId="{03A0834C-E2B3-45AD-893B-DEF5A3E7129B}" type="sibTrans" cxnId="{50BA54E5-B95D-4D93-A30C-BF08FF0D443E}">
      <dgm:prSet/>
      <dgm:spPr/>
      <dgm:t>
        <a:bodyPr/>
        <a:lstStyle/>
        <a:p>
          <a:endParaRPr lang="en-US"/>
        </a:p>
      </dgm:t>
    </dgm:pt>
    <dgm:pt modelId="{890A8818-1C22-0846-BF61-826527D2AE29}" type="pres">
      <dgm:prSet presAssocID="{A3FF9802-8B09-4B4E-9256-14034800AAC4}" presName="vert0" presStyleCnt="0">
        <dgm:presLayoutVars>
          <dgm:dir/>
          <dgm:animOne val="branch"/>
          <dgm:animLvl val="lvl"/>
        </dgm:presLayoutVars>
      </dgm:prSet>
      <dgm:spPr/>
    </dgm:pt>
    <dgm:pt modelId="{99A6B968-98BF-644D-B825-D08921A4E2C9}" type="pres">
      <dgm:prSet presAssocID="{CE38DF70-571A-4300-8B44-D4B48FFE3A8D}" presName="thickLine" presStyleLbl="alignNode1" presStyleIdx="0" presStyleCnt="4"/>
      <dgm:spPr/>
    </dgm:pt>
    <dgm:pt modelId="{3C63AD7B-B1CE-1B48-A956-CC910D7CC5DE}" type="pres">
      <dgm:prSet presAssocID="{CE38DF70-571A-4300-8B44-D4B48FFE3A8D}" presName="horz1" presStyleCnt="0"/>
      <dgm:spPr/>
    </dgm:pt>
    <dgm:pt modelId="{082A19DE-401E-FF48-8D0A-3802F388E561}" type="pres">
      <dgm:prSet presAssocID="{CE38DF70-571A-4300-8B44-D4B48FFE3A8D}" presName="tx1" presStyleLbl="revTx" presStyleIdx="0" presStyleCnt="4"/>
      <dgm:spPr/>
    </dgm:pt>
    <dgm:pt modelId="{810E5B18-D31B-C246-B015-410FF923D0A5}" type="pres">
      <dgm:prSet presAssocID="{CE38DF70-571A-4300-8B44-D4B48FFE3A8D}" presName="vert1" presStyleCnt="0"/>
      <dgm:spPr/>
    </dgm:pt>
    <dgm:pt modelId="{2EC6F065-8932-8244-9904-AA053B3A8710}" type="pres">
      <dgm:prSet presAssocID="{A53586C9-9589-4EF0-813B-868FBE1A842B}" presName="thickLine" presStyleLbl="alignNode1" presStyleIdx="1" presStyleCnt="4"/>
      <dgm:spPr/>
    </dgm:pt>
    <dgm:pt modelId="{6CC960DA-BCF8-C144-87F8-3D4DC80E00B5}" type="pres">
      <dgm:prSet presAssocID="{A53586C9-9589-4EF0-813B-868FBE1A842B}" presName="horz1" presStyleCnt="0"/>
      <dgm:spPr/>
    </dgm:pt>
    <dgm:pt modelId="{825F6E13-3761-6244-8681-8D9733F79D9B}" type="pres">
      <dgm:prSet presAssocID="{A53586C9-9589-4EF0-813B-868FBE1A842B}" presName="tx1" presStyleLbl="revTx" presStyleIdx="1" presStyleCnt="4"/>
      <dgm:spPr/>
    </dgm:pt>
    <dgm:pt modelId="{CA476DB5-7CE7-3940-80F0-175B4B5455D3}" type="pres">
      <dgm:prSet presAssocID="{A53586C9-9589-4EF0-813B-868FBE1A842B}" presName="vert1" presStyleCnt="0"/>
      <dgm:spPr/>
    </dgm:pt>
    <dgm:pt modelId="{47FED434-5CB7-534D-884C-68ED6E8B97FD}" type="pres">
      <dgm:prSet presAssocID="{CAD4AF6F-53E8-4D91-8956-8907DC9A6C4F}" presName="thickLine" presStyleLbl="alignNode1" presStyleIdx="2" presStyleCnt="4"/>
      <dgm:spPr/>
    </dgm:pt>
    <dgm:pt modelId="{9EDE5A71-54A8-F34A-8F12-A8C87511A630}" type="pres">
      <dgm:prSet presAssocID="{CAD4AF6F-53E8-4D91-8956-8907DC9A6C4F}" presName="horz1" presStyleCnt="0"/>
      <dgm:spPr/>
    </dgm:pt>
    <dgm:pt modelId="{DD62D7A1-9988-7A4D-9F94-02EFD284DE8C}" type="pres">
      <dgm:prSet presAssocID="{CAD4AF6F-53E8-4D91-8956-8907DC9A6C4F}" presName="tx1" presStyleLbl="revTx" presStyleIdx="2" presStyleCnt="4"/>
      <dgm:spPr/>
    </dgm:pt>
    <dgm:pt modelId="{E78E7D81-7A14-5B45-8931-B393168B3F81}" type="pres">
      <dgm:prSet presAssocID="{CAD4AF6F-53E8-4D91-8956-8907DC9A6C4F}" presName="vert1" presStyleCnt="0"/>
      <dgm:spPr/>
    </dgm:pt>
    <dgm:pt modelId="{2660ACB9-2C0F-A243-99EE-B79B119F2F45}" type="pres">
      <dgm:prSet presAssocID="{5687DCF5-BC5A-4DF1-8EDD-7F4A2AE9BC7E}" presName="thickLine" presStyleLbl="alignNode1" presStyleIdx="3" presStyleCnt="4"/>
      <dgm:spPr/>
    </dgm:pt>
    <dgm:pt modelId="{E19BB30C-CC26-924E-9B76-B2B1633D4740}" type="pres">
      <dgm:prSet presAssocID="{5687DCF5-BC5A-4DF1-8EDD-7F4A2AE9BC7E}" presName="horz1" presStyleCnt="0"/>
      <dgm:spPr/>
    </dgm:pt>
    <dgm:pt modelId="{62A99E83-FF7F-E840-AAC9-B6074D3CA757}" type="pres">
      <dgm:prSet presAssocID="{5687DCF5-BC5A-4DF1-8EDD-7F4A2AE9BC7E}" presName="tx1" presStyleLbl="revTx" presStyleIdx="3" presStyleCnt="4"/>
      <dgm:spPr/>
    </dgm:pt>
    <dgm:pt modelId="{AF010CF4-7ECB-4640-B2FC-916107ABCCC3}" type="pres">
      <dgm:prSet presAssocID="{5687DCF5-BC5A-4DF1-8EDD-7F4A2AE9BC7E}" presName="vert1" presStyleCnt="0"/>
      <dgm:spPr/>
    </dgm:pt>
  </dgm:ptLst>
  <dgm:cxnLst>
    <dgm:cxn modelId="{70E31626-3659-4B7A-A460-1387BE9635C2}" srcId="{A3FF9802-8B09-4B4E-9256-14034800AAC4}" destId="{CE38DF70-571A-4300-8B44-D4B48FFE3A8D}" srcOrd="0" destOrd="0" parTransId="{C2009AED-DB18-4139-8240-31B80D31C206}" sibTransId="{4B01F31F-1644-4778-80BD-227FE264F51D}"/>
    <dgm:cxn modelId="{5938294A-D62A-3D4E-B157-0095F5D4071B}" type="presOf" srcId="{5687DCF5-BC5A-4DF1-8EDD-7F4A2AE9BC7E}" destId="{62A99E83-FF7F-E840-AAC9-B6074D3CA757}" srcOrd="0" destOrd="0" presId="urn:microsoft.com/office/officeart/2008/layout/LinedList"/>
    <dgm:cxn modelId="{1B258B93-08C3-6543-ABC8-FA80AA6BB447}" type="presOf" srcId="{CAD4AF6F-53E8-4D91-8956-8907DC9A6C4F}" destId="{DD62D7A1-9988-7A4D-9F94-02EFD284DE8C}" srcOrd="0" destOrd="0" presId="urn:microsoft.com/office/officeart/2008/layout/LinedList"/>
    <dgm:cxn modelId="{3269C093-F7BF-3245-9035-813CB5B85F1D}" type="presOf" srcId="{CE38DF70-571A-4300-8B44-D4B48FFE3A8D}" destId="{082A19DE-401E-FF48-8D0A-3802F388E561}" srcOrd="0" destOrd="0" presId="urn:microsoft.com/office/officeart/2008/layout/LinedList"/>
    <dgm:cxn modelId="{9B78849E-AA73-4F42-869D-F0945AD37296}" srcId="{A3FF9802-8B09-4B4E-9256-14034800AAC4}" destId="{CAD4AF6F-53E8-4D91-8956-8907DC9A6C4F}" srcOrd="2" destOrd="0" parTransId="{AF749CDC-874B-4E37-AD94-57DCF9355BD2}" sibTransId="{5757018C-3BC7-492E-8D4C-FC376925A8DD}"/>
    <dgm:cxn modelId="{630DC7B9-294B-7443-96D6-EB159E3065AC}" type="presOf" srcId="{A3FF9802-8B09-4B4E-9256-14034800AAC4}" destId="{890A8818-1C22-0846-BF61-826527D2AE29}" srcOrd="0" destOrd="0" presId="urn:microsoft.com/office/officeart/2008/layout/LinedList"/>
    <dgm:cxn modelId="{A7FE5CD1-E109-F540-9438-DE6CF9B98F2D}" type="presOf" srcId="{A53586C9-9589-4EF0-813B-868FBE1A842B}" destId="{825F6E13-3761-6244-8681-8D9733F79D9B}" srcOrd="0" destOrd="0" presId="urn:microsoft.com/office/officeart/2008/layout/LinedList"/>
    <dgm:cxn modelId="{50BA54E5-B95D-4D93-A30C-BF08FF0D443E}" srcId="{A3FF9802-8B09-4B4E-9256-14034800AAC4}" destId="{5687DCF5-BC5A-4DF1-8EDD-7F4A2AE9BC7E}" srcOrd="3" destOrd="0" parTransId="{54E48684-032B-441C-B8FB-1C7BB66D93E6}" sibTransId="{03A0834C-E2B3-45AD-893B-DEF5A3E7129B}"/>
    <dgm:cxn modelId="{FE9412FC-8474-4CA3-957B-E6A20751EC98}" srcId="{A3FF9802-8B09-4B4E-9256-14034800AAC4}" destId="{A53586C9-9589-4EF0-813B-868FBE1A842B}" srcOrd="1" destOrd="0" parTransId="{2AA7CEF8-0D23-4E96-A037-FFEA4F75EF7C}" sibTransId="{70CD74BE-69DC-4432-8D84-1AD72728DB93}"/>
    <dgm:cxn modelId="{83DFAC7B-D7AB-4243-A0B9-3A0A705004EC}" type="presParOf" srcId="{890A8818-1C22-0846-BF61-826527D2AE29}" destId="{99A6B968-98BF-644D-B825-D08921A4E2C9}" srcOrd="0" destOrd="0" presId="urn:microsoft.com/office/officeart/2008/layout/LinedList"/>
    <dgm:cxn modelId="{6F591A3C-C69B-C14C-8920-FA03C538919B}" type="presParOf" srcId="{890A8818-1C22-0846-BF61-826527D2AE29}" destId="{3C63AD7B-B1CE-1B48-A956-CC910D7CC5DE}" srcOrd="1" destOrd="0" presId="urn:microsoft.com/office/officeart/2008/layout/LinedList"/>
    <dgm:cxn modelId="{2D92A120-EDC8-C442-9E69-69CA03605936}" type="presParOf" srcId="{3C63AD7B-B1CE-1B48-A956-CC910D7CC5DE}" destId="{082A19DE-401E-FF48-8D0A-3802F388E561}" srcOrd="0" destOrd="0" presId="urn:microsoft.com/office/officeart/2008/layout/LinedList"/>
    <dgm:cxn modelId="{C9E872D8-A469-1944-8601-D8D1E74DD0E8}" type="presParOf" srcId="{3C63AD7B-B1CE-1B48-A956-CC910D7CC5DE}" destId="{810E5B18-D31B-C246-B015-410FF923D0A5}" srcOrd="1" destOrd="0" presId="urn:microsoft.com/office/officeart/2008/layout/LinedList"/>
    <dgm:cxn modelId="{80DE4CDA-39E9-EE46-9655-3E7182BA5182}" type="presParOf" srcId="{890A8818-1C22-0846-BF61-826527D2AE29}" destId="{2EC6F065-8932-8244-9904-AA053B3A8710}" srcOrd="2" destOrd="0" presId="urn:microsoft.com/office/officeart/2008/layout/LinedList"/>
    <dgm:cxn modelId="{2B298142-A0C2-8F47-BB8B-750910DCB828}" type="presParOf" srcId="{890A8818-1C22-0846-BF61-826527D2AE29}" destId="{6CC960DA-BCF8-C144-87F8-3D4DC80E00B5}" srcOrd="3" destOrd="0" presId="urn:microsoft.com/office/officeart/2008/layout/LinedList"/>
    <dgm:cxn modelId="{C06B2962-4CC1-D744-9F5A-A76451AA7C3D}" type="presParOf" srcId="{6CC960DA-BCF8-C144-87F8-3D4DC80E00B5}" destId="{825F6E13-3761-6244-8681-8D9733F79D9B}" srcOrd="0" destOrd="0" presId="urn:microsoft.com/office/officeart/2008/layout/LinedList"/>
    <dgm:cxn modelId="{A1BD9FAB-6008-6B46-BCD7-AC3586BDA10A}" type="presParOf" srcId="{6CC960DA-BCF8-C144-87F8-3D4DC80E00B5}" destId="{CA476DB5-7CE7-3940-80F0-175B4B5455D3}" srcOrd="1" destOrd="0" presId="urn:microsoft.com/office/officeart/2008/layout/LinedList"/>
    <dgm:cxn modelId="{F598AC57-52CE-1E47-B0B3-3ED67C84BDD4}" type="presParOf" srcId="{890A8818-1C22-0846-BF61-826527D2AE29}" destId="{47FED434-5CB7-534D-884C-68ED6E8B97FD}" srcOrd="4" destOrd="0" presId="urn:microsoft.com/office/officeart/2008/layout/LinedList"/>
    <dgm:cxn modelId="{29E1E15E-207C-1140-8463-2F9BAA76B634}" type="presParOf" srcId="{890A8818-1C22-0846-BF61-826527D2AE29}" destId="{9EDE5A71-54A8-F34A-8F12-A8C87511A630}" srcOrd="5" destOrd="0" presId="urn:microsoft.com/office/officeart/2008/layout/LinedList"/>
    <dgm:cxn modelId="{5F6BFB41-0F4A-7A4A-87CC-64CE80911127}" type="presParOf" srcId="{9EDE5A71-54A8-F34A-8F12-A8C87511A630}" destId="{DD62D7A1-9988-7A4D-9F94-02EFD284DE8C}" srcOrd="0" destOrd="0" presId="urn:microsoft.com/office/officeart/2008/layout/LinedList"/>
    <dgm:cxn modelId="{7FC48F58-B9C8-3B4C-B45C-B7DE4DE298A7}" type="presParOf" srcId="{9EDE5A71-54A8-F34A-8F12-A8C87511A630}" destId="{E78E7D81-7A14-5B45-8931-B393168B3F81}" srcOrd="1" destOrd="0" presId="urn:microsoft.com/office/officeart/2008/layout/LinedList"/>
    <dgm:cxn modelId="{007D433B-6A88-4D4C-97DC-BA0BA728A67D}" type="presParOf" srcId="{890A8818-1C22-0846-BF61-826527D2AE29}" destId="{2660ACB9-2C0F-A243-99EE-B79B119F2F45}" srcOrd="6" destOrd="0" presId="urn:microsoft.com/office/officeart/2008/layout/LinedList"/>
    <dgm:cxn modelId="{93E3E9CA-2A42-F948-978C-1A0FA0AD14D1}" type="presParOf" srcId="{890A8818-1C22-0846-BF61-826527D2AE29}" destId="{E19BB30C-CC26-924E-9B76-B2B1633D4740}" srcOrd="7" destOrd="0" presId="urn:microsoft.com/office/officeart/2008/layout/LinedList"/>
    <dgm:cxn modelId="{F9205C45-4A18-D040-A604-B1C864E6021C}" type="presParOf" srcId="{E19BB30C-CC26-924E-9B76-B2B1633D4740}" destId="{62A99E83-FF7F-E840-AAC9-B6074D3CA757}" srcOrd="0" destOrd="0" presId="urn:microsoft.com/office/officeart/2008/layout/LinedList"/>
    <dgm:cxn modelId="{181E55CE-A837-7443-BD40-86B971A81C47}" type="presParOf" srcId="{E19BB30C-CC26-924E-9B76-B2B1633D4740}" destId="{AF010CF4-7ECB-4640-B2FC-916107ABCCC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98D78FAE-D91E-49F0-A82B-AD7613EBE433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3B665CB-F90E-4FC3-B7AB-83215A37109C}">
      <dgm:prSet/>
      <dgm:spPr/>
      <dgm:t>
        <a:bodyPr/>
        <a:lstStyle/>
        <a:p>
          <a:r>
            <a:rPr lang="it-IT"/>
            <a:t>“Tutti gli A sono B”</a:t>
          </a:r>
          <a:endParaRPr lang="en-US"/>
        </a:p>
      </dgm:t>
    </dgm:pt>
    <dgm:pt modelId="{F77A2EE8-9206-4298-8E01-6AE227B2A7C7}" type="parTrans" cxnId="{333FDB08-77CE-459F-B0D7-014549335D3B}">
      <dgm:prSet/>
      <dgm:spPr/>
      <dgm:t>
        <a:bodyPr/>
        <a:lstStyle/>
        <a:p>
          <a:endParaRPr lang="en-US"/>
        </a:p>
      </dgm:t>
    </dgm:pt>
    <dgm:pt modelId="{68E658A7-C804-497E-8624-A7E2AD72FD6C}" type="sibTrans" cxnId="{333FDB08-77CE-459F-B0D7-014549335D3B}">
      <dgm:prSet/>
      <dgm:spPr/>
      <dgm:t>
        <a:bodyPr/>
        <a:lstStyle/>
        <a:p>
          <a:endParaRPr lang="en-US"/>
        </a:p>
      </dgm:t>
    </dgm:pt>
    <dgm:pt modelId="{776A9B94-C06C-47A5-8380-E951D411AE10}">
      <dgm:prSet/>
      <dgm:spPr/>
      <dgm:t>
        <a:bodyPr/>
        <a:lstStyle/>
        <a:p>
          <a:r>
            <a:rPr lang="it-IT"/>
            <a:t>“Tutti i B sono C”</a:t>
          </a:r>
          <a:endParaRPr lang="en-US"/>
        </a:p>
      </dgm:t>
    </dgm:pt>
    <dgm:pt modelId="{299C50BC-D28F-43FB-9313-40CAD043585A}" type="parTrans" cxnId="{8EA7436B-3024-4576-82B0-4D6DFC8E0984}">
      <dgm:prSet/>
      <dgm:spPr/>
      <dgm:t>
        <a:bodyPr/>
        <a:lstStyle/>
        <a:p>
          <a:endParaRPr lang="en-US"/>
        </a:p>
      </dgm:t>
    </dgm:pt>
    <dgm:pt modelId="{A226E945-25DD-4B6B-9264-4FF4FAC200B8}" type="sibTrans" cxnId="{8EA7436B-3024-4576-82B0-4D6DFC8E0984}">
      <dgm:prSet/>
      <dgm:spPr/>
      <dgm:t>
        <a:bodyPr/>
        <a:lstStyle/>
        <a:p>
          <a:endParaRPr lang="en-US"/>
        </a:p>
      </dgm:t>
    </dgm:pt>
    <dgm:pt modelId="{B76EA60E-D14F-43F6-9A82-0323A0F23760}">
      <dgm:prSet/>
      <dgm:spPr/>
      <dgm:t>
        <a:bodyPr/>
        <a:lstStyle/>
        <a:p>
          <a:r>
            <a:rPr lang="it-IT"/>
            <a:t>Cosa segue?</a:t>
          </a:r>
          <a:endParaRPr lang="en-US"/>
        </a:p>
      </dgm:t>
    </dgm:pt>
    <dgm:pt modelId="{ADF7D9AF-4649-4A37-9872-4860FE620E8D}" type="parTrans" cxnId="{31230E94-B975-4EF7-8BC8-4D744329CEAD}">
      <dgm:prSet/>
      <dgm:spPr/>
      <dgm:t>
        <a:bodyPr/>
        <a:lstStyle/>
        <a:p>
          <a:endParaRPr lang="en-US"/>
        </a:p>
      </dgm:t>
    </dgm:pt>
    <dgm:pt modelId="{2FA2E0E9-E4BB-42FC-884A-1AF59E4992EF}" type="sibTrans" cxnId="{31230E94-B975-4EF7-8BC8-4D744329CEAD}">
      <dgm:prSet/>
      <dgm:spPr/>
      <dgm:t>
        <a:bodyPr/>
        <a:lstStyle/>
        <a:p>
          <a:endParaRPr lang="en-US"/>
        </a:p>
      </dgm:t>
    </dgm:pt>
    <dgm:pt modelId="{B233DB8B-3E2B-7C48-849A-959DB3487225}" type="pres">
      <dgm:prSet presAssocID="{98D78FAE-D91E-49F0-A82B-AD7613EBE433}" presName="linear" presStyleCnt="0">
        <dgm:presLayoutVars>
          <dgm:dir/>
          <dgm:animLvl val="lvl"/>
          <dgm:resizeHandles val="exact"/>
        </dgm:presLayoutVars>
      </dgm:prSet>
      <dgm:spPr/>
    </dgm:pt>
    <dgm:pt modelId="{DD4071EB-E965-9045-8440-296DB796EA04}" type="pres">
      <dgm:prSet presAssocID="{D3B665CB-F90E-4FC3-B7AB-83215A37109C}" presName="parentLin" presStyleCnt="0"/>
      <dgm:spPr/>
    </dgm:pt>
    <dgm:pt modelId="{D3A71C4A-BDD1-C847-9271-C92714493994}" type="pres">
      <dgm:prSet presAssocID="{D3B665CB-F90E-4FC3-B7AB-83215A37109C}" presName="parentLeftMargin" presStyleLbl="node1" presStyleIdx="0" presStyleCnt="3"/>
      <dgm:spPr/>
    </dgm:pt>
    <dgm:pt modelId="{443589CA-47D8-264B-ADD9-9456E0A47057}" type="pres">
      <dgm:prSet presAssocID="{D3B665CB-F90E-4FC3-B7AB-83215A37109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E3A2949-2128-1A40-974B-EAFAFD2D417C}" type="pres">
      <dgm:prSet presAssocID="{D3B665CB-F90E-4FC3-B7AB-83215A37109C}" presName="negativeSpace" presStyleCnt="0"/>
      <dgm:spPr/>
    </dgm:pt>
    <dgm:pt modelId="{7090CD5D-9FFF-5041-8E00-1396778C572B}" type="pres">
      <dgm:prSet presAssocID="{D3B665CB-F90E-4FC3-B7AB-83215A37109C}" presName="childText" presStyleLbl="conFgAcc1" presStyleIdx="0" presStyleCnt="3">
        <dgm:presLayoutVars>
          <dgm:bulletEnabled val="1"/>
        </dgm:presLayoutVars>
      </dgm:prSet>
      <dgm:spPr/>
    </dgm:pt>
    <dgm:pt modelId="{CB9B4A3C-52BB-DB4C-BD11-8201DB9F824E}" type="pres">
      <dgm:prSet presAssocID="{68E658A7-C804-497E-8624-A7E2AD72FD6C}" presName="spaceBetweenRectangles" presStyleCnt="0"/>
      <dgm:spPr/>
    </dgm:pt>
    <dgm:pt modelId="{39020679-699D-8646-BCA0-F3404A597A6F}" type="pres">
      <dgm:prSet presAssocID="{776A9B94-C06C-47A5-8380-E951D411AE10}" presName="parentLin" presStyleCnt="0"/>
      <dgm:spPr/>
    </dgm:pt>
    <dgm:pt modelId="{1372D9F2-C6FE-8844-94FD-58BDF51C0137}" type="pres">
      <dgm:prSet presAssocID="{776A9B94-C06C-47A5-8380-E951D411AE10}" presName="parentLeftMargin" presStyleLbl="node1" presStyleIdx="0" presStyleCnt="3"/>
      <dgm:spPr/>
    </dgm:pt>
    <dgm:pt modelId="{05489732-07F8-3F43-AEA6-0BCFF41CFA81}" type="pres">
      <dgm:prSet presAssocID="{776A9B94-C06C-47A5-8380-E951D411AE1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14B1BEE-95B9-0644-A107-983385258622}" type="pres">
      <dgm:prSet presAssocID="{776A9B94-C06C-47A5-8380-E951D411AE10}" presName="negativeSpace" presStyleCnt="0"/>
      <dgm:spPr/>
    </dgm:pt>
    <dgm:pt modelId="{A18C8B75-9724-2449-B0AB-2FDCADF97BFA}" type="pres">
      <dgm:prSet presAssocID="{776A9B94-C06C-47A5-8380-E951D411AE10}" presName="childText" presStyleLbl="conFgAcc1" presStyleIdx="1" presStyleCnt="3">
        <dgm:presLayoutVars>
          <dgm:bulletEnabled val="1"/>
        </dgm:presLayoutVars>
      </dgm:prSet>
      <dgm:spPr/>
    </dgm:pt>
    <dgm:pt modelId="{787C24B1-8E1A-7E43-A541-250066F17803}" type="pres">
      <dgm:prSet presAssocID="{A226E945-25DD-4B6B-9264-4FF4FAC200B8}" presName="spaceBetweenRectangles" presStyleCnt="0"/>
      <dgm:spPr/>
    </dgm:pt>
    <dgm:pt modelId="{C048D327-AFA9-8B4A-AD5F-5DBD13A33654}" type="pres">
      <dgm:prSet presAssocID="{B76EA60E-D14F-43F6-9A82-0323A0F23760}" presName="parentLin" presStyleCnt="0"/>
      <dgm:spPr/>
    </dgm:pt>
    <dgm:pt modelId="{6B907E94-3102-7148-B4C6-6E014352DD01}" type="pres">
      <dgm:prSet presAssocID="{B76EA60E-D14F-43F6-9A82-0323A0F23760}" presName="parentLeftMargin" presStyleLbl="node1" presStyleIdx="1" presStyleCnt="3"/>
      <dgm:spPr/>
    </dgm:pt>
    <dgm:pt modelId="{496B6F81-413F-CA4B-9BC7-36EF1386B701}" type="pres">
      <dgm:prSet presAssocID="{B76EA60E-D14F-43F6-9A82-0323A0F23760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075C2B4E-6935-9040-B2BC-91C94C46B012}" type="pres">
      <dgm:prSet presAssocID="{B76EA60E-D14F-43F6-9A82-0323A0F23760}" presName="negativeSpace" presStyleCnt="0"/>
      <dgm:spPr/>
    </dgm:pt>
    <dgm:pt modelId="{8EE80C28-E12E-064A-BE82-0CE980CA1D27}" type="pres">
      <dgm:prSet presAssocID="{B76EA60E-D14F-43F6-9A82-0323A0F2376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33FDB08-77CE-459F-B0D7-014549335D3B}" srcId="{98D78FAE-D91E-49F0-A82B-AD7613EBE433}" destId="{D3B665CB-F90E-4FC3-B7AB-83215A37109C}" srcOrd="0" destOrd="0" parTransId="{F77A2EE8-9206-4298-8E01-6AE227B2A7C7}" sibTransId="{68E658A7-C804-497E-8624-A7E2AD72FD6C}"/>
    <dgm:cxn modelId="{A7F67A0E-7578-FF49-82BE-93D0CD12371D}" type="presOf" srcId="{776A9B94-C06C-47A5-8380-E951D411AE10}" destId="{05489732-07F8-3F43-AEA6-0BCFF41CFA81}" srcOrd="1" destOrd="0" presId="urn:microsoft.com/office/officeart/2005/8/layout/list1"/>
    <dgm:cxn modelId="{592C2222-CEE6-2B4B-865D-B52BDD2FB9EC}" type="presOf" srcId="{D3B665CB-F90E-4FC3-B7AB-83215A37109C}" destId="{443589CA-47D8-264B-ADD9-9456E0A47057}" srcOrd="1" destOrd="0" presId="urn:microsoft.com/office/officeart/2005/8/layout/list1"/>
    <dgm:cxn modelId="{8EA7436B-3024-4576-82B0-4D6DFC8E0984}" srcId="{98D78FAE-D91E-49F0-A82B-AD7613EBE433}" destId="{776A9B94-C06C-47A5-8380-E951D411AE10}" srcOrd="1" destOrd="0" parTransId="{299C50BC-D28F-43FB-9313-40CAD043585A}" sibTransId="{A226E945-25DD-4B6B-9264-4FF4FAC200B8}"/>
    <dgm:cxn modelId="{31230E94-B975-4EF7-8BC8-4D744329CEAD}" srcId="{98D78FAE-D91E-49F0-A82B-AD7613EBE433}" destId="{B76EA60E-D14F-43F6-9A82-0323A0F23760}" srcOrd="2" destOrd="0" parTransId="{ADF7D9AF-4649-4A37-9872-4860FE620E8D}" sibTransId="{2FA2E0E9-E4BB-42FC-884A-1AF59E4992EF}"/>
    <dgm:cxn modelId="{026877BD-9456-3849-AC30-8B173F187C5B}" type="presOf" srcId="{776A9B94-C06C-47A5-8380-E951D411AE10}" destId="{1372D9F2-C6FE-8844-94FD-58BDF51C0137}" srcOrd="0" destOrd="0" presId="urn:microsoft.com/office/officeart/2005/8/layout/list1"/>
    <dgm:cxn modelId="{99609CC0-F17D-844F-B57D-F22863F3AA45}" type="presOf" srcId="{D3B665CB-F90E-4FC3-B7AB-83215A37109C}" destId="{D3A71C4A-BDD1-C847-9271-C92714493994}" srcOrd="0" destOrd="0" presId="urn:microsoft.com/office/officeart/2005/8/layout/list1"/>
    <dgm:cxn modelId="{029D14D4-62C8-7344-8050-1C38F1FDF4EA}" type="presOf" srcId="{B76EA60E-D14F-43F6-9A82-0323A0F23760}" destId="{6B907E94-3102-7148-B4C6-6E014352DD01}" srcOrd="0" destOrd="0" presId="urn:microsoft.com/office/officeart/2005/8/layout/list1"/>
    <dgm:cxn modelId="{93AC03D8-DE08-2743-B600-F37F53030724}" type="presOf" srcId="{98D78FAE-D91E-49F0-A82B-AD7613EBE433}" destId="{B233DB8B-3E2B-7C48-849A-959DB3487225}" srcOrd="0" destOrd="0" presId="urn:microsoft.com/office/officeart/2005/8/layout/list1"/>
    <dgm:cxn modelId="{FCA94ADE-32ED-CA42-829E-4AC677733382}" type="presOf" srcId="{B76EA60E-D14F-43F6-9A82-0323A0F23760}" destId="{496B6F81-413F-CA4B-9BC7-36EF1386B701}" srcOrd="1" destOrd="0" presId="urn:microsoft.com/office/officeart/2005/8/layout/list1"/>
    <dgm:cxn modelId="{13ACF42E-4026-E345-A095-DF7176D34BE9}" type="presParOf" srcId="{B233DB8B-3E2B-7C48-849A-959DB3487225}" destId="{DD4071EB-E965-9045-8440-296DB796EA04}" srcOrd="0" destOrd="0" presId="urn:microsoft.com/office/officeart/2005/8/layout/list1"/>
    <dgm:cxn modelId="{05094E3C-C8EC-594D-888F-EF3799353110}" type="presParOf" srcId="{DD4071EB-E965-9045-8440-296DB796EA04}" destId="{D3A71C4A-BDD1-C847-9271-C92714493994}" srcOrd="0" destOrd="0" presId="urn:microsoft.com/office/officeart/2005/8/layout/list1"/>
    <dgm:cxn modelId="{1E843099-5EF0-DC42-91E2-3A9179F46BDF}" type="presParOf" srcId="{DD4071EB-E965-9045-8440-296DB796EA04}" destId="{443589CA-47D8-264B-ADD9-9456E0A47057}" srcOrd="1" destOrd="0" presId="urn:microsoft.com/office/officeart/2005/8/layout/list1"/>
    <dgm:cxn modelId="{E6BACF90-DC4A-1642-B824-27DD7583C461}" type="presParOf" srcId="{B233DB8B-3E2B-7C48-849A-959DB3487225}" destId="{2E3A2949-2128-1A40-974B-EAFAFD2D417C}" srcOrd="1" destOrd="0" presId="urn:microsoft.com/office/officeart/2005/8/layout/list1"/>
    <dgm:cxn modelId="{758F7246-65F0-E34E-BF46-883EB189FE93}" type="presParOf" srcId="{B233DB8B-3E2B-7C48-849A-959DB3487225}" destId="{7090CD5D-9FFF-5041-8E00-1396778C572B}" srcOrd="2" destOrd="0" presId="urn:microsoft.com/office/officeart/2005/8/layout/list1"/>
    <dgm:cxn modelId="{317CCA23-CF04-F445-83C7-415E0EC615AF}" type="presParOf" srcId="{B233DB8B-3E2B-7C48-849A-959DB3487225}" destId="{CB9B4A3C-52BB-DB4C-BD11-8201DB9F824E}" srcOrd="3" destOrd="0" presId="urn:microsoft.com/office/officeart/2005/8/layout/list1"/>
    <dgm:cxn modelId="{B8673DDF-AAE3-A94C-A9F4-047983AAB2A0}" type="presParOf" srcId="{B233DB8B-3E2B-7C48-849A-959DB3487225}" destId="{39020679-699D-8646-BCA0-F3404A597A6F}" srcOrd="4" destOrd="0" presId="urn:microsoft.com/office/officeart/2005/8/layout/list1"/>
    <dgm:cxn modelId="{EC6F0017-6FC6-7945-8172-04425C26D475}" type="presParOf" srcId="{39020679-699D-8646-BCA0-F3404A597A6F}" destId="{1372D9F2-C6FE-8844-94FD-58BDF51C0137}" srcOrd="0" destOrd="0" presId="urn:microsoft.com/office/officeart/2005/8/layout/list1"/>
    <dgm:cxn modelId="{9BFBE010-7008-8A4A-87CB-2AA3AEFC7F09}" type="presParOf" srcId="{39020679-699D-8646-BCA0-F3404A597A6F}" destId="{05489732-07F8-3F43-AEA6-0BCFF41CFA81}" srcOrd="1" destOrd="0" presId="urn:microsoft.com/office/officeart/2005/8/layout/list1"/>
    <dgm:cxn modelId="{BC4D96AD-5635-EC47-BC5E-B4A2E118CD06}" type="presParOf" srcId="{B233DB8B-3E2B-7C48-849A-959DB3487225}" destId="{514B1BEE-95B9-0644-A107-983385258622}" srcOrd="5" destOrd="0" presId="urn:microsoft.com/office/officeart/2005/8/layout/list1"/>
    <dgm:cxn modelId="{517449F0-17C1-C448-A87A-221E8772DECA}" type="presParOf" srcId="{B233DB8B-3E2B-7C48-849A-959DB3487225}" destId="{A18C8B75-9724-2449-B0AB-2FDCADF97BFA}" srcOrd="6" destOrd="0" presId="urn:microsoft.com/office/officeart/2005/8/layout/list1"/>
    <dgm:cxn modelId="{DC482032-5C36-AF46-A3BF-13E714BDA069}" type="presParOf" srcId="{B233DB8B-3E2B-7C48-849A-959DB3487225}" destId="{787C24B1-8E1A-7E43-A541-250066F17803}" srcOrd="7" destOrd="0" presId="urn:microsoft.com/office/officeart/2005/8/layout/list1"/>
    <dgm:cxn modelId="{86A1ACD0-B727-C943-8BBB-AE288A267992}" type="presParOf" srcId="{B233DB8B-3E2B-7C48-849A-959DB3487225}" destId="{C048D327-AFA9-8B4A-AD5F-5DBD13A33654}" srcOrd="8" destOrd="0" presId="urn:microsoft.com/office/officeart/2005/8/layout/list1"/>
    <dgm:cxn modelId="{779D7802-578D-0448-8C44-12F9DF2F71F4}" type="presParOf" srcId="{C048D327-AFA9-8B4A-AD5F-5DBD13A33654}" destId="{6B907E94-3102-7148-B4C6-6E014352DD01}" srcOrd="0" destOrd="0" presId="urn:microsoft.com/office/officeart/2005/8/layout/list1"/>
    <dgm:cxn modelId="{48F18F94-9076-644F-84F4-4841D8D39FCE}" type="presParOf" srcId="{C048D327-AFA9-8B4A-AD5F-5DBD13A33654}" destId="{496B6F81-413F-CA4B-9BC7-36EF1386B701}" srcOrd="1" destOrd="0" presId="urn:microsoft.com/office/officeart/2005/8/layout/list1"/>
    <dgm:cxn modelId="{C6314F0A-3723-2A42-9E14-A060AE06C7A9}" type="presParOf" srcId="{B233DB8B-3E2B-7C48-849A-959DB3487225}" destId="{075C2B4E-6935-9040-B2BC-91C94C46B012}" srcOrd="9" destOrd="0" presId="urn:microsoft.com/office/officeart/2005/8/layout/list1"/>
    <dgm:cxn modelId="{AC6DD5E2-BEFC-7645-99AF-526A68BC99EE}" type="presParOf" srcId="{B233DB8B-3E2B-7C48-849A-959DB3487225}" destId="{8EE80C28-E12E-064A-BE82-0CE980CA1D2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8CEB4BA2-1D86-4253-8F1B-36D8B76B564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501A8BE-C0A6-4DF3-B264-5F2B20A7F259}">
      <dgm:prSet/>
      <dgm:spPr/>
      <dgm:t>
        <a:bodyPr/>
        <a:lstStyle/>
        <a:p>
          <a:r>
            <a:rPr lang="it-IT"/>
            <a:t>Non sempre il ragionamento sui sillogismi aristotelici si basa sulla comprensione del significato delle premesse</a:t>
          </a:r>
          <a:endParaRPr lang="en-US"/>
        </a:p>
      </dgm:t>
    </dgm:pt>
    <dgm:pt modelId="{0A462697-833E-45CC-B8CA-43705B00EEC2}" type="parTrans" cxnId="{094B3AB6-F4CB-4DBA-BEA3-AD9DEA8E7090}">
      <dgm:prSet/>
      <dgm:spPr/>
      <dgm:t>
        <a:bodyPr/>
        <a:lstStyle/>
        <a:p>
          <a:endParaRPr lang="en-US"/>
        </a:p>
      </dgm:t>
    </dgm:pt>
    <dgm:pt modelId="{D9ACB9E8-1737-43F4-959F-A12B40C5F1B8}" type="sibTrans" cxnId="{094B3AB6-F4CB-4DBA-BEA3-AD9DEA8E7090}">
      <dgm:prSet/>
      <dgm:spPr/>
      <dgm:t>
        <a:bodyPr/>
        <a:lstStyle/>
        <a:p>
          <a:endParaRPr lang="en-US"/>
        </a:p>
      </dgm:t>
    </dgm:pt>
    <dgm:pt modelId="{D3493974-148C-45AA-A394-F777316643FC}">
      <dgm:prSet/>
      <dgm:spPr/>
      <dgm:t>
        <a:bodyPr/>
        <a:lstStyle/>
        <a:p>
          <a:r>
            <a:rPr lang="it-IT"/>
            <a:t>Altrettanto spesso usiamo semplici regole euristiche, prive di garanzia di correttezza, ma parsimoniose dal punto di vista cognitivo</a:t>
          </a:r>
          <a:endParaRPr lang="en-US"/>
        </a:p>
      </dgm:t>
    </dgm:pt>
    <dgm:pt modelId="{5821DFD5-3627-49F8-90D1-A695D6D8B474}" type="parTrans" cxnId="{0815447F-513D-4E36-8C6E-798C34D592BA}">
      <dgm:prSet/>
      <dgm:spPr/>
      <dgm:t>
        <a:bodyPr/>
        <a:lstStyle/>
        <a:p>
          <a:endParaRPr lang="en-US"/>
        </a:p>
      </dgm:t>
    </dgm:pt>
    <dgm:pt modelId="{2F82727D-1501-48F9-8BC5-2173494A7E4E}" type="sibTrans" cxnId="{0815447F-513D-4E36-8C6E-798C34D592BA}">
      <dgm:prSet/>
      <dgm:spPr/>
      <dgm:t>
        <a:bodyPr/>
        <a:lstStyle/>
        <a:p>
          <a:endParaRPr lang="en-US"/>
        </a:p>
      </dgm:t>
    </dgm:pt>
    <dgm:pt modelId="{60BE40FE-CEDB-4D93-A85C-CBADC02C53B2}">
      <dgm:prSet/>
      <dgm:spPr/>
      <dgm:t>
        <a:bodyPr/>
        <a:lstStyle/>
        <a:p>
          <a:r>
            <a:rPr lang="it-IT"/>
            <a:t>Una delle più importanti euristiche sillogistiche è l’</a:t>
          </a:r>
          <a:r>
            <a:rPr lang="it-IT" b="1"/>
            <a:t>effetto atmosfera</a:t>
          </a:r>
          <a:endParaRPr lang="en-US"/>
        </a:p>
      </dgm:t>
    </dgm:pt>
    <dgm:pt modelId="{70B91868-FF75-44CE-9F4C-C90D22C6866B}" type="parTrans" cxnId="{2F23AF40-2CF7-4335-A54F-075E95E11EB0}">
      <dgm:prSet/>
      <dgm:spPr/>
      <dgm:t>
        <a:bodyPr/>
        <a:lstStyle/>
        <a:p>
          <a:endParaRPr lang="en-US"/>
        </a:p>
      </dgm:t>
    </dgm:pt>
    <dgm:pt modelId="{FDB11F42-2B5E-4BD7-9687-14A6EBDE5A5B}" type="sibTrans" cxnId="{2F23AF40-2CF7-4335-A54F-075E95E11EB0}">
      <dgm:prSet/>
      <dgm:spPr/>
      <dgm:t>
        <a:bodyPr/>
        <a:lstStyle/>
        <a:p>
          <a:endParaRPr lang="en-US"/>
        </a:p>
      </dgm:t>
    </dgm:pt>
    <dgm:pt modelId="{A8C9E5D3-63B7-4039-BA15-2BCD0ADC9549}">
      <dgm:prSet/>
      <dgm:spPr/>
      <dgm:t>
        <a:bodyPr/>
        <a:lstStyle/>
        <a:p>
          <a:r>
            <a:rPr lang="it-IT"/>
            <a:t>chi adotta questa euristica risponde affidandosi a due regole</a:t>
          </a:r>
          <a:endParaRPr lang="en-US"/>
        </a:p>
      </dgm:t>
    </dgm:pt>
    <dgm:pt modelId="{188B8CA6-CA38-4257-9F50-9E9B62E4640A}" type="parTrans" cxnId="{9BB038E1-B517-463B-8879-436E234A6E5E}">
      <dgm:prSet/>
      <dgm:spPr/>
      <dgm:t>
        <a:bodyPr/>
        <a:lstStyle/>
        <a:p>
          <a:endParaRPr lang="en-US"/>
        </a:p>
      </dgm:t>
    </dgm:pt>
    <dgm:pt modelId="{09E06F82-4B67-4215-AF06-F8A522D2AEE7}" type="sibTrans" cxnId="{9BB038E1-B517-463B-8879-436E234A6E5E}">
      <dgm:prSet/>
      <dgm:spPr/>
      <dgm:t>
        <a:bodyPr/>
        <a:lstStyle/>
        <a:p>
          <a:endParaRPr lang="en-US"/>
        </a:p>
      </dgm:t>
    </dgm:pt>
    <dgm:pt modelId="{E68D1444-D56F-594A-AE23-595C332466F2}" type="pres">
      <dgm:prSet presAssocID="{8CEB4BA2-1D86-4253-8F1B-36D8B76B564D}" presName="linear" presStyleCnt="0">
        <dgm:presLayoutVars>
          <dgm:animLvl val="lvl"/>
          <dgm:resizeHandles val="exact"/>
        </dgm:presLayoutVars>
      </dgm:prSet>
      <dgm:spPr/>
    </dgm:pt>
    <dgm:pt modelId="{0EC230C2-9BF7-9249-A07B-34BE63D7E6CC}" type="pres">
      <dgm:prSet presAssocID="{1501A8BE-C0A6-4DF3-B264-5F2B20A7F25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B09494A-B060-D34C-BA30-B9E4D2B383B0}" type="pres">
      <dgm:prSet presAssocID="{D9ACB9E8-1737-43F4-959F-A12B40C5F1B8}" presName="spacer" presStyleCnt="0"/>
      <dgm:spPr/>
    </dgm:pt>
    <dgm:pt modelId="{29F4FF3E-EC07-8148-B7AE-B0FEDEC14B3A}" type="pres">
      <dgm:prSet presAssocID="{D3493974-148C-45AA-A394-F777316643F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A2D1B85-25AB-594F-B4FA-B072FF5ED83C}" type="pres">
      <dgm:prSet presAssocID="{2F82727D-1501-48F9-8BC5-2173494A7E4E}" presName="spacer" presStyleCnt="0"/>
      <dgm:spPr/>
    </dgm:pt>
    <dgm:pt modelId="{7360E8A2-978E-7C46-9824-914B20146663}" type="pres">
      <dgm:prSet presAssocID="{60BE40FE-CEDB-4D93-A85C-CBADC02C53B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430D380-5011-0941-8AB3-7F0145312486}" type="pres">
      <dgm:prSet presAssocID="{FDB11F42-2B5E-4BD7-9687-14A6EBDE5A5B}" presName="spacer" presStyleCnt="0"/>
      <dgm:spPr/>
    </dgm:pt>
    <dgm:pt modelId="{5D0FE537-CC8E-8544-B565-EEC3858DAD6B}" type="pres">
      <dgm:prSet presAssocID="{A8C9E5D3-63B7-4039-BA15-2BCD0ADC9549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B32DA15-53E0-6847-948E-FC13F3E573D3}" type="presOf" srcId="{1501A8BE-C0A6-4DF3-B264-5F2B20A7F259}" destId="{0EC230C2-9BF7-9249-A07B-34BE63D7E6CC}" srcOrd="0" destOrd="0" presId="urn:microsoft.com/office/officeart/2005/8/layout/vList2"/>
    <dgm:cxn modelId="{26D0C01A-3809-B846-AB75-BFDBF13210F6}" type="presOf" srcId="{A8C9E5D3-63B7-4039-BA15-2BCD0ADC9549}" destId="{5D0FE537-CC8E-8544-B565-EEC3858DAD6B}" srcOrd="0" destOrd="0" presId="urn:microsoft.com/office/officeart/2005/8/layout/vList2"/>
    <dgm:cxn modelId="{0DFBD838-36BA-5A4F-99BB-F87A7B133F44}" type="presOf" srcId="{8CEB4BA2-1D86-4253-8F1B-36D8B76B564D}" destId="{E68D1444-D56F-594A-AE23-595C332466F2}" srcOrd="0" destOrd="0" presId="urn:microsoft.com/office/officeart/2005/8/layout/vList2"/>
    <dgm:cxn modelId="{2F23AF40-2CF7-4335-A54F-075E95E11EB0}" srcId="{8CEB4BA2-1D86-4253-8F1B-36D8B76B564D}" destId="{60BE40FE-CEDB-4D93-A85C-CBADC02C53B2}" srcOrd="2" destOrd="0" parTransId="{70B91868-FF75-44CE-9F4C-C90D22C6866B}" sibTransId="{FDB11F42-2B5E-4BD7-9687-14A6EBDE5A5B}"/>
    <dgm:cxn modelId="{A4A18C4C-490A-D146-A7A5-A0DA38F3B891}" type="presOf" srcId="{60BE40FE-CEDB-4D93-A85C-CBADC02C53B2}" destId="{7360E8A2-978E-7C46-9824-914B20146663}" srcOrd="0" destOrd="0" presId="urn:microsoft.com/office/officeart/2005/8/layout/vList2"/>
    <dgm:cxn modelId="{849F9F5F-4876-0344-A02F-161367EECFB1}" type="presOf" srcId="{D3493974-148C-45AA-A394-F777316643FC}" destId="{29F4FF3E-EC07-8148-B7AE-B0FEDEC14B3A}" srcOrd="0" destOrd="0" presId="urn:microsoft.com/office/officeart/2005/8/layout/vList2"/>
    <dgm:cxn modelId="{0815447F-513D-4E36-8C6E-798C34D592BA}" srcId="{8CEB4BA2-1D86-4253-8F1B-36D8B76B564D}" destId="{D3493974-148C-45AA-A394-F777316643FC}" srcOrd="1" destOrd="0" parTransId="{5821DFD5-3627-49F8-90D1-A695D6D8B474}" sibTransId="{2F82727D-1501-48F9-8BC5-2173494A7E4E}"/>
    <dgm:cxn modelId="{094B3AB6-F4CB-4DBA-BEA3-AD9DEA8E7090}" srcId="{8CEB4BA2-1D86-4253-8F1B-36D8B76B564D}" destId="{1501A8BE-C0A6-4DF3-B264-5F2B20A7F259}" srcOrd="0" destOrd="0" parTransId="{0A462697-833E-45CC-B8CA-43705B00EEC2}" sibTransId="{D9ACB9E8-1737-43F4-959F-A12B40C5F1B8}"/>
    <dgm:cxn modelId="{9BB038E1-B517-463B-8879-436E234A6E5E}" srcId="{8CEB4BA2-1D86-4253-8F1B-36D8B76B564D}" destId="{A8C9E5D3-63B7-4039-BA15-2BCD0ADC9549}" srcOrd="3" destOrd="0" parTransId="{188B8CA6-CA38-4257-9F50-9E9B62E4640A}" sibTransId="{09E06F82-4B67-4215-AF06-F8A522D2AEE7}"/>
    <dgm:cxn modelId="{AFDD8E56-E958-5B4E-ADF4-C88221FC11C0}" type="presParOf" srcId="{E68D1444-D56F-594A-AE23-595C332466F2}" destId="{0EC230C2-9BF7-9249-A07B-34BE63D7E6CC}" srcOrd="0" destOrd="0" presId="urn:microsoft.com/office/officeart/2005/8/layout/vList2"/>
    <dgm:cxn modelId="{57CAC7E7-5871-4A48-8386-455DB407A4D0}" type="presParOf" srcId="{E68D1444-D56F-594A-AE23-595C332466F2}" destId="{5B09494A-B060-D34C-BA30-B9E4D2B383B0}" srcOrd="1" destOrd="0" presId="urn:microsoft.com/office/officeart/2005/8/layout/vList2"/>
    <dgm:cxn modelId="{234F3FDF-F7B9-0844-B6DD-AE790EA5356B}" type="presParOf" srcId="{E68D1444-D56F-594A-AE23-595C332466F2}" destId="{29F4FF3E-EC07-8148-B7AE-B0FEDEC14B3A}" srcOrd="2" destOrd="0" presId="urn:microsoft.com/office/officeart/2005/8/layout/vList2"/>
    <dgm:cxn modelId="{1C5A5226-43C9-5048-8025-73785C7AD58E}" type="presParOf" srcId="{E68D1444-D56F-594A-AE23-595C332466F2}" destId="{2A2D1B85-25AB-594F-B4FA-B072FF5ED83C}" srcOrd="3" destOrd="0" presId="urn:microsoft.com/office/officeart/2005/8/layout/vList2"/>
    <dgm:cxn modelId="{BE230B28-4162-7849-8D93-DCADC159F36D}" type="presParOf" srcId="{E68D1444-D56F-594A-AE23-595C332466F2}" destId="{7360E8A2-978E-7C46-9824-914B20146663}" srcOrd="4" destOrd="0" presId="urn:microsoft.com/office/officeart/2005/8/layout/vList2"/>
    <dgm:cxn modelId="{27F51677-ACCF-594D-AD0B-F4FB70C4C4C8}" type="presParOf" srcId="{E68D1444-D56F-594A-AE23-595C332466F2}" destId="{3430D380-5011-0941-8AB3-7F0145312486}" srcOrd="5" destOrd="0" presId="urn:microsoft.com/office/officeart/2005/8/layout/vList2"/>
    <dgm:cxn modelId="{1BA8AEB6-2328-B042-B2DA-72EF83ED9B9C}" type="presParOf" srcId="{E68D1444-D56F-594A-AE23-595C332466F2}" destId="{5D0FE537-CC8E-8544-B565-EEC3858DAD6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42999045-AD83-4F65-B21F-9CD75356048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258C7A8-D858-4B0C-8DE4-B486B3DE410B}">
      <dgm:prSet/>
      <dgm:spPr/>
      <dgm:t>
        <a:bodyPr/>
        <a:lstStyle/>
        <a:p>
          <a:r>
            <a:rPr lang="it-IT"/>
            <a:t>Se almeno una delle due premesse è particolare, la conclusione suggerita è particolare; altrimenti è universale</a:t>
          </a:r>
          <a:endParaRPr lang="en-US"/>
        </a:p>
      </dgm:t>
    </dgm:pt>
    <dgm:pt modelId="{A9AFD659-FCE9-47C9-BF8E-0AA60E8AD03E}" type="parTrans" cxnId="{AFB95D79-1294-43DE-8C72-05CB98C1DBE0}">
      <dgm:prSet/>
      <dgm:spPr/>
      <dgm:t>
        <a:bodyPr/>
        <a:lstStyle/>
        <a:p>
          <a:endParaRPr lang="en-US"/>
        </a:p>
      </dgm:t>
    </dgm:pt>
    <dgm:pt modelId="{04630975-E924-4415-B3B4-3711A42DD0C8}" type="sibTrans" cxnId="{AFB95D79-1294-43DE-8C72-05CB98C1DBE0}">
      <dgm:prSet/>
      <dgm:spPr/>
      <dgm:t>
        <a:bodyPr/>
        <a:lstStyle/>
        <a:p>
          <a:endParaRPr lang="en-US"/>
        </a:p>
      </dgm:t>
    </dgm:pt>
    <dgm:pt modelId="{5ED7E4CD-7605-49C8-AFF4-041BE62AD3D6}">
      <dgm:prSet/>
      <dgm:spPr/>
      <dgm:t>
        <a:bodyPr/>
        <a:lstStyle/>
        <a:p>
          <a:r>
            <a:rPr lang="it-IT"/>
            <a:t>Se almeno una delle due premesse è negativa, la conclusione suggerita è negativa; altrimenti è affermativa</a:t>
          </a:r>
          <a:endParaRPr lang="en-US"/>
        </a:p>
      </dgm:t>
    </dgm:pt>
    <dgm:pt modelId="{D043D305-4361-419E-B368-DBAB39A9A9A6}" type="parTrans" cxnId="{6A47CB96-4DFF-4CB7-8E93-BDBB15806CB1}">
      <dgm:prSet/>
      <dgm:spPr/>
      <dgm:t>
        <a:bodyPr/>
        <a:lstStyle/>
        <a:p>
          <a:endParaRPr lang="en-US"/>
        </a:p>
      </dgm:t>
    </dgm:pt>
    <dgm:pt modelId="{81A5EACB-262A-4EB1-B304-88E272A08588}" type="sibTrans" cxnId="{6A47CB96-4DFF-4CB7-8E93-BDBB15806CB1}">
      <dgm:prSet/>
      <dgm:spPr/>
      <dgm:t>
        <a:bodyPr/>
        <a:lstStyle/>
        <a:p>
          <a:endParaRPr lang="en-US"/>
        </a:p>
      </dgm:t>
    </dgm:pt>
    <dgm:pt modelId="{02793F8E-7F1E-E343-B667-4862B25C8960}" type="pres">
      <dgm:prSet presAssocID="{42999045-AD83-4F65-B21F-9CD753560482}" presName="linear" presStyleCnt="0">
        <dgm:presLayoutVars>
          <dgm:animLvl val="lvl"/>
          <dgm:resizeHandles val="exact"/>
        </dgm:presLayoutVars>
      </dgm:prSet>
      <dgm:spPr/>
    </dgm:pt>
    <dgm:pt modelId="{062B36B8-E9DC-7249-A776-EBFCF9D4D034}" type="pres">
      <dgm:prSet presAssocID="{A258C7A8-D858-4B0C-8DE4-B486B3DE410B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B7F6326D-B23D-DC4C-8C26-959DE0CD56D5}" type="pres">
      <dgm:prSet presAssocID="{04630975-E924-4415-B3B4-3711A42DD0C8}" presName="spacer" presStyleCnt="0"/>
      <dgm:spPr/>
    </dgm:pt>
    <dgm:pt modelId="{4AEAB127-241B-C243-B75D-6476FECB35C7}" type="pres">
      <dgm:prSet presAssocID="{5ED7E4CD-7605-49C8-AFF4-041BE62AD3D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59AD531C-7D10-044D-B3FA-578E97DCCBCA}" type="presOf" srcId="{42999045-AD83-4F65-B21F-9CD753560482}" destId="{02793F8E-7F1E-E343-B667-4862B25C8960}" srcOrd="0" destOrd="0" presId="urn:microsoft.com/office/officeart/2005/8/layout/vList2"/>
    <dgm:cxn modelId="{AFB95D79-1294-43DE-8C72-05CB98C1DBE0}" srcId="{42999045-AD83-4F65-B21F-9CD753560482}" destId="{A258C7A8-D858-4B0C-8DE4-B486B3DE410B}" srcOrd="0" destOrd="0" parTransId="{A9AFD659-FCE9-47C9-BF8E-0AA60E8AD03E}" sibTransId="{04630975-E924-4415-B3B4-3711A42DD0C8}"/>
    <dgm:cxn modelId="{839C5D81-471A-BB48-BDE6-EFC2D1982FAE}" type="presOf" srcId="{A258C7A8-D858-4B0C-8DE4-B486B3DE410B}" destId="{062B36B8-E9DC-7249-A776-EBFCF9D4D034}" srcOrd="0" destOrd="0" presId="urn:microsoft.com/office/officeart/2005/8/layout/vList2"/>
    <dgm:cxn modelId="{6A47CB96-4DFF-4CB7-8E93-BDBB15806CB1}" srcId="{42999045-AD83-4F65-B21F-9CD753560482}" destId="{5ED7E4CD-7605-49C8-AFF4-041BE62AD3D6}" srcOrd="1" destOrd="0" parTransId="{D043D305-4361-419E-B368-DBAB39A9A9A6}" sibTransId="{81A5EACB-262A-4EB1-B304-88E272A08588}"/>
    <dgm:cxn modelId="{5D2618AC-CC2B-3C40-B06A-682018D65642}" type="presOf" srcId="{5ED7E4CD-7605-49C8-AFF4-041BE62AD3D6}" destId="{4AEAB127-241B-C243-B75D-6476FECB35C7}" srcOrd="0" destOrd="0" presId="urn:microsoft.com/office/officeart/2005/8/layout/vList2"/>
    <dgm:cxn modelId="{AAED4319-1F93-444D-9CF1-FBCFCC929983}" type="presParOf" srcId="{02793F8E-7F1E-E343-B667-4862B25C8960}" destId="{062B36B8-E9DC-7249-A776-EBFCF9D4D034}" srcOrd="0" destOrd="0" presId="urn:microsoft.com/office/officeart/2005/8/layout/vList2"/>
    <dgm:cxn modelId="{DA246E06-CDAE-A840-AA2F-6042F14D571E}" type="presParOf" srcId="{02793F8E-7F1E-E343-B667-4862B25C8960}" destId="{B7F6326D-B23D-DC4C-8C26-959DE0CD56D5}" srcOrd="1" destOrd="0" presId="urn:microsoft.com/office/officeart/2005/8/layout/vList2"/>
    <dgm:cxn modelId="{593A8335-DF78-0B4B-911E-BD87AE40299E}" type="presParOf" srcId="{02793F8E-7F1E-E343-B667-4862B25C8960}" destId="{4AEAB127-241B-C243-B75D-6476FECB35C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21C58D2C-B9E7-4251-B052-A63F5796EF3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212D675-9B96-4F00-B9DB-9637711B0273}">
      <dgm:prSet/>
      <dgm:spPr/>
      <dgm:t>
        <a:bodyPr/>
        <a:lstStyle/>
        <a:p>
          <a:r>
            <a:rPr lang="it-IT"/>
            <a:t>Le euristiche dell’atmosfera hanno poco a che fare con la logica del sillogismo</a:t>
          </a:r>
          <a:endParaRPr lang="en-US"/>
        </a:p>
      </dgm:t>
    </dgm:pt>
    <dgm:pt modelId="{8BD9F3FF-7218-4269-8C28-7D657AC64B0D}" type="parTrans" cxnId="{F7562111-A858-4E15-B5DD-12B109B5ACD0}">
      <dgm:prSet/>
      <dgm:spPr/>
      <dgm:t>
        <a:bodyPr/>
        <a:lstStyle/>
        <a:p>
          <a:endParaRPr lang="en-US"/>
        </a:p>
      </dgm:t>
    </dgm:pt>
    <dgm:pt modelId="{CC84E35B-E0A8-457F-8AAE-81D71F19E083}" type="sibTrans" cxnId="{F7562111-A858-4E15-B5DD-12B109B5ACD0}">
      <dgm:prSet/>
      <dgm:spPr/>
      <dgm:t>
        <a:bodyPr/>
        <a:lstStyle/>
        <a:p>
          <a:endParaRPr lang="en-US"/>
        </a:p>
      </dgm:t>
    </dgm:pt>
    <dgm:pt modelId="{D4DE7E82-6E54-42A5-9A6C-BC4B72EB3417}">
      <dgm:prSet/>
      <dgm:spPr/>
      <dgm:t>
        <a:bodyPr/>
        <a:lstStyle/>
        <a:p>
          <a:r>
            <a:rPr lang="it-IT"/>
            <a:t>Ma producono un buon numero di conclusioni corrette </a:t>
          </a:r>
          <a:endParaRPr lang="en-US"/>
        </a:p>
      </dgm:t>
    </dgm:pt>
    <dgm:pt modelId="{F465C170-1DAA-4B1C-893F-4B952085FE24}" type="parTrans" cxnId="{A675EC92-CA3B-4EEC-A579-B7310D2F3BF6}">
      <dgm:prSet/>
      <dgm:spPr/>
      <dgm:t>
        <a:bodyPr/>
        <a:lstStyle/>
        <a:p>
          <a:endParaRPr lang="en-US"/>
        </a:p>
      </dgm:t>
    </dgm:pt>
    <dgm:pt modelId="{10C45BFC-B11C-4D95-9737-11237915D429}" type="sibTrans" cxnId="{A675EC92-CA3B-4EEC-A579-B7310D2F3BF6}">
      <dgm:prSet/>
      <dgm:spPr/>
      <dgm:t>
        <a:bodyPr/>
        <a:lstStyle/>
        <a:p>
          <a:endParaRPr lang="en-US"/>
        </a:p>
      </dgm:t>
    </dgm:pt>
    <dgm:pt modelId="{8254DD6B-15A5-4DDD-9ED0-9DEAB86AAD57}">
      <dgm:prSet/>
      <dgm:spPr/>
      <dgm:t>
        <a:bodyPr/>
        <a:lstStyle/>
        <a:p>
          <a:r>
            <a:rPr lang="it-IT"/>
            <a:t>E molti degli errori più frequenti sono in accordo con i principi dell’atmosfera</a:t>
          </a:r>
          <a:endParaRPr lang="en-US"/>
        </a:p>
      </dgm:t>
    </dgm:pt>
    <dgm:pt modelId="{59BE3CA0-2755-46CC-8F70-2D00D279E2B6}" type="parTrans" cxnId="{57F66D7A-A165-42F4-ACC4-0F7611F4161E}">
      <dgm:prSet/>
      <dgm:spPr/>
      <dgm:t>
        <a:bodyPr/>
        <a:lstStyle/>
        <a:p>
          <a:endParaRPr lang="en-US"/>
        </a:p>
      </dgm:t>
    </dgm:pt>
    <dgm:pt modelId="{EB0EA18B-7BF1-4B2A-A156-6E072DF6F753}" type="sibTrans" cxnId="{57F66D7A-A165-42F4-ACC4-0F7611F4161E}">
      <dgm:prSet/>
      <dgm:spPr/>
      <dgm:t>
        <a:bodyPr/>
        <a:lstStyle/>
        <a:p>
          <a:endParaRPr lang="en-US"/>
        </a:p>
      </dgm:t>
    </dgm:pt>
    <dgm:pt modelId="{F9AA3667-6529-6540-8BC1-DA9B6FD20E72}" type="pres">
      <dgm:prSet presAssocID="{21C58D2C-B9E7-4251-B052-A63F5796EF37}" presName="linear" presStyleCnt="0">
        <dgm:presLayoutVars>
          <dgm:animLvl val="lvl"/>
          <dgm:resizeHandles val="exact"/>
        </dgm:presLayoutVars>
      </dgm:prSet>
      <dgm:spPr/>
    </dgm:pt>
    <dgm:pt modelId="{F1CB4189-3DD0-BD4F-8BB9-EB937A6A1303}" type="pres">
      <dgm:prSet presAssocID="{2212D675-9B96-4F00-B9DB-9637711B027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1E1E6FE-ABFC-C546-A1AD-A3A663DCE717}" type="pres">
      <dgm:prSet presAssocID="{CC84E35B-E0A8-457F-8AAE-81D71F19E083}" presName="spacer" presStyleCnt="0"/>
      <dgm:spPr/>
    </dgm:pt>
    <dgm:pt modelId="{50AD09BF-3D5A-8A4A-BBE5-067856F17E90}" type="pres">
      <dgm:prSet presAssocID="{D4DE7E82-6E54-42A5-9A6C-BC4B72EB341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0CB5F1A-930B-B24A-9C27-C4F5D0FBF7A1}" type="pres">
      <dgm:prSet presAssocID="{10C45BFC-B11C-4D95-9737-11237915D429}" presName="spacer" presStyleCnt="0"/>
      <dgm:spPr/>
    </dgm:pt>
    <dgm:pt modelId="{FE99FC1B-59BE-D140-8955-FB0A1034E598}" type="pres">
      <dgm:prSet presAssocID="{8254DD6B-15A5-4DDD-9ED0-9DEAB86AAD5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7562111-A858-4E15-B5DD-12B109B5ACD0}" srcId="{21C58D2C-B9E7-4251-B052-A63F5796EF37}" destId="{2212D675-9B96-4F00-B9DB-9637711B0273}" srcOrd="0" destOrd="0" parTransId="{8BD9F3FF-7218-4269-8C28-7D657AC64B0D}" sibTransId="{CC84E35B-E0A8-457F-8AAE-81D71F19E083}"/>
    <dgm:cxn modelId="{82D6FD17-2886-BD46-A600-FA6746A2C269}" type="presOf" srcId="{8254DD6B-15A5-4DDD-9ED0-9DEAB86AAD57}" destId="{FE99FC1B-59BE-D140-8955-FB0A1034E598}" srcOrd="0" destOrd="0" presId="urn:microsoft.com/office/officeart/2005/8/layout/vList2"/>
    <dgm:cxn modelId="{2A4C0E57-BE21-5B4D-B896-30B5A52F0331}" type="presOf" srcId="{D4DE7E82-6E54-42A5-9A6C-BC4B72EB3417}" destId="{50AD09BF-3D5A-8A4A-BBE5-067856F17E90}" srcOrd="0" destOrd="0" presId="urn:microsoft.com/office/officeart/2005/8/layout/vList2"/>
    <dgm:cxn modelId="{C86C5663-A035-3943-925D-DA715065FC3D}" type="presOf" srcId="{21C58D2C-B9E7-4251-B052-A63F5796EF37}" destId="{F9AA3667-6529-6540-8BC1-DA9B6FD20E72}" srcOrd="0" destOrd="0" presId="urn:microsoft.com/office/officeart/2005/8/layout/vList2"/>
    <dgm:cxn modelId="{57F66D7A-A165-42F4-ACC4-0F7611F4161E}" srcId="{21C58D2C-B9E7-4251-B052-A63F5796EF37}" destId="{8254DD6B-15A5-4DDD-9ED0-9DEAB86AAD57}" srcOrd="2" destOrd="0" parTransId="{59BE3CA0-2755-46CC-8F70-2D00D279E2B6}" sibTransId="{EB0EA18B-7BF1-4B2A-A156-6E072DF6F753}"/>
    <dgm:cxn modelId="{A675EC92-CA3B-4EEC-A579-B7310D2F3BF6}" srcId="{21C58D2C-B9E7-4251-B052-A63F5796EF37}" destId="{D4DE7E82-6E54-42A5-9A6C-BC4B72EB3417}" srcOrd="1" destOrd="0" parTransId="{F465C170-1DAA-4B1C-893F-4B952085FE24}" sibTransId="{10C45BFC-B11C-4D95-9737-11237915D429}"/>
    <dgm:cxn modelId="{81A474BE-6858-F248-AFF5-E31DEDCEED36}" type="presOf" srcId="{2212D675-9B96-4F00-B9DB-9637711B0273}" destId="{F1CB4189-3DD0-BD4F-8BB9-EB937A6A1303}" srcOrd="0" destOrd="0" presId="urn:microsoft.com/office/officeart/2005/8/layout/vList2"/>
    <dgm:cxn modelId="{2EAE1778-EC3C-5B43-AEAC-833A2810B065}" type="presParOf" srcId="{F9AA3667-6529-6540-8BC1-DA9B6FD20E72}" destId="{F1CB4189-3DD0-BD4F-8BB9-EB937A6A1303}" srcOrd="0" destOrd="0" presId="urn:microsoft.com/office/officeart/2005/8/layout/vList2"/>
    <dgm:cxn modelId="{0051DEFE-0366-F54C-8B54-8BB3E753A5A1}" type="presParOf" srcId="{F9AA3667-6529-6540-8BC1-DA9B6FD20E72}" destId="{D1E1E6FE-ABFC-C546-A1AD-A3A663DCE717}" srcOrd="1" destOrd="0" presId="urn:microsoft.com/office/officeart/2005/8/layout/vList2"/>
    <dgm:cxn modelId="{87FEFC59-75BE-DD47-A333-78139B2FA61E}" type="presParOf" srcId="{F9AA3667-6529-6540-8BC1-DA9B6FD20E72}" destId="{50AD09BF-3D5A-8A4A-BBE5-067856F17E90}" srcOrd="2" destOrd="0" presId="urn:microsoft.com/office/officeart/2005/8/layout/vList2"/>
    <dgm:cxn modelId="{88CD1954-9B15-2B41-94EB-FE34414E115F}" type="presParOf" srcId="{F9AA3667-6529-6540-8BC1-DA9B6FD20E72}" destId="{30CB5F1A-930B-B24A-9C27-C4F5D0FBF7A1}" srcOrd="3" destOrd="0" presId="urn:microsoft.com/office/officeart/2005/8/layout/vList2"/>
    <dgm:cxn modelId="{E2AA82D6-0455-5A4E-9A77-1F426982862A}" type="presParOf" srcId="{F9AA3667-6529-6540-8BC1-DA9B6FD20E72}" destId="{FE99FC1B-59BE-D140-8955-FB0A1034E59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E616512E-EAA9-459E-8A78-14418872327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31E9F8A-ED9A-4331-BC82-9CDF388C75FC}">
      <dgm:prSet/>
      <dgm:spPr/>
      <dgm:t>
        <a:bodyPr/>
        <a:lstStyle/>
        <a:p>
          <a:r>
            <a:rPr lang="it-IT" i="1"/>
            <a:t>Sillogismo 1:</a:t>
          </a:r>
          <a:endParaRPr lang="en-US"/>
        </a:p>
      </dgm:t>
    </dgm:pt>
    <dgm:pt modelId="{31714CDD-4636-4979-B446-858018498615}" type="parTrans" cxnId="{3C7B2C43-10DB-49D0-AFDA-928F138A9729}">
      <dgm:prSet/>
      <dgm:spPr/>
      <dgm:t>
        <a:bodyPr/>
        <a:lstStyle/>
        <a:p>
          <a:endParaRPr lang="en-US"/>
        </a:p>
      </dgm:t>
    </dgm:pt>
    <dgm:pt modelId="{2176B46E-604E-4704-9278-872337BF831F}" type="sibTrans" cxnId="{3C7B2C43-10DB-49D0-AFDA-928F138A9729}">
      <dgm:prSet/>
      <dgm:spPr/>
      <dgm:t>
        <a:bodyPr/>
        <a:lstStyle/>
        <a:p>
          <a:endParaRPr lang="en-US"/>
        </a:p>
      </dgm:t>
    </dgm:pt>
    <dgm:pt modelId="{2F255807-1DBB-486C-BD4B-4F3B580D5261}">
      <dgm:prSet/>
      <dgm:spPr/>
      <dgm:t>
        <a:bodyPr/>
        <a:lstStyle/>
        <a:p>
          <a:r>
            <a:rPr lang="it-IT"/>
            <a:t>Tutti gli A sono B</a:t>
          </a:r>
          <a:endParaRPr lang="en-US"/>
        </a:p>
      </dgm:t>
    </dgm:pt>
    <dgm:pt modelId="{AEB256CE-A254-4317-8953-7596E93922A4}" type="parTrans" cxnId="{FEAE5587-A890-4E54-86B5-6B6A418244F7}">
      <dgm:prSet/>
      <dgm:spPr/>
      <dgm:t>
        <a:bodyPr/>
        <a:lstStyle/>
        <a:p>
          <a:endParaRPr lang="en-US"/>
        </a:p>
      </dgm:t>
    </dgm:pt>
    <dgm:pt modelId="{1B05ABBC-568F-4590-BD8A-8F7CAB00DC87}" type="sibTrans" cxnId="{FEAE5587-A890-4E54-86B5-6B6A418244F7}">
      <dgm:prSet/>
      <dgm:spPr/>
      <dgm:t>
        <a:bodyPr/>
        <a:lstStyle/>
        <a:p>
          <a:endParaRPr lang="en-US"/>
        </a:p>
      </dgm:t>
    </dgm:pt>
    <dgm:pt modelId="{52FF10DF-4B64-4001-8B8C-C9600475F782}">
      <dgm:prSet/>
      <dgm:spPr/>
      <dgm:t>
        <a:bodyPr/>
        <a:lstStyle/>
        <a:p>
          <a:r>
            <a:rPr lang="it-IT"/>
            <a:t>Tutti i B sono C</a:t>
          </a:r>
          <a:endParaRPr lang="en-US"/>
        </a:p>
      </dgm:t>
    </dgm:pt>
    <dgm:pt modelId="{FFD3B8EE-5D68-4B8B-97AB-A9D4F2F0DA3E}" type="parTrans" cxnId="{38849C86-4AB9-466F-8FC0-83A119F81646}">
      <dgm:prSet/>
      <dgm:spPr/>
      <dgm:t>
        <a:bodyPr/>
        <a:lstStyle/>
        <a:p>
          <a:endParaRPr lang="en-US"/>
        </a:p>
      </dgm:t>
    </dgm:pt>
    <dgm:pt modelId="{6BC5538B-C6E7-44E0-AAAE-F4A898BB8BC8}" type="sibTrans" cxnId="{38849C86-4AB9-466F-8FC0-83A119F81646}">
      <dgm:prSet/>
      <dgm:spPr/>
      <dgm:t>
        <a:bodyPr/>
        <a:lstStyle/>
        <a:p>
          <a:endParaRPr lang="en-US"/>
        </a:p>
      </dgm:t>
    </dgm:pt>
    <dgm:pt modelId="{5A276DDB-CA69-42DA-BE59-A73313819390}">
      <dgm:prSet/>
      <dgm:spPr/>
      <dgm:t>
        <a:bodyPr/>
        <a:lstStyle/>
        <a:p>
          <a:r>
            <a:rPr lang="it-IT"/>
            <a:t>Cosa segue?</a:t>
          </a:r>
          <a:endParaRPr lang="en-US"/>
        </a:p>
      </dgm:t>
    </dgm:pt>
    <dgm:pt modelId="{D25687B3-CFB9-455B-BBFF-9C02BB0CCB16}" type="parTrans" cxnId="{22558A0A-0FD8-4E2E-B657-A53D454E64BC}">
      <dgm:prSet/>
      <dgm:spPr/>
      <dgm:t>
        <a:bodyPr/>
        <a:lstStyle/>
        <a:p>
          <a:endParaRPr lang="en-US"/>
        </a:p>
      </dgm:t>
    </dgm:pt>
    <dgm:pt modelId="{7F418B10-2464-4029-979C-51ED048B1B9D}" type="sibTrans" cxnId="{22558A0A-0FD8-4E2E-B657-A53D454E64BC}">
      <dgm:prSet/>
      <dgm:spPr/>
      <dgm:t>
        <a:bodyPr/>
        <a:lstStyle/>
        <a:p>
          <a:endParaRPr lang="en-US"/>
        </a:p>
      </dgm:t>
    </dgm:pt>
    <dgm:pt modelId="{8B10C253-1EDC-44FA-A3B4-C1088E4AB5F6}">
      <dgm:prSet/>
      <dgm:spPr/>
      <dgm:t>
        <a:bodyPr/>
        <a:lstStyle/>
        <a:p>
          <a:r>
            <a:rPr lang="it-IT" i="1"/>
            <a:t>Sillogismo 2:</a:t>
          </a:r>
          <a:endParaRPr lang="en-US"/>
        </a:p>
      </dgm:t>
    </dgm:pt>
    <dgm:pt modelId="{14A681CD-9004-4FFB-9650-C0004A801B7C}" type="parTrans" cxnId="{36E0921B-864B-4F0F-9BBF-0A5AB62B6B9A}">
      <dgm:prSet/>
      <dgm:spPr/>
      <dgm:t>
        <a:bodyPr/>
        <a:lstStyle/>
        <a:p>
          <a:endParaRPr lang="en-US"/>
        </a:p>
      </dgm:t>
    </dgm:pt>
    <dgm:pt modelId="{07C09278-256E-4CFE-9D68-8F8586C2A044}" type="sibTrans" cxnId="{36E0921B-864B-4F0F-9BBF-0A5AB62B6B9A}">
      <dgm:prSet/>
      <dgm:spPr/>
      <dgm:t>
        <a:bodyPr/>
        <a:lstStyle/>
        <a:p>
          <a:endParaRPr lang="en-US"/>
        </a:p>
      </dgm:t>
    </dgm:pt>
    <dgm:pt modelId="{E013E4BA-BFF5-4785-94D1-54992BFA42F9}">
      <dgm:prSet/>
      <dgm:spPr/>
      <dgm:t>
        <a:bodyPr/>
        <a:lstStyle/>
        <a:p>
          <a:r>
            <a:rPr lang="it-IT"/>
            <a:t>Tutti i B sono A</a:t>
          </a:r>
          <a:endParaRPr lang="en-US"/>
        </a:p>
      </dgm:t>
    </dgm:pt>
    <dgm:pt modelId="{A2305FF9-D035-4D62-8211-BCDC82C1D43A}" type="parTrans" cxnId="{9C82FD17-F75C-4F0B-B85A-680D9A21B228}">
      <dgm:prSet/>
      <dgm:spPr/>
      <dgm:t>
        <a:bodyPr/>
        <a:lstStyle/>
        <a:p>
          <a:endParaRPr lang="en-US"/>
        </a:p>
      </dgm:t>
    </dgm:pt>
    <dgm:pt modelId="{CE9847CB-F90E-47A4-85D0-3DF11E711FB0}" type="sibTrans" cxnId="{9C82FD17-F75C-4F0B-B85A-680D9A21B228}">
      <dgm:prSet/>
      <dgm:spPr/>
      <dgm:t>
        <a:bodyPr/>
        <a:lstStyle/>
        <a:p>
          <a:endParaRPr lang="en-US"/>
        </a:p>
      </dgm:t>
    </dgm:pt>
    <dgm:pt modelId="{16082121-C779-48C7-A04A-337D2F5E1327}">
      <dgm:prSet/>
      <dgm:spPr/>
      <dgm:t>
        <a:bodyPr/>
        <a:lstStyle/>
        <a:p>
          <a:r>
            <a:rPr lang="it-IT"/>
            <a:t>Tutti i B sono C</a:t>
          </a:r>
          <a:endParaRPr lang="en-US"/>
        </a:p>
      </dgm:t>
    </dgm:pt>
    <dgm:pt modelId="{9910F092-CA99-4194-ADF6-E31E2CA6A98C}" type="parTrans" cxnId="{AE135C91-0F36-4CD5-A45D-72ECFE1A9283}">
      <dgm:prSet/>
      <dgm:spPr/>
      <dgm:t>
        <a:bodyPr/>
        <a:lstStyle/>
        <a:p>
          <a:endParaRPr lang="en-US"/>
        </a:p>
      </dgm:t>
    </dgm:pt>
    <dgm:pt modelId="{CC913BC8-392B-4582-88FC-551FD6B62560}" type="sibTrans" cxnId="{AE135C91-0F36-4CD5-A45D-72ECFE1A9283}">
      <dgm:prSet/>
      <dgm:spPr/>
      <dgm:t>
        <a:bodyPr/>
        <a:lstStyle/>
        <a:p>
          <a:endParaRPr lang="en-US"/>
        </a:p>
      </dgm:t>
    </dgm:pt>
    <dgm:pt modelId="{00E975A1-2D8B-4C40-AA45-FFAF0E8F63AD}">
      <dgm:prSet/>
      <dgm:spPr/>
      <dgm:t>
        <a:bodyPr/>
        <a:lstStyle/>
        <a:p>
          <a:r>
            <a:rPr lang="it-IT"/>
            <a:t>Cosa segue?</a:t>
          </a:r>
          <a:endParaRPr lang="en-US"/>
        </a:p>
      </dgm:t>
    </dgm:pt>
    <dgm:pt modelId="{EF5DC044-CB62-47BE-9481-5983947E43C5}" type="parTrans" cxnId="{0A3A504F-73CD-4A76-BAE4-8D818664E381}">
      <dgm:prSet/>
      <dgm:spPr/>
      <dgm:t>
        <a:bodyPr/>
        <a:lstStyle/>
        <a:p>
          <a:endParaRPr lang="en-US"/>
        </a:p>
      </dgm:t>
    </dgm:pt>
    <dgm:pt modelId="{E0087D0D-4229-443A-99EA-A3EA404D6FBD}" type="sibTrans" cxnId="{0A3A504F-73CD-4A76-BAE4-8D818664E381}">
      <dgm:prSet/>
      <dgm:spPr/>
      <dgm:t>
        <a:bodyPr/>
        <a:lstStyle/>
        <a:p>
          <a:endParaRPr lang="en-US"/>
        </a:p>
      </dgm:t>
    </dgm:pt>
    <dgm:pt modelId="{58FA1CD4-311E-4D8D-8CFE-B64A191E78AD}">
      <dgm:prSet/>
      <dgm:spPr/>
      <dgm:t>
        <a:bodyPr/>
        <a:lstStyle/>
        <a:p>
          <a:r>
            <a:rPr lang="it-IT"/>
            <a:t>Nel primo caso, l’euristica suggerisce una soluzione corretta; nel secondo, ne suggerisce una scorretta.</a:t>
          </a:r>
          <a:endParaRPr lang="en-US"/>
        </a:p>
      </dgm:t>
    </dgm:pt>
    <dgm:pt modelId="{10FD8C6E-C652-46E6-A634-C2FAD153DCF1}" type="parTrans" cxnId="{DED34CF7-0C48-4293-B45C-C3984A6B2BA8}">
      <dgm:prSet/>
      <dgm:spPr/>
      <dgm:t>
        <a:bodyPr/>
        <a:lstStyle/>
        <a:p>
          <a:endParaRPr lang="en-US"/>
        </a:p>
      </dgm:t>
    </dgm:pt>
    <dgm:pt modelId="{631902FB-D1C5-4968-8F3E-DB46571A5E26}" type="sibTrans" cxnId="{DED34CF7-0C48-4293-B45C-C3984A6B2BA8}">
      <dgm:prSet/>
      <dgm:spPr/>
      <dgm:t>
        <a:bodyPr/>
        <a:lstStyle/>
        <a:p>
          <a:endParaRPr lang="en-US"/>
        </a:p>
      </dgm:t>
    </dgm:pt>
    <dgm:pt modelId="{98C45223-044D-EA49-B0B9-62A23889BEE3}" type="pres">
      <dgm:prSet presAssocID="{E616512E-EAA9-459E-8A78-144188723274}" presName="linear" presStyleCnt="0">
        <dgm:presLayoutVars>
          <dgm:animLvl val="lvl"/>
          <dgm:resizeHandles val="exact"/>
        </dgm:presLayoutVars>
      </dgm:prSet>
      <dgm:spPr/>
    </dgm:pt>
    <dgm:pt modelId="{2B6F8229-B870-1F47-AFB9-DE53DDF3AE58}" type="pres">
      <dgm:prSet presAssocID="{C31E9F8A-ED9A-4331-BC82-9CDF388C75FC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BD3B489B-679B-1949-8BD3-F410EB6AB93E}" type="pres">
      <dgm:prSet presAssocID="{2176B46E-604E-4704-9278-872337BF831F}" presName="spacer" presStyleCnt="0"/>
      <dgm:spPr/>
    </dgm:pt>
    <dgm:pt modelId="{9686D4BA-6F7E-1C49-A14D-B48FBAF9AAF6}" type="pres">
      <dgm:prSet presAssocID="{2F255807-1DBB-486C-BD4B-4F3B580D5261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EB25A4CF-2C7E-5045-9DA8-B72E78EE8DAB}" type="pres">
      <dgm:prSet presAssocID="{1B05ABBC-568F-4590-BD8A-8F7CAB00DC87}" presName="spacer" presStyleCnt="0"/>
      <dgm:spPr/>
    </dgm:pt>
    <dgm:pt modelId="{43092A92-9650-EC49-B995-C08378D27DF3}" type="pres">
      <dgm:prSet presAssocID="{52FF10DF-4B64-4001-8B8C-C9600475F782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FFB03837-4914-E649-8830-2DF5465A3D6A}" type="pres">
      <dgm:prSet presAssocID="{6BC5538B-C6E7-44E0-AAAE-F4A898BB8BC8}" presName="spacer" presStyleCnt="0"/>
      <dgm:spPr/>
    </dgm:pt>
    <dgm:pt modelId="{162D6B11-21B2-464A-982C-C6DA5C36E22A}" type="pres">
      <dgm:prSet presAssocID="{5A276DDB-CA69-42DA-BE59-A73313819390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FE4DADC5-D234-3E41-8CE9-16D150D4AADF}" type="pres">
      <dgm:prSet presAssocID="{7F418B10-2464-4029-979C-51ED048B1B9D}" presName="spacer" presStyleCnt="0"/>
      <dgm:spPr/>
    </dgm:pt>
    <dgm:pt modelId="{CCB55CF7-89E1-9D44-BBA3-457A4B49F970}" type="pres">
      <dgm:prSet presAssocID="{8B10C253-1EDC-44FA-A3B4-C1088E4AB5F6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6D75F26C-D202-9C4A-B35E-99D7A103E731}" type="pres">
      <dgm:prSet presAssocID="{07C09278-256E-4CFE-9D68-8F8586C2A044}" presName="spacer" presStyleCnt="0"/>
      <dgm:spPr/>
    </dgm:pt>
    <dgm:pt modelId="{FAF1A830-E1A6-0046-BD97-53DDAE0451F5}" type="pres">
      <dgm:prSet presAssocID="{E013E4BA-BFF5-4785-94D1-54992BFA42F9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0535EAAC-0116-6640-9E5D-495C00D7663F}" type="pres">
      <dgm:prSet presAssocID="{CE9847CB-F90E-47A4-85D0-3DF11E711FB0}" presName="spacer" presStyleCnt="0"/>
      <dgm:spPr/>
    </dgm:pt>
    <dgm:pt modelId="{52C13449-197E-0D42-9782-33FBF5A56078}" type="pres">
      <dgm:prSet presAssocID="{16082121-C779-48C7-A04A-337D2F5E1327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2F113CEE-8269-5F45-A01E-6BBCBAD310D9}" type="pres">
      <dgm:prSet presAssocID="{CC913BC8-392B-4582-88FC-551FD6B62560}" presName="spacer" presStyleCnt="0"/>
      <dgm:spPr/>
    </dgm:pt>
    <dgm:pt modelId="{AA7418DE-CE80-C048-9A60-D4FA40397374}" type="pres">
      <dgm:prSet presAssocID="{00E975A1-2D8B-4C40-AA45-FFAF0E8F63AD}" presName="parentText" presStyleLbl="node1" presStyleIdx="7" presStyleCnt="8">
        <dgm:presLayoutVars>
          <dgm:chMax val="0"/>
          <dgm:bulletEnabled val="1"/>
        </dgm:presLayoutVars>
      </dgm:prSet>
      <dgm:spPr/>
    </dgm:pt>
    <dgm:pt modelId="{CFD683D8-6DF0-154A-9F15-31CFA736AA19}" type="pres">
      <dgm:prSet presAssocID="{00E975A1-2D8B-4C40-AA45-FFAF0E8F63A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2558A0A-0FD8-4E2E-B657-A53D454E64BC}" srcId="{E616512E-EAA9-459E-8A78-144188723274}" destId="{5A276DDB-CA69-42DA-BE59-A73313819390}" srcOrd="3" destOrd="0" parTransId="{D25687B3-CFB9-455B-BBFF-9C02BB0CCB16}" sibTransId="{7F418B10-2464-4029-979C-51ED048B1B9D}"/>
    <dgm:cxn modelId="{9C82FD17-F75C-4F0B-B85A-680D9A21B228}" srcId="{E616512E-EAA9-459E-8A78-144188723274}" destId="{E013E4BA-BFF5-4785-94D1-54992BFA42F9}" srcOrd="5" destOrd="0" parTransId="{A2305FF9-D035-4D62-8211-BCDC82C1D43A}" sibTransId="{CE9847CB-F90E-47A4-85D0-3DF11E711FB0}"/>
    <dgm:cxn modelId="{36E0921B-864B-4F0F-9BBF-0A5AB62B6B9A}" srcId="{E616512E-EAA9-459E-8A78-144188723274}" destId="{8B10C253-1EDC-44FA-A3B4-C1088E4AB5F6}" srcOrd="4" destOrd="0" parTransId="{14A681CD-9004-4FFB-9650-C0004A801B7C}" sibTransId="{07C09278-256E-4CFE-9D68-8F8586C2A044}"/>
    <dgm:cxn modelId="{F66FCB2C-85FC-0A45-B270-2A871AF153B5}" type="presOf" srcId="{5A276DDB-CA69-42DA-BE59-A73313819390}" destId="{162D6B11-21B2-464A-982C-C6DA5C36E22A}" srcOrd="0" destOrd="0" presId="urn:microsoft.com/office/officeart/2005/8/layout/vList2"/>
    <dgm:cxn modelId="{3C7B2C43-10DB-49D0-AFDA-928F138A9729}" srcId="{E616512E-EAA9-459E-8A78-144188723274}" destId="{C31E9F8A-ED9A-4331-BC82-9CDF388C75FC}" srcOrd="0" destOrd="0" parTransId="{31714CDD-4636-4979-B446-858018498615}" sibTransId="{2176B46E-604E-4704-9278-872337BF831F}"/>
    <dgm:cxn modelId="{9D687D46-8134-F74D-97F8-58BC52392FD1}" type="presOf" srcId="{52FF10DF-4B64-4001-8B8C-C9600475F782}" destId="{43092A92-9650-EC49-B995-C08378D27DF3}" srcOrd="0" destOrd="0" presId="urn:microsoft.com/office/officeart/2005/8/layout/vList2"/>
    <dgm:cxn modelId="{0A3A504F-73CD-4A76-BAE4-8D818664E381}" srcId="{E616512E-EAA9-459E-8A78-144188723274}" destId="{00E975A1-2D8B-4C40-AA45-FFAF0E8F63AD}" srcOrd="7" destOrd="0" parTransId="{EF5DC044-CB62-47BE-9481-5983947E43C5}" sibTransId="{E0087D0D-4229-443A-99EA-A3EA404D6FBD}"/>
    <dgm:cxn modelId="{76B0745B-C213-BC46-80FD-626049B7A884}" type="presOf" srcId="{16082121-C779-48C7-A04A-337D2F5E1327}" destId="{52C13449-197E-0D42-9782-33FBF5A56078}" srcOrd="0" destOrd="0" presId="urn:microsoft.com/office/officeart/2005/8/layout/vList2"/>
    <dgm:cxn modelId="{3608D660-E6C6-A943-93F3-396112098882}" type="presOf" srcId="{00E975A1-2D8B-4C40-AA45-FFAF0E8F63AD}" destId="{AA7418DE-CE80-C048-9A60-D4FA40397374}" srcOrd="0" destOrd="0" presId="urn:microsoft.com/office/officeart/2005/8/layout/vList2"/>
    <dgm:cxn modelId="{38849C86-4AB9-466F-8FC0-83A119F81646}" srcId="{E616512E-EAA9-459E-8A78-144188723274}" destId="{52FF10DF-4B64-4001-8B8C-C9600475F782}" srcOrd="2" destOrd="0" parTransId="{FFD3B8EE-5D68-4B8B-97AB-A9D4F2F0DA3E}" sibTransId="{6BC5538B-C6E7-44E0-AAAE-F4A898BB8BC8}"/>
    <dgm:cxn modelId="{FEAE5587-A890-4E54-86B5-6B6A418244F7}" srcId="{E616512E-EAA9-459E-8A78-144188723274}" destId="{2F255807-1DBB-486C-BD4B-4F3B580D5261}" srcOrd="1" destOrd="0" parTransId="{AEB256CE-A254-4317-8953-7596E93922A4}" sibTransId="{1B05ABBC-568F-4590-BD8A-8F7CAB00DC87}"/>
    <dgm:cxn modelId="{AE135C91-0F36-4CD5-A45D-72ECFE1A9283}" srcId="{E616512E-EAA9-459E-8A78-144188723274}" destId="{16082121-C779-48C7-A04A-337D2F5E1327}" srcOrd="6" destOrd="0" parTransId="{9910F092-CA99-4194-ADF6-E31E2CA6A98C}" sibTransId="{CC913BC8-392B-4582-88FC-551FD6B62560}"/>
    <dgm:cxn modelId="{183813A4-29CA-D648-87B6-F8D50F2F09EF}" type="presOf" srcId="{C31E9F8A-ED9A-4331-BC82-9CDF388C75FC}" destId="{2B6F8229-B870-1F47-AFB9-DE53DDF3AE58}" srcOrd="0" destOrd="0" presId="urn:microsoft.com/office/officeart/2005/8/layout/vList2"/>
    <dgm:cxn modelId="{DA485BA4-93DF-1D4D-8A3E-5B800EBF91C2}" type="presOf" srcId="{E616512E-EAA9-459E-8A78-144188723274}" destId="{98C45223-044D-EA49-B0B9-62A23889BEE3}" srcOrd="0" destOrd="0" presId="urn:microsoft.com/office/officeart/2005/8/layout/vList2"/>
    <dgm:cxn modelId="{2D0085A7-A298-2B49-B2E4-4C20C2D43506}" type="presOf" srcId="{58FA1CD4-311E-4D8D-8CFE-B64A191E78AD}" destId="{CFD683D8-6DF0-154A-9F15-31CFA736AA19}" srcOrd="0" destOrd="0" presId="urn:microsoft.com/office/officeart/2005/8/layout/vList2"/>
    <dgm:cxn modelId="{C42F9AAF-564C-8548-9D68-379028E08F06}" type="presOf" srcId="{8B10C253-1EDC-44FA-A3B4-C1088E4AB5F6}" destId="{CCB55CF7-89E1-9D44-BBA3-457A4B49F970}" srcOrd="0" destOrd="0" presId="urn:microsoft.com/office/officeart/2005/8/layout/vList2"/>
    <dgm:cxn modelId="{166E39BE-1065-744E-8858-38E3B60FB3A2}" type="presOf" srcId="{E013E4BA-BFF5-4785-94D1-54992BFA42F9}" destId="{FAF1A830-E1A6-0046-BD97-53DDAE0451F5}" srcOrd="0" destOrd="0" presId="urn:microsoft.com/office/officeart/2005/8/layout/vList2"/>
    <dgm:cxn modelId="{F0B620F1-7E23-F743-A1A3-4DB310208964}" type="presOf" srcId="{2F255807-1DBB-486C-BD4B-4F3B580D5261}" destId="{9686D4BA-6F7E-1C49-A14D-B48FBAF9AAF6}" srcOrd="0" destOrd="0" presId="urn:microsoft.com/office/officeart/2005/8/layout/vList2"/>
    <dgm:cxn modelId="{DED34CF7-0C48-4293-B45C-C3984A6B2BA8}" srcId="{00E975A1-2D8B-4C40-AA45-FFAF0E8F63AD}" destId="{58FA1CD4-311E-4D8D-8CFE-B64A191E78AD}" srcOrd="0" destOrd="0" parTransId="{10FD8C6E-C652-46E6-A634-C2FAD153DCF1}" sibTransId="{631902FB-D1C5-4968-8F3E-DB46571A5E26}"/>
    <dgm:cxn modelId="{6C99A4DB-0B99-5F43-A76B-860425CC715B}" type="presParOf" srcId="{98C45223-044D-EA49-B0B9-62A23889BEE3}" destId="{2B6F8229-B870-1F47-AFB9-DE53DDF3AE58}" srcOrd="0" destOrd="0" presId="urn:microsoft.com/office/officeart/2005/8/layout/vList2"/>
    <dgm:cxn modelId="{A3BB0EBD-B574-6E4A-8A01-CC6C4D88E919}" type="presParOf" srcId="{98C45223-044D-EA49-B0B9-62A23889BEE3}" destId="{BD3B489B-679B-1949-8BD3-F410EB6AB93E}" srcOrd="1" destOrd="0" presId="urn:microsoft.com/office/officeart/2005/8/layout/vList2"/>
    <dgm:cxn modelId="{28A028B6-E88F-5745-A716-8F9DD84E85E5}" type="presParOf" srcId="{98C45223-044D-EA49-B0B9-62A23889BEE3}" destId="{9686D4BA-6F7E-1C49-A14D-B48FBAF9AAF6}" srcOrd="2" destOrd="0" presId="urn:microsoft.com/office/officeart/2005/8/layout/vList2"/>
    <dgm:cxn modelId="{8377A78C-9C27-3648-B055-C2A58C1FB979}" type="presParOf" srcId="{98C45223-044D-EA49-B0B9-62A23889BEE3}" destId="{EB25A4CF-2C7E-5045-9DA8-B72E78EE8DAB}" srcOrd="3" destOrd="0" presId="urn:microsoft.com/office/officeart/2005/8/layout/vList2"/>
    <dgm:cxn modelId="{72D9FE77-DB25-AC46-BD4B-7065A463A6E5}" type="presParOf" srcId="{98C45223-044D-EA49-B0B9-62A23889BEE3}" destId="{43092A92-9650-EC49-B995-C08378D27DF3}" srcOrd="4" destOrd="0" presId="urn:microsoft.com/office/officeart/2005/8/layout/vList2"/>
    <dgm:cxn modelId="{89A27787-47C8-BE4C-B3BD-C3E9BF1CE9AF}" type="presParOf" srcId="{98C45223-044D-EA49-B0B9-62A23889BEE3}" destId="{FFB03837-4914-E649-8830-2DF5465A3D6A}" srcOrd="5" destOrd="0" presId="urn:microsoft.com/office/officeart/2005/8/layout/vList2"/>
    <dgm:cxn modelId="{4688C044-9D4E-6D48-827D-61E4394676A5}" type="presParOf" srcId="{98C45223-044D-EA49-B0B9-62A23889BEE3}" destId="{162D6B11-21B2-464A-982C-C6DA5C36E22A}" srcOrd="6" destOrd="0" presId="urn:microsoft.com/office/officeart/2005/8/layout/vList2"/>
    <dgm:cxn modelId="{F2E53877-4BF1-6E4E-8750-76511B1446A9}" type="presParOf" srcId="{98C45223-044D-EA49-B0B9-62A23889BEE3}" destId="{FE4DADC5-D234-3E41-8CE9-16D150D4AADF}" srcOrd="7" destOrd="0" presId="urn:microsoft.com/office/officeart/2005/8/layout/vList2"/>
    <dgm:cxn modelId="{96A3BEF2-29D8-6145-9462-23D63390A9AC}" type="presParOf" srcId="{98C45223-044D-EA49-B0B9-62A23889BEE3}" destId="{CCB55CF7-89E1-9D44-BBA3-457A4B49F970}" srcOrd="8" destOrd="0" presId="urn:microsoft.com/office/officeart/2005/8/layout/vList2"/>
    <dgm:cxn modelId="{58A9F85D-2533-FE42-A7EE-CAD3BC34D579}" type="presParOf" srcId="{98C45223-044D-EA49-B0B9-62A23889BEE3}" destId="{6D75F26C-D202-9C4A-B35E-99D7A103E731}" srcOrd="9" destOrd="0" presId="urn:microsoft.com/office/officeart/2005/8/layout/vList2"/>
    <dgm:cxn modelId="{7C132AE0-C6D5-9949-B479-2573738725A7}" type="presParOf" srcId="{98C45223-044D-EA49-B0B9-62A23889BEE3}" destId="{FAF1A830-E1A6-0046-BD97-53DDAE0451F5}" srcOrd="10" destOrd="0" presId="urn:microsoft.com/office/officeart/2005/8/layout/vList2"/>
    <dgm:cxn modelId="{1E44DDDE-72C1-A247-ACA5-236EB72CC7BE}" type="presParOf" srcId="{98C45223-044D-EA49-B0B9-62A23889BEE3}" destId="{0535EAAC-0116-6640-9E5D-495C00D7663F}" srcOrd="11" destOrd="0" presId="urn:microsoft.com/office/officeart/2005/8/layout/vList2"/>
    <dgm:cxn modelId="{34FFAD5A-3832-4746-AB6F-4CAF255976D4}" type="presParOf" srcId="{98C45223-044D-EA49-B0B9-62A23889BEE3}" destId="{52C13449-197E-0D42-9782-33FBF5A56078}" srcOrd="12" destOrd="0" presId="urn:microsoft.com/office/officeart/2005/8/layout/vList2"/>
    <dgm:cxn modelId="{577E778D-DC93-5947-83D5-3C5600594588}" type="presParOf" srcId="{98C45223-044D-EA49-B0B9-62A23889BEE3}" destId="{2F113CEE-8269-5F45-A01E-6BBCBAD310D9}" srcOrd="13" destOrd="0" presId="urn:microsoft.com/office/officeart/2005/8/layout/vList2"/>
    <dgm:cxn modelId="{A8E12900-2B67-524C-98CD-600B612A4539}" type="presParOf" srcId="{98C45223-044D-EA49-B0B9-62A23889BEE3}" destId="{AA7418DE-CE80-C048-9A60-D4FA40397374}" srcOrd="14" destOrd="0" presId="urn:microsoft.com/office/officeart/2005/8/layout/vList2"/>
    <dgm:cxn modelId="{2E5E21FA-5C12-CC4B-B57C-DA61833A8B06}" type="presParOf" srcId="{98C45223-044D-EA49-B0B9-62A23889BEE3}" destId="{CFD683D8-6DF0-154A-9F15-31CFA736AA19}" srcOrd="1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8CF52D4B-884B-4945-983B-C8CD02B1A77A}" type="doc">
      <dgm:prSet loTypeId="urn:microsoft.com/office/officeart/2005/8/layout/hierarchy1" loCatId="hierarchy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0E0D5092-1907-41F0-957E-94B7B5CB2B9E}">
      <dgm:prSet/>
      <dgm:spPr/>
      <dgm:t>
        <a:bodyPr/>
        <a:lstStyle/>
        <a:p>
          <a:r>
            <a:rPr lang="it-IT"/>
            <a:t>Recentemente sono stati formulati due modelli computazionali che congiungono alcuni principi della TMM con procedure stocastiche e assunti probabilistici tipici del “nuovo paradigma”</a:t>
          </a:r>
          <a:endParaRPr lang="en-US"/>
        </a:p>
      </dgm:t>
    </dgm:pt>
    <dgm:pt modelId="{18818091-3C04-4A7E-A900-281BEEC54402}" type="parTrans" cxnId="{6C59B4C9-AD5E-4101-B275-598DC85945BA}">
      <dgm:prSet/>
      <dgm:spPr/>
      <dgm:t>
        <a:bodyPr/>
        <a:lstStyle/>
        <a:p>
          <a:endParaRPr lang="en-US"/>
        </a:p>
      </dgm:t>
    </dgm:pt>
    <dgm:pt modelId="{3FEB5FEE-5EB2-47C9-B3EE-232FABFB26B6}" type="sibTrans" cxnId="{6C59B4C9-AD5E-4101-B275-598DC85945BA}">
      <dgm:prSet/>
      <dgm:spPr/>
      <dgm:t>
        <a:bodyPr/>
        <a:lstStyle/>
        <a:p>
          <a:endParaRPr lang="en-US"/>
        </a:p>
      </dgm:t>
    </dgm:pt>
    <dgm:pt modelId="{B6DCE0EB-A123-415D-90D3-6898209B243A}">
      <dgm:prSet/>
      <dgm:spPr/>
      <dgm:t>
        <a:bodyPr/>
        <a:lstStyle/>
        <a:p>
          <a:r>
            <a:rPr lang="it-IT"/>
            <a:t>Sono in grado di aumentare la capacità predittiva della TMM classica sul ragionamento sillogistico (par. 8+.3.6) fondendola a principi bayesiani</a:t>
          </a:r>
          <a:endParaRPr lang="en-US"/>
        </a:p>
      </dgm:t>
    </dgm:pt>
    <dgm:pt modelId="{60938643-1F1F-40F7-817D-0A1792BBD6F5}" type="parTrans" cxnId="{AE89BB75-14F6-4CAE-9C4B-2D7E297F58B1}">
      <dgm:prSet/>
      <dgm:spPr/>
      <dgm:t>
        <a:bodyPr/>
        <a:lstStyle/>
        <a:p>
          <a:endParaRPr lang="en-US"/>
        </a:p>
      </dgm:t>
    </dgm:pt>
    <dgm:pt modelId="{2FB99366-A16F-4626-BE42-C38B955B5EB0}" type="sibTrans" cxnId="{AE89BB75-14F6-4CAE-9C4B-2D7E297F58B1}">
      <dgm:prSet/>
      <dgm:spPr/>
      <dgm:t>
        <a:bodyPr/>
        <a:lstStyle/>
        <a:p>
          <a:endParaRPr lang="en-US"/>
        </a:p>
      </dgm:t>
    </dgm:pt>
    <dgm:pt modelId="{E6C1CD78-0F14-814C-BE84-81D75EED818C}" type="pres">
      <dgm:prSet presAssocID="{8CF52D4B-884B-4945-983B-C8CD02B1A77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EB2E881-1ADE-B343-B331-D806694D9236}" type="pres">
      <dgm:prSet presAssocID="{0E0D5092-1907-41F0-957E-94B7B5CB2B9E}" presName="hierRoot1" presStyleCnt="0"/>
      <dgm:spPr/>
    </dgm:pt>
    <dgm:pt modelId="{63AE470E-8388-3242-BD58-6F76048402D3}" type="pres">
      <dgm:prSet presAssocID="{0E0D5092-1907-41F0-957E-94B7B5CB2B9E}" presName="composite" presStyleCnt="0"/>
      <dgm:spPr/>
    </dgm:pt>
    <dgm:pt modelId="{535ACCC8-2FAB-D346-BCED-47E7A91D79C3}" type="pres">
      <dgm:prSet presAssocID="{0E0D5092-1907-41F0-957E-94B7B5CB2B9E}" presName="background" presStyleLbl="node0" presStyleIdx="0" presStyleCnt="2"/>
      <dgm:spPr/>
    </dgm:pt>
    <dgm:pt modelId="{3584A309-ACA4-CC47-917F-70C7E04C3D87}" type="pres">
      <dgm:prSet presAssocID="{0E0D5092-1907-41F0-957E-94B7B5CB2B9E}" presName="text" presStyleLbl="fgAcc0" presStyleIdx="0" presStyleCnt="2">
        <dgm:presLayoutVars>
          <dgm:chPref val="3"/>
        </dgm:presLayoutVars>
      </dgm:prSet>
      <dgm:spPr/>
    </dgm:pt>
    <dgm:pt modelId="{112E44A3-E467-9545-9EE6-DCE56A20C62F}" type="pres">
      <dgm:prSet presAssocID="{0E0D5092-1907-41F0-957E-94B7B5CB2B9E}" presName="hierChild2" presStyleCnt="0"/>
      <dgm:spPr/>
    </dgm:pt>
    <dgm:pt modelId="{DF9DD629-C294-FE40-BAC3-497D503111A1}" type="pres">
      <dgm:prSet presAssocID="{B6DCE0EB-A123-415D-90D3-6898209B243A}" presName="hierRoot1" presStyleCnt="0"/>
      <dgm:spPr/>
    </dgm:pt>
    <dgm:pt modelId="{870CFD15-A608-F541-9088-255EC4574521}" type="pres">
      <dgm:prSet presAssocID="{B6DCE0EB-A123-415D-90D3-6898209B243A}" presName="composite" presStyleCnt="0"/>
      <dgm:spPr/>
    </dgm:pt>
    <dgm:pt modelId="{7772D809-4101-8E4C-8B20-7511E4D548AD}" type="pres">
      <dgm:prSet presAssocID="{B6DCE0EB-A123-415D-90D3-6898209B243A}" presName="background" presStyleLbl="node0" presStyleIdx="1" presStyleCnt="2"/>
      <dgm:spPr/>
    </dgm:pt>
    <dgm:pt modelId="{69641343-C3EB-7C4A-B2B8-28F797E54246}" type="pres">
      <dgm:prSet presAssocID="{B6DCE0EB-A123-415D-90D3-6898209B243A}" presName="text" presStyleLbl="fgAcc0" presStyleIdx="1" presStyleCnt="2">
        <dgm:presLayoutVars>
          <dgm:chPref val="3"/>
        </dgm:presLayoutVars>
      </dgm:prSet>
      <dgm:spPr/>
    </dgm:pt>
    <dgm:pt modelId="{B6499D66-C981-4A46-B37A-D20F05E955C8}" type="pres">
      <dgm:prSet presAssocID="{B6DCE0EB-A123-415D-90D3-6898209B243A}" presName="hierChild2" presStyleCnt="0"/>
      <dgm:spPr/>
    </dgm:pt>
  </dgm:ptLst>
  <dgm:cxnLst>
    <dgm:cxn modelId="{F83EB74D-826C-6445-ABCD-49B34876E42D}" type="presOf" srcId="{8CF52D4B-884B-4945-983B-C8CD02B1A77A}" destId="{E6C1CD78-0F14-814C-BE84-81D75EED818C}" srcOrd="0" destOrd="0" presId="urn:microsoft.com/office/officeart/2005/8/layout/hierarchy1"/>
    <dgm:cxn modelId="{AE89BB75-14F6-4CAE-9C4B-2D7E297F58B1}" srcId="{8CF52D4B-884B-4945-983B-C8CD02B1A77A}" destId="{B6DCE0EB-A123-415D-90D3-6898209B243A}" srcOrd="1" destOrd="0" parTransId="{60938643-1F1F-40F7-817D-0A1792BBD6F5}" sibTransId="{2FB99366-A16F-4626-BE42-C38B955B5EB0}"/>
    <dgm:cxn modelId="{F122F1BC-EA69-474B-965E-8A58FE016FB9}" type="presOf" srcId="{B6DCE0EB-A123-415D-90D3-6898209B243A}" destId="{69641343-C3EB-7C4A-B2B8-28F797E54246}" srcOrd="0" destOrd="0" presId="urn:microsoft.com/office/officeart/2005/8/layout/hierarchy1"/>
    <dgm:cxn modelId="{6C59B4C9-AD5E-4101-B275-598DC85945BA}" srcId="{8CF52D4B-884B-4945-983B-C8CD02B1A77A}" destId="{0E0D5092-1907-41F0-957E-94B7B5CB2B9E}" srcOrd="0" destOrd="0" parTransId="{18818091-3C04-4A7E-A900-281BEEC54402}" sibTransId="{3FEB5FEE-5EB2-47C9-B3EE-232FABFB26B6}"/>
    <dgm:cxn modelId="{1D7D7DEA-645A-2746-BC21-730DE9C7CD03}" type="presOf" srcId="{0E0D5092-1907-41F0-957E-94B7B5CB2B9E}" destId="{3584A309-ACA4-CC47-917F-70C7E04C3D87}" srcOrd="0" destOrd="0" presId="urn:microsoft.com/office/officeart/2005/8/layout/hierarchy1"/>
    <dgm:cxn modelId="{ED720C3F-00AE-FC4C-B4D3-27A9BCBBDC2A}" type="presParOf" srcId="{E6C1CD78-0F14-814C-BE84-81D75EED818C}" destId="{7EB2E881-1ADE-B343-B331-D806694D9236}" srcOrd="0" destOrd="0" presId="urn:microsoft.com/office/officeart/2005/8/layout/hierarchy1"/>
    <dgm:cxn modelId="{B55AD06E-C1AA-D74E-9F7C-3FB0ED646BFB}" type="presParOf" srcId="{7EB2E881-1ADE-B343-B331-D806694D9236}" destId="{63AE470E-8388-3242-BD58-6F76048402D3}" srcOrd="0" destOrd="0" presId="urn:microsoft.com/office/officeart/2005/8/layout/hierarchy1"/>
    <dgm:cxn modelId="{D8718AE9-0CD6-FF4E-AE8E-D675DE56BC1A}" type="presParOf" srcId="{63AE470E-8388-3242-BD58-6F76048402D3}" destId="{535ACCC8-2FAB-D346-BCED-47E7A91D79C3}" srcOrd="0" destOrd="0" presId="urn:microsoft.com/office/officeart/2005/8/layout/hierarchy1"/>
    <dgm:cxn modelId="{2E901C36-1233-EC46-9ECB-3D350C7A9E08}" type="presParOf" srcId="{63AE470E-8388-3242-BD58-6F76048402D3}" destId="{3584A309-ACA4-CC47-917F-70C7E04C3D87}" srcOrd="1" destOrd="0" presId="urn:microsoft.com/office/officeart/2005/8/layout/hierarchy1"/>
    <dgm:cxn modelId="{4EF23086-C278-8B4C-B5AD-1C901B97A4C8}" type="presParOf" srcId="{7EB2E881-1ADE-B343-B331-D806694D9236}" destId="{112E44A3-E467-9545-9EE6-DCE56A20C62F}" srcOrd="1" destOrd="0" presId="urn:microsoft.com/office/officeart/2005/8/layout/hierarchy1"/>
    <dgm:cxn modelId="{4B91A831-983B-F44E-AFE1-8179BD5565B0}" type="presParOf" srcId="{E6C1CD78-0F14-814C-BE84-81D75EED818C}" destId="{DF9DD629-C294-FE40-BAC3-497D503111A1}" srcOrd="1" destOrd="0" presId="urn:microsoft.com/office/officeart/2005/8/layout/hierarchy1"/>
    <dgm:cxn modelId="{3CB23C30-E207-AA45-805A-9002B5073F11}" type="presParOf" srcId="{DF9DD629-C294-FE40-BAC3-497D503111A1}" destId="{870CFD15-A608-F541-9088-255EC4574521}" srcOrd="0" destOrd="0" presId="urn:microsoft.com/office/officeart/2005/8/layout/hierarchy1"/>
    <dgm:cxn modelId="{095FF072-60FD-2440-A03D-55876C4A95C9}" type="presParOf" srcId="{870CFD15-A608-F541-9088-255EC4574521}" destId="{7772D809-4101-8E4C-8B20-7511E4D548AD}" srcOrd="0" destOrd="0" presId="urn:microsoft.com/office/officeart/2005/8/layout/hierarchy1"/>
    <dgm:cxn modelId="{42F96C03-A0DF-4449-AC66-8E3D3975B732}" type="presParOf" srcId="{870CFD15-A608-F541-9088-255EC4574521}" destId="{69641343-C3EB-7C4A-B2B8-28F797E54246}" srcOrd="1" destOrd="0" presId="urn:microsoft.com/office/officeart/2005/8/layout/hierarchy1"/>
    <dgm:cxn modelId="{A8366D64-0CEB-A340-B07B-113509A1A4B5}" type="presParOf" srcId="{DF9DD629-C294-FE40-BAC3-497D503111A1}" destId="{B6499D66-C981-4A46-B37A-D20F05E955C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6FC0CDF0-8CD2-43B8-ACA8-A3E82F0A3CC7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9B14AF2-09F2-4563-9A85-9D756A89FAB3}">
      <dgm:prSet/>
      <dgm:spPr/>
      <dgm:t>
        <a:bodyPr/>
        <a:lstStyle/>
        <a:p>
          <a:r>
            <a:rPr lang="it-IT" dirty="0"/>
            <a:t>Costruire rappresentazioni di stati di cose e manipolarle:</a:t>
          </a:r>
          <a:endParaRPr lang="en-US" dirty="0"/>
        </a:p>
      </dgm:t>
    </dgm:pt>
    <dgm:pt modelId="{B0AFCD7C-AB27-4A2D-A956-830D8532E70B}" type="parTrans" cxnId="{946E00F7-2BC6-4B48-9B29-85D17E1DEA40}">
      <dgm:prSet/>
      <dgm:spPr/>
      <dgm:t>
        <a:bodyPr/>
        <a:lstStyle/>
        <a:p>
          <a:endParaRPr lang="en-US"/>
        </a:p>
      </dgm:t>
    </dgm:pt>
    <dgm:pt modelId="{63E48F5D-D953-41A7-8BE1-FB4A865CB74D}" type="sibTrans" cxnId="{946E00F7-2BC6-4B48-9B29-85D17E1DEA40}">
      <dgm:prSet/>
      <dgm:spPr/>
      <dgm:t>
        <a:bodyPr/>
        <a:lstStyle/>
        <a:p>
          <a:endParaRPr lang="en-US"/>
        </a:p>
      </dgm:t>
    </dgm:pt>
    <dgm:pt modelId="{04F0B56D-BEF1-41BC-8E24-86E903D4ABE1}">
      <dgm:prSet/>
      <dgm:spPr/>
      <dgm:t>
        <a:bodyPr/>
        <a:lstStyle/>
        <a:p>
          <a:r>
            <a:rPr lang="it-IT" dirty="0"/>
            <a:t>Utile per problemi nuovi o relativamente poco noti (pensiero </a:t>
          </a:r>
          <a:r>
            <a:rPr lang="it-IT" i="1" dirty="0"/>
            <a:t>produttivo</a:t>
          </a:r>
          <a:r>
            <a:rPr lang="it-IT" dirty="0"/>
            <a:t>)</a:t>
          </a:r>
          <a:endParaRPr lang="en-US" dirty="0"/>
        </a:p>
      </dgm:t>
    </dgm:pt>
    <dgm:pt modelId="{1A89878E-F47E-43D5-BAF7-2A0D13F84A91}" type="parTrans" cxnId="{C068F0B8-9198-47EE-AEA7-CE0115620019}">
      <dgm:prSet/>
      <dgm:spPr/>
      <dgm:t>
        <a:bodyPr/>
        <a:lstStyle/>
        <a:p>
          <a:endParaRPr lang="en-US"/>
        </a:p>
      </dgm:t>
    </dgm:pt>
    <dgm:pt modelId="{86ADF554-47CF-4CCB-A8ED-BAAE9B19589A}" type="sibTrans" cxnId="{C068F0B8-9198-47EE-AEA7-CE0115620019}">
      <dgm:prSet/>
      <dgm:spPr/>
      <dgm:t>
        <a:bodyPr/>
        <a:lstStyle/>
        <a:p>
          <a:endParaRPr lang="en-US"/>
        </a:p>
      </dgm:t>
    </dgm:pt>
    <dgm:pt modelId="{24ABA0F6-8173-4C34-9AAD-A682E62C14C0}">
      <dgm:prSet/>
      <dgm:spPr/>
      <dgm:t>
        <a:bodyPr/>
        <a:lstStyle/>
        <a:p>
          <a:r>
            <a:rPr lang="it-IT"/>
            <a:t>Ma di fronte a problemi per i quali disponiamo di vaste conoscenze precedenti preferiamo non consumare tempo e risorse cognitive</a:t>
          </a:r>
          <a:endParaRPr lang="en-US"/>
        </a:p>
      </dgm:t>
    </dgm:pt>
    <dgm:pt modelId="{344F0CD9-298C-4684-A185-9A6574DF2F52}" type="parTrans" cxnId="{7E3A3DD8-0833-4D61-9C16-28D8A268773C}">
      <dgm:prSet/>
      <dgm:spPr/>
      <dgm:t>
        <a:bodyPr/>
        <a:lstStyle/>
        <a:p>
          <a:endParaRPr lang="en-US"/>
        </a:p>
      </dgm:t>
    </dgm:pt>
    <dgm:pt modelId="{5B12A0E9-2621-4A71-9879-1FDEAC0B2723}" type="sibTrans" cxnId="{7E3A3DD8-0833-4D61-9C16-28D8A268773C}">
      <dgm:prSet/>
      <dgm:spPr/>
      <dgm:t>
        <a:bodyPr/>
        <a:lstStyle/>
        <a:p>
          <a:endParaRPr lang="en-US"/>
        </a:p>
      </dgm:t>
    </dgm:pt>
    <dgm:pt modelId="{E39322E7-FA4B-48A9-8238-DCDE2D19F807}">
      <dgm:prSet/>
      <dgm:spPr/>
      <dgm:t>
        <a:bodyPr/>
        <a:lstStyle/>
        <a:p>
          <a:r>
            <a:rPr lang="it-IT"/>
            <a:t>ci affidiamo a uno stile di pensiero </a:t>
          </a:r>
          <a:r>
            <a:rPr lang="it-IT" i="1"/>
            <a:t>riproduttivo</a:t>
          </a:r>
          <a:endParaRPr lang="en-US"/>
        </a:p>
      </dgm:t>
    </dgm:pt>
    <dgm:pt modelId="{750CDD19-1FA1-4B99-8995-9B3AB30E73A3}" type="parTrans" cxnId="{412ECE60-2401-4857-9879-E5453D7E0F91}">
      <dgm:prSet/>
      <dgm:spPr/>
      <dgm:t>
        <a:bodyPr/>
        <a:lstStyle/>
        <a:p>
          <a:endParaRPr lang="en-US"/>
        </a:p>
      </dgm:t>
    </dgm:pt>
    <dgm:pt modelId="{BEBCFD85-1801-4478-B74A-079B3F20B736}" type="sibTrans" cxnId="{412ECE60-2401-4857-9879-E5453D7E0F91}">
      <dgm:prSet/>
      <dgm:spPr/>
      <dgm:t>
        <a:bodyPr/>
        <a:lstStyle/>
        <a:p>
          <a:endParaRPr lang="en-US"/>
        </a:p>
      </dgm:t>
    </dgm:pt>
    <dgm:pt modelId="{06E89424-CEB0-4192-94F6-C4280203912B}">
      <dgm:prSet/>
      <dgm:spPr/>
      <dgm:t>
        <a:bodyPr/>
        <a:lstStyle/>
        <a:p>
          <a:r>
            <a:rPr lang="it-IT"/>
            <a:t>L’influenza delle conoscenze precedenti è stata illustrata soprattutto da due effetti:</a:t>
          </a:r>
          <a:endParaRPr lang="en-US"/>
        </a:p>
      </dgm:t>
    </dgm:pt>
    <dgm:pt modelId="{28355268-8786-4320-AD98-CDC7C9A3815C}" type="parTrans" cxnId="{D69534FC-D704-4857-B77F-E595E0C5E9CE}">
      <dgm:prSet/>
      <dgm:spPr/>
      <dgm:t>
        <a:bodyPr/>
        <a:lstStyle/>
        <a:p>
          <a:endParaRPr lang="en-US"/>
        </a:p>
      </dgm:t>
    </dgm:pt>
    <dgm:pt modelId="{015941D1-798A-413A-8AB0-B89DB3BBB0D3}" type="sibTrans" cxnId="{D69534FC-D704-4857-B77F-E595E0C5E9CE}">
      <dgm:prSet/>
      <dgm:spPr/>
      <dgm:t>
        <a:bodyPr/>
        <a:lstStyle/>
        <a:p>
          <a:endParaRPr lang="en-US"/>
        </a:p>
      </dgm:t>
    </dgm:pt>
    <dgm:pt modelId="{0B6BD642-6223-4C33-B96F-7F12F2657C5C}">
      <dgm:prSet/>
      <dgm:spPr/>
      <dgm:t>
        <a:bodyPr/>
        <a:lstStyle/>
        <a:p>
          <a:r>
            <a:rPr lang="it-IT"/>
            <a:t>Il </a:t>
          </a:r>
          <a:r>
            <a:rPr lang="it-IT" b="1"/>
            <a:t>belief bias</a:t>
          </a:r>
          <a:endParaRPr lang="en-US"/>
        </a:p>
      </dgm:t>
    </dgm:pt>
    <dgm:pt modelId="{3B41E718-F98B-4CE6-9291-D0A4ACE537DE}" type="parTrans" cxnId="{629FCB33-9350-4BC5-B062-15792888C20B}">
      <dgm:prSet/>
      <dgm:spPr/>
      <dgm:t>
        <a:bodyPr/>
        <a:lstStyle/>
        <a:p>
          <a:endParaRPr lang="en-US"/>
        </a:p>
      </dgm:t>
    </dgm:pt>
    <dgm:pt modelId="{44606C22-C61B-48F6-A660-2140F4323378}" type="sibTrans" cxnId="{629FCB33-9350-4BC5-B062-15792888C20B}">
      <dgm:prSet/>
      <dgm:spPr/>
      <dgm:t>
        <a:bodyPr/>
        <a:lstStyle/>
        <a:p>
          <a:endParaRPr lang="en-US"/>
        </a:p>
      </dgm:t>
    </dgm:pt>
    <dgm:pt modelId="{65BDB384-36B2-4FD1-B26D-1A019BC228D1}">
      <dgm:prSet/>
      <dgm:spPr/>
      <dgm:t>
        <a:bodyPr/>
        <a:lstStyle/>
        <a:p>
          <a:r>
            <a:rPr lang="it-IT"/>
            <a:t>L’attivazione </a:t>
          </a:r>
          <a:r>
            <a:rPr lang="it-IT" b="1"/>
            <a:t>di schemi di regole apprese dominio-specifiche</a:t>
          </a:r>
          <a:endParaRPr lang="en-US"/>
        </a:p>
      </dgm:t>
    </dgm:pt>
    <dgm:pt modelId="{C4899953-88C9-4617-84C2-A37EB59AE2BA}" type="parTrans" cxnId="{00D13632-2CA7-4A3C-A460-5D12846D588B}">
      <dgm:prSet/>
      <dgm:spPr/>
      <dgm:t>
        <a:bodyPr/>
        <a:lstStyle/>
        <a:p>
          <a:endParaRPr lang="en-US"/>
        </a:p>
      </dgm:t>
    </dgm:pt>
    <dgm:pt modelId="{4ABC0720-28C5-4D4D-A4BB-C76E2DAF6816}" type="sibTrans" cxnId="{00D13632-2CA7-4A3C-A460-5D12846D588B}">
      <dgm:prSet/>
      <dgm:spPr/>
      <dgm:t>
        <a:bodyPr/>
        <a:lstStyle/>
        <a:p>
          <a:endParaRPr lang="en-US"/>
        </a:p>
      </dgm:t>
    </dgm:pt>
    <dgm:pt modelId="{AD0D25EF-ED84-3640-84DB-24C57424B74E}" type="pres">
      <dgm:prSet presAssocID="{6FC0CDF0-8CD2-43B8-ACA8-A3E82F0A3CC7}" presName="Name0" presStyleCnt="0">
        <dgm:presLayoutVars>
          <dgm:dir/>
          <dgm:animLvl val="lvl"/>
          <dgm:resizeHandles val="exact"/>
        </dgm:presLayoutVars>
      </dgm:prSet>
      <dgm:spPr/>
    </dgm:pt>
    <dgm:pt modelId="{E2DB710A-37C4-7947-B4E9-F83B7FF4AD2B}" type="pres">
      <dgm:prSet presAssocID="{69B14AF2-09F2-4563-9A85-9D756A89FAB3}" presName="linNode" presStyleCnt="0"/>
      <dgm:spPr/>
    </dgm:pt>
    <dgm:pt modelId="{B6AC9B65-C3D4-DE45-9A14-94D7A932BDA2}" type="pres">
      <dgm:prSet presAssocID="{69B14AF2-09F2-4563-9A85-9D756A89FAB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23F35D8F-C839-C042-AF7C-19D4D7A72A2A}" type="pres">
      <dgm:prSet presAssocID="{69B14AF2-09F2-4563-9A85-9D756A89FAB3}" presName="descendantText" presStyleLbl="alignAccFollowNode1" presStyleIdx="0" presStyleCnt="3">
        <dgm:presLayoutVars>
          <dgm:bulletEnabled val="1"/>
        </dgm:presLayoutVars>
      </dgm:prSet>
      <dgm:spPr/>
    </dgm:pt>
    <dgm:pt modelId="{83A3B70D-E2ED-054E-83BB-73AC08A440FB}" type="pres">
      <dgm:prSet presAssocID="{63E48F5D-D953-41A7-8BE1-FB4A865CB74D}" presName="sp" presStyleCnt="0"/>
      <dgm:spPr/>
    </dgm:pt>
    <dgm:pt modelId="{2A41939E-C82D-264E-AF35-5BB02083B76A}" type="pres">
      <dgm:prSet presAssocID="{24ABA0F6-8173-4C34-9AAD-A682E62C14C0}" presName="linNode" presStyleCnt="0"/>
      <dgm:spPr/>
    </dgm:pt>
    <dgm:pt modelId="{CE9EB5E5-2FA6-D040-858B-18AA351807DA}" type="pres">
      <dgm:prSet presAssocID="{24ABA0F6-8173-4C34-9AAD-A682E62C14C0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74C55115-36AD-4045-A3AE-41941A10D805}" type="pres">
      <dgm:prSet presAssocID="{24ABA0F6-8173-4C34-9AAD-A682E62C14C0}" presName="descendantText" presStyleLbl="alignAccFollowNode1" presStyleIdx="1" presStyleCnt="3">
        <dgm:presLayoutVars>
          <dgm:bulletEnabled val="1"/>
        </dgm:presLayoutVars>
      </dgm:prSet>
      <dgm:spPr/>
    </dgm:pt>
    <dgm:pt modelId="{E3591B20-E78F-5942-8AEA-328A36CBF802}" type="pres">
      <dgm:prSet presAssocID="{5B12A0E9-2621-4A71-9879-1FDEAC0B2723}" presName="sp" presStyleCnt="0"/>
      <dgm:spPr/>
    </dgm:pt>
    <dgm:pt modelId="{C2201614-51EE-204F-96EF-1BEE34062615}" type="pres">
      <dgm:prSet presAssocID="{06E89424-CEB0-4192-94F6-C4280203912B}" presName="linNode" presStyleCnt="0"/>
      <dgm:spPr/>
    </dgm:pt>
    <dgm:pt modelId="{B4925F94-E1BB-A440-B0CD-1D18756FF2CC}" type="pres">
      <dgm:prSet presAssocID="{06E89424-CEB0-4192-94F6-C4280203912B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9C548416-4412-2843-B324-4A2E25BDF049}" type="pres">
      <dgm:prSet presAssocID="{06E89424-CEB0-4192-94F6-C4280203912B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3E746512-9938-784F-9DD1-7ED0BDDEAE86}" type="presOf" srcId="{04F0B56D-BEF1-41BC-8E24-86E903D4ABE1}" destId="{23F35D8F-C839-C042-AF7C-19D4D7A72A2A}" srcOrd="0" destOrd="0" presId="urn:microsoft.com/office/officeart/2005/8/layout/vList5"/>
    <dgm:cxn modelId="{00D13632-2CA7-4A3C-A460-5D12846D588B}" srcId="{06E89424-CEB0-4192-94F6-C4280203912B}" destId="{65BDB384-36B2-4FD1-B26D-1A019BC228D1}" srcOrd="1" destOrd="0" parTransId="{C4899953-88C9-4617-84C2-A37EB59AE2BA}" sibTransId="{4ABC0720-28C5-4D4D-A4BB-C76E2DAF6816}"/>
    <dgm:cxn modelId="{629FCB33-9350-4BC5-B062-15792888C20B}" srcId="{06E89424-CEB0-4192-94F6-C4280203912B}" destId="{0B6BD642-6223-4C33-B96F-7F12F2657C5C}" srcOrd="0" destOrd="0" parTransId="{3B41E718-F98B-4CE6-9291-D0A4ACE537DE}" sibTransId="{44606C22-C61B-48F6-A660-2140F4323378}"/>
    <dgm:cxn modelId="{BFFE2A50-2CB2-A240-A314-A1BC7D37E6D3}" type="presOf" srcId="{E39322E7-FA4B-48A9-8238-DCDE2D19F807}" destId="{74C55115-36AD-4045-A3AE-41941A10D805}" srcOrd="0" destOrd="0" presId="urn:microsoft.com/office/officeart/2005/8/layout/vList5"/>
    <dgm:cxn modelId="{84F7825F-B46D-B541-9CF7-7D0990DFE8E8}" type="presOf" srcId="{69B14AF2-09F2-4563-9A85-9D756A89FAB3}" destId="{B6AC9B65-C3D4-DE45-9A14-94D7A932BDA2}" srcOrd="0" destOrd="0" presId="urn:microsoft.com/office/officeart/2005/8/layout/vList5"/>
    <dgm:cxn modelId="{412ECE60-2401-4857-9879-E5453D7E0F91}" srcId="{24ABA0F6-8173-4C34-9AAD-A682E62C14C0}" destId="{E39322E7-FA4B-48A9-8238-DCDE2D19F807}" srcOrd="0" destOrd="0" parTransId="{750CDD19-1FA1-4B99-8995-9B3AB30E73A3}" sibTransId="{BEBCFD85-1801-4478-B74A-079B3F20B736}"/>
    <dgm:cxn modelId="{1937B369-DC95-1145-9DB9-0367D340C9CB}" type="presOf" srcId="{65BDB384-36B2-4FD1-B26D-1A019BC228D1}" destId="{9C548416-4412-2843-B324-4A2E25BDF049}" srcOrd="0" destOrd="1" presId="urn:microsoft.com/office/officeart/2005/8/layout/vList5"/>
    <dgm:cxn modelId="{9C0F9B7B-F75F-1845-AE93-7136275110AE}" type="presOf" srcId="{0B6BD642-6223-4C33-B96F-7F12F2657C5C}" destId="{9C548416-4412-2843-B324-4A2E25BDF049}" srcOrd="0" destOrd="0" presId="urn:microsoft.com/office/officeart/2005/8/layout/vList5"/>
    <dgm:cxn modelId="{5961767F-78D0-1340-897D-FD754E1503C2}" type="presOf" srcId="{6FC0CDF0-8CD2-43B8-ACA8-A3E82F0A3CC7}" destId="{AD0D25EF-ED84-3640-84DB-24C57424B74E}" srcOrd="0" destOrd="0" presId="urn:microsoft.com/office/officeart/2005/8/layout/vList5"/>
    <dgm:cxn modelId="{AC470A9A-EB8C-B54E-8986-C5C982AF0AE5}" type="presOf" srcId="{06E89424-CEB0-4192-94F6-C4280203912B}" destId="{B4925F94-E1BB-A440-B0CD-1D18756FF2CC}" srcOrd="0" destOrd="0" presId="urn:microsoft.com/office/officeart/2005/8/layout/vList5"/>
    <dgm:cxn modelId="{05AE9CB2-E8C0-0540-9D62-32F1297BDEF8}" type="presOf" srcId="{24ABA0F6-8173-4C34-9AAD-A682E62C14C0}" destId="{CE9EB5E5-2FA6-D040-858B-18AA351807DA}" srcOrd="0" destOrd="0" presId="urn:microsoft.com/office/officeart/2005/8/layout/vList5"/>
    <dgm:cxn modelId="{C068F0B8-9198-47EE-AEA7-CE0115620019}" srcId="{69B14AF2-09F2-4563-9A85-9D756A89FAB3}" destId="{04F0B56D-BEF1-41BC-8E24-86E903D4ABE1}" srcOrd="0" destOrd="0" parTransId="{1A89878E-F47E-43D5-BAF7-2A0D13F84A91}" sibTransId="{86ADF554-47CF-4CCB-A8ED-BAAE9B19589A}"/>
    <dgm:cxn modelId="{7E3A3DD8-0833-4D61-9C16-28D8A268773C}" srcId="{6FC0CDF0-8CD2-43B8-ACA8-A3E82F0A3CC7}" destId="{24ABA0F6-8173-4C34-9AAD-A682E62C14C0}" srcOrd="1" destOrd="0" parTransId="{344F0CD9-298C-4684-A185-9A6574DF2F52}" sibTransId="{5B12A0E9-2621-4A71-9879-1FDEAC0B2723}"/>
    <dgm:cxn modelId="{946E00F7-2BC6-4B48-9B29-85D17E1DEA40}" srcId="{6FC0CDF0-8CD2-43B8-ACA8-A3E82F0A3CC7}" destId="{69B14AF2-09F2-4563-9A85-9D756A89FAB3}" srcOrd="0" destOrd="0" parTransId="{B0AFCD7C-AB27-4A2D-A956-830D8532E70B}" sibTransId="{63E48F5D-D953-41A7-8BE1-FB4A865CB74D}"/>
    <dgm:cxn modelId="{D69534FC-D704-4857-B77F-E595E0C5E9CE}" srcId="{6FC0CDF0-8CD2-43B8-ACA8-A3E82F0A3CC7}" destId="{06E89424-CEB0-4192-94F6-C4280203912B}" srcOrd="2" destOrd="0" parTransId="{28355268-8786-4320-AD98-CDC7C9A3815C}" sibTransId="{015941D1-798A-413A-8AB0-B89DB3BBB0D3}"/>
    <dgm:cxn modelId="{45BE1108-A419-AC49-84E6-8046258F6004}" type="presParOf" srcId="{AD0D25EF-ED84-3640-84DB-24C57424B74E}" destId="{E2DB710A-37C4-7947-B4E9-F83B7FF4AD2B}" srcOrd="0" destOrd="0" presId="urn:microsoft.com/office/officeart/2005/8/layout/vList5"/>
    <dgm:cxn modelId="{6BAE53DF-5E51-B54D-99E8-14C5E508A3FF}" type="presParOf" srcId="{E2DB710A-37C4-7947-B4E9-F83B7FF4AD2B}" destId="{B6AC9B65-C3D4-DE45-9A14-94D7A932BDA2}" srcOrd="0" destOrd="0" presId="urn:microsoft.com/office/officeart/2005/8/layout/vList5"/>
    <dgm:cxn modelId="{AA6AEE03-99E1-D548-BB72-A52594304F6A}" type="presParOf" srcId="{E2DB710A-37C4-7947-B4E9-F83B7FF4AD2B}" destId="{23F35D8F-C839-C042-AF7C-19D4D7A72A2A}" srcOrd="1" destOrd="0" presId="urn:microsoft.com/office/officeart/2005/8/layout/vList5"/>
    <dgm:cxn modelId="{3D495C48-B763-6E4F-819A-BDF903F09280}" type="presParOf" srcId="{AD0D25EF-ED84-3640-84DB-24C57424B74E}" destId="{83A3B70D-E2ED-054E-83BB-73AC08A440FB}" srcOrd="1" destOrd="0" presId="urn:microsoft.com/office/officeart/2005/8/layout/vList5"/>
    <dgm:cxn modelId="{09EE7CAD-2274-8248-993D-93EDD74F176F}" type="presParOf" srcId="{AD0D25EF-ED84-3640-84DB-24C57424B74E}" destId="{2A41939E-C82D-264E-AF35-5BB02083B76A}" srcOrd="2" destOrd="0" presId="urn:microsoft.com/office/officeart/2005/8/layout/vList5"/>
    <dgm:cxn modelId="{FB25FA8C-BBD3-DB42-82FC-0D401A7C22D3}" type="presParOf" srcId="{2A41939E-C82D-264E-AF35-5BB02083B76A}" destId="{CE9EB5E5-2FA6-D040-858B-18AA351807DA}" srcOrd="0" destOrd="0" presId="urn:microsoft.com/office/officeart/2005/8/layout/vList5"/>
    <dgm:cxn modelId="{EF01FDF2-D6EC-D641-8108-56462F8F8C41}" type="presParOf" srcId="{2A41939E-C82D-264E-AF35-5BB02083B76A}" destId="{74C55115-36AD-4045-A3AE-41941A10D805}" srcOrd="1" destOrd="0" presId="urn:microsoft.com/office/officeart/2005/8/layout/vList5"/>
    <dgm:cxn modelId="{4DE3C3FC-4E69-7640-AA91-8FCF99FFBE12}" type="presParOf" srcId="{AD0D25EF-ED84-3640-84DB-24C57424B74E}" destId="{E3591B20-E78F-5942-8AEA-328A36CBF802}" srcOrd="3" destOrd="0" presId="urn:microsoft.com/office/officeart/2005/8/layout/vList5"/>
    <dgm:cxn modelId="{93A2B5D4-97AD-9E49-A85F-F76690B2A3E8}" type="presParOf" srcId="{AD0D25EF-ED84-3640-84DB-24C57424B74E}" destId="{C2201614-51EE-204F-96EF-1BEE34062615}" srcOrd="4" destOrd="0" presId="urn:microsoft.com/office/officeart/2005/8/layout/vList5"/>
    <dgm:cxn modelId="{8E80481D-DA2C-564E-B839-43395ECC4037}" type="presParOf" srcId="{C2201614-51EE-204F-96EF-1BEE34062615}" destId="{B4925F94-E1BB-A440-B0CD-1D18756FF2CC}" srcOrd="0" destOrd="0" presId="urn:microsoft.com/office/officeart/2005/8/layout/vList5"/>
    <dgm:cxn modelId="{D2D8E9A1-71A2-5845-BE90-1066DB0E896C}" type="presParOf" srcId="{C2201614-51EE-204F-96EF-1BEE34062615}" destId="{9C548416-4412-2843-B324-4A2E25BDF04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3BE78318-3B78-474E-B1E1-1F8ED6DD940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E1D19E2-0537-4634-A1F2-54B0C1B2EBBD}">
      <dgm:prSet/>
      <dgm:spPr/>
      <dgm:t>
        <a:bodyPr/>
        <a:lstStyle/>
        <a:p>
          <a:r>
            <a:rPr lang="it-IT"/>
            <a:t>Di recente ha acquisito importanza un corollario della definizione classica: </a:t>
          </a:r>
          <a:endParaRPr lang="en-US"/>
        </a:p>
      </dgm:t>
    </dgm:pt>
    <dgm:pt modelId="{D64C4AA7-6EF4-404D-8AED-C62A06747CD7}" type="parTrans" cxnId="{B7C52F41-C589-40DD-AD53-848463D502CC}">
      <dgm:prSet/>
      <dgm:spPr/>
      <dgm:t>
        <a:bodyPr/>
        <a:lstStyle/>
        <a:p>
          <a:endParaRPr lang="en-US"/>
        </a:p>
      </dgm:t>
    </dgm:pt>
    <dgm:pt modelId="{DE984E26-74D0-435A-83A4-CB6E8D1E586A}" type="sibTrans" cxnId="{B7C52F41-C589-40DD-AD53-848463D502CC}">
      <dgm:prSet/>
      <dgm:spPr/>
      <dgm:t>
        <a:bodyPr/>
        <a:lstStyle/>
        <a:p>
          <a:endParaRPr lang="en-US"/>
        </a:p>
      </dgm:t>
    </dgm:pt>
    <dgm:pt modelId="{37ED1669-81A4-484E-905E-B2B7D9732084}">
      <dgm:prSet/>
      <dgm:spPr/>
      <dgm:t>
        <a:bodyPr/>
        <a:lstStyle/>
        <a:p>
          <a:r>
            <a:rPr lang="it-IT"/>
            <a:t>se riteniamo vera la conclusione, e la accettiamo, tendiamo a ritenere vere le premesse; </a:t>
          </a:r>
          <a:endParaRPr lang="en-US"/>
        </a:p>
      </dgm:t>
    </dgm:pt>
    <dgm:pt modelId="{B2C3721C-99C7-4323-BAD1-6A7689D6744E}" type="parTrans" cxnId="{DA14349C-D20D-4BD8-87BA-6365925469C3}">
      <dgm:prSet/>
      <dgm:spPr/>
      <dgm:t>
        <a:bodyPr/>
        <a:lstStyle/>
        <a:p>
          <a:endParaRPr lang="en-US"/>
        </a:p>
      </dgm:t>
    </dgm:pt>
    <dgm:pt modelId="{C619E649-0487-44E5-8C58-F53DFB25B59E}" type="sibTrans" cxnId="{DA14349C-D20D-4BD8-87BA-6365925469C3}">
      <dgm:prSet/>
      <dgm:spPr/>
      <dgm:t>
        <a:bodyPr/>
        <a:lstStyle/>
        <a:p>
          <a:endParaRPr lang="en-US"/>
        </a:p>
      </dgm:t>
    </dgm:pt>
    <dgm:pt modelId="{12C15073-14FA-4926-9E9A-5DA291441964}">
      <dgm:prSet/>
      <dgm:spPr/>
      <dgm:t>
        <a:bodyPr/>
        <a:lstStyle/>
        <a:p>
          <a:r>
            <a:rPr lang="it-IT"/>
            <a:t>se riteniamo falsa la conclusione, e la rigettiamo, tendiamo a respingere anche le premesse</a:t>
          </a:r>
          <a:endParaRPr lang="en-US"/>
        </a:p>
      </dgm:t>
    </dgm:pt>
    <dgm:pt modelId="{FAADFF65-4DBE-46AC-A813-9DB3FF904596}" type="parTrans" cxnId="{C9CAEDDF-F547-4056-B1BB-5BB89DDEACB6}">
      <dgm:prSet/>
      <dgm:spPr/>
      <dgm:t>
        <a:bodyPr/>
        <a:lstStyle/>
        <a:p>
          <a:endParaRPr lang="en-US"/>
        </a:p>
      </dgm:t>
    </dgm:pt>
    <dgm:pt modelId="{C5DC2FDE-DE1B-4227-A999-9E08CAE5A9FC}" type="sibTrans" cxnId="{C9CAEDDF-F547-4056-B1BB-5BB89DDEACB6}">
      <dgm:prSet/>
      <dgm:spPr/>
      <dgm:t>
        <a:bodyPr/>
        <a:lstStyle/>
        <a:p>
          <a:endParaRPr lang="en-US"/>
        </a:p>
      </dgm:t>
    </dgm:pt>
    <dgm:pt modelId="{F7ED5ED0-8CDC-4008-BAF0-6A73547D3AA4}">
      <dgm:prSet/>
      <dgm:spPr/>
      <dgm:t>
        <a:bodyPr/>
        <a:lstStyle/>
        <a:p>
          <a:r>
            <a:rPr lang="it-IT"/>
            <a:t>Questa formulazione rende più esplicito il ruolo del bias nei meccanismi della persuasione</a:t>
          </a:r>
          <a:endParaRPr lang="en-US"/>
        </a:p>
      </dgm:t>
    </dgm:pt>
    <dgm:pt modelId="{C6116067-BB80-4288-8BC2-EDCDF1AA6FE6}" type="parTrans" cxnId="{D3150777-5F2A-4503-9646-9799BE66B972}">
      <dgm:prSet/>
      <dgm:spPr/>
      <dgm:t>
        <a:bodyPr/>
        <a:lstStyle/>
        <a:p>
          <a:endParaRPr lang="en-US"/>
        </a:p>
      </dgm:t>
    </dgm:pt>
    <dgm:pt modelId="{DDE857C8-1740-425B-8FDD-AC5E6ED003EB}" type="sibTrans" cxnId="{D3150777-5F2A-4503-9646-9799BE66B972}">
      <dgm:prSet/>
      <dgm:spPr/>
      <dgm:t>
        <a:bodyPr/>
        <a:lstStyle/>
        <a:p>
          <a:endParaRPr lang="en-US"/>
        </a:p>
      </dgm:t>
    </dgm:pt>
    <dgm:pt modelId="{9B5C58DA-BAC7-0C4F-8BD3-7272B1401588}" type="pres">
      <dgm:prSet presAssocID="{3BE78318-3B78-474E-B1E1-1F8ED6DD940C}" presName="linear" presStyleCnt="0">
        <dgm:presLayoutVars>
          <dgm:animLvl val="lvl"/>
          <dgm:resizeHandles val="exact"/>
        </dgm:presLayoutVars>
      </dgm:prSet>
      <dgm:spPr/>
    </dgm:pt>
    <dgm:pt modelId="{E13D0CB8-39C8-7F42-9AAA-3EC03247CAB9}" type="pres">
      <dgm:prSet presAssocID="{DE1D19E2-0537-4634-A1F2-54B0C1B2EBB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B647F48-D990-854F-976B-D4ECD1A8AE3C}" type="pres">
      <dgm:prSet presAssocID="{DE984E26-74D0-435A-83A4-CB6E8D1E586A}" presName="spacer" presStyleCnt="0"/>
      <dgm:spPr/>
    </dgm:pt>
    <dgm:pt modelId="{303D527C-9835-8B46-A338-CC66B7499B4B}" type="pres">
      <dgm:prSet presAssocID="{37ED1669-81A4-484E-905E-B2B7D973208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9E5ECCA-C2E1-1E45-A860-028853DF966A}" type="pres">
      <dgm:prSet presAssocID="{C619E649-0487-44E5-8C58-F53DFB25B59E}" presName="spacer" presStyleCnt="0"/>
      <dgm:spPr/>
    </dgm:pt>
    <dgm:pt modelId="{7CD45C0C-2D12-0547-BCD1-CD79161F7584}" type="pres">
      <dgm:prSet presAssocID="{12C15073-14FA-4926-9E9A-5DA29144196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972C51A-F6B1-6643-A9F9-B46E41F17FF0}" type="pres">
      <dgm:prSet presAssocID="{C5DC2FDE-DE1B-4227-A999-9E08CAE5A9FC}" presName="spacer" presStyleCnt="0"/>
      <dgm:spPr/>
    </dgm:pt>
    <dgm:pt modelId="{AF2E92A5-B39A-EB43-9B0F-1E91ED1C8F53}" type="pres">
      <dgm:prSet presAssocID="{F7ED5ED0-8CDC-4008-BAF0-6A73547D3AA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62BD107-DBE4-F34B-9645-BF8C6DE2A011}" type="presOf" srcId="{F7ED5ED0-8CDC-4008-BAF0-6A73547D3AA4}" destId="{AF2E92A5-B39A-EB43-9B0F-1E91ED1C8F53}" srcOrd="0" destOrd="0" presId="urn:microsoft.com/office/officeart/2005/8/layout/vList2"/>
    <dgm:cxn modelId="{F30E722E-AB4B-7846-9CB5-B85B1052ECC3}" type="presOf" srcId="{37ED1669-81A4-484E-905E-B2B7D9732084}" destId="{303D527C-9835-8B46-A338-CC66B7499B4B}" srcOrd="0" destOrd="0" presId="urn:microsoft.com/office/officeart/2005/8/layout/vList2"/>
    <dgm:cxn modelId="{E6DD0F40-3B0A-5542-A6B7-DFB0D8040E7A}" type="presOf" srcId="{12C15073-14FA-4926-9E9A-5DA291441964}" destId="{7CD45C0C-2D12-0547-BCD1-CD79161F7584}" srcOrd="0" destOrd="0" presId="urn:microsoft.com/office/officeart/2005/8/layout/vList2"/>
    <dgm:cxn modelId="{B7C52F41-C589-40DD-AD53-848463D502CC}" srcId="{3BE78318-3B78-474E-B1E1-1F8ED6DD940C}" destId="{DE1D19E2-0537-4634-A1F2-54B0C1B2EBBD}" srcOrd="0" destOrd="0" parTransId="{D64C4AA7-6EF4-404D-8AED-C62A06747CD7}" sibTransId="{DE984E26-74D0-435A-83A4-CB6E8D1E586A}"/>
    <dgm:cxn modelId="{CDD98D41-9C7E-D44B-B314-CDC50153A706}" type="presOf" srcId="{DE1D19E2-0537-4634-A1F2-54B0C1B2EBBD}" destId="{E13D0CB8-39C8-7F42-9AAA-3EC03247CAB9}" srcOrd="0" destOrd="0" presId="urn:microsoft.com/office/officeart/2005/8/layout/vList2"/>
    <dgm:cxn modelId="{EB9F076D-E96D-2148-B8F3-B11029A9D40C}" type="presOf" srcId="{3BE78318-3B78-474E-B1E1-1F8ED6DD940C}" destId="{9B5C58DA-BAC7-0C4F-8BD3-7272B1401588}" srcOrd="0" destOrd="0" presId="urn:microsoft.com/office/officeart/2005/8/layout/vList2"/>
    <dgm:cxn modelId="{D3150777-5F2A-4503-9646-9799BE66B972}" srcId="{3BE78318-3B78-474E-B1E1-1F8ED6DD940C}" destId="{F7ED5ED0-8CDC-4008-BAF0-6A73547D3AA4}" srcOrd="3" destOrd="0" parTransId="{C6116067-BB80-4288-8BC2-EDCDF1AA6FE6}" sibTransId="{DDE857C8-1740-425B-8FDD-AC5E6ED003EB}"/>
    <dgm:cxn modelId="{DA14349C-D20D-4BD8-87BA-6365925469C3}" srcId="{3BE78318-3B78-474E-B1E1-1F8ED6DD940C}" destId="{37ED1669-81A4-484E-905E-B2B7D9732084}" srcOrd="1" destOrd="0" parTransId="{B2C3721C-99C7-4323-BAD1-6A7689D6744E}" sibTransId="{C619E649-0487-44E5-8C58-F53DFB25B59E}"/>
    <dgm:cxn modelId="{C9CAEDDF-F547-4056-B1BB-5BB89DDEACB6}" srcId="{3BE78318-3B78-474E-B1E1-1F8ED6DD940C}" destId="{12C15073-14FA-4926-9E9A-5DA291441964}" srcOrd="2" destOrd="0" parTransId="{FAADFF65-4DBE-46AC-A813-9DB3FF904596}" sibTransId="{C5DC2FDE-DE1B-4227-A999-9E08CAE5A9FC}"/>
    <dgm:cxn modelId="{7B340484-E6C1-2B4F-8303-9C6B19CBB3DE}" type="presParOf" srcId="{9B5C58DA-BAC7-0C4F-8BD3-7272B1401588}" destId="{E13D0CB8-39C8-7F42-9AAA-3EC03247CAB9}" srcOrd="0" destOrd="0" presId="urn:microsoft.com/office/officeart/2005/8/layout/vList2"/>
    <dgm:cxn modelId="{53084395-8503-A341-8E4F-AA0A4F95D1D2}" type="presParOf" srcId="{9B5C58DA-BAC7-0C4F-8BD3-7272B1401588}" destId="{5B647F48-D990-854F-976B-D4ECD1A8AE3C}" srcOrd="1" destOrd="0" presId="urn:microsoft.com/office/officeart/2005/8/layout/vList2"/>
    <dgm:cxn modelId="{FA53DC8D-0DBF-3346-9E63-6D0B4042175D}" type="presParOf" srcId="{9B5C58DA-BAC7-0C4F-8BD3-7272B1401588}" destId="{303D527C-9835-8B46-A338-CC66B7499B4B}" srcOrd="2" destOrd="0" presId="urn:microsoft.com/office/officeart/2005/8/layout/vList2"/>
    <dgm:cxn modelId="{4F64813D-B2FC-DC4C-A564-E6C6D51C9341}" type="presParOf" srcId="{9B5C58DA-BAC7-0C4F-8BD3-7272B1401588}" destId="{19E5ECCA-C2E1-1E45-A860-028853DF966A}" srcOrd="3" destOrd="0" presId="urn:microsoft.com/office/officeart/2005/8/layout/vList2"/>
    <dgm:cxn modelId="{5D4B34DE-7F77-4A41-89AD-37F1B4132980}" type="presParOf" srcId="{9B5C58DA-BAC7-0C4F-8BD3-7272B1401588}" destId="{7CD45C0C-2D12-0547-BCD1-CD79161F7584}" srcOrd="4" destOrd="0" presId="urn:microsoft.com/office/officeart/2005/8/layout/vList2"/>
    <dgm:cxn modelId="{5FAC00E2-392C-FF4D-BAE2-A54B1AD45985}" type="presParOf" srcId="{9B5C58DA-BAC7-0C4F-8BD3-7272B1401588}" destId="{C972C51A-F6B1-6643-A9F9-B46E41F17FF0}" srcOrd="5" destOrd="0" presId="urn:microsoft.com/office/officeart/2005/8/layout/vList2"/>
    <dgm:cxn modelId="{10E79661-3B3E-3741-8516-1A4FB46A9CB0}" type="presParOf" srcId="{9B5C58DA-BAC7-0C4F-8BD3-7272B1401588}" destId="{AF2E92A5-B39A-EB43-9B0F-1E91ED1C8F5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60BD0581-1C83-498D-9C0D-8385EAF913AD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5116821D-D889-47B6-9E01-F560046266E6}">
      <dgm:prSet/>
      <dgm:spPr/>
      <dgm:t>
        <a:bodyPr/>
        <a:lstStyle/>
        <a:p>
          <a:r>
            <a:rPr lang="it-IT"/>
            <a:t>Se un uomo crede a priori «le donne guidano male»</a:t>
          </a:r>
          <a:endParaRPr lang="en-US"/>
        </a:p>
      </dgm:t>
    </dgm:pt>
    <dgm:pt modelId="{39FE9EBC-629B-4F3F-9956-4602081CD210}" type="parTrans" cxnId="{31554C83-C21C-433D-8B7B-639A4EA75FDA}">
      <dgm:prSet/>
      <dgm:spPr/>
      <dgm:t>
        <a:bodyPr/>
        <a:lstStyle/>
        <a:p>
          <a:endParaRPr lang="en-US"/>
        </a:p>
      </dgm:t>
    </dgm:pt>
    <dgm:pt modelId="{B1DE7AEE-140B-4576-80CE-C85C067AA07A}" type="sibTrans" cxnId="{31554C83-C21C-433D-8B7B-639A4EA75FDA}">
      <dgm:prSet/>
      <dgm:spPr/>
      <dgm:t>
        <a:bodyPr/>
        <a:lstStyle/>
        <a:p>
          <a:endParaRPr lang="en-US"/>
        </a:p>
      </dgm:t>
    </dgm:pt>
    <dgm:pt modelId="{29837945-24CF-488D-9A6A-DD71877724CA}">
      <dgm:prSet/>
      <dgm:spPr/>
      <dgm:t>
        <a:bodyPr/>
        <a:lstStyle/>
        <a:p>
          <a:r>
            <a:rPr lang="it-IT"/>
            <a:t>e qualcuno gli dice: </a:t>
          </a:r>
          <a:endParaRPr lang="en-US"/>
        </a:p>
      </dgm:t>
    </dgm:pt>
    <dgm:pt modelId="{DD2B4968-AB1A-4416-A8C1-A2225D76D7F1}" type="parTrans" cxnId="{A5D0A660-0D41-4546-BC8C-C47039BFDE99}">
      <dgm:prSet/>
      <dgm:spPr/>
      <dgm:t>
        <a:bodyPr/>
        <a:lstStyle/>
        <a:p>
          <a:endParaRPr lang="en-US"/>
        </a:p>
      </dgm:t>
    </dgm:pt>
    <dgm:pt modelId="{120AAD30-68F2-46E7-9128-1CD4022C666E}" type="sibTrans" cxnId="{A5D0A660-0D41-4546-BC8C-C47039BFDE99}">
      <dgm:prSet/>
      <dgm:spPr/>
      <dgm:t>
        <a:bodyPr/>
        <a:lstStyle/>
        <a:p>
          <a:endParaRPr lang="en-US"/>
        </a:p>
      </dgm:t>
    </dgm:pt>
    <dgm:pt modelId="{1704890C-B4C9-4429-9DE3-D27B6745EEC6}">
      <dgm:prSet/>
      <dgm:spPr/>
      <dgm:t>
        <a:bodyPr/>
        <a:lstStyle/>
        <a:p>
          <a:r>
            <a:rPr lang="it-IT"/>
            <a:t>“Le donne sono impulsive, e chi è impulsivo guida male, quindi guidano male!” (sillogismo di tipo AAA)</a:t>
          </a:r>
          <a:endParaRPr lang="en-US"/>
        </a:p>
      </dgm:t>
    </dgm:pt>
    <dgm:pt modelId="{2B7981E4-449A-46B1-8584-B090BA8BB75B}" type="parTrans" cxnId="{898FEE0E-19C3-44AA-988E-B34534AAC414}">
      <dgm:prSet/>
      <dgm:spPr/>
      <dgm:t>
        <a:bodyPr/>
        <a:lstStyle/>
        <a:p>
          <a:endParaRPr lang="en-US"/>
        </a:p>
      </dgm:t>
    </dgm:pt>
    <dgm:pt modelId="{57663490-73AD-45A1-8E21-EB1BDE5C622B}" type="sibTrans" cxnId="{898FEE0E-19C3-44AA-988E-B34534AAC414}">
      <dgm:prSet/>
      <dgm:spPr/>
      <dgm:t>
        <a:bodyPr/>
        <a:lstStyle/>
        <a:p>
          <a:endParaRPr lang="en-US"/>
        </a:p>
      </dgm:t>
    </dgm:pt>
    <dgm:pt modelId="{A5B90FFF-891B-4F1C-9E63-9C5B87714984}">
      <dgm:prSet/>
      <dgm:spPr/>
      <dgm:t>
        <a:bodyPr/>
        <a:lstStyle/>
        <a:p>
          <a:r>
            <a:rPr lang="it-IT"/>
            <a:t>quell’uomo tenderà a reagire con “ben detto!”</a:t>
          </a:r>
          <a:endParaRPr lang="en-US"/>
        </a:p>
      </dgm:t>
    </dgm:pt>
    <dgm:pt modelId="{B8901113-3FEE-459C-BF92-B2A69B98C0F3}" type="parTrans" cxnId="{986DD391-0B47-4105-91E2-B9CC0B8C04BB}">
      <dgm:prSet/>
      <dgm:spPr/>
      <dgm:t>
        <a:bodyPr/>
        <a:lstStyle/>
        <a:p>
          <a:endParaRPr lang="en-US"/>
        </a:p>
      </dgm:t>
    </dgm:pt>
    <dgm:pt modelId="{E74B6178-EEB4-4CD0-9809-357A87F21A82}" type="sibTrans" cxnId="{986DD391-0B47-4105-91E2-B9CC0B8C04BB}">
      <dgm:prSet/>
      <dgm:spPr/>
      <dgm:t>
        <a:bodyPr/>
        <a:lstStyle/>
        <a:p>
          <a:endParaRPr lang="en-US"/>
        </a:p>
      </dgm:t>
    </dgm:pt>
    <dgm:pt modelId="{86FBD82C-9E1C-4CAF-94FC-DB93280A5F97}">
      <dgm:prSet/>
      <dgm:spPr/>
      <dgm:t>
        <a:bodyPr/>
        <a:lstStyle/>
        <a:p>
          <a:r>
            <a:rPr lang="it-IT"/>
            <a:t>nell’accettare il ragionamento quella persona, senza praticamente rendersene conto, sta accettando la verità di due premesse che viste singolarmente avrebbe messo in dubbio: </a:t>
          </a:r>
          <a:endParaRPr lang="en-US"/>
        </a:p>
      </dgm:t>
    </dgm:pt>
    <dgm:pt modelId="{D9D27DCF-B939-4F54-AE5B-EBF9308CEF35}" type="parTrans" cxnId="{3D2F422B-2605-41D9-94D5-76C8B99D2E21}">
      <dgm:prSet/>
      <dgm:spPr/>
      <dgm:t>
        <a:bodyPr/>
        <a:lstStyle/>
        <a:p>
          <a:endParaRPr lang="en-US"/>
        </a:p>
      </dgm:t>
    </dgm:pt>
    <dgm:pt modelId="{1DA01D04-4691-483C-BAF2-250063937EB6}" type="sibTrans" cxnId="{3D2F422B-2605-41D9-94D5-76C8B99D2E21}">
      <dgm:prSet/>
      <dgm:spPr/>
      <dgm:t>
        <a:bodyPr/>
        <a:lstStyle/>
        <a:p>
          <a:endParaRPr lang="en-US"/>
        </a:p>
      </dgm:t>
    </dgm:pt>
    <dgm:pt modelId="{935883E2-0737-4216-992E-E5B28FAA51CC}">
      <dgm:prSet/>
      <dgm:spPr/>
      <dgm:t>
        <a:bodyPr/>
        <a:lstStyle/>
        <a:p>
          <a:r>
            <a:rPr lang="it-IT"/>
            <a:t>“tutte le donne sono impulsive”</a:t>
          </a:r>
          <a:endParaRPr lang="en-US"/>
        </a:p>
      </dgm:t>
    </dgm:pt>
    <dgm:pt modelId="{27806E66-6D79-42D5-847F-D76E88D19C7D}" type="parTrans" cxnId="{FEA765FC-B2DE-4D17-A31A-1495AEA524EF}">
      <dgm:prSet/>
      <dgm:spPr/>
      <dgm:t>
        <a:bodyPr/>
        <a:lstStyle/>
        <a:p>
          <a:endParaRPr lang="en-US"/>
        </a:p>
      </dgm:t>
    </dgm:pt>
    <dgm:pt modelId="{F6235F44-AE68-4B34-A1B3-6CE56DA47544}" type="sibTrans" cxnId="{FEA765FC-B2DE-4D17-A31A-1495AEA524EF}">
      <dgm:prSet/>
      <dgm:spPr/>
      <dgm:t>
        <a:bodyPr/>
        <a:lstStyle/>
        <a:p>
          <a:endParaRPr lang="en-US"/>
        </a:p>
      </dgm:t>
    </dgm:pt>
    <dgm:pt modelId="{F074112A-0358-416B-95E8-3541B18A96B2}">
      <dgm:prSet/>
      <dgm:spPr/>
      <dgm:t>
        <a:bodyPr/>
        <a:lstStyle/>
        <a:p>
          <a:r>
            <a:rPr lang="it-IT"/>
            <a:t>“ tutti gli impulsivi guidano male”</a:t>
          </a:r>
          <a:endParaRPr lang="en-US"/>
        </a:p>
      </dgm:t>
    </dgm:pt>
    <dgm:pt modelId="{77CB25AD-8EA8-42D8-8A2A-F387C17998A8}" type="parTrans" cxnId="{6F9E77FE-E77F-4473-996F-80DE25DEB24C}">
      <dgm:prSet/>
      <dgm:spPr/>
      <dgm:t>
        <a:bodyPr/>
        <a:lstStyle/>
        <a:p>
          <a:endParaRPr lang="en-US"/>
        </a:p>
      </dgm:t>
    </dgm:pt>
    <dgm:pt modelId="{BCB779C9-E714-48DE-8778-0C42AF13952C}" type="sibTrans" cxnId="{6F9E77FE-E77F-4473-996F-80DE25DEB24C}">
      <dgm:prSet/>
      <dgm:spPr/>
      <dgm:t>
        <a:bodyPr/>
        <a:lstStyle/>
        <a:p>
          <a:endParaRPr lang="en-US"/>
        </a:p>
      </dgm:t>
    </dgm:pt>
    <dgm:pt modelId="{35FEBEE1-C0A2-8541-8029-1B94CEF7AD36}" type="pres">
      <dgm:prSet presAssocID="{60BD0581-1C83-498D-9C0D-8385EAF913AD}" presName="vert0" presStyleCnt="0">
        <dgm:presLayoutVars>
          <dgm:dir/>
          <dgm:animOne val="branch"/>
          <dgm:animLvl val="lvl"/>
        </dgm:presLayoutVars>
      </dgm:prSet>
      <dgm:spPr/>
    </dgm:pt>
    <dgm:pt modelId="{E95B832F-60C8-A741-8F00-3336F2241FE5}" type="pres">
      <dgm:prSet presAssocID="{5116821D-D889-47B6-9E01-F560046266E6}" presName="thickLine" presStyleLbl="alignNode1" presStyleIdx="0" presStyleCnt="7"/>
      <dgm:spPr/>
    </dgm:pt>
    <dgm:pt modelId="{BF20BDA5-4B19-4346-9BB9-F381114E84A9}" type="pres">
      <dgm:prSet presAssocID="{5116821D-D889-47B6-9E01-F560046266E6}" presName="horz1" presStyleCnt="0"/>
      <dgm:spPr/>
    </dgm:pt>
    <dgm:pt modelId="{3AC3E2E5-2E7E-C848-8301-B5976CD71542}" type="pres">
      <dgm:prSet presAssocID="{5116821D-D889-47B6-9E01-F560046266E6}" presName="tx1" presStyleLbl="revTx" presStyleIdx="0" presStyleCnt="7"/>
      <dgm:spPr/>
    </dgm:pt>
    <dgm:pt modelId="{5369F507-6953-2D4C-85A5-FCBABFC1CF12}" type="pres">
      <dgm:prSet presAssocID="{5116821D-D889-47B6-9E01-F560046266E6}" presName="vert1" presStyleCnt="0"/>
      <dgm:spPr/>
    </dgm:pt>
    <dgm:pt modelId="{8C7F674E-9C39-1447-A27F-FC5BDDA13E8B}" type="pres">
      <dgm:prSet presAssocID="{29837945-24CF-488D-9A6A-DD71877724CA}" presName="thickLine" presStyleLbl="alignNode1" presStyleIdx="1" presStyleCnt="7"/>
      <dgm:spPr/>
    </dgm:pt>
    <dgm:pt modelId="{45FB1763-1480-6543-8E8B-EE97F2914C88}" type="pres">
      <dgm:prSet presAssocID="{29837945-24CF-488D-9A6A-DD71877724CA}" presName="horz1" presStyleCnt="0"/>
      <dgm:spPr/>
    </dgm:pt>
    <dgm:pt modelId="{5F182F16-CA6C-E646-858B-CB84E0E9D799}" type="pres">
      <dgm:prSet presAssocID="{29837945-24CF-488D-9A6A-DD71877724CA}" presName="tx1" presStyleLbl="revTx" presStyleIdx="1" presStyleCnt="7"/>
      <dgm:spPr/>
    </dgm:pt>
    <dgm:pt modelId="{72214022-1C34-1E49-BEC0-E1ECBC12F171}" type="pres">
      <dgm:prSet presAssocID="{29837945-24CF-488D-9A6A-DD71877724CA}" presName="vert1" presStyleCnt="0"/>
      <dgm:spPr/>
    </dgm:pt>
    <dgm:pt modelId="{F74FD486-53B1-7D49-8CB6-1E9392B3AE36}" type="pres">
      <dgm:prSet presAssocID="{1704890C-B4C9-4429-9DE3-D27B6745EEC6}" presName="thickLine" presStyleLbl="alignNode1" presStyleIdx="2" presStyleCnt="7"/>
      <dgm:spPr/>
    </dgm:pt>
    <dgm:pt modelId="{74CE64DA-F314-8D4F-802B-614F515506DB}" type="pres">
      <dgm:prSet presAssocID="{1704890C-B4C9-4429-9DE3-D27B6745EEC6}" presName="horz1" presStyleCnt="0"/>
      <dgm:spPr/>
    </dgm:pt>
    <dgm:pt modelId="{E6E6926C-FD4C-444E-8E06-D98D6B0DDC40}" type="pres">
      <dgm:prSet presAssocID="{1704890C-B4C9-4429-9DE3-D27B6745EEC6}" presName="tx1" presStyleLbl="revTx" presStyleIdx="2" presStyleCnt="7"/>
      <dgm:spPr/>
    </dgm:pt>
    <dgm:pt modelId="{28516BED-3E9E-5140-93AA-773FCF4EE157}" type="pres">
      <dgm:prSet presAssocID="{1704890C-B4C9-4429-9DE3-D27B6745EEC6}" presName="vert1" presStyleCnt="0"/>
      <dgm:spPr/>
    </dgm:pt>
    <dgm:pt modelId="{A782F16D-6F4E-1C45-ADC4-13630E243A86}" type="pres">
      <dgm:prSet presAssocID="{A5B90FFF-891B-4F1C-9E63-9C5B87714984}" presName="thickLine" presStyleLbl="alignNode1" presStyleIdx="3" presStyleCnt="7"/>
      <dgm:spPr/>
    </dgm:pt>
    <dgm:pt modelId="{FFD3896C-323C-C546-AB6A-5D66751B5229}" type="pres">
      <dgm:prSet presAssocID="{A5B90FFF-891B-4F1C-9E63-9C5B87714984}" presName="horz1" presStyleCnt="0"/>
      <dgm:spPr/>
    </dgm:pt>
    <dgm:pt modelId="{9D4A5879-84E1-744B-857C-BCE800F5056F}" type="pres">
      <dgm:prSet presAssocID="{A5B90FFF-891B-4F1C-9E63-9C5B87714984}" presName="tx1" presStyleLbl="revTx" presStyleIdx="3" presStyleCnt="7"/>
      <dgm:spPr/>
    </dgm:pt>
    <dgm:pt modelId="{C6E450E7-829A-BD44-AD80-FA899BABB42C}" type="pres">
      <dgm:prSet presAssocID="{A5B90FFF-891B-4F1C-9E63-9C5B87714984}" presName="vert1" presStyleCnt="0"/>
      <dgm:spPr/>
    </dgm:pt>
    <dgm:pt modelId="{FAB81CFF-C5E4-CC47-9EAD-1732B8B860E2}" type="pres">
      <dgm:prSet presAssocID="{86FBD82C-9E1C-4CAF-94FC-DB93280A5F97}" presName="thickLine" presStyleLbl="alignNode1" presStyleIdx="4" presStyleCnt="7"/>
      <dgm:spPr/>
    </dgm:pt>
    <dgm:pt modelId="{446E2809-6B89-DF44-835E-F8AC37079FE6}" type="pres">
      <dgm:prSet presAssocID="{86FBD82C-9E1C-4CAF-94FC-DB93280A5F97}" presName="horz1" presStyleCnt="0"/>
      <dgm:spPr/>
    </dgm:pt>
    <dgm:pt modelId="{A406B57E-CB10-CD45-A484-DB24AB96FB91}" type="pres">
      <dgm:prSet presAssocID="{86FBD82C-9E1C-4CAF-94FC-DB93280A5F97}" presName="tx1" presStyleLbl="revTx" presStyleIdx="4" presStyleCnt="7"/>
      <dgm:spPr/>
    </dgm:pt>
    <dgm:pt modelId="{A3215800-46DD-B944-8BDC-44F46401E55E}" type="pres">
      <dgm:prSet presAssocID="{86FBD82C-9E1C-4CAF-94FC-DB93280A5F97}" presName="vert1" presStyleCnt="0"/>
      <dgm:spPr/>
    </dgm:pt>
    <dgm:pt modelId="{D9689D79-7D37-BC4B-B3BB-B4AAF0CE20CC}" type="pres">
      <dgm:prSet presAssocID="{935883E2-0737-4216-992E-E5B28FAA51CC}" presName="thickLine" presStyleLbl="alignNode1" presStyleIdx="5" presStyleCnt="7"/>
      <dgm:spPr/>
    </dgm:pt>
    <dgm:pt modelId="{42EF1145-A610-3D40-9E37-449079B0258B}" type="pres">
      <dgm:prSet presAssocID="{935883E2-0737-4216-992E-E5B28FAA51CC}" presName="horz1" presStyleCnt="0"/>
      <dgm:spPr/>
    </dgm:pt>
    <dgm:pt modelId="{46433A9D-3308-9447-AAFE-286922690E12}" type="pres">
      <dgm:prSet presAssocID="{935883E2-0737-4216-992E-E5B28FAA51CC}" presName="tx1" presStyleLbl="revTx" presStyleIdx="5" presStyleCnt="7"/>
      <dgm:spPr/>
    </dgm:pt>
    <dgm:pt modelId="{65A19C70-C867-9343-ACA6-5B963F5DF294}" type="pres">
      <dgm:prSet presAssocID="{935883E2-0737-4216-992E-E5B28FAA51CC}" presName="vert1" presStyleCnt="0"/>
      <dgm:spPr/>
    </dgm:pt>
    <dgm:pt modelId="{421D8E98-5231-7C48-BBBE-9D7060A101D6}" type="pres">
      <dgm:prSet presAssocID="{F074112A-0358-416B-95E8-3541B18A96B2}" presName="thickLine" presStyleLbl="alignNode1" presStyleIdx="6" presStyleCnt="7"/>
      <dgm:spPr/>
    </dgm:pt>
    <dgm:pt modelId="{87298E87-A960-7347-80F9-780E94343F20}" type="pres">
      <dgm:prSet presAssocID="{F074112A-0358-416B-95E8-3541B18A96B2}" presName="horz1" presStyleCnt="0"/>
      <dgm:spPr/>
    </dgm:pt>
    <dgm:pt modelId="{C0A298C6-D9A6-D04E-BF97-5885BFD8418B}" type="pres">
      <dgm:prSet presAssocID="{F074112A-0358-416B-95E8-3541B18A96B2}" presName="tx1" presStyleLbl="revTx" presStyleIdx="6" presStyleCnt="7"/>
      <dgm:spPr/>
    </dgm:pt>
    <dgm:pt modelId="{3E0C424A-810B-E047-8B4C-71856822441A}" type="pres">
      <dgm:prSet presAssocID="{F074112A-0358-416B-95E8-3541B18A96B2}" presName="vert1" presStyleCnt="0"/>
      <dgm:spPr/>
    </dgm:pt>
  </dgm:ptLst>
  <dgm:cxnLst>
    <dgm:cxn modelId="{D260E60E-C779-924D-8422-2D9B6CD11AAF}" type="presOf" srcId="{5116821D-D889-47B6-9E01-F560046266E6}" destId="{3AC3E2E5-2E7E-C848-8301-B5976CD71542}" srcOrd="0" destOrd="0" presId="urn:microsoft.com/office/officeart/2008/layout/LinedList"/>
    <dgm:cxn modelId="{898FEE0E-19C3-44AA-988E-B34534AAC414}" srcId="{60BD0581-1C83-498D-9C0D-8385EAF913AD}" destId="{1704890C-B4C9-4429-9DE3-D27B6745EEC6}" srcOrd="2" destOrd="0" parTransId="{2B7981E4-449A-46B1-8584-B090BA8BB75B}" sibTransId="{57663490-73AD-45A1-8E21-EB1BDE5C622B}"/>
    <dgm:cxn modelId="{3D2F422B-2605-41D9-94D5-76C8B99D2E21}" srcId="{60BD0581-1C83-498D-9C0D-8385EAF913AD}" destId="{86FBD82C-9E1C-4CAF-94FC-DB93280A5F97}" srcOrd="4" destOrd="0" parTransId="{D9D27DCF-B939-4F54-AE5B-EBF9308CEF35}" sibTransId="{1DA01D04-4691-483C-BAF2-250063937EB6}"/>
    <dgm:cxn modelId="{0A5D8A3B-8462-474C-8A10-C9D524AFEB10}" type="presOf" srcId="{1704890C-B4C9-4429-9DE3-D27B6745EEC6}" destId="{E6E6926C-FD4C-444E-8E06-D98D6B0DDC40}" srcOrd="0" destOrd="0" presId="urn:microsoft.com/office/officeart/2008/layout/LinedList"/>
    <dgm:cxn modelId="{819A113D-3071-B043-B808-DA7578EE9B30}" type="presOf" srcId="{29837945-24CF-488D-9A6A-DD71877724CA}" destId="{5F182F16-CA6C-E646-858B-CB84E0E9D799}" srcOrd="0" destOrd="0" presId="urn:microsoft.com/office/officeart/2008/layout/LinedList"/>
    <dgm:cxn modelId="{E791DB4C-3517-AB46-8051-6FC68134390E}" type="presOf" srcId="{F074112A-0358-416B-95E8-3541B18A96B2}" destId="{C0A298C6-D9A6-D04E-BF97-5885BFD8418B}" srcOrd="0" destOrd="0" presId="urn:microsoft.com/office/officeart/2008/layout/LinedList"/>
    <dgm:cxn modelId="{A5D0A660-0D41-4546-BC8C-C47039BFDE99}" srcId="{60BD0581-1C83-498D-9C0D-8385EAF913AD}" destId="{29837945-24CF-488D-9A6A-DD71877724CA}" srcOrd="1" destOrd="0" parTransId="{DD2B4968-AB1A-4416-A8C1-A2225D76D7F1}" sibTransId="{120AAD30-68F2-46E7-9128-1CD4022C666E}"/>
    <dgm:cxn modelId="{31554C83-C21C-433D-8B7B-639A4EA75FDA}" srcId="{60BD0581-1C83-498D-9C0D-8385EAF913AD}" destId="{5116821D-D889-47B6-9E01-F560046266E6}" srcOrd="0" destOrd="0" parTransId="{39FE9EBC-629B-4F3F-9956-4602081CD210}" sibTransId="{B1DE7AEE-140B-4576-80CE-C85C067AA07A}"/>
    <dgm:cxn modelId="{35B2E785-077D-8C4A-94FF-C8550247339C}" type="presOf" srcId="{935883E2-0737-4216-992E-E5B28FAA51CC}" destId="{46433A9D-3308-9447-AAFE-286922690E12}" srcOrd="0" destOrd="0" presId="urn:microsoft.com/office/officeart/2008/layout/LinedList"/>
    <dgm:cxn modelId="{A57E0B8D-054E-3D4D-8DE0-1775BEE293EE}" type="presOf" srcId="{60BD0581-1C83-498D-9C0D-8385EAF913AD}" destId="{35FEBEE1-C0A2-8541-8029-1B94CEF7AD36}" srcOrd="0" destOrd="0" presId="urn:microsoft.com/office/officeart/2008/layout/LinedList"/>
    <dgm:cxn modelId="{986DD391-0B47-4105-91E2-B9CC0B8C04BB}" srcId="{60BD0581-1C83-498D-9C0D-8385EAF913AD}" destId="{A5B90FFF-891B-4F1C-9E63-9C5B87714984}" srcOrd="3" destOrd="0" parTransId="{B8901113-3FEE-459C-BF92-B2A69B98C0F3}" sibTransId="{E74B6178-EEB4-4CD0-9809-357A87F21A82}"/>
    <dgm:cxn modelId="{2E69449C-F9B7-914B-9387-0729F51B019D}" type="presOf" srcId="{A5B90FFF-891B-4F1C-9E63-9C5B87714984}" destId="{9D4A5879-84E1-744B-857C-BCE800F5056F}" srcOrd="0" destOrd="0" presId="urn:microsoft.com/office/officeart/2008/layout/LinedList"/>
    <dgm:cxn modelId="{A9747CB2-58F7-344B-B9BE-001E819A1F31}" type="presOf" srcId="{86FBD82C-9E1C-4CAF-94FC-DB93280A5F97}" destId="{A406B57E-CB10-CD45-A484-DB24AB96FB91}" srcOrd="0" destOrd="0" presId="urn:microsoft.com/office/officeart/2008/layout/LinedList"/>
    <dgm:cxn modelId="{FEA765FC-B2DE-4D17-A31A-1495AEA524EF}" srcId="{60BD0581-1C83-498D-9C0D-8385EAF913AD}" destId="{935883E2-0737-4216-992E-E5B28FAA51CC}" srcOrd="5" destOrd="0" parTransId="{27806E66-6D79-42D5-847F-D76E88D19C7D}" sibTransId="{F6235F44-AE68-4B34-A1B3-6CE56DA47544}"/>
    <dgm:cxn modelId="{6F9E77FE-E77F-4473-996F-80DE25DEB24C}" srcId="{60BD0581-1C83-498D-9C0D-8385EAF913AD}" destId="{F074112A-0358-416B-95E8-3541B18A96B2}" srcOrd="6" destOrd="0" parTransId="{77CB25AD-8EA8-42D8-8A2A-F387C17998A8}" sibTransId="{BCB779C9-E714-48DE-8778-0C42AF13952C}"/>
    <dgm:cxn modelId="{A4AABAE3-F047-154B-B52C-2909E00456F7}" type="presParOf" srcId="{35FEBEE1-C0A2-8541-8029-1B94CEF7AD36}" destId="{E95B832F-60C8-A741-8F00-3336F2241FE5}" srcOrd="0" destOrd="0" presId="urn:microsoft.com/office/officeart/2008/layout/LinedList"/>
    <dgm:cxn modelId="{3FB3EDB4-7E9A-BE47-8DC1-80F0C50C2711}" type="presParOf" srcId="{35FEBEE1-C0A2-8541-8029-1B94CEF7AD36}" destId="{BF20BDA5-4B19-4346-9BB9-F381114E84A9}" srcOrd="1" destOrd="0" presId="urn:microsoft.com/office/officeart/2008/layout/LinedList"/>
    <dgm:cxn modelId="{C6695072-C0B0-EB4D-BF11-9C409CFFDD03}" type="presParOf" srcId="{BF20BDA5-4B19-4346-9BB9-F381114E84A9}" destId="{3AC3E2E5-2E7E-C848-8301-B5976CD71542}" srcOrd="0" destOrd="0" presId="urn:microsoft.com/office/officeart/2008/layout/LinedList"/>
    <dgm:cxn modelId="{01E85A7A-320A-9346-B29B-A3DED40DFC99}" type="presParOf" srcId="{BF20BDA5-4B19-4346-9BB9-F381114E84A9}" destId="{5369F507-6953-2D4C-85A5-FCBABFC1CF12}" srcOrd="1" destOrd="0" presId="urn:microsoft.com/office/officeart/2008/layout/LinedList"/>
    <dgm:cxn modelId="{391C765B-3EE7-CB44-A5E6-D783794A60FD}" type="presParOf" srcId="{35FEBEE1-C0A2-8541-8029-1B94CEF7AD36}" destId="{8C7F674E-9C39-1447-A27F-FC5BDDA13E8B}" srcOrd="2" destOrd="0" presId="urn:microsoft.com/office/officeart/2008/layout/LinedList"/>
    <dgm:cxn modelId="{04AA6ADF-5BFC-714D-B424-E1B5F1E073A3}" type="presParOf" srcId="{35FEBEE1-C0A2-8541-8029-1B94CEF7AD36}" destId="{45FB1763-1480-6543-8E8B-EE97F2914C88}" srcOrd="3" destOrd="0" presId="urn:microsoft.com/office/officeart/2008/layout/LinedList"/>
    <dgm:cxn modelId="{85F99ECE-FA09-2443-A952-71FAB322D4FF}" type="presParOf" srcId="{45FB1763-1480-6543-8E8B-EE97F2914C88}" destId="{5F182F16-CA6C-E646-858B-CB84E0E9D799}" srcOrd="0" destOrd="0" presId="urn:microsoft.com/office/officeart/2008/layout/LinedList"/>
    <dgm:cxn modelId="{30E3D70B-D77A-E540-8E3B-27D1ECBAA12A}" type="presParOf" srcId="{45FB1763-1480-6543-8E8B-EE97F2914C88}" destId="{72214022-1C34-1E49-BEC0-E1ECBC12F171}" srcOrd="1" destOrd="0" presId="urn:microsoft.com/office/officeart/2008/layout/LinedList"/>
    <dgm:cxn modelId="{7A185D29-2740-284C-B0C9-C1BB3F9C762A}" type="presParOf" srcId="{35FEBEE1-C0A2-8541-8029-1B94CEF7AD36}" destId="{F74FD486-53B1-7D49-8CB6-1E9392B3AE36}" srcOrd="4" destOrd="0" presId="urn:microsoft.com/office/officeart/2008/layout/LinedList"/>
    <dgm:cxn modelId="{C35C5E33-2871-B345-80CF-99B9901FB602}" type="presParOf" srcId="{35FEBEE1-C0A2-8541-8029-1B94CEF7AD36}" destId="{74CE64DA-F314-8D4F-802B-614F515506DB}" srcOrd="5" destOrd="0" presId="urn:microsoft.com/office/officeart/2008/layout/LinedList"/>
    <dgm:cxn modelId="{6F51F7EE-3773-5947-9550-DA78E702549D}" type="presParOf" srcId="{74CE64DA-F314-8D4F-802B-614F515506DB}" destId="{E6E6926C-FD4C-444E-8E06-D98D6B0DDC40}" srcOrd="0" destOrd="0" presId="urn:microsoft.com/office/officeart/2008/layout/LinedList"/>
    <dgm:cxn modelId="{B8D404DF-6B5F-234A-A4F1-D298D71A995D}" type="presParOf" srcId="{74CE64DA-F314-8D4F-802B-614F515506DB}" destId="{28516BED-3E9E-5140-93AA-773FCF4EE157}" srcOrd="1" destOrd="0" presId="urn:microsoft.com/office/officeart/2008/layout/LinedList"/>
    <dgm:cxn modelId="{7A1AC99C-5E77-AC43-BA57-9F10F87F2073}" type="presParOf" srcId="{35FEBEE1-C0A2-8541-8029-1B94CEF7AD36}" destId="{A782F16D-6F4E-1C45-ADC4-13630E243A86}" srcOrd="6" destOrd="0" presId="urn:microsoft.com/office/officeart/2008/layout/LinedList"/>
    <dgm:cxn modelId="{1C45E9D6-B02C-2A48-BD52-5BAB22867B61}" type="presParOf" srcId="{35FEBEE1-C0A2-8541-8029-1B94CEF7AD36}" destId="{FFD3896C-323C-C546-AB6A-5D66751B5229}" srcOrd="7" destOrd="0" presId="urn:microsoft.com/office/officeart/2008/layout/LinedList"/>
    <dgm:cxn modelId="{41F536F3-C8AF-1B48-A637-50A98F86C556}" type="presParOf" srcId="{FFD3896C-323C-C546-AB6A-5D66751B5229}" destId="{9D4A5879-84E1-744B-857C-BCE800F5056F}" srcOrd="0" destOrd="0" presId="urn:microsoft.com/office/officeart/2008/layout/LinedList"/>
    <dgm:cxn modelId="{DE3A8152-FD5A-FD49-8D8F-8BDEDD2FA600}" type="presParOf" srcId="{FFD3896C-323C-C546-AB6A-5D66751B5229}" destId="{C6E450E7-829A-BD44-AD80-FA899BABB42C}" srcOrd="1" destOrd="0" presId="urn:microsoft.com/office/officeart/2008/layout/LinedList"/>
    <dgm:cxn modelId="{5FB2DDF3-3AC7-5043-9C80-C8E567D4BAB7}" type="presParOf" srcId="{35FEBEE1-C0A2-8541-8029-1B94CEF7AD36}" destId="{FAB81CFF-C5E4-CC47-9EAD-1732B8B860E2}" srcOrd="8" destOrd="0" presId="urn:microsoft.com/office/officeart/2008/layout/LinedList"/>
    <dgm:cxn modelId="{2EC589F4-E73F-B049-9C59-90048B201195}" type="presParOf" srcId="{35FEBEE1-C0A2-8541-8029-1B94CEF7AD36}" destId="{446E2809-6B89-DF44-835E-F8AC37079FE6}" srcOrd="9" destOrd="0" presId="urn:microsoft.com/office/officeart/2008/layout/LinedList"/>
    <dgm:cxn modelId="{C295C228-827C-2142-9BDE-2B62EB417753}" type="presParOf" srcId="{446E2809-6B89-DF44-835E-F8AC37079FE6}" destId="{A406B57E-CB10-CD45-A484-DB24AB96FB91}" srcOrd="0" destOrd="0" presId="urn:microsoft.com/office/officeart/2008/layout/LinedList"/>
    <dgm:cxn modelId="{18A84446-3639-3B47-B846-37E7EE74CB9E}" type="presParOf" srcId="{446E2809-6B89-DF44-835E-F8AC37079FE6}" destId="{A3215800-46DD-B944-8BDC-44F46401E55E}" srcOrd="1" destOrd="0" presId="urn:microsoft.com/office/officeart/2008/layout/LinedList"/>
    <dgm:cxn modelId="{1F483292-07A3-6A42-9660-626CC9FCFC20}" type="presParOf" srcId="{35FEBEE1-C0A2-8541-8029-1B94CEF7AD36}" destId="{D9689D79-7D37-BC4B-B3BB-B4AAF0CE20CC}" srcOrd="10" destOrd="0" presId="urn:microsoft.com/office/officeart/2008/layout/LinedList"/>
    <dgm:cxn modelId="{58265B28-822E-6145-83AB-B08AD991CF38}" type="presParOf" srcId="{35FEBEE1-C0A2-8541-8029-1B94CEF7AD36}" destId="{42EF1145-A610-3D40-9E37-449079B0258B}" srcOrd="11" destOrd="0" presId="urn:microsoft.com/office/officeart/2008/layout/LinedList"/>
    <dgm:cxn modelId="{FD91176B-1C50-2148-AE70-3A3C69FD1090}" type="presParOf" srcId="{42EF1145-A610-3D40-9E37-449079B0258B}" destId="{46433A9D-3308-9447-AAFE-286922690E12}" srcOrd="0" destOrd="0" presId="urn:microsoft.com/office/officeart/2008/layout/LinedList"/>
    <dgm:cxn modelId="{5B67507E-BB5D-0047-B9B3-7D77B5D58D87}" type="presParOf" srcId="{42EF1145-A610-3D40-9E37-449079B0258B}" destId="{65A19C70-C867-9343-ACA6-5B963F5DF294}" srcOrd="1" destOrd="0" presId="urn:microsoft.com/office/officeart/2008/layout/LinedList"/>
    <dgm:cxn modelId="{FC8740FE-5426-CA48-91CE-B08C04F169E0}" type="presParOf" srcId="{35FEBEE1-C0A2-8541-8029-1B94CEF7AD36}" destId="{421D8E98-5231-7C48-BBBE-9D7060A101D6}" srcOrd="12" destOrd="0" presId="urn:microsoft.com/office/officeart/2008/layout/LinedList"/>
    <dgm:cxn modelId="{A0CD7A3A-E78E-3741-9389-D32E23B485D1}" type="presParOf" srcId="{35FEBEE1-C0A2-8541-8029-1B94CEF7AD36}" destId="{87298E87-A960-7347-80F9-780E94343F20}" srcOrd="13" destOrd="0" presId="urn:microsoft.com/office/officeart/2008/layout/LinedList"/>
    <dgm:cxn modelId="{3EED64BD-AB7B-A240-950F-C2D70B428A1B}" type="presParOf" srcId="{87298E87-A960-7347-80F9-780E94343F20}" destId="{C0A298C6-D9A6-D04E-BF97-5885BFD8418B}" srcOrd="0" destOrd="0" presId="urn:microsoft.com/office/officeart/2008/layout/LinedList"/>
    <dgm:cxn modelId="{8FFB50C7-E6B0-7D48-BB7C-56BAE393F438}" type="presParOf" srcId="{87298E87-A960-7347-80F9-780E94343F20}" destId="{3E0C424A-810B-E047-8B4C-71856822441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6AA9F0E2-C45A-4621-BC7F-27CDB7E9419C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0DA46A2-C1F1-4048-ABBF-DF3F503CA6A8}">
      <dgm:prSet/>
      <dgm:spPr/>
      <dgm:t>
        <a:bodyPr/>
        <a:lstStyle/>
        <a:p>
          <a:r>
            <a:rPr lang="it-IT"/>
            <a:t>se una persona è già convinta che l’immigrazione clandestinadebba essere controllata, e le viene detto: </a:t>
          </a:r>
          <a:endParaRPr lang="en-US"/>
        </a:p>
      </dgm:t>
    </dgm:pt>
    <dgm:pt modelId="{2FDBA230-D254-4541-B511-43BFF0486D51}" type="parTrans" cxnId="{A76A4C88-6BD2-44E5-8245-87FB0CBE6660}">
      <dgm:prSet/>
      <dgm:spPr/>
      <dgm:t>
        <a:bodyPr/>
        <a:lstStyle/>
        <a:p>
          <a:endParaRPr lang="en-US"/>
        </a:p>
      </dgm:t>
    </dgm:pt>
    <dgm:pt modelId="{BA98DFBC-67FA-4786-8CB6-344F9A4121A5}" type="sibTrans" cxnId="{A76A4C88-6BD2-44E5-8245-87FB0CBE6660}">
      <dgm:prSet/>
      <dgm:spPr/>
      <dgm:t>
        <a:bodyPr/>
        <a:lstStyle/>
        <a:p>
          <a:endParaRPr lang="en-US"/>
        </a:p>
      </dgm:t>
    </dgm:pt>
    <dgm:pt modelId="{108B7B5A-D31A-4EDF-A893-C2DE7E4ACFED}">
      <dgm:prSet/>
      <dgm:spPr/>
      <dgm:t>
        <a:bodyPr/>
        <a:lstStyle/>
        <a:p>
          <a:r>
            <a:rPr lang="it-IT"/>
            <a:t>"i clandestini fanno un sacco di figli, non possono lavorare, ma devono pur sfamare i loro figli, cosa faranno se non delinquere? Controlliamo l’immigrazione clandestina!»</a:t>
          </a:r>
          <a:endParaRPr lang="en-US"/>
        </a:p>
      </dgm:t>
    </dgm:pt>
    <dgm:pt modelId="{E683D0F0-4A5E-48DB-A885-B4408FBF0D03}" type="parTrans" cxnId="{67F9E84D-2F71-4FC5-BBD0-83DAD7429A65}">
      <dgm:prSet/>
      <dgm:spPr/>
      <dgm:t>
        <a:bodyPr/>
        <a:lstStyle/>
        <a:p>
          <a:endParaRPr lang="en-US"/>
        </a:p>
      </dgm:t>
    </dgm:pt>
    <dgm:pt modelId="{206683CF-DFEC-4330-8C54-0404D776B0FA}" type="sibTrans" cxnId="{67F9E84D-2F71-4FC5-BBD0-83DAD7429A65}">
      <dgm:prSet/>
      <dgm:spPr/>
      <dgm:t>
        <a:bodyPr/>
        <a:lstStyle/>
        <a:p>
          <a:endParaRPr lang="en-US"/>
        </a:p>
      </dgm:t>
    </dgm:pt>
    <dgm:pt modelId="{25B2721E-8DF0-4F1E-AA66-10B9FC19C890}">
      <dgm:prSet/>
      <dgm:spPr/>
      <dgm:t>
        <a:bodyPr/>
        <a:lstStyle/>
        <a:p>
          <a:r>
            <a:rPr lang="it-IT"/>
            <a:t>quella persona, nell’accettare il ragionamento solo perché </a:t>
          </a:r>
          <a:r>
            <a:rPr lang="it-IT" i="1"/>
            <a:t>crede</a:t>
          </a:r>
          <a:r>
            <a:rPr lang="it-IT"/>
            <a:t> nella conclusione, tenderà anche ad accettare come vere premesse che altrimenti avrebbe probabilmente messo in dubbio: </a:t>
          </a:r>
          <a:endParaRPr lang="en-US"/>
        </a:p>
      </dgm:t>
    </dgm:pt>
    <dgm:pt modelId="{44705C41-787A-4A6C-92AE-8AAE5E61D088}" type="parTrans" cxnId="{5DD3A62A-CD43-48EA-B080-3FC30D30ED20}">
      <dgm:prSet/>
      <dgm:spPr/>
      <dgm:t>
        <a:bodyPr/>
        <a:lstStyle/>
        <a:p>
          <a:endParaRPr lang="en-US"/>
        </a:p>
      </dgm:t>
    </dgm:pt>
    <dgm:pt modelId="{8D989055-CD3D-44BA-9CD7-B6F1674146AA}" type="sibTrans" cxnId="{5DD3A62A-CD43-48EA-B080-3FC30D30ED20}">
      <dgm:prSet/>
      <dgm:spPr/>
      <dgm:t>
        <a:bodyPr/>
        <a:lstStyle/>
        <a:p>
          <a:endParaRPr lang="en-US"/>
        </a:p>
      </dgm:t>
    </dgm:pt>
    <dgm:pt modelId="{6E28D503-4071-4DB0-A280-056979BB600E}">
      <dgm:prSet/>
      <dgm:spPr/>
      <dgm:t>
        <a:bodyPr/>
        <a:lstStyle/>
        <a:p>
          <a:r>
            <a:rPr lang="it-IT"/>
            <a:t>“Tutti i clandestini fanno molti figli”</a:t>
          </a:r>
          <a:endParaRPr lang="en-US"/>
        </a:p>
      </dgm:t>
    </dgm:pt>
    <dgm:pt modelId="{D2136A1B-1630-45F2-AF10-29A6856E0270}" type="parTrans" cxnId="{E444BAF5-2175-4E49-8A15-B5F13D774747}">
      <dgm:prSet/>
      <dgm:spPr/>
      <dgm:t>
        <a:bodyPr/>
        <a:lstStyle/>
        <a:p>
          <a:endParaRPr lang="en-US"/>
        </a:p>
      </dgm:t>
    </dgm:pt>
    <dgm:pt modelId="{97FBA9C3-414C-4D42-96BF-3CBCA4E324D0}" type="sibTrans" cxnId="{E444BAF5-2175-4E49-8A15-B5F13D774747}">
      <dgm:prSet/>
      <dgm:spPr/>
      <dgm:t>
        <a:bodyPr/>
        <a:lstStyle/>
        <a:p>
          <a:endParaRPr lang="en-US"/>
        </a:p>
      </dgm:t>
    </dgm:pt>
    <dgm:pt modelId="{CD129737-E23D-4A66-B777-65FCA06E146B}">
      <dgm:prSet/>
      <dgm:spPr/>
      <dgm:t>
        <a:bodyPr/>
        <a:lstStyle/>
        <a:p>
          <a:r>
            <a:rPr lang="it-IT"/>
            <a:t>“Nessun clandestino può lavorare”</a:t>
          </a:r>
          <a:endParaRPr lang="en-US"/>
        </a:p>
      </dgm:t>
    </dgm:pt>
    <dgm:pt modelId="{C7CD28F5-D211-4B08-9350-5EBB12F0690E}" type="parTrans" cxnId="{981102CC-9AEB-4C2E-AAE6-0F958993F796}">
      <dgm:prSet/>
      <dgm:spPr/>
      <dgm:t>
        <a:bodyPr/>
        <a:lstStyle/>
        <a:p>
          <a:endParaRPr lang="en-US"/>
        </a:p>
      </dgm:t>
    </dgm:pt>
    <dgm:pt modelId="{AC7EA877-3DAF-47DD-8F5A-FEE1FA3AA638}" type="sibTrans" cxnId="{981102CC-9AEB-4C2E-AAE6-0F958993F796}">
      <dgm:prSet/>
      <dgm:spPr/>
      <dgm:t>
        <a:bodyPr/>
        <a:lstStyle/>
        <a:p>
          <a:endParaRPr lang="en-US"/>
        </a:p>
      </dgm:t>
    </dgm:pt>
    <dgm:pt modelId="{C7EAA162-CB01-4B9D-9A04-BDAD598F8776}">
      <dgm:prSet/>
      <dgm:spPr/>
      <dgm:t>
        <a:bodyPr/>
        <a:lstStyle/>
        <a:p>
          <a:r>
            <a:rPr lang="it-IT"/>
            <a:t>“Tutti quelli che devono sfamare molti figli e non possono lavorare delinquono”</a:t>
          </a:r>
          <a:endParaRPr lang="en-US"/>
        </a:p>
      </dgm:t>
    </dgm:pt>
    <dgm:pt modelId="{76D82F33-09B7-48CA-AEC1-3FA0CF105965}" type="parTrans" cxnId="{0BF2CEBF-F1FA-4009-9E66-964847F81AFF}">
      <dgm:prSet/>
      <dgm:spPr/>
      <dgm:t>
        <a:bodyPr/>
        <a:lstStyle/>
        <a:p>
          <a:endParaRPr lang="en-US"/>
        </a:p>
      </dgm:t>
    </dgm:pt>
    <dgm:pt modelId="{DD7EED8C-377F-4D87-B5E6-D5055B1ACA94}" type="sibTrans" cxnId="{0BF2CEBF-F1FA-4009-9E66-964847F81AFF}">
      <dgm:prSet/>
      <dgm:spPr/>
      <dgm:t>
        <a:bodyPr/>
        <a:lstStyle/>
        <a:p>
          <a:endParaRPr lang="en-US"/>
        </a:p>
      </dgm:t>
    </dgm:pt>
    <dgm:pt modelId="{E786698F-44B6-7347-AEAC-96195D6A5589}" type="pres">
      <dgm:prSet presAssocID="{6AA9F0E2-C45A-4621-BC7F-27CDB7E9419C}" presName="vert0" presStyleCnt="0">
        <dgm:presLayoutVars>
          <dgm:dir/>
          <dgm:animOne val="branch"/>
          <dgm:animLvl val="lvl"/>
        </dgm:presLayoutVars>
      </dgm:prSet>
      <dgm:spPr/>
    </dgm:pt>
    <dgm:pt modelId="{E6C463E8-7AB7-CE43-BB01-AD918A07ADEB}" type="pres">
      <dgm:prSet presAssocID="{20DA46A2-C1F1-4048-ABBF-DF3F503CA6A8}" presName="thickLine" presStyleLbl="alignNode1" presStyleIdx="0" presStyleCnt="6"/>
      <dgm:spPr/>
    </dgm:pt>
    <dgm:pt modelId="{3B1046EA-5561-B04C-A31A-6C0DB2C4D778}" type="pres">
      <dgm:prSet presAssocID="{20DA46A2-C1F1-4048-ABBF-DF3F503CA6A8}" presName="horz1" presStyleCnt="0"/>
      <dgm:spPr/>
    </dgm:pt>
    <dgm:pt modelId="{0E6632F9-DAF6-F441-A591-8BC347C2C6F2}" type="pres">
      <dgm:prSet presAssocID="{20DA46A2-C1F1-4048-ABBF-DF3F503CA6A8}" presName="tx1" presStyleLbl="revTx" presStyleIdx="0" presStyleCnt="6"/>
      <dgm:spPr/>
    </dgm:pt>
    <dgm:pt modelId="{E9B9AA13-8827-234C-B835-A2A078AAA5B0}" type="pres">
      <dgm:prSet presAssocID="{20DA46A2-C1F1-4048-ABBF-DF3F503CA6A8}" presName="vert1" presStyleCnt="0"/>
      <dgm:spPr/>
    </dgm:pt>
    <dgm:pt modelId="{BCE6FB14-B822-0040-A10D-EC4ABDE26B10}" type="pres">
      <dgm:prSet presAssocID="{108B7B5A-D31A-4EDF-A893-C2DE7E4ACFED}" presName="thickLine" presStyleLbl="alignNode1" presStyleIdx="1" presStyleCnt="6"/>
      <dgm:spPr/>
    </dgm:pt>
    <dgm:pt modelId="{1A8A6B18-885A-6D4B-A996-C1321B39FFCE}" type="pres">
      <dgm:prSet presAssocID="{108B7B5A-D31A-4EDF-A893-C2DE7E4ACFED}" presName="horz1" presStyleCnt="0"/>
      <dgm:spPr/>
    </dgm:pt>
    <dgm:pt modelId="{5D9FD011-8E62-0343-8481-29C7C99B1F11}" type="pres">
      <dgm:prSet presAssocID="{108B7B5A-D31A-4EDF-A893-C2DE7E4ACFED}" presName="tx1" presStyleLbl="revTx" presStyleIdx="1" presStyleCnt="6"/>
      <dgm:spPr/>
    </dgm:pt>
    <dgm:pt modelId="{2AE1A325-198B-AC46-8936-2F3A420D8A34}" type="pres">
      <dgm:prSet presAssocID="{108B7B5A-D31A-4EDF-A893-C2DE7E4ACFED}" presName="vert1" presStyleCnt="0"/>
      <dgm:spPr/>
    </dgm:pt>
    <dgm:pt modelId="{77BD8E61-DE8E-F749-AF9F-9DE17B28FD48}" type="pres">
      <dgm:prSet presAssocID="{25B2721E-8DF0-4F1E-AA66-10B9FC19C890}" presName="thickLine" presStyleLbl="alignNode1" presStyleIdx="2" presStyleCnt="6"/>
      <dgm:spPr/>
    </dgm:pt>
    <dgm:pt modelId="{8BDA11D6-C202-4C4D-B05F-48FD868B1E24}" type="pres">
      <dgm:prSet presAssocID="{25B2721E-8DF0-4F1E-AA66-10B9FC19C890}" presName="horz1" presStyleCnt="0"/>
      <dgm:spPr/>
    </dgm:pt>
    <dgm:pt modelId="{D55124D7-1DA7-8147-AE91-9B1425F144E0}" type="pres">
      <dgm:prSet presAssocID="{25B2721E-8DF0-4F1E-AA66-10B9FC19C890}" presName="tx1" presStyleLbl="revTx" presStyleIdx="2" presStyleCnt="6"/>
      <dgm:spPr/>
    </dgm:pt>
    <dgm:pt modelId="{ECFC5523-EBDC-8748-AFE7-AC3287FA787F}" type="pres">
      <dgm:prSet presAssocID="{25B2721E-8DF0-4F1E-AA66-10B9FC19C890}" presName="vert1" presStyleCnt="0"/>
      <dgm:spPr/>
    </dgm:pt>
    <dgm:pt modelId="{ABCDFBBA-E21F-3349-AE97-EE78A348A3FD}" type="pres">
      <dgm:prSet presAssocID="{6E28D503-4071-4DB0-A280-056979BB600E}" presName="thickLine" presStyleLbl="alignNode1" presStyleIdx="3" presStyleCnt="6"/>
      <dgm:spPr/>
    </dgm:pt>
    <dgm:pt modelId="{2CEC7211-F717-8F40-9AA2-F057DDC45861}" type="pres">
      <dgm:prSet presAssocID="{6E28D503-4071-4DB0-A280-056979BB600E}" presName="horz1" presStyleCnt="0"/>
      <dgm:spPr/>
    </dgm:pt>
    <dgm:pt modelId="{FC7F46C8-5CDC-E744-BE79-5608381D11F4}" type="pres">
      <dgm:prSet presAssocID="{6E28D503-4071-4DB0-A280-056979BB600E}" presName="tx1" presStyleLbl="revTx" presStyleIdx="3" presStyleCnt="6"/>
      <dgm:spPr/>
    </dgm:pt>
    <dgm:pt modelId="{FBA20980-F2D4-6D41-AD8D-909657227B5F}" type="pres">
      <dgm:prSet presAssocID="{6E28D503-4071-4DB0-A280-056979BB600E}" presName="vert1" presStyleCnt="0"/>
      <dgm:spPr/>
    </dgm:pt>
    <dgm:pt modelId="{FE766A52-7FFB-F74C-8583-6BF25249AAD3}" type="pres">
      <dgm:prSet presAssocID="{CD129737-E23D-4A66-B777-65FCA06E146B}" presName="thickLine" presStyleLbl="alignNode1" presStyleIdx="4" presStyleCnt="6"/>
      <dgm:spPr/>
    </dgm:pt>
    <dgm:pt modelId="{325E51DC-839E-7B42-97CB-6E167B1F7142}" type="pres">
      <dgm:prSet presAssocID="{CD129737-E23D-4A66-B777-65FCA06E146B}" presName="horz1" presStyleCnt="0"/>
      <dgm:spPr/>
    </dgm:pt>
    <dgm:pt modelId="{A2E2A51A-D653-674A-AC98-D214B8ABEB92}" type="pres">
      <dgm:prSet presAssocID="{CD129737-E23D-4A66-B777-65FCA06E146B}" presName="tx1" presStyleLbl="revTx" presStyleIdx="4" presStyleCnt="6"/>
      <dgm:spPr/>
    </dgm:pt>
    <dgm:pt modelId="{1D31701E-9DCA-C94E-8168-61A08BF0A612}" type="pres">
      <dgm:prSet presAssocID="{CD129737-E23D-4A66-B777-65FCA06E146B}" presName="vert1" presStyleCnt="0"/>
      <dgm:spPr/>
    </dgm:pt>
    <dgm:pt modelId="{C435B939-75E7-A54D-99FE-D180C81266B0}" type="pres">
      <dgm:prSet presAssocID="{C7EAA162-CB01-4B9D-9A04-BDAD598F8776}" presName="thickLine" presStyleLbl="alignNode1" presStyleIdx="5" presStyleCnt="6"/>
      <dgm:spPr/>
    </dgm:pt>
    <dgm:pt modelId="{C15A467C-C5D1-7243-BD16-11E0953A1A6F}" type="pres">
      <dgm:prSet presAssocID="{C7EAA162-CB01-4B9D-9A04-BDAD598F8776}" presName="horz1" presStyleCnt="0"/>
      <dgm:spPr/>
    </dgm:pt>
    <dgm:pt modelId="{7D7DBAF0-07E0-F84A-B392-AE23852B6F98}" type="pres">
      <dgm:prSet presAssocID="{C7EAA162-CB01-4B9D-9A04-BDAD598F8776}" presName="tx1" presStyleLbl="revTx" presStyleIdx="5" presStyleCnt="6"/>
      <dgm:spPr/>
    </dgm:pt>
    <dgm:pt modelId="{13E5B66C-9670-3B49-BFDE-0D0F7483D131}" type="pres">
      <dgm:prSet presAssocID="{C7EAA162-CB01-4B9D-9A04-BDAD598F8776}" presName="vert1" presStyleCnt="0"/>
      <dgm:spPr/>
    </dgm:pt>
  </dgm:ptLst>
  <dgm:cxnLst>
    <dgm:cxn modelId="{D4EB2822-2132-304E-8DF2-A7DF4C0828DB}" type="presOf" srcId="{25B2721E-8DF0-4F1E-AA66-10B9FC19C890}" destId="{D55124D7-1DA7-8147-AE91-9B1425F144E0}" srcOrd="0" destOrd="0" presId="urn:microsoft.com/office/officeart/2008/layout/LinedList"/>
    <dgm:cxn modelId="{5DD3A62A-CD43-48EA-B080-3FC30D30ED20}" srcId="{6AA9F0E2-C45A-4621-BC7F-27CDB7E9419C}" destId="{25B2721E-8DF0-4F1E-AA66-10B9FC19C890}" srcOrd="2" destOrd="0" parTransId="{44705C41-787A-4A6C-92AE-8AAE5E61D088}" sibTransId="{8D989055-CD3D-44BA-9CD7-B6F1674146AA}"/>
    <dgm:cxn modelId="{B19DF94A-2B5A-5D42-BCDD-CCC6A89473C2}" type="presOf" srcId="{C7EAA162-CB01-4B9D-9A04-BDAD598F8776}" destId="{7D7DBAF0-07E0-F84A-B392-AE23852B6F98}" srcOrd="0" destOrd="0" presId="urn:microsoft.com/office/officeart/2008/layout/LinedList"/>
    <dgm:cxn modelId="{67F9E84D-2F71-4FC5-BBD0-83DAD7429A65}" srcId="{6AA9F0E2-C45A-4621-BC7F-27CDB7E9419C}" destId="{108B7B5A-D31A-4EDF-A893-C2DE7E4ACFED}" srcOrd="1" destOrd="0" parTransId="{E683D0F0-4A5E-48DB-A885-B4408FBF0D03}" sibTransId="{206683CF-DFEC-4330-8C54-0404D776B0FA}"/>
    <dgm:cxn modelId="{BF699F67-8F0A-574B-8E84-B758CC369BAD}" type="presOf" srcId="{20DA46A2-C1F1-4048-ABBF-DF3F503CA6A8}" destId="{0E6632F9-DAF6-F441-A591-8BC347C2C6F2}" srcOrd="0" destOrd="0" presId="urn:microsoft.com/office/officeart/2008/layout/LinedList"/>
    <dgm:cxn modelId="{539B7081-0975-DD46-9580-C772F1BFDD33}" type="presOf" srcId="{6AA9F0E2-C45A-4621-BC7F-27CDB7E9419C}" destId="{E786698F-44B6-7347-AEAC-96195D6A5589}" srcOrd="0" destOrd="0" presId="urn:microsoft.com/office/officeart/2008/layout/LinedList"/>
    <dgm:cxn modelId="{A76A4C88-6BD2-44E5-8245-87FB0CBE6660}" srcId="{6AA9F0E2-C45A-4621-BC7F-27CDB7E9419C}" destId="{20DA46A2-C1F1-4048-ABBF-DF3F503CA6A8}" srcOrd="0" destOrd="0" parTransId="{2FDBA230-D254-4541-B511-43BFF0486D51}" sibTransId="{BA98DFBC-67FA-4786-8CB6-344F9A4121A5}"/>
    <dgm:cxn modelId="{B4A8D09F-9B57-ED45-99DA-85228C5EBF05}" type="presOf" srcId="{6E28D503-4071-4DB0-A280-056979BB600E}" destId="{FC7F46C8-5CDC-E744-BE79-5608381D11F4}" srcOrd="0" destOrd="0" presId="urn:microsoft.com/office/officeart/2008/layout/LinedList"/>
    <dgm:cxn modelId="{0BF2CEBF-F1FA-4009-9E66-964847F81AFF}" srcId="{6AA9F0E2-C45A-4621-BC7F-27CDB7E9419C}" destId="{C7EAA162-CB01-4B9D-9A04-BDAD598F8776}" srcOrd="5" destOrd="0" parTransId="{76D82F33-09B7-48CA-AEC1-3FA0CF105965}" sibTransId="{DD7EED8C-377F-4D87-B5E6-D5055B1ACA94}"/>
    <dgm:cxn modelId="{65B5A6C1-B96F-EB41-BE65-3A07A3D5FE58}" type="presOf" srcId="{108B7B5A-D31A-4EDF-A893-C2DE7E4ACFED}" destId="{5D9FD011-8E62-0343-8481-29C7C99B1F11}" srcOrd="0" destOrd="0" presId="urn:microsoft.com/office/officeart/2008/layout/LinedList"/>
    <dgm:cxn modelId="{981102CC-9AEB-4C2E-AAE6-0F958993F796}" srcId="{6AA9F0E2-C45A-4621-BC7F-27CDB7E9419C}" destId="{CD129737-E23D-4A66-B777-65FCA06E146B}" srcOrd="4" destOrd="0" parTransId="{C7CD28F5-D211-4B08-9350-5EBB12F0690E}" sibTransId="{AC7EA877-3DAF-47DD-8F5A-FEE1FA3AA638}"/>
    <dgm:cxn modelId="{EA4013CE-BB60-7948-8A09-3A3C0E2E512C}" type="presOf" srcId="{CD129737-E23D-4A66-B777-65FCA06E146B}" destId="{A2E2A51A-D653-674A-AC98-D214B8ABEB92}" srcOrd="0" destOrd="0" presId="urn:microsoft.com/office/officeart/2008/layout/LinedList"/>
    <dgm:cxn modelId="{E444BAF5-2175-4E49-8A15-B5F13D774747}" srcId="{6AA9F0E2-C45A-4621-BC7F-27CDB7E9419C}" destId="{6E28D503-4071-4DB0-A280-056979BB600E}" srcOrd="3" destOrd="0" parTransId="{D2136A1B-1630-45F2-AF10-29A6856E0270}" sibTransId="{97FBA9C3-414C-4D42-96BF-3CBCA4E324D0}"/>
    <dgm:cxn modelId="{92610757-DED7-D043-BD61-DB954DAC707C}" type="presParOf" srcId="{E786698F-44B6-7347-AEAC-96195D6A5589}" destId="{E6C463E8-7AB7-CE43-BB01-AD918A07ADEB}" srcOrd="0" destOrd="0" presId="urn:microsoft.com/office/officeart/2008/layout/LinedList"/>
    <dgm:cxn modelId="{1880A692-3417-1D4A-9871-1B197B398587}" type="presParOf" srcId="{E786698F-44B6-7347-AEAC-96195D6A5589}" destId="{3B1046EA-5561-B04C-A31A-6C0DB2C4D778}" srcOrd="1" destOrd="0" presId="urn:microsoft.com/office/officeart/2008/layout/LinedList"/>
    <dgm:cxn modelId="{5AD8CC06-B3BE-D74D-AF4D-DACD4567E237}" type="presParOf" srcId="{3B1046EA-5561-B04C-A31A-6C0DB2C4D778}" destId="{0E6632F9-DAF6-F441-A591-8BC347C2C6F2}" srcOrd="0" destOrd="0" presId="urn:microsoft.com/office/officeart/2008/layout/LinedList"/>
    <dgm:cxn modelId="{129DEEFA-69DE-2E4B-8184-3C8AF6BF549F}" type="presParOf" srcId="{3B1046EA-5561-B04C-A31A-6C0DB2C4D778}" destId="{E9B9AA13-8827-234C-B835-A2A078AAA5B0}" srcOrd="1" destOrd="0" presId="urn:microsoft.com/office/officeart/2008/layout/LinedList"/>
    <dgm:cxn modelId="{C35866E4-AEC1-DB4C-B65C-DEABEB5D70AB}" type="presParOf" srcId="{E786698F-44B6-7347-AEAC-96195D6A5589}" destId="{BCE6FB14-B822-0040-A10D-EC4ABDE26B10}" srcOrd="2" destOrd="0" presId="urn:microsoft.com/office/officeart/2008/layout/LinedList"/>
    <dgm:cxn modelId="{5EA38682-C2AE-B848-9631-019FFAB495CB}" type="presParOf" srcId="{E786698F-44B6-7347-AEAC-96195D6A5589}" destId="{1A8A6B18-885A-6D4B-A996-C1321B39FFCE}" srcOrd="3" destOrd="0" presId="urn:microsoft.com/office/officeart/2008/layout/LinedList"/>
    <dgm:cxn modelId="{F755B582-7693-AB4F-8FF2-731DF2EE3877}" type="presParOf" srcId="{1A8A6B18-885A-6D4B-A996-C1321B39FFCE}" destId="{5D9FD011-8E62-0343-8481-29C7C99B1F11}" srcOrd="0" destOrd="0" presId="urn:microsoft.com/office/officeart/2008/layout/LinedList"/>
    <dgm:cxn modelId="{3FF11330-3595-F349-AB8C-7067A76A752C}" type="presParOf" srcId="{1A8A6B18-885A-6D4B-A996-C1321B39FFCE}" destId="{2AE1A325-198B-AC46-8936-2F3A420D8A34}" srcOrd="1" destOrd="0" presId="urn:microsoft.com/office/officeart/2008/layout/LinedList"/>
    <dgm:cxn modelId="{C0E603B5-4CE2-F24C-86C3-5F7A820A73DF}" type="presParOf" srcId="{E786698F-44B6-7347-AEAC-96195D6A5589}" destId="{77BD8E61-DE8E-F749-AF9F-9DE17B28FD48}" srcOrd="4" destOrd="0" presId="urn:microsoft.com/office/officeart/2008/layout/LinedList"/>
    <dgm:cxn modelId="{8DEF407A-1CE9-5846-AB6E-BFE460474FC4}" type="presParOf" srcId="{E786698F-44B6-7347-AEAC-96195D6A5589}" destId="{8BDA11D6-C202-4C4D-B05F-48FD868B1E24}" srcOrd="5" destOrd="0" presId="urn:microsoft.com/office/officeart/2008/layout/LinedList"/>
    <dgm:cxn modelId="{31F70894-10F5-3A4E-9686-AE1E341977A0}" type="presParOf" srcId="{8BDA11D6-C202-4C4D-B05F-48FD868B1E24}" destId="{D55124D7-1DA7-8147-AE91-9B1425F144E0}" srcOrd="0" destOrd="0" presId="urn:microsoft.com/office/officeart/2008/layout/LinedList"/>
    <dgm:cxn modelId="{C760BE19-69B6-054B-96A9-CC4340DCE21C}" type="presParOf" srcId="{8BDA11D6-C202-4C4D-B05F-48FD868B1E24}" destId="{ECFC5523-EBDC-8748-AFE7-AC3287FA787F}" srcOrd="1" destOrd="0" presId="urn:microsoft.com/office/officeart/2008/layout/LinedList"/>
    <dgm:cxn modelId="{AAAE6CD8-5283-FA49-B171-487785951CBA}" type="presParOf" srcId="{E786698F-44B6-7347-AEAC-96195D6A5589}" destId="{ABCDFBBA-E21F-3349-AE97-EE78A348A3FD}" srcOrd="6" destOrd="0" presId="urn:microsoft.com/office/officeart/2008/layout/LinedList"/>
    <dgm:cxn modelId="{5A2625D7-A768-FB4E-8316-4E3D7E52D685}" type="presParOf" srcId="{E786698F-44B6-7347-AEAC-96195D6A5589}" destId="{2CEC7211-F717-8F40-9AA2-F057DDC45861}" srcOrd="7" destOrd="0" presId="urn:microsoft.com/office/officeart/2008/layout/LinedList"/>
    <dgm:cxn modelId="{06D55DD3-06FB-B944-83F5-B7EC606D867E}" type="presParOf" srcId="{2CEC7211-F717-8F40-9AA2-F057DDC45861}" destId="{FC7F46C8-5CDC-E744-BE79-5608381D11F4}" srcOrd="0" destOrd="0" presId="urn:microsoft.com/office/officeart/2008/layout/LinedList"/>
    <dgm:cxn modelId="{C13FE019-46E2-BC42-B098-FAAE42875D67}" type="presParOf" srcId="{2CEC7211-F717-8F40-9AA2-F057DDC45861}" destId="{FBA20980-F2D4-6D41-AD8D-909657227B5F}" srcOrd="1" destOrd="0" presId="urn:microsoft.com/office/officeart/2008/layout/LinedList"/>
    <dgm:cxn modelId="{BECBDC3B-733A-E54B-ADF1-8476A364C115}" type="presParOf" srcId="{E786698F-44B6-7347-AEAC-96195D6A5589}" destId="{FE766A52-7FFB-F74C-8583-6BF25249AAD3}" srcOrd="8" destOrd="0" presId="urn:microsoft.com/office/officeart/2008/layout/LinedList"/>
    <dgm:cxn modelId="{FCF02580-B224-0144-A7CE-3318BCE1CD80}" type="presParOf" srcId="{E786698F-44B6-7347-AEAC-96195D6A5589}" destId="{325E51DC-839E-7B42-97CB-6E167B1F7142}" srcOrd="9" destOrd="0" presId="urn:microsoft.com/office/officeart/2008/layout/LinedList"/>
    <dgm:cxn modelId="{BE0DEAB4-CD70-284D-9AB3-951BE189DD43}" type="presParOf" srcId="{325E51DC-839E-7B42-97CB-6E167B1F7142}" destId="{A2E2A51A-D653-674A-AC98-D214B8ABEB92}" srcOrd="0" destOrd="0" presId="urn:microsoft.com/office/officeart/2008/layout/LinedList"/>
    <dgm:cxn modelId="{1B9EE22D-78DB-F949-A32F-D8D98A2BDE30}" type="presParOf" srcId="{325E51DC-839E-7B42-97CB-6E167B1F7142}" destId="{1D31701E-9DCA-C94E-8168-61A08BF0A612}" srcOrd="1" destOrd="0" presId="urn:microsoft.com/office/officeart/2008/layout/LinedList"/>
    <dgm:cxn modelId="{ECCC6706-6CF1-5542-A6A8-7F361C814C89}" type="presParOf" srcId="{E786698F-44B6-7347-AEAC-96195D6A5589}" destId="{C435B939-75E7-A54D-99FE-D180C81266B0}" srcOrd="10" destOrd="0" presId="urn:microsoft.com/office/officeart/2008/layout/LinedList"/>
    <dgm:cxn modelId="{B28CB1DC-0AA7-E243-AA67-84DDE11B5018}" type="presParOf" srcId="{E786698F-44B6-7347-AEAC-96195D6A5589}" destId="{C15A467C-C5D1-7243-BD16-11E0953A1A6F}" srcOrd="11" destOrd="0" presId="urn:microsoft.com/office/officeart/2008/layout/LinedList"/>
    <dgm:cxn modelId="{3A69ECF4-A8C2-7648-9C7B-F982F17D8BC2}" type="presParOf" srcId="{C15A467C-C5D1-7243-BD16-11E0953A1A6F}" destId="{7D7DBAF0-07E0-F84A-B392-AE23852B6F98}" srcOrd="0" destOrd="0" presId="urn:microsoft.com/office/officeart/2008/layout/LinedList"/>
    <dgm:cxn modelId="{57F1C0DD-B211-4347-8237-DDC437D13DE8}" type="presParOf" srcId="{C15A467C-C5D1-7243-BD16-11E0953A1A6F}" destId="{13E5B66C-9670-3B49-BFDE-0D0F7483D13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F3589563-5A81-440C-972E-5C880021181F}" type="doc">
      <dgm:prSet loTypeId="urn:microsoft.com/office/officeart/2005/8/layout/hierarchy3" loCatId="hierarchy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AC7A3B2-AF99-44E5-BE1B-7A678140432F}">
      <dgm:prSet/>
      <dgm:spPr/>
      <dgm:t>
        <a:bodyPr/>
        <a:lstStyle/>
        <a:p>
          <a:r>
            <a:rPr lang="it-IT"/>
            <a:t>Quando si chiede la valutazione di una conclusione, il bias è presente soprattutto per le conclusioni invalide</a:t>
          </a:r>
          <a:endParaRPr lang="en-US"/>
        </a:p>
      </dgm:t>
    </dgm:pt>
    <dgm:pt modelId="{6CC8D51D-4607-4EEC-BCC8-B14B2ED13D1D}" type="parTrans" cxnId="{AC19EEC8-A0E8-4422-9DF9-2DF1DF54D0A8}">
      <dgm:prSet/>
      <dgm:spPr/>
      <dgm:t>
        <a:bodyPr/>
        <a:lstStyle/>
        <a:p>
          <a:endParaRPr lang="en-US"/>
        </a:p>
      </dgm:t>
    </dgm:pt>
    <dgm:pt modelId="{3271BF30-E880-4FC5-867B-F87DA47DC88D}" type="sibTrans" cxnId="{AC19EEC8-A0E8-4422-9DF9-2DF1DF54D0A8}">
      <dgm:prSet/>
      <dgm:spPr/>
      <dgm:t>
        <a:bodyPr/>
        <a:lstStyle/>
        <a:p>
          <a:endParaRPr lang="en-US"/>
        </a:p>
      </dgm:t>
    </dgm:pt>
    <dgm:pt modelId="{20D1FF74-D487-4483-9E1A-1932EFE86E60}">
      <dgm:prSet/>
      <dgm:spPr/>
      <dgm:t>
        <a:bodyPr/>
        <a:lstStyle/>
        <a:p>
          <a:r>
            <a:rPr lang="it-IT"/>
            <a:t>Quelle ritenute “vere” sono accettate molto più spesso di quelle ritenute “false”</a:t>
          </a:r>
          <a:endParaRPr lang="en-US"/>
        </a:p>
      </dgm:t>
    </dgm:pt>
    <dgm:pt modelId="{9A1944D3-0B11-486C-A925-D8A92A092959}" type="parTrans" cxnId="{AAA12B65-2F71-4FD3-A3F9-D9E31A2A422D}">
      <dgm:prSet/>
      <dgm:spPr/>
      <dgm:t>
        <a:bodyPr/>
        <a:lstStyle/>
        <a:p>
          <a:endParaRPr lang="en-US"/>
        </a:p>
      </dgm:t>
    </dgm:pt>
    <dgm:pt modelId="{0B75B69A-7355-4482-82E5-BBE8BFF7B0C6}" type="sibTrans" cxnId="{AAA12B65-2F71-4FD3-A3F9-D9E31A2A422D}">
      <dgm:prSet/>
      <dgm:spPr/>
      <dgm:t>
        <a:bodyPr/>
        <a:lstStyle/>
        <a:p>
          <a:endParaRPr lang="en-US"/>
        </a:p>
      </dgm:t>
    </dgm:pt>
    <dgm:pt modelId="{0436B3E6-84C0-4F71-B7E7-8405109E4CE8}">
      <dgm:prSet/>
      <dgm:spPr/>
      <dgm:t>
        <a:bodyPr/>
        <a:lstStyle/>
        <a:p>
          <a:r>
            <a:rPr lang="it-IT"/>
            <a:t>Ma quando si chiede di generare spontaneamente una conclusione, il bias si manifesta sia per sillogismi invalidi sia per sillogismi validi</a:t>
          </a:r>
          <a:endParaRPr lang="en-US"/>
        </a:p>
      </dgm:t>
    </dgm:pt>
    <dgm:pt modelId="{A0E7432C-D344-4F3C-B183-5E6A5153ACB2}" type="parTrans" cxnId="{3C708AFC-C776-469B-939F-EDE12842E656}">
      <dgm:prSet/>
      <dgm:spPr/>
      <dgm:t>
        <a:bodyPr/>
        <a:lstStyle/>
        <a:p>
          <a:endParaRPr lang="en-US"/>
        </a:p>
      </dgm:t>
    </dgm:pt>
    <dgm:pt modelId="{C12E0AC2-3498-4457-AE1F-60FA74419A45}" type="sibTrans" cxnId="{3C708AFC-C776-469B-939F-EDE12842E656}">
      <dgm:prSet/>
      <dgm:spPr/>
      <dgm:t>
        <a:bodyPr/>
        <a:lstStyle/>
        <a:p>
          <a:endParaRPr lang="en-US"/>
        </a:p>
      </dgm:t>
    </dgm:pt>
    <dgm:pt modelId="{9CFCB759-A49F-9447-BF68-7EF304F4B0F7}" type="pres">
      <dgm:prSet presAssocID="{F3589563-5A81-440C-972E-5C880021181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7FCE453-3E15-6E43-9E29-1EB027301756}" type="pres">
      <dgm:prSet presAssocID="{5AC7A3B2-AF99-44E5-BE1B-7A678140432F}" presName="root" presStyleCnt="0"/>
      <dgm:spPr/>
    </dgm:pt>
    <dgm:pt modelId="{A47A2EAC-221C-C446-8405-988F90205D3B}" type="pres">
      <dgm:prSet presAssocID="{5AC7A3B2-AF99-44E5-BE1B-7A678140432F}" presName="rootComposite" presStyleCnt="0"/>
      <dgm:spPr/>
    </dgm:pt>
    <dgm:pt modelId="{4D74B7CA-C7C9-4F49-8524-5D00989F7522}" type="pres">
      <dgm:prSet presAssocID="{5AC7A3B2-AF99-44E5-BE1B-7A678140432F}" presName="rootText" presStyleLbl="node1" presStyleIdx="0" presStyleCnt="2"/>
      <dgm:spPr/>
    </dgm:pt>
    <dgm:pt modelId="{E6B53828-37BF-BD46-B426-35118C80A115}" type="pres">
      <dgm:prSet presAssocID="{5AC7A3B2-AF99-44E5-BE1B-7A678140432F}" presName="rootConnector" presStyleLbl="node1" presStyleIdx="0" presStyleCnt="2"/>
      <dgm:spPr/>
    </dgm:pt>
    <dgm:pt modelId="{065F0411-704A-1940-BE06-380081E21D93}" type="pres">
      <dgm:prSet presAssocID="{5AC7A3B2-AF99-44E5-BE1B-7A678140432F}" presName="childShape" presStyleCnt="0"/>
      <dgm:spPr/>
    </dgm:pt>
    <dgm:pt modelId="{C471F60E-1311-1A41-B9AD-CB18FE1F857A}" type="pres">
      <dgm:prSet presAssocID="{9A1944D3-0B11-486C-A925-D8A92A092959}" presName="Name13" presStyleLbl="parChTrans1D2" presStyleIdx="0" presStyleCnt="1"/>
      <dgm:spPr/>
    </dgm:pt>
    <dgm:pt modelId="{D541BBCA-2CCF-2C49-9811-FCAD92D5B780}" type="pres">
      <dgm:prSet presAssocID="{20D1FF74-D487-4483-9E1A-1932EFE86E60}" presName="childText" presStyleLbl="bgAcc1" presStyleIdx="0" presStyleCnt="1">
        <dgm:presLayoutVars>
          <dgm:bulletEnabled val="1"/>
        </dgm:presLayoutVars>
      </dgm:prSet>
      <dgm:spPr/>
    </dgm:pt>
    <dgm:pt modelId="{4FCED3A1-C2CA-0949-8E58-063D5A426CE1}" type="pres">
      <dgm:prSet presAssocID="{0436B3E6-84C0-4F71-B7E7-8405109E4CE8}" presName="root" presStyleCnt="0"/>
      <dgm:spPr/>
    </dgm:pt>
    <dgm:pt modelId="{387A86EC-8914-EE40-A445-1B550B5832C3}" type="pres">
      <dgm:prSet presAssocID="{0436B3E6-84C0-4F71-B7E7-8405109E4CE8}" presName="rootComposite" presStyleCnt="0"/>
      <dgm:spPr/>
    </dgm:pt>
    <dgm:pt modelId="{FF2D52D6-F0FC-9C43-892E-C247E221862B}" type="pres">
      <dgm:prSet presAssocID="{0436B3E6-84C0-4F71-B7E7-8405109E4CE8}" presName="rootText" presStyleLbl="node1" presStyleIdx="1" presStyleCnt="2"/>
      <dgm:spPr/>
    </dgm:pt>
    <dgm:pt modelId="{772186F3-32F2-184B-904A-4BFD0CBB8100}" type="pres">
      <dgm:prSet presAssocID="{0436B3E6-84C0-4F71-B7E7-8405109E4CE8}" presName="rootConnector" presStyleLbl="node1" presStyleIdx="1" presStyleCnt="2"/>
      <dgm:spPr/>
    </dgm:pt>
    <dgm:pt modelId="{7D43AAA4-6434-1441-8409-D1D961DABFBF}" type="pres">
      <dgm:prSet presAssocID="{0436B3E6-84C0-4F71-B7E7-8405109E4CE8}" presName="childShape" presStyleCnt="0"/>
      <dgm:spPr/>
    </dgm:pt>
  </dgm:ptLst>
  <dgm:cxnLst>
    <dgm:cxn modelId="{7071BA3A-BDB3-414A-B43A-3146CB3883FB}" type="presOf" srcId="{0436B3E6-84C0-4F71-B7E7-8405109E4CE8}" destId="{772186F3-32F2-184B-904A-4BFD0CBB8100}" srcOrd="1" destOrd="0" presId="urn:microsoft.com/office/officeart/2005/8/layout/hierarchy3"/>
    <dgm:cxn modelId="{F2D7093D-3034-2945-91B7-D5CA72265A14}" type="presOf" srcId="{F3589563-5A81-440C-972E-5C880021181F}" destId="{9CFCB759-A49F-9447-BF68-7EF304F4B0F7}" srcOrd="0" destOrd="0" presId="urn:microsoft.com/office/officeart/2005/8/layout/hierarchy3"/>
    <dgm:cxn modelId="{C6EC5A44-BB01-144C-9A70-1C8E112807E1}" type="presOf" srcId="{9A1944D3-0B11-486C-A925-D8A92A092959}" destId="{C471F60E-1311-1A41-B9AD-CB18FE1F857A}" srcOrd="0" destOrd="0" presId="urn:microsoft.com/office/officeart/2005/8/layout/hierarchy3"/>
    <dgm:cxn modelId="{AAA12B65-2F71-4FD3-A3F9-D9E31A2A422D}" srcId="{5AC7A3B2-AF99-44E5-BE1B-7A678140432F}" destId="{20D1FF74-D487-4483-9E1A-1932EFE86E60}" srcOrd="0" destOrd="0" parTransId="{9A1944D3-0B11-486C-A925-D8A92A092959}" sibTransId="{0B75B69A-7355-4482-82E5-BBE8BFF7B0C6}"/>
    <dgm:cxn modelId="{18766A84-A15D-9149-8257-4EF63D26F10A}" type="presOf" srcId="{5AC7A3B2-AF99-44E5-BE1B-7A678140432F}" destId="{4D74B7CA-C7C9-4F49-8524-5D00989F7522}" srcOrd="0" destOrd="0" presId="urn:microsoft.com/office/officeart/2005/8/layout/hierarchy3"/>
    <dgm:cxn modelId="{6F513E8C-4136-0A4C-B36A-A257DF5A0CEC}" type="presOf" srcId="{20D1FF74-D487-4483-9E1A-1932EFE86E60}" destId="{D541BBCA-2CCF-2C49-9811-FCAD92D5B780}" srcOrd="0" destOrd="0" presId="urn:microsoft.com/office/officeart/2005/8/layout/hierarchy3"/>
    <dgm:cxn modelId="{E12198C6-5C5E-C649-AD14-F7D0C353A93B}" type="presOf" srcId="{0436B3E6-84C0-4F71-B7E7-8405109E4CE8}" destId="{FF2D52D6-F0FC-9C43-892E-C247E221862B}" srcOrd="0" destOrd="0" presId="urn:microsoft.com/office/officeart/2005/8/layout/hierarchy3"/>
    <dgm:cxn modelId="{AC19EEC8-A0E8-4422-9DF9-2DF1DF54D0A8}" srcId="{F3589563-5A81-440C-972E-5C880021181F}" destId="{5AC7A3B2-AF99-44E5-BE1B-7A678140432F}" srcOrd="0" destOrd="0" parTransId="{6CC8D51D-4607-4EEC-BCC8-B14B2ED13D1D}" sibTransId="{3271BF30-E880-4FC5-867B-F87DA47DC88D}"/>
    <dgm:cxn modelId="{298381E4-0E28-7644-B64E-6016ECAE62B8}" type="presOf" srcId="{5AC7A3B2-AF99-44E5-BE1B-7A678140432F}" destId="{E6B53828-37BF-BD46-B426-35118C80A115}" srcOrd="1" destOrd="0" presId="urn:microsoft.com/office/officeart/2005/8/layout/hierarchy3"/>
    <dgm:cxn modelId="{3C708AFC-C776-469B-939F-EDE12842E656}" srcId="{F3589563-5A81-440C-972E-5C880021181F}" destId="{0436B3E6-84C0-4F71-B7E7-8405109E4CE8}" srcOrd="1" destOrd="0" parTransId="{A0E7432C-D344-4F3C-B183-5E6A5153ACB2}" sibTransId="{C12E0AC2-3498-4457-AE1F-60FA74419A45}"/>
    <dgm:cxn modelId="{45D85D4D-F050-0345-97A8-C87EA135655F}" type="presParOf" srcId="{9CFCB759-A49F-9447-BF68-7EF304F4B0F7}" destId="{77FCE453-3E15-6E43-9E29-1EB027301756}" srcOrd="0" destOrd="0" presId="urn:microsoft.com/office/officeart/2005/8/layout/hierarchy3"/>
    <dgm:cxn modelId="{5058F481-B188-A04C-BFAE-980A98EC74E3}" type="presParOf" srcId="{77FCE453-3E15-6E43-9E29-1EB027301756}" destId="{A47A2EAC-221C-C446-8405-988F90205D3B}" srcOrd="0" destOrd="0" presId="urn:microsoft.com/office/officeart/2005/8/layout/hierarchy3"/>
    <dgm:cxn modelId="{D203C955-8D03-4042-88AC-11BC03E7F2B9}" type="presParOf" srcId="{A47A2EAC-221C-C446-8405-988F90205D3B}" destId="{4D74B7CA-C7C9-4F49-8524-5D00989F7522}" srcOrd="0" destOrd="0" presId="urn:microsoft.com/office/officeart/2005/8/layout/hierarchy3"/>
    <dgm:cxn modelId="{C7904E40-16B9-7644-B3A2-5A5991A81B96}" type="presParOf" srcId="{A47A2EAC-221C-C446-8405-988F90205D3B}" destId="{E6B53828-37BF-BD46-B426-35118C80A115}" srcOrd="1" destOrd="0" presId="urn:microsoft.com/office/officeart/2005/8/layout/hierarchy3"/>
    <dgm:cxn modelId="{F9044746-628B-0841-A32C-A3DDC95AF200}" type="presParOf" srcId="{77FCE453-3E15-6E43-9E29-1EB027301756}" destId="{065F0411-704A-1940-BE06-380081E21D93}" srcOrd="1" destOrd="0" presId="urn:microsoft.com/office/officeart/2005/8/layout/hierarchy3"/>
    <dgm:cxn modelId="{CE3313D6-F6DF-FD45-B698-844B2A547ADF}" type="presParOf" srcId="{065F0411-704A-1940-BE06-380081E21D93}" destId="{C471F60E-1311-1A41-B9AD-CB18FE1F857A}" srcOrd="0" destOrd="0" presId="urn:microsoft.com/office/officeart/2005/8/layout/hierarchy3"/>
    <dgm:cxn modelId="{816A1953-952D-ED46-A276-0BA2C5BA12C3}" type="presParOf" srcId="{065F0411-704A-1940-BE06-380081E21D93}" destId="{D541BBCA-2CCF-2C49-9811-FCAD92D5B780}" srcOrd="1" destOrd="0" presId="urn:microsoft.com/office/officeart/2005/8/layout/hierarchy3"/>
    <dgm:cxn modelId="{285B4C1C-A45C-CD41-9787-FC08F2FA57A3}" type="presParOf" srcId="{9CFCB759-A49F-9447-BF68-7EF304F4B0F7}" destId="{4FCED3A1-C2CA-0949-8E58-063D5A426CE1}" srcOrd="1" destOrd="0" presId="urn:microsoft.com/office/officeart/2005/8/layout/hierarchy3"/>
    <dgm:cxn modelId="{D3AFB6AA-7DFA-9A49-A164-5A9126A23807}" type="presParOf" srcId="{4FCED3A1-C2CA-0949-8E58-063D5A426CE1}" destId="{387A86EC-8914-EE40-A445-1B550B5832C3}" srcOrd="0" destOrd="0" presId="urn:microsoft.com/office/officeart/2005/8/layout/hierarchy3"/>
    <dgm:cxn modelId="{17EA36F4-BFC6-5542-8809-F422C9FF8B3B}" type="presParOf" srcId="{387A86EC-8914-EE40-A445-1B550B5832C3}" destId="{FF2D52D6-F0FC-9C43-892E-C247E221862B}" srcOrd="0" destOrd="0" presId="urn:microsoft.com/office/officeart/2005/8/layout/hierarchy3"/>
    <dgm:cxn modelId="{8A365237-C90C-2145-A1A8-1BBE88A608B3}" type="presParOf" srcId="{387A86EC-8914-EE40-A445-1B550B5832C3}" destId="{772186F3-32F2-184B-904A-4BFD0CBB8100}" srcOrd="1" destOrd="0" presId="urn:microsoft.com/office/officeart/2005/8/layout/hierarchy3"/>
    <dgm:cxn modelId="{3BA1706B-433A-4941-B599-5AF2D41BB74B}" type="presParOf" srcId="{4FCED3A1-C2CA-0949-8E58-063D5A426CE1}" destId="{7D43AAA4-6434-1441-8409-D1D961DABFB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272B1E88-EFF1-4A40-9D42-1AC95F836FD5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01B6830-A40C-4ECD-848F-E09F72F36AC5}">
      <dgm:prSet/>
      <dgm:spPr/>
      <dgm:t>
        <a:bodyPr/>
        <a:lstStyle/>
        <a:p>
          <a:r>
            <a:rPr lang="it-IT"/>
            <a:t>La spiegazione teorica attualmente accettata del </a:t>
          </a:r>
          <a:r>
            <a:rPr lang="it-IT" i="1"/>
            <a:t>bias</a:t>
          </a:r>
          <a:r>
            <a:rPr lang="it-IT"/>
            <a:t> è semantica </a:t>
          </a:r>
          <a:endParaRPr lang="en-US"/>
        </a:p>
      </dgm:t>
    </dgm:pt>
    <dgm:pt modelId="{54B1B17A-8C8D-40AA-9486-D3090A8A99DF}" type="parTrans" cxnId="{7592A4C2-AC76-40CE-958C-87A7832927A1}">
      <dgm:prSet/>
      <dgm:spPr/>
      <dgm:t>
        <a:bodyPr/>
        <a:lstStyle/>
        <a:p>
          <a:endParaRPr lang="en-US"/>
        </a:p>
      </dgm:t>
    </dgm:pt>
    <dgm:pt modelId="{15FE0F7A-EADE-40E7-813A-E174B992A43F}" type="sibTrans" cxnId="{7592A4C2-AC76-40CE-958C-87A7832927A1}">
      <dgm:prSet/>
      <dgm:spPr/>
      <dgm:t>
        <a:bodyPr/>
        <a:lstStyle/>
        <a:p>
          <a:endParaRPr lang="en-US"/>
        </a:p>
      </dgm:t>
    </dgm:pt>
    <dgm:pt modelId="{D6AA179A-C5B9-49DB-ADE3-864E7F54B410}">
      <dgm:prSet/>
      <dgm:spPr/>
      <dgm:t>
        <a:bodyPr/>
        <a:lstStyle/>
        <a:p>
          <a:r>
            <a:rPr lang="it-IT"/>
            <a:t>la disponibilità di conoscenze precedenti sulla conclusione blocca la ricerca di controesempi ad essa</a:t>
          </a:r>
          <a:endParaRPr lang="en-US"/>
        </a:p>
      </dgm:t>
    </dgm:pt>
    <dgm:pt modelId="{1D034C8F-8342-408E-AA36-AEB110191FA2}" type="parTrans" cxnId="{D33D6AAD-58C3-44A6-B71D-DF3593561CBE}">
      <dgm:prSet/>
      <dgm:spPr/>
      <dgm:t>
        <a:bodyPr/>
        <a:lstStyle/>
        <a:p>
          <a:endParaRPr lang="en-US"/>
        </a:p>
      </dgm:t>
    </dgm:pt>
    <dgm:pt modelId="{4598DB3D-3A1F-4BBE-9822-8C8CF68D0FCD}" type="sibTrans" cxnId="{D33D6AAD-58C3-44A6-B71D-DF3593561CBE}">
      <dgm:prSet/>
      <dgm:spPr/>
      <dgm:t>
        <a:bodyPr/>
        <a:lstStyle/>
        <a:p>
          <a:endParaRPr lang="en-US"/>
        </a:p>
      </dgm:t>
    </dgm:pt>
    <dgm:pt modelId="{CD8ACAFD-732C-461F-BD7C-5F9257EA3D29}">
      <dgm:prSet/>
      <dgm:spPr/>
      <dgm:t>
        <a:bodyPr/>
        <a:lstStyle/>
        <a:p>
          <a:r>
            <a:rPr lang="it-IT"/>
            <a:t>Il solutore cerca di costruire il modello di </a:t>
          </a:r>
          <a:r>
            <a:rPr lang="it-IT" b="1"/>
            <a:t>una sola </a:t>
          </a:r>
          <a:r>
            <a:rPr lang="it-IT"/>
            <a:t>possibilità, in cui siano vere tanto la conclusione suggerita dalle sue conoscenze precedenti, quanto le premesse</a:t>
          </a:r>
          <a:endParaRPr lang="en-US"/>
        </a:p>
      </dgm:t>
    </dgm:pt>
    <dgm:pt modelId="{33ACDBB3-5A35-4CC2-AFED-6F2BFE19D9FA}" type="parTrans" cxnId="{C9ED8036-AE21-4A54-BB96-A163E21049D7}">
      <dgm:prSet/>
      <dgm:spPr/>
      <dgm:t>
        <a:bodyPr/>
        <a:lstStyle/>
        <a:p>
          <a:endParaRPr lang="en-US"/>
        </a:p>
      </dgm:t>
    </dgm:pt>
    <dgm:pt modelId="{5DC8DF28-926B-4EB4-A425-552FD13B44B1}" type="sibTrans" cxnId="{C9ED8036-AE21-4A54-BB96-A163E21049D7}">
      <dgm:prSet/>
      <dgm:spPr/>
      <dgm:t>
        <a:bodyPr/>
        <a:lstStyle/>
        <a:p>
          <a:endParaRPr lang="en-US"/>
        </a:p>
      </dgm:t>
    </dgm:pt>
    <dgm:pt modelId="{EFDEDDFB-D0BF-4CE2-8642-22A19A11B247}">
      <dgm:prSet/>
      <dgm:spPr/>
      <dgm:t>
        <a:bodyPr/>
        <a:lstStyle/>
        <a:p>
          <a:r>
            <a:rPr lang="it-IT"/>
            <a:t>Se vi riesce, accetta la conclusione </a:t>
          </a:r>
          <a:endParaRPr lang="en-US"/>
        </a:p>
      </dgm:t>
    </dgm:pt>
    <dgm:pt modelId="{474F35FB-BADE-44C0-9095-0E400158C515}" type="parTrans" cxnId="{A74DC626-96A3-4BEA-901A-D6FA2C2F520A}">
      <dgm:prSet/>
      <dgm:spPr/>
      <dgm:t>
        <a:bodyPr/>
        <a:lstStyle/>
        <a:p>
          <a:endParaRPr lang="en-US"/>
        </a:p>
      </dgm:t>
    </dgm:pt>
    <dgm:pt modelId="{058609AE-26B0-4F52-9BDE-3970F55CB91C}" type="sibTrans" cxnId="{A74DC626-96A3-4BEA-901A-D6FA2C2F520A}">
      <dgm:prSet/>
      <dgm:spPr/>
      <dgm:t>
        <a:bodyPr/>
        <a:lstStyle/>
        <a:p>
          <a:endParaRPr lang="en-US"/>
        </a:p>
      </dgm:t>
    </dgm:pt>
    <dgm:pt modelId="{C3525C12-8696-430A-AD82-917FEAB0DBB6}">
      <dgm:prSet/>
      <dgm:spPr/>
      <dgm:t>
        <a:bodyPr/>
        <a:lstStyle/>
        <a:p>
          <a:r>
            <a:rPr lang="it-IT" dirty="0"/>
            <a:t>Solo se non vi riesce, cioè se la conclusione suggerita dalle conoscenze precedenti è incompatibile con le premesse, non la accetta, e può procedere al ragionamento analitico (ricerca di conclusioni alternative)</a:t>
          </a:r>
          <a:endParaRPr lang="en-US" dirty="0"/>
        </a:p>
      </dgm:t>
    </dgm:pt>
    <dgm:pt modelId="{F58C16B0-3BAC-4B76-B734-F7CFFBEE1D02}" type="parTrans" cxnId="{9BA2BA2D-D742-41D0-909A-52E665569D34}">
      <dgm:prSet/>
      <dgm:spPr/>
      <dgm:t>
        <a:bodyPr/>
        <a:lstStyle/>
        <a:p>
          <a:endParaRPr lang="en-US"/>
        </a:p>
      </dgm:t>
    </dgm:pt>
    <dgm:pt modelId="{A05736E3-BDA1-4D05-9BCF-A05C84DC4428}" type="sibTrans" cxnId="{9BA2BA2D-D742-41D0-909A-52E665569D34}">
      <dgm:prSet/>
      <dgm:spPr/>
      <dgm:t>
        <a:bodyPr/>
        <a:lstStyle/>
        <a:p>
          <a:endParaRPr lang="en-US"/>
        </a:p>
      </dgm:t>
    </dgm:pt>
    <dgm:pt modelId="{6AABA913-CA5A-C443-8EB2-E3787B6D0FDC}" type="pres">
      <dgm:prSet presAssocID="{272B1E88-EFF1-4A40-9D42-1AC95F836FD5}" presName="diagram" presStyleCnt="0">
        <dgm:presLayoutVars>
          <dgm:dir/>
          <dgm:resizeHandles val="exact"/>
        </dgm:presLayoutVars>
      </dgm:prSet>
      <dgm:spPr/>
    </dgm:pt>
    <dgm:pt modelId="{8EF34617-9320-F84A-9B56-90FBFC8E64DF}" type="pres">
      <dgm:prSet presAssocID="{701B6830-A40C-4ECD-848F-E09F72F36AC5}" presName="node" presStyleLbl="node1" presStyleIdx="0" presStyleCnt="5">
        <dgm:presLayoutVars>
          <dgm:bulletEnabled val="1"/>
        </dgm:presLayoutVars>
      </dgm:prSet>
      <dgm:spPr/>
    </dgm:pt>
    <dgm:pt modelId="{5F22D86D-9C7D-A744-A300-0F65FEB37CFA}" type="pres">
      <dgm:prSet presAssocID="{15FE0F7A-EADE-40E7-813A-E174B992A43F}" presName="sibTrans" presStyleCnt="0"/>
      <dgm:spPr/>
    </dgm:pt>
    <dgm:pt modelId="{038135B5-E960-8047-83B6-49752AAA7B90}" type="pres">
      <dgm:prSet presAssocID="{D6AA179A-C5B9-49DB-ADE3-864E7F54B410}" presName="node" presStyleLbl="node1" presStyleIdx="1" presStyleCnt="5">
        <dgm:presLayoutVars>
          <dgm:bulletEnabled val="1"/>
        </dgm:presLayoutVars>
      </dgm:prSet>
      <dgm:spPr/>
    </dgm:pt>
    <dgm:pt modelId="{A25CF4BD-14A0-B842-8D61-C9FFDDD416C8}" type="pres">
      <dgm:prSet presAssocID="{4598DB3D-3A1F-4BBE-9822-8C8CF68D0FCD}" presName="sibTrans" presStyleCnt="0"/>
      <dgm:spPr/>
    </dgm:pt>
    <dgm:pt modelId="{767A6EC6-D18F-A245-98CA-E13916CD3E24}" type="pres">
      <dgm:prSet presAssocID="{CD8ACAFD-732C-461F-BD7C-5F9257EA3D29}" presName="node" presStyleLbl="node1" presStyleIdx="2" presStyleCnt="5">
        <dgm:presLayoutVars>
          <dgm:bulletEnabled val="1"/>
        </dgm:presLayoutVars>
      </dgm:prSet>
      <dgm:spPr/>
    </dgm:pt>
    <dgm:pt modelId="{8E0BB807-D4DC-BA4B-9E7A-781A83F2E34F}" type="pres">
      <dgm:prSet presAssocID="{5DC8DF28-926B-4EB4-A425-552FD13B44B1}" presName="sibTrans" presStyleCnt="0"/>
      <dgm:spPr/>
    </dgm:pt>
    <dgm:pt modelId="{665FE5CB-FC64-4040-AFB8-9DF641596250}" type="pres">
      <dgm:prSet presAssocID="{EFDEDDFB-D0BF-4CE2-8642-22A19A11B247}" presName="node" presStyleLbl="node1" presStyleIdx="3" presStyleCnt="5">
        <dgm:presLayoutVars>
          <dgm:bulletEnabled val="1"/>
        </dgm:presLayoutVars>
      </dgm:prSet>
      <dgm:spPr/>
    </dgm:pt>
    <dgm:pt modelId="{1BA5D2F8-2C43-C949-8C0C-6A838510CC4B}" type="pres">
      <dgm:prSet presAssocID="{058609AE-26B0-4F52-9BDE-3970F55CB91C}" presName="sibTrans" presStyleCnt="0"/>
      <dgm:spPr/>
    </dgm:pt>
    <dgm:pt modelId="{B7F73456-9F11-D048-BA83-F7422502607F}" type="pres">
      <dgm:prSet presAssocID="{C3525C12-8696-430A-AD82-917FEAB0DBB6}" presName="node" presStyleLbl="node1" presStyleIdx="4" presStyleCnt="5">
        <dgm:presLayoutVars>
          <dgm:bulletEnabled val="1"/>
        </dgm:presLayoutVars>
      </dgm:prSet>
      <dgm:spPr/>
    </dgm:pt>
  </dgm:ptLst>
  <dgm:cxnLst>
    <dgm:cxn modelId="{B96BE00D-7A53-A04B-BAC5-AAA9E78C3EE3}" type="presOf" srcId="{C3525C12-8696-430A-AD82-917FEAB0DBB6}" destId="{B7F73456-9F11-D048-BA83-F7422502607F}" srcOrd="0" destOrd="0" presId="urn:microsoft.com/office/officeart/2005/8/layout/default"/>
    <dgm:cxn modelId="{351EA222-06E8-234B-814B-FB0EC792FB4B}" type="presOf" srcId="{D6AA179A-C5B9-49DB-ADE3-864E7F54B410}" destId="{038135B5-E960-8047-83B6-49752AAA7B90}" srcOrd="0" destOrd="0" presId="urn:microsoft.com/office/officeart/2005/8/layout/default"/>
    <dgm:cxn modelId="{A74DC626-96A3-4BEA-901A-D6FA2C2F520A}" srcId="{272B1E88-EFF1-4A40-9D42-1AC95F836FD5}" destId="{EFDEDDFB-D0BF-4CE2-8642-22A19A11B247}" srcOrd="3" destOrd="0" parTransId="{474F35FB-BADE-44C0-9095-0E400158C515}" sibTransId="{058609AE-26B0-4F52-9BDE-3970F55CB91C}"/>
    <dgm:cxn modelId="{9BA2BA2D-D742-41D0-909A-52E665569D34}" srcId="{272B1E88-EFF1-4A40-9D42-1AC95F836FD5}" destId="{C3525C12-8696-430A-AD82-917FEAB0DBB6}" srcOrd="4" destOrd="0" parTransId="{F58C16B0-3BAC-4B76-B734-F7CFFBEE1D02}" sibTransId="{A05736E3-BDA1-4D05-9BCF-A05C84DC4428}"/>
    <dgm:cxn modelId="{C9ED8036-AE21-4A54-BB96-A163E21049D7}" srcId="{272B1E88-EFF1-4A40-9D42-1AC95F836FD5}" destId="{CD8ACAFD-732C-461F-BD7C-5F9257EA3D29}" srcOrd="2" destOrd="0" parTransId="{33ACDBB3-5A35-4CC2-AFED-6F2BFE19D9FA}" sibTransId="{5DC8DF28-926B-4EB4-A425-552FD13B44B1}"/>
    <dgm:cxn modelId="{37D1CC67-3B63-E743-9203-DA71FD42E8DE}" type="presOf" srcId="{CD8ACAFD-732C-461F-BD7C-5F9257EA3D29}" destId="{767A6EC6-D18F-A245-98CA-E13916CD3E24}" srcOrd="0" destOrd="0" presId="urn:microsoft.com/office/officeart/2005/8/layout/default"/>
    <dgm:cxn modelId="{A66897A8-1925-D14B-A124-CBE8BDF417DF}" type="presOf" srcId="{701B6830-A40C-4ECD-848F-E09F72F36AC5}" destId="{8EF34617-9320-F84A-9B56-90FBFC8E64DF}" srcOrd="0" destOrd="0" presId="urn:microsoft.com/office/officeart/2005/8/layout/default"/>
    <dgm:cxn modelId="{D33D6AAD-58C3-44A6-B71D-DF3593561CBE}" srcId="{272B1E88-EFF1-4A40-9D42-1AC95F836FD5}" destId="{D6AA179A-C5B9-49DB-ADE3-864E7F54B410}" srcOrd="1" destOrd="0" parTransId="{1D034C8F-8342-408E-AA36-AEB110191FA2}" sibTransId="{4598DB3D-3A1F-4BBE-9822-8C8CF68D0FCD}"/>
    <dgm:cxn modelId="{7592A4C2-AC76-40CE-958C-87A7832927A1}" srcId="{272B1E88-EFF1-4A40-9D42-1AC95F836FD5}" destId="{701B6830-A40C-4ECD-848F-E09F72F36AC5}" srcOrd="0" destOrd="0" parTransId="{54B1B17A-8C8D-40AA-9486-D3090A8A99DF}" sibTransId="{15FE0F7A-EADE-40E7-813A-E174B992A43F}"/>
    <dgm:cxn modelId="{CC4FB6DE-EE7F-F949-8F60-38A6EF9D9EF2}" type="presOf" srcId="{272B1E88-EFF1-4A40-9D42-1AC95F836FD5}" destId="{6AABA913-CA5A-C443-8EB2-E3787B6D0FDC}" srcOrd="0" destOrd="0" presId="urn:microsoft.com/office/officeart/2005/8/layout/default"/>
    <dgm:cxn modelId="{90029CF9-15FC-1E43-9007-48F911A5DA51}" type="presOf" srcId="{EFDEDDFB-D0BF-4CE2-8642-22A19A11B247}" destId="{665FE5CB-FC64-4040-AFB8-9DF641596250}" srcOrd="0" destOrd="0" presId="urn:microsoft.com/office/officeart/2005/8/layout/default"/>
    <dgm:cxn modelId="{BFDBDF70-9DFC-1E48-8969-EDAA4DC655E1}" type="presParOf" srcId="{6AABA913-CA5A-C443-8EB2-E3787B6D0FDC}" destId="{8EF34617-9320-F84A-9B56-90FBFC8E64DF}" srcOrd="0" destOrd="0" presId="urn:microsoft.com/office/officeart/2005/8/layout/default"/>
    <dgm:cxn modelId="{681AFF44-C638-F64A-97E4-7D2356300655}" type="presParOf" srcId="{6AABA913-CA5A-C443-8EB2-E3787B6D0FDC}" destId="{5F22D86D-9C7D-A744-A300-0F65FEB37CFA}" srcOrd="1" destOrd="0" presId="urn:microsoft.com/office/officeart/2005/8/layout/default"/>
    <dgm:cxn modelId="{9CFAC7AA-47DC-4449-84B6-3EF4AC8C1C80}" type="presParOf" srcId="{6AABA913-CA5A-C443-8EB2-E3787B6D0FDC}" destId="{038135B5-E960-8047-83B6-49752AAA7B90}" srcOrd="2" destOrd="0" presId="urn:microsoft.com/office/officeart/2005/8/layout/default"/>
    <dgm:cxn modelId="{E7B29BDB-F844-754D-928F-88B141B7B57A}" type="presParOf" srcId="{6AABA913-CA5A-C443-8EB2-E3787B6D0FDC}" destId="{A25CF4BD-14A0-B842-8D61-C9FFDDD416C8}" srcOrd="3" destOrd="0" presId="urn:microsoft.com/office/officeart/2005/8/layout/default"/>
    <dgm:cxn modelId="{786E03DB-ABAC-3E4D-AED4-6C7F5C2165A8}" type="presParOf" srcId="{6AABA913-CA5A-C443-8EB2-E3787B6D0FDC}" destId="{767A6EC6-D18F-A245-98CA-E13916CD3E24}" srcOrd="4" destOrd="0" presId="urn:microsoft.com/office/officeart/2005/8/layout/default"/>
    <dgm:cxn modelId="{C9B2DE5A-6E7A-EE4D-9BE7-1E1F19E2E527}" type="presParOf" srcId="{6AABA913-CA5A-C443-8EB2-E3787B6D0FDC}" destId="{8E0BB807-D4DC-BA4B-9E7A-781A83F2E34F}" srcOrd="5" destOrd="0" presId="urn:microsoft.com/office/officeart/2005/8/layout/default"/>
    <dgm:cxn modelId="{EA888833-0C7B-6946-8CA6-D493B721664F}" type="presParOf" srcId="{6AABA913-CA5A-C443-8EB2-E3787B6D0FDC}" destId="{665FE5CB-FC64-4040-AFB8-9DF641596250}" srcOrd="6" destOrd="0" presId="urn:microsoft.com/office/officeart/2005/8/layout/default"/>
    <dgm:cxn modelId="{1828A887-75D0-5D4A-BD7E-8CAFB496DFFB}" type="presParOf" srcId="{6AABA913-CA5A-C443-8EB2-E3787B6D0FDC}" destId="{1BA5D2F8-2C43-C949-8C0C-6A838510CC4B}" srcOrd="7" destOrd="0" presId="urn:microsoft.com/office/officeart/2005/8/layout/default"/>
    <dgm:cxn modelId="{FD7AD265-2F5D-6248-B3B6-8FC32FEEDD75}" type="presParOf" srcId="{6AABA913-CA5A-C443-8EB2-E3787B6D0FDC}" destId="{B7F73456-9F11-D048-BA83-F7422502607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CD5378D1-CE00-48C1-BFC3-B06DA37168A1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DA6A3664-912F-42C1-88FE-C5D6D2B9D011}">
      <dgm:prSet/>
      <dgm:spPr/>
      <dgm:t>
        <a:bodyPr/>
        <a:lstStyle/>
        <a:p>
          <a:r>
            <a:rPr lang="it-IT"/>
            <a:t>Imolti studi sul ragionamento e sul problem solving offrono un panorama variegato dei processi mentali umani</a:t>
          </a:r>
          <a:endParaRPr lang="en-US"/>
        </a:p>
      </dgm:t>
    </dgm:pt>
    <dgm:pt modelId="{9EA32430-F256-4988-A49F-A0D0790B81D9}" type="parTrans" cxnId="{06DE23CE-5F29-40B4-9AB6-4B0140ED5174}">
      <dgm:prSet/>
      <dgm:spPr/>
      <dgm:t>
        <a:bodyPr/>
        <a:lstStyle/>
        <a:p>
          <a:endParaRPr lang="en-US"/>
        </a:p>
      </dgm:t>
    </dgm:pt>
    <dgm:pt modelId="{9D18E524-F156-469F-AFBC-A7EC8F3ED8DB}" type="sibTrans" cxnId="{06DE23CE-5F29-40B4-9AB6-4B0140ED5174}">
      <dgm:prSet/>
      <dgm:spPr/>
      <dgm:t>
        <a:bodyPr/>
        <a:lstStyle/>
        <a:p>
          <a:endParaRPr lang="en-US"/>
        </a:p>
      </dgm:t>
    </dgm:pt>
    <dgm:pt modelId="{85F33809-D4E4-40C3-AAB2-6A35566DC0B7}">
      <dgm:prSet/>
      <dgm:spPr/>
      <dgm:t>
        <a:bodyPr/>
        <a:lstStyle/>
        <a:p>
          <a:r>
            <a:rPr lang="it-IT"/>
            <a:t>Alla soluzione di problemi contribuiscono processi induttivi – alcuni dei quali inconsci – capacità deduttive, conoscenze precedenti</a:t>
          </a:r>
          <a:endParaRPr lang="en-US"/>
        </a:p>
      </dgm:t>
    </dgm:pt>
    <dgm:pt modelId="{55F92BF7-773C-447E-945F-F2384D398CF7}" type="parTrans" cxnId="{0B878A36-013F-4A74-8A6C-5785440C7B0D}">
      <dgm:prSet/>
      <dgm:spPr/>
      <dgm:t>
        <a:bodyPr/>
        <a:lstStyle/>
        <a:p>
          <a:endParaRPr lang="en-US"/>
        </a:p>
      </dgm:t>
    </dgm:pt>
    <dgm:pt modelId="{91358013-83BD-453D-BE5B-4B3FCFE653EB}" type="sibTrans" cxnId="{0B878A36-013F-4A74-8A6C-5785440C7B0D}">
      <dgm:prSet/>
      <dgm:spPr/>
      <dgm:t>
        <a:bodyPr/>
        <a:lstStyle/>
        <a:p>
          <a:endParaRPr lang="en-US"/>
        </a:p>
      </dgm:t>
    </dgm:pt>
    <dgm:pt modelId="{61C2E102-07DC-432B-BFB0-2F0CB7FABE06}">
      <dgm:prSet/>
      <dgm:spPr/>
      <dgm:t>
        <a:bodyPr/>
        <a:lstStyle/>
        <a:p>
          <a:r>
            <a:rPr lang="it-IT"/>
            <a:t>Possono mostrare ostacoli e blocchi, ma anche procedere fluidamente attraverso l’esplorazione mentale di molteplici possibilità</a:t>
          </a:r>
          <a:endParaRPr lang="en-US"/>
        </a:p>
      </dgm:t>
    </dgm:pt>
    <dgm:pt modelId="{2B8EFC76-609F-4CBA-B83B-94EC2DBBC642}" type="parTrans" cxnId="{C2206F92-3F22-4B36-A3C2-4763D5C38562}">
      <dgm:prSet/>
      <dgm:spPr/>
      <dgm:t>
        <a:bodyPr/>
        <a:lstStyle/>
        <a:p>
          <a:endParaRPr lang="en-US"/>
        </a:p>
      </dgm:t>
    </dgm:pt>
    <dgm:pt modelId="{D4F70B62-4EAF-4F6C-AF7E-599468888FFA}" type="sibTrans" cxnId="{C2206F92-3F22-4B36-A3C2-4763D5C38562}">
      <dgm:prSet/>
      <dgm:spPr/>
      <dgm:t>
        <a:bodyPr/>
        <a:lstStyle/>
        <a:p>
          <a:endParaRPr lang="en-US"/>
        </a:p>
      </dgm:t>
    </dgm:pt>
    <dgm:pt modelId="{B7F1A1BA-2284-45AB-927D-2172188BB37F}">
      <dgm:prSet/>
      <dgm:spPr/>
      <dgm:t>
        <a:bodyPr/>
        <a:lstStyle/>
        <a:p>
          <a:r>
            <a:rPr lang="it-IT"/>
            <a:t>una capacità che consente di “simulare soluzioni per prove ed errori” nella mente, prima di attuarle nella realtà</a:t>
          </a:r>
          <a:endParaRPr lang="en-US"/>
        </a:p>
      </dgm:t>
    </dgm:pt>
    <dgm:pt modelId="{3835CA87-4D13-45E9-B789-12E22DBF298F}" type="parTrans" cxnId="{666F1EF4-F856-414E-9504-2F3BB4E709EA}">
      <dgm:prSet/>
      <dgm:spPr/>
      <dgm:t>
        <a:bodyPr/>
        <a:lstStyle/>
        <a:p>
          <a:endParaRPr lang="en-US"/>
        </a:p>
      </dgm:t>
    </dgm:pt>
    <dgm:pt modelId="{2C7F5EF2-C2D1-4068-90DF-C3F72B8C8B78}" type="sibTrans" cxnId="{666F1EF4-F856-414E-9504-2F3BB4E709EA}">
      <dgm:prSet/>
      <dgm:spPr/>
      <dgm:t>
        <a:bodyPr/>
        <a:lstStyle/>
        <a:p>
          <a:endParaRPr lang="en-US"/>
        </a:p>
      </dgm:t>
    </dgm:pt>
    <dgm:pt modelId="{B47782F4-DF01-4351-8E60-54420D582F10}" type="pres">
      <dgm:prSet presAssocID="{CD5378D1-CE00-48C1-BFC3-B06DA37168A1}" presName="root" presStyleCnt="0">
        <dgm:presLayoutVars>
          <dgm:dir/>
          <dgm:resizeHandles val="exact"/>
        </dgm:presLayoutVars>
      </dgm:prSet>
      <dgm:spPr/>
    </dgm:pt>
    <dgm:pt modelId="{7A9A7428-FC3C-4A7C-A74D-ACFB8BB7790B}" type="pres">
      <dgm:prSet presAssocID="{DA6A3664-912F-42C1-88FE-C5D6D2B9D011}" presName="compNode" presStyleCnt="0"/>
      <dgm:spPr/>
    </dgm:pt>
    <dgm:pt modelId="{10E4F256-35F8-4CF3-98B9-31E26DC49638}" type="pres">
      <dgm:prSet presAssocID="{DA6A3664-912F-42C1-88FE-C5D6D2B9D01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19E40F0-269B-42C3-88C7-9635E50348FF}" type="pres">
      <dgm:prSet presAssocID="{DA6A3664-912F-42C1-88FE-C5D6D2B9D011}" presName="spaceRect" presStyleCnt="0"/>
      <dgm:spPr/>
    </dgm:pt>
    <dgm:pt modelId="{1FD52461-DC9E-4AE8-A8D5-2FBF8DF8E582}" type="pres">
      <dgm:prSet presAssocID="{DA6A3664-912F-42C1-88FE-C5D6D2B9D011}" presName="textRect" presStyleLbl="revTx" presStyleIdx="0" presStyleCnt="4">
        <dgm:presLayoutVars>
          <dgm:chMax val="1"/>
          <dgm:chPref val="1"/>
        </dgm:presLayoutVars>
      </dgm:prSet>
      <dgm:spPr/>
    </dgm:pt>
    <dgm:pt modelId="{15DE6F83-FF21-42D5-804F-C4F9D8C303DB}" type="pres">
      <dgm:prSet presAssocID="{9D18E524-F156-469F-AFBC-A7EC8F3ED8DB}" presName="sibTrans" presStyleCnt="0"/>
      <dgm:spPr/>
    </dgm:pt>
    <dgm:pt modelId="{56ABD62F-9123-4B61-BCF1-8EBD10617A86}" type="pres">
      <dgm:prSet presAssocID="{85F33809-D4E4-40C3-AAB2-6A35566DC0B7}" presName="compNode" presStyleCnt="0"/>
      <dgm:spPr/>
    </dgm:pt>
    <dgm:pt modelId="{FD6DE708-AE6C-4591-AE3D-CC6270261A18}" type="pres">
      <dgm:prSet presAssocID="{85F33809-D4E4-40C3-AAB2-6A35566DC0B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sconnesso"/>
        </a:ext>
      </dgm:extLst>
    </dgm:pt>
    <dgm:pt modelId="{C4173A9D-A92E-44AE-9483-A828164FFD1B}" type="pres">
      <dgm:prSet presAssocID="{85F33809-D4E4-40C3-AAB2-6A35566DC0B7}" presName="spaceRect" presStyleCnt="0"/>
      <dgm:spPr/>
    </dgm:pt>
    <dgm:pt modelId="{763EAD21-3311-45C2-86B8-C98D40D3349F}" type="pres">
      <dgm:prSet presAssocID="{85F33809-D4E4-40C3-AAB2-6A35566DC0B7}" presName="textRect" presStyleLbl="revTx" presStyleIdx="1" presStyleCnt="4">
        <dgm:presLayoutVars>
          <dgm:chMax val="1"/>
          <dgm:chPref val="1"/>
        </dgm:presLayoutVars>
      </dgm:prSet>
      <dgm:spPr/>
    </dgm:pt>
    <dgm:pt modelId="{24A9724E-361F-46A8-9B29-7E9A93716DB2}" type="pres">
      <dgm:prSet presAssocID="{91358013-83BD-453D-BE5B-4B3FCFE653EB}" presName="sibTrans" presStyleCnt="0"/>
      <dgm:spPr/>
    </dgm:pt>
    <dgm:pt modelId="{A905E0A0-E3DC-43E8-8440-2304653508FB}" type="pres">
      <dgm:prSet presAssocID="{61C2E102-07DC-432B-BFB0-2F0CB7FABE06}" presName="compNode" presStyleCnt="0"/>
      <dgm:spPr/>
    </dgm:pt>
    <dgm:pt modelId="{9B5AF858-4425-4536-B553-6C1F823E02DD}" type="pres">
      <dgm:prSet presAssocID="{61C2E102-07DC-432B-BFB0-2F0CB7FABE0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vviso"/>
        </a:ext>
      </dgm:extLst>
    </dgm:pt>
    <dgm:pt modelId="{08392ECF-FE3F-4FF6-9860-923915642C29}" type="pres">
      <dgm:prSet presAssocID="{61C2E102-07DC-432B-BFB0-2F0CB7FABE06}" presName="spaceRect" presStyleCnt="0"/>
      <dgm:spPr/>
    </dgm:pt>
    <dgm:pt modelId="{B87984E9-E023-47CB-8979-823C03368CE0}" type="pres">
      <dgm:prSet presAssocID="{61C2E102-07DC-432B-BFB0-2F0CB7FABE06}" presName="textRect" presStyleLbl="revTx" presStyleIdx="2" presStyleCnt="4">
        <dgm:presLayoutVars>
          <dgm:chMax val="1"/>
          <dgm:chPref val="1"/>
        </dgm:presLayoutVars>
      </dgm:prSet>
      <dgm:spPr/>
    </dgm:pt>
    <dgm:pt modelId="{2FCD3A30-4498-45A3-AA79-C0BB9724BF20}" type="pres">
      <dgm:prSet presAssocID="{D4F70B62-4EAF-4F6C-AF7E-599468888FFA}" presName="sibTrans" presStyleCnt="0"/>
      <dgm:spPr/>
    </dgm:pt>
    <dgm:pt modelId="{D3D553DE-8A76-43DE-AAF0-F60452E2D3A3}" type="pres">
      <dgm:prSet presAssocID="{B7F1A1BA-2284-45AB-927D-2172188BB37F}" presName="compNode" presStyleCnt="0"/>
      <dgm:spPr/>
    </dgm:pt>
    <dgm:pt modelId="{8914B706-647A-49BC-B9D2-441054300AF5}" type="pres">
      <dgm:prSet presAssocID="{B7F1A1BA-2284-45AB-927D-2172188BB37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gno di spunta"/>
        </a:ext>
      </dgm:extLst>
    </dgm:pt>
    <dgm:pt modelId="{8EE184AA-7C12-4BD1-A254-B01E643B909D}" type="pres">
      <dgm:prSet presAssocID="{B7F1A1BA-2284-45AB-927D-2172188BB37F}" presName="spaceRect" presStyleCnt="0"/>
      <dgm:spPr/>
    </dgm:pt>
    <dgm:pt modelId="{623F6605-9395-4A56-8E4F-9835482D3EB0}" type="pres">
      <dgm:prSet presAssocID="{B7F1A1BA-2284-45AB-927D-2172188BB37F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8287682B-66C0-4658-8B3D-EB473A8B26CB}" type="presOf" srcId="{B7F1A1BA-2284-45AB-927D-2172188BB37F}" destId="{623F6605-9395-4A56-8E4F-9835482D3EB0}" srcOrd="0" destOrd="0" presId="urn:microsoft.com/office/officeart/2018/2/layout/IconLabelList"/>
    <dgm:cxn modelId="{0B878A36-013F-4A74-8A6C-5785440C7B0D}" srcId="{CD5378D1-CE00-48C1-BFC3-B06DA37168A1}" destId="{85F33809-D4E4-40C3-AAB2-6A35566DC0B7}" srcOrd="1" destOrd="0" parTransId="{55F92BF7-773C-447E-945F-F2384D398CF7}" sibTransId="{91358013-83BD-453D-BE5B-4B3FCFE653EB}"/>
    <dgm:cxn modelId="{8ACF3F7A-9ED3-46D4-995C-3D774EDF9B03}" type="presOf" srcId="{DA6A3664-912F-42C1-88FE-C5D6D2B9D011}" destId="{1FD52461-DC9E-4AE8-A8D5-2FBF8DF8E582}" srcOrd="0" destOrd="0" presId="urn:microsoft.com/office/officeart/2018/2/layout/IconLabelList"/>
    <dgm:cxn modelId="{C2206F92-3F22-4B36-A3C2-4763D5C38562}" srcId="{CD5378D1-CE00-48C1-BFC3-B06DA37168A1}" destId="{61C2E102-07DC-432B-BFB0-2F0CB7FABE06}" srcOrd="2" destOrd="0" parTransId="{2B8EFC76-609F-4CBA-B83B-94EC2DBBC642}" sibTransId="{D4F70B62-4EAF-4F6C-AF7E-599468888FFA}"/>
    <dgm:cxn modelId="{4B104FB9-BC66-4455-A772-6F292697F1B2}" type="presOf" srcId="{CD5378D1-CE00-48C1-BFC3-B06DA37168A1}" destId="{B47782F4-DF01-4351-8E60-54420D582F10}" srcOrd="0" destOrd="0" presId="urn:microsoft.com/office/officeart/2018/2/layout/IconLabelList"/>
    <dgm:cxn modelId="{EFA2FBC5-31DA-4615-9F6D-AF91301D127F}" type="presOf" srcId="{85F33809-D4E4-40C3-AAB2-6A35566DC0B7}" destId="{763EAD21-3311-45C2-86B8-C98D40D3349F}" srcOrd="0" destOrd="0" presId="urn:microsoft.com/office/officeart/2018/2/layout/IconLabelList"/>
    <dgm:cxn modelId="{06DE23CE-5F29-40B4-9AB6-4B0140ED5174}" srcId="{CD5378D1-CE00-48C1-BFC3-B06DA37168A1}" destId="{DA6A3664-912F-42C1-88FE-C5D6D2B9D011}" srcOrd="0" destOrd="0" parTransId="{9EA32430-F256-4988-A49F-A0D0790B81D9}" sibTransId="{9D18E524-F156-469F-AFBC-A7EC8F3ED8DB}"/>
    <dgm:cxn modelId="{666F1EF4-F856-414E-9504-2F3BB4E709EA}" srcId="{CD5378D1-CE00-48C1-BFC3-B06DA37168A1}" destId="{B7F1A1BA-2284-45AB-927D-2172188BB37F}" srcOrd="3" destOrd="0" parTransId="{3835CA87-4D13-45E9-B789-12E22DBF298F}" sibTransId="{2C7F5EF2-C2D1-4068-90DF-C3F72B8C8B78}"/>
    <dgm:cxn modelId="{3BEE64F5-7244-4886-9B66-3B2CFB9465F4}" type="presOf" srcId="{61C2E102-07DC-432B-BFB0-2F0CB7FABE06}" destId="{B87984E9-E023-47CB-8979-823C03368CE0}" srcOrd="0" destOrd="0" presId="urn:microsoft.com/office/officeart/2018/2/layout/IconLabelList"/>
    <dgm:cxn modelId="{09B6633A-D477-4F0B-98C6-EF3DE01CB2C7}" type="presParOf" srcId="{B47782F4-DF01-4351-8E60-54420D582F10}" destId="{7A9A7428-FC3C-4A7C-A74D-ACFB8BB7790B}" srcOrd="0" destOrd="0" presId="urn:microsoft.com/office/officeart/2018/2/layout/IconLabelList"/>
    <dgm:cxn modelId="{913179FE-CC52-4837-A301-BA2D3A0BCAB1}" type="presParOf" srcId="{7A9A7428-FC3C-4A7C-A74D-ACFB8BB7790B}" destId="{10E4F256-35F8-4CF3-98B9-31E26DC49638}" srcOrd="0" destOrd="0" presId="urn:microsoft.com/office/officeart/2018/2/layout/IconLabelList"/>
    <dgm:cxn modelId="{AD61E9AD-8CAA-4423-8063-86726F1A797E}" type="presParOf" srcId="{7A9A7428-FC3C-4A7C-A74D-ACFB8BB7790B}" destId="{819E40F0-269B-42C3-88C7-9635E50348FF}" srcOrd="1" destOrd="0" presId="urn:microsoft.com/office/officeart/2018/2/layout/IconLabelList"/>
    <dgm:cxn modelId="{60726DAA-5081-47BB-857B-CEC664B58771}" type="presParOf" srcId="{7A9A7428-FC3C-4A7C-A74D-ACFB8BB7790B}" destId="{1FD52461-DC9E-4AE8-A8D5-2FBF8DF8E582}" srcOrd="2" destOrd="0" presId="urn:microsoft.com/office/officeart/2018/2/layout/IconLabelList"/>
    <dgm:cxn modelId="{433189EA-B508-4CD0-BE13-E1350AAAAB92}" type="presParOf" srcId="{B47782F4-DF01-4351-8E60-54420D582F10}" destId="{15DE6F83-FF21-42D5-804F-C4F9D8C303DB}" srcOrd="1" destOrd="0" presId="urn:microsoft.com/office/officeart/2018/2/layout/IconLabelList"/>
    <dgm:cxn modelId="{51897860-33CE-4079-A7F9-BC76A20E86A8}" type="presParOf" srcId="{B47782F4-DF01-4351-8E60-54420D582F10}" destId="{56ABD62F-9123-4B61-BCF1-8EBD10617A86}" srcOrd="2" destOrd="0" presId="urn:microsoft.com/office/officeart/2018/2/layout/IconLabelList"/>
    <dgm:cxn modelId="{13052B0D-0E99-4B3B-8E8C-92127DF1C06E}" type="presParOf" srcId="{56ABD62F-9123-4B61-BCF1-8EBD10617A86}" destId="{FD6DE708-AE6C-4591-AE3D-CC6270261A18}" srcOrd="0" destOrd="0" presId="urn:microsoft.com/office/officeart/2018/2/layout/IconLabelList"/>
    <dgm:cxn modelId="{5342A0AD-1C94-4422-A1E9-8EBC7EC98B88}" type="presParOf" srcId="{56ABD62F-9123-4B61-BCF1-8EBD10617A86}" destId="{C4173A9D-A92E-44AE-9483-A828164FFD1B}" srcOrd="1" destOrd="0" presId="urn:microsoft.com/office/officeart/2018/2/layout/IconLabelList"/>
    <dgm:cxn modelId="{D1C18B52-A993-4E19-993E-D94332CD1937}" type="presParOf" srcId="{56ABD62F-9123-4B61-BCF1-8EBD10617A86}" destId="{763EAD21-3311-45C2-86B8-C98D40D3349F}" srcOrd="2" destOrd="0" presId="urn:microsoft.com/office/officeart/2018/2/layout/IconLabelList"/>
    <dgm:cxn modelId="{DEFE9B43-92B6-4AB0-AB84-F8493B3203FC}" type="presParOf" srcId="{B47782F4-DF01-4351-8E60-54420D582F10}" destId="{24A9724E-361F-46A8-9B29-7E9A93716DB2}" srcOrd="3" destOrd="0" presId="urn:microsoft.com/office/officeart/2018/2/layout/IconLabelList"/>
    <dgm:cxn modelId="{A6949E52-3262-431C-8AE6-8F04B0391D28}" type="presParOf" srcId="{B47782F4-DF01-4351-8E60-54420D582F10}" destId="{A905E0A0-E3DC-43E8-8440-2304653508FB}" srcOrd="4" destOrd="0" presId="urn:microsoft.com/office/officeart/2018/2/layout/IconLabelList"/>
    <dgm:cxn modelId="{DF0D37C4-4BCE-4135-B4F7-D9D77592A91E}" type="presParOf" srcId="{A905E0A0-E3DC-43E8-8440-2304653508FB}" destId="{9B5AF858-4425-4536-B553-6C1F823E02DD}" srcOrd="0" destOrd="0" presId="urn:microsoft.com/office/officeart/2018/2/layout/IconLabelList"/>
    <dgm:cxn modelId="{3D31AFA5-465B-482A-8752-0EE293B5F9EB}" type="presParOf" srcId="{A905E0A0-E3DC-43E8-8440-2304653508FB}" destId="{08392ECF-FE3F-4FF6-9860-923915642C29}" srcOrd="1" destOrd="0" presId="urn:microsoft.com/office/officeart/2018/2/layout/IconLabelList"/>
    <dgm:cxn modelId="{4A2A7332-9C35-4930-ABE5-402EC15512DD}" type="presParOf" srcId="{A905E0A0-E3DC-43E8-8440-2304653508FB}" destId="{B87984E9-E023-47CB-8979-823C03368CE0}" srcOrd="2" destOrd="0" presId="urn:microsoft.com/office/officeart/2018/2/layout/IconLabelList"/>
    <dgm:cxn modelId="{8A2CF57B-33EF-4247-8A18-2F77CE411CF5}" type="presParOf" srcId="{B47782F4-DF01-4351-8E60-54420D582F10}" destId="{2FCD3A30-4498-45A3-AA79-C0BB9724BF20}" srcOrd="5" destOrd="0" presId="urn:microsoft.com/office/officeart/2018/2/layout/IconLabelList"/>
    <dgm:cxn modelId="{82C14E4A-F984-40BA-8275-EA5804B844F9}" type="presParOf" srcId="{B47782F4-DF01-4351-8E60-54420D582F10}" destId="{D3D553DE-8A76-43DE-AAF0-F60452E2D3A3}" srcOrd="6" destOrd="0" presId="urn:microsoft.com/office/officeart/2018/2/layout/IconLabelList"/>
    <dgm:cxn modelId="{E6E957F9-D8D3-4F59-9AA7-83DFD42E7381}" type="presParOf" srcId="{D3D553DE-8A76-43DE-AAF0-F60452E2D3A3}" destId="{8914B706-647A-49BC-B9D2-441054300AF5}" srcOrd="0" destOrd="0" presId="urn:microsoft.com/office/officeart/2018/2/layout/IconLabelList"/>
    <dgm:cxn modelId="{853D773B-1D61-44B9-AE0D-0EF8BD890A58}" type="presParOf" srcId="{D3D553DE-8A76-43DE-AAF0-F60452E2D3A3}" destId="{8EE184AA-7C12-4BD1-A254-B01E643B909D}" srcOrd="1" destOrd="0" presId="urn:microsoft.com/office/officeart/2018/2/layout/IconLabelList"/>
    <dgm:cxn modelId="{0D1BD219-D751-4B60-A323-4D324AA48792}" type="presParOf" srcId="{D3D553DE-8A76-43DE-AAF0-F60452E2D3A3}" destId="{623F6605-9395-4A56-8E4F-9835482D3EB0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154F8D10-7F44-42DE-B098-97D72838D16E}" type="doc">
      <dgm:prSet loTypeId="urn:microsoft.com/office/officeart/2005/8/layout/defaul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F8EBB409-EBD6-4C43-BF9F-3E74508C32C0}">
      <dgm:prSet/>
      <dgm:spPr/>
      <dgm:t>
        <a:bodyPr/>
        <a:lstStyle/>
        <a:p>
          <a:r>
            <a:rPr lang="en-GB"/>
            <a:t>I processi di ragionamento non si sono sviluppati per essere “olimpicamente” logici</a:t>
          </a:r>
          <a:endParaRPr lang="en-US"/>
        </a:p>
      </dgm:t>
    </dgm:pt>
    <dgm:pt modelId="{D24D8317-1367-4DD6-AC3C-95BBFD00DB3E}" type="parTrans" cxnId="{093B7ADC-089F-4E27-A1E0-E8181FC3E356}">
      <dgm:prSet/>
      <dgm:spPr/>
      <dgm:t>
        <a:bodyPr/>
        <a:lstStyle/>
        <a:p>
          <a:endParaRPr lang="en-US"/>
        </a:p>
      </dgm:t>
    </dgm:pt>
    <dgm:pt modelId="{4459A4F1-DF33-4A75-9ED7-57197DDB385B}" type="sibTrans" cxnId="{093B7ADC-089F-4E27-A1E0-E8181FC3E356}">
      <dgm:prSet/>
      <dgm:spPr/>
      <dgm:t>
        <a:bodyPr/>
        <a:lstStyle/>
        <a:p>
          <a:endParaRPr lang="en-US"/>
        </a:p>
      </dgm:t>
    </dgm:pt>
    <dgm:pt modelId="{54561DE6-5E53-4495-A9C1-C46890388A07}">
      <dgm:prSet/>
      <dgm:spPr/>
      <dgm:t>
        <a:bodyPr/>
        <a:lstStyle/>
        <a:p>
          <a:r>
            <a:rPr lang="en-GB"/>
            <a:t>Come sostenne Simon, cercano soluzioni “buone abbastanza”: non “ottime”</a:t>
          </a:r>
          <a:endParaRPr lang="en-US"/>
        </a:p>
      </dgm:t>
    </dgm:pt>
    <dgm:pt modelId="{6D014E71-B51D-4581-BA80-7C7CD99BE6AC}" type="parTrans" cxnId="{C15EAD09-4197-4257-9F75-E29C8F53D4FA}">
      <dgm:prSet/>
      <dgm:spPr/>
      <dgm:t>
        <a:bodyPr/>
        <a:lstStyle/>
        <a:p>
          <a:endParaRPr lang="en-US"/>
        </a:p>
      </dgm:t>
    </dgm:pt>
    <dgm:pt modelId="{893BAC3C-63A9-49BE-B523-BA0477AC437F}" type="sibTrans" cxnId="{C15EAD09-4197-4257-9F75-E29C8F53D4FA}">
      <dgm:prSet/>
      <dgm:spPr/>
      <dgm:t>
        <a:bodyPr/>
        <a:lstStyle/>
        <a:p>
          <a:endParaRPr lang="en-US"/>
        </a:p>
      </dgm:t>
    </dgm:pt>
    <dgm:pt modelId="{4D70F04C-EBFE-45DD-914B-79EE988562DF}">
      <dgm:prSet/>
      <dgm:spPr/>
      <dgm:t>
        <a:bodyPr/>
        <a:lstStyle/>
        <a:p>
          <a:r>
            <a:rPr lang="en-GB"/>
            <a:t>Il loro scopo generale è quello di risolvere efficientemente e flessibilmente – al costo di non essere sempre efficaci – i problemi della quotidianità, anche attraverso “scorciatoie” apprese in passato</a:t>
          </a:r>
          <a:endParaRPr lang="en-US"/>
        </a:p>
      </dgm:t>
    </dgm:pt>
    <dgm:pt modelId="{3F2E6931-984E-4A7A-BDE1-B5FD53C3C2F2}" type="parTrans" cxnId="{5BE226B3-3D2B-4E73-8412-A1C83C7B8682}">
      <dgm:prSet/>
      <dgm:spPr/>
      <dgm:t>
        <a:bodyPr/>
        <a:lstStyle/>
        <a:p>
          <a:endParaRPr lang="en-US"/>
        </a:p>
      </dgm:t>
    </dgm:pt>
    <dgm:pt modelId="{EB0DC946-6A3E-4BD7-A39D-0D645E2C54AC}" type="sibTrans" cxnId="{5BE226B3-3D2B-4E73-8412-A1C83C7B8682}">
      <dgm:prSet/>
      <dgm:spPr/>
      <dgm:t>
        <a:bodyPr/>
        <a:lstStyle/>
        <a:p>
          <a:endParaRPr lang="en-US"/>
        </a:p>
      </dgm:t>
    </dgm:pt>
    <dgm:pt modelId="{AC586ADF-DC9D-42B8-A74E-8A062C11C8FF}">
      <dgm:prSet/>
      <dgm:spPr/>
      <dgm:t>
        <a:bodyPr/>
        <a:lstStyle/>
        <a:p>
          <a:r>
            <a:rPr lang="en-GB" dirty="0" err="1"/>
            <a:t>Possono</a:t>
          </a:r>
          <a:r>
            <a:rPr lang="en-GB" dirty="0"/>
            <a:t> </a:t>
          </a:r>
          <a:r>
            <a:rPr lang="en-GB" dirty="0" err="1"/>
            <a:t>rivelarsi</a:t>
          </a:r>
          <a:r>
            <a:rPr lang="en-GB" dirty="0"/>
            <a:t> </a:t>
          </a:r>
          <a:r>
            <a:rPr lang="en-GB" dirty="0" err="1"/>
            <a:t>molto</a:t>
          </a:r>
          <a:r>
            <a:rPr lang="en-GB" dirty="0"/>
            <a:t> </a:t>
          </a:r>
          <a:r>
            <a:rPr lang="en-GB" dirty="0" err="1"/>
            <a:t>carenti</a:t>
          </a:r>
          <a:r>
            <a:rPr lang="en-GB" dirty="0"/>
            <a:t> in </a:t>
          </a:r>
          <a:r>
            <a:rPr lang="en-GB" dirty="0" err="1"/>
            <a:t>situazioni</a:t>
          </a:r>
          <a:r>
            <a:rPr lang="en-GB" dirty="0"/>
            <a:t> di </a:t>
          </a:r>
          <a:r>
            <a:rPr lang="en-GB" dirty="0" err="1"/>
            <a:t>laboratorio</a:t>
          </a:r>
          <a:r>
            <a:rPr lang="en-GB" dirty="0"/>
            <a:t> create ad hoc per </a:t>
          </a:r>
          <a:r>
            <a:rPr lang="en-GB" dirty="0" err="1"/>
            <a:t>studiarli</a:t>
          </a:r>
          <a:r>
            <a:rPr lang="en-GB" dirty="0"/>
            <a:t>, </a:t>
          </a:r>
          <a:r>
            <a:rPr lang="en-GB" dirty="0" err="1"/>
            <a:t>esattamente</a:t>
          </a:r>
          <a:r>
            <a:rPr lang="en-GB" dirty="0"/>
            <a:t> come </a:t>
          </a:r>
          <a:r>
            <a:rPr lang="en-GB" dirty="0" err="1"/>
            <a:t>i</a:t>
          </a:r>
          <a:r>
            <a:rPr lang="en-GB" dirty="0"/>
            <a:t> </a:t>
          </a:r>
          <a:r>
            <a:rPr lang="en-GB" dirty="0" err="1"/>
            <a:t>meccanismi</a:t>
          </a:r>
          <a:r>
            <a:rPr lang="en-GB" dirty="0"/>
            <a:t> </a:t>
          </a:r>
          <a:r>
            <a:rPr lang="en-GB" dirty="0" err="1"/>
            <a:t>percettivi</a:t>
          </a:r>
          <a:r>
            <a:rPr lang="en-GB" dirty="0"/>
            <a:t> </a:t>
          </a:r>
          <a:r>
            <a:rPr lang="en-GB" dirty="0" err="1"/>
            <a:t>possono</a:t>
          </a:r>
          <a:r>
            <a:rPr lang="en-GB" dirty="0"/>
            <a:t> </a:t>
          </a:r>
          <a:r>
            <a:rPr lang="en-GB" dirty="0" err="1"/>
            <a:t>generare</a:t>
          </a:r>
          <a:r>
            <a:rPr lang="en-GB" dirty="0"/>
            <a:t> </a:t>
          </a:r>
          <a:r>
            <a:rPr lang="en-GB" dirty="0" err="1"/>
            <a:t>sorprendenti</a:t>
          </a:r>
          <a:r>
            <a:rPr lang="en-GB" dirty="0"/>
            <a:t> </a:t>
          </a:r>
          <a:r>
            <a:rPr lang="en-GB" dirty="0" err="1"/>
            <a:t>errori</a:t>
          </a:r>
          <a:r>
            <a:rPr lang="en-GB" dirty="0"/>
            <a:t> di </a:t>
          </a:r>
          <a:r>
            <a:rPr lang="en-GB" dirty="0" err="1"/>
            <a:t>fronte</a:t>
          </a:r>
          <a:r>
            <a:rPr lang="en-GB" dirty="0"/>
            <a:t> a </a:t>
          </a:r>
          <a:r>
            <a:rPr lang="en-GB" dirty="0" err="1"/>
            <a:t>stimoli</a:t>
          </a:r>
          <a:r>
            <a:rPr lang="en-GB" dirty="0"/>
            <a:t> </a:t>
          </a:r>
          <a:r>
            <a:rPr lang="en-GB" dirty="0" err="1"/>
            <a:t>illusori</a:t>
          </a:r>
          <a:endParaRPr lang="en-US" dirty="0"/>
        </a:p>
      </dgm:t>
    </dgm:pt>
    <dgm:pt modelId="{48BB8D07-F7CD-49F1-8DA3-7C353D6CEE79}" type="parTrans" cxnId="{1B766553-AC85-4D65-A168-A2124F9A1D8F}">
      <dgm:prSet/>
      <dgm:spPr/>
      <dgm:t>
        <a:bodyPr/>
        <a:lstStyle/>
        <a:p>
          <a:endParaRPr lang="en-US"/>
        </a:p>
      </dgm:t>
    </dgm:pt>
    <dgm:pt modelId="{7FDDBAD3-CCFF-4DF9-BEA6-97AD10895B67}" type="sibTrans" cxnId="{1B766553-AC85-4D65-A168-A2124F9A1D8F}">
      <dgm:prSet/>
      <dgm:spPr/>
      <dgm:t>
        <a:bodyPr/>
        <a:lstStyle/>
        <a:p>
          <a:endParaRPr lang="en-US"/>
        </a:p>
      </dgm:t>
    </dgm:pt>
    <dgm:pt modelId="{9B2814F2-247B-C242-9204-4711E4AB6B2E}" type="pres">
      <dgm:prSet presAssocID="{154F8D10-7F44-42DE-B098-97D72838D16E}" presName="diagram" presStyleCnt="0">
        <dgm:presLayoutVars>
          <dgm:dir/>
          <dgm:resizeHandles val="exact"/>
        </dgm:presLayoutVars>
      </dgm:prSet>
      <dgm:spPr/>
    </dgm:pt>
    <dgm:pt modelId="{1EF95F21-5D32-E749-9F80-88E9BD57F04E}" type="pres">
      <dgm:prSet presAssocID="{F8EBB409-EBD6-4C43-BF9F-3E74508C32C0}" presName="node" presStyleLbl="node1" presStyleIdx="0" presStyleCnt="4">
        <dgm:presLayoutVars>
          <dgm:bulletEnabled val="1"/>
        </dgm:presLayoutVars>
      </dgm:prSet>
      <dgm:spPr/>
    </dgm:pt>
    <dgm:pt modelId="{8998C172-77D1-204A-AF5D-ACF0AF3FBB89}" type="pres">
      <dgm:prSet presAssocID="{4459A4F1-DF33-4A75-9ED7-57197DDB385B}" presName="sibTrans" presStyleCnt="0"/>
      <dgm:spPr/>
    </dgm:pt>
    <dgm:pt modelId="{EF507F09-3A89-FE49-97F9-24FB3B8C1E38}" type="pres">
      <dgm:prSet presAssocID="{54561DE6-5E53-4495-A9C1-C46890388A07}" presName="node" presStyleLbl="node1" presStyleIdx="1" presStyleCnt="4">
        <dgm:presLayoutVars>
          <dgm:bulletEnabled val="1"/>
        </dgm:presLayoutVars>
      </dgm:prSet>
      <dgm:spPr/>
    </dgm:pt>
    <dgm:pt modelId="{4284FEC6-125E-3C48-89FE-C065FE665538}" type="pres">
      <dgm:prSet presAssocID="{893BAC3C-63A9-49BE-B523-BA0477AC437F}" presName="sibTrans" presStyleCnt="0"/>
      <dgm:spPr/>
    </dgm:pt>
    <dgm:pt modelId="{0639D7C1-151E-2448-ACAE-5B0C3ECB69A6}" type="pres">
      <dgm:prSet presAssocID="{4D70F04C-EBFE-45DD-914B-79EE988562DF}" presName="node" presStyleLbl="node1" presStyleIdx="2" presStyleCnt="4">
        <dgm:presLayoutVars>
          <dgm:bulletEnabled val="1"/>
        </dgm:presLayoutVars>
      </dgm:prSet>
      <dgm:spPr/>
    </dgm:pt>
    <dgm:pt modelId="{E36BA226-EE57-E740-B065-437AB2C60BD8}" type="pres">
      <dgm:prSet presAssocID="{EB0DC946-6A3E-4BD7-A39D-0D645E2C54AC}" presName="sibTrans" presStyleCnt="0"/>
      <dgm:spPr/>
    </dgm:pt>
    <dgm:pt modelId="{10F6F4FC-EDBA-4345-B07A-239BB0744684}" type="pres">
      <dgm:prSet presAssocID="{AC586ADF-DC9D-42B8-A74E-8A062C11C8FF}" presName="node" presStyleLbl="node1" presStyleIdx="3" presStyleCnt="4">
        <dgm:presLayoutVars>
          <dgm:bulletEnabled val="1"/>
        </dgm:presLayoutVars>
      </dgm:prSet>
      <dgm:spPr/>
    </dgm:pt>
  </dgm:ptLst>
  <dgm:cxnLst>
    <dgm:cxn modelId="{C15EAD09-4197-4257-9F75-E29C8F53D4FA}" srcId="{154F8D10-7F44-42DE-B098-97D72838D16E}" destId="{54561DE6-5E53-4495-A9C1-C46890388A07}" srcOrd="1" destOrd="0" parTransId="{6D014E71-B51D-4581-BA80-7C7CD99BE6AC}" sibTransId="{893BAC3C-63A9-49BE-B523-BA0477AC437F}"/>
    <dgm:cxn modelId="{1B766553-AC85-4D65-A168-A2124F9A1D8F}" srcId="{154F8D10-7F44-42DE-B098-97D72838D16E}" destId="{AC586ADF-DC9D-42B8-A74E-8A062C11C8FF}" srcOrd="3" destOrd="0" parTransId="{48BB8D07-F7CD-49F1-8DA3-7C353D6CEE79}" sibTransId="{7FDDBAD3-CCFF-4DF9-BEA6-97AD10895B67}"/>
    <dgm:cxn modelId="{C3ED335E-BD72-0F47-927B-C7545EA00E50}" type="presOf" srcId="{154F8D10-7F44-42DE-B098-97D72838D16E}" destId="{9B2814F2-247B-C242-9204-4711E4AB6B2E}" srcOrd="0" destOrd="0" presId="urn:microsoft.com/office/officeart/2005/8/layout/default"/>
    <dgm:cxn modelId="{5BE226B3-3D2B-4E73-8412-A1C83C7B8682}" srcId="{154F8D10-7F44-42DE-B098-97D72838D16E}" destId="{4D70F04C-EBFE-45DD-914B-79EE988562DF}" srcOrd="2" destOrd="0" parTransId="{3F2E6931-984E-4A7A-BDE1-B5FD53C3C2F2}" sibTransId="{EB0DC946-6A3E-4BD7-A39D-0D645E2C54AC}"/>
    <dgm:cxn modelId="{8A2749D2-46CA-0646-8279-65316A5F9E91}" type="presOf" srcId="{AC586ADF-DC9D-42B8-A74E-8A062C11C8FF}" destId="{10F6F4FC-EDBA-4345-B07A-239BB0744684}" srcOrd="0" destOrd="0" presId="urn:microsoft.com/office/officeart/2005/8/layout/default"/>
    <dgm:cxn modelId="{093B7ADC-089F-4E27-A1E0-E8181FC3E356}" srcId="{154F8D10-7F44-42DE-B098-97D72838D16E}" destId="{F8EBB409-EBD6-4C43-BF9F-3E74508C32C0}" srcOrd="0" destOrd="0" parTransId="{D24D8317-1367-4DD6-AC3C-95BBFD00DB3E}" sibTransId="{4459A4F1-DF33-4A75-9ED7-57197DDB385B}"/>
    <dgm:cxn modelId="{715E5CF0-3D76-8F46-AF39-698A77A47527}" type="presOf" srcId="{4D70F04C-EBFE-45DD-914B-79EE988562DF}" destId="{0639D7C1-151E-2448-ACAE-5B0C3ECB69A6}" srcOrd="0" destOrd="0" presId="urn:microsoft.com/office/officeart/2005/8/layout/default"/>
    <dgm:cxn modelId="{764696F9-776A-DE4B-BACC-42ED9A4E1462}" type="presOf" srcId="{54561DE6-5E53-4495-A9C1-C46890388A07}" destId="{EF507F09-3A89-FE49-97F9-24FB3B8C1E38}" srcOrd="0" destOrd="0" presId="urn:microsoft.com/office/officeart/2005/8/layout/default"/>
    <dgm:cxn modelId="{C00C2EFA-7136-0344-BA0E-9AD3CADD9CA4}" type="presOf" srcId="{F8EBB409-EBD6-4C43-BF9F-3E74508C32C0}" destId="{1EF95F21-5D32-E749-9F80-88E9BD57F04E}" srcOrd="0" destOrd="0" presId="urn:microsoft.com/office/officeart/2005/8/layout/default"/>
    <dgm:cxn modelId="{716A9045-EA67-6146-B2E1-41CEF779F579}" type="presParOf" srcId="{9B2814F2-247B-C242-9204-4711E4AB6B2E}" destId="{1EF95F21-5D32-E749-9F80-88E9BD57F04E}" srcOrd="0" destOrd="0" presId="urn:microsoft.com/office/officeart/2005/8/layout/default"/>
    <dgm:cxn modelId="{9EF54B41-580E-1E44-BC7E-EBFAB64F469D}" type="presParOf" srcId="{9B2814F2-247B-C242-9204-4711E4AB6B2E}" destId="{8998C172-77D1-204A-AF5D-ACF0AF3FBB89}" srcOrd="1" destOrd="0" presId="urn:microsoft.com/office/officeart/2005/8/layout/default"/>
    <dgm:cxn modelId="{2BCDD03E-58B7-5645-A50D-B048BE9EE2F8}" type="presParOf" srcId="{9B2814F2-247B-C242-9204-4711E4AB6B2E}" destId="{EF507F09-3A89-FE49-97F9-24FB3B8C1E38}" srcOrd="2" destOrd="0" presId="urn:microsoft.com/office/officeart/2005/8/layout/default"/>
    <dgm:cxn modelId="{5F4FAB89-216E-7A48-8564-EC1B84A082DA}" type="presParOf" srcId="{9B2814F2-247B-C242-9204-4711E4AB6B2E}" destId="{4284FEC6-125E-3C48-89FE-C065FE665538}" srcOrd="3" destOrd="0" presId="urn:microsoft.com/office/officeart/2005/8/layout/default"/>
    <dgm:cxn modelId="{8195940A-B339-2D4B-8B9C-1922ACB3D0CA}" type="presParOf" srcId="{9B2814F2-247B-C242-9204-4711E4AB6B2E}" destId="{0639D7C1-151E-2448-ACAE-5B0C3ECB69A6}" srcOrd="4" destOrd="0" presId="urn:microsoft.com/office/officeart/2005/8/layout/default"/>
    <dgm:cxn modelId="{7AB70A06-A21A-F84C-8E7A-2BF0BBA91ED2}" type="presParOf" srcId="{9B2814F2-247B-C242-9204-4711E4AB6B2E}" destId="{E36BA226-EE57-E740-B065-437AB2C60BD8}" srcOrd="5" destOrd="0" presId="urn:microsoft.com/office/officeart/2005/8/layout/default"/>
    <dgm:cxn modelId="{004A803A-A0AB-7A48-B91C-2F18EEB2F12E}" type="presParOf" srcId="{9B2814F2-247B-C242-9204-4711E4AB6B2E}" destId="{10F6F4FC-EDBA-4345-B07A-239BB0744684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CE0ABF54-33CA-4D43-A74E-032A301A89D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4C5CD97-390A-4DF0-89FD-1562016E692E}">
      <dgm:prSet/>
      <dgm:spPr/>
      <dgm:t>
        <a:bodyPr/>
        <a:lstStyle/>
        <a:p>
          <a:r>
            <a:rPr lang="en-GB"/>
            <a:t>Ma quelle situazioni sono rare nella realtà. Il ragionamento umano si è ben adattato a risolvere rapidamente situazioni problematiche che possiamo incontrare nella quotidianità: una capacità che molti autori chiamano “Sistema 1” o “sistema intuitivo” di pensiero</a:t>
          </a:r>
          <a:endParaRPr lang="en-US"/>
        </a:p>
      </dgm:t>
    </dgm:pt>
    <dgm:pt modelId="{1F31DE2D-EA87-47F4-874F-CDDB85574DD3}" type="parTrans" cxnId="{CE8C0102-9F03-42EE-9E8A-37F4CBEB8ACF}">
      <dgm:prSet/>
      <dgm:spPr/>
      <dgm:t>
        <a:bodyPr/>
        <a:lstStyle/>
        <a:p>
          <a:endParaRPr lang="en-US"/>
        </a:p>
      </dgm:t>
    </dgm:pt>
    <dgm:pt modelId="{3728E378-992D-4CF7-ABDD-11EC3109478F}" type="sibTrans" cxnId="{CE8C0102-9F03-42EE-9E8A-37F4CBEB8ACF}">
      <dgm:prSet/>
      <dgm:spPr/>
      <dgm:t>
        <a:bodyPr/>
        <a:lstStyle/>
        <a:p>
          <a:endParaRPr lang="en-US"/>
        </a:p>
      </dgm:t>
    </dgm:pt>
    <dgm:pt modelId="{033E2178-2DE6-4DB9-B17B-B62295B48060}">
      <dgm:prSet/>
      <dgm:spPr/>
      <dgm:t>
        <a:bodyPr/>
        <a:lstStyle/>
        <a:p>
          <a:r>
            <a:rPr lang="en-GB"/>
            <a:t>Oltre a questo livello, il sistema cognitive possiede un nocciolo di potenziale logicità: a costo di tempo e ben maggiore fatica, può intervenire a fronte a situazioni inusuali e particolarmente complesse</a:t>
          </a:r>
          <a:endParaRPr lang="en-US"/>
        </a:p>
      </dgm:t>
    </dgm:pt>
    <dgm:pt modelId="{B4F2B08E-1AB6-4DB0-AF75-117661593AA5}" type="parTrans" cxnId="{02D23FCB-C4C5-4909-B6FE-F68B5918D95A}">
      <dgm:prSet/>
      <dgm:spPr/>
      <dgm:t>
        <a:bodyPr/>
        <a:lstStyle/>
        <a:p>
          <a:endParaRPr lang="en-US"/>
        </a:p>
      </dgm:t>
    </dgm:pt>
    <dgm:pt modelId="{D52A3DFA-644A-4B0D-A7C4-A4829ED299C5}" type="sibTrans" cxnId="{02D23FCB-C4C5-4909-B6FE-F68B5918D95A}">
      <dgm:prSet/>
      <dgm:spPr/>
      <dgm:t>
        <a:bodyPr/>
        <a:lstStyle/>
        <a:p>
          <a:endParaRPr lang="en-US"/>
        </a:p>
      </dgm:t>
    </dgm:pt>
    <dgm:pt modelId="{D799FF07-7417-4C9A-9669-A26FA0763731}">
      <dgm:prSet/>
      <dgm:spPr/>
      <dgm:t>
        <a:bodyPr/>
        <a:lstStyle/>
        <a:p>
          <a:r>
            <a:rPr lang="en-GB" dirty="0" err="1"/>
            <a:t>Capacità</a:t>
          </a:r>
          <a:r>
            <a:rPr lang="en-GB" dirty="0"/>
            <a:t> a cui ci </a:t>
          </a:r>
          <a:r>
            <a:rPr lang="en-GB" dirty="0" err="1"/>
            <a:t>si</a:t>
          </a:r>
          <a:r>
            <a:rPr lang="en-GB" dirty="0"/>
            <a:t> </a:t>
          </a:r>
          <a:r>
            <a:rPr lang="en-GB" dirty="0" err="1"/>
            <a:t>riferisce</a:t>
          </a:r>
          <a:r>
            <a:rPr lang="en-GB" dirty="0"/>
            <a:t> con il </a:t>
          </a:r>
          <a:r>
            <a:rPr lang="en-GB" dirty="0" err="1"/>
            <a:t>termine</a:t>
          </a:r>
          <a:r>
            <a:rPr lang="en-GB" dirty="0"/>
            <a:t> “Sistema 2” o “</a:t>
          </a:r>
          <a:r>
            <a:rPr lang="en-GB" dirty="0" err="1"/>
            <a:t>sistema</a:t>
          </a:r>
          <a:r>
            <a:rPr lang="en-GB" dirty="0"/>
            <a:t> </a:t>
          </a:r>
          <a:r>
            <a:rPr lang="en-GB" dirty="0" err="1"/>
            <a:t>analitico</a:t>
          </a:r>
          <a:r>
            <a:rPr lang="en-GB" dirty="0"/>
            <a:t>”, </a:t>
          </a:r>
          <a:r>
            <a:rPr lang="en-GB" dirty="0" err="1"/>
            <a:t>nelle</a:t>
          </a:r>
          <a:r>
            <a:rPr lang="en-GB" dirty="0"/>
            <a:t> </a:t>
          </a:r>
          <a:r>
            <a:rPr lang="en-GB" dirty="0" err="1"/>
            <a:t>teorie</a:t>
          </a:r>
          <a:r>
            <a:rPr lang="en-GB" dirty="0"/>
            <a:t> del “doppio </a:t>
          </a:r>
          <a:r>
            <a:rPr lang="en-GB" dirty="0" err="1"/>
            <a:t>processo</a:t>
          </a:r>
          <a:r>
            <a:rPr lang="en-GB" dirty="0"/>
            <a:t>”</a:t>
          </a:r>
          <a:endParaRPr lang="en-US" dirty="0"/>
        </a:p>
      </dgm:t>
    </dgm:pt>
    <dgm:pt modelId="{79473D8B-8368-45CF-9EE6-E52F13850FBC}" type="parTrans" cxnId="{D1867480-FCAB-498B-83C5-3E321A3C023F}">
      <dgm:prSet/>
      <dgm:spPr/>
      <dgm:t>
        <a:bodyPr/>
        <a:lstStyle/>
        <a:p>
          <a:endParaRPr lang="en-US"/>
        </a:p>
      </dgm:t>
    </dgm:pt>
    <dgm:pt modelId="{2532A134-9D83-461B-AF03-3984EB46011D}" type="sibTrans" cxnId="{D1867480-FCAB-498B-83C5-3E321A3C023F}">
      <dgm:prSet/>
      <dgm:spPr/>
      <dgm:t>
        <a:bodyPr/>
        <a:lstStyle/>
        <a:p>
          <a:endParaRPr lang="en-US"/>
        </a:p>
      </dgm:t>
    </dgm:pt>
    <dgm:pt modelId="{91A099DC-66E5-40E9-8838-652E48754696}">
      <dgm:prSet/>
      <dgm:spPr/>
      <dgm:t>
        <a:bodyPr/>
        <a:lstStyle/>
        <a:p>
          <a:r>
            <a:rPr lang="en-GB"/>
            <a:t>descrizioni qualitative e di alto livello del pensiero umano, introdotte nel par. 14.3.</a:t>
          </a:r>
          <a:endParaRPr lang="en-US"/>
        </a:p>
      </dgm:t>
    </dgm:pt>
    <dgm:pt modelId="{5EBD3707-7222-4F01-8782-91E632B6991B}" type="parTrans" cxnId="{1FB7CDF3-3CBC-40AB-9C04-757DA1F6213D}">
      <dgm:prSet/>
      <dgm:spPr/>
      <dgm:t>
        <a:bodyPr/>
        <a:lstStyle/>
        <a:p>
          <a:endParaRPr lang="en-US"/>
        </a:p>
      </dgm:t>
    </dgm:pt>
    <dgm:pt modelId="{5BB410E0-38CC-40BF-96C7-75B57DD19513}" type="sibTrans" cxnId="{1FB7CDF3-3CBC-40AB-9C04-757DA1F6213D}">
      <dgm:prSet/>
      <dgm:spPr/>
      <dgm:t>
        <a:bodyPr/>
        <a:lstStyle/>
        <a:p>
          <a:endParaRPr lang="en-US"/>
        </a:p>
      </dgm:t>
    </dgm:pt>
    <dgm:pt modelId="{703A5663-A3EC-0E4C-B958-7E2447B71088}" type="pres">
      <dgm:prSet presAssocID="{CE0ABF54-33CA-4D43-A74E-032A301A89D7}" presName="linear" presStyleCnt="0">
        <dgm:presLayoutVars>
          <dgm:animLvl val="lvl"/>
          <dgm:resizeHandles val="exact"/>
        </dgm:presLayoutVars>
      </dgm:prSet>
      <dgm:spPr/>
    </dgm:pt>
    <dgm:pt modelId="{7BC9B607-ABC5-934D-91C8-A47BEAB7AF44}" type="pres">
      <dgm:prSet presAssocID="{54C5CD97-390A-4DF0-89FD-1562016E692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B8EF307-4DA8-7F41-A5D1-17D1EC550EE7}" type="pres">
      <dgm:prSet presAssocID="{3728E378-992D-4CF7-ABDD-11EC3109478F}" presName="spacer" presStyleCnt="0"/>
      <dgm:spPr/>
    </dgm:pt>
    <dgm:pt modelId="{14BA0FA4-D27C-2447-9BCC-9EEBFCDCFDDC}" type="pres">
      <dgm:prSet presAssocID="{033E2178-2DE6-4DB9-B17B-B62295B4806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AD495E3-1D8C-6B48-BC4E-D6E1165D286A}" type="pres">
      <dgm:prSet presAssocID="{D52A3DFA-644A-4B0D-A7C4-A4829ED299C5}" presName="spacer" presStyleCnt="0"/>
      <dgm:spPr/>
    </dgm:pt>
    <dgm:pt modelId="{A9D646A0-532E-B94A-A8BD-05CAB350BE73}" type="pres">
      <dgm:prSet presAssocID="{D799FF07-7417-4C9A-9669-A26FA0763731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5D966EAF-5BE0-5C4A-913B-07B0AB1B383C}" type="pres">
      <dgm:prSet presAssocID="{D799FF07-7417-4C9A-9669-A26FA0763731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CE8C0102-9F03-42EE-9E8A-37F4CBEB8ACF}" srcId="{CE0ABF54-33CA-4D43-A74E-032A301A89D7}" destId="{54C5CD97-390A-4DF0-89FD-1562016E692E}" srcOrd="0" destOrd="0" parTransId="{1F31DE2D-EA87-47F4-874F-CDDB85574DD3}" sibTransId="{3728E378-992D-4CF7-ABDD-11EC3109478F}"/>
    <dgm:cxn modelId="{09879212-0542-A045-95A4-D980BDD6E51B}" type="presOf" srcId="{D799FF07-7417-4C9A-9669-A26FA0763731}" destId="{A9D646A0-532E-B94A-A8BD-05CAB350BE73}" srcOrd="0" destOrd="0" presId="urn:microsoft.com/office/officeart/2005/8/layout/vList2"/>
    <dgm:cxn modelId="{C35A0523-B6DC-DE46-A12E-C0A953F9268E}" type="presOf" srcId="{54C5CD97-390A-4DF0-89FD-1562016E692E}" destId="{7BC9B607-ABC5-934D-91C8-A47BEAB7AF44}" srcOrd="0" destOrd="0" presId="urn:microsoft.com/office/officeart/2005/8/layout/vList2"/>
    <dgm:cxn modelId="{F99A122A-E132-2C43-BFED-DECC357AB84E}" type="presOf" srcId="{91A099DC-66E5-40E9-8838-652E48754696}" destId="{5D966EAF-5BE0-5C4A-913B-07B0AB1B383C}" srcOrd="0" destOrd="0" presId="urn:microsoft.com/office/officeart/2005/8/layout/vList2"/>
    <dgm:cxn modelId="{87298260-581A-0641-8924-D6293DC0DED1}" type="presOf" srcId="{CE0ABF54-33CA-4D43-A74E-032A301A89D7}" destId="{703A5663-A3EC-0E4C-B958-7E2447B71088}" srcOrd="0" destOrd="0" presId="urn:microsoft.com/office/officeart/2005/8/layout/vList2"/>
    <dgm:cxn modelId="{D1867480-FCAB-498B-83C5-3E321A3C023F}" srcId="{CE0ABF54-33CA-4D43-A74E-032A301A89D7}" destId="{D799FF07-7417-4C9A-9669-A26FA0763731}" srcOrd="2" destOrd="0" parTransId="{79473D8B-8368-45CF-9EE6-E52F13850FBC}" sibTransId="{2532A134-9D83-461B-AF03-3984EB46011D}"/>
    <dgm:cxn modelId="{9EC64896-22F6-6846-89A0-C77731706156}" type="presOf" srcId="{033E2178-2DE6-4DB9-B17B-B62295B48060}" destId="{14BA0FA4-D27C-2447-9BCC-9EEBFCDCFDDC}" srcOrd="0" destOrd="0" presId="urn:microsoft.com/office/officeart/2005/8/layout/vList2"/>
    <dgm:cxn modelId="{02D23FCB-C4C5-4909-B6FE-F68B5918D95A}" srcId="{CE0ABF54-33CA-4D43-A74E-032A301A89D7}" destId="{033E2178-2DE6-4DB9-B17B-B62295B48060}" srcOrd="1" destOrd="0" parTransId="{B4F2B08E-1AB6-4DB0-AF75-117661593AA5}" sibTransId="{D52A3DFA-644A-4B0D-A7C4-A4829ED299C5}"/>
    <dgm:cxn modelId="{1FB7CDF3-3CBC-40AB-9C04-757DA1F6213D}" srcId="{D799FF07-7417-4C9A-9669-A26FA0763731}" destId="{91A099DC-66E5-40E9-8838-652E48754696}" srcOrd="0" destOrd="0" parTransId="{5EBD3707-7222-4F01-8782-91E632B6991B}" sibTransId="{5BB410E0-38CC-40BF-96C7-75B57DD19513}"/>
    <dgm:cxn modelId="{9B46D5A7-7A26-4748-AB41-EE5C93E9840C}" type="presParOf" srcId="{703A5663-A3EC-0E4C-B958-7E2447B71088}" destId="{7BC9B607-ABC5-934D-91C8-A47BEAB7AF44}" srcOrd="0" destOrd="0" presId="urn:microsoft.com/office/officeart/2005/8/layout/vList2"/>
    <dgm:cxn modelId="{8CBBCCB9-B22E-8E45-A12E-A35ED9140DFA}" type="presParOf" srcId="{703A5663-A3EC-0E4C-B958-7E2447B71088}" destId="{1B8EF307-4DA8-7F41-A5D1-17D1EC550EE7}" srcOrd="1" destOrd="0" presId="urn:microsoft.com/office/officeart/2005/8/layout/vList2"/>
    <dgm:cxn modelId="{BE8FC757-C9B9-9C4F-9648-40B24E480C3F}" type="presParOf" srcId="{703A5663-A3EC-0E4C-B958-7E2447B71088}" destId="{14BA0FA4-D27C-2447-9BCC-9EEBFCDCFDDC}" srcOrd="2" destOrd="0" presId="urn:microsoft.com/office/officeart/2005/8/layout/vList2"/>
    <dgm:cxn modelId="{F82F1712-8F9B-894E-BD4F-88FABDDDE644}" type="presParOf" srcId="{703A5663-A3EC-0E4C-B958-7E2447B71088}" destId="{7AD495E3-1D8C-6B48-BC4E-D6E1165D286A}" srcOrd="3" destOrd="0" presId="urn:microsoft.com/office/officeart/2005/8/layout/vList2"/>
    <dgm:cxn modelId="{FE7F29D4-90D7-4745-A7A6-66C98DF9915C}" type="presParOf" srcId="{703A5663-A3EC-0E4C-B958-7E2447B71088}" destId="{A9D646A0-532E-B94A-A8BD-05CAB350BE73}" srcOrd="4" destOrd="0" presId="urn:microsoft.com/office/officeart/2005/8/layout/vList2"/>
    <dgm:cxn modelId="{8017E34E-E9E4-4C48-A7DD-98BA1E4E29DD}" type="presParOf" srcId="{703A5663-A3EC-0E4C-B958-7E2447B71088}" destId="{5D966EAF-5BE0-5C4A-913B-07B0AB1B383C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7802AE-EB33-4873-ACF5-8D40F44EF22C}">
      <dsp:nvSpPr>
        <dsp:cNvPr id="0" name=""/>
        <dsp:cNvSpPr/>
      </dsp:nvSpPr>
      <dsp:spPr>
        <a:xfrm>
          <a:off x="616935" y="1100"/>
          <a:ext cx="921683" cy="9216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8F917D-A6CA-453A-853C-3EE504150F8A}">
      <dsp:nvSpPr>
        <dsp:cNvPr id="0" name=""/>
        <dsp:cNvSpPr/>
      </dsp:nvSpPr>
      <dsp:spPr>
        <a:xfrm>
          <a:off x="810488" y="194654"/>
          <a:ext cx="534576" cy="53457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05F721-17A0-44E6-98EB-C70FAC839227}">
      <dsp:nvSpPr>
        <dsp:cNvPr id="0" name=""/>
        <dsp:cNvSpPr/>
      </dsp:nvSpPr>
      <dsp:spPr>
        <a:xfrm>
          <a:off x="1736122" y="1100"/>
          <a:ext cx="2172539" cy="921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Nei problemi a struttura deduttiva per “risolvere” basta raggiungere una conclusione che segua logicamente dalle premesse. </a:t>
          </a:r>
          <a:endParaRPr lang="en-US" sz="1100" kern="1200"/>
        </a:p>
      </dsp:txBody>
      <dsp:txXfrm>
        <a:off x="1736122" y="1100"/>
        <a:ext cx="2172539" cy="921683"/>
      </dsp:txXfrm>
    </dsp:sp>
    <dsp:sp modelId="{A4A9F0E8-A22F-4B0E-949A-4FD58850AD7C}">
      <dsp:nvSpPr>
        <dsp:cNvPr id="0" name=""/>
        <dsp:cNvSpPr/>
      </dsp:nvSpPr>
      <dsp:spPr>
        <a:xfrm>
          <a:off x="4287209" y="1100"/>
          <a:ext cx="921683" cy="92168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872158-D614-4CD2-9BCA-E652F7D1D379}">
      <dsp:nvSpPr>
        <dsp:cNvPr id="0" name=""/>
        <dsp:cNvSpPr/>
      </dsp:nvSpPr>
      <dsp:spPr>
        <a:xfrm>
          <a:off x="4480763" y="194654"/>
          <a:ext cx="534576" cy="53457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D96EAC-8DAE-4337-B9B5-623B229F592F}">
      <dsp:nvSpPr>
        <dsp:cNvPr id="0" name=""/>
        <dsp:cNvSpPr/>
      </dsp:nvSpPr>
      <dsp:spPr>
        <a:xfrm>
          <a:off x="5406396" y="1100"/>
          <a:ext cx="2172539" cy="921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Esempio: nel problema della torre di Hanoi la parte deduttiva si conclude quando formuliamo il piano per risolvere il puzzle; non c’è bisogno di metterlo in atto.</a:t>
          </a:r>
          <a:endParaRPr lang="en-US" sz="1100" kern="1200"/>
        </a:p>
      </dsp:txBody>
      <dsp:txXfrm>
        <a:off x="5406396" y="1100"/>
        <a:ext cx="2172539" cy="921683"/>
      </dsp:txXfrm>
    </dsp:sp>
    <dsp:sp modelId="{0793A7D7-E98C-4BCD-8F58-09149B7AA12D}">
      <dsp:nvSpPr>
        <dsp:cNvPr id="0" name=""/>
        <dsp:cNvSpPr/>
      </dsp:nvSpPr>
      <dsp:spPr>
        <a:xfrm>
          <a:off x="616935" y="1635560"/>
          <a:ext cx="921683" cy="92168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6B674A-D8E4-4E27-8E05-895D988EB26D}">
      <dsp:nvSpPr>
        <dsp:cNvPr id="0" name=""/>
        <dsp:cNvSpPr/>
      </dsp:nvSpPr>
      <dsp:spPr>
        <a:xfrm>
          <a:off x="810488" y="1829114"/>
          <a:ext cx="534576" cy="53457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E0041F-547F-4EE0-8684-4F4E9036E9FD}">
      <dsp:nvSpPr>
        <dsp:cNvPr id="0" name=""/>
        <dsp:cNvSpPr/>
      </dsp:nvSpPr>
      <dsp:spPr>
        <a:xfrm>
          <a:off x="1736122" y="1635560"/>
          <a:ext cx="2172539" cy="921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svolgere correttamente un processo deduttivo richiede almeno una di due capacità:</a:t>
          </a:r>
          <a:endParaRPr lang="en-US" sz="1100" kern="1200"/>
        </a:p>
      </dsp:txBody>
      <dsp:txXfrm>
        <a:off x="1736122" y="1635560"/>
        <a:ext cx="2172539" cy="921683"/>
      </dsp:txXfrm>
    </dsp:sp>
    <dsp:sp modelId="{434BAD2A-23A6-468D-8863-8024A5DE4877}">
      <dsp:nvSpPr>
        <dsp:cNvPr id="0" name=""/>
        <dsp:cNvSpPr/>
      </dsp:nvSpPr>
      <dsp:spPr>
        <a:xfrm>
          <a:off x="4287209" y="1635560"/>
          <a:ext cx="921683" cy="9216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5723FF-D223-4653-91E2-1C79672874D3}">
      <dsp:nvSpPr>
        <dsp:cNvPr id="0" name=""/>
        <dsp:cNvSpPr/>
      </dsp:nvSpPr>
      <dsp:spPr>
        <a:xfrm>
          <a:off x="4480763" y="1829114"/>
          <a:ext cx="534576" cy="53457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50044F-AC5E-4220-8628-C0BBF0219186}">
      <dsp:nvSpPr>
        <dsp:cNvPr id="0" name=""/>
        <dsp:cNvSpPr/>
      </dsp:nvSpPr>
      <dsp:spPr>
        <a:xfrm>
          <a:off x="5406396" y="1635560"/>
          <a:ext cx="2172539" cy="921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dal punto di vista semantico – la capacità di rappresentare correttamente tutte le possibilità previste dalle premesse, onde valutarle, ed escludere quelle incompatibili tra loro;</a:t>
          </a:r>
          <a:endParaRPr lang="en-US" sz="1100" kern="1200"/>
        </a:p>
      </dsp:txBody>
      <dsp:txXfrm>
        <a:off x="5406396" y="1635560"/>
        <a:ext cx="2172539" cy="921683"/>
      </dsp:txXfrm>
    </dsp:sp>
    <dsp:sp modelId="{A4372D99-9E80-4BBB-8BF6-BAB5A6C89E0F}">
      <dsp:nvSpPr>
        <dsp:cNvPr id="0" name=""/>
        <dsp:cNvSpPr/>
      </dsp:nvSpPr>
      <dsp:spPr>
        <a:xfrm>
          <a:off x="616935" y="3270020"/>
          <a:ext cx="921683" cy="92168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BAE908-27E7-4757-AF29-BD2D81E76709}">
      <dsp:nvSpPr>
        <dsp:cNvPr id="0" name=""/>
        <dsp:cNvSpPr/>
      </dsp:nvSpPr>
      <dsp:spPr>
        <a:xfrm>
          <a:off x="810488" y="3463574"/>
          <a:ext cx="534576" cy="53457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6C85B2-877F-4F38-88AB-FC7C75F58F72}">
      <dsp:nvSpPr>
        <dsp:cNvPr id="0" name=""/>
        <dsp:cNvSpPr/>
      </dsp:nvSpPr>
      <dsp:spPr>
        <a:xfrm>
          <a:off x="1736122" y="3270020"/>
          <a:ext cx="2172539" cy="921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dal punto di vista sintattico, la capacità di applicare correttamente tutte le regole inferenziali necessarie e sufficienti a implementare in modo completo e coerente un qualche tipo di logica, e di astenersi dall’applicare schemi fallaci.</a:t>
          </a:r>
          <a:endParaRPr lang="en-US" sz="1100" kern="1200"/>
        </a:p>
      </dsp:txBody>
      <dsp:txXfrm>
        <a:off x="1736122" y="3270020"/>
        <a:ext cx="2172539" cy="921683"/>
      </dsp:txXfrm>
    </dsp:sp>
    <dsp:sp modelId="{BE40C69B-6555-4553-8B21-C17E9901AC44}">
      <dsp:nvSpPr>
        <dsp:cNvPr id="0" name=""/>
        <dsp:cNvSpPr/>
      </dsp:nvSpPr>
      <dsp:spPr>
        <a:xfrm>
          <a:off x="4287209" y="3270020"/>
          <a:ext cx="921683" cy="9216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5B11FA-A2D6-45D0-B9D1-113DFF036846}">
      <dsp:nvSpPr>
        <dsp:cNvPr id="0" name=""/>
        <dsp:cNvSpPr/>
      </dsp:nvSpPr>
      <dsp:spPr>
        <a:xfrm>
          <a:off x="4480763" y="3463574"/>
          <a:ext cx="534576" cy="53457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08E51F-AC2F-4A87-B60D-CD1729FE81B3}">
      <dsp:nvSpPr>
        <dsp:cNvPr id="0" name=""/>
        <dsp:cNvSpPr/>
      </dsp:nvSpPr>
      <dsp:spPr>
        <a:xfrm>
          <a:off x="5406396" y="3270020"/>
          <a:ext cx="2172539" cy="921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Il pensiero deduttivo umano spontaneo non possiede pienamente nessuna delle due capacità.</a:t>
          </a:r>
          <a:endParaRPr lang="en-US" sz="1100" kern="1200"/>
        </a:p>
      </dsp:txBody>
      <dsp:txXfrm>
        <a:off x="5406396" y="3270020"/>
        <a:ext cx="2172539" cy="9216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7A510C-DEC0-4888-945B-BF1A6C1E8D50}">
      <dsp:nvSpPr>
        <dsp:cNvPr id="0" name=""/>
        <dsp:cNvSpPr/>
      </dsp:nvSpPr>
      <dsp:spPr>
        <a:xfrm>
          <a:off x="949" y="582754"/>
          <a:ext cx="1318570" cy="13185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B2C86F-0AAC-4860-9FB3-42E302035C48}">
      <dsp:nvSpPr>
        <dsp:cNvPr id="0" name=""/>
        <dsp:cNvSpPr/>
      </dsp:nvSpPr>
      <dsp:spPr>
        <a:xfrm>
          <a:off x="949" y="2031498"/>
          <a:ext cx="3767343" cy="9871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400" kern="1200"/>
            <a:t>Se descriviamo le deduzioni spontanee avvalendoci di schemi inferenziali sintattici, non tutti quelli necessary per un calcolo completo e coerente sono egualmente disponibili alla mente umana</a:t>
          </a:r>
          <a:endParaRPr lang="en-US" sz="1400" kern="1200"/>
        </a:p>
      </dsp:txBody>
      <dsp:txXfrm>
        <a:off x="949" y="2031498"/>
        <a:ext cx="3767343" cy="987187"/>
      </dsp:txXfrm>
    </dsp:sp>
    <dsp:sp modelId="{42E5F5B9-F670-4ABC-BDCD-0E95C98B1292}">
      <dsp:nvSpPr>
        <dsp:cNvPr id="0" name=""/>
        <dsp:cNvSpPr/>
      </dsp:nvSpPr>
      <dsp:spPr>
        <a:xfrm>
          <a:off x="949" y="3079232"/>
          <a:ext cx="3767343" cy="5308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inoltre talvolta applichiamo schemi erronei (Rips, 1994; Braine, O’Brien, 1998). </a:t>
          </a:r>
          <a:endParaRPr lang="en-US" sz="1100" kern="1200"/>
        </a:p>
      </dsp:txBody>
      <dsp:txXfrm>
        <a:off x="949" y="3079232"/>
        <a:ext cx="3767343" cy="530817"/>
      </dsp:txXfrm>
    </dsp:sp>
    <dsp:sp modelId="{2F9A8591-B800-4067-8C10-FDCED15BBDD7}">
      <dsp:nvSpPr>
        <dsp:cNvPr id="0" name=""/>
        <dsp:cNvSpPr/>
      </dsp:nvSpPr>
      <dsp:spPr>
        <a:xfrm>
          <a:off x="4427578" y="582754"/>
          <a:ext cx="1318570" cy="13185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E949EF-E1E4-48AD-AC5C-E8CC9062DDE0}">
      <dsp:nvSpPr>
        <dsp:cNvPr id="0" name=""/>
        <dsp:cNvSpPr/>
      </dsp:nvSpPr>
      <dsp:spPr>
        <a:xfrm>
          <a:off x="4427578" y="2031498"/>
          <a:ext cx="3767343" cy="9871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400" kern="1200"/>
            <a:t>Se invece descriviamo il ragionamento spontaneo umano in termini semantici, non siamo sempre in grado di rappresentare adeguatamente tutte le possibilità compatibili con le premesse (Johnson-Laird, 1983, 2005a, 2006, 2010)</a:t>
          </a:r>
          <a:endParaRPr lang="en-US" sz="1400" kern="1200"/>
        </a:p>
      </dsp:txBody>
      <dsp:txXfrm>
        <a:off x="4427578" y="2031498"/>
        <a:ext cx="3767343" cy="987187"/>
      </dsp:txXfrm>
    </dsp:sp>
    <dsp:sp modelId="{66E284D2-6C61-404B-B13B-9A7628A6F673}">
      <dsp:nvSpPr>
        <dsp:cNvPr id="0" name=""/>
        <dsp:cNvSpPr/>
      </dsp:nvSpPr>
      <dsp:spPr>
        <a:xfrm>
          <a:off x="4427578" y="3079232"/>
          <a:ext cx="3767343" cy="5308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4097F7-3F88-B043-B8AE-23B2D9D49697}">
      <dsp:nvSpPr>
        <dsp:cNvPr id="0" name=""/>
        <dsp:cNvSpPr/>
      </dsp:nvSpPr>
      <dsp:spPr>
        <a:xfrm>
          <a:off x="40" y="903796"/>
          <a:ext cx="3829808" cy="14848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Anche le illusioni percettive sono generate da stimuli “strani” e ”astratti”, rispetto agli stimuli percettivi che incontriamo ogni giorno</a:t>
          </a:r>
          <a:endParaRPr lang="en-US" sz="1600" kern="1200"/>
        </a:p>
      </dsp:txBody>
      <dsp:txXfrm>
        <a:off x="40" y="903796"/>
        <a:ext cx="3829808" cy="1484852"/>
      </dsp:txXfrm>
    </dsp:sp>
    <dsp:sp modelId="{D510FD61-C73B-B345-9250-C0FADD300518}">
      <dsp:nvSpPr>
        <dsp:cNvPr id="0" name=""/>
        <dsp:cNvSpPr/>
      </dsp:nvSpPr>
      <dsp:spPr>
        <a:xfrm>
          <a:off x="40" y="2388648"/>
          <a:ext cx="3829808" cy="9003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servono a evidenziare alcuni principi di funzionamento non ovvi del sistema percettivo</a:t>
          </a:r>
          <a:endParaRPr lang="en-US" sz="1600" kern="1200"/>
        </a:p>
      </dsp:txBody>
      <dsp:txXfrm>
        <a:off x="40" y="2388648"/>
        <a:ext cx="3829808" cy="900360"/>
      </dsp:txXfrm>
    </dsp:sp>
    <dsp:sp modelId="{9B6848CB-7EC9-1F47-98D8-888A43ABF08C}">
      <dsp:nvSpPr>
        <dsp:cNvPr id="0" name=""/>
        <dsp:cNvSpPr/>
      </dsp:nvSpPr>
      <dsp:spPr>
        <a:xfrm>
          <a:off x="4366022" y="903796"/>
          <a:ext cx="3829808" cy="14848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 compiti astratti degli studi sulla deduzione servono a individuare principi di funzionamento del sistema cognitivo, che sarebbe più difficile identificare con compiti realisticie in grado di evocare schemi di conoscenze acquisite in passato.</a:t>
          </a:r>
          <a:endParaRPr lang="en-US" sz="1600" kern="1200"/>
        </a:p>
      </dsp:txBody>
      <dsp:txXfrm>
        <a:off x="4366022" y="903796"/>
        <a:ext cx="3829808" cy="1484852"/>
      </dsp:txXfrm>
    </dsp:sp>
    <dsp:sp modelId="{14284312-4379-C843-9D8F-9F1C6F9807D9}">
      <dsp:nvSpPr>
        <dsp:cNvPr id="0" name=""/>
        <dsp:cNvSpPr/>
      </dsp:nvSpPr>
      <dsp:spPr>
        <a:xfrm>
          <a:off x="4366022" y="2388648"/>
          <a:ext cx="3829808" cy="9003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Vedremo separatamente il ruolo delle conoscenze precedent nel ragionamento deduttivo</a:t>
          </a:r>
          <a:endParaRPr lang="en-US" sz="1600" kern="1200"/>
        </a:p>
      </dsp:txBody>
      <dsp:txXfrm>
        <a:off x="4366022" y="2388648"/>
        <a:ext cx="3829808" cy="9003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EDADED-5050-AF40-92D7-435741A72671}">
      <dsp:nvSpPr>
        <dsp:cNvPr id="0" name=""/>
        <dsp:cNvSpPr/>
      </dsp:nvSpPr>
      <dsp:spPr>
        <a:xfrm>
          <a:off x="0" y="12518"/>
          <a:ext cx="4697730" cy="23376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In logica (cap 7) i medesimi ragionamenti deduttivi possono essere descritti e risolti sia in forma sintattica sia in forma semantica</a:t>
          </a:r>
          <a:endParaRPr lang="en-US" sz="2700" kern="1200"/>
        </a:p>
      </dsp:txBody>
      <dsp:txXfrm>
        <a:off x="114115" y="126633"/>
        <a:ext cx="4469500" cy="2109430"/>
      </dsp:txXfrm>
    </dsp:sp>
    <dsp:sp modelId="{FB7CE12E-8354-7E46-BC70-E6F451FB6002}">
      <dsp:nvSpPr>
        <dsp:cNvPr id="0" name=""/>
        <dsp:cNvSpPr/>
      </dsp:nvSpPr>
      <dsp:spPr>
        <a:xfrm>
          <a:off x="0" y="2427938"/>
          <a:ext cx="4697730" cy="233766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I due principali paradigmi teorici del ragionamento deduttivo verbale umano seguono la stessa distinzione:</a:t>
          </a:r>
          <a:endParaRPr lang="en-US" sz="2700" kern="1200"/>
        </a:p>
      </dsp:txBody>
      <dsp:txXfrm>
        <a:off x="114115" y="2542053"/>
        <a:ext cx="4469500" cy="2109430"/>
      </dsp:txXfrm>
    </dsp:sp>
    <dsp:sp modelId="{6AA2AF89-DB29-5249-BB38-9F909CE9C85C}">
      <dsp:nvSpPr>
        <dsp:cNvPr id="0" name=""/>
        <dsp:cNvSpPr/>
      </dsp:nvSpPr>
      <dsp:spPr>
        <a:xfrm>
          <a:off x="0" y="4765599"/>
          <a:ext cx="4697730" cy="7265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53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/>
            <a:t>Teoria della logica mentale (LM)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100" kern="1200"/>
            <a:t>Teoria dei modelli mentali (TMM)</a:t>
          </a:r>
          <a:endParaRPr lang="en-US" sz="2100" kern="1200"/>
        </a:p>
      </dsp:txBody>
      <dsp:txXfrm>
        <a:off x="0" y="4765599"/>
        <a:ext cx="4697730" cy="7265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F07843-7D16-F442-8213-4EAB16978E89}">
      <dsp:nvSpPr>
        <dsp:cNvPr id="0" name=""/>
        <dsp:cNvSpPr/>
      </dsp:nvSpPr>
      <dsp:spPr>
        <a:xfrm>
          <a:off x="0" y="30531"/>
          <a:ext cx="8195871" cy="133116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il suo approccio è </a:t>
          </a:r>
          <a:r>
            <a:rPr lang="it-IT" sz="2400" b="1" kern="1200"/>
            <a:t>sintattico</a:t>
          </a:r>
          <a:endParaRPr lang="en-US" sz="2400" kern="1200"/>
        </a:p>
      </dsp:txBody>
      <dsp:txXfrm>
        <a:off x="64982" y="95513"/>
        <a:ext cx="8065907" cy="1201203"/>
      </dsp:txXfrm>
    </dsp:sp>
    <dsp:sp modelId="{597ABFEC-5FE3-7842-8CBB-D489674E3A9E}">
      <dsp:nvSpPr>
        <dsp:cNvPr id="0" name=""/>
        <dsp:cNvSpPr/>
      </dsp:nvSpPr>
      <dsp:spPr>
        <a:xfrm>
          <a:off x="0" y="1430818"/>
          <a:ext cx="8195871" cy="1331167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Ha individuato empiricamente quali schemi logici sono disponibili e utilizzabili senza sforzo nello sviluppo di ragionamenti, e quali non lo sono</a:t>
          </a:r>
          <a:endParaRPr lang="en-US" sz="2400" kern="1200"/>
        </a:p>
      </dsp:txBody>
      <dsp:txXfrm>
        <a:off x="64982" y="1495800"/>
        <a:ext cx="8065907" cy="1201203"/>
      </dsp:txXfrm>
    </dsp:sp>
    <dsp:sp modelId="{E89F6FAC-B19D-7E4B-AD2A-605426876CF1}">
      <dsp:nvSpPr>
        <dsp:cNvPr id="0" name=""/>
        <dsp:cNvSpPr/>
      </dsp:nvSpPr>
      <dsp:spPr>
        <a:xfrm>
          <a:off x="0" y="2831106"/>
          <a:ext cx="8195871" cy="1331167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Questi ultimi, se appresi, possono essere utilizzati, ma richiedono coinvolgimento dell’attenzione, aumentando la difficoltà del compito</a:t>
          </a:r>
          <a:endParaRPr lang="en-US" sz="2400" kern="1200"/>
        </a:p>
      </dsp:txBody>
      <dsp:txXfrm>
        <a:off x="64982" y="2896088"/>
        <a:ext cx="8065907" cy="120120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FF737E-15C2-9746-A722-1A080C2FF5AA}">
      <dsp:nvSpPr>
        <dsp:cNvPr id="0" name=""/>
        <dsp:cNvSpPr/>
      </dsp:nvSpPr>
      <dsp:spPr>
        <a:xfrm>
          <a:off x="0" y="431616"/>
          <a:ext cx="2561209" cy="153672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Il suo approccio è </a:t>
          </a:r>
          <a:r>
            <a:rPr lang="en-GB" sz="1500" b="1" kern="1200"/>
            <a:t>semantico</a:t>
          </a:r>
          <a:endParaRPr lang="en-US" sz="1500" kern="1200"/>
        </a:p>
      </dsp:txBody>
      <dsp:txXfrm>
        <a:off x="0" y="431616"/>
        <a:ext cx="2561209" cy="1536725"/>
      </dsp:txXfrm>
    </dsp:sp>
    <dsp:sp modelId="{C4E723F9-C1FB-FA46-A528-6C9293F4AFAE}">
      <dsp:nvSpPr>
        <dsp:cNvPr id="0" name=""/>
        <dsp:cNvSpPr/>
      </dsp:nvSpPr>
      <dsp:spPr>
        <a:xfrm>
          <a:off x="2817330" y="431616"/>
          <a:ext cx="2561209" cy="1536725"/>
        </a:xfrm>
        <a:prstGeom prst="rect">
          <a:avLst/>
        </a:prstGeom>
        <a:solidFill>
          <a:schemeClr val="accent2">
            <a:hueOff val="936304"/>
            <a:satOff val="-1168"/>
            <a:lumOff val="27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Ha descritto come costruiamo modelli del significato delle premesse</a:t>
          </a:r>
          <a:endParaRPr lang="en-US" sz="1500" kern="1200"/>
        </a:p>
      </dsp:txBody>
      <dsp:txXfrm>
        <a:off x="2817330" y="431616"/>
        <a:ext cx="2561209" cy="1536725"/>
      </dsp:txXfrm>
    </dsp:sp>
    <dsp:sp modelId="{4BD49AB3-56AD-014E-A808-34F9E1F651EF}">
      <dsp:nvSpPr>
        <dsp:cNvPr id="0" name=""/>
        <dsp:cNvSpPr/>
      </dsp:nvSpPr>
      <dsp:spPr>
        <a:xfrm>
          <a:off x="5634661" y="431616"/>
          <a:ext cx="2561209" cy="1536725"/>
        </a:xfrm>
        <a:prstGeom prst="rect">
          <a:avLst/>
        </a:prstGeom>
        <a:solidFill>
          <a:schemeClr val="accent2">
            <a:hueOff val="1872608"/>
            <a:satOff val="-2336"/>
            <a:lumOff val="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 modelli inizialmente costruiti non coincidono con i modelli logici completi, per non sovraccaricare la memoria di lavoro</a:t>
          </a:r>
          <a:endParaRPr lang="en-US" sz="1500" kern="1200"/>
        </a:p>
      </dsp:txBody>
      <dsp:txXfrm>
        <a:off x="5634661" y="431616"/>
        <a:ext cx="2561209" cy="1536725"/>
      </dsp:txXfrm>
    </dsp:sp>
    <dsp:sp modelId="{1C1BFDBA-44AF-AD43-8C7A-40CBA2060172}">
      <dsp:nvSpPr>
        <dsp:cNvPr id="0" name=""/>
        <dsp:cNvSpPr/>
      </dsp:nvSpPr>
      <dsp:spPr>
        <a:xfrm>
          <a:off x="0" y="2224462"/>
          <a:ext cx="2561209" cy="1536725"/>
        </a:xfrm>
        <a:prstGeom prst="rect">
          <a:avLst/>
        </a:prstGeom>
        <a:solidFill>
          <a:schemeClr val="accent2">
            <a:hueOff val="2808911"/>
            <a:satOff val="-3503"/>
            <a:lumOff val="8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Le conclusioni che seguono da quei modelli iniziali sono facili e spontanee, ma non hanno la garanzia di essere corrette</a:t>
          </a:r>
          <a:endParaRPr lang="en-US" sz="1500" kern="1200"/>
        </a:p>
      </dsp:txBody>
      <dsp:txXfrm>
        <a:off x="0" y="2224462"/>
        <a:ext cx="2561209" cy="1536725"/>
      </dsp:txXfrm>
    </dsp:sp>
    <dsp:sp modelId="{C250B2F4-D4AB-0644-926E-84D62C017A5A}">
      <dsp:nvSpPr>
        <dsp:cNvPr id="0" name=""/>
        <dsp:cNvSpPr/>
      </dsp:nvSpPr>
      <dsp:spPr>
        <a:xfrm>
          <a:off x="2817330" y="2224462"/>
          <a:ext cx="2561209" cy="1536725"/>
        </a:xfrm>
        <a:prstGeom prst="rect">
          <a:avLst/>
        </a:prstGeom>
        <a:solidFill>
          <a:schemeClr val="accent2">
            <a:hueOff val="3745215"/>
            <a:satOff val="-4671"/>
            <a:lumOff val="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Andare oltre i modelli iniziali, e rappresentare altri significati possibili delle premesse, consente di correggere quegli errori, ma richiede attenzione e spazio in memoria di lavoro </a:t>
          </a:r>
          <a:endParaRPr lang="en-US" sz="1500" kern="1200"/>
        </a:p>
      </dsp:txBody>
      <dsp:txXfrm>
        <a:off x="2817330" y="2224462"/>
        <a:ext cx="2561209" cy="1536725"/>
      </dsp:txXfrm>
    </dsp:sp>
    <dsp:sp modelId="{467439B0-B709-8946-BFC6-AE0A1024BA30}">
      <dsp:nvSpPr>
        <dsp:cNvPr id="0" name=""/>
        <dsp:cNvSpPr/>
      </dsp:nvSpPr>
      <dsp:spPr>
        <a:xfrm>
          <a:off x="5634661" y="2224462"/>
          <a:ext cx="2561209" cy="1536725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La diversa difficoltà dei diversi ragionamenti è spiegata con il numero di modelli semantici da costruire per supportare l’inferenza.</a:t>
          </a:r>
          <a:endParaRPr lang="en-US" sz="1500" kern="1200"/>
        </a:p>
      </dsp:txBody>
      <dsp:txXfrm>
        <a:off x="5634661" y="2224462"/>
        <a:ext cx="2561209" cy="153672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7B270C-B8E9-6645-83E4-DBD749728C46}">
      <dsp:nvSpPr>
        <dsp:cNvPr id="0" name=""/>
        <dsp:cNvSpPr/>
      </dsp:nvSpPr>
      <dsp:spPr>
        <a:xfrm>
          <a:off x="0" y="0"/>
          <a:ext cx="6966490" cy="125784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Il contrasto tra inferenze valide da un punto di vista logico, ma con differenti livelli di difficoltà psicologica, come mp, ds, e mt, è stato un importante punto di partenza per chi si chiedeva quali siano i processi coinvolti nel ragionamento deduttivo spontaneo </a:t>
          </a:r>
          <a:endParaRPr lang="en-US" sz="1600" kern="1200"/>
        </a:p>
      </dsp:txBody>
      <dsp:txXfrm>
        <a:off x="36841" y="36841"/>
        <a:ext cx="5609181" cy="1184159"/>
      </dsp:txXfrm>
    </dsp:sp>
    <dsp:sp modelId="{0E6E5415-007F-5B43-A521-C17922401AC3}">
      <dsp:nvSpPr>
        <dsp:cNvPr id="0" name=""/>
        <dsp:cNvSpPr/>
      </dsp:nvSpPr>
      <dsp:spPr>
        <a:xfrm>
          <a:off x="614690" y="1467481"/>
          <a:ext cx="6966490" cy="1257841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Lo stesso vale per la frequente accettazione di inferenze invalide, come ac, na, o la fallacia disgiuntiva. </a:t>
          </a:r>
          <a:endParaRPr lang="en-US" sz="1600" kern="1200"/>
        </a:p>
      </dsp:txBody>
      <dsp:txXfrm>
        <a:off x="651531" y="1504322"/>
        <a:ext cx="5460521" cy="1184159"/>
      </dsp:txXfrm>
    </dsp:sp>
    <dsp:sp modelId="{A8B24303-4AAA-2C41-B3A2-E0AB9414DD86}">
      <dsp:nvSpPr>
        <dsp:cNvPr id="0" name=""/>
        <dsp:cNvSpPr/>
      </dsp:nvSpPr>
      <dsp:spPr>
        <a:xfrm>
          <a:off x="1229380" y="2934963"/>
          <a:ext cx="6966490" cy="1257841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Questi fenomeni sono oggi spiegati in diversi modi</a:t>
          </a:r>
          <a:endParaRPr lang="en-US" sz="1600" kern="1200"/>
        </a:p>
      </dsp:txBody>
      <dsp:txXfrm>
        <a:off x="1266221" y="2971804"/>
        <a:ext cx="5460521" cy="1184159"/>
      </dsp:txXfrm>
    </dsp:sp>
    <dsp:sp modelId="{AA09A91C-FC3A-8743-8065-A9F0633BDB82}">
      <dsp:nvSpPr>
        <dsp:cNvPr id="0" name=""/>
        <dsp:cNvSpPr/>
      </dsp:nvSpPr>
      <dsp:spPr>
        <a:xfrm>
          <a:off x="6148893" y="953863"/>
          <a:ext cx="817596" cy="817596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332852" y="953863"/>
        <a:ext cx="449678" cy="615241"/>
      </dsp:txXfrm>
    </dsp:sp>
    <dsp:sp modelId="{89178852-3911-6246-922C-734C0CC7332F}">
      <dsp:nvSpPr>
        <dsp:cNvPr id="0" name=""/>
        <dsp:cNvSpPr/>
      </dsp:nvSpPr>
      <dsp:spPr>
        <a:xfrm>
          <a:off x="6763583" y="2412959"/>
          <a:ext cx="817596" cy="817596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947542" y="2412959"/>
        <a:ext cx="449678" cy="61524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1F5DC3-8BE0-974D-B715-D051EF4EEAFC}">
      <dsp:nvSpPr>
        <dsp:cNvPr id="0" name=""/>
        <dsp:cNvSpPr/>
      </dsp:nvSpPr>
      <dsp:spPr>
        <a:xfrm>
          <a:off x="0" y="2530579"/>
          <a:ext cx="8195871" cy="166033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scompone il ragionamento in due processi:</a:t>
          </a:r>
          <a:endParaRPr lang="en-US" sz="2100" kern="1200"/>
        </a:p>
      </dsp:txBody>
      <dsp:txXfrm>
        <a:off x="0" y="2530579"/>
        <a:ext cx="8195871" cy="896580"/>
      </dsp:txXfrm>
    </dsp:sp>
    <dsp:sp modelId="{A1B0E282-A170-3240-8055-F0CC76EC1880}">
      <dsp:nvSpPr>
        <dsp:cNvPr id="0" name=""/>
        <dsp:cNvSpPr/>
      </dsp:nvSpPr>
      <dsp:spPr>
        <a:xfrm>
          <a:off x="0" y="3393953"/>
          <a:ext cx="4097935" cy="763753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b="1" kern="1200"/>
            <a:t>Routine di ragionamento diretto</a:t>
          </a:r>
          <a:endParaRPr lang="en-US" sz="2500" kern="1200"/>
        </a:p>
      </dsp:txBody>
      <dsp:txXfrm>
        <a:off x="0" y="3393953"/>
        <a:ext cx="4097935" cy="763753"/>
      </dsp:txXfrm>
    </dsp:sp>
    <dsp:sp modelId="{113639F3-214B-9F43-BBB3-EA11743AA32F}">
      <dsp:nvSpPr>
        <dsp:cNvPr id="0" name=""/>
        <dsp:cNvSpPr/>
      </dsp:nvSpPr>
      <dsp:spPr>
        <a:xfrm>
          <a:off x="4097935" y="3393953"/>
          <a:ext cx="4097935" cy="763753"/>
        </a:xfrm>
        <a:prstGeom prst="rect">
          <a:avLst/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b="1" kern="1200"/>
            <a:t>Routine di ragionamento indiretto</a:t>
          </a:r>
          <a:endParaRPr lang="en-US" sz="2500" kern="1200"/>
        </a:p>
      </dsp:txBody>
      <dsp:txXfrm>
        <a:off x="4097935" y="3393953"/>
        <a:ext cx="4097935" cy="763753"/>
      </dsp:txXfrm>
    </dsp:sp>
    <dsp:sp modelId="{BF304D59-7DA1-3945-8AF0-5B6BD7A3E204}">
      <dsp:nvSpPr>
        <dsp:cNvPr id="0" name=""/>
        <dsp:cNvSpPr/>
      </dsp:nvSpPr>
      <dsp:spPr>
        <a:xfrm rot="10800000">
          <a:off x="0" y="1890"/>
          <a:ext cx="8195871" cy="2553594"/>
        </a:xfrm>
        <a:prstGeom prst="upArrowCallou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 dirty="0"/>
            <a:t>La LM (versione Braine e O’Brien 1998) è una versione psicologica del “</a:t>
          </a:r>
          <a:r>
            <a:rPr lang="it-IT" sz="2100" b="1" kern="1200" dirty="0"/>
            <a:t>calcolo naturale</a:t>
          </a:r>
          <a:r>
            <a:rPr lang="it-IT" sz="2100" kern="1200" dirty="0"/>
            <a:t>”</a:t>
          </a:r>
          <a:endParaRPr lang="en-US" sz="2100" kern="1200" dirty="0"/>
        </a:p>
      </dsp:txBody>
      <dsp:txXfrm rot="-10800000">
        <a:off x="0" y="1890"/>
        <a:ext cx="8195871" cy="896311"/>
      </dsp:txXfrm>
    </dsp:sp>
    <dsp:sp modelId="{98CBF6FE-D5EF-3441-9FBC-BA4F6F21E407}">
      <dsp:nvSpPr>
        <dsp:cNvPr id="0" name=""/>
        <dsp:cNvSpPr/>
      </dsp:nvSpPr>
      <dsp:spPr>
        <a:xfrm>
          <a:off x="0" y="898202"/>
          <a:ext cx="8195871" cy="763524"/>
        </a:xfrm>
        <a:prstGeom prst="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Una delle formalizzazioni del calcolo proposizionale</a:t>
          </a:r>
          <a:endParaRPr lang="en-US" sz="2500" kern="1200"/>
        </a:p>
      </dsp:txBody>
      <dsp:txXfrm>
        <a:off x="0" y="898202"/>
        <a:ext cx="8195871" cy="76352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916111-3289-6241-A25C-636F08BCD709}">
      <dsp:nvSpPr>
        <dsp:cNvPr id="0" name=""/>
        <dsp:cNvSpPr/>
      </dsp:nvSpPr>
      <dsp:spPr>
        <a:xfrm>
          <a:off x="0" y="41027"/>
          <a:ext cx="8195871" cy="9945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si basa su alcuni “circuiti logici” in grado di implementare automaticamente e senza sforzo alcune regole inferenziali.</a:t>
          </a:r>
          <a:endParaRPr lang="en-US" sz="2500" kern="1200"/>
        </a:p>
      </dsp:txBody>
      <dsp:txXfrm>
        <a:off x="48547" y="89574"/>
        <a:ext cx="8098777" cy="897406"/>
      </dsp:txXfrm>
    </dsp:sp>
    <dsp:sp modelId="{8D88DED0-19AF-8A4A-8254-99FCEAEC03B0}">
      <dsp:nvSpPr>
        <dsp:cNvPr id="0" name=""/>
        <dsp:cNvSpPr/>
      </dsp:nvSpPr>
      <dsp:spPr>
        <a:xfrm>
          <a:off x="0" y="1035527"/>
          <a:ext cx="8195871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219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 dirty="0"/>
            <a:t>gli autori li ritengono innati</a:t>
          </a:r>
          <a:endParaRPr lang="en-US" sz="2000" kern="1200" dirty="0"/>
        </a:p>
      </dsp:txBody>
      <dsp:txXfrm>
        <a:off x="0" y="1035527"/>
        <a:ext cx="8195871" cy="414000"/>
      </dsp:txXfrm>
    </dsp:sp>
    <dsp:sp modelId="{AAACF162-1605-0541-B5D1-E0885080907E}">
      <dsp:nvSpPr>
        <dsp:cNvPr id="0" name=""/>
        <dsp:cNvSpPr/>
      </dsp:nvSpPr>
      <dsp:spPr>
        <a:xfrm>
          <a:off x="0" y="1449527"/>
          <a:ext cx="8195871" cy="99450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per esempio:</a:t>
          </a:r>
          <a:endParaRPr lang="en-US" sz="2500" kern="1200"/>
        </a:p>
      </dsp:txBody>
      <dsp:txXfrm>
        <a:off x="48547" y="1498074"/>
        <a:ext cx="8098777" cy="897406"/>
      </dsp:txXfrm>
    </dsp:sp>
    <dsp:sp modelId="{048F2712-DF96-5846-90ED-E3173DE3404F}">
      <dsp:nvSpPr>
        <dsp:cNvPr id="0" name=""/>
        <dsp:cNvSpPr/>
      </dsp:nvSpPr>
      <dsp:spPr>
        <a:xfrm>
          <a:off x="0" y="2444027"/>
          <a:ext cx="8195871" cy="1707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219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/>
            <a:t>una regola per implementare lo schema MP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/>
            <a:t>una per lo schema DS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/>
            <a:t>una per eliminare le doppie negazioni</a:t>
          </a:r>
          <a:endParaRPr lang="en-US" sz="2000" kern="1200"/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/>
            <a:t>cioè, in grado di ricavare p a partire da ¬¬p. 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/>
            <a:t>Non vi è invece alcuno schema diretto a supportare, per esempio, il MT.</a:t>
          </a:r>
          <a:endParaRPr lang="en-US" sz="2000" kern="1200"/>
        </a:p>
      </dsp:txBody>
      <dsp:txXfrm>
        <a:off x="0" y="2444027"/>
        <a:ext cx="8195871" cy="170775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F101C4-2589-6045-BA74-71F7BC0FFB7F}">
      <dsp:nvSpPr>
        <dsp:cNvPr id="0" name=""/>
        <dsp:cNvSpPr/>
      </dsp:nvSpPr>
      <dsp:spPr>
        <a:xfrm>
          <a:off x="2742075" y="511135"/>
          <a:ext cx="3960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6021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29421" y="554722"/>
        <a:ext cx="21331" cy="4266"/>
      </dsp:txXfrm>
    </dsp:sp>
    <dsp:sp modelId="{33A4D92D-B40A-5B43-9507-A35F473CC8E1}">
      <dsp:nvSpPr>
        <dsp:cNvPr id="0" name=""/>
        <dsp:cNvSpPr/>
      </dsp:nvSpPr>
      <dsp:spPr>
        <a:xfrm>
          <a:off x="888999" y="392"/>
          <a:ext cx="1854876" cy="111292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890" tIns="95406" rIns="90890" bIns="9540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/>
            <a:t>1. “La macchina di Beppe ha il servosterzo o è a trazione integrale, ma non entrambe le cose.”</a:t>
          </a:r>
          <a:endParaRPr lang="en-US" sz="1300" kern="1200"/>
        </a:p>
      </dsp:txBody>
      <dsp:txXfrm>
        <a:off x="888999" y="392"/>
        <a:ext cx="1854876" cy="1112925"/>
      </dsp:txXfrm>
    </dsp:sp>
    <dsp:sp modelId="{2AE0FE97-4B03-6C4A-8C82-ACB00AD81ED6}">
      <dsp:nvSpPr>
        <dsp:cNvPr id="0" name=""/>
        <dsp:cNvSpPr/>
      </dsp:nvSpPr>
      <dsp:spPr>
        <a:xfrm>
          <a:off x="5023573" y="511135"/>
          <a:ext cx="3960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6021" y="45720"/>
              </a:lnTo>
            </a:path>
          </a:pathLst>
        </a:custGeom>
        <a:noFill/>
        <a:ln w="9525" cap="flat" cmpd="sng" algn="ctr">
          <a:solidFill>
            <a:schemeClr val="accent2">
              <a:hueOff val="936304"/>
              <a:satOff val="-1168"/>
              <a:lumOff val="275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10918" y="554722"/>
        <a:ext cx="21331" cy="4266"/>
      </dsp:txXfrm>
    </dsp:sp>
    <dsp:sp modelId="{2A9E270B-9E36-E54E-9BF0-02757432C243}">
      <dsp:nvSpPr>
        <dsp:cNvPr id="0" name=""/>
        <dsp:cNvSpPr/>
      </dsp:nvSpPr>
      <dsp:spPr>
        <a:xfrm>
          <a:off x="3170497" y="392"/>
          <a:ext cx="1854876" cy="1112925"/>
        </a:xfrm>
        <a:prstGeom prst="rect">
          <a:avLst/>
        </a:prstGeom>
        <a:solidFill>
          <a:schemeClr val="accent2">
            <a:hueOff val="780253"/>
            <a:satOff val="-973"/>
            <a:lumOff val="22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890" tIns="95406" rIns="90890" bIns="9540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/>
            <a:t>2. “Se la macchina di Beppe ha il servosterzo allora è facile da guidare.”</a:t>
          </a:r>
          <a:endParaRPr lang="en-US" sz="1300" kern="1200"/>
        </a:p>
      </dsp:txBody>
      <dsp:txXfrm>
        <a:off x="3170497" y="392"/>
        <a:ext cx="1854876" cy="1112925"/>
      </dsp:txXfrm>
    </dsp:sp>
    <dsp:sp modelId="{B4B9F68B-6B3C-314B-9C5D-3A3E9A4FA204}">
      <dsp:nvSpPr>
        <dsp:cNvPr id="0" name=""/>
        <dsp:cNvSpPr/>
      </dsp:nvSpPr>
      <dsp:spPr>
        <a:xfrm>
          <a:off x="1816437" y="1111518"/>
          <a:ext cx="4562995" cy="396021"/>
        </a:xfrm>
        <a:custGeom>
          <a:avLst/>
          <a:gdLst/>
          <a:ahLst/>
          <a:cxnLst/>
          <a:rect l="0" t="0" r="0" b="0"/>
          <a:pathLst>
            <a:path>
              <a:moveTo>
                <a:pt x="4562995" y="0"/>
              </a:moveTo>
              <a:lnTo>
                <a:pt x="4562995" y="215110"/>
              </a:lnTo>
              <a:lnTo>
                <a:pt x="0" y="215110"/>
              </a:lnTo>
              <a:lnTo>
                <a:pt x="0" y="396021"/>
              </a:lnTo>
            </a:path>
          </a:pathLst>
        </a:custGeom>
        <a:noFill/>
        <a:ln w="9525" cap="flat" cmpd="sng" algn="ctr">
          <a:solidFill>
            <a:schemeClr val="accent2">
              <a:hueOff val="1872608"/>
              <a:satOff val="-2336"/>
              <a:lumOff val="54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983363" y="1307395"/>
        <a:ext cx="229144" cy="4266"/>
      </dsp:txXfrm>
    </dsp:sp>
    <dsp:sp modelId="{68F2F2F1-F273-1348-999C-59BE856C388A}">
      <dsp:nvSpPr>
        <dsp:cNvPr id="0" name=""/>
        <dsp:cNvSpPr/>
      </dsp:nvSpPr>
      <dsp:spPr>
        <a:xfrm>
          <a:off x="5451995" y="392"/>
          <a:ext cx="1854876" cy="1112925"/>
        </a:xfrm>
        <a:prstGeom prst="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890" tIns="95406" rIns="90890" bIns="9540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/>
            <a:t>3. “La macchina di Beppe non è a trazione integrale.”</a:t>
          </a:r>
          <a:endParaRPr lang="en-US" sz="1300" kern="1200"/>
        </a:p>
      </dsp:txBody>
      <dsp:txXfrm>
        <a:off x="5451995" y="392"/>
        <a:ext cx="1854876" cy="1112925"/>
      </dsp:txXfrm>
    </dsp:sp>
    <dsp:sp modelId="{1FF16430-9098-A54F-8C5A-9C4D5CCE9521}">
      <dsp:nvSpPr>
        <dsp:cNvPr id="0" name=""/>
        <dsp:cNvSpPr/>
      </dsp:nvSpPr>
      <dsp:spPr>
        <a:xfrm>
          <a:off x="2742075" y="2050682"/>
          <a:ext cx="3960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6021" y="45720"/>
              </a:lnTo>
            </a:path>
          </a:pathLst>
        </a:custGeom>
        <a:noFill/>
        <a:ln w="9525" cap="flat" cmpd="sng" algn="ctr">
          <a:solidFill>
            <a:schemeClr val="accent2">
              <a:hueOff val="2808911"/>
              <a:satOff val="-3503"/>
              <a:lumOff val="824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29421" y="2094269"/>
        <a:ext cx="21331" cy="4266"/>
      </dsp:txXfrm>
    </dsp:sp>
    <dsp:sp modelId="{EE1A5E48-409C-5F46-8B80-5390DB3E0E68}">
      <dsp:nvSpPr>
        <dsp:cNvPr id="0" name=""/>
        <dsp:cNvSpPr/>
      </dsp:nvSpPr>
      <dsp:spPr>
        <a:xfrm>
          <a:off x="888999" y="1539939"/>
          <a:ext cx="1854876" cy="1112925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890" tIns="95406" rIns="90890" bIns="9540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/>
            <a:t>Diventa:</a:t>
          </a:r>
          <a:endParaRPr lang="en-US" sz="1300" kern="1200"/>
        </a:p>
      </dsp:txBody>
      <dsp:txXfrm>
        <a:off x="888999" y="1539939"/>
        <a:ext cx="1854876" cy="1112925"/>
      </dsp:txXfrm>
    </dsp:sp>
    <dsp:sp modelId="{F109F3E3-E981-A846-A36C-4A13D9E1177E}">
      <dsp:nvSpPr>
        <dsp:cNvPr id="0" name=""/>
        <dsp:cNvSpPr/>
      </dsp:nvSpPr>
      <dsp:spPr>
        <a:xfrm>
          <a:off x="5023573" y="2050682"/>
          <a:ext cx="3960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6021" y="45720"/>
              </a:lnTo>
            </a:path>
          </a:pathLst>
        </a:custGeom>
        <a:noFill/>
        <a:ln w="9525" cap="flat" cmpd="sng" algn="ctr">
          <a:solidFill>
            <a:schemeClr val="accent2">
              <a:hueOff val="3745215"/>
              <a:satOff val="-4671"/>
              <a:lumOff val="109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10918" y="2094269"/>
        <a:ext cx="21331" cy="4266"/>
      </dsp:txXfrm>
    </dsp:sp>
    <dsp:sp modelId="{E741568C-AEBC-104C-A421-E63A5BB5F026}">
      <dsp:nvSpPr>
        <dsp:cNvPr id="0" name=""/>
        <dsp:cNvSpPr/>
      </dsp:nvSpPr>
      <dsp:spPr>
        <a:xfrm>
          <a:off x="3170497" y="1539939"/>
          <a:ext cx="1854876" cy="1112925"/>
        </a:xfrm>
        <a:prstGeom prst="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890" tIns="95406" rIns="90890" bIns="9540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/>
            <a:t>1. p ⊕ q</a:t>
          </a:r>
          <a:endParaRPr lang="en-US" sz="1300" kern="1200"/>
        </a:p>
      </dsp:txBody>
      <dsp:txXfrm>
        <a:off x="3170497" y="1539939"/>
        <a:ext cx="1854876" cy="1112925"/>
      </dsp:txXfrm>
    </dsp:sp>
    <dsp:sp modelId="{9FB27331-0821-734E-A24E-2EE01A98A1F7}">
      <dsp:nvSpPr>
        <dsp:cNvPr id="0" name=""/>
        <dsp:cNvSpPr/>
      </dsp:nvSpPr>
      <dsp:spPr>
        <a:xfrm>
          <a:off x="1816437" y="2651065"/>
          <a:ext cx="4562995" cy="396021"/>
        </a:xfrm>
        <a:custGeom>
          <a:avLst/>
          <a:gdLst/>
          <a:ahLst/>
          <a:cxnLst/>
          <a:rect l="0" t="0" r="0" b="0"/>
          <a:pathLst>
            <a:path>
              <a:moveTo>
                <a:pt x="4562995" y="0"/>
              </a:moveTo>
              <a:lnTo>
                <a:pt x="4562995" y="215110"/>
              </a:lnTo>
              <a:lnTo>
                <a:pt x="0" y="215110"/>
              </a:lnTo>
              <a:lnTo>
                <a:pt x="0" y="396021"/>
              </a:lnTo>
            </a:path>
          </a:pathLst>
        </a:custGeom>
        <a:noFill/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983363" y="2846942"/>
        <a:ext cx="229144" cy="4266"/>
      </dsp:txXfrm>
    </dsp:sp>
    <dsp:sp modelId="{7D77CD76-5BCF-BB43-81FC-A1F5143C7A45}">
      <dsp:nvSpPr>
        <dsp:cNvPr id="0" name=""/>
        <dsp:cNvSpPr/>
      </dsp:nvSpPr>
      <dsp:spPr>
        <a:xfrm>
          <a:off x="5451995" y="1539939"/>
          <a:ext cx="1854876" cy="1112925"/>
        </a:xfrm>
        <a:prstGeom prst="rect">
          <a:avLst/>
        </a:prstGeom>
        <a:solidFill>
          <a:schemeClr val="accent2">
            <a:hueOff val="3901266"/>
            <a:satOff val="-4866"/>
            <a:lumOff val="114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890" tIns="95406" rIns="90890" bIns="9540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/>
            <a:t>2. p → r</a:t>
          </a:r>
          <a:endParaRPr lang="en-US" sz="1300" kern="1200"/>
        </a:p>
      </dsp:txBody>
      <dsp:txXfrm>
        <a:off x="5451995" y="1539939"/>
        <a:ext cx="1854876" cy="1112925"/>
      </dsp:txXfrm>
    </dsp:sp>
    <dsp:sp modelId="{327FD5D0-B548-5B48-9200-4BC51B8BC9E0}">
      <dsp:nvSpPr>
        <dsp:cNvPr id="0" name=""/>
        <dsp:cNvSpPr/>
      </dsp:nvSpPr>
      <dsp:spPr>
        <a:xfrm>
          <a:off x="888999" y="3079486"/>
          <a:ext cx="1854876" cy="1112925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890" tIns="95406" rIns="90890" bIns="9540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/>
            <a:t>3. ¬q</a:t>
          </a:r>
          <a:endParaRPr lang="en-US" sz="1300" kern="1200"/>
        </a:p>
      </dsp:txBody>
      <dsp:txXfrm>
        <a:off x="888999" y="3079486"/>
        <a:ext cx="1854876" cy="111292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8CA874-B99C-5042-841B-1322DEF24C2E}">
      <dsp:nvSpPr>
        <dsp:cNvPr id="0" name=""/>
        <dsp:cNvSpPr/>
      </dsp:nvSpPr>
      <dsp:spPr>
        <a:xfrm>
          <a:off x="0" y="0"/>
          <a:ext cx="6966490" cy="188676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la routine diretta esplora la struttura delle premesse. </a:t>
          </a:r>
          <a:endParaRPr lang="en-US" sz="1900" kern="1200"/>
        </a:p>
      </dsp:txBody>
      <dsp:txXfrm>
        <a:off x="55261" y="55261"/>
        <a:ext cx="5016375" cy="1776240"/>
      </dsp:txXfrm>
    </dsp:sp>
    <dsp:sp modelId="{D2DD1684-477F-2F45-A0B1-F2B5A31867E8}">
      <dsp:nvSpPr>
        <dsp:cNvPr id="0" name=""/>
        <dsp:cNvSpPr/>
      </dsp:nvSpPr>
      <dsp:spPr>
        <a:xfrm>
          <a:off x="1229380" y="2306042"/>
          <a:ext cx="6966490" cy="1886762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Se uno schema vede soddisfatta la sua condizione di applicazione, genera automaticamente la conclusione e la aggiunge alla memoria di lavoro</a:t>
          </a:r>
          <a:endParaRPr lang="en-US" sz="19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500" kern="1200"/>
            <a:t>e “segna” le premesse coinvolte come “già utilizzate”</a:t>
          </a:r>
          <a:endParaRPr lang="en-US" sz="1500" kern="1200"/>
        </a:p>
      </dsp:txBody>
      <dsp:txXfrm>
        <a:off x="1284641" y="2361303"/>
        <a:ext cx="4400192" cy="1776240"/>
      </dsp:txXfrm>
    </dsp:sp>
    <dsp:sp modelId="{7C91A848-3EA4-D646-ACE2-C90F99C91066}">
      <dsp:nvSpPr>
        <dsp:cNvPr id="0" name=""/>
        <dsp:cNvSpPr/>
      </dsp:nvSpPr>
      <dsp:spPr>
        <a:xfrm>
          <a:off x="5740094" y="1483204"/>
          <a:ext cx="1226395" cy="122639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016033" y="1483204"/>
        <a:ext cx="674517" cy="92286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FC1361-3278-B94C-97A6-09F20DA5081D}">
      <dsp:nvSpPr>
        <dsp:cNvPr id="0" name=""/>
        <dsp:cNvSpPr/>
      </dsp:nvSpPr>
      <dsp:spPr>
        <a:xfrm>
          <a:off x="0" y="790460"/>
          <a:ext cx="5000124" cy="123147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/>
            <a:t>1. p ⊕ q</a:t>
          </a:r>
          <a:endParaRPr lang="en-US" sz="3100" kern="1200"/>
        </a:p>
      </dsp:txBody>
      <dsp:txXfrm>
        <a:off x="60116" y="850576"/>
        <a:ext cx="4879892" cy="1111247"/>
      </dsp:txXfrm>
    </dsp:sp>
    <dsp:sp modelId="{6AB703D0-08C8-6749-A79F-8610E60899A2}">
      <dsp:nvSpPr>
        <dsp:cNvPr id="0" name=""/>
        <dsp:cNvSpPr/>
      </dsp:nvSpPr>
      <dsp:spPr>
        <a:xfrm>
          <a:off x="0" y="2111220"/>
          <a:ext cx="5000124" cy="1231479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/>
            <a:t>2. p → r</a:t>
          </a:r>
          <a:endParaRPr lang="en-US" sz="3100" kern="1200"/>
        </a:p>
      </dsp:txBody>
      <dsp:txXfrm>
        <a:off x="60116" y="2171336"/>
        <a:ext cx="4879892" cy="1111247"/>
      </dsp:txXfrm>
    </dsp:sp>
    <dsp:sp modelId="{A93F920A-719D-4C41-9C9E-EC57F5D39A1C}">
      <dsp:nvSpPr>
        <dsp:cNvPr id="0" name=""/>
        <dsp:cNvSpPr/>
      </dsp:nvSpPr>
      <dsp:spPr>
        <a:xfrm>
          <a:off x="0" y="3431979"/>
          <a:ext cx="5000124" cy="1231479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/>
            <a:t>la </a:t>
          </a:r>
          <a:r>
            <a:rPr lang="it-IT" sz="3100" i="1" kern="1200"/>
            <a:t>routine diretta </a:t>
          </a:r>
          <a:r>
            <a:rPr lang="it-IT" sz="3100" kern="1200"/>
            <a:t>non può generare alcuna conclusione</a:t>
          </a:r>
          <a:endParaRPr lang="en-US" sz="3100" kern="1200"/>
        </a:p>
      </dsp:txBody>
      <dsp:txXfrm>
        <a:off x="60116" y="3492095"/>
        <a:ext cx="4879892" cy="111124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E2F38B-A0A8-9D46-9D2E-DA22D853281B}">
      <dsp:nvSpPr>
        <dsp:cNvPr id="0" name=""/>
        <dsp:cNvSpPr/>
      </dsp:nvSpPr>
      <dsp:spPr>
        <a:xfrm>
          <a:off x="0" y="665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0977357-7110-774E-AB18-1700C1E506E1}">
      <dsp:nvSpPr>
        <dsp:cNvPr id="0" name=""/>
        <dsp:cNvSpPr/>
      </dsp:nvSpPr>
      <dsp:spPr>
        <a:xfrm>
          <a:off x="0" y="665"/>
          <a:ext cx="500012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kern="1200"/>
            <a:t>Se una persona conosce lo schema indiretto di </a:t>
          </a:r>
          <a:r>
            <a:rPr lang="it-IT" sz="1500" i="1" kern="1200"/>
            <a:t>introduzione del condizionale, </a:t>
          </a:r>
          <a:r>
            <a:rPr lang="it-IT" sz="1500" kern="1200"/>
            <a:t>potrebbe generare una conclusione:</a:t>
          </a:r>
          <a:endParaRPr lang="en-US" sz="1500" kern="1200"/>
        </a:p>
      </dsp:txBody>
      <dsp:txXfrm>
        <a:off x="0" y="665"/>
        <a:ext cx="5000124" cy="778941"/>
      </dsp:txXfrm>
    </dsp:sp>
    <dsp:sp modelId="{196A099D-29DE-EA44-9E24-0FC1FC475FD7}">
      <dsp:nvSpPr>
        <dsp:cNvPr id="0" name=""/>
        <dsp:cNvSpPr/>
      </dsp:nvSpPr>
      <dsp:spPr>
        <a:xfrm>
          <a:off x="0" y="779606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6C9F1E-C245-AF41-85FC-F020F6B75813}">
      <dsp:nvSpPr>
        <dsp:cNvPr id="0" name=""/>
        <dsp:cNvSpPr/>
      </dsp:nvSpPr>
      <dsp:spPr>
        <a:xfrm>
          <a:off x="0" y="779606"/>
          <a:ext cx="500012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kern="1200"/>
            <a:t>1) Suppongo ¬q, iniziando l’applicazione dello schema indiretto di introduzione del condizionale;</a:t>
          </a:r>
          <a:endParaRPr lang="en-US" sz="1500" kern="1200"/>
        </a:p>
      </dsp:txBody>
      <dsp:txXfrm>
        <a:off x="0" y="779606"/>
        <a:ext cx="5000124" cy="778941"/>
      </dsp:txXfrm>
    </dsp:sp>
    <dsp:sp modelId="{6232DA75-A790-D64D-9934-AEB7482DF08A}">
      <dsp:nvSpPr>
        <dsp:cNvPr id="0" name=""/>
        <dsp:cNvSpPr/>
      </dsp:nvSpPr>
      <dsp:spPr>
        <a:xfrm>
          <a:off x="0" y="1558548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4922D37-6176-C84E-AF7D-7BD3F09EDD90}">
      <dsp:nvSpPr>
        <dsp:cNvPr id="0" name=""/>
        <dsp:cNvSpPr/>
      </dsp:nvSpPr>
      <dsp:spPr>
        <a:xfrm>
          <a:off x="0" y="1558548"/>
          <a:ext cx="500012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kern="1200"/>
            <a:t>2) da supposizione 1) e premessa 1. concludo p (per DS, schema diretto);</a:t>
          </a:r>
          <a:endParaRPr lang="en-US" sz="1500" kern="1200"/>
        </a:p>
      </dsp:txBody>
      <dsp:txXfrm>
        <a:off x="0" y="1558548"/>
        <a:ext cx="5000124" cy="778941"/>
      </dsp:txXfrm>
    </dsp:sp>
    <dsp:sp modelId="{BEF83193-5C59-E046-970E-0299F62A4A0B}">
      <dsp:nvSpPr>
        <dsp:cNvPr id="0" name=""/>
        <dsp:cNvSpPr/>
      </dsp:nvSpPr>
      <dsp:spPr>
        <a:xfrm>
          <a:off x="0" y="2337489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AD74AF2-E7C4-0048-89BA-AB3A567409D5}">
      <dsp:nvSpPr>
        <dsp:cNvPr id="0" name=""/>
        <dsp:cNvSpPr/>
      </dsp:nvSpPr>
      <dsp:spPr>
        <a:xfrm>
          <a:off x="0" y="2337489"/>
          <a:ext cx="500012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kern="1200"/>
            <a:t>3) da conclusione 2) e premessa 2. concludo r (per MP, schema diretto);</a:t>
          </a:r>
          <a:endParaRPr lang="en-US" sz="1500" kern="1200"/>
        </a:p>
      </dsp:txBody>
      <dsp:txXfrm>
        <a:off x="0" y="2337489"/>
        <a:ext cx="5000124" cy="778941"/>
      </dsp:txXfrm>
    </dsp:sp>
    <dsp:sp modelId="{C716B8A2-BBFF-BC49-89DD-B3B2A5CCE121}">
      <dsp:nvSpPr>
        <dsp:cNvPr id="0" name=""/>
        <dsp:cNvSpPr/>
      </dsp:nvSpPr>
      <dsp:spPr>
        <a:xfrm>
          <a:off x="0" y="3116430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5B0F028-FECF-9141-AA74-921DF0BD62C0}">
      <dsp:nvSpPr>
        <dsp:cNvPr id="0" name=""/>
        <dsp:cNvSpPr/>
      </dsp:nvSpPr>
      <dsp:spPr>
        <a:xfrm>
          <a:off x="0" y="3116430"/>
          <a:ext cx="500012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kern="1200"/>
            <a:t>4) porto a compimento lo schema indiretto: dato che supponendo ¬q ho derivato r, genero la conclusione ¬q → r. </a:t>
          </a:r>
          <a:endParaRPr lang="en-US" sz="1500" kern="1200"/>
        </a:p>
      </dsp:txBody>
      <dsp:txXfrm>
        <a:off x="0" y="3116430"/>
        <a:ext cx="5000124" cy="778941"/>
      </dsp:txXfrm>
    </dsp:sp>
    <dsp:sp modelId="{BD8BE89F-A48E-9A47-8E0D-0C68C56EF764}">
      <dsp:nvSpPr>
        <dsp:cNvPr id="0" name=""/>
        <dsp:cNvSpPr/>
      </dsp:nvSpPr>
      <dsp:spPr>
        <a:xfrm>
          <a:off x="0" y="3895371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0B3090-E2BD-0D42-A39B-57391BB3B8C9}">
      <dsp:nvSpPr>
        <dsp:cNvPr id="0" name=""/>
        <dsp:cNvSpPr/>
      </dsp:nvSpPr>
      <dsp:spPr>
        <a:xfrm>
          <a:off x="0" y="3895371"/>
          <a:ext cx="500012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kern="1200"/>
            <a:t>Poi si riveste la conclusione dei significati originali:</a:t>
          </a:r>
          <a:endParaRPr lang="en-US" sz="1500" kern="1200"/>
        </a:p>
      </dsp:txBody>
      <dsp:txXfrm>
        <a:off x="0" y="3895371"/>
        <a:ext cx="5000124" cy="778941"/>
      </dsp:txXfrm>
    </dsp:sp>
    <dsp:sp modelId="{7AC13D9D-8E82-964A-8F42-12B1C8CCB466}">
      <dsp:nvSpPr>
        <dsp:cNvPr id="0" name=""/>
        <dsp:cNvSpPr/>
      </dsp:nvSpPr>
      <dsp:spPr>
        <a:xfrm>
          <a:off x="0" y="4674313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30C9A3C-8D4C-1E4F-A854-11661D85AC36}">
      <dsp:nvSpPr>
        <dsp:cNvPr id="0" name=""/>
        <dsp:cNvSpPr/>
      </dsp:nvSpPr>
      <dsp:spPr>
        <a:xfrm>
          <a:off x="0" y="4674313"/>
          <a:ext cx="500012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kern="1200"/>
            <a:t>“Se la macchina di Beppe non è a trazione integrale, allora è facile da guidare”</a:t>
          </a:r>
          <a:endParaRPr lang="en-US" sz="1500" kern="1200"/>
        </a:p>
      </dsp:txBody>
      <dsp:txXfrm>
        <a:off x="0" y="4674313"/>
        <a:ext cx="5000124" cy="77894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864DC7-9969-884C-9CDC-F69DDAE0B2E0}">
      <dsp:nvSpPr>
        <dsp:cNvPr id="0" name=""/>
        <dsp:cNvSpPr/>
      </dsp:nvSpPr>
      <dsp:spPr>
        <a:xfrm>
          <a:off x="0" y="54331"/>
          <a:ext cx="5000124" cy="128663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I ragionamenti che dipendono solo da schemi diretti sono facili o automatici. </a:t>
          </a:r>
          <a:endParaRPr lang="en-US" sz="2300" kern="1200"/>
        </a:p>
      </dsp:txBody>
      <dsp:txXfrm>
        <a:off x="62808" y="117139"/>
        <a:ext cx="4874508" cy="1161018"/>
      </dsp:txXfrm>
    </dsp:sp>
    <dsp:sp modelId="{33ADEC78-EA4E-664E-8D20-7DB752411F12}">
      <dsp:nvSpPr>
        <dsp:cNvPr id="0" name=""/>
        <dsp:cNvSpPr/>
      </dsp:nvSpPr>
      <dsp:spPr>
        <a:xfrm>
          <a:off x="0" y="1407205"/>
          <a:ext cx="5000124" cy="1286634"/>
        </a:xfrm>
        <a:prstGeom prst="roundRect">
          <a:avLst/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nella comprensione del testo scritto e parlato si attivino senza sforzo, e senza che chi li compie se ne avveda</a:t>
          </a:r>
          <a:endParaRPr lang="en-US" sz="2300" kern="1200"/>
        </a:p>
      </dsp:txBody>
      <dsp:txXfrm>
        <a:off x="62808" y="1470013"/>
        <a:ext cx="4874508" cy="1161018"/>
      </dsp:txXfrm>
    </dsp:sp>
    <dsp:sp modelId="{5DDE6344-7C9C-8D42-98B7-8853EF9CF93D}">
      <dsp:nvSpPr>
        <dsp:cNvPr id="0" name=""/>
        <dsp:cNvSpPr/>
      </dsp:nvSpPr>
      <dsp:spPr>
        <a:xfrm>
          <a:off x="0" y="2760080"/>
          <a:ext cx="5000124" cy="1286634"/>
        </a:xfrm>
        <a:prstGeom prst="roundRect">
          <a:avLst/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La loro difficoltà dipende soprattutto dal </a:t>
          </a:r>
          <a:r>
            <a:rPr lang="it-IT" sz="2300" i="1" kern="1200"/>
            <a:t>numero di schemi coinvolti </a:t>
          </a:r>
          <a:endParaRPr lang="en-US" sz="2300" kern="1200"/>
        </a:p>
      </dsp:txBody>
      <dsp:txXfrm>
        <a:off x="62808" y="2822888"/>
        <a:ext cx="4874508" cy="1161018"/>
      </dsp:txXfrm>
    </dsp:sp>
    <dsp:sp modelId="{34AC8259-6F0B-5C41-9361-F539D33A482D}">
      <dsp:nvSpPr>
        <dsp:cNvPr id="0" name=""/>
        <dsp:cNvSpPr/>
      </dsp:nvSpPr>
      <dsp:spPr>
        <a:xfrm>
          <a:off x="0" y="4112954"/>
          <a:ext cx="5000124" cy="1286634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un ragionamento che coinvolge un solo schema diretto sarà più facile di uno che ne richiede molti</a:t>
          </a:r>
          <a:endParaRPr lang="en-US" sz="2300" kern="1200"/>
        </a:p>
      </dsp:txBody>
      <dsp:txXfrm>
        <a:off x="62808" y="4175762"/>
        <a:ext cx="4874508" cy="116101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C28513-D323-D64A-9712-2A87BCD39A80}">
      <dsp:nvSpPr>
        <dsp:cNvPr id="0" name=""/>
        <dsp:cNvSpPr/>
      </dsp:nvSpPr>
      <dsp:spPr>
        <a:xfrm>
          <a:off x="715337" y="2413"/>
          <a:ext cx="3221521" cy="19329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Le inferenze che richiedono schemi supposizionali sono marcatamente più difficili</a:t>
          </a:r>
          <a:endParaRPr lang="en-US" sz="2300" kern="1200"/>
        </a:p>
      </dsp:txBody>
      <dsp:txXfrm>
        <a:off x="715337" y="2413"/>
        <a:ext cx="3221521" cy="1932912"/>
      </dsp:txXfrm>
    </dsp:sp>
    <dsp:sp modelId="{E31DFB3C-DB37-F146-A217-1D172ACD4E0D}">
      <dsp:nvSpPr>
        <dsp:cNvPr id="0" name=""/>
        <dsp:cNvSpPr/>
      </dsp:nvSpPr>
      <dsp:spPr>
        <a:xfrm>
          <a:off x="4259011" y="2413"/>
          <a:ext cx="3221521" cy="19329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Gli schemi devono essere stati appresi</a:t>
          </a:r>
          <a:endParaRPr lang="en-US" sz="2300" kern="1200"/>
        </a:p>
      </dsp:txBody>
      <dsp:txXfrm>
        <a:off x="4259011" y="2413"/>
        <a:ext cx="3221521" cy="1932912"/>
      </dsp:txXfrm>
    </dsp:sp>
    <dsp:sp modelId="{BA35BB96-0F17-3A43-8FE9-6D9D4392C568}">
      <dsp:nvSpPr>
        <dsp:cNvPr id="0" name=""/>
        <dsp:cNvSpPr/>
      </dsp:nvSpPr>
      <dsp:spPr>
        <a:xfrm>
          <a:off x="715337" y="2257478"/>
          <a:ext cx="3221521" cy="19329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Anche se appresi, devono attivarsi: si attivano di rado («bassa disponibilità»)</a:t>
          </a:r>
          <a:endParaRPr lang="en-US" sz="2300" kern="1200"/>
        </a:p>
      </dsp:txBody>
      <dsp:txXfrm>
        <a:off x="715337" y="2257478"/>
        <a:ext cx="3221521" cy="1932912"/>
      </dsp:txXfrm>
    </dsp:sp>
    <dsp:sp modelId="{C0A86D8A-9276-1E46-AF46-4416E81577FB}">
      <dsp:nvSpPr>
        <dsp:cNvPr id="0" name=""/>
        <dsp:cNvSpPr/>
      </dsp:nvSpPr>
      <dsp:spPr>
        <a:xfrm>
          <a:off x="4259011" y="2257478"/>
          <a:ext cx="3221521" cy="19329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Gli schemi indiretti richiedono anche schemi diretti: il loro numero contribuisce alla difficoltà dal compito</a:t>
          </a:r>
          <a:endParaRPr lang="en-US" sz="2300" kern="1200"/>
        </a:p>
      </dsp:txBody>
      <dsp:txXfrm>
        <a:off x="4259011" y="2257478"/>
        <a:ext cx="3221521" cy="193291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CC183E-F21B-9B42-88FC-74D33AAAE317}">
      <dsp:nvSpPr>
        <dsp:cNvPr id="0" name=""/>
        <dsp:cNvSpPr/>
      </dsp:nvSpPr>
      <dsp:spPr>
        <a:xfrm>
          <a:off x="0" y="74394"/>
          <a:ext cx="8195871" cy="63560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1. Premessa 1: Se piove, la strada è bagnata.</a:t>
          </a:r>
          <a:endParaRPr lang="en-US" sz="1600" kern="1200"/>
        </a:p>
      </dsp:txBody>
      <dsp:txXfrm>
        <a:off x="31028" y="105422"/>
        <a:ext cx="8133815" cy="573546"/>
      </dsp:txXfrm>
    </dsp:sp>
    <dsp:sp modelId="{AEACF298-0C6D-094F-BEB3-E7981BC745C2}">
      <dsp:nvSpPr>
        <dsp:cNvPr id="0" name=""/>
        <dsp:cNvSpPr/>
      </dsp:nvSpPr>
      <dsp:spPr>
        <a:xfrm>
          <a:off x="0" y="756077"/>
          <a:ext cx="8195871" cy="635602"/>
        </a:xfrm>
        <a:prstGeom prst="roundRect">
          <a:avLst/>
        </a:prstGeom>
        <a:solidFill>
          <a:schemeClr val="accent2">
            <a:hueOff val="936304"/>
            <a:satOff val="-1168"/>
            <a:lumOff val="27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2. Premessa 2: Oggi la strada non è bagnata.</a:t>
          </a:r>
          <a:endParaRPr lang="en-US" sz="1600" kern="1200"/>
        </a:p>
      </dsp:txBody>
      <dsp:txXfrm>
        <a:off x="31028" y="787105"/>
        <a:ext cx="8133815" cy="573546"/>
      </dsp:txXfrm>
    </dsp:sp>
    <dsp:sp modelId="{9EACB10A-D461-FF4B-85F7-BF63054B09A2}">
      <dsp:nvSpPr>
        <dsp:cNvPr id="0" name=""/>
        <dsp:cNvSpPr/>
      </dsp:nvSpPr>
      <dsp:spPr>
        <a:xfrm>
          <a:off x="0" y="1437759"/>
          <a:ext cx="8195871" cy="635602"/>
        </a:xfrm>
        <a:prstGeom prst="roundRect">
          <a:avLst/>
        </a:prstGeom>
        <a:solidFill>
          <a:schemeClr val="accent2">
            <a:hueOff val="1872608"/>
            <a:satOff val="-2336"/>
            <a:lumOff val="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3. Supposizione S (inizio della </a:t>
          </a:r>
          <a:r>
            <a:rPr lang="it-IT" sz="1600" i="1" kern="1200"/>
            <a:t>reductio ad absurdum</a:t>
          </a:r>
          <a:r>
            <a:rPr lang="it-IT" sz="1600" kern="1200"/>
            <a:t>): poniamo che stia piovendo.</a:t>
          </a:r>
          <a:endParaRPr lang="en-US" sz="1600" kern="1200"/>
        </a:p>
      </dsp:txBody>
      <dsp:txXfrm>
        <a:off x="31028" y="1468787"/>
        <a:ext cx="8133815" cy="573546"/>
      </dsp:txXfrm>
    </dsp:sp>
    <dsp:sp modelId="{C579F488-397D-2F4B-A15D-268AFDB19A9A}">
      <dsp:nvSpPr>
        <dsp:cNvPr id="0" name=""/>
        <dsp:cNvSpPr/>
      </dsp:nvSpPr>
      <dsp:spPr>
        <a:xfrm>
          <a:off x="0" y="2119442"/>
          <a:ext cx="8195871" cy="635602"/>
        </a:xfrm>
        <a:prstGeom prst="roundRect">
          <a:avLst/>
        </a:prstGeom>
        <a:solidFill>
          <a:schemeClr val="accent2">
            <a:hueOff val="2808911"/>
            <a:satOff val="-3503"/>
            <a:lumOff val="8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4. Da S e premessa 1 segue, per MP: la strada dovrebbe essere bagnata.</a:t>
          </a:r>
          <a:endParaRPr lang="en-US" sz="1600" kern="1200"/>
        </a:p>
      </dsp:txBody>
      <dsp:txXfrm>
        <a:off x="31028" y="2150470"/>
        <a:ext cx="8133815" cy="573546"/>
      </dsp:txXfrm>
    </dsp:sp>
    <dsp:sp modelId="{40D46853-F3E2-574D-8051-B4E45825C8F0}">
      <dsp:nvSpPr>
        <dsp:cNvPr id="0" name=""/>
        <dsp:cNvSpPr/>
      </dsp:nvSpPr>
      <dsp:spPr>
        <a:xfrm>
          <a:off x="0" y="2801125"/>
          <a:ext cx="8195871" cy="635602"/>
        </a:xfrm>
        <a:prstGeom prst="roundRect">
          <a:avLst/>
        </a:prstGeom>
        <a:solidFill>
          <a:schemeClr val="accent2">
            <a:hueOff val="3745215"/>
            <a:satOff val="-4671"/>
            <a:lumOff val="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5. Dalla conclusione 1 e da 4 segue: quindi, assumendo che piova, la strada sarebbe sia bagnata sia non bagnata, che è una contraddizione.</a:t>
          </a:r>
          <a:endParaRPr lang="en-US" sz="1600" kern="1200"/>
        </a:p>
      </dsp:txBody>
      <dsp:txXfrm>
        <a:off x="31028" y="2832153"/>
        <a:ext cx="8133815" cy="573546"/>
      </dsp:txXfrm>
    </dsp:sp>
    <dsp:sp modelId="{61305A85-2830-C544-89D6-59EAB7B5596D}">
      <dsp:nvSpPr>
        <dsp:cNvPr id="0" name=""/>
        <dsp:cNvSpPr/>
      </dsp:nvSpPr>
      <dsp:spPr>
        <a:xfrm>
          <a:off x="0" y="3482807"/>
          <a:ext cx="8195871" cy="635602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6. Conclusione della RA: se supporre che stia piovendo porta a una contraddizione, allora non piove.</a:t>
          </a:r>
          <a:endParaRPr lang="en-US" sz="1600" kern="1200"/>
        </a:p>
      </dsp:txBody>
      <dsp:txXfrm>
        <a:off x="31028" y="3513835"/>
        <a:ext cx="8133815" cy="57354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DE366D-7268-9B4D-A242-4727F2F533C0}">
      <dsp:nvSpPr>
        <dsp:cNvPr id="0" name=""/>
        <dsp:cNvSpPr/>
      </dsp:nvSpPr>
      <dsp:spPr>
        <a:xfrm>
          <a:off x="0" y="47642"/>
          <a:ext cx="8195871" cy="131975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Il significato di ogni premessa con connettivi verofunzionali è rappresentato nella mente da una “semplificazione” della corrispondente tavola di verità. </a:t>
          </a:r>
          <a:endParaRPr lang="en-US" sz="2400" kern="1200"/>
        </a:p>
      </dsp:txBody>
      <dsp:txXfrm>
        <a:off x="64425" y="112067"/>
        <a:ext cx="8067021" cy="1190909"/>
      </dsp:txXfrm>
    </dsp:sp>
    <dsp:sp modelId="{28CA042B-A134-4448-97A5-3D866CDFFD2F}">
      <dsp:nvSpPr>
        <dsp:cNvPr id="0" name=""/>
        <dsp:cNvSpPr/>
      </dsp:nvSpPr>
      <dsp:spPr>
        <a:xfrm>
          <a:off x="0" y="1436522"/>
          <a:ext cx="8195871" cy="131975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Ogni modello mentale è </a:t>
          </a:r>
          <a:r>
            <a:rPr lang="en-GB" sz="2400" b="1" kern="1200"/>
            <a:t>iconico</a:t>
          </a:r>
          <a:r>
            <a:rPr lang="en-GB" sz="2400" kern="1200"/>
            <a:t>: un isomorfismo alla struttura del corrispondente significato (</a:t>
          </a:r>
          <a:r>
            <a:rPr lang="en-GB" sz="2400" i="1" kern="1200"/>
            <a:t>principio di iconicità</a:t>
          </a:r>
          <a:r>
            <a:rPr lang="en-GB" sz="2400" kern="1200"/>
            <a:t>)</a:t>
          </a:r>
          <a:endParaRPr lang="en-US" sz="2400" kern="1200"/>
        </a:p>
      </dsp:txBody>
      <dsp:txXfrm>
        <a:off x="64425" y="1500947"/>
        <a:ext cx="8067021" cy="1190909"/>
      </dsp:txXfrm>
    </dsp:sp>
    <dsp:sp modelId="{3CC3D8E6-DC63-E241-B89C-8BC643672A5F}">
      <dsp:nvSpPr>
        <dsp:cNvPr id="0" name=""/>
        <dsp:cNvSpPr/>
      </dsp:nvSpPr>
      <dsp:spPr>
        <a:xfrm>
          <a:off x="0" y="2825402"/>
          <a:ext cx="8195871" cy="131975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 err="1"/>
            <a:t>Ogni</a:t>
          </a:r>
          <a:r>
            <a:rPr lang="en-GB" sz="2400" kern="1200" dirty="0"/>
            <a:t> </a:t>
          </a:r>
          <a:r>
            <a:rPr lang="en-GB" sz="2400" kern="1200" dirty="0" err="1"/>
            <a:t>modello</a:t>
          </a:r>
          <a:r>
            <a:rPr lang="en-GB" sz="2400" kern="1200" dirty="0"/>
            <a:t> </a:t>
          </a:r>
          <a:r>
            <a:rPr lang="en-GB" sz="2400" kern="1200" dirty="0" err="1"/>
            <a:t>rappresenta</a:t>
          </a:r>
          <a:r>
            <a:rPr lang="en-GB" sz="2400" kern="1200" dirty="0"/>
            <a:t> </a:t>
          </a:r>
          <a:r>
            <a:rPr lang="en-GB" sz="2400" kern="1200" dirty="0" err="1"/>
            <a:t>una</a:t>
          </a:r>
          <a:r>
            <a:rPr lang="en-GB" sz="2400" kern="1200" dirty="0"/>
            <a:t> </a:t>
          </a:r>
          <a:r>
            <a:rPr lang="en-GB" sz="2400" b="1" kern="1200" dirty="0" err="1"/>
            <a:t>possibilità</a:t>
          </a:r>
          <a:r>
            <a:rPr lang="en-GB" sz="2400" kern="1200" dirty="0"/>
            <a:t> (</a:t>
          </a:r>
          <a:r>
            <a:rPr lang="en-GB" sz="2400" i="1" kern="1200" dirty="0"/>
            <a:t>principio di </a:t>
          </a:r>
          <a:r>
            <a:rPr lang="en-GB" sz="2400" i="1" kern="1200" dirty="0" err="1"/>
            <a:t>possibilità</a:t>
          </a:r>
          <a:r>
            <a:rPr lang="en-GB" sz="2400" kern="1200" dirty="0"/>
            <a:t>)</a:t>
          </a:r>
          <a:endParaRPr lang="en-US" sz="2400" kern="1200" dirty="0"/>
        </a:p>
      </dsp:txBody>
      <dsp:txXfrm>
        <a:off x="64425" y="2889827"/>
        <a:ext cx="8067021" cy="119090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40DBFD-3C8B-0748-A641-A86FD6BB9465}">
      <dsp:nvSpPr>
        <dsp:cNvPr id="0" name=""/>
        <dsp:cNvSpPr/>
      </dsp:nvSpPr>
      <dsp:spPr>
        <a:xfrm>
          <a:off x="0" y="586562"/>
          <a:ext cx="8195871" cy="7160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Una rappresentazione completamente esplicita è la descrizione in forma disgiuntiva normale (par. 7.5.1.1) delle righe “V” della corrispondente tavola di verità</a:t>
          </a:r>
          <a:endParaRPr lang="en-US" sz="1800" kern="1200"/>
        </a:p>
      </dsp:txBody>
      <dsp:txXfrm>
        <a:off x="34954" y="621516"/>
        <a:ext cx="8125963" cy="646132"/>
      </dsp:txXfrm>
    </dsp:sp>
    <dsp:sp modelId="{59FF2ACD-4170-A94B-BD86-87684B510E92}">
      <dsp:nvSpPr>
        <dsp:cNvPr id="0" name=""/>
        <dsp:cNvSpPr/>
      </dsp:nvSpPr>
      <dsp:spPr>
        <a:xfrm>
          <a:off x="0" y="1354442"/>
          <a:ext cx="8195871" cy="71604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Esempi: </a:t>
          </a:r>
          <a:endParaRPr lang="en-US" sz="1800" kern="1200"/>
        </a:p>
      </dsp:txBody>
      <dsp:txXfrm>
        <a:off x="34954" y="1389396"/>
        <a:ext cx="8125963" cy="646132"/>
      </dsp:txXfrm>
    </dsp:sp>
    <dsp:sp modelId="{D644F9FB-7FF8-D44B-89B8-CDA5CDD6E81B}">
      <dsp:nvSpPr>
        <dsp:cNvPr id="0" name=""/>
        <dsp:cNvSpPr/>
      </dsp:nvSpPr>
      <dsp:spPr>
        <a:xfrm>
          <a:off x="0" y="2122322"/>
          <a:ext cx="8195871" cy="71604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la premessa “p o q o entrambe” corrisponde al l’insieme di modelli completamente esplicito {p¬q, ¬pq, pq}</a:t>
          </a:r>
          <a:endParaRPr lang="en-US" sz="1800" kern="1200"/>
        </a:p>
      </dsp:txBody>
      <dsp:txXfrm>
        <a:off x="34954" y="2157276"/>
        <a:ext cx="8125963" cy="646132"/>
      </dsp:txXfrm>
    </dsp:sp>
    <dsp:sp modelId="{534A2C1B-F9A1-8A45-B698-1D2335202E06}">
      <dsp:nvSpPr>
        <dsp:cNvPr id="0" name=""/>
        <dsp:cNvSpPr/>
      </dsp:nvSpPr>
      <dsp:spPr>
        <a:xfrm>
          <a:off x="0" y="2890202"/>
          <a:ext cx="8195871" cy="71604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La premessa “Se p allora q” corrisponde ai modelli espliciti {pq, ¬pq, ¬p ¬ q}</a:t>
          </a:r>
          <a:endParaRPr lang="en-US" sz="1800" kern="1200"/>
        </a:p>
      </dsp:txBody>
      <dsp:txXfrm>
        <a:off x="34954" y="2925156"/>
        <a:ext cx="8125963" cy="64613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BDE5E-EDD1-0F44-AB67-FEABE103B473}">
      <dsp:nvSpPr>
        <dsp:cNvPr id="0" name=""/>
        <dsp:cNvSpPr/>
      </dsp:nvSpPr>
      <dsp:spPr>
        <a:xfrm>
          <a:off x="0" y="26222"/>
          <a:ext cx="8195871" cy="556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Per andare dalla rappresentazione completamente esplicita al modello mentale, la DNF è semplificata, adattandola alle limitate capacità della memoria di lavoro</a:t>
          </a:r>
          <a:endParaRPr lang="en-US" sz="1400" kern="1200"/>
        </a:p>
      </dsp:txBody>
      <dsp:txXfrm>
        <a:off x="27187" y="53409"/>
        <a:ext cx="8141497" cy="502546"/>
      </dsp:txXfrm>
    </dsp:sp>
    <dsp:sp modelId="{0424AE7E-1D14-B448-B78B-4B3F623DA62F}">
      <dsp:nvSpPr>
        <dsp:cNvPr id="0" name=""/>
        <dsp:cNvSpPr/>
      </dsp:nvSpPr>
      <dsp:spPr>
        <a:xfrm>
          <a:off x="0" y="623462"/>
          <a:ext cx="8195871" cy="556920"/>
        </a:xfrm>
        <a:prstGeom prst="roundRect">
          <a:avLst/>
        </a:prstGeom>
        <a:solidFill>
          <a:schemeClr val="accent2">
            <a:hueOff val="780253"/>
            <a:satOff val="-973"/>
            <a:lumOff val="22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le possibilità inizialmente rappresentate sono solo quelle che la premessa, esplicitamente, dichiara possibili</a:t>
          </a:r>
          <a:endParaRPr lang="en-US" sz="1400" kern="1200"/>
        </a:p>
      </dsp:txBody>
      <dsp:txXfrm>
        <a:off x="27187" y="650649"/>
        <a:ext cx="8141497" cy="502546"/>
      </dsp:txXfrm>
    </dsp:sp>
    <dsp:sp modelId="{3E2BF56A-DDD8-1F44-8521-B19189786B36}">
      <dsp:nvSpPr>
        <dsp:cNvPr id="0" name=""/>
        <dsp:cNvSpPr/>
      </dsp:nvSpPr>
      <dsp:spPr>
        <a:xfrm>
          <a:off x="0" y="1220702"/>
          <a:ext cx="8195871" cy="55692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le altre possibilità restano implicite, indicate con il simbolo “…”</a:t>
          </a:r>
          <a:endParaRPr lang="en-US" sz="1400" kern="1200"/>
        </a:p>
      </dsp:txBody>
      <dsp:txXfrm>
        <a:off x="27187" y="1247889"/>
        <a:ext cx="8141497" cy="502546"/>
      </dsp:txXfrm>
    </dsp:sp>
    <dsp:sp modelId="{7754C36E-D29E-A245-956F-33016ECC5601}">
      <dsp:nvSpPr>
        <dsp:cNvPr id="0" name=""/>
        <dsp:cNvSpPr/>
      </dsp:nvSpPr>
      <dsp:spPr>
        <a:xfrm>
          <a:off x="0" y="1817942"/>
          <a:ext cx="8195871" cy="55692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si rappresentano solo possibilità che rendono </a:t>
          </a:r>
          <a:r>
            <a:rPr lang="en-GB" sz="1400" b="1" kern="1200"/>
            <a:t>vera</a:t>
          </a:r>
          <a:r>
            <a:rPr lang="en-GB" sz="1400" kern="1200"/>
            <a:t> la premessa, ed entro quelle solo i simboli con valore </a:t>
          </a:r>
          <a:r>
            <a:rPr lang="en-GB" sz="1400" b="1" kern="1200"/>
            <a:t>vero</a:t>
          </a:r>
          <a:r>
            <a:rPr lang="en-GB" sz="1400" kern="1200"/>
            <a:t> (</a:t>
          </a:r>
          <a:r>
            <a:rPr lang="en-GB" sz="1400" i="1" kern="1200"/>
            <a:t>principio di verità</a:t>
          </a:r>
          <a:r>
            <a:rPr lang="en-GB" sz="1400" kern="1200"/>
            <a:t>). </a:t>
          </a:r>
          <a:endParaRPr lang="en-US" sz="1400" kern="1200"/>
        </a:p>
      </dsp:txBody>
      <dsp:txXfrm>
        <a:off x="27187" y="1845129"/>
        <a:ext cx="8141497" cy="502546"/>
      </dsp:txXfrm>
    </dsp:sp>
    <dsp:sp modelId="{026BE387-E5AC-B749-BD22-12B859BA8C20}">
      <dsp:nvSpPr>
        <dsp:cNvPr id="0" name=""/>
        <dsp:cNvSpPr/>
      </dsp:nvSpPr>
      <dsp:spPr>
        <a:xfrm>
          <a:off x="0" y="2415182"/>
          <a:ext cx="8195871" cy="55692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La premessa “p o q” è quindi rappresentata dal modello mentale {p, q, …}</a:t>
          </a:r>
          <a:endParaRPr lang="en-US" sz="1400" kern="1200"/>
        </a:p>
      </dsp:txBody>
      <dsp:txXfrm>
        <a:off x="27187" y="2442369"/>
        <a:ext cx="8141497" cy="502546"/>
      </dsp:txXfrm>
    </dsp:sp>
    <dsp:sp modelId="{D04D0097-E323-3749-9F2A-7165F980DEF1}">
      <dsp:nvSpPr>
        <dsp:cNvPr id="0" name=""/>
        <dsp:cNvSpPr/>
      </dsp:nvSpPr>
      <dsp:spPr>
        <a:xfrm>
          <a:off x="0" y="3012422"/>
          <a:ext cx="8195871" cy="556920"/>
        </a:xfrm>
        <a:prstGeom prst="roundRect">
          <a:avLst/>
        </a:prstGeom>
        <a:solidFill>
          <a:schemeClr val="accent2">
            <a:hueOff val="3901266"/>
            <a:satOff val="-4866"/>
            <a:lumOff val="114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la premessa “p o q o entrambi” dal modello mentale {p, q, pq}</a:t>
          </a:r>
          <a:endParaRPr lang="en-US" sz="1400" kern="1200"/>
        </a:p>
      </dsp:txBody>
      <dsp:txXfrm>
        <a:off x="27187" y="3039609"/>
        <a:ext cx="8141497" cy="502546"/>
      </dsp:txXfrm>
    </dsp:sp>
    <dsp:sp modelId="{99B7767E-AD31-E440-BF4B-4FEB80EEC49C}">
      <dsp:nvSpPr>
        <dsp:cNvPr id="0" name=""/>
        <dsp:cNvSpPr/>
      </dsp:nvSpPr>
      <dsp:spPr>
        <a:xfrm>
          <a:off x="0" y="3609662"/>
          <a:ext cx="8195871" cy="5569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entrambi parsimoniosi rispetto alla rappresentazione totalmente esplicita.</a:t>
          </a:r>
          <a:endParaRPr lang="en-US" sz="1400" kern="1200"/>
        </a:p>
      </dsp:txBody>
      <dsp:txXfrm>
        <a:off x="27187" y="3636849"/>
        <a:ext cx="8141497" cy="50254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BF93BA-32CC-AB49-936B-6CEC6D5FCB40}">
      <dsp:nvSpPr>
        <dsp:cNvPr id="0" name=""/>
        <dsp:cNvSpPr/>
      </dsp:nvSpPr>
      <dsp:spPr>
        <a:xfrm>
          <a:off x="0" y="26222"/>
          <a:ext cx="8195871" cy="556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il ragionamento consiste nell’integrare i modelli mentali di tutte le premesse, costruendo una rappresentazione iniziale del problema (</a:t>
          </a:r>
          <a:r>
            <a:rPr lang="en-GB" sz="1400" i="1" kern="1200"/>
            <a:t>fase di integrazione</a:t>
          </a:r>
          <a:r>
            <a:rPr lang="en-GB" sz="1400" kern="1200"/>
            <a:t>)</a:t>
          </a:r>
          <a:endParaRPr lang="en-US" sz="1400" kern="1200"/>
        </a:p>
      </dsp:txBody>
      <dsp:txXfrm>
        <a:off x="27187" y="53409"/>
        <a:ext cx="8141497" cy="502546"/>
      </dsp:txXfrm>
    </dsp:sp>
    <dsp:sp modelId="{1A8CB617-769B-9048-BED3-1D90CA737153}">
      <dsp:nvSpPr>
        <dsp:cNvPr id="0" name=""/>
        <dsp:cNvSpPr/>
      </dsp:nvSpPr>
      <dsp:spPr>
        <a:xfrm>
          <a:off x="0" y="623462"/>
          <a:ext cx="8195871" cy="556920"/>
        </a:xfrm>
        <a:prstGeom prst="roundRect">
          <a:avLst/>
        </a:prstGeom>
        <a:solidFill>
          <a:schemeClr val="accent2">
            <a:hueOff val="780253"/>
            <a:satOff val="-973"/>
            <a:lumOff val="22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Nell’integrare le premesse, i modelli tra loro contraddittori si cancellano a vicenda</a:t>
          </a:r>
          <a:endParaRPr lang="en-US" sz="1400" kern="1200"/>
        </a:p>
      </dsp:txBody>
      <dsp:txXfrm>
        <a:off x="27187" y="650649"/>
        <a:ext cx="8141497" cy="502546"/>
      </dsp:txXfrm>
    </dsp:sp>
    <dsp:sp modelId="{5FEEE5EE-DF51-DC40-A3C6-0CE6E1A25480}">
      <dsp:nvSpPr>
        <dsp:cNvPr id="0" name=""/>
        <dsp:cNvSpPr/>
      </dsp:nvSpPr>
      <dsp:spPr>
        <a:xfrm>
          <a:off x="0" y="1220702"/>
          <a:ext cx="8195871" cy="55692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Esempio, DS:</a:t>
          </a:r>
          <a:endParaRPr lang="en-US" sz="1400" kern="1200"/>
        </a:p>
      </dsp:txBody>
      <dsp:txXfrm>
        <a:off x="27187" y="1247889"/>
        <a:ext cx="8141497" cy="502546"/>
      </dsp:txXfrm>
    </dsp:sp>
    <dsp:sp modelId="{2CE57468-5D8A-8A4E-BAD2-FDFC4B0ECFD1}">
      <dsp:nvSpPr>
        <dsp:cNvPr id="0" name=""/>
        <dsp:cNvSpPr/>
      </dsp:nvSpPr>
      <dsp:spPr>
        <a:xfrm>
          <a:off x="0" y="1817942"/>
          <a:ext cx="8195871" cy="55692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Premessa 1: p ∨ q</a:t>
          </a:r>
          <a:endParaRPr lang="en-US" sz="1400" kern="1200"/>
        </a:p>
      </dsp:txBody>
      <dsp:txXfrm>
        <a:off x="27187" y="1845129"/>
        <a:ext cx="8141497" cy="502546"/>
      </dsp:txXfrm>
    </dsp:sp>
    <dsp:sp modelId="{BE0565D4-4971-5E42-94E7-E4A8CF288592}">
      <dsp:nvSpPr>
        <dsp:cNvPr id="0" name=""/>
        <dsp:cNvSpPr/>
      </dsp:nvSpPr>
      <dsp:spPr>
        <a:xfrm>
          <a:off x="0" y="2415182"/>
          <a:ext cx="8195871" cy="55692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Premessa 2: ¬q</a:t>
          </a:r>
          <a:endParaRPr lang="en-US" sz="1400" kern="1200"/>
        </a:p>
      </dsp:txBody>
      <dsp:txXfrm>
        <a:off x="27187" y="2442369"/>
        <a:ext cx="8141497" cy="502546"/>
      </dsp:txXfrm>
    </dsp:sp>
    <dsp:sp modelId="{8FADE073-DBBC-8941-8C37-FF01DB929AC8}">
      <dsp:nvSpPr>
        <dsp:cNvPr id="0" name=""/>
        <dsp:cNvSpPr/>
      </dsp:nvSpPr>
      <dsp:spPr>
        <a:xfrm>
          <a:off x="0" y="3012422"/>
          <a:ext cx="8195871" cy="556920"/>
        </a:xfrm>
        <a:prstGeom prst="roundRect">
          <a:avLst/>
        </a:prstGeom>
        <a:solidFill>
          <a:schemeClr val="accent2">
            <a:hueOff val="3901266"/>
            <a:satOff val="-4866"/>
            <a:lumOff val="114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a. modello iniziale della premessa 1: {p, q, pq};</a:t>
          </a:r>
          <a:endParaRPr lang="en-US" sz="1400" kern="1200"/>
        </a:p>
      </dsp:txBody>
      <dsp:txXfrm>
        <a:off x="27187" y="3039609"/>
        <a:ext cx="8141497" cy="502546"/>
      </dsp:txXfrm>
    </dsp:sp>
    <dsp:sp modelId="{BACF4C37-6765-1C4D-AD3B-BCFBE214AF55}">
      <dsp:nvSpPr>
        <dsp:cNvPr id="0" name=""/>
        <dsp:cNvSpPr/>
      </dsp:nvSpPr>
      <dsp:spPr>
        <a:xfrm>
          <a:off x="0" y="3609662"/>
          <a:ext cx="8195871" cy="5569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b. integrazione della premessa 2 nel modello della 1, tramite somma dei modelli: il risultato è {p} (la premessa ¬q è contraddittoriq sia con la possibilità q, sia la possibilità pq, e le cancella)</a:t>
          </a:r>
          <a:endParaRPr lang="en-US" sz="1400" kern="1200"/>
        </a:p>
      </dsp:txBody>
      <dsp:txXfrm>
        <a:off x="27187" y="3636849"/>
        <a:ext cx="8141497" cy="502546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E24AE9-F604-9148-971E-4DF5FA2EF3E1}">
      <dsp:nvSpPr>
        <dsp:cNvPr id="0" name=""/>
        <dsp:cNvSpPr/>
      </dsp:nvSpPr>
      <dsp:spPr>
        <a:xfrm>
          <a:off x="0" y="26222"/>
          <a:ext cx="8195871" cy="556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La conclusion iniziale è una descrizione parsimoniosa del modello o dei modelli che risultano dalla fase di integrazione, che non ripeta quanto già asserito nelle premesse.</a:t>
          </a:r>
          <a:endParaRPr lang="en-US" sz="1400" kern="1200"/>
        </a:p>
      </dsp:txBody>
      <dsp:txXfrm>
        <a:off x="27187" y="53409"/>
        <a:ext cx="8141497" cy="502546"/>
      </dsp:txXfrm>
    </dsp:sp>
    <dsp:sp modelId="{7381712D-DA3E-3B4C-A961-BF027A02B763}">
      <dsp:nvSpPr>
        <dsp:cNvPr id="0" name=""/>
        <dsp:cNvSpPr/>
      </dsp:nvSpPr>
      <dsp:spPr>
        <a:xfrm>
          <a:off x="0" y="623462"/>
          <a:ext cx="8195871" cy="556920"/>
        </a:xfrm>
        <a:prstGeom prst="roundRect">
          <a:avLst/>
        </a:prstGeom>
        <a:solidFill>
          <a:schemeClr val="accent2">
            <a:hueOff val="780253"/>
            <a:satOff val="-973"/>
            <a:lumOff val="22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Esempio, MP:</a:t>
          </a:r>
          <a:endParaRPr lang="en-US" sz="1400" kern="1200"/>
        </a:p>
      </dsp:txBody>
      <dsp:txXfrm>
        <a:off x="27187" y="650649"/>
        <a:ext cx="8141497" cy="502546"/>
      </dsp:txXfrm>
    </dsp:sp>
    <dsp:sp modelId="{71F95586-673D-EF4F-8921-AAC2A22A5127}">
      <dsp:nvSpPr>
        <dsp:cNvPr id="0" name=""/>
        <dsp:cNvSpPr/>
      </dsp:nvSpPr>
      <dsp:spPr>
        <a:xfrm>
          <a:off x="0" y="1220702"/>
          <a:ext cx="8195871" cy="55692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Premessa 1: p → q</a:t>
          </a:r>
          <a:endParaRPr lang="en-US" sz="1400" kern="1200"/>
        </a:p>
      </dsp:txBody>
      <dsp:txXfrm>
        <a:off x="27187" y="1247889"/>
        <a:ext cx="8141497" cy="502546"/>
      </dsp:txXfrm>
    </dsp:sp>
    <dsp:sp modelId="{CA12BDB0-1E62-A446-A810-078D7728F639}">
      <dsp:nvSpPr>
        <dsp:cNvPr id="0" name=""/>
        <dsp:cNvSpPr/>
      </dsp:nvSpPr>
      <dsp:spPr>
        <a:xfrm>
          <a:off x="0" y="1817942"/>
          <a:ext cx="8195871" cy="55692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Premessa 2: p</a:t>
          </a:r>
          <a:endParaRPr lang="en-US" sz="1400" kern="1200"/>
        </a:p>
      </dsp:txBody>
      <dsp:txXfrm>
        <a:off x="27187" y="1845129"/>
        <a:ext cx="8141497" cy="502546"/>
      </dsp:txXfrm>
    </dsp:sp>
    <dsp:sp modelId="{894EF162-48D2-6747-95AE-80D394098947}">
      <dsp:nvSpPr>
        <dsp:cNvPr id="0" name=""/>
        <dsp:cNvSpPr/>
      </dsp:nvSpPr>
      <dsp:spPr>
        <a:xfrm>
          <a:off x="0" y="2415182"/>
          <a:ext cx="8195871" cy="55692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a. Modello iniziale della premessa 1: {p q, …}</a:t>
          </a:r>
          <a:endParaRPr lang="en-US" sz="1400" kern="1200"/>
        </a:p>
      </dsp:txBody>
      <dsp:txXfrm>
        <a:off x="27187" y="2442369"/>
        <a:ext cx="8141497" cy="502546"/>
      </dsp:txXfrm>
    </dsp:sp>
    <dsp:sp modelId="{4EF2E7E3-92B7-3443-A968-B5C50484EC6A}">
      <dsp:nvSpPr>
        <dsp:cNvPr id="0" name=""/>
        <dsp:cNvSpPr/>
      </dsp:nvSpPr>
      <dsp:spPr>
        <a:xfrm>
          <a:off x="0" y="3012422"/>
          <a:ext cx="8195871" cy="556920"/>
        </a:xfrm>
        <a:prstGeom prst="roundRect">
          <a:avLst/>
        </a:prstGeom>
        <a:solidFill>
          <a:schemeClr val="accent2">
            <a:hueOff val="3901266"/>
            <a:satOff val="-4866"/>
            <a:lumOff val="114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b. Integrazione della seconda premessa: {p q} (la seconda premessa conferma il modello esplicito e cancella quello implicito)</a:t>
          </a:r>
          <a:endParaRPr lang="en-US" sz="1400" kern="1200"/>
        </a:p>
      </dsp:txBody>
      <dsp:txXfrm>
        <a:off x="27187" y="3039609"/>
        <a:ext cx="8141497" cy="502546"/>
      </dsp:txXfrm>
    </dsp:sp>
    <dsp:sp modelId="{C133A748-541B-C14B-89AF-B1D6C9A1597A}">
      <dsp:nvSpPr>
        <dsp:cNvPr id="0" name=""/>
        <dsp:cNvSpPr/>
      </dsp:nvSpPr>
      <dsp:spPr>
        <a:xfrm>
          <a:off x="0" y="3609662"/>
          <a:ext cx="8195871" cy="5569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c. Estrazione della conclusione: q (non si asserisce p, perché già menzionato nelle premesse).</a:t>
          </a:r>
          <a:endParaRPr lang="en-US" sz="1400" kern="1200"/>
        </a:p>
      </dsp:txBody>
      <dsp:txXfrm>
        <a:off x="27187" y="3636849"/>
        <a:ext cx="8141497" cy="50254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233A9E-F916-884A-809E-5CE59D2FBB68}">
      <dsp:nvSpPr>
        <dsp:cNvPr id="0" name=""/>
        <dsp:cNvSpPr/>
      </dsp:nvSpPr>
      <dsp:spPr>
        <a:xfrm>
          <a:off x="0" y="47642"/>
          <a:ext cx="8195871" cy="131975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Alla fase di produzione della conclusione iniziale </a:t>
          </a:r>
          <a:r>
            <a:rPr lang="en-GB" sz="2400" i="1" kern="1200"/>
            <a:t>può</a:t>
          </a:r>
          <a:r>
            <a:rPr lang="en-GB" sz="2400" kern="1200"/>
            <a:t> seguire una fase iterative, chiamata </a:t>
          </a:r>
          <a:r>
            <a:rPr lang="en-GB" sz="2400" b="1" kern="1200"/>
            <a:t>ricerca di controesempi </a:t>
          </a:r>
          <a:r>
            <a:rPr lang="en-GB" sz="2400" kern="1200"/>
            <a:t>o </a:t>
          </a:r>
          <a:r>
            <a:rPr lang="en-GB" sz="2400" b="1" kern="1200"/>
            <a:t>esplicitazione dei modelli impliciti</a:t>
          </a:r>
          <a:endParaRPr lang="en-US" sz="2400" kern="1200"/>
        </a:p>
      </dsp:txBody>
      <dsp:txXfrm>
        <a:off x="64425" y="112067"/>
        <a:ext cx="8067021" cy="1190909"/>
      </dsp:txXfrm>
    </dsp:sp>
    <dsp:sp modelId="{03DCBDA9-19CF-124F-9D94-114579DFA979}">
      <dsp:nvSpPr>
        <dsp:cNvPr id="0" name=""/>
        <dsp:cNvSpPr/>
      </dsp:nvSpPr>
      <dsp:spPr>
        <a:xfrm>
          <a:off x="0" y="1436522"/>
          <a:ext cx="8195871" cy="1319759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ll primo ciclo, costruzione dei modelli mentali iniziali e loro integrazione, è un processo automatico (“Sistema 1” nell’approccio del doppio processo; par. 14.3)</a:t>
          </a:r>
          <a:endParaRPr lang="en-US" sz="2400" kern="1200"/>
        </a:p>
      </dsp:txBody>
      <dsp:txXfrm>
        <a:off x="64425" y="1500947"/>
        <a:ext cx="8067021" cy="1190909"/>
      </dsp:txXfrm>
    </dsp:sp>
    <dsp:sp modelId="{D44CDDCE-17B5-4C46-BC77-CEC05FA37362}">
      <dsp:nvSpPr>
        <dsp:cNvPr id="0" name=""/>
        <dsp:cNvSpPr/>
      </dsp:nvSpPr>
      <dsp:spPr>
        <a:xfrm>
          <a:off x="0" y="2825402"/>
          <a:ext cx="8195871" cy="1319759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 ragionamenti che invece innescano l’elaborazione dei modelli impliciti richiedono elaborazione in memoria di lavoro sotto il controllo dell’attenzione (Sistema 2), e sono più difficili</a:t>
          </a:r>
          <a:endParaRPr lang="en-US" sz="2400" kern="1200"/>
        </a:p>
      </dsp:txBody>
      <dsp:txXfrm>
        <a:off x="64425" y="2889827"/>
        <a:ext cx="8067021" cy="119090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DB0E8C-7ED8-B146-918A-289819CB6EDC}">
      <dsp:nvSpPr>
        <dsp:cNvPr id="0" name=""/>
        <dsp:cNvSpPr/>
      </dsp:nvSpPr>
      <dsp:spPr>
        <a:xfrm>
          <a:off x="2001533" y="0"/>
          <a:ext cx="4192805" cy="4192805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045E63-81DB-4642-96C0-70A5D9F3C144}">
      <dsp:nvSpPr>
        <dsp:cNvPr id="0" name=""/>
        <dsp:cNvSpPr/>
      </dsp:nvSpPr>
      <dsp:spPr>
        <a:xfrm>
          <a:off x="2399849" y="398316"/>
          <a:ext cx="1635193" cy="163519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Nell’affrontare il ragionamento verbale il “nuovo paradigma” si sofferma soprattutto sugli schemi condizionali. </a:t>
          </a:r>
          <a:endParaRPr lang="en-US" sz="1300" kern="1200"/>
        </a:p>
      </dsp:txBody>
      <dsp:txXfrm>
        <a:off x="2479673" y="478140"/>
        <a:ext cx="1475545" cy="1475545"/>
      </dsp:txXfrm>
    </dsp:sp>
    <dsp:sp modelId="{388DA6A9-E47A-144C-AF1E-63A9B1584F58}">
      <dsp:nvSpPr>
        <dsp:cNvPr id="0" name=""/>
        <dsp:cNvSpPr/>
      </dsp:nvSpPr>
      <dsp:spPr>
        <a:xfrm>
          <a:off x="4160827" y="398316"/>
          <a:ext cx="1635193" cy="1635193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Ad ogni premessa viene assegnato un grado di probabilità: fiducia soggettiva nella verità della premessa</a:t>
          </a:r>
          <a:endParaRPr lang="en-US" sz="1300" kern="1200"/>
        </a:p>
      </dsp:txBody>
      <dsp:txXfrm>
        <a:off x="4240651" y="478140"/>
        <a:ext cx="1475545" cy="1475545"/>
      </dsp:txXfrm>
    </dsp:sp>
    <dsp:sp modelId="{169BCECF-1E23-994C-A4A9-A568E5067BAD}">
      <dsp:nvSpPr>
        <dsp:cNvPr id="0" name=""/>
        <dsp:cNvSpPr/>
      </dsp:nvSpPr>
      <dsp:spPr>
        <a:xfrm>
          <a:off x="2399849" y="2159294"/>
          <a:ext cx="1635193" cy="1635193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Per una premessa condizionale “Se p allora q”, la probabilità è data dall’equazione di Edgington, 1995:</a:t>
          </a:r>
          <a:endParaRPr lang="en-US" sz="1300" kern="1200"/>
        </a:p>
      </dsp:txBody>
      <dsp:txXfrm>
        <a:off x="2479673" y="2239118"/>
        <a:ext cx="1475545" cy="1475545"/>
      </dsp:txXfrm>
    </dsp:sp>
    <dsp:sp modelId="{EBB94128-E36E-F042-9D0F-D02A3937524C}">
      <dsp:nvSpPr>
        <dsp:cNvPr id="0" name=""/>
        <dsp:cNvSpPr/>
      </dsp:nvSpPr>
      <dsp:spPr>
        <a:xfrm>
          <a:off x="4160827" y="2159294"/>
          <a:ext cx="1635193" cy="1635193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Pr(p→q) = Pr(q|p)</a:t>
          </a:r>
          <a:endParaRPr lang="en-US" sz="1300" kern="1200"/>
        </a:p>
      </dsp:txBody>
      <dsp:txXfrm>
        <a:off x="4240651" y="2239118"/>
        <a:ext cx="1475545" cy="1475545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607C33-A1EF-754A-B1D1-053224A625A2}">
      <dsp:nvSpPr>
        <dsp:cNvPr id="0" name=""/>
        <dsp:cNvSpPr/>
      </dsp:nvSpPr>
      <dsp:spPr>
        <a:xfrm>
          <a:off x="0" y="3156146"/>
          <a:ext cx="8195871" cy="10359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/>
            <a:t>il termine che compare in </a:t>
          </a:r>
          <a:r>
            <a:rPr lang="it-IT" sz="1900" i="1" kern="1200" dirty="0"/>
            <a:t>ciascuna </a:t>
          </a:r>
          <a:r>
            <a:rPr lang="it-IT" sz="1900" kern="1200" dirty="0"/>
            <a:t>delle due premesse è il </a:t>
          </a:r>
          <a:r>
            <a:rPr lang="it-IT" sz="1900" b="1" kern="1200" dirty="0"/>
            <a:t>termine medio (B)</a:t>
          </a:r>
          <a:endParaRPr lang="en-US" sz="1900" kern="1200" dirty="0"/>
        </a:p>
      </dsp:txBody>
      <dsp:txXfrm>
        <a:off x="0" y="3156146"/>
        <a:ext cx="8195871" cy="1035917"/>
      </dsp:txXfrm>
    </dsp:sp>
    <dsp:sp modelId="{15B43664-69EF-134D-B76C-51007685FDA3}">
      <dsp:nvSpPr>
        <dsp:cNvPr id="0" name=""/>
        <dsp:cNvSpPr/>
      </dsp:nvSpPr>
      <dsp:spPr>
        <a:xfrm rot="10800000">
          <a:off x="0" y="1578443"/>
          <a:ext cx="8195871" cy="1593241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 dirty="0"/>
            <a:t>I termini che compaiono in </a:t>
          </a:r>
          <a:r>
            <a:rPr lang="it-IT" sz="1900" i="1" kern="1200" dirty="0"/>
            <a:t>una sola delle due premesse </a:t>
          </a:r>
          <a:r>
            <a:rPr lang="it-IT" sz="1900" kern="1200" dirty="0"/>
            <a:t>sono detti </a:t>
          </a:r>
          <a:r>
            <a:rPr lang="it-IT" sz="1900" b="1" kern="1200" dirty="0"/>
            <a:t>estremi (A e C) </a:t>
          </a:r>
          <a:endParaRPr lang="en-US" sz="1900" kern="1200" dirty="0"/>
        </a:p>
      </dsp:txBody>
      <dsp:txXfrm rot="10800000">
        <a:off x="0" y="1578443"/>
        <a:ext cx="8195871" cy="1035240"/>
      </dsp:txXfrm>
    </dsp:sp>
    <dsp:sp modelId="{6DE99134-B12E-3E4D-A4AB-E46E83F6B2AD}">
      <dsp:nvSpPr>
        <dsp:cNvPr id="0" name=""/>
        <dsp:cNvSpPr/>
      </dsp:nvSpPr>
      <dsp:spPr>
        <a:xfrm rot="10800000">
          <a:off x="0" y="741"/>
          <a:ext cx="8195871" cy="1593241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I </a:t>
          </a:r>
          <a:r>
            <a:rPr lang="it-IT" sz="1900" b="1" kern="1200"/>
            <a:t>termini </a:t>
          </a:r>
          <a:r>
            <a:rPr lang="it-IT" sz="1900" kern="1200"/>
            <a:t>del sillogismo sono gli argomenti delle proposizioni </a:t>
          </a:r>
          <a:endParaRPr lang="en-US" sz="1900" kern="1200"/>
        </a:p>
      </dsp:txBody>
      <dsp:txXfrm rot="-10800000">
        <a:off x="0" y="741"/>
        <a:ext cx="8195871" cy="559227"/>
      </dsp:txXfrm>
    </dsp:sp>
    <dsp:sp modelId="{F4572F96-BDCC-4043-BA6D-1C95EF8D47B3}">
      <dsp:nvSpPr>
        <dsp:cNvPr id="0" name=""/>
        <dsp:cNvSpPr/>
      </dsp:nvSpPr>
      <dsp:spPr>
        <a:xfrm>
          <a:off x="0" y="559968"/>
          <a:ext cx="8195871" cy="47637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35560" rIns="199136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800" kern="1200"/>
            <a:t>A, B, e C nei nostri esempi </a:t>
          </a:r>
          <a:endParaRPr lang="en-US" sz="2800" kern="1200"/>
        </a:p>
      </dsp:txBody>
      <dsp:txXfrm>
        <a:off x="0" y="559968"/>
        <a:ext cx="8195871" cy="476379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BEF0D1-72DE-9941-B1ED-0C9630D0B8BC}">
      <dsp:nvSpPr>
        <dsp:cNvPr id="0" name=""/>
        <dsp:cNvSpPr/>
      </dsp:nvSpPr>
      <dsp:spPr>
        <a:xfrm>
          <a:off x="0" y="503739"/>
          <a:ext cx="8195871" cy="10342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/>
            <a:t>La </a:t>
          </a:r>
          <a:r>
            <a:rPr lang="it-IT" sz="2600" b="1" kern="1200"/>
            <a:t>conclusione </a:t>
          </a:r>
          <a:r>
            <a:rPr lang="it-IT" sz="2600" kern="1200"/>
            <a:t>del sillogismo deve stabilire una relazione quantificata tra i termini estremi delle premesse</a:t>
          </a:r>
          <a:endParaRPr lang="en-US" sz="2600" kern="1200"/>
        </a:p>
      </dsp:txBody>
      <dsp:txXfrm>
        <a:off x="50489" y="554228"/>
        <a:ext cx="8094893" cy="933302"/>
      </dsp:txXfrm>
    </dsp:sp>
    <dsp:sp modelId="{562EDEA4-B14E-C641-862A-31AB4818ACF3}">
      <dsp:nvSpPr>
        <dsp:cNvPr id="0" name=""/>
        <dsp:cNvSpPr/>
      </dsp:nvSpPr>
      <dsp:spPr>
        <a:xfrm>
          <a:off x="0" y="1538019"/>
          <a:ext cx="8195871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219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/>
            <a:t>senza menzionare il termine medio. </a:t>
          </a:r>
          <a:endParaRPr lang="en-US" sz="2000" kern="1200"/>
        </a:p>
      </dsp:txBody>
      <dsp:txXfrm>
        <a:off x="0" y="1538019"/>
        <a:ext cx="8195871" cy="430560"/>
      </dsp:txXfrm>
    </dsp:sp>
    <dsp:sp modelId="{5475986F-BC0F-424E-8791-1A31B803E0AB}">
      <dsp:nvSpPr>
        <dsp:cNvPr id="0" name=""/>
        <dsp:cNvSpPr/>
      </dsp:nvSpPr>
      <dsp:spPr>
        <a:xfrm>
          <a:off x="0" y="1968579"/>
          <a:ext cx="8195871" cy="103428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/>
            <a:t>La conclusione deve essere </a:t>
          </a:r>
          <a:r>
            <a:rPr lang="it-IT" sz="2600" b="1" kern="1200"/>
            <a:t>valida</a:t>
          </a:r>
          <a:endParaRPr lang="en-US" sz="2600" kern="1200"/>
        </a:p>
      </dsp:txBody>
      <dsp:txXfrm>
        <a:off x="50489" y="2019068"/>
        <a:ext cx="8094893" cy="933302"/>
      </dsp:txXfrm>
    </dsp:sp>
    <dsp:sp modelId="{E64183A0-5CC7-974A-8750-71C57D6AAD5C}">
      <dsp:nvSpPr>
        <dsp:cNvPr id="0" name=""/>
        <dsp:cNvSpPr/>
      </dsp:nvSpPr>
      <dsp:spPr>
        <a:xfrm>
          <a:off x="0" y="3002860"/>
          <a:ext cx="8195871" cy="6862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219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/>
            <a:t>Cioè</a:t>
          </a:r>
          <a:r>
            <a:rPr lang="it-IT" sz="2000" b="1" kern="1200"/>
            <a:t>, necessariamente </a:t>
          </a:r>
          <a:r>
            <a:rPr lang="it-IT" sz="2000" kern="1200"/>
            <a:t>vera alla luce delle premesse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2000" kern="1200"/>
            <a:t>La sua validità dipende dalla forma, e non dal contenuto, delle premesse</a:t>
          </a:r>
          <a:endParaRPr lang="en-US" sz="2000" kern="1200"/>
        </a:p>
      </dsp:txBody>
      <dsp:txXfrm>
        <a:off x="0" y="3002860"/>
        <a:ext cx="8195871" cy="686205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70B4D0-9DCB-044E-92D9-444DF11A6B34}">
      <dsp:nvSpPr>
        <dsp:cNvPr id="0" name=""/>
        <dsp:cNvSpPr/>
      </dsp:nvSpPr>
      <dsp:spPr>
        <a:xfrm>
          <a:off x="0" y="114669"/>
          <a:ext cx="8195871" cy="122323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100" kern="1200"/>
            <a:t>1. Tutti i bovini sono animali</a:t>
          </a:r>
          <a:endParaRPr lang="en-US" sz="5100" kern="1200"/>
        </a:p>
      </dsp:txBody>
      <dsp:txXfrm>
        <a:off x="59713" y="174382"/>
        <a:ext cx="8076445" cy="1103809"/>
      </dsp:txXfrm>
    </dsp:sp>
    <dsp:sp modelId="{FAAC2ED6-B57E-4249-B0A5-BFEE9E5A1211}">
      <dsp:nvSpPr>
        <dsp:cNvPr id="0" name=""/>
        <dsp:cNvSpPr/>
      </dsp:nvSpPr>
      <dsp:spPr>
        <a:xfrm>
          <a:off x="0" y="1484784"/>
          <a:ext cx="8195871" cy="1223235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100" kern="1200"/>
            <a:t>2. Alcuni bovini sono mucche</a:t>
          </a:r>
          <a:endParaRPr lang="en-US" sz="5100" kern="1200"/>
        </a:p>
      </dsp:txBody>
      <dsp:txXfrm>
        <a:off x="59713" y="1544497"/>
        <a:ext cx="8076445" cy="1103809"/>
      </dsp:txXfrm>
    </dsp:sp>
    <dsp:sp modelId="{7332839C-9709-2945-B628-7BE801757452}">
      <dsp:nvSpPr>
        <dsp:cNvPr id="0" name=""/>
        <dsp:cNvSpPr/>
      </dsp:nvSpPr>
      <dsp:spPr>
        <a:xfrm>
          <a:off x="0" y="2854900"/>
          <a:ext cx="8195871" cy="122323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100" kern="1200"/>
            <a:t>Cosa segue?</a:t>
          </a:r>
          <a:endParaRPr lang="en-US" sz="5100" kern="1200"/>
        </a:p>
      </dsp:txBody>
      <dsp:txXfrm>
        <a:off x="59713" y="2914613"/>
        <a:ext cx="8076445" cy="1103809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D143EE-B040-164A-8D80-CDE241DE8C01}">
      <dsp:nvSpPr>
        <dsp:cNvPr id="0" name=""/>
        <dsp:cNvSpPr/>
      </dsp:nvSpPr>
      <dsp:spPr>
        <a:xfrm>
          <a:off x="0" y="75812"/>
          <a:ext cx="8195871" cy="12472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200" kern="1200"/>
            <a:t>1. Tutti i bovini sono animali</a:t>
          </a:r>
          <a:endParaRPr lang="en-US" sz="5200" kern="1200"/>
        </a:p>
      </dsp:txBody>
      <dsp:txXfrm>
        <a:off x="60884" y="136696"/>
        <a:ext cx="8074103" cy="1125452"/>
      </dsp:txXfrm>
    </dsp:sp>
    <dsp:sp modelId="{5D4184F0-C59A-414C-8959-3B0CF245C983}">
      <dsp:nvSpPr>
        <dsp:cNvPr id="0" name=""/>
        <dsp:cNvSpPr/>
      </dsp:nvSpPr>
      <dsp:spPr>
        <a:xfrm>
          <a:off x="0" y="1472792"/>
          <a:ext cx="8195871" cy="124722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200" kern="1200"/>
            <a:t>2. Alcuni bovini sono neri</a:t>
          </a:r>
          <a:endParaRPr lang="en-US" sz="5200" kern="1200"/>
        </a:p>
      </dsp:txBody>
      <dsp:txXfrm>
        <a:off x="60884" y="1533676"/>
        <a:ext cx="8074103" cy="1125452"/>
      </dsp:txXfrm>
    </dsp:sp>
    <dsp:sp modelId="{BB284147-5603-C94A-8613-97906D9DC438}">
      <dsp:nvSpPr>
        <dsp:cNvPr id="0" name=""/>
        <dsp:cNvSpPr/>
      </dsp:nvSpPr>
      <dsp:spPr>
        <a:xfrm>
          <a:off x="0" y="2869772"/>
          <a:ext cx="8195871" cy="12472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200" kern="1200"/>
            <a:t>Cosa segue?</a:t>
          </a:r>
          <a:endParaRPr lang="en-US" sz="5200" kern="1200"/>
        </a:p>
      </dsp:txBody>
      <dsp:txXfrm>
        <a:off x="60884" y="2930656"/>
        <a:ext cx="8074103" cy="1125452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470F89-47B8-1145-9E8E-36C27444DD1C}">
      <dsp:nvSpPr>
        <dsp:cNvPr id="0" name=""/>
        <dsp:cNvSpPr/>
      </dsp:nvSpPr>
      <dsp:spPr>
        <a:xfrm>
          <a:off x="0" y="8762"/>
          <a:ext cx="8195871" cy="9547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La </a:t>
          </a:r>
          <a:r>
            <a:rPr lang="it-IT" sz="2400" b="1" kern="1200"/>
            <a:t>figura </a:t>
          </a:r>
          <a:r>
            <a:rPr lang="it-IT" sz="2400" kern="1200"/>
            <a:t>di un sillogismo consiste nell’ordine dei termini nelle premesse. </a:t>
          </a:r>
          <a:endParaRPr lang="en-US" sz="2400" kern="1200"/>
        </a:p>
      </dsp:txBody>
      <dsp:txXfrm>
        <a:off x="46606" y="55368"/>
        <a:ext cx="8102659" cy="861507"/>
      </dsp:txXfrm>
    </dsp:sp>
    <dsp:sp modelId="{E72CC84B-1292-D442-9C5D-9C333B1E45A4}">
      <dsp:nvSpPr>
        <dsp:cNvPr id="0" name=""/>
        <dsp:cNvSpPr/>
      </dsp:nvSpPr>
      <dsp:spPr>
        <a:xfrm>
          <a:off x="0" y="963482"/>
          <a:ext cx="8195871" cy="124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219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1900" kern="1200"/>
            <a:t>Esistono quattro possibili figure per ciascuna coppia di premesse: AB-CB, AB-BC, BA-CB, BA-BC </a:t>
          </a:r>
          <a:endParaRPr lang="en-US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1900" kern="1200"/>
            <a:t>B segna la posizione del termine medio nella premessa</a:t>
          </a:r>
          <a:endParaRPr lang="en-US" sz="1900" kern="120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1900" kern="1200" dirty="0"/>
            <a:t>A e C segnano le posizioni dei termini estremi</a:t>
          </a:r>
          <a:endParaRPr lang="en-US" sz="1900" kern="1200" dirty="0"/>
        </a:p>
      </dsp:txBody>
      <dsp:txXfrm>
        <a:off x="0" y="963482"/>
        <a:ext cx="8195871" cy="1242000"/>
      </dsp:txXfrm>
    </dsp:sp>
    <dsp:sp modelId="{390394E7-BFB6-6942-ABDB-B257965A866A}">
      <dsp:nvSpPr>
        <dsp:cNvPr id="0" name=""/>
        <dsp:cNvSpPr/>
      </dsp:nvSpPr>
      <dsp:spPr>
        <a:xfrm>
          <a:off x="0" y="2205482"/>
          <a:ext cx="8195871" cy="95471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/>
            <a:t>16 possibili modi x 4 possibili figure = 64 possibili coppie di premesse sillogistiche</a:t>
          </a:r>
          <a:endParaRPr lang="en-US" sz="2400" kern="1200" dirty="0"/>
        </a:p>
      </dsp:txBody>
      <dsp:txXfrm>
        <a:off x="46606" y="2252088"/>
        <a:ext cx="8102659" cy="861507"/>
      </dsp:txXfrm>
    </dsp:sp>
    <dsp:sp modelId="{41DC3EDC-C349-0247-9796-91ADC07F9660}">
      <dsp:nvSpPr>
        <dsp:cNvPr id="0" name=""/>
        <dsp:cNvSpPr/>
      </dsp:nvSpPr>
      <dsp:spPr>
        <a:xfrm>
          <a:off x="0" y="3229322"/>
          <a:ext cx="8195871" cy="95471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/>
            <a:t>27 ammettono almeno una conclusione valida</a:t>
          </a:r>
          <a:endParaRPr lang="en-US" sz="2400" kern="1200"/>
        </a:p>
      </dsp:txBody>
      <dsp:txXfrm>
        <a:off x="46606" y="3275928"/>
        <a:ext cx="8102659" cy="861507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4AE30C-1ED5-9E45-9C2F-2D78019B237C}">
      <dsp:nvSpPr>
        <dsp:cNvPr id="0" name=""/>
        <dsp:cNvSpPr/>
      </dsp:nvSpPr>
      <dsp:spPr>
        <a:xfrm>
          <a:off x="0" y="13420"/>
          <a:ext cx="8195871" cy="13425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 sillogismi categorici usati per indagare i processi deduttivi utilizzano termini astratti, arbitrari o inventati</a:t>
          </a:r>
          <a:endParaRPr lang="en-US" sz="2400" kern="1200"/>
        </a:p>
      </dsp:txBody>
      <dsp:txXfrm>
        <a:off x="65539" y="78959"/>
        <a:ext cx="8064793" cy="1211496"/>
      </dsp:txXfrm>
    </dsp:sp>
    <dsp:sp modelId="{1CFBF41F-44D5-6746-8BB8-D51BDB03D4D1}">
      <dsp:nvSpPr>
        <dsp:cNvPr id="0" name=""/>
        <dsp:cNvSpPr/>
      </dsp:nvSpPr>
      <dsp:spPr>
        <a:xfrm>
          <a:off x="0" y="1425115"/>
          <a:ext cx="8195871" cy="1342574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Per evitare che le conoscenze precedenti sui termini influenzino la scelta della conclusione </a:t>
          </a:r>
          <a:endParaRPr lang="en-US" sz="2400" kern="1200"/>
        </a:p>
      </dsp:txBody>
      <dsp:txXfrm>
        <a:off x="65539" y="1490654"/>
        <a:ext cx="8064793" cy="1211496"/>
      </dsp:txXfrm>
    </dsp:sp>
    <dsp:sp modelId="{BD116EB6-04C5-3243-A9AF-8B5AAA464168}">
      <dsp:nvSpPr>
        <dsp:cNvPr id="0" name=""/>
        <dsp:cNvSpPr/>
      </dsp:nvSpPr>
      <dsp:spPr>
        <a:xfrm>
          <a:off x="0" y="2836810"/>
          <a:ext cx="8195871" cy="1342574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Quando si utilizzano premesse e/o conclusioni con termini familiari, l’obiettivo della ricerca è stabilire come interagiscono le conoscenze precedenti con i processi deduttivi (par. 8+.2.1).</a:t>
          </a:r>
          <a:endParaRPr lang="en-US" sz="2400" kern="1200"/>
        </a:p>
      </dsp:txBody>
      <dsp:txXfrm>
        <a:off x="65539" y="2902349"/>
        <a:ext cx="8064793" cy="1211496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846DEA-CAD5-FB4B-8A02-EDEA0B96A6FD}">
      <dsp:nvSpPr>
        <dsp:cNvPr id="0" name=""/>
        <dsp:cNvSpPr/>
      </dsp:nvSpPr>
      <dsp:spPr>
        <a:xfrm>
          <a:off x="0" y="2098"/>
          <a:ext cx="2950513" cy="10093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kern="1200"/>
            <a:t>Alcuni studi hanno sistematicamente controllato la difficoltà di ogni sillogismo</a:t>
          </a:r>
          <a:endParaRPr lang="en-US" sz="1500" kern="1200"/>
        </a:p>
      </dsp:txBody>
      <dsp:txXfrm>
        <a:off x="49270" y="51368"/>
        <a:ext cx="2851973" cy="910763"/>
      </dsp:txXfrm>
    </dsp:sp>
    <dsp:sp modelId="{A6E15269-D9DE-0F46-9BA1-E48417EEEC1A}">
      <dsp:nvSpPr>
        <dsp:cNvPr id="0" name=""/>
        <dsp:cNvSpPr/>
      </dsp:nvSpPr>
      <dsp:spPr>
        <a:xfrm rot="5400000">
          <a:off x="5169471" y="-1056160"/>
          <a:ext cx="807442" cy="5245357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/>
            <a:t>“tutti gli A sono B”, “tutti i B sono C”, quindi…</a:t>
          </a:r>
          <a:endParaRPr lang="en-US" sz="2200" kern="1200"/>
        </a:p>
      </dsp:txBody>
      <dsp:txXfrm rot="-5400000">
        <a:off x="2950514" y="1202213"/>
        <a:ext cx="5205941" cy="728610"/>
      </dsp:txXfrm>
    </dsp:sp>
    <dsp:sp modelId="{DDAF2C2B-A9BC-9740-9B66-9D82EC0EA1B8}">
      <dsp:nvSpPr>
        <dsp:cNvPr id="0" name=""/>
        <dsp:cNvSpPr/>
      </dsp:nvSpPr>
      <dsp:spPr>
        <a:xfrm>
          <a:off x="0" y="1061866"/>
          <a:ext cx="2950513" cy="1009303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kern="1200"/>
            <a:t>alcuni sono banali, e possono essere risolti persino da bambini piccoli</a:t>
          </a:r>
          <a:endParaRPr lang="en-US" sz="1500" kern="1200"/>
        </a:p>
      </dsp:txBody>
      <dsp:txXfrm>
        <a:off x="49270" y="1111136"/>
        <a:ext cx="2851973" cy="910763"/>
      </dsp:txXfrm>
    </dsp:sp>
    <dsp:sp modelId="{C3D8B01D-F044-BA49-B838-9F391FEC6362}">
      <dsp:nvSpPr>
        <dsp:cNvPr id="0" name=""/>
        <dsp:cNvSpPr/>
      </dsp:nvSpPr>
      <dsp:spPr>
        <a:xfrm rot="5400000">
          <a:off x="5169471" y="3607"/>
          <a:ext cx="807442" cy="5245357"/>
        </a:xfrm>
        <a:prstGeom prst="round2Same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200" kern="1200"/>
            <a:t>come “Tutti i B sono A”, “Nessun B è C”; quindi…</a:t>
          </a:r>
          <a:endParaRPr lang="en-US" sz="2200" kern="1200"/>
        </a:p>
      </dsp:txBody>
      <dsp:txXfrm rot="-5400000">
        <a:off x="2950514" y="2261980"/>
        <a:ext cx="5205941" cy="728610"/>
      </dsp:txXfrm>
    </dsp:sp>
    <dsp:sp modelId="{1DC7990A-2F04-2C45-B1D9-9A7702A8FF89}">
      <dsp:nvSpPr>
        <dsp:cNvPr id="0" name=""/>
        <dsp:cNvSpPr/>
      </dsp:nvSpPr>
      <dsp:spPr>
        <a:xfrm>
          <a:off x="0" y="2121635"/>
          <a:ext cx="2950513" cy="1009303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kern="1200"/>
            <a:t>Altri sono difficili, e sconfiggono circa il 90% degli adulti</a:t>
          </a:r>
          <a:endParaRPr lang="en-US" sz="1500" kern="1200"/>
        </a:p>
      </dsp:txBody>
      <dsp:txXfrm>
        <a:off x="49270" y="2170905"/>
        <a:ext cx="2851973" cy="910763"/>
      </dsp:txXfrm>
    </dsp:sp>
    <dsp:sp modelId="{1BE42FC8-88D0-964C-9AFA-60A9B1BA4C95}">
      <dsp:nvSpPr>
        <dsp:cNvPr id="0" name=""/>
        <dsp:cNvSpPr/>
      </dsp:nvSpPr>
      <dsp:spPr>
        <a:xfrm>
          <a:off x="0" y="3181403"/>
          <a:ext cx="2950513" cy="1009303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500" kern="1200"/>
            <a:t>L’approccio semantico è più in grado di quello sintattico di spiegarci queste sorprendenti differenze</a:t>
          </a:r>
          <a:endParaRPr lang="en-US" sz="1500" kern="1200"/>
        </a:p>
      </dsp:txBody>
      <dsp:txXfrm>
        <a:off x="49270" y="3230673"/>
        <a:ext cx="2851973" cy="910763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60007-F3AA-5C43-BB4E-967976EB6DD1}">
      <dsp:nvSpPr>
        <dsp:cNvPr id="0" name=""/>
        <dsp:cNvSpPr/>
      </dsp:nvSpPr>
      <dsp:spPr>
        <a:xfrm>
          <a:off x="1000" y="1259426"/>
          <a:ext cx="2341105" cy="117055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600" kern="1200"/>
            <a:t>“Tutti i B sono A”</a:t>
          </a:r>
          <a:endParaRPr lang="en-US" sz="3600" kern="1200"/>
        </a:p>
      </dsp:txBody>
      <dsp:txXfrm>
        <a:off x="35284" y="1293710"/>
        <a:ext cx="2272537" cy="1101984"/>
      </dsp:txXfrm>
    </dsp:sp>
    <dsp:sp modelId="{610D62E6-477C-3A46-898B-0F8230B917F9}">
      <dsp:nvSpPr>
        <dsp:cNvPr id="0" name=""/>
        <dsp:cNvSpPr/>
      </dsp:nvSpPr>
      <dsp:spPr>
        <a:xfrm>
          <a:off x="2927382" y="1259426"/>
          <a:ext cx="2341105" cy="1170552"/>
        </a:xfrm>
        <a:prstGeom prst="roundRect">
          <a:avLst>
            <a:gd name="adj" fmla="val 1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600" kern="1200"/>
            <a:t>“Nessun B è C”</a:t>
          </a:r>
          <a:endParaRPr lang="en-US" sz="3600" kern="1200"/>
        </a:p>
      </dsp:txBody>
      <dsp:txXfrm>
        <a:off x="2961666" y="1293710"/>
        <a:ext cx="2272537" cy="1101984"/>
      </dsp:txXfrm>
    </dsp:sp>
    <dsp:sp modelId="{6C656458-22FA-2B40-BCCF-BAE0B2D16425}">
      <dsp:nvSpPr>
        <dsp:cNvPr id="0" name=""/>
        <dsp:cNvSpPr/>
      </dsp:nvSpPr>
      <dsp:spPr>
        <a:xfrm>
          <a:off x="5853764" y="1259426"/>
          <a:ext cx="2341105" cy="1170552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600" kern="1200"/>
            <a:t>Cosa segue?</a:t>
          </a:r>
          <a:endParaRPr lang="en-US" sz="3600" kern="1200"/>
        </a:p>
      </dsp:txBody>
      <dsp:txXfrm>
        <a:off x="5888048" y="1293710"/>
        <a:ext cx="2272537" cy="1101984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A6B968-98BF-644D-B825-D08921A4E2C9}">
      <dsp:nvSpPr>
        <dsp:cNvPr id="0" name=""/>
        <dsp:cNvSpPr/>
      </dsp:nvSpPr>
      <dsp:spPr>
        <a:xfrm>
          <a:off x="0" y="0"/>
          <a:ext cx="469773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2A19DE-401E-FF48-8D0A-3802F388E561}">
      <dsp:nvSpPr>
        <dsp:cNvPr id="0" name=""/>
        <dsp:cNvSpPr/>
      </dsp:nvSpPr>
      <dsp:spPr>
        <a:xfrm>
          <a:off x="0" y="0"/>
          <a:ext cx="4697730" cy="1376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Si esamina il modello del problema alla ricerca di una relazione tra A e C</a:t>
          </a:r>
          <a:endParaRPr lang="en-US" sz="2100" kern="1200"/>
        </a:p>
      </dsp:txBody>
      <dsp:txXfrm>
        <a:off x="0" y="0"/>
        <a:ext cx="4697730" cy="1376171"/>
      </dsp:txXfrm>
    </dsp:sp>
    <dsp:sp modelId="{2EC6F065-8932-8244-9904-AA053B3A8710}">
      <dsp:nvSpPr>
        <dsp:cNvPr id="0" name=""/>
        <dsp:cNvSpPr/>
      </dsp:nvSpPr>
      <dsp:spPr>
        <a:xfrm>
          <a:off x="0" y="1376171"/>
          <a:ext cx="469773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5F6E13-3761-6244-8681-8D9733F79D9B}">
      <dsp:nvSpPr>
        <dsp:cNvPr id="0" name=""/>
        <dsp:cNvSpPr/>
      </dsp:nvSpPr>
      <dsp:spPr>
        <a:xfrm>
          <a:off x="0" y="1376171"/>
          <a:ext cx="4697730" cy="1376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La più saliente è “nessun A è C” </a:t>
          </a:r>
          <a:endParaRPr lang="en-US" sz="2100" kern="1200"/>
        </a:p>
      </dsp:txBody>
      <dsp:txXfrm>
        <a:off x="0" y="1376171"/>
        <a:ext cx="4697730" cy="1376171"/>
      </dsp:txXfrm>
    </dsp:sp>
    <dsp:sp modelId="{47FED434-5CB7-534D-884C-68ED6E8B97FD}">
      <dsp:nvSpPr>
        <dsp:cNvPr id="0" name=""/>
        <dsp:cNvSpPr/>
      </dsp:nvSpPr>
      <dsp:spPr>
        <a:xfrm>
          <a:off x="0" y="2752343"/>
          <a:ext cx="469773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62D7A1-9988-7A4D-9F94-02EFD284DE8C}">
      <dsp:nvSpPr>
        <dsp:cNvPr id="0" name=""/>
        <dsp:cNvSpPr/>
      </dsp:nvSpPr>
      <dsp:spPr>
        <a:xfrm>
          <a:off x="0" y="2752343"/>
          <a:ext cx="4697730" cy="1376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Buona parte delle persone, se non particolarmente motivate o dotate di risorse cognitive, interrompono il ragionamento a questo punto</a:t>
          </a:r>
          <a:endParaRPr lang="en-US" sz="2100" kern="1200"/>
        </a:p>
      </dsp:txBody>
      <dsp:txXfrm>
        <a:off x="0" y="2752343"/>
        <a:ext cx="4697730" cy="1376171"/>
      </dsp:txXfrm>
    </dsp:sp>
    <dsp:sp modelId="{2660ACB9-2C0F-A243-99EE-B79B119F2F45}">
      <dsp:nvSpPr>
        <dsp:cNvPr id="0" name=""/>
        <dsp:cNvSpPr/>
      </dsp:nvSpPr>
      <dsp:spPr>
        <a:xfrm>
          <a:off x="0" y="4128515"/>
          <a:ext cx="469773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A99E83-FF7F-E840-AAC9-B6074D3CA757}">
      <dsp:nvSpPr>
        <dsp:cNvPr id="0" name=""/>
        <dsp:cNvSpPr/>
      </dsp:nvSpPr>
      <dsp:spPr>
        <a:xfrm>
          <a:off x="0" y="4128515"/>
          <a:ext cx="4697730" cy="1376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le risposte di tipo E costituiscono la gran maggioranza degli errori prodotti con questo sillogismo</a:t>
          </a:r>
          <a:endParaRPr lang="en-US" sz="2100" kern="1200"/>
        </a:p>
      </dsp:txBody>
      <dsp:txXfrm>
        <a:off x="0" y="4128515"/>
        <a:ext cx="4697730" cy="1376171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90CD5D-9FFF-5041-8E00-1396778C572B}">
      <dsp:nvSpPr>
        <dsp:cNvPr id="0" name=""/>
        <dsp:cNvSpPr/>
      </dsp:nvSpPr>
      <dsp:spPr>
        <a:xfrm>
          <a:off x="0" y="477842"/>
          <a:ext cx="8195871" cy="806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3589CA-47D8-264B-ADD9-9456E0A47057}">
      <dsp:nvSpPr>
        <dsp:cNvPr id="0" name=""/>
        <dsp:cNvSpPr/>
      </dsp:nvSpPr>
      <dsp:spPr>
        <a:xfrm>
          <a:off x="409793" y="5522"/>
          <a:ext cx="5737109" cy="9446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849" tIns="0" rIns="216849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“Tutti gli A sono B”</a:t>
          </a:r>
          <a:endParaRPr lang="en-US" sz="3200" kern="1200"/>
        </a:p>
      </dsp:txBody>
      <dsp:txXfrm>
        <a:off x="455907" y="51636"/>
        <a:ext cx="5644881" cy="852412"/>
      </dsp:txXfrm>
    </dsp:sp>
    <dsp:sp modelId="{A18C8B75-9724-2449-B0AB-2FDCADF97BFA}">
      <dsp:nvSpPr>
        <dsp:cNvPr id="0" name=""/>
        <dsp:cNvSpPr/>
      </dsp:nvSpPr>
      <dsp:spPr>
        <a:xfrm>
          <a:off x="0" y="1929362"/>
          <a:ext cx="8195871" cy="806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489732-07F8-3F43-AEA6-0BCFF41CFA81}">
      <dsp:nvSpPr>
        <dsp:cNvPr id="0" name=""/>
        <dsp:cNvSpPr/>
      </dsp:nvSpPr>
      <dsp:spPr>
        <a:xfrm>
          <a:off x="409793" y="1457042"/>
          <a:ext cx="5737109" cy="94464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849" tIns="0" rIns="216849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“Tutti i B sono C”</a:t>
          </a:r>
          <a:endParaRPr lang="en-US" sz="3200" kern="1200"/>
        </a:p>
      </dsp:txBody>
      <dsp:txXfrm>
        <a:off x="455907" y="1503156"/>
        <a:ext cx="5644881" cy="852412"/>
      </dsp:txXfrm>
    </dsp:sp>
    <dsp:sp modelId="{8EE80C28-E12E-064A-BE82-0CE980CA1D27}">
      <dsp:nvSpPr>
        <dsp:cNvPr id="0" name=""/>
        <dsp:cNvSpPr/>
      </dsp:nvSpPr>
      <dsp:spPr>
        <a:xfrm>
          <a:off x="0" y="3380882"/>
          <a:ext cx="8195871" cy="806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6B6F81-413F-CA4B-9BC7-36EF1386B701}">
      <dsp:nvSpPr>
        <dsp:cNvPr id="0" name=""/>
        <dsp:cNvSpPr/>
      </dsp:nvSpPr>
      <dsp:spPr>
        <a:xfrm>
          <a:off x="409793" y="2908562"/>
          <a:ext cx="5737109" cy="94464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849" tIns="0" rIns="216849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Cosa segue?</a:t>
          </a:r>
          <a:endParaRPr lang="en-US" sz="3200" kern="1200"/>
        </a:p>
      </dsp:txBody>
      <dsp:txXfrm>
        <a:off x="455907" y="2954676"/>
        <a:ext cx="5644881" cy="852412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C230C2-9BF7-9249-A07B-34BE63D7E6CC}">
      <dsp:nvSpPr>
        <dsp:cNvPr id="0" name=""/>
        <dsp:cNvSpPr/>
      </dsp:nvSpPr>
      <dsp:spPr>
        <a:xfrm>
          <a:off x="0" y="251042"/>
          <a:ext cx="8195871" cy="875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Non sempre il ragionamento sui sillogismi aristotelici si basa sulla comprensione del significato delle premesse</a:t>
          </a:r>
          <a:endParaRPr lang="en-US" sz="2200" kern="1200"/>
        </a:p>
      </dsp:txBody>
      <dsp:txXfrm>
        <a:off x="42722" y="293764"/>
        <a:ext cx="8110427" cy="789716"/>
      </dsp:txXfrm>
    </dsp:sp>
    <dsp:sp modelId="{29F4FF3E-EC07-8148-B7AE-B0FEDEC14B3A}">
      <dsp:nvSpPr>
        <dsp:cNvPr id="0" name=""/>
        <dsp:cNvSpPr/>
      </dsp:nvSpPr>
      <dsp:spPr>
        <a:xfrm>
          <a:off x="0" y="1189562"/>
          <a:ext cx="8195871" cy="875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Altrettanto spesso usiamo semplici regole euristiche, prive di garanzia di correttezza, ma parsimoniose dal punto di vista cognitivo</a:t>
          </a:r>
          <a:endParaRPr lang="en-US" sz="2200" kern="1200"/>
        </a:p>
      </dsp:txBody>
      <dsp:txXfrm>
        <a:off x="42722" y="1232284"/>
        <a:ext cx="8110427" cy="789716"/>
      </dsp:txXfrm>
    </dsp:sp>
    <dsp:sp modelId="{7360E8A2-978E-7C46-9824-914B20146663}">
      <dsp:nvSpPr>
        <dsp:cNvPr id="0" name=""/>
        <dsp:cNvSpPr/>
      </dsp:nvSpPr>
      <dsp:spPr>
        <a:xfrm>
          <a:off x="0" y="2128082"/>
          <a:ext cx="8195871" cy="875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Una delle più importanti euristiche sillogistiche è l’</a:t>
          </a:r>
          <a:r>
            <a:rPr lang="it-IT" sz="2200" b="1" kern="1200"/>
            <a:t>effetto atmosfera</a:t>
          </a:r>
          <a:endParaRPr lang="en-US" sz="2200" kern="1200"/>
        </a:p>
      </dsp:txBody>
      <dsp:txXfrm>
        <a:off x="42722" y="2170804"/>
        <a:ext cx="8110427" cy="789716"/>
      </dsp:txXfrm>
    </dsp:sp>
    <dsp:sp modelId="{5D0FE537-CC8E-8544-B565-EEC3858DAD6B}">
      <dsp:nvSpPr>
        <dsp:cNvPr id="0" name=""/>
        <dsp:cNvSpPr/>
      </dsp:nvSpPr>
      <dsp:spPr>
        <a:xfrm>
          <a:off x="0" y="3066602"/>
          <a:ext cx="8195871" cy="875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/>
            <a:t>chi adotta questa euristica risponde affidandosi a due regole</a:t>
          </a:r>
          <a:endParaRPr lang="en-US" sz="2200" kern="1200"/>
        </a:p>
      </dsp:txBody>
      <dsp:txXfrm>
        <a:off x="42722" y="3109324"/>
        <a:ext cx="8110427" cy="789716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2B36B8-E9DC-7249-A776-EBFCF9D4D034}">
      <dsp:nvSpPr>
        <dsp:cNvPr id="0" name=""/>
        <dsp:cNvSpPr/>
      </dsp:nvSpPr>
      <dsp:spPr>
        <a:xfrm>
          <a:off x="0" y="8492"/>
          <a:ext cx="8195871" cy="203463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700" kern="1200"/>
            <a:t>Se almeno una delle due premesse è particolare, la conclusione suggerita è particolare; altrimenti è universale</a:t>
          </a:r>
          <a:endParaRPr lang="en-US" sz="3700" kern="1200"/>
        </a:p>
      </dsp:txBody>
      <dsp:txXfrm>
        <a:off x="99322" y="107814"/>
        <a:ext cx="7997227" cy="1835986"/>
      </dsp:txXfrm>
    </dsp:sp>
    <dsp:sp modelId="{4AEAB127-241B-C243-B75D-6476FECB35C7}">
      <dsp:nvSpPr>
        <dsp:cNvPr id="0" name=""/>
        <dsp:cNvSpPr/>
      </dsp:nvSpPr>
      <dsp:spPr>
        <a:xfrm>
          <a:off x="0" y="2149682"/>
          <a:ext cx="8195871" cy="203463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700" kern="1200"/>
            <a:t>Se almeno una delle due premesse è negativa, la conclusione suggerita è negativa; altrimenti è affermativa</a:t>
          </a:r>
          <a:endParaRPr lang="en-US" sz="3700" kern="1200"/>
        </a:p>
      </dsp:txBody>
      <dsp:txXfrm>
        <a:off x="99322" y="2249004"/>
        <a:ext cx="7997227" cy="1835986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CB4189-3DD0-BD4F-8BB9-EB937A6A1303}">
      <dsp:nvSpPr>
        <dsp:cNvPr id="0" name=""/>
        <dsp:cNvSpPr/>
      </dsp:nvSpPr>
      <dsp:spPr>
        <a:xfrm>
          <a:off x="0" y="32252"/>
          <a:ext cx="8195871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/>
            <a:t>Le euristiche dell’atmosfera hanno poco a che fare con la logica del sillogismo</a:t>
          </a:r>
          <a:endParaRPr lang="en-US" sz="3300" kern="1200"/>
        </a:p>
      </dsp:txBody>
      <dsp:txXfrm>
        <a:off x="64083" y="96335"/>
        <a:ext cx="8067705" cy="1184574"/>
      </dsp:txXfrm>
    </dsp:sp>
    <dsp:sp modelId="{50AD09BF-3D5A-8A4A-BBE5-067856F17E90}">
      <dsp:nvSpPr>
        <dsp:cNvPr id="0" name=""/>
        <dsp:cNvSpPr/>
      </dsp:nvSpPr>
      <dsp:spPr>
        <a:xfrm>
          <a:off x="0" y="1440032"/>
          <a:ext cx="8195871" cy="131274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/>
            <a:t>Ma producono un buon numero di conclusioni corrette </a:t>
          </a:r>
          <a:endParaRPr lang="en-US" sz="3300" kern="1200"/>
        </a:p>
      </dsp:txBody>
      <dsp:txXfrm>
        <a:off x="64083" y="1504115"/>
        <a:ext cx="8067705" cy="1184574"/>
      </dsp:txXfrm>
    </dsp:sp>
    <dsp:sp modelId="{FE99FC1B-59BE-D140-8955-FB0A1034E598}">
      <dsp:nvSpPr>
        <dsp:cNvPr id="0" name=""/>
        <dsp:cNvSpPr/>
      </dsp:nvSpPr>
      <dsp:spPr>
        <a:xfrm>
          <a:off x="0" y="2847812"/>
          <a:ext cx="8195871" cy="131274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/>
            <a:t>E molti degli errori più frequenti sono in accordo con i principi dell’atmosfera</a:t>
          </a:r>
          <a:endParaRPr lang="en-US" sz="3300" kern="1200"/>
        </a:p>
      </dsp:txBody>
      <dsp:txXfrm>
        <a:off x="64083" y="2911895"/>
        <a:ext cx="8067705" cy="1184574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6F8229-B870-1F47-AFB9-DE53DDF3AE58}">
      <dsp:nvSpPr>
        <dsp:cNvPr id="0" name=""/>
        <dsp:cNvSpPr/>
      </dsp:nvSpPr>
      <dsp:spPr>
        <a:xfrm>
          <a:off x="0" y="39002"/>
          <a:ext cx="8195871" cy="43173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i="1" kern="1200"/>
            <a:t>Sillogismo 1:</a:t>
          </a:r>
          <a:endParaRPr lang="en-US" sz="1800" kern="1200"/>
        </a:p>
      </dsp:txBody>
      <dsp:txXfrm>
        <a:off x="21075" y="60077"/>
        <a:ext cx="8153721" cy="389580"/>
      </dsp:txXfrm>
    </dsp:sp>
    <dsp:sp modelId="{9686D4BA-6F7E-1C49-A14D-B48FBAF9AAF6}">
      <dsp:nvSpPr>
        <dsp:cNvPr id="0" name=""/>
        <dsp:cNvSpPr/>
      </dsp:nvSpPr>
      <dsp:spPr>
        <a:xfrm>
          <a:off x="0" y="522572"/>
          <a:ext cx="8195871" cy="431730"/>
        </a:xfrm>
        <a:prstGeom prst="roundRect">
          <a:avLst/>
        </a:prstGeom>
        <a:solidFill>
          <a:schemeClr val="accent2">
            <a:hueOff val="668788"/>
            <a:satOff val="-834"/>
            <a:lumOff val="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/>
            <a:t>Tutti gli A sono B</a:t>
          </a:r>
          <a:endParaRPr lang="en-US" sz="1800" kern="1200"/>
        </a:p>
      </dsp:txBody>
      <dsp:txXfrm>
        <a:off x="21075" y="543647"/>
        <a:ext cx="8153721" cy="389580"/>
      </dsp:txXfrm>
    </dsp:sp>
    <dsp:sp modelId="{43092A92-9650-EC49-B995-C08378D27DF3}">
      <dsp:nvSpPr>
        <dsp:cNvPr id="0" name=""/>
        <dsp:cNvSpPr/>
      </dsp:nvSpPr>
      <dsp:spPr>
        <a:xfrm>
          <a:off x="0" y="1006142"/>
          <a:ext cx="8195871" cy="431730"/>
        </a:xfrm>
        <a:prstGeom prst="roundRect">
          <a:avLst/>
        </a:prstGeom>
        <a:solidFill>
          <a:schemeClr val="accent2">
            <a:hueOff val="1337577"/>
            <a:satOff val="-1668"/>
            <a:lumOff val="39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/>
            <a:t>Tutti i B sono C</a:t>
          </a:r>
          <a:endParaRPr lang="en-US" sz="1800" kern="1200"/>
        </a:p>
      </dsp:txBody>
      <dsp:txXfrm>
        <a:off x="21075" y="1027217"/>
        <a:ext cx="8153721" cy="389580"/>
      </dsp:txXfrm>
    </dsp:sp>
    <dsp:sp modelId="{162D6B11-21B2-464A-982C-C6DA5C36E22A}">
      <dsp:nvSpPr>
        <dsp:cNvPr id="0" name=""/>
        <dsp:cNvSpPr/>
      </dsp:nvSpPr>
      <dsp:spPr>
        <a:xfrm>
          <a:off x="0" y="1489712"/>
          <a:ext cx="8195871" cy="431730"/>
        </a:xfrm>
        <a:prstGeom prst="roundRect">
          <a:avLst/>
        </a:prstGeom>
        <a:solidFill>
          <a:schemeClr val="accent2">
            <a:hueOff val="2006365"/>
            <a:satOff val="-2502"/>
            <a:lumOff val="58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/>
            <a:t>Cosa segue?</a:t>
          </a:r>
          <a:endParaRPr lang="en-US" sz="1800" kern="1200"/>
        </a:p>
      </dsp:txBody>
      <dsp:txXfrm>
        <a:off x="21075" y="1510787"/>
        <a:ext cx="8153721" cy="389580"/>
      </dsp:txXfrm>
    </dsp:sp>
    <dsp:sp modelId="{CCB55CF7-89E1-9D44-BBA3-457A4B49F970}">
      <dsp:nvSpPr>
        <dsp:cNvPr id="0" name=""/>
        <dsp:cNvSpPr/>
      </dsp:nvSpPr>
      <dsp:spPr>
        <a:xfrm>
          <a:off x="0" y="1973282"/>
          <a:ext cx="8195871" cy="431730"/>
        </a:xfrm>
        <a:prstGeom prst="roundRect">
          <a:avLst/>
        </a:prstGeom>
        <a:solidFill>
          <a:schemeClr val="accent2">
            <a:hueOff val="2675154"/>
            <a:satOff val="-3337"/>
            <a:lumOff val="7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i="1" kern="1200"/>
            <a:t>Sillogismo 2:</a:t>
          </a:r>
          <a:endParaRPr lang="en-US" sz="1800" kern="1200"/>
        </a:p>
      </dsp:txBody>
      <dsp:txXfrm>
        <a:off x="21075" y="1994357"/>
        <a:ext cx="8153721" cy="389580"/>
      </dsp:txXfrm>
    </dsp:sp>
    <dsp:sp modelId="{FAF1A830-E1A6-0046-BD97-53DDAE0451F5}">
      <dsp:nvSpPr>
        <dsp:cNvPr id="0" name=""/>
        <dsp:cNvSpPr/>
      </dsp:nvSpPr>
      <dsp:spPr>
        <a:xfrm>
          <a:off x="0" y="2456852"/>
          <a:ext cx="8195871" cy="431730"/>
        </a:xfrm>
        <a:prstGeom prst="roundRect">
          <a:avLst/>
        </a:prstGeom>
        <a:solidFill>
          <a:schemeClr val="accent2">
            <a:hueOff val="3343942"/>
            <a:satOff val="-4171"/>
            <a:lumOff val="98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/>
            <a:t>Tutti i B sono A</a:t>
          </a:r>
          <a:endParaRPr lang="en-US" sz="1800" kern="1200"/>
        </a:p>
      </dsp:txBody>
      <dsp:txXfrm>
        <a:off x="21075" y="2477927"/>
        <a:ext cx="8153721" cy="389580"/>
      </dsp:txXfrm>
    </dsp:sp>
    <dsp:sp modelId="{52C13449-197E-0D42-9782-33FBF5A56078}">
      <dsp:nvSpPr>
        <dsp:cNvPr id="0" name=""/>
        <dsp:cNvSpPr/>
      </dsp:nvSpPr>
      <dsp:spPr>
        <a:xfrm>
          <a:off x="0" y="2940422"/>
          <a:ext cx="8195871" cy="431730"/>
        </a:xfrm>
        <a:prstGeom prst="roundRect">
          <a:avLst/>
        </a:prstGeom>
        <a:solidFill>
          <a:schemeClr val="accent2">
            <a:hueOff val="4012731"/>
            <a:satOff val="-5005"/>
            <a:lumOff val="117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/>
            <a:t>Tutti i B sono C</a:t>
          </a:r>
          <a:endParaRPr lang="en-US" sz="1800" kern="1200"/>
        </a:p>
      </dsp:txBody>
      <dsp:txXfrm>
        <a:off x="21075" y="2961497"/>
        <a:ext cx="8153721" cy="389580"/>
      </dsp:txXfrm>
    </dsp:sp>
    <dsp:sp modelId="{AA7418DE-CE80-C048-9A60-D4FA40397374}">
      <dsp:nvSpPr>
        <dsp:cNvPr id="0" name=""/>
        <dsp:cNvSpPr/>
      </dsp:nvSpPr>
      <dsp:spPr>
        <a:xfrm>
          <a:off x="0" y="3423992"/>
          <a:ext cx="8195871" cy="43173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/>
            <a:t>Cosa segue?</a:t>
          </a:r>
          <a:endParaRPr lang="en-US" sz="1800" kern="1200"/>
        </a:p>
      </dsp:txBody>
      <dsp:txXfrm>
        <a:off x="21075" y="3445067"/>
        <a:ext cx="8153721" cy="389580"/>
      </dsp:txXfrm>
    </dsp:sp>
    <dsp:sp modelId="{CFD683D8-6DF0-154A-9F15-31CFA736AA19}">
      <dsp:nvSpPr>
        <dsp:cNvPr id="0" name=""/>
        <dsp:cNvSpPr/>
      </dsp:nvSpPr>
      <dsp:spPr>
        <a:xfrm>
          <a:off x="0" y="3855722"/>
          <a:ext cx="8195871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219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t-IT" sz="1400" kern="1200"/>
            <a:t>Nel primo caso, l’euristica suggerisce una soluzione corretta; nel secondo, ne suggerisce una scorretta.</a:t>
          </a:r>
          <a:endParaRPr lang="en-US" sz="1400" kern="1200"/>
        </a:p>
      </dsp:txBody>
      <dsp:txXfrm>
        <a:off x="0" y="3855722"/>
        <a:ext cx="8195871" cy="298080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5ACCC8-2FAB-D346-BCED-47E7A91D79C3}">
      <dsp:nvSpPr>
        <dsp:cNvPr id="0" name=""/>
        <dsp:cNvSpPr/>
      </dsp:nvSpPr>
      <dsp:spPr>
        <a:xfrm>
          <a:off x="1000" y="544413"/>
          <a:ext cx="3511658" cy="222990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84A309-ACA4-CC47-917F-70C7E04C3D87}">
      <dsp:nvSpPr>
        <dsp:cNvPr id="0" name=""/>
        <dsp:cNvSpPr/>
      </dsp:nvSpPr>
      <dsp:spPr>
        <a:xfrm>
          <a:off x="391184" y="915088"/>
          <a:ext cx="3511658" cy="22299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Recentemente sono stati formulati due modelli computazionali che congiungono alcuni principi della TMM con procedure stocastiche e assunti probabilistici tipici del “nuovo paradigma”</a:t>
          </a:r>
          <a:endParaRPr lang="en-US" sz="1900" kern="1200"/>
        </a:p>
      </dsp:txBody>
      <dsp:txXfrm>
        <a:off x="456496" y="980400"/>
        <a:ext cx="3381034" cy="2099279"/>
      </dsp:txXfrm>
    </dsp:sp>
    <dsp:sp modelId="{7772D809-4101-8E4C-8B20-7511E4D548AD}">
      <dsp:nvSpPr>
        <dsp:cNvPr id="0" name=""/>
        <dsp:cNvSpPr/>
      </dsp:nvSpPr>
      <dsp:spPr>
        <a:xfrm>
          <a:off x="4293027" y="544413"/>
          <a:ext cx="3511658" cy="222990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641343-C3EB-7C4A-B2B8-28F797E54246}">
      <dsp:nvSpPr>
        <dsp:cNvPr id="0" name=""/>
        <dsp:cNvSpPr/>
      </dsp:nvSpPr>
      <dsp:spPr>
        <a:xfrm>
          <a:off x="4683211" y="915088"/>
          <a:ext cx="3511658" cy="22299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Sono in grado di aumentare la capacità predittiva della TMM classica sul ragionamento sillogistico (par. 8+.3.6) fondendola a principi bayesiani</a:t>
          </a:r>
          <a:endParaRPr lang="en-US" sz="1900" kern="1200"/>
        </a:p>
      </dsp:txBody>
      <dsp:txXfrm>
        <a:off x="4748523" y="980400"/>
        <a:ext cx="3381034" cy="2099279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F35D8F-C839-C042-AF7C-19D4D7A72A2A}">
      <dsp:nvSpPr>
        <dsp:cNvPr id="0" name=""/>
        <dsp:cNvSpPr/>
      </dsp:nvSpPr>
      <dsp:spPr>
        <a:xfrm rot="5400000">
          <a:off x="5032713" y="-1945032"/>
          <a:ext cx="1080957" cy="5245357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kern="1200" dirty="0"/>
            <a:t>Utile per problemi nuovi o relativamente poco noti (pensiero </a:t>
          </a:r>
          <a:r>
            <a:rPr lang="it-IT" sz="2000" i="1" kern="1200" dirty="0"/>
            <a:t>produttivo</a:t>
          </a:r>
          <a:r>
            <a:rPr lang="it-IT" sz="2000" kern="1200" dirty="0"/>
            <a:t>)</a:t>
          </a:r>
          <a:endParaRPr lang="en-US" sz="2000" kern="1200" dirty="0"/>
        </a:p>
      </dsp:txBody>
      <dsp:txXfrm rot="-5400000">
        <a:off x="2950513" y="189936"/>
        <a:ext cx="5192589" cy="975421"/>
      </dsp:txXfrm>
    </dsp:sp>
    <dsp:sp modelId="{B6AC9B65-C3D4-DE45-9A14-94D7A932BDA2}">
      <dsp:nvSpPr>
        <dsp:cNvPr id="0" name=""/>
        <dsp:cNvSpPr/>
      </dsp:nvSpPr>
      <dsp:spPr>
        <a:xfrm>
          <a:off x="0" y="2047"/>
          <a:ext cx="2950513" cy="135119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Costruire rappresentazioni di stati di cose e manipolarle:</a:t>
          </a:r>
          <a:endParaRPr lang="en-US" sz="1600" kern="1200" dirty="0"/>
        </a:p>
      </dsp:txBody>
      <dsp:txXfrm>
        <a:off x="65960" y="68007"/>
        <a:ext cx="2818593" cy="1219276"/>
      </dsp:txXfrm>
    </dsp:sp>
    <dsp:sp modelId="{74C55115-36AD-4045-A3AE-41941A10D805}">
      <dsp:nvSpPr>
        <dsp:cNvPr id="0" name=""/>
        <dsp:cNvSpPr/>
      </dsp:nvSpPr>
      <dsp:spPr>
        <a:xfrm rot="5400000">
          <a:off x="5032713" y="-526276"/>
          <a:ext cx="1080957" cy="5245357"/>
        </a:xfrm>
        <a:prstGeom prst="round2SameRect">
          <a:avLst/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kern="1200"/>
            <a:t>ci affidiamo a uno stile di pensiero </a:t>
          </a:r>
          <a:r>
            <a:rPr lang="it-IT" sz="2000" i="1" kern="1200"/>
            <a:t>riproduttivo</a:t>
          </a:r>
          <a:endParaRPr lang="en-US" sz="2000" kern="1200"/>
        </a:p>
      </dsp:txBody>
      <dsp:txXfrm rot="-5400000">
        <a:off x="2950513" y="1608692"/>
        <a:ext cx="5192589" cy="975421"/>
      </dsp:txXfrm>
    </dsp:sp>
    <dsp:sp modelId="{CE9EB5E5-2FA6-D040-858B-18AA351807DA}">
      <dsp:nvSpPr>
        <dsp:cNvPr id="0" name=""/>
        <dsp:cNvSpPr/>
      </dsp:nvSpPr>
      <dsp:spPr>
        <a:xfrm>
          <a:off x="0" y="1420804"/>
          <a:ext cx="2950513" cy="1351196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Ma di fronte a problemi per i quali disponiamo di vaste conoscenze precedenti preferiamo non consumare tempo e risorse cognitive</a:t>
          </a:r>
          <a:endParaRPr lang="en-US" sz="1600" kern="1200"/>
        </a:p>
      </dsp:txBody>
      <dsp:txXfrm>
        <a:off x="65960" y="1486764"/>
        <a:ext cx="2818593" cy="1219276"/>
      </dsp:txXfrm>
    </dsp:sp>
    <dsp:sp modelId="{9C548416-4412-2843-B324-4A2E25BDF049}">
      <dsp:nvSpPr>
        <dsp:cNvPr id="0" name=""/>
        <dsp:cNvSpPr/>
      </dsp:nvSpPr>
      <dsp:spPr>
        <a:xfrm rot="5400000">
          <a:off x="5032713" y="892480"/>
          <a:ext cx="1080957" cy="5245357"/>
        </a:xfrm>
        <a:prstGeom prst="round2Same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kern="1200"/>
            <a:t>Il </a:t>
          </a:r>
          <a:r>
            <a:rPr lang="it-IT" sz="2000" b="1" kern="1200"/>
            <a:t>belief bias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000" kern="1200"/>
            <a:t>L’attivazione </a:t>
          </a:r>
          <a:r>
            <a:rPr lang="it-IT" sz="2000" b="1" kern="1200"/>
            <a:t>di schemi di regole apprese dominio-specifiche</a:t>
          </a:r>
          <a:endParaRPr lang="en-US" sz="2000" kern="1200"/>
        </a:p>
      </dsp:txBody>
      <dsp:txXfrm rot="-5400000">
        <a:off x="2950513" y="3027448"/>
        <a:ext cx="5192589" cy="975421"/>
      </dsp:txXfrm>
    </dsp:sp>
    <dsp:sp modelId="{B4925F94-E1BB-A440-B0CD-1D18756FF2CC}">
      <dsp:nvSpPr>
        <dsp:cNvPr id="0" name=""/>
        <dsp:cNvSpPr/>
      </dsp:nvSpPr>
      <dsp:spPr>
        <a:xfrm>
          <a:off x="0" y="2839560"/>
          <a:ext cx="2950513" cy="1351196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L’influenza delle conoscenze precedenti è stata illustrata soprattutto da due effetti:</a:t>
          </a:r>
          <a:endParaRPr lang="en-US" sz="1600" kern="1200"/>
        </a:p>
      </dsp:txBody>
      <dsp:txXfrm>
        <a:off x="65960" y="2905520"/>
        <a:ext cx="2818593" cy="1219276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3D0CB8-39C8-7F42-9AAA-3EC03247CAB9}">
      <dsp:nvSpPr>
        <dsp:cNvPr id="0" name=""/>
        <dsp:cNvSpPr/>
      </dsp:nvSpPr>
      <dsp:spPr>
        <a:xfrm>
          <a:off x="0" y="343823"/>
          <a:ext cx="5088195" cy="7558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Di recente ha acquisito importanza un corollario della definizione classica: </a:t>
          </a:r>
          <a:endParaRPr lang="en-US" sz="1900" kern="1200"/>
        </a:p>
      </dsp:txBody>
      <dsp:txXfrm>
        <a:off x="36896" y="380719"/>
        <a:ext cx="5014403" cy="682028"/>
      </dsp:txXfrm>
    </dsp:sp>
    <dsp:sp modelId="{303D527C-9835-8B46-A338-CC66B7499B4B}">
      <dsp:nvSpPr>
        <dsp:cNvPr id="0" name=""/>
        <dsp:cNvSpPr/>
      </dsp:nvSpPr>
      <dsp:spPr>
        <a:xfrm>
          <a:off x="0" y="1154363"/>
          <a:ext cx="5088195" cy="75582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se riteniamo vera la conclusione, e la accettiamo, tendiamo a ritenere vere le premesse; </a:t>
          </a:r>
          <a:endParaRPr lang="en-US" sz="1900" kern="1200"/>
        </a:p>
      </dsp:txBody>
      <dsp:txXfrm>
        <a:off x="36896" y="1191259"/>
        <a:ext cx="5014403" cy="682028"/>
      </dsp:txXfrm>
    </dsp:sp>
    <dsp:sp modelId="{7CD45C0C-2D12-0547-BCD1-CD79161F7584}">
      <dsp:nvSpPr>
        <dsp:cNvPr id="0" name=""/>
        <dsp:cNvSpPr/>
      </dsp:nvSpPr>
      <dsp:spPr>
        <a:xfrm>
          <a:off x="0" y="1964903"/>
          <a:ext cx="5088195" cy="75582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se riteniamo falsa la conclusione, e la rigettiamo, tendiamo a respingere anche le premesse</a:t>
          </a:r>
          <a:endParaRPr lang="en-US" sz="1900" kern="1200"/>
        </a:p>
      </dsp:txBody>
      <dsp:txXfrm>
        <a:off x="36896" y="2001799"/>
        <a:ext cx="5014403" cy="682028"/>
      </dsp:txXfrm>
    </dsp:sp>
    <dsp:sp modelId="{AF2E92A5-B39A-EB43-9B0F-1E91ED1C8F53}">
      <dsp:nvSpPr>
        <dsp:cNvPr id="0" name=""/>
        <dsp:cNvSpPr/>
      </dsp:nvSpPr>
      <dsp:spPr>
        <a:xfrm>
          <a:off x="0" y="2775443"/>
          <a:ext cx="5088195" cy="7558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900" kern="1200"/>
            <a:t>Questa formulazione rende più esplicito il ruolo del bias nei meccanismi della persuasione</a:t>
          </a:r>
          <a:endParaRPr lang="en-US" sz="1900" kern="1200"/>
        </a:p>
      </dsp:txBody>
      <dsp:txXfrm>
        <a:off x="36896" y="2812339"/>
        <a:ext cx="5014403" cy="682028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B832F-60C8-A741-8F00-3336F2241FE5}">
      <dsp:nvSpPr>
        <dsp:cNvPr id="0" name=""/>
        <dsp:cNvSpPr/>
      </dsp:nvSpPr>
      <dsp:spPr>
        <a:xfrm>
          <a:off x="0" y="671"/>
          <a:ext cx="469773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C3E2E5-2E7E-C848-8301-B5976CD71542}">
      <dsp:nvSpPr>
        <dsp:cNvPr id="0" name=""/>
        <dsp:cNvSpPr/>
      </dsp:nvSpPr>
      <dsp:spPr>
        <a:xfrm>
          <a:off x="0" y="671"/>
          <a:ext cx="4697730" cy="7861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Se un uomo crede a priori «le donne guidano male»</a:t>
          </a:r>
          <a:endParaRPr lang="en-US" sz="1400" kern="1200"/>
        </a:p>
      </dsp:txBody>
      <dsp:txXfrm>
        <a:off x="0" y="671"/>
        <a:ext cx="4697730" cy="786192"/>
      </dsp:txXfrm>
    </dsp:sp>
    <dsp:sp modelId="{8C7F674E-9C39-1447-A27F-FC5BDDA13E8B}">
      <dsp:nvSpPr>
        <dsp:cNvPr id="0" name=""/>
        <dsp:cNvSpPr/>
      </dsp:nvSpPr>
      <dsp:spPr>
        <a:xfrm>
          <a:off x="0" y="786863"/>
          <a:ext cx="469773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182F16-CA6C-E646-858B-CB84E0E9D799}">
      <dsp:nvSpPr>
        <dsp:cNvPr id="0" name=""/>
        <dsp:cNvSpPr/>
      </dsp:nvSpPr>
      <dsp:spPr>
        <a:xfrm>
          <a:off x="0" y="786863"/>
          <a:ext cx="4697730" cy="7861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e qualcuno gli dice: </a:t>
          </a:r>
          <a:endParaRPr lang="en-US" sz="1400" kern="1200"/>
        </a:p>
      </dsp:txBody>
      <dsp:txXfrm>
        <a:off x="0" y="786863"/>
        <a:ext cx="4697730" cy="786192"/>
      </dsp:txXfrm>
    </dsp:sp>
    <dsp:sp modelId="{F74FD486-53B1-7D49-8CB6-1E9392B3AE36}">
      <dsp:nvSpPr>
        <dsp:cNvPr id="0" name=""/>
        <dsp:cNvSpPr/>
      </dsp:nvSpPr>
      <dsp:spPr>
        <a:xfrm>
          <a:off x="0" y="1573055"/>
          <a:ext cx="469773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E6926C-FD4C-444E-8E06-D98D6B0DDC40}">
      <dsp:nvSpPr>
        <dsp:cNvPr id="0" name=""/>
        <dsp:cNvSpPr/>
      </dsp:nvSpPr>
      <dsp:spPr>
        <a:xfrm>
          <a:off x="0" y="1573055"/>
          <a:ext cx="4697730" cy="7861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“Le donne sono impulsive, e chi è impulsivo guida male, quindi guidano male!” (sillogismo di tipo AAA)</a:t>
          </a:r>
          <a:endParaRPr lang="en-US" sz="1400" kern="1200"/>
        </a:p>
      </dsp:txBody>
      <dsp:txXfrm>
        <a:off x="0" y="1573055"/>
        <a:ext cx="4697730" cy="786192"/>
      </dsp:txXfrm>
    </dsp:sp>
    <dsp:sp modelId="{A782F16D-6F4E-1C45-ADC4-13630E243A86}">
      <dsp:nvSpPr>
        <dsp:cNvPr id="0" name=""/>
        <dsp:cNvSpPr/>
      </dsp:nvSpPr>
      <dsp:spPr>
        <a:xfrm>
          <a:off x="0" y="2359247"/>
          <a:ext cx="469773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4A5879-84E1-744B-857C-BCE800F5056F}">
      <dsp:nvSpPr>
        <dsp:cNvPr id="0" name=""/>
        <dsp:cNvSpPr/>
      </dsp:nvSpPr>
      <dsp:spPr>
        <a:xfrm>
          <a:off x="0" y="2359247"/>
          <a:ext cx="4697730" cy="7861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quell’uomo tenderà a reagire con “ben detto!”</a:t>
          </a:r>
          <a:endParaRPr lang="en-US" sz="1400" kern="1200"/>
        </a:p>
      </dsp:txBody>
      <dsp:txXfrm>
        <a:off x="0" y="2359247"/>
        <a:ext cx="4697730" cy="786192"/>
      </dsp:txXfrm>
    </dsp:sp>
    <dsp:sp modelId="{FAB81CFF-C5E4-CC47-9EAD-1732B8B860E2}">
      <dsp:nvSpPr>
        <dsp:cNvPr id="0" name=""/>
        <dsp:cNvSpPr/>
      </dsp:nvSpPr>
      <dsp:spPr>
        <a:xfrm>
          <a:off x="0" y="3145440"/>
          <a:ext cx="469773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06B57E-CB10-CD45-A484-DB24AB96FB91}">
      <dsp:nvSpPr>
        <dsp:cNvPr id="0" name=""/>
        <dsp:cNvSpPr/>
      </dsp:nvSpPr>
      <dsp:spPr>
        <a:xfrm>
          <a:off x="0" y="3145440"/>
          <a:ext cx="4697730" cy="7861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nell’accettare il ragionamento quella persona, senza praticamente rendersene conto, sta accettando la verità di due premesse che viste singolarmente avrebbe messo in dubbio: </a:t>
          </a:r>
          <a:endParaRPr lang="en-US" sz="1400" kern="1200"/>
        </a:p>
      </dsp:txBody>
      <dsp:txXfrm>
        <a:off x="0" y="3145440"/>
        <a:ext cx="4697730" cy="786192"/>
      </dsp:txXfrm>
    </dsp:sp>
    <dsp:sp modelId="{D9689D79-7D37-BC4B-B3BB-B4AAF0CE20CC}">
      <dsp:nvSpPr>
        <dsp:cNvPr id="0" name=""/>
        <dsp:cNvSpPr/>
      </dsp:nvSpPr>
      <dsp:spPr>
        <a:xfrm>
          <a:off x="0" y="3931632"/>
          <a:ext cx="469773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433A9D-3308-9447-AAFE-286922690E12}">
      <dsp:nvSpPr>
        <dsp:cNvPr id="0" name=""/>
        <dsp:cNvSpPr/>
      </dsp:nvSpPr>
      <dsp:spPr>
        <a:xfrm>
          <a:off x="0" y="3931632"/>
          <a:ext cx="4697730" cy="7861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“tutte le donne sono impulsive”</a:t>
          </a:r>
          <a:endParaRPr lang="en-US" sz="1400" kern="1200"/>
        </a:p>
      </dsp:txBody>
      <dsp:txXfrm>
        <a:off x="0" y="3931632"/>
        <a:ext cx="4697730" cy="786192"/>
      </dsp:txXfrm>
    </dsp:sp>
    <dsp:sp modelId="{421D8E98-5231-7C48-BBBE-9D7060A101D6}">
      <dsp:nvSpPr>
        <dsp:cNvPr id="0" name=""/>
        <dsp:cNvSpPr/>
      </dsp:nvSpPr>
      <dsp:spPr>
        <a:xfrm>
          <a:off x="0" y="4717824"/>
          <a:ext cx="469773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A298C6-D9A6-D04E-BF97-5885BFD8418B}">
      <dsp:nvSpPr>
        <dsp:cNvPr id="0" name=""/>
        <dsp:cNvSpPr/>
      </dsp:nvSpPr>
      <dsp:spPr>
        <a:xfrm>
          <a:off x="0" y="4717824"/>
          <a:ext cx="4697730" cy="7861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“ tutti gli impulsivi guidano male”</a:t>
          </a:r>
          <a:endParaRPr lang="en-US" sz="1400" kern="1200"/>
        </a:p>
      </dsp:txBody>
      <dsp:txXfrm>
        <a:off x="0" y="4717824"/>
        <a:ext cx="4697730" cy="786192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C463E8-7AB7-CE43-BB01-AD918A07ADEB}">
      <dsp:nvSpPr>
        <dsp:cNvPr id="0" name=""/>
        <dsp:cNvSpPr/>
      </dsp:nvSpPr>
      <dsp:spPr>
        <a:xfrm>
          <a:off x="0" y="2687"/>
          <a:ext cx="469773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6632F9-DAF6-F441-A591-8BC347C2C6F2}">
      <dsp:nvSpPr>
        <dsp:cNvPr id="0" name=""/>
        <dsp:cNvSpPr/>
      </dsp:nvSpPr>
      <dsp:spPr>
        <a:xfrm>
          <a:off x="0" y="2687"/>
          <a:ext cx="4697730" cy="916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se una persona è già convinta che l’immigrazione clandestinadebba essere controllata, e le viene detto: </a:t>
          </a:r>
          <a:endParaRPr lang="en-US" sz="1400" kern="1200"/>
        </a:p>
      </dsp:txBody>
      <dsp:txXfrm>
        <a:off x="0" y="2687"/>
        <a:ext cx="4697730" cy="916552"/>
      </dsp:txXfrm>
    </dsp:sp>
    <dsp:sp modelId="{BCE6FB14-B822-0040-A10D-EC4ABDE26B10}">
      <dsp:nvSpPr>
        <dsp:cNvPr id="0" name=""/>
        <dsp:cNvSpPr/>
      </dsp:nvSpPr>
      <dsp:spPr>
        <a:xfrm>
          <a:off x="0" y="919239"/>
          <a:ext cx="469773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9FD011-8E62-0343-8481-29C7C99B1F11}">
      <dsp:nvSpPr>
        <dsp:cNvPr id="0" name=""/>
        <dsp:cNvSpPr/>
      </dsp:nvSpPr>
      <dsp:spPr>
        <a:xfrm>
          <a:off x="0" y="919239"/>
          <a:ext cx="4697730" cy="916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"i clandestini fanno un sacco di figli, non possono lavorare, ma devono pur sfamare i loro figli, cosa faranno se non delinquere? Controlliamo l’immigrazione clandestina!»</a:t>
          </a:r>
          <a:endParaRPr lang="en-US" sz="1400" kern="1200"/>
        </a:p>
      </dsp:txBody>
      <dsp:txXfrm>
        <a:off x="0" y="919239"/>
        <a:ext cx="4697730" cy="916552"/>
      </dsp:txXfrm>
    </dsp:sp>
    <dsp:sp modelId="{77BD8E61-DE8E-F749-AF9F-9DE17B28FD48}">
      <dsp:nvSpPr>
        <dsp:cNvPr id="0" name=""/>
        <dsp:cNvSpPr/>
      </dsp:nvSpPr>
      <dsp:spPr>
        <a:xfrm>
          <a:off x="0" y="1835791"/>
          <a:ext cx="469773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5124D7-1DA7-8147-AE91-9B1425F144E0}">
      <dsp:nvSpPr>
        <dsp:cNvPr id="0" name=""/>
        <dsp:cNvSpPr/>
      </dsp:nvSpPr>
      <dsp:spPr>
        <a:xfrm>
          <a:off x="0" y="1835791"/>
          <a:ext cx="4697730" cy="916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quella persona, nell’accettare il ragionamento solo perché </a:t>
          </a:r>
          <a:r>
            <a:rPr lang="it-IT" sz="1400" i="1" kern="1200"/>
            <a:t>crede</a:t>
          </a:r>
          <a:r>
            <a:rPr lang="it-IT" sz="1400" kern="1200"/>
            <a:t> nella conclusione, tenderà anche ad accettare come vere premesse che altrimenti avrebbe probabilmente messo in dubbio: </a:t>
          </a:r>
          <a:endParaRPr lang="en-US" sz="1400" kern="1200"/>
        </a:p>
      </dsp:txBody>
      <dsp:txXfrm>
        <a:off x="0" y="1835791"/>
        <a:ext cx="4697730" cy="916552"/>
      </dsp:txXfrm>
    </dsp:sp>
    <dsp:sp modelId="{ABCDFBBA-E21F-3349-AE97-EE78A348A3FD}">
      <dsp:nvSpPr>
        <dsp:cNvPr id="0" name=""/>
        <dsp:cNvSpPr/>
      </dsp:nvSpPr>
      <dsp:spPr>
        <a:xfrm>
          <a:off x="0" y="2752344"/>
          <a:ext cx="469773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7F46C8-5CDC-E744-BE79-5608381D11F4}">
      <dsp:nvSpPr>
        <dsp:cNvPr id="0" name=""/>
        <dsp:cNvSpPr/>
      </dsp:nvSpPr>
      <dsp:spPr>
        <a:xfrm>
          <a:off x="0" y="2752344"/>
          <a:ext cx="4697730" cy="916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“Tutti i clandestini fanno molti figli”</a:t>
          </a:r>
          <a:endParaRPr lang="en-US" sz="1400" kern="1200"/>
        </a:p>
      </dsp:txBody>
      <dsp:txXfrm>
        <a:off x="0" y="2752344"/>
        <a:ext cx="4697730" cy="916552"/>
      </dsp:txXfrm>
    </dsp:sp>
    <dsp:sp modelId="{FE766A52-7FFB-F74C-8583-6BF25249AAD3}">
      <dsp:nvSpPr>
        <dsp:cNvPr id="0" name=""/>
        <dsp:cNvSpPr/>
      </dsp:nvSpPr>
      <dsp:spPr>
        <a:xfrm>
          <a:off x="0" y="3668896"/>
          <a:ext cx="469773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E2A51A-D653-674A-AC98-D214B8ABEB92}">
      <dsp:nvSpPr>
        <dsp:cNvPr id="0" name=""/>
        <dsp:cNvSpPr/>
      </dsp:nvSpPr>
      <dsp:spPr>
        <a:xfrm>
          <a:off x="0" y="3668896"/>
          <a:ext cx="4697730" cy="916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“Nessun clandestino può lavorare”</a:t>
          </a:r>
          <a:endParaRPr lang="en-US" sz="1400" kern="1200"/>
        </a:p>
      </dsp:txBody>
      <dsp:txXfrm>
        <a:off x="0" y="3668896"/>
        <a:ext cx="4697730" cy="916552"/>
      </dsp:txXfrm>
    </dsp:sp>
    <dsp:sp modelId="{C435B939-75E7-A54D-99FE-D180C81266B0}">
      <dsp:nvSpPr>
        <dsp:cNvPr id="0" name=""/>
        <dsp:cNvSpPr/>
      </dsp:nvSpPr>
      <dsp:spPr>
        <a:xfrm>
          <a:off x="0" y="4585448"/>
          <a:ext cx="469773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7DBAF0-07E0-F84A-B392-AE23852B6F98}">
      <dsp:nvSpPr>
        <dsp:cNvPr id="0" name=""/>
        <dsp:cNvSpPr/>
      </dsp:nvSpPr>
      <dsp:spPr>
        <a:xfrm>
          <a:off x="0" y="4585448"/>
          <a:ext cx="4697730" cy="916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“Tutti quelli che devono sfamare molti figli e non possono lavorare delinquono”</a:t>
          </a:r>
          <a:endParaRPr lang="en-US" sz="1400" kern="1200"/>
        </a:p>
      </dsp:txBody>
      <dsp:txXfrm>
        <a:off x="0" y="4585448"/>
        <a:ext cx="4697730" cy="916552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74B7CA-C7C9-4F49-8524-5D00989F7522}">
      <dsp:nvSpPr>
        <dsp:cNvPr id="0" name=""/>
        <dsp:cNvSpPr/>
      </dsp:nvSpPr>
      <dsp:spPr>
        <a:xfrm>
          <a:off x="410693" y="1081"/>
          <a:ext cx="3277548" cy="163877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Quando si chiede la valutazione di una conclusione, il bias è presente soprattutto per le conclusioni invalide</a:t>
          </a:r>
          <a:endParaRPr lang="en-US" sz="2000" kern="1200"/>
        </a:p>
      </dsp:txBody>
      <dsp:txXfrm>
        <a:off x="458691" y="49079"/>
        <a:ext cx="3181552" cy="1542778"/>
      </dsp:txXfrm>
    </dsp:sp>
    <dsp:sp modelId="{C471F60E-1311-1A41-B9AD-CB18FE1F857A}">
      <dsp:nvSpPr>
        <dsp:cNvPr id="0" name=""/>
        <dsp:cNvSpPr/>
      </dsp:nvSpPr>
      <dsp:spPr>
        <a:xfrm>
          <a:off x="738448" y="1639855"/>
          <a:ext cx="327754" cy="12290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9080"/>
              </a:lnTo>
              <a:lnTo>
                <a:pt x="327754" y="122908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41BBCA-2CCF-2C49-9811-FCAD92D5B780}">
      <dsp:nvSpPr>
        <dsp:cNvPr id="0" name=""/>
        <dsp:cNvSpPr/>
      </dsp:nvSpPr>
      <dsp:spPr>
        <a:xfrm>
          <a:off x="1066203" y="2049549"/>
          <a:ext cx="2622038" cy="16387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Quelle ritenute “vere” sono accettate molto più spesso di quelle ritenute “false”</a:t>
          </a:r>
          <a:endParaRPr lang="en-US" sz="2100" kern="1200"/>
        </a:p>
      </dsp:txBody>
      <dsp:txXfrm>
        <a:off x="1114201" y="2097547"/>
        <a:ext cx="2526042" cy="1542778"/>
      </dsp:txXfrm>
    </dsp:sp>
    <dsp:sp modelId="{FF2D52D6-F0FC-9C43-892E-C247E221862B}">
      <dsp:nvSpPr>
        <dsp:cNvPr id="0" name=""/>
        <dsp:cNvSpPr/>
      </dsp:nvSpPr>
      <dsp:spPr>
        <a:xfrm>
          <a:off x="4507629" y="1081"/>
          <a:ext cx="3277548" cy="1638774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Ma quando si chiede di generare spontaneamente una conclusione, il bias si manifesta sia per sillogismi invalidi sia per sillogismi validi</a:t>
          </a:r>
          <a:endParaRPr lang="en-US" sz="2000" kern="1200"/>
        </a:p>
      </dsp:txBody>
      <dsp:txXfrm>
        <a:off x="4555627" y="49079"/>
        <a:ext cx="3181552" cy="1542778"/>
      </dsp:txXfrm>
    </dsp:sp>
  </dsp:spTree>
</dsp:drawing>
</file>

<file path=ppt/diagrams/drawing4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F34617-9320-F84A-9B56-90FBFC8E64DF}">
      <dsp:nvSpPr>
        <dsp:cNvPr id="0" name=""/>
        <dsp:cNvSpPr/>
      </dsp:nvSpPr>
      <dsp:spPr>
        <a:xfrm>
          <a:off x="0" y="179916"/>
          <a:ext cx="2561209" cy="153672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La spiegazione teorica attualmente accettata del </a:t>
          </a:r>
          <a:r>
            <a:rPr lang="it-IT" sz="1400" i="1" kern="1200"/>
            <a:t>bias</a:t>
          </a:r>
          <a:r>
            <a:rPr lang="it-IT" sz="1400" kern="1200"/>
            <a:t> è semantica </a:t>
          </a:r>
          <a:endParaRPr lang="en-US" sz="1400" kern="1200"/>
        </a:p>
      </dsp:txBody>
      <dsp:txXfrm>
        <a:off x="0" y="179916"/>
        <a:ext cx="2561209" cy="1536725"/>
      </dsp:txXfrm>
    </dsp:sp>
    <dsp:sp modelId="{038135B5-E960-8047-83B6-49752AAA7B90}">
      <dsp:nvSpPr>
        <dsp:cNvPr id="0" name=""/>
        <dsp:cNvSpPr/>
      </dsp:nvSpPr>
      <dsp:spPr>
        <a:xfrm>
          <a:off x="2817330" y="179916"/>
          <a:ext cx="2561209" cy="1536725"/>
        </a:xfrm>
        <a:prstGeom prst="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la disponibilità di conoscenze precedenti sulla conclusione blocca la ricerca di controesempi ad essa</a:t>
          </a:r>
          <a:endParaRPr lang="en-US" sz="1400" kern="1200"/>
        </a:p>
      </dsp:txBody>
      <dsp:txXfrm>
        <a:off x="2817330" y="179916"/>
        <a:ext cx="2561209" cy="1536725"/>
      </dsp:txXfrm>
    </dsp:sp>
    <dsp:sp modelId="{767A6EC6-D18F-A245-98CA-E13916CD3E24}">
      <dsp:nvSpPr>
        <dsp:cNvPr id="0" name=""/>
        <dsp:cNvSpPr/>
      </dsp:nvSpPr>
      <dsp:spPr>
        <a:xfrm>
          <a:off x="5634661" y="179916"/>
          <a:ext cx="2561209" cy="1536725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Il solutore cerca di costruire il modello di </a:t>
          </a:r>
          <a:r>
            <a:rPr lang="it-IT" sz="1400" b="1" kern="1200"/>
            <a:t>una sola </a:t>
          </a:r>
          <a:r>
            <a:rPr lang="it-IT" sz="1400" kern="1200"/>
            <a:t>possibilità, in cui siano vere tanto la conclusione suggerita dalle sue conoscenze precedenti, quanto le premesse</a:t>
          </a:r>
          <a:endParaRPr lang="en-US" sz="1400" kern="1200"/>
        </a:p>
      </dsp:txBody>
      <dsp:txXfrm>
        <a:off x="5634661" y="179916"/>
        <a:ext cx="2561209" cy="1536725"/>
      </dsp:txXfrm>
    </dsp:sp>
    <dsp:sp modelId="{665FE5CB-FC64-4040-AFB8-9DF641596250}">
      <dsp:nvSpPr>
        <dsp:cNvPr id="0" name=""/>
        <dsp:cNvSpPr/>
      </dsp:nvSpPr>
      <dsp:spPr>
        <a:xfrm>
          <a:off x="1408665" y="1972762"/>
          <a:ext cx="2561209" cy="1536725"/>
        </a:xfrm>
        <a:prstGeom prst="rect">
          <a:avLst/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/>
            <a:t>Se vi riesce, accetta la conclusione </a:t>
          </a:r>
          <a:endParaRPr lang="en-US" sz="1400" kern="1200"/>
        </a:p>
      </dsp:txBody>
      <dsp:txXfrm>
        <a:off x="1408665" y="1972762"/>
        <a:ext cx="2561209" cy="1536725"/>
      </dsp:txXfrm>
    </dsp:sp>
    <dsp:sp modelId="{B7F73456-9F11-D048-BA83-F7422502607F}">
      <dsp:nvSpPr>
        <dsp:cNvPr id="0" name=""/>
        <dsp:cNvSpPr/>
      </dsp:nvSpPr>
      <dsp:spPr>
        <a:xfrm>
          <a:off x="4225995" y="1972762"/>
          <a:ext cx="2561209" cy="1536725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 dirty="0"/>
            <a:t>Solo se non vi riesce, cioè se la conclusione suggerita dalle conoscenze precedenti è incompatibile con le premesse, non la accetta, e può procedere al ragionamento analitico (ricerca di conclusioni alternative)</a:t>
          </a:r>
          <a:endParaRPr lang="en-US" sz="1400" kern="1200" dirty="0"/>
        </a:p>
      </dsp:txBody>
      <dsp:txXfrm>
        <a:off x="4225995" y="1972762"/>
        <a:ext cx="2561209" cy="1536725"/>
      </dsp:txXfrm>
    </dsp:sp>
  </dsp:spTree>
</dsp:drawing>
</file>

<file path=ppt/diagrams/drawing4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E4F256-35F8-4CF3-98B9-31E26DC49638}">
      <dsp:nvSpPr>
        <dsp:cNvPr id="0" name=""/>
        <dsp:cNvSpPr/>
      </dsp:nvSpPr>
      <dsp:spPr>
        <a:xfrm>
          <a:off x="520435" y="1156579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D52461-DC9E-4AE8-A8D5-2FBF8DF8E582}">
      <dsp:nvSpPr>
        <dsp:cNvPr id="0" name=""/>
        <dsp:cNvSpPr/>
      </dsp:nvSpPr>
      <dsp:spPr>
        <a:xfrm>
          <a:off x="25435" y="2248725"/>
          <a:ext cx="1800000" cy="78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Imolti studi sul ragionamento e sul problem solving offrono un panorama variegato dei processi mentali umani</a:t>
          </a:r>
          <a:endParaRPr lang="en-US" sz="1100" kern="1200"/>
        </a:p>
      </dsp:txBody>
      <dsp:txXfrm>
        <a:off x="25435" y="2248725"/>
        <a:ext cx="1800000" cy="787500"/>
      </dsp:txXfrm>
    </dsp:sp>
    <dsp:sp modelId="{FD6DE708-AE6C-4591-AE3D-CC6270261A18}">
      <dsp:nvSpPr>
        <dsp:cNvPr id="0" name=""/>
        <dsp:cNvSpPr/>
      </dsp:nvSpPr>
      <dsp:spPr>
        <a:xfrm>
          <a:off x="2635435" y="1156579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3EAD21-3311-45C2-86B8-C98D40D3349F}">
      <dsp:nvSpPr>
        <dsp:cNvPr id="0" name=""/>
        <dsp:cNvSpPr/>
      </dsp:nvSpPr>
      <dsp:spPr>
        <a:xfrm>
          <a:off x="2140435" y="2248725"/>
          <a:ext cx="1800000" cy="78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Alla soluzione di problemi contribuiscono processi induttivi – alcuni dei quali inconsci – capacità deduttive, conoscenze precedenti</a:t>
          </a:r>
          <a:endParaRPr lang="en-US" sz="1100" kern="1200"/>
        </a:p>
      </dsp:txBody>
      <dsp:txXfrm>
        <a:off x="2140435" y="2248725"/>
        <a:ext cx="1800000" cy="787500"/>
      </dsp:txXfrm>
    </dsp:sp>
    <dsp:sp modelId="{9B5AF858-4425-4536-B553-6C1F823E02DD}">
      <dsp:nvSpPr>
        <dsp:cNvPr id="0" name=""/>
        <dsp:cNvSpPr/>
      </dsp:nvSpPr>
      <dsp:spPr>
        <a:xfrm>
          <a:off x="4750435" y="1156579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7984E9-E023-47CB-8979-823C03368CE0}">
      <dsp:nvSpPr>
        <dsp:cNvPr id="0" name=""/>
        <dsp:cNvSpPr/>
      </dsp:nvSpPr>
      <dsp:spPr>
        <a:xfrm>
          <a:off x="4255435" y="2248725"/>
          <a:ext cx="1800000" cy="78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Possono mostrare ostacoli e blocchi, ma anche procedere fluidamente attraverso l’esplorazione mentale di molteplici possibilità</a:t>
          </a:r>
          <a:endParaRPr lang="en-US" sz="1100" kern="1200"/>
        </a:p>
      </dsp:txBody>
      <dsp:txXfrm>
        <a:off x="4255435" y="2248725"/>
        <a:ext cx="1800000" cy="787500"/>
      </dsp:txXfrm>
    </dsp:sp>
    <dsp:sp modelId="{8914B706-647A-49BC-B9D2-441054300AF5}">
      <dsp:nvSpPr>
        <dsp:cNvPr id="0" name=""/>
        <dsp:cNvSpPr/>
      </dsp:nvSpPr>
      <dsp:spPr>
        <a:xfrm>
          <a:off x="6865435" y="1156579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3F6605-9395-4A56-8E4F-9835482D3EB0}">
      <dsp:nvSpPr>
        <dsp:cNvPr id="0" name=""/>
        <dsp:cNvSpPr/>
      </dsp:nvSpPr>
      <dsp:spPr>
        <a:xfrm>
          <a:off x="6370435" y="2248725"/>
          <a:ext cx="1800000" cy="78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100" kern="1200"/>
            <a:t>una capacità che consente di “simulare soluzioni per prove ed errori” nella mente, prima di attuarle nella realtà</a:t>
          </a:r>
          <a:endParaRPr lang="en-US" sz="1100" kern="1200"/>
        </a:p>
      </dsp:txBody>
      <dsp:txXfrm>
        <a:off x="6370435" y="2248725"/>
        <a:ext cx="1800000" cy="787500"/>
      </dsp:txXfrm>
    </dsp:sp>
  </dsp:spTree>
</dsp:drawing>
</file>

<file path=ppt/diagrams/drawing4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F95F21-5D32-E749-9F80-88E9BD57F04E}">
      <dsp:nvSpPr>
        <dsp:cNvPr id="0" name=""/>
        <dsp:cNvSpPr/>
      </dsp:nvSpPr>
      <dsp:spPr>
        <a:xfrm>
          <a:off x="715337" y="2413"/>
          <a:ext cx="3221521" cy="19329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I processi di ragionamento non si sono sviluppati per essere “olimpicamente” logici</a:t>
          </a:r>
          <a:endParaRPr lang="en-US" sz="1800" kern="1200"/>
        </a:p>
      </dsp:txBody>
      <dsp:txXfrm>
        <a:off x="715337" y="2413"/>
        <a:ext cx="3221521" cy="1932912"/>
      </dsp:txXfrm>
    </dsp:sp>
    <dsp:sp modelId="{EF507F09-3A89-FE49-97F9-24FB3B8C1E38}">
      <dsp:nvSpPr>
        <dsp:cNvPr id="0" name=""/>
        <dsp:cNvSpPr/>
      </dsp:nvSpPr>
      <dsp:spPr>
        <a:xfrm>
          <a:off x="4259011" y="2413"/>
          <a:ext cx="3221521" cy="19329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Come sostenne Simon, cercano soluzioni “buone abbastanza”: non “ottime”</a:t>
          </a:r>
          <a:endParaRPr lang="en-US" sz="1800" kern="1200"/>
        </a:p>
      </dsp:txBody>
      <dsp:txXfrm>
        <a:off x="4259011" y="2413"/>
        <a:ext cx="3221521" cy="1932912"/>
      </dsp:txXfrm>
    </dsp:sp>
    <dsp:sp modelId="{0639D7C1-151E-2448-ACAE-5B0C3ECB69A6}">
      <dsp:nvSpPr>
        <dsp:cNvPr id="0" name=""/>
        <dsp:cNvSpPr/>
      </dsp:nvSpPr>
      <dsp:spPr>
        <a:xfrm>
          <a:off x="715337" y="2257478"/>
          <a:ext cx="3221521" cy="19329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Il loro scopo generale è quello di risolvere efficientemente e flessibilmente – al costo di non essere sempre efficaci – i problemi della quotidianità, anche attraverso “scorciatoie” apprese in passato</a:t>
          </a:r>
          <a:endParaRPr lang="en-US" sz="1800" kern="1200"/>
        </a:p>
      </dsp:txBody>
      <dsp:txXfrm>
        <a:off x="715337" y="2257478"/>
        <a:ext cx="3221521" cy="1932912"/>
      </dsp:txXfrm>
    </dsp:sp>
    <dsp:sp modelId="{10F6F4FC-EDBA-4345-B07A-239BB0744684}">
      <dsp:nvSpPr>
        <dsp:cNvPr id="0" name=""/>
        <dsp:cNvSpPr/>
      </dsp:nvSpPr>
      <dsp:spPr>
        <a:xfrm>
          <a:off x="4259011" y="2257478"/>
          <a:ext cx="3221521" cy="19329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 err="1"/>
            <a:t>Possono</a:t>
          </a:r>
          <a:r>
            <a:rPr lang="en-GB" sz="1800" kern="1200" dirty="0"/>
            <a:t> </a:t>
          </a:r>
          <a:r>
            <a:rPr lang="en-GB" sz="1800" kern="1200" dirty="0" err="1"/>
            <a:t>rivelarsi</a:t>
          </a:r>
          <a:r>
            <a:rPr lang="en-GB" sz="1800" kern="1200" dirty="0"/>
            <a:t> </a:t>
          </a:r>
          <a:r>
            <a:rPr lang="en-GB" sz="1800" kern="1200" dirty="0" err="1"/>
            <a:t>molto</a:t>
          </a:r>
          <a:r>
            <a:rPr lang="en-GB" sz="1800" kern="1200" dirty="0"/>
            <a:t> </a:t>
          </a:r>
          <a:r>
            <a:rPr lang="en-GB" sz="1800" kern="1200" dirty="0" err="1"/>
            <a:t>carenti</a:t>
          </a:r>
          <a:r>
            <a:rPr lang="en-GB" sz="1800" kern="1200" dirty="0"/>
            <a:t> in </a:t>
          </a:r>
          <a:r>
            <a:rPr lang="en-GB" sz="1800" kern="1200" dirty="0" err="1"/>
            <a:t>situazioni</a:t>
          </a:r>
          <a:r>
            <a:rPr lang="en-GB" sz="1800" kern="1200" dirty="0"/>
            <a:t> di </a:t>
          </a:r>
          <a:r>
            <a:rPr lang="en-GB" sz="1800" kern="1200" dirty="0" err="1"/>
            <a:t>laboratorio</a:t>
          </a:r>
          <a:r>
            <a:rPr lang="en-GB" sz="1800" kern="1200" dirty="0"/>
            <a:t> create ad hoc per </a:t>
          </a:r>
          <a:r>
            <a:rPr lang="en-GB" sz="1800" kern="1200" dirty="0" err="1"/>
            <a:t>studiarli</a:t>
          </a:r>
          <a:r>
            <a:rPr lang="en-GB" sz="1800" kern="1200" dirty="0"/>
            <a:t>, </a:t>
          </a:r>
          <a:r>
            <a:rPr lang="en-GB" sz="1800" kern="1200" dirty="0" err="1"/>
            <a:t>esattamente</a:t>
          </a:r>
          <a:r>
            <a:rPr lang="en-GB" sz="1800" kern="1200" dirty="0"/>
            <a:t> come </a:t>
          </a:r>
          <a:r>
            <a:rPr lang="en-GB" sz="1800" kern="1200" dirty="0" err="1"/>
            <a:t>i</a:t>
          </a:r>
          <a:r>
            <a:rPr lang="en-GB" sz="1800" kern="1200" dirty="0"/>
            <a:t> </a:t>
          </a:r>
          <a:r>
            <a:rPr lang="en-GB" sz="1800" kern="1200" dirty="0" err="1"/>
            <a:t>meccanismi</a:t>
          </a:r>
          <a:r>
            <a:rPr lang="en-GB" sz="1800" kern="1200" dirty="0"/>
            <a:t> </a:t>
          </a:r>
          <a:r>
            <a:rPr lang="en-GB" sz="1800" kern="1200" dirty="0" err="1"/>
            <a:t>percettivi</a:t>
          </a:r>
          <a:r>
            <a:rPr lang="en-GB" sz="1800" kern="1200" dirty="0"/>
            <a:t> </a:t>
          </a:r>
          <a:r>
            <a:rPr lang="en-GB" sz="1800" kern="1200" dirty="0" err="1"/>
            <a:t>possono</a:t>
          </a:r>
          <a:r>
            <a:rPr lang="en-GB" sz="1800" kern="1200" dirty="0"/>
            <a:t> </a:t>
          </a:r>
          <a:r>
            <a:rPr lang="en-GB" sz="1800" kern="1200" dirty="0" err="1"/>
            <a:t>generare</a:t>
          </a:r>
          <a:r>
            <a:rPr lang="en-GB" sz="1800" kern="1200" dirty="0"/>
            <a:t> </a:t>
          </a:r>
          <a:r>
            <a:rPr lang="en-GB" sz="1800" kern="1200" dirty="0" err="1"/>
            <a:t>sorprendenti</a:t>
          </a:r>
          <a:r>
            <a:rPr lang="en-GB" sz="1800" kern="1200" dirty="0"/>
            <a:t> </a:t>
          </a:r>
          <a:r>
            <a:rPr lang="en-GB" sz="1800" kern="1200" dirty="0" err="1"/>
            <a:t>errori</a:t>
          </a:r>
          <a:r>
            <a:rPr lang="en-GB" sz="1800" kern="1200" dirty="0"/>
            <a:t> di </a:t>
          </a:r>
          <a:r>
            <a:rPr lang="en-GB" sz="1800" kern="1200" dirty="0" err="1"/>
            <a:t>fronte</a:t>
          </a:r>
          <a:r>
            <a:rPr lang="en-GB" sz="1800" kern="1200" dirty="0"/>
            <a:t> a </a:t>
          </a:r>
          <a:r>
            <a:rPr lang="en-GB" sz="1800" kern="1200" dirty="0" err="1"/>
            <a:t>stimoli</a:t>
          </a:r>
          <a:r>
            <a:rPr lang="en-GB" sz="1800" kern="1200" dirty="0"/>
            <a:t> </a:t>
          </a:r>
          <a:r>
            <a:rPr lang="en-GB" sz="1800" kern="1200" dirty="0" err="1"/>
            <a:t>illusori</a:t>
          </a:r>
          <a:endParaRPr lang="en-US" sz="1800" kern="1200" dirty="0"/>
        </a:p>
      </dsp:txBody>
      <dsp:txXfrm>
        <a:off x="4259011" y="2257478"/>
        <a:ext cx="3221521" cy="1932912"/>
      </dsp:txXfrm>
    </dsp:sp>
  </dsp:spTree>
</dsp:drawing>
</file>

<file path=ppt/diagrams/drawing4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C9B607-ABC5-934D-91C8-A47BEAB7AF44}">
      <dsp:nvSpPr>
        <dsp:cNvPr id="0" name=""/>
        <dsp:cNvSpPr/>
      </dsp:nvSpPr>
      <dsp:spPr>
        <a:xfrm>
          <a:off x="0" y="86747"/>
          <a:ext cx="8195871" cy="121328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Ma quelle situazioni sono rare nella realtà. Il ragionamento umano si è ben adattato a risolvere rapidamente situazioni problematiche che possiamo incontrare nella quotidianità: una capacità che molti autori chiamano “Sistema 1” o “sistema intuitivo” di pensiero</a:t>
          </a:r>
          <a:endParaRPr lang="en-US" sz="1700" kern="1200"/>
        </a:p>
      </dsp:txBody>
      <dsp:txXfrm>
        <a:off x="59228" y="145975"/>
        <a:ext cx="8077415" cy="1094833"/>
      </dsp:txXfrm>
    </dsp:sp>
    <dsp:sp modelId="{14BA0FA4-D27C-2447-9BCC-9EEBFCDCFDDC}">
      <dsp:nvSpPr>
        <dsp:cNvPr id="0" name=""/>
        <dsp:cNvSpPr/>
      </dsp:nvSpPr>
      <dsp:spPr>
        <a:xfrm>
          <a:off x="0" y="1348997"/>
          <a:ext cx="8195871" cy="121328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Oltre a questo livello, il sistema cognitive possiede un nocciolo di potenziale logicità: a costo di tempo e ben maggiore fatica, può intervenire a fronte a situazioni inusuali e particolarmente complesse</a:t>
          </a:r>
          <a:endParaRPr lang="en-US" sz="1700" kern="1200"/>
        </a:p>
      </dsp:txBody>
      <dsp:txXfrm>
        <a:off x="59228" y="1408225"/>
        <a:ext cx="8077415" cy="1094833"/>
      </dsp:txXfrm>
    </dsp:sp>
    <dsp:sp modelId="{A9D646A0-532E-B94A-A8BD-05CAB350BE73}">
      <dsp:nvSpPr>
        <dsp:cNvPr id="0" name=""/>
        <dsp:cNvSpPr/>
      </dsp:nvSpPr>
      <dsp:spPr>
        <a:xfrm>
          <a:off x="0" y="2611247"/>
          <a:ext cx="8195871" cy="121328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 err="1"/>
            <a:t>Capacità</a:t>
          </a:r>
          <a:r>
            <a:rPr lang="en-GB" sz="1700" kern="1200" dirty="0"/>
            <a:t> a cui ci </a:t>
          </a:r>
          <a:r>
            <a:rPr lang="en-GB" sz="1700" kern="1200" dirty="0" err="1"/>
            <a:t>si</a:t>
          </a:r>
          <a:r>
            <a:rPr lang="en-GB" sz="1700" kern="1200" dirty="0"/>
            <a:t> </a:t>
          </a:r>
          <a:r>
            <a:rPr lang="en-GB" sz="1700" kern="1200" dirty="0" err="1"/>
            <a:t>riferisce</a:t>
          </a:r>
          <a:r>
            <a:rPr lang="en-GB" sz="1700" kern="1200" dirty="0"/>
            <a:t> con il </a:t>
          </a:r>
          <a:r>
            <a:rPr lang="en-GB" sz="1700" kern="1200" dirty="0" err="1"/>
            <a:t>termine</a:t>
          </a:r>
          <a:r>
            <a:rPr lang="en-GB" sz="1700" kern="1200" dirty="0"/>
            <a:t> “Sistema 2” o “</a:t>
          </a:r>
          <a:r>
            <a:rPr lang="en-GB" sz="1700" kern="1200" dirty="0" err="1"/>
            <a:t>sistema</a:t>
          </a:r>
          <a:r>
            <a:rPr lang="en-GB" sz="1700" kern="1200" dirty="0"/>
            <a:t> </a:t>
          </a:r>
          <a:r>
            <a:rPr lang="en-GB" sz="1700" kern="1200" dirty="0" err="1"/>
            <a:t>analitico</a:t>
          </a:r>
          <a:r>
            <a:rPr lang="en-GB" sz="1700" kern="1200" dirty="0"/>
            <a:t>”, </a:t>
          </a:r>
          <a:r>
            <a:rPr lang="en-GB" sz="1700" kern="1200" dirty="0" err="1"/>
            <a:t>nelle</a:t>
          </a:r>
          <a:r>
            <a:rPr lang="en-GB" sz="1700" kern="1200" dirty="0"/>
            <a:t> </a:t>
          </a:r>
          <a:r>
            <a:rPr lang="en-GB" sz="1700" kern="1200" dirty="0" err="1"/>
            <a:t>teorie</a:t>
          </a:r>
          <a:r>
            <a:rPr lang="en-GB" sz="1700" kern="1200" dirty="0"/>
            <a:t> del “doppio </a:t>
          </a:r>
          <a:r>
            <a:rPr lang="en-GB" sz="1700" kern="1200" dirty="0" err="1"/>
            <a:t>processo</a:t>
          </a:r>
          <a:r>
            <a:rPr lang="en-GB" sz="1700" kern="1200" dirty="0"/>
            <a:t>”</a:t>
          </a:r>
          <a:endParaRPr lang="en-US" sz="1700" kern="1200" dirty="0"/>
        </a:p>
      </dsp:txBody>
      <dsp:txXfrm>
        <a:off x="59228" y="2670475"/>
        <a:ext cx="8077415" cy="1094833"/>
      </dsp:txXfrm>
    </dsp:sp>
    <dsp:sp modelId="{5D966EAF-5BE0-5C4A-913B-07B0AB1B383C}">
      <dsp:nvSpPr>
        <dsp:cNvPr id="0" name=""/>
        <dsp:cNvSpPr/>
      </dsp:nvSpPr>
      <dsp:spPr>
        <a:xfrm>
          <a:off x="0" y="3824537"/>
          <a:ext cx="8195871" cy="2815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219" tIns="21590" rIns="120904" bIns="2159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300" kern="1200"/>
            <a:t>descrizioni qualitative e di alto livello del pensiero umano, introdotte nel par. 14.3.</a:t>
          </a:r>
          <a:endParaRPr lang="en-US" sz="1300" kern="1200"/>
        </a:p>
      </dsp:txBody>
      <dsp:txXfrm>
        <a:off x="0" y="3824537"/>
        <a:ext cx="8195871" cy="2815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2AA6D-BDED-F94E-BCDD-7767D0DD34B9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854FE2-EA87-A549-BB41-F7ABADA41A5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14001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err="1"/>
              <a:t>Inferenze</a:t>
            </a:r>
            <a:r>
              <a:rPr lang="en-GB" dirty="0"/>
              <a:t> </a:t>
            </a:r>
            <a:r>
              <a:rPr lang="en-GB" dirty="0" err="1"/>
              <a:t>condizionali</a:t>
            </a:r>
            <a:r>
              <a:rPr lang="en-GB" dirty="0"/>
              <a:t> </a:t>
            </a:r>
            <a:r>
              <a:rPr lang="en-GB" dirty="0" err="1"/>
              <a:t>nel</a:t>
            </a:r>
            <a:r>
              <a:rPr lang="en-GB" dirty="0"/>
              <a:t> “nuovo </a:t>
            </a:r>
            <a:r>
              <a:rPr lang="en-GB" dirty="0" err="1"/>
              <a:t>paradigma</a:t>
            </a:r>
            <a:r>
              <a:rPr lang="en-GB" dirty="0"/>
              <a:t>” (</a:t>
            </a:r>
            <a:r>
              <a:rPr lang="en-GB" dirty="0" err="1"/>
              <a:t>semplificate</a:t>
            </a:r>
            <a:r>
              <a:rPr lang="en-GB" dirty="0"/>
              <a:t>). </a:t>
            </a:r>
            <a:r>
              <a:rPr lang="en-GB" dirty="0" err="1"/>
              <a:t>Grafo</a:t>
            </a:r>
            <a:r>
              <a:rPr lang="en-GB" dirty="0"/>
              <a:t> A: </a:t>
            </a:r>
            <a:r>
              <a:rPr lang="en-GB" dirty="0" err="1"/>
              <a:t>indebolimento</a:t>
            </a:r>
            <a:r>
              <a:rPr lang="en-GB" dirty="0"/>
              <a:t> del modus ponens: le</a:t>
            </a:r>
          </a:p>
          <a:p>
            <a:r>
              <a:rPr lang="en-GB" dirty="0" err="1"/>
              <a:t>premesse</a:t>
            </a:r>
            <a:r>
              <a:rPr lang="en-GB" dirty="0"/>
              <a:t> </a:t>
            </a:r>
            <a:r>
              <a:rPr lang="en-GB" dirty="0" err="1"/>
              <a:t>sono</a:t>
            </a:r>
            <a:r>
              <a:rPr lang="en-GB" dirty="0"/>
              <a:t> “se giro la </a:t>
            </a:r>
            <a:r>
              <a:rPr lang="en-GB" dirty="0" err="1"/>
              <a:t>chiave</a:t>
            </a:r>
            <a:r>
              <a:rPr lang="en-GB" dirty="0"/>
              <a:t> la </a:t>
            </a:r>
            <a:r>
              <a:rPr lang="en-GB" dirty="0" err="1"/>
              <a:t>macchina</a:t>
            </a:r>
            <a:r>
              <a:rPr lang="en-GB" dirty="0"/>
              <a:t> </a:t>
            </a:r>
            <a:r>
              <a:rPr lang="en-GB" dirty="0" err="1"/>
              <a:t>parte</a:t>
            </a:r>
            <a:r>
              <a:rPr lang="en-GB" dirty="0"/>
              <a:t>” con </a:t>
            </a:r>
            <a:r>
              <a:rPr lang="en-GB" dirty="0" err="1"/>
              <a:t>Pr</a:t>
            </a:r>
            <a:r>
              <a:rPr lang="en-GB" dirty="0"/>
              <a:t>(</a:t>
            </a:r>
            <a:r>
              <a:rPr lang="en-GB" dirty="0" err="1"/>
              <a:t>macchina</a:t>
            </a:r>
            <a:r>
              <a:rPr lang="en-GB" dirty="0"/>
              <a:t> </a:t>
            </a:r>
            <a:r>
              <a:rPr lang="en-GB" dirty="0" err="1"/>
              <a:t>parte</a:t>
            </a:r>
            <a:r>
              <a:rPr lang="en-GB" dirty="0"/>
              <a:t> | giro la </a:t>
            </a:r>
            <a:r>
              <a:rPr lang="en-GB" dirty="0" err="1"/>
              <a:t>chiave</a:t>
            </a:r>
            <a:r>
              <a:rPr lang="en-GB" dirty="0"/>
              <a:t>)=0,95 e “giro la </a:t>
            </a:r>
            <a:r>
              <a:rPr lang="en-GB" dirty="0" err="1"/>
              <a:t>chiave</a:t>
            </a:r>
            <a:r>
              <a:rPr lang="en-GB" dirty="0"/>
              <a:t>” (</a:t>
            </a:r>
            <a:r>
              <a:rPr lang="en-GB" dirty="0" err="1"/>
              <a:t>considerata</a:t>
            </a:r>
            <a:endParaRPr lang="en-GB" dirty="0"/>
          </a:p>
          <a:p>
            <a:r>
              <a:rPr lang="en-GB" dirty="0"/>
              <a:t>come </a:t>
            </a:r>
            <a:r>
              <a:rPr lang="en-GB" dirty="0" err="1"/>
              <a:t>dato</a:t>
            </a:r>
            <a:r>
              <a:rPr lang="en-GB" dirty="0"/>
              <a:t> </a:t>
            </a:r>
            <a:r>
              <a:rPr lang="en-GB" dirty="0" err="1"/>
              <a:t>certo</a:t>
            </a:r>
            <a:r>
              <a:rPr lang="en-GB" dirty="0"/>
              <a:t>: </a:t>
            </a:r>
            <a:r>
              <a:rPr lang="en-GB" dirty="0" err="1"/>
              <a:t>quadratino</a:t>
            </a:r>
            <a:r>
              <a:rPr lang="en-GB" dirty="0"/>
              <a:t> in basso a </a:t>
            </a:r>
            <a:r>
              <a:rPr lang="en-GB" dirty="0" err="1"/>
              <a:t>destra</a:t>
            </a:r>
            <a:r>
              <a:rPr lang="en-GB" dirty="0"/>
              <a:t> </a:t>
            </a:r>
            <a:r>
              <a:rPr lang="en-GB" dirty="0" err="1"/>
              <a:t>nel</a:t>
            </a:r>
            <a:r>
              <a:rPr lang="en-GB" dirty="0"/>
              <a:t> </a:t>
            </a:r>
            <a:r>
              <a:rPr lang="en-GB" dirty="0" err="1"/>
              <a:t>nodo</a:t>
            </a:r>
            <a:r>
              <a:rPr lang="en-GB" dirty="0"/>
              <a:t> </a:t>
            </a:r>
            <a:r>
              <a:rPr lang="en-GB" dirty="0" err="1"/>
              <a:t>corrispondente</a:t>
            </a:r>
            <a:r>
              <a:rPr lang="en-GB" dirty="0"/>
              <a:t>), </a:t>
            </a:r>
            <a:r>
              <a:rPr lang="en-GB" dirty="0" err="1"/>
              <a:t>che</a:t>
            </a:r>
            <a:r>
              <a:rPr lang="en-GB" dirty="0"/>
              <a:t> </a:t>
            </a:r>
            <a:r>
              <a:rPr lang="en-GB" dirty="0" err="1"/>
              <a:t>supportano</a:t>
            </a:r>
            <a:r>
              <a:rPr lang="en-GB" dirty="0"/>
              <a:t> la </a:t>
            </a:r>
            <a:r>
              <a:rPr lang="en-GB" dirty="0" err="1"/>
              <a:t>conclusione</a:t>
            </a:r>
            <a:r>
              <a:rPr lang="en-GB" dirty="0"/>
              <a:t> MP, ma</a:t>
            </a:r>
          </a:p>
          <a:p>
            <a:r>
              <a:rPr lang="en-GB" dirty="0" err="1"/>
              <a:t>una</a:t>
            </a:r>
            <a:r>
              <a:rPr lang="en-GB" dirty="0"/>
              <a:t> </a:t>
            </a:r>
            <a:r>
              <a:rPr lang="en-GB" dirty="0" err="1"/>
              <a:t>premessa</a:t>
            </a:r>
            <a:r>
              <a:rPr lang="en-GB" dirty="0"/>
              <a:t> </a:t>
            </a:r>
            <a:r>
              <a:rPr lang="en-GB" dirty="0" err="1"/>
              <a:t>aggiuntiva</a:t>
            </a:r>
            <a:r>
              <a:rPr lang="en-GB" dirty="0"/>
              <a:t> “Se </a:t>
            </a:r>
            <a:r>
              <a:rPr lang="en-GB" dirty="0" err="1"/>
              <a:t>c’è</a:t>
            </a:r>
            <a:r>
              <a:rPr lang="en-GB" dirty="0"/>
              <a:t> un </a:t>
            </a:r>
            <a:r>
              <a:rPr lang="en-GB" dirty="0" err="1"/>
              <a:t>guasto</a:t>
            </a:r>
            <a:r>
              <a:rPr lang="en-GB" dirty="0"/>
              <a:t> la </a:t>
            </a:r>
            <a:r>
              <a:rPr lang="en-GB" dirty="0" err="1"/>
              <a:t>macchina</a:t>
            </a:r>
            <a:r>
              <a:rPr lang="en-GB" dirty="0"/>
              <a:t> non </a:t>
            </a:r>
            <a:r>
              <a:rPr lang="en-GB" dirty="0" err="1"/>
              <a:t>parte</a:t>
            </a:r>
            <a:r>
              <a:rPr lang="en-GB" dirty="0"/>
              <a:t>” con </a:t>
            </a:r>
            <a:r>
              <a:rPr lang="en-GB" dirty="0" err="1"/>
              <a:t>Pr</a:t>
            </a:r>
            <a:r>
              <a:rPr lang="en-GB" dirty="0"/>
              <a:t>(</a:t>
            </a:r>
            <a:r>
              <a:rPr lang="en-GB" dirty="0" err="1"/>
              <a:t>macchina</a:t>
            </a:r>
            <a:r>
              <a:rPr lang="en-GB" dirty="0"/>
              <a:t> non </a:t>
            </a:r>
            <a:r>
              <a:rPr lang="en-GB" dirty="0" err="1"/>
              <a:t>parte|giro</a:t>
            </a:r>
            <a:r>
              <a:rPr lang="en-GB" dirty="0"/>
              <a:t> </a:t>
            </a:r>
            <a:r>
              <a:rPr lang="en-GB" dirty="0" err="1"/>
              <a:t>chiave</a:t>
            </a:r>
            <a:r>
              <a:rPr lang="en-GB" dirty="0"/>
              <a:t>, </a:t>
            </a:r>
            <a:r>
              <a:rPr lang="en-GB" dirty="0" err="1"/>
              <a:t>guasto</a:t>
            </a:r>
            <a:r>
              <a:rPr lang="en-GB" dirty="0"/>
              <a:t>)=0,95.</a:t>
            </a:r>
          </a:p>
          <a:p>
            <a:r>
              <a:rPr lang="en-GB" dirty="0"/>
              <a:t>In LT, la </a:t>
            </a:r>
            <a:r>
              <a:rPr lang="en-GB" dirty="0" err="1"/>
              <a:t>conclusione</a:t>
            </a:r>
            <a:r>
              <a:rPr lang="en-GB" dirty="0"/>
              <a:t> </a:t>
            </a:r>
            <a:r>
              <a:rPr lang="en-GB" dirty="0" err="1"/>
              <a:t>seguirebbe</a:t>
            </a:r>
            <a:r>
              <a:rPr lang="en-GB" dirty="0"/>
              <a:t> </a:t>
            </a:r>
            <a:r>
              <a:rPr lang="en-GB" dirty="0" err="1"/>
              <a:t>comunque</a:t>
            </a:r>
            <a:r>
              <a:rPr lang="en-GB" dirty="0"/>
              <a:t> (</a:t>
            </a:r>
            <a:r>
              <a:rPr lang="en-GB" dirty="0" err="1"/>
              <a:t>l’aggiunta</a:t>
            </a:r>
            <a:r>
              <a:rPr lang="en-GB" dirty="0"/>
              <a:t> di </a:t>
            </a:r>
            <a:r>
              <a:rPr lang="en-GB" dirty="0" err="1"/>
              <a:t>una</a:t>
            </a:r>
            <a:r>
              <a:rPr lang="en-GB" dirty="0"/>
              <a:t> </a:t>
            </a:r>
            <a:r>
              <a:rPr lang="en-GB" dirty="0" err="1"/>
              <a:t>premessa</a:t>
            </a:r>
            <a:r>
              <a:rPr lang="en-GB" dirty="0"/>
              <a:t> non la </a:t>
            </a:r>
            <a:r>
              <a:rPr lang="en-GB" dirty="0" err="1"/>
              <a:t>rende</a:t>
            </a:r>
            <a:r>
              <a:rPr lang="en-GB" dirty="0"/>
              <a:t> </a:t>
            </a:r>
            <a:r>
              <a:rPr lang="en-GB" dirty="0" err="1"/>
              <a:t>invalida</a:t>
            </a:r>
            <a:r>
              <a:rPr lang="en-GB" dirty="0"/>
              <a:t>: principio di </a:t>
            </a:r>
            <a:r>
              <a:rPr lang="en-GB" dirty="0" err="1"/>
              <a:t>monotonicità</a:t>
            </a:r>
            <a:endParaRPr lang="en-GB" dirty="0"/>
          </a:p>
          <a:p>
            <a:r>
              <a:rPr lang="en-GB" dirty="0" err="1"/>
              <a:t>della</a:t>
            </a:r>
            <a:r>
              <a:rPr lang="en-GB" dirty="0"/>
              <a:t> </a:t>
            </a:r>
            <a:r>
              <a:rPr lang="en-GB" dirty="0" err="1"/>
              <a:t>logica</a:t>
            </a:r>
            <a:r>
              <a:rPr lang="en-GB" dirty="0"/>
              <a:t> </a:t>
            </a:r>
            <a:r>
              <a:rPr lang="en-GB" dirty="0" err="1"/>
              <a:t>classica</a:t>
            </a:r>
            <a:r>
              <a:rPr lang="en-GB" dirty="0"/>
              <a:t>). La TMM </a:t>
            </a:r>
            <a:r>
              <a:rPr lang="en-GB" dirty="0" err="1"/>
              <a:t>spiega</a:t>
            </a:r>
            <a:r>
              <a:rPr lang="en-GB" dirty="0"/>
              <a:t> </a:t>
            </a:r>
            <a:r>
              <a:rPr lang="en-GB" dirty="0" err="1"/>
              <a:t>l’indebolimento</a:t>
            </a:r>
            <a:r>
              <a:rPr lang="en-GB" dirty="0"/>
              <a:t> del MP in base al </a:t>
            </a:r>
            <a:r>
              <a:rPr lang="en-GB" dirty="0" err="1"/>
              <a:t>fatto</a:t>
            </a:r>
            <a:r>
              <a:rPr lang="en-GB" dirty="0"/>
              <a:t> </a:t>
            </a:r>
            <a:r>
              <a:rPr lang="en-GB" dirty="0" err="1"/>
              <a:t>che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modelli</a:t>
            </a:r>
            <a:r>
              <a:rPr lang="en-GB" dirty="0"/>
              <a:t> </a:t>
            </a:r>
            <a:r>
              <a:rPr lang="en-GB" dirty="0" err="1"/>
              <a:t>che</a:t>
            </a:r>
            <a:r>
              <a:rPr lang="en-GB" dirty="0"/>
              <a:t> </a:t>
            </a:r>
            <a:r>
              <a:rPr lang="en-GB" dirty="0" err="1"/>
              <a:t>vengono</a:t>
            </a:r>
            <a:r>
              <a:rPr lang="en-GB" dirty="0"/>
              <a:t> </a:t>
            </a:r>
            <a:r>
              <a:rPr lang="en-GB" dirty="0" err="1"/>
              <a:t>costruiti</a:t>
            </a:r>
            <a:r>
              <a:rPr lang="en-GB" dirty="0"/>
              <a:t> </a:t>
            </a:r>
            <a:r>
              <a:rPr lang="en-GB" dirty="0" err="1"/>
              <a:t>sono</a:t>
            </a:r>
            <a:r>
              <a:rPr lang="en-GB" dirty="0"/>
              <a:t> </a:t>
            </a:r>
            <a:r>
              <a:rPr lang="en-GB" dirty="0" err="1"/>
              <a:t>influenzati</a:t>
            </a:r>
            <a:endParaRPr lang="en-GB" dirty="0"/>
          </a:p>
          <a:p>
            <a:r>
              <a:rPr lang="en-GB" dirty="0" err="1"/>
              <a:t>dalle</a:t>
            </a:r>
            <a:r>
              <a:rPr lang="en-GB" dirty="0"/>
              <a:t> </a:t>
            </a:r>
            <a:r>
              <a:rPr lang="en-GB" dirty="0" err="1"/>
              <a:t>conoscenze</a:t>
            </a:r>
            <a:r>
              <a:rPr lang="en-GB" dirty="0"/>
              <a:t> </a:t>
            </a:r>
            <a:r>
              <a:rPr lang="en-GB" dirty="0" err="1"/>
              <a:t>precedenti</a:t>
            </a:r>
            <a:r>
              <a:rPr lang="en-GB" dirty="0"/>
              <a:t>. </a:t>
            </a:r>
            <a:r>
              <a:rPr lang="en-GB" dirty="0" err="1"/>
              <a:t>Grafo</a:t>
            </a:r>
            <a:r>
              <a:rPr lang="en-GB" dirty="0"/>
              <a:t> B b: MT. Data la </a:t>
            </a:r>
            <a:r>
              <a:rPr lang="en-GB" dirty="0" err="1"/>
              <a:t>premessa</a:t>
            </a:r>
            <a:r>
              <a:rPr lang="en-GB" dirty="0"/>
              <a:t> “la </a:t>
            </a:r>
            <a:r>
              <a:rPr lang="en-GB" dirty="0" err="1"/>
              <a:t>macchina</a:t>
            </a:r>
            <a:r>
              <a:rPr lang="en-GB" dirty="0"/>
              <a:t> non </a:t>
            </a:r>
            <a:r>
              <a:rPr lang="en-GB" dirty="0" err="1"/>
              <a:t>è</a:t>
            </a:r>
            <a:r>
              <a:rPr lang="en-GB" dirty="0"/>
              <a:t> partita”, con la </a:t>
            </a:r>
            <a:r>
              <a:rPr lang="en-GB" dirty="0" err="1"/>
              <a:t>regola</a:t>
            </a:r>
            <a:r>
              <a:rPr lang="en-GB" dirty="0"/>
              <a:t> di Bayes</a:t>
            </a:r>
          </a:p>
          <a:p>
            <a:r>
              <a:rPr lang="en-GB" dirty="0" err="1"/>
              <a:t>si</a:t>
            </a:r>
            <a:r>
              <a:rPr lang="en-GB" dirty="0"/>
              <a:t> </a:t>
            </a:r>
            <a:r>
              <a:rPr lang="en-GB" dirty="0" err="1"/>
              <a:t>aggiorna</a:t>
            </a:r>
            <a:r>
              <a:rPr lang="en-GB" dirty="0"/>
              <a:t> la </a:t>
            </a:r>
            <a:r>
              <a:rPr lang="en-GB" dirty="0" err="1"/>
              <a:t>probabilità</a:t>
            </a:r>
            <a:r>
              <a:rPr lang="en-GB" dirty="0"/>
              <a:t> </a:t>
            </a:r>
            <a:r>
              <a:rPr lang="en-GB" dirty="0" err="1"/>
              <a:t>che</a:t>
            </a:r>
            <a:r>
              <a:rPr lang="en-GB" dirty="0"/>
              <a:t> la </a:t>
            </a:r>
            <a:r>
              <a:rPr lang="en-GB" dirty="0" err="1"/>
              <a:t>chiave</a:t>
            </a:r>
            <a:r>
              <a:rPr lang="en-GB" dirty="0"/>
              <a:t> non </a:t>
            </a:r>
            <a:r>
              <a:rPr lang="en-GB" dirty="0" err="1"/>
              <a:t>sia</a:t>
            </a:r>
            <a:r>
              <a:rPr lang="en-GB" dirty="0"/>
              <a:t> </a:t>
            </a:r>
            <a:r>
              <a:rPr lang="en-GB" dirty="0" err="1"/>
              <a:t>stata</a:t>
            </a:r>
            <a:r>
              <a:rPr lang="en-GB" dirty="0"/>
              <a:t> </a:t>
            </a:r>
            <a:r>
              <a:rPr lang="en-GB" dirty="0" err="1"/>
              <a:t>girata</a:t>
            </a:r>
            <a:r>
              <a:rPr lang="en-GB" dirty="0"/>
              <a:t> (</a:t>
            </a:r>
            <a:r>
              <a:rPr lang="en-GB" dirty="0" err="1"/>
              <a:t>che</a:t>
            </a:r>
            <a:r>
              <a:rPr lang="en-GB" dirty="0"/>
              <a:t> in </a:t>
            </a:r>
            <a:r>
              <a:rPr lang="en-GB" dirty="0" err="1"/>
              <a:t>questo</a:t>
            </a:r>
            <a:r>
              <a:rPr lang="en-GB" dirty="0"/>
              <a:t> </a:t>
            </a:r>
            <a:r>
              <a:rPr lang="en-GB" dirty="0" err="1"/>
              <a:t>esempio</a:t>
            </a:r>
            <a:r>
              <a:rPr lang="en-GB" dirty="0"/>
              <a:t> sale al 91%), ma </a:t>
            </a:r>
            <a:r>
              <a:rPr lang="en-GB" dirty="0" err="1"/>
              <a:t>anche</a:t>
            </a:r>
            <a:r>
              <a:rPr lang="en-GB" dirty="0"/>
              <a:t> la </a:t>
            </a:r>
            <a:r>
              <a:rPr lang="en-GB" dirty="0" err="1"/>
              <a:t>probabilità</a:t>
            </a:r>
            <a:endParaRPr lang="en-GB" dirty="0"/>
          </a:p>
          <a:p>
            <a:r>
              <a:rPr lang="en-GB" dirty="0" err="1"/>
              <a:t>che</a:t>
            </a:r>
            <a:r>
              <a:rPr lang="en-GB" dirty="0"/>
              <a:t> ci </a:t>
            </a:r>
            <a:r>
              <a:rPr lang="en-GB" dirty="0" err="1"/>
              <a:t>sia</a:t>
            </a:r>
            <a:r>
              <a:rPr lang="en-GB" dirty="0"/>
              <a:t> un </a:t>
            </a:r>
            <a:r>
              <a:rPr lang="en-GB" dirty="0" err="1"/>
              <a:t>qualche</a:t>
            </a:r>
            <a:r>
              <a:rPr lang="en-GB" dirty="0"/>
              <a:t> </a:t>
            </a:r>
            <a:r>
              <a:rPr lang="en-GB" dirty="0" err="1"/>
              <a:t>altro</a:t>
            </a:r>
            <a:r>
              <a:rPr lang="en-GB" dirty="0"/>
              <a:t> </a:t>
            </a:r>
            <a:r>
              <a:rPr lang="en-GB" dirty="0" err="1"/>
              <a:t>guasto</a:t>
            </a:r>
            <a:r>
              <a:rPr lang="en-GB" dirty="0"/>
              <a:t> (9%) </a:t>
            </a:r>
            <a:r>
              <a:rPr lang="en-GB" dirty="0" err="1"/>
              <a:t>che</a:t>
            </a:r>
            <a:r>
              <a:rPr lang="en-GB" dirty="0"/>
              <a:t> le </a:t>
            </a:r>
            <a:r>
              <a:rPr lang="en-GB" dirty="0" err="1"/>
              <a:t>impedisce</a:t>
            </a:r>
            <a:r>
              <a:rPr lang="en-GB" dirty="0"/>
              <a:t> di </a:t>
            </a:r>
            <a:r>
              <a:rPr lang="en-GB" dirty="0" err="1"/>
              <a:t>avviarsi</a:t>
            </a:r>
            <a:r>
              <a:rPr lang="en-GB" dirty="0"/>
              <a:t> </a:t>
            </a:r>
            <a:r>
              <a:rPr lang="en-GB" dirty="0" err="1"/>
              <a:t>nonostante</a:t>
            </a:r>
            <a:r>
              <a:rPr lang="en-GB" dirty="0"/>
              <a:t> la </a:t>
            </a:r>
            <a:r>
              <a:rPr lang="en-GB" dirty="0" err="1"/>
              <a:t>chiave</a:t>
            </a:r>
            <a:r>
              <a:rPr lang="en-GB" dirty="0"/>
              <a:t> </a:t>
            </a:r>
            <a:r>
              <a:rPr lang="en-GB" dirty="0" err="1"/>
              <a:t>sia</a:t>
            </a:r>
            <a:r>
              <a:rPr lang="en-GB" dirty="0"/>
              <a:t> </a:t>
            </a:r>
            <a:r>
              <a:rPr lang="en-GB" dirty="0" err="1"/>
              <a:t>stata</a:t>
            </a:r>
            <a:r>
              <a:rPr lang="en-GB" dirty="0"/>
              <a:t> </a:t>
            </a:r>
            <a:r>
              <a:rPr lang="en-GB" dirty="0" err="1"/>
              <a:t>girata</a:t>
            </a:r>
            <a:r>
              <a:rPr lang="en-GB" dirty="0"/>
              <a:t> (9%). Tanto </a:t>
            </a:r>
            <a:r>
              <a:rPr lang="en-GB" dirty="0" err="1"/>
              <a:t>più</a:t>
            </a:r>
            <a:r>
              <a:rPr lang="en-GB" dirty="0"/>
              <a:t> </a:t>
            </a:r>
            <a:r>
              <a:rPr lang="en-GB" dirty="0" err="1"/>
              <a:t>si</a:t>
            </a:r>
            <a:endParaRPr lang="en-GB" dirty="0"/>
          </a:p>
          <a:p>
            <a:r>
              <a:rPr lang="en-GB" dirty="0" err="1"/>
              <a:t>alza</a:t>
            </a:r>
            <a:r>
              <a:rPr lang="en-GB" dirty="0"/>
              <a:t> la </a:t>
            </a:r>
            <a:r>
              <a:rPr lang="en-GB" dirty="0" err="1"/>
              <a:t>probabilità</a:t>
            </a:r>
            <a:r>
              <a:rPr lang="en-GB" dirty="0"/>
              <a:t> di </a:t>
            </a:r>
            <a:r>
              <a:rPr lang="en-GB" dirty="0" err="1"/>
              <a:t>possibili</a:t>
            </a:r>
            <a:r>
              <a:rPr lang="en-GB" dirty="0"/>
              <a:t> </a:t>
            </a:r>
            <a:r>
              <a:rPr lang="en-GB" dirty="0" err="1"/>
              <a:t>guasti</a:t>
            </a:r>
            <a:r>
              <a:rPr lang="en-GB" dirty="0"/>
              <a:t>, tanto </a:t>
            </a:r>
            <a:r>
              <a:rPr lang="en-GB" dirty="0" err="1"/>
              <a:t>più</a:t>
            </a:r>
            <a:r>
              <a:rPr lang="en-GB" dirty="0"/>
              <a:t> </a:t>
            </a:r>
            <a:r>
              <a:rPr lang="en-GB" dirty="0" err="1"/>
              <a:t>si</a:t>
            </a:r>
            <a:r>
              <a:rPr lang="en-GB" dirty="0"/>
              <a:t> </a:t>
            </a:r>
            <a:r>
              <a:rPr lang="en-GB" dirty="0" err="1"/>
              <a:t>indebolisce</a:t>
            </a:r>
            <a:r>
              <a:rPr lang="en-GB" dirty="0"/>
              <a:t> la </a:t>
            </a:r>
            <a:r>
              <a:rPr lang="en-GB" dirty="0" err="1"/>
              <a:t>conclusione</a:t>
            </a:r>
            <a:r>
              <a:rPr lang="en-GB" dirty="0"/>
              <a:t> MT. </a:t>
            </a:r>
            <a:r>
              <a:rPr lang="en-GB" dirty="0" err="1"/>
              <a:t>Grafo</a:t>
            </a:r>
            <a:r>
              <a:rPr lang="en-GB" dirty="0"/>
              <a:t> C: AC </a:t>
            </a:r>
            <a:r>
              <a:rPr lang="en-GB" dirty="0" err="1"/>
              <a:t>dalla</a:t>
            </a:r>
            <a:r>
              <a:rPr lang="en-GB" dirty="0"/>
              <a:t> </a:t>
            </a:r>
            <a:r>
              <a:rPr lang="en-GB" dirty="0" err="1"/>
              <a:t>premessa</a:t>
            </a:r>
            <a:r>
              <a:rPr lang="en-GB" dirty="0"/>
              <a:t> “la </a:t>
            </a:r>
            <a:r>
              <a:rPr lang="en-GB" dirty="0" err="1"/>
              <a:t>macchina</a:t>
            </a:r>
            <a:endParaRPr lang="en-GB" dirty="0"/>
          </a:p>
          <a:p>
            <a:r>
              <a:rPr lang="en-GB" dirty="0" err="1"/>
              <a:t>è</a:t>
            </a:r>
            <a:r>
              <a:rPr lang="en-GB" dirty="0"/>
              <a:t> partita”. In </a:t>
            </a:r>
            <a:r>
              <a:rPr lang="en-GB" dirty="0" err="1"/>
              <a:t>questo</a:t>
            </a:r>
            <a:r>
              <a:rPr lang="en-GB" dirty="0"/>
              <a:t> e </a:t>
            </a:r>
            <a:r>
              <a:rPr lang="en-GB" dirty="0" err="1"/>
              <a:t>nel</a:t>
            </a:r>
            <a:r>
              <a:rPr lang="en-GB" dirty="0"/>
              <a:t> </a:t>
            </a:r>
            <a:r>
              <a:rPr lang="en-GB" dirty="0" err="1"/>
              <a:t>seguente</a:t>
            </a:r>
            <a:r>
              <a:rPr lang="en-GB" dirty="0"/>
              <a:t> </a:t>
            </a:r>
            <a:r>
              <a:rPr lang="en-GB" dirty="0" err="1"/>
              <a:t>caso</a:t>
            </a:r>
            <a:r>
              <a:rPr lang="en-GB" dirty="0"/>
              <a:t> non </a:t>
            </a:r>
            <a:r>
              <a:rPr lang="en-GB" dirty="0" err="1"/>
              <a:t>si</a:t>
            </a:r>
            <a:r>
              <a:rPr lang="en-GB" dirty="0"/>
              <a:t> </a:t>
            </a:r>
            <a:r>
              <a:rPr lang="en-GB" dirty="0" err="1"/>
              <a:t>attivano</a:t>
            </a:r>
            <a:r>
              <a:rPr lang="en-GB" dirty="0"/>
              <a:t> le </a:t>
            </a:r>
            <a:r>
              <a:rPr lang="en-GB" dirty="0" err="1"/>
              <a:t>conoscenze</a:t>
            </a:r>
            <a:r>
              <a:rPr lang="en-GB" dirty="0"/>
              <a:t> sui </a:t>
            </a:r>
            <a:r>
              <a:rPr lang="en-GB" dirty="0" err="1"/>
              <a:t>possibili</a:t>
            </a:r>
            <a:r>
              <a:rPr lang="en-GB" dirty="0"/>
              <a:t> </a:t>
            </a:r>
            <a:r>
              <a:rPr lang="en-GB" dirty="0" err="1"/>
              <a:t>guasti</a:t>
            </a:r>
            <a:r>
              <a:rPr lang="en-GB" dirty="0"/>
              <a:t>, ma sui </a:t>
            </a:r>
            <a:r>
              <a:rPr lang="en-GB" dirty="0" err="1"/>
              <a:t>possibili</a:t>
            </a:r>
            <a:r>
              <a:rPr lang="en-GB" dirty="0"/>
              <a:t> </a:t>
            </a:r>
            <a:r>
              <a:rPr lang="en-GB" dirty="0" err="1"/>
              <a:t>altri</a:t>
            </a:r>
            <a:r>
              <a:rPr lang="en-GB" dirty="0"/>
              <a:t> </a:t>
            </a:r>
            <a:r>
              <a:rPr lang="en-GB" dirty="0" err="1"/>
              <a:t>modi</a:t>
            </a:r>
            <a:r>
              <a:rPr lang="en-GB" dirty="0"/>
              <a:t> di </a:t>
            </a:r>
            <a:r>
              <a:rPr lang="en-GB" dirty="0" err="1"/>
              <a:t>avviare</a:t>
            </a:r>
            <a:endParaRPr lang="en-GB" dirty="0"/>
          </a:p>
          <a:p>
            <a:r>
              <a:rPr lang="en-GB" dirty="0" err="1"/>
              <a:t>una</a:t>
            </a:r>
            <a:r>
              <a:rPr lang="en-GB" dirty="0"/>
              <a:t> </a:t>
            </a:r>
            <a:r>
              <a:rPr lang="en-GB" dirty="0" err="1"/>
              <a:t>macchina</a:t>
            </a:r>
            <a:r>
              <a:rPr lang="en-GB" dirty="0"/>
              <a:t> (per </a:t>
            </a:r>
            <a:r>
              <a:rPr lang="en-GB" dirty="0" err="1"/>
              <a:t>esempio</a:t>
            </a:r>
            <a:r>
              <a:rPr lang="en-GB" dirty="0"/>
              <a:t>, </a:t>
            </a:r>
            <a:r>
              <a:rPr lang="en-GB" dirty="0" err="1"/>
              <a:t>tramite</a:t>
            </a:r>
            <a:r>
              <a:rPr lang="en-GB" dirty="0"/>
              <a:t> </a:t>
            </a:r>
            <a:r>
              <a:rPr lang="en-GB" dirty="0" err="1"/>
              <a:t>cellulare</a:t>
            </a:r>
            <a:r>
              <a:rPr lang="en-GB" dirty="0"/>
              <a:t>, o </a:t>
            </a:r>
            <a:r>
              <a:rPr lang="en-GB" dirty="0" err="1"/>
              <a:t>nelle</a:t>
            </a:r>
            <a:r>
              <a:rPr lang="en-GB" dirty="0"/>
              <a:t> </a:t>
            </a:r>
            <a:r>
              <a:rPr lang="en-GB" dirty="0" err="1"/>
              <a:t>vecchie</a:t>
            </a:r>
            <a:r>
              <a:rPr lang="en-GB" dirty="0"/>
              <a:t> </a:t>
            </a:r>
            <a:r>
              <a:rPr lang="en-GB" dirty="0" err="1"/>
              <a:t>macchine</a:t>
            </a:r>
            <a:r>
              <a:rPr lang="en-GB" dirty="0"/>
              <a:t> </a:t>
            </a:r>
            <a:r>
              <a:rPr lang="en-GB" dirty="0" err="1"/>
              <a:t>collegando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fili</a:t>
            </a:r>
            <a:r>
              <a:rPr lang="en-GB" dirty="0"/>
              <a:t> </a:t>
            </a:r>
            <a:r>
              <a:rPr lang="en-GB" dirty="0" err="1"/>
              <a:t>dell’accensione</a:t>
            </a:r>
            <a:r>
              <a:rPr lang="en-GB" dirty="0"/>
              <a:t>). </a:t>
            </a:r>
            <a:r>
              <a:rPr lang="en-GB" dirty="0" err="1"/>
              <a:t>L’inferenza</a:t>
            </a:r>
            <a:endParaRPr lang="en-GB" dirty="0"/>
          </a:p>
          <a:p>
            <a:r>
              <a:rPr lang="en-GB" dirty="0"/>
              <a:t>AC </a:t>
            </a:r>
            <a:r>
              <a:rPr lang="en-GB" dirty="0" err="1"/>
              <a:t>è</a:t>
            </a:r>
            <a:r>
              <a:rPr lang="en-GB" dirty="0"/>
              <a:t> </a:t>
            </a:r>
            <a:r>
              <a:rPr lang="en-GB" dirty="0" err="1"/>
              <a:t>molto</a:t>
            </a:r>
            <a:r>
              <a:rPr lang="en-GB" dirty="0"/>
              <a:t> </a:t>
            </a:r>
            <a:r>
              <a:rPr lang="en-GB" dirty="0" err="1"/>
              <a:t>accettata</a:t>
            </a:r>
            <a:r>
              <a:rPr lang="en-GB" dirty="0"/>
              <a:t> se quelle cause </a:t>
            </a:r>
            <a:r>
              <a:rPr lang="en-GB" dirty="0" err="1"/>
              <a:t>sono</a:t>
            </a:r>
            <a:r>
              <a:rPr lang="en-GB" dirty="0"/>
              <a:t> considerate </a:t>
            </a:r>
            <a:r>
              <a:rPr lang="en-GB" dirty="0" err="1"/>
              <a:t>improbabili</a:t>
            </a:r>
            <a:r>
              <a:rPr lang="en-GB" dirty="0"/>
              <a:t> (come </a:t>
            </a:r>
            <a:r>
              <a:rPr lang="en-GB" dirty="0" err="1"/>
              <a:t>nel</a:t>
            </a:r>
            <a:r>
              <a:rPr lang="en-GB" dirty="0"/>
              <a:t> </a:t>
            </a:r>
            <a:r>
              <a:rPr lang="en-GB" dirty="0" err="1"/>
              <a:t>grafo</a:t>
            </a:r>
            <a:r>
              <a:rPr lang="en-GB" dirty="0"/>
              <a:t>), ma </a:t>
            </a:r>
            <a:r>
              <a:rPr lang="en-GB" dirty="0" err="1"/>
              <a:t>è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accettata</a:t>
            </a:r>
            <a:r>
              <a:rPr lang="en-GB" dirty="0"/>
              <a:t> se </a:t>
            </a:r>
            <a:r>
              <a:rPr lang="en-GB" dirty="0" err="1"/>
              <a:t>diventassero</a:t>
            </a:r>
            <a:endParaRPr lang="en-GB" dirty="0"/>
          </a:p>
          <a:p>
            <a:r>
              <a:rPr lang="en-GB" dirty="0" err="1"/>
              <a:t>probabili</a:t>
            </a:r>
            <a:r>
              <a:rPr lang="en-GB" dirty="0"/>
              <a:t>. </a:t>
            </a:r>
            <a:r>
              <a:rPr lang="en-GB" dirty="0" err="1"/>
              <a:t>Grafo</a:t>
            </a:r>
            <a:r>
              <a:rPr lang="en-GB" dirty="0"/>
              <a:t> D: NA con </a:t>
            </a:r>
            <a:r>
              <a:rPr lang="en-GB" dirty="0" err="1"/>
              <a:t>premessa</a:t>
            </a:r>
            <a:r>
              <a:rPr lang="en-GB" dirty="0"/>
              <a:t> “non 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girato</a:t>
            </a:r>
            <a:r>
              <a:rPr lang="en-GB" dirty="0"/>
              <a:t> la </a:t>
            </a:r>
            <a:r>
              <a:rPr lang="en-GB" dirty="0" err="1"/>
              <a:t>chiave</a:t>
            </a:r>
            <a:r>
              <a:rPr lang="en-GB" dirty="0"/>
              <a:t>”. La </a:t>
            </a:r>
            <a:r>
              <a:rPr lang="en-GB" dirty="0" err="1"/>
              <a:t>conclusione</a:t>
            </a:r>
            <a:r>
              <a:rPr lang="en-GB" dirty="0"/>
              <a:t> “la </a:t>
            </a:r>
            <a:r>
              <a:rPr lang="en-GB" dirty="0" err="1"/>
              <a:t>macchina</a:t>
            </a:r>
            <a:r>
              <a:rPr lang="en-GB" dirty="0"/>
              <a:t> non </a:t>
            </a:r>
            <a:r>
              <a:rPr lang="en-GB" dirty="0" err="1"/>
              <a:t>è</a:t>
            </a:r>
            <a:r>
              <a:rPr lang="en-GB" dirty="0"/>
              <a:t> partita” </a:t>
            </a:r>
            <a:r>
              <a:rPr lang="en-GB" dirty="0" err="1"/>
              <a:t>è</a:t>
            </a:r>
            <a:r>
              <a:rPr lang="en-GB" dirty="0"/>
              <a:t> </a:t>
            </a:r>
            <a:r>
              <a:rPr lang="en-GB" dirty="0" err="1"/>
              <a:t>molto</a:t>
            </a:r>
            <a:r>
              <a:rPr lang="en-GB" dirty="0"/>
              <a:t> </a:t>
            </a:r>
            <a:r>
              <a:rPr lang="en-GB" dirty="0" err="1"/>
              <a:t>probabile</a:t>
            </a:r>
            <a:endParaRPr lang="en-GB" dirty="0"/>
          </a:p>
          <a:p>
            <a:r>
              <a:rPr lang="en-GB" dirty="0"/>
              <a:t>se le </a:t>
            </a:r>
            <a:r>
              <a:rPr lang="en-GB" dirty="0" err="1"/>
              <a:t>altre</a:t>
            </a:r>
            <a:r>
              <a:rPr lang="en-GB" dirty="0"/>
              <a:t> cause di </a:t>
            </a:r>
            <a:r>
              <a:rPr lang="en-GB" dirty="0" err="1"/>
              <a:t>avviamento</a:t>
            </a:r>
            <a:r>
              <a:rPr lang="en-GB" dirty="0"/>
              <a:t> </a:t>
            </a:r>
            <a:r>
              <a:rPr lang="en-GB" dirty="0" err="1"/>
              <a:t>sono</a:t>
            </a:r>
            <a:r>
              <a:rPr lang="en-GB" dirty="0"/>
              <a:t> considerate </a:t>
            </a:r>
            <a:r>
              <a:rPr lang="en-GB" dirty="0" err="1"/>
              <a:t>improbabili</a:t>
            </a:r>
            <a:r>
              <a:rPr lang="en-GB" dirty="0"/>
              <a:t>, ma </a:t>
            </a:r>
            <a:r>
              <a:rPr lang="en-GB" dirty="0" err="1"/>
              <a:t>diventerebbe</a:t>
            </a:r>
            <a:r>
              <a:rPr lang="en-GB" dirty="0"/>
              <a:t> </a:t>
            </a:r>
            <a:r>
              <a:rPr lang="en-GB" dirty="0" err="1"/>
              <a:t>più</a:t>
            </a:r>
            <a:r>
              <a:rPr lang="en-GB" dirty="0"/>
              <a:t> </a:t>
            </a:r>
            <a:r>
              <a:rPr lang="en-GB" dirty="0" err="1"/>
              <a:t>frequente</a:t>
            </a:r>
            <a:r>
              <a:rPr lang="en-GB" dirty="0"/>
              <a:t> al </a:t>
            </a:r>
            <a:r>
              <a:rPr lang="en-GB" dirty="0" err="1"/>
              <a:t>crescere</a:t>
            </a:r>
            <a:r>
              <a:rPr lang="en-GB" dirty="0"/>
              <a:t> </a:t>
            </a:r>
            <a:r>
              <a:rPr lang="en-GB" dirty="0" err="1"/>
              <a:t>della</a:t>
            </a:r>
            <a:r>
              <a:rPr lang="en-GB" dirty="0"/>
              <a:t> </a:t>
            </a:r>
            <a:r>
              <a:rPr lang="en-GB" dirty="0" err="1"/>
              <a:t>probabilità</a:t>
            </a:r>
            <a:endParaRPr lang="en-GB" dirty="0"/>
          </a:p>
          <a:p>
            <a:r>
              <a:rPr lang="en-GB" dirty="0"/>
              <a:t>di quelle cause. SI CONSIGLIA DI USARE GENIE E I MODELLI DISPONIBILI ONLINE PER RENDERE “ATTIVA” QUESTA ILLUSTRAZIONE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47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5992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Entrambi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sillogismi</a:t>
            </a:r>
            <a:r>
              <a:rPr lang="en-GB" dirty="0"/>
              <a:t> </a:t>
            </a:r>
            <a:r>
              <a:rPr lang="en-GB" dirty="0" err="1"/>
              <a:t>sono</a:t>
            </a:r>
            <a:r>
              <a:rPr lang="en-GB" dirty="0"/>
              <a:t> AI: </a:t>
            </a:r>
            <a:r>
              <a:rPr lang="en-GB" dirty="0" err="1"/>
              <a:t>stessa</a:t>
            </a:r>
            <a:r>
              <a:rPr lang="en-GB" dirty="0"/>
              <a:t> </a:t>
            </a:r>
            <a:r>
              <a:rPr lang="en-GB" dirty="0" err="1"/>
              <a:t>struttura</a:t>
            </a:r>
            <a:r>
              <a:rPr lang="en-GB" dirty="0"/>
              <a:t>, </a:t>
            </a:r>
            <a:r>
              <a:rPr lang="en-GB" dirty="0" err="1"/>
              <a:t>quindi</a:t>
            </a:r>
            <a:r>
              <a:rPr lang="en-GB" dirty="0"/>
              <a:t> </a:t>
            </a:r>
            <a:r>
              <a:rPr lang="en-GB" dirty="0" err="1"/>
              <a:t>stesse</a:t>
            </a:r>
            <a:r>
              <a:rPr lang="en-GB" dirty="0"/>
              <a:t> </a:t>
            </a:r>
            <a:r>
              <a:rPr lang="en-GB" dirty="0" err="1"/>
              <a:t>conclusioni</a:t>
            </a:r>
            <a:r>
              <a:rPr lang="en-GB" dirty="0"/>
              <a:t>. Se </a:t>
            </a:r>
            <a:r>
              <a:rPr lang="en-GB" dirty="0" err="1"/>
              <a:t>nel</a:t>
            </a:r>
            <a:r>
              <a:rPr lang="en-GB" dirty="0"/>
              <a:t> primo </a:t>
            </a:r>
            <a:r>
              <a:rPr lang="en-GB" dirty="0" err="1"/>
              <a:t>viene</a:t>
            </a:r>
            <a:r>
              <a:rPr lang="en-GB" dirty="0"/>
              <a:t> </a:t>
            </a:r>
            <a:r>
              <a:rPr lang="en-GB" dirty="0" err="1"/>
              <a:t>suggerita</a:t>
            </a:r>
            <a:r>
              <a:rPr lang="en-GB" dirty="0"/>
              <a:t> dale </a:t>
            </a:r>
            <a:r>
              <a:rPr lang="en-GB" dirty="0" err="1"/>
              <a:t>conoscenze</a:t>
            </a:r>
            <a:r>
              <a:rPr lang="en-GB" dirty="0"/>
              <a:t> </a:t>
            </a:r>
            <a:r>
              <a:rPr lang="en-GB" dirty="0" err="1"/>
              <a:t>precedenti</a:t>
            </a:r>
            <a:r>
              <a:rPr lang="en-GB" dirty="0"/>
              <a:t> la </a:t>
            </a:r>
            <a:r>
              <a:rPr lang="en-GB" dirty="0" err="1"/>
              <a:t>conclusione</a:t>
            </a:r>
            <a:r>
              <a:rPr lang="en-GB" dirty="0"/>
              <a:t> di modo A (</a:t>
            </a:r>
            <a:r>
              <a:rPr lang="en-GB" dirty="0" err="1"/>
              <a:t>tutte</a:t>
            </a:r>
            <a:r>
              <a:rPr lang="en-GB" dirty="0"/>
              <a:t> le </a:t>
            </a:r>
            <a:r>
              <a:rPr lang="en-GB" dirty="0" err="1"/>
              <a:t>mucche</a:t>
            </a:r>
            <a:r>
              <a:rPr lang="en-GB" dirty="0"/>
              <a:t> </a:t>
            </a:r>
            <a:r>
              <a:rPr lang="en-GB" dirty="0" err="1"/>
              <a:t>sono</a:t>
            </a:r>
            <a:r>
              <a:rPr lang="en-GB" dirty="0"/>
              <a:t> </a:t>
            </a:r>
            <a:r>
              <a:rPr lang="en-GB" dirty="0" err="1"/>
              <a:t>animali</a:t>
            </a:r>
            <a:r>
              <a:rPr lang="en-GB" dirty="0"/>
              <a:t>), </a:t>
            </a:r>
            <a:r>
              <a:rPr lang="en-GB" dirty="0" err="1"/>
              <a:t>essa</a:t>
            </a:r>
            <a:r>
              <a:rPr lang="en-GB" dirty="0"/>
              <a:t> non </a:t>
            </a:r>
            <a:r>
              <a:rPr lang="en-GB" dirty="0" err="1"/>
              <a:t>tiene</a:t>
            </a:r>
            <a:r>
              <a:rPr lang="en-GB" dirty="0"/>
              <a:t> </a:t>
            </a:r>
            <a:r>
              <a:rPr lang="en-GB" dirty="0" err="1"/>
              <a:t>nel</a:t>
            </a:r>
            <a:r>
              <a:rPr lang="en-GB" dirty="0"/>
              <a:t> secondo: “</a:t>
            </a:r>
            <a:r>
              <a:rPr lang="en-GB" dirty="0" err="1"/>
              <a:t>tutte</a:t>
            </a:r>
            <a:r>
              <a:rPr lang="en-GB" dirty="0"/>
              <a:t> le </a:t>
            </a:r>
            <a:r>
              <a:rPr lang="en-GB" dirty="0" err="1"/>
              <a:t>cose</a:t>
            </a:r>
            <a:r>
              <a:rPr lang="en-GB" dirty="0"/>
              <a:t> </a:t>
            </a:r>
            <a:r>
              <a:rPr lang="en-GB" dirty="0" err="1"/>
              <a:t>nere</a:t>
            </a:r>
            <a:r>
              <a:rPr lang="en-GB" dirty="0"/>
              <a:t> </a:t>
            </a:r>
            <a:r>
              <a:rPr lang="en-GB" dirty="0" err="1"/>
              <a:t>sono</a:t>
            </a:r>
            <a:r>
              <a:rPr lang="en-GB" dirty="0"/>
              <a:t> </a:t>
            </a:r>
            <a:r>
              <a:rPr lang="en-GB" dirty="0" err="1"/>
              <a:t>animali</a:t>
            </a:r>
            <a:r>
              <a:rPr lang="en-GB" dirty="0"/>
              <a:t>”. </a:t>
            </a:r>
            <a:r>
              <a:rPr lang="en-GB" dirty="0" err="1"/>
              <a:t>cioè</a:t>
            </a:r>
            <a:r>
              <a:rPr lang="en-GB" dirty="0"/>
              <a:t>, la </a:t>
            </a:r>
            <a:r>
              <a:rPr lang="en-GB" dirty="0" err="1"/>
              <a:t>conclusione</a:t>
            </a:r>
            <a:r>
              <a:rPr lang="en-GB" dirty="0"/>
              <a:t> A in un </a:t>
            </a:r>
            <a:r>
              <a:rPr lang="en-GB" dirty="0" err="1"/>
              <a:t>sillogismo</a:t>
            </a:r>
            <a:r>
              <a:rPr lang="en-GB" dirty="0"/>
              <a:t> AI </a:t>
            </a:r>
            <a:r>
              <a:rPr lang="en-GB" dirty="0" err="1"/>
              <a:t>è</a:t>
            </a:r>
            <a:r>
              <a:rPr lang="en-GB" dirty="0"/>
              <a:t> vera “</a:t>
            </a:r>
            <a:r>
              <a:rPr lang="en-GB" dirty="0" err="1"/>
              <a:t>qualche</a:t>
            </a:r>
            <a:r>
              <a:rPr lang="en-GB" dirty="0"/>
              <a:t> volta”, ma non sempre: </a:t>
            </a:r>
            <a:r>
              <a:rPr lang="en-GB" dirty="0" err="1"/>
              <a:t>quindi</a:t>
            </a:r>
            <a:r>
              <a:rPr lang="en-GB" dirty="0"/>
              <a:t> non </a:t>
            </a:r>
            <a:r>
              <a:rPr lang="en-GB" dirty="0" err="1"/>
              <a:t>è</a:t>
            </a:r>
            <a:r>
              <a:rPr lang="en-GB" dirty="0"/>
              <a:t> </a:t>
            </a:r>
            <a:r>
              <a:rPr lang="en-GB" dirty="0" err="1"/>
              <a:t>valida</a:t>
            </a:r>
            <a:r>
              <a:rPr lang="en-GB" dirty="0"/>
              <a:t> (par. 7.4.3). La </a:t>
            </a:r>
            <a:r>
              <a:rPr lang="en-GB" dirty="0" err="1"/>
              <a:t>conclusione</a:t>
            </a:r>
            <a:r>
              <a:rPr lang="en-GB" dirty="0"/>
              <a:t> di modo I, </a:t>
            </a:r>
            <a:r>
              <a:rPr lang="en-GB" dirty="0" err="1"/>
              <a:t>invece</a:t>
            </a:r>
            <a:r>
              <a:rPr lang="en-GB" dirty="0"/>
              <a:t>, </a:t>
            </a:r>
            <a:r>
              <a:rPr lang="en-GB" dirty="0" err="1"/>
              <a:t>è</a:t>
            </a:r>
            <a:endParaRPr lang="en-GB" dirty="0"/>
          </a:p>
          <a:p>
            <a:r>
              <a:rPr lang="en-GB" dirty="0"/>
              <a:t>sempre vera, </a:t>
            </a:r>
            <a:r>
              <a:rPr lang="en-GB" dirty="0" err="1"/>
              <a:t>quali</a:t>
            </a:r>
            <a:r>
              <a:rPr lang="en-GB" dirty="0"/>
              <a:t> </a:t>
            </a:r>
            <a:r>
              <a:rPr lang="en-GB" dirty="0" err="1"/>
              <a:t>che</a:t>
            </a:r>
            <a:r>
              <a:rPr lang="en-GB" dirty="0"/>
              <a:t> </a:t>
            </a:r>
            <a:r>
              <a:rPr lang="en-GB" dirty="0" err="1"/>
              <a:t>siano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contenuti</a:t>
            </a:r>
            <a:r>
              <a:rPr lang="en-GB" dirty="0"/>
              <a:t> </a:t>
            </a:r>
            <a:r>
              <a:rPr lang="en-GB" dirty="0" err="1"/>
              <a:t>che</a:t>
            </a:r>
            <a:r>
              <a:rPr lang="en-GB" dirty="0"/>
              <a:t> </a:t>
            </a:r>
            <a:r>
              <a:rPr lang="en-GB" dirty="0" err="1"/>
              <a:t>attribuiamo</a:t>
            </a:r>
            <a:r>
              <a:rPr lang="en-GB" dirty="0"/>
              <a:t> alle </a:t>
            </a:r>
            <a:r>
              <a:rPr lang="en-GB" dirty="0" err="1"/>
              <a:t>premesse</a:t>
            </a:r>
            <a:r>
              <a:rPr lang="en-GB" dirty="0"/>
              <a:t>: </a:t>
            </a:r>
            <a:r>
              <a:rPr lang="en-GB" dirty="0" err="1"/>
              <a:t>quindi</a:t>
            </a:r>
            <a:r>
              <a:rPr lang="en-GB" dirty="0"/>
              <a:t>, </a:t>
            </a:r>
            <a:r>
              <a:rPr lang="en-GB" dirty="0" err="1"/>
              <a:t>è</a:t>
            </a:r>
            <a:r>
              <a:rPr lang="en-GB" dirty="0"/>
              <a:t> </a:t>
            </a:r>
            <a:r>
              <a:rPr lang="en-GB" dirty="0" err="1"/>
              <a:t>valida</a:t>
            </a:r>
            <a:r>
              <a:rPr lang="en-GB" dirty="0"/>
              <a:t>: </a:t>
            </a:r>
            <a:r>
              <a:rPr lang="en-GB" dirty="0" err="1"/>
              <a:t>alcuni</a:t>
            </a:r>
            <a:r>
              <a:rPr lang="en-GB" dirty="0"/>
              <a:t> </a:t>
            </a:r>
            <a:r>
              <a:rPr lang="en-GB" dirty="0" err="1"/>
              <a:t>animali</a:t>
            </a:r>
            <a:r>
              <a:rPr lang="en-GB" dirty="0"/>
              <a:t> </a:t>
            </a:r>
            <a:r>
              <a:rPr lang="en-GB" dirty="0" err="1"/>
              <a:t>sono</a:t>
            </a:r>
            <a:r>
              <a:rPr lang="en-GB" dirty="0"/>
              <a:t> </a:t>
            </a:r>
            <a:r>
              <a:rPr lang="en-GB" dirty="0" err="1"/>
              <a:t>mucche</a:t>
            </a:r>
            <a:r>
              <a:rPr lang="en-GB" dirty="0"/>
              <a:t>, </a:t>
            </a:r>
            <a:r>
              <a:rPr lang="en-GB" dirty="0" err="1"/>
              <a:t>alcuni</a:t>
            </a:r>
            <a:r>
              <a:rPr lang="en-GB" dirty="0"/>
              <a:t> </a:t>
            </a:r>
            <a:r>
              <a:rPr lang="en-GB" dirty="0" err="1"/>
              <a:t>animali</a:t>
            </a:r>
            <a:r>
              <a:rPr lang="en-GB" dirty="0"/>
              <a:t> </a:t>
            </a:r>
            <a:r>
              <a:rPr lang="en-GB" dirty="0" err="1"/>
              <a:t>sono</a:t>
            </a:r>
            <a:r>
              <a:rPr lang="en-GB" dirty="0"/>
              <a:t> </a:t>
            </a:r>
            <a:r>
              <a:rPr lang="en-GB" dirty="0" err="1"/>
              <a:t>neri</a:t>
            </a:r>
            <a:r>
              <a:rPr lang="en-GB" dirty="0"/>
              <a:t>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55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434737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Percentuale di previsioni corrette di sette teorie del ragionamento sillogistico, meta-analizzata su diversi studi</a:t>
            </a:r>
          </a:p>
          <a:p>
            <a:r>
              <a:rPr lang="it-IT" dirty="0"/>
              <a:t>che hanno esaminato tutte e 64 le coppie di premesse sillogistiche (</a:t>
            </a:r>
            <a:r>
              <a:rPr lang="it-IT" dirty="0" err="1"/>
              <a:t>Khemlani</a:t>
            </a:r>
            <a:r>
              <a:rPr lang="it-IT" dirty="0"/>
              <a:t>, Johnson-Laird, 2012). Le sette teorie sono:</a:t>
            </a:r>
          </a:p>
          <a:p>
            <a:r>
              <a:rPr lang="it-IT" dirty="0"/>
              <a:t>ipotesi del matching (8.4.1.7); il modello euristico-probabilistico (versione sillogistica del “nuovo paradigma”); la teoria LT</a:t>
            </a:r>
          </a:p>
          <a:p>
            <a:r>
              <a:rPr lang="it-IT" dirty="0"/>
              <a:t>di </a:t>
            </a:r>
            <a:r>
              <a:rPr lang="it-IT" dirty="0" err="1"/>
              <a:t>Rips</a:t>
            </a:r>
            <a:r>
              <a:rPr lang="it-IT" dirty="0"/>
              <a:t> (1994; qui indicata con PSYCOP, il nome del modello algoritmico della teoria); l’effetto atmosfera (8.4.1.7); la versione</a:t>
            </a:r>
          </a:p>
          <a:p>
            <a:r>
              <a:rPr lang="it-IT" dirty="0"/>
              <a:t>originale di TMM; l’ipotesi della “conversione illecita” di alcune premesse (cioè interpretare “tutti gli A sono B” come</a:t>
            </a:r>
          </a:p>
          <a:p>
            <a:r>
              <a:rPr lang="it-IT" dirty="0"/>
              <a:t>se implicasse “Tutti i B sono A”, e “Alcuni A non sono B” come se implicasse “Alcuni B non sono A”); una TMM alternativa,</a:t>
            </a:r>
          </a:p>
          <a:p>
            <a:r>
              <a:rPr lang="it-IT" dirty="0"/>
              <a:t>in cui i modelli sono verbali e non è </a:t>
            </a:r>
            <a:r>
              <a:rPr lang="it-IT" dirty="0" err="1"/>
              <a:t>previst</a:t>
            </a:r>
            <a:r>
              <a:rPr lang="it-IT" dirty="0"/>
              <a:t> ala fase di ricerca dei controesempi (Polk, </a:t>
            </a:r>
            <a:r>
              <a:rPr lang="it-IT" dirty="0" err="1"/>
              <a:t>Newell</a:t>
            </a:r>
            <a:r>
              <a:rPr lang="it-IT" dirty="0"/>
              <a:t>, 1995); e il modello algoritmico</a:t>
            </a:r>
          </a:p>
          <a:p>
            <a:r>
              <a:rPr lang="it-IT" dirty="0" err="1"/>
              <a:t>mReasoner</a:t>
            </a:r>
            <a:r>
              <a:rPr lang="it-IT" dirty="0"/>
              <a:t> dell’attuale versione della TMM.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59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73681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Alcuni pattern di attivazione neurale distinguono diversi stili di ragionamento su sillogismi. A sinistra, sono</a:t>
            </a:r>
          </a:p>
          <a:p>
            <a:r>
              <a:rPr lang="it-IT" dirty="0"/>
              <a:t>illustrate le aree di attivazione che discriminano solutori che forniscono un maggior numero di risposte valide, rispetto a</a:t>
            </a:r>
          </a:p>
          <a:p>
            <a:r>
              <a:rPr lang="it-IT" dirty="0"/>
              <a:t>quelli che ne forniscono meno. A destra, si illustra l’area che maggiormente discrimina i solutori più sensibili alla struttura</a:t>
            </a:r>
          </a:p>
          <a:p>
            <a:r>
              <a:rPr lang="it-IT" dirty="0"/>
              <a:t>formale del sillogismo (a prescindere che siano in grado o meno di fornire una risposta valida) da quelli meno sensibili. Nessun</a:t>
            </a:r>
          </a:p>
          <a:p>
            <a:r>
              <a:rPr lang="it-IT" dirty="0"/>
              <a:t>pattern d’attivazione su larga scala è in grado di distinguere i ragionatori che usano più spesso regole euristiche, come</a:t>
            </a:r>
          </a:p>
          <a:p>
            <a:r>
              <a:rPr lang="it-IT" dirty="0"/>
              <a:t>le regole dell’ “effetto atmosfera”, da quelli che le usano meno spesso.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74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6436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/>
              <a:t>Schema del modello di </a:t>
            </a:r>
            <a:r>
              <a:rPr lang="it-IT" dirty="0" err="1"/>
              <a:t>Hattori</a:t>
            </a:r>
            <a:r>
              <a:rPr lang="it-IT" dirty="0"/>
              <a:t>, 2016, applicato al sillogismo AI2 (cioè prima premessa universale affermativa,</a:t>
            </a:r>
          </a:p>
          <a:p>
            <a:r>
              <a:rPr lang="it-IT" dirty="0"/>
              <a:t>seconda premessa particolare affermativa, con figura ABCB: Tutti i </a:t>
            </a:r>
            <a:r>
              <a:rPr lang="it-IT" dirty="0" err="1"/>
              <a:t>P</a:t>
            </a:r>
            <a:r>
              <a:rPr lang="it-IT" dirty="0"/>
              <a:t> sono M, Alcuni </a:t>
            </a:r>
            <a:r>
              <a:rPr lang="it-IT" dirty="0" err="1"/>
              <a:t>S</a:t>
            </a:r>
            <a:r>
              <a:rPr lang="it-IT" dirty="0"/>
              <a:t> sono M). La prima fase (Step 1) costruisce</a:t>
            </a:r>
          </a:p>
          <a:p>
            <a:r>
              <a:rPr lang="it-IT" dirty="0"/>
              <a:t>il modello prototipico delle probabilità (PPM) per il sillogismo analizzato; x è la probabilità assegnata a tutti gli elementi</a:t>
            </a:r>
          </a:p>
          <a:p>
            <a:r>
              <a:rPr lang="it-IT" dirty="0"/>
              <a:t>di cui si assume rarità (</a:t>
            </a:r>
            <a:r>
              <a:rPr lang="it-IT" dirty="0" err="1"/>
              <a:t>Chater</a:t>
            </a:r>
            <a:r>
              <a:rPr lang="it-IT" dirty="0"/>
              <a:t>, </a:t>
            </a:r>
            <a:r>
              <a:rPr lang="it-IT" dirty="0" err="1"/>
              <a:t>Oaksford</a:t>
            </a:r>
            <a:r>
              <a:rPr lang="it-IT" dirty="0"/>
              <a:t>, 2007): cioè, sia al termine estremo </a:t>
            </a:r>
            <a:r>
              <a:rPr lang="it-IT" dirty="0" err="1"/>
              <a:t>S</a:t>
            </a:r>
            <a:r>
              <a:rPr lang="it-IT" dirty="0"/>
              <a:t>, sia al termine medio M, sia a quanti</a:t>
            </a:r>
          </a:p>
          <a:p>
            <a:r>
              <a:rPr lang="it-IT" dirty="0" err="1"/>
              <a:t>S</a:t>
            </a:r>
            <a:r>
              <a:rPr lang="it-IT" dirty="0"/>
              <a:t> sono M nella premessa particolare “Alcuni </a:t>
            </a:r>
            <a:r>
              <a:rPr lang="it-IT" dirty="0" err="1"/>
              <a:t>S</a:t>
            </a:r>
            <a:r>
              <a:rPr lang="it-IT" dirty="0"/>
              <a:t> sono M”. Nell’esempio, x=0,2. Il termine c, che sta per “copertura”, serve</a:t>
            </a:r>
          </a:p>
          <a:p>
            <a:r>
              <a:rPr lang="it-IT" dirty="0"/>
              <a:t>invece a modellare le premesse universali: in questo caso, “Tutti i </a:t>
            </a:r>
            <a:r>
              <a:rPr lang="it-IT" dirty="0" err="1"/>
              <a:t>P</a:t>
            </a:r>
            <a:r>
              <a:rPr lang="it-IT" dirty="0"/>
              <a:t> sono M”. Il termine c coincide con Pr(P|M), cioè la probabilità</a:t>
            </a:r>
          </a:p>
          <a:p>
            <a:r>
              <a:rPr lang="it-IT" dirty="0"/>
              <a:t>che un simbolo sia </a:t>
            </a:r>
            <a:r>
              <a:rPr lang="it-IT" dirty="0" err="1"/>
              <a:t>P</a:t>
            </a:r>
            <a:r>
              <a:rPr lang="it-IT" dirty="0"/>
              <a:t>, se è </a:t>
            </a:r>
            <a:r>
              <a:rPr lang="it-IT" dirty="0" err="1"/>
              <a:t>concide</a:t>
            </a:r>
            <a:r>
              <a:rPr lang="it-IT" dirty="0"/>
              <a:t> con il termine medio M. Nell’esempio, se è vero che tutti i </a:t>
            </a:r>
            <a:r>
              <a:rPr lang="it-IT" dirty="0" err="1"/>
              <a:t>P</a:t>
            </a:r>
            <a:r>
              <a:rPr lang="it-IT" dirty="0"/>
              <a:t> sono M, la c = 0,9</a:t>
            </a:r>
          </a:p>
          <a:p>
            <a:r>
              <a:rPr lang="it-IT" dirty="0"/>
              <a:t>rende anche vero che molti M sono </a:t>
            </a:r>
            <a:r>
              <a:rPr lang="it-IT" dirty="0" err="1"/>
              <a:t>P</a:t>
            </a:r>
            <a:r>
              <a:rPr lang="it-IT" dirty="0"/>
              <a:t> (un altro assunto di default della teoria dei sillogismi probabilistica standard di </a:t>
            </a:r>
            <a:r>
              <a:rPr lang="it-IT" dirty="0" err="1"/>
              <a:t>Oaksford</a:t>
            </a:r>
            <a:endParaRPr lang="it-IT" dirty="0"/>
          </a:p>
          <a:p>
            <a:r>
              <a:rPr lang="it-IT" dirty="0"/>
              <a:t>e </a:t>
            </a:r>
            <a:r>
              <a:rPr lang="it-IT" dirty="0" err="1"/>
              <a:t>Chater</a:t>
            </a:r>
            <a:r>
              <a:rPr lang="it-IT" dirty="0"/>
              <a:t>, 2007). È importante, per avere una comprensione intuitiva del modello, capire la costruzione del PPM:</a:t>
            </a:r>
          </a:p>
          <a:p>
            <a:r>
              <a:rPr lang="it-IT" dirty="0"/>
              <a:t>“tutti i </a:t>
            </a:r>
            <a:r>
              <a:rPr lang="it-IT" dirty="0" err="1"/>
              <a:t>P</a:t>
            </a:r>
            <a:r>
              <a:rPr lang="it-IT" dirty="0"/>
              <a:t> sono M” diventa un insieme M esteso complessivamente sul 20% del totale, con al suo interno un insieme </a:t>
            </a:r>
            <a:r>
              <a:rPr lang="it-IT" dirty="0" err="1"/>
              <a:t>P</a:t>
            </a:r>
            <a:r>
              <a:rPr lang="it-IT" dirty="0"/>
              <a:t> steso</a:t>
            </a:r>
          </a:p>
          <a:p>
            <a:r>
              <a:rPr lang="it-IT" dirty="0"/>
              <a:t>complessivamente per il 18% del totale (pari al 90% del 20%); gli M che non sono </a:t>
            </a:r>
            <a:r>
              <a:rPr lang="it-IT" dirty="0" err="1"/>
              <a:t>P</a:t>
            </a:r>
            <a:r>
              <a:rPr lang="it-IT" dirty="0"/>
              <a:t> sono pochi, il 2% del totale. Per</a:t>
            </a:r>
          </a:p>
          <a:p>
            <a:r>
              <a:rPr lang="it-IT" dirty="0"/>
              <a:t>mantenere il significato delle premesse, e al tempo stesso rendere i termini il più indipendenti tra loro possibile, il 20% dei</a:t>
            </a:r>
          </a:p>
          <a:p>
            <a:r>
              <a:rPr lang="it-IT" dirty="0" err="1"/>
              <a:t>S</a:t>
            </a:r>
            <a:r>
              <a:rPr lang="it-IT" dirty="0"/>
              <a:t> dovranno essere M: dato che gli </a:t>
            </a:r>
            <a:r>
              <a:rPr lang="it-IT" dirty="0" err="1"/>
              <a:t>S</a:t>
            </a:r>
            <a:r>
              <a:rPr lang="it-IT" dirty="0"/>
              <a:t> sono il 20% del totale, questo genera un fa sì che gli </a:t>
            </a:r>
            <a:r>
              <a:rPr lang="it-IT" dirty="0" err="1"/>
              <a:t>S</a:t>
            </a:r>
            <a:r>
              <a:rPr lang="it-IT" dirty="0"/>
              <a:t> che sono M saranno il 4% del</a:t>
            </a:r>
          </a:p>
          <a:p>
            <a:r>
              <a:rPr lang="it-IT" dirty="0"/>
              <a:t>totale. Di questi, il 10% non dovrebbero essere </a:t>
            </a:r>
            <a:r>
              <a:rPr lang="it-IT" dirty="0" err="1"/>
              <a:t>P</a:t>
            </a:r>
            <a:r>
              <a:rPr lang="it-IT" dirty="0"/>
              <a:t>, ma dato che il 10% del 4% è un valor troppo basso (0,4%), lo si approssima</a:t>
            </a:r>
          </a:p>
          <a:p>
            <a:r>
              <a:rPr lang="it-IT" dirty="0"/>
              <a:t>a zero: come risultato, tutti gli </a:t>
            </a:r>
            <a:r>
              <a:rPr lang="it-IT" dirty="0" err="1"/>
              <a:t>S</a:t>
            </a:r>
            <a:r>
              <a:rPr lang="it-IT" dirty="0"/>
              <a:t> che sono M sono rappresentati come anche fossero P. L’ultimo numero nel digramma</a:t>
            </a:r>
          </a:p>
          <a:p>
            <a:r>
              <a:rPr lang="it-IT" dirty="0"/>
              <a:t>del PPM, 0,64, rappresenta l’</a:t>
            </a:r>
            <a:r>
              <a:rPr lang="it-IT" dirty="0" err="1"/>
              <a:t>esetensione</a:t>
            </a:r>
            <a:r>
              <a:rPr lang="it-IT" dirty="0"/>
              <a:t> dell’insieme fuori da </a:t>
            </a:r>
            <a:r>
              <a:rPr lang="it-IT" dirty="0" err="1"/>
              <a:t>S</a:t>
            </a:r>
            <a:r>
              <a:rPr lang="it-IT" dirty="0"/>
              <a:t> e da M: dato che M e </a:t>
            </a:r>
            <a:r>
              <a:rPr lang="it-IT" dirty="0" err="1"/>
              <a:t>S</a:t>
            </a:r>
            <a:r>
              <a:rPr lang="it-IT" dirty="0"/>
              <a:t> insieme coprono il 36% del totale</a:t>
            </a:r>
          </a:p>
          <a:p>
            <a:r>
              <a:rPr lang="it-IT" dirty="0"/>
              <a:t>fuori da </a:t>
            </a:r>
            <a:r>
              <a:rPr lang="it-IT" dirty="0" err="1"/>
              <a:t>S</a:t>
            </a:r>
            <a:r>
              <a:rPr lang="it-IT" dirty="0"/>
              <a:t> e da M restano il 64% dei possibili enti. Questo spiega la genesi di tutti i numeri presenti nel PPM (diagramma in</a:t>
            </a:r>
          </a:p>
          <a:p>
            <a:r>
              <a:rPr lang="it-IT" dirty="0"/>
              <a:t>alto a destra), che altrimenti potrebbero apparire arbitrari, e che sono in realtà una rappresentazione di assunti di default</a:t>
            </a:r>
          </a:p>
          <a:p>
            <a:r>
              <a:rPr lang="it-IT" dirty="0"/>
              <a:t>comunemente usati per comprendere il significato di frasi quantificate. Ma la struttura probabilistica non spiega come poi</a:t>
            </a:r>
          </a:p>
          <a:p>
            <a:r>
              <a:rPr lang="it-IT" dirty="0"/>
              <a:t>si possa procedere a una conclusione. Qui interviene la seconda fase: la costruzione di un Modello Mentale basato su </a:t>
            </a:r>
            <a:r>
              <a:rPr lang="it-IT" dirty="0" err="1"/>
              <a:t>metodono</a:t>
            </a:r>
            <a:endParaRPr lang="it-IT" dirty="0"/>
          </a:p>
          <a:p>
            <a:r>
              <a:rPr lang="it-IT" dirty="0"/>
              <a:t>Montecarlo. Immaginate una ruota della </a:t>
            </a:r>
            <a:r>
              <a:rPr lang="it-IT" dirty="0" err="1"/>
              <a:t>ruoulette</a:t>
            </a:r>
            <a:r>
              <a:rPr lang="it-IT" dirty="0"/>
              <a:t> senza zero, numerata da 1 a 100. Ogni insieme nel PPM corrisponde</a:t>
            </a:r>
          </a:p>
          <a:p>
            <a:r>
              <a:rPr lang="it-IT" dirty="0"/>
              <a:t>a risultati della ruota di estensione corrispondente. La ruota viene girata sette volte, per generare sette simboli. Le</a:t>
            </a:r>
          </a:p>
          <a:p>
            <a:r>
              <a:rPr lang="it-IT" dirty="0"/>
              <a:t>possibilità sono molteplici: il secondo diagramma nella parte destra della figura ne illustra solo una a titolo di esempio. Nel</a:t>
            </a:r>
          </a:p>
          <a:p>
            <a:r>
              <a:rPr lang="it-IT" dirty="0"/>
              <a:t>modello costruito, fortuitamente, dalla “ruota” non è mai uscito nessuno dei 4 numeri associati a simboli che sono sia </a:t>
            </a:r>
            <a:r>
              <a:rPr lang="it-IT" dirty="0" err="1"/>
              <a:t>S</a:t>
            </a:r>
            <a:endParaRPr lang="it-IT" dirty="0"/>
          </a:p>
          <a:p>
            <a:r>
              <a:rPr lang="it-IT" dirty="0"/>
              <a:t>sia </a:t>
            </a:r>
            <a:r>
              <a:rPr lang="it-IT" dirty="0" err="1"/>
              <a:t>P</a:t>
            </a:r>
            <a:r>
              <a:rPr lang="it-IT" dirty="0"/>
              <a:t>: il sottoinsieme S&amp;P è rimasto vuoto. Sono invece usciti due simboli che sono </a:t>
            </a:r>
            <a:r>
              <a:rPr lang="it-IT" dirty="0" err="1"/>
              <a:t>S</a:t>
            </a:r>
            <a:r>
              <a:rPr lang="it-IT" dirty="0"/>
              <a:t> e non M, due simboli che sono </a:t>
            </a:r>
            <a:r>
              <a:rPr lang="it-IT" dirty="0" err="1"/>
              <a:t>P</a:t>
            </a:r>
            <a:r>
              <a:rPr lang="it-IT" dirty="0"/>
              <a:t> ed</a:t>
            </a:r>
          </a:p>
          <a:p>
            <a:r>
              <a:rPr lang="it-IT" dirty="0"/>
              <a:t>M, ma non </a:t>
            </a:r>
            <a:r>
              <a:rPr lang="it-IT" dirty="0" err="1"/>
              <a:t>S</a:t>
            </a:r>
            <a:r>
              <a:rPr lang="it-IT" dirty="0"/>
              <a:t>, e tre dei comuni simboli (i più probabili) che non sono né </a:t>
            </a:r>
            <a:r>
              <a:rPr lang="it-IT" dirty="0" err="1"/>
              <a:t>S</a:t>
            </a:r>
            <a:r>
              <a:rPr lang="it-IT" dirty="0"/>
              <a:t> né M. In accordo con i principi della TMM, è su</a:t>
            </a:r>
          </a:p>
          <a:p>
            <a:r>
              <a:rPr lang="it-IT" dirty="0"/>
              <a:t>questo modello iconico, e non sulla struttura probabilistica PPM, che si traggono le conclusioni (terza parte della figura, in</a:t>
            </a:r>
          </a:p>
          <a:p>
            <a:r>
              <a:rPr lang="it-IT" dirty="0"/>
              <a:t>basso). In particolare, ragionando sul modello “che gli è venuto in mente” (quello esemplificativo randomizzato nello step</a:t>
            </a:r>
          </a:p>
          <a:p>
            <a:r>
              <a:rPr lang="it-IT" dirty="0"/>
              <a:t>2 della figura), questo ragionatore escluderà la conclusione “Qualche </a:t>
            </a:r>
            <a:r>
              <a:rPr lang="it-IT" dirty="0" err="1"/>
              <a:t>S</a:t>
            </a:r>
            <a:r>
              <a:rPr lang="it-IT" dirty="0"/>
              <a:t> è </a:t>
            </a:r>
            <a:r>
              <a:rPr lang="it-IT" dirty="0" err="1"/>
              <a:t>P</a:t>
            </a:r>
            <a:r>
              <a:rPr lang="it-IT" dirty="0"/>
              <a:t>”, perché non c’è nessun simbolo nel sottoinsieme</a:t>
            </a:r>
          </a:p>
          <a:p>
            <a:r>
              <a:rPr lang="it-IT" dirty="0"/>
              <a:t>S&amp;P. E accetterà quindi la conclusione “Nessun </a:t>
            </a:r>
            <a:r>
              <a:rPr lang="it-IT" dirty="0" err="1"/>
              <a:t>S</a:t>
            </a:r>
            <a:r>
              <a:rPr lang="it-IT" dirty="0"/>
              <a:t> è </a:t>
            </a:r>
            <a:r>
              <a:rPr lang="it-IT" dirty="0" err="1"/>
              <a:t>P</a:t>
            </a:r>
            <a:r>
              <a:rPr lang="it-IT" dirty="0"/>
              <a:t>”. Un altro “giro della ruota”, cioè il campionamento Monte Carlo</a:t>
            </a:r>
          </a:p>
          <a:p>
            <a:r>
              <a:rPr lang="it-IT" dirty="0"/>
              <a:t>di un altro modello mentale, avrebbe potuto generare conclusioni diverse (per esempio, in circa il 4% dei modelli generati</a:t>
            </a:r>
          </a:p>
          <a:p>
            <a:r>
              <a:rPr lang="it-IT" dirty="0"/>
              <a:t>il ragionatore concluderà “qualche </a:t>
            </a:r>
            <a:r>
              <a:rPr lang="it-IT" dirty="0" err="1"/>
              <a:t>S</a:t>
            </a:r>
            <a:r>
              <a:rPr lang="it-IT" dirty="0"/>
              <a:t> è </a:t>
            </a:r>
            <a:r>
              <a:rPr lang="it-IT" dirty="0" err="1"/>
              <a:t>P</a:t>
            </a:r>
            <a:r>
              <a:rPr lang="it-IT" dirty="0"/>
              <a:t>”). Si noti che la conclusione corretta, cioè “nulla segue”, avrebbe richiesto che</a:t>
            </a:r>
          </a:p>
          <a:p>
            <a:r>
              <a:rPr lang="it-IT" dirty="0"/>
              <a:t>tutti i sette simboli fossero campionati fuori sia da </a:t>
            </a:r>
            <a:r>
              <a:rPr lang="it-IT" dirty="0" err="1"/>
              <a:t>S</a:t>
            </a:r>
            <a:r>
              <a:rPr lang="it-IT" dirty="0"/>
              <a:t>, sia da </a:t>
            </a:r>
            <a:r>
              <a:rPr lang="it-IT" dirty="0" err="1"/>
              <a:t>P</a:t>
            </a:r>
            <a:r>
              <a:rPr lang="it-IT" dirty="0"/>
              <a:t>: con probabilità 0,66 che questo accada per un simbolo, che</a:t>
            </a:r>
          </a:p>
          <a:p>
            <a:r>
              <a:rPr lang="it-IT" dirty="0"/>
              <a:t>accada per sette simboli in fila la probabilità diventa poco più del 5%, spiegando le poche risposte spontanee corrette a</a:t>
            </a:r>
          </a:p>
          <a:p>
            <a:r>
              <a:rPr lang="it-IT" dirty="0"/>
              <a:t>questo sillogismo. Questo modello, e l’altro modello misto semantico-probabilistico </a:t>
            </a:r>
            <a:r>
              <a:rPr lang="it-IT" dirty="0" err="1"/>
              <a:t>mReasoner</a:t>
            </a:r>
            <a:r>
              <a:rPr lang="it-IT" dirty="0"/>
              <a:t> (pur basato su assunti un</a:t>
            </a:r>
          </a:p>
          <a:p>
            <a:r>
              <a:rPr lang="it-IT" dirty="0"/>
              <a:t>po’ diversi), riescono ad rendere conto molto bene delle proporzioni di risposte date dai ragionatori umani a tutti i sillogismi,</a:t>
            </a:r>
          </a:p>
          <a:p>
            <a:r>
              <a:rPr lang="it-IT" dirty="0"/>
              <a:t>quando il numero di simboli campionati con metodo Monte Carlo è molto basso (6 o 7 in questo modello, 3 o 4 in</a:t>
            </a:r>
          </a:p>
          <a:p>
            <a:r>
              <a:rPr lang="it-IT" dirty="0" err="1"/>
              <a:t>mReasoner</a:t>
            </a:r>
            <a:r>
              <a:rPr lang="it-IT" dirty="0"/>
              <a:t>; in accordo con quanto sappiamo della limitata capacità di rappresentare ed elaborare contemporaneamente</a:t>
            </a:r>
          </a:p>
          <a:p>
            <a:r>
              <a:rPr lang="it-IT" dirty="0"/>
              <a:t>simboli tipica della nostra memoria di lavoro, par. 5.3.2).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854FE2-EA87-A549-BB41-F7ABADA41A57}" type="slidenum">
              <a:rPr lang="it-IT" smtClean="0"/>
              <a:pPr/>
              <a:t>76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94905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459FF-44DA-0046-9E32-4A66A060C215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459FF-44DA-0046-9E32-4A66A060C215}" type="datetimeFigureOut">
              <a:rPr lang="it-IT" smtClean="0"/>
              <a:pPr/>
              <a:t>17/09/22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8183C-272F-774E-AE45-04679A9360F1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creativecommons.org/licenses/by-nc/4.0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7.xml"/><Relationship Id="rId7" Type="http://schemas.microsoft.com/office/2007/relationships/diagramDrawing" Target="../diagrams/drawing2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7.xml"/><Relationship Id="rId5" Type="http://schemas.openxmlformats.org/officeDocument/2006/relationships/diagramQuickStyle" Target="../diagrams/quickStyle27.xml"/><Relationship Id="rId4" Type="http://schemas.openxmlformats.org/officeDocument/2006/relationships/diagramLayout" Target="../diagrams/layout2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2.xml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2.xml"/><Relationship Id="rId5" Type="http://schemas.openxmlformats.org/officeDocument/2006/relationships/diagramColors" Target="../diagrams/colors32.xml"/><Relationship Id="rId4" Type="http://schemas.openxmlformats.org/officeDocument/2006/relationships/diagramQuickStyle" Target="../diagrams/quickStyle3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3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5" Type="http://schemas.openxmlformats.org/officeDocument/2006/relationships/diagramColors" Target="../diagrams/colors33.xml"/><Relationship Id="rId4" Type="http://schemas.openxmlformats.org/officeDocument/2006/relationships/diagramQuickStyle" Target="../diagrams/quickStyle3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4.xml"/><Relationship Id="rId2" Type="http://schemas.openxmlformats.org/officeDocument/2006/relationships/diagramData" Target="../diagrams/data3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4.xml"/><Relationship Id="rId5" Type="http://schemas.openxmlformats.org/officeDocument/2006/relationships/diagramColors" Target="../diagrams/colors34.xml"/><Relationship Id="rId4" Type="http://schemas.openxmlformats.org/officeDocument/2006/relationships/diagramQuickStyle" Target="../diagrams/quickStyle34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5.xml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5" Type="http://schemas.openxmlformats.org/officeDocument/2006/relationships/diagramColors" Target="../diagrams/colors35.xml"/><Relationship Id="rId4" Type="http://schemas.openxmlformats.org/officeDocument/2006/relationships/diagramQuickStyle" Target="../diagrams/quickStyle3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6.xml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5" Type="http://schemas.openxmlformats.org/officeDocument/2006/relationships/diagramColors" Target="../diagrams/colors36.xml"/><Relationship Id="rId4" Type="http://schemas.openxmlformats.org/officeDocument/2006/relationships/diagramQuickStyle" Target="../diagrams/quickStyle36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7.xml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7.xml"/><Relationship Id="rId5" Type="http://schemas.openxmlformats.org/officeDocument/2006/relationships/diagramColors" Target="../diagrams/colors37.xml"/><Relationship Id="rId4" Type="http://schemas.openxmlformats.org/officeDocument/2006/relationships/diagramQuickStyle" Target="../diagrams/quickStyle3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8.xml"/><Relationship Id="rId2" Type="http://schemas.openxmlformats.org/officeDocument/2006/relationships/diagramData" Target="../diagrams/data3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8.xml"/><Relationship Id="rId5" Type="http://schemas.openxmlformats.org/officeDocument/2006/relationships/diagramColors" Target="../diagrams/colors38.xml"/><Relationship Id="rId4" Type="http://schemas.openxmlformats.org/officeDocument/2006/relationships/diagramQuickStyle" Target="../diagrams/quickStyle38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9.xml"/><Relationship Id="rId2" Type="http://schemas.openxmlformats.org/officeDocument/2006/relationships/diagramData" Target="../diagrams/data3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9.xml"/><Relationship Id="rId5" Type="http://schemas.openxmlformats.org/officeDocument/2006/relationships/diagramColors" Target="../diagrams/colors39.xml"/><Relationship Id="rId4" Type="http://schemas.openxmlformats.org/officeDocument/2006/relationships/diagramQuickStyle" Target="../diagrams/quickStyle39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0.xml"/><Relationship Id="rId7" Type="http://schemas.microsoft.com/office/2007/relationships/diagramDrawing" Target="../diagrams/drawing40.xm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0.xml"/><Relationship Id="rId5" Type="http://schemas.openxmlformats.org/officeDocument/2006/relationships/diagramQuickStyle" Target="../diagrams/quickStyle40.xml"/><Relationship Id="rId4" Type="http://schemas.openxmlformats.org/officeDocument/2006/relationships/diagramLayout" Target="../diagrams/layout40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1.xml"/><Relationship Id="rId2" Type="http://schemas.openxmlformats.org/officeDocument/2006/relationships/diagramData" Target="../diagrams/data4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1.xml"/><Relationship Id="rId5" Type="http://schemas.openxmlformats.org/officeDocument/2006/relationships/diagramColors" Target="../diagrams/colors41.xml"/><Relationship Id="rId4" Type="http://schemas.openxmlformats.org/officeDocument/2006/relationships/diagramQuickStyle" Target="../diagrams/quickStyle4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2.xml"/><Relationship Id="rId2" Type="http://schemas.openxmlformats.org/officeDocument/2006/relationships/diagramData" Target="../diagrams/data4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2.xml"/><Relationship Id="rId5" Type="http://schemas.openxmlformats.org/officeDocument/2006/relationships/diagramColors" Target="../diagrams/colors42.xml"/><Relationship Id="rId4" Type="http://schemas.openxmlformats.org/officeDocument/2006/relationships/diagramQuickStyle" Target="../diagrams/quickStyle4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3.xml"/><Relationship Id="rId2" Type="http://schemas.openxmlformats.org/officeDocument/2006/relationships/diagramData" Target="../diagrams/data4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3.xml"/><Relationship Id="rId5" Type="http://schemas.openxmlformats.org/officeDocument/2006/relationships/diagramColors" Target="../diagrams/colors43.xml"/><Relationship Id="rId4" Type="http://schemas.openxmlformats.org/officeDocument/2006/relationships/diagramQuickStyle" Target="../diagrams/quickStyle4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4.xml"/><Relationship Id="rId2" Type="http://schemas.openxmlformats.org/officeDocument/2006/relationships/diagramData" Target="../diagrams/data4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4.xml"/><Relationship Id="rId5" Type="http://schemas.openxmlformats.org/officeDocument/2006/relationships/diagramColors" Target="../diagrams/colors44.xml"/><Relationship Id="rId4" Type="http://schemas.openxmlformats.org/officeDocument/2006/relationships/diagramQuickStyle" Target="../diagrams/quickStyle44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5.xml"/><Relationship Id="rId2" Type="http://schemas.openxmlformats.org/officeDocument/2006/relationships/diagramData" Target="../diagrams/data4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5.xml"/><Relationship Id="rId5" Type="http://schemas.openxmlformats.org/officeDocument/2006/relationships/diagramColors" Target="../diagrams/colors45.xml"/><Relationship Id="rId4" Type="http://schemas.openxmlformats.org/officeDocument/2006/relationships/diagramQuickStyle" Target="../diagrams/quickStyle45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6.xml"/><Relationship Id="rId2" Type="http://schemas.openxmlformats.org/officeDocument/2006/relationships/diagramData" Target="../diagrams/data4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6.xml"/><Relationship Id="rId5" Type="http://schemas.openxmlformats.org/officeDocument/2006/relationships/diagramColors" Target="../diagrams/colors46.xml"/><Relationship Id="rId4" Type="http://schemas.openxmlformats.org/officeDocument/2006/relationships/diagramQuickStyle" Target="../diagrams/quickStyle46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7.xml"/><Relationship Id="rId2" Type="http://schemas.openxmlformats.org/officeDocument/2006/relationships/diagramData" Target="../diagrams/data4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7.xml"/><Relationship Id="rId5" Type="http://schemas.openxmlformats.org/officeDocument/2006/relationships/diagramColors" Target="../diagrams/colors47.xml"/><Relationship Id="rId4" Type="http://schemas.openxmlformats.org/officeDocument/2006/relationships/diagramQuickStyle" Target="../diagrams/quickStyle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2693"/>
            <a:ext cx="9143998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84720" y="-2407841"/>
            <a:ext cx="4374557" cy="9144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55756" y="-2236808"/>
            <a:ext cx="4374128" cy="880235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-22690"/>
            <a:ext cx="6406863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4459073" y="-1032053"/>
            <a:ext cx="3742610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86118" y="735106"/>
            <a:ext cx="7540322" cy="2928470"/>
          </a:xfrm>
        </p:spPr>
        <p:txBody>
          <a:bodyPr anchor="b">
            <a:normAutofit/>
          </a:bodyPr>
          <a:lstStyle/>
          <a:p>
            <a:pPr algn="l"/>
            <a:r>
              <a:rPr lang="it-IT" sz="4200" b="1" dirty="0">
                <a:solidFill>
                  <a:srgbClr val="FFFFFF"/>
                </a:solidFill>
              </a:rPr>
              <a:t>La deduzione</a:t>
            </a:r>
            <a:br>
              <a:rPr lang="it-IT" sz="4200" dirty="0">
                <a:solidFill>
                  <a:srgbClr val="FFFFFF"/>
                </a:solidFill>
              </a:rPr>
            </a:br>
            <a:r>
              <a:rPr lang="it-IT" sz="2000" i="1" dirty="0">
                <a:solidFill>
                  <a:srgbClr val="FFFFFF"/>
                </a:solidFill>
              </a:rPr>
              <a:t>Paolo Cherubini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13011" y="4870824"/>
            <a:ext cx="7504463" cy="1458258"/>
          </a:xfrm>
        </p:spPr>
        <p:txBody>
          <a:bodyPr anchor="ctr">
            <a:normAutofit/>
          </a:bodyPr>
          <a:lstStyle/>
          <a:p>
            <a:pPr algn="l"/>
            <a:r>
              <a:rPr lang="it-IT" b="1" dirty="0"/>
              <a:t>Capitolo 8+</a:t>
            </a:r>
            <a:endParaRPr lang="it-IT" dirty="0"/>
          </a:p>
        </p:txBody>
      </p:sp>
      <p:pic>
        <p:nvPicPr>
          <p:cNvPr id="11" name="Picture 2" descr="Licenza Creative Commons">
            <a:hlinkClick r:id="rId2"/>
            <a:extLst>
              <a:ext uri="{FF2B5EF4-FFF2-40B4-BE49-F238E27FC236}">
                <a16:creationId xmlns:a16="http://schemas.microsoft.com/office/drawing/2014/main" id="{DE2F904E-FDF2-A14B-BF39-B608F2B9B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874" y="5935382"/>
            <a:ext cx="1117600" cy="39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 b="1">
                <a:solidFill>
                  <a:srgbClr val="FFFFFF"/>
                </a:solidFill>
              </a:rPr>
              <a:t>Il ruolo della deduzione</a:t>
            </a:r>
            <a:endParaRPr lang="it-IT" sz="3500">
              <a:solidFill>
                <a:srgbClr val="FFFFFF"/>
              </a:solidFill>
            </a:endParaRP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Dedurre: trarre </a:t>
            </a:r>
            <a:r>
              <a:rPr lang="it-IT" sz="1700" i="1" dirty="0"/>
              <a:t>conclusioni</a:t>
            </a:r>
            <a:r>
              <a:rPr lang="it-IT" sz="1700" dirty="0"/>
              <a:t> </a:t>
            </a:r>
            <a:r>
              <a:rPr lang="it-IT" sz="1700" b="1" dirty="0"/>
              <a:t>necessarie</a:t>
            </a:r>
            <a:r>
              <a:rPr lang="it-IT" sz="1700" dirty="0"/>
              <a:t> dalle proprie conoscenze (</a:t>
            </a:r>
            <a:r>
              <a:rPr lang="it-IT" sz="1700" i="1" dirty="0"/>
              <a:t>premesse</a:t>
            </a:r>
            <a:r>
              <a:rPr lang="it-IT" sz="1700" dirty="0"/>
              <a:t>)</a:t>
            </a:r>
          </a:p>
          <a:p>
            <a:r>
              <a:rPr lang="it-IT" sz="1700" dirty="0"/>
              <a:t>La deduzione ha due ruoli fondamentali nel </a:t>
            </a:r>
            <a:r>
              <a:rPr lang="it-IT" sz="1700" dirty="0" err="1"/>
              <a:t>problem</a:t>
            </a:r>
            <a:r>
              <a:rPr lang="it-IT" sz="1700" dirty="0"/>
              <a:t> solving </a:t>
            </a:r>
          </a:p>
          <a:p>
            <a:r>
              <a:rPr lang="it-IT" sz="1700" dirty="0"/>
              <a:t>Consente di fare ipotesi e piani per risolvere il problema, a partire dalla sua rappresentazione: ha un ruolo centrale nella pianificazione del comportamento</a:t>
            </a:r>
          </a:p>
          <a:p>
            <a:r>
              <a:rPr lang="it-IT" sz="1700" dirty="0"/>
              <a:t>Mette a disposizione alcune operazioni di base di manipolazione dell’informazione simbolica: i “mattoni fondamentali” con cui costruiamo e sviluppiamo simulazioni di problemi in memoria di lavoro.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22632" y="1922631"/>
            <a:ext cx="6875818" cy="3030558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663321" y="3165298"/>
            <a:ext cx="4355594" cy="302895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742858" y="2085760"/>
            <a:ext cx="6857572" cy="268605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1161554" y="1712395"/>
            <a:ext cx="4808302" cy="3066500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5610576-7F91-A9E4-9D2A-96970E7D5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030" y="2767106"/>
            <a:ext cx="2160621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 il rotore di sinistra gira in senso orario, il dente si incastrerà nella tacca?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0007BFC-859A-AF2B-FB11-D00F1D8682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031" y="806824"/>
            <a:ext cx="2189804" cy="1494117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 defTabSz="914400">
              <a:lnSpc>
                <a:spcPct val="90000"/>
              </a:lnSpc>
              <a:spcBef>
                <a:spcPts val="1000"/>
              </a:spcBef>
              <a:buNone/>
            </a:pPr>
            <a:r>
              <a:rPr lang="en-US" sz="17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Deduzione con premesse di tipo spaziale</a:t>
            </a:r>
          </a:p>
        </p:txBody>
      </p:sp>
      <p:pic>
        <p:nvPicPr>
          <p:cNvPr id="5" name="Immagine 4" descr="Immagine che contiene silhouette&#10;&#10;Descrizione generata automaticamente">
            <a:extLst>
              <a:ext uri="{FF2B5EF4-FFF2-40B4-BE49-F238E27FC236}">
                <a16:creationId xmlns:a16="http://schemas.microsoft.com/office/drawing/2014/main" id="{375921D6-B836-EBB9-C83E-34AD36187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6821" y="1708369"/>
            <a:ext cx="5419311" cy="3441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218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Natura e limiti della deduzione umana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9D8649B3-A237-63C2-83BE-E0A9E68D9F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6293375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3A0C5BA-B89A-F359-D867-5F622D224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 dirty="0" err="1">
                <a:solidFill>
                  <a:srgbClr val="FFFFFF"/>
                </a:solidFill>
              </a:rPr>
              <a:t>Logici</a:t>
            </a:r>
            <a:r>
              <a:rPr lang="en-GB" sz="3500" dirty="0">
                <a:solidFill>
                  <a:srgbClr val="FFFFFF"/>
                </a:solidFill>
              </a:rPr>
              <a:t>? Solo in </a:t>
            </a:r>
            <a:r>
              <a:rPr lang="en-GB" sz="3500" dirty="0" err="1">
                <a:solidFill>
                  <a:srgbClr val="FFFFFF"/>
                </a:solidFill>
              </a:rPr>
              <a:t>potenza</a:t>
            </a:r>
            <a:endParaRPr lang="en-GB" sz="3500" dirty="0">
              <a:solidFill>
                <a:srgbClr val="FFFFFF"/>
              </a:solidFill>
            </a:endParaRPr>
          </a:p>
        </p:txBody>
      </p:sp>
      <p:graphicFrame>
        <p:nvGraphicFramePr>
          <p:cNvPr id="6" name="Segnaposto contenuto 2">
            <a:extLst>
              <a:ext uri="{FF2B5EF4-FFF2-40B4-BE49-F238E27FC236}">
                <a16:creationId xmlns:a16="http://schemas.microsoft.com/office/drawing/2014/main" id="{938E130E-2809-3BBC-9CAB-53063BA547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846132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0308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642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"/>
            <a:ext cx="9144001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24784" y="248038"/>
            <a:ext cx="529779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esempi sulla difficoltà</a:t>
            </a:r>
            <a:br>
              <a:rPr lang="en-US" sz="35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5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di rappresentarsi possibilità</a:t>
            </a:r>
            <a:endParaRPr lang="en-US" sz="35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3891253F-CFD2-7E79-F337-46DF8169F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88064"/>
            <a:ext cx="9028964" cy="281121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Illusioni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r>
              <a:rPr lang="it-IT" sz="1700" dirty="0"/>
              <a:t>Solo una delle seguenti asserzioni, riferite a una particolare mano di carte, è vera:</a:t>
            </a:r>
          </a:p>
          <a:p>
            <a:r>
              <a:rPr lang="it-IT" sz="1700" dirty="0"/>
              <a:t>Nella mano c’è un Re o c’è un Asso, o entrambi;</a:t>
            </a:r>
          </a:p>
          <a:p>
            <a:r>
              <a:rPr lang="it-IT" sz="1700" dirty="0"/>
              <a:t>Nella mano c’è una Regina o c’è un Asso, o entrambi;</a:t>
            </a:r>
          </a:p>
          <a:p>
            <a:r>
              <a:rPr lang="it-IT" sz="1700" dirty="0"/>
              <a:t>Nella mano c’è un Jack o c’è un 10, o entrambi.</a:t>
            </a:r>
          </a:p>
          <a:p>
            <a:r>
              <a:rPr lang="it-IT" sz="1700" dirty="0"/>
              <a:t>Domanda 1: È </a:t>
            </a:r>
            <a:r>
              <a:rPr lang="it-IT" sz="1700" i="1" dirty="0"/>
              <a:t>possibile che nella mano ci sia un Jack?</a:t>
            </a:r>
          </a:p>
          <a:p>
            <a:r>
              <a:rPr lang="it-IT" sz="1700" dirty="0"/>
              <a:t>Domanda 2: È possibile che nella mano ci sia un Asso?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Seconda versione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r>
              <a:rPr lang="it-IT" sz="1700" dirty="0"/>
              <a:t>Solo una delle seguenti asserzioni, riferite a una particolare mano di carte, è vera:</a:t>
            </a:r>
          </a:p>
          <a:p>
            <a:r>
              <a:rPr lang="it-IT" sz="1700" dirty="0"/>
              <a:t>Nella mano c’è un Re o non c’è un Asso, o entrambe le cose;</a:t>
            </a:r>
          </a:p>
          <a:p>
            <a:r>
              <a:rPr lang="it-IT" sz="1700" dirty="0"/>
              <a:t>Nella mano c’è una Regina o c’è un Asso, o entrambi;</a:t>
            </a:r>
          </a:p>
          <a:p>
            <a:r>
              <a:rPr lang="it-IT" sz="1700" dirty="0"/>
              <a:t>Nella mano c’è un Jack o c’è un 10, o entrambi.</a:t>
            </a:r>
          </a:p>
          <a:p>
            <a:r>
              <a:rPr lang="it-IT" sz="1700" dirty="0"/>
              <a:t>Domanda 3: </a:t>
            </a:r>
            <a:r>
              <a:rPr lang="it-IT" sz="1700" i="1" dirty="0"/>
              <a:t>È possibile che nella mano ci sia un Jack?</a:t>
            </a:r>
          </a:p>
          <a:p>
            <a:r>
              <a:rPr lang="it-IT" sz="1700" dirty="0"/>
              <a:t>Domanda 4: </a:t>
            </a:r>
            <a:r>
              <a:rPr lang="it-IT" sz="1700" i="1" dirty="0"/>
              <a:t>È possibile che nella mano ci sia un Asso?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Incapacità di reiterare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r>
              <a:rPr lang="it-IT" sz="1700" b="1"/>
              <a:t>A volte il limite non è tanto nel costruire rappresentazioni di possibilità corrette o esaustive, ma nello svilupparle oltre le primissime conseguenze.</a:t>
            </a:r>
          </a:p>
          <a:p>
            <a:r>
              <a:rPr lang="it-IT" sz="1700"/>
              <a:t>immaginate un paese dove ci siano quattro persone: Ann, Bill, Cath, e Dave. In quel paese valgono due premesse:</a:t>
            </a:r>
          </a:p>
          <a:p>
            <a:r>
              <a:rPr lang="it-IT" sz="1700"/>
              <a:t>Premessa 1: Tutti amano chiunque ami qualcuno (cioè, se qualcuno ama qualcun altro, allora</a:t>
            </a:r>
          </a:p>
          <a:p>
            <a:r>
              <a:rPr lang="it-IT" sz="1700"/>
              <a:t>tutti lo amano).</a:t>
            </a:r>
          </a:p>
          <a:p>
            <a:r>
              <a:rPr lang="it-IT" sz="1700"/>
              <a:t>Premessa 2: Ann ama Bill.</a:t>
            </a:r>
          </a:p>
          <a:p>
            <a:r>
              <a:rPr lang="it-IT" sz="1700"/>
              <a:t>Segue che tutti amano Ann?</a:t>
            </a:r>
          </a:p>
          <a:p>
            <a:r>
              <a:rPr lang="it-IT" sz="1700"/>
              <a:t>Segue che Cath ama Dave?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338899" y="918266"/>
            <a:ext cx="529596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338409" y="643467"/>
            <a:ext cx="315230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78790" y="643467"/>
            <a:ext cx="8200127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E2967A9D-C204-AE5F-7C63-FBD144A51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683" y="2832505"/>
            <a:ext cx="7248635" cy="101480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E441245-4992-7AFC-F83F-DC7F07FAF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Perché studiare problem così astratti?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AD88D305-9375-C957-9699-C97E4185AE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9364433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439386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 dirty="0">
                <a:solidFill>
                  <a:srgbClr val="FFFFFF"/>
                </a:solidFill>
              </a:rPr>
              <a:t>Ragionamenti verbali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83788" y="3000777"/>
            <a:ext cx="7293023" cy="3683358"/>
          </a:xfrm>
        </p:spPr>
        <p:txBody>
          <a:bodyPr anchor="ctr">
            <a:normAutofit/>
          </a:bodyPr>
          <a:lstStyle/>
          <a:p>
            <a:r>
              <a:rPr lang="en-GB" sz="1800" dirty="0"/>
              <a:t>La </a:t>
            </a:r>
            <a:r>
              <a:rPr lang="en-GB" sz="1800" dirty="0" err="1"/>
              <a:t>precedente</a:t>
            </a:r>
            <a:r>
              <a:rPr lang="en-GB" sz="1800" dirty="0"/>
              <a:t> </a:t>
            </a:r>
            <a:r>
              <a:rPr lang="en-GB" sz="1800" dirty="0" err="1"/>
              <a:t>definizione</a:t>
            </a:r>
            <a:r>
              <a:rPr lang="en-GB" sz="1800" dirty="0"/>
              <a:t> di </a:t>
            </a:r>
            <a:r>
              <a:rPr lang="en-GB" sz="1800" dirty="0" err="1"/>
              <a:t>deduzione</a:t>
            </a:r>
            <a:r>
              <a:rPr lang="en-GB" sz="1800" dirty="0"/>
              <a:t> </a:t>
            </a:r>
            <a:r>
              <a:rPr lang="en-GB" sz="1800" dirty="0" err="1"/>
              <a:t>comprende</a:t>
            </a:r>
            <a:r>
              <a:rPr lang="en-GB" sz="1800" dirty="0"/>
              <a:t> </a:t>
            </a:r>
            <a:r>
              <a:rPr lang="en-GB" sz="1800" dirty="0" err="1"/>
              <a:t>qualsiasi</a:t>
            </a:r>
            <a:r>
              <a:rPr lang="en-GB" sz="1800" dirty="0"/>
              <a:t> </a:t>
            </a:r>
            <a:r>
              <a:rPr lang="en-GB" sz="1800" dirty="0" err="1"/>
              <a:t>ragionamento</a:t>
            </a:r>
            <a:r>
              <a:rPr lang="en-GB" sz="1800" dirty="0"/>
              <a:t> </a:t>
            </a:r>
            <a:r>
              <a:rPr lang="en-GB" sz="1800" dirty="0" err="1"/>
              <a:t>che</a:t>
            </a:r>
            <a:r>
              <a:rPr lang="en-GB" sz="1800" dirty="0"/>
              <a:t> </a:t>
            </a:r>
            <a:r>
              <a:rPr lang="en-GB" sz="1800" dirty="0" err="1"/>
              <a:t>tragga</a:t>
            </a:r>
            <a:r>
              <a:rPr lang="en-GB" sz="1800" dirty="0"/>
              <a:t> le </a:t>
            </a:r>
            <a:r>
              <a:rPr lang="en-GB" sz="1800" dirty="0" err="1"/>
              <a:t>conclusioni</a:t>
            </a:r>
            <a:r>
              <a:rPr lang="en-GB" sz="1800" dirty="0"/>
              <a:t> di </a:t>
            </a:r>
            <a:r>
              <a:rPr lang="en-GB" sz="1800" dirty="0" err="1"/>
              <a:t>conoscenze</a:t>
            </a:r>
            <a:r>
              <a:rPr lang="en-GB" sz="1800" dirty="0"/>
              <a:t> </a:t>
            </a:r>
            <a:r>
              <a:rPr lang="en-GB" sz="1800" dirty="0" err="1"/>
              <a:t>precedenti</a:t>
            </a:r>
            <a:r>
              <a:rPr lang="en-GB" sz="1800" dirty="0"/>
              <a:t>, </a:t>
            </a:r>
          </a:p>
          <a:p>
            <a:r>
              <a:rPr lang="en-GB" sz="1800" dirty="0"/>
              <a:t>Ma la </a:t>
            </a:r>
            <a:r>
              <a:rPr lang="en-GB" sz="1800" dirty="0" err="1"/>
              <a:t>maggioranza</a:t>
            </a:r>
            <a:r>
              <a:rPr lang="en-GB" sz="1800" dirty="0"/>
              <a:t> </a:t>
            </a:r>
            <a:r>
              <a:rPr lang="en-GB" sz="1800" dirty="0" err="1"/>
              <a:t>degli</a:t>
            </a:r>
            <a:r>
              <a:rPr lang="en-GB" sz="1800" dirty="0"/>
              <a:t> </a:t>
            </a:r>
            <a:r>
              <a:rPr lang="en-GB" sz="1800" dirty="0" err="1"/>
              <a:t>studi</a:t>
            </a:r>
            <a:r>
              <a:rPr lang="en-GB" sz="1800" dirty="0"/>
              <a:t> </a:t>
            </a:r>
            <a:r>
              <a:rPr lang="en-GB" sz="1800" dirty="0" err="1"/>
              <a:t>sperimentali</a:t>
            </a:r>
            <a:r>
              <a:rPr lang="en-GB" sz="1800" dirty="0"/>
              <a:t> ha </a:t>
            </a:r>
            <a:r>
              <a:rPr lang="en-GB" sz="1800" dirty="0" err="1"/>
              <a:t>utilizzato</a:t>
            </a:r>
            <a:r>
              <a:rPr lang="en-GB" sz="1800" dirty="0"/>
              <a:t> </a:t>
            </a:r>
            <a:r>
              <a:rPr lang="en-GB" sz="1800" dirty="0" err="1"/>
              <a:t>problemi</a:t>
            </a:r>
            <a:r>
              <a:rPr lang="en-GB" sz="1800" dirty="0"/>
              <a:t> con </a:t>
            </a:r>
            <a:r>
              <a:rPr lang="en-GB" sz="1800" dirty="0" err="1"/>
              <a:t>premesse</a:t>
            </a:r>
            <a:r>
              <a:rPr lang="en-GB" sz="1800" dirty="0"/>
              <a:t> </a:t>
            </a:r>
            <a:r>
              <a:rPr lang="en-GB" sz="1800" dirty="0" err="1"/>
              <a:t>verbali</a:t>
            </a:r>
            <a:endParaRPr lang="en-GB" sz="1800" dirty="0"/>
          </a:p>
          <a:p>
            <a:r>
              <a:rPr lang="en-GB" sz="1800" dirty="0"/>
              <a:t>I </a:t>
            </a:r>
            <a:r>
              <a:rPr lang="en-GB" sz="1800" dirty="0" err="1"/>
              <a:t>problemi</a:t>
            </a:r>
            <a:r>
              <a:rPr lang="en-GB" sz="1800" dirty="0"/>
              <a:t> </a:t>
            </a:r>
            <a:r>
              <a:rPr lang="en-GB" sz="1800" dirty="0" err="1"/>
              <a:t>deduttivi</a:t>
            </a:r>
            <a:r>
              <a:rPr lang="en-GB" sz="1800" dirty="0"/>
              <a:t> di </a:t>
            </a:r>
            <a:r>
              <a:rPr lang="en-GB" sz="1800" dirty="0" err="1"/>
              <a:t>laboratorio</a:t>
            </a:r>
            <a:r>
              <a:rPr lang="en-GB" sz="1800" dirty="0"/>
              <a:t> </a:t>
            </a:r>
            <a:r>
              <a:rPr lang="en-GB" sz="1800" dirty="0" err="1"/>
              <a:t>devono</a:t>
            </a:r>
            <a:r>
              <a:rPr lang="en-GB" sz="1800" dirty="0"/>
              <a:t> </a:t>
            </a:r>
            <a:r>
              <a:rPr lang="en-GB" sz="1800" dirty="0" err="1"/>
              <a:t>essere</a:t>
            </a:r>
            <a:r>
              <a:rPr lang="en-GB" sz="1800" dirty="0"/>
              <a:t> </a:t>
            </a:r>
            <a:r>
              <a:rPr lang="en-GB" sz="1800" b="1" dirty="0"/>
              <a:t>ben </a:t>
            </a:r>
            <a:r>
              <a:rPr lang="en-GB" sz="1800" b="1" dirty="0" err="1"/>
              <a:t>definiti</a:t>
            </a:r>
            <a:endParaRPr lang="en-GB" sz="1800" b="1" dirty="0"/>
          </a:p>
          <a:p>
            <a:r>
              <a:rPr lang="en-GB" sz="1800" dirty="0"/>
              <a:t>le </a:t>
            </a:r>
            <a:r>
              <a:rPr lang="en-GB" sz="1800" dirty="0" err="1"/>
              <a:t>premesse</a:t>
            </a:r>
            <a:r>
              <a:rPr lang="en-GB" sz="1800" dirty="0"/>
              <a:t> </a:t>
            </a:r>
            <a:r>
              <a:rPr lang="en-GB" sz="1800" dirty="0" err="1"/>
              <a:t>devono</a:t>
            </a:r>
            <a:r>
              <a:rPr lang="en-GB" sz="1800" dirty="0"/>
              <a:t> </a:t>
            </a:r>
            <a:r>
              <a:rPr lang="en-GB" sz="1800" dirty="0" err="1"/>
              <a:t>essere</a:t>
            </a:r>
            <a:r>
              <a:rPr lang="en-GB" sz="1800" dirty="0"/>
              <a:t> </a:t>
            </a:r>
            <a:r>
              <a:rPr lang="en-GB" sz="1800" dirty="0" err="1"/>
              <a:t>chiare</a:t>
            </a:r>
            <a:r>
              <a:rPr lang="en-GB" sz="1800" dirty="0"/>
              <a:t> </a:t>
            </a:r>
            <a:r>
              <a:rPr lang="en-GB" sz="1800" dirty="0" err="1"/>
              <a:t>nel</a:t>
            </a:r>
            <a:r>
              <a:rPr lang="en-GB" sz="1800" dirty="0"/>
              <a:t> </a:t>
            </a:r>
            <a:r>
              <a:rPr lang="en-GB" sz="1800" dirty="0" err="1"/>
              <a:t>loro</a:t>
            </a:r>
            <a:r>
              <a:rPr lang="en-GB" sz="1800" dirty="0"/>
              <a:t> </a:t>
            </a:r>
            <a:r>
              <a:rPr lang="en-GB" sz="1800" dirty="0" err="1"/>
              <a:t>significato</a:t>
            </a:r>
            <a:r>
              <a:rPr lang="en-GB" sz="1800" dirty="0"/>
              <a:t>, ed </a:t>
            </a:r>
            <a:r>
              <a:rPr lang="en-GB" sz="1800" dirty="0" err="1"/>
              <a:t>è</a:t>
            </a:r>
            <a:r>
              <a:rPr lang="en-GB" sz="1800" dirty="0"/>
              <a:t> </a:t>
            </a:r>
            <a:r>
              <a:rPr lang="en-GB" sz="1800" dirty="0" err="1"/>
              <a:t>necessario</a:t>
            </a:r>
            <a:r>
              <a:rPr lang="en-GB" sz="1800" dirty="0"/>
              <a:t> </a:t>
            </a:r>
            <a:r>
              <a:rPr lang="en-GB" sz="1800" dirty="0" err="1"/>
              <a:t>che</a:t>
            </a:r>
            <a:r>
              <a:rPr lang="en-GB" sz="1800" dirty="0"/>
              <a:t> il </a:t>
            </a:r>
            <a:r>
              <a:rPr lang="en-GB" sz="1800" dirty="0" err="1"/>
              <a:t>solutore</a:t>
            </a:r>
            <a:r>
              <a:rPr lang="en-GB" sz="1800" dirty="0"/>
              <a:t> </a:t>
            </a:r>
            <a:r>
              <a:rPr lang="en-GB" sz="1800" dirty="0" err="1"/>
              <a:t>assuma</a:t>
            </a:r>
            <a:r>
              <a:rPr lang="en-GB" sz="1800" dirty="0"/>
              <a:t> </a:t>
            </a:r>
            <a:r>
              <a:rPr lang="en-GB" sz="1800" dirty="0" err="1"/>
              <a:t>che</a:t>
            </a:r>
            <a:r>
              <a:rPr lang="en-GB" sz="1800" dirty="0"/>
              <a:t> – </a:t>
            </a:r>
            <a:r>
              <a:rPr lang="en-GB" sz="1800" dirty="0" err="1"/>
              <a:t>entro</a:t>
            </a:r>
            <a:r>
              <a:rPr lang="en-GB" sz="1800" dirty="0"/>
              <a:t> il contest </a:t>
            </a:r>
            <a:r>
              <a:rPr lang="en-GB" sz="1800" dirty="0" err="1"/>
              <a:t>dell’esperimento</a:t>
            </a:r>
            <a:r>
              <a:rPr lang="en-GB" sz="1800" dirty="0"/>
              <a:t> – </a:t>
            </a:r>
            <a:r>
              <a:rPr lang="en-GB" sz="1800" dirty="0" err="1"/>
              <a:t>siano</a:t>
            </a:r>
            <a:r>
              <a:rPr lang="en-GB" sz="1800" dirty="0"/>
              <a:t> </a:t>
            </a:r>
            <a:r>
              <a:rPr lang="en-GB" sz="1800" dirty="0" err="1"/>
              <a:t>vere</a:t>
            </a:r>
            <a:r>
              <a:rPr lang="en-GB" sz="1800" dirty="0"/>
              <a:t>. </a:t>
            </a:r>
          </a:p>
          <a:p>
            <a:r>
              <a:rPr lang="en-GB" sz="1800" dirty="0" err="1"/>
              <a:t>Deve</a:t>
            </a:r>
            <a:r>
              <a:rPr lang="en-GB" sz="1800" dirty="0"/>
              <a:t> </a:t>
            </a:r>
            <a:r>
              <a:rPr lang="en-GB" sz="1800" dirty="0" err="1"/>
              <a:t>inoltre</a:t>
            </a:r>
            <a:r>
              <a:rPr lang="en-GB" sz="1800" dirty="0"/>
              <a:t> </a:t>
            </a:r>
            <a:r>
              <a:rPr lang="en-GB" sz="1800" dirty="0" err="1"/>
              <a:t>avere</a:t>
            </a:r>
            <a:r>
              <a:rPr lang="en-GB" sz="1800" dirty="0"/>
              <a:t> ben </a:t>
            </a:r>
            <a:r>
              <a:rPr lang="en-GB" sz="1800" dirty="0" err="1"/>
              <a:t>chiaro</a:t>
            </a:r>
            <a:r>
              <a:rPr lang="en-GB" sz="1800" dirty="0"/>
              <a:t> </a:t>
            </a:r>
            <a:r>
              <a:rPr lang="en-GB" sz="1800" dirty="0" err="1"/>
              <a:t>l’obiettivo</a:t>
            </a:r>
            <a:r>
              <a:rPr lang="en-GB" sz="1800" dirty="0"/>
              <a:t>, </a:t>
            </a:r>
            <a:r>
              <a:rPr lang="en-GB" sz="1800" dirty="0" err="1"/>
              <a:t>che</a:t>
            </a:r>
            <a:r>
              <a:rPr lang="en-GB" sz="1800" dirty="0"/>
              <a:t> di </a:t>
            </a:r>
            <a:r>
              <a:rPr lang="en-GB" sz="1800" dirty="0" err="1"/>
              <a:t>solito</a:t>
            </a:r>
            <a:r>
              <a:rPr lang="en-GB" sz="1800" dirty="0"/>
              <a:t> </a:t>
            </a:r>
            <a:r>
              <a:rPr lang="en-GB" sz="1800" dirty="0" err="1"/>
              <a:t>consiste</a:t>
            </a:r>
            <a:r>
              <a:rPr lang="en-GB" sz="1800" dirty="0"/>
              <a:t> </a:t>
            </a:r>
            <a:r>
              <a:rPr lang="en-GB" sz="1800" dirty="0" err="1"/>
              <a:t>nel</a:t>
            </a:r>
            <a:r>
              <a:rPr lang="en-GB" sz="1800" dirty="0"/>
              <a:t> </a:t>
            </a:r>
            <a:r>
              <a:rPr lang="en-GB" sz="1800" dirty="0" err="1"/>
              <a:t>generare</a:t>
            </a:r>
            <a:r>
              <a:rPr lang="en-GB" sz="1800" dirty="0"/>
              <a:t> o </a:t>
            </a:r>
            <a:r>
              <a:rPr lang="en-GB" sz="1800" dirty="0" err="1"/>
              <a:t>nel</a:t>
            </a:r>
            <a:r>
              <a:rPr lang="en-GB" sz="1800" dirty="0"/>
              <a:t> </a:t>
            </a:r>
            <a:r>
              <a:rPr lang="en-GB" sz="1800" dirty="0" err="1"/>
              <a:t>valutare</a:t>
            </a:r>
            <a:r>
              <a:rPr lang="en-GB" sz="1800" dirty="0"/>
              <a:t> </a:t>
            </a:r>
            <a:r>
              <a:rPr lang="en-GB" sz="1800" dirty="0" err="1"/>
              <a:t>conclusioni</a:t>
            </a:r>
            <a:r>
              <a:rPr lang="en-GB" sz="1800" dirty="0"/>
              <a:t> </a:t>
            </a:r>
            <a:r>
              <a:rPr lang="en-GB" sz="1800" dirty="0" err="1"/>
              <a:t>necessarie</a:t>
            </a:r>
            <a:r>
              <a:rPr lang="en-GB" sz="1800" dirty="0"/>
              <a:t> o </a:t>
            </a:r>
            <a:r>
              <a:rPr lang="en-GB" sz="1800" dirty="0" err="1"/>
              <a:t>possibili</a:t>
            </a:r>
            <a:r>
              <a:rPr lang="en-GB" sz="1800" dirty="0"/>
              <a:t>.</a:t>
            </a:r>
          </a:p>
        </p:txBody>
      </p:sp>
      <p:pic>
        <p:nvPicPr>
          <p:cNvPr id="1026" name="Picture 2" descr="Image result for crisippo logica">
            <a:extLst>
              <a:ext uri="{FF2B5EF4-FFF2-40B4-BE49-F238E27FC236}">
                <a16:creationId xmlns:a16="http://schemas.microsoft.com/office/drawing/2014/main" id="{56092C17-7D90-2AB6-E675-8490B1144B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4" y="294538"/>
            <a:ext cx="1625600" cy="20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7E207D09-6B93-6832-256D-770C857C5FA9}"/>
              </a:ext>
            </a:extLst>
          </p:cNvPr>
          <p:cNvSpPr txBox="1"/>
          <p:nvPr/>
        </p:nvSpPr>
        <p:spPr>
          <a:xfrm>
            <a:off x="1970112" y="1543196"/>
            <a:ext cx="33564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Crisippo</a:t>
            </a:r>
            <a:r>
              <a:rPr lang="en-GB" dirty="0"/>
              <a:t> di Soli, circa 280-204 AC; </a:t>
            </a:r>
          </a:p>
          <a:p>
            <a:r>
              <a:rPr lang="en-GB" dirty="0" err="1"/>
              <a:t>filosofo</a:t>
            </a:r>
            <a:r>
              <a:rPr lang="en-GB" dirty="0"/>
              <a:t> </a:t>
            </a:r>
            <a:r>
              <a:rPr lang="en-GB" dirty="0" err="1"/>
              <a:t>stoico</a:t>
            </a:r>
            <a:r>
              <a:rPr lang="en-GB" dirty="0"/>
              <a:t>; </a:t>
            </a:r>
            <a:r>
              <a:rPr lang="en-GB" dirty="0" err="1"/>
              <a:t>inventò</a:t>
            </a:r>
            <a:r>
              <a:rPr lang="en-GB" dirty="0"/>
              <a:t> </a:t>
            </a:r>
            <a:r>
              <a:rPr lang="en-GB" dirty="0" err="1"/>
              <a:t>gli</a:t>
            </a:r>
            <a:r>
              <a:rPr lang="en-GB" dirty="0"/>
              <a:t> </a:t>
            </a:r>
            <a:r>
              <a:rPr lang="en-GB" dirty="0" err="1"/>
              <a:t>schemi</a:t>
            </a:r>
            <a:r>
              <a:rPr lang="en-GB" dirty="0"/>
              <a:t> </a:t>
            </a:r>
          </a:p>
          <a:p>
            <a:r>
              <a:rPr lang="en-GB" dirty="0" err="1"/>
              <a:t>condizionali</a:t>
            </a:r>
            <a:r>
              <a:rPr lang="en-GB" dirty="0"/>
              <a:t> e </a:t>
            </a:r>
            <a:r>
              <a:rPr lang="en-GB" dirty="0" err="1"/>
              <a:t>disgiuntivi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0640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8199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21BF6959-9ACB-8F24-874F-D21ABC632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r>
              <a:rPr lang="en-GB" sz="5200">
                <a:solidFill>
                  <a:schemeClr val="bg1"/>
                </a:solidFill>
              </a:rPr>
              <a:t>LM e TMM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E27EF25D-B4DB-0B1A-4043-AEC8DF2E1A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5596821"/>
              </p:ext>
            </p:extLst>
          </p:nvPr>
        </p:nvGraphicFramePr>
        <p:xfrm>
          <a:off x="4101291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04500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FCDB1D0-8793-E2F2-C453-762863E63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Logica mentale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7054E407-1556-32F2-1FD2-69D9080F3A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8773455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1683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8B94B37B-FFCD-6110-4F3F-804A95936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Modelli Mentali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E993CB44-BD37-145C-3202-15FBF5DB8B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421875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63624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4D087E7-90B0-D212-436D-C128D30DD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“Il nuovo paradigma”</a:t>
            </a:r>
          </a:p>
        </p:txBody>
      </p:sp>
      <p:sp>
        <p:nvSpPr>
          <p:cNvPr id="17" name="Segnaposto contenuto 2">
            <a:extLst>
              <a:ext uri="{FF2B5EF4-FFF2-40B4-BE49-F238E27FC236}">
                <a16:creationId xmlns:a16="http://schemas.microsoft.com/office/drawing/2014/main" id="{FA931AEA-05B8-1951-BFDE-45C97EC381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r>
              <a:rPr lang="en-GB" sz="1700"/>
              <a:t>Non più così “nuovo”</a:t>
            </a:r>
          </a:p>
          <a:p>
            <a:r>
              <a:rPr lang="en-GB" sz="1700"/>
              <a:t>Negli ultimi 25 anni a LM e TMM si è affiancata una terza teoria, probabilistica, che per mancanza di un nome migliore viene chiamata “il nuovo paradigma” </a:t>
            </a:r>
          </a:p>
          <a:p>
            <a:r>
              <a:rPr lang="en-GB" sz="1700"/>
              <a:t>Le sue caratteristiche principali sono: </a:t>
            </a:r>
          </a:p>
          <a:p>
            <a:pPr lvl="1"/>
            <a:r>
              <a:rPr lang="en-GB" sz="1700"/>
              <a:t>il cambiamento della teoria normativa di riferimento, passando dalla logica classica al calcolo delle probabilità bayesiano (par. 7.3);</a:t>
            </a:r>
          </a:p>
          <a:p>
            <a:pPr lvl="1"/>
            <a:r>
              <a:rPr lang="en-GB" sz="1700"/>
              <a:t>trattare anche i ragionamenti espliciti in memoria di lavoro come se fossero inferenze associative sulla nostra rete di concetti, del tipo illustrato spiegando il sistema concettuale e i giudizi causali</a:t>
            </a:r>
          </a:p>
        </p:txBody>
      </p:sp>
    </p:spTree>
    <p:extLst>
      <p:ext uri="{BB962C8B-B14F-4D97-AF65-F5344CB8AC3E}">
        <p14:creationId xmlns:p14="http://schemas.microsoft.com/office/powerpoint/2010/main" val="103099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2693"/>
            <a:ext cx="9143998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84720" y="-2407841"/>
            <a:ext cx="4374557" cy="9144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55756" y="-2236808"/>
            <a:ext cx="4374128" cy="880235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-22690"/>
            <a:ext cx="6406863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4459073" y="-1032053"/>
            <a:ext cx="3742610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86118" y="735106"/>
            <a:ext cx="7540322" cy="2928470"/>
          </a:xfrm>
        </p:spPr>
        <p:txBody>
          <a:bodyPr anchor="b">
            <a:normAutofit/>
          </a:bodyPr>
          <a:lstStyle/>
          <a:p>
            <a:pPr algn="l"/>
            <a:r>
              <a:rPr lang="it-IT" sz="4000" b="1" dirty="0">
                <a:solidFill>
                  <a:schemeClr val="bg1"/>
                </a:solidFill>
              </a:rPr>
              <a:t>Sillogismi con connettivi proposizionali</a:t>
            </a:r>
            <a:endParaRPr lang="it-IT" sz="2000" i="1" dirty="0">
              <a:solidFill>
                <a:schemeClr val="bg1"/>
              </a:solidFill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13011" y="4870824"/>
            <a:ext cx="7504463" cy="1458258"/>
          </a:xfrm>
        </p:spPr>
        <p:txBody>
          <a:bodyPr anchor="ctr">
            <a:normAutofit fontScale="55000" lnSpcReduction="20000"/>
          </a:bodyPr>
          <a:lstStyle/>
          <a:p>
            <a:r>
              <a:rPr lang="it-IT" dirty="0"/>
              <a:t>Una classe di problemi molto usata negli studi sulla deduzione</a:t>
            </a:r>
          </a:p>
          <a:p>
            <a:endParaRPr lang="it-IT" dirty="0"/>
          </a:p>
          <a:p>
            <a:r>
              <a:rPr lang="it-IT" dirty="0"/>
              <a:t>Per la definizione dei principali</a:t>
            </a:r>
          </a:p>
          <a:p>
            <a:r>
              <a:rPr lang="it-IT" dirty="0"/>
              <a:t>schemi inferenziali validi e invalidi di interesse per la psicologia si rimanda</a:t>
            </a:r>
          </a:p>
          <a:p>
            <a:r>
              <a:rPr lang="it-IT" dirty="0"/>
              <a:t>Alla precedente sezione di logica proposizionale, cap. 7</a:t>
            </a:r>
          </a:p>
        </p:txBody>
      </p:sp>
    </p:spTree>
    <p:extLst>
      <p:ext uri="{BB962C8B-B14F-4D97-AF65-F5344CB8AC3E}">
        <p14:creationId xmlns:p14="http://schemas.microsoft.com/office/powerpoint/2010/main" val="25069217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642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"/>
            <a:ext cx="9144001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24784" y="248038"/>
            <a:ext cx="529779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600" dirty="0" err="1">
                <a:solidFill>
                  <a:schemeClr val="bg1"/>
                </a:solidFill>
              </a:rPr>
              <a:t>Frequenza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d’uso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dei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diversi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schemi</a:t>
            </a:r>
            <a:endParaRPr lang="en-US" sz="35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Segnaposto contenuto 5" descr="Immagine che contiene tavolo&#10;&#10;Descrizione generata automaticamente">
            <a:extLst>
              <a:ext uri="{FF2B5EF4-FFF2-40B4-BE49-F238E27FC236}">
                <a16:creationId xmlns:a16="http://schemas.microsoft.com/office/drawing/2014/main" id="{CEE4A898-EFFD-B1D4-FFC0-4F0A2C7CA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2600" y="2594389"/>
            <a:ext cx="8178799" cy="255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2896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91AB5019-EBB8-B35A-0D49-49CBB4EB0C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158555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olo 1">
            <a:extLst>
              <a:ext uri="{FF2B5EF4-FFF2-40B4-BE49-F238E27FC236}">
                <a16:creationId xmlns:a16="http://schemas.microsoft.com/office/drawing/2014/main" id="{D4505D83-4D45-36C7-59A7-EE1C378AF516}"/>
              </a:ext>
            </a:extLst>
          </p:cNvPr>
          <p:cNvSpPr txBox="1">
            <a:spLocks/>
          </p:cNvSpPr>
          <p:nvPr/>
        </p:nvSpPr>
        <p:spPr>
          <a:xfrm>
            <a:off x="1028697" y="348865"/>
            <a:ext cx="7533018" cy="877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914400">
              <a:lnSpc>
                <a:spcPct val="90000"/>
              </a:lnSpc>
              <a:spcAft>
                <a:spcPts val="600"/>
              </a:spcAft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La spiegazione sintattica</a:t>
            </a:r>
          </a:p>
        </p:txBody>
      </p:sp>
      <p:graphicFrame>
        <p:nvGraphicFramePr>
          <p:cNvPr id="8" name="Segnaposto contenuto 2">
            <a:extLst>
              <a:ext uri="{FF2B5EF4-FFF2-40B4-BE49-F238E27FC236}">
                <a16:creationId xmlns:a16="http://schemas.microsoft.com/office/drawing/2014/main" id="{D75482EE-BD70-D375-213C-E2B63A6A07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0777258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Routine diretta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67D74BDA-C8CB-679D-AC25-8F055F8F33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542601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Esempio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7557A5A5-2965-D66E-F15F-7D20BD0AC7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1923728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D0AAF047-27D1-BA02-520F-827D31C175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0420455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9" y="613775"/>
            <a:ext cx="8411227" cy="601249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it-IT" dirty="0"/>
              <a:t>Nell’esempio:</a:t>
            </a:r>
          </a:p>
          <a:p>
            <a:pPr marL="0" indent="0" algn="ctr">
              <a:buNone/>
            </a:pPr>
            <a:r>
              <a:rPr lang="it-IT" dirty="0"/>
              <a:t>1. </a:t>
            </a:r>
            <a:r>
              <a:rPr lang="it-IT" dirty="0" err="1"/>
              <a:t>p</a:t>
            </a:r>
            <a:r>
              <a:rPr lang="it-IT" dirty="0"/>
              <a:t> ⊕ </a:t>
            </a:r>
            <a:r>
              <a:rPr lang="it-IT" dirty="0" err="1"/>
              <a:t>q</a:t>
            </a:r>
            <a:endParaRPr lang="it-IT" dirty="0"/>
          </a:p>
          <a:p>
            <a:pPr marL="0" indent="0" algn="ctr">
              <a:buNone/>
            </a:pPr>
            <a:r>
              <a:rPr lang="it-IT" dirty="0"/>
              <a:t>2. </a:t>
            </a:r>
            <a:r>
              <a:rPr lang="it-IT" dirty="0" err="1"/>
              <a:t>p</a:t>
            </a:r>
            <a:r>
              <a:rPr lang="it-IT" dirty="0"/>
              <a:t> → </a:t>
            </a:r>
            <a:r>
              <a:rPr lang="it-IT" dirty="0" err="1"/>
              <a:t>r</a:t>
            </a:r>
            <a:endParaRPr lang="it-IT" dirty="0"/>
          </a:p>
          <a:p>
            <a:pPr marL="0" indent="0" algn="ctr">
              <a:buNone/>
            </a:pPr>
            <a:r>
              <a:rPr lang="it-IT" dirty="0"/>
              <a:t>3. ¬</a:t>
            </a:r>
            <a:r>
              <a:rPr lang="it-IT" dirty="0" err="1"/>
              <a:t>q</a:t>
            </a:r>
            <a:endParaRPr lang="it-IT" dirty="0"/>
          </a:p>
          <a:p>
            <a:r>
              <a:rPr lang="it-IT" dirty="0"/>
              <a:t>Primo ciclo: schema DS </a:t>
            </a:r>
          </a:p>
          <a:p>
            <a:pPr marL="3657600" lvl="8" indent="0" algn="ctr">
              <a:buNone/>
            </a:pPr>
            <a:r>
              <a:rPr lang="it-IT" sz="3100" dirty="0" err="1"/>
              <a:t>p</a:t>
            </a:r>
            <a:r>
              <a:rPr lang="it-IT" sz="3100" dirty="0"/>
              <a:t> ⊕ </a:t>
            </a:r>
            <a:r>
              <a:rPr lang="it-IT" sz="3100" dirty="0" err="1"/>
              <a:t>q</a:t>
            </a:r>
            <a:endParaRPr lang="it-IT" sz="3100" dirty="0"/>
          </a:p>
          <a:p>
            <a:pPr marL="3657600" lvl="8" indent="0">
              <a:buNone/>
            </a:pPr>
            <a:r>
              <a:rPr lang="it-IT" sz="3100" dirty="0"/>
              <a:t>				¬</a:t>
            </a:r>
            <a:r>
              <a:rPr lang="it-IT" sz="3100" dirty="0" err="1"/>
              <a:t>q</a:t>
            </a:r>
            <a:endParaRPr lang="it-IT" sz="3100" dirty="0"/>
          </a:p>
          <a:p>
            <a:pPr marL="0" indent="0" algn="ctr">
              <a:buNone/>
            </a:pPr>
            <a:r>
              <a:rPr lang="it-IT" dirty="0"/>
              <a:t>							</a:t>
            </a:r>
            <a:r>
              <a:rPr lang="it-IT" sz="3100" dirty="0"/>
              <a:t> .∙. </a:t>
            </a:r>
            <a:r>
              <a:rPr lang="it-IT" sz="3100" dirty="0" err="1"/>
              <a:t>p</a:t>
            </a:r>
            <a:endParaRPr lang="it-IT" sz="3100" dirty="0"/>
          </a:p>
          <a:p>
            <a:r>
              <a:rPr lang="it-IT" dirty="0"/>
              <a:t>Secondo ciclo: schema MP </a:t>
            </a:r>
          </a:p>
          <a:p>
            <a:pPr marL="0" indent="0" algn="ctr">
              <a:buNone/>
            </a:pPr>
            <a:r>
              <a:rPr lang="it-IT" dirty="0"/>
              <a:t>							</a:t>
            </a:r>
            <a:r>
              <a:rPr lang="it-IT" dirty="0" err="1"/>
              <a:t>p</a:t>
            </a:r>
            <a:r>
              <a:rPr lang="it-IT" dirty="0"/>
              <a:t> → </a:t>
            </a:r>
            <a:r>
              <a:rPr lang="it-IT" dirty="0" err="1"/>
              <a:t>r</a:t>
            </a:r>
            <a:endParaRPr lang="it-IT" dirty="0"/>
          </a:p>
          <a:p>
            <a:pPr marL="0" indent="0" algn="ctr">
              <a:buNone/>
            </a:pPr>
            <a:r>
              <a:rPr lang="it-IT" dirty="0"/>
              <a:t>						</a:t>
            </a:r>
            <a:r>
              <a:rPr lang="it-IT" dirty="0" err="1"/>
              <a:t>p</a:t>
            </a:r>
            <a:endParaRPr lang="it-IT" dirty="0"/>
          </a:p>
          <a:p>
            <a:pPr marL="0" indent="0" algn="ctr">
              <a:buNone/>
            </a:pPr>
            <a:r>
              <a:rPr lang="it-IT" dirty="0"/>
              <a:t>						.∙. </a:t>
            </a:r>
            <a:r>
              <a:rPr lang="it-IT" dirty="0" err="1"/>
              <a:t>r</a:t>
            </a:r>
            <a:endParaRPr lang="it-IT" dirty="0"/>
          </a:p>
          <a:p>
            <a:pPr marL="0" indent="0" algn="r">
              <a:buNone/>
            </a:pPr>
            <a:endParaRPr lang="it-IT" dirty="0"/>
          </a:p>
          <a:p>
            <a:r>
              <a:rPr lang="it-IT" dirty="0"/>
              <a:t>A questo punto la </a:t>
            </a:r>
            <a:r>
              <a:rPr lang="it-IT" i="1" dirty="0"/>
              <a:t>routine</a:t>
            </a:r>
            <a:r>
              <a:rPr lang="it-IT" dirty="0"/>
              <a:t> si interrompe.</a:t>
            </a:r>
          </a:p>
          <a:p>
            <a:r>
              <a:rPr lang="it-IT" dirty="0"/>
              <a:t>Poi si riveste la conclusione («</a:t>
            </a:r>
            <a:r>
              <a:rPr lang="it-IT" dirty="0" err="1"/>
              <a:t>r</a:t>
            </a:r>
            <a:r>
              <a:rPr lang="it-IT" dirty="0"/>
              <a:t>») del suo contenuto originale:</a:t>
            </a:r>
          </a:p>
          <a:p>
            <a:pPr marL="0" indent="0">
              <a:buNone/>
            </a:pPr>
            <a:r>
              <a:rPr lang="it-IT" dirty="0"/>
              <a:t>“La macchina di Beppe è facile da guidare”.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255" y="2303312"/>
            <a:ext cx="1019175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771" y="3760695"/>
            <a:ext cx="942975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971" y="2995848"/>
            <a:ext cx="845714" cy="22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4396" y="4343823"/>
            <a:ext cx="845714" cy="22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6996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62287" y="499397"/>
            <a:ext cx="4447066" cy="1640180"/>
          </a:xfrm>
        </p:spPr>
        <p:txBody>
          <a:bodyPr anchor="b">
            <a:normAutofit/>
          </a:bodyPr>
          <a:lstStyle/>
          <a:p>
            <a:r>
              <a:rPr lang="it-IT" sz="3500" i="1"/>
              <a:t>Routine</a:t>
            </a:r>
            <a:r>
              <a:rPr lang="it-IT" sz="3500"/>
              <a:t> di ragionamento indiretta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62287" y="2423821"/>
            <a:ext cx="4447067" cy="3519780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it-IT" sz="1400" dirty="0"/>
              <a:t>Gli schemi indiretti includono strategie </a:t>
            </a:r>
            <a:r>
              <a:rPr lang="it-IT" sz="1400" b="1" dirty="0" err="1"/>
              <a:t>supposizionali</a:t>
            </a:r>
            <a:r>
              <a:rPr lang="it-IT" sz="1400" dirty="0"/>
              <a:t>. Per esempio:</a:t>
            </a:r>
          </a:p>
          <a:p>
            <a:pPr>
              <a:lnSpc>
                <a:spcPct val="90000"/>
              </a:lnSpc>
            </a:pPr>
            <a:r>
              <a:rPr lang="it-IT" sz="1400" dirty="0"/>
              <a:t>l’introduzione del condizionale: </a:t>
            </a:r>
          </a:p>
          <a:p>
            <a:pPr lvl="1">
              <a:lnSpc>
                <a:spcPct val="90000"/>
              </a:lnSpc>
            </a:pPr>
            <a:r>
              <a:rPr lang="it-IT" sz="1400" dirty="0"/>
              <a:t>Supponi A; se ne segue B, concludi A</a:t>
            </a:r>
            <a:r>
              <a:rPr lang="it-IT" sz="1400" dirty="0">
                <a:sym typeface="Wingdings"/>
              </a:rPr>
              <a:t> B</a:t>
            </a:r>
          </a:p>
          <a:p>
            <a:pPr>
              <a:lnSpc>
                <a:spcPct val="90000"/>
              </a:lnSpc>
            </a:pPr>
            <a:r>
              <a:rPr lang="it-IT" sz="1400" dirty="0"/>
              <a:t>la </a:t>
            </a:r>
            <a:r>
              <a:rPr lang="it-IT" sz="1400" i="1" dirty="0"/>
              <a:t>riduzione all’assurdo</a:t>
            </a:r>
            <a:r>
              <a:rPr lang="it-IT" sz="1400" dirty="0"/>
              <a:t>: </a:t>
            </a:r>
          </a:p>
          <a:p>
            <a:pPr lvl="1">
              <a:lnSpc>
                <a:spcPct val="90000"/>
              </a:lnSpc>
            </a:pPr>
            <a:r>
              <a:rPr lang="it-IT" sz="1400" dirty="0"/>
              <a:t>Supponi A; se ne segue (B </a:t>
            </a:r>
            <a:r>
              <a:rPr lang="it-IT" sz="1400" dirty="0">
                <a:latin typeface="ＭＳ ゴシック"/>
                <a:ea typeface="ＭＳ ゴシック"/>
                <a:cs typeface="ＭＳ ゴシック"/>
              </a:rPr>
              <a:t>∧</a:t>
            </a:r>
            <a:r>
              <a:rPr lang="it-IT" sz="1400" dirty="0"/>
              <a:t> ¬B), concludi ¬A</a:t>
            </a:r>
          </a:p>
          <a:p>
            <a:pPr marL="0" indent="0">
              <a:lnSpc>
                <a:spcPct val="90000"/>
              </a:lnSpc>
              <a:buNone/>
            </a:pPr>
            <a:endParaRPr lang="it-IT" sz="1400" dirty="0"/>
          </a:p>
          <a:p>
            <a:pPr marL="0" indent="0">
              <a:lnSpc>
                <a:spcPct val="90000"/>
              </a:lnSpc>
              <a:buNone/>
            </a:pPr>
            <a:endParaRPr lang="it-IT" sz="1400" dirty="0"/>
          </a:p>
          <a:p>
            <a:pPr marL="0" indent="0">
              <a:lnSpc>
                <a:spcPct val="90000"/>
              </a:lnSpc>
              <a:buNone/>
            </a:pPr>
            <a:endParaRPr lang="it-IT" sz="1400" dirty="0"/>
          </a:p>
          <a:p>
            <a:pPr lvl="1">
              <a:lnSpc>
                <a:spcPct val="90000"/>
              </a:lnSpc>
            </a:pPr>
            <a:endParaRPr lang="it-IT" sz="1400" dirty="0"/>
          </a:p>
          <a:p>
            <a:pPr lvl="1">
              <a:lnSpc>
                <a:spcPct val="90000"/>
              </a:lnSpc>
            </a:pPr>
            <a:r>
              <a:rPr lang="it-IT" sz="1400" dirty="0"/>
              <a:t>La </a:t>
            </a:r>
            <a:r>
              <a:rPr lang="it-IT" sz="1400" i="1" dirty="0"/>
              <a:t>routine </a:t>
            </a:r>
            <a:r>
              <a:rPr lang="it-IT" sz="1400" dirty="0"/>
              <a:t>indiretta </a:t>
            </a:r>
            <a:r>
              <a:rPr lang="it-IT" sz="1400" b="1" i="1" dirty="0"/>
              <a:t>non è automatica</a:t>
            </a:r>
            <a:r>
              <a:rPr lang="it-IT" sz="1400" i="1" dirty="0"/>
              <a:t>: la sua attivazione richiede una decisione consapevole e il coinvolgimento di risorse </a:t>
            </a:r>
            <a:r>
              <a:rPr lang="it-IT" sz="1400" i="1" dirty="0" err="1"/>
              <a:t>attentive</a:t>
            </a:r>
            <a:r>
              <a:rPr lang="it-IT" sz="1400" i="1" dirty="0"/>
              <a:t>.</a:t>
            </a:r>
          </a:p>
          <a:p>
            <a:pPr lvl="1">
              <a:lnSpc>
                <a:spcPct val="90000"/>
              </a:lnSpc>
            </a:pPr>
            <a:r>
              <a:rPr lang="it-IT" sz="1400" i="1" dirty="0"/>
              <a:t>Gli schemi indiretti sono </a:t>
            </a:r>
            <a:r>
              <a:rPr lang="it-IT" sz="1400" b="1" i="1" dirty="0"/>
              <a:t>appresi</a:t>
            </a:r>
            <a:r>
              <a:rPr lang="it-IT" sz="1400" i="1" dirty="0"/>
              <a:t>.</a:t>
            </a:r>
            <a:endParaRPr lang="it-IT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09129" y="1786778"/>
            <a:ext cx="2823882" cy="317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7" name="Rectangle 2056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9143998" cy="46177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5" y="6406115"/>
            <a:ext cx="3057523" cy="464399"/>
          </a:xfrm>
          <a:prstGeom prst="rect">
            <a:avLst/>
          </a:prstGeom>
          <a:gradFill>
            <a:gsLst>
              <a:gs pos="19000">
                <a:srgbClr val="000000">
                  <a:alpha val="46000"/>
                </a:srgbClr>
              </a:gs>
              <a:gs pos="99000">
                <a:schemeClr val="accent1"/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62287" y="499397"/>
            <a:ext cx="4447066" cy="1640180"/>
          </a:xfrm>
        </p:spPr>
        <p:txBody>
          <a:bodyPr anchor="b">
            <a:normAutofit/>
          </a:bodyPr>
          <a:lstStyle/>
          <a:p>
            <a:r>
              <a:rPr lang="it-IT" sz="3500"/>
              <a:t>Esempio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62287" y="2423821"/>
            <a:ext cx="4447067" cy="3519780"/>
          </a:xfrm>
        </p:spPr>
        <p:txBody>
          <a:bodyPr>
            <a:normAutofit/>
          </a:bodyPr>
          <a:lstStyle/>
          <a:p>
            <a:r>
              <a:rPr lang="it-IT" sz="1700" dirty="0"/>
              <a:t>1. “La macchina di Beppe ha il servosterzo o è a trazione integrale, ma non entrambe le cose.”</a:t>
            </a:r>
          </a:p>
          <a:p>
            <a:r>
              <a:rPr lang="it-IT" sz="1700" dirty="0"/>
              <a:t>2. “Se la macchina di Beppe ha il servosterzo allora è facile da guidare.”</a:t>
            </a:r>
          </a:p>
        </p:txBody>
      </p:sp>
      <p:pic>
        <p:nvPicPr>
          <p:cNvPr id="7" name="Graphic 6" descr="Automobile">
            <a:extLst>
              <a:ext uri="{FF2B5EF4-FFF2-40B4-BE49-F238E27FC236}">
                <a16:creationId xmlns:a16="http://schemas.microsoft.com/office/drawing/2014/main" id="{077B717F-9740-28D2-EA61-3A87994B36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09129" y="1963271"/>
            <a:ext cx="2823882" cy="282388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1707E60-CEC9-4661-AA82-69242EB4B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9143998" cy="46177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035CD8-AE30-4146-96F2-036B0CE5E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5" y="6406115"/>
            <a:ext cx="3057523" cy="464399"/>
          </a:xfrm>
          <a:prstGeom prst="rect">
            <a:avLst/>
          </a:prstGeom>
          <a:gradFill>
            <a:gsLst>
              <a:gs pos="19000">
                <a:srgbClr val="000000">
                  <a:alpha val="46000"/>
                </a:srgbClr>
              </a:gs>
              <a:gs pos="99000">
                <a:schemeClr val="accent1"/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Estrazione struttura logica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01055A6B-3336-E3CE-D134-440145B240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521774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 i="1">
                <a:solidFill>
                  <a:srgbClr val="FFFFFF"/>
                </a:solidFill>
              </a:rPr>
              <a:t>Routine </a:t>
            </a:r>
            <a:r>
              <a:rPr lang="it-IT" sz="3500">
                <a:solidFill>
                  <a:srgbClr val="FFFFFF"/>
                </a:solidFill>
              </a:rPr>
              <a:t>indiretta: esempio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872EFC01-8F53-55E1-8880-125D8D0543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7804614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Routine diretta: evidenze empiriche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E39816B9-6697-F7EE-485E-68CD14A000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5586635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Routine indiretta: evidenze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DE728A46-76E3-0F29-F5A9-ACF888C5E1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620279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5364" y="111799"/>
            <a:ext cx="8755694" cy="1143000"/>
          </a:xfrm>
        </p:spPr>
        <p:txBody>
          <a:bodyPr>
            <a:normAutofit fontScale="90000"/>
          </a:bodyPr>
          <a:lstStyle/>
          <a:p>
            <a:r>
              <a:rPr lang="it-IT" dirty="0"/>
              <a:t>Spiegazione della differenza tra MP e MT secondo la teoria della logica mentale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5364" y="1778696"/>
            <a:ext cx="8755694" cy="4935256"/>
          </a:xfrm>
        </p:spPr>
        <p:txBody>
          <a:bodyPr>
            <a:normAutofit/>
          </a:bodyPr>
          <a:lstStyle/>
          <a:p>
            <a:r>
              <a:rPr lang="it-IT" sz="2300" dirty="0"/>
              <a:t>Il MP richiede un solo schema diretto (peraltro il più disponibile degli schemi diretti).</a:t>
            </a:r>
          </a:p>
          <a:p>
            <a:r>
              <a:rPr lang="it-IT" sz="2300" dirty="0"/>
              <a:t>Il MT richiede la </a:t>
            </a:r>
            <a:r>
              <a:rPr lang="it-IT" sz="2300" i="1" dirty="0"/>
              <a:t>routine</a:t>
            </a:r>
            <a:r>
              <a:rPr lang="it-IT" sz="2300" dirty="0"/>
              <a:t> indiretta, basata sullo schema </a:t>
            </a:r>
            <a:r>
              <a:rPr lang="it-IT" sz="2300" dirty="0" err="1"/>
              <a:t>supposizionale</a:t>
            </a:r>
            <a:r>
              <a:rPr lang="it-IT" sz="2300" dirty="0"/>
              <a:t> della </a:t>
            </a:r>
            <a:r>
              <a:rPr lang="it-IT" sz="2300" i="1" dirty="0"/>
              <a:t>reductio ad absurdum </a:t>
            </a:r>
            <a:r>
              <a:rPr lang="it-IT" sz="2300" dirty="0"/>
              <a:t>(RA), più schemi diretti.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65" y="4933686"/>
            <a:ext cx="981075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169" y="4990836"/>
            <a:ext cx="1019175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591" y="4838436"/>
            <a:ext cx="1057275" cy="110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949351" y="3995801"/>
            <a:ext cx="545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MP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3484861" y="3995801"/>
            <a:ext cx="545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MT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6277643" y="3995801"/>
            <a:ext cx="545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RA</a:t>
            </a:r>
          </a:p>
        </p:txBody>
      </p:sp>
      <p:cxnSp>
        <p:nvCxnSpPr>
          <p:cNvPr id="6" name="Connettore 2 5"/>
          <p:cNvCxnSpPr/>
          <p:nvPr/>
        </p:nvCxnSpPr>
        <p:spPr>
          <a:xfrm flipH="1">
            <a:off x="1197245" y="4390185"/>
            <a:ext cx="1" cy="362657"/>
          </a:xfrm>
          <a:prstGeom prst="straightConnector1">
            <a:avLst/>
          </a:prstGeom>
          <a:ln w="38100" cmpd="sng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 flipH="1">
            <a:off x="3732754" y="4381348"/>
            <a:ext cx="1" cy="362657"/>
          </a:xfrm>
          <a:prstGeom prst="straightConnector1">
            <a:avLst/>
          </a:prstGeom>
          <a:ln w="38100" cmpd="sng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/>
          <p:nvPr/>
        </p:nvCxnSpPr>
        <p:spPr>
          <a:xfrm flipH="1">
            <a:off x="6525537" y="4381349"/>
            <a:ext cx="1" cy="362657"/>
          </a:xfrm>
          <a:prstGeom prst="straightConnector1">
            <a:avLst/>
          </a:prstGeom>
          <a:ln w="38100" cmpd="sng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55255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Esempio MT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A0889F1C-5381-4E67-895E-45994DEC9E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1311157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3C80EF4-5C57-4BC0-397D-EFE37B85B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 dirty="0" err="1">
                <a:solidFill>
                  <a:srgbClr val="FFFFFF"/>
                </a:solidFill>
              </a:rPr>
              <a:t>Spiegazione</a:t>
            </a:r>
            <a:r>
              <a:rPr lang="en-GB" sz="3500" dirty="0">
                <a:solidFill>
                  <a:srgbClr val="FFFFFF"/>
                </a:solidFill>
              </a:rPr>
              <a:t> </a:t>
            </a:r>
            <a:r>
              <a:rPr lang="en-GB" sz="3500" dirty="0" err="1">
                <a:solidFill>
                  <a:srgbClr val="FFFFFF"/>
                </a:solidFill>
              </a:rPr>
              <a:t>semantica</a:t>
            </a:r>
            <a:r>
              <a:rPr lang="en-GB" sz="3500" dirty="0">
                <a:solidFill>
                  <a:srgbClr val="FFFFFF"/>
                </a:solidFill>
              </a:rPr>
              <a:t> (TMM)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88D7AFC0-5614-D7DC-BA5D-4CCBEE4D8A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3176054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381265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E06F60A-6777-CCB7-6AE9-CD8002F22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Modelli completamente espliciti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7BDA3875-8ADF-1D93-9303-0082B6A193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5773062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96533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DAAF0973-2774-99BC-5A61-D1196701AD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Dai modelli espliciti al modello mentale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D92AD8C6-0A7C-6930-A858-732F1525AF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654872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37246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3CFFA72-DBD5-09F5-7732-E0878F37E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Integrazione e cancellazione di modelli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CF08B5A1-EC3F-B221-4AF4-9AADDBA1F9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1988903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7680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ABC7714-CE71-CBF5-4E8E-FD6DB5804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Estrazione della conclusion iniziale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33AAAEE4-AD46-2DFF-0A8B-0BDC0D36E4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8371227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838181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EB0CDE0-2F68-9E01-0CE0-4A9EC9136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Reiterazione: costruire nuovi modelli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1533FF5A-FAE8-C2AF-D2AF-EB8221C057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9490656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833893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50F225-3E33-71D5-55E1-670CC15B3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Esempio: MT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5188579-E6C2-4F86-DF0F-353DF0C47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 dirty="0" err="1"/>
              <a:t>Premessa</a:t>
            </a:r>
            <a:r>
              <a:rPr lang="en-GB" sz="1400" dirty="0"/>
              <a:t> 1: p → q</a:t>
            </a:r>
          </a:p>
          <a:p>
            <a:pPr>
              <a:lnSpc>
                <a:spcPct val="90000"/>
              </a:lnSpc>
            </a:pPr>
            <a:r>
              <a:rPr lang="en-GB" sz="1400" dirty="0" err="1"/>
              <a:t>Premessa</a:t>
            </a:r>
            <a:r>
              <a:rPr lang="en-GB" sz="1400" dirty="0"/>
              <a:t> 2: ¬q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a. </a:t>
            </a:r>
            <a:r>
              <a:rPr lang="en-GB" sz="1400" dirty="0" err="1"/>
              <a:t>Modello</a:t>
            </a:r>
            <a:r>
              <a:rPr lang="en-GB" sz="1400" dirty="0"/>
              <a:t> </a:t>
            </a:r>
            <a:r>
              <a:rPr lang="en-GB" sz="1400" dirty="0" err="1"/>
              <a:t>iniziale</a:t>
            </a:r>
            <a:r>
              <a:rPr lang="en-GB" sz="1400" dirty="0"/>
              <a:t> </a:t>
            </a:r>
            <a:r>
              <a:rPr lang="en-GB" sz="1400" dirty="0" err="1"/>
              <a:t>della</a:t>
            </a:r>
            <a:r>
              <a:rPr lang="en-GB" sz="1400" dirty="0"/>
              <a:t> </a:t>
            </a:r>
            <a:r>
              <a:rPr lang="en-GB" sz="1400" dirty="0" err="1"/>
              <a:t>premessa</a:t>
            </a:r>
            <a:r>
              <a:rPr lang="en-GB" sz="1400" dirty="0"/>
              <a:t> 1: {p q, …}.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b. </a:t>
            </a:r>
            <a:r>
              <a:rPr lang="en-GB" sz="1400" dirty="0" err="1"/>
              <a:t>Integrazione</a:t>
            </a:r>
            <a:r>
              <a:rPr lang="en-GB" sz="1400" dirty="0"/>
              <a:t> </a:t>
            </a:r>
            <a:r>
              <a:rPr lang="en-GB" sz="1400" dirty="0" err="1"/>
              <a:t>della</a:t>
            </a:r>
            <a:r>
              <a:rPr lang="en-GB" sz="1400" dirty="0"/>
              <a:t> </a:t>
            </a:r>
            <a:r>
              <a:rPr lang="en-GB" sz="1400" dirty="0" err="1"/>
              <a:t>seconda</a:t>
            </a:r>
            <a:r>
              <a:rPr lang="en-GB" sz="1400" dirty="0"/>
              <a:t> </a:t>
            </a:r>
            <a:r>
              <a:rPr lang="en-GB" sz="1400" dirty="0" err="1"/>
              <a:t>premessa</a:t>
            </a:r>
            <a:r>
              <a:rPr lang="en-GB" sz="1400" dirty="0"/>
              <a:t>: il </a:t>
            </a:r>
            <a:r>
              <a:rPr lang="en-GB" sz="1400" dirty="0" err="1"/>
              <a:t>risultato</a:t>
            </a:r>
            <a:r>
              <a:rPr lang="en-GB" sz="1400" dirty="0"/>
              <a:t> </a:t>
            </a:r>
            <a:r>
              <a:rPr lang="en-GB" sz="1400" dirty="0" err="1"/>
              <a:t>è</a:t>
            </a:r>
            <a:r>
              <a:rPr lang="en-GB" sz="1400" dirty="0"/>
              <a:t> {…}. La </a:t>
            </a:r>
            <a:r>
              <a:rPr lang="en-GB" sz="1400" dirty="0" err="1"/>
              <a:t>seconda</a:t>
            </a:r>
            <a:r>
              <a:rPr lang="en-GB" sz="1400" dirty="0"/>
              <a:t> </a:t>
            </a:r>
            <a:r>
              <a:rPr lang="en-GB" sz="1400" dirty="0" err="1"/>
              <a:t>premessa</a:t>
            </a:r>
            <a:r>
              <a:rPr lang="en-GB" sz="1400" dirty="0"/>
              <a:t> </a:t>
            </a:r>
            <a:r>
              <a:rPr lang="en-GB" sz="1400" dirty="0" err="1"/>
              <a:t>è</a:t>
            </a:r>
            <a:r>
              <a:rPr lang="en-GB" sz="1400" dirty="0"/>
              <a:t> </a:t>
            </a:r>
            <a:r>
              <a:rPr lang="en-GB" sz="1400" dirty="0" err="1"/>
              <a:t>incompatibile</a:t>
            </a:r>
            <a:r>
              <a:rPr lang="en-GB" sz="1400" dirty="0"/>
              <a:t> con </a:t>
            </a:r>
            <a:r>
              <a:rPr lang="en-GB" sz="1400" dirty="0" err="1"/>
              <a:t>l’unico</a:t>
            </a:r>
            <a:r>
              <a:rPr lang="en-GB" sz="1400" dirty="0"/>
              <a:t> </a:t>
            </a:r>
            <a:r>
              <a:rPr lang="en-GB" sz="1400" dirty="0" err="1"/>
              <a:t>modello</a:t>
            </a:r>
            <a:r>
              <a:rPr lang="en-GB" sz="1400" dirty="0"/>
              <a:t> </a:t>
            </a:r>
            <a:r>
              <a:rPr lang="en-GB" sz="1400" dirty="0" err="1"/>
              <a:t>esplicito</a:t>
            </a:r>
            <a:r>
              <a:rPr lang="en-GB" sz="1400" dirty="0"/>
              <a:t> </a:t>
            </a:r>
            <a:r>
              <a:rPr lang="en-GB" sz="1400" dirty="0" err="1"/>
              <a:t>della</a:t>
            </a:r>
            <a:r>
              <a:rPr lang="en-GB" sz="1400" dirty="0"/>
              <a:t> prima, e lo </a:t>
            </a:r>
            <a:r>
              <a:rPr lang="en-GB" sz="1400" dirty="0" err="1"/>
              <a:t>cancella</a:t>
            </a:r>
            <a:r>
              <a:rPr lang="en-GB" sz="1400" dirty="0"/>
              <a:t>. 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La </a:t>
            </a:r>
            <a:r>
              <a:rPr lang="en-GB" sz="1400" dirty="0" err="1"/>
              <a:t>conclusione</a:t>
            </a:r>
            <a:r>
              <a:rPr lang="en-GB" sz="1400" dirty="0"/>
              <a:t> </a:t>
            </a:r>
            <a:r>
              <a:rPr lang="en-GB" sz="1400" dirty="0" err="1"/>
              <a:t>suggerita</a:t>
            </a:r>
            <a:r>
              <a:rPr lang="en-GB" sz="1400" dirty="0"/>
              <a:t> </a:t>
            </a:r>
            <a:r>
              <a:rPr lang="en-GB" sz="1400" dirty="0" err="1"/>
              <a:t>è</a:t>
            </a:r>
            <a:r>
              <a:rPr lang="en-GB" sz="1400" dirty="0"/>
              <a:t> “</a:t>
            </a:r>
            <a:r>
              <a:rPr lang="en-GB" sz="1400" dirty="0" err="1"/>
              <a:t>nulla</a:t>
            </a:r>
            <a:r>
              <a:rPr lang="en-GB" sz="1400" dirty="0"/>
              <a:t> segue”: </a:t>
            </a:r>
            <a:r>
              <a:rPr lang="en-GB" sz="1400" dirty="0" err="1"/>
              <a:t>che</a:t>
            </a:r>
            <a:r>
              <a:rPr lang="en-GB" sz="1400" dirty="0"/>
              <a:t> </a:t>
            </a:r>
            <a:r>
              <a:rPr lang="en-GB" sz="1400" dirty="0" err="1"/>
              <a:t>è</a:t>
            </a:r>
            <a:r>
              <a:rPr lang="en-GB" sz="1400" dirty="0"/>
              <a:t> </a:t>
            </a:r>
            <a:r>
              <a:rPr lang="en-GB" sz="1400" dirty="0" err="1"/>
              <a:t>l’errore</a:t>
            </a:r>
            <a:r>
              <a:rPr lang="en-GB" sz="1400" dirty="0"/>
              <a:t> </a:t>
            </a:r>
            <a:r>
              <a:rPr lang="en-GB" sz="1400" dirty="0" err="1"/>
              <a:t>più</a:t>
            </a:r>
            <a:r>
              <a:rPr lang="en-GB" sz="1400" dirty="0"/>
              <a:t> </a:t>
            </a:r>
            <a:r>
              <a:rPr lang="en-GB" sz="1400" dirty="0" err="1"/>
              <a:t>frequente</a:t>
            </a:r>
            <a:r>
              <a:rPr lang="en-GB" sz="1400" dirty="0"/>
              <a:t> </a:t>
            </a:r>
            <a:r>
              <a:rPr lang="en-GB" sz="1400" dirty="0" err="1"/>
              <a:t>nei</a:t>
            </a:r>
            <a:r>
              <a:rPr lang="en-GB" sz="1400" dirty="0"/>
              <a:t> </a:t>
            </a:r>
            <a:r>
              <a:rPr lang="en-GB" sz="1400" dirty="0" err="1"/>
              <a:t>casi</a:t>
            </a:r>
            <a:r>
              <a:rPr lang="en-GB" sz="1400" dirty="0"/>
              <a:t> in cui un </a:t>
            </a:r>
            <a:r>
              <a:rPr lang="en-GB" sz="1400" dirty="0" err="1"/>
              <a:t>individuo</a:t>
            </a:r>
            <a:r>
              <a:rPr lang="en-GB" sz="1400" dirty="0"/>
              <a:t> non </a:t>
            </a:r>
            <a:r>
              <a:rPr lang="en-GB" sz="1400" dirty="0" err="1"/>
              <a:t>accetti</a:t>
            </a:r>
            <a:r>
              <a:rPr lang="en-GB" sz="1400" dirty="0"/>
              <a:t> o non </a:t>
            </a:r>
            <a:r>
              <a:rPr lang="en-GB" sz="1400" dirty="0" err="1"/>
              <a:t>produca</a:t>
            </a:r>
            <a:r>
              <a:rPr lang="en-GB" sz="1400" dirty="0"/>
              <a:t> </a:t>
            </a:r>
            <a:r>
              <a:rPr lang="en-GB" sz="1400" dirty="0" err="1"/>
              <a:t>un’inferenza</a:t>
            </a:r>
            <a:r>
              <a:rPr lang="en-GB" sz="1400" dirty="0"/>
              <a:t> MT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qui termina la </a:t>
            </a:r>
            <a:r>
              <a:rPr lang="en-GB" sz="1400" dirty="0" err="1"/>
              <a:t>parte</a:t>
            </a:r>
            <a:r>
              <a:rPr lang="en-GB" sz="1400" dirty="0"/>
              <a:t> </a:t>
            </a:r>
            <a:r>
              <a:rPr lang="en-GB" sz="1400" dirty="0" err="1"/>
              <a:t>intuitiva</a:t>
            </a:r>
            <a:r>
              <a:rPr lang="en-GB" sz="1400" dirty="0"/>
              <a:t>, </a:t>
            </a:r>
            <a:r>
              <a:rPr lang="en-GB" sz="1400" dirty="0" err="1"/>
              <a:t>automatica</a:t>
            </a:r>
            <a:r>
              <a:rPr lang="en-GB" sz="1400" dirty="0"/>
              <a:t> e </a:t>
            </a:r>
            <a:r>
              <a:rPr lang="en-GB" sz="1400" dirty="0" err="1"/>
              <a:t>spontanea</a:t>
            </a:r>
            <a:r>
              <a:rPr lang="en-GB" sz="1400" dirty="0"/>
              <a:t>, del </a:t>
            </a:r>
            <a:r>
              <a:rPr lang="en-GB" sz="1400" dirty="0" err="1"/>
              <a:t>ragionamento</a:t>
            </a:r>
            <a:endParaRPr lang="en-GB" sz="1400" dirty="0"/>
          </a:p>
          <a:p>
            <a:pPr>
              <a:lnSpc>
                <a:spcPct val="90000"/>
              </a:lnSpc>
            </a:pPr>
            <a:r>
              <a:rPr lang="en-GB" sz="1400" dirty="0"/>
              <a:t>se </a:t>
            </a:r>
            <a:r>
              <a:rPr lang="en-GB" sz="1400" dirty="0" err="1"/>
              <a:t>si</a:t>
            </a:r>
            <a:r>
              <a:rPr lang="en-GB" sz="1400" dirty="0"/>
              <a:t> </a:t>
            </a:r>
            <a:r>
              <a:rPr lang="en-GB" sz="1400" dirty="0" err="1"/>
              <a:t>procede</a:t>
            </a:r>
            <a:r>
              <a:rPr lang="en-GB" sz="1400" dirty="0"/>
              <a:t> </a:t>
            </a:r>
            <a:r>
              <a:rPr lang="en-GB" sz="1400" dirty="0" err="1"/>
              <a:t>alla</a:t>
            </a:r>
            <a:r>
              <a:rPr lang="en-GB" sz="1400" dirty="0"/>
              <a:t> </a:t>
            </a:r>
            <a:r>
              <a:rPr lang="en-GB" sz="1400" dirty="0" err="1"/>
              <a:t>parte</a:t>
            </a:r>
            <a:r>
              <a:rPr lang="en-GB" sz="1400" dirty="0"/>
              <a:t> </a:t>
            </a:r>
            <a:r>
              <a:rPr lang="en-GB" sz="1400" dirty="0" err="1"/>
              <a:t>analitica</a:t>
            </a:r>
            <a:r>
              <a:rPr lang="en-GB" sz="1400" dirty="0"/>
              <a:t> (</a:t>
            </a:r>
            <a:r>
              <a:rPr lang="en-GB" sz="1400" dirty="0" err="1"/>
              <a:t>coinvolgimento</a:t>
            </a:r>
            <a:r>
              <a:rPr lang="en-GB" sz="1400" dirty="0"/>
              <a:t> </a:t>
            </a:r>
            <a:r>
              <a:rPr lang="en-GB" sz="1400" dirty="0" err="1"/>
              <a:t>dell’attenzione</a:t>
            </a:r>
            <a:r>
              <a:rPr lang="en-GB" sz="1400" dirty="0"/>
              <a:t>):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c. </a:t>
            </a:r>
            <a:r>
              <a:rPr lang="en-GB" sz="1400" dirty="0" err="1"/>
              <a:t>Fase</a:t>
            </a:r>
            <a:r>
              <a:rPr lang="en-GB" sz="1400" dirty="0"/>
              <a:t> di </a:t>
            </a:r>
            <a:r>
              <a:rPr lang="en-GB" sz="1400" dirty="0" err="1"/>
              <a:t>esplicitazione</a:t>
            </a:r>
            <a:r>
              <a:rPr lang="en-GB" sz="1400" dirty="0"/>
              <a:t> </a:t>
            </a:r>
            <a:r>
              <a:rPr lang="en-GB" sz="1400" dirty="0" err="1"/>
              <a:t>dei</a:t>
            </a:r>
            <a:r>
              <a:rPr lang="en-GB" sz="1400" dirty="0"/>
              <a:t> </a:t>
            </a:r>
            <a:r>
              <a:rPr lang="en-GB" sz="1400" dirty="0" err="1"/>
              <a:t>modelli</a:t>
            </a:r>
            <a:r>
              <a:rPr lang="en-GB" sz="1400" dirty="0"/>
              <a:t> </a:t>
            </a:r>
            <a:r>
              <a:rPr lang="en-GB" sz="1400" dirty="0" err="1"/>
              <a:t>impliciti</a:t>
            </a:r>
            <a:r>
              <a:rPr lang="en-GB" sz="1400" dirty="0"/>
              <a:t>: </a:t>
            </a:r>
            <a:r>
              <a:rPr lang="en-GB" sz="1400" dirty="0" err="1"/>
              <a:t>l’individuo</a:t>
            </a:r>
            <a:r>
              <a:rPr lang="en-GB" sz="1400" dirty="0"/>
              <a:t> </a:t>
            </a:r>
            <a:r>
              <a:rPr lang="en-GB" sz="1400" dirty="0" err="1"/>
              <a:t>può</a:t>
            </a:r>
            <a:r>
              <a:rPr lang="en-GB" sz="1400" dirty="0"/>
              <a:t> </a:t>
            </a:r>
            <a:r>
              <a:rPr lang="en-GB" sz="1400" dirty="0" err="1"/>
              <a:t>sondare</a:t>
            </a:r>
            <a:r>
              <a:rPr lang="en-GB" sz="1400" dirty="0"/>
              <a:t> la </a:t>
            </a:r>
            <a:r>
              <a:rPr lang="en-GB" sz="1400" dirty="0" err="1"/>
              <a:t>memoria</a:t>
            </a:r>
            <a:r>
              <a:rPr lang="en-GB" sz="1400" dirty="0"/>
              <a:t> </a:t>
            </a:r>
            <a:r>
              <a:rPr lang="en-GB" sz="1400" dirty="0" err="1"/>
              <a:t>semantica</a:t>
            </a:r>
            <a:r>
              <a:rPr lang="en-GB" sz="1400" dirty="0"/>
              <a:t> </a:t>
            </a:r>
            <a:r>
              <a:rPr lang="en-GB" sz="1400" dirty="0" err="1"/>
              <a:t>alla</a:t>
            </a:r>
            <a:r>
              <a:rPr lang="en-GB" sz="1400" dirty="0"/>
              <a:t> ricercar </a:t>
            </a:r>
            <a:r>
              <a:rPr lang="en-GB" sz="1400" dirty="0" err="1"/>
              <a:t>delle</a:t>
            </a:r>
            <a:r>
              <a:rPr lang="en-GB" sz="1400" dirty="0"/>
              <a:t> </a:t>
            </a:r>
            <a:r>
              <a:rPr lang="en-GB" sz="1400" dirty="0" err="1"/>
              <a:t>altre</a:t>
            </a:r>
            <a:r>
              <a:rPr lang="en-GB" sz="1400" dirty="0"/>
              <a:t> </a:t>
            </a:r>
            <a:r>
              <a:rPr lang="en-GB" sz="1400" dirty="0" err="1"/>
              <a:t>possibilità</a:t>
            </a:r>
            <a:r>
              <a:rPr lang="en-GB" sz="1400" dirty="0"/>
              <a:t> </a:t>
            </a:r>
            <a:r>
              <a:rPr lang="en-GB" sz="1400" dirty="0" err="1"/>
              <a:t>compatibili</a:t>
            </a:r>
            <a:r>
              <a:rPr lang="en-GB" sz="1400" dirty="0"/>
              <a:t> con la </a:t>
            </a:r>
            <a:r>
              <a:rPr lang="en-GB" sz="1400" dirty="0" err="1"/>
              <a:t>premessa</a:t>
            </a:r>
            <a:r>
              <a:rPr lang="en-GB" sz="1400" dirty="0"/>
              <a:t> 1.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Se le </a:t>
            </a:r>
            <a:r>
              <a:rPr lang="en-GB" sz="1400" dirty="0" err="1"/>
              <a:t>recupera</a:t>
            </a:r>
            <a:r>
              <a:rPr lang="en-GB" sz="1400" dirty="0"/>
              <a:t> </a:t>
            </a:r>
            <a:r>
              <a:rPr lang="en-GB" sz="1400" dirty="0" err="1"/>
              <a:t>tutte</a:t>
            </a:r>
            <a:r>
              <a:rPr lang="en-GB" sz="1400" dirty="0"/>
              <a:t>, </a:t>
            </a:r>
            <a:r>
              <a:rPr lang="en-GB" sz="1400" dirty="0" err="1"/>
              <a:t>i</a:t>
            </a:r>
            <a:r>
              <a:rPr lang="en-GB" sz="1400" dirty="0"/>
              <a:t> </a:t>
            </a:r>
            <a:r>
              <a:rPr lang="en-GB" sz="1400" dirty="0" err="1"/>
              <a:t>modelli</a:t>
            </a:r>
            <a:r>
              <a:rPr lang="en-GB" sz="1400" dirty="0"/>
              <a:t> </a:t>
            </a:r>
            <a:r>
              <a:rPr lang="en-GB" sz="1400" dirty="0" err="1"/>
              <a:t>della</a:t>
            </a:r>
            <a:r>
              <a:rPr lang="en-GB" sz="1400" dirty="0"/>
              <a:t> prima </a:t>
            </a:r>
            <a:r>
              <a:rPr lang="en-GB" sz="1400" dirty="0" err="1"/>
              <a:t>premessa</a:t>
            </a:r>
            <a:r>
              <a:rPr lang="en-GB" sz="1400" dirty="0"/>
              <a:t> </a:t>
            </a:r>
            <a:r>
              <a:rPr lang="en-GB" sz="1400" dirty="0" err="1"/>
              <a:t>saranno</a:t>
            </a:r>
            <a:r>
              <a:rPr lang="en-GB" sz="1400" dirty="0"/>
              <a:t>: {¬</a:t>
            </a:r>
            <a:r>
              <a:rPr lang="en-GB" sz="1400" dirty="0" err="1"/>
              <a:t>pq</a:t>
            </a:r>
            <a:r>
              <a:rPr lang="en-GB" sz="1400" dirty="0"/>
              <a:t>, ¬</a:t>
            </a:r>
            <a:r>
              <a:rPr lang="en-GB" sz="1400" dirty="0" err="1"/>
              <a:t>p¬q</a:t>
            </a:r>
            <a:r>
              <a:rPr lang="en-GB" sz="1400" dirty="0"/>
              <a:t>}</a:t>
            </a:r>
          </a:p>
          <a:p>
            <a:pPr>
              <a:lnSpc>
                <a:spcPct val="90000"/>
              </a:lnSpc>
            </a:pPr>
            <a:r>
              <a:rPr lang="en-GB" sz="1400" dirty="0" err="1"/>
              <a:t>L’integrazione</a:t>
            </a:r>
            <a:r>
              <a:rPr lang="en-GB" sz="1400" dirty="0"/>
              <a:t> </a:t>
            </a:r>
            <a:r>
              <a:rPr lang="en-GB" sz="1400" dirty="0" err="1"/>
              <a:t>della</a:t>
            </a:r>
            <a:r>
              <a:rPr lang="en-GB" sz="1400" dirty="0"/>
              <a:t> </a:t>
            </a:r>
            <a:r>
              <a:rPr lang="en-GB" sz="1400" dirty="0" err="1"/>
              <a:t>seconda</a:t>
            </a:r>
            <a:r>
              <a:rPr lang="en-GB" sz="1400" dirty="0"/>
              <a:t> </a:t>
            </a:r>
            <a:r>
              <a:rPr lang="en-GB" sz="1400" dirty="0" err="1"/>
              <a:t>premessa</a:t>
            </a:r>
            <a:r>
              <a:rPr lang="en-GB" sz="1400" dirty="0"/>
              <a:t> </a:t>
            </a:r>
            <a:r>
              <a:rPr lang="en-GB" sz="1400" dirty="0" err="1"/>
              <a:t>cancella</a:t>
            </a:r>
            <a:r>
              <a:rPr lang="en-GB" sz="1400" dirty="0"/>
              <a:t> il primo </a:t>
            </a:r>
            <a:r>
              <a:rPr lang="en-GB" sz="1400" dirty="0" err="1"/>
              <a:t>modello</a:t>
            </a:r>
            <a:r>
              <a:rPr lang="en-GB" sz="1400" dirty="0"/>
              <a:t>, e </a:t>
            </a:r>
            <a:r>
              <a:rPr lang="en-GB" sz="1400" dirty="0" err="1"/>
              <a:t>resta</a:t>
            </a:r>
            <a:r>
              <a:rPr lang="en-GB" sz="1400" dirty="0"/>
              <a:t> solo {¬</a:t>
            </a:r>
            <a:r>
              <a:rPr lang="en-GB" sz="1400" dirty="0" err="1"/>
              <a:t>p¬q</a:t>
            </a:r>
            <a:r>
              <a:rPr lang="en-GB" sz="1400" dirty="0"/>
              <a:t>}. La </a:t>
            </a:r>
            <a:r>
              <a:rPr lang="en-GB" sz="1400" dirty="0" err="1"/>
              <a:t>conclusione</a:t>
            </a:r>
            <a:r>
              <a:rPr lang="en-GB" sz="1400" dirty="0"/>
              <a:t> </a:t>
            </a:r>
            <a:r>
              <a:rPr lang="en-GB" sz="1400" dirty="0" err="1"/>
              <a:t>omette</a:t>
            </a:r>
            <a:r>
              <a:rPr lang="en-GB" sz="1400" dirty="0"/>
              <a:t> di </a:t>
            </a:r>
            <a:r>
              <a:rPr lang="en-GB" sz="1400" dirty="0" err="1"/>
              <a:t>ripetere</a:t>
            </a:r>
            <a:r>
              <a:rPr lang="en-GB" sz="1400" dirty="0"/>
              <a:t> ¬q, </a:t>
            </a:r>
            <a:r>
              <a:rPr lang="en-GB" sz="1400" dirty="0" err="1"/>
              <a:t>già</a:t>
            </a:r>
            <a:r>
              <a:rPr lang="en-GB" sz="1400" dirty="0"/>
              <a:t> espresso in </a:t>
            </a:r>
            <a:r>
              <a:rPr lang="en-GB" sz="1400" dirty="0" err="1"/>
              <a:t>una</a:t>
            </a:r>
            <a:r>
              <a:rPr lang="en-GB" sz="1400" dirty="0"/>
              <a:t> </a:t>
            </a:r>
            <a:r>
              <a:rPr lang="en-GB" sz="1400" dirty="0" err="1"/>
              <a:t>premessa</a:t>
            </a:r>
            <a:r>
              <a:rPr lang="en-GB" sz="1400" dirty="0"/>
              <a:t>, e </a:t>
            </a:r>
            <a:r>
              <a:rPr lang="en-GB" sz="1400" dirty="0" err="1"/>
              <a:t>menziona</a:t>
            </a:r>
            <a:r>
              <a:rPr lang="en-GB" sz="1400" dirty="0"/>
              <a:t> il </a:t>
            </a:r>
            <a:r>
              <a:rPr lang="en-GB" sz="1400" dirty="0" err="1"/>
              <a:t>fatto</a:t>
            </a:r>
            <a:r>
              <a:rPr lang="en-GB" sz="1400" dirty="0"/>
              <a:t> nuovo, ¬p, </a:t>
            </a:r>
            <a:r>
              <a:rPr lang="en-GB" sz="1400" dirty="0" err="1"/>
              <a:t>che</a:t>
            </a:r>
            <a:r>
              <a:rPr lang="en-GB" sz="1400" dirty="0"/>
              <a:t> </a:t>
            </a:r>
            <a:r>
              <a:rPr lang="en-GB" sz="1400" dirty="0" err="1"/>
              <a:t>corrisponde</a:t>
            </a:r>
            <a:r>
              <a:rPr lang="en-GB" sz="1400" dirty="0"/>
              <a:t> </a:t>
            </a:r>
            <a:r>
              <a:rPr lang="en-GB" sz="1400" dirty="0" err="1"/>
              <a:t>alla</a:t>
            </a:r>
            <a:r>
              <a:rPr lang="en-GB" sz="1400" dirty="0"/>
              <a:t> </a:t>
            </a:r>
            <a:r>
              <a:rPr lang="en-GB" sz="1400" dirty="0" err="1"/>
              <a:t>corretta</a:t>
            </a:r>
            <a:r>
              <a:rPr lang="en-GB" sz="1400" dirty="0"/>
              <a:t> </a:t>
            </a:r>
            <a:r>
              <a:rPr lang="en-GB" sz="1400" dirty="0" err="1"/>
              <a:t>conclusione</a:t>
            </a:r>
            <a:r>
              <a:rPr lang="en-GB" sz="1400" dirty="0"/>
              <a:t> MT</a:t>
            </a:r>
          </a:p>
        </p:txBody>
      </p:sp>
    </p:spTree>
    <p:extLst>
      <p:ext uri="{BB962C8B-B14F-4D97-AF65-F5344CB8AC3E}">
        <p14:creationId xmlns:p14="http://schemas.microsoft.com/office/powerpoint/2010/main" val="16602774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09C140E-F2B1-77AA-9B59-1219058AC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GB" sz="3200">
                <a:solidFill>
                  <a:srgbClr val="FFFFFF"/>
                </a:solidFill>
              </a:rPr>
              <a:t>Difficoltà dei ragionamenti secondo TMM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71D9E09-BCF0-6FF4-E5C2-2C67ECA387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r>
              <a:rPr lang="en-GB" sz="1700" dirty="0"/>
              <a:t>La </a:t>
            </a:r>
            <a:r>
              <a:rPr lang="en-GB" sz="1700" dirty="0" err="1"/>
              <a:t>difficoltà</a:t>
            </a:r>
            <a:r>
              <a:rPr lang="en-GB" sz="1700" dirty="0"/>
              <a:t> di </a:t>
            </a:r>
            <a:r>
              <a:rPr lang="en-GB" sz="1700" dirty="0" err="1"/>
              <a:t>un’inferenza</a:t>
            </a:r>
            <a:r>
              <a:rPr lang="en-GB" sz="1700" dirty="0"/>
              <a:t> </a:t>
            </a:r>
            <a:r>
              <a:rPr lang="en-GB" sz="1700" dirty="0" err="1"/>
              <a:t>dipende</a:t>
            </a:r>
            <a:r>
              <a:rPr lang="en-GB" sz="1700" dirty="0"/>
              <a:t>: </a:t>
            </a:r>
          </a:p>
          <a:p>
            <a:r>
              <a:rPr lang="en-GB" sz="1700" dirty="0"/>
              <a:t>1) dal </a:t>
            </a:r>
            <a:r>
              <a:rPr lang="en-GB" sz="1700" dirty="0" err="1"/>
              <a:t>numero</a:t>
            </a:r>
            <a:r>
              <a:rPr lang="en-GB" sz="1700" dirty="0"/>
              <a:t> </a:t>
            </a:r>
            <a:r>
              <a:rPr lang="en-GB" sz="1700" dirty="0" err="1"/>
              <a:t>dei</a:t>
            </a:r>
            <a:r>
              <a:rPr lang="en-GB" sz="1700" dirty="0"/>
              <a:t> </a:t>
            </a:r>
            <a:r>
              <a:rPr lang="en-GB" sz="1700" dirty="0" err="1"/>
              <a:t>modelli</a:t>
            </a:r>
            <a:r>
              <a:rPr lang="en-GB" sz="1700" dirty="0"/>
              <a:t> </a:t>
            </a:r>
            <a:r>
              <a:rPr lang="en-GB" sz="1700" dirty="0" err="1"/>
              <a:t>che</a:t>
            </a:r>
            <a:r>
              <a:rPr lang="en-GB" sz="1700" dirty="0"/>
              <a:t> </a:t>
            </a:r>
            <a:r>
              <a:rPr lang="en-GB" sz="1700" dirty="0" err="1"/>
              <a:t>è</a:t>
            </a:r>
            <a:r>
              <a:rPr lang="en-GB" sz="1700" dirty="0"/>
              <a:t> </a:t>
            </a:r>
            <a:r>
              <a:rPr lang="en-GB" sz="1700" dirty="0" err="1"/>
              <a:t>necessario</a:t>
            </a:r>
            <a:r>
              <a:rPr lang="en-GB" sz="1700" dirty="0"/>
              <a:t> </a:t>
            </a:r>
            <a:r>
              <a:rPr lang="en-GB" sz="1700" dirty="0" err="1"/>
              <a:t>rappresentare</a:t>
            </a:r>
            <a:r>
              <a:rPr lang="en-GB" sz="1700" dirty="0"/>
              <a:t> per </a:t>
            </a:r>
            <a:r>
              <a:rPr lang="en-GB" sz="1700" dirty="0" err="1"/>
              <a:t>trarla</a:t>
            </a:r>
            <a:endParaRPr lang="en-GB" sz="1700" dirty="0"/>
          </a:p>
          <a:p>
            <a:r>
              <a:rPr lang="en-GB" sz="1700" dirty="0"/>
              <a:t>2) </a:t>
            </a:r>
            <a:r>
              <a:rPr lang="en-GB" sz="1700" dirty="0" err="1"/>
              <a:t>dalla</a:t>
            </a:r>
            <a:r>
              <a:rPr lang="en-GB" sz="1700" dirty="0"/>
              <a:t> </a:t>
            </a:r>
            <a:r>
              <a:rPr lang="en-GB" sz="1700" dirty="0" err="1"/>
              <a:t>necessità</a:t>
            </a:r>
            <a:r>
              <a:rPr lang="en-GB" sz="1700" dirty="0"/>
              <a:t> o </a:t>
            </a:r>
            <a:r>
              <a:rPr lang="en-GB" sz="1700" dirty="0" err="1"/>
              <a:t>meno</a:t>
            </a:r>
            <a:r>
              <a:rPr lang="en-GB" sz="1700" dirty="0"/>
              <a:t> di </a:t>
            </a:r>
            <a:r>
              <a:rPr lang="en-GB" sz="1700" dirty="0" err="1"/>
              <a:t>rappresentare</a:t>
            </a:r>
            <a:r>
              <a:rPr lang="en-GB" sz="1700" dirty="0"/>
              <a:t> </a:t>
            </a:r>
            <a:r>
              <a:rPr lang="en-GB" sz="1700" dirty="0" err="1"/>
              <a:t>modelli</a:t>
            </a:r>
            <a:r>
              <a:rPr lang="en-GB" sz="1700" dirty="0"/>
              <a:t> </a:t>
            </a:r>
            <a:r>
              <a:rPr lang="en-GB" sz="1700" dirty="0" err="1"/>
              <a:t>che</a:t>
            </a:r>
            <a:r>
              <a:rPr lang="en-GB" sz="1700" dirty="0"/>
              <a:t> </a:t>
            </a:r>
            <a:r>
              <a:rPr lang="en-GB" sz="1700" dirty="0" err="1"/>
              <a:t>erano</a:t>
            </a:r>
            <a:r>
              <a:rPr lang="en-GB" sz="1700" dirty="0"/>
              <a:t> </a:t>
            </a:r>
            <a:r>
              <a:rPr lang="en-GB" sz="1700" dirty="0" err="1"/>
              <a:t>impliciti</a:t>
            </a:r>
            <a:r>
              <a:rPr lang="en-GB" sz="1700" dirty="0"/>
              <a:t> </a:t>
            </a:r>
            <a:r>
              <a:rPr lang="en-GB" sz="1700" dirty="0" err="1"/>
              <a:t>nella</a:t>
            </a:r>
            <a:r>
              <a:rPr lang="en-GB" sz="1700" dirty="0"/>
              <a:t> </a:t>
            </a:r>
            <a:r>
              <a:rPr lang="en-GB" sz="1700" dirty="0" err="1"/>
              <a:t>rappresentazione</a:t>
            </a:r>
            <a:r>
              <a:rPr lang="en-GB" sz="1700" dirty="0"/>
              <a:t> </a:t>
            </a:r>
            <a:r>
              <a:rPr lang="en-GB" sz="1700" dirty="0" err="1"/>
              <a:t>iniziale</a:t>
            </a:r>
            <a:endParaRPr lang="en-GB" sz="1700" dirty="0"/>
          </a:p>
          <a:p>
            <a:r>
              <a:rPr lang="en-GB" sz="1700" dirty="0" err="1"/>
              <a:t>Esempi</a:t>
            </a:r>
            <a:r>
              <a:rPr lang="en-GB" sz="1700" dirty="0"/>
              <a:t>:</a:t>
            </a:r>
          </a:p>
          <a:p>
            <a:r>
              <a:rPr lang="en-GB" sz="1700" dirty="0"/>
              <a:t> MP </a:t>
            </a:r>
            <a:r>
              <a:rPr lang="en-GB" sz="1700" dirty="0" err="1"/>
              <a:t>più</a:t>
            </a:r>
            <a:r>
              <a:rPr lang="en-GB" sz="1700" dirty="0"/>
              <a:t> semplice di DS, </a:t>
            </a:r>
            <a:r>
              <a:rPr lang="en-GB" sz="1700" dirty="0" err="1"/>
              <a:t>perché</a:t>
            </a:r>
            <a:r>
              <a:rPr lang="en-GB" sz="1700" dirty="0"/>
              <a:t> </a:t>
            </a:r>
            <a:r>
              <a:rPr lang="en-GB" sz="1700" dirty="0" err="1"/>
              <a:t>richiede</a:t>
            </a:r>
            <a:r>
              <a:rPr lang="en-GB" sz="1700" dirty="0"/>
              <a:t> il </a:t>
            </a:r>
            <a:r>
              <a:rPr lang="en-GB" sz="1700" dirty="0" err="1"/>
              <a:t>modello</a:t>
            </a:r>
            <a:r>
              <a:rPr lang="en-GB" sz="1700" dirty="0"/>
              <a:t> </a:t>
            </a:r>
            <a:r>
              <a:rPr lang="en-GB" sz="1700" dirty="0" err="1"/>
              <a:t>iniziale</a:t>
            </a:r>
            <a:r>
              <a:rPr lang="en-GB" sz="1700" dirty="0"/>
              <a:t> di </a:t>
            </a:r>
            <a:r>
              <a:rPr lang="en-GB" sz="1700" dirty="0" err="1"/>
              <a:t>una</a:t>
            </a:r>
            <a:r>
              <a:rPr lang="en-GB" sz="1700" dirty="0"/>
              <a:t> sola </a:t>
            </a:r>
            <a:r>
              <a:rPr lang="en-GB" sz="1700" dirty="0" err="1"/>
              <a:t>possibilità</a:t>
            </a:r>
            <a:r>
              <a:rPr lang="en-GB" sz="1700" dirty="0"/>
              <a:t>, </a:t>
            </a:r>
            <a:r>
              <a:rPr lang="en-GB" sz="1700" dirty="0" err="1"/>
              <a:t>mentre</a:t>
            </a:r>
            <a:r>
              <a:rPr lang="en-GB" sz="1700" dirty="0"/>
              <a:t> il DS ne </a:t>
            </a:r>
            <a:r>
              <a:rPr lang="en-GB" sz="1700" dirty="0" err="1"/>
              <a:t>richiede</a:t>
            </a:r>
            <a:r>
              <a:rPr lang="en-GB" sz="1700" dirty="0"/>
              <a:t> due</a:t>
            </a:r>
          </a:p>
          <a:p>
            <a:r>
              <a:rPr lang="en-GB" sz="1700" dirty="0"/>
              <a:t>MP </a:t>
            </a:r>
            <a:r>
              <a:rPr lang="en-GB" sz="1700" dirty="0" err="1"/>
              <a:t>più</a:t>
            </a:r>
            <a:r>
              <a:rPr lang="en-GB" sz="1700" dirty="0"/>
              <a:t> semplice di MT, </a:t>
            </a:r>
            <a:r>
              <a:rPr lang="en-GB" sz="1700" dirty="0" err="1"/>
              <a:t>sia</a:t>
            </a:r>
            <a:r>
              <a:rPr lang="en-GB" sz="1700" dirty="0"/>
              <a:t> </a:t>
            </a:r>
            <a:r>
              <a:rPr lang="en-GB" sz="1700" dirty="0" err="1"/>
              <a:t>perché</a:t>
            </a:r>
            <a:r>
              <a:rPr lang="en-GB" sz="1700" dirty="0"/>
              <a:t> </a:t>
            </a:r>
            <a:r>
              <a:rPr lang="en-GB" sz="1700" dirty="0" err="1"/>
              <a:t>richiede</a:t>
            </a:r>
            <a:r>
              <a:rPr lang="en-GB" sz="1700" dirty="0"/>
              <a:t> il </a:t>
            </a:r>
            <a:r>
              <a:rPr lang="en-GB" sz="1700" dirty="0" err="1"/>
              <a:t>modello</a:t>
            </a:r>
            <a:r>
              <a:rPr lang="en-GB" sz="1700" dirty="0"/>
              <a:t> di </a:t>
            </a:r>
            <a:r>
              <a:rPr lang="en-GB" sz="1700" dirty="0" err="1"/>
              <a:t>una</a:t>
            </a:r>
            <a:r>
              <a:rPr lang="en-GB" sz="1700" dirty="0"/>
              <a:t> sola </a:t>
            </a:r>
            <a:r>
              <a:rPr lang="en-GB" sz="1700" dirty="0" err="1"/>
              <a:t>possibilità</a:t>
            </a:r>
            <a:r>
              <a:rPr lang="en-GB" sz="1700" dirty="0"/>
              <a:t> </a:t>
            </a:r>
            <a:r>
              <a:rPr lang="en-GB" sz="1700" dirty="0" err="1"/>
              <a:t>invece</a:t>
            </a:r>
            <a:r>
              <a:rPr lang="en-GB" sz="1700" dirty="0"/>
              <a:t> di </a:t>
            </a:r>
            <a:r>
              <a:rPr lang="en-GB" sz="1700" dirty="0" err="1"/>
              <a:t>tre</a:t>
            </a:r>
            <a:r>
              <a:rPr lang="en-GB" sz="1700" dirty="0"/>
              <a:t>, </a:t>
            </a:r>
            <a:r>
              <a:rPr lang="en-GB" sz="1700" dirty="0" err="1"/>
              <a:t>sia</a:t>
            </a:r>
            <a:r>
              <a:rPr lang="en-GB" sz="1700" dirty="0"/>
              <a:t> </a:t>
            </a:r>
            <a:r>
              <a:rPr lang="en-GB" sz="1700" dirty="0" err="1"/>
              <a:t>perché</a:t>
            </a:r>
            <a:r>
              <a:rPr lang="en-GB" sz="1700" dirty="0"/>
              <a:t> il MT </a:t>
            </a:r>
            <a:r>
              <a:rPr lang="en-GB" sz="1700" dirty="0" err="1"/>
              <a:t>richiede</a:t>
            </a:r>
            <a:r>
              <a:rPr lang="en-GB" sz="1700" dirty="0"/>
              <a:t> </a:t>
            </a:r>
            <a:r>
              <a:rPr lang="en-GB" sz="1700" dirty="0" err="1"/>
              <a:t>l’elaborazione</a:t>
            </a:r>
            <a:r>
              <a:rPr lang="en-GB" sz="1700" dirty="0"/>
              <a:t> di </a:t>
            </a:r>
            <a:r>
              <a:rPr lang="en-GB" sz="1700" dirty="0" err="1"/>
              <a:t>possibilità</a:t>
            </a:r>
            <a:r>
              <a:rPr lang="en-GB" sz="1700" dirty="0"/>
              <a:t> </a:t>
            </a:r>
            <a:r>
              <a:rPr lang="en-GB" sz="1700" dirty="0" err="1"/>
              <a:t>inizialmente</a:t>
            </a:r>
            <a:r>
              <a:rPr lang="en-GB" sz="1700" dirty="0"/>
              <a:t> non considerate.</a:t>
            </a:r>
          </a:p>
        </p:txBody>
      </p:sp>
    </p:spTree>
    <p:extLst>
      <p:ext uri="{BB962C8B-B14F-4D97-AF65-F5344CB8AC3E}">
        <p14:creationId xmlns:p14="http://schemas.microsoft.com/office/powerpoint/2010/main" val="6138455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1352BD9-88A6-CAA9-EC64-EC02174E3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GB" sz="3500" dirty="0">
                <a:solidFill>
                  <a:srgbClr val="FFFFFF"/>
                </a:solidFill>
              </a:rPr>
              <a:t>TMM: </a:t>
            </a:r>
            <a:r>
              <a:rPr lang="en-GB" sz="3500" dirty="0" err="1">
                <a:solidFill>
                  <a:srgbClr val="FFFFFF"/>
                </a:solidFill>
              </a:rPr>
              <a:t>evidenze</a:t>
            </a:r>
            <a:endParaRPr lang="en-GB" sz="3500" dirty="0">
              <a:solidFill>
                <a:srgbClr val="FFFFFF"/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E2FD984-0CDF-ECF3-56B1-CD162E269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r>
              <a:rPr lang="en-GB" sz="1700"/>
              <a:t>La difficoltà nel rendere espliciti i modelli impliciti, soprattutto quando si riferiscono a possibilità in cui una premessa è falsa, è ben illustrata dalle </a:t>
            </a:r>
            <a:r>
              <a:rPr lang="en-GB" sz="1700" b="1"/>
              <a:t>inferenze illusorie</a:t>
            </a:r>
            <a:r>
              <a:rPr lang="en-GB" sz="1700"/>
              <a:t> (esempi in slides 7 e 8)</a:t>
            </a:r>
          </a:p>
          <a:p>
            <a:r>
              <a:rPr lang="en-GB" sz="1700"/>
              <a:t>L’esistenza di queste illusioni non è – ad oggi – spiegata né da LM, né dal “nuovo paradigma”</a:t>
            </a:r>
          </a:p>
        </p:txBody>
      </p:sp>
    </p:spTree>
    <p:extLst>
      <p:ext uri="{BB962C8B-B14F-4D97-AF65-F5344CB8AC3E}">
        <p14:creationId xmlns:p14="http://schemas.microsoft.com/office/powerpoint/2010/main" val="329555682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638DBDA-00AF-EBBC-E789-C1741774A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TMM: evidenze (2)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7B3322F-A14C-3946-FB41-8857EB62D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 dirty="0"/>
              <a:t>Il “peso” del </a:t>
            </a:r>
            <a:r>
              <a:rPr lang="en-GB" sz="1400" dirty="0" err="1"/>
              <a:t>numero</a:t>
            </a:r>
            <a:r>
              <a:rPr lang="en-GB" sz="1400" dirty="0"/>
              <a:t> di </a:t>
            </a:r>
            <a:r>
              <a:rPr lang="en-GB" sz="1400" dirty="0" err="1"/>
              <a:t>modelli</a:t>
            </a:r>
            <a:r>
              <a:rPr lang="en-GB" sz="1400" dirty="0"/>
              <a:t> </a:t>
            </a:r>
            <a:r>
              <a:rPr lang="en-GB" sz="1400" dirty="0" err="1"/>
              <a:t>necessari</a:t>
            </a:r>
            <a:r>
              <a:rPr lang="en-GB" sz="1400" dirty="0"/>
              <a:t> </a:t>
            </a:r>
            <a:r>
              <a:rPr lang="en-GB" sz="1400" dirty="0" err="1"/>
              <a:t>sull’efficienza</a:t>
            </a:r>
            <a:r>
              <a:rPr lang="en-GB" sz="1400" dirty="0"/>
              <a:t> del </a:t>
            </a:r>
            <a:r>
              <a:rPr lang="en-GB" sz="1400" dirty="0" err="1"/>
              <a:t>ragionamento</a:t>
            </a:r>
            <a:r>
              <a:rPr lang="en-GB" sz="1400" dirty="0"/>
              <a:t> </a:t>
            </a:r>
            <a:r>
              <a:rPr lang="en-GB" sz="1400" dirty="0" err="1"/>
              <a:t>è</a:t>
            </a:r>
            <a:r>
              <a:rPr lang="en-GB" sz="1400" dirty="0"/>
              <a:t> </a:t>
            </a:r>
            <a:r>
              <a:rPr lang="en-GB" sz="1400" dirty="0" err="1"/>
              <a:t>stato</a:t>
            </a:r>
            <a:r>
              <a:rPr lang="en-GB" sz="1400" dirty="0"/>
              <a:t> </a:t>
            </a:r>
            <a:r>
              <a:rPr lang="en-GB" sz="1400" dirty="0" err="1"/>
              <a:t>verificato</a:t>
            </a:r>
            <a:r>
              <a:rPr lang="en-GB" sz="1400" dirty="0"/>
              <a:t> in </a:t>
            </a:r>
            <a:r>
              <a:rPr lang="en-GB" sz="1400" dirty="0" err="1"/>
              <a:t>diversi</a:t>
            </a:r>
            <a:r>
              <a:rPr lang="en-GB" sz="1400" dirty="0"/>
              <a:t> </a:t>
            </a:r>
            <a:r>
              <a:rPr lang="en-GB" sz="1400" dirty="0" err="1"/>
              <a:t>esperimenti</a:t>
            </a:r>
            <a:r>
              <a:rPr lang="en-GB" sz="1400" dirty="0"/>
              <a:t>. </a:t>
            </a:r>
          </a:p>
          <a:p>
            <a:pPr>
              <a:lnSpc>
                <a:spcPct val="90000"/>
              </a:lnSpc>
            </a:pPr>
            <a:r>
              <a:rPr lang="en-GB" sz="1400" dirty="0" err="1"/>
              <a:t>Esempi</a:t>
            </a:r>
            <a:r>
              <a:rPr lang="en-GB" sz="1400" dirty="0"/>
              <a:t>:</a:t>
            </a:r>
          </a:p>
          <a:p>
            <a:pPr>
              <a:lnSpc>
                <a:spcPct val="90000"/>
              </a:lnSpc>
            </a:pPr>
            <a:r>
              <a:rPr lang="en-GB" sz="1400" dirty="0" err="1"/>
              <a:t>Premessa</a:t>
            </a:r>
            <a:r>
              <a:rPr lang="en-GB" sz="1400" dirty="0"/>
              <a:t> 1: Anna </a:t>
            </a:r>
            <a:r>
              <a:rPr lang="en-GB" sz="1400" dirty="0" err="1"/>
              <a:t>è</a:t>
            </a:r>
            <a:r>
              <a:rPr lang="en-GB" sz="1400" dirty="0"/>
              <a:t> in Alaska o Berta </a:t>
            </a:r>
            <a:r>
              <a:rPr lang="en-GB" sz="1400" dirty="0" err="1"/>
              <a:t>è</a:t>
            </a:r>
            <a:r>
              <a:rPr lang="en-GB" sz="1400" dirty="0"/>
              <a:t> alle Barbados, ma non </a:t>
            </a:r>
            <a:r>
              <a:rPr lang="en-GB" sz="1400" dirty="0" err="1"/>
              <a:t>entrambe</a:t>
            </a:r>
            <a:r>
              <a:rPr lang="en-GB" sz="1400" dirty="0"/>
              <a:t> le </a:t>
            </a:r>
            <a:r>
              <a:rPr lang="en-GB" sz="1400" dirty="0" err="1"/>
              <a:t>cose</a:t>
            </a:r>
            <a:r>
              <a:rPr lang="en-GB" sz="1400" dirty="0"/>
              <a:t>;</a:t>
            </a:r>
          </a:p>
          <a:p>
            <a:pPr>
              <a:lnSpc>
                <a:spcPct val="90000"/>
              </a:lnSpc>
            </a:pPr>
            <a:r>
              <a:rPr lang="en-GB" sz="1400" dirty="0" err="1"/>
              <a:t>Premessa</a:t>
            </a:r>
            <a:r>
              <a:rPr lang="en-GB" sz="1400" dirty="0"/>
              <a:t> 2: Berta </a:t>
            </a:r>
            <a:r>
              <a:rPr lang="en-GB" sz="1400" dirty="0" err="1"/>
              <a:t>è</a:t>
            </a:r>
            <a:r>
              <a:rPr lang="en-GB" sz="1400" dirty="0"/>
              <a:t> alle Barbados o Cristina </a:t>
            </a:r>
            <a:r>
              <a:rPr lang="en-GB" sz="1400" dirty="0" err="1"/>
              <a:t>è</a:t>
            </a:r>
            <a:r>
              <a:rPr lang="en-GB" sz="1400" dirty="0"/>
              <a:t> in Canada, ma non </a:t>
            </a:r>
            <a:r>
              <a:rPr lang="en-GB" sz="1400" dirty="0" err="1"/>
              <a:t>entrambe</a:t>
            </a:r>
            <a:r>
              <a:rPr lang="en-GB" sz="1400" dirty="0"/>
              <a:t> le </a:t>
            </a:r>
            <a:r>
              <a:rPr lang="en-GB" sz="1400" dirty="0" err="1"/>
              <a:t>cose</a:t>
            </a:r>
            <a:r>
              <a:rPr lang="en-GB" sz="1400" dirty="0"/>
              <a:t>.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Cosa segue? 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La prima </a:t>
            </a:r>
            <a:r>
              <a:rPr lang="en-GB" sz="1400" dirty="0" err="1"/>
              <a:t>premessa</a:t>
            </a:r>
            <a:r>
              <a:rPr lang="en-GB" sz="1400" dirty="0"/>
              <a:t> </a:t>
            </a:r>
            <a:r>
              <a:rPr lang="en-GB" sz="1400" dirty="0" err="1"/>
              <a:t>richiede</a:t>
            </a:r>
            <a:r>
              <a:rPr lang="en-GB" sz="1400" dirty="0"/>
              <a:t> due soli </a:t>
            </a:r>
            <a:r>
              <a:rPr lang="en-GB" sz="1400" dirty="0" err="1"/>
              <a:t>modelli</a:t>
            </a:r>
            <a:r>
              <a:rPr lang="en-GB" sz="1400" dirty="0"/>
              <a:t>, senza note </a:t>
            </a:r>
            <a:r>
              <a:rPr lang="en-GB" sz="1400" dirty="0" err="1"/>
              <a:t>implicite</a:t>
            </a:r>
            <a:r>
              <a:rPr lang="en-GB" sz="1400" dirty="0"/>
              <a:t>: {A, B}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La </a:t>
            </a:r>
            <a:r>
              <a:rPr lang="en-GB" sz="1400" dirty="0" err="1"/>
              <a:t>seconda</a:t>
            </a:r>
            <a:r>
              <a:rPr lang="en-GB" sz="1400" dirty="0"/>
              <a:t> </a:t>
            </a:r>
            <a:r>
              <a:rPr lang="en-GB" sz="1400" dirty="0" err="1"/>
              <a:t>premessa</a:t>
            </a:r>
            <a:r>
              <a:rPr lang="en-GB" sz="1400" dirty="0"/>
              <a:t> </a:t>
            </a:r>
            <a:r>
              <a:rPr lang="en-GB" sz="1400" dirty="0" err="1"/>
              <a:t>richiede</a:t>
            </a:r>
            <a:r>
              <a:rPr lang="en-GB" sz="1400" dirty="0"/>
              <a:t> </a:t>
            </a:r>
            <a:r>
              <a:rPr lang="en-GB" sz="1400" dirty="0" err="1"/>
              <a:t>anch’essa</a:t>
            </a:r>
            <a:r>
              <a:rPr lang="en-GB" sz="1400" dirty="0"/>
              <a:t> due soli </a:t>
            </a:r>
            <a:r>
              <a:rPr lang="en-GB" sz="1400" dirty="0" err="1"/>
              <a:t>modelli</a:t>
            </a:r>
            <a:r>
              <a:rPr lang="en-GB" sz="1400" dirty="0"/>
              <a:t>: {B, C}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La somma </a:t>
            </a:r>
            <a:r>
              <a:rPr lang="en-GB" sz="1400" dirty="0" err="1"/>
              <a:t>dei</a:t>
            </a:r>
            <a:r>
              <a:rPr lang="en-GB" sz="1400" dirty="0"/>
              <a:t> due </a:t>
            </a:r>
            <a:r>
              <a:rPr lang="en-GB" sz="1400" dirty="0" err="1"/>
              <a:t>dà</a:t>
            </a:r>
            <a:r>
              <a:rPr lang="en-GB" sz="1400" dirty="0"/>
              <a:t> come </a:t>
            </a:r>
            <a:r>
              <a:rPr lang="en-GB" sz="1400" dirty="0" err="1"/>
              <a:t>risultato</a:t>
            </a:r>
            <a:r>
              <a:rPr lang="en-GB" sz="1400" dirty="0"/>
              <a:t> </a:t>
            </a:r>
            <a:r>
              <a:rPr lang="en-GB" sz="1400" dirty="0" err="1"/>
              <a:t>i</a:t>
            </a:r>
            <a:r>
              <a:rPr lang="en-GB" sz="1400" dirty="0"/>
              <a:t> </a:t>
            </a:r>
            <a:r>
              <a:rPr lang="en-GB" sz="1400" dirty="0" err="1"/>
              <a:t>modelli</a:t>
            </a:r>
            <a:r>
              <a:rPr lang="en-GB" sz="1400" dirty="0"/>
              <a:t>: {AC, B}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Il </a:t>
            </a:r>
            <a:r>
              <a:rPr lang="en-GB" sz="1400" dirty="0" err="1"/>
              <a:t>ragionatore</a:t>
            </a:r>
            <a:r>
              <a:rPr lang="en-GB" sz="1400" dirty="0"/>
              <a:t> </a:t>
            </a:r>
            <a:r>
              <a:rPr lang="en-GB" sz="1400" dirty="0" err="1"/>
              <a:t>asserirà</a:t>
            </a:r>
            <a:r>
              <a:rPr lang="en-GB" sz="1400" dirty="0"/>
              <a:t> “o Anna </a:t>
            </a:r>
            <a:r>
              <a:rPr lang="en-GB" sz="1400" dirty="0" err="1"/>
              <a:t>è</a:t>
            </a:r>
            <a:r>
              <a:rPr lang="en-GB" sz="1400" dirty="0"/>
              <a:t> in Alaska e Cristina </a:t>
            </a:r>
            <a:r>
              <a:rPr lang="en-GB" sz="1400" dirty="0" err="1"/>
              <a:t>è</a:t>
            </a:r>
            <a:r>
              <a:rPr lang="en-GB" sz="1400" dirty="0"/>
              <a:t> in Canada, o Berta </a:t>
            </a:r>
            <a:r>
              <a:rPr lang="en-GB" sz="1400" dirty="0" err="1"/>
              <a:t>è</a:t>
            </a:r>
            <a:r>
              <a:rPr lang="en-GB" sz="1400" dirty="0"/>
              <a:t> alle Barbados, ma non </a:t>
            </a:r>
            <a:r>
              <a:rPr lang="en-GB" sz="1400" dirty="0" err="1"/>
              <a:t>entrambe</a:t>
            </a:r>
            <a:r>
              <a:rPr lang="en-GB" sz="1400" dirty="0"/>
              <a:t> le </a:t>
            </a:r>
            <a:r>
              <a:rPr lang="en-GB" sz="1400" dirty="0" err="1"/>
              <a:t>cose</a:t>
            </a:r>
            <a:r>
              <a:rPr lang="en-GB" sz="1400" dirty="0"/>
              <a:t>”, con un </a:t>
            </a:r>
            <a:r>
              <a:rPr lang="en-GB" sz="1400" dirty="0" err="1"/>
              <a:t>grado</a:t>
            </a:r>
            <a:r>
              <a:rPr lang="en-GB" sz="1400" dirty="0"/>
              <a:t> di </a:t>
            </a:r>
            <a:r>
              <a:rPr lang="en-GB" sz="1400" dirty="0" err="1"/>
              <a:t>difficoltà</a:t>
            </a:r>
            <a:r>
              <a:rPr lang="en-GB" sz="1400" dirty="0"/>
              <a:t> </a:t>
            </a:r>
            <a:r>
              <a:rPr lang="en-GB" sz="1400" dirty="0" err="1"/>
              <a:t>inferiore</a:t>
            </a:r>
            <a:r>
              <a:rPr lang="en-GB" sz="1400" dirty="0"/>
              <a:t> rispetto al </a:t>
            </a:r>
            <a:r>
              <a:rPr lang="en-GB" sz="1400" dirty="0" err="1"/>
              <a:t>seguente</a:t>
            </a:r>
            <a:r>
              <a:rPr lang="en-GB" sz="1400" dirty="0"/>
              <a:t> :</a:t>
            </a:r>
          </a:p>
          <a:p>
            <a:pPr>
              <a:lnSpc>
                <a:spcPct val="90000"/>
              </a:lnSpc>
            </a:pPr>
            <a:r>
              <a:rPr lang="en-GB" sz="1400" dirty="0" err="1"/>
              <a:t>Premessa</a:t>
            </a:r>
            <a:r>
              <a:rPr lang="en-GB" sz="1400" dirty="0"/>
              <a:t> 1: Anna </a:t>
            </a:r>
            <a:r>
              <a:rPr lang="en-GB" sz="1400" dirty="0" err="1"/>
              <a:t>è</a:t>
            </a:r>
            <a:r>
              <a:rPr lang="en-GB" sz="1400" dirty="0"/>
              <a:t> in Alaska o Berta </a:t>
            </a:r>
            <a:r>
              <a:rPr lang="en-GB" sz="1400" dirty="0" err="1"/>
              <a:t>è</a:t>
            </a:r>
            <a:r>
              <a:rPr lang="en-GB" sz="1400" dirty="0"/>
              <a:t> alle Barbados, o </a:t>
            </a:r>
            <a:r>
              <a:rPr lang="en-GB" sz="1400" dirty="0" err="1"/>
              <a:t>entrambe</a:t>
            </a:r>
            <a:r>
              <a:rPr lang="en-GB" sz="1400" dirty="0"/>
              <a:t> le </a:t>
            </a:r>
            <a:r>
              <a:rPr lang="en-GB" sz="1400" dirty="0" err="1"/>
              <a:t>cose</a:t>
            </a:r>
            <a:r>
              <a:rPr lang="en-GB" sz="1400" dirty="0"/>
              <a:t>;</a:t>
            </a:r>
          </a:p>
          <a:p>
            <a:pPr>
              <a:lnSpc>
                <a:spcPct val="90000"/>
              </a:lnSpc>
            </a:pPr>
            <a:r>
              <a:rPr lang="en-GB" sz="1400" dirty="0" err="1"/>
              <a:t>Premessa</a:t>
            </a:r>
            <a:r>
              <a:rPr lang="en-GB" sz="1400" dirty="0"/>
              <a:t> 2: Berta </a:t>
            </a:r>
            <a:r>
              <a:rPr lang="en-GB" sz="1400" dirty="0" err="1"/>
              <a:t>è</a:t>
            </a:r>
            <a:r>
              <a:rPr lang="en-GB" sz="1400" dirty="0"/>
              <a:t> alle Barbados o Cristina </a:t>
            </a:r>
            <a:r>
              <a:rPr lang="en-GB" sz="1400" dirty="0" err="1"/>
              <a:t>è</a:t>
            </a:r>
            <a:r>
              <a:rPr lang="en-GB" sz="1400" dirty="0"/>
              <a:t> in Canada, o </a:t>
            </a:r>
            <a:r>
              <a:rPr lang="en-GB" sz="1400" dirty="0" err="1"/>
              <a:t>entrambe</a:t>
            </a:r>
            <a:r>
              <a:rPr lang="en-GB" sz="1400" dirty="0"/>
              <a:t> le </a:t>
            </a:r>
            <a:r>
              <a:rPr lang="en-GB" sz="1400" dirty="0" err="1"/>
              <a:t>cose</a:t>
            </a:r>
            <a:r>
              <a:rPr lang="en-GB" sz="1400" dirty="0"/>
              <a:t>.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Qui </a:t>
            </a:r>
            <a:r>
              <a:rPr lang="en-GB" sz="1400" dirty="0" err="1"/>
              <a:t>i</a:t>
            </a:r>
            <a:r>
              <a:rPr lang="en-GB" sz="1400" dirty="0"/>
              <a:t> </a:t>
            </a:r>
            <a:r>
              <a:rPr lang="en-GB" sz="1400" dirty="0" err="1"/>
              <a:t>modelli</a:t>
            </a:r>
            <a:r>
              <a:rPr lang="en-GB" sz="1400" dirty="0"/>
              <a:t> </a:t>
            </a:r>
            <a:r>
              <a:rPr lang="en-GB" sz="1400" dirty="0" err="1"/>
              <a:t>completi</a:t>
            </a:r>
            <a:r>
              <a:rPr lang="en-GB" sz="1400" dirty="0"/>
              <a:t> </a:t>
            </a:r>
            <a:r>
              <a:rPr lang="en-GB" sz="1400" dirty="0" err="1"/>
              <a:t>che</a:t>
            </a:r>
            <a:r>
              <a:rPr lang="en-GB" sz="1400" dirty="0"/>
              <a:t> </a:t>
            </a:r>
            <a:r>
              <a:rPr lang="en-GB" sz="1400" dirty="0" err="1"/>
              <a:t>risultano</a:t>
            </a:r>
            <a:r>
              <a:rPr lang="en-GB" sz="1400" dirty="0"/>
              <a:t> </a:t>
            </a:r>
            <a:r>
              <a:rPr lang="en-GB" sz="1400" dirty="0" err="1"/>
              <a:t>dall’integrazione</a:t>
            </a:r>
            <a:r>
              <a:rPr lang="en-GB" sz="1400" dirty="0"/>
              <a:t> </a:t>
            </a:r>
            <a:r>
              <a:rPr lang="en-GB" sz="1400" dirty="0" err="1"/>
              <a:t>sono</a:t>
            </a:r>
            <a:r>
              <a:rPr lang="en-GB" sz="1400" dirty="0"/>
              <a:t> ben cinque: {A C, A B, A BC, B C, B}. Come </a:t>
            </a:r>
            <a:r>
              <a:rPr lang="en-GB" sz="1400" dirty="0" err="1"/>
              <a:t>risultato</a:t>
            </a:r>
            <a:r>
              <a:rPr lang="en-GB" sz="1400" dirty="0"/>
              <a:t>, </a:t>
            </a:r>
            <a:r>
              <a:rPr lang="en-GB" sz="1400" dirty="0" err="1"/>
              <a:t>molti</a:t>
            </a:r>
            <a:r>
              <a:rPr lang="en-GB" sz="1400" dirty="0"/>
              <a:t> </a:t>
            </a:r>
            <a:r>
              <a:rPr lang="en-GB" sz="1400" dirty="0" err="1"/>
              <a:t>individui</a:t>
            </a:r>
            <a:r>
              <a:rPr lang="en-GB" sz="1400" dirty="0"/>
              <a:t> </a:t>
            </a:r>
            <a:r>
              <a:rPr lang="en-GB" sz="1400" dirty="0" err="1"/>
              <a:t>concludono</a:t>
            </a:r>
            <a:r>
              <a:rPr lang="en-GB" sz="1400" dirty="0"/>
              <a:t>, </a:t>
            </a:r>
            <a:r>
              <a:rPr lang="en-GB" sz="1400" dirty="0" err="1"/>
              <a:t>erroneamente</a:t>
            </a:r>
            <a:r>
              <a:rPr lang="en-GB" sz="1400" dirty="0"/>
              <a:t>, “non segue </a:t>
            </a:r>
            <a:r>
              <a:rPr lang="en-GB" sz="1400" dirty="0" err="1"/>
              <a:t>nulla</a:t>
            </a:r>
            <a:r>
              <a:rPr lang="en-GB" sz="1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825654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8AF6687F-7FBD-D107-A88C-A35F41ADE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200">
                <a:solidFill>
                  <a:srgbClr val="FFFFFF"/>
                </a:solidFill>
              </a:rPr>
              <a:t>Differenze di difficoltà a parità del significato logico delle premesse (1)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AB8B204-7017-9A32-E1C1-59E7E5169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r>
              <a:rPr lang="en-GB" sz="1700" dirty="0" err="1"/>
              <a:t>Immaginate</a:t>
            </a:r>
            <a:r>
              <a:rPr lang="en-GB" sz="1700" dirty="0"/>
              <a:t> un </a:t>
            </a:r>
            <a:r>
              <a:rPr lang="en-GB" sz="1700" dirty="0" err="1"/>
              <a:t>cestino</a:t>
            </a:r>
            <a:r>
              <a:rPr lang="en-GB" sz="1700" dirty="0"/>
              <a:t> di </a:t>
            </a:r>
            <a:r>
              <a:rPr lang="en-GB" sz="1700" dirty="0" err="1"/>
              <a:t>frutta</a:t>
            </a:r>
            <a:r>
              <a:rPr lang="en-GB" sz="1700" dirty="0"/>
              <a:t>, e le </a:t>
            </a:r>
            <a:r>
              <a:rPr lang="en-GB" sz="1700" dirty="0" err="1"/>
              <a:t>seguenti</a:t>
            </a:r>
            <a:r>
              <a:rPr lang="en-GB" sz="1700" dirty="0"/>
              <a:t> </a:t>
            </a:r>
            <a:r>
              <a:rPr lang="en-GB" sz="1700" dirty="0" err="1"/>
              <a:t>premesse</a:t>
            </a:r>
            <a:r>
              <a:rPr lang="en-GB" sz="1700" dirty="0"/>
              <a:t> </a:t>
            </a:r>
            <a:r>
              <a:rPr lang="en-GB" sz="1700" dirty="0" err="1"/>
              <a:t>che</a:t>
            </a:r>
            <a:r>
              <a:rPr lang="en-GB" sz="1700" dirty="0"/>
              <a:t> lo </a:t>
            </a:r>
            <a:r>
              <a:rPr lang="en-GB" sz="1700" dirty="0" err="1"/>
              <a:t>descrivono</a:t>
            </a:r>
            <a:r>
              <a:rPr lang="en-GB" sz="1700" dirty="0"/>
              <a:t>:</a:t>
            </a:r>
          </a:p>
          <a:p>
            <a:r>
              <a:rPr lang="en-GB" sz="1700" dirty="0"/>
              <a:t>1. </a:t>
            </a:r>
            <a:r>
              <a:rPr lang="en-GB" sz="1700" dirty="0" err="1"/>
              <a:t>C’è</a:t>
            </a:r>
            <a:r>
              <a:rPr lang="en-GB" sz="1700" dirty="0"/>
              <a:t> </a:t>
            </a:r>
            <a:r>
              <a:rPr lang="en-GB" sz="1700" dirty="0" err="1"/>
              <a:t>un’arancia</a:t>
            </a:r>
            <a:r>
              <a:rPr lang="en-GB" sz="1700" dirty="0"/>
              <a:t> o </a:t>
            </a:r>
            <a:r>
              <a:rPr lang="en-GB" sz="1700" dirty="0" err="1"/>
              <a:t>c’è</a:t>
            </a:r>
            <a:r>
              <a:rPr lang="en-GB" sz="1700" dirty="0"/>
              <a:t> </a:t>
            </a:r>
            <a:r>
              <a:rPr lang="en-GB" sz="1700" dirty="0" err="1"/>
              <a:t>una</a:t>
            </a:r>
            <a:r>
              <a:rPr lang="en-GB" sz="1700" dirty="0"/>
              <a:t> </a:t>
            </a:r>
            <a:r>
              <a:rPr lang="en-GB" sz="1700" dirty="0" err="1"/>
              <a:t>pera</a:t>
            </a:r>
            <a:r>
              <a:rPr lang="en-GB" sz="1700" dirty="0"/>
              <a:t>.</a:t>
            </a:r>
          </a:p>
          <a:p>
            <a:r>
              <a:rPr lang="en-GB" sz="1700" dirty="0"/>
              <a:t>2. Non </a:t>
            </a:r>
            <a:r>
              <a:rPr lang="en-GB" sz="1700" dirty="0" err="1"/>
              <a:t>c’è</a:t>
            </a:r>
            <a:r>
              <a:rPr lang="en-GB" sz="1700" dirty="0"/>
              <a:t> </a:t>
            </a:r>
            <a:r>
              <a:rPr lang="en-GB" sz="1700" dirty="0" err="1"/>
              <a:t>una</a:t>
            </a:r>
            <a:r>
              <a:rPr lang="en-GB" sz="1700" dirty="0"/>
              <a:t> </a:t>
            </a:r>
            <a:r>
              <a:rPr lang="en-GB" sz="1700" dirty="0" err="1"/>
              <a:t>pesca</a:t>
            </a:r>
            <a:r>
              <a:rPr lang="en-GB" sz="1700" dirty="0"/>
              <a:t> o non </a:t>
            </a:r>
            <a:r>
              <a:rPr lang="en-GB" sz="1700" dirty="0" err="1"/>
              <a:t>c’è</a:t>
            </a:r>
            <a:r>
              <a:rPr lang="en-GB" sz="1700" dirty="0"/>
              <a:t> </a:t>
            </a:r>
            <a:r>
              <a:rPr lang="en-GB" sz="1700" dirty="0" err="1"/>
              <a:t>un’arancia</a:t>
            </a:r>
            <a:r>
              <a:rPr lang="en-GB" sz="1700" dirty="0"/>
              <a:t>.</a:t>
            </a:r>
          </a:p>
          <a:p>
            <a:r>
              <a:rPr lang="en-GB" sz="1700" dirty="0"/>
              <a:t>3. </a:t>
            </a:r>
            <a:r>
              <a:rPr lang="en-GB" sz="1700" dirty="0" err="1"/>
              <a:t>C’è</a:t>
            </a:r>
            <a:r>
              <a:rPr lang="en-GB" sz="1700" dirty="0"/>
              <a:t> </a:t>
            </a:r>
            <a:r>
              <a:rPr lang="en-GB" sz="1700" dirty="0" err="1"/>
              <a:t>una</a:t>
            </a:r>
            <a:r>
              <a:rPr lang="en-GB" sz="1700" dirty="0"/>
              <a:t> </a:t>
            </a:r>
            <a:r>
              <a:rPr lang="en-GB" sz="1700" dirty="0" err="1"/>
              <a:t>pesca</a:t>
            </a:r>
            <a:r>
              <a:rPr lang="en-GB" sz="1700" dirty="0"/>
              <a:t>.</a:t>
            </a:r>
          </a:p>
          <a:p>
            <a:r>
              <a:rPr lang="en-GB" sz="1700" dirty="0"/>
              <a:t>Segue </a:t>
            </a:r>
            <a:r>
              <a:rPr lang="en-GB" sz="1700" dirty="0" err="1"/>
              <a:t>che</a:t>
            </a:r>
            <a:r>
              <a:rPr lang="en-GB" sz="1700" dirty="0"/>
              <a:t> </a:t>
            </a:r>
            <a:r>
              <a:rPr lang="en-GB" sz="1700" dirty="0" err="1"/>
              <a:t>c’è</a:t>
            </a:r>
            <a:r>
              <a:rPr lang="en-GB" sz="1700" dirty="0"/>
              <a:t> </a:t>
            </a:r>
            <a:r>
              <a:rPr lang="en-GB" sz="1700" dirty="0" err="1"/>
              <a:t>una</a:t>
            </a:r>
            <a:r>
              <a:rPr lang="en-GB" sz="1700" dirty="0"/>
              <a:t> </a:t>
            </a:r>
            <a:r>
              <a:rPr lang="en-GB" sz="1700" dirty="0" err="1"/>
              <a:t>pera</a:t>
            </a:r>
            <a:r>
              <a:rPr lang="en-GB" sz="1700" dirty="0"/>
              <a:t>?</a:t>
            </a:r>
          </a:p>
          <a:p>
            <a:r>
              <a:rPr lang="en-GB" sz="1700" dirty="0" err="1"/>
              <a:t>Valutate</a:t>
            </a:r>
            <a:r>
              <a:rPr lang="en-GB" sz="1700" dirty="0"/>
              <a:t> lo </a:t>
            </a:r>
            <a:r>
              <a:rPr lang="en-GB" sz="1700" dirty="0" err="1"/>
              <a:t>sforzo</a:t>
            </a:r>
            <a:r>
              <a:rPr lang="en-GB" sz="1700" dirty="0"/>
              <a:t> e il tempo </a:t>
            </a:r>
            <a:r>
              <a:rPr lang="en-GB" sz="1700" dirty="0" err="1"/>
              <a:t>che</a:t>
            </a:r>
            <a:r>
              <a:rPr lang="en-GB" sz="1700" dirty="0"/>
              <a:t> </a:t>
            </a:r>
            <a:r>
              <a:rPr lang="en-GB" sz="1700" dirty="0" err="1"/>
              <a:t>avete</a:t>
            </a:r>
            <a:r>
              <a:rPr lang="en-GB" sz="1700" dirty="0"/>
              <a:t> </a:t>
            </a:r>
            <a:r>
              <a:rPr lang="en-GB" sz="1700" dirty="0" err="1"/>
              <a:t>impiegato</a:t>
            </a:r>
            <a:r>
              <a:rPr lang="en-GB" sz="1700" dirty="0"/>
              <a:t> per </a:t>
            </a:r>
            <a:r>
              <a:rPr lang="en-GB" sz="1700" dirty="0" err="1"/>
              <a:t>rispondere</a:t>
            </a:r>
            <a:r>
              <a:rPr lang="en-GB" sz="1700" dirty="0"/>
              <a:t>, </a:t>
            </a:r>
            <a:r>
              <a:rPr lang="en-GB" sz="1700" dirty="0" err="1"/>
              <a:t>correttamente</a:t>
            </a:r>
            <a:r>
              <a:rPr lang="en-GB" sz="1700" dirty="0"/>
              <a:t>, “</a:t>
            </a:r>
            <a:r>
              <a:rPr lang="en-GB" sz="1700" dirty="0" err="1"/>
              <a:t>sì</a:t>
            </a:r>
            <a:r>
              <a:rPr lang="en-GB" sz="1700" dirty="0"/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29433777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53E11D4-5184-C17C-EEEC-20B87618E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200">
                <a:solidFill>
                  <a:srgbClr val="FFFFFF"/>
                </a:solidFill>
              </a:rPr>
              <a:t>Differenze di difficoltà a parità di significato logico (2)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AC08622-E93A-61A6-62D6-931FCE95C2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200" dirty="0"/>
              <a:t>Ora considerate un </a:t>
            </a:r>
            <a:r>
              <a:rPr lang="en-GB" sz="1200" dirty="0" err="1"/>
              <a:t>cestino</a:t>
            </a:r>
            <a:r>
              <a:rPr lang="en-GB" sz="1200" dirty="0"/>
              <a:t> </a:t>
            </a:r>
            <a:r>
              <a:rPr lang="en-GB" sz="1200" dirty="0" err="1"/>
              <a:t>descritto</a:t>
            </a:r>
            <a:r>
              <a:rPr lang="en-GB" sz="1200" dirty="0"/>
              <a:t> </a:t>
            </a:r>
            <a:r>
              <a:rPr lang="en-GB" sz="1200" dirty="0" err="1"/>
              <a:t>dalle</a:t>
            </a:r>
            <a:r>
              <a:rPr lang="en-GB" sz="1200" dirty="0"/>
              <a:t> </a:t>
            </a:r>
            <a:r>
              <a:rPr lang="en-GB" sz="1200" dirty="0" err="1"/>
              <a:t>seguenti</a:t>
            </a:r>
            <a:r>
              <a:rPr lang="en-GB" sz="1200" dirty="0"/>
              <a:t> </a:t>
            </a:r>
            <a:r>
              <a:rPr lang="en-GB" sz="1200" dirty="0" err="1"/>
              <a:t>premesse</a:t>
            </a:r>
            <a:r>
              <a:rPr lang="en-GB" sz="1200" dirty="0"/>
              <a:t>: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4. Se non </a:t>
            </a:r>
            <a:r>
              <a:rPr lang="en-GB" sz="1200" dirty="0" err="1"/>
              <a:t>c’è</a:t>
            </a:r>
            <a:r>
              <a:rPr lang="en-GB" sz="1200" dirty="0"/>
              <a:t> </a:t>
            </a:r>
            <a:r>
              <a:rPr lang="en-GB" sz="1200" dirty="0" err="1"/>
              <a:t>un’arancia</a:t>
            </a:r>
            <a:r>
              <a:rPr lang="en-GB" sz="1200" dirty="0"/>
              <a:t> </a:t>
            </a:r>
            <a:r>
              <a:rPr lang="en-GB" sz="1200" dirty="0" err="1"/>
              <a:t>allora</a:t>
            </a:r>
            <a:r>
              <a:rPr lang="en-GB" sz="1200" dirty="0"/>
              <a:t> </a:t>
            </a:r>
            <a:r>
              <a:rPr lang="en-GB" sz="1200" dirty="0" err="1"/>
              <a:t>c’è</a:t>
            </a:r>
            <a:r>
              <a:rPr lang="en-GB" sz="1200" dirty="0"/>
              <a:t> </a:t>
            </a:r>
            <a:r>
              <a:rPr lang="en-GB" sz="1200" dirty="0" err="1"/>
              <a:t>una</a:t>
            </a:r>
            <a:r>
              <a:rPr lang="en-GB" sz="1200" dirty="0"/>
              <a:t> </a:t>
            </a:r>
            <a:r>
              <a:rPr lang="en-GB" sz="1200" dirty="0" err="1"/>
              <a:t>pera</a:t>
            </a:r>
            <a:r>
              <a:rPr lang="en-GB" sz="1200" dirty="0"/>
              <a:t>.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5. Se </a:t>
            </a:r>
            <a:r>
              <a:rPr lang="en-GB" sz="1200" dirty="0" err="1"/>
              <a:t>c’è</a:t>
            </a:r>
            <a:r>
              <a:rPr lang="en-GB" sz="1200" dirty="0"/>
              <a:t> </a:t>
            </a:r>
            <a:r>
              <a:rPr lang="en-GB" sz="1200" dirty="0" err="1"/>
              <a:t>una</a:t>
            </a:r>
            <a:r>
              <a:rPr lang="en-GB" sz="1200" dirty="0"/>
              <a:t> </a:t>
            </a:r>
            <a:r>
              <a:rPr lang="en-GB" sz="1200" dirty="0" err="1"/>
              <a:t>pesca</a:t>
            </a:r>
            <a:r>
              <a:rPr lang="en-GB" sz="1200" dirty="0"/>
              <a:t> </a:t>
            </a:r>
            <a:r>
              <a:rPr lang="en-GB" sz="1200" dirty="0" err="1"/>
              <a:t>allora</a:t>
            </a:r>
            <a:r>
              <a:rPr lang="en-GB" sz="1200" dirty="0"/>
              <a:t> non </a:t>
            </a:r>
            <a:r>
              <a:rPr lang="en-GB" sz="1200" dirty="0" err="1"/>
              <a:t>c’è</a:t>
            </a:r>
            <a:r>
              <a:rPr lang="en-GB" sz="1200" dirty="0"/>
              <a:t> </a:t>
            </a:r>
            <a:r>
              <a:rPr lang="en-GB" sz="1200" dirty="0" err="1"/>
              <a:t>un’arancia</a:t>
            </a:r>
            <a:r>
              <a:rPr lang="en-GB" sz="1200" dirty="0"/>
              <a:t>.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6. </a:t>
            </a:r>
            <a:r>
              <a:rPr lang="en-GB" sz="1200" dirty="0" err="1"/>
              <a:t>C’è</a:t>
            </a:r>
            <a:r>
              <a:rPr lang="en-GB" sz="1200" dirty="0"/>
              <a:t> </a:t>
            </a:r>
            <a:r>
              <a:rPr lang="en-GB" sz="1200" dirty="0" err="1"/>
              <a:t>una</a:t>
            </a:r>
            <a:r>
              <a:rPr lang="en-GB" sz="1200" dirty="0"/>
              <a:t> </a:t>
            </a:r>
            <a:r>
              <a:rPr lang="en-GB" sz="1200" dirty="0" err="1"/>
              <a:t>pesca</a:t>
            </a:r>
            <a:r>
              <a:rPr lang="en-GB" sz="1200" dirty="0"/>
              <a:t>.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Segue </a:t>
            </a:r>
            <a:r>
              <a:rPr lang="en-GB" sz="1200" dirty="0" err="1"/>
              <a:t>che</a:t>
            </a:r>
            <a:r>
              <a:rPr lang="en-GB" sz="1200" dirty="0"/>
              <a:t> </a:t>
            </a:r>
            <a:r>
              <a:rPr lang="en-GB" sz="1200" dirty="0" err="1"/>
              <a:t>c’è</a:t>
            </a:r>
            <a:r>
              <a:rPr lang="en-GB" sz="1200" dirty="0"/>
              <a:t> </a:t>
            </a:r>
            <a:r>
              <a:rPr lang="en-GB" sz="1200" dirty="0" err="1"/>
              <a:t>una</a:t>
            </a:r>
            <a:r>
              <a:rPr lang="en-GB" sz="1200" dirty="0"/>
              <a:t> </a:t>
            </a:r>
            <a:r>
              <a:rPr lang="en-GB" sz="1200" dirty="0" err="1"/>
              <a:t>pera</a:t>
            </a:r>
            <a:r>
              <a:rPr lang="en-GB" sz="1200" dirty="0"/>
              <a:t>?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Di </a:t>
            </a:r>
            <a:r>
              <a:rPr lang="en-GB" sz="1200" dirty="0" err="1"/>
              <a:t>solito</a:t>
            </a:r>
            <a:r>
              <a:rPr lang="en-GB" sz="1200" dirty="0"/>
              <a:t> le </a:t>
            </a:r>
            <a:r>
              <a:rPr lang="en-GB" sz="1200" dirty="0" err="1"/>
              <a:t>persone</a:t>
            </a:r>
            <a:r>
              <a:rPr lang="en-GB" sz="1200" dirty="0"/>
              <a:t> </a:t>
            </a:r>
            <a:r>
              <a:rPr lang="en-GB" sz="1200" dirty="0" err="1"/>
              <a:t>asseriscono</a:t>
            </a:r>
            <a:r>
              <a:rPr lang="en-GB" sz="1200" dirty="0"/>
              <a:t> </a:t>
            </a:r>
            <a:r>
              <a:rPr lang="en-GB" sz="1200" dirty="0" err="1"/>
              <a:t>che</a:t>
            </a:r>
            <a:r>
              <a:rPr lang="en-GB" sz="1200" dirty="0"/>
              <a:t> la </a:t>
            </a:r>
            <a:r>
              <a:rPr lang="en-GB" sz="1200" dirty="0" err="1"/>
              <a:t>risposta</a:t>
            </a:r>
            <a:r>
              <a:rPr lang="en-GB" sz="1200" dirty="0"/>
              <a:t> “</a:t>
            </a:r>
            <a:r>
              <a:rPr lang="en-GB" sz="1200" dirty="0" err="1"/>
              <a:t>sì</a:t>
            </a:r>
            <a:r>
              <a:rPr lang="en-GB" sz="1200" dirty="0"/>
              <a:t>” al secondo </a:t>
            </a:r>
            <a:r>
              <a:rPr lang="en-GB" sz="1200" dirty="0" err="1"/>
              <a:t>sillogismo</a:t>
            </a:r>
            <a:r>
              <a:rPr lang="en-GB" sz="1200" dirty="0"/>
              <a:t> </a:t>
            </a:r>
            <a:r>
              <a:rPr lang="en-GB" sz="1200" dirty="0" err="1"/>
              <a:t>è</a:t>
            </a:r>
            <a:r>
              <a:rPr lang="en-GB" sz="1200" dirty="0"/>
              <a:t> </a:t>
            </a:r>
            <a:r>
              <a:rPr lang="en-GB" sz="1200" dirty="0" err="1"/>
              <a:t>molto</a:t>
            </a:r>
            <a:r>
              <a:rPr lang="en-GB" sz="1200" dirty="0"/>
              <a:t> </a:t>
            </a:r>
            <a:r>
              <a:rPr lang="en-GB" sz="1200" dirty="0" err="1"/>
              <a:t>più</a:t>
            </a:r>
            <a:r>
              <a:rPr lang="en-GB" sz="1200" dirty="0"/>
              <a:t> semplice, </a:t>
            </a:r>
            <a:r>
              <a:rPr lang="en-GB" sz="1200" dirty="0" err="1"/>
              <a:t>rapida</a:t>
            </a:r>
            <a:r>
              <a:rPr lang="en-GB" sz="1200" dirty="0"/>
              <a:t> e </a:t>
            </a:r>
            <a:r>
              <a:rPr lang="en-GB" sz="1200" dirty="0" err="1"/>
              <a:t>fluida</a:t>
            </a:r>
            <a:r>
              <a:rPr lang="en-GB" sz="1200" dirty="0"/>
              <a:t> rispetto al primo</a:t>
            </a:r>
          </a:p>
          <a:p>
            <a:pPr>
              <a:lnSpc>
                <a:spcPct val="90000"/>
              </a:lnSpc>
            </a:pPr>
            <a:r>
              <a:rPr lang="en-GB" sz="1200" dirty="0" err="1"/>
              <a:t>Questo</a:t>
            </a:r>
            <a:r>
              <a:rPr lang="en-GB" sz="1200" dirty="0"/>
              <a:t> </a:t>
            </a:r>
            <a:r>
              <a:rPr lang="en-GB" sz="1200" dirty="0" err="1"/>
              <a:t>tipo</a:t>
            </a:r>
            <a:r>
              <a:rPr lang="en-GB" sz="1200" dirty="0"/>
              <a:t> di </a:t>
            </a:r>
            <a:r>
              <a:rPr lang="en-GB" sz="1200" dirty="0" err="1"/>
              <a:t>risultati</a:t>
            </a:r>
            <a:r>
              <a:rPr lang="en-GB" sz="1200" dirty="0"/>
              <a:t> </a:t>
            </a:r>
            <a:r>
              <a:rPr lang="en-GB" sz="1200" dirty="0" err="1"/>
              <a:t>è</a:t>
            </a:r>
            <a:r>
              <a:rPr lang="en-GB" sz="1200" dirty="0"/>
              <a:t> difficile da </a:t>
            </a:r>
            <a:r>
              <a:rPr lang="en-GB" sz="1200" dirty="0" err="1"/>
              <a:t>spiegare</a:t>
            </a:r>
            <a:r>
              <a:rPr lang="en-GB" sz="1200" dirty="0"/>
              <a:t> per la LM. 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Dal punto di vista </a:t>
            </a:r>
            <a:r>
              <a:rPr lang="en-GB" sz="1200" dirty="0" err="1"/>
              <a:t>della</a:t>
            </a:r>
            <a:r>
              <a:rPr lang="en-GB" sz="1200" dirty="0"/>
              <a:t> TMM, il primo </a:t>
            </a:r>
            <a:r>
              <a:rPr lang="en-GB" sz="1200" dirty="0" err="1"/>
              <a:t>sillogismo</a:t>
            </a:r>
            <a:r>
              <a:rPr lang="en-GB" sz="1200" dirty="0"/>
              <a:t> </a:t>
            </a:r>
            <a:r>
              <a:rPr lang="en-GB" sz="1200" dirty="0" err="1"/>
              <a:t>richiede</a:t>
            </a:r>
            <a:r>
              <a:rPr lang="en-GB" sz="1200" dirty="0"/>
              <a:t> </a:t>
            </a:r>
            <a:r>
              <a:rPr lang="en-GB" sz="1200" dirty="0" err="1"/>
              <a:t>almeno</a:t>
            </a:r>
            <a:r>
              <a:rPr lang="en-GB" sz="1200" dirty="0"/>
              <a:t> due </a:t>
            </a:r>
            <a:r>
              <a:rPr lang="en-GB" sz="1200" dirty="0" err="1"/>
              <a:t>modelli</a:t>
            </a:r>
            <a:r>
              <a:rPr lang="en-GB" sz="1200" dirty="0"/>
              <a:t> per la prima </a:t>
            </a:r>
            <a:r>
              <a:rPr lang="en-GB" sz="1200" dirty="0" err="1"/>
              <a:t>premessa</a:t>
            </a:r>
            <a:r>
              <a:rPr lang="en-GB" sz="1200" dirty="0"/>
              <a:t>, e </a:t>
            </a:r>
            <a:r>
              <a:rPr lang="en-GB" sz="1200" dirty="0" err="1"/>
              <a:t>almeno</a:t>
            </a:r>
            <a:r>
              <a:rPr lang="en-GB" sz="1200" dirty="0"/>
              <a:t> due </a:t>
            </a:r>
            <a:r>
              <a:rPr lang="en-GB" sz="1200" dirty="0" err="1"/>
              <a:t>modelli</a:t>
            </a:r>
            <a:r>
              <a:rPr lang="en-GB" sz="1200" dirty="0"/>
              <a:t> per la </a:t>
            </a:r>
            <a:r>
              <a:rPr lang="en-GB" sz="1200" dirty="0" err="1"/>
              <a:t>seconda</a:t>
            </a:r>
            <a:r>
              <a:rPr lang="en-GB" sz="1200" dirty="0"/>
              <a:t>: {</a:t>
            </a:r>
            <a:r>
              <a:rPr lang="en-GB" sz="1200" dirty="0" err="1"/>
              <a:t>arancia</a:t>
            </a:r>
            <a:r>
              <a:rPr lang="en-GB" sz="1200" dirty="0"/>
              <a:t>, </a:t>
            </a:r>
            <a:r>
              <a:rPr lang="en-GB" sz="1200" dirty="0" err="1"/>
              <a:t>pera</a:t>
            </a:r>
            <a:r>
              <a:rPr lang="en-GB" sz="1200" dirty="0"/>
              <a:t>, …}, {¬</a:t>
            </a:r>
            <a:r>
              <a:rPr lang="en-GB" sz="1200" dirty="0" err="1"/>
              <a:t>pesca</a:t>
            </a:r>
            <a:r>
              <a:rPr lang="en-GB" sz="1200" dirty="0"/>
              <a:t>,¬</a:t>
            </a:r>
            <a:r>
              <a:rPr lang="en-GB" sz="1200" dirty="0" err="1"/>
              <a:t>arancia</a:t>
            </a:r>
            <a:r>
              <a:rPr lang="en-GB" sz="1200" dirty="0"/>
              <a:t>, …}. La terza </a:t>
            </a:r>
            <a:r>
              <a:rPr lang="en-GB" sz="1200" dirty="0" err="1"/>
              <a:t>premessa</a:t>
            </a:r>
            <a:r>
              <a:rPr lang="en-GB" sz="1200" dirty="0"/>
              <a:t> </a:t>
            </a:r>
            <a:r>
              <a:rPr lang="en-GB" sz="1200" dirty="0" err="1"/>
              <a:t>cancella</a:t>
            </a:r>
            <a:r>
              <a:rPr lang="en-GB" sz="1200" dirty="0"/>
              <a:t> un </a:t>
            </a:r>
            <a:r>
              <a:rPr lang="en-GB" sz="1200" dirty="0" err="1"/>
              <a:t>modello</a:t>
            </a:r>
            <a:r>
              <a:rPr lang="en-GB" sz="1200" dirty="0"/>
              <a:t> </a:t>
            </a:r>
            <a:r>
              <a:rPr lang="en-GB" sz="1200" dirty="0" err="1"/>
              <a:t>della</a:t>
            </a:r>
            <a:r>
              <a:rPr lang="en-GB" sz="1200" dirty="0"/>
              <a:t> </a:t>
            </a:r>
            <a:r>
              <a:rPr lang="en-GB" sz="1200" dirty="0" err="1"/>
              <a:t>seconda</a:t>
            </a:r>
            <a:r>
              <a:rPr lang="en-GB" sz="1200" dirty="0"/>
              <a:t>, e il </a:t>
            </a:r>
            <a:r>
              <a:rPr lang="en-GB" sz="1200" dirty="0" err="1"/>
              <a:t>risultato</a:t>
            </a:r>
            <a:r>
              <a:rPr lang="en-GB" sz="1200" dirty="0"/>
              <a:t> </a:t>
            </a:r>
            <a:r>
              <a:rPr lang="en-GB" sz="1200" dirty="0" err="1"/>
              <a:t>cancella</a:t>
            </a:r>
            <a:r>
              <a:rPr lang="en-GB" sz="1200" dirty="0"/>
              <a:t> un </a:t>
            </a:r>
            <a:r>
              <a:rPr lang="en-GB" sz="1200" dirty="0" err="1"/>
              <a:t>modello</a:t>
            </a:r>
            <a:r>
              <a:rPr lang="en-GB" sz="1200" dirty="0"/>
              <a:t> </a:t>
            </a:r>
            <a:r>
              <a:rPr lang="en-GB" sz="1200" dirty="0" err="1"/>
              <a:t>della</a:t>
            </a:r>
            <a:r>
              <a:rPr lang="en-GB" sz="1200" dirty="0"/>
              <a:t> prima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Il secondo </a:t>
            </a:r>
            <a:r>
              <a:rPr lang="en-GB" sz="1200" dirty="0" err="1"/>
              <a:t>sillogismo</a:t>
            </a:r>
            <a:r>
              <a:rPr lang="en-GB" sz="1200" dirty="0"/>
              <a:t> </a:t>
            </a:r>
            <a:r>
              <a:rPr lang="en-GB" sz="1200" dirty="0" err="1"/>
              <a:t>richiede</a:t>
            </a:r>
            <a:r>
              <a:rPr lang="en-GB" sz="1200" dirty="0"/>
              <a:t> un solo </a:t>
            </a:r>
            <a:r>
              <a:rPr lang="en-GB" sz="1200" dirty="0" err="1"/>
              <a:t>modello</a:t>
            </a:r>
            <a:r>
              <a:rPr lang="en-GB" sz="1200" dirty="0"/>
              <a:t> </a:t>
            </a:r>
            <a:r>
              <a:rPr lang="en-GB" sz="1200" dirty="0" err="1"/>
              <a:t>iniziale</a:t>
            </a:r>
            <a:r>
              <a:rPr lang="en-GB" sz="1200" dirty="0"/>
              <a:t> per la prima </a:t>
            </a:r>
            <a:r>
              <a:rPr lang="en-GB" sz="1200" dirty="0" err="1"/>
              <a:t>premessa</a:t>
            </a:r>
            <a:r>
              <a:rPr lang="en-GB" sz="1200" dirty="0"/>
              <a:t>, e un solo </a:t>
            </a:r>
            <a:r>
              <a:rPr lang="en-GB" sz="1200" dirty="0" err="1"/>
              <a:t>modello</a:t>
            </a:r>
            <a:r>
              <a:rPr lang="en-GB" sz="1200" dirty="0"/>
              <a:t> </a:t>
            </a:r>
            <a:r>
              <a:rPr lang="en-GB" sz="1200" dirty="0" err="1"/>
              <a:t>iniziale</a:t>
            </a:r>
            <a:r>
              <a:rPr lang="en-GB" sz="1200" dirty="0"/>
              <a:t> per la </a:t>
            </a:r>
            <a:r>
              <a:rPr lang="en-GB" sz="1200" dirty="0" err="1"/>
              <a:t>seconda</a:t>
            </a:r>
            <a:r>
              <a:rPr lang="en-GB" sz="1200" dirty="0"/>
              <a:t>: {¬</a:t>
            </a:r>
            <a:r>
              <a:rPr lang="en-GB" sz="1200" dirty="0" err="1"/>
              <a:t>arancia</a:t>
            </a:r>
            <a:r>
              <a:rPr lang="en-GB" sz="1200" dirty="0"/>
              <a:t> </a:t>
            </a:r>
            <a:r>
              <a:rPr lang="en-GB" sz="1200" dirty="0" err="1"/>
              <a:t>pera</a:t>
            </a:r>
            <a:r>
              <a:rPr lang="en-GB" sz="1200" dirty="0"/>
              <a:t>, …}, {</a:t>
            </a:r>
            <a:r>
              <a:rPr lang="en-GB" sz="1200" dirty="0" err="1"/>
              <a:t>pesca</a:t>
            </a:r>
            <a:r>
              <a:rPr lang="en-GB" sz="1200" dirty="0"/>
              <a:t> ¬</a:t>
            </a:r>
            <a:r>
              <a:rPr lang="en-GB" sz="1200" dirty="0" err="1"/>
              <a:t>arancia</a:t>
            </a:r>
            <a:r>
              <a:rPr lang="en-GB" sz="1200" dirty="0"/>
              <a:t>, …}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I due </a:t>
            </a:r>
            <a:r>
              <a:rPr lang="en-GB" sz="1200" dirty="0" err="1"/>
              <a:t>si</a:t>
            </a:r>
            <a:r>
              <a:rPr lang="en-GB" sz="1200" dirty="0"/>
              <a:t> </a:t>
            </a:r>
            <a:r>
              <a:rPr lang="en-GB" sz="1200" dirty="0" err="1"/>
              <a:t>integrano</a:t>
            </a:r>
            <a:r>
              <a:rPr lang="en-GB" sz="1200" dirty="0"/>
              <a:t> </a:t>
            </a:r>
            <a:r>
              <a:rPr lang="en-GB" sz="1200" dirty="0" err="1"/>
              <a:t>linearmente</a:t>
            </a:r>
            <a:r>
              <a:rPr lang="en-GB" sz="1200" dirty="0"/>
              <a:t> in {</a:t>
            </a:r>
            <a:r>
              <a:rPr lang="en-GB" sz="1200" dirty="0" err="1"/>
              <a:t>pesca</a:t>
            </a:r>
            <a:r>
              <a:rPr lang="en-GB" sz="1200" dirty="0"/>
              <a:t> ¬non </a:t>
            </a:r>
            <a:r>
              <a:rPr lang="en-GB" sz="1200" dirty="0" err="1"/>
              <a:t>arancia</a:t>
            </a:r>
            <a:r>
              <a:rPr lang="en-GB" sz="1200" dirty="0"/>
              <a:t> </a:t>
            </a:r>
            <a:r>
              <a:rPr lang="en-GB" sz="1200" dirty="0" err="1"/>
              <a:t>pera</a:t>
            </a:r>
            <a:r>
              <a:rPr lang="en-GB" sz="1200" dirty="0"/>
              <a:t>, …}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A </a:t>
            </a:r>
            <a:r>
              <a:rPr lang="en-GB" sz="1200" dirty="0" err="1"/>
              <a:t>sua</a:t>
            </a:r>
            <a:r>
              <a:rPr lang="en-GB" sz="1200" dirty="0"/>
              <a:t> volta, </a:t>
            </a:r>
            <a:r>
              <a:rPr lang="en-GB" sz="1200" dirty="0" err="1"/>
              <a:t>questo</a:t>
            </a:r>
            <a:r>
              <a:rPr lang="en-GB" sz="1200" dirty="0"/>
              <a:t> </a:t>
            </a:r>
            <a:r>
              <a:rPr lang="en-GB" sz="1200" dirty="0" err="1"/>
              <a:t>si</a:t>
            </a:r>
            <a:r>
              <a:rPr lang="en-GB" sz="1200" dirty="0"/>
              <a:t> integra con la terza </a:t>
            </a:r>
            <a:r>
              <a:rPr lang="en-GB" sz="1200" dirty="0" err="1"/>
              <a:t>premessa</a:t>
            </a:r>
            <a:r>
              <a:rPr lang="en-GB" sz="1200" dirty="0"/>
              <a:t>, e genera la </a:t>
            </a:r>
            <a:r>
              <a:rPr lang="en-GB" sz="1200" dirty="0" err="1"/>
              <a:t>conclusione</a:t>
            </a:r>
            <a:r>
              <a:rPr lang="en-GB" sz="1200" dirty="0"/>
              <a:t>. 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Dal punto di vista </a:t>
            </a:r>
            <a:r>
              <a:rPr lang="en-GB" sz="1200" dirty="0" err="1"/>
              <a:t>delle</a:t>
            </a:r>
            <a:r>
              <a:rPr lang="en-GB" sz="1200" dirty="0"/>
              <a:t> </a:t>
            </a:r>
            <a:r>
              <a:rPr lang="en-GB" sz="1200" dirty="0" err="1"/>
              <a:t>tavole</a:t>
            </a:r>
            <a:r>
              <a:rPr lang="en-GB" sz="1200" dirty="0"/>
              <a:t> di </a:t>
            </a:r>
            <a:r>
              <a:rPr lang="en-GB" sz="1200" dirty="0" err="1"/>
              <a:t>verità</a:t>
            </a:r>
            <a:r>
              <a:rPr lang="en-GB" sz="1200" dirty="0"/>
              <a:t>, </a:t>
            </a:r>
            <a:r>
              <a:rPr lang="en-GB" sz="1200" dirty="0" err="1"/>
              <a:t>è</a:t>
            </a:r>
            <a:r>
              <a:rPr lang="en-GB" sz="1200" dirty="0"/>
              <a:t> facile </a:t>
            </a:r>
            <a:r>
              <a:rPr lang="en-GB" sz="1200" dirty="0" err="1"/>
              <a:t>verificare</a:t>
            </a:r>
            <a:r>
              <a:rPr lang="en-GB" sz="1200" dirty="0"/>
              <a:t> </a:t>
            </a:r>
            <a:r>
              <a:rPr lang="en-GB" sz="1200" dirty="0" err="1"/>
              <a:t>che</a:t>
            </a:r>
            <a:r>
              <a:rPr lang="en-GB" sz="1200" dirty="0"/>
              <a:t> </a:t>
            </a:r>
            <a:r>
              <a:rPr lang="en-GB" sz="1200" dirty="0" err="1"/>
              <a:t>i</a:t>
            </a:r>
            <a:r>
              <a:rPr lang="en-GB" sz="1200" dirty="0"/>
              <a:t> due problem </a:t>
            </a:r>
            <a:r>
              <a:rPr lang="en-GB" sz="1200" dirty="0" err="1"/>
              <a:t>sono</a:t>
            </a:r>
            <a:r>
              <a:rPr lang="en-GB" sz="1200" dirty="0"/>
              <a:t> </a:t>
            </a:r>
            <a:r>
              <a:rPr lang="en-GB" sz="1200" dirty="0" err="1"/>
              <a:t>equivalenti</a:t>
            </a:r>
            <a:r>
              <a:rPr lang="en-GB" sz="1200" dirty="0"/>
              <a:t>: “non p </a:t>
            </a:r>
            <a:r>
              <a:rPr lang="en-GB" sz="1200" dirty="0" err="1"/>
              <a:t>oppure</a:t>
            </a:r>
            <a:r>
              <a:rPr lang="en-GB" sz="1200" dirty="0"/>
              <a:t> q” ha la </a:t>
            </a:r>
            <a:r>
              <a:rPr lang="en-GB" sz="1200" dirty="0" err="1"/>
              <a:t>stessa</a:t>
            </a:r>
            <a:r>
              <a:rPr lang="en-GB" sz="1200" dirty="0"/>
              <a:t> tavola di </a:t>
            </a:r>
            <a:r>
              <a:rPr lang="en-GB" sz="1200" dirty="0" err="1"/>
              <a:t>verità</a:t>
            </a:r>
            <a:r>
              <a:rPr lang="en-GB" sz="1200" dirty="0"/>
              <a:t> di “se p </a:t>
            </a:r>
            <a:r>
              <a:rPr lang="en-GB" sz="1200" dirty="0" err="1"/>
              <a:t>allora</a:t>
            </a:r>
            <a:r>
              <a:rPr lang="en-GB" sz="1200" dirty="0"/>
              <a:t> q”. </a:t>
            </a:r>
          </a:p>
          <a:p>
            <a:pPr>
              <a:lnSpc>
                <a:spcPct val="90000"/>
              </a:lnSpc>
            </a:pPr>
            <a:r>
              <a:rPr lang="en-GB" sz="1200" dirty="0" err="1"/>
              <a:t>Ciò</a:t>
            </a:r>
            <a:r>
              <a:rPr lang="en-GB" sz="1200" dirty="0"/>
              <a:t> </a:t>
            </a:r>
            <a:r>
              <a:rPr lang="en-GB" sz="1200" dirty="0" err="1"/>
              <a:t>che</a:t>
            </a:r>
            <a:r>
              <a:rPr lang="en-GB" sz="1200" dirty="0"/>
              <a:t> cambia </a:t>
            </a:r>
            <a:r>
              <a:rPr lang="en-GB" sz="1200" dirty="0" err="1"/>
              <a:t>tra</a:t>
            </a:r>
            <a:r>
              <a:rPr lang="en-GB" sz="1200" dirty="0"/>
              <a:t> </a:t>
            </a:r>
            <a:r>
              <a:rPr lang="en-GB" sz="1200" dirty="0" err="1"/>
              <a:t>loro</a:t>
            </a:r>
            <a:r>
              <a:rPr lang="en-GB" sz="1200" dirty="0"/>
              <a:t>  </a:t>
            </a:r>
            <a:r>
              <a:rPr lang="en-GB" sz="1200" dirty="0" err="1"/>
              <a:t>è</a:t>
            </a:r>
            <a:r>
              <a:rPr lang="en-GB" sz="1200" dirty="0"/>
              <a:t> solo la </a:t>
            </a:r>
            <a:r>
              <a:rPr lang="en-GB" sz="1200" dirty="0" err="1"/>
              <a:t>rappresentazione</a:t>
            </a:r>
            <a:r>
              <a:rPr lang="en-GB" sz="1200" dirty="0"/>
              <a:t> </a:t>
            </a:r>
            <a:r>
              <a:rPr lang="en-GB" sz="1200" dirty="0" err="1"/>
              <a:t>psicologica</a:t>
            </a:r>
            <a:r>
              <a:rPr lang="en-GB" sz="1200" dirty="0"/>
              <a:t> del </a:t>
            </a:r>
            <a:r>
              <a:rPr lang="en-GB" sz="1200" dirty="0" err="1"/>
              <a:t>significato</a:t>
            </a:r>
            <a:r>
              <a:rPr lang="en-GB" sz="1200" dirty="0"/>
              <a:t> </a:t>
            </a:r>
            <a:r>
              <a:rPr lang="en-GB" sz="1200" dirty="0" err="1"/>
              <a:t>delle</a:t>
            </a:r>
            <a:r>
              <a:rPr lang="en-GB" sz="1200" dirty="0"/>
              <a:t> </a:t>
            </a:r>
            <a:r>
              <a:rPr lang="en-GB" sz="1200" dirty="0" err="1"/>
              <a:t>premesse</a:t>
            </a:r>
            <a:r>
              <a:rPr lang="en-GB" sz="1200" dirty="0"/>
              <a:t>.</a:t>
            </a:r>
          </a:p>
          <a:p>
            <a:pPr>
              <a:lnSpc>
                <a:spcPct val="90000"/>
              </a:lnSpc>
            </a:pP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0303211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14882B2-3044-9094-DF11-819FEB6FA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700">
                <a:solidFill>
                  <a:srgbClr val="FFFFFF"/>
                </a:solidFill>
              </a:rPr>
              <a:t>La spiegazione probabilistica </a:t>
            </a:r>
            <a:br>
              <a:rPr lang="en-GB" sz="2700">
                <a:solidFill>
                  <a:srgbClr val="FFFFFF"/>
                </a:solidFill>
              </a:rPr>
            </a:br>
            <a:r>
              <a:rPr lang="en-GB" sz="2700">
                <a:solidFill>
                  <a:srgbClr val="FFFFFF"/>
                </a:solidFill>
              </a:rPr>
              <a:t>(“nuovo paradigma”)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4FF3793A-583F-CA69-9F51-9F0EEBB7DF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7509272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654956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5583399-B62B-3C82-DB80-5AA1B6E85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MP per il nuovo paradigma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7ED7862-B029-313B-7604-E1DDA10C13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600"/>
              <a:t>Data “l’Equazione” e l’assunto </a:t>
            </a:r>
            <a:r>
              <a:rPr lang="en-GB" sz="1600" i="1"/>
              <a:t>di default</a:t>
            </a:r>
            <a:r>
              <a:rPr lang="en-GB" sz="1600"/>
              <a:t> che le premesse siano tra loro indipendenti, lo schema MP diventa:</a:t>
            </a:r>
          </a:p>
          <a:p>
            <a:pPr>
              <a:lnSpc>
                <a:spcPct val="90000"/>
              </a:lnSpc>
            </a:pPr>
            <a:r>
              <a:rPr lang="en-GB" sz="1600"/>
              <a:t>Premessa 1: p → q 				Pr(q|p) = a</a:t>
            </a:r>
          </a:p>
          <a:p>
            <a:pPr>
              <a:lnSpc>
                <a:spcPct val="90000"/>
              </a:lnSpc>
            </a:pPr>
            <a:r>
              <a:rPr lang="en-GB" sz="1600"/>
              <a:t>Premessa 2: p 					Pr(p) = b</a:t>
            </a:r>
          </a:p>
          <a:p>
            <a:pPr>
              <a:lnSpc>
                <a:spcPct val="90000"/>
              </a:lnSpc>
            </a:pPr>
            <a:r>
              <a:rPr lang="en-GB" sz="1600"/>
              <a:t>Quindi, q: ab ≤ Pr(q) ≤ ab+(1–b)</a:t>
            </a:r>
          </a:p>
          <a:p>
            <a:pPr>
              <a:lnSpc>
                <a:spcPct val="90000"/>
              </a:lnSpc>
            </a:pPr>
            <a:r>
              <a:rPr lang="en-GB" sz="1600"/>
              <a:t>Se la seconda premessa è certa, la probabilità di q coincide con la probabilità del condizionale (a)</a:t>
            </a:r>
          </a:p>
          <a:p>
            <a:pPr>
              <a:lnSpc>
                <a:spcPct val="90000"/>
              </a:lnSpc>
            </a:pPr>
            <a:r>
              <a:rPr lang="en-GB" sz="1600"/>
              <a:t>Altrimenti, la probabilità di q va da un minimo dato dal prodotto delle probabilità delle due premesse, nel caso in cui Pr(q|¬p)=0</a:t>
            </a:r>
          </a:p>
          <a:p>
            <a:pPr>
              <a:lnSpc>
                <a:spcPct val="90000"/>
              </a:lnSpc>
            </a:pPr>
            <a:r>
              <a:rPr lang="en-GB" sz="1600"/>
              <a:t>a un massimo dato dalla somma del prodotto delle probabilità delle premesse, più la probabilità di ¬p, nel caso in cui Pr(q|¬p)=1. </a:t>
            </a:r>
          </a:p>
          <a:p>
            <a:pPr>
              <a:lnSpc>
                <a:spcPct val="90000"/>
              </a:lnSpc>
            </a:pPr>
            <a:r>
              <a:rPr lang="en-GB" sz="1600"/>
              <a:t>Si noti che Pr(q|¬p) non è assegnata dalle premesse: dipende dal contesto e dalle conoscenze precedenti dell’individuo</a:t>
            </a:r>
          </a:p>
        </p:txBody>
      </p:sp>
    </p:spTree>
    <p:extLst>
      <p:ext uri="{BB962C8B-B14F-4D97-AF65-F5344CB8AC3E}">
        <p14:creationId xmlns:p14="http://schemas.microsoft.com/office/powerpoint/2010/main" val="77760842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642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"/>
            <a:ext cx="9144001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D8FC76A-9C4F-2056-163A-96A94E4C64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84" y="248038"/>
            <a:ext cx="529779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 4 schemi condizionali secondo il nuovo paradigma</a:t>
            </a:r>
          </a:p>
        </p:txBody>
      </p:sp>
      <p:pic>
        <p:nvPicPr>
          <p:cNvPr id="5" name="Immagine 4" descr="Immagine che contiene testo, screenshot, parcheggio, arancia&#10;&#10;Descrizione generata automaticamente">
            <a:extLst>
              <a:ext uri="{FF2B5EF4-FFF2-40B4-BE49-F238E27FC236}">
                <a16:creationId xmlns:a16="http://schemas.microsoft.com/office/drawing/2014/main" id="{40815D04-7D04-C0AE-BF2C-43D1A7FD79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68" y="2195893"/>
            <a:ext cx="8495662" cy="399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5721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349D177-F1BF-035A-4C24-E05C9D60C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Limiti del nuovo paradigma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E46C284-8F6B-16C0-09E7-0E1DC46F5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en-GB" sz="1700" dirty="0"/>
              <a:t>Il nuovo </a:t>
            </a:r>
            <a:r>
              <a:rPr lang="en-GB" sz="1700" dirty="0" err="1"/>
              <a:t>paradigma</a:t>
            </a:r>
            <a:r>
              <a:rPr lang="en-GB" sz="1700" dirty="0"/>
              <a:t> ha </a:t>
            </a:r>
            <a:r>
              <a:rPr lang="en-GB" sz="1700" dirty="0" err="1"/>
              <a:t>raccolto</a:t>
            </a:r>
            <a:r>
              <a:rPr lang="en-GB" sz="1700" dirty="0"/>
              <a:t> </a:t>
            </a:r>
            <a:r>
              <a:rPr lang="en-GB" sz="1700" dirty="0" err="1"/>
              <a:t>molte</a:t>
            </a:r>
            <a:r>
              <a:rPr lang="en-GB" sz="1700" dirty="0"/>
              <a:t> prove </a:t>
            </a:r>
            <a:r>
              <a:rPr lang="en-GB" sz="1700" dirty="0" err="1"/>
              <a:t>empiriche</a:t>
            </a:r>
            <a:r>
              <a:rPr lang="en-GB" sz="1700" dirty="0"/>
              <a:t> </a:t>
            </a:r>
            <a:r>
              <a:rPr lang="en-GB" sz="1700" dirty="0" err="1"/>
              <a:t>sul</a:t>
            </a:r>
            <a:r>
              <a:rPr lang="en-GB" sz="1700" dirty="0"/>
              <a:t> </a:t>
            </a:r>
            <a:r>
              <a:rPr lang="en-GB" sz="1700" dirty="0" err="1"/>
              <a:t>fatto</a:t>
            </a:r>
            <a:r>
              <a:rPr lang="en-GB" sz="1700" dirty="0"/>
              <a:t> di </a:t>
            </a:r>
            <a:r>
              <a:rPr lang="en-GB" sz="1700" dirty="0" err="1"/>
              <a:t>riuscire</a:t>
            </a:r>
            <a:r>
              <a:rPr lang="en-GB" sz="1700" dirty="0"/>
              <a:t> a </a:t>
            </a:r>
            <a:r>
              <a:rPr lang="en-GB" sz="1700" dirty="0" err="1"/>
              <a:t>modellare</a:t>
            </a:r>
            <a:r>
              <a:rPr lang="en-GB" sz="1700" dirty="0"/>
              <a:t> </a:t>
            </a:r>
            <a:r>
              <a:rPr lang="en-GB" sz="1700" dirty="0" err="1"/>
              <a:t>diversi</a:t>
            </a:r>
            <a:r>
              <a:rPr lang="en-GB" sz="1700" dirty="0"/>
              <a:t> </a:t>
            </a:r>
            <a:r>
              <a:rPr lang="en-GB" sz="1700" dirty="0" err="1"/>
              <a:t>effetti</a:t>
            </a:r>
            <a:r>
              <a:rPr lang="en-GB" sz="1700" dirty="0"/>
              <a:t> </a:t>
            </a:r>
            <a:r>
              <a:rPr lang="en-GB" sz="1700" dirty="0" err="1"/>
              <a:t>delle</a:t>
            </a:r>
            <a:r>
              <a:rPr lang="en-GB" sz="1700" dirty="0"/>
              <a:t> </a:t>
            </a:r>
            <a:r>
              <a:rPr lang="en-GB" sz="1700" dirty="0" err="1"/>
              <a:t>conoscenze</a:t>
            </a:r>
            <a:r>
              <a:rPr lang="en-GB" sz="1700" dirty="0"/>
              <a:t> </a:t>
            </a:r>
            <a:r>
              <a:rPr lang="en-GB" sz="1700" dirty="0" err="1"/>
              <a:t>sull’accettazione</a:t>
            </a:r>
            <a:r>
              <a:rPr lang="en-GB" sz="1700" dirty="0"/>
              <a:t> o </a:t>
            </a:r>
            <a:r>
              <a:rPr lang="en-GB" sz="1700" dirty="0" err="1"/>
              <a:t>meno</a:t>
            </a:r>
            <a:r>
              <a:rPr lang="en-GB" sz="1700" dirty="0"/>
              <a:t> di </a:t>
            </a:r>
            <a:r>
              <a:rPr lang="en-GB" sz="1700" dirty="0" err="1"/>
              <a:t>schemi</a:t>
            </a:r>
            <a:r>
              <a:rPr lang="en-GB" sz="1700" dirty="0"/>
              <a:t> </a:t>
            </a:r>
            <a:r>
              <a:rPr lang="en-GB" sz="1700" dirty="0" err="1"/>
              <a:t>deduttivi</a:t>
            </a:r>
            <a:r>
              <a:rPr lang="en-GB" sz="1700" dirty="0"/>
              <a:t> </a:t>
            </a:r>
            <a:r>
              <a:rPr lang="en-GB" sz="1700" b="1" dirty="0" err="1"/>
              <a:t>formulati</a:t>
            </a:r>
            <a:r>
              <a:rPr lang="en-GB" sz="1700" b="1" dirty="0"/>
              <a:t> con </a:t>
            </a:r>
            <a:r>
              <a:rPr lang="en-GB" sz="1700" b="1" dirty="0" err="1"/>
              <a:t>contenuti</a:t>
            </a:r>
            <a:r>
              <a:rPr lang="en-GB" sz="1700" b="1" dirty="0"/>
              <a:t> </a:t>
            </a:r>
            <a:r>
              <a:rPr lang="en-GB" sz="1700" b="1" dirty="0" err="1"/>
              <a:t>concreti</a:t>
            </a:r>
            <a:endParaRPr lang="en-GB" sz="1700" dirty="0"/>
          </a:p>
          <a:p>
            <a:r>
              <a:rPr lang="en-GB" sz="1700" dirty="0"/>
              <a:t>Ma non offer </a:t>
            </a:r>
            <a:r>
              <a:rPr lang="en-GB" sz="1700" dirty="0" err="1"/>
              <a:t>dettagli</a:t>
            </a:r>
            <a:r>
              <a:rPr lang="en-GB" sz="1700" dirty="0"/>
              <a:t> sui </a:t>
            </a:r>
            <a:r>
              <a:rPr lang="en-GB" sz="1700" dirty="0" err="1"/>
              <a:t>processi</a:t>
            </a:r>
            <a:r>
              <a:rPr lang="en-GB" sz="1700" dirty="0"/>
              <a:t>: </a:t>
            </a:r>
            <a:r>
              <a:rPr lang="en-GB" sz="1700" dirty="0" err="1"/>
              <a:t>cioè</a:t>
            </a:r>
            <a:r>
              <a:rPr lang="en-GB" sz="1700" dirty="0"/>
              <a:t> non </a:t>
            </a:r>
            <a:r>
              <a:rPr lang="en-GB" sz="1700" dirty="0" err="1"/>
              <a:t>spiega</a:t>
            </a:r>
            <a:r>
              <a:rPr lang="en-GB" sz="1700" dirty="0"/>
              <a:t> come </a:t>
            </a:r>
            <a:r>
              <a:rPr lang="en-GB" sz="1700" dirty="0" err="1"/>
              <a:t>gli</a:t>
            </a:r>
            <a:r>
              <a:rPr lang="en-GB" sz="1700" dirty="0"/>
              <a:t> </a:t>
            </a:r>
            <a:r>
              <a:rPr lang="en-GB" sz="1700" dirty="0" err="1"/>
              <a:t>esseri</a:t>
            </a:r>
            <a:r>
              <a:rPr lang="en-GB" sz="1700" dirty="0"/>
              <a:t> </a:t>
            </a:r>
            <a:r>
              <a:rPr lang="en-GB" sz="1700" dirty="0" err="1"/>
              <a:t>umani</a:t>
            </a:r>
            <a:r>
              <a:rPr lang="en-GB" sz="1700" dirty="0"/>
              <a:t> </a:t>
            </a:r>
            <a:r>
              <a:rPr lang="en-GB" sz="1700" i="1" dirty="0" err="1"/>
              <a:t>facciano</a:t>
            </a:r>
            <a:r>
              <a:rPr lang="en-GB" sz="1700" dirty="0"/>
              <a:t> </a:t>
            </a:r>
            <a:r>
              <a:rPr lang="en-GB" sz="1700" dirty="0" err="1"/>
              <a:t>quei</a:t>
            </a:r>
            <a:r>
              <a:rPr lang="en-GB" sz="1700" dirty="0"/>
              <a:t> </a:t>
            </a:r>
            <a:r>
              <a:rPr lang="en-GB" sz="1700" dirty="0" err="1"/>
              <a:t>calcoli</a:t>
            </a:r>
            <a:r>
              <a:rPr lang="en-GB" sz="1700" dirty="0"/>
              <a:t> </a:t>
            </a:r>
            <a:r>
              <a:rPr lang="en-GB" sz="1700" dirty="0" err="1"/>
              <a:t>probabilistici</a:t>
            </a:r>
            <a:r>
              <a:rPr lang="en-GB" sz="1700" dirty="0"/>
              <a:t> in </a:t>
            </a:r>
            <a:r>
              <a:rPr lang="en-GB" sz="1700" dirty="0" err="1"/>
              <a:t>memoria</a:t>
            </a:r>
            <a:r>
              <a:rPr lang="en-GB" sz="1700" dirty="0"/>
              <a:t> di </a:t>
            </a:r>
            <a:r>
              <a:rPr lang="en-GB" sz="1700" dirty="0" err="1"/>
              <a:t>lavoro</a:t>
            </a:r>
            <a:r>
              <a:rPr lang="en-GB" sz="1700" dirty="0"/>
              <a:t>, e come </a:t>
            </a:r>
            <a:r>
              <a:rPr lang="en-GB" sz="1700" dirty="0" err="1"/>
              <a:t>mai</a:t>
            </a:r>
            <a:r>
              <a:rPr lang="en-GB" sz="1700" dirty="0"/>
              <a:t> </a:t>
            </a:r>
            <a:r>
              <a:rPr lang="en-GB" sz="1700" dirty="0" err="1"/>
              <a:t>descrivano</a:t>
            </a:r>
            <a:r>
              <a:rPr lang="en-GB" sz="1700" dirty="0"/>
              <a:t> </a:t>
            </a:r>
            <a:r>
              <a:rPr lang="en-GB" sz="1700" dirty="0" err="1"/>
              <a:t>quei</a:t>
            </a:r>
            <a:r>
              <a:rPr lang="en-GB" sz="1700" dirty="0"/>
              <a:t> </a:t>
            </a:r>
            <a:r>
              <a:rPr lang="en-GB" sz="1700" dirty="0" err="1"/>
              <a:t>ragionamenti</a:t>
            </a:r>
            <a:r>
              <a:rPr lang="en-GB" sz="1700" dirty="0"/>
              <a:t> senza </a:t>
            </a:r>
            <a:r>
              <a:rPr lang="en-GB" sz="1700" dirty="0" err="1"/>
              <a:t>menzionare</a:t>
            </a:r>
            <a:r>
              <a:rPr lang="en-GB" sz="1700" dirty="0"/>
              <a:t> </a:t>
            </a:r>
            <a:r>
              <a:rPr lang="en-GB" sz="1700" dirty="0" err="1"/>
              <a:t>probabilità</a:t>
            </a:r>
            <a:r>
              <a:rPr lang="en-GB" sz="1700" dirty="0"/>
              <a:t> </a:t>
            </a:r>
          </a:p>
          <a:p>
            <a:r>
              <a:rPr lang="en-GB" sz="1700" dirty="0"/>
              <a:t>Per </a:t>
            </a:r>
            <a:r>
              <a:rPr lang="en-GB" sz="1700" dirty="0" err="1"/>
              <a:t>spiegare</a:t>
            </a:r>
            <a:r>
              <a:rPr lang="en-GB" sz="1700" dirty="0"/>
              <a:t> </a:t>
            </a:r>
            <a:r>
              <a:rPr lang="en-GB" sz="1700" dirty="0" err="1"/>
              <a:t>i</a:t>
            </a:r>
            <a:r>
              <a:rPr lang="en-GB" sz="1700" dirty="0"/>
              <a:t> </a:t>
            </a:r>
            <a:r>
              <a:rPr lang="en-GB" sz="1700" dirty="0" err="1"/>
              <a:t>ragionamenti</a:t>
            </a:r>
            <a:r>
              <a:rPr lang="en-GB" sz="1700" dirty="0"/>
              <a:t> con </a:t>
            </a:r>
            <a:r>
              <a:rPr lang="en-GB" sz="1700" dirty="0" err="1"/>
              <a:t>premesse</a:t>
            </a:r>
            <a:r>
              <a:rPr lang="en-GB" sz="1700" dirty="0"/>
              <a:t> </a:t>
            </a:r>
            <a:r>
              <a:rPr lang="en-GB" sz="1700" dirty="0" err="1"/>
              <a:t>astratte</a:t>
            </a:r>
            <a:r>
              <a:rPr lang="en-GB" sz="1700" dirty="0"/>
              <a:t> </a:t>
            </a:r>
            <a:r>
              <a:rPr lang="en-GB" sz="1700" dirty="0" err="1"/>
              <a:t>deve</a:t>
            </a:r>
            <a:r>
              <a:rPr lang="en-GB" sz="1700" dirty="0"/>
              <a:t> </a:t>
            </a:r>
            <a:r>
              <a:rPr lang="en-GB" sz="1700" dirty="0" err="1"/>
              <a:t>postulare</a:t>
            </a:r>
            <a:r>
              <a:rPr lang="en-GB" sz="1700" dirty="0"/>
              <a:t> </a:t>
            </a:r>
            <a:r>
              <a:rPr lang="en-GB" sz="1700" dirty="0" err="1"/>
              <a:t>assunti</a:t>
            </a:r>
            <a:r>
              <a:rPr lang="en-GB" sz="1700" dirty="0"/>
              <a:t> </a:t>
            </a:r>
            <a:r>
              <a:rPr lang="en-GB" sz="1700" dirty="0" err="1"/>
              <a:t>sulle</a:t>
            </a:r>
            <a:r>
              <a:rPr lang="en-GB" sz="1700" dirty="0"/>
              <a:t> </a:t>
            </a:r>
            <a:r>
              <a:rPr lang="en-GB" sz="1700" dirty="0" err="1"/>
              <a:t>distribuzioni</a:t>
            </a:r>
            <a:r>
              <a:rPr lang="en-GB" sz="1700" dirty="0"/>
              <a:t> di </a:t>
            </a:r>
            <a:r>
              <a:rPr lang="en-GB" sz="1700" dirty="0" err="1"/>
              <a:t>probabilità</a:t>
            </a:r>
            <a:r>
              <a:rPr lang="en-GB" sz="1700" dirty="0"/>
              <a:t> </a:t>
            </a:r>
            <a:r>
              <a:rPr lang="en-GB" sz="1700" dirty="0" err="1"/>
              <a:t>delle</a:t>
            </a:r>
            <a:r>
              <a:rPr lang="en-GB" sz="1700" dirty="0"/>
              <a:t> </a:t>
            </a:r>
            <a:r>
              <a:rPr lang="en-GB" sz="1700" dirty="0" err="1"/>
              <a:t>premesse</a:t>
            </a:r>
            <a:r>
              <a:rPr lang="en-GB" sz="1700" dirty="0"/>
              <a:t>, </a:t>
            </a:r>
            <a:r>
              <a:rPr lang="en-GB" sz="1700" dirty="0" err="1"/>
              <a:t>che</a:t>
            </a:r>
            <a:r>
              <a:rPr lang="en-GB" sz="1700" dirty="0"/>
              <a:t> in </a:t>
            </a:r>
            <a:r>
              <a:rPr lang="en-GB" sz="1700" dirty="0" err="1"/>
              <a:t>alcuni</a:t>
            </a:r>
            <a:r>
              <a:rPr lang="en-GB" sz="1700" dirty="0"/>
              <a:t> </a:t>
            </a:r>
            <a:r>
              <a:rPr lang="en-GB" sz="1700" dirty="0" err="1"/>
              <a:t>casi</a:t>
            </a:r>
            <a:r>
              <a:rPr lang="en-GB" sz="1700" dirty="0"/>
              <a:t> </a:t>
            </a:r>
            <a:r>
              <a:rPr lang="en-GB" sz="1700" dirty="0" err="1"/>
              <a:t>appaiono</a:t>
            </a:r>
            <a:r>
              <a:rPr lang="en-GB" sz="1700" dirty="0"/>
              <a:t> </a:t>
            </a:r>
            <a:r>
              <a:rPr lang="en-GB" sz="1700" dirty="0" err="1"/>
              <a:t>arbitrari</a:t>
            </a:r>
            <a:r>
              <a:rPr lang="en-GB" sz="1700" dirty="0"/>
              <a:t>. </a:t>
            </a:r>
          </a:p>
          <a:p>
            <a:r>
              <a:rPr lang="en-GB" sz="1700" dirty="0" err="1"/>
              <a:t>È</a:t>
            </a:r>
            <a:r>
              <a:rPr lang="en-GB" sz="1700" dirty="0"/>
              <a:t> un </a:t>
            </a:r>
            <a:r>
              <a:rPr lang="en-GB" sz="1700" dirty="0" err="1"/>
              <a:t>ottimo</a:t>
            </a:r>
            <a:r>
              <a:rPr lang="en-GB" sz="1700" dirty="0"/>
              <a:t> </a:t>
            </a:r>
            <a:r>
              <a:rPr lang="en-GB" sz="1700" dirty="0" err="1"/>
              <a:t>approccio</a:t>
            </a:r>
            <a:r>
              <a:rPr lang="en-GB" sz="1700" dirty="0"/>
              <a:t> per </a:t>
            </a:r>
            <a:r>
              <a:rPr lang="en-GB" sz="1700" dirty="0" err="1"/>
              <a:t>descrivere</a:t>
            </a:r>
            <a:r>
              <a:rPr lang="en-GB" sz="1700" dirty="0"/>
              <a:t> le </a:t>
            </a:r>
            <a:r>
              <a:rPr lang="en-GB" sz="1700" dirty="0" err="1"/>
              <a:t>deduzioni</a:t>
            </a:r>
            <a:r>
              <a:rPr lang="en-GB" sz="1700" dirty="0"/>
              <a:t> associative </a:t>
            </a:r>
            <a:r>
              <a:rPr lang="en-GB" sz="1700" dirty="0" err="1"/>
              <a:t>basate</a:t>
            </a:r>
            <a:r>
              <a:rPr lang="en-GB" sz="1700" dirty="0"/>
              <a:t> </a:t>
            </a:r>
            <a:r>
              <a:rPr lang="en-GB" sz="1700" dirty="0" err="1"/>
              <a:t>sul</a:t>
            </a:r>
            <a:r>
              <a:rPr lang="en-GB" sz="1700" dirty="0"/>
              <a:t> </a:t>
            </a:r>
            <a:r>
              <a:rPr lang="en-GB" sz="1700" dirty="0" err="1"/>
              <a:t>sistema</a:t>
            </a:r>
            <a:r>
              <a:rPr lang="en-GB" sz="1700" dirty="0"/>
              <a:t> </a:t>
            </a:r>
            <a:r>
              <a:rPr lang="en-GB" sz="1700" dirty="0" err="1"/>
              <a:t>concettuale</a:t>
            </a:r>
            <a:r>
              <a:rPr lang="en-GB" sz="1700" dirty="0"/>
              <a:t> (cap. 7), ma </a:t>
            </a:r>
            <a:r>
              <a:rPr lang="en-GB" sz="1700" dirty="0" err="1"/>
              <a:t>aggiunge</a:t>
            </a:r>
            <a:r>
              <a:rPr lang="en-GB" sz="1700" dirty="0"/>
              <a:t> poco </a:t>
            </a:r>
            <a:r>
              <a:rPr lang="en-GB" sz="1700" dirty="0" err="1"/>
              <a:t>alla</a:t>
            </a:r>
            <a:r>
              <a:rPr lang="en-GB" sz="1700" dirty="0"/>
              <a:t> </a:t>
            </a:r>
            <a:r>
              <a:rPr lang="en-GB" sz="1700" dirty="0" err="1"/>
              <a:t>comprensione</a:t>
            </a:r>
            <a:r>
              <a:rPr lang="en-GB" sz="1700" dirty="0"/>
              <a:t> di come </a:t>
            </a:r>
            <a:r>
              <a:rPr lang="en-GB" sz="1700" dirty="0" err="1"/>
              <a:t>costruiamo</a:t>
            </a:r>
            <a:r>
              <a:rPr lang="en-GB" sz="1700" dirty="0"/>
              <a:t> </a:t>
            </a:r>
            <a:r>
              <a:rPr lang="en-GB" sz="1700" dirty="0" err="1"/>
              <a:t>ragionamenti</a:t>
            </a:r>
            <a:r>
              <a:rPr lang="en-GB" sz="1700" dirty="0"/>
              <a:t> </a:t>
            </a:r>
            <a:r>
              <a:rPr lang="en-GB" sz="1700" dirty="0" err="1"/>
              <a:t>deduttivi</a:t>
            </a:r>
            <a:r>
              <a:rPr lang="en-GB" sz="1700" dirty="0"/>
              <a:t> in </a:t>
            </a:r>
            <a:r>
              <a:rPr lang="en-GB" sz="1700" dirty="0" err="1"/>
              <a:t>memoria</a:t>
            </a:r>
            <a:r>
              <a:rPr lang="en-GB" sz="1700" dirty="0"/>
              <a:t> di </a:t>
            </a:r>
            <a:r>
              <a:rPr lang="en-GB" sz="1700" dirty="0" err="1"/>
              <a:t>lavoro</a:t>
            </a: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217942812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sillogismi categorici o “aristotelici”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3200" dirty="0"/>
              <a:t>I problemi più “classici” nello studio della deduzione umana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00300" cy="3213100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2400300" y="568193"/>
            <a:ext cx="24801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Aristotele di </a:t>
            </a:r>
            <a:r>
              <a:rPr lang="it-IT" dirty="0" err="1"/>
              <a:t>Stagira</a:t>
            </a:r>
            <a:r>
              <a:rPr lang="it-IT" dirty="0"/>
              <a:t>,</a:t>
            </a:r>
          </a:p>
          <a:p>
            <a:r>
              <a:rPr lang="it-IT" dirty="0"/>
              <a:t>Filosofo, inventore della </a:t>
            </a:r>
          </a:p>
          <a:p>
            <a:r>
              <a:rPr lang="it-IT" dirty="0"/>
              <a:t>Logica sillogistica</a:t>
            </a:r>
          </a:p>
          <a:p>
            <a:r>
              <a:rPr lang="it-IT" dirty="0"/>
              <a:t>(384 ac </a:t>
            </a:r>
            <a:r>
              <a:rPr lang="it-IT" dirty="0" err="1"/>
              <a:t>–</a:t>
            </a:r>
            <a:r>
              <a:rPr lang="it-IT" dirty="0"/>
              <a:t> 322 ac)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0690" y="0"/>
            <a:ext cx="2293310" cy="3285608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3950362" y="1735772"/>
            <a:ext cx="290032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Gustav </a:t>
            </a:r>
            <a:r>
              <a:rPr lang="it-IT" dirty="0" err="1"/>
              <a:t>Störring</a:t>
            </a:r>
            <a:r>
              <a:rPr lang="it-IT" dirty="0"/>
              <a:t> (1860-1946),</a:t>
            </a:r>
          </a:p>
          <a:p>
            <a:r>
              <a:rPr lang="it-IT" dirty="0"/>
              <a:t>psicologo e psichiatra,</a:t>
            </a:r>
          </a:p>
          <a:p>
            <a:r>
              <a:rPr lang="it-IT" dirty="0"/>
              <a:t>autore del primo studio</a:t>
            </a:r>
          </a:p>
          <a:p>
            <a:r>
              <a:rPr lang="it-IT" dirty="0"/>
              <a:t>psicologico sul ragionamento</a:t>
            </a:r>
          </a:p>
          <a:p>
            <a:r>
              <a:rPr lang="it-IT" dirty="0"/>
              <a:t>sillogistico (1908)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Struttura dei sillogismi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Un sillogismo categorico si compone di due </a:t>
            </a:r>
            <a:r>
              <a:rPr lang="it-IT" sz="1700" b="1"/>
              <a:t>premesse </a:t>
            </a:r>
            <a:r>
              <a:rPr lang="it-IT" sz="1700"/>
              <a:t>e una </a:t>
            </a:r>
            <a:r>
              <a:rPr lang="it-IT" sz="1700" b="1"/>
              <a:t>conclusione</a:t>
            </a:r>
            <a:r>
              <a:rPr lang="it-IT" sz="1700"/>
              <a:t>. </a:t>
            </a:r>
          </a:p>
          <a:p>
            <a:r>
              <a:rPr lang="it-IT" sz="1700"/>
              <a:t>È </a:t>
            </a:r>
            <a:r>
              <a:rPr lang="it-IT" sz="1700" b="1"/>
              <a:t>valido </a:t>
            </a:r>
            <a:r>
              <a:rPr lang="it-IT" sz="1700"/>
              <a:t>se la conclusione è necessariamente vera alla luce delle premesse, invalido altrimenti</a:t>
            </a:r>
          </a:p>
          <a:p>
            <a:r>
              <a:rPr lang="it-IT" sz="1700"/>
              <a:t>Premesse e conclusioni sono proposizioni quantificate in uno di quattro possibili </a:t>
            </a:r>
            <a:r>
              <a:rPr lang="it-IT" sz="1700" b="1"/>
              <a:t>modi</a:t>
            </a:r>
            <a:endParaRPr lang="it-IT" sz="170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2700" b="1">
                <a:solidFill>
                  <a:srgbClr val="FFFFFF"/>
                </a:solidFill>
              </a:rPr>
              <a:t>Modo </a:t>
            </a:r>
            <a:r>
              <a:rPr lang="it-IT" sz="2700">
                <a:solidFill>
                  <a:srgbClr val="FFFFFF"/>
                </a:solidFill>
              </a:rPr>
              <a:t>della quantificazione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Universali Affermative (A): per esempio, “Tutti gli A sono B”</a:t>
            </a:r>
          </a:p>
          <a:p>
            <a:r>
              <a:rPr lang="it-IT" sz="1700" dirty="0"/>
              <a:t>Universali Negative (E): per esempio, “Nessun A è B”</a:t>
            </a:r>
          </a:p>
          <a:p>
            <a:r>
              <a:rPr lang="it-IT" sz="1700" dirty="0"/>
              <a:t>Particolari Affermative (I): per esempio, “Alcuni A sono B”</a:t>
            </a:r>
          </a:p>
          <a:p>
            <a:r>
              <a:rPr lang="it-IT" sz="1700" dirty="0"/>
              <a:t>Particolari Negative (O): per esempio, “Alcuni A non sono B”.</a:t>
            </a:r>
          </a:p>
          <a:p>
            <a:endParaRPr lang="it-IT" sz="1700" dirty="0"/>
          </a:p>
          <a:p>
            <a:r>
              <a:rPr lang="it-IT" sz="1700" dirty="0"/>
              <a:t>“Alcuni” (proposizioni I e O) va inteso come “esiste almeno uno”: non implica pluralità, </a:t>
            </a:r>
            <a:r>
              <a:rPr lang="it-IT" sz="1700" dirty="0" err="1"/>
              <a:t>nè</a:t>
            </a:r>
            <a:r>
              <a:rPr lang="it-IT" sz="1700" dirty="0"/>
              <a:t> esclude «tutti»</a:t>
            </a:r>
          </a:p>
          <a:p>
            <a:r>
              <a:rPr lang="it-IT" sz="1700" dirty="0"/>
              <a:t>I modi possibili per una coppia di premesse sono 4x4=16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Termini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30D17617-1572-9A11-D9C0-A8F71BE980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2679621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Conclusione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018FD912-56B6-CA22-49B6-2AE57BF4BE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3454344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Esempio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900B0D7D-FBB5-E677-DCD8-37DEA9888E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9916959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Esempio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0D4C68A1-DCB3-F3C4-0C20-7062A567C9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0869545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 b="1">
                <a:solidFill>
                  <a:srgbClr val="FFFFFF"/>
                </a:solidFill>
              </a:rPr>
              <a:t>Figura </a:t>
            </a:r>
            <a:r>
              <a:rPr lang="it-IT" sz="3500">
                <a:solidFill>
                  <a:srgbClr val="FFFFFF"/>
                </a:solidFill>
              </a:rPr>
              <a:t>di un sillogismo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71C7B6CC-574B-63B0-AD7B-151E955DBD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2692848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292E951-373F-3464-F031-EB783DA6C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Uso di termini astratti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942456DB-9AD7-2E48-1755-9B7D96B26A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3086928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685506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Diversi gradi di difficoltà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E74CDCDB-A3CA-5746-E599-5189DB4899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6072160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642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"/>
            <a:ext cx="9144001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507B930-1776-713F-1547-85C10FA93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84" y="248038"/>
            <a:ext cx="529779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2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Dieversi modelli teorici a confronto con le performance umane sui sillogismi 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9C792E6D-BF21-E049-B818-FE64C1AD5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668" y="1966293"/>
            <a:ext cx="7328661" cy="44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78216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2693"/>
            <a:ext cx="9143998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84720" y="-2407841"/>
            <a:ext cx="4374557" cy="9144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55756" y="-2236808"/>
            <a:ext cx="4374128" cy="880235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-22690"/>
            <a:ext cx="6406863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4459073" y="-1032053"/>
            <a:ext cx="3742610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itolo 3"/>
          <p:cNvSpPr>
            <a:spLocks noGrp="1"/>
          </p:cNvSpPr>
          <p:nvPr>
            <p:ph type="ctrTitle"/>
          </p:nvPr>
        </p:nvSpPr>
        <p:spPr>
          <a:xfrm>
            <a:off x="986118" y="735106"/>
            <a:ext cx="7540322" cy="2928470"/>
          </a:xfrm>
        </p:spPr>
        <p:txBody>
          <a:bodyPr anchor="b">
            <a:normAutofit/>
          </a:bodyPr>
          <a:lstStyle/>
          <a:p>
            <a:pPr algn="l"/>
            <a:r>
              <a:rPr lang="it-IT" sz="4200" i="1">
                <a:solidFill>
                  <a:srgbClr val="FFFFFF"/>
                </a:solidFill>
              </a:rPr>
              <a:t>L’approccio semantico alla spiegazione</a:t>
            </a:r>
            <a:br>
              <a:rPr lang="it-IT" sz="4200" i="1">
                <a:solidFill>
                  <a:srgbClr val="FFFFFF"/>
                </a:solidFill>
              </a:rPr>
            </a:br>
            <a:r>
              <a:rPr lang="it-IT" sz="4200" i="1">
                <a:solidFill>
                  <a:srgbClr val="FFFFFF"/>
                </a:solidFill>
              </a:rPr>
              <a:t>del ragionamento su sillogismi categorici</a:t>
            </a:r>
            <a:endParaRPr lang="it-IT" sz="4200">
              <a:solidFill>
                <a:srgbClr val="FFFFFF"/>
              </a:solidFill>
            </a:endParaRPr>
          </a:p>
        </p:txBody>
      </p:sp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>
          <a:xfrm>
            <a:off x="1013011" y="4870824"/>
            <a:ext cx="7504463" cy="1458258"/>
          </a:xfrm>
        </p:spPr>
        <p:txBody>
          <a:bodyPr anchor="ctr">
            <a:normAutofit/>
          </a:bodyPr>
          <a:lstStyle/>
          <a:p>
            <a:pPr algn="l"/>
            <a:endParaRPr lang="it-IT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B3A2D1A-45FC-4F95-B150-1C13EF2F6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39C3C864-C625-4883-B868-9A4C470F4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468" y="3296652"/>
            <a:ext cx="9151584" cy="3561346"/>
          </a:xfrm>
          <a:custGeom>
            <a:avLst/>
            <a:gdLst>
              <a:gd name="connsiteX0" fmla="*/ 0 w 12202113"/>
              <a:gd name="connsiteY0" fmla="*/ 3188466 h 3188466"/>
              <a:gd name="connsiteX1" fmla="*/ 10116 w 12202113"/>
              <a:gd name="connsiteY1" fmla="*/ 2657641 h 3188466"/>
              <a:gd name="connsiteX2" fmla="*/ 10116 w 12202113"/>
              <a:gd name="connsiteY2" fmla="*/ 0 h 3188466"/>
              <a:gd name="connsiteX3" fmla="*/ 12202113 w 12202113"/>
              <a:gd name="connsiteY3" fmla="*/ 0 h 3188466"/>
              <a:gd name="connsiteX4" fmla="*/ 12202113 w 12202113"/>
              <a:gd name="connsiteY4" fmla="*/ 2879832 h 3188466"/>
              <a:gd name="connsiteX5" fmla="*/ 12198167 w 12202113"/>
              <a:gd name="connsiteY5" fmla="*/ 2880360 h 3188466"/>
              <a:gd name="connsiteX6" fmla="*/ 12122128 w 12202113"/>
              <a:gd name="connsiteY6" fmla="*/ 2887194 h 3188466"/>
              <a:gd name="connsiteX7" fmla="*/ 12028868 w 12202113"/>
              <a:gd name="connsiteY7" fmla="*/ 2911786 h 3188466"/>
              <a:gd name="connsiteX8" fmla="*/ 11995238 w 12202113"/>
              <a:gd name="connsiteY8" fmla="*/ 2914090 h 3188466"/>
              <a:gd name="connsiteX9" fmla="*/ 11996460 w 12202113"/>
              <a:gd name="connsiteY9" fmla="*/ 2918442 h 3188466"/>
              <a:gd name="connsiteX10" fmla="*/ 11983968 w 12202113"/>
              <a:gd name="connsiteY10" fmla="*/ 2918762 h 3188466"/>
              <a:gd name="connsiteX11" fmla="*/ 11956084 w 12202113"/>
              <a:gd name="connsiteY11" fmla="*/ 2918868 h 3188466"/>
              <a:gd name="connsiteX12" fmla="*/ 11872586 w 12202113"/>
              <a:gd name="connsiteY12" fmla="*/ 2920076 h 3188466"/>
              <a:gd name="connsiteX13" fmla="*/ 11849804 w 12202113"/>
              <a:gd name="connsiteY13" fmla="*/ 2928420 h 3188466"/>
              <a:gd name="connsiteX14" fmla="*/ 11828254 w 12202113"/>
              <a:gd name="connsiteY14" fmla="*/ 2928551 h 3188466"/>
              <a:gd name="connsiteX15" fmla="*/ 11703277 w 12202113"/>
              <a:gd name="connsiteY15" fmla="*/ 2939735 h 3188466"/>
              <a:gd name="connsiteX16" fmla="*/ 11686094 w 12202113"/>
              <a:gd name="connsiteY16" fmla="*/ 2940570 h 3188466"/>
              <a:gd name="connsiteX17" fmla="*/ 11676788 w 12202113"/>
              <a:gd name="connsiteY17" fmla="*/ 2944321 h 3188466"/>
              <a:gd name="connsiteX18" fmla="*/ 11643464 w 12202113"/>
              <a:gd name="connsiteY18" fmla="*/ 2945066 h 3188466"/>
              <a:gd name="connsiteX19" fmla="*/ 11641922 w 12202113"/>
              <a:gd name="connsiteY19" fmla="*/ 2947200 h 3188466"/>
              <a:gd name="connsiteX20" fmla="*/ 11532386 w 12202113"/>
              <a:gd name="connsiteY20" fmla="*/ 2965529 h 3188466"/>
              <a:gd name="connsiteX21" fmla="*/ 11513619 w 12202113"/>
              <a:gd name="connsiteY21" fmla="*/ 2968556 h 3188466"/>
              <a:gd name="connsiteX22" fmla="*/ 11497404 w 12202113"/>
              <a:gd name="connsiteY22" fmla="*/ 2967639 h 3188466"/>
              <a:gd name="connsiteX23" fmla="*/ 11407630 w 12202113"/>
              <a:gd name="connsiteY23" fmla="*/ 2970255 h 3188466"/>
              <a:gd name="connsiteX24" fmla="*/ 11386276 w 12202113"/>
              <a:gd name="connsiteY24" fmla="*/ 2968648 h 3188466"/>
              <a:gd name="connsiteX25" fmla="*/ 11377296 w 12202113"/>
              <a:gd name="connsiteY25" fmla="*/ 2965257 h 3188466"/>
              <a:gd name="connsiteX26" fmla="*/ 11342536 w 12202113"/>
              <a:gd name="connsiteY26" fmla="*/ 2971666 h 3188466"/>
              <a:gd name="connsiteX27" fmla="*/ 11288902 w 12202113"/>
              <a:gd name="connsiteY27" fmla="*/ 2976058 h 3188466"/>
              <a:gd name="connsiteX28" fmla="*/ 11263411 w 12202113"/>
              <a:gd name="connsiteY28" fmla="*/ 2979228 h 3188466"/>
              <a:gd name="connsiteX29" fmla="*/ 11242843 w 12202113"/>
              <a:gd name="connsiteY29" fmla="*/ 2977303 h 3188466"/>
              <a:gd name="connsiteX30" fmla="*/ 11125798 w 12202113"/>
              <a:gd name="connsiteY30" fmla="*/ 2976816 h 3188466"/>
              <a:gd name="connsiteX31" fmla="*/ 11098884 w 12202113"/>
              <a:gd name="connsiteY31" fmla="*/ 2973758 h 3188466"/>
              <a:gd name="connsiteX32" fmla="*/ 11086128 w 12202113"/>
              <a:gd name="connsiteY32" fmla="*/ 2967663 h 3188466"/>
              <a:gd name="connsiteX33" fmla="*/ 11076132 w 12202113"/>
              <a:gd name="connsiteY33" fmla="*/ 2969836 h 3188466"/>
              <a:gd name="connsiteX34" fmla="*/ 11005337 w 12202113"/>
              <a:gd name="connsiteY34" fmla="*/ 2970053 h 3188466"/>
              <a:gd name="connsiteX35" fmla="*/ 10959154 w 12202113"/>
              <a:gd name="connsiteY35" fmla="*/ 2970750 h 3188466"/>
              <a:gd name="connsiteX36" fmla="*/ 10956347 w 12202113"/>
              <a:gd name="connsiteY36" fmla="*/ 2979118 h 3188466"/>
              <a:gd name="connsiteX37" fmla="*/ 10915223 w 12202113"/>
              <a:gd name="connsiteY37" fmla="*/ 2982099 h 3188466"/>
              <a:gd name="connsiteX38" fmla="*/ 10871398 w 12202113"/>
              <a:gd name="connsiteY38" fmla="*/ 2976728 h 3188466"/>
              <a:gd name="connsiteX39" fmla="*/ 10819743 w 12202113"/>
              <a:gd name="connsiteY39" fmla="*/ 2977481 h 3188466"/>
              <a:gd name="connsiteX40" fmla="*/ 10788834 w 12202113"/>
              <a:gd name="connsiteY40" fmla="*/ 2977840 h 3188466"/>
              <a:gd name="connsiteX41" fmla="*/ 10707711 w 12202113"/>
              <a:gd name="connsiteY41" fmla="*/ 2985644 h 3188466"/>
              <a:gd name="connsiteX42" fmla="*/ 10576086 w 12202113"/>
              <a:gd name="connsiteY42" fmla="*/ 3015319 h 3188466"/>
              <a:gd name="connsiteX43" fmla="*/ 10534761 w 12202113"/>
              <a:gd name="connsiteY43" fmla="*/ 3019524 h 3188466"/>
              <a:gd name="connsiteX44" fmla="*/ 10527537 w 12202113"/>
              <a:gd name="connsiteY44" fmla="*/ 3017814 h 3188466"/>
              <a:gd name="connsiteX45" fmla="*/ 10321799 w 12202113"/>
              <a:gd name="connsiteY45" fmla="*/ 3035635 h 3188466"/>
              <a:gd name="connsiteX46" fmla="*/ 10284989 w 12202113"/>
              <a:gd name="connsiteY46" fmla="*/ 3036679 h 3188466"/>
              <a:gd name="connsiteX47" fmla="*/ 10257423 w 12202113"/>
              <a:gd name="connsiteY47" fmla="*/ 3036027 h 3188466"/>
              <a:gd name="connsiteX48" fmla="*/ 10191450 w 12202113"/>
              <a:gd name="connsiteY48" fmla="*/ 3041963 h 3188466"/>
              <a:gd name="connsiteX49" fmla="*/ 10083845 w 12202113"/>
              <a:gd name="connsiteY49" fmla="*/ 3054978 h 3188466"/>
              <a:gd name="connsiteX50" fmla="*/ 10060611 w 12202113"/>
              <a:gd name="connsiteY50" fmla="*/ 3057035 h 3188466"/>
              <a:gd name="connsiteX51" fmla="*/ 10039363 w 12202113"/>
              <a:gd name="connsiteY51" fmla="*/ 3055961 h 3188466"/>
              <a:gd name="connsiteX52" fmla="*/ 10033322 w 12202113"/>
              <a:gd name="connsiteY52" fmla="*/ 3053238 h 3188466"/>
              <a:gd name="connsiteX53" fmla="*/ 10020337 w 12202113"/>
              <a:gd name="connsiteY53" fmla="*/ 3053912 h 3188466"/>
              <a:gd name="connsiteX54" fmla="*/ 10016616 w 12202113"/>
              <a:gd name="connsiteY54" fmla="*/ 3053498 h 3188466"/>
              <a:gd name="connsiteX55" fmla="*/ 9995549 w 12202113"/>
              <a:gd name="connsiteY55" fmla="*/ 3051719 h 3188466"/>
              <a:gd name="connsiteX56" fmla="*/ 9957212 w 12202113"/>
              <a:gd name="connsiteY56" fmla="*/ 3062663 h 3188466"/>
              <a:gd name="connsiteX57" fmla="*/ 9904584 w 12202113"/>
              <a:gd name="connsiteY57" fmla="*/ 3063999 h 3188466"/>
              <a:gd name="connsiteX58" fmla="*/ 9713857 w 12202113"/>
              <a:gd name="connsiteY58" fmla="*/ 3087955 h 3188466"/>
              <a:gd name="connsiteX59" fmla="*/ 9678879 w 12202113"/>
              <a:gd name="connsiteY59" fmla="*/ 3079676 h 3188466"/>
              <a:gd name="connsiteX60" fmla="*/ 9598760 w 12202113"/>
              <a:gd name="connsiteY60" fmla="*/ 3085228 h 3188466"/>
              <a:gd name="connsiteX61" fmla="*/ 9488796 w 12202113"/>
              <a:gd name="connsiteY61" fmla="*/ 3115384 h 3188466"/>
              <a:gd name="connsiteX62" fmla="*/ 9341972 w 12202113"/>
              <a:gd name="connsiteY62" fmla="*/ 3126583 h 3188466"/>
              <a:gd name="connsiteX63" fmla="*/ 9333795 w 12202113"/>
              <a:gd name="connsiteY63" fmla="*/ 3132083 h 3188466"/>
              <a:gd name="connsiteX64" fmla="*/ 9321736 w 12202113"/>
              <a:gd name="connsiteY64" fmla="*/ 3135834 h 3188466"/>
              <a:gd name="connsiteX65" fmla="*/ 9319405 w 12202113"/>
              <a:gd name="connsiteY65" fmla="*/ 3135561 h 3188466"/>
              <a:gd name="connsiteX66" fmla="*/ 9302847 w 12202113"/>
              <a:gd name="connsiteY66" fmla="*/ 3137746 h 3188466"/>
              <a:gd name="connsiteX67" fmla="*/ 9300930 w 12202113"/>
              <a:gd name="connsiteY67" fmla="*/ 3139687 h 3188466"/>
              <a:gd name="connsiteX68" fmla="*/ 9290106 w 12202113"/>
              <a:gd name="connsiteY68" fmla="*/ 3141645 h 3188466"/>
              <a:gd name="connsiteX69" fmla="*/ 9270220 w 12202113"/>
              <a:gd name="connsiteY69" fmla="*/ 3146737 h 3188466"/>
              <a:gd name="connsiteX70" fmla="*/ 9265150 w 12202113"/>
              <a:gd name="connsiteY70" fmla="*/ 3146531 h 3188466"/>
              <a:gd name="connsiteX71" fmla="*/ 9233057 w 12202113"/>
              <a:gd name="connsiteY71" fmla="*/ 3152408 h 3188466"/>
              <a:gd name="connsiteX72" fmla="*/ 9231974 w 12202113"/>
              <a:gd name="connsiteY72" fmla="*/ 3151938 h 3188466"/>
              <a:gd name="connsiteX73" fmla="*/ 9220130 w 12202113"/>
              <a:gd name="connsiteY73" fmla="*/ 3151189 h 3188466"/>
              <a:gd name="connsiteX74" fmla="*/ 9198955 w 12202113"/>
              <a:gd name="connsiteY74" fmla="*/ 3151015 h 3188466"/>
              <a:gd name="connsiteX75" fmla="*/ 9142196 w 12202113"/>
              <a:gd name="connsiteY75" fmla="*/ 3143802 h 3188466"/>
              <a:gd name="connsiteX76" fmla="*/ 9108665 w 12202113"/>
              <a:gd name="connsiteY76" fmla="*/ 3149868 h 3188466"/>
              <a:gd name="connsiteX77" fmla="*/ 9014086 w 12202113"/>
              <a:gd name="connsiteY77" fmla="*/ 3150791 h 3188466"/>
              <a:gd name="connsiteX78" fmla="*/ 8915037 w 12202113"/>
              <a:gd name="connsiteY78" fmla="*/ 3140020 h 3188466"/>
              <a:gd name="connsiteX79" fmla="*/ 8815667 w 12202113"/>
              <a:gd name="connsiteY79" fmla="*/ 3138606 h 3188466"/>
              <a:gd name="connsiteX80" fmla="*/ 8779688 w 12202113"/>
              <a:gd name="connsiteY80" fmla="*/ 3138895 h 3188466"/>
              <a:gd name="connsiteX81" fmla="*/ 8715556 w 12202113"/>
              <a:gd name="connsiteY81" fmla="*/ 3135878 h 3188466"/>
              <a:gd name="connsiteX82" fmla="*/ 8686183 w 12202113"/>
              <a:gd name="connsiteY82" fmla="*/ 3132307 h 3188466"/>
              <a:gd name="connsiteX83" fmla="*/ 8684895 w 12202113"/>
              <a:gd name="connsiteY83" fmla="*/ 3132527 h 3188466"/>
              <a:gd name="connsiteX84" fmla="*/ 8682270 w 12202113"/>
              <a:gd name="connsiteY84" fmla="*/ 3130989 h 3188466"/>
              <a:gd name="connsiteX85" fmla="*/ 8676836 w 12202113"/>
              <a:gd name="connsiteY85" fmla="*/ 3130278 h 3188466"/>
              <a:gd name="connsiteX86" fmla="*/ 8662002 w 12202113"/>
              <a:gd name="connsiteY86" fmla="*/ 3130735 h 3188466"/>
              <a:gd name="connsiteX87" fmla="*/ 8656423 w 12202113"/>
              <a:gd name="connsiteY87" fmla="*/ 3131304 h 3188466"/>
              <a:gd name="connsiteX88" fmla="*/ 8648261 w 12202113"/>
              <a:gd name="connsiteY88" fmla="*/ 3131294 h 3188466"/>
              <a:gd name="connsiteX89" fmla="*/ 8648057 w 12202113"/>
              <a:gd name="connsiteY89" fmla="*/ 3131167 h 3188466"/>
              <a:gd name="connsiteX90" fmla="*/ 8640412 w 12202113"/>
              <a:gd name="connsiteY90" fmla="*/ 3131403 h 3188466"/>
              <a:gd name="connsiteX91" fmla="*/ 8603003 w 12202113"/>
              <a:gd name="connsiteY91" fmla="*/ 3134155 h 3188466"/>
              <a:gd name="connsiteX92" fmla="*/ 8553571 w 12202113"/>
              <a:gd name="connsiteY92" fmla="*/ 3122125 h 3188466"/>
              <a:gd name="connsiteX93" fmla="*/ 8533128 w 12202113"/>
              <a:gd name="connsiteY93" fmla="*/ 3120039 h 3188466"/>
              <a:gd name="connsiteX94" fmla="*/ 8522209 w 12202113"/>
              <a:gd name="connsiteY94" fmla="*/ 3118252 h 3188466"/>
              <a:gd name="connsiteX95" fmla="*/ 8521532 w 12202113"/>
              <a:gd name="connsiteY95" fmla="*/ 3117705 h 3188466"/>
              <a:gd name="connsiteX96" fmla="*/ 8485667 w 12202113"/>
              <a:gd name="connsiteY96" fmla="*/ 3120406 h 3188466"/>
              <a:gd name="connsiteX97" fmla="*/ 8480905 w 12202113"/>
              <a:gd name="connsiteY97" fmla="*/ 3119749 h 3188466"/>
              <a:gd name="connsiteX98" fmla="*/ 8457530 w 12202113"/>
              <a:gd name="connsiteY98" fmla="*/ 3122810 h 3188466"/>
              <a:gd name="connsiteX99" fmla="*/ 8445451 w 12202113"/>
              <a:gd name="connsiteY99" fmla="*/ 3123697 h 3188466"/>
              <a:gd name="connsiteX100" fmla="*/ 8442039 w 12202113"/>
              <a:gd name="connsiteY100" fmla="*/ 3125378 h 3188466"/>
              <a:gd name="connsiteX101" fmla="*/ 8424215 w 12202113"/>
              <a:gd name="connsiteY101" fmla="*/ 3125963 h 3188466"/>
              <a:gd name="connsiteX102" fmla="*/ 8422165 w 12202113"/>
              <a:gd name="connsiteY102" fmla="*/ 3125491 h 3188466"/>
              <a:gd name="connsiteX103" fmla="*/ 8407465 w 12202113"/>
              <a:gd name="connsiteY103" fmla="*/ 3127979 h 3188466"/>
              <a:gd name="connsiteX104" fmla="*/ 8395146 w 12202113"/>
              <a:gd name="connsiteY104" fmla="*/ 3132488 h 3188466"/>
              <a:gd name="connsiteX105" fmla="*/ 8243538 w 12202113"/>
              <a:gd name="connsiteY105" fmla="*/ 3129873 h 3188466"/>
              <a:gd name="connsiteX106" fmla="*/ 8112685 w 12202113"/>
              <a:gd name="connsiteY106" fmla="*/ 3148698 h 3188466"/>
              <a:gd name="connsiteX107" fmla="*/ 8026741 w 12202113"/>
              <a:gd name="connsiteY107" fmla="*/ 3154015 h 3188466"/>
              <a:gd name="connsiteX108" fmla="*/ 8030400 w 12202113"/>
              <a:gd name="connsiteY108" fmla="*/ 3146736 h 3188466"/>
              <a:gd name="connsiteX109" fmla="*/ 8002987 w 12202113"/>
              <a:gd name="connsiteY109" fmla="*/ 3135663 h 3188466"/>
              <a:gd name="connsiteX110" fmla="*/ 7798568 w 12202113"/>
              <a:gd name="connsiteY110" fmla="*/ 3141249 h 3188466"/>
              <a:gd name="connsiteX111" fmla="*/ 7746353 w 12202113"/>
              <a:gd name="connsiteY111" fmla="*/ 3137755 h 3188466"/>
              <a:gd name="connsiteX112" fmla="*/ 7700395 w 12202113"/>
              <a:gd name="connsiteY112" fmla="*/ 3144729 h 3188466"/>
              <a:gd name="connsiteX113" fmla="*/ 7681335 w 12202113"/>
              <a:gd name="connsiteY113" fmla="*/ 3141120 h 3188466"/>
              <a:gd name="connsiteX114" fmla="*/ 7678044 w 12202113"/>
              <a:gd name="connsiteY114" fmla="*/ 3140387 h 3188466"/>
              <a:gd name="connsiteX115" fmla="*/ 7664890 w 12202113"/>
              <a:gd name="connsiteY115" fmla="*/ 3139855 h 3188466"/>
              <a:gd name="connsiteX116" fmla="*/ 7661183 w 12202113"/>
              <a:gd name="connsiteY116" fmla="*/ 3136706 h 3188466"/>
              <a:gd name="connsiteX117" fmla="*/ 7641383 w 12202113"/>
              <a:gd name="connsiteY117" fmla="*/ 3133755 h 3188466"/>
              <a:gd name="connsiteX118" fmla="*/ 7617169 w 12202113"/>
              <a:gd name="connsiteY118" fmla="*/ 3133614 h 3188466"/>
              <a:gd name="connsiteX119" fmla="*/ 7531143 w 12202113"/>
              <a:gd name="connsiteY119" fmla="*/ 3132781 h 3188466"/>
              <a:gd name="connsiteX120" fmla="*/ 7517113 w 12202113"/>
              <a:gd name="connsiteY120" fmla="*/ 3134483 h 3188466"/>
              <a:gd name="connsiteX121" fmla="*/ 7471320 w 12202113"/>
              <a:gd name="connsiteY121" fmla="*/ 3131645 h 3188466"/>
              <a:gd name="connsiteX122" fmla="*/ 7430512 w 12202113"/>
              <a:gd name="connsiteY122" fmla="*/ 3131007 h 3188466"/>
              <a:gd name="connsiteX123" fmla="*/ 7404071 w 12202113"/>
              <a:gd name="connsiteY123" fmla="*/ 3132361 h 3188466"/>
              <a:gd name="connsiteX124" fmla="*/ 7397140 w 12202113"/>
              <a:gd name="connsiteY124" fmla="*/ 3131239 h 3188466"/>
              <a:gd name="connsiteX125" fmla="*/ 7370514 w 12202113"/>
              <a:gd name="connsiteY125" fmla="*/ 3130516 h 3188466"/>
              <a:gd name="connsiteX126" fmla="*/ 7356953 w 12202113"/>
              <a:gd name="connsiteY126" fmla="*/ 3132179 h 3188466"/>
              <a:gd name="connsiteX127" fmla="*/ 7343567 w 12202113"/>
              <a:gd name="connsiteY127" fmla="*/ 3128350 h 3188466"/>
              <a:gd name="connsiteX128" fmla="*/ 7340295 w 12202113"/>
              <a:gd name="connsiteY128" fmla="*/ 3125545 h 3188466"/>
              <a:gd name="connsiteX129" fmla="*/ 7321348 w 12202113"/>
              <a:gd name="connsiteY129" fmla="*/ 3126804 h 3188466"/>
              <a:gd name="connsiteX130" fmla="*/ 7305815 w 12202113"/>
              <a:gd name="connsiteY130" fmla="*/ 3124063 h 3188466"/>
              <a:gd name="connsiteX131" fmla="*/ 7292274 w 12202113"/>
              <a:gd name="connsiteY131" fmla="*/ 3125855 h 3188466"/>
              <a:gd name="connsiteX132" fmla="*/ 7286654 w 12202113"/>
              <a:gd name="connsiteY132" fmla="*/ 3125451 h 3188466"/>
              <a:gd name="connsiteX133" fmla="*/ 7272685 w 12202113"/>
              <a:gd name="connsiteY133" fmla="*/ 3124094 h 3188466"/>
              <a:gd name="connsiteX134" fmla="*/ 7248584 w 12202113"/>
              <a:gd name="connsiteY134" fmla="*/ 3121080 h 3188466"/>
              <a:gd name="connsiteX135" fmla="*/ 7241065 w 12202113"/>
              <a:gd name="connsiteY135" fmla="*/ 3120661 h 3188466"/>
              <a:gd name="connsiteX136" fmla="*/ 7224696 w 12202113"/>
              <a:gd name="connsiteY136" fmla="*/ 3116051 h 3188466"/>
              <a:gd name="connsiteX137" fmla="*/ 7193009 w 12202113"/>
              <a:gd name="connsiteY137" fmla="*/ 3112108 h 3188466"/>
              <a:gd name="connsiteX138" fmla="*/ 7137220 w 12202113"/>
              <a:gd name="connsiteY138" fmla="*/ 3098354 h 3188466"/>
              <a:gd name="connsiteX139" fmla="*/ 7104427 w 12202113"/>
              <a:gd name="connsiteY139" fmla="*/ 3091790 h 3188466"/>
              <a:gd name="connsiteX140" fmla="*/ 7082240 w 12202113"/>
              <a:gd name="connsiteY140" fmla="*/ 3085740 h 3188466"/>
              <a:gd name="connsiteX141" fmla="*/ 7016754 w 12202113"/>
              <a:gd name="connsiteY141" fmla="*/ 3077196 h 3188466"/>
              <a:gd name="connsiteX142" fmla="*/ 6904436 w 12202113"/>
              <a:gd name="connsiteY142" fmla="*/ 3065900 h 3188466"/>
              <a:gd name="connsiteX143" fmla="*/ 6881434 w 12202113"/>
              <a:gd name="connsiteY143" fmla="*/ 3062865 h 3188466"/>
              <a:gd name="connsiteX144" fmla="*/ 6865273 w 12202113"/>
              <a:gd name="connsiteY144" fmla="*/ 3057749 h 3188466"/>
              <a:gd name="connsiteX145" fmla="*/ 6864671 w 12202113"/>
              <a:gd name="connsiteY145" fmla="*/ 3054378 h 3188466"/>
              <a:gd name="connsiteX146" fmla="*/ 6852599 w 12202113"/>
              <a:gd name="connsiteY146" fmla="*/ 3052306 h 3188466"/>
              <a:gd name="connsiteX147" fmla="*/ 6850143 w 12202113"/>
              <a:gd name="connsiteY147" fmla="*/ 3051232 h 3188466"/>
              <a:gd name="connsiteX148" fmla="*/ 6835301 w 12202113"/>
              <a:gd name="connsiteY148" fmla="*/ 3045593 h 3188466"/>
              <a:gd name="connsiteX149" fmla="*/ 6784871 w 12202113"/>
              <a:gd name="connsiteY149" fmla="*/ 3046562 h 3188466"/>
              <a:gd name="connsiteX150" fmla="*/ 6738245 w 12202113"/>
              <a:gd name="connsiteY150" fmla="*/ 3037055 h 3188466"/>
              <a:gd name="connsiteX151" fmla="*/ 6537703 w 12202113"/>
              <a:gd name="connsiteY151" fmla="*/ 3017736 h 3188466"/>
              <a:gd name="connsiteX152" fmla="*/ 6521858 w 12202113"/>
              <a:gd name="connsiteY152" fmla="*/ 3004158 h 3188466"/>
              <a:gd name="connsiteX153" fmla="*/ 6445069 w 12202113"/>
              <a:gd name="connsiteY153" fmla="*/ 2992470 h 3188466"/>
              <a:gd name="connsiteX154" fmla="*/ 6302447 w 12202113"/>
              <a:gd name="connsiteY154" fmla="*/ 2994274 h 3188466"/>
              <a:gd name="connsiteX155" fmla="*/ 6160029 w 12202113"/>
              <a:gd name="connsiteY155" fmla="*/ 2973666 h 3188466"/>
              <a:gd name="connsiteX156" fmla="*/ 6144046 w 12202113"/>
              <a:gd name="connsiteY156" fmla="*/ 2976380 h 3188466"/>
              <a:gd name="connsiteX157" fmla="*/ 6127670 w 12202113"/>
              <a:gd name="connsiteY157" fmla="*/ 2976929 h 3188466"/>
              <a:gd name="connsiteX158" fmla="*/ 6126155 w 12202113"/>
              <a:gd name="connsiteY158" fmla="*/ 2976245 h 3188466"/>
              <a:gd name="connsiteX159" fmla="*/ 6108575 w 12202113"/>
              <a:gd name="connsiteY159" fmla="*/ 2974651 h 3188466"/>
              <a:gd name="connsiteX160" fmla="*/ 6103746 w 12202113"/>
              <a:gd name="connsiteY160" fmla="*/ 2975803 h 3188466"/>
              <a:gd name="connsiteX161" fmla="*/ 6091377 w 12202113"/>
              <a:gd name="connsiteY161" fmla="*/ 2975180 h 3188466"/>
              <a:gd name="connsiteX162" fmla="*/ 6066183 w 12202113"/>
              <a:gd name="connsiteY162" fmla="*/ 2975222 h 3188466"/>
              <a:gd name="connsiteX163" fmla="*/ 6063287 w 12202113"/>
              <a:gd name="connsiteY163" fmla="*/ 2974353 h 3188466"/>
              <a:gd name="connsiteX164" fmla="*/ 6054813 w 12202113"/>
              <a:gd name="connsiteY164" fmla="*/ 2974911 h 3188466"/>
              <a:gd name="connsiteX165" fmla="*/ 6050809 w 12202113"/>
              <a:gd name="connsiteY165" fmla="*/ 2973985 h 3188466"/>
              <a:gd name="connsiteX166" fmla="*/ 6013979 w 12202113"/>
              <a:gd name="connsiteY166" fmla="*/ 2974553 h 3188466"/>
              <a:gd name="connsiteX167" fmla="*/ 6013800 w 12202113"/>
              <a:gd name="connsiteY167" fmla="*/ 2973973 h 3188466"/>
              <a:gd name="connsiteX168" fmla="*/ 6004866 w 12202113"/>
              <a:gd name="connsiteY168" fmla="*/ 2971570 h 3188466"/>
              <a:gd name="connsiteX169" fmla="*/ 5987036 w 12202113"/>
              <a:gd name="connsiteY169" fmla="*/ 2968315 h 3188466"/>
              <a:gd name="connsiteX170" fmla="*/ 5950027 w 12202113"/>
              <a:gd name="connsiteY170" fmla="*/ 2953546 h 3188466"/>
              <a:gd name="connsiteX171" fmla="*/ 5911668 w 12202113"/>
              <a:gd name="connsiteY171" fmla="*/ 2954074 h 3188466"/>
              <a:gd name="connsiteX172" fmla="*/ 5904110 w 12202113"/>
              <a:gd name="connsiteY172" fmla="*/ 2953861 h 3188466"/>
              <a:gd name="connsiteX173" fmla="*/ 5904026 w 12202113"/>
              <a:gd name="connsiteY173" fmla="*/ 2953724 h 3188466"/>
              <a:gd name="connsiteX174" fmla="*/ 5896189 w 12202113"/>
              <a:gd name="connsiteY174" fmla="*/ 2953236 h 3188466"/>
              <a:gd name="connsiteX175" fmla="*/ 5890331 w 12202113"/>
              <a:gd name="connsiteY175" fmla="*/ 2953471 h 3188466"/>
              <a:gd name="connsiteX176" fmla="*/ 5875672 w 12202113"/>
              <a:gd name="connsiteY176" fmla="*/ 2953056 h 3188466"/>
              <a:gd name="connsiteX177" fmla="*/ 5871070 w 12202113"/>
              <a:gd name="connsiteY177" fmla="*/ 2952035 h 3188466"/>
              <a:gd name="connsiteX178" fmla="*/ 5869888 w 12202113"/>
              <a:gd name="connsiteY178" fmla="*/ 2950364 h 3188466"/>
              <a:gd name="connsiteX179" fmla="*/ 5868461 w 12202113"/>
              <a:gd name="connsiteY179" fmla="*/ 2950506 h 3188466"/>
              <a:gd name="connsiteX180" fmla="*/ 5843343 w 12202113"/>
              <a:gd name="connsiteY180" fmla="*/ 2945262 h 3188466"/>
              <a:gd name="connsiteX181" fmla="*/ 5784331 w 12202113"/>
              <a:gd name="connsiteY181" fmla="*/ 2938531 h 3188466"/>
              <a:gd name="connsiteX182" fmla="*/ 5749498 w 12202113"/>
              <a:gd name="connsiteY182" fmla="*/ 2936713 h 3188466"/>
              <a:gd name="connsiteX183" fmla="*/ 5655214 w 12202113"/>
              <a:gd name="connsiteY183" fmla="*/ 2929503 h 3188466"/>
              <a:gd name="connsiteX184" fmla="*/ 5561446 w 12202113"/>
              <a:gd name="connsiteY184" fmla="*/ 2920575 h 3188466"/>
              <a:gd name="connsiteX185" fmla="*/ 5519456 w 12202113"/>
              <a:gd name="connsiteY185" fmla="*/ 2906631 h 3188466"/>
              <a:gd name="connsiteX186" fmla="*/ 5514099 w 12202113"/>
              <a:gd name="connsiteY186" fmla="*/ 2906097 h 3188466"/>
              <a:gd name="connsiteX187" fmla="*/ 5499273 w 12202113"/>
              <a:gd name="connsiteY187" fmla="*/ 2907057 h 3188466"/>
              <a:gd name="connsiteX188" fmla="*/ 5493664 w 12202113"/>
              <a:gd name="connsiteY188" fmla="*/ 2907817 h 3188466"/>
              <a:gd name="connsiteX189" fmla="*/ 5485530 w 12202113"/>
              <a:gd name="connsiteY189" fmla="*/ 2908080 h 3188466"/>
              <a:gd name="connsiteX190" fmla="*/ 5485337 w 12202113"/>
              <a:gd name="connsiteY190" fmla="*/ 2907959 h 3188466"/>
              <a:gd name="connsiteX191" fmla="*/ 5477696 w 12202113"/>
              <a:gd name="connsiteY191" fmla="*/ 2908455 h 3188466"/>
              <a:gd name="connsiteX192" fmla="*/ 5440170 w 12202113"/>
              <a:gd name="connsiteY192" fmla="*/ 2912482 h 3188466"/>
              <a:gd name="connsiteX193" fmla="*/ 5391911 w 12202113"/>
              <a:gd name="connsiteY193" fmla="*/ 2902040 h 3188466"/>
              <a:gd name="connsiteX194" fmla="*/ 5371708 w 12202113"/>
              <a:gd name="connsiteY194" fmla="*/ 2900629 h 3188466"/>
              <a:gd name="connsiteX195" fmla="*/ 5360976 w 12202113"/>
              <a:gd name="connsiteY195" fmla="*/ 2899197 h 3188466"/>
              <a:gd name="connsiteX196" fmla="*/ 5360345 w 12202113"/>
              <a:gd name="connsiteY196" fmla="*/ 2898671 h 3188466"/>
              <a:gd name="connsiteX197" fmla="*/ 5324367 w 12202113"/>
              <a:gd name="connsiteY197" fmla="*/ 2902593 h 3188466"/>
              <a:gd name="connsiteX198" fmla="*/ 5319673 w 12202113"/>
              <a:gd name="connsiteY198" fmla="*/ 2902094 h 3188466"/>
              <a:gd name="connsiteX199" fmla="*/ 5296114 w 12202113"/>
              <a:gd name="connsiteY199" fmla="*/ 2905958 h 3188466"/>
              <a:gd name="connsiteX200" fmla="*/ 5283999 w 12202113"/>
              <a:gd name="connsiteY200" fmla="*/ 2907258 h 3188466"/>
              <a:gd name="connsiteX201" fmla="*/ 5280460 w 12202113"/>
              <a:gd name="connsiteY201" fmla="*/ 2909063 h 3188466"/>
              <a:gd name="connsiteX202" fmla="*/ 5262637 w 12202113"/>
              <a:gd name="connsiteY202" fmla="*/ 2910250 h 3188466"/>
              <a:gd name="connsiteX203" fmla="*/ 5260635 w 12202113"/>
              <a:gd name="connsiteY203" fmla="*/ 2909845 h 3188466"/>
              <a:gd name="connsiteX204" fmla="*/ 5245770 w 12202113"/>
              <a:gd name="connsiteY204" fmla="*/ 2912842 h 3188466"/>
              <a:gd name="connsiteX205" fmla="*/ 5233108 w 12202113"/>
              <a:gd name="connsiteY205" fmla="*/ 2917794 h 3188466"/>
              <a:gd name="connsiteX206" fmla="*/ 5082201 w 12202113"/>
              <a:gd name="connsiteY206" fmla="*/ 2920260 h 3188466"/>
              <a:gd name="connsiteX207" fmla="*/ 4939211 w 12202113"/>
              <a:gd name="connsiteY207" fmla="*/ 2931760 h 3188466"/>
              <a:gd name="connsiteX208" fmla="*/ 4794309 w 12202113"/>
              <a:gd name="connsiteY208" fmla="*/ 2937227 h 3188466"/>
              <a:gd name="connsiteX209" fmla="*/ 4637676 w 12202113"/>
              <a:gd name="connsiteY209" fmla="*/ 2946666 h 3188466"/>
              <a:gd name="connsiteX210" fmla="*/ 4585922 w 12202113"/>
              <a:gd name="connsiteY210" fmla="*/ 2944906 h 3188466"/>
              <a:gd name="connsiteX211" fmla="*/ 4539516 w 12202113"/>
              <a:gd name="connsiteY211" fmla="*/ 2953466 h 3188466"/>
              <a:gd name="connsiteX212" fmla="*/ 4520819 w 12202113"/>
              <a:gd name="connsiteY212" fmla="*/ 2950477 h 3188466"/>
              <a:gd name="connsiteX213" fmla="*/ 4517604 w 12202113"/>
              <a:gd name="connsiteY213" fmla="*/ 2949852 h 3188466"/>
              <a:gd name="connsiteX214" fmla="*/ 4504537 w 12202113"/>
              <a:gd name="connsiteY214" fmla="*/ 2949759 h 3188466"/>
              <a:gd name="connsiteX215" fmla="*/ 4501104 w 12202113"/>
              <a:gd name="connsiteY215" fmla="*/ 2946715 h 3188466"/>
              <a:gd name="connsiteX216" fmla="*/ 4342695 w 12202113"/>
              <a:gd name="connsiteY216" fmla="*/ 2951638 h 3188466"/>
              <a:gd name="connsiteX217" fmla="*/ 4274096 w 12202113"/>
              <a:gd name="connsiteY217" fmla="*/ 2953640 h 3188466"/>
              <a:gd name="connsiteX218" fmla="*/ 4248170 w 12202113"/>
              <a:gd name="connsiteY218" fmla="*/ 2951384 h 3188466"/>
              <a:gd name="connsiteX219" fmla="*/ 4147924 w 12202113"/>
              <a:gd name="connsiteY219" fmla="*/ 2945945 h 3188466"/>
              <a:gd name="connsiteX220" fmla="*/ 4061825 w 12202113"/>
              <a:gd name="connsiteY220" fmla="*/ 2944206 h 3188466"/>
              <a:gd name="connsiteX221" fmla="*/ 3998557 w 12202113"/>
              <a:gd name="connsiteY221" fmla="*/ 2955821 h 3188466"/>
              <a:gd name="connsiteX222" fmla="*/ 3993107 w 12202113"/>
              <a:gd name="connsiteY222" fmla="*/ 2953708 h 3188466"/>
              <a:gd name="connsiteX223" fmla="*/ 3949713 w 12202113"/>
              <a:gd name="connsiteY223" fmla="*/ 2955441 h 3188466"/>
              <a:gd name="connsiteX224" fmla="*/ 3797284 w 12202113"/>
              <a:gd name="connsiteY224" fmla="*/ 2977037 h 3188466"/>
              <a:gd name="connsiteX225" fmla="*/ 3712498 w 12202113"/>
              <a:gd name="connsiteY225" fmla="*/ 2979996 h 3188466"/>
              <a:gd name="connsiteX226" fmla="*/ 3682471 w 12202113"/>
              <a:gd name="connsiteY226" fmla="*/ 2978543 h 3188466"/>
              <a:gd name="connsiteX227" fmla="*/ 3632163 w 12202113"/>
              <a:gd name="connsiteY227" fmla="*/ 2976264 h 3188466"/>
              <a:gd name="connsiteX228" fmla="*/ 3594728 w 12202113"/>
              <a:gd name="connsiteY228" fmla="*/ 2968398 h 3188466"/>
              <a:gd name="connsiteX229" fmla="*/ 3552594 w 12202113"/>
              <a:gd name="connsiteY229" fmla="*/ 2968934 h 3188466"/>
              <a:gd name="connsiteX230" fmla="*/ 3542589 w 12202113"/>
              <a:gd name="connsiteY230" fmla="*/ 2977031 h 3188466"/>
              <a:gd name="connsiteX231" fmla="*/ 3497591 w 12202113"/>
              <a:gd name="connsiteY231" fmla="*/ 2975018 h 3188466"/>
              <a:gd name="connsiteX232" fmla="*/ 3429352 w 12202113"/>
              <a:gd name="connsiteY232" fmla="*/ 2971090 h 3188466"/>
              <a:gd name="connsiteX233" fmla="*/ 3389938 w 12202113"/>
              <a:gd name="connsiteY233" fmla="*/ 2970884 h 3188466"/>
              <a:gd name="connsiteX234" fmla="*/ 3282344 w 12202113"/>
              <a:gd name="connsiteY234" fmla="*/ 2968084 h 3188466"/>
              <a:gd name="connsiteX235" fmla="*/ 3174624 w 12202113"/>
              <a:gd name="connsiteY235" fmla="*/ 2963576 h 3188466"/>
              <a:gd name="connsiteX236" fmla="*/ 3111077 w 12202113"/>
              <a:gd name="connsiteY236" fmla="*/ 2951285 h 3188466"/>
              <a:gd name="connsiteX237" fmla="*/ 3022501 w 12202113"/>
              <a:gd name="connsiteY237" fmla="*/ 2948619 h 3188466"/>
              <a:gd name="connsiteX238" fmla="*/ 3007714 w 12202113"/>
              <a:gd name="connsiteY238" fmla="*/ 2946762 h 3188466"/>
              <a:gd name="connsiteX239" fmla="*/ 2903098 w 12202113"/>
              <a:gd name="connsiteY239" fmla="*/ 2940576 h 3188466"/>
              <a:gd name="connsiteX240" fmla="*/ 2781591 w 12202113"/>
              <a:gd name="connsiteY240" fmla="*/ 2946394 h 3188466"/>
              <a:gd name="connsiteX241" fmla="*/ 2627942 w 12202113"/>
              <a:gd name="connsiteY241" fmla="*/ 2919996 h 3188466"/>
              <a:gd name="connsiteX242" fmla="*/ 2354959 w 12202113"/>
              <a:gd name="connsiteY242" fmla="*/ 2882080 h 3188466"/>
              <a:gd name="connsiteX243" fmla="*/ 2063184 w 12202113"/>
              <a:gd name="connsiteY243" fmla="*/ 2879109 h 3188466"/>
              <a:gd name="connsiteX244" fmla="*/ 1986946 w 12202113"/>
              <a:gd name="connsiteY244" fmla="*/ 2887619 h 3188466"/>
              <a:gd name="connsiteX245" fmla="*/ 1763479 w 12202113"/>
              <a:gd name="connsiteY245" fmla="*/ 2909077 h 3188466"/>
              <a:gd name="connsiteX246" fmla="*/ 1537980 w 12202113"/>
              <a:gd name="connsiteY246" fmla="*/ 2960398 h 3188466"/>
              <a:gd name="connsiteX247" fmla="*/ 1395229 w 12202113"/>
              <a:gd name="connsiteY247" fmla="*/ 2975625 h 3188466"/>
              <a:gd name="connsiteX248" fmla="*/ 1327834 w 12202113"/>
              <a:gd name="connsiteY248" fmla="*/ 2989485 h 3188466"/>
              <a:gd name="connsiteX249" fmla="*/ 1280757 w 12202113"/>
              <a:gd name="connsiteY249" fmla="*/ 2992959 h 3188466"/>
              <a:gd name="connsiteX250" fmla="*/ 1252582 w 12202113"/>
              <a:gd name="connsiteY250" fmla="*/ 2995877 h 3188466"/>
              <a:gd name="connsiteX251" fmla="*/ 1204670 w 12202113"/>
              <a:gd name="connsiteY251" fmla="*/ 3014826 h 3188466"/>
              <a:gd name="connsiteX252" fmla="*/ 1020457 w 12202113"/>
              <a:gd name="connsiteY252" fmla="*/ 3031603 h 3188466"/>
              <a:gd name="connsiteX253" fmla="*/ 843248 w 12202113"/>
              <a:gd name="connsiteY253" fmla="*/ 3026954 h 3188466"/>
              <a:gd name="connsiteX254" fmla="*/ 583517 w 12202113"/>
              <a:gd name="connsiteY254" fmla="*/ 3089095 h 3188466"/>
              <a:gd name="connsiteX255" fmla="*/ 556836 w 12202113"/>
              <a:gd name="connsiteY255" fmla="*/ 3094374 h 3188466"/>
              <a:gd name="connsiteX256" fmla="*/ 412089 w 12202113"/>
              <a:gd name="connsiteY256" fmla="*/ 3121334 h 3188466"/>
              <a:gd name="connsiteX257" fmla="*/ 83929 w 12202113"/>
              <a:gd name="connsiteY257" fmla="*/ 3150566 h 318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12202113" h="3188466">
                <a:moveTo>
                  <a:pt x="0" y="3188466"/>
                </a:moveTo>
                <a:lnTo>
                  <a:pt x="10116" y="2657641"/>
                </a:lnTo>
                <a:lnTo>
                  <a:pt x="10116" y="0"/>
                </a:lnTo>
                <a:lnTo>
                  <a:pt x="12202113" y="0"/>
                </a:lnTo>
                <a:lnTo>
                  <a:pt x="12202113" y="2879832"/>
                </a:lnTo>
                <a:lnTo>
                  <a:pt x="12198167" y="2880360"/>
                </a:lnTo>
                <a:cubicBezTo>
                  <a:pt x="12163116" y="2884349"/>
                  <a:pt x="12143771" y="2884544"/>
                  <a:pt x="12122128" y="2887194"/>
                </a:cubicBezTo>
                <a:cubicBezTo>
                  <a:pt x="12087086" y="2893347"/>
                  <a:pt x="12050015" y="2907304"/>
                  <a:pt x="12028868" y="2911786"/>
                </a:cubicBezTo>
                <a:lnTo>
                  <a:pt x="11995238" y="2914090"/>
                </a:lnTo>
                <a:lnTo>
                  <a:pt x="11996460" y="2918442"/>
                </a:lnTo>
                <a:lnTo>
                  <a:pt x="11983968" y="2918762"/>
                </a:lnTo>
                <a:lnTo>
                  <a:pt x="11956084" y="2918868"/>
                </a:lnTo>
                <a:cubicBezTo>
                  <a:pt x="11938684" y="2919526"/>
                  <a:pt x="11890300" y="2918483"/>
                  <a:pt x="11872586" y="2920076"/>
                </a:cubicBezTo>
                <a:cubicBezTo>
                  <a:pt x="11867476" y="2924717"/>
                  <a:pt x="11859589" y="2927247"/>
                  <a:pt x="11849804" y="2928420"/>
                </a:cubicBezTo>
                <a:lnTo>
                  <a:pt x="11828254" y="2928551"/>
                </a:lnTo>
                <a:lnTo>
                  <a:pt x="11703277" y="2939735"/>
                </a:lnTo>
                <a:lnTo>
                  <a:pt x="11686094" y="2940570"/>
                </a:lnTo>
                <a:lnTo>
                  <a:pt x="11676788" y="2944321"/>
                </a:lnTo>
                <a:cubicBezTo>
                  <a:pt x="11669684" y="2945069"/>
                  <a:pt x="11649276" y="2944585"/>
                  <a:pt x="11643464" y="2945066"/>
                </a:cubicBezTo>
                <a:lnTo>
                  <a:pt x="11641922" y="2947200"/>
                </a:lnTo>
                <a:cubicBezTo>
                  <a:pt x="11623408" y="2950611"/>
                  <a:pt x="11553770" y="2961969"/>
                  <a:pt x="11532386" y="2965529"/>
                </a:cubicBezTo>
                <a:cubicBezTo>
                  <a:pt x="11528114" y="2962248"/>
                  <a:pt x="11518548" y="2967430"/>
                  <a:pt x="11513619" y="2968556"/>
                </a:cubicBezTo>
                <a:cubicBezTo>
                  <a:pt x="11512856" y="2966346"/>
                  <a:pt x="11500924" y="2965672"/>
                  <a:pt x="11497404" y="2967639"/>
                </a:cubicBezTo>
                <a:cubicBezTo>
                  <a:pt x="11413522" y="2978420"/>
                  <a:pt x="11455510" y="2956141"/>
                  <a:pt x="11407630" y="2970255"/>
                </a:cubicBezTo>
                <a:cubicBezTo>
                  <a:pt x="11399160" y="2971190"/>
                  <a:pt x="11392296" y="2970299"/>
                  <a:pt x="11386276" y="2968648"/>
                </a:cubicBezTo>
                <a:lnTo>
                  <a:pt x="11377296" y="2965257"/>
                </a:lnTo>
                <a:lnTo>
                  <a:pt x="11342536" y="2971666"/>
                </a:lnTo>
                <a:cubicBezTo>
                  <a:pt x="11325414" y="2973900"/>
                  <a:pt x="11307393" y="2975381"/>
                  <a:pt x="11288902" y="2976058"/>
                </a:cubicBezTo>
                <a:cubicBezTo>
                  <a:pt x="11284753" y="2971542"/>
                  <a:pt x="11270239" y="2977957"/>
                  <a:pt x="11263411" y="2979228"/>
                </a:cubicBezTo>
                <a:cubicBezTo>
                  <a:pt x="11263340" y="2976278"/>
                  <a:pt x="11248212" y="2974865"/>
                  <a:pt x="11242843" y="2977303"/>
                </a:cubicBezTo>
                <a:cubicBezTo>
                  <a:pt x="11130019" y="2987845"/>
                  <a:pt x="11193504" y="2960297"/>
                  <a:pt x="11125798" y="2976816"/>
                </a:cubicBezTo>
                <a:cubicBezTo>
                  <a:pt x="11114472" y="2977677"/>
                  <a:pt x="11105974" y="2976199"/>
                  <a:pt x="11098884" y="2973758"/>
                </a:cubicBezTo>
                <a:lnTo>
                  <a:pt x="11086128" y="2967663"/>
                </a:lnTo>
                <a:lnTo>
                  <a:pt x="11076132" y="2969836"/>
                </a:lnTo>
                <a:cubicBezTo>
                  <a:pt x="11038408" y="2970007"/>
                  <a:pt x="11027285" y="2963760"/>
                  <a:pt x="11005337" y="2970053"/>
                </a:cubicBezTo>
                <a:cubicBezTo>
                  <a:pt x="10972902" y="2956973"/>
                  <a:pt x="10983824" y="2968749"/>
                  <a:pt x="10959154" y="2970750"/>
                </a:cubicBezTo>
                <a:cubicBezTo>
                  <a:pt x="10939692" y="2973358"/>
                  <a:pt x="10975422" y="2978377"/>
                  <a:pt x="10956347" y="2979118"/>
                </a:cubicBezTo>
                <a:cubicBezTo>
                  <a:pt x="10935712" y="2975741"/>
                  <a:pt x="10936682" y="2986229"/>
                  <a:pt x="10915223" y="2982099"/>
                </a:cubicBezTo>
                <a:cubicBezTo>
                  <a:pt x="10920436" y="2974198"/>
                  <a:pt x="10872877" y="2983630"/>
                  <a:pt x="10871398" y="2976728"/>
                </a:cubicBezTo>
                <a:cubicBezTo>
                  <a:pt x="10853171" y="2986599"/>
                  <a:pt x="10844013" y="2974439"/>
                  <a:pt x="10819743" y="2977481"/>
                </a:cubicBezTo>
                <a:cubicBezTo>
                  <a:pt x="10808314" y="2981215"/>
                  <a:pt x="10800068" y="2981856"/>
                  <a:pt x="10788834" y="2977840"/>
                </a:cubicBezTo>
                <a:cubicBezTo>
                  <a:pt x="10736185" y="2996020"/>
                  <a:pt x="10756982" y="2978653"/>
                  <a:pt x="10707711" y="2985644"/>
                </a:cubicBezTo>
                <a:cubicBezTo>
                  <a:pt x="10665262" y="2992997"/>
                  <a:pt x="10617142" y="2997767"/>
                  <a:pt x="10576086" y="3015319"/>
                </a:cubicBezTo>
                <a:cubicBezTo>
                  <a:pt x="10568550" y="3020292"/>
                  <a:pt x="10550046" y="3022174"/>
                  <a:pt x="10534761" y="3019524"/>
                </a:cubicBezTo>
                <a:cubicBezTo>
                  <a:pt x="10532134" y="3019067"/>
                  <a:pt x="10529698" y="3018490"/>
                  <a:pt x="10527537" y="3017814"/>
                </a:cubicBezTo>
                <a:cubicBezTo>
                  <a:pt x="10492044" y="3020498"/>
                  <a:pt x="10362224" y="3032491"/>
                  <a:pt x="10321799" y="3035635"/>
                </a:cubicBezTo>
                <a:cubicBezTo>
                  <a:pt x="10318526" y="3029246"/>
                  <a:pt x="10298084" y="3040774"/>
                  <a:pt x="10284989" y="3036679"/>
                </a:cubicBezTo>
                <a:cubicBezTo>
                  <a:pt x="10275610" y="3033085"/>
                  <a:pt x="10267220" y="3035744"/>
                  <a:pt x="10257423" y="3036027"/>
                </a:cubicBezTo>
                <a:cubicBezTo>
                  <a:pt x="10244517" y="3033202"/>
                  <a:pt x="10202424" y="3038304"/>
                  <a:pt x="10191450" y="3041963"/>
                </a:cubicBezTo>
                <a:cubicBezTo>
                  <a:pt x="10165225" y="3054679"/>
                  <a:pt x="10105634" y="3045236"/>
                  <a:pt x="10083845" y="3054978"/>
                </a:cubicBezTo>
                <a:cubicBezTo>
                  <a:pt x="10075939" y="3056408"/>
                  <a:pt x="10068203" y="3056986"/>
                  <a:pt x="10060611" y="3057035"/>
                </a:cubicBezTo>
                <a:lnTo>
                  <a:pt x="10039363" y="3055961"/>
                </a:lnTo>
                <a:lnTo>
                  <a:pt x="10033322" y="3053238"/>
                </a:lnTo>
                <a:lnTo>
                  <a:pt x="10020337" y="3053912"/>
                </a:lnTo>
                <a:lnTo>
                  <a:pt x="10016616" y="3053498"/>
                </a:lnTo>
                <a:cubicBezTo>
                  <a:pt x="10009508" y="3052695"/>
                  <a:pt x="10002492" y="3051995"/>
                  <a:pt x="9995549" y="3051719"/>
                </a:cubicBezTo>
                <a:cubicBezTo>
                  <a:pt x="10004680" y="3065377"/>
                  <a:pt x="9937988" y="3051618"/>
                  <a:pt x="9957212" y="3062663"/>
                </a:cubicBezTo>
                <a:cubicBezTo>
                  <a:pt x="9920646" y="3063519"/>
                  <a:pt x="9948538" y="3073806"/>
                  <a:pt x="9904584" y="3063999"/>
                </a:cubicBezTo>
                <a:cubicBezTo>
                  <a:pt x="9847813" y="3075166"/>
                  <a:pt x="9758323" y="3071010"/>
                  <a:pt x="9713857" y="3087955"/>
                </a:cubicBezTo>
                <a:cubicBezTo>
                  <a:pt x="9719380" y="3081485"/>
                  <a:pt x="9695453" y="3076466"/>
                  <a:pt x="9678879" y="3079676"/>
                </a:cubicBezTo>
                <a:cubicBezTo>
                  <a:pt x="9698255" y="3054291"/>
                  <a:pt x="9613348" y="3102551"/>
                  <a:pt x="9598760" y="3085228"/>
                </a:cubicBezTo>
                <a:cubicBezTo>
                  <a:pt x="9598041" y="3101310"/>
                  <a:pt x="9523758" y="3128579"/>
                  <a:pt x="9488796" y="3115384"/>
                </a:cubicBezTo>
                <a:cubicBezTo>
                  <a:pt x="9435532" y="3118605"/>
                  <a:pt x="9397815" y="3131898"/>
                  <a:pt x="9341972" y="3126583"/>
                </a:cubicBezTo>
                <a:cubicBezTo>
                  <a:pt x="9340239" y="3128735"/>
                  <a:pt x="9337399" y="3130536"/>
                  <a:pt x="9333795" y="3132083"/>
                </a:cubicBezTo>
                <a:lnTo>
                  <a:pt x="9321736" y="3135834"/>
                </a:lnTo>
                <a:lnTo>
                  <a:pt x="9319405" y="3135561"/>
                </a:lnTo>
                <a:cubicBezTo>
                  <a:pt x="9310247" y="3135512"/>
                  <a:pt x="9305558" y="3136419"/>
                  <a:pt x="9302847" y="3137746"/>
                </a:cubicBezTo>
                <a:lnTo>
                  <a:pt x="9300930" y="3139687"/>
                </a:lnTo>
                <a:lnTo>
                  <a:pt x="9290106" y="3141645"/>
                </a:lnTo>
                <a:lnTo>
                  <a:pt x="9270220" y="3146737"/>
                </a:lnTo>
                <a:lnTo>
                  <a:pt x="9265150" y="3146531"/>
                </a:lnTo>
                <a:lnTo>
                  <a:pt x="9233057" y="3152408"/>
                </a:lnTo>
                <a:lnTo>
                  <a:pt x="9231974" y="3151938"/>
                </a:lnTo>
                <a:cubicBezTo>
                  <a:pt x="9228816" y="3151020"/>
                  <a:pt x="9225099" y="3150595"/>
                  <a:pt x="9220130" y="3151189"/>
                </a:cubicBezTo>
                <a:cubicBezTo>
                  <a:pt x="9218372" y="3142213"/>
                  <a:pt x="9213458" y="3148467"/>
                  <a:pt x="9198955" y="3151015"/>
                </a:cubicBezTo>
                <a:cubicBezTo>
                  <a:pt x="9192986" y="3137641"/>
                  <a:pt x="9157451" y="3149750"/>
                  <a:pt x="9142196" y="3143802"/>
                </a:cubicBezTo>
                <a:cubicBezTo>
                  <a:pt x="9131673" y="3145976"/>
                  <a:pt x="9120437" y="3148030"/>
                  <a:pt x="9108665" y="3149868"/>
                </a:cubicBezTo>
                <a:lnTo>
                  <a:pt x="9014086" y="3150791"/>
                </a:lnTo>
                <a:lnTo>
                  <a:pt x="8915037" y="3140020"/>
                </a:lnTo>
                <a:cubicBezTo>
                  <a:pt x="8878400" y="3139785"/>
                  <a:pt x="8846675" y="3135786"/>
                  <a:pt x="8815667" y="3138606"/>
                </a:cubicBezTo>
                <a:cubicBezTo>
                  <a:pt x="8803071" y="3135495"/>
                  <a:pt x="8791199" y="3134238"/>
                  <a:pt x="8779688" y="3138895"/>
                </a:cubicBezTo>
                <a:cubicBezTo>
                  <a:pt x="8745498" y="3137342"/>
                  <a:pt x="8737221" y="3130691"/>
                  <a:pt x="8715556" y="3135878"/>
                </a:cubicBezTo>
                <a:cubicBezTo>
                  <a:pt x="8696347" y="3125121"/>
                  <a:pt x="8695210" y="3129227"/>
                  <a:pt x="8686183" y="3132307"/>
                </a:cubicBezTo>
                <a:lnTo>
                  <a:pt x="8684895" y="3132527"/>
                </a:lnTo>
                <a:lnTo>
                  <a:pt x="8682270" y="3130989"/>
                </a:lnTo>
                <a:lnTo>
                  <a:pt x="8676836" y="3130278"/>
                </a:lnTo>
                <a:lnTo>
                  <a:pt x="8662002" y="3130735"/>
                </a:lnTo>
                <a:lnTo>
                  <a:pt x="8656423" y="3131304"/>
                </a:lnTo>
                <a:cubicBezTo>
                  <a:pt x="8652581" y="3131550"/>
                  <a:pt x="8650028" y="3131521"/>
                  <a:pt x="8648261" y="3131294"/>
                </a:cubicBezTo>
                <a:lnTo>
                  <a:pt x="8648057" y="3131167"/>
                </a:lnTo>
                <a:lnTo>
                  <a:pt x="8640412" y="3131403"/>
                </a:lnTo>
                <a:cubicBezTo>
                  <a:pt x="8627510" y="3132092"/>
                  <a:pt x="8614954" y="3133035"/>
                  <a:pt x="8603003" y="3134155"/>
                </a:cubicBezTo>
                <a:cubicBezTo>
                  <a:pt x="8592897" y="3127095"/>
                  <a:pt x="8548738" y="3135435"/>
                  <a:pt x="8553571" y="3122125"/>
                </a:cubicBezTo>
                <a:cubicBezTo>
                  <a:pt x="8537450" y="3123243"/>
                  <a:pt x="8527699" y="3128769"/>
                  <a:pt x="8533128" y="3120039"/>
                </a:cubicBezTo>
                <a:cubicBezTo>
                  <a:pt x="8527821" y="3120156"/>
                  <a:pt x="8524551" y="3119414"/>
                  <a:pt x="8522209" y="3118252"/>
                </a:cubicBezTo>
                <a:lnTo>
                  <a:pt x="8521532" y="3117705"/>
                </a:lnTo>
                <a:lnTo>
                  <a:pt x="8485667" y="3120406"/>
                </a:lnTo>
                <a:lnTo>
                  <a:pt x="8480905" y="3119749"/>
                </a:lnTo>
                <a:lnTo>
                  <a:pt x="8457530" y="3122810"/>
                </a:lnTo>
                <a:lnTo>
                  <a:pt x="8445451" y="3123697"/>
                </a:lnTo>
                <a:lnTo>
                  <a:pt x="8442039" y="3125378"/>
                </a:lnTo>
                <a:cubicBezTo>
                  <a:pt x="8438355" y="3126399"/>
                  <a:pt x="8433075" y="3126839"/>
                  <a:pt x="8424215" y="3125963"/>
                </a:cubicBezTo>
                <a:lnTo>
                  <a:pt x="8422165" y="3125491"/>
                </a:lnTo>
                <a:lnTo>
                  <a:pt x="8407465" y="3127979"/>
                </a:lnTo>
                <a:cubicBezTo>
                  <a:pt x="8402731" y="3129129"/>
                  <a:pt x="8398540" y="3130592"/>
                  <a:pt x="8395146" y="3132488"/>
                </a:cubicBezTo>
                <a:cubicBezTo>
                  <a:pt x="8345093" y="3122354"/>
                  <a:pt x="8297866" y="3131626"/>
                  <a:pt x="8243538" y="3129873"/>
                </a:cubicBezTo>
                <a:cubicBezTo>
                  <a:pt x="8220052" y="3114107"/>
                  <a:pt x="8126172" y="3133411"/>
                  <a:pt x="8112685" y="3148698"/>
                </a:cubicBezTo>
                <a:cubicBezTo>
                  <a:pt x="8112380" y="3135302"/>
                  <a:pt x="8044302" y="3153542"/>
                  <a:pt x="8026741" y="3154015"/>
                </a:cubicBezTo>
                <a:cubicBezTo>
                  <a:pt x="8020887" y="3154173"/>
                  <a:pt x="8020646" y="3152357"/>
                  <a:pt x="8030400" y="3146736"/>
                </a:cubicBezTo>
                <a:cubicBezTo>
                  <a:pt x="8011739" y="3148301"/>
                  <a:pt x="7992477" y="3141339"/>
                  <a:pt x="8002987" y="3135663"/>
                </a:cubicBezTo>
                <a:cubicBezTo>
                  <a:pt x="7946297" y="3147811"/>
                  <a:pt x="7862627" y="3135732"/>
                  <a:pt x="7798568" y="3141249"/>
                </a:cubicBezTo>
                <a:cubicBezTo>
                  <a:pt x="7763645" y="3127901"/>
                  <a:pt x="7782577" y="3140251"/>
                  <a:pt x="7746353" y="3137755"/>
                </a:cubicBezTo>
                <a:cubicBezTo>
                  <a:pt x="7756261" y="3150042"/>
                  <a:pt x="7702377" y="3130861"/>
                  <a:pt x="7700395" y="3144729"/>
                </a:cubicBezTo>
                <a:cubicBezTo>
                  <a:pt x="7693866" y="3143835"/>
                  <a:pt x="7687603" y="3142532"/>
                  <a:pt x="7681335" y="3141120"/>
                </a:cubicBezTo>
                <a:lnTo>
                  <a:pt x="7678044" y="3140387"/>
                </a:lnTo>
                <a:lnTo>
                  <a:pt x="7664890" y="3139855"/>
                </a:lnTo>
                <a:lnTo>
                  <a:pt x="7661183" y="3136706"/>
                </a:lnTo>
                <a:lnTo>
                  <a:pt x="7641383" y="3133755"/>
                </a:lnTo>
                <a:cubicBezTo>
                  <a:pt x="7633967" y="3133115"/>
                  <a:pt x="7625987" y="3132967"/>
                  <a:pt x="7617169" y="3133614"/>
                </a:cubicBezTo>
                <a:cubicBezTo>
                  <a:pt x="7595475" y="3139109"/>
                  <a:pt x="7561695" y="3132374"/>
                  <a:pt x="7531143" y="3132781"/>
                </a:cubicBezTo>
                <a:lnTo>
                  <a:pt x="7517113" y="3134483"/>
                </a:lnTo>
                <a:lnTo>
                  <a:pt x="7471320" y="3131645"/>
                </a:lnTo>
                <a:cubicBezTo>
                  <a:pt x="7458285" y="3131095"/>
                  <a:pt x="7444756" y="3130805"/>
                  <a:pt x="7430512" y="3131007"/>
                </a:cubicBezTo>
                <a:lnTo>
                  <a:pt x="7404071" y="3132361"/>
                </a:lnTo>
                <a:lnTo>
                  <a:pt x="7397140" y="3131239"/>
                </a:lnTo>
                <a:cubicBezTo>
                  <a:pt x="7385068" y="3131364"/>
                  <a:pt x="7369091" y="3135313"/>
                  <a:pt x="7370514" y="3130516"/>
                </a:cubicBezTo>
                <a:lnTo>
                  <a:pt x="7356953" y="3132179"/>
                </a:lnTo>
                <a:lnTo>
                  <a:pt x="7343567" y="3128350"/>
                </a:lnTo>
                <a:cubicBezTo>
                  <a:pt x="7342101" y="3127461"/>
                  <a:pt x="7340998" y="3126514"/>
                  <a:pt x="7340295" y="3125545"/>
                </a:cubicBezTo>
                <a:lnTo>
                  <a:pt x="7321348" y="3126804"/>
                </a:lnTo>
                <a:lnTo>
                  <a:pt x="7305815" y="3124063"/>
                </a:lnTo>
                <a:lnTo>
                  <a:pt x="7292274" y="3125855"/>
                </a:lnTo>
                <a:lnTo>
                  <a:pt x="7286654" y="3125451"/>
                </a:lnTo>
                <a:lnTo>
                  <a:pt x="7272685" y="3124094"/>
                </a:lnTo>
                <a:cubicBezTo>
                  <a:pt x="7265523" y="3123143"/>
                  <a:pt x="7257508" y="3121997"/>
                  <a:pt x="7248584" y="3121080"/>
                </a:cubicBezTo>
                <a:lnTo>
                  <a:pt x="7241065" y="3120661"/>
                </a:lnTo>
                <a:lnTo>
                  <a:pt x="7224696" y="3116051"/>
                </a:lnTo>
                <a:cubicBezTo>
                  <a:pt x="7212786" y="3112566"/>
                  <a:pt x="7203412" y="3110217"/>
                  <a:pt x="7193009" y="3112108"/>
                </a:cubicBezTo>
                <a:cubicBezTo>
                  <a:pt x="7175276" y="3107606"/>
                  <a:pt x="7162888" y="3094987"/>
                  <a:pt x="7137220" y="3098354"/>
                </a:cubicBezTo>
                <a:cubicBezTo>
                  <a:pt x="7145010" y="3092637"/>
                  <a:pt x="7108715" y="3097662"/>
                  <a:pt x="7104427" y="3091790"/>
                </a:cubicBezTo>
                <a:cubicBezTo>
                  <a:pt x="7102447" y="3087061"/>
                  <a:pt x="7090976" y="3087484"/>
                  <a:pt x="7082240" y="3085740"/>
                </a:cubicBezTo>
                <a:cubicBezTo>
                  <a:pt x="7076014" y="3080911"/>
                  <a:pt x="7032058" y="3076501"/>
                  <a:pt x="7016754" y="3077196"/>
                </a:cubicBezTo>
                <a:cubicBezTo>
                  <a:pt x="6973620" y="3082001"/>
                  <a:pt x="6938923" y="3062558"/>
                  <a:pt x="6904436" y="3065900"/>
                </a:cubicBezTo>
                <a:cubicBezTo>
                  <a:pt x="6895406" y="3065445"/>
                  <a:pt x="6887919" y="3064350"/>
                  <a:pt x="6881434" y="3062865"/>
                </a:cubicBezTo>
                <a:lnTo>
                  <a:pt x="6865273" y="3057749"/>
                </a:lnTo>
                <a:cubicBezTo>
                  <a:pt x="6865072" y="3056626"/>
                  <a:pt x="6864871" y="3055502"/>
                  <a:pt x="6864671" y="3054378"/>
                </a:cubicBezTo>
                <a:lnTo>
                  <a:pt x="6852599" y="3052306"/>
                </a:lnTo>
                <a:lnTo>
                  <a:pt x="6850143" y="3051232"/>
                </a:lnTo>
                <a:cubicBezTo>
                  <a:pt x="6845470" y="3049168"/>
                  <a:pt x="6840704" y="3047206"/>
                  <a:pt x="6835301" y="3045593"/>
                </a:cubicBezTo>
                <a:cubicBezTo>
                  <a:pt x="6820447" y="3058242"/>
                  <a:pt x="6786888" y="3033956"/>
                  <a:pt x="6784871" y="3046562"/>
                </a:cubicBezTo>
                <a:cubicBezTo>
                  <a:pt x="6752593" y="3039899"/>
                  <a:pt x="6759140" y="3053646"/>
                  <a:pt x="6738245" y="3037055"/>
                </a:cubicBezTo>
                <a:cubicBezTo>
                  <a:pt x="6671880" y="3034501"/>
                  <a:pt x="6603220" y="3013245"/>
                  <a:pt x="6537703" y="3017736"/>
                </a:cubicBezTo>
                <a:cubicBezTo>
                  <a:pt x="6553051" y="3013722"/>
                  <a:pt x="6541149" y="3004943"/>
                  <a:pt x="6521858" y="3004158"/>
                </a:cubicBezTo>
                <a:cubicBezTo>
                  <a:pt x="6580141" y="2987944"/>
                  <a:pt x="6428765" y="3009117"/>
                  <a:pt x="6445069" y="2992470"/>
                </a:cubicBezTo>
                <a:cubicBezTo>
                  <a:pt x="6417897" y="3005060"/>
                  <a:pt x="6310156" y="3011743"/>
                  <a:pt x="6302447" y="2994274"/>
                </a:cubicBezTo>
                <a:cubicBezTo>
                  <a:pt x="6252173" y="2986131"/>
                  <a:pt x="6198382" y="2989085"/>
                  <a:pt x="6160029" y="2973666"/>
                </a:cubicBezTo>
                <a:cubicBezTo>
                  <a:pt x="6155014" y="2975022"/>
                  <a:pt x="6149642" y="2975878"/>
                  <a:pt x="6144046" y="2976380"/>
                </a:cubicBezTo>
                <a:lnTo>
                  <a:pt x="6127670" y="2976929"/>
                </a:lnTo>
                <a:lnTo>
                  <a:pt x="6126155" y="2976245"/>
                </a:lnTo>
                <a:cubicBezTo>
                  <a:pt x="6118509" y="2974369"/>
                  <a:pt x="6113052" y="2974144"/>
                  <a:pt x="6108575" y="2974651"/>
                </a:cubicBezTo>
                <a:lnTo>
                  <a:pt x="6103746" y="2975803"/>
                </a:lnTo>
                <a:lnTo>
                  <a:pt x="6091377" y="2975180"/>
                </a:lnTo>
                <a:lnTo>
                  <a:pt x="6066183" y="2975222"/>
                </a:lnTo>
                <a:lnTo>
                  <a:pt x="6063287" y="2974353"/>
                </a:lnTo>
                <a:lnTo>
                  <a:pt x="6054813" y="2974911"/>
                </a:lnTo>
                <a:lnTo>
                  <a:pt x="6050809" y="2973985"/>
                </a:lnTo>
                <a:lnTo>
                  <a:pt x="6013979" y="2974553"/>
                </a:lnTo>
                <a:cubicBezTo>
                  <a:pt x="6013918" y="2974361"/>
                  <a:pt x="6013860" y="2974167"/>
                  <a:pt x="6013800" y="2973973"/>
                </a:cubicBezTo>
                <a:cubicBezTo>
                  <a:pt x="6012565" y="2972689"/>
                  <a:pt x="6010070" y="2971765"/>
                  <a:pt x="6004866" y="2971570"/>
                </a:cubicBezTo>
                <a:cubicBezTo>
                  <a:pt x="6017706" y="2963268"/>
                  <a:pt x="6003515" y="2968156"/>
                  <a:pt x="5987036" y="2968315"/>
                </a:cubicBezTo>
                <a:cubicBezTo>
                  <a:pt x="6003302" y="2955458"/>
                  <a:pt x="5953573" y="2961108"/>
                  <a:pt x="5950027" y="2953546"/>
                </a:cubicBezTo>
                <a:cubicBezTo>
                  <a:pt x="5937559" y="2953953"/>
                  <a:pt x="5924668" y="2954151"/>
                  <a:pt x="5911668" y="2954074"/>
                </a:cubicBezTo>
                <a:lnTo>
                  <a:pt x="5904110" y="2953861"/>
                </a:lnTo>
                <a:cubicBezTo>
                  <a:pt x="5904082" y="2953815"/>
                  <a:pt x="5904053" y="2953769"/>
                  <a:pt x="5904026" y="2953724"/>
                </a:cubicBezTo>
                <a:cubicBezTo>
                  <a:pt x="5902528" y="2953395"/>
                  <a:pt x="5900097" y="2953219"/>
                  <a:pt x="5896189" y="2953236"/>
                </a:cubicBezTo>
                <a:lnTo>
                  <a:pt x="5890331" y="2953471"/>
                </a:lnTo>
                <a:lnTo>
                  <a:pt x="5875672" y="2953056"/>
                </a:lnTo>
                <a:lnTo>
                  <a:pt x="5871070" y="2952035"/>
                </a:lnTo>
                <a:lnTo>
                  <a:pt x="5869888" y="2950364"/>
                </a:lnTo>
                <a:lnTo>
                  <a:pt x="5868461" y="2950506"/>
                </a:lnTo>
                <a:cubicBezTo>
                  <a:pt x="5857092" y="2953019"/>
                  <a:pt x="5852416" y="2957005"/>
                  <a:pt x="5843343" y="2945262"/>
                </a:cubicBezTo>
                <a:cubicBezTo>
                  <a:pt x="5817989" y="2949116"/>
                  <a:pt x="5815840" y="2942065"/>
                  <a:pt x="5784331" y="2938531"/>
                </a:cubicBezTo>
                <a:cubicBezTo>
                  <a:pt x="5769202" y="2942455"/>
                  <a:pt x="5758885" y="2940521"/>
                  <a:pt x="5749498" y="2936713"/>
                </a:cubicBezTo>
                <a:cubicBezTo>
                  <a:pt x="5717228" y="2937683"/>
                  <a:pt x="5690227" y="2931877"/>
                  <a:pt x="5655214" y="2929503"/>
                </a:cubicBezTo>
                <a:cubicBezTo>
                  <a:pt x="5614827" y="2933899"/>
                  <a:pt x="5598877" y="2923069"/>
                  <a:pt x="5561446" y="2920575"/>
                </a:cubicBezTo>
                <a:cubicBezTo>
                  <a:pt x="5525084" y="2929276"/>
                  <a:pt x="5537471" y="2911136"/>
                  <a:pt x="5519456" y="2906631"/>
                </a:cubicBezTo>
                <a:lnTo>
                  <a:pt x="5514099" y="2906097"/>
                </a:lnTo>
                <a:lnTo>
                  <a:pt x="5499273" y="2907057"/>
                </a:lnTo>
                <a:lnTo>
                  <a:pt x="5493664" y="2907817"/>
                </a:lnTo>
                <a:cubicBezTo>
                  <a:pt x="5489815" y="2908191"/>
                  <a:pt x="5487270" y="2908250"/>
                  <a:pt x="5485530" y="2908080"/>
                </a:cubicBezTo>
                <a:lnTo>
                  <a:pt x="5485337" y="2907959"/>
                </a:lnTo>
                <a:lnTo>
                  <a:pt x="5477696" y="2908455"/>
                </a:lnTo>
                <a:cubicBezTo>
                  <a:pt x="5464775" y="2909581"/>
                  <a:pt x="5452182" y="2910951"/>
                  <a:pt x="5440170" y="2912482"/>
                </a:cubicBezTo>
                <a:cubicBezTo>
                  <a:pt x="5430698" y="2905718"/>
                  <a:pt x="5385970" y="2915593"/>
                  <a:pt x="5391911" y="2902040"/>
                </a:cubicBezTo>
                <a:cubicBezTo>
                  <a:pt x="5375744" y="2903707"/>
                  <a:pt x="5365560" y="2909594"/>
                  <a:pt x="5371708" y="2900629"/>
                </a:cubicBezTo>
                <a:cubicBezTo>
                  <a:pt x="5366408" y="2900926"/>
                  <a:pt x="5363213" y="2900288"/>
                  <a:pt x="5360976" y="2899197"/>
                </a:cubicBezTo>
                <a:lnTo>
                  <a:pt x="5360345" y="2898671"/>
                </a:lnTo>
                <a:lnTo>
                  <a:pt x="5324367" y="2902593"/>
                </a:lnTo>
                <a:lnTo>
                  <a:pt x="5319673" y="2902094"/>
                </a:lnTo>
                <a:lnTo>
                  <a:pt x="5296114" y="2905958"/>
                </a:lnTo>
                <a:lnTo>
                  <a:pt x="5283999" y="2907258"/>
                </a:lnTo>
                <a:lnTo>
                  <a:pt x="5280460" y="2909063"/>
                </a:lnTo>
                <a:cubicBezTo>
                  <a:pt x="5276699" y="2910214"/>
                  <a:pt x="5271395" y="2910834"/>
                  <a:pt x="5262637" y="2910250"/>
                </a:cubicBezTo>
                <a:lnTo>
                  <a:pt x="5260635" y="2909845"/>
                </a:lnTo>
                <a:lnTo>
                  <a:pt x="5245770" y="2912842"/>
                </a:lnTo>
                <a:cubicBezTo>
                  <a:pt x="5240955" y="2914159"/>
                  <a:pt x="5236652" y="2915770"/>
                  <a:pt x="5233108" y="2917794"/>
                </a:cubicBezTo>
                <a:cubicBezTo>
                  <a:pt x="5184071" y="2909280"/>
                  <a:pt x="5136210" y="2920197"/>
                  <a:pt x="5082201" y="2920260"/>
                </a:cubicBezTo>
                <a:lnTo>
                  <a:pt x="4939211" y="2931760"/>
                </a:lnTo>
                <a:cubicBezTo>
                  <a:pt x="4920477" y="2933960"/>
                  <a:pt x="4783353" y="2943291"/>
                  <a:pt x="4794309" y="2937227"/>
                </a:cubicBezTo>
                <a:cubicBezTo>
                  <a:pt x="4736776" y="2951353"/>
                  <a:pt x="4701995" y="2938961"/>
                  <a:pt x="4637676" y="2946666"/>
                </a:cubicBezTo>
                <a:cubicBezTo>
                  <a:pt x="4603987" y="2934412"/>
                  <a:pt x="4621816" y="2946201"/>
                  <a:pt x="4585922" y="2944906"/>
                </a:cubicBezTo>
                <a:cubicBezTo>
                  <a:pt x="4594760" y="2956935"/>
                  <a:pt x="4542663" y="2939450"/>
                  <a:pt x="4539516" y="2953466"/>
                </a:cubicBezTo>
                <a:cubicBezTo>
                  <a:pt x="4533082" y="2952789"/>
                  <a:pt x="4526953" y="2951687"/>
                  <a:pt x="4520819" y="2950477"/>
                </a:cubicBezTo>
                <a:lnTo>
                  <a:pt x="4517604" y="2949852"/>
                </a:lnTo>
                <a:lnTo>
                  <a:pt x="4504537" y="2949759"/>
                </a:lnTo>
                <a:lnTo>
                  <a:pt x="4501104" y="2946715"/>
                </a:lnTo>
                <a:lnTo>
                  <a:pt x="4342695" y="2951638"/>
                </a:lnTo>
                <a:cubicBezTo>
                  <a:pt x="4328954" y="2954609"/>
                  <a:pt x="4284038" y="2957184"/>
                  <a:pt x="4274096" y="2953640"/>
                </a:cubicBezTo>
                <a:cubicBezTo>
                  <a:pt x="4264434" y="2953346"/>
                  <a:pt x="4254047" y="2955481"/>
                  <a:pt x="4248170" y="2951384"/>
                </a:cubicBezTo>
                <a:lnTo>
                  <a:pt x="4147924" y="2945945"/>
                </a:lnTo>
                <a:cubicBezTo>
                  <a:pt x="4131656" y="2952619"/>
                  <a:pt x="4104816" y="2942907"/>
                  <a:pt x="4061825" y="2944206"/>
                </a:cubicBezTo>
                <a:cubicBezTo>
                  <a:pt x="4044045" y="2951860"/>
                  <a:pt x="4032845" y="2944993"/>
                  <a:pt x="3998557" y="2955821"/>
                </a:cubicBezTo>
                <a:cubicBezTo>
                  <a:pt x="3997072" y="2955023"/>
                  <a:pt x="3995237" y="2954313"/>
                  <a:pt x="3993107" y="2953708"/>
                </a:cubicBezTo>
                <a:cubicBezTo>
                  <a:pt x="3980729" y="2950196"/>
                  <a:pt x="3961302" y="2950972"/>
                  <a:pt x="3949713" y="2955441"/>
                </a:cubicBezTo>
                <a:cubicBezTo>
                  <a:pt x="3894925" y="2970367"/>
                  <a:pt x="3844508" y="2972262"/>
                  <a:pt x="3797284" y="2977037"/>
                </a:cubicBezTo>
                <a:cubicBezTo>
                  <a:pt x="3743822" y="2981057"/>
                  <a:pt x="3778974" y="2965129"/>
                  <a:pt x="3712498" y="2979996"/>
                </a:cubicBezTo>
                <a:cubicBezTo>
                  <a:pt x="3705202" y="2975373"/>
                  <a:pt x="3696720" y="2975524"/>
                  <a:pt x="3682471" y="2978543"/>
                </a:cubicBezTo>
                <a:cubicBezTo>
                  <a:pt x="3656488" y="2980127"/>
                  <a:pt x="3658300" y="2967587"/>
                  <a:pt x="3632163" y="2976264"/>
                </a:cubicBezTo>
                <a:cubicBezTo>
                  <a:pt x="3636766" y="2969363"/>
                  <a:pt x="3582819" y="2975892"/>
                  <a:pt x="3594728" y="2968398"/>
                </a:cubicBezTo>
                <a:cubicBezTo>
                  <a:pt x="3577705" y="2963064"/>
                  <a:pt x="3569481" y="2973476"/>
                  <a:pt x="3552594" y="2968934"/>
                </a:cubicBezTo>
                <a:cubicBezTo>
                  <a:pt x="3533613" y="2968552"/>
                  <a:pt x="3563577" y="2975594"/>
                  <a:pt x="3542589" y="2977031"/>
                </a:cubicBezTo>
                <a:cubicBezTo>
                  <a:pt x="3517131" y="2977564"/>
                  <a:pt x="3517346" y="2989828"/>
                  <a:pt x="3497591" y="2975018"/>
                </a:cubicBezTo>
                <a:lnTo>
                  <a:pt x="3429352" y="2971090"/>
                </a:lnTo>
                <a:cubicBezTo>
                  <a:pt x="3414141" y="2975624"/>
                  <a:pt x="3401904" y="2974195"/>
                  <a:pt x="3389938" y="2970884"/>
                </a:cubicBezTo>
                <a:cubicBezTo>
                  <a:pt x="3354504" y="2973297"/>
                  <a:pt x="3322178" y="2968827"/>
                  <a:pt x="3282344" y="2968084"/>
                </a:cubicBezTo>
                <a:cubicBezTo>
                  <a:pt x="3239277" y="2974224"/>
                  <a:pt x="3217192" y="2964327"/>
                  <a:pt x="3174624" y="2963576"/>
                </a:cubicBezTo>
                <a:cubicBezTo>
                  <a:pt x="3132504" y="2975210"/>
                  <a:pt x="3146911" y="2949576"/>
                  <a:pt x="3111077" y="2951285"/>
                </a:cubicBezTo>
                <a:cubicBezTo>
                  <a:pt x="3052732" y="2962418"/>
                  <a:pt x="3112543" y="2942881"/>
                  <a:pt x="3022501" y="2948619"/>
                </a:cubicBezTo>
                <a:cubicBezTo>
                  <a:pt x="3017399" y="2950352"/>
                  <a:pt x="3006521" y="2948989"/>
                  <a:pt x="3007714" y="2946762"/>
                </a:cubicBezTo>
                <a:cubicBezTo>
                  <a:pt x="2987987" y="2948105"/>
                  <a:pt x="2931270" y="2937206"/>
                  <a:pt x="2903098" y="2940576"/>
                </a:cubicBezTo>
                <a:cubicBezTo>
                  <a:pt x="2848155" y="2935894"/>
                  <a:pt x="2821430" y="2947095"/>
                  <a:pt x="2781591" y="2946394"/>
                </a:cubicBezTo>
                <a:cubicBezTo>
                  <a:pt x="2735559" y="2940279"/>
                  <a:pt x="2708563" y="2934146"/>
                  <a:pt x="2627942" y="2919996"/>
                </a:cubicBezTo>
                <a:lnTo>
                  <a:pt x="2354959" y="2882080"/>
                </a:lnTo>
                <a:cubicBezTo>
                  <a:pt x="2252426" y="2847776"/>
                  <a:pt x="2124519" y="2878188"/>
                  <a:pt x="2063184" y="2879109"/>
                </a:cubicBezTo>
                <a:cubicBezTo>
                  <a:pt x="2038620" y="2892844"/>
                  <a:pt x="2017217" y="2880735"/>
                  <a:pt x="1986946" y="2887619"/>
                </a:cubicBezTo>
                <a:cubicBezTo>
                  <a:pt x="1919067" y="2894646"/>
                  <a:pt x="1852404" y="2912737"/>
                  <a:pt x="1763479" y="2909077"/>
                </a:cubicBezTo>
                <a:cubicBezTo>
                  <a:pt x="1726097" y="2949538"/>
                  <a:pt x="1621108" y="2933327"/>
                  <a:pt x="1537980" y="2960398"/>
                </a:cubicBezTo>
                <a:cubicBezTo>
                  <a:pt x="1489205" y="2967965"/>
                  <a:pt x="1410921" y="2954082"/>
                  <a:pt x="1395229" y="2975625"/>
                </a:cubicBezTo>
                <a:cubicBezTo>
                  <a:pt x="1371975" y="2964548"/>
                  <a:pt x="1352259" y="2986116"/>
                  <a:pt x="1327834" y="2989485"/>
                </a:cubicBezTo>
                <a:cubicBezTo>
                  <a:pt x="1307734" y="2982782"/>
                  <a:pt x="1298456" y="2990289"/>
                  <a:pt x="1280757" y="2992959"/>
                </a:cubicBezTo>
                <a:cubicBezTo>
                  <a:pt x="1272383" y="2988567"/>
                  <a:pt x="1257337" y="2989790"/>
                  <a:pt x="1252582" y="2995877"/>
                </a:cubicBezTo>
                <a:cubicBezTo>
                  <a:pt x="1260705" y="3008688"/>
                  <a:pt x="1207969" y="3005420"/>
                  <a:pt x="1204670" y="3014826"/>
                </a:cubicBezTo>
                <a:cubicBezTo>
                  <a:pt x="1174431" y="3018683"/>
                  <a:pt x="1041848" y="3015513"/>
                  <a:pt x="1020457" y="3031603"/>
                </a:cubicBezTo>
                <a:cubicBezTo>
                  <a:pt x="959520" y="3042500"/>
                  <a:pt x="869308" y="3024872"/>
                  <a:pt x="843248" y="3026954"/>
                </a:cubicBezTo>
                <a:cubicBezTo>
                  <a:pt x="815646" y="3001836"/>
                  <a:pt x="694189" y="3080490"/>
                  <a:pt x="583517" y="3089095"/>
                </a:cubicBezTo>
                <a:cubicBezTo>
                  <a:pt x="568425" y="3087467"/>
                  <a:pt x="560448" y="3088013"/>
                  <a:pt x="556836" y="3094374"/>
                </a:cubicBezTo>
                <a:cubicBezTo>
                  <a:pt x="528264" y="3099747"/>
                  <a:pt x="471823" y="3109156"/>
                  <a:pt x="412089" y="3121334"/>
                </a:cubicBezTo>
                <a:cubicBezTo>
                  <a:pt x="367235" y="3131096"/>
                  <a:pt x="143790" y="3139436"/>
                  <a:pt x="83929" y="315056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8650" y="3905833"/>
            <a:ext cx="3161297" cy="2398713"/>
          </a:xfrm>
        </p:spPr>
        <p:txBody>
          <a:bodyPr>
            <a:normAutofit/>
          </a:bodyPr>
          <a:lstStyle/>
          <a:p>
            <a:r>
              <a:rPr lang="it-IT" sz="3700"/>
              <a:t>Fasi del ragionamento</a:t>
            </a:r>
          </a:p>
        </p:txBody>
      </p:sp>
      <p:pic>
        <p:nvPicPr>
          <p:cNvPr id="6" name="Immagine 5" descr="Immagine che contiene testo&#10;&#10;Descrizione generata automaticamente">
            <a:extLst>
              <a:ext uri="{FF2B5EF4-FFF2-40B4-BE49-F238E27FC236}">
                <a16:creationId xmlns:a16="http://schemas.microsoft.com/office/drawing/2014/main" id="{7683A463-E2F3-677D-773A-173A1C5B08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216" y="899321"/>
            <a:ext cx="7406444" cy="1777545"/>
          </a:xfrm>
          <a:prstGeom prst="rect">
            <a:avLst/>
          </a:prstGeom>
        </p:spPr>
      </p:pic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223084" y="3884452"/>
            <a:ext cx="4292266" cy="2398713"/>
          </a:xfrm>
        </p:spPr>
        <p:txBody>
          <a:bodyPr anchor="ctr">
            <a:normAutofit/>
          </a:bodyPr>
          <a:lstStyle/>
          <a:p>
            <a:r>
              <a:rPr lang="it-IT" sz="1700"/>
              <a:t>Le quattro fasi di ragionamento illustrate per i sillogismi con connettivi si applicano anche ai sillogismi categorici:</a:t>
            </a:r>
          </a:p>
          <a:p>
            <a:pPr lvl="1"/>
            <a:endParaRPr lang="it-IT" sz="170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161" name="Rectangle 49160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163" name="Rectangle 49162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165" name="Rectangle 49164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167" name="Rectangle 49166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it-IT" sz="3500">
                <a:solidFill>
                  <a:srgbClr val="FFFFFF"/>
                </a:solidFill>
                <a:ea typeface="ＭＳ Ｐゴシック" pitchFamily="-84" charset="-128"/>
                <a:cs typeface="ＭＳ Ｐゴシック" pitchFamily="-84" charset="-128"/>
              </a:rPr>
              <a:t>Esempio 1</a:t>
            </a:r>
          </a:p>
        </p:txBody>
      </p:sp>
      <p:graphicFrame>
        <p:nvGraphicFramePr>
          <p:cNvPr id="49157" name="Rectangle 3">
            <a:extLst>
              <a:ext uri="{FF2B5EF4-FFF2-40B4-BE49-F238E27FC236}">
                <a16:creationId xmlns:a16="http://schemas.microsoft.com/office/drawing/2014/main" id="{8F3A636A-8D03-1AD2-547E-EBC1A3647E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40889249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6E48AFA-8884-4F68-A44F-D2C1E8609C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6C897EF-C590-06E5-11CD-CC0A290DE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998018"/>
            <a:ext cx="2986391" cy="221651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sz="3700"/>
              <a:t>Fase di comprensione delle premesse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69D19A6-08CB-498C-93EC-3FFB021FC6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269068">
            <a:off x="6164896" y="3712762"/>
            <a:ext cx="2987899" cy="2240924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3B885DFB-BFF4-7023-2211-90BA151410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935" y="817423"/>
            <a:ext cx="8154129" cy="2731633"/>
          </a:xfrm>
          <a:custGeom>
            <a:avLst/>
            <a:gdLst/>
            <a:ahLst/>
            <a:cxnLst/>
            <a:rect l="l" t="t" r="r" b="b"/>
            <a:pathLst>
              <a:path w="10580201" h="2957472">
                <a:moveTo>
                  <a:pt x="88961" y="0"/>
                </a:moveTo>
                <a:lnTo>
                  <a:pt x="10491240" y="0"/>
                </a:lnTo>
                <a:cubicBezTo>
                  <a:pt x="10540372" y="0"/>
                  <a:pt x="10580201" y="39829"/>
                  <a:pt x="10580201" y="88961"/>
                </a:cubicBezTo>
                <a:lnTo>
                  <a:pt x="10580201" y="2868511"/>
                </a:lnTo>
                <a:cubicBezTo>
                  <a:pt x="10580201" y="2917643"/>
                  <a:pt x="10540372" y="2957472"/>
                  <a:pt x="10491240" y="2957472"/>
                </a:cubicBezTo>
                <a:lnTo>
                  <a:pt x="88961" y="2957472"/>
                </a:lnTo>
                <a:cubicBezTo>
                  <a:pt x="39829" y="2957472"/>
                  <a:pt x="0" y="2917643"/>
                  <a:pt x="0" y="2868511"/>
                </a:cubicBezTo>
                <a:lnTo>
                  <a:pt x="0" y="88961"/>
                </a:lnTo>
                <a:cubicBezTo>
                  <a:pt x="0" y="39829"/>
                  <a:pt x="39829" y="0"/>
                  <a:pt x="88961" y="0"/>
                </a:cubicBezTo>
                <a:close/>
              </a:path>
            </a:pathLst>
          </a:custGeom>
        </p:spPr>
      </p:pic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E3D71A7-7ECA-1908-85DF-AB3EF2479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8126" y="3998019"/>
            <a:ext cx="4787224" cy="221651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sz="2000" dirty="0"/>
              <a:t>Si costruisce una rappresentazione mentale </a:t>
            </a:r>
            <a:r>
              <a:rPr lang="it-IT" sz="2000" i="1" dirty="0"/>
              <a:t>isomorfa alla struttura della premessa</a:t>
            </a:r>
            <a:r>
              <a:rPr lang="it-IT" sz="2000" dirty="0"/>
              <a:t>. </a:t>
            </a:r>
          </a:p>
          <a:p>
            <a:pPr>
              <a:lnSpc>
                <a:spcPct val="90000"/>
              </a:lnSpc>
            </a:pPr>
            <a:r>
              <a:rPr lang="it-IT" sz="2000" dirty="0"/>
              <a:t>Per esempio, la premessa 1 può essere rappresentata come inclusione di B in A</a:t>
            </a:r>
          </a:p>
          <a:p>
            <a:pPr>
              <a:lnSpc>
                <a:spcPct val="90000"/>
              </a:lnSpc>
            </a:pPr>
            <a:r>
              <a:rPr lang="it-IT" sz="2000" dirty="0"/>
              <a:t>La premessa 2 può essere rappresentata come disgiunzione di insiemi</a:t>
            </a:r>
          </a:p>
        </p:txBody>
      </p:sp>
    </p:spTree>
    <p:extLst>
      <p:ext uri="{BB962C8B-B14F-4D97-AF65-F5344CB8AC3E}">
        <p14:creationId xmlns:p14="http://schemas.microsoft.com/office/powerpoint/2010/main" val="108459980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6E48AFA-8884-4F68-A44F-D2C1E8609C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B861DC7-7685-2530-DD5C-579C85E24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998018"/>
            <a:ext cx="2986391" cy="221651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sz="3700"/>
              <a:t>Fase di integrazione delle premesse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69D19A6-08CB-498C-93EC-3FFB021FC6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269068">
            <a:off x="6164896" y="3712762"/>
            <a:ext cx="2987899" cy="2240924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5278DCFC-AE76-950A-D1CF-7E0F901586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4527" y="704504"/>
            <a:ext cx="4254944" cy="2957472"/>
          </a:xfrm>
          <a:custGeom>
            <a:avLst/>
            <a:gdLst/>
            <a:ahLst/>
            <a:cxnLst/>
            <a:rect l="l" t="t" r="r" b="b"/>
            <a:pathLst>
              <a:path w="10580201" h="2957472">
                <a:moveTo>
                  <a:pt x="88961" y="0"/>
                </a:moveTo>
                <a:lnTo>
                  <a:pt x="10491240" y="0"/>
                </a:lnTo>
                <a:cubicBezTo>
                  <a:pt x="10540372" y="0"/>
                  <a:pt x="10580201" y="39829"/>
                  <a:pt x="10580201" y="88961"/>
                </a:cubicBezTo>
                <a:lnTo>
                  <a:pt x="10580201" y="2868511"/>
                </a:lnTo>
                <a:cubicBezTo>
                  <a:pt x="10580201" y="2917643"/>
                  <a:pt x="10540372" y="2957472"/>
                  <a:pt x="10491240" y="2957472"/>
                </a:cubicBezTo>
                <a:lnTo>
                  <a:pt x="88961" y="2957472"/>
                </a:lnTo>
                <a:cubicBezTo>
                  <a:pt x="39829" y="2957472"/>
                  <a:pt x="0" y="2917643"/>
                  <a:pt x="0" y="2868511"/>
                </a:cubicBezTo>
                <a:lnTo>
                  <a:pt x="0" y="88961"/>
                </a:lnTo>
                <a:cubicBezTo>
                  <a:pt x="0" y="39829"/>
                  <a:pt x="39829" y="0"/>
                  <a:pt x="88961" y="0"/>
                </a:cubicBezTo>
                <a:close/>
              </a:path>
            </a:pathLst>
          </a:custGeom>
        </p:spPr>
      </p:pic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0B4CF1E-E6B4-32ED-5386-B4813CB66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8126" y="3998019"/>
            <a:ext cx="4787224" cy="221651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sz="2700"/>
              <a:t>I modelli costruiti nella fase 1 sono integrati, basandosi sul fatto che gli insiemi B nei due modelli sono sovrapponibili. </a:t>
            </a:r>
          </a:p>
          <a:p>
            <a:pPr>
              <a:lnSpc>
                <a:spcPct val="90000"/>
              </a:lnSpc>
            </a:pPr>
            <a:r>
              <a:rPr lang="it-IT" sz="2700"/>
              <a:t>primo modello del problema</a:t>
            </a:r>
          </a:p>
        </p:txBody>
      </p:sp>
    </p:spTree>
    <p:extLst>
      <p:ext uri="{BB962C8B-B14F-4D97-AF65-F5344CB8AC3E}">
        <p14:creationId xmlns:p14="http://schemas.microsoft.com/office/powerpoint/2010/main" val="398635657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8199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5791C65-0F7C-6EA2-B81B-24962BF05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r>
              <a:rPr lang="it-IT" sz="4000">
                <a:solidFill>
                  <a:schemeClr val="bg1"/>
                </a:solidFill>
              </a:rPr>
              <a:t>Fase di estrazione della conclusione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F9D7F6D2-DC56-AD54-8376-4F926DF984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5413551"/>
              </p:ext>
            </p:extLst>
          </p:nvPr>
        </p:nvGraphicFramePr>
        <p:xfrm>
          <a:off x="4101291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7072018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500" y="-2"/>
            <a:ext cx="3052451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C59D275-A4CC-F0D0-C071-7E205400A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640080"/>
            <a:ext cx="2322320" cy="5613236"/>
          </a:xfrm>
        </p:spPr>
        <p:txBody>
          <a:bodyPr anchor="ctr">
            <a:normAutofit/>
          </a:bodyPr>
          <a:lstStyle/>
          <a:p>
            <a:r>
              <a:rPr lang="it-IT" sz="2800">
                <a:solidFill>
                  <a:srgbClr val="FFFFFF"/>
                </a:solidFill>
              </a:rPr>
              <a:t>Fase di ricerca dei controesempi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1C1EB2A-13C5-D30C-04F4-A7740E0E4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24863" y="640082"/>
            <a:ext cx="5136536" cy="2484884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it-IT" sz="1600"/>
              <a:t>Chi riesce a procedere alla quarta fase si chiede: “</a:t>
            </a:r>
            <a:r>
              <a:rPr lang="it-IT" sz="1600" b="1"/>
              <a:t>la conclusione ‘nessun A è C’ è sempre vera?</a:t>
            </a:r>
            <a:r>
              <a:rPr lang="it-IT" sz="1600"/>
              <a:t>”</a:t>
            </a:r>
          </a:p>
          <a:p>
            <a:pPr>
              <a:lnSpc>
                <a:spcPct val="90000"/>
              </a:lnSpc>
            </a:pPr>
            <a:r>
              <a:rPr lang="it-IT" sz="1600"/>
              <a:t>Esamina se esistano altre possibilità per rappresentare le premesse che falsifichino la conclusione iniziale</a:t>
            </a:r>
          </a:p>
          <a:p>
            <a:pPr>
              <a:lnSpc>
                <a:spcPct val="90000"/>
              </a:lnSpc>
            </a:pPr>
            <a:r>
              <a:rPr lang="it-IT" sz="1600"/>
              <a:t>in entrambi i casi le premesse restano vere, ma la conclusione “nessun A è C” diventa falsa. </a:t>
            </a:r>
          </a:p>
          <a:p>
            <a:pPr>
              <a:lnSpc>
                <a:spcPct val="90000"/>
              </a:lnSpc>
            </a:pPr>
            <a:r>
              <a:rPr lang="it-IT" sz="1600"/>
              <a:t>Se lo spazio di memoria è sufficiente a ricordare tutte e tre i possibili modelli, l’unica conclusione sempre che ne scaturisce è “alcuni A non sono C” (meno del 10% di risposte)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0C93EB77-20FE-A969-E19B-07B3571A2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0722" y="3811851"/>
            <a:ext cx="5170677" cy="175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29478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232" name="Rectangle 52231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34" name="Rectangle 52233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36" name="Rectangle 52235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38" name="Rectangle 52237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F1ADF9AD-DE8F-3C1C-7DC4-C7503CD4F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Un sillogismo facile</a:t>
            </a:r>
          </a:p>
        </p:txBody>
      </p:sp>
      <p:graphicFrame>
        <p:nvGraphicFramePr>
          <p:cNvPr id="52228" name="Rectangle 2">
            <a:extLst>
              <a:ext uri="{FF2B5EF4-FFF2-40B4-BE49-F238E27FC236}">
                <a16:creationId xmlns:a16="http://schemas.microsoft.com/office/drawing/2014/main" id="{05D1C115-5ABF-7148-3CA0-3DD0BF8A89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0698924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596F992-698C-48C0-9D89-70DA4CE92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6073D57-CE01-6AD4-1432-428E31F73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238" y="4230093"/>
            <a:ext cx="3112935" cy="1800165"/>
          </a:xfrm>
        </p:spPr>
        <p:txBody>
          <a:bodyPr anchor="t">
            <a:normAutofit/>
          </a:bodyPr>
          <a:lstStyle/>
          <a:p>
            <a:pPr algn="r">
              <a:lnSpc>
                <a:spcPct val="90000"/>
              </a:lnSpc>
            </a:pPr>
            <a:r>
              <a:rPr lang="it-IT" sz="2200"/>
              <a:t>I sillogismi difficili necessitano della costruzione di più modelli, per quelli semplici basta il primo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8A2A56C1-BEE3-7977-7057-F71A1A5A0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444" y="1234500"/>
            <a:ext cx="8354833" cy="1900725"/>
          </a:xfrm>
          <a:prstGeom prst="rect">
            <a:avLst/>
          </a:prstGeom>
        </p:spPr>
      </p:pic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6D46F64-3CB2-5531-E23A-14CC278F3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4811" y="4230094"/>
            <a:ext cx="4676451" cy="1800164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it-IT" sz="1100"/>
              <a:t>La conclusione corretta “tutti gli A sono C” scaturisce spontanea in pochi istanti. </a:t>
            </a:r>
          </a:p>
          <a:p>
            <a:pPr>
              <a:lnSpc>
                <a:spcPct val="90000"/>
              </a:lnSpc>
            </a:pPr>
            <a:r>
              <a:rPr lang="it-IT" sz="1100"/>
              <a:t>Se il solutore rappresenta mentalmente le premesse come inclusioni di insiemi, la fase di comprensione e di integrazione genera i diagrammi sottostanti,  da cui segue la </a:t>
            </a:r>
            <a:r>
              <a:rPr lang="it-IT" sz="1100" b="1"/>
              <a:t>conclusione iniziale</a:t>
            </a:r>
            <a:r>
              <a:rPr lang="it-IT" sz="1100"/>
              <a:t> “tutti gli A sono C”</a:t>
            </a:r>
          </a:p>
          <a:p>
            <a:pPr>
              <a:lnSpc>
                <a:spcPct val="90000"/>
              </a:lnSpc>
            </a:pPr>
            <a:r>
              <a:rPr lang="it-IT" sz="1100"/>
              <a:t>Se il solutore interrompe la ricerca dopo aver costruito questo primo modello, riporterebbe la conclusione corretta</a:t>
            </a:r>
          </a:p>
          <a:p>
            <a:pPr>
              <a:lnSpc>
                <a:spcPct val="90000"/>
              </a:lnSpc>
            </a:pPr>
            <a:r>
              <a:rPr lang="it-IT" sz="1100"/>
              <a:t>Se invece cerca controesempi (quarta fase), non ne trova, ed egualmente produce la conclusione corretta.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7BFF8DC-0AE7-4AD2-9B28-2E5F26D62C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6116"/>
            <a:ext cx="9143998" cy="46177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E0162AD-C6E5-4BF8-A453-76ADB36877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5" y="6406115"/>
            <a:ext cx="3057523" cy="464399"/>
          </a:xfrm>
          <a:prstGeom prst="rect">
            <a:avLst/>
          </a:prstGeom>
          <a:gradFill>
            <a:gsLst>
              <a:gs pos="19000">
                <a:srgbClr val="000000">
                  <a:alpha val="31000"/>
                </a:srgbClr>
              </a:gs>
              <a:gs pos="99000">
                <a:schemeClr val="accent1"/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87497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ctrTitle"/>
          </p:nvPr>
        </p:nvSpPr>
        <p:spPr>
          <a:xfrm>
            <a:off x="-423376" y="0"/>
            <a:ext cx="9917121" cy="2404153"/>
          </a:xfrm>
        </p:spPr>
        <p:txBody>
          <a:bodyPr>
            <a:normAutofit fontScale="90000"/>
          </a:bodyPr>
          <a:lstStyle/>
          <a:p>
            <a:r>
              <a:rPr lang="it-IT" i="1" dirty="0"/>
              <a:t>Le regole euristiche nei sillogismi categorici:</a:t>
            </a:r>
            <a:br>
              <a:rPr lang="it-IT" i="1" dirty="0"/>
            </a:br>
            <a:r>
              <a:rPr lang="it-IT" i="1" dirty="0"/>
              <a:t>l’effetto “atmosfera” e </a:t>
            </a:r>
            <a:br>
              <a:rPr lang="it-IT" i="1" dirty="0"/>
            </a:br>
            <a:r>
              <a:rPr lang="it-IT" i="1" dirty="0"/>
              <a:t>il principio del </a:t>
            </a:r>
            <a:r>
              <a:rPr lang="it-IT" i="1" dirty="0" err="1"/>
              <a:t>matching</a:t>
            </a:r>
            <a:endParaRPr lang="it-IT" dirty="0"/>
          </a:p>
        </p:txBody>
      </p:sp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>
          <a:xfrm>
            <a:off x="837778" y="2404153"/>
            <a:ext cx="6400800" cy="3890207"/>
          </a:xfrm>
        </p:spPr>
        <p:txBody>
          <a:bodyPr>
            <a:normAutofit fontScale="77500" lnSpcReduction="20000"/>
          </a:bodyPr>
          <a:lstStyle/>
          <a:p>
            <a:r>
              <a:rPr lang="it-IT" dirty="0"/>
              <a:t>Non sempre il ragionamento sui sillogismi aristotelici è volto alla comprensione</a:t>
            </a:r>
          </a:p>
          <a:p>
            <a:r>
              <a:rPr lang="it-IT" dirty="0"/>
              <a:t>dell’effettivo </a:t>
            </a:r>
            <a:r>
              <a:rPr lang="it-IT" dirty="0" err="1"/>
              <a:t>signifi</a:t>
            </a:r>
            <a:r>
              <a:rPr lang="it-IT" dirty="0"/>
              <a:t> </a:t>
            </a:r>
            <a:r>
              <a:rPr lang="it-IT" dirty="0" err="1"/>
              <a:t>cato</a:t>
            </a:r>
            <a:r>
              <a:rPr lang="it-IT" dirty="0"/>
              <a:t> delle premesse, né sempre si basa su elaborazioni e rielaborazioni</a:t>
            </a:r>
          </a:p>
          <a:p>
            <a:r>
              <a:rPr lang="it-IT" dirty="0"/>
              <a:t>mentali di possibilità. Altrettanto spesso, soprattutto quando vogliamo</a:t>
            </a:r>
          </a:p>
          <a:p>
            <a:r>
              <a:rPr lang="it-IT" dirty="0"/>
              <a:t>rispondere rapidamente, ci avvaliamo di semplici regole euristiche, prive di garanzia di correttezza, ma molto parsimoniose dal punto di vista cognitivo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it-IT" sz="2700">
                <a:solidFill>
                  <a:srgbClr val="FFFFFF"/>
                </a:solidFill>
              </a:rPr>
              <a:t>Teorie euristiche nei sillogismi categorici: l’effetto “atmosfera”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FDA91DB5-AB80-5503-F2B1-658632ED91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9452384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Regole dell’atmosfera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05A7CB74-6D88-C06A-0D66-9A82A07F3A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8241444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Pro e contro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8782B206-6506-5299-24B6-9A5D2922B4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7025578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Esempio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D81B562C-AFFF-6A4E-2A30-24E4CFC151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1485236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642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"/>
            <a:ext cx="9144001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24784" y="248038"/>
            <a:ext cx="529779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Diverse basi per diversi stili di ragionamento?</a:t>
            </a:r>
          </a:p>
        </p:txBody>
      </p:sp>
      <p:pic>
        <p:nvPicPr>
          <p:cNvPr id="10" name="Segnaposto contenuto 9">
            <a:extLst>
              <a:ext uri="{FF2B5EF4-FFF2-40B4-BE49-F238E27FC236}">
                <a16:creationId xmlns:a16="http://schemas.microsoft.com/office/drawing/2014/main" id="{4F116260-7F2B-8CB7-DB66-F03C489012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4168" y="2482621"/>
            <a:ext cx="8495662" cy="3419504"/>
          </a:xfrm>
          <a:prstGeom prst="rect">
            <a:avLst/>
          </a:prstGeom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F296B2C-17AD-030E-35CB-7C7CB9D89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Modelli misti semantico-probabilistici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B74ED290-A801-B432-0749-0D9D194AE8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9301530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183893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22632" y="1922631"/>
            <a:ext cx="6875818" cy="3030558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663321" y="3165298"/>
            <a:ext cx="4355594" cy="302895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742858" y="2085760"/>
            <a:ext cx="6857572" cy="268605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1161554" y="1712395"/>
            <a:ext cx="4808302" cy="3066500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8AB59D3-C5A1-BA3B-1544-29728201B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030" y="2767106"/>
            <a:ext cx="2160621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5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Esempio</a:t>
            </a:r>
            <a:r>
              <a:rPr lang="en-US" sz="35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: </a:t>
            </a:r>
            <a:r>
              <a:rPr lang="en-US" sz="35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modello</a:t>
            </a:r>
            <a:r>
              <a:rPr lang="en-US" sz="35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di Hattori 2016</a:t>
            </a: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B9BCEA37-766B-821B-83F8-993390BB0A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642998" y="467208"/>
            <a:ext cx="4886956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78788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2693"/>
            <a:ext cx="9143998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84720" y="-2407841"/>
            <a:ext cx="4374557" cy="9144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55756" y="-2236808"/>
            <a:ext cx="4374128" cy="880235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-22690"/>
            <a:ext cx="6406863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4459073" y="-1032053"/>
            <a:ext cx="3742610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986118" y="735106"/>
            <a:ext cx="7540322" cy="2928470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conoscenze precedenti E PROBLEMI deduttivI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idx="1"/>
          </p:nvPr>
        </p:nvSpPr>
        <p:spPr>
          <a:xfrm>
            <a:off x="1013011" y="4870824"/>
            <a:ext cx="7504463" cy="14582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Come cambia il nostro ragionamento deduttivo quando abbiamo a disposizione conoscenze precedenti, o relative alla conclusione, o relative al dominio di ragionamento?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83042" y="348865"/>
            <a:ext cx="8078673" cy="877729"/>
          </a:xfrm>
        </p:spPr>
        <p:txBody>
          <a:bodyPr anchor="ctr">
            <a:normAutofit fontScale="90000"/>
          </a:bodyPr>
          <a:lstStyle/>
          <a:p>
            <a:r>
              <a:rPr lang="it-IT" sz="3500" dirty="0" err="1">
                <a:solidFill>
                  <a:srgbClr val="FFFFFF"/>
                </a:solidFill>
              </a:rPr>
              <a:t>Belief</a:t>
            </a:r>
            <a:r>
              <a:rPr lang="it-IT" sz="3500" dirty="0">
                <a:solidFill>
                  <a:srgbClr val="FFFFFF"/>
                </a:solidFill>
              </a:rPr>
              <a:t> </a:t>
            </a:r>
            <a:r>
              <a:rPr lang="it-IT" sz="3500" dirty="0" err="1">
                <a:solidFill>
                  <a:srgbClr val="FFFFFF"/>
                </a:solidFill>
              </a:rPr>
              <a:t>bias</a:t>
            </a:r>
            <a:r>
              <a:rPr lang="it-IT" sz="3500" dirty="0">
                <a:solidFill>
                  <a:srgbClr val="FFFFFF"/>
                </a:solidFill>
              </a:rPr>
              <a:t>, e regole apprese dominio-specifiche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41556223-19B2-9774-6D5D-7994BBC240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6990336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ilancia digitale con cerchi">
            <a:extLst>
              <a:ext uri="{FF2B5EF4-FFF2-40B4-BE49-F238E27FC236}">
                <a16:creationId xmlns:a16="http://schemas.microsoft.com/office/drawing/2014/main" id="{638373A0-56B1-C832-C996-D41E168A24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10976" r="8358" b="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4147794-66B7-4CDE-BC75-BBDC48B2F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69610" y="0"/>
            <a:ext cx="5788590" cy="685800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 panose="02040604050505020304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38166" y="365758"/>
            <a:ext cx="5088195" cy="1828800"/>
          </a:xfrm>
        </p:spPr>
        <p:txBody>
          <a:bodyPr>
            <a:normAutofit/>
          </a:bodyPr>
          <a:lstStyle/>
          <a:p>
            <a:r>
              <a:rPr lang="it-IT" sz="4200">
                <a:solidFill>
                  <a:schemeClr val="tx1">
                    <a:lumMod val="85000"/>
                    <a:lumOff val="15000"/>
                  </a:schemeClr>
                </a:solidFill>
              </a:rPr>
              <a:t>Il belief bias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38166" y="2324100"/>
            <a:ext cx="5088195" cy="3875087"/>
          </a:xfrm>
        </p:spPr>
        <p:txBody>
          <a:bodyPr>
            <a:normAutofit/>
          </a:bodyPr>
          <a:lstStyle/>
          <a:p>
            <a:r>
              <a:rPr lang="it-IT" sz="2100" dirty="0"/>
              <a:t>Forse il primo “</a:t>
            </a:r>
            <a:r>
              <a:rPr lang="it-IT" sz="2100" dirty="0" err="1"/>
              <a:t>bias</a:t>
            </a:r>
            <a:r>
              <a:rPr lang="it-IT" sz="2100" dirty="0"/>
              <a:t>” di pensiero empiricamente studiato (Wilkins, 1928)</a:t>
            </a:r>
          </a:p>
          <a:p>
            <a:r>
              <a:rPr lang="it-IT" sz="2100" dirty="0"/>
              <a:t>ancora oggi questa comunissima tendenza ha vaste ricadute sulla diffusione di </a:t>
            </a:r>
            <a:r>
              <a:rPr lang="it-IT" sz="2100" i="1" dirty="0"/>
              <a:t>ideologie</a:t>
            </a:r>
            <a:r>
              <a:rPr lang="it-IT" sz="2100" dirty="0"/>
              <a:t>, </a:t>
            </a:r>
            <a:r>
              <a:rPr lang="it-IT" sz="2100" i="1" dirty="0"/>
              <a:t>false credenze</a:t>
            </a:r>
            <a:r>
              <a:rPr lang="it-IT" sz="2100" dirty="0"/>
              <a:t>, e </a:t>
            </a:r>
            <a:r>
              <a:rPr lang="it-IT" sz="2100" i="1" dirty="0"/>
              <a:t>stereotipi</a:t>
            </a:r>
          </a:p>
          <a:p>
            <a:r>
              <a:rPr lang="it-IT" sz="2100" b="1" dirty="0"/>
              <a:t>a parità di validità, una conclusione sillogistica è più facilmente accettata se l’individuo la ritiene </a:t>
            </a:r>
            <a:r>
              <a:rPr lang="it-IT" sz="2100" b="1" i="1" dirty="0"/>
              <a:t>vera; </a:t>
            </a:r>
            <a:r>
              <a:rPr lang="it-IT" sz="2100" b="1" dirty="0"/>
              <a:t>è accettata con maggiore difficoltà se l’individuo la ritiene </a:t>
            </a:r>
            <a:r>
              <a:rPr lang="it-IT" sz="2100" b="1" i="1" dirty="0"/>
              <a:t>falsa</a:t>
            </a:r>
            <a:endParaRPr lang="it-IT" sz="2100" b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1202E79-1236-4DF8-9921-F47A0B079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D215B76-9A44-4611-943D-F49670D883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 r="10999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4147794-66B7-4CDE-BC75-BBDC48B2F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69610" y="0"/>
            <a:ext cx="5788590" cy="685800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 panose="02040604050505020304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A2100FD-D3BA-DC80-B872-3F8B7A8BB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8166" y="365758"/>
            <a:ext cx="5088195" cy="1828800"/>
          </a:xfrm>
        </p:spPr>
        <p:txBody>
          <a:bodyPr>
            <a:normAutofit/>
          </a:bodyPr>
          <a:lstStyle/>
          <a:p>
            <a:r>
              <a:rPr lang="it-IT" sz="4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Rilevanza per la persuasione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202E79-1236-4DF8-9921-F47A0B079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7D11F167-0635-E89E-7E97-460DB27D2D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5961444"/>
              </p:ext>
            </p:extLst>
          </p:nvPr>
        </p:nvGraphicFramePr>
        <p:xfrm>
          <a:off x="3038166" y="2324100"/>
          <a:ext cx="5088195" cy="38750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0192887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8199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5C7CA23-5847-6127-B057-A28D8D378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r>
              <a:rPr lang="it-IT" sz="5200">
                <a:solidFill>
                  <a:schemeClr val="bg1"/>
                </a:solidFill>
              </a:rPr>
              <a:t>Esempio 1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131DE847-D634-46BD-886D-B2494D4088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816080"/>
              </p:ext>
            </p:extLst>
          </p:nvPr>
        </p:nvGraphicFramePr>
        <p:xfrm>
          <a:off x="4101291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610480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8199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996B4D6-1AED-D763-BB12-9C0A702D4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r>
              <a:rPr lang="it-IT" sz="5200" dirty="0">
                <a:solidFill>
                  <a:schemeClr val="bg1"/>
                </a:solidFill>
              </a:rPr>
              <a:t>Esempio 2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5C9AB3BD-B269-2D89-B477-5AC7CF6786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8123861"/>
              </p:ext>
            </p:extLst>
          </p:nvPr>
        </p:nvGraphicFramePr>
        <p:xfrm>
          <a:off x="4101291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083011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5720" name="Rectangle 115719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722" name="Rectangle 115721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724" name="Rectangle 115723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726" name="Rectangle 115725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5728" name="Rectangle 115727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730" name="Oval 115729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it-IT" sz="3500" dirty="0">
                <a:solidFill>
                  <a:srgbClr val="FFFFFF"/>
                </a:solidFill>
                <a:ea typeface="ＭＳ Ｐゴシック" pitchFamily="-84" charset="-128"/>
                <a:cs typeface="ＭＳ Ｐゴシック" pitchFamily="-84" charset="-128"/>
              </a:rPr>
              <a:t>Esempi emotivamente meno connotati (1)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Tutti gli atleti sono in buona salute</a:t>
            </a: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Alcune persone in buona salute sono ricche</a:t>
            </a: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Quindi, alcuni atleti sono ricchi</a:t>
            </a:r>
          </a:p>
          <a:p>
            <a:pPr eaLnBrk="1" hangingPunct="1"/>
            <a:endParaRPr lang="it-IT" sz="1700">
              <a:ea typeface="ＭＳ Ｐゴシック" pitchFamily="-84" charset="-128"/>
              <a:cs typeface="ＭＳ Ｐゴシック" pitchFamily="-84" charset="-128"/>
            </a:endParaRP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Tutti gli uomini sono in buona salute</a:t>
            </a: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Alcune persone in buona salute sono donne</a:t>
            </a: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Quindi, alcuni uomini sono donne</a:t>
            </a:r>
          </a:p>
          <a:p>
            <a:pPr eaLnBrk="1" hangingPunct="1"/>
            <a:endParaRPr lang="it-IT" sz="1700">
              <a:ea typeface="ＭＳ Ｐゴシック" pitchFamily="-84" charset="-128"/>
              <a:cs typeface="ＭＳ Ｐゴシック" pitchFamily="-84" charset="-128"/>
            </a:endParaRP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Entrambi i sillogismi non ammettono conclusioni valide</a:t>
            </a: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La conclusione del primo viene accettata più facilmente che la conclusione del secondo</a:t>
            </a:r>
          </a:p>
          <a:p>
            <a:pPr eaLnBrk="1" hangingPunct="1"/>
            <a:endParaRPr lang="it-IT" sz="1700">
              <a:ea typeface="ＭＳ Ｐゴシック" pitchFamily="-84" charset="-128"/>
              <a:cs typeface="ＭＳ Ｐゴシック" pitchFamily="-84" charset="-128"/>
            </a:endParaRPr>
          </a:p>
          <a:p>
            <a:pPr eaLnBrk="1" hangingPunct="1"/>
            <a:endParaRPr lang="it-IT" sz="1700"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6744" name="Rectangle 116743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746" name="Rectangle 116745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748" name="Rectangle 116747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750" name="Rectangle 116749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6752" name="Rectangle 116751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754" name="Oval 116753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it-IT" sz="3500">
                <a:solidFill>
                  <a:srgbClr val="FFFFFF"/>
                </a:solidFill>
                <a:ea typeface="ＭＳ Ｐゴシック" pitchFamily="-84" charset="-128"/>
                <a:cs typeface="ＭＳ Ｐゴシック" pitchFamily="-84" charset="-128"/>
              </a:rPr>
              <a:t>Esempi emotivamente meno connotati (2)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Tutti gli studenti sono poveri</a:t>
            </a: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Nessuno studente è stupido</a:t>
            </a: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Quindi, alcuni poveri non sono stupidi</a:t>
            </a:r>
          </a:p>
          <a:p>
            <a:pPr eaLnBrk="1" hangingPunct="1"/>
            <a:endParaRPr lang="it-IT" sz="1700">
              <a:ea typeface="ＭＳ Ｐゴシック" pitchFamily="-84" charset="-128"/>
              <a:cs typeface="ＭＳ Ｐゴシック" pitchFamily="-84" charset="-128"/>
            </a:endParaRP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Tutti i monaci sono uomini</a:t>
            </a: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Nessun monaco è donna</a:t>
            </a: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Quindi, alcuni uomini non sono donne</a:t>
            </a:r>
          </a:p>
          <a:p>
            <a:pPr eaLnBrk="1" hangingPunct="1"/>
            <a:endParaRPr lang="it-IT" sz="1700">
              <a:ea typeface="ＭＳ Ｐゴシック" pitchFamily="-84" charset="-128"/>
              <a:cs typeface="ＭＳ Ｐゴシック" pitchFamily="-84" charset="-128"/>
            </a:endParaRP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In questi casi le conclusioni sono entrambe valide</a:t>
            </a: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Quella al primo sillogismo viene accettata più frequentemente che quella al secondo</a:t>
            </a:r>
          </a:p>
          <a:p>
            <a:pPr eaLnBrk="1" hangingPunct="1"/>
            <a:endParaRPr lang="it-IT" sz="1700"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Distinzione tra produzione e valutazione 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3DED858F-B712-6542-C544-4FEE1F9098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8813894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9F2A7DB-3D51-70BA-114C-568C1C701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Spiegazione semantica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3109B7E5-CB78-FC9B-2A8A-9F54DFCB4B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0173757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963498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E17E911-875F-4DE5-8699-99D9F1805A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9144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it-IT" sz="2500" dirty="0">
                <a:solidFill>
                  <a:srgbClr val="FFFFFF"/>
                </a:solidFill>
              </a:rPr>
              <a:t>Esempio in cui una conclusione creduta vera è </a:t>
            </a:r>
            <a:r>
              <a:rPr lang="it-IT" sz="2500">
                <a:solidFill>
                  <a:srgbClr val="FFFFFF"/>
                </a:solidFill>
              </a:rPr>
              <a:t>accetata</a:t>
            </a:r>
            <a:r>
              <a:rPr lang="it-IT" sz="2500" dirty="0">
                <a:solidFill>
                  <a:srgbClr val="FFFFFF"/>
                </a:solidFill>
              </a:rPr>
              <a:t> se compatibile con le premesse, ma non lo è se incompatibile con esse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436295" y="-1094704"/>
            <a:ext cx="2268977" cy="8602174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it-IT" sz="1600" dirty="0"/>
          </a:p>
          <a:p>
            <a:pPr>
              <a:lnSpc>
                <a:spcPct val="90000"/>
              </a:lnSpc>
            </a:pPr>
            <a:r>
              <a:rPr lang="it-IT" sz="1600" dirty="0"/>
              <a:t>T</a:t>
            </a:r>
            <a:r>
              <a:rPr lang="it-IT" sz="1800" dirty="0"/>
              <a:t>utti i </a:t>
            </a:r>
            <a:r>
              <a:rPr lang="it-IT" sz="1800" dirty="0" err="1"/>
              <a:t>blippi</a:t>
            </a:r>
            <a:r>
              <a:rPr lang="it-IT" sz="1800" dirty="0"/>
              <a:t> sono animali</a:t>
            </a:r>
          </a:p>
          <a:p>
            <a:pPr>
              <a:lnSpc>
                <a:spcPct val="90000"/>
              </a:lnSpc>
            </a:pPr>
            <a:r>
              <a:rPr lang="it-IT" sz="1800" dirty="0"/>
              <a:t>Tutti i </a:t>
            </a:r>
            <a:r>
              <a:rPr lang="it-IT" sz="1800" dirty="0" err="1"/>
              <a:t>blippi</a:t>
            </a:r>
            <a:r>
              <a:rPr lang="it-IT" sz="1800" dirty="0"/>
              <a:t> sono felini</a:t>
            </a:r>
          </a:p>
          <a:p>
            <a:pPr>
              <a:lnSpc>
                <a:spcPct val="90000"/>
              </a:lnSpc>
            </a:pPr>
            <a:endParaRPr lang="it-IT" sz="1800" dirty="0"/>
          </a:p>
          <a:p>
            <a:pPr>
              <a:lnSpc>
                <a:spcPct val="90000"/>
              </a:lnSpc>
            </a:pPr>
            <a:r>
              <a:rPr lang="it-IT" sz="1800" dirty="0"/>
              <a:t>Tutti gli animali sono </a:t>
            </a:r>
            <a:r>
              <a:rPr lang="it-IT" sz="1800" dirty="0" err="1"/>
              <a:t>blippi</a:t>
            </a:r>
            <a:endParaRPr lang="it-IT" sz="1800" dirty="0"/>
          </a:p>
          <a:p>
            <a:pPr>
              <a:lnSpc>
                <a:spcPct val="90000"/>
              </a:lnSpc>
            </a:pPr>
            <a:r>
              <a:rPr lang="it-IT" sz="1800" dirty="0"/>
              <a:t>Nessun </a:t>
            </a:r>
            <a:r>
              <a:rPr lang="it-IT" sz="1800" dirty="0" err="1"/>
              <a:t>blippo</a:t>
            </a:r>
            <a:r>
              <a:rPr lang="it-IT" sz="1800" dirty="0"/>
              <a:t> è un felino</a:t>
            </a:r>
          </a:p>
          <a:p>
            <a:pPr>
              <a:lnSpc>
                <a:spcPct val="90000"/>
              </a:lnSpc>
            </a:pPr>
            <a:endParaRPr lang="it-IT" sz="1800" dirty="0"/>
          </a:p>
          <a:p>
            <a:pPr>
              <a:lnSpc>
                <a:spcPct val="90000"/>
              </a:lnSpc>
            </a:pPr>
            <a:r>
              <a:rPr lang="it-IT" sz="1800" dirty="0"/>
              <a:t>La conclusione vera “tutti i felini sono animali” sarebbe probabilmente accettata, anche se invalida, nel primo caso</a:t>
            </a:r>
          </a:p>
          <a:p>
            <a:pPr>
              <a:lnSpc>
                <a:spcPct val="90000"/>
              </a:lnSpc>
            </a:pPr>
            <a:r>
              <a:rPr lang="it-IT" sz="1800" dirty="0"/>
              <a:t>Ma non sarebbe accetta, pur rimanendo vera, nel secondo caso</a:t>
            </a:r>
          </a:p>
          <a:p>
            <a:pPr>
              <a:lnSpc>
                <a:spcPct val="90000"/>
              </a:lnSpc>
            </a:pPr>
            <a:endParaRPr lang="it-IT" sz="1800" dirty="0"/>
          </a:p>
          <a:p>
            <a:pPr>
              <a:lnSpc>
                <a:spcPct val="90000"/>
              </a:lnSpc>
            </a:pPr>
            <a:endParaRPr lang="it-IT" sz="1800" dirty="0"/>
          </a:p>
          <a:p>
            <a:pPr>
              <a:lnSpc>
                <a:spcPct val="90000"/>
              </a:lnSpc>
            </a:pPr>
            <a:endParaRPr lang="it-IT" sz="1600" dirty="0"/>
          </a:p>
        </p:txBody>
      </p:sp>
      <p:pic>
        <p:nvPicPr>
          <p:cNvPr id="21" name="Picture 20" descr="Leopardo bianco e nero che sbadiglia">
            <a:extLst>
              <a:ext uri="{FF2B5EF4-FFF2-40B4-BE49-F238E27FC236}">
                <a16:creationId xmlns:a16="http://schemas.microsoft.com/office/drawing/2014/main" id="{B3C72440-7939-BCB7-3DBF-C3227C735D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594" r="29604" b="-1"/>
          <a:stretch/>
        </p:blipFill>
        <p:spPr>
          <a:xfrm>
            <a:off x="6082126" y="10"/>
            <a:ext cx="3061874" cy="68579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Attivazione di regole dominio specifiche e condizionali deontici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Le conoscenze precedenti e l’</a:t>
            </a:r>
            <a:r>
              <a:rPr lang="it-IT" sz="1700" i="1"/>
              <a:t>expertise</a:t>
            </a:r>
            <a:r>
              <a:rPr lang="it-IT" sz="1700"/>
              <a:t> si declinano come </a:t>
            </a:r>
            <a:r>
              <a:rPr lang="it-IT" sz="1700" b="1"/>
              <a:t>schemi di regole</a:t>
            </a:r>
            <a:r>
              <a:rPr lang="it-IT" sz="1700"/>
              <a:t> acquisite depositate in memoria a lungo termine (par. 8.4.1.6, 8.4.1.7)</a:t>
            </a:r>
          </a:p>
          <a:p>
            <a:r>
              <a:rPr lang="it-IT" sz="1700"/>
              <a:t>Quando, in un determinato contesto, sono disponibili schemi del genere, il ragionamento è semplificato: da produttivo, diventa in gran parte riproduttivo</a:t>
            </a:r>
          </a:p>
          <a:p>
            <a:r>
              <a:rPr lang="it-IT" sz="1700"/>
              <a:t>Abbiamo visto una dimostrazione di questo nell’ </a:t>
            </a:r>
            <a:r>
              <a:rPr lang="it-IT" sz="1700" i="1"/>
              <a:t>Einstellung</a:t>
            </a:r>
            <a:r>
              <a:rPr lang="it-IT" sz="1700"/>
              <a:t> (paragrafo 8.2.3.1)</a:t>
            </a:r>
          </a:p>
          <a:p>
            <a:r>
              <a:rPr lang="it-IT" sz="1700"/>
              <a:t>Altri risultati sono scaturiti da studi con </a:t>
            </a:r>
            <a:r>
              <a:rPr lang="it-IT" sz="1700" b="1"/>
              <a:t>condizionali</a:t>
            </a:r>
            <a:r>
              <a:rPr lang="it-IT" sz="1700"/>
              <a:t> </a:t>
            </a:r>
            <a:r>
              <a:rPr lang="it-IT" sz="1700" b="1"/>
              <a:t>deontici</a:t>
            </a:r>
          </a:p>
          <a:p>
            <a:r>
              <a:rPr lang="it-IT" sz="1700"/>
              <a:t>si sono avvalsi di versioni deontiche del compito di selezione di Wason (paragrafo 7.6.1.2).</a:t>
            </a: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I condizionali deontici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it-IT" sz="1400"/>
              <a:t>I condizionali deontici esprimono </a:t>
            </a:r>
            <a:r>
              <a:rPr lang="it-IT" sz="1400" b="1"/>
              <a:t>norme di comportamento</a:t>
            </a:r>
          </a:p>
          <a:p>
            <a:pPr>
              <a:lnSpc>
                <a:spcPct val="90000"/>
              </a:lnSpc>
            </a:pPr>
            <a:r>
              <a:rPr lang="it-IT" sz="1400"/>
              <a:t>I bambini incontrano fin da piccoli condizionali di questo tipo</a:t>
            </a:r>
          </a:p>
          <a:p>
            <a:pPr>
              <a:lnSpc>
                <a:spcPct val="90000"/>
              </a:lnSpc>
            </a:pPr>
            <a:r>
              <a:rPr lang="it-IT" sz="1400"/>
              <a:t>Esempio: “se non finisci la zuppa non avrai il dolce”</a:t>
            </a:r>
          </a:p>
          <a:p>
            <a:pPr>
              <a:lnSpc>
                <a:spcPct val="90000"/>
              </a:lnSpc>
            </a:pPr>
            <a:r>
              <a:rPr lang="it-IT" sz="1400"/>
              <a:t>i sistemi di leggi che regolano le società ne sono manifestazioni complesse e articolate</a:t>
            </a:r>
          </a:p>
          <a:p>
            <a:pPr>
              <a:lnSpc>
                <a:spcPct val="90000"/>
              </a:lnSpc>
            </a:pPr>
            <a:r>
              <a:rPr lang="it-IT" sz="1400"/>
              <a:t>Un condizionale deontico </a:t>
            </a:r>
            <a:r>
              <a:rPr lang="it-IT" sz="1400" b="1"/>
              <a:t>non è verofunzionale</a:t>
            </a:r>
          </a:p>
          <a:p>
            <a:pPr>
              <a:lnSpc>
                <a:spcPct val="90000"/>
              </a:lnSpc>
            </a:pPr>
            <a:r>
              <a:rPr lang="it-IT" sz="1400"/>
              <a:t>il fatto che sia </a:t>
            </a:r>
            <a:r>
              <a:rPr lang="it-IT" sz="1400" i="1"/>
              <a:t>vero</a:t>
            </a:r>
            <a:r>
              <a:rPr lang="it-IT" sz="1400"/>
              <a:t>, o </a:t>
            </a:r>
            <a:r>
              <a:rPr lang="it-IT" sz="1400" i="1"/>
              <a:t>falso</a:t>
            </a:r>
            <a:r>
              <a:rPr lang="it-IT" sz="1400"/>
              <a:t>, </a:t>
            </a:r>
            <a:r>
              <a:rPr lang="it-IT" sz="1400" b="1"/>
              <a:t>non dipende dalla verità o falsità del suo antecedente e del suo conseguente</a:t>
            </a:r>
          </a:p>
          <a:p>
            <a:pPr>
              <a:lnSpc>
                <a:spcPct val="90000"/>
              </a:lnSpc>
            </a:pPr>
            <a:r>
              <a:rPr lang="it-IT" sz="1400"/>
              <a:t>Esempio: la regola “se il semaforo segna rosso bisogna fermarsi” resta vera anche se decido di violarla, e di passare con il rosso</a:t>
            </a:r>
          </a:p>
          <a:p>
            <a:pPr>
              <a:lnSpc>
                <a:spcPct val="90000"/>
              </a:lnSpc>
            </a:pPr>
            <a:r>
              <a:rPr lang="it-IT" sz="1400"/>
              <a:t>Quindi, un condizionale deontico può essere </a:t>
            </a:r>
            <a:r>
              <a:rPr lang="it-IT" sz="1400" i="1"/>
              <a:t>violato</a:t>
            </a:r>
            <a:r>
              <a:rPr lang="it-IT" sz="1400"/>
              <a:t> o </a:t>
            </a:r>
            <a:r>
              <a:rPr lang="it-IT" sz="1400" i="1"/>
              <a:t>rispettato </a:t>
            </a:r>
            <a:r>
              <a:rPr lang="it-IT" sz="1400"/>
              <a:t>da determinati comportamenti, ma non “falsificato” da essi</a:t>
            </a:r>
          </a:p>
          <a:p>
            <a:pPr>
              <a:lnSpc>
                <a:spcPct val="90000"/>
              </a:lnSpc>
            </a:pPr>
            <a:r>
              <a:rPr lang="it-IT" sz="1400"/>
              <a:t>Per questo il ragionamento con condizionali deontici è diverso dal ragionamento con implicazioni logiche, ed particolarmente importante per la sua diretta rilevanza per il comportamento</a:t>
            </a:r>
            <a:endParaRPr lang="it-IT" sz="1400" i="1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Compito di selezione </a:t>
            </a:r>
            <a:br>
              <a:rPr lang="it-IT" sz="3500">
                <a:solidFill>
                  <a:srgbClr val="FFFFFF"/>
                </a:solidFill>
              </a:rPr>
            </a:br>
            <a:r>
              <a:rPr lang="it-IT" sz="3500">
                <a:solidFill>
                  <a:srgbClr val="FFFFFF"/>
                </a:solidFill>
              </a:rPr>
              <a:t>con condizionali deontici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r>
              <a:rPr lang="it-IT" sz="1700"/>
              <a:t>In forma deontica, il compito di selezione di Wason prevede una regola che prescrive un qualche comportamento</a:t>
            </a:r>
          </a:p>
          <a:p>
            <a:r>
              <a:rPr lang="it-IT" sz="1700"/>
              <a:t>quattro carte descrivono possibili comportamenti.</a:t>
            </a:r>
          </a:p>
          <a:p>
            <a:r>
              <a:rPr lang="it-IT" sz="1700"/>
              <a:t>Il partecipante </a:t>
            </a:r>
            <a:r>
              <a:rPr lang="it-IT" sz="1700" i="1"/>
              <a:t>non deve</a:t>
            </a:r>
            <a:r>
              <a:rPr lang="it-IT" sz="1700"/>
              <a:t> indicare quali carte è necessario esplorare per stabilire se la regola è vera o falsa: </a:t>
            </a:r>
            <a:r>
              <a:rPr lang="it-IT" sz="1700" b="1"/>
              <a:t>è sempre vera</a:t>
            </a:r>
          </a:p>
          <a:p>
            <a:r>
              <a:rPr lang="it-IT" sz="1700"/>
              <a:t>piuttosto, gli si chiede quali carte deve esplorare per stabilire se la regola </a:t>
            </a:r>
            <a:r>
              <a:rPr lang="it-IT" sz="1700" i="1"/>
              <a:t>è stata violata o meno</a:t>
            </a:r>
          </a:p>
          <a:p>
            <a:r>
              <a:rPr lang="it-IT" sz="1700"/>
              <a:t>I meccanismi di pensiero coinvolti sono diversi da quelli alla base del compito di selezione standard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5016AEC-0320-4ED0-8ECB-FE11DDDFE1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12148" y="4233675"/>
            <a:ext cx="3318322" cy="2015774"/>
          </a:xfrm>
        </p:spPr>
        <p:txBody>
          <a:bodyPr>
            <a:normAutofit/>
          </a:bodyPr>
          <a:lstStyle/>
          <a:p>
            <a:r>
              <a:rPr lang="it-IT" sz="3500" dirty="0"/>
              <a:t>Il primo studio: il compito “postale” (1972)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70C3B59-DE2C-4611-8148-812575C5CA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541782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magine 5" descr="Immagine che contiene testo, arredamento, tavolo, tavolo da lavoro&#10;&#10;Descrizione generata automaticamente">
            <a:extLst>
              <a:ext uri="{FF2B5EF4-FFF2-40B4-BE49-F238E27FC236}">
                <a16:creationId xmlns:a16="http://schemas.microsoft.com/office/drawing/2014/main" id="{0A1131A8-8043-D4BA-367C-FA533D8A9C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148" y="1649920"/>
            <a:ext cx="7671494" cy="1553475"/>
          </a:xfrm>
          <a:prstGeom prst="rect">
            <a:avLst/>
          </a:prstGeom>
          <a:effectLst>
            <a:outerShdw blurRad="406400" dist="317500" dir="5400000" sx="89000" sy="89000" rotWithShape="0">
              <a:prstClr val="black">
                <a:alpha val="15000"/>
              </a:prstClr>
            </a:outerShdw>
          </a:effectLst>
        </p:spPr>
      </p:pic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813299" y="4212709"/>
            <a:ext cx="3870343" cy="2036742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it-IT" sz="1600"/>
              <a:t>Quattro buste: chiusa, aperta, con francobollo da 40 lire, con francobollo da 50 lire.</a:t>
            </a:r>
          </a:p>
          <a:p>
            <a:pPr>
              <a:lnSpc>
                <a:spcPct val="90000"/>
              </a:lnSpc>
            </a:pPr>
            <a:r>
              <a:rPr lang="it-IT" sz="1600"/>
              <a:t>Regola: “Se una busta è chiusa, allora deve avere un francobollo da 50 lire”.</a:t>
            </a:r>
          </a:p>
          <a:p>
            <a:pPr>
              <a:lnSpc>
                <a:spcPct val="90000"/>
              </a:lnSpc>
            </a:pPr>
            <a:r>
              <a:rPr lang="it-IT" sz="1600"/>
              <a:t>Le scelte corrette p e ¬q salirono all’85% </a:t>
            </a:r>
          </a:p>
          <a:p>
            <a:pPr lvl="1">
              <a:lnSpc>
                <a:spcPct val="90000"/>
              </a:lnSpc>
            </a:pPr>
            <a:r>
              <a:rPr lang="it-IT" sz="1600"/>
              <a:t>Rispetto al 10% nel compito standard non  deontico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it-IT" sz="3500">
                <a:solidFill>
                  <a:srgbClr val="FFFFFF"/>
                </a:solidFill>
              </a:rPr>
              <a:t>Schemi pragmatici di ragionamento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r>
              <a:rPr lang="it-IT" sz="1700" dirty="0"/>
              <a:t>Un decennio di ricerche successive escluse una moltitudine di diversi fattori ipotizzati per spiegare questa facilitazione</a:t>
            </a:r>
          </a:p>
          <a:p>
            <a:r>
              <a:rPr lang="it-IT" sz="1700" dirty="0"/>
              <a:t>Oggi si pensa sia dovuta all’attivazione di uno “schema di permesso” </a:t>
            </a:r>
            <a:r>
              <a:rPr lang="it-IT" sz="1700" b="1" dirty="0"/>
              <a:t>appreso</a:t>
            </a:r>
            <a:r>
              <a:rPr lang="it-IT" sz="1700" dirty="0"/>
              <a:t> in base ad </a:t>
            </a:r>
            <a:r>
              <a:rPr lang="it-IT" sz="1700" b="1" dirty="0"/>
              <a:t>analogie</a:t>
            </a:r>
            <a:r>
              <a:rPr lang="it-IT" sz="1700" dirty="0"/>
              <a:t> tra i tanti esempi di permessi ricevuti in passato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223" name="Rectangle 137222">
            <a:extLst>
              <a:ext uri="{FF2B5EF4-FFF2-40B4-BE49-F238E27FC236}">
                <a16:creationId xmlns:a16="http://schemas.microsoft.com/office/drawing/2014/main" id="{F2AC420E-F79A-4FB7-8013-94B1E8B63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225" name="Rectangle 137224">
            <a:extLst>
              <a:ext uri="{FF2B5EF4-FFF2-40B4-BE49-F238E27FC236}">
                <a16:creationId xmlns:a16="http://schemas.microsoft.com/office/drawing/2014/main" id="{3CD1EA40-7116-4FCB-9369-70F29FAA91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4617" cy="32339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74986" y="655591"/>
            <a:ext cx="3697014" cy="23156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sz="3700"/>
              <a:t>Compito astratto “di permesso”</a:t>
            </a:r>
            <a:br>
              <a:rPr lang="it-IT" sz="3700"/>
            </a:br>
            <a:r>
              <a:rPr lang="it-IT" sz="3700"/>
              <a:t>(Cheng e Holyoak, 1985)</a:t>
            </a:r>
          </a:p>
        </p:txBody>
      </p:sp>
      <p:sp>
        <p:nvSpPr>
          <p:cNvPr id="137227" name="Rectangle 137226">
            <a:extLst>
              <a:ext uri="{FF2B5EF4-FFF2-40B4-BE49-F238E27FC236}">
                <a16:creationId xmlns:a16="http://schemas.microsoft.com/office/drawing/2014/main" id="{BF647E38-F93D-4661-8D77-CE13EEB65B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5229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7229" name="Group 137228">
            <a:extLst>
              <a:ext uri="{FF2B5EF4-FFF2-40B4-BE49-F238E27FC236}">
                <a16:creationId xmlns:a16="http://schemas.microsoft.com/office/drawing/2014/main" id="{8E8872B6-836E-4281-A971-D133C6187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91533" y="73152"/>
            <a:ext cx="884223" cy="232963"/>
            <a:chOff x="7763256" y="73152"/>
            <a:chExt cx="1178966" cy="232963"/>
          </a:xfrm>
        </p:grpSpPr>
        <p:sp>
          <p:nvSpPr>
            <p:cNvPr id="137230" name="Rectangle 64">
              <a:extLst>
                <a:ext uri="{FF2B5EF4-FFF2-40B4-BE49-F238E27FC236}">
                  <a16:creationId xmlns:a16="http://schemas.microsoft.com/office/drawing/2014/main" id="{0B655FA0-F08E-419A-83F5-23E3ADA5A7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6307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31" name="Rectangle 66">
              <a:extLst>
                <a:ext uri="{FF2B5EF4-FFF2-40B4-BE49-F238E27FC236}">
                  <a16:creationId xmlns:a16="http://schemas.microsoft.com/office/drawing/2014/main" id="{AD8E9261-7E3D-4B22-9B39-8CC1D4F43F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6307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32" name="Rectangle 64">
              <a:extLst>
                <a:ext uri="{FF2B5EF4-FFF2-40B4-BE49-F238E27FC236}">
                  <a16:creationId xmlns:a16="http://schemas.microsoft.com/office/drawing/2014/main" id="{632485D7-A2AD-470C-BD26-EABCF63F9C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38122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33" name="Rectangle 66">
              <a:extLst>
                <a:ext uri="{FF2B5EF4-FFF2-40B4-BE49-F238E27FC236}">
                  <a16:creationId xmlns:a16="http://schemas.microsoft.com/office/drawing/2014/main" id="{22BD4173-4E70-447E-9DFE-F4E5CB830D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38122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34" name="Rectangle 64">
              <a:extLst>
                <a:ext uri="{FF2B5EF4-FFF2-40B4-BE49-F238E27FC236}">
                  <a16:creationId xmlns:a16="http://schemas.microsoft.com/office/drawing/2014/main" id="{037F912F-356C-4A91-B15E-7A1D626E6D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1316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35" name="Rectangle 66">
              <a:extLst>
                <a:ext uri="{FF2B5EF4-FFF2-40B4-BE49-F238E27FC236}">
                  <a16:creationId xmlns:a16="http://schemas.microsoft.com/office/drawing/2014/main" id="{49B3E584-4770-448C-AEA7-2CEE9F850A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1316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36" name="Rectangle 64">
              <a:extLst>
                <a:ext uri="{FF2B5EF4-FFF2-40B4-BE49-F238E27FC236}">
                  <a16:creationId xmlns:a16="http://schemas.microsoft.com/office/drawing/2014/main" id="{BB0DAED8-C4B6-4A57-9196-B117598652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88211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37" name="Rectangle 66">
              <a:extLst>
                <a:ext uri="{FF2B5EF4-FFF2-40B4-BE49-F238E27FC236}">
                  <a16:creationId xmlns:a16="http://schemas.microsoft.com/office/drawing/2014/main" id="{72B27AFA-86A5-4FB9-9FE1-33E250396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88211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38" name="Rectangle 64">
              <a:extLst>
                <a:ext uri="{FF2B5EF4-FFF2-40B4-BE49-F238E27FC236}">
                  <a16:creationId xmlns:a16="http://schemas.microsoft.com/office/drawing/2014/main" id="{655899FB-5538-4E4C-B95A-D3BA49BBD3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3256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39" name="Rectangle 66">
              <a:extLst>
                <a:ext uri="{FF2B5EF4-FFF2-40B4-BE49-F238E27FC236}">
                  <a16:creationId xmlns:a16="http://schemas.microsoft.com/office/drawing/2014/main" id="{885694C0-F226-4392-885A-1056B163F3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3256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40" name="Rectangle 64">
              <a:extLst>
                <a:ext uri="{FF2B5EF4-FFF2-40B4-BE49-F238E27FC236}">
                  <a16:creationId xmlns:a16="http://schemas.microsoft.com/office/drawing/2014/main" id="{483E3282-BB58-46D8-BB45-F7F2DBCCF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87854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41" name="Rectangle 66">
              <a:extLst>
                <a:ext uri="{FF2B5EF4-FFF2-40B4-BE49-F238E27FC236}">
                  <a16:creationId xmlns:a16="http://schemas.microsoft.com/office/drawing/2014/main" id="{402E8DFE-1141-4DAF-AB0C-A74CC0EFDA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87854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42" name="Rectangle 64">
              <a:extLst>
                <a:ext uri="{FF2B5EF4-FFF2-40B4-BE49-F238E27FC236}">
                  <a16:creationId xmlns:a16="http://schemas.microsoft.com/office/drawing/2014/main" id="{B261BAA8-8B84-4751-80F6-9153C68F2B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2899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43" name="Rectangle 66">
              <a:extLst>
                <a:ext uri="{FF2B5EF4-FFF2-40B4-BE49-F238E27FC236}">
                  <a16:creationId xmlns:a16="http://schemas.microsoft.com/office/drawing/2014/main" id="{10FB8389-B4B0-4276-A6EB-5535937738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2899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44" name="Rectangle 64">
              <a:extLst>
                <a:ext uri="{FF2B5EF4-FFF2-40B4-BE49-F238E27FC236}">
                  <a16:creationId xmlns:a16="http://schemas.microsoft.com/office/drawing/2014/main" id="{7E496AA7-168D-4B53-A954-31C3A61C22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37944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45" name="Rectangle 66">
              <a:extLst>
                <a:ext uri="{FF2B5EF4-FFF2-40B4-BE49-F238E27FC236}">
                  <a16:creationId xmlns:a16="http://schemas.microsoft.com/office/drawing/2014/main" id="{E0223324-6476-4A1F-B26F-77CB4E5AA0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37944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46" name="Rectangle 64">
              <a:extLst>
                <a:ext uri="{FF2B5EF4-FFF2-40B4-BE49-F238E27FC236}">
                  <a16:creationId xmlns:a16="http://schemas.microsoft.com/office/drawing/2014/main" id="{81E2E8B6-2216-47C5-A3C2-1DBAD819E3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12988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47" name="Rectangle 66">
              <a:extLst>
                <a:ext uri="{FF2B5EF4-FFF2-40B4-BE49-F238E27FC236}">
                  <a16:creationId xmlns:a16="http://schemas.microsoft.com/office/drawing/2014/main" id="{9A0ABF1C-7928-4DD3-B9A6-6B5995997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12988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48" name="Rectangle 64">
              <a:extLst>
                <a:ext uri="{FF2B5EF4-FFF2-40B4-BE49-F238E27FC236}">
                  <a16:creationId xmlns:a16="http://schemas.microsoft.com/office/drawing/2014/main" id="{8D1F42DA-9F6E-477D-B3BB-92EC089DBC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8033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249" name="Rectangle 66">
              <a:extLst>
                <a:ext uri="{FF2B5EF4-FFF2-40B4-BE49-F238E27FC236}">
                  <a16:creationId xmlns:a16="http://schemas.microsoft.com/office/drawing/2014/main" id="{9457FA40-677B-4BAA-BF89-253A485DD0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8033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7251" name="Rectangle 137250">
            <a:extLst>
              <a:ext uri="{FF2B5EF4-FFF2-40B4-BE49-F238E27FC236}">
                <a16:creationId xmlns:a16="http://schemas.microsoft.com/office/drawing/2014/main" id="{D6C80E47-971C-437F-B030-191115B01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233984"/>
            <a:ext cx="455228" cy="36240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8A31A57-EA30-F169-7208-DBD545A0B5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6825" y="521207"/>
            <a:ext cx="3372320" cy="5957789"/>
          </a:xfrm>
        </p:spPr>
        <p:txBody>
          <a:bodyPr anchor="ctr">
            <a:normAutofit/>
          </a:bodyPr>
          <a:lstStyle/>
          <a:p>
            <a:r>
              <a:rPr lang="it-IT" sz="1900" dirty="0"/>
              <a:t>Regola: “Se una persona vuole fare l’azione A, deve soddisfare la condizione B”</a:t>
            </a:r>
          </a:p>
          <a:p>
            <a:r>
              <a:rPr lang="it-IT" sz="1900" dirty="0"/>
              <a:t>La scelta della carta non-</a:t>
            </a:r>
            <a:r>
              <a:rPr lang="it-IT" sz="1900" dirty="0" err="1"/>
              <a:t>q</a:t>
            </a:r>
            <a:r>
              <a:rPr lang="it-IT" sz="1900" dirty="0"/>
              <a:t> diventa frequente</a:t>
            </a:r>
          </a:p>
          <a:p>
            <a:r>
              <a:rPr lang="it-IT" sz="1900" dirty="0"/>
              <a:t>Buone capacità di ragionamento deontico si osservano anche in bambini molto piccoli </a:t>
            </a:r>
          </a:p>
          <a:p>
            <a:endParaRPr lang="it-IT" sz="1900" dirty="0"/>
          </a:p>
          <a:p>
            <a:pPr marL="0" indent="0">
              <a:buNone/>
            </a:pPr>
            <a:endParaRPr lang="it-IT" sz="1900" dirty="0"/>
          </a:p>
          <a:p>
            <a:endParaRPr lang="it-IT" sz="1900" dirty="0"/>
          </a:p>
          <a:p>
            <a:endParaRPr lang="it-IT" sz="1900" dirty="0"/>
          </a:p>
        </p:txBody>
      </p:sp>
      <p:grpSp>
        <p:nvGrpSpPr>
          <p:cNvPr id="14" name="Gruppo 13">
            <a:extLst>
              <a:ext uri="{FF2B5EF4-FFF2-40B4-BE49-F238E27FC236}">
                <a16:creationId xmlns:a16="http://schemas.microsoft.com/office/drawing/2014/main" id="{17DF3621-0253-6A9F-3B3D-62B75A1D3884}"/>
              </a:ext>
            </a:extLst>
          </p:cNvPr>
          <p:cNvGrpSpPr/>
          <p:nvPr/>
        </p:nvGrpSpPr>
        <p:grpSpPr>
          <a:xfrm>
            <a:off x="664360" y="4452416"/>
            <a:ext cx="4118265" cy="1192129"/>
            <a:chOff x="1329744" y="4632325"/>
            <a:chExt cx="5791200" cy="1676400"/>
          </a:xfrm>
        </p:grpSpPr>
        <p:sp>
          <p:nvSpPr>
            <p:cNvPr id="10" name="Rectangle 4">
              <a:extLst>
                <a:ext uri="{FF2B5EF4-FFF2-40B4-BE49-F238E27FC236}">
                  <a16:creationId xmlns:a16="http://schemas.microsoft.com/office/drawing/2014/main" id="{480CEC73-D713-D64D-F286-876244C786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9744" y="4632325"/>
              <a:ext cx="1295400" cy="1676400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it-IT" dirty="0"/>
                <a:t>Ha fatto </a:t>
              </a:r>
            </a:p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it-IT" dirty="0"/>
                <a:t>azione A</a:t>
              </a:r>
            </a:p>
          </p:txBody>
        </p:sp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5B9B9739-7D37-321B-FE5F-A71F9C9905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3744" y="4632325"/>
              <a:ext cx="1295400" cy="1676400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it-IT" sz="2000"/>
                <a:t>Non ha </a:t>
              </a:r>
            </a:p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it-IT" sz="2000"/>
                <a:t>fatto </a:t>
              </a:r>
            </a:p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it-IT" sz="2000"/>
                <a:t>azione A</a:t>
              </a:r>
            </a:p>
          </p:txBody>
        </p:sp>
        <p:sp>
          <p:nvSpPr>
            <p:cNvPr id="12" name="Rectangle 6">
              <a:extLst>
                <a:ext uri="{FF2B5EF4-FFF2-40B4-BE49-F238E27FC236}">
                  <a16:creationId xmlns:a16="http://schemas.microsoft.com/office/drawing/2014/main" id="{C0C34C5D-EF45-75B8-E172-24FAA1717F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1544" y="4632325"/>
              <a:ext cx="1295400" cy="1676400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it-IT" sz="2000"/>
                <a:t>Ha </a:t>
              </a:r>
            </a:p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it-IT" sz="2000" err="1"/>
                <a:t>soddisf</a:t>
              </a:r>
              <a:r>
                <a:rPr lang="it-IT" sz="2000"/>
                <a:t>. </a:t>
              </a:r>
            </a:p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it-IT" sz="2000"/>
                <a:t>cond. </a:t>
              </a:r>
              <a:r>
                <a:rPr lang="it-IT" sz="2000" err="1"/>
                <a:t>B</a:t>
              </a:r>
              <a:endParaRPr lang="it-IT" sz="2000"/>
            </a:p>
          </p:txBody>
        </p:sp>
        <p:sp>
          <p:nvSpPr>
            <p:cNvPr id="13" name="Rectangle 7">
              <a:extLst>
                <a:ext uri="{FF2B5EF4-FFF2-40B4-BE49-F238E27FC236}">
                  <a16:creationId xmlns:a16="http://schemas.microsoft.com/office/drawing/2014/main" id="{AD6F1A46-89E4-875E-48CC-D5551F3789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25544" y="4632325"/>
              <a:ext cx="1295400" cy="1676400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it-IT" sz="2000"/>
                <a:t>Non ha </a:t>
              </a:r>
            </a:p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it-IT" sz="2000" err="1"/>
                <a:t>soddisf</a:t>
              </a:r>
              <a:r>
                <a:rPr lang="it-IT" sz="2000"/>
                <a:t>. </a:t>
              </a:r>
            </a:p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it-IT" sz="2000"/>
                <a:t>cond. </a:t>
              </a:r>
              <a:r>
                <a:rPr lang="it-IT" sz="2000" err="1"/>
                <a:t>B</a:t>
              </a:r>
              <a:endParaRPr lang="it-IT" sz="2000"/>
            </a:p>
          </p:txBody>
        </p:sp>
      </p:grp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9480" name="Rectangle 489479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89482" name="Rectangle 48948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9484" name="Rectangle 489483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9486" name="Rectangle 489485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9488" name="Rectangle 489487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9490" name="Freeform: Shape 489489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89492" name="Rectangle 489491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9474" name="Rectangle 2"/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it-IT" sz="3500">
                <a:solidFill>
                  <a:srgbClr val="FFFFFF"/>
                </a:solidFill>
                <a:ea typeface="ＭＳ Ｐゴシック" pitchFamily="-84" charset="-128"/>
                <a:cs typeface="ＭＳ Ｐゴシック" pitchFamily="-84" charset="-128"/>
              </a:rPr>
              <a:t>Teoria degli schemi pragmatici</a:t>
            </a:r>
          </a:p>
        </p:txBody>
      </p:sp>
      <p:sp>
        <p:nvSpPr>
          <p:cNvPr id="489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Gli “schemi pragmatici” sono descrivibili come insiemi di </a:t>
            </a:r>
            <a:r>
              <a:rPr lang="it-IT" sz="1700" i="1">
                <a:ea typeface="ＭＳ Ｐゴシック" pitchFamily="-84" charset="-128"/>
                <a:cs typeface="ＭＳ Ｐゴシック" pitchFamily="-84" charset="-128"/>
              </a:rPr>
              <a:t>regole associative</a:t>
            </a:r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 (par. 6.1.1) rilevanti in un dato dominio</a:t>
            </a:r>
          </a:p>
          <a:p>
            <a:pPr eaLnBrk="1" hangingPunct="1"/>
            <a:r>
              <a:rPr lang="it-IT" sz="1700">
                <a:ea typeface="ＭＳ Ｐゴシック" pitchFamily="-84" charset="-128"/>
                <a:cs typeface="ＭＳ Ｐゴシック" pitchFamily="-84" charset="-128"/>
              </a:rPr>
              <a:t>Esempio: lo schema di permesso si compone di 4 regole:</a:t>
            </a:r>
          </a:p>
          <a:p>
            <a:pPr lvl="1" eaLnBrk="1" hangingPunct="1"/>
            <a:r>
              <a:rPr lang="it-IT" sz="1700"/>
              <a:t>Se si vuole fare l’azione </a:t>
            </a:r>
            <a:r>
              <a:rPr lang="it-IT" sz="1700">
                <a:sym typeface="Wingdings"/>
              </a:rPr>
              <a:t></a:t>
            </a:r>
            <a:r>
              <a:rPr lang="it-IT" sz="1700"/>
              <a:t> la precondizione deve essere soddisfatta </a:t>
            </a:r>
          </a:p>
          <a:p>
            <a:pPr lvl="1" eaLnBrk="1" hangingPunct="1"/>
            <a:r>
              <a:rPr lang="it-IT" sz="1700"/>
              <a:t>Se non si vuole fare l’azione </a:t>
            </a:r>
            <a:r>
              <a:rPr lang="it-IT" sz="1700">
                <a:sym typeface="Wingdings"/>
              </a:rPr>
              <a:t></a:t>
            </a:r>
            <a:r>
              <a:rPr lang="it-IT" sz="1700"/>
              <a:t> non è necessario soddisfare la precondizione</a:t>
            </a:r>
          </a:p>
          <a:p>
            <a:pPr lvl="1" eaLnBrk="1" hangingPunct="1"/>
            <a:r>
              <a:rPr lang="it-IT" sz="1700"/>
              <a:t>Se la precondizione è stata soddisfatta </a:t>
            </a:r>
            <a:r>
              <a:rPr lang="it-IT" sz="1700">
                <a:sym typeface="Wingdings"/>
              </a:rPr>
              <a:t></a:t>
            </a:r>
            <a:r>
              <a:rPr lang="it-IT" sz="1700"/>
              <a:t> si può fare l’azione</a:t>
            </a:r>
          </a:p>
          <a:p>
            <a:pPr lvl="1" eaLnBrk="1" hangingPunct="1"/>
            <a:r>
              <a:rPr lang="it-IT" sz="1700"/>
              <a:t>Se la precondizione non è stata soddisfatta </a:t>
            </a:r>
            <a:r>
              <a:rPr lang="it-IT" sz="1700">
                <a:sym typeface="Wingdings"/>
              </a:rPr>
              <a:t></a:t>
            </a:r>
            <a:r>
              <a:rPr lang="it-IT" sz="1700"/>
              <a:t> non si può fare l’azione</a:t>
            </a:r>
          </a:p>
          <a:p>
            <a:r>
              <a:rPr lang="it-IT" sz="1700"/>
              <a:t>Ogni regola si applica a ogni carta, consentendo di stabilire con un semplice MP se girarla, o no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9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89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89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89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89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89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89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894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9474" grpId="0" build="p" autoUpdateAnimBg="0"/>
      <p:bldP spid="489475" grpId="0" build="p" bldLvl="2" autoUpdateAnimBg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Schemi pragmatici nei bambini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/>
          </a:bodyPr>
          <a:lstStyle/>
          <a:p>
            <a:r>
              <a:rPr lang="it-IT" sz="1700" dirty="0"/>
              <a:t>Girotto et al. (1989): compito RAST (</a:t>
            </a:r>
            <a:r>
              <a:rPr lang="it-IT" sz="1700" dirty="0" err="1"/>
              <a:t>reduced</a:t>
            </a:r>
            <a:r>
              <a:rPr lang="it-IT" sz="1700" dirty="0"/>
              <a:t> array </a:t>
            </a:r>
            <a:r>
              <a:rPr lang="it-IT" sz="1700" dirty="0" err="1"/>
              <a:t>selection</a:t>
            </a:r>
            <a:r>
              <a:rPr lang="it-IT" sz="1700" dirty="0"/>
              <a:t> task, compito di selezione con scelte ridotte)</a:t>
            </a:r>
          </a:p>
          <a:p>
            <a:pPr lvl="1"/>
            <a:r>
              <a:rPr lang="it-IT" sz="1700" dirty="0"/>
              <a:t>E’ come il compito di selezione, ma si mostrano solo casi </a:t>
            </a:r>
            <a:r>
              <a:rPr lang="it-IT" sz="1700" dirty="0" err="1"/>
              <a:t>q</a:t>
            </a:r>
            <a:r>
              <a:rPr lang="it-IT" sz="1700" dirty="0"/>
              <a:t> e ¬</a:t>
            </a:r>
            <a:r>
              <a:rPr lang="it-IT" sz="1700" dirty="0" err="1"/>
              <a:t>q</a:t>
            </a:r>
            <a:r>
              <a:rPr lang="it-IT" sz="1700" dirty="0"/>
              <a:t> (non si mostrano i casi </a:t>
            </a:r>
            <a:r>
              <a:rPr lang="it-IT" sz="1700" dirty="0" err="1"/>
              <a:t>p</a:t>
            </a:r>
            <a:r>
              <a:rPr lang="it-IT" sz="1700" dirty="0"/>
              <a:t> e ¬</a:t>
            </a:r>
            <a:r>
              <a:rPr lang="it-IT" sz="1700" dirty="0" err="1"/>
              <a:t>p</a:t>
            </a:r>
            <a:r>
              <a:rPr lang="it-IT" sz="1700" dirty="0"/>
              <a:t>)</a:t>
            </a:r>
          </a:p>
          <a:p>
            <a:r>
              <a:rPr lang="it-IT" sz="1700" dirty="0"/>
              <a:t>Compito:  </a:t>
            </a:r>
          </a:p>
          <a:p>
            <a:r>
              <a:rPr lang="it-IT" sz="1700" dirty="0"/>
              <a:t>Ai bambini fu detto che la regina delle api aveva stabilito la regola</a:t>
            </a:r>
          </a:p>
          <a:p>
            <a:pPr lvl="1"/>
            <a:r>
              <a:rPr lang="it-IT" sz="1700" dirty="0"/>
              <a:t>“Se un’ape ronza, deve stare fuori dall’alveare”</a:t>
            </a:r>
          </a:p>
          <a:p>
            <a:r>
              <a:rPr lang="it-IT" sz="2100" dirty="0"/>
              <a:t>il compito consisteva nel controllare se le api obbedivano alla regola</a:t>
            </a:r>
          </a:p>
          <a:p>
            <a:pPr lvl="1"/>
            <a:r>
              <a:rPr lang="it-IT" sz="1700" dirty="0"/>
              <a:t>Il 70% dei bambini controllò solo le api all’interno dell’alveare (equivalente alla scelta corretta ¬</a:t>
            </a:r>
            <a:r>
              <a:rPr lang="it-IT" sz="1700" dirty="0" err="1"/>
              <a:t>q</a:t>
            </a:r>
            <a:r>
              <a:rPr lang="it-IT" sz="1700" dirty="0"/>
              <a:t>)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it-IT" sz="3500">
                <a:solidFill>
                  <a:srgbClr val="FFFFFF"/>
                </a:solidFill>
              </a:rPr>
              <a:t>Conclusioni (1)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A98BE2E0-A8EA-3C9E-01A4-4A609A61A1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1574338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8FCA2FC7-887C-AF12-BC1C-FBDDE0D02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Conclusioni (2)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2E36688D-94B6-B024-7CA4-E2D9C44BE0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0056171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2465406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7AB31EAF-163B-5327-FEB9-B2C96A1C4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Conclusioni (3)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67679DBB-72AF-21F9-A671-2EE3CE9C18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5021837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65055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 cmpd="sng">
          <a:solidFill>
            <a:schemeClr val="accent6">
              <a:lumMod val="75000"/>
            </a:schemeClr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38100" cmpd="sng">
          <a:solidFill>
            <a:schemeClr val="accent6">
              <a:lumMod val="75000"/>
            </a:schemeClr>
          </a:solidFill>
          <a:tailEnd type="arrow"/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apitolo 8 problem solving_versionePC" id="{BCCA1DA9-4AC8-AC4E-8C00-8C7A74CC87D6}" vid="{60B8AD97-9733-4E4D-AAE6-2B22475E939F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 di Office</Template>
  <TotalTime>1340</TotalTime>
  <Words>8826</Words>
  <Application>Microsoft Macintosh PowerPoint</Application>
  <PresentationFormat>Presentazione su schermo (4:3)</PresentationFormat>
  <Paragraphs>650</Paragraphs>
  <Slides>98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98</vt:i4>
      </vt:variant>
    </vt:vector>
  </HeadingPairs>
  <TitlesOfParts>
    <vt:vector size="103" baseType="lpstr">
      <vt:lpstr>ＭＳ ゴシック</vt:lpstr>
      <vt:lpstr>Arial</vt:lpstr>
      <vt:lpstr>Calibri</vt:lpstr>
      <vt:lpstr>Century Schoolbook</vt:lpstr>
      <vt:lpstr>Tema di Office</vt:lpstr>
      <vt:lpstr>La deduzione Paolo Cherubini</vt:lpstr>
      <vt:lpstr>Il ruolo della deduzione</vt:lpstr>
      <vt:lpstr>Se il rotore di sinistra gira in senso orario, il dente si incastrerà nella tacca?</vt:lpstr>
      <vt:lpstr>Natura e limiti della deduzione umana</vt:lpstr>
      <vt:lpstr>Logici? Solo in potenza</vt:lpstr>
      <vt:lpstr>esempi sulla difficoltà di rappresentarsi possibilità</vt:lpstr>
      <vt:lpstr>Illusioni</vt:lpstr>
      <vt:lpstr>Seconda versione</vt:lpstr>
      <vt:lpstr>Incapacità di reiterare</vt:lpstr>
      <vt:lpstr>Presentazione standard di PowerPoint</vt:lpstr>
      <vt:lpstr>Perché studiare problem così astratti?</vt:lpstr>
      <vt:lpstr>Ragionamenti verbali</vt:lpstr>
      <vt:lpstr>LM e TMM</vt:lpstr>
      <vt:lpstr>Logica mentale</vt:lpstr>
      <vt:lpstr>Modelli Mentali</vt:lpstr>
      <vt:lpstr>“Il nuovo paradigma”</vt:lpstr>
      <vt:lpstr>Sillogismi con connettivi proposizionali</vt:lpstr>
      <vt:lpstr>Frequenza d’uso dei diversi schemi</vt:lpstr>
      <vt:lpstr>Presentazione standard di PowerPoint</vt:lpstr>
      <vt:lpstr>Presentazione standard di PowerPoint</vt:lpstr>
      <vt:lpstr>Routine diretta</vt:lpstr>
      <vt:lpstr>Esempio</vt:lpstr>
      <vt:lpstr>Presentazione standard di PowerPoint</vt:lpstr>
      <vt:lpstr>Presentazione standard di PowerPoint</vt:lpstr>
      <vt:lpstr>Routine di ragionamento indiretta</vt:lpstr>
      <vt:lpstr>Esempio</vt:lpstr>
      <vt:lpstr>Estrazione struttura logica</vt:lpstr>
      <vt:lpstr>Routine indiretta: esempio</vt:lpstr>
      <vt:lpstr>Routine diretta: evidenze empiriche</vt:lpstr>
      <vt:lpstr>Routine indiretta: evidenze</vt:lpstr>
      <vt:lpstr>Spiegazione della differenza tra MP e MT secondo la teoria della logica mentale</vt:lpstr>
      <vt:lpstr>Esempio MT</vt:lpstr>
      <vt:lpstr>Spiegazione semantica (TMM)</vt:lpstr>
      <vt:lpstr>Modelli completamente espliciti</vt:lpstr>
      <vt:lpstr>Dai modelli espliciti al modello mentale</vt:lpstr>
      <vt:lpstr>Integrazione e cancellazione di modelli</vt:lpstr>
      <vt:lpstr>Estrazione della conclusion iniziale</vt:lpstr>
      <vt:lpstr>Reiterazione: costruire nuovi modelli</vt:lpstr>
      <vt:lpstr>Esempio: MT</vt:lpstr>
      <vt:lpstr>Difficoltà dei ragionamenti secondo TMM</vt:lpstr>
      <vt:lpstr>TMM: evidenze</vt:lpstr>
      <vt:lpstr>TMM: evidenze (2)</vt:lpstr>
      <vt:lpstr>Differenze di difficoltà a parità del significato logico delle premesse (1)</vt:lpstr>
      <vt:lpstr>Differenze di difficoltà a parità di significato logico (2)</vt:lpstr>
      <vt:lpstr>La spiegazione probabilistica  (“nuovo paradigma”)</vt:lpstr>
      <vt:lpstr>MP per il nuovo paradigma</vt:lpstr>
      <vt:lpstr>I 4 schemi condizionali secondo il nuovo paradigma</vt:lpstr>
      <vt:lpstr>Limiti del nuovo paradigma</vt:lpstr>
      <vt:lpstr>I sillogismi categorici o “aristotelici”</vt:lpstr>
      <vt:lpstr>Struttura dei sillogismi</vt:lpstr>
      <vt:lpstr>Modo della quantificazione</vt:lpstr>
      <vt:lpstr>Termini</vt:lpstr>
      <vt:lpstr>Conclusione</vt:lpstr>
      <vt:lpstr>Esempio</vt:lpstr>
      <vt:lpstr>Esempio</vt:lpstr>
      <vt:lpstr>Figura di un sillogismo</vt:lpstr>
      <vt:lpstr>Uso di termini astratti</vt:lpstr>
      <vt:lpstr>Diversi gradi di difficoltà</vt:lpstr>
      <vt:lpstr>Dieversi modelli teorici a confronto con le performance umane sui sillogismi </vt:lpstr>
      <vt:lpstr>L’approccio semantico alla spiegazione del ragionamento su sillogismi categorici</vt:lpstr>
      <vt:lpstr>Fasi del ragionamento</vt:lpstr>
      <vt:lpstr>Esempio 1</vt:lpstr>
      <vt:lpstr>Fase di comprensione delle premesse</vt:lpstr>
      <vt:lpstr>Fase di integrazione delle premesse</vt:lpstr>
      <vt:lpstr>Fase di estrazione della conclusione</vt:lpstr>
      <vt:lpstr>Fase di ricerca dei controesempi</vt:lpstr>
      <vt:lpstr>Un sillogismo facile</vt:lpstr>
      <vt:lpstr>I sillogismi difficili necessitano della costruzione di più modelli, per quelli semplici basta il primo</vt:lpstr>
      <vt:lpstr>Le regole euristiche nei sillogismi categorici: l’effetto “atmosfera” e  il principio del matching</vt:lpstr>
      <vt:lpstr>Teorie euristiche nei sillogismi categorici: l’effetto “atmosfera”</vt:lpstr>
      <vt:lpstr>Regole dell’atmosfera</vt:lpstr>
      <vt:lpstr>Pro e contro</vt:lpstr>
      <vt:lpstr>Esempio</vt:lpstr>
      <vt:lpstr>Diverse basi per diversi stili di ragionamento?</vt:lpstr>
      <vt:lpstr>Modelli misti semantico-probabilistici</vt:lpstr>
      <vt:lpstr>Esempio: modello di Hattori 2016</vt:lpstr>
      <vt:lpstr>conoscenze precedenti E PROBLEMI deduttivI</vt:lpstr>
      <vt:lpstr>Belief bias, e regole apprese dominio-specifiche</vt:lpstr>
      <vt:lpstr>Il belief bias</vt:lpstr>
      <vt:lpstr>Rilevanza per la persuasione</vt:lpstr>
      <vt:lpstr>Esempio 1</vt:lpstr>
      <vt:lpstr>Esempio 2</vt:lpstr>
      <vt:lpstr>Esempi emotivamente meno connotati (1)</vt:lpstr>
      <vt:lpstr>Esempi emotivamente meno connotati (2)</vt:lpstr>
      <vt:lpstr>Distinzione tra produzione e valutazione </vt:lpstr>
      <vt:lpstr>Spiegazione semantica</vt:lpstr>
      <vt:lpstr>Esempio in cui una conclusione creduta vera è accetata se compatibile con le premesse, ma non lo è se incompatibile con esse</vt:lpstr>
      <vt:lpstr>Attivazione di regole dominio specifiche e condizionali deontici</vt:lpstr>
      <vt:lpstr>I condizionali deontici </vt:lpstr>
      <vt:lpstr>Compito di selezione  con condizionali deontici</vt:lpstr>
      <vt:lpstr>Il primo studio: il compito “postale” (1972)</vt:lpstr>
      <vt:lpstr>Schemi pragmatici di ragionamento</vt:lpstr>
      <vt:lpstr>Compito astratto “di permesso” (Cheng e Holyoak, 1985)</vt:lpstr>
      <vt:lpstr>Teoria degli schemi pragmatici</vt:lpstr>
      <vt:lpstr>Schemi pragmatici nei bambini</vt:lpstr>
      <vt:lpstr>Conclusioni (1)</vt:lpstr>
      <vt:lpstr>Conclusioni (2)</vt:lpstr>
      <vt:lpstr>Conclusioni (3)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deduzione Paolo Cherubini</dc:title>
  <dc:creator>paolo cherubini</dc:creator>
  <cp:lastModifiedBy>paolo cherubini</cp:lastModifiedBy>
  <cp:revision>19</cp:revision>
  <dcterms:created xsi:type="dcterms:W3CDTF">2022-09-16T15:55:10Z</dcterms:created>
  <dcterms:modified xsi:type="dcterms:W3CDTF">2022-09-17T14:18:33Z</dcterms:modified>
</cp:coreProperties>
</file>