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8.xml" ContentType="application/vnd.openxmlformats-officedocument.presentationml.notesSlide+xml"/>
  <Override PartName="/ppt/charts/chart3.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1pPr>
    <a:lvl2pPr marL="0" marR="0" indent="4572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2pPr>
    <a:lvl3pPr marL="0" marR="0" indent="9144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3pPr>
    <a:lvl4pPr marL="0" marR="0" indent="13716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4pPr>
    <a:lvl5pPr marL="0" marR="0" indent="18288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5pPr>
    <a:lvl6pPr marL="0" marR="0" indent="22860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6pPr>
    <a:lvl7pPr marL="0" marR="0" indent="27432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7pPr>
    <a:lvl8pPr marL="0" marR="0" indent="32004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8pPr>
    <a:lvl9pPr marL="0" marR="0" indent="365760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b="def" i="def"/>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b="def" i="def"/>
      <a:tcStyle>
        <a:tcBdr/>
        <a:fill>
          <a:solidFill>
            <a:srgbClr val="E3E5E8"/>
          </a:solidFill>
        </a:fill>
      </a:tcStyle>
    </a:band2H>
    <a:firstCol>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
          <a:latin typeface="Graphik"/>
          <a:ea typeface="Graphik"/>
          <a:cs typeface="Graphik"/>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254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576672"/>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hueOff val="-217956"/>
              <a:satOff val="14368"/>
              <a:lumOff val="17764"/>
            </a:schemeClr>
          </a:solidFill>
        </a:fill>
      </a:tcStyle>
    </a:firstRow>
  </a:tblStyle>
  <a:tblStyle styleId="{EEE7283C-3CF3-47DC-8721-378D4A62B228}" styleName="">
    <a:tblBg/>
    <a:wholeTbl>
      <a:tcTxStyle b="off" i="off">
        <a:font>
          <a:latin typeface="Graphik"/>
          <a:ea typeface="Graphik"/>
          <a:cs typeface="Graphik"/>
        </a:font>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b="def" i="def"/>
      <a:tcStyle>
        <a:tcBdr/>
        <a:fill>
          <a:solidFill>
            <a:srgbClr val="ECEEEE"/>
          </a:solidFill>
        </a:fill>
      </a:tcStyle>
    </a:band2H>
    <a:firstCol>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chemeClr val="accent3">
              <a:hueOff val="605575"/>
              <a:satOff val="15655"/>
              <a:lumOff val="22628"/>
            </a:schemeClr>
          </a:solidFill>
        </a:fill>
      </a:tcStyle>
    </a:firstCol>
    <a:lastRow>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chemeClr val="accent3"/>
          </a:solidFill>
        </a:fill>
      </a:tcStyle>
    </a:firstRow>
  </a:tblStyle>
  <a:tblStyle styleId="{CF821DB8-F4EB-4A41-A1BA-3FCAFE7338EE}" styleName="">
    <a:tblBg/>
    <a:wholeTbl>
      <a:tcTxStyle b="off" i="off">
        <a:font>
          <a:latin typeface="Graphik"/>
          <a:ea typeface="Graphik"/>
          <a:cs typeface="Graphik"/>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b="def" i="def"/>
      <a:tcStyle>
        <a:tcBdr/>
        <a:fill>
          <a:solidFill>
            <a:schemeClr val="accent4">
              <a:hueOff val="349036"/>
              <a:lumOff val="17111"/>
            </a:schemeClr>
          </a:solidFill>
        </a:fill>
      </a:tcStyle>
    </a:band2H>
    <a:firstCol>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BD17"/>
          </a:solidFill>
        </a:fill>
      </a:tcStyle>
    </a:firstCol>
    <a:la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254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n" i="off">
        <a:font>
          <a:latin typeface="Graphik Semibold"/>
          <a:ea typeface="Graphik Semibold"/>
          <a:cs typeface="Graphik Semibold"/>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8A25"/>
          </a:solidFill>
        </a:fill>
      </a:tcStyle>
    </a:firstRow>
  </a:tblStyle>
  <a:tblStyle styleId="{33BA23B1-9221-436E-865A-0063620EA4FD}" styleName="">
    <a:tblBg/>
    <a:wholeTbl>
      <a:tcTxStyle b="off" i="off">
        <a:font>
          <a:latin typeface="Graphik"/>
          <a:ea typeface="Graphik"/>
          <a:cs typeface="Graphik"/>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wholeTbl>
    <a:band2H>
      <a:tcTxStyle b="def" i="def"/>
      <a:tcStyle>
        <a:tcBdr/>
        <a:fill>
          <a:solidFill>
            <a:srgbClr val="ECEEEF"/>
          </a:solidFill>
        </a:fill>
      </a:tcStyle>
    </a:band2H>
    <a:firstCol>
      <a:tcTxStyle b="on" i="off">
        <a:font>
          <a:latin typeface="Graphik Semibold"/>
          <a:ea typeface="Graphik Semibold"/>
          <a:cs typeface="Graphik Semibold"/>
        </a:font>
        <a:srgbClr val="FFFFFF"/>
      </a:tcTxStyle>
      <a:tcStyle>
        <a:tcBdr>
          <a:left>
            <a:ln w="12700" cap="flat">
              <a:solidFill>
                <a:srgbClr val="A6AAA9"/>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32C5B9"/>
          </a:solidFill>
        </a:fill>
      </a:tcStyle>
    </a:firstCol>
    <a:lastRow>
      <a:tcTxStyle b="on" i="off">
        <a:font>
          <a:latin typeface="Graphik Semibold"/>
          <a:ea typeface="Graphik Semibold"/>
          <a:cs typeface="Graphik Semibold"/>
        </a:font>
        <a:srgbClr val="000000"/>
      </a:tcTxStyle>
      <a:tcStyle>
        <a:tcBdr>
          <a:left>
            <a:ln w="12700" cap="flat">
              <a:solidFill>
                <a:srgbClr val="A7AAA9"/>
              </a:solidFill>
              <a:prstDash val="solid"/>
              <a:miter lim="400000"/>
            </a:ln>
          </a:left>
          <a:right>
            <a:ln w="12700" cap="flat">
              <a:solidFill>
                <a:srgbClr val="A7AAA9"/>
              </a:solidFill>
              <a:prstDash val="solid"/>
              <a:miter lim="400000"/>
            </a:ln>
          </a:right>
          <a:top>
            <a:ln w="25400" cap="flat">
              <a:solidFill>
                <a:schemeClr val="accent2">
                  <a:hueOff val="240640"/>
                  <a:satOff val="2542"/>
                  <a:lumOff val="-13198"/>
                </a:schemeClr>
              </a:solidFill>
              <a:prstDash val="solid"/>
              <a:miter lim="400000"/>
            </a:ln>
          </a:top>
          <a:bottom>
            <a:ln w="12700" cap="flat">
              <a:solidFill>
                <a:srgbClr val="A6AAA9"/>
              </a:solidFill>
              <a:prstDash val="solid"/>
              <a:miter lim="400000"/>
            </a:ln>
          </a:bottom>
          <a:insideH>
            <a:ln w="12700" cap="flat">
              <a:solidFill>
                <a:srgbClr val="A7AAA9"/>
              </a:solidFill>
              <a:prstDash val="solid"/>
              <a:miter lim="400000"/>
            </a:ln>
          </a:insideH>
          <a:insideV>
            <a:ln w="12700" cap="flat">
              <a:solidFill>
                <a:srgbClr val="A7AAA9"/>
              </a:solidFill>
              <a:prstDash val="solid"/>
              <a:miter lim="400000"/>
            </a:ln>
          </a:insideV>
        </a:tcBdr>
        <a:fill>
          <a:noFill/>
        </a:fill>
      </a:tcStyle>
    </a:lastRow>
    <a:firstRow>
      <a:tcTxStyle b="on" i="off">
        <a:font>
          <a:latin typeface="Graphik Semibold"/>
          <a:ea typeface="Graphik Semibold"/>
          <a:cs typeface="Graphik Semibold"/>
        </a:font>
        <a:srgbClr val="FFFFFF"/>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A6AAA9"/>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chemeClr val="accent2">
              <a:hueOff val="240640"/>
              <a:satOff val="2542"/>
              <a:lumOff val="-13198"/>
            </a:schemeClr>
          </a:solidFill>
        </a:fill>
      </a:tcStyle>
    </a:firstRow>
  </a:tblStyle>
  <a:tblStyle styleId="{2708684C-4D16-4618-839F-0558EEFCDFE6}" styleName="">
    <a:tblBg/>
    <a:wholeTbl>
      <a:tcTxStyle b="off" i="off">
        <a:font>
          <a:latin typeface="Graphik"/>
          <a:ea typeface="Graphik"/>
          <a:cs typeface="Graphik"/>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b="def" i="def"/>
      <a:tcStyle>
        <a:tcBdr/>
        <a:fill>
          <a:solidFill>
            <a:srgbClr val="EDEEEF"/>
          </a:solidFill>
        </a:fill>
      </a:tcStyle>
    </a:band2H>
    <a:firstCol>
      <a:tcTxStyle b="on" i="off">
        <a:font>
          <a:latin typeface="Graphik Semibold"/>
          <a:ea typeface="Graphik Semibold"/>
          <a:cs typeface="Graphik Semibold"/>
        </a:font>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
          <a:latin typeface="Graphik Semibold"/>
          <a:ea typeface="Graphik Semibold"/>
          <a:cs typeface="Graphik Semibold"/>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73" Type="http://schemas.openxmlformats.org/officeDocument/2006/relationships/slide" Target="slides/slide66.xml"/></Relationships>

</file>

<file path=ppt/charts/_rels/chart1.xml.rels><?xml version="1.0" encoding="UTF-8"?>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Relationships xmlns="http://schemas.openxmlformats.org/package/2006/relationships"><Relationship Id="rId1" Type="http://schemas.openxmlformats.org/officeDocument/2006/relationships/package" Target="../embeddings/Microsoft_Excel_Sheet2.xlsx"/></Relationships>

</file>

<file path=ppt/charts/_rels/chart3.xml.rels><?xml version="1.0" encoding="UTF-8"?>
<Relationships xmlns="http://schemas.openxmlformats.org/package/2006/relationships"><Relationship Id="rId1" Type="http://schemas.openxmlformats.org/officeDocument/2006/relationships/package" Target="../embeddings/Microsoft_Excel_Sheet3.xlsx"/></Relationships>

</file>

<file path=ppt/charts/chart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05"/>
          <c:y val="0.005"/>
          <c:w val="0.99"/>
          <c:h val="0.9875"/>
        </c:manualLayout>
      </c:layout>
      <c:pieChart>
        <c:varyColors val="0"/>
        <c:ser>
          <c:idx val="0"/>
          <c:order val="0"/>
          <c:tx>
            <c:strRef>
              <c:f>Sheet1!$A$2</c:f>
              <c:strCache>
                <c:ptCount val="1"/>
                <c:pt idx="0">
                  <c:v>Region 1</c:v>
                </c:pt>
              </c:strCache>
            </c:strRef>
          </c:tx>
          <c:spPr>
            <a:solidFill>
              <a:srgbClr val="3E73D1"/>
            </a:solidFill>
            <a:ln w="12700" cap="flat">
              <a:noFill/>
              <a:miter lim="400000"/>
            </a:ln>
            <a:effectLst/>
          </c:spPr>
          <c:explosion val="0"/>
          <c:dPt>
            <c:idx val="0"/>
            <c:explosion val="0"/>
            <c:spPr>
              <a:solidFill>
                <a:srgbClr val="3E73D1"/>
              </a:solidFill>
              <a:ln w="12700" cap="flat">
                <a:noFill/>
                <a:miter lim="400000"/>
              </a:ln>
              <a:effectLst/>
            </c:spPr>
          </c:dPt>
          <c:dPt>
            <c:idx val="1"/>
            <c:explosion val="0"/>
            <c:spPr>
              <a:solidFill>
                <a:srgbClr val="32C5B9"/>
              </a:solidFill>
              <a:ln w="12700" cap="flat">
                <a:noFill/>
                <a:miter lim="400000"/>
              </a:ln>
              <a:effectLst/>
            </c:spPr>
          </c:dPt>
          <c:dPt>
            <c:idx val="2"/>
            <c:explosion val="0"/>
            <c:spPr>
              <a:solidFill>
                <a:schemeClr val="accent4">
                  <a:hueOff val="-904334"/>
                  <a:lumOff val="2953"/>
                </a:schemeClr>
              </a:solidFill>
              <a:ln w="12700" cap="flat">
                <a:noFill/>
                <a:miter lim="400000"/>
              </a:ln>
              <a:effectLst/>
            </c:spPr>
          </c:dPt>
          <c:dLbls>
            <c:dLbl>
              <c:idx val="0"/>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dLbl>
              <c:idx val="1"/>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dLbl>
              <c:idx val="2"/>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showLeaderLines val="1"/>
            <c:leaderLines>
              <c:spPr>
                <a:noFill/>
                <a:ln w="6350" cap="flat">
                  <a:solidFill>
                    <a:srgbClr val="000000"/>
                  </a:solidFill>
                  <a:prstDash val="solid"/>
                  <a:miter lim="400000"/>
                </a:ln>
                <a:effectLst/>
              </c:spPr>
            </c:leaderLines>
          </c:dLbls>
          <c:cat>
            <c:strRef>
              <c:f>Sheet1!$B$1:$D$1</c:f>
              <c:strCache>
                <c:ptCount val="3"/>
                <c:pt idx="0">
                  <c:v>Ac</c:v>
                </c:pt>
                <c:pt idx="1">
                  <c:v>An</c:v>
                </c:pt>
                <c:pt idx="2">
                  <c:v>Genetica</c:v>
                </c:pt>
              </c:strCache>
            </c:strRef>
          </c:cat>
          <c:val>
            <c:numRef>
              <c:f>Sheet1!$B$2:$D$2</c:f>
              <c:numCache>
                <c:ptCount val="3"/>
                <c:pt idx="0">
                  <c:v>30.000000</c:v>
                </c:pt>
                <c:pt idx="1">
                  <c:v>20.000000</c:v>
                </c:pt>
                <c:pt idx="2">
                  <c:v>50.000000</c:v>
                </c:pt>
              </c:numCache>
            </c:numRef>
          </c:val>
        </c:ser>
        <c:firstSliceAng val="0"/>
      </c:pieChart>
      <c:spPr>
        <a:noFill/>
        <a:ln w="12700" cap="flat">
          <a:noFill/>
          <a:miter lim="400000"/>
        </a:ln>
        <a:effectLst/>
      </c:spPr>
    </c:plotArea>
    <c:plotVisOnly val="1"/>
    <c:dispBlanksAs val="gap"/>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05"/>
          <c:y val="0.005"/>
          <c:w val="0.99"/>
          <c:h val="0.9875"/>
        </c:manualLayout>
      </c:layout>
      <c:pieChart>
        <c:varyColors val="0"/>
        <c:ser>
          <c:idx val="0"/>
          <c:order val="0"/>
          <c:tx>
            <c:strRef>
              <c:f>Sheet1!$A$2</c:f>
              <c:strCache>
                <c:ptCount val="1"/>
                <c:pt idx="0">
                  <c:v>Region 1</c:v>
                </c:pt>
              </c:strCache>
            </c:strRef>
          </c:tx>
          <c:spPr>
            <a:solidFill>
              <a:srgbClr val="3E73D1"/>
            </a:solidFill>
            <a:ln w="12700" cap="flat">
              <a:noFill/>
              <a:miter lim="400000"/>
            </a:ln>
            <a:effectLst/>
          </c:spPr>
          <c:explosion val="0"/>
          <c:dPt>
            <c:idx val="0"/>
            <c:explosion val="0"/>
            <c:spPr>
              <a:solidFill>
                <a:srgbClr val="3E73D1"/>
              </a:solidFill>
              <a:ln w="12700" cap="flat">
                <a:noFill/>
                <a:miter lim="400000"/>
              </a:ln>
              <a:effectLst/>
            </c:spPr>
          </c:dPt>
          <c:dPt>
            <c:idx val="1"/>
            <c:explosion val="0"/>
            <c:spPr>
              <a:solidFill>
                <a:srgbClr val="32C5B9"/>
              </a:solidFill>
              <a:ln w="12700" cap="flat">
                <a:noFill/>
                <a:miter lim="400000"/>
              </a:ln>
              <a:effectLst/>
            </c:spPr>
          </c:dPt>
          <c:dPt>
            <c:idx val="2"/>
            <c:explosion val="0"/>
            <c:spPr>
              <a:solidFill>
                <a:schemeClr val="accent4">
                  <a:hueOff val="-904334"/>
                  <a:lumOff val="2953"/>
                </a:schemeClr>
              </a:solidFill>
              <a:ln w="12700" cap="flat">
                <a:noFill/>
                <a:miter lim="400000"/>
              </a:ln>
              <a:effectLst/>
            </c:spPr>
          </c:dPt>
          <c:dLbls>
            <c:dLbl>
              <c:idx val="0"/>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dLbl>
              <c:idx val="1"/>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dLbl>
              <c:idx val="2"/>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showLeaderLines val="1"/>
            <c:leaderLines>
              <c:spPr>
                <a:noFill/>
                <a:ln w="6350" cap="flat">
                  <a:solidFill>
                    <a:srgbClr val="000000"/>
                  </a:solidFill>
                  <a:prstDash val="solid"/>
                  <a:miter lim="400000"/>
                </a:ln>
                <a:effectLst/>
              </c:spPr>
            </c:leaderLines>
          </c:dLbls>
          <c:cat>
            <c:strRef>
              <c:f>Sheet1!$B$1:$D$1</c:f>
              <c:strCache>
                <c:ptCount val="3"/>
                <c:pt idx="0">
                  <c:v>Ac</c:v>
                </c:pt>
                <c:pt idx="1">
                  <c:v>An</c:v>
                </c:pt>
                <c:pt idx="2">
                  <c:v>Genetica</c:v>
                </c:pt>
              </c:strCache>
            </c:strRef>
          </c:cat>
          <c:val>
            <c:numRef>
              <c:f>Sheet1!$B$2:$D$2</c:f>
              <c:numCache>
                <c:ptCount val="3"/>
                <c:pt idx="0">
                  <c:v>30.000000</c:v>
                </c:pt>
                <c:pt idx="1">
                  <c:v>20.000000</c:v>
                </c:pt>
                <c:pt idx="2">
                  <c:v>50.000000</c:v>
                </c:pt>
              </c:numCache>
            </c:numRef>
          </c:val>
        </c:ser>
        <c:firstSliceAng val="0"/>
      </c:pieChart>
      <c:spPr>
        <a:noFill/>
        <a:ln w="12700" cap="flat">
          <a:noFill/>
          <a:miter lim="400000"/>
        </a:ln>
        <a:effectLst/>
      </c:spPr>
    </c:plotArea>
    <c:plotVisOnly val="1"/>
    <c:dispBlanksAs val="gap"/>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05"/>
          <c:y val="0.005"/>
          <c:w val="0.99"/>
          <c:h val="0.9875"/>
        </c:manualLayout>
      </c:layout>
      <c:pieChart>
        <c:varyColors val="0"/>
        <c:ser>
          <c:idx val="0"/>
          <c:order val="0"/>
          <c:tx>
            <c:strRef>
              <c:f>Sheet1!$A$2</c:f>
              <c:strCache>
                <c:ptCount val="1"/>
                <c:pt idx="0">
                  <c:v>Region 1</c:v>
                </c:pt>
              </c:strCache>
            </c:strRef>
          </c:tx>
          <c:spPr>
            <a:solidFill>
              <a:srgbClr val="3E73D1"/>
            </a:solidFill>
            <a:ln w="12700" cap="flat">
              <a:noFill/>
              <a:miter lim="400000"/>
            </a:ln>
            <a:effectLst/>
          </c:spPr>
          <c:explosion val="0"/>
          <c:dPt>
            <c:idx val="0"/>
            <c:explosion val="0"/>
            <c:spPr>
              <a:solidFill>
                <a:srgbClr val="3E73D1"/>
              </a:solidFill>
              <a:ln w="12700" cap="flat">
                <a:noFill/>
                <a:miter lim="400000"/>
              </a:ln>
              <a:effectLst/>
            </c:spPr>
          </c:dPt>
          <c:dPt>
            <c:idx val="1"/>
            <c:explosion val="0"/>
            <c:spPr>
              <a:solidFill>
                <a:srgbClr val="32C5B9"/>
              </a:solidFill>
              <a:ln w="12700" cap="flat">
                <a:noFill/>
                <a:miter lim="400000"/>
              </a:ln>
              <a:effectLst/>
            </c:spPr>
          </c:dPt>
          <c:dPt>
            <c:idx val="2"/>
            <c:explosion val="0"/>
            <c:spPr>
              <a:solidFill>
                <a:schemeClr val="accent4">
                  <a:hueOff val="-904334"/>
                  <a:lumOff val="2953"/>
                </a:schemeClr>
              </a:solidFill>
              <a:ln w="12700" cap="flat">
                <a:noFill/>
                <a:miter lim="400000"/>
              </a:ln>
              <a:effectLst/>
            </c:spPr>
          </c:dPt>
          <c:dLbls>
            <c:dLbl>
              <c:idx val="0"/>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dLbl>
              <c:idx val="1"/>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dLbl>
              <c:idx val="2"/>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dLbl>
            <c:numFmt formatCode="#,##0%" sourceLinked="0"/>
            <c:txPr>
              <a:bodyPr/>
              <a:lstStyle/>
              <a:p>
                <a:pPr>
                  <a:defRPr b="0" i="0" strike="noStrike" sz="3600" u="none">
                    <a:solidFill>
                      <a:srgbClr val="FFFFFF"/>
                    </a:solidFill>
                    <a:latin typeface="Graphik"/>
                  </a:defRPr>
                </a:pPr>
              </a:p>
            </c:txPr>
            <c:dLblPos val="ctr"/>
            <c:showLegendKey val="0"/>
            <c:showVal val="0"/>
            <c:showCatName val="0"/>
            <c:showSerName val="0"/>
            <c:showPercent val="1"/>
            <c:showBubbleSize val="0"/>
            <c:showLeaderLines val="1"/>
            <c:leaderLines>
              <c:spPr>
                <a:noFill/>
                <a:ln w="6350" cap="flat">
                  <a:solidFill>
                    <a:srgbClr val="000000"/>
                  </a:solidFill>
                  <a:prstDash val="solid"/>
                  <a:miter lim="400000"/>
                </a:ln>
                <a:effectLst/>
              </c:spPr>
            </c:leaderLines>
          </c:dLbls>
          <c:cat>
            <c:strRef>
              <c:f>Sheet1!$B$1:$D$1</c:f>
              <c:strCache>
                <c:ptCount val="3"/>
                <c:pt idx="0">
                  <c:v>Ac</c:v>
                </c:pt>
                <c:pt idx="1">
                  <c:v>An</c:v>
                </c:pt>
                <c:pt idx="2">
                  <c:v>Genetica</c:v>
                </c:pt>
              </c:strCache>
            </c:strRef>
          </c:cat>
          <c:val>
            <c:numRef>
              <c:f>Sheet1!$B$2:$D$2</c:f>
              <c:numCache>
                <c:ptCount val="3"/>
                <c:pt idx="0">
                  <c:v>30.000000</c:v>
                </c:pt>
                <c:pt idx="1">
                  <c:v>20.000000</c:v>
                </c:pt>
                <c:pt idx="2">
                  <c:v>50.000000</c:v>
                </c:pt>
              </c:numCache>
            </c:numRef>
          </c:val>
        </c:ser>
        <c:firstSliceAng val="0"/>
      </c:pieChart>
      <c:spPr>
        <a:noFill/>
        <a:ln w="12700" cap="flat">
          <a:noFill/>
          <a:miter lim="400000"/>
        </a:ln>
        <a:effectLst/>
      </c:spPr>
    </c:plotArea>
    <c:plotVisOnly val="1"/>
    <c:dispBlanksAs val="gap"/>
  </c:chart>
  <c:spPr>
    <a:noFill/>
    <a:ln>
      <a:noFill/>
    </a:ln>
    <a:effectLst/>
  </c:spPr>
  <c:externalData r:id="rId1">
    <c:autoUpdate val="0"/>
  </c:externalData>
</c:chartSpace>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8" name="Shape 148"/>
          <p:cNvSpPr/>
          <p:nvPr>
            <p:ph type="sldImg"/>
          </p:nvPr>
        </p:nvSpPr>
        <p:spPr>
          <a:xfrm>
            <a:off x="1143000" y="685800"/>
            <a:ext cx="4572000" cy="3429000"/>
          </a:xfrm>
          <a:prstGeom prst="rect">
            <a:avLst/>
          </a:prstGeom>
        </p:spPr>
        <p:txBody>
          <a:bodyPr/>
          <a:lstStyle/>
          <a:p>
            <a:pPr/>
          </a:p>
        </p:txBody>
      </p:sp>
      <p:sp>
        <p:nvSpPr>
          <p:cNvPr id="149" name="Shape 14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0.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21.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22.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23.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24.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_rels/notesSlide25.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26.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Relationships>

</file>

<file path=ppt/notesSlides/_rels/notesSlide27.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Relationships>

</file>

<file path=ppt/notesSlides/_rels/notesSlide28.xml.rels><?xml version="1.0" encoding="UTF-8"?>
<Relationships xmlns="http://schemas.openxmlformats.org/package/2006/relationships"><Relationship Id="rId1" Type="http://schemas.openxmlformats.org/officeDocument/2006/relationships/slide" Target="../slides/slide46.xml"/><Relationship Id="rId2" Type="http://schemas.openxmlformats.org/officeDocument/2006/relationships/notesMaster" Target="../notesMasters/notesMaster1.xml"/></Relationships>

</file>

<file path=ppt/notesSlides/_rels/notesSlide29.xml.rels><?xml version="1.0" encoding="UTF-8"?>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Relationships>

</file>

<file path=ppt/notesSlides/_rels/notesSlide30.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Relationships>

</file>

<file path=ppt/notesSlides/_rels/notesSlide31.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Relationships>

</file>

<file path=ppt/notesSlides/_rels/notesSlide32.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Relationships>

</file>

<file path=ppt/notesSlides/_rels/notesSlide33.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Shape 164"/>
          <p:cNvSpPr/>
          <p:nvPr>
            <p:ph type="sldImg"/>
          </p:nvPr>
        </p:nvSpPr>
        <p:spPr>
          <a:prstGeom prst="rect">
            <a:avLst/>
          </a:prstGeom>
        </p:spPr>
        <p:txBody>
          <a:bodyPr/>
          <a:lstStyle/>
          <a:p>
            <a:pPr/>
          </a:p>
        </p:txBody>
      </p:sp>
      <p:sp>
        <p:nvSpPr>
          <p:cNvPr id="165" name="Shape 165"/>
          <p:cNvSpPr/>
          <p:nvPr>
            <p:ph type="body" sz="quarter" idx="1"/>
          </p:nvPr>
        </p:nvSpPr>
        <p:spPr>
          <a:prstGeom prst="rect">
            <a:avLst/>
          </a:prstGeom>
        </p:spPr>
        <p:txBody>
          <a:bodyPr/>
          <a:lstStyle/>
          <a:p>
            <a:pPr/>
            <a:r>
              <a:t>Charles Edward Spearman, FRS(10 September 1863 – 17 September 1945) was an English psychologist known for work in statistics, as a pioneer of factor analysis, and for Spearman's rank correlation coefficient. He also did seminal work on models for human intelligence, including his theory that disparate cognitive test scores reflect a single General intelligence factor and coining the term g factor.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1" name="Shape 171"/>
          <p:cNvSpPr/>
          <p:nvPr>
            <p:ph type="sldImg"/>
          </p:nvPr>
        </p:nvSpPr>
        <p:spPr>
          <a:prstGeom prst="rect">
            <a:avLst/>
          </a:prstGeom>
        </p:spPr>
        <p:txBody>
          <a:bodyPr/>
          <a:lstStyle/>
          <a:p>
            <a:pPr/>
          </a:p>
        </p:txBody>
      </p:sp>
      <p:sp>
        <p:nvSpPr>
          <p:cNvPr id="172" name="Shape 172"/>
          <p:cNvSpPr/>
          <p:nvPr>
            <p:ph type="body" sz="quarter" idx="1"/>
          </p:nvPr>
        </p:nvSpPr>
        <p:spPr>
          <a:prstGeom prst="rect">
            <a:avLst/>
          </a:prstGeom>
        </p:spPr>
        <p:txBody>
          <a:bodyPr/>
          <a:lstStyle/>
          <a:p>
            <a:pPr/>
            <a:r>
              <a:t>Illustrazione della teoria dell’intelligenza a due fattori di Spearman. Al più al- to livello gerarchico troviamo il fattore g che correla con i risultati in tutti i test conside- rati. Ciascun test inoltre ha una quota di variabilità spe- cifica, rappresentata dai fat- tori specifici 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Shape 179"/>
          <p:cNvSpPr/>
          <p:nvPr>
            <p:ph type="sldImg"/>
          </p:nvPr>
        </p:nvSpPr>
        <p:spPr>
          <a:prstGeom prst="rect">
            <a:avLst/>
          </a:prstGeom>
        </p:spPr>
        <p:txBody>
          <a:bodyPr/>
          <a:lstStyle/>
          <a:p>
            <a:pPr/>
          </a:p>
        </p:txBody>
      </p:sp>
      <p:sp>
        <p:nvSpPr>
          <p:cNvPr id="180" name="Shape 180"/>
          <p:cNvSpPr/>
          <p:nvPr>
            <p:ph type="body" sz="quarter" idx="1"/>
          </p:nvPr>
        </p:nvSpPr>
        <p:spPr>
          <a:prstGeom prst="rect">
            <a:avLst/>
          </a:prstGeom>
        </p:spPr>
        <p:txBody>
          <a:bodyPr/>
          <a:lstStyle/>
          <a:p>
            <a:pPr/>
            <a:r>
              <a:t>The Army Alpha is a group-administered test developed by Robert Yerkes and six others in order to evaluate the many U.S. military recruits during World War I.[1] It was first introduced in 1917 due to a demand for a systematic method of evaluating the intellectual and emotional functioning of soldiers. The test measured "verbal ability, numerical ability, ability to follow directions, and knowledge of information". Scores on the Army Alpha were used to determine a soldier's capability of serving, his job classification, and his potential for a leadership position. Soldiers who were illiterate or foreign speaking would take the Army Beta, the nonverbal equivalent of the exam.[2]</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0" name="Shape 190"/>
          <p:cNvSpPr/>
          <p:nvPr>
            <p:ph type="sldImg"/>
          </p:nvPr>
        </p:nvSpPr>
        <p:spPr>
          <a:prstGeom prst="rect">
            <a:avLst/>
          </a:prstGeom>
        </p:spPr>
        <p:txBody>
          <a:bodyPr/>
          <a:lstStyle/>
          <a:p>
            <a:pPr/>
          </a:p>
        </p:txBody>
      </p:sp>
      <p:sp>
        <p:nvSpPr>
          <p:cNvPr id="191" name="Shape 191"/>
          <p:cNvSpPr/>
          <p:nvPr>
            <p:ph type="body" sz="quarter" idx="1"/>
          </p:nvPr>
        </p:nvSpPr>
        <p:spPr>
          <a:prstGeom prst="rect">
            <a:avLst/>
          </a:prstGeom>
        </p:spPr>
        <p:txBody>
          <a:bodyPr/>
          <a:lstStyle/>
          <a:p>
            <a:pPr/>
            <a:r>
              <a:t>Negli Stati Uniti, nei paesi Scandinavi, in Germania furono sterilizzate forzatamente decine di migliaia di persone nel corso del XX secolo. In Germania, il movimento nazionalsocialista modificò ed estremizzò queste idee arrivando a mettere in atto la sistematica eliminazione di individui (disabili, malati mentali) o intere etnie (ebrei, rom) ritenuti  pericolosi per l’integrità della “razza ariana”. In Norvegia e Svezia, le leggi sulla sterilizzazione forzata di alcuni individui a fini eugenetici furono abrogate solo nel 1977 e 1976</a:t>
            </a:r>
          </a:p>
          <a:p>
            <a:pPr/>
          </a:p>
          <a:p>
            <a:pPr/>
            <a:r>
              <a:t>Questa vicenda offre diversi spunti di riflessione e discussione. Una persona nata nel nuovo millennio può rimanere forse stupita che democrazie avanzate considerassero ammissibili interventi così lesivi dei principi di libertà e autodeterminazione dell’individuo. Purtroppo azioni analoghe furono tutt’altro che rare, in particolare verso le fasce più deboli. In Italia, si può citare il caso dei manicomi prima dell’approvazione della legge Basaglia (1978). Nel 1978 i 98 ospedali psichiatrici ospitavano più di 89000 persone.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0" name="Shape 210"/>
          <p:cNvSpPr/>
          <p:nvPr>
            <p:ph type="sldImg"/>
          </p:nvPr>
        </p:nvSpPr>
        <p:spPr>
          <a:prstGeom prst="rect">
            <a:avLst/>
          </a:prstGeom>
        </p:spPr>
        <p:txBody>
          <a:bodyPr/>
          <a:lstStyle/>
          <a:p>
            <a:pPr/>
          </a:p>
        </p:txBody>
      </p:sp>
      <p:sp>
        <p:nvSpPr>
          <p:cNvPr id="211" name="Shape 211"/>
          <p:cNvSpPr/>
          <p:nvPr>
            <p:ph type="body" sz="quarter" idx="1"/>
          </p:nvPr>
        </p:nvSpPr>
        <p:spPr>
          <a:prstGeom prst="rect">
            <a:avLst/>
          </a:prstGeom>
        </p:spPr>
        <p:txBody>
          <a:bodyPr/>
          <a:lstStyle/>
          <a:p>
            <a:pPr/>
            <a:r>
              <a:t>Figura 8.16 Uno stimolo tratto dalle matrici progressive di Raven (1938). Il partecipante riceve la matrice incompleta in alto e deve scegliere quale delle 8 tessere in basso la completa “me- glio”. Il test, nato come strumento per la valutazione del ragionamento per analogie, è alta- mente correlato a molte altre misure di funzionamento intellettivo (par. 9.1.1).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Shape 226"/>
          <p:cNvSpPr/>
          <p:nvPr>
            <p:ph type="sldImg"/>
          </p:nvPr>
        </p:nvSpPr>
        <p:spPr>
          <a:prstGeom prst="rect">
            <a:avLst/>
          </a:prstGeom>
        </p:spPr>
        <p:txBody>
          <a:bodyPr/>
          <a:lstStyle/>
          <a:p>
            <a:pPr/>
          </a:p>
        </p:txBody>
      </p:sp>
      <p:sp>
        <p:nvSpPr>
          <p:cNvPr id="227" name="Shape 227"/>
          <p:cNvSpPr/>
          <p:nvPr>
            <p:ph type="body" sz="quarter" idx="1"/>
          </p:nvPr>
        </p:nvSpPr>
        <p:spPr>
          <a:prstGeom prst="rect">
            <a:avLst/>
          </a:prstGeom>
        </p:spPr>
        <p:txBody>
          <a:bodyPr/>
          <a:lstStyle/>
          <a:p>
            <a:pPr/>
            <a:r>
              <a:t>Figura c Rappresentazione grafica dello spazio fattoriale in una soluzione relativa a due variabili con un fat- tore e con due fattorii.</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6" name="Shape 236"/>
          <p:cNvSpPr/>
          <p:nvPr>
            <p:ph type="sldImg"/>
          </p:nvPr>
        </p:nvSpPr>
        <p:spPr>
          <a:prstGeom prst="rect">
            <a:avLst/>
          </a:prstGeom>
        </p:spPr>
        <p:txBody>
          <a:bodyPr/>
          <a:lstStyle/>
          <a:p>
            <a:pPr/>
          </a:p>
        </p:txBody>
      </p:sp>
      <p:sp>
        <p:nvSpPr>
          <p:cNvPr id="237" name="Shape 237"/>
          <p:cNvSpPr/>
          <p:nvPr>
            <p:ph type="body" sz="quarter" idx="1"/>
          </p:nvPr>
        </p:nvSpPr>
        <p:spPr>
          <a:prstGeom prst="rect">
            <a:avLst/>
          </a:prstGeom>
        </p:spPr>
        <p:txBody>
          <a:bodyPr/>
          <a:lstStyle/>
          <a:p>
            <a:pPr/>
            <a:r>
              <a:t>La teoria di Spearman non rimase a lungo senza avversari. Fra questi Louis Leon Thurstone (1887-1955) contestò l’idea che esistesse un singolo fattore gene- rale di intelligenza. Thurstone (1936), al contrario, ritenne più appropriato de- scrivere l’intelligenza come la collezione di alcune abilità indipendenti, circa sei abilità nella proposta originale, fra cui la memoria, la visualizzazione spaziale, il ragionamento e la velocità percettiva.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4" name="Shape 244"/>
          <p:cNvSpPr/>
          <p:nvPr>
            <p:ph type="sldImg"/>
          </p:nvPr>
        </p:nvSpPr>
        <p:spPr>
          <a:prstGeom prst="rect">
            <a:avLst/>
          </a:prstGeom>
        </p:spPr>
        <p:txBody>
          <a:bodyPr/>
          <a:lstStyle/>
          <a:p>
            <a:pPr/>
          </a:p>
        </p:txBody>
      </p:sp>
      <p:sp>
        <p:nvSpPr>
          <p:cNvPr id="245" name="Shape 245"/>
          <p:cNvSpPr/>
          <p:nvPr>
            <p:ph type="body" sz="quarter" idx="1"/>
          </p:nvPr>
        </p:nvSpPr>
        <p:spPr>
          <a:prstGeom prst="rect">
            <a:avLst/>
          </a:prstGeom>
        </p:spPr>
        <p:txBody>
          <a:bodyPr/>
          <a:lstStyle/>
          <a:p>
            <a:pPr/>
            <a:r>
              <a:t>Figura c Rappresentazione grafica dello spazio fattoriale in una soluzione relativa a due variabili con un fat- tore e con due fattorii.</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1" name="Shape 251"/>
          <p:cNvSpPr/>
          <p:nvPr>
            <p:ph type="sldImg"/>
          </p:nvPr>
        </p:nvSpPr>
        <p:spPr>
          <a:prstGeom prst="rect">
            <a:avLst/>
          </a:prstGeom>
        </p:spPr>
        <p:txBody>
          <a:bodyPr/>
          <a:lstStyle/>
          <a:p>
            <a:pPr/>
          </a:p>
        </p:txBody>
      </p:sp>
      <p:sp>
        <p:nvSpPr>
          <p:cNvPr id="252" name="Shape 252"/>
          <p:cNvSpPr/>
          <p:nvPr>
            <p:ph type="body" sz="quarter" idx="1"/>
          </p:nvPr>
        </p:nvSpPr>
        <p:spPr>
          <a:prstGeom prst="rect">
            <a:avLst/>
          </a:prstGeom>
        </p:spPr>
        <p:txBody>
          <a:bodyPr/>
          <a:lstStyle/>
          <a:p>
            <a:pPr/>
            <a:r>
              <a:t> Cattel-Horn-Carroll (CHC)</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5" name="Shape 265"/>
          <p:cNvSpPr/>
          <p:nvPr>
            <p:ph type="sldImg"/>
          </p:nvPr>
        </p:nvSpPr>
        <p:spPr>
          <a:prstGeom prst="rect">
            <a:avLst/>
          </a:prstGeom>
        </p:spPr>
        <p:txBody>
          <a:bodyPr/>
          <a:lstStyle/>
          <a:p>
            <a:pPr/>
          </a:p>
        </p:txBody>
      </p:sp>
      <p:sp>
        <p:nvSpPr>
          <p:cNvPr id="266" name="Shape 266"/>
          <p:cNvSpPr/>
          <p:nvPr>
            <p:ph type="body" sz="quarter" idx="1"/>
          </p:nvPr>
        </p:nvSpPr>
        <p:spPr>
          <a:prstGeom prst="rect">
            <a:avLst/>
          </a:prstGeom>
        </p:spPr>
        <p:txBody>
          <a:bodyPr/>
          <a:lstStyle/>
          <a:p>
            <a:pPr/>
            <a:r>
              <a:t>Se qualsiasi test cognitivo misura l’intelligenza, a che scopo sviluppare batterie specifiche?</a:t>
            </a:r>
          </a:p>
          <a:p>
            <a:pPr/>
            <a:r>
              <a:t>Gignac (2015) Table 3 Completely standardized bifactor model solution: MISTRA (Johnson &amp; Bouchard, 2011) data — WAIS and Raven’s.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Shape 272"/>
          <p:cNvSpPr/>
          <p:nvPr>
            <p:ph type="sldImg"/>
          </p:nvPr>
        </p:nvSpPr>
        <p:spPr>
          <a:prstGeom prst="rect">
            <a:avLst/>
          </a:prstGeom>
        </p:spPr>
        <p:txBody>
          <a:bodyPr/>
          <a:lstStyle/>
          <a:p>
            <a:pPr/>
          </a:p>
        </p:txBody>
      </p:sp>
      <p:sp>
        <p:nvSpPr>
          <p:cNvPr id="273" name="Shape 273"/>
          <p:cNvSpPr/>
          <p:nvPr>
            <p:ph type="body" sz="quarter" idx="1"/>
          </p:nvPr>
        </p:nvSpPr>
        <p:spPr>
          <a:prstGeom prst="rect">
            <a:avLst/>
          </a:prstGeom>
        </p:spPr>
        <p:txBody>
          <a:bodyPr/>
          <a:lstStyle/>
          <a:p>
            <a:pPr/>
            <a:r>
              <a:t>L’intelligenza, come definita per esempio da Gottfredson, è un’ipotesi scientifica sull’esistenza di una facoltà mentale con un ruolo centrale in numerose attività umane. Se tale ipotesi è corretta, l’intelligenza va considerata una realtà psicologica e biologica. Il fattore generale di intelligenza g è un concetto psicometrico che può prescindere dalla realtà psicologica dell’intelligenza: un fattore g esiste perché i test cognitivi somministrati a una stessa persona tendono a correlare fra loro e nessuno, in oltre cento anni di tentativi, è riuscito a creare almeno due insiemi di misure co- gnitive che non correlino fra di loro. Infine, vi sono i test o batterie di test per la misura dell’intelligenza e di altre abilità cognitive.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9" name="Shape 279"/>
          <p:cNvSpPr/>
          <p:nvPr>
            <p:ph type="sldImg"/>
          </p:nvPr>
        </p:nvSpPr>
        <p:spPr>
          <a:prstGeom prst="rect">
            <a:avLst/>
          </a:prstGeom>
        </p:spPr>
        <p:txBody>
          <a:bodyPr/>
          <a:lstStyle/>
          <a:p>
            <a:pPr/>
          </a:p>
        </p:txBody>
      </p:sp>
      <p:sp>
        <p:nvSpPr>
          <p:cNvPr id="280" name="Shape 280"/>
          <p:cNvSpPr/>
          <p:nvPr>
            <p:ph type="body" sz="quarter" idx="1"/>
          </p:nvPr>
        </p:nvSpPr>
        <p:spPr>
          <a:prstGeom prst="rect">
            <a:avLst/>
          </a:prstGeom>
        </p:spPr>
        <p:txBody>
          <a:bodyPr/>
          <a:lstStyle/>
          <a:p>
            <a:pPr/>
            <a:r>
              <a:t>IQ è un indicatore sintetico di prestazione di una serie di test costruiti per misurare l’intelligenza, normalizzato verso una popolazione di riferimento (ovvero riportato a una media di 100 e una deviazione standard di 15).  Il modo più semplice per sintetizzare la prestazione in una molteplicità di test è fare la media dei loro punteggi standardizzati. Il fattore g di un individuo invece deriva da una media pesata di ciascun test, dove test a più alta saturazione (loading factor) su g contribuiscono di più alla media di quelli a bassa saturazione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5" name="Shape 285"/>
          <p:cNvSpPr/>
          <p:nvPr>
            <p:ph type="sldImg"/>
          </p:nvPr>
        </p:nvSpPr>
        <p:spPr>
          <a:prstGeom prst="rect">
            <a:avLst/>
          </a:prstGeom>
        </p:spPr>
        <p:txBody>
          <a:bodyPr/>
          <a:lstStyle/>
          <a:p>
            <a:pPr/>
          </a:p>
        </p:txBody>
      </p:sp>
      <p:sp>
        <p:nvSpPr>
          <p:cNvPr id="286" name="Shape 286"/>
          <p:cNvSpPr/>
          <p:nvPr>
            <p:ph type="body" sz="quarter" idx="1"/>
          </p:nvPr>
        </p:nvSpPr>
        <p:spPr>
          <a:prstGeom prst="rect">
            <a:avLst/>
          </a:prstGeom>
        </p:spPr>
        <p:txBody>
          <a:bodyPr/>
          <a:lstStyle/>
          <a:p>
            <a:pPr/>
            <a:r>
              <a:t>Figura9.10 Esempi di conseguenze sulle distribuzioni di punteggi IQ di differenze fra medie o varianza fra due sottogruppi. Nella colonna a sinistra sono rappresentate differenze tra medie di una deviazione standard (15 punti). Nella colonna al centro sono rappresentate differenze minime tra medie, equivalenti a 1⁄5 di una deviazione standard (3 punti). A destra sono rappresentati due gruppi che differiscono unicamente nella varianza (10% di differenza). Nella riga in basso è ingrandito l’andamento della distribuzione per IQ elevati, oltre 145.</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Shape 292"/>
          <p:cNvSpPr/>
          <p:nvPr>
            <p:ph type="sldImg"/>
          </p:nvPr>
        </p:nvSpPr>
        <p:spPr>
          <a:prstGeom prst="rect">
            <a:avLst/>
          </a:prstGeom>
        </p:spPr>
        <p:txBody>
          <a:bodyPr/>
          <a:lstStyle/>
          <a:p>
            <a:pPr/>
          </a:p>
        </p:txBody>
      </p:sp>
      <p:sp>
        <p:nvSpPr>
          <p:cNvPr id="293" name="Shape 293"/>
          <p:cNvSpPr/>
          <p:nvPr>
            <p:ph type="body" sz="quarter" idx="1"/>
          </p:nvPr>
        </p:nvSpPr>
        <p:spPr>
          <a:prstGeom prst="rect">
            <a:avLst/>
          </a:prstGeom>
        </p:spPr>
        <p:txBody>
          <a:bodyPr/>
          <a:lstStyle/>
          <a:p>
            <a:pPr/>
            <a:r>
              <a:t> Il tratto comune delle teorie che hanno ipotizzato una realtà psico-biologica di g è il ruolo causale attribuito ad una entità psicologicamente unitaria nel determinare il livello prestazionale di una persona: una persona ha una elevata “energia mentale” (come la chiamò Spearman) e questa sua caratteristica causa una eccellente prestazione media a diversi test che una volta misurata emerge come fattore g psicometrico (Ashton et al., 2014; Jensen, 1998).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4" name="Shape 304"/>
          <p:cNvSpPr/>
          <p:nvPr>
            <p:ph type="sldImg"/>
          </p:nvPr>
        </p:nvSpPr>
        <p:spPr>
          <a:prstGeom prst="rect">
            <a:avLst/>
          </a:prstGeom>
        </p:spPr>
        <p:txBody>
          <a:bodyPr/>
          <a:lstStyle/>
          <a:p>
            <a:pPr/>
          </a:p>
        </p:txBody>
      </p:sp>
      <p:sp>
        <p:nvSpPr>
          <p:cNvPr id="305" name="Shape 305"/>
          <p:cNvSpPr/>
          <p:nvPr>
            <p:ph type="body" sz="quarter" idx="1"/>
          </p:nvPr>
        </p:nvSpPr>
        <p:spPr>
          <a:prstGeom prst="rect">
            <a:avLst/>
          </a:prstGeom>
        </p:spPr>
        <p:txBody>
          <a:bodyPr/>
          <a:lstStyle/>
          <a:p>
            <a:pPr/>
            <a:r>
              <a:t>Figure 8. Process overlap theory as a latent variable model. Kovacs 2016.</a:t>
            </a:r>
          </a:p>
          <a:p>
            <a:pPr/>
          </a:p>
          <a:p>
            <a:pPr/>
            <a:r>
              <a:t>La sampling theory ha una storia lunga quanto quella dell’ipotesi realista di g. Fu proposta da Thomson come alternativa alla prospettiva di Spearman già nel 1916 (Bartholomew et al., 2013; Thomson, 1916). Thomson ipotizzò che la mente fosse costituita da numerose unità di base indipendenti l’una dall’altra e che l’esecuzione di diversi compiti cognitivi richieda un sottoinsieme di queste unità. I sottoinsiemi non sarebbero identici, ma in parte sovrapposti. Thomson propose che tale sovrapposizione potesse essere sufficiente a generare uno g psicometrico pur in assenza di uno g psicologico. Questa tesi è stata recentemente provata formalmente (Bartholomew et al., 2009, 2013): in teoria ciò è effettivamente possibile. Nonostante la correttezza della sua intuizione, l’ipotesi di Thomson a lungo non ebbe un seguito. Negli ultimi anni si è risvegliato l’interesse verso questa possibilità,  la teoria è stata aggiornata e ne ha ispirate altre come la processing overlap theory (POT). La POT aggiunge alla sampling theory una migliore identificazione dei processi cognitivi potenzialmente rilevanti nella teoria.</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 name="Shape 314"/>
          <p:cNvSpPr/>
          <p:nvPr>
            <p:ph type="sldImg"/>
          </p:nvPr>
        </p:nvSpPr>
        <p:spPr>
          <a:prstGeom prst="rect">
            <a:avLst/>
          </a:prstGeom>
        </p:spPr>
        <p:txBody>
          <a:bodyPr/>
          <a:lstStyle/>
          <a:p>
            <a:pPr/>
          </a:p>
        </p:txBody>
      </p:sp>
      <p:sp>
        <p:nvSpPr>
          <p:cNvPr id="315" name="Shape 315"/>
          <p:cNvSpPr/>
          <p:nvPr>
            <p:ph type="body" sz="quarter" idx="1"/>
          </p:nvPr>
        </p:nvSpPr>
        <p:spPr>
          <a:prstGeom prst="rect">
            <a:avLst/>
          </a:prstGeom>
        </p:spPr>
        <p:txBody>
          <a:bodyPr/>
          <a:lstStyle/>
          <a:p>
            <a:pPr/>
            <a:r>
              <a:t>La UK Biobank, potendo così indagare questa associazione su un campione molto ampio di oltre 7000 partecipanti. La correlazione è stata confermata anche se leggermente inferiore, r = 0,28 (Cox et al., 2019). Che cosa determini questa associazione tuttavia non è chiaro. Un altro fatto ci spinge alla cautela interpretativa: sappiamo che non vi sono differenze medie in g fra uomini e donne, tuttavia è noto che vi sia una sostanziale differenza in volume cerebrale fra i generi. Vi devono dunque essere caratteristiche neurofisiologiche più specifiche che possono intervenire a compensare questa differenza nel volume complessivo. Inoltre, altrettanto importante, dobbiamo notare che una quota importante di varianza rimane inspiegata dal solo volume cerebrale.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1" name="Shape 321"/>
          <p:cNvSpPr/>
          <p:nvPr>
            <p:ph type="sldImg"/>
          </p:nvPr>
        </p:nvSpPr>
        <p:spPr>
          <a:prstGeom prst="rect">
            <a:avLst/>
          </a:prstGeom>
        </p:spPr>
        <p:txBody>
          <a:bodyPr/>
          <a:lstStyle/>
          <a:p>
            <a:pPr/>
          </a:p>
        </p:txBody>
      </p:sp>
      <p:sp>
        <p:nvSpPr>
          <p:cNvPr id="322" name="Shape 322"/>
          <p:cNvSpPr/>
          <p:nvPr>
            <p:ph type="body" sz="quarter" idx="1"/>
          </p:nvPr>
        </p:nvSpPr>
        <p:spPr>
          <a:prstGeom prst="rect">
            <a:avLst/>
          </a:prstGeom>
        </p:spPr>
        <p:txBody>
          <a:bodyPr/>
          <a:lstStyle/>
          <a:p>
            <a:pPr/>
            <a:r>
              <a:t>la UK Biobank, potendo così indagare questa associazione su un campione molto ampio di oltre 7000 partecipanti. La correlazione è stata confermata anche se leggermente inferiore, r = 0,28 (Cox et al., 2019). Che cosa determini questa associazione tuttavia non è chiaro. Un altro fatto ci spinge alla cautela interpretativa: sappiamo che non vi sono differenze medie in g fra uomini e donne, tuttavia è noto che vi sia una sostanziale differenza in volume cerebrale fra i generi. Vi devono dunque essere caratteristiche neurofisiologiche più specifiche che possono intervenire a compensare questa differenza nel volume complessivo. Inoltre, altrettanto importante, dobbiamo notare che una quota importante di varianza rimane inspiegata dal solo volume cerebrale.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8" name="Shape 328"/>
          <p:cNvSpPr/>
          <p:nvPr>
            <p:ph type="sldImg"/>
          </p:nvPr>
        </p:nvSpPr>
        <p:spPr>
          <a:prstGeom prst="rect">
            <a:avLst/>
          </a:prstGeom>
        </p:spPr>
        <p:txBody>
          <a:bodyPr/>
          <a:lstStyle/>
          <a:p>
            <a:pPr/>
          </a:p>
        </p:txBody>
      </p:sp>
      <p:sp>
        <p:nvSpPr>
          <p:cNvPr id="329" name="Shape 329"/>
          <p:cNvSpPr/>
          <p:nvPr>
            <p:ph type="body" sz="quarter" idx="1"/>
          </p:nvPr>
        </p:nvSpPr>
        <p:spPr>
          <a:prstGeom prst="rect">
            <a:avLst/>
          </a:prstGeom>
        </p:spPr>
        <p:txBody>
          <a:bodyPr/>
          <a:lstStyle/>
          <a:p>
            <a:pPr/>
            <a:r>
              <a:t>Research investigating their role in brain network dynamics further indicates that weak con- nections enable the system to function within many difficult-to-reach states [61], reflecting a capacity to adapt to novel situations by engaging mechanisms for flexible, intelligent behavior. Unlike the easily reachable network states underlying crystallized intelligence, difficult-to-reach states rely on connections and pathways that are not well-established from prior experience – instead requiring the adaptive selection and assembly of new representations that introduce high cognitive demands. The capacity to access difficult-to-reach states is exhibited by multiple ICNs, most notably the frontoparietal and cingulo-opercular networks [61] (Figure 3B). Together, these networks are known to support cognitive control, enabling the top-down regulation and control of mental operations (engaging the frontoparietal network) in response to environmental change and adaptive task goals (maintained by the cingulo-opercular network) [73]. Barbey_2018</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Shape 335"/>
          <p:cNvSpPr/>
          <p:nvPr>
            <p:ph type="sldImg"/>
          </p:nvPr>
        </p:nvSpPr>
        <p:spPr>
          <a:prstGeom prst="rect">
            <a:avLst/>
          </a:prstGeom>
        </p:spPr>
        <p:txBody>
          <a:bodyPr/>
          <a:lstStyle/>
          <a:p>
            <a:pPr/>
          </a:p>
        </p:txBody>
      </p:sp>
      <p:sp>
        <p:nvSpPr>
          <p:cNvPr id="336" name="Shape 336"/>
          <p:cNvSpPr/>
          <p:nvPr>
            <p:ph type="body" sz="quarter" idx="1"/>
          </p:nvPr>
        </p:nvSpPr>
        <p:spPr>
          <a:prstGeom prst="rect">
            <a:avLst/>
          </a:prstGeom>
        </p:spPr>
        <p:txBody>
          <a:bodyPr/>
          <a:lstStyle/>
          <a:p>
            <a:pPr/>
            <a:r>
              <a:t>We computed a resting-state functional connectivity matrix for each subject from close to 1h of resting-state data (REST12), yielding a very reliable estimate of the stable func- tional network of each individual—with 1 h of scan time, a recent study found the test – retest reliability of an individual’s FC matrix to be above r 1⁄4 0.96 (see fig. 4c in [94]). We used a leave-one-family-out cross-validation scheme to train a regularized linear model and predict general intelligence from functional connectivity matrices ( fea- tures are the 64 620 undirected edges), in our sample of 884 subjects. We found a significant correlation between observed and predicted g scores (r 1⁄4 0.457, P1000 , 0.001, based on 1000 permutations), a coefficient of determi- nation that differs significantly from chance (R2 1⁄4 0.206; P1000 , 0.001), and an nRMSD that is significantly lower than its null distribution (nRMSD 1⁄4 0.892; P1000 , 0.001; figure 2). Dubois_2018</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Shape 368"/>
          <p:cNvSpPr/>
          <p:nvPr>
            <p:ph type="sldImg"/>
          </p:nvPr>
        </p:nvSpPr>
        <p:spPr>
          <a:prstGeom prst="rect">
            <a:avLst/>
          </a:prstGeom>
        </p:spPr>
        <p:txBody>
          <a:bodyPr/>
          <a:lstStyle/>
          <a:p>
            <a:pPr/>
          </a:p>
        </p:txBody>
      </p:sp>
      <p:sp>
        <p:nvSpPr>
          <p:cNvPr id="369" name="Shape 369"/>
          <p:cNvSpPr/>
          <p:nvPr>
            <p:ph type="body" sz="quarter" idx="1"/>
          </p:nvPr>
        </p:nvSpPr>
        <p:spPr>
          <a:prstGeom prst="rect">
            <a:avLst/>
          </a:prstGeom>
        </p:spPr>
        <p:txBody>
          <a:bodyPr/>
          <a:lstStyle/>
          <a:p>
            <a:pPr/>
            <a:r>
              <a:t>Il fatto che il fattore g predica i voti scolastici ottenuti da una persona 5 anni dopo suggerisce non solo un’associazione fra le due variabili, ma anche un ruolo causale dell’intelligenza verso il successo scolastico. Questa ipotesi è confermata da uno studio contemporaneo a quello di Deary e collaboratori (Watkins et al., 2007) in cui si dimostrò che mentre l’iq in età precoce predice il successo scolastico suc- cessivo, il successo scolastico precoce non predice l’iq successivo. Studi seguenti tuttavia hanno ottenuto risultati divergenti, dimostrando che la relazione causale fra iq e scolarità è verosimilmente biunivoca anche se con pesi diversi (Cowan et al., 2018; Malanchini et al., 2020): l’intelligenza influenza il successo scolastico e la permanenza più prolungata a scuola migliora le abilità cognitive (par. 9.3.2).</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6" name="Shape 376"/>
          <p:cNvSpPr/>
          <p:nvPr>
            <p:ph type="sldImg"/>
          </p:nvPr>
        </p:nvSpPr>
        <p:spPr>
          <a:prstGeom prst="rect">
            <a:avLst/>
          </a:prstGeom>
        </p:spPr>
        <p:txBody>
          <a:bodyPr/>
          <a:lstStyle/>
          <a:p>
            <a:pPr/>
          </a:p>
        </p:txBody>
      </p:sp>
      <p:sp>
        <p:nvSpPr>
          <p:cNvPr id="377" name="Shape 377"/>
          <p:cNvSpPr/>
          <p:nvPr>
            <p:ph type="body" sz="quarter" idx="1"/>
          </p:nvPr>
        </p:nvSpPr>
        <p:spPr>
          <a:prstGeom prst="rect">
            <a:avLst/>
          </a:prstGeom>
        </p:spPr>
        <p:txBody>
          <a:bodyPr/>
          <a:lstStyle/>
          <a:p>
            <a:pPr/>
            <a:r>
              <a:t>Bivariate estimates for additive genetic (A), shared environmental (C), and nonshared environmental (E) contributions to the correlations between GCSE and nine predictors. The total length of the bar indicates the phenotypic correlations.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3" name="Shape 383"/>
          <p:cNvSpPr/>
          <p:nvPr>
            <p:ph type="sldImg"/>
          </p:nvPr>
        </p:nvSpPr>
        <p:spPr>
          <a:prstGeom prst="rect">
            <a:avLst/>
          </a:prstGeom>
        </p:spPr>
        <p:txBody>
          <a:bodyPr/>
          <a:lstStyle/>
          <a:p>
            <a:pPr/>
          </a:p>
        </p:txBody>
      </p:sp>
      <p:sp>
        <p:nvSpPr>
          <p:cNvPr id="384" name="Shape 384"/>
          <p:cNvSpPr/>
          <p:nvPr>
            <p:ph type="body" sz="quarter" idx="1"/>
          </p:nvPr>
        </p:nvSpPr>
        <p:spPr>
          <a:prstGeom prst="rect">
            <a:avLst/>
          </a:prstGeom>
        </p:spPr>
        <p:txBody>
          <a:bodyPr/>
          <a:lstStyle/>
          <a:p>
            <a:pPr/>
            <a:r>
              <a:t>Tabella9.1 IQmedioeintervalliperdiverseoccupazioni,trattoda Harell e Harrell (1945).</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4" name="Shape 394"/>
          <p:cNvSpPr/>
          <p:nvPr>
            <p:ph type="sldImg"/>
          </p:nvPr>
        </p:nvSpPr>
        <p:spPr>
          <a:prstGeom prst="rect">
            <a:avLst/>
          </a:prstGeom>
        </p:spPr>
        <p:txBody>
          <a:bodyPr/>
          <a:lstStyle/>
          <a:p>
            <a:pPr/>
          </a:p>
        </p:txBody>
      </p:sp>
      <p:sp>
        <p:nvSpPr>
          <p:cNvPr id="395" name="Shape 395"/>
          <p:cNvSpPr/>
          <p:nvPr>
            <p:ph type="body" sz="quarter" idx="1"/>
          </p:nvPr>
        </p:nvSpPr>
        <p:spPr>
          <a:prstGeom prst="rect">
            <a:avLst/>
          </a:prstGeom>
        </p:spPr>
        <p:txBody>
          <a:bodyPr/>
          <a:lstStyle/>
          <a:p>
            <a:pPr/>
            <a:r>
              <a:t>Note. k — number of independent samples, N — number of individuals, r — average correlation, rw — sample size weighted average correlation, p — sample size weighted average correlation corrected for unreliability and dichotomization, S.D.r — standard deviation of r, S.D.p — corrected standard deviation of p, CV 95%–95% credibility intervals of p, CI 95%–95% confidence intervals of p, SES — socioeconomic status. aBest studies are the ones where intelligence is tested before the age of 19, and socioeconomic success is measured after the age of 29.</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Shape 401"/>
          <p:cNvSpPr/>
          <p:nvPr>
            <p:ph type="sldImg"/>
          </p:nvPr>
        </p:nvSpPr>
        <p:spPr>
          <a:prstGeom prst="rect">
            <a:avLst/>
          </a:prstGeom>
        </p:spPr>
        <p:txBody>
          <a:bodyPr/>
          <a:lstStyle/>
          <a:p>
            <a:pPr/>
          </a:p>
        </p:txBody>
      </p:sp>
      <p:sp>
        <p:nvSpPr>
          <p:cNvPr id="402" name="Shape 402"/>
          <p:cNvSpPr/>
          <p:nvPr>
            <p:ph type="body" sz="quarter" idx="1"/>
          </p:nvPr>
        </p:nvSpPr>
        <p:spPr>
          <a:prstGeom prst="rect">
            <a:avLst/>
          </a:prstGeom>
        </p:spPr>
        <p:txBody>
          <a:bodyPr/>
          <a:lstStyle/>
          <a:p>
            <a:pPr/>
            <a:r>
              <a:t>Nel grafico a sinistra: risultati di Becker et al. (2019); SO: stato occupazionale. Redd: reddito. I voti (secondaria) si riferiscono al punteggio ottenuto nella scuola di più alto grado frequentata prima dell’università</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8" name="Shape 408"/>
          <p:cNvSpPr/>
          <p:nvPr>
            <p:ph type="sldImg"/>
          </p:nvPr>
        </p:nvSpPr>
        <p:spPr>
          <a:prstGeom prst="rect">
            <a:avLst/>
          </a:prstGeom>
        </p:spPr>
        <p:txBody>
          <a:bodyPr/>
          <a:lstStyle/>
          <a:p>
            <a:pPr/>
          </a:p>
        </p:txBody>
      </p:sp>
      <p:sp>
        <p:nvSpPr>
          <p:cNvPr id="409" name="Shape 409"/>
          <p:cNvSpPr/>
          <p:nvPr>
            <p:ph type="body" sz="quarter" idx="1"/>
          </p:nvPr>
        </p:nvSpPr>
        <p:spPr>
          <a:prstGeom prst="rect">
            <a:avLst/>
          </a:prstGeom>
        </p:spPr>
        <p:txBody>
          <a:bodyPr/>
          <a:lstStyle/>
          <a:p>
            <a:pPr/>
            <a:r>
              <a:t>Nel grafico a destra risultati tratti da Sorjonen et al. (2012). I box quadrati contenenti una sigla si riferiscono alla specifica misura presa in esame dagli autori per stimare i costrutti latenti riportati negli ovali: intelligenza, stato socioeconomico della famiglia (SES), competenza emotiva (Comp Em).</a:t>
            </a:r>
          </a:p>
          <a:p>
            <a:pPr/>
          </a:p>
          <a:p>
            <a:pPr/>
            <a:r>
              <a:t>Fig. 2. Standardized path coefficients in a model where attained occupational position (OCP), and income (INC) in midlife are predicted from intelligence, socioeconomic background (SEB), and emotional capacity. Level of education is defined as a mediating variable. The first parameter value is for the model predicting attained occupational position and the second for the model predicting income. If only one value is given, it is the same in both models. All path coefficients are significant (pb.001). The model shows close fit with data, both when predicting attained occupational position, χ2(55) = 2876, p b .001; TLI = .981; NFI = .988; CFI = .989; RMSEA = .033 (90% CI: .032–.034), and when predicting income, χ2(55) = 2905, p b .001; TLI = .973; NFI = .983; CFI = .984; RMSEA = .033 (90% CI: .032–.034). Abbrevi- ations: IN = instructions, a measure of logical inductive and verbal intelligence; SE = selection, a measure of logical inductive and verbal intelligence; AS = assembly, a measure of spatial intelligence; TE = a measure of technical under- standing; FO = father's occupational position; FE = a rating of the family's econ- omy during the subject's upbringing; FI = father's income in 1970; SM = social maturity; EC = emotional control; PE = psychic energy; 85 = subject's occupa- tional position/income in 1985; 90 = subject's occupational position/income in 1990.</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2" name="Shape 422"/>
          <p:cNvSpPr/>
          <p:nvPr>
            <p:ph type="sldImg"/>
          </p:nvPr>
        </p:nvSpPr>
        <p:spPr>
          <a:prstGeom prst="rect">
            <a:avLst/>
          </a:prstGeom>
        </p:spPr>
        <p:txBody>
          <a:bodyPr/>
          <a:lstStyle/>
          <a:p>
            <a:pPr/>
          </a:p>
        </p:txBody>
      </p:sp>
      <p:sp>
        <p:nvSpPr>
          <p:cNvPr id="423" name="Shape 423"/>
          <p:cNvSpPr/>
          <p:nvPr>
            <p:ph type="body" sz="quarter" idx="1"/>
          </p:nvPr>
        </p:nvSpPr>
        <p:spPr>
          <a:prstGeom prst="rect">
            <a:avLst/>
          </a:prstGeom>
        </p:spPr>
        <p:txBody>
          <a:bodyPr/>
          <a:lstStyle/>
          <a:p>
            <a:pPr/>
            <a:r>
              <a:t>OECD (2019), Under Pressure: The Squeezed Middle Class, OECD Publishing, Paris. https://doi.org/10.1787/689afed1-en</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9" name="Shape 429"/>
          <p:cNvSpPr/>
          <p:nvPr>
            <p:ph type="sldImg"/>
          </p:nvPr>
        </p:nvSpPr>
        <p:spPr>
          <a:prstGeom prst="rect">
            <a:avLst/>
          </a:prstGeom>
        </p:spPr>
        <p:txBody>
          <a:bodyPr/>
          <a:lstStyle/>
          <a:p>
            <a:pPr/>
          </a:p>
        </p:txBody>
      </p:sp>
      <p:sp>
        <p:nvSpPr>
          <p:cNvPr id="430" name="Shape 430"/>
          <p:cNvSpPr/>
          <p:nvPr>
            <p:ph type="body" sz="quarter" idx="1"/>
          </p:nvPr>
        </p:nvSpPr>
        <p:spPr>
          <a:prstGeom prst="rect">
            <a:avLst/>
          </a:prstGeom>
        </p:spPr>
        <p:txBody>
          <a:bodyPr/>
          <a:lstStyle/>
          <a:p>
            <a:pPr/>
            <a:r>
              <a:t>Il primo passo fu stabilire se e quanto l’intelligenza, misu- rata in fra i 7 e i 20 anni, potesse predire la mortalità successiva. I risultati hanno dimostrato un considerevole effetto dell’intelligenza: un punteggio iq superiore di una deviazione standard (corrispondente a 15 punti) riduce la mortalità da tutte le cause di morte del 24% considerando un arco temporale di follow-up da un minimo di 17 a un massimo di 69 anni. Questa riduzione non poteva essere spiegata dal ses della famiglia di provenienza ma era tuttavia ridotta di circa un terzo considerando il ses in età adulta, e della metà considerando anche la scolarità. L’intelligenza rimase comunque predittiva della mortalità anche rimuoven- do entrambi i potenziali fattori confondenti.</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2" name="Shape 462"/>
          <p:cNvSpPr/>
          <p:nvPr>
            <p:ph type="sldImg"/>
          </p:nvPr>
        </p:nvSpPr>
        <p:spPr>
          <a:prstGeom prst="rect">
            <a:avLst/>
          </a:prstGeom>
        </p:spPr>
        <p:txBody>
          <a:bodyPr/>
          <a:lstStyle/>
          <a:p>
            <a:pPr/>
          </a:p>
        </p:txBody>
      </p:sp>
      <p:sp>
        <p:nvSpPr>
          <p:cNvPr id="463" name="Shape 463"/>
          <p:cNvSpPr/>
          <p:nvPr>
            <p:ph type="body" sz="quarter" idx="1"/>
          </p:nvPr>
        </p:nvSpPr>
        <p:spPr>
          <a:prstGeom prst="rect">
            <a:avLst/>
          </a:prstGeom>
        </p:spPr>
        <p:txBody>
          <a:bodyPr/>
          <a:lstStyle/>
          <a:p>
            <a:pPr/>
            <a:r>
              <a:t>Chiariamo però subito un comune fraintendimento riguardo a tale misura (Visscher et al., 2008). Spesso si pensa che la H2 sia una caratteristica immuta- bile, per lo meno su scale temporali in cui l’evoluzione ha un ruolo secondario. In realtà non è così. Per comprenderlo è utile pensare al complementare di H2, ovvero la quota di varianza spiegata dall’ambiente. È facile immaginare come ta- le quota possa cambiare notevolmente facendo esempi estremi.</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4" name="Shape 474"/>
          <p:cNvSpPr/>
          <p:nvPr>
            <p:ph type="sldImg"/>
          </p:nvPr>
        </p:nvSpPr>
        <p:spPr>
          <a:prstGeom prst="rect">
            <a:avLst/>
          </a:prstGeom>
        </p:spPr>
        <p:txBody>
          <a:bodyPr/>
          <a:lstStyle/>
          <a:p>
            <a:pPr/>
          </a:p>
        </p:txBody>
      </p:sp>
      <p:sp>
        <p:nvSpPr>
          <p:cNvPr id="475" name="Shape 475"/>
          <p:cNvSpPr/>
          <p:nvPr>
            <p:ph type="body" sz="quarter" idx="1"/>
          </p:nvPr>
        </p:nvSpPr>
        <p:spPr>
          <a:prstGeom prst="rect">
            <a:avLst/>
          </a:prstGeom>
        </p:spPr>
        <p:txBody>
          <a:bodyPr/>
          <a:lstStyle/>
          <a:p>
            <a:pPr/>
            <a:r>
              <a:t>Finally, the model also makes no allowance for the distinction between additive and non-additive genetic variance, and thus ignores the distinction between narrow and broad heritability - the former being that due to additive effects only, the latter being that due to both additive and non-additive effects. Non-additive genetic effects are those due to dominance and epistasis, the former referring to the differ- ent phenotypic effects of two alleles of the same gene, the latter to the possibility that phenotypic effects are a consequence of particular combinations of genes at different loci. The effect of this would be that even if siblings share, say, 50% of their genes, they might display much lower concordance for a phenotypic character that depended on particular combinations of genes. Since MZ twins, of course, share all their genes, they will necessarily show concordance for such characters. To the extent that such non-additive effects are important, DZ twin and sibling correlations will underestimate broad heritability.</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5" name="Shape 485"/>
          <p:cNvSpPr/>
          <p:nvPr>
            <p:ph type="sldImg"/>
          </p:nvPr>
        </p:nvSpPr>
        <p:spPr>
          <a:prstGeom prst="rect">
            <a:avLst/>
          </a:prstGeom>
        </p:spPr>
        <p:txBody>
          <a:bodyPr/>
          <a:lstStyle/>
          <a:p>
            <a:pPr/>
          </a:p>
        </p:txBody>
      </p:sp>
      <p:sp>
        <p:nvSpPr>
          <p:cNvPr id="486" name="Shape 486"/>
          <p:cNvSpPr/>
          <p:nvPr>
            <p:ph type="body" sz="quarter" idx="1"/>
          </p:nvPr>
        </p:nvSpPr>
        <p:spPr>
          <a:prstGeom prst="rect">
            <a:avLst/>
          </a:prstGeom>
        </p:spPr>
        <p:txBody>
          <a:bodyPr/>
          <a:lstStyle/>
          <a:p>
            <a:pPr/>
            <a:r>
              <a:t>Un altro aspetto, sorprendente e istruttivo, è che la componente ereditaria dell’intelligenza cambia in modo considerevole nel corso della vita di un individuo: si passa da 0,2 nell’infanzia, a 0,4 nell’adolescenza, fino a 0,6-0,8 nell’età adulta (Briley, Tucker-Drob, 2013, 2017; Haworth et al., 2009; Plomin, Deary, 2015). Sono state avanzate due ipotesi per spiegare questo appariscente fenome- no: la prima è che nel corso dello sviluppo alcuni geni comincino a esercitare il proprio influsso in tempi diversi (pensiamo, per esempio, allo sviluppo del sistema nervoso centrale). La seconda è legata all’amplificazione degli effetti genetici: a mano a mano che il bambino (e i suoi geni) determinano l’ambiente in cui cresce, piccole differenze iniziali possono produrne sempre più grandi. L’effetto di amplificazione si modifica con l’età anche a causa del crescente influsso che il bambino, e poi l’adolescente e l’adulto, hanno sull’ambiente in cui vivono. L’andamento di H2 nel corso dello sviluppo conferma l’importanza dell’interazione geni-ambiente – un ambiente influenzato dagli stessi geni di un individuo – nel determinare le caratteristiche finali di una persona.</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3" name="Shape 493"/>
          <p:cNvSpPr/>
          <p:nvPr>
            <p:ph type="sldImg"/>
          </p:nvPr>
        </p:nvSpPr>
        <p:spPr>
          <a:prstGeom prst="rect">
            <a:avLst/>
          </a:prstGeom>
        </p:spPr>
        <p:txBody>
          <a:bodyPr/>
          <a:lstStyle/>
          <a:p>
            <a:pPr/>
          </a:p>
        </p:txBody>
      </p:sp>
      <p:sp>
        <p:nvSpPr>
          <p:cNvPr id="494" name="Shape 494"/>
          <p:cNvSpPr/>
          <p:nvPr>
            <p:ph type="body" sz="quarter" idx="1"/>
          </p:nvPr>
        </p:nvSpPr>
        <p:spPr>
          <a:prstGeom prst="rect">
            <a:avLst/>
          </a:prstGeom>
        </p:spPr>
        <p:txBody>
          <a:bodyPr/>
          <a:lstStyle/>
          <a:p>
            <a:pPr/>
            <a:r>
              <a:t>Chromosomal crossover, or crossing over, is the exchange of genetic material during sexual reproduction between two homologous chromosomes' non-sister chromatids that results in recombinant chromosomes.</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Shape 544"/>
          <p:cNvSpPr/>
          <p:nvPr>
            <p:ph type="sldImg"/>
          </p:nvPr>
        </p:nvSpPr>
        <p:spPr>
          <a:prstGeom prst="rect">
            <a:avLst/>
          </a:prstGeom>
        </p:spPr>
        <p:txBody>
          <a:bodyPr/>
          <a:lstStyle/>
          <a:p>
            <a:pPr/>
          </a:p>
        </p:txBody>
      </p:sp>
      <p:sp>
        <p:nvSpPr>
          <p:cNvPr id="545" name="Shape 545"/>
          <p:cNvSpPr/>
          <p:nvPr>
            <p:ph type="body" sz="quarter" idx="1"/>
          </p:nvPr>
        </p:nvSpPr>
        <p:spPr>
          <a:prstGeom prst="rect">
            <a:avLst/>
          </a:prstGeom>
        </p:spPr>
        <p:txBody>
          <a:bodyPr/>
          <a:lstStyle/>
          <a:p>
            <a:pPr/>
            <a:r>
              <a:t>Kendler e collaboratori (2015) hanno studiato un am- pio campione di svedesi, 436 coppie in cui un fratello è rimasto con i genitori bio- logici mentre l’altro è stato adottato in una famiglia senza parentela con i genitori biologici. Grazie allo stringente sistema di selezione svedese per famiglie adottive, il contesto di crescita nelle famiglie adottanti era verosimilmente migliore rispet- to a quello delle famiglie d’origine, come suggerito da una scolarità mediamente superiore delle famiglie adottanti. I bambini considerati nello studio svolsero, come ogni cittadino svedese di sesso maschile, un test di intelligenza all’ammis- sione per il servizio militare obbligatorio. I bambini adottati mostrarono un iq medio superiore di 4,41 punti rispetto a quelli non adottati.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1" name="Shape 551"/>
          <p:cNvSpPr/>
          <p:nvPr>
            <p:ph type="sldImg"/>
          </p:nvPr>
        </p:nvSpPr>
        <p:spPr>
          <a:prstGeom prst="rect">
            <a:avLst/>
          </a:prstGeom>
        </p:spPr>
        <p:txBody>
          <a:bodyPr/>
          <a:lstStyle/>
          <a:p>
            <a:pPr/>
          </a:p>
        </p:txBody>
      </p:sp>
      <p:sp>
        <p:nvSpPr>
          <p:cNvPr id="552" name="Shape 552"/>
          <p:cNvSpPr/>
          <p:nvPr>
            <p:ph type="body" sz="quarter" idx="1"/>
          </p:nvPr>
        </p:nvSpPr>
        <p:spPr>
          <a:prstGeom prst="rect">
            <a:avLst/>
          </a:prstGeom>
        </p:spPr>
        <p:txBody>
          <a:bodyPr/>
          <a:lstStyle/>
          <a:p>
            <a:pPr/>
            <a:r>
              <a:t>Fig. 1. Effect of 1 additional year of education as a function of age at the outcome test, separately for control-prior-intelligence and policy-change study designs. Bubble size is proportional to the inverse variance for each estimate (larger bubbles = more precise stud- ies). Estimates in these illustrations differ slightly from the final metaregression estimate, which accounted for clustering</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p:spTree>
      <p:nvGrpSpPr>
        <p:cNvPr id="1" name=""/>
        <p:cNvGrpSpPr/>
        <p:nvPr/>
      </p:nvGrpSpPr>
      <p:grpSpPr>
        <a:xfrm>
          <a:off x="0" y="0"/>
          <a:ext cx="0" cy="0"/>
          <a:chOff x="0" y="0"/>
          <a:chExt cx="0" cy="0"/>
        </a:xfrm>
      </p:grpSpPr>
      <p:sp>
        <p:nvSpPr>
          <p:cNvPr id="11" name="Titolo Testo"/>
          <p:cNvSpPr txBox="1"/>
          <p:nvPr>
            <p:ph type="title"/>
          </p:nvPr>
        </p:nvSpPr>
        <p:spPr>
          <a:xfrm>
            <a:off x="711200" y="2197100"/>
            <a:ext cx="11582400" cy="3302000"/>
          </a:xfrm>
          <a:prstGeom prst="rect">
            <a:avLst/>
          </a:prstGeom>
        </p:spPr>
        <p:txBody>
          <a:bodyPr anchor="b"/>
          <a:lstStyle>
            <a:lvl1pPr>
              <a:lnSpc>
                <a:spcPct val="80000"/>
              </a:lnSpc>
              <a:defRPr spc="-82" sz="8200"/>
            </a:lvl1pPr>
          </a:lstStyle>
          <a:p>
            <a:pPr/>
            <a:r>
              <a:t>Titolo Testo</a:t>
            </a:r>
          </a:p>
        </p:txBody>
      </p:sp>
      <p:sp>
        <p:nvSpPr>
          <p:cNvPr id="12" name="Corpo livello uno…"/>
          <p:cNvSpPr txBox="1"/>
          <p:nvPr>
            <p:ph type="body" sz="quarter" idx="1"/>
          </p:nvPr>
        </p:nvSpPr>
        <p:spPr>
          <a:xfrm>
            <a:off x="711200" y="5334000"/>
            <a:ext cx="11582400" cy="1455526"/>
          </a:xfrm>
          <a:prstGeom prst="rect">
            <a:avLst/>
          </a:prstGeom>
        </p:spPr>
        <p:txBody>
          <a:bodyPr/>
          <a:lstStyle>
            <a:lvl1pPr marL="0" indent="0" algn="ctr" defTabSz="584200">
              <a:lnSpc>
                <a:spcPct val="100000"/>
              </a:lnSpc>
              <a:spcBef>
                <a:spcPts val="0"/>
              </a:spcBef>
              <a:buSzTx/>
              <a:buNone/>
              <a:defRPr spc="-38" sz="3800">
                <a:latin typeface="Graphik Semibold"/>
                <a:ea typeface="Graphik Semibold"/>
                <a:cs typeface="Graphik Semibold"/>
                <a:sym typeface="Graphik Semibold"/>
              </a:defRPr>
            </a:lvl1pPr>
            <a:lvl2pPr marL="0" indent="457200" algn="ctr" defTabSz="584200">
              <a:lnSpc>
                <a:spcPct val="100000"/>
              </a:lnSpc>
              <a:spcBef>
                <a:spcPts val="0"/>
              </a:spcBef>
              <a:buSzTx/>
              <a:buNone/>
              <a:defRPr spc="-38" sz="3800">
                <a:latin typeface="Graphik Semibold"/>
                <a:ea typeface="Graphik Semibold"/>
                <a:cs typeface="Graphik Semibold"/>
                <a:sym typeface="Graphik Semibold"/>
              </a:defRPr>
            </a:lvl2pPr>
            <a:lvl3pPr marL="0" indent="914400" algn="ctr" defTabSz="584200">
              <a:lnSpc>
                <a:spcPct val="100000"/>
              </a:lnSpc>
              <a:spcBef>
                <a:spcPts val="0"/>
              </a:spcBef>
              <a:buSzTx/>
              <a:buNone/>
              <a:defRPr spc="-38" sz="3800">
                <a:latin typeface="Graphik Semibold"/>
                <a:ea typeface="Graphik Semibold"/>
                <a:cs typeface="Graphik Semibold"/>
                <a:sym typeface="Graphik Semibold"/>
              </a:defRPr>
            </a:lvl3pPr>
            <a:lvl4pPr marL="0" indent="1371600" algn="ctr" defTabSz="584200">
              <a:lnSpc>
                <a:spcPct val="100000"/>
              </a:lnSpc>
              <a:spcBef>
                <a:spcPts val="0"/>
              </a:spcBef>
              <a:buSzTx/>
              <a:buNone/>
              <a:defRPr spc="-38" sz="3800">
                <a:latin typeface="Graphik Semibold"/>
                <a:ea typeface="Graphik Semibold"/>
                <a:cs typeface="Graphik Semibold"/>
                <a:sym typeface="Graphik Semibold"/>
              </a:defRPr>
            </a:lvl4pPr>
            <a:lvl5pPr marL="0" indent="1828800" algn="ctr" defTabSz="584200">
              <a:lnSpc>
                <a:spcPct val="100000"/>
              </a:lnSpc>
              <a:spcBef>
                <a:spcPts val="0"/>
              </a:spcBef>
              <a:buSzTx/>
              <a:buNone/>
              <a:defRPr spc="-38" sz="3800">
                <a:latin typeface="Graphik Semibold"/>
                <a:ea typeface="Graphik Semibold"/>
                <a:cs typeface="Graphik Semibold"/>
                <a:sym typeface="Graphik Semibold"/>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13" name="Rettangolo"/>
          <p:cNvSpPr txBox="1"/>
          <p:nvPr>
            <p:ph type="body" sz="quarter" idx="13"/>
          </p:nvPr>
        </p:nvSpPr>
        <p:spPr>
          <a:xfrm>
            <a:off x="711200" y="8410816"/>
            <a:ext cx="11582400" cy="429261"/>
          </a:xfrm>
          <a:prstGeom prst="rect">
            <a:avLst/>
          </a:prstGeom>
        </p:spPr>
        <p:txBody>
          <a:bodyPr/>
          <a:lstStyle/>
          <a:p>
            <a:pPr marL="0" indent="0" algn="ctr" defTabSz="587022">
              <a:lnSpc>
                <a:spcPct val="100000"/>
              </a:lnSpc>
              <a:spcBef>
                <a:spcPts val="0"/>
              </a:spcBef>
              <a:buSzTx/>
              <a:buNone/>
              <a:defRPr spc="-19" sz="2000">
                <a:latin typeface="Graphik Medium"/>
                <a:ea typeface="Graphik Medium"/>
                <a:cs typeface="Graphik Medium"/>
                <a:sym typeface="Graphik Medium"/>
              </a:defRPr>
            </a:pPr>
          </a:p>
        </p:txBody>
      </p:sp>
      <p:sp>
        <p:nvSpPr>
          <p:cNvPr id="14" name="Numero diapositiva"/>
          <p:cNvSpPr txBox="1"/>
          <p:nvPr>
            <p:ph type="sldNum" sz="quarter" idx="2"/>
          </p:nvPr>
        </p:nvSpPr>
        <p:spPr>
          <a:xfrm>
            <a:off x="6349999" y="9118599"/>
            <a:ext cx="306325" cy="328423"/>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p:spTree>
      <p:nvGrpSpPr>
        <p:cNvPr id="1" name=""/>
        <p:cNvGrpSpPr/>
        <p:nvPr/>
      </p:nvGrpSpPr>
      <p:grpSpPr>
        <a:xfrm>
          <a:off x="0" y="0"/>
          <a:ext cx="0" cy="0"/>
          <a:chOff x="0" y="0"/>
          <a:chExt cx="0" cy="0"/>
        </a:xfrm>
      </p:grpSpPr>
      <p:sp>
        <p:nvSpPr>
          <p:cNvPr id="21" name="Beach and sea at sunset"/>
          <p:cNvSpPr/>
          <p:nvPr>
            <p:ph type="pic" idx="13"/>
          </p:nvPr>
        </p:nvSpPr>
        <p:spPr>
          <a:xfrm>
            <a:off x="-1320800" y="-596900"/>
            <a:ext cx="15633700" cy="10422467"/>
          </a:xfrm>
          <a:prstGeom prst="rect">
            <a:avLst/>
          </a:prstGeom>
        </p:spPr>
        <p:txBody>
          <a:bodyPr lIns="91439" tIns="45719" rIns="91439" bIns="45719">
            <a:noAutofit/>
          </a:bodyPr>
          <a:lstStyle/>
          <a:p>
            <a:pPr/>
          </a:p>
        </p:txBody>
      </p:sp>
      <p:sp>
        <p:nvSpPr>
          <p:cNvPr id="22" name="Titolo Testo"/>
          <p:cNvSpPr txBox="1"/>
          <p:nvPr>
            <p:ph type="title"/>
          </p:nvPr>
        </p:nvSpPr>
        <p:spPr>
          <a:xfrm>
            <a:off x="711200" y="2197100"/>
            <a:ext cx="11582400" cy="3302000"/>
          </a:xfrm>
          <a:prstGeom prst="rect">
            <a:avLst/>
          </a:prstGeom>
        </p:spPr>
        <p:txBody>
          <a:bodyPr anchor="b"/>
          <a:lstStyle>
            <a:lvl1pPr>
              <a:lnSpc>
                <a:spcPct val="80000"/>
              </a:lnSpc>
              <a:defRPr spc="-82" sz="8200">
                <a:solidFill>
                  <a:srgbClr val="FFFFFF"/>
                </a:solidFill>
              </a:defRPr>
            </a:lvl1pPr>
          </a:lstStyle>
          <a:p>
            <a:pPr/>
            <a:r>
              <a:t>Titolo Testo</a:t>
            </a:r>
          </a:p>
        </p:txBody>
      </p:sp>
      <p:sp>
        <p:nvSpPr>
          <p:cNvPr id="23" name="Corpo livello uno…"/>
          <p:cNvSpPr txBox="1"/>
          <p:nvPr>
            <p:ph type="body" sz="quarter" idx="1"/>
          </p:nvPr>
        </p:nvSpPr>
        <p:spPr>
          <a:xfrm>
            <a:off x="711200" y="5334000"/>
            <a:ext cx="11582400" cy="1457152"/>
          </a:xfrm>
          <a:prstGeom prst="rect">
            <a:avLst/>
          </a:prstGeom>
        </p:spPr>
        <p:txBody>
          <a:bodyPr/>
          <a:lstStyle>
            <a:lvl1pPr marL="0" indent="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1pPr>
            <a:lvl2pPr marL="0" indent="4572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2pPr>
            <a:lvl3pPr marL="0" indent="9144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3pPr>
            <a:lvl4pPr marL="0" indent="13716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4pPr>
            <a:lvl5pPr marL="0" indent="1828800" algn="ctr" defTabSz="584200">
              <a:lnSpc>
                <a:spcPct val="100000"/>
              </a:lnSpc>
              <a:spcBef>
                <a:spcPts val="0"/>
              </a:spcBef>
              <a:buSzTx/>
              <a:buNone/>
              <a:defRPr spc="-38" sz="3800">
                <a:solidFill>
                  <a:srgbClr val="FFFFFF"/>
                </a:solidFill>
                <a:latin typeface="Graphik Semibold"/>
                <a:ea typeface="Graphik Semibold"/>
                <a:cs typeface="Graphik Semibold"/>
                <a:sym typeface="Graphik Semibold"/>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24" name="Rettangolo"/>
          <p:cNvSpPr txBox="1"/>
          <p:nvPr>
            <p:ph type="body" sz="quarter" idx="14"/>
          </p:nvPr>
        </p:nvSpPr>
        <p:spPr>
          <a:xfrm>
            <a:off x="711200" y="8407400"/>
            <a:ext cx="11582400" cy="429260"/>
          </a:xfrm>
          <a:prstGeom prst="rect">
            <a:avLst/>
          </a:prstGeom>
        </p:spPr>
        <p:txBody>
          <a:bodyPr/>
          <a:lstStyle/>
          <a:p>
            <a:pPr marL="0" indent="0" algn="ctr" defTabSz="587022">
              <a:lnSpc>
                <a:spcPct val="100000"/>
              </a:lnSpc>
              <a:spcBef>
                <a:spcPts val="0"/>
              </a:spcBef>
              <a:buSzTx/>
              <a:buNone/>
              <a:defRPr spc="-19" sz="2000">
                <a:solidFill>
                  <a:srgbClr val="FFFFFF"/>
                </a:solidFill>
                <a:latin typeface="Graphik Medium"/>
                <a:ea typeface="Graphik Medium"/>
                <a:cs typeface="Graphik Medium"/>
                <a:sym typeface="Graphik Medium"/>
              </a:defRPr>
            </a:pPr>
          </a:p>
        </p:txBody>
      </p:sp>
      <p:sp>
        <p:nvSpPr>
          <p:cNvPr id="25" name="Numero diapositiva"/>
          <p:cNvSpPr txBox="1"/>
          <p:nvPr>
            <p:ph type="sldNum" sz="quarter" idx="2"/>
          </p:nvPr>
        </p:nvSpPr>
        <p:spPr>
          <a:xfrm>
            <a:off x="6349999" y="9118599"/>
            <a:ext cx="306325" cy="328423"/>
          </a:xfrm>
          <a:prstGeom prst="rect">
            <a:avLst/>
          </a:prstGeom>
        </p:spPr>
        <p:txBody>
          <a:bodyPr/>
          <a:lstStyle>
            <a:lvl1pPr defTabSz="584200">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Alt">
    <p:spTree>
      <p:nvGrpSpPr>
        <p:cNvPr id="1" name=""/>
        <p:cNvGrpSpPr/>
        <p:nvPr/>
      </p:nvGrpSpPr>
      <p:grpSpPr>
        <a:xfrm>
          <a:off x="0" y="0"/>
          <a:ext cx="0" cy="0"/>
          <a:chOff x="0" y="0"/>
          <a:chExt cx="0" cy="0"/>
        </a:xfrm>
      </p:grpSpPr>
      <p:sp>
        <p:nvSpPr>
          <p:cNvPr id="32" name="Sea against sky at sunset"/>
          <p:cNvSpPr/>
          <p:nvPr>
            <p:ph type="pic" idx="13"/>
          </p:nvPr>
        </p:nvSpPr>
        <p:spPr>
          <a:xfrm>
            <a:off x="3427686" y="762000"/>
            <a:ext cx="11889828" cy="7924800"/>
          </a:xfrm>
          <a:prstGeom prst="rect">
            <a:avLst/>
          </a:prstGeom>
        </p:spPr>
        <p:txBody>
          <a:bodyPr lIns="91439" tIns="45719" rIns="91439" bIns="45719">
            <a:noAutofit/>
          </a:bodyPr>
          <a:lstStyle/>
          <a:p>
            <a:pPr/>
          </a:p>
        </p:txBody>
      </p:sp>
      <p:sp>
        <p:nvSpPr>
          <p:cNvPr id="33" name="Titolo Testo"/>
          <p:cNvSpPr txBox="1"/>
          <p:nvPr>
            <p:ph type="title"/>
          </p:nvPr>
        </p:nvSpPr>
        <p:spPr>
          <a:xfrm>
            <a:off x="711406" y="2851794"/>
            <a:ext cx="5058553" cy="2088506"/>
          </a:xfrm>
          <a:prstGeom prst="rect">
            <a:avLst/>
          </a:prstGeom>
        </p:spPr>
        <p:txBody>
          <a:bodyPr anchor="b"/>
          <a:lstStyle/>
          <a:p>
            <a:pPr/>
            <a:r>
              <a:t>Titolo Testo</a:t>
            </a:r>
          </a:p>
        </p:txBody>
      </p:sp>
      <p:sp>
        <p:nvSpPr>
          <p:cNvPr id="34" name="Corpo livello uno…"/>
          <p:cNvSpPr txBox="1"/>
          <p:nvPr>
            <p:ph type="body" sz="quarter" idx="1"/>
          </p:nvPr>
        </p:nvSpPr>
        <p:spPr>
          <a:xfrm>
            <a:off x="711406" y="4775200"/>
            <a:ext cx="5058553" cy="3911600"/>
          </a:xfrm>
          <a:prstGeom prst="rect">
            <a:avLst/>
          </a:prstGeom>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vl2pPr marL="0" indent="457200" algn="ctr" defTabSz="584200">
              <a:lnSpc>
                <a:spcPct val="100000"/>
              </a:lnSpc>
              <a:spcBef>
                <a:spcPts val="0"/>
              </a:spcBef>
              <a:buSzTx/>
              <a:buNone/>
              <a:defRPr spc="-32" sz="3200">
                <a:latin typeface="Graphik Semibold"/>
                <a:ea typeface="Graphik Semibold"/>
                <a:cs typeface="Graphik Semibold"/>
                <a:sym typeface="Graphik Semibold"/>
              </a:defRPr>
            </a:lvl2pPr>
            <a:lvl3pPr marL="0" indent="914400" algn="ctr" defTabSz="584200">
              <a:lnSpc>
                <a:spcPct val="100000"/>
              </a:lnSpc>
              <a:spcBef>
                <a:spcPts val="0"/>
              </a:spcBef>
              <a:buSzTx/>
              <a:buNone/>
              <a:defRPr spc="-32" sz="3200">
                <a:latin typeface="Graphik Semibold"/>
                <a:ea typeface="Graphik Semibold"/>
                <a:cs typeface="Graphik Semibold"/>
                <a:sym typeface="Graphik Semibold"/>
              </a:defRPr>
            </a:lvl3pPr>
            <a:lvl4pPr marL="0" indent="1371600" algn="ctr" defTabSz="584200">
              <a:lnSpc>
                <a:spcPct val="100000"/>
              </a:lnSpc>
              <a:spcBef>
                <a:spcPts val="0"/>
              </a:spcBef>
              <a:buSzTx/>
              <a:buNone/>
              <a:defRPr spc="-32" sz="3200">
                <a:latin typeface="Graphik Semibold"/>
                <a:ea typeface="Graphik Semibold"/>
                <a:cs typeface="Graphik Semibold"/>
                <a:sym typeface="Graphik Semibold"/>
              </a:defRPr>
            </a:lvl4pPr>
            <a:lvl5pPr marL="0" indent="1828800" algn="ctr" defTabSz="584200">
              <a:lnSpc>
                <a:spcPct val="100000"/>
              </a:lnSpc>
              <a:spcBef>
                <a:spcPts val="0"/>
              </a:spcBef>
              <a:buSzTx/>
              <a:buNone/>
              <a:defRPr spc="-32" sz="3200">
                <a:latin typeface="Graphik Semibold"/>
                <a:ea typeface="Graphik Semibold"/>
                <a:cs typeface="Graphik Semibold"/>
                <a:sym typeface="Graphik Semibold"/>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35"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p:spTree>
      <p:nvGrpSpPr>
        <p:cNvPr id="1" name=""/>
        <p:cNvGrpSpPr/>
        <p:nvPr/>
      </p:nvGrpSpPr>
      <p:grpSpPr>
        <a:xfrm>
          <a:off x="0" y="0"/>
          <a:ext cx="0" cy="0"/>
          <a:chOff x="0" y="0"/>
          <a:chExt cx="0" cy="0"/>
        </a:xfrm>
      </p:grpSpPr>
      <p:sp>
        <p:nvSpPr>
          <p:cNvPr id="42" name="Corpo livello uno…"/>
          <p:cNvSpPr txBox="1"/>
          <p:nvPr>
            <p:ph type="body" idx="1"/>
          </p:nvPr>
        </p:nvSpPr>
        <p:spPr>
          <a:prstGeom prst="rect">
            <a:avLst/>
          </a:prstGeom>
        </p:spPr>
        <p:txBody>
          <a:bodyPr/>
          <a:lstStyle/>
          <a:p>
            <a:pPr/>
            <a:r>
              <a:t>Corpo livello uno</a:t>
            </a:r>
          </a:p>
          <a:p>
            <a:pPr lvl="1"/>
            <a:r>
              <a:t>Corpo livello due</a:t>
            </a:r>
          </a:p>
          <a:p>
            <a:pPr lvl="2"/>
            <a:r>
              <a:t>Corpo livello tre</a:t>
            </a:r>
          </a:p>
          <a:p>
            <a:pPr lvl="3"/>
            <a:r>
              <a:t>Corpo livello quattro</a:t>
            </a:r>
          </a:p>
          <a:p>
            <a:pPr lvl="4"/>
            <a:r>
              <a:t>Corpo livello cinque</a:t>
            </a:r>
          </a:p>
        </p:txBody>
      </p:sp>
      <p:sp>
        <p:nvSpPr>
          <p:cNvPr id="43" name="Titolo Testo"/>
          <p:cNvSpPr txBox="1"/>
          <p:nvPr>
            <p:ph type="title"/>
          </p:nvPr>
        </p:nvSpPr>
        <p:spPr>
          <a:prstGeom prst="rect">
            <a:avLst/>
          </a:prstGeom>
        </p:spPr>
        <p:txBody>
          <a:bodyPr/>
          <a:lstStyle/>
          <a:p>
            <a:pPr/>
            <a:r>
              <a:t>Titolo Testo</a:t>
            </a:r>
          </a:p>
        </p:txBody>
      </p:sp>
      <p:sp>
        <p:nvSpPr>
          <p:cNvPr id="44" name="Rettangolo"/>
          <p:cNvSpPr txBox="1"/>
          <p:nvPr>
            <p:ph type="body" sz="quarter" idx="13"/>
          </p:nvPr>
        </p:nvSpPr>
        <p:spPr>
          <a:xfrm>
            <a:off x="711200" y="1504879"/>
            <a:ext cx="11582400" cy="630937"/>
          </a:xfrm>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45"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ullets">
    <p:spTree>
      <p:nvGrpSpPr>
        <p:cNvPr id="1" name=""/>
        <p:cNvGrpSpPr/>
        <p:nvPr/>
      </p:nvGrpSpPr>
      <p:grpSpPr>
        <a:xfrm>
          <a:off x="0" y="0"/>
          <a:ext cx="0" cy="0"/>
          <a:chOff x="0" y="0"/>
          <a:chExt cx="0" cy="0"/>
        </a:xfrm>
      </p:grpSpPr>
      <p:sp>
        <p:nvSpPr>
          <p:cNvPr id="52" name="Corpo livello uno…"/>
          <p:cNvSpPr txBox="1"/>
          <p:nvPr>
            <p:ph type="body" idx="1"/>
          </p:nvPr>
        </p:nvSpPr>
        <p:spPr>
          <a:prstGeom prst="rect">
            <a:avLst/>
          </a:prstGeom>
        </p:spPr>
        <p:txBody>
          <a:bodyPr numCol="2" spcCol="579120"/>
          <a:lstStyle/>
          <a:p>
            <a:pPr/>
            <a:r>
              <a:t>Corpo livello uno</a:t>
            </a:r>
          </a:p>
          <a:p>
            <a:pPr lvl="1"/>
            <a:r>
              <a:t>Corpo livello due</a:t>
            </a:r>
          </a:p>
          <a:p>
            <a:pPr lvl="2"/>
            <a:r>
              <a:t>Corpo livello tre</a:t>
            </a:r>
          </a:p>
          <a:p>
            <a:pPr lvl="3"/>
            <a:r>
              <a:t>Corpo livello quattro</a:t>
            </a:r>
          </a:p>
          <a:p>
            <a:pPr lvl="4"/>
            <a:r>
              <a:t>Corpo livello cinque</a:t>
            </a:r>
          </a:p>
        </p:txBody>
      </p:sp>
      <p:sp>
        <p:nvSpPr>
          <p:cNvPr id="5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Bullets &amp; Photo">
    <p:spTree>
      <p:nvGrpSpPr>
        <p:cNvPr id="1" name=""/>
        <p:cNvGrpSpPr/>
        <p:nvPr/>
      </p:nvGrpSpPr>
      <p:grpSpPr>
        <a:xfrm>
          <a:off x="0" y="0"/>
          <a:ext cx="0" cy="0"/>
          <a:chOff x="0" y="0"/>
          <a:chExt cx="0" cy="0"/>
        </a:xfrm>
      </p:grpSpPr>
      <p:sp>
        <p:nvSpPr>
          <p:cNvPr id="60" name="Titolo Testo"/>
          <p:cNvSpPr txBox="1"/>
          <p:nvPr>
            <p:ph type="title"/>
          </p:nvPr>
        </p:nvSpPr>
        <p:spPr>
          <a:xfrm>
            <a:off x="707744" y="369937"/>
            <a:ext cx="5054071" cy="2030363"/>
          </a:xfrm>
          <a:prstGeom prst="rect">
            <a:avLst/>
          </a:prstGeom>
        </p:spPr>
        <p:txBody>
          <a:bodyPr anchor="b"/>
          <a:lstStyle/>
          <a:p>
            <a:pPr/>
            <a:r>
              <a:t>Titolo Testo</a:t>
            </a:r>
          </a:p>
        </p:txBody>
      </p:sp>
      <p:sp>
        <p:nvSpPr>
          <p:cNvPr id="61" name="Corpo livello uno…"/>
          <p:cNvSpPr txBox="1"/>
          <p:nvPr>
            <p:ph type="body" sz="half" idx="1"/>
          </p:nvPr>
        </p:nvSpPr>
        <p:spPr>
          <a:xfrm>
            <a:off x="711200" y="3412066"/>
            <a:ext cx="5054600" cy="5267095"/>
          </a:xfrm>
          <a:prstGeom prst="rect">
            <a:avLst/>
          </a:prstGeom>
        </p:spPr>
        <p:txBody>
          <a:bodyPr/>
          <a:lstStyle/>
          <a:p>
            <a:pPr/>
            <a:r>
              <a:t>Corpo livello uno</a:t>
            </a:r>
          </a:p>
          <a:p>
            <a:pPr lvl="1"/>
            <a:r>
              <a:t>Corpo livello due</a:t>
            </a:r>
          </a:p>
          <a:p>
            <a:pPr lvl="2"/>
            <a:r>
              <a:t>Corpo livello tre</a:t>
            </a:r>
          </a:p>
          <a:p>
            <a:pPr lvl="3"/>
            <a:r>
              <a:t>Corpo livello quattro</a:t>
            </a:r>
          </a:p>
          <a:p>
            <a:pPr lvl="4"/>
            <a:r>
              <a:t>Corpo livello cinque</a:t>
            </a:r>
          </a:p>
        </p:txBody>
      </p:sp>
      <p:sp>
        <p:nvSpPr>
          <p:cNvPr id="62" name="Rettangolo"/>
          <p:cNvSpPr txBox="1"/>
          <p:nvPr>
            <p:ph type="body" sz="quarter" idx="13"/>
          </p:nvPr>
        </p:nvSpPr>
        <p:spPr>
          <a:xfrm>
            <a:off x="711200" y="2268982"/>
            <a:ext cx="5054600" cy="630937"/>
          </a:xfrm>
          <a:prstGeom prst="rect">
            <a:avLst/>
          </a:prstGeom>
        </p:spPr>
        <p:txBody>
          <a:bodyPr anchor="ct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63" name="Sea against sky at sunset"/>
          <p:cNvSpPr/>
          <p:nvPr>
            <p:ph type="pic" idx="14"/>
          </p:nvPr>
        </p:nvSpPr>
        <p:spPr>
          <a:xfrm>
            <a:off x="5848049" y="762000"/>
            <a:ext cx="7049102" cy="7924800"/>
          </a:xfrm>
          <a:prstGeom prst="rect">
            <a:avLst/>
          </a:prstGeom>
        </p:spPr>
        <p:txBody>
          <a:bodyPr lIns="91439" tIns="45719" rIns="91439" bIns="45719">
            <a:noAutofit/>
          </a:bodyPr>
          <a:lstStyle/>
          <a:p>
            <a:pPr/>
          </a:p>
        </p:txBody>
      </p:sp>
      <p:sp>
        <p:nvSpPr>
          <p:cNvPr id="64"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p:spTree>
      <p:nvGrpSpPr>
        <p:cNvPr id="1" name=""/>
        <p:cNvGrpSpPr/>
        <p:nvPr/>
      </p:nvGrpSpPr>
      <p:grpSpPr>
        <a:xfrm>
          <a:off x="0" y="0"/>
          <a:ext cx="0" cy="0"/>
          <a:chOff x="0" y="0"/>
          <a:chExt cx="0" cy="0"/>
        </a:xfrm>
      </p:grpSpPr>
      <p:sp>
        <p:nvSpPr>
          <p:cNvPr id="71" name="Titolo Testo"/>
          <p:cNvSpPr txBox="1"/>
          <p:nvPr>
            <p:ph type="title"/>
          </p:nvPr>
        </p:nvSpPr>
        <p:spPr>
          <a:xfrm>
            <a:off x="711200" y="2451100"/>
            <a:ext cx="11582400" cy="4445000"/>
          </a:xfrm>
          <a:prstGeom prst="rect">
            <a:avLst/>
          </a:prstGeom>
        </p:spPr>
        <p:txBody>
          <a:bodyPr anchor="ctr"/>
          <a:lstStyle>
            <a:lvl1pPr defTabSz="825500">
              <a:lnSpc>
                <a:spcPct val="80000"/>
              </a:lnSpc>
              <a:defRPr spc="-82" sz="8200"/>
            </a:lvl1pPr>
          </a:lstStyle>
          <a:p>
            <a:pPr/>
            <a:r>
              <a:t>Titolo Testo</a:t>
            </a:r>
          </a:p>
        </p:txBody>
      </p:sp>
      <p:sp>
        <p:nvSpPr>
          <p:cNvPr id="72" name="Numero diapositiva"/>
          <p:cNvSpPr txBox="1"/>
          <p:nvPr>
            <p:ph type="sldNum" sz="quarter" idx="2"/>
          </p:nvPr>
        </p:nvSpPr>
        <p:spPr>
          <a:xfrm>
            <a:off x="6349999" y="9118599"/>
            <a:ext cx="306325" cy="328423"/>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79" name="Titolo Testo"/>
          <p:cNvSpPr txBox="1"/>
          <p:nvPr>
            <p:ph type="title"/>
          </p:nvPr>
        </p:nvSpPr>
        <p:spPr>
          <a:xfrm>
            <a:off x="711200" y="393700"/>
            <a:ext cx="11582400" cy="1168400"/>
          </a:xfrm>
          <a:prstGeom prst="rect">
            <a:avLst/>
          </a:prstGeom>
        </p:spPr>
        <p:txBody>
          <a:bodyPr anchor="ctr"/>
          <a:lstStyle/>
          <a:p>
            <a:pPr/>
            <a:r>
              <a:t>Titolo Testo</a:t>
            </a:r>
          </a:p>
        </p:txBody>
      </p:sp>
      <p:sp>
        <p:nvSpPr>
          <p:cNvPr id="80" name="Rettangolo"/>
          <p:cNvSpPr txBox="1"/>
          <p:nvPr>
            <p:ph type="body" sz="quarter" idx="13"/>
          </p:nvPr>
        </p:nvSpPr>
        <p:spPr>
          <a:xfrm>
            <a:off x="711200" y="1504879"/>
            <a:ext cx="11582400" cy="630937"/>
          </a:xfrm>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81"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genda">
    <p:spTree>
      <p:nvGrpSpPr>
        <p:cNvPr id="1" name=""/>
        <p:cNvGrpSpPr/>
        <p:nvPr/>
      </p:nvGrpSpPr>
      <p:grpSpPr>
        <a:xfrm>
          <a:off x="0" y="0"/>
          <a:ext cx="0" cy="0"/>
          <a:chOff x="0" y="0"/>
          <a:chExt cx="0" cy="0"/>
        </a:xfrm>
      </p:grpSpPr>
      <p:sp>
        <p:nvSpPr>
          <p:cNvPr id="88" name="Corpo livello uno…"/>
          <p:cNvSpPr txBox="1"/>
          <p:nvPr>
            <p:ph type="body" idx="1"/>
          </p:nvPr>
        </p:nvSpPr>
        <p:spPr>
          <a:xfrm>
            <a:off x="711200" y="2997518"/>
            <a:ext cx="11582400" cy="6045201"/>
          </a:xfrm>
          <a:prstGeom prst="rect">
            <a:avLst/>
          </a:prstGeom>
        </p:spPr>
        <p:txBody>
          <a:bodyPr/>
          <a:lstStyle>
            <a:lvl1pPr marL="0" indent="0" defTabSz="587022">
              <a:lnSpc>
                <a:spcPct val="100000"/>
              </a:lnSpc>
              <a:spcBef>
                <a:spcPts val="1700"/>
              </a:spcBef>
              <a:buSzTx/>
              <a:buNone/>
              <a:defRPr spc="-88" sz="4400">
                <a:latin typeface="Canela Deck Regular"/>
                <a:ea typeface="Canela Deck Regular"/>
                <a:cs typeface="Canela Deck Regular"/>
                <a:sym typeface="Canela Deck Regular"/>
              </a:defRPr>
            </a:lvl1pPr>
            <a:lvl2pPr marL="0" indent="457200" defTabSz="587022">
              <a:lnSpc>
                <a:spcPct val="100000"/>
              </a:lnSpc>
              <a:spcBef>
                <a:spcPts val="1700"/>
              </a:spcBef>
              <a:buSzTx/>
              <a:buNone/>
              <a:defRPr spc="-88" sz="4400">
                <a:latin typeface="Canela Deck Regular"/>
                <a:ea typeface="Canela Deck Regular"/>
                <a:cs typeface="Canela Deck Regular"/>
                <a:sym typeface="Canela Deck Regular"/>
              </a:defRPr>
            </a:lvl2pPr>
            <a:lvl3pPr marL="0" indent="914400" defTabSz="587022">
              <a:lnSpc>
                <a:spcPct val="100000"/>
              </a:lnSpc>
              <a:spcBef>
                <a:spcPts val="1700"/>
              </a:spcBef>
              <a:buSzTx/>
              <a:buNone/>
              <a:defRPr spc="-88" sz="4400">
                <a:latin typeface="Canela Deck Regular"/>
                <a:ea typeface="Canela Deck Regular"/>
                <a:cs typeface="Canela Deck Regular"/>
                <a:sym typeface="Canela Deck Regular"/>
              </a:defRPr>
            </a:lvl3pPr>
            <a:lvl4pPr marL="0" indent="1371600" defTabSz="587022">
              <a:lnSpc>
                <a:spcPct val="100000"/>
              </a:lnSpc>
              <a:spcBef>
                <a:spcPts val="1700"/>
              </a:spcBef>
              <a:buSzTx/>
              <a:buNone/>
              <a:defRPr spc="-88" sz="4400">
                <a:latin typeface="Canela Deck Regular"/>
                <a:ea typeface="Canela Deck Regular"/>
                <a:cs typeface="Canela Deck Regular"/>
                <a:sym typeface="Canela Deck Regular"/>
              </a:defRPr>
            </a:lvl4pPr>
            <a:lvl5pPr marL="0" indent="1828800" defTabSz="587022">
              <a:lnSpc>
                <a:spcPct val="100000"/>
              </a:lnSpc>
              <a:spcBef>
                <a:spcPts val="1700"/>
              </a:spcBef>
              <a:buSzTx/>
              <a:buNone/>
              <a:defRPr spc="-88" sz="4400">
                <a:latin typeface="Canela Deck Regular"/>
                <a:ea typeface="Canela Deck Regular"/>
                <a:cs typeface="Canela Deck Regular"/>
                <a:sym typeface="Canela Deck Regular"/>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89" name="Titolo Testo"/>
          <p:cNvSpPr txBox="1"/>
          <p:nvPr>
            <p:ph type="title"/>
          </p:nvPr>
        </p:nvSpPr>
        <p:spPr>
          <a:xfrm>
            <a:off x="711200" y="393700"/>
            <a:ext cx="11582400" cy="1168400"/>
          </a:xfrm>
          <a:prstGeom prst="rect">
            <a:avLst/>
          </a:prstGeom>
        </p:spPr>
        <p:txBody>
          <a:bodyPr/>
          <a:lstStyle/>
          <a:p>
            <a:pPr/>
            <a:r>
              <a:t>Titolo Testo</a:t>
            </a:r>
          </a:p>
        </p:txBody>
      </p:sp>
      <p:sp>
        <p:nvSpPr>
          <p:cNvPr id="90" name="Rettangolo"/>
          <p:cNvSpPr txBox="1"/>
          <p:nvPr>
            <p:ph type="body" sz="quarter" idx="13"/>
          </p:nvPr>
        </p:nvSpPr>
        <p:spPr>
          <a:xfrm>
            <a:off x="711200" y="1504879"/>
            <a:ext cx="11582400" cy="630937"/>
          </a:xfrm>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91"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tatement">
    <p:spTree>
      <p:nvGrpSpPr>
        <p:cNvPr id="1" name=""/>
        <p:cNvGrpSpPr/>
        <p:nvPr/>
      </p:nvGrpSpPr>
      <p:grpSpPr>
        <a:xfrm>
          <a:off x="0" y="0"/>
          <a:ext cx="0" cy="0"/>
          <a:chOff x="0" y="0"/>
          <a:chExt cx="0" cy="0"/>
        </a:xfrm>
      </p:grpSpPr>
      <p:sp>
        <p:nvSpPr>
          <p:cNvPr id="98" name="Corpo livello uno…"/>
          <p:cNvSpPr txBox="1"/>
          <p:nvPr>
            <p:ph type="body" idx="1"/>
          </p:nvPr>
        </p:nvSpPr>
        <p:spPr>
          <a:xfrm>
            <a:off x="711200" y="2451100"/>
            <a:ext cx="11582400" cy="4445000"/>
          </a:xfrm>
          <a:prstGeom prst="rect">
            <a:avLst/>
          </a:prstGeom>
        </p:spPr>
        <p:txBody>
          <a:bodyPr anchor="ctr"/>
          <a:lstStyle>
            <a:lvl1pPr marL="0" indent="0" algn="ctr">
              <a:lnSpc>
                <a:spcPct val="80000"/>
              </a:lnSpc>
              <a:spcBef>
                <a:spcPts val="0"/>
              </a:spcBef>
              <a:buSzTx/>
              <a:buNone/>
              <a:defRPr sz="8200">
                <a:latin typeface="Canela Regular"/>
                <a:ea typeface="Canela Regular"/>
                <a:cs typeface="Canela Regular"/>
                <a:sym typeface="Canela Regular"/>
              </a:defRPr>
            </a:lvl1pPr>
            <a:lvl2pPr marL="0" indent="457200" algn="ctr">
              <a:lnSpc>
                <a:spcPct val="80000"/>
              </a:lnSpc>
              <a:spcBef>
                <a:spcPts val="0"/>
              </a:spcBef>
              <a:buSzTx/>
              <a:buNone/>
              <a:defRPr sz="8200">
                <a:latin typeface="Canela Regular"/>
                <a:ea typeface="Canela Regular"/>
                <a:cs typeface="Canela Regular"/>
                <a:sym typeface="Canela Regular"/>
              </a:defRPr>
            </a:lvl2pPr>
            <a:lvl3pPr marL="0" indent="914400" algn="ctr">
              <a:lnSpc>
                <a:spcPct val="80000"/>
              </a:lnSpc>
              <a:spcBef>
                <a:spcPts val="0"/>
              </a:spcBef>
              <a:buSzTx/>
              <a:buNone/>
              <a:defRPr sz="8200">
                <a:latin typeface="Canela Regular"/>
                <a:ea typeface="Canela Regular"/>
                <a:cs typeface="Canela Regular"/>
                <a:sym typeface="Canela Regular"/>
              </a:defRPr>
            </a:lvl3pPr>
            <a:lvl4pPr marL="0" indent="1371600" algn="ctr">
              <a:lnSpc>
                <a:spcPct val="80000"/>
              </a:lnSpc>
              <a:spcBef>
                <a:spcPts val="0"/>
              </a:spcBef>
              <a:buSzTx/>
              <a:buNone/>
              <a:defRPr sz="8200">
                <a:latin typeface="Canela Regular"/>
                <a:ea typeface="Canela Regular"/>
                <a:cs typeface="Canela Regular"/>
                <a:sym typeface="Canela Regular"/>
              </a:defRPr>
            </a:lvl4pPr>
            <a:lvl5pPr marL="0" indent="1828800" algn="ctr">
              <a:lnSpc>
                <a:spcPct val="80000"/>
              </a:lnSpc>
              <a:spcBef>
                <a:spcPts val="0"/>
              </a:spcBef>
              <a:buSzTx/>
              <a:buNone/>
              <a:defRPr sz="8200">
                <a:latin typeface="Canela Regular"/>
                <a:ea typeface="Canela Regular"/>
                <a:cs typeface="Canela Regular"/>
                <a:sym typeface="Canela Regular"/>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99"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ig Fact">
    <p:spTree>
      <p:nvGrpSpPr>
        <p:cNvPr id="1" name=""/>
        <p:cNvGrpSpPr/>
        <p:nvPr/>
      </p:nvGrpSpPr>
      <p:grpSpPr>
        <a:xfrm>
          <a:off x="0" y="0"/>
          <a:ext cx="0" cy="0"/>
          <a:chOff x="0" y="0"/>
          <a:chExt cx="0" cy="0"/>
        </a:xfrm>
      </p:grpSpPr>
      <p:sp>
        <p:nvSpPr>
          <p:cNvPr id="106" name="Corpo livello uno…"/>
          <p:cNvSpPr txBox="1"/>
          <p:nvPr>
            <p:ph type="body" sz="half" idx="1"/>
          </p:nvPr>
        </p:nvSpPr>
        <p:spPr>
          <a:xfrm>
            <a:off x="711200" y="1926083"/>
            <a:ext cx="11582400" cy="4157038"/>
          </a:xfrm>
          <a:prstGeom prst="rect">
            <a:avLst/>
          </a:prstGeom>
        </p:spPr>
        <p:txBody>
          <a:bodyPr anchor="b"/>
          <a:lstStyle>
            <a:lvl1pPr marL="0" indent="0" algn="ctr">
              <a:lnSpc>
                <a:spcPct val="80000"/>
              </a:lnSpc>
              <a:spcBef>
                <a:spcPts val="0"/>
              </a:spcBef>
              <a:buSzTx/>
              <a:buNone/>
              <a:defRPr sz="15800">
                <a:latin typeface="+mn-lt"/>
                <a:ea typeface="+mn-ea"/>
                <a:cs typeface="+mn-cs"/>
                <a:sym typeface="Canela Bold"/>
              </a:defRPr>
            </a:lvl1pPr>
            <a:lvl2pPr marL="0" indent="457200" algn="ctr">
              <a:lnSpc>
                <a:spcPct val="80000"/>
              </a:lnSpc>
              <a:spcBef>
                <a:spcPts val="0"/>
              </a:spcBef>
              <a:buSzTx/>
              <a:buNone/>
              <a:defRPr sz="15800">
                <a:latin typeface="+mn-lt"/>
                <a:ea typeface="+mn-ea"/>
                <a:cs typeface="+mn-cs"/>
                <a:sym typeface="Canela Bold"/>
              </a:defRPr>
            </a:lvl2pPr>
            <a:lvl3pPr marL="0" indent="914400" algn="ctr">
              <a:lnSpc>
                <a:spcPct val="80000"/>
              </a:lnSpc>
              <a:spcBef>
                <a:spcPts val="0"/>
              </a:spcBef>
              <a:buSzTx/>
              <a:buNone/>
              <a:defRPr sz="15800">
                <a:latin typeface="+mn-lt"/>
                <a:ea typeface="+mn-ea"/>
                <a:cs typeface="+mn-cs"/>
                <a:sym typeface="Canela Bold"/>
              </a:defRPr>
            </a:lvl3pPr>
            <a:lvl4pPr marL="0" indent="1371600" algn="ctr">
              <a:lnSpc>
                <a:spcPct val="80000"/>
              </a:lnSpc>
              <a:spcBef>
                <a:spcPts val="0"/>
              </a:spcBef>
              <a:buSzTx/>
              <a:buNone/>
              <a:defRPr sz="15800">
                <a:latin typeface="+mn-lt"/>
                <a:ea typeface="+mn-ea"/>
                <a:cs typeface="+mn-cs"/>
                <a:sym typeface="Canela Bold"/>
              </a:defRPr>
            </a:lvl4pPr>
            <a:lvl5pPr marL="0" indent="1828800" algn="ctr">
              <a:lnSpc>
                <a:spcPct val="80000"/>
              </a:lnSpc>
              <a:spcBef>
                <a:spcPts val="0"/>
              </a:spcBef>
              <a:buSzTx/>
              <a:buNone/>
              <a:defRPr sz="15800">
                <a:latin typeface="+mn-lt"/>
                <a:ea typeface="+mn-ea"/>
                <a:cs typeface="+mn-cs"/>
                <a:sym typeface="Canela Bold"/>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107" name="Rettangolo"/>
          <p:cNvSpPr txBox="1"/>
          <p:nvPr>
            <p:ph type="body" sz="quarter" idx="13"/>
          </p:nvPr>
        </p:nvSpPr>
        <p:spPr>
          <a:xfrm>
            <a:off x="711200" y="5625409"/>
            <a:ext cx="11582400" cy="630937"/>
          </a:xfrm>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108"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p:spTree>
      <p:nvGrpSpPr>
        <p:cNvPr id="1" name=""/>
        <p:cNvGrpSpPr/>
        <p:nvPr/>
      </p:nvGrpSpPr>
      <p:grpSpPr>
        <a:xfrm>
          <a:off x="0" y="0"/>
          <a:ext cx="0" cy="0"/>
          <a:chOff x="0" y="0"/>
          <a:chExt cx="0" cy="0"/>
        </a:xfrm>
      </p:grpSpPr>
      <p:sp>
        <p:nvSpPr>
          <p:cNvPr id="115" name="Rettangolo"/>
          <p:cNvSpPr txBox="1"/>
          <p:nvPr>
            <p:ph type="body" sz="quarter" idx="13"/>
          </p:nvPr>
        </p:nvSpPr>
        <p:spPr>
          <a:xfrm>
            <a:off x="711200" y="7191692"/>
            <a:ext cx="11582400" cy="630937"/>
          </a:xfrm>
          <a:prstGeom prst="rect">
            <a:avLst/>
          </a:prstGeom>
        </p:spPr>
        <p:txBody>
          <a:bodyPr anchor="ct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116" name="Corpo livello uno…"/>
          <p:cNvSpPr txBox="1"/>
          <p:nvPr>
            <p:ph type="body" sz="half" idx="1"/>
          </p:nvPr>
        </p:nvSpPr>
        <p:spPr>
          <a:xfrm>
            <a:off x="711200" y="2743200"/>
            <a:ext cx="11582400" cy="3619500"/>
          </a:xfrm>
          <a:prstGeom prst="rect">
            <a:avLst/>
          </a:prstGeom>
        </p:spPr>
        <p:txBody>
          <a:bodyPr anchor="ctr"/>
          <a:lstStyle>
            <a:lvl1pPr marL="0" indent="0" algn="ctr" defTabSz="584200">
              <a:lnSpc>
                <a:spcPct val="80000"/>
              </a:lnSpc>
              <a:spcBef>
                <a:spcPts val="0"/>
              </a:spcBef>
              <a:buSzTx/>
              <a:buNone/>
              <a:defRPr sz="5800">
                <a:latin typeface="+mn-lt"/>
                <a:ea typeface="+mn-ea"/>
                <a:cs typeface="+mn-cs"/>
                <a:sym typeface="Canela Bold"/>
              </a:defRPr>
            </a:lvl1pPr>
            <a:lvl2pPr marL="0" indent="457200" algn="ctr" defTabSz="584200">
              <a:lnSpc>
                <a:spcPct val="80000"/>
              </a:lnSpc>
              <a:spcBef>
                <a:spcPts val="0"/>
              </a:spcBef>
              <a:buSzTx/>
              <a:buNone/>
              <a:defRPr sz="5800">
                <a:latin typeface="+mn-lt"/>
                <a:ea typeface="+mn-ea"/>
                <a:cs typeface="+mn-cs"/>
                <a:sym typeface="Canela Bold"/>
              </a:defRPr>
            </a:lvl2pPr>
            <a:lvl3pPr marL="0" indent="914400" algn="ctr" defTabSz="584200">
              <a:lnSpc>
                <a:spcPct val="80000"/>
              </a:lnSpc>
              <a:spcBef>
                <a:spcPts val="0"/>
              </a:spcBef>
              <a:buSzTx/>
              <a:buNone/>
              <a:defRPr sz="5800">
                <a:latin typeface="+mn-lt"/>
                <a:ea typeface="+mn-ea"/>
                <a:cs typeface="+mn-cs"/>
                <a:sym typeface="Canela Bold"/>
              </a:defRPr>
            </a:lvl3pPr>
            <a:lvl4pPr marL="0" indent="1371600" algn="ctr" defTabSz="584200">
              <a:lnSpc>
                <a:spcPct val="80000"/>
              </a:lnSpc>
              <a:spcBef>
                <a:spcPts val="0"/>
              </a:spcBef>
              <a:buSzTx/>
              <a:buNone/>
              <a:defRPr sz="5800">
                <a:latin typeface="+mn-lt"/>
                <a:ea typeface="+mn-ea"/>
                <a:cs typeface="+mn-cs"/>
                <a:sym typeface="Canela Bold"/>
              </a:defRPr>
            </a:lvl4pPr>
            <a:lvl5pPr marL="0" indent="1828800" algn="ctr" defTabSz="584200">
              <a:lnSpc>
                <a:spcPct val="80000"/>
              </a:lnSpc>
              <a:spcBef>
                <a:spcPts val="0"/>
              </a:spcBef>
              <a:buSzTx/>
              <a:buNone/>
              <a:defRPr sz="5800">
                <a:latin typeface="+mn-lt"/>
                <a:ea typeface="+mn-ea"/>
                <a:cs typeface="+mn-cs"/>
                <a:sym typeface="Canela Bold"/>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117"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3 Up">
    <p:spTree>
      <p:nvGrpSpPr>
        <p:cNvPr id="1" name=""/>
        <p:cNvGrpSpPr/>
        <p:nvPr/>
      </p:nvGrpSpPr>
      <p:grpSpPr>
        <a:xfrm>
          <a:off x="0" y="0"/>
          <a:ext cx="0" cy="0"/>
          <a:chOff x="0" y="0"/>
          <a:chExt cx="0" cy="0"/>
        </a:xfrm>
      </p:grpSpPr>
      <p:sp>
        <p:nvSpPr>
          <p:cNvPr id="124" name="Sea against sky at sunset 1"/>
          <p:cNvSpPr/>
          <p:nvPr>
            <p:ph type="pic" sz="quarter" idx="13"/>
          </p:nvPr>
        </p:nvSpPr>
        <p:spPr>
          <a:xfrm>
            <a:off x="6598373" y="762000"/>
            <a:ext cx="5715001" cy="3809159"/>
          </a:xfrm>
          <a:prstGeom prst="rect">
            <a:avLst/>
          </a:prstGeom>
        </p:spPr>
        <p:txBody>
          <a:bodyPr lIns="91439" tIns="45719" rIns="91439" bIns="45719">
            <a:noAutofit/>
          </a:bodyPr>
          <a:lstStyle/>
          <a:p>
            <a:pPr/>
          </a:p>
        </p:txBody>
      </p:sp>
      <p:sp>
        <p:nvSpPr>
          <p:cNvPr id="125" name="Beach and sea at sunset"/>
          <p:cNvSpPr/>
          <p:nvPr>
            <p:ph type="pic" idx="14"/>
          </p:nvPr>
        </p:nvSpPr>
        <p:spPr>
          <a:xfrm>
            <a:off x="-2387600" y="762000"/>
            <a:ext cx="11887200" cy="7924800"/>
          </a:xfrm>
          <a:prstGeom prst="rect">
            <a:avLst/>
          </a:prstGeom>
        </p:spPr>
        <p:txBody>
          <a:bodyPr lIns="91439" tIns="45719" rIns="91439" bIns="45719">
            <a:noAutofit/>
          </a:bodyPr>
          <a:lstStyle/>
          <a:p>
            <a:pPr/>
          </a:p>
        </p:txBody>
      </p:sp>
      <p:sp>
        <p:nvSpPr>
          <p:cNvPr id="126" name="Sea against sky at sunset 2"/>
          <p:cNvSpPr/>
          <p:nvPr>
            <p:ph type="pic" sz="half" idx="15"/>
          </p:nvPr>
        </p:nvSpPr>
        <p:spPr>
          <a:xfrm>
            <a:off x="6661873" y="3637404"/>
            <a:ext cx="5588001" cy="6282189"/>
          </a:xfrm>
          <a:prstGeom prst="rect">
            <a:avLst/>
          </a:prstGeom>
        </p:spPr>
        <p:txBody>
          <a:bodyPr lIns="91439" tIns="45719" rIns="91439" bIns="45719">
            <a:noAutofit/>
          </a:bodyPr>
          <a:lstStyle/>
          <a:p>
            <a:pPr/>
          </a:p>
        </p:txBody>
      </p:sp>
      <p:sp>
        <p:nvSpPr>
          <p:cNvPr id="127" name="Numero diapositiva"/>
          <p:cNvSpPr txBox="1"/>
          <p:nvPr>
            <p:ph type="sldNum" sz="quarter" idx="2"/>
          </p:nvPr>
        </p:nvSpPr>
        <p:spPr>
          <a:xfrm>
            <a:off x="6349238" y="9118599"/>
            <a:ext cx="306325" cy="328423"/>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p:spTree>
      <p:nvGrpSpPr>
        <p:cNvPr id="1" name=""/>
        <p:cNvGrpSpPr/>
        <p:nvPr/>
      </p:nvGrpSpPr>
      <p:grpSpPr>
        <a:xfrm>
          <a:off x="0" y="0"/>
          <a:ext cx="0" cy="0"/>
          <a:chOff x="0" y="0"/>
          <a:chExt cx="0" cy="0"/>
        </a:xfrm>
      </p:grpSpPr>
      <p:sp>
        <p:nvSpPr>
          <p:cNvPr id="134" name="beach and sea at sunset"/>
          <p:cNvSpPr/>
          <p:nvPr>
            <p:ph type="pic" idx="13"/>
          </p:nvPr>
        </p:nvSpPr>
        <p:spPr>
          <a:xfrm>
            <a:off x="558800" y="762000"/>
            <a:ext cx="11887200" cy="7924800"/>
          </a:xfrm>
          <a:prstGeom prst="rect">
            <a:avLst/>
          </a:prstGeom>
        </p:spPr>
        <p:txBody>
          <a:bodyPr lIns="91439" tIns="45719" rIns="91439" bIns="45719">
            <a:noAutofit/>
          </a:bodyPr>
          <a:lstStyle/>
          <a:p>
            <a:pPr/>
          </a:p>
        </p:txBody>
      </p:sp>
      <p:sp>
        <p:nvSpPr>
          <p:cNvPr id="135"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42"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Corpo livello uno…"/>
          <p:cNvSpPr txBox="1"/>
          <p:nvPr>
            <p:ph type="body" idx="1"/>
          </p:nvPr>
        </p:nvSpPr>
        <p:spPr>
          <a:xfrm>
            <a:off x="711200" y="2997200"/>
            <a:ext cx="11582400" cy="60452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Corpo livello uno</a:t>
            </a:r>
          </a:p>
          <a:p>
            <a:pPr lvl="1"/>
            <a:r>
              <a:t>Corpo livello due</a:t>
            </a:r>
          </a:p>
          <a:p>
            <a:pPr lvl="2"/>
            <a:r>
              <a:t>Corpo livello tre</a:t>
            </a:r>
          </a:p>
          <a:p>
            <a:pPr lvl="3"/>
            <a:r>
              <a:t>Corpo livello quattro</a:t>
            </a:r>
          </a:p>
          <a:p>
            <a:pPr lvl="4"/>
            <a:r>
              <a:t>Corpo livello cinque</a:t>
            </a:r>
          </a:p>
        </p:txBody>
      </p:sp>
      <p:sp>
        <p:nvSpPr>
          <p:cNvPr id="3" name="Titolo Testo"/>
          <p:cNvSpPr txBox="1"/>
          <p:nvPr>
            <p:ph type="title"/>
          </p:nvPr>
        </p:nvSpPr>
        <p:spPr>
          <a:xfrm>
            <a:off x="711200" y="397933"/>
            <a:ext cx="11582400" cy="1168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Titolo Testo</a:t>
            </a:r>
          </a:p>
        </p:txBody>
      </p:sp>
      <p:sp>
        <p:nvSpPr>
          <p:cNvPr id="4" name="Numero diapositiva"/>
          <p:cNvSpPr txBox="1"/>
          <p:nvPr>
            <p:ph type="sldNum" sz="quarter" idx="2"/>
          </p:nvPr>
        </p:nvSpPr>
        <p:spPr>
          <a:xfrm>
            <a:off x="6345851" y="9118599"/>
            <a:ext cx="306325" cy="328423"/>
          </a:xfrm>
          <a:prstGeom prst="rect">
            <a:avLst/>
          </a:prstGeom>
          <a:ln w="12700">
            <a:miter lim="400000"/>
          </a:ln>
        </p:spPr>
        <p:txBody>
          <a:bodyPr wrap="none" lIns="50800" tIns="50800" rIns="50800" bIns="50800" anchor="b">
            <a:spAutoFit/>
          </a:bodyPr>
          <a:lstStyle>
            <a:lvl1pPr defTabSz="1739900">
              <a:lnSpc>
                <a:spcPct val="100000"/>
              </a:lnSpc>
              <a:defRPr sz="1400">
                <a:solidFill>
                  <a:srgbClr val="5E5E5E"/>
                </a:solidFill>
                <a:latin typeface="Graphik"/>
                <a:ea typeface="Graphik"/>
                <a:cs typeface="Graphik"/>
                <a:sym typeface="Graphik"/>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ransition xmlns:p14="http://schemas.microsoft.com/office/powerpoint/2010/main" spd="med" advClick="1"/>
  <p:txStyles>
    <p:titleStyle>
      <a:lvl1pPr marL="0" marR="0" indent="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1pPr>
      <a:lvl2pPr marL="0" marR="0" indent="4572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2pPr>
      <a:lvl3pPr marL="0" marR="0" indent="9144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3pPr>
      <a:lvl4pPr marL="0" marR="0" indent="13716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4pPr>
      <a:lvl5pPr marL="0" marR="0" indent="18288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5pPr>
      <a:lvl6pPr marL="0" marR="0" indent="22860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6pPr>
      <a:lvl7pPr marL="0" marR="0" indent="27432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7pPr>
      <a:lvl8pPr marL="0" marR="0" indent="32004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8pPr>
      <a:lvl9pPr marL="0" marR="0" indent="3657600" algn="ctr" defTabSz="1739900" rtl="0" latinLnBrk="0">
        <a:lnSpc>
          <a:spcPct val="70000"/>
        </a:lnSpc>
        <a:spcBef>
          <a:spcPts val="0"/>
        </a:spcBef>
        <a:spcAft>
          <a:spcPts val="0"/>
        </a:spcAft>
        <a:buClrTx/>
        <a:buSzTx/>
        <a:buFontTx/>
        <a:buNone/>
        <a:tabLst/>
        <a:defRPr b="0" baseline="0" cap="none" i="0" spc="-58" strike="noStrike" sz="5800" u="none">
          <a:solidFill>
            <a:srgbClr val="000000"/>
          </a:solidFill>
          <a:uFillTx/>
          <a:latin typeface="+mn-lt"/>
          <a:ea typeface="+mn-ea"/>
          <a:cs typeface="+mn-cs"/>
          <a:sym typeface="Canela Bold"/>
        </a:defRPr>
      </a:lvl9pPr>
    </p:titleStyle>
    <p:bodyStyle>
      <a:lvl1pPr marL="3937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1pPr>
      <a:lvl2pPr marL="7874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2pPr>
      <a:lvl3pPr marL="11811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3pPr>
      <a:lvl4pPr marL="15748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4pPr>
      <a:lvl5pPr marL="19685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5pPr>
      <a:lvl6pPr marL="23622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6pPr>
      <a:lvl7pPr marL="27559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7pPr>
      <a:lvl8pPr marL="31496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8pPr>
      <a:lvl9pPr marL="3543300" marR="0" indent="-393700" algn="l" defTabSz="1739900" rtl="0" latinLnBrk="0">
        <a:lnSpc>
          <a:spcPct val="90000"/>
        </a:lnSpc>
        <a:spcBef>
          <a:spcPts val="2000"/>
        </a:spcBef>
        <a:spcAft>
          <a:spcPts val="0"/>
        </a:spcAft>
        <a:buClrTx/>
        <a:buSzPct val="175000"/>
        <a:buFontTx/>
        <a:buChar char="•"/>
        <a:tabLst/>
        <a:defRPr b="0" baseline="0" cap="none" i="0" spc="0" strike="noStrike" sz="3000" u="none">
          <a:solidFill>
            <a:srgbClr val="000000"/>
          </a:solidFill>
          <a:uFillTx/>
          <a:latin typeface="Canela Text Regular"/>
          <a:ea typeface="Canela Text Regular"/>
          <a:cs typeface="Canela Text Regular"/>
          <a:sym typeface="Canela Text Regular"/>
        </a:defRPr>
      </a:lvl9pPr>
    </p:bodyStyle>
    <p:otherStyle>
      <a:lvl1pPr marL="0" marR="0" indent="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1pPr>
      <a:lvl2pPr marL="0" marR="0" indent="4572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2pPr>
      <a:lvl3pPr marL="0" marR="0" indent="9144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3pPr>
      <a:lvl4pPr marL="0" marR="0" indent="13716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4pPr>
      <a:lvl5pPr marL="0" marR="0" indent="18288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5pPr>
      <a:lvl6pPr marL="0" marR="0" indent="22860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6pPr>
      <a:lvl7pPr marL="0" marR="0" indent="27432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7pPr>
      <a:lvl8pPr marL="0" marR="0" indent="32004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8pPr>
      <a:lvl9pPr marL="0" marR="0" indent="3657600" algn="ctr" defTabSz="1739900" rtl="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Graphik"/>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tif"/></Relationships>

</file>

<file path=ppt/slides/_rels/slide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 Id="rId3" Type="http://schemas.openxmlformats.org/officeDocument/2006/relationships/image" Target="../media/image2.tif"/><Relationship Id="rId4" Type="http://schemas.openxmlformats.org/officeDocument/2006/relationships/image" Target="../media/image3.tif"/><Relationship Id="rId5" Type="http://schemas.openxmlformats.org/officeDocument/2006/relationships/image" Target="../media/image4.tif"/></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5.tif"/><Relationship Id="rId4" Type="http://schemas.openxmlformats.org/officeDocument/2006/relationships/image" Target="../media/image6.tif"/></Relationships>

</file>

<file path=ppt/slides/_rels/slide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7.tif"/></Relationships>

</file>

<file path=ppt/slides/_rels/slide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8.tif"/><Relationship Id="rId5" Type="http://schemas.openxmlformats.org/officeDocument/2006/relationships/image" Target="../media/image5.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tif"/></Relationships>

</file>

<file path=ppt/slides/_rels/slide1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1.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tif"/></Relationships>

</file>

<file path=ppt/slides/_rels/slide1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1.tif"/></Relationships>

</file>

<file path=ppt/slides/_rels/slide2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2.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2.tif"/></Relationships>

</file>

<file path=ppt/slides/_rels/slide2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1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16.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7.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8.png"/><Relationship Id="rId3" Type="http://schemas.openxmlformats.org/officeDocument/2006/relationships/image" Target="../media/image19.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0.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1.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11.tif"/><Relationship Id="rId4" Type="http://schemas.openxmlformats.org/officeDocument/2006/relationships/image" Target="../media/image13.tif"/></Relationships>

</file>

<file path=ppt/slides/_rels/slide3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22.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3.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2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25.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26.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7.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28.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29.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0.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1.png"/><Relationship Id="rId3" Type="http://schemas.openxmlformats.org/officeDocument/2006/relationships/chart" Target="../charts/chart1.xml"/></Relationships>

</file>

<file path=ppt/slides/_rels/slide4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chart" Target="../charts/chart2.xml"/></Relationships>

</file>

<file path=ppt/slides/_rels/slide4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2.png"/></Relationships>

</file>

<file path=ppt/slides/_rels/slide4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chart" Target="../charts/chart3.xml"/><Relationship Id="rId4" Type="http://schemas.openxmlformats.org/officeDocument/2006/relationships/image" Target="../media/image14.tif"/><Relationship Id="rId5" Type="http://schemas.openxmlformats.org/officeDocument/2006/relationships/image" Target="../media/image15.tif"/></Relationships>

</file>

<file path=ppt/slides/_rels/slide4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0.png"/></Relationships>

</file>

<file path=ppt/slides/_rels/slide4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49.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5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16.tif"/><Relationship Id="rId4" Type="http://schemas.openxmlformats.org/officeDocument/2006/relationships/image" Target="../media/image17.tif"/></Relationships>

</file>

<file path=ppt/slides/_rels/slide5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4.png"/></Relationships>

</file>

<file path=ppt/slides/_rels/slide5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5.png"/></Relationships>

</file>

<file path=ppt/slides/_rels/slide5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6.png"/></Relationships>

</file>

<file path=ppt/slides/_rels/slide5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7.png"/><Relationship Id="rId3" Type="http://schemas.openxmlformats.org/officeDocument/2006/relationships/image" Target="../media/image18.tif"/><Relationship Id="rId4" Type="http://schemas.openxmlformats.org/officeDocument/2006/relationships/image" Target="../media/image19.tif"/><Relationship Id="rId5" Type="http://schemas.openxmlformats.org/officeDocument/2006/relationships/image" Target="../media/image20.tif"/></Relationships>

</file>

<file path=ppt/slides/_rels/slide55.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1.tif"/></Relationships>

</file>

<file path=ppt/slides/_rels/slide5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8.png"/></Relationships>

</file>

<file path=ppt/slides/_rels/slide58.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9.png"/></Relationships>

</file>

<file path=ppt/slides/_rels/slide59.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40.png"/></Relationships>

</file>

<file path=ppt/slides/_rels/slide61.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41.png"/></Relationships>

</file>

<file path=ppt/slides/_rels/slide62.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2.tif"/></Relationships>

</file>

<file path=ppt/slides/_rels/slide6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2.png"/><Relationship Id="rId3" Type="http://schemas.openxmlformats.org/officeDocument/2006/relationships/image" Target="../media/image43.png"/></Relationships>

</file>

<file path=ppt/slides/_rels/slide65.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4.png"/></Relationships>

</file>

<file path=ppt/slides/_rels/slide6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1" name="Immagine" descr="Immagine"/>
          <p:cNvPicPr>
            <a:picLocks noChangeAspect="1"/>
          </p:cNvPicPr>
          <p:nvPr/>
        </p:nvPicPr>
        <p:blipFill>
          <a:blip r:embed="rId2">
            <a:alphaModFix amt="74727"/>
            <a:extLst/>
          </a:blip>
          <a:stretch>
            <a:fillRect/>
          </a:stretch>
        </p:blipFill>
        <p:spPr>
          <a:xfrm>
            <a:off x="0" y="-9221"/>
            <a:ext cx="13713897" cy="9843471"/>
          </a:xfrm>
          <a:prstGeom prst="rect">
            <a:avLst/>
          </a:prstGeom>
          <a:ln w="12700">
            <a:miter lim="400000"/>
          </a:ln>
        </p:spPr>
      </p:pic>
      <p:sp>
        <p:nvSpPr>
          <p:cNvPr id="152" name="Intelligenza"/>
          <p:cNvSpPr txBox="1"/>
          <p:nvPr>
            <p:ph type="ctrTitle"/>
          </p:nvPr>
        </p:nvSpPr>
        <p:spPr>
          <a:xfrm>
            <a:off x="711200" y="1849790"/>
            <a:ext cx="11582400" cy="3302001"/>
          </a:xfrm>
          <a:prstGeom prst="rect">
            <a:avLst/>
          </a:prstGeom>
        </p:spPr>
        <p:txBody>
          <a:bodyPr/>
          <a:lstStyle/>
          <a:p>
            <a:pPr/>
            <a:r>
              <a:t>Intelligenza</a:t>
            </a:r>
          </a:p>
        </p:txBody>
      </p:sp>
      <p:sp>
        <p:nvSpPr>
          <p:cNvPr id="153" name="Carlo Reverberi"/>
          <p:cNvSpPr txBox="1"/>
          <p:nvPr>
            <p:ph type="subTitle" sz="quarter" idx="1"/>
          </p:nvPr>
        </p:nvSpPr>
        <p:spPr>
          <a:xfrm>
            <a:off x="711200" y="5326137"/>
            <a:ext cx="11582400" cy="1455526"/>
          </a:xfrm>
          <a:prstGeom prst="rect">
            <a:avLst/>
          </a:prstGeom>
        </p:spPr>
        <p:txBody>
          <a:bodyPr/>
          <a:lstStyle/>
          <a:p>
            <a:pPr/>
            <a:r>
              <a:t>Carlo Reverberi</a:t>
            </a:r>
          </a:p>
        </p:txBody>
      </p:sp>
      <p:sp>
        <p:nvSpPr>
          <p:cNvPr id="154" name="Rettangolo"/>
          <p:cNvSpPr txBox="1"/>
          <p:nvPr>
            <p:ph type="body" idx="13"/>
          </p:nvPr>
        </p:nvSpPr>
        <p:spPr>
          <a:prstGeom prst="rect">
            <a:avLst/>
          </a:prstGeom>
        </p:spPr>
        <p:txBody>
          <a:bodyPr/>
          <a:lstStyle/>
          <a:p>
            <a:pPr marL="0" indent="0" algn="ctr" defTabSz="587022">
              <a:lnSpc>
                <a:spcPct val="100000"/>
              </a:lnSpc>
              <a:spcBef>
                <a:spcPts val="0"/>
              </a:spcBef>
              <a:buSzTx/>
              <a:buNone/>
              <a:defRPr spc="-19" sz="2000">
                <a:latin typeface="Graphik Medium"/>
                <a:ea typeface="Graphik Medium"/>
                <a:cs typeface="Graphik Medium"/>
                <a:sym typeface="Graphik Medium"/>
              </a:defRPr>
            </a:pP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6" name="Titolo"/>
          <p:cNvSpPr txBox="1"/>
          <p:nvPr>
            <p:ph type="title"/>
          </p:nvPr>
        </p:nvSpPr>
        <p:spPr>
          <a:prstGeom prst="rect">
            <a:avLst/>
          </a:prstGeom>
        </p:spPr>
        <p:txBody>
          <a:bodyPr/>
          <a:lstStyle/>
          <a:p>
            <a:pPr defTabSz="1652904">
              <a:defRPr spc="-55" sz="5510"/>
            </a:pPr>
          </a:p>
        </p:txBody>
      </p:sp>
      <p:sp>
        <p:nvSpPr>
          <p:cNvPr id="157"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158" name="Immagine" descr="Immagine"/>
          <p:cNvPicPr>
            <a:picLocks noChangeAspect="1"/>
          </p:cNvPicPr>
          <p:nvPr/>
        </p:nvPicPr>
        <p:blipFill>
          <a:blip r:embed="rId3">
            <a:extLst/>
          </a:blip>
          <a:stretch>
            <a:fillRect/>
          </a:stretch>
        </p:blipFill>
        <p:spPr>
          <a:xfrm>
            <a:off x="127035" y="1847965"/>
            <a:ext cx="4016811" cy="5025030"/>
          </a:xfrm>
          <a:prstGeom prst="rect">
            <a:avLst/>
          </a:prstGeom>
          <a:ln w="12700">
            <a:miter lim="400000"/>
          </a:ln>
        </p:spPr>
      </p:pic>
      <p:sp>
        <p:nvSpPr>
          <p:cNvPr id="159" name="Francis Galton (1822-1911)"/>
          <p:cNvSpPr txBox="1"/>
          <p:nvPr/>
        </p:nvSpPr>
        <p:spPr>
          <a:xfrm>
            <a:off x="646365" y="6864267"/>
            <a:ext cx="2978151" cy="48006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lvl1pPr>
          </a:lstStyle>
          <a:p>
            <a:pPr/>
            <a:r>
              <a:t>Francis Galton (1822-1911)</a:t>
            </a:r>
          </a:p>
        </p:txBody>
      </p:sp>
      <p:pic>
        <p:nvPicPr>
          <p:cNvPr id="160" name="Immagine" descr="Immagine"/>
          <p:cNvPicPr>
            <a:picLocks noChangeAspect="1"/>
          </p:cNvPicPr>
          <p:nvPr/>
        </p:nvPicPr>
        <p:blipFill>
          <a:blip r:embed="rId4">
            <a:extLst/>
          </a:blip>
          <a:stretch>
            <a:fillRect/>
          </a:stretch>
        </p:blipFill>
        <p:spPr>
          <a:xfrm>
            <a:off x="4269825" y="1815871"/>
            <a:ext cx="3959890" cy="5089218"/>
          </a:xfrm>
          <a:prstGeom prst="rect">
            <a:avLst/>
          </a:prstGeom>
          <a:ln w="12700">
            <a:miter lim="400000"/>
          </a:ln>
        </p:spPr>
      </p:pic>
      <p:sp>
        <p:nvSpPr>
          <p:cNvPr id="161" name="Alfred Binet (1822-1911)"/>
          <p:cNvSpPr txBox="1"/>
          <p:nvPr/>
        </p:nvSpPr>
        <p:spPr>
          <a:xfrm>
            <a:off x="5050794" y="6864267"/>
            <a:ext cx="2657095" cy="48006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lvl1pPr>
          </a:lstStyle>
          <a:p>
            <a:pPr/>
            <a:r>
              <a:t>Alfred Binet (1822-1911)</a:t>
            </a:r>
          </a:p>
        </p:txBody>
      </p:sp>
      <p:pic>
        <p:nvPicPr>
          <p:cNvPr id="162" name="Immagine" descr="Immagine"/>
          <p:cNvPicPr>
            <a:picLocks noChangeAspect="1"/>
          </p:cNvPicPr>
          <p:nvPr/>
        </p:nvPicPr>
        <p:blipFill>
          <a:blip r:embed="rId5">
            <a:extLst/>
          </a:blip>
          <a:stretch>
            <a:fillRect/>
          </a:stretch>
        </p:blipFill>
        <p:spPr>
          <a:xfrm>
            <a:off x="8355695" y="1836768"/>
            <a:ext cx="5047425" cy="5047425"/>
          </a:xfrm>
          <a:prstGeom prst="rect">
            <a:avLst/>
          </a:prstGeom>
          <a:ln w="12700">
            <a:miter lim="400000"/>
          </a:ln>
        </p:spPr>
      </p:pic>
      <p:sp>
        <p:nvSpPr>
          <p:cNvPr id="163" name="Charles Spearman (1863-1945)"/>
          <p:cNvSpPr txBox="1"/>
          <p:nvPr/>
        </p:nvSpPr>
        <p:spPr>
          <a:xfrm>
            <a:off x="9118298" y="6864267"/>
            <a:ext cx="3522219" cy="48006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lvl1pPr>
          </a:lstStyle>
          <a:p>
            <a:pPr/>
            <a:r>
              <a:t>Charles Spearman (1863-1945)</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oria dell’intelligenza a due fattori"/>
          <p:cNvSpPr txBox="1"/>
          <p:nvPr>
            <p:ph type="title"/>
          </p:nvPr>
        </p:nvSpPr>
        <p:spPr>
          <a:prstGeom prst="rect">
            <a:avLst/>
          </a:prstGeom>
        </p:spPr>
        <p:txBody>
          <a:bodyPr/>
          <a:lstStyle>
            <a:lvl1pPr defTabSz="1652904">
              <a:defRPr spc="-55" sz="5510"/>
            </a:lvl1pPr>
          </a:lstStyle>
          <a:p>
            <a:pPr/>
            <a:r>
              <a:t>Teoria dell’intelligenza a due fattori</a:t>
            </a:r>
          </a:p>
        </p:txBody>
      </p:sp>
      <p:sp>
        <p:nvSpPr>
          <p:cNvPr id="168"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169" name="Immagine" descr="Immagine"/>
          <p:cNvPicPr>
            <a:picLocks noChangeAspect="1"/>
          </p:cNvPicPr>
          <p:nvPr/>
        </p:nvPicPr>
        <p:blipFill>
          <a:blip r:embed="rId3">
            <a:extLst/>
          </a:blip>
          <a:stretch>
            <a:fillRect/>
          </a:stretch>
        </p:blipFill>
        <p:spPr>
          <a:xfrm>
            <a:off x="424249" y="2463571"/>
            <a:ext cx="8389921" cy="6122375"/>
          </a:xfrm>
          <a:prstGeom prst="rect">
            <a:avLst/>
          </a:prstGeom>
          <a:ln w="12700">
            <a:miter lim="400000"/>
          </a:ln>
        </p:spPr>
      </p:pic>
      <p:sp>
        <p:nvSpPr>
          <p:cNvPr id="170" name="Spearman 1904, 1927"/>
          <p:cNvSpPr txBox="1"/>
          <p:nvPr/>
        </p:nvSpPr>
        <p:spPr>
          <a:xfrm>
            <a:off x="8857242" y="4652296"/>
            <a:ext cx="3845459" cy="70713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200"/>
            </a:lvl1pPr>
          </a:lstStyle>
          <a:p>
            <a:pPr/>
            <a:r>
              <a:t>Spearman 1904, 1927</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4" name="Army alpha/beta"/>
          <p:cNvSpPr txBox="1"/>
          <p:nvPr>
            <p:ph type="title"/>
          </p:nvPr>
        </p:nvSpPr>
        <p:spPr>
          <a:prstGeom prst="rect">
            <a:avLst/>
          </a:prstGeom>
        </p:spPr>
        <p:txBody>
          <a:bodyPr/>
          <a:lstStyle>
            <a:lvl1pPr defTabSz="1652904">
              <a:defRPr spc="-55" sz="5510"/>
            </a:lvl1pPr>
          </a:lstStyle>
          <a:p>
            <a:pPr/>
            <a:r>
              <a:t>Army alpha/beta</a:t>
            </a:r>
          </a:p>
        </p:txBody>
      </p:sp>
      <p:sp>
        <p:nvSpPr>
          <p:cNvPr id="175"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176" name="Immagine" descr="Immagine"/>
          <p:cNvPicPr>
            <a:picLocks noChangeAspect="1"/>
          </p:cNvPicPr>
          <p:nvPr/>
        </p:nvPicPr>
        <p:blipFill>
          <a:blip r:embed="rId3">
            <a:extLst/>
          </a:blip>
          <a:stretch>
            <a:fillRect/>
          </a:stretch>
        </p:blipFill>
        <p:spPr>
          <a:xfrm>
            <a:off x="387193" y="2508218"/>
            <a:ext cx="8644488" cy="5845160"/>
          </a:xfrm>
          <a:prstGeom prst="rect">
            <a:avLst/>
          </a:prstGeom>
          <a:ln w="12700">
            <a:miter lim="400000"/>
          </a:ln>
        </p:spPr>
      </p:pic>
      <p:pic>
        <p:nvPicPr>
          <p:cNvPr id="177" name="Immagine" descr="Immagine"/>
          <p:cNvPicPr>
            <a:picLocks noChangeAspect="1"/>
          </p:cNvPicPr>
          <p:nvPr/>
        </p:nvPicPr>
        <p:blipFill>
          <a:blip r:embed="rId4">
            <a:extLst/>
          </a:blip>
          <a:stretch>
            <a:fillRect/>
          </a:stretch>
        </p:blipFill>
        <p:spPr>
          <a:xfrm>
            <a:off x="9451861" y="2507541"/>
            <a:ext cx="2792426" cy="3692395"/>
          </a:xfrm>
          <a:prstGeom prst="rect">
            <a:avLst/>
          </a:prstGeom>
          <a:ln w="12700">
            <a:miter lim="400000"/>
          </a:ln>
        </p:spPr>
      </p:pic>
      <p:sp>
        <p:nvSpPr>
          <p:cNvPr id="178" name="Robert Yerkes (1876-1956)"/>
          <p:cNvSpPr txBox="1"/>
          <p:nvPr/>
        </p:nvSpPr>
        <p:spPr>
          <a:xfrm>
            <a:off x="9345917" y="6277334"/>
            <a:ext cx="3004313" cy="48006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lvl1pPr>
          </a:lstStyle>
          <a:p>
            <a:pPr/>
            <a:r>
              <a:t>Robert Yerkes (1876-1956)</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2" name="Corpo"/>
          <p:cNvSpPr txBox="1"/>
          <p:nvPr>
            <p:ph type="body" idx="1"/>
          </p:nvPr>
        </p:nvSpPr>
        <p:spPr>
          <a:prstGeom prst="rect">
            <a:avLst/>
          </a:prstGeom>
        </p:spPr>
        <p:txBody>
          <a:bodyPr/>
          <a:lstStyle/>
          <a:p>
            <a:pPr/>
          </a:p>
        </p:txBody>
      </p:sp>
      <p:sp>
        <p:nvSpPr>
          <p:cNvPr id="183" name="Wechsler Adult Intelligence Scale"/>
          <p:cNvSpPr txBox="1"/>
          <p:nvPr>
            <p:ph type="title"/>
          </p:nvPr>
        </p:nvSpPr>
        <p:spPr>
          <a:prstGeom prst="rect">
            <a:avLst/>
          </a:prstGeom>
        </p:spPr>
        <p:txBody>
          <a:bodyPr/>
          <a:lstStyle>
            <a:lvl1pPr defTabSz="1652904">
              <a:defRPr spc="-55" sz="5510"/>
            </a:lvl1pPr>
          </a:lstStyle>
          <a:p>
            <a:pPr/>
            <a:r>
              <a:t>Wechsler Adult Intelligence Scale</a:t>
            </a:r>
          </a:p>
        </p:txBody>
      </p:sp>
      <p:sp>
        <p:nvSpPr>
          <p:cNvPr id="184"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185" name="Immagine" descr="Immagine"/>
          <p:cNvPicPr>
            <a:picLocks noChangeAspect="1"/>
          </p:cNvPicPr>
          <p:nvPr/>
        </p:nvPicPr>
        <p:blipFill>
          <a:blip r:embed="rId2">
            <a:extLst/>
          </a:blip>
          <a:stretch>
            <a:fillRect/>
          </a:stretch>
        </p:blipFill>
        <p:spPr>
          <a:xfrm>
            <a:off x="1239330" y="2039346"/>
            <a:ext cx="9804731" cy="6282347"/>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Intelligenza"/>
          <p:cNvSpPr txBox="1"/>
          <p:nvPr>
            <p:ph type="title"/>
          </p:nvPr>
        </p:nvSpPr>
        <p:spPr>
          <a:prstGeom prst="rect">
            <a:avLst/>
          </a:prstGeom>
        </p:spPr>
        <p:txBody>
          <a:bodyPr/>
          <a:lstStyle>
            <a:lvl1pPr defTabSz="1652904">
              <a:defRPr spc="-55" sz="5510"/>
            </a:lvl1pPr>
          </a:lstStyle>
          <a:p>
            <a:pPr/>
            <a:r>
              <a:t>Intelligenza</a:t>
            </a:r>
          </a:p>
        </p:txBody>
      </p:sp>
      <p:sp>
        <p:nvSpPr>
          <p:cNvPr id="188" name="Il lato oscuro"/>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Il lato oscuro</a:t>
            </a:r>
          </a:p>
        </p:txBody>
      </p:sp>
      <p:pic>
        <p:nvPicPr>
          <p:cNvPr id="189" name="Immagine" descr="Immagine"/>
          <p:cNvPicPr>
            <a:picLocks noChangeAspect="1"/>
          </p:cNvPicPr>
          <p:nvPr/>
        </p:nvPicPr>
        <p:blipFill>
          <a:blip r:embed="rId3">
            <a:extLst/>
          </a:blip>
          <a:stretch>
            <a:fillRect/>
          </a:stretch>
        </p:blipFill>
        <p:spPr>
          <a:xfrm>
            <a:off x="2514530" y="2530588"/>
            <a:ext cx="7975740" cy="6125369"/>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Che cos’è l’intelligenza"/>
          <p:cNvSpPr txBox="1"/>
          <p:nvPr>
            <p:ph type="title"/>
          </p:nvPr>
        </p:nvSpPr>
        <p:spPr>
          <a:prstGeom prst="rect">
            <a:avLst/>
          </a:prstGeom>
        </p:spPr>
        <p:txBody>
          <a:bodyPr/>
          <a:lstStyle>
            <a:lvl1pPr defTabSz="1652904">
              <a:defRPr spc="-55" sz="5510"/>
            </a:lvl1pPr>
          </a:lstStyle>
          <a:p>
            <a:pPr/>
            <a:r>
              <a:t>Che cos’è l’intelligenza</a:t>
            </a:r>
          </a:p>
        </p:txBody>
      </p:sp>
      <p:sp>
        <p:nvSpPr>
          <p:cNvPr id="194"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195" name="Immagine" descr="Immagine"/>
          <p:cNvPicPr>
            <a:picLocks noChangeAspect="1"/>
          </p:cNvPicPr>
          <p:nvPr/>
        </p:nvPicPr>
        <p:blipFill>
          <a:blip r:embed="rId2">
            <a:extLst/>
          </a:blip>
          <a:stretch>
            <a:fillRect/>
          </a:stretch>
        </p:blipFill>
        <p:spPr>
          <a:xfrm>
            <a:off x="742950" y="2052574"/>
            <a:ext cx="11518900" cy="7086601"/>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L’intelligenza è un’abilità mentale molto generale che, fra le altre cose, include l’abilità di ragionare, pianificare, risolvere problemi, pensare in modo astratto, comprendere idee complesse, apprendere rapidamente e imparare dall’esperienza. Non riguarda soltanto l’apprendimento libresco, il successo scolastico o l’abilità nell’affrontare dei test. Al contrario, riguarda una più ampia e profonda capacità di comprendere il mondo che ci circonda, di darne un senso, di capire cosa fare (Gottfredson, 1997)."/>
          <p:cNvSpPr txBox="1"/>
          <p:nvPr>
            <p:ph type="body" idx="1"/>
          </p:nvPr>
        </p:nvSpPr>
        <p:spPr>
          <a:xfrm>
            <a:off x="711200" y="2536254"/>
            <a:ext cx="11582400" cy="6045201"/>
          </a:xfrm>
          <a:prstGeom prst="rect">
            <a:avLst/>
          </a:prstGeom>
        </p:spPr>
        <p:txBody>
          <a:bodyPr/>
          <a:lstStyle/>
          <a:p>
            <a:pPr marL="0" indent="0" algn="just">
              <a:buSzTx/>
              <a:buNone/>
              <a:defRPr i="1" sz="3500"/>
            </a:pPr>
            <a:r>
              <a:t>L’intelligenza è un’abilità mentale molto </a:t>
            </a:r>
            <a:r>
              <a:rPr>
                <a:latin typeface="Canela Text Bold"/>
                <a:ea typeface="Canela Text Bold"/>
                <a:cs typeface="Canela Text Bold"/>
                <a:sym typeface="Canela Text Bold"/>
              </a:rPr>
              <a:t>generale</a:t>
            </a:r>
            <a:r>
              <a:t> che, fra le altre cose, include l’abilità di ragionare, pianificare, </a:t>
            </a:r>
            <a:r>
              <a:rPr>
                <a:latin typeface="Canela Text Bold"/>
                <a:ea typeface="Canela Text Bold"/>
                <a:cs typeface="Canela Text Bold"/>
                <a:sym typeface="Canela Text Bold"/>
              </a:rPr>
              <a:t>risolvere problemi</a:t>
            </a:r>
            <a:r>
              <a:t>, pensare in modo astratto, comprendere </a:t>
            </a:r>
            <a:r>
              <a:rPr>
                <a:latin typeface="Canela Text Bold"/>
                <a:ea typeface="Canela Text Bold"/>
                <a:cs typeface="Canela Text Bold"/>
                <a:sym typeface="Canela Text Bold"/>
              </a:rPr>
              <a:t>idee</a:t>
            </a:r>
            <a:r>
              <a:t> </a:t>
            </a:r>
            <a:r>
              <a:rPr>
                <a:latin typeface="Canela Text Bold"/>
                <a:ea typeface="Canela Text Bold"/>
                <a:cs typeface="Canela Text Bold"/>
                <a:sym typeface="Canela Text Bold"/>
              </a:rPr>
              <a:t>complesse</a:t>
            </a:r>
            <a:r>
              <a:t>, </a:t>
            </a:r>
            <a:r>
              <a:rPr>
                <a:latin typeface="Canela Text Bold"/>
                <a:ea typeface="Canela Text Bold"/>
                <a:cs typeface="Canela Text Bold"/>
                <a:sym typeface="Canela Text Bold"/>
              </a:rPr>
              <a:t>apprendere</a:t>
            </a:r>
            <a:r>
              <a:t> rapidamente e imparare dall’esperienza. Non riguarda soltanto l’apprendimento libresco, il successo scolastico o l’abilità nell’affrontare dei </a:t>
            </a:r>
            <a:r>
              <a:rPr>
                <a:latin typeface="Canela Text Bold"/>
                <a:ea typeface="Canela Text Bold"/>
                <a:cs typeface="Canela Text Bold"/>
                <a:sym typeface="Canela Text Bold"/>
              </a:rPr>
              <a:t>test</a:t>
            </a:r>
            <a:r>
              <a:t>. Al contrario, riguarda una più ampia e profonda capacità di comprendere il mondo che ci circonda, di darne un senso, di capire cosa fare (Gottfredson, 1997). </a:t>
            </a:r>
          </a:p>
        </p:txBody>
      </p:sp>
      <p:sp>
        <p:nvSpPr>
          <p:cNvPr id="198" name="Una definizione di Intelligenza"/>
          <p:cNvSpPr txBox="1"/>
          <p:nvPr>
            <p:ph type="title"/>
          </p:nvPr>
        </p:nvSpPr>
        <p:spPr>
          <a:prstGeom prst="rect">
            <a:avLst/>
          </a:prstGeom>
        </p:spPr>
        <p:txBody>
          <a:bodyPr/>
          <a:lstStyle>
            <a:lvl1pPr defTabSz="1652904">
              <a:defRPr spc="-55" sz="5510"/>
            </a:lvl1pPr>
          </a:lstStyle>
          <a:p>
            <a:pPr/>
            <a:r>
              <a:t>Una definizione di Intelligenza</a:t>
            </a:r>
          </a:p>
        </p:txBody>
      </p:sp>
      <p:sp>
        <p:nvSpPr>
          <p:cNvPr id="199"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Esiste una singola facoltà mentale che possiamo chiamare intelligenza?…"/>
          <p:cNvSpPr txBox="1"/>
          <p:nvPr>
            <p:ph type="body" idx="1"/>
          </p:nvPr>
        </p:nvSpPr>
        <p:spPr>
          <a:xfrm>
            <a:off x="711200" y="2388752"/>
            <a:ext cx="11582400" cy="6045201"/>
          </a:xfrm>
          <a:prstGeom prst="rect">
            <a:avLst/>
          </a:prstGeom>
        </p:spPr>
        <p:txBody>
          <a:bodyPr/>
          <a:lstStyle/>
          <a:p>
            <a:pPr marL="389763" indent="-389763" algn="just" defTabSz="1722501">
              <a:spcBef>
                <a:spcPts val="1900"/>
              </a:spcBef>
              <a:defRPr sz="2970"/>
            </a:pPr>
            <a:r>
              <a:t>Esiste una singola facoltà mentale che possiamo chiamare intelligenza? </a:t>
            </a:r>
          </a:p>
          <a:p>
            <a:pPr marL="389763" indent="-389763" algn="just" defTabSz="1722501">
              <a:spcBef>
                <a:spcPts val="1900"/>
              </a:spcBef>
              <a:defRPr sz="2970"/>
            </a:pPr>
            <a:r>
              <a:t>Come misurarla? </a:t>
            </a:r>
          </a:p>
          <a:p>
            <a:pPr marL="389763" indent="-389763" algn="just" defTabSz="1722501">
              <a:spcBef>
                <a:spcPts val="1900"/>
              </a:spcBef>
              <a:defRPr sz="2970"/>
            </a:pPr>
            <a:r>
              <a:t>Quali sono le sue basi neurali? </a:t>
            </a:r>
          </a:p>
          <a:p>
            <a:pPr marL="389763" indent="-389763" algn="just" defTabSz="1722501">
              <a:spcBef>
                <a:spcPts val="1900"/>
              </a:spcBef>
              <a:defRPr sz="2970"/>
            </a:pPr>
            <a:r>
              <a:t>È associata a o predice conseguenze rilevanti nella vita delle persone, come successo scolastico, lavorativo o salute? </a:t>
            </a:r>
          </a:p>
          <a:p>
            <a:pPr marL="389763" indent="-389763" algn="just" defTabSz="1722501">
              <a:spcBef>
                <a:spcPts val="1900"/>
              </a:spcBef>
              <a:defRPr sz="2970"/>
            </a:pPr>
            <a:r>
              <a:t>L’intelligenza può essere influenzata dalle esperienze o dai geni di un individuo? </a:t>
            </a:r>
          </a:p>
          <a:p>
            <a:pPr marL="389763" indent="-389763" algn="just" defTabSz="1722501">
              <a:spcBef>
                <a:spcPts val="1900"/>
              </a:spcBef>
              <a:defRPr sz="2970"/>
            </a:pPr>
            <a:r>
              <a:t>Presenta differenze sistematiche fra gruppi biologici o sociali? </a:t>
            </a:r>
          </a:p>
        </p:txBody>
      </p:sp>
      <p:sp>
        <p:nvSpPr>
          <p:cNvPr id="202" name="Temi"/>
          <p:cNvSpPr txBox="1"/>
          <p:nvPr>
            <p:ph type="title"/>
          </p:nvPr>
        </p:nvSpPr>
        <p:spPr>
          <a:prstGeom prst="rect">
            <a:avLst/>
          </a:prstGeom>
        </p:spPr>
        <p:txBody>
          <a:bodyPr/>
          <a:lstStyle>
            <a:lvl1pPr defTabSz="1652904">
              <a:defRPr spc="-55" sz="5510"/>
            </a:lvl1pPr>
          </a:lstStyle>
          <a:p>
            <a:pPr/>
            <a:r>
              <a:t>Temi</a:t>
            </a:r>
          </a:p>
        </p:txBody>
      </p:sp>
      <p:sp>
        <p:nvSpPr>
          <p:cNvPr id="203"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5" name="Positive manifold"/>
          <p:cNvSpPr txBox="1"/>
          <p:nvPr>
            <p:ph type="title"/>
          </p:nvPr>
        </p:nvSpPr>
        <p:spPr>
          <a:prstGeom prst="rect">
            <a:avLst/>
          </a:prstGeom>
        </p:spPr>
        <p:txBody>
          <a:bodyPr/>
          <a:lstStyle>
            <a:lvl1pPr defTabSz="1652904">
              <a:defRPr spc="-55" sz="5510"/>
            </a:lvl1pPr>
          </a:lstStyle>
          <a:p>
            <a:pPr/>
            <a:r>
              <a:t>Positive manifold</a:t>
            </a:r>
          </a:p>
        </p:txBody>
      </p:sp>
      <p:sp>
        <p:nvSpPr>
          <p:cNvPr id="206"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07" name="Immagine" descr="Immagine"/>
          <p:cNvPicPr>
            <a:picLocks noChangeAspect="1"/>
          </p:cNvPicPr>
          <p:nvPr/>
        </p:nvPicPr>
        <p:blipFill>
          <a:blip r:embed="rId3">
            <a:extLst/>
          </a:blip>
          <a:stretch>
            <a:fillRect/>
          </a:stretch>
        </p:blipFill>
        <p:spPr>
          <a:xfrm>
            <a:off x="1203607" y="2209415"/>
            <a:ext cx="4155810" cy="3434052"/>
          </a:xfrm>
          <a:prstGeom prst="rect">
            <a:avLst/>
          </a:prstGeom>
          <a:ln w="12700">
            <a:miter lim="400000"/>
          </a:ln>
        </p:spPr>
      </p:pic>
      <p:pic>
        <p:nvPicPr>
          <p:cNvPr id="208" name="Immagine" descr="Immagine"/>
          <p:cNvPicPr>
            <a:picLocks noChangeAspect="1"/>
          </p:cNvPicPr>
          <p:nvPr/>
        </p:nvPicPr>
        <p:blipFill>
          <a:blip r:embed="rId4">
            <a:extLst/>
          </a:blip>
          <a:srcRect l="0" t="3504" r="67583" b="42495"/>
          <a:stretch>
            <a:fillRect/>
          </a:stretch>
        </p:blipFill>
        <p:spPr>
          <a:xfrm>
            <a:off x="8437377" y="2411103"/>
            <a:ext cx="2383272" cy="6323814"/>
          </a:xfrm>
          <a:prstGeom prst="rect">
            <a:avLst/>
          </a:prstGeom>
          <a:ln w="12700">
            <a:miter lim="400000"/>
          </a:ln>
        </p:spPr>
      </p:pic>
      <p:pic>
        <p:nvPicPr>
          <p:cNvPr id="209" name="Immagine" descr="Immagine"/>
          <p:cNvPicPr>
            <a:picLocks noChangeAspect="1"/>
          </p:cNvPicPr>
          <p:nvPr/>
        </p:nvPicPr>
        <p:blipFill>
          <a:blip r:embed="rId5">
            <a:extLst/>
          </a:blip>
          <a:stretch>
            <a:fillRect/>
          </a:stretch>
        </p:blipFill>
        <p:spPr>
          <a:xfrm>
            <a:off x="560338" y="6010129"/>
            <a:ext cx="6225107" cy="3085951"/>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3" name="Corpo"/>
          <p:cNvSpPr txBox="1"/>
          <p:nvPr>
            <p:ph type="body" idx="1"/>
          </p:nvPr>
        </p:nvSpPr>
        <p:spPr>
          <a:prstGeom prst="rect">
            <a:avLst/>
          </a:prstGeom>
        </p:spPr>
        <p:txBody>
          <a:bodyPr/>
          <a:lstStyle/>
          <a:p>
            <a:pPr/>
          </a:p>
        </p:txBody>
      </p:sp>
      <p:sp>
        <p:nvSpPr>
          <p:cNvPr id="214" name="Correlazione"/>
          <p:cNvSpPr txBox="1"/>
          <p:nvPr>
            <p:ph type="title"/>
          </p:nvPr>
        </p:nvSpPr>
        <p:spPr>
          <a:prstGeom prst="rect">
            <a:avLst/>
          </a:prstGeom>
        </p:spPr>
        <p:txBody>
          <a:bodyPr/>
          <a:lstStyle>
            <a:lvl1pPr defTabSz="1652904">
              <a:defRPr spc="-55" sz="5510"/>
            </a:lvl1pPr>
          </a:lstStyle>
          <a:p>
            <a:pPr/>
            <a:r>
              <a:t>Correlazione</a:t>
            </a:r>
          </a:p>
        </p:txBody>
      </p:sp>
      <p:sp>
        <p:nvSpPr>
          <p:cNvPr id="215" name="r  Pearson"/>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r>
              <a:rPr b="1" i="1">
                <a:latin typeface="Graphik"/>
                <a:ea typeface="Graphik"/>
                <a:cs typeface="Graphik"/>
                <a:sym typeface="Graphik"/>
              </a:rPr>
              <a:t>r</a:t>
            </a:r>
            <a:r>
              <a:t>  Pearson</a:t>
            </a:r>
          </a:p>
        </p:txBody>
      </p:sp>
      <p:pic>
        <p:nvPicPr>
          <p:cNvPr id="216" name="Immagine" descr="Immagine"/>
          <p:cNvPicPr>
            <a:picLocks noChangeAspect="1"/>
          </p:cNvPicPr>
          <p:nvPr/>
        </p:nvPicPr>
        <p:blipFill>
          <a:blip r:embed="rId2">
            <a:extLst/>
          </a:blip>
          <a:stretch>
            <a:fillRect/>
          </a:stretch>
        </p:blipFill>
        <p:spPr>
          <a:xfrm>
            <a:off x="-1" y="2827645"/>
            <a:ext cx="13004801" cy="5937957"/>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8" name="Correlazione"/>
          <p:cNvSpPr txBox="1"/>
          <p:nvPr>
            <p:ph type="title"/>
          </p:nvPr>
        </p:nvSpPr>
        <p:spPr>
          <a:prstGeom prst="rect">
            <a:avLst/>
          </a:prstGeom>
        </p:spPr>
        <p:txBody>
          <a:bodyPr/>
          <a:lstStyle>
            <a:lvl1pPr defTabSz="1652904">
              <a:defRPr spc="-55" sz="5510"/>
            </a:lvl1pPr>
          </a:lstStyle>
          <a:p>
            <a:pPr/>
            <a:r>
              <a:t>Correlazione</a:t>
            </a:r>
          </a:p>
        </p:txBody>
      </p:sp>
      <p:sp>
        <p:nvSpPr>
          <p:cNvPr id="219" name="Coseno"/>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Coseno</a:t>
            </a:r>
          </a:p>
        </p:txBody>
      </p:sp>
      <p:pic>
        <p:nvPicPr>
          <p:cNvPr id="220" name="Immagine" descr="Immagine"/>
          <p:cNvPicPr>
            <a:picLocks noChangeAspect="1"/>
          </p:cNvPicPr>
          <p:nvPr/>
        </p:nvPicPr>
        <p:blipFill>
          <a:blip r:embed="rId2">
            <a:extLst/>
          </a:blip>
          <a:stretch>
            <a:fillRect/>
          </a:stretch>
        </p:blipFill>
        <p:spPr>
          <a:xfrm>
            <a:off x="-1" y="3200851"/>
            <a:ext cx="13004801" cy="3916220"/>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2" name="Corpo"/>
          <p:cNvSpPr txBox="1"/>
          <p:nvPr>
            <p:ph type="body" idx="1"/>
          </p:nvPr>
        </p:nvSpPr>
        <p:spPr>
          <a:prstGeom prst="rect">
            <a:avLst/>
          </a:prstGeom>
        </p:spPr>
        <p:txBody>
          <a:bodyPr/>
          <a:lstStyle/>
          <a:p>
            <a:pPr/>
          </a:p>
        </p:txBody>
      </p:sp>
      <p:sp>
        <p:nvSpPr>
          <p:cNvPr id="223" name="Analisi fattoriale"/>
          <p:cNvSpPr txBox="1"/>
          <p:nvPr>
            <p:ph type="title"/>
          </p:nvPr>
        </p:nvSpPr>
        <p:spPr>
          <a:prstGeom prst="rect">
            <a:avLst/>
          </a:prstGeom>
        </p:spPr>
        <p:txBody>
          <a:bodyPr/>
          <a:lstStyle>
            <a:lvl1pPr defTabSz="1652904">
              <a:defRPr spc="-55" sz="5510"/>
            </a:lvl1pPr>
          </a:lstStyle>
          <a:p>
            <a:pPr/>
            <a:r>
              <a:t>Analisi fattoriale</a:t>
            </a:r>
          </a:p>
        </p:txBody>
      </p:sp>
      <p:sp>
        <p:nvSpPr>
          <p:cNvPr id="224"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25" name="Immagine" descr="Immagine"/>
          <p:cNvPicPr>
            <a:picLocks noChangeAspect="1"/>
          </p:cNvPicPr>
          <p:nvPr/>
        </p:nvPicPr>
        <p:blipFill>
          <a:blip r:embed="rId3">
            <a:extLst/>
          </a:blip>
          <a:srcRect l="0" t="0" r="0" b="2046"/>
          <a:stretch>
            <a:fillRect/>
          </a:stretch>
        </p:blipFill>
        <p:spPr>
          <a:xfrm>
            <a:off x="1033061" y="3100494"/>
            <a:ext cx="10179143" cy="4390983"/>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9" name="Positive manifold"/>
          <p:cNvSpPr txBox="1"/>
          <p:nvPr>
            <p:ph type="title"/>
          </p:nvPr>
        </p:nvSpPr>
        <p:spPr>
          <a:prstGeom prst="rect">
            <a:avLst/>
          </a:prstGeom>
        </p:spPr>
        <p:txBody>
          <a:bodyPr/>
          <a:lstStyle>
            <a:lvl1pPr defTabSz="1652904">
              <a:defRPr spc="-55" sz="5510"/>
            </a:lvl1pPr>
          </a:lstStyle>
          <a:p>
            <a:pPr/>
            <a:r>
              <a:t>Positive manifold</a:t>
            </a:r>
          </a:p>
        </p:txBody>
      </p:sp>
      <p:sp>
        <p:nvSpPr>
          <p:cNvPr id="230"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31" name="Immagine" descr="Immagine"/>
          <p:cNvPicPr>
            <a:picLocks noChangeAspect="1"/>
          </p:cNvPicPr>
          <p:nvPr/>
        </p:nvPicPr>
        <p:blipFill>
          <a:blip r:embed="rId3">
            <a:extLst/>
          </a:blip>
          <a:stretch>
            <a:fillRect/>
          </a:stretch>
        </p:blipFill>
        <p:spPr>
          <a:xfrm>
            <a:off x="395979" y="3459664"/>
            <a:ext cx="12212842" cy="2834272"/>
          </a:xfrm>
          <a:prstGeom prst="rect">
            <a:avLst/>
          </a:prstGeom>
          <a:ln w="12700">
            <a:miter lim="400000"/>
          </a:ln>
        </p:spPr>
      </p:pic>
      <p:sp>
        <p:nvSpPr>
          <p:cNvPr id="232" name="Spearman vs. Thurstone"/>
          <p:cNvSpPr txBox="1"/>
          <p:nvPr/>
        </p:nvSpPr>
        <p:spPr>
          <a:xfrm>
            <a:off x="5098903" y="7208655"/>
            <a:ext cx="4611930" cy="70713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200"/>
            </a:lvl1pPr>
          </a:lstStyle>
          <a:p>
            <a:pPr/>
            <a:r>
              <a:t>Spearman vs. Thurstone</a:t>
            </a:r>
          </a:p>
        </p:txBody>
      </p:sp>
      <p:sp>
        <p:nvSpPr>
          <p:cNvPr id="233" name="Rettangolo"/>
          <p:cNvSpPr/>
          <p:nvPr/>
        </p:nvSpPr>
        <p:spPr>
          <a:xfrm>
            <a:off x="3892120" y="3119228"/>
            <a:ext cx="8919695" cy="3333773"/>
          </a:xfrm>
          <a:prstGeom prst="rect">
            <a:avLst/>
          </a:prstGeom>
          <a:solidFill>
            <a:srgbClr val="FFFFFF"/>
          </a:solidFill>
          <a:ln w="12700">
            <a:miter lim="400000"/>
          </a:ln>
        </p:spPr>
        <p:txBody>
          <a:bodyPr lIns="50800" tIns="50800" rIns="50800" bIns="50800" anchor="ctr"/>
          <a:lstStyle/>
          <a:p>
            <a:pPr defTabSz="1130300">
              <a:lnSpc>
                <a:spcPct val="100000"/>
              </a:lnSpc>
              <a:defRPr sz="3200">
                <a:solidFill>
                  <a:srgbClr val="FFFFFF"/>
                </a:solidFill>
                <a:latin typeface="Graphik"/>
                <a:ea typeface="Graphik"/>
                <a:cs typeface="Graphik"/>
                <a:sym typeface="Graphik"/>
              </a:defRPr>
            </a:pPr>
          </a:p>
        </p:txBody>
      </p:sp>
      <p:sp>
        <p:nvSpPr>
          <p:cNvPr id="234" name="Rettangolo"/>
          <p:cNvSpPr/>
          <p:nvPr/>
        </p:nvSpPr>
        <p:spPr>
          <a:xfrm>
            <a:off x="7369864" y="3119228"/>
            <a:ext cx="5441951" cy="3333773"/>
          </a:xfrm>
          <a:prstGeom prst="rect">
            <a:avLst/>
          </a:prstGeom>
          <a:solidFill>
            <a:srgbClr val="FFFFFF"/>
          </a:solidFill>
          <a:ln w="12700">
            <a:miter lim="400000"/>
          </a:ln>
        </p:spPr>
        <p:txBody>
          <a:bodyPr lIns="50800" tIns="50800" rIns="50800" bIns="50800" anchor="ctr"/>
          <a:lstStyle/>
          <a:p>
            <a:pPr defTabSz="1130300">
              <a:lnSpc>
                <a:spcPct val="100000"/>
              </a:lnSpc>
              <a:defRPr sz="3200">
                <a:solidFill>
                  <a:srgbClr val="FFFFFF"/>
                </a:solidFill>
                <a:latin typeface="Graphik"/>
                <a:ea typeface="Graphik"/>
                <a:cs typeface="Graphik"/>
                <a:sym typeface="Graphik"/>
              </a:defRPr>
            </a:pPr>
          </a:p>
        </p:txBody>
      </p:sp>
      <p:pic>
        <p:nvPicPr>
          <p:cNvPr id="235" name="Immagine" descr="Immagine"/>
          <p:cNvPicPr>
            <a:picLocks noChangeAspect="1"/>
          </p:cNvPicPr>
          <p:nvPr/>
        </p:nvPicPr>
        <p:blipFill>
          <a:blip r:embed="rId4">
            <a:extLst/>
          </a:blip>
          <a:stretch>
            <a:fillRect/>
          </a:stretch>
        </p:blipFill>
        <p:spPr>
          <a:xfrm>
            <a:off x="268053" y="6555857"/>
            <a:ext cx="3884002" cy="2834272"/>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xit" nodeType="clickEffect" presetSubtype="0" presetID="1" grpId="1" fill="hold">
                                  <p:stCondLst>
                                    <p:cond delay="0"/>
                                  </p:stCondLst>
                                  <p:iterate type="el" backwards="0">
                                    <p:tmAbs val="0"/>
                                  </p:iterate>
                                  <p:childTnLst>
                                    <p:set>
                                      <p:cBhvr>
                                        <p:cTn id="6" fill="hold">
                                          <p:stCondLst>
                                            <p:cond delay="0"/>
                                          </p:stCondLst>
                                        </p:cTn>
                                        <p:tgtEl>
                                          <p:spTgt spid="233"/>
                                        </p:tgtEl>
                                        <p:attrNameLst>
                                          <p:attrName>style.visibility</p:attrName>
                                        </p:attrNameLst>
                                      </p:cBhvr>
                                      <p:to>
                                        <p:strVal val="hidden"/>
                                      </p:to>
                                    </p:set>
                                  </p:childTnLst>
                                </p:cTn>
                              </p:par>
                            </p:childTnLst>
                          </p:cTn>
                        </p:par>
                        <p:par>
                          <p:cTn id="7" fill="hold">
                            <p:stCondLst>
                              <p:cond delay="0"/>
                            </p:stCondLst>
                            <p:childTnLst>
                              <p:par>
                                <p:cTn id="8" presetClass="entr" nodeType="afterEffect" presetSubtype="0" presetID="1" grpId="2" fill="hold">
                                  <p:stCondLst>
                                    <p:cond delay="0"/>
                                  </p:stCondLst>
                                  <p:iterate type="el" backwards="0">
                                    <p:tmAbs val="0"/>
                                  </p:iterate>
                                  <p:childTnLst>
                                    <p:set>
                                      <p:cBhvr>
                                        <p:cTn id="9" fill="hold"/>
                                        <p:tgtEl>
                                          <p:spTgt spid="23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Class="exit" nodeType="clickEffect" presetSubtype="0" presetID="1" grpId="3" fill="hold">
                                  <p:stCondLst>
                                    <p:cond delay="0"/>
                                  </p:stCondLst>
                                  <p:iterate type="el" backwards="0">
                                    <p:tmAbs val="0"/>
                                  </p:iterate>
                                  <p:childTnLst>
                                    <p:set>
                                      <p:cBhvr>
                                        <p:cTn id="13" fill="hold">
                                          <p:stCondLst>
                                            <p:cond delay="0"/>
                                          </p:stCondLst>
                                        </p:cTn>
                                        <p:tgtEl>
                                          <p:spTgt spid="234"/>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34" grpId="3"/>
      <p:bldP build="whole" bldLvl="1" animBg="1" rev="0" advAuto="0" spid="233" grpId="1"/>
      <p:bldP build="whole" bldLvl="1" animBg="1" rev="0" advAuto="0" spid="232" grpId="2"/>
    </p:bldLst>
  </p:timing>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39" name="Corpo"/>
          <p:cNvSpPr txBox="1"/>
          <p:nvPr>
            <p:ph type="body" idx="1"/>
          </p:nvPr>
        </p:nvSpPr>
        <p:spPr>
          <a:prstGeom prst="rect">
            <a:avLst/>
          </a:prstGeom>
        </p:spPr>
        <p:txBody>
          <a:bodyPr/>
          <a:lstStyle/>
          <a:p>
            <a:pPr/>
          </a:p>
        </p:txBody>
      </p:sp>
      <p:sp>
        <p:nvSpPr>
          <p:cNvPr id="240" name="Analisi fattoriale"/>
          <p:cNvSpPr txBox="1"/>
          <p:nvPr>
            <p:ph type="title"/>
          </p:nvPr>
        </p:nvSpPr>
        <p:spPr>
          <a:prstGeom prst="rect">
            <a:avLst/>
          </a:prstGeom>
        </p:spPr>
        <p:txBody>
          <a:bodyPr/>
          <a:lstStyle>
            <a:lvl1pPr defTabSz="1652904">
              <a:defRPr spc="-55" sz="5510"/>
            </a:lvl1pPr>
          </a:lstStyle>
          <a:p>
            <a:pPr/>
            <a:r>
              <a:t>Analisi fattoriale</a:t>
            </a:r>
          </a:p>
        </p:txBody>
      </p:sp>
      <p:sp>
        <p:nvSpPr>
          <p:cNvPr id="241"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42" name="Immagine" descr="Immagine"/>
          <p:cNvPicPr>
            <a:picLocks noChangeAspect="1"/>
          </p:cNvPicPr>
          <p:nvPr/>
        </p:nvPicPr>
        <p:blipFill>
          <a:blip r:embed="rId3">
            <a:extLst/>
          </a:blip>
          <a:stretch>
            <a:fillRect/>
          </a:stretch>
        </p:blipFill>
        <p:spPr>
          <a:xfrm>
            <a:off x="395979" y="3910898"/>
            <a:ext cx="12212842" cy="2834272"/>
          </a:xfrm>
          <a:prstGeom prst="rect">
            <a:avLst/>
          </a:prstGeom>
          <a:ln w="12700">
            <a:miter lim="400000"/>
          </a:ln>
        </p:spPr>
      </p:pic>
      <p:sp>
        <p:nvSpPr>
          <p:cNvPr id="243" name="Thurstone vs. Spearman"/>
          <p:cNvSpPr txBox="1"/>
          <p:nvPr/>
        </p:nvSpPr>
        <p:spPr>
          <a:xfrm>
            <a:off x="4196435" y="7104524"/>
            <a:ext cx="4611930" cy="70713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200"/>
            </a:lvl1pPr>
          </a:lstStyle>
          <a:p>
            <a:pPr/>
            <a:r>
              <a:t>Thurstone vs. Spearman</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7" name="Ù"/>
          <p:cNvSpPr txBox="1"/>
          <p:nvPr>
            <p:ph type="body" idx="1"/>
          </p:nvPr>
        </p:nvSpPr>
        <p:spPr>
          <a:prstGeom prst="rect">
            <a:avLst/>
          </a:prstGeom>
        </p:spPr>
        <p:txBody>
          <a:bodyPr/>
          <a:lstStyle/>
          <a:p>
            <a:pPr/>
            <a:r>
              <a:t>Ù</a:t>
            </a:r>
          </a:p>
        </p:txBody>
      </p:sp>
      <p:sp>
        <p:nvSpPr>
          <p:cNvPr id="248" name="Modello CHC"/>
          <p:cNvSpPr txBox="1"/>
          <p:nvPr>
            <p:ph type="title"/>
          </p:nvPr>
        </p:nvSpPr>
        <p:spPr>
          <a:prstGeom prst="rect">
            <a:avLst/>
          </a:prstGeom>
        </p:spPr>
        <p:txBody>
          <a:bodyPr/>
          <a:lstStyle>
            <a:lvl1pPr defTabSz="1652904">
              <a:defRPr spc="-55" sz="5510"/>
            </a:lvl1pPr>
          </a:lstStyle>
          <a:p>
            <a:pPr/>
            <a:r>
              <a:t>Modello CHC</a:t>
            </a:r>
          </a:p>
        </p:txBody>
      </p:sp>
      <p:sp>
        <p:nvSpPr>
          <p:cNvPr id="249"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50" name="Immagine" descr="Immagine"/>
          <p:cNvPicPr>
            <a:picLocks noChangeAspect="1"/>
          </p:cNvPicPr>
          <p:nvPr/>
        </p:nvPicPr>
        <p:blipFill>
          <a:blip r:embed="rId3">
            <a:extLst/>
          </a:blip>
          <a:stretch>
            <a:fillRect/>
          </a:stretch>
        </p:blipFill>
        <p:spPr>
          <a:xfrm>
            <a:off x="65192" y="2572590"/>
            <a:ext cx="12421065" cy="5856721"/>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4" name="Modello VPR"/>
          <p:cNvSpPr txBox="1"/>
          <p:nvPr>
            <p:ph type="title"/>
          </p:nvPr>
        </p:nvSpPr>
        <p:spPr>
          <a:prstGeom prst="rect">
            <a:avLst/>
          </a:prstGeom>
        </p:spPr>
        <p:txBody>
          <a:bodyPr/>
          <a:lstStyle>
            <a:lvl1pPr defTabSz="1652904">
              <a:defRPr spc="-55" sz="5510"/>
            </a:lvl1pPr>
          </a:lstStyle>
          <a:p>
            <a:pPr/>
            <a:r>
              <a:t>Modello VPR</a:t>
            </a:r>
          </a:p>
        </p:txBody>
      </p:sp>
      <p:sp>
        <p:nvSpPr>
          <p:cNvPr id="255"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56" name="Immagine" descr="Immagine"/>
          <p:cNvPicPr>
            <a:picLocks noChangeAspect="1"/>
          </p:cNvPicPr>
          <p:nvPr/>
        </p:nvPicPr>
        <p:blipFill>
          <a:blip r:embed="rId2">
            <a:extLst/>
          </a:blip>
          <a:stretch>
            <a:fillRect/>
          </a:stretch>
        </p:blipFill>
        <p:spPr>
          <a:xfrm>
            <a:off x="1233964" y="2211711"/>
            <a:ext cx="8994202" cy="6295942"/>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Indifferenza dell’indicatore…"/>
          <p:cNvSpPr txBox="1"/>
          <p:nvPr>
            <p:ph type="body" sz="quarter" idx="1"/>
          </p:nvPr>
        </p:nvSpPr>
        <p:spPr>
          <a:xfrm>
            <a:off x="821826" y="2728423"/>
            <a:ext cx="5476822" cy="1584116"/>
          </a:xfrm>
          <a:prstGeom prst="rect">
            <a:avLst/>
          </a:prstGeom>
        </p:spPr>
        <p:txBody>
          <a:bodyPr/>
          <a:lstStyle/>
          <a:p>
            <a:pPr/>
            <a:r>
              <a:t>Indifferenza dell’indicatore</a:t>
            </a:r>
          </a:p>
          <a:p>
            <a:pPr/>
            <a:r>
              <a:t>Saturazione </a:t>
            </a:r>
          </a:p>
        </p:txBody>
      </p:sp>
      <p:sp>
        <p:nvSpPr>
          <p:cNvPr id="259" name="Misurare g"/>
          <p:cNvSpPr txBox="1"/>
          <p:nvPr>
            <p:ph type="title"/>
          </p:nvPr>
        </p:nvSpPr>
        <p:spPr>
          <a:prstGeom prst="rect">
            <a:avLst/>
          </a:prstGeom>
        </p:spPr>
        <p:txBody>
          <a:bodyPr/>
          <a:lstStyle>
            <a:lvl1pPr defTabSz="1652904">
              <a:defRPr spc="-55" sz="5510"/>
            </a:lvl1pPr>
          </a:lstStyle>
          <a:p>
            <a:pPr/>
            <a:r>
              <a:t>Misurare g</a:t>
            </a:r>
          </a:p>
        </p:txBody>
      </p:sp>
      <p:sp>
        <p:nvSpPr>
          <p:cNvPr id="260"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graphicFrame>
        <p:nvGraphicFramePr>
          <p:cNvPr id="261" name="Tabella"/>
          <p:cNvGraphicFramePr/>
          <p:nvPr/>
        </p:nvGraphicFramePr>
        <p:xfrm>
          <a:off x="7033399" y="2728423"/>
          <a:ext cx="4820323" cy="6057901"/>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439236"/>
                <a:gridCol w="1368385"/>
              </a:tblGrid>
              <a:tr h="503766">
                <a:tc>
                  <a:txBody>
                    <a:bodyPr/>
                    <a:lstStyle/>
                    <a:p>
                      <a:pPr algn="l" defTabSz="457200">
                        <a:tabLst>
                          <a:tab pos="1181100" algn="l"/>
                        </a:tabLst>
                        <a:defRPr sz="1800"/>
                      </a:pPr>
                      <a:r>
                        <a:rPr sz="3000">
                          <a:latin typeface="Calibri"/>
                          <a:ea typeface="Calibri"/>
                          <a:cs typeface="Calibri"/>
                          <a:sym typeface="Calibri"/>
                        </a:rPr>
                        <a:t>SPM Raven</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0.72</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Picture Arrangement</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0.48</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Object Assembly</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0.35</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Block Design</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0.59</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Picture Completion</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0.57</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Arithmetic</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0.75</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Digit Span</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0.48</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Digit Symbol</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0.55</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Vocabulary</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0.78</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Information</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0.79</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Comprehension</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0.65</a:t>
                      </a:r>
                    </a:p>
                  </a:txBody>
                  <a:tcPr marL="63500" marR="63500" marT="0" marB="0" anchor="ctr" anchorCtr="0" horzOverflow="overflow"/>
                </a:tc>
              </a:tr>
              <a:tr h="503766">
                <a:tc>
                  <a:txBody>
                    <a:bodyPr/>
                    <a:lstStyle/>
                    <a:p>
                      <a:pPr algn="l" defTabSz="457200">
                        <a:tabLst>
                          <a:tab pos="1181100" algn="l"/>
                        </a:tabLst>
                        <a:defRPr sz="1800"/>
                      </a:pPr>
                      <a:r>
                        <a:rPr sz="3000">
                          <a:latin typeface="Calibri"/>
                          <a:ea typeface="Calibri"/>
                          <a:cs typeface="Calibri"/>
                          <a:sym typeface="Calibri"/>
                        </a:rPr>
                        <a:t>Similarities</a:t>
                      </a:r>
                    </a:p>
                  </a:txBody>
                  <a:tcPr marL="63500" marR="63500" marT="0" marB="0" anchor="ctr" anchorCtr="0" horzOverflow="overflow"/>
                </a:tc>
                <a:tc>
                  <a:txBody>
                    <a:bodyPr/>
                    <a:lstStyle/>
                    <a:p>
                      <a:pPr algn="r" defTabSz="457200">
                        <a:tabLst>
                          <a:tab pos="1181100" algn="l"/>
                        </a:tabLst>
                        <a:defRPr sz="1800"/>
                      </a:pPr>
                      <a:r>
                        <a:rPr sz="3000">
                          <a:latin typeface="Calibri"/>
                          <a:ea typeface="Calibri"/>
                          <a:cs typeface="Calibri"/>
                          <a:sym typeface="Calibri"/>
                        </a:rPr>
                        <a:t>0.67</a:t>
                      </a:r>
                    </a:p>
                  </a:txBody>
                  <a:tcPr marL="63500" marR="63500" marT="0" marB="0" anchor="ctr" anchorCtr="0" horzOverflow="overflow"/>
                </a:tc>
              </a:tr>
            </a:tbl>
          </a:graphicData>
        </a:graphic>
      </p:graphicFrame>
      <p:grpSp>
        <p:nvGrpSpPr>
          <p:cNvPr id="264" name="Gruppo"/>
          <p:cNvGrpSpPr/>
          <p:nvPr/>
        </p:nvGrpSpPr>
        <p:grpSpPr>
          <a:xfrm>
            <a:off x="1004426" y="4481491"/>
            <a:ext cx="4571107" cy="3987409"/>
            <a:chOff x="0" y="0"/>
            <a:chExt cx="4571105" cy="3987408"/>
          </a:xfrm>
        </p:grpSpPr>
        <p:pic>
          <p:nvPicPr>
            <p:cNvPr id="262" name="Immagine" descr="Immagine"/>
            <p:cNvPicPr>
              <a:picLocks noChangeAspect="1"/>
            </p:cNvPicPr>
            <p:nvPr/>
          </p:nvPicPr>
          <p:blipFill>
            <a:blip r:embed="rId3">
              <a:extLst/>
            </a:blip>
            <a:srcRect l="0" t="0" r="73323" b="0"/>
            <a:stretch>
              <a:fillRect/>
            </a:stretch>
          </p:blipFill>
          <p:spPr>
            <a:xfrm>
              <a:off x="0" y="10690"/>
              <a:ext cx="4571106" cy="3976719"/>
            </a:xfrm>
            <a:prstGeom prst="rect">
              <a:avLst/>
            </a:prstGeom>
            <a:ln w="12700" cap="flat">
              <a:noFill/>
              <a:miter lim="400000"/>
            </a:ln>
            <a:effectLst/>
          </p:spPr>
        </p:pic>
        <p:sp>
          <p:nvSpPr>
            <p:cNvPr id="263" name="Rettangolo"/>
            <p:cNvSpPr/>
            <p:nvPr/>
          </p:nvSpPr>
          <p:spPr>
            <a:xfrm>
              <a:off x="87580" y="0"/>
              <a:ext cx="887345" cy="825909"/>
            </a:xfrm>
            <a:prstGeom prst="rect">
              <a:avLst/>
            </a:prstGeom>
            <a:solidFill>
              <a:srgbClr val="FFFFFF"/>
            </a:solidFill>
            <a:ln w="12700" cap="flat">
              <a:noFill/>
              <a:miter lim="400000"/>
            </a:ln>
            <a:effectLst/>
          </p:spPr>
          <p:txBody>
            <a:bodyPr wrap="square" lIns="50800" tIns="50800" rIns="50800" bIns="50800" numCol="1" anchor="ctr">
              <a:noAutofit/>
            </a:bodyPr>
            <a:lstStyle/>
            <a:p>
              <a:pPr defTabSz="1130300">
                <a:lnSpc>
                  <a:spcPct val="100000"/>
                </a:lnSpc>
                <a:defRPr sz="3200">
                  <a:solidFill>
                    <a:srgbClr val="FFFFFF"/>
                  </a:solidFill>
                  <a:latin typeface="Graphik"/>
                  <a:ea typeface="Graphik"/>
                  <a:cs typeface="Graphik"/>
                  <a:sym typeface="Graphik"/>
                </a:defRPr>
              </a:pPr>
            </a:p>
          </p:txBody>
        </p:sp>
      </p:gr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Intelligenza…"/>
          <p:cNvSpPr txBox="1"/>
          <p:nvPr>
            <p:ph type="body" sz="quarter" idx="1"/>
          </p:nvPr>
        </p:nvSpPr>
        <p:spPr>
          <a:xfrm>
            <a:off x="1024642" y="3558652"/>
            <a:ext cx="4532749" cy="2636296"/>
          </a:xfrm>
          <a:prstGeom prst="rect">
            <a:avLst/>
          </a:prstGeom>
        </p:spPr>
        <p:txBody>
          <a:bodyPr/>
          <a:lstStyle/>
          <a:p>
            <a:pPr/>
            <a:r>
              <a:t>Intelligenza</a:t>
            </a:r>
          </a:p>
          <a:p>
            <a:pPr/>
            <a:r>
              <a:t>Fattore </a:t>
            </a:r>
            <a:r>
              <a:rPr i="1"/>
              <a:t>g</a:t>
            </a:r>
            <a:endParaRPr i="1"/>
          </a:p>
          <a:p>
            <a:pPr/>
            <a:r>
              <a:t>Test di intelligenza</a:t>
            </a:r>
          </a:p>
        </p:txBody>
      </p:sp>
      <p:sp>
        <p:nvSpPr>
          <p:cNvPr id="269" name="Intelligenza - g - test"/>
          <p:cNvSpPr txBox="1"/>
          <p:nvPr>
            <p:ph type="title"/>
          </p:nvPr>
        </p:nvSpPr>
        <p:spPr>
          <a:prstGeom prst="rect">
            <a:avLst/>
          </a:prstGeom>
        </p:spPr>
        <p:txBody>
          <a:bodyPr/>
          <a:lstStyle/>
          <a:p>
            <a:pPr defTabSz="1652904">
              <a:defRPr spc="-55" sz="5510"/>
            </a:pPr>
            <a:r>
              <a:t>Intelligenza - </a:t>
            </a:r>
            <a:r>
              <a:rPr i="1"/>
              <a:t>g</a:t>
            </a:r>
            <a:r>
              <a:t> - test</a:t>
            </a:r>
          </a:p>
        </p:txBody>
      </p:sp>
      <p:sp>
        <p:nvSpPr>
          <p:cNvPr id="270"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271" name="Diversi livelli di esplorazione!"/>
          <p:cNvSpPr txBox="1"/>
          <p:nvPr/>
        </p:nvSpPr>
        <p:spPr>
          <a:xfrm>
            <a:off x="6546382" y="4210274"/>
            <a:ext cx="5111497" cy="66929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000"/>
            </a:lvl1pPr>
          </a:lstStyle>
          <a:p>
            <a:pPr/>
            <a:r>
              <a:t>Diversi livelli di esplorazione!</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5" name="Corpo"/>
          <p:cNvSpPr txBox="1"/>
          <p:nvPr>
            <p:ph type="body" idx="1"/>
          </p:nvPr>
        </p:nvSpPr>
        <p:spPr>
          <a:prstGeom prst="rect">
            <a:avLst/>
          </a:prstGeom>
        </p:spPr>
        <p:txBody>
          <a:bodyPr/>
          <a:lstStyle/>
          <a:p>
            <a:pPr/>
          </a:p>
        </p:txBody>
      </p:sp>
      <p:sp>
        <p:nvSpPr>
          <p:cNvPr id="276" name="IQ"/>
          <p:cNvSpPr txBox="1"/>
          <p:nvPr>
            <p:ph type="title"/>
          </p:nvPr>
        </p:nvSpPr>
        <p:spPr>
          <a:prstGeom prst="rect">
            <a:avLst/>
          </a:prstGeom>
        </p:spPr>
        <p:txBody>
          <a:bodyPr/>
          <a:lstStyle>
            <a:lvl1pPr defTabSz="1652904">
              <a:defRPr spc="-55" sz="5510"/>
            </a:lvl1pPr>
          </a:lstStyle>
          <a:p>
            <a:pPr/>
            <a:r>
              <a:t>IQ</a:t>
            </a:r>
          </a:p>
        </p:txBody>
      </p:sp>
      <p:sp>
        <p:nvSpPr>
          <p:cNvPr id="277"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78" name="Immagine" descr="Immagine"/>
          <p:cNvPicPr>
            <a:picLocks noChangeAspect="1"/>
          </p:cNvPicPr>
          <p:nvPr/>
        </p:nvPicPr>
        <p:blipFill>
          <a:blip r:embed="rId3">
            <a:extLst/>
          </a:blip>
          <a:stretch>
            <a:fillRect/>
          </a:stretch>
        </p:blipFill>
        <p:spPr>
          <a:xfrm>
            <a:off x="-1" y="2061841"/>
            <a:ext cx="13004801" cy="7367352"/>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2" name="IQ"/>
          <p:cNvSpPr txBox="1"/>
          <p:nvPr>
            <p:ph type="title"/>
          </p:nvPr>
        </p:nvSpPr>
        <p:spPr>
          <a:prstGeom prst="rect">
            <a:avLst/>
          </a:prstGeom>
        </p:spPr>
        <p:txBody>
          <a:bodyPr/>
          <a:lstStyle>
            <a:lvl1pPr defTabSz="1652904">
              <a:defRPr spc="-55" sz="5510"/>
            </a:lvl1pPr>
          </a:lstStyle>
          <a:p>
            <a:pPr/>
            <a:r>
              <a:t>IQ</a:t>
            </a:r>
          </a:p>
        </p:txBody>
      </p:sp>
      <p:sp>
        <p:nvSpPr>
          <p:cNvPr id="283"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84" name="Immagine" descr="Immagine"/>
          <p:cNvPicPr>
            <a:picLocks noChangeAspect="1"/>
          </p:cNvPicPr>
          <p:nvPr/>
        </p:nvPicPr>
        <p:blipFill>
          <a:blip r:embed="rId3">
            <a:extLst/>
          </a:blip>
          <a:stretch>
            <a:fillRect/>
          </a:stretch>
        </p:blipFill>
        <p:spPr>
          <a:xfrm>
            <a:off x="205837" y="2239485"/>
            <a:ext cx="12593126" cy="6571051"/>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Realtà psicometrica…"/>
          <p:cNvSpPr txBox="1"/>
          <p:nvPr>
            <p:ph type="body" idx="1"/>
          </p:nvPr>
        </p:nvSpPr>
        <p:spPr>
          <a:xfrm>
            <a:off x="711200" y="2989641"/>
            <a:ext cx="11582400" cy="6045201"/>
          </a:xfrm>
          <a:prstGeom prst="rect">
            <a:avLst/>
          </a:prstGeom>
        </p:spPr>
        <p:txBody>
          <a:bodyPr/>
          <a:lstStyle/>
          <a:p>
            <a:pPr/>
            <a:r>
              <a:t>Realtà psicometrica</a:t>
            </a:r>
          </a:p>
          <a:p>
            <a:pPr/>
            <a:r>
              <a:t>Realtà psico-biologica?</a:t>
            </a:r>
          </a:p>
          <a:p>
            <a:pPr/>
            <a:r>
              <a:t>Segmentazione cognitiva</a:t>
            </a:r>
          </a:p>
        </p:txBody>
      </p:sp>
      <p:sp>
        <p:nvSpPr>
          <p:cNvPr id="289" name="g esiste?"/>
          <p:cNvSpPr txBox="1"/>
          <p:nvPr>
            <p:ph type="title"/>
          </p:nvPr>
        </p:nvSpPr>
        <p:spPr>
          <a:prstGeom prst="rect">
            <a:avLst/>
          </a:prstGeom>
        </p:spPr>
        <p:txBody>
          <a:bodyPr/>
          <a:lstStyle/>
          <a:p>
            <a:pPr defTabSz="1652904">
              <a:defRPr spc="-55" sz="5510"/>
            </a:pPr>
            <a:r>
              <a:rPr i="1"/>
              <a:t>g</a:t>
            </a:r>
            <a:r>
              <a:t> esiste?</a:t>
            </a:r>
          </a:p>
        </p:txBody>
      </p:sp>
      <p:sp>
        <p:nvSpPr>
          <p:cNvPr id="290"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91" name="Immagine" descr="Immagine"/>
          <p:cNvPicPr>
            <a:picLocks noChangeAspect="1"/>
          </p:cNvPicPr>
          <p:nvPr/>
        </p:nvPicPr>
        <p:blipFill>
          <a:blip r:embed="rId3">
            <a:extLst/>
          </a:blip>
          <a:srcRect l="16893" t="23923" r="13542" b="22084"/>
          <a:stretch>
            <a:fillRect/>
          </a:stretch>
        </p:blipFill>
        <p:spPr>
          <a:xfrm>
            <a:off x="6534631" y="2839999"/>
            <a:ext cx="5834893" cy="4528692"/>
          </a:xfrm>
          <a:custGeom>
            <a:avLst/>
            <a:gdLst/>
            <a:ahLst/>
            <a:cxnLst>
              <a:cxn ang="0">
                <a:pos x="wd2" y="hd2"/>
              </a:cxn>
              <a:cxn ang="5400000">
                <a:pos x="wd2" y="hd2"/>
              </a:cxn>
              <a:cxn ang="10800000">
                <a:pos x="wd2" y="hd2"/>
              </a:cxn>
              <a:cxn ang="16200000">
                <a:pos x="wd2" y="hd2"/>
              </a:cxn>
            </a:cxnLst>
            <a:rect l="0" t="0" r="r" b="b"/>
            <a:pathLst>
              <a:path w="21439" h="21568" fill="norm" stroke="1" extrusionOk="0">
                <a:moveTo>
                  <a:pt x="8721" y="1"/>
                </a:moveTo>
                <a:cubicBezTo>
                  <a:pt x="8285" y="7"/>
                  <a:pt x="7828" y="66"/>
                  <a:pt x="7528" y="171"/>
                </a:cubicBezTo>
                <a:cubicBezTo>
                  <a:pt x="6959" y="370"/>
                  <a:pt x="6394" y="733"/>
                  <a:pt x="5989" y="1156"/>
                </a:cubicBezTo>
                <a:cubicBezTo>
                  <a:pt x="5726" y="1431"/>
                  <a:pt x="5590" y="1517"/>
                  <a:pt x="5305" y="1592"/>
                </a:cubicBezTo>
                <a:cubicBezTo>
                  <a:pt x="4556" y="1791"/>
                  <a:pt x="3841" y="2301"/>
                  <a:pt x="3318" y="3014"/>
                </a:cubicBezTo>
                <a:cubicBezTo>
                  <a:pt x="3028" y="3408"/>
                  <a:pt x="2732" y="4059"/>
                  <a:pt x="2657" y="4461"/>
                </a:cubicBezTo>
                <a:cubicBezTo>
                  <a:pt x="2630" y="4610"/>
                  <a:pt x="2539" y="4707"/>
                  <a:pt x="2266" y="4883"/>
                </a:cubicBezTo>
                <a:cubicBezTo>
                  <a:pt x="1605" y="5310"/>
                  <a:pt x="1102" y="5979"/>
                  <a:pt x="888" y="6713"/>
                </a:cubicBezTo>
                <a:cubicBezTo>
                  <a:pt x="836" y="6893"/>
                  <a:pt x="709" y="7181"/>
                  <a:pt x="608" y="7353"/>
                </a:cubicBezTo>
                <a:cubicBezTo>
                  <a:pt x="53" y="8304"/>
                  <a:pt x="-120" y="9347"/>
                  <a:pt x="82" y="10523"/>
                </a:cubicBezTo>
                <a:cubicBezTo>
                  <a:pt x="129" y="10797"/>
                  <a:pt x="176" y="11373"/>
                  <a:pt x="185" y="11803"/>
                </a:cubicBezTo>
                <a:cubicBezTo>
                  <a:pt x="219" y="13247"/>
                  <a:pt x="578" y="14204"/>
                  <a:pt x="1334" y="14855"/>
                </a:cubicBezTo>
                <a:lnTo>
                  <a:pt x="1636" y="15116"/>
                </a:lnTo>
                <a:lnTo>
                  <a:pt x="1636" y="15559"/>
                </a:lnTo>
                <a:cubicBezTo>
                  <a:pt x="1636" y="16492"/>
                  <a:pt x="1902" y="17305"/>
                  <a:pt x="2431" y="17989"/>
                </a:cubicBezTo>
                <a:cubicBezTo>
                  <a:pt x="3048" y="18787"/>
                  <a:pt x="3946" y="19243"/>
                  <a:pt x="5107" y="19346"/>
                </a:cubicBezTo>
                <a:cubicBezTo>
                  <a:pt x="5595" y="19390"/>
                  <a:pt x="5682" y="19418"/>
                  <a:pt x="5876" y="19600"/>
                </a:cubicBezTo>
                <a:lnTo>
                  <a:pt x="6094" y="19806"/>
                </a:lnTo>
                <a:lnTo>
                  <a:pt x="6077" y="20413"/>
                </a:lnTo>
                <a:cubicBezTo>
                  <a:pt x="6059" y="21080"/>
                  <a:pt x="6122" y="21376"/>
                  <a:pt x="6307" y="21492"/>
                </a:cubicBezTo>
                <a:cubicBezTo>
                  <a:pt x="6469" y="21593"/>
                  <a:pt x="6764" y="21594"/>
                  <a:pt x="6909" y="21494"/>
                </a:cubicBezTo>
                <a:cubicBezTo>
                  <a:pt x="6975" y="21448"/>
                  <a:pt x="7169" y="21247"/>
                  <a:pt x="7341" y="21046"/>
                </a:cubicBezTo>
                <a:cubicBezTo>
                  <a:pt x="7530" y="20824"/>
                  <a:pt x="7886" y="20530"/>
                  <a:pt x="8244" y="20297"/>
                </a:cubicBezTo>
                <a:cubicBezTo>
                  <a:pt x="8782" y="19948"/>
                  <a:pt x="8886" y="19846"/>
                  <a:pt x="9410" y="19152"/>
                </a:cubicBezTo>
                <a:cubicBezTo>
                  <a:pt x="9850" y="18568"/>
                  <a:pt x="10062" y="18342"/>
                  <a:pt x="10313" y="18192"/>
                </a:cubicBezTo>
                <a:cubicBezTo>
                  <a:pt x="10530" y="18061"/>
                  <a:pt x="10756" y="17841"/>
                  <a:pt x="10979" y="17541"/>
                </a:cubicBezTo>
                <a:lnTo>
                  <a:pt x="11316" y="17088"/>
                </a:lnTo>
                <a:lnTo>
                  <a:pt x="11676" y="17233"/>
                </a:lnTo>
                <a:cubicBezTo>
                  <a:pt x="12370" y="17511"/>
                  <a:pt x="13375" y="17595"/>
                  <a:pt x="14284" y="17451"/>
                </a:cubicBezTo>
                <a:cubicBezTo>
                  <a:pt x="15572" y="17246"/>
                  <a:pt x="16565" y="16618"/>
                  <a:pt x="17127" y="15651"/>
                </a:cubicBezTo>
                <a:cubicBezTo>
                  <a:pt x="17332" y="15299"/>
                  <a:pt x="17373" y="15264"/>
                  <a:pt x="17628" y="15220"/>
                </a:cubicBezTo>
                <a:cubicBezTo>
                  <a:pt x="18320" y="15101"/>
                  <a:pt x="18917" y="14615"/>
                  <a:pt x="19518" y="13684"/>
                </a:cubicBezTo>
                <a:cubicBezTo>
                  <a:pt x="19799" y="13247"/>
                  <a:pt x="19972" y="13051"/>
                  <a:pt x="20206" y="12897"/>
                </a:cubicBezTo>
                <a:cubicBezTo>
                  <a:pt x="20928" y="12424"/>
                  <a:pt x="21233" y="11748"/>
                  <a:pt x="21234" y="10621"/>
                </a:cubicBezTo>
                <a:cubicBezTo>
                  <a:pt x="21234" y="10363"/>
                  <a:pt x="21273" y="10010"/>
                  <a:pt x="21321" y="9839"/>
                </a:cubicBezTo>
                <a:cubicBezTo>
                  <a:pt x="21453" y="9371"/>
                  <a:pt x="21480" y="8352"/>
                  <a:pt x="21377" y="7716"/>
                </a:cubicBezTo>
                <a:cubicBezTo>
                  <a:pt x="21226" y="6785"/>
                  <a:pt x="20969" y="6221"/>
                  <a:pt x="20295" y="5342"/>
                </a:cubicBezTo>
                <a:cubicBezTo>
                  <a:pt x="19968" y="4917"/>
                  <a:pt x="19701" y="4540"/>
                  <a:pt x="19701" y="4503"/>
                </a:cubicBezTo>
                <a:cubicBezTo>
                  <a:pt x="19701" y="4370"/>
                  <a:pt x="19064" y="3565"/>
                  <a:pt x="18743" y="3293"/>
                </a:cubicBezTo>
                <a:cubicBezTo>
                  <a:pt x="18344" y="2955"/>
                  <a:pt x="17857" y="2656"/>
                  <a:pt x="17456" y="2503"/>
                </a:cubicBezTo>
                <a:cubicBezTo>
                  <a:pt x="17212" y="2411"/>
                  <a:pt x="17089" y="2302"/>
                  <a:pt x="16805" y="1925"/>
                </a:cubicBezTo>
                <a:cubicBezTo>
                  <a:pt x="16443" y="1444"/>
                  <a:pt x="16104" y="1190"/>
                  <a:pt x="15421" y="883"/>
                </a:cubicBezTo>
                <a:cubicBezTo>
                  <a:pt x="15150" y="762"/>
                  <a:pt x="14906" y="721"/>
                  <a:pt x="14287" y="694"/>
                </a:cubicBezTo>
                <a:cubicBezTo>
                  <a:pt x="13602" y="665"/>
                  <a:pt x="13456" y="637"/>
                  <a:pt x="13192" y="485"/>
                </a:cubicBezTo>
                <a:cubicBezTo>
                  <a:pt x="13024" y="388"/>
                  <a:pt x="12705" y="265"/>
                  <a:pt x="12484" y="211"/>
                </a:cubicBezTo>
                <a:cubicBezTo>
                  <a:pt x="12003" y="91"/>
                  <a:pt x="10808" y="79"/>
                  <a:pt x="10383" y="190"/>
                </a:cubicBezTo>
                <a:cubicBezTo>
                  <a:pt x="10122" y="258"/>
                  <a:pt x="10037" y="251"/>
                  <a:pt x="9785" y="137"/>
                </a:cubicBezTo>
                <a:cubicBezTo>
                  <a:pt x="9570" y="39"/>
                  <a:pt x="9156" y="-6"/>
                  <a:pt x="8721" y="1"/>
                </a:cubicBezTo>
                <a:close/>
              </a:path>
            </a:pathLst>
          </a:cu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5" name="Corpo"/>
          <p:cNvSpPr txBox="1"/>
          <p:nvPr>
            <p:ph type="body" idx="1"/>
          </p:nvPr>
        </p:nvSpPr>
        <p:spPr>
          <a:prstGeom prst="rect">
            <a:avLst/>
          </a:prstGeom>
        </p:spPr>
        <p:txBody>
          <a:bodyPr/>
          <a:lstStyle/>
          <a:p>
            <a:pPr/>
          </a:p>
        </p:txBody>
      </p:sp>
      <p:sp>
        <p:nvSpPr>
          <p:cNvPr id="296" name="Segmentazione cognitiva"/>
          <p:cNvSpPr txBox="1"/>
          <p:nvPr>
            <p:ph type="title"/>
          </p:nvPr>
        </p:nvSpPr>
        <p:spPr>
          <a:prstGeom prst="rect">
            <a:avLst/>
          </a:prstGeom>
        </p:spPr>
        <p:txBody>
          <a:bodyPr/>
          <a:lstStyle>
            <a:lvl1pPr defTabSz="1652904">
              <a:defRPr spc="-55" sz="5510"/>
            </a:lvl1pPr>
          </a:lstStyle>
          <a:p>
            <a:pPr/>
            <a:r>
              <a:t>Segmentazione cognitiva</a:t>
            </a:r>
          </a:p>
        </p:txBody>
      </p:sp>
      <p:sp>
        <p:nvSpPr>
          <p:cNvPr id="297"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298" name="98KtrRpIpwYIAxxNWMqXBuSExO-frnzCQwofGcnHwhUDVb8qOqcrx3rvxMLMfB_BBgf96ubcVw93f2ZYc3v4-8FuAwf3Qy0OaNy0UbbKTGiYSIOk-0DCJU4eeWc-ecHpx0PnzuJf.png" descr="98KtrRpIpwYIAxxNWMqXBuSExO-frnzCQwofGcnHwhUDVb8qOqcrx3rvxMLMfB_BBgf96ubcVw93f2ZYc3v4-8FuAwf3Qy0OaNy0UbbKTGiYSIOk-0DCJU4eeWc-ecHpx0PnzuJf.png"/>
          <p:cNvPicPr>
            <a:picLocks noChangeAspect="1"/>
          </p:cNvPicPr>
          <p:nvPr/>
        </p:nvPicPr>
        <p:blipFill>
          <a:blip r:embed="rId2">
            <a:extLst/>
          </a:blip>
          <a:stretch>
            <a:fillRect/>
          </a:stretch>
        </p:blipFill>
        <p:spPr>
          <a:xfrm>
            <a:off x="4148973" y="2954935"/>
            <a:ext cx="4706853" cy="5489828"/>
          </a:xfrm>
          <a:prstGeom prst="rect">
            <a:avLst/>
          </a:prstGeom>
          <a:ln w="12700">
            <a:miter lim="400000"/>
          </a:ln>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0" name="Thomson, Bartholomew, Kovacs e Conway"/>
          <p:cNvSpPr txBox="1"/>
          <p:nvPr>
            <p:ph type="body" sz="quarter" idx="1"/>
          </p:nvPr>
        </p:nvSpPr>
        <p:spPr>
          <a:xfrm>
            <a:off x="2140370" y="8551929"/>
            <a:ext cx="7822234" cy="812744"/>
          </a:xfrm>
          <a:prstGeom prst="rect">
            <a:avLst/>
          </a:prstGeom>
        </p:spPr>
        <p:txBody>
          <a:bodyPr/>
          <a:lstStyle>
            <a:lvl1pPr marL="0" indent="0">
              <a:buSzTx/>
              <a:buNone/>
            </a:lvl1pPr>
          </a:lstStyle>
          <a:p>
            <a:pPr/>
            <a:r>
              <a:t>Thomson, Bartholomew, Kovacs e Conway</a:t>
            </a:r>
          </a:p>
        </p:txBody>
      </p:sp>
      <p:sp>
        <p:nvSpPr>
          <p:cNvPr id="301" name="Process overlap theory"/>
          <p:cNvSpPr txBox="1"/>
          <p:nvPr>
            <p:ph type="title"/>
          </p:nvPr>
        </p:nvSpPr>
        <p:spPr>
          <a:prstGeom prst="rect">
            <a:avLst/>
          </a:prstGeom>
        </p:spPr>
        <p:txBody>
          <a:bodyPr/>
          <a:lstStyle>
            <a:lvl1pPr defTabSz="1652904">
              <a:defRPr spc="-55" sz="5510"/>
            </a:lvl1pPr>
          </a:lstStyle>
          <a:p>
            <a:pPr/>
            <a:r>
              <a:t>Process overlap theory</a:t>
            </a:r>
          </a:p>
        </p:txBody>
      </p:sp>
      <p:sp>
        <p:nvSpPr>
          <p:cNvPr id="302"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303" name="Immagine" descr="Immagine"/>
          <p:cNvPicPr>
            <a:picLocks noChangeAspect="1"/>
          </p:cNvPicPr>
          <p:nvPr/>
        </p:nvPicPr>
        <p:blipFill>
          <a:blip r:embed="rId3">
            <a:extLst/>
          </a:blip>
          <a:stretch>
            <a:fillRect/>
          </a:stretch>
        </p:blipFill>
        <p:spPr>
          <a:xfrm>
            <a:off x="2128397" y="2400482"/>
            <a:ext cx="8125209" cy="5886780"/>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7" name="Brain size…"/>
          <p:cNvSpPr txBox="1"/>
          <p:nvPr>
            <p:ph type="body" sz="quarter" idx="1"/>
          </p:nvPr>
        </p:nvSpPr>
        <p:spPr>
          <a:xfrm>
            <a:off x="573951" y="2561212"/>
            <a:ext cx="5008049" cy="2348410"/>
          </a:xfrm>
          <a:prstGeom prst="rect">
            <a:avLst/>
          </a:prstGeom>
        </p:spPr>
        <p:txBody>
          <a:bodyPr/>
          <a:lstStyle/>
          <a:p>
            <a:pPr/>
            <a:r>
              <a:t>Brain size </a:t>
            </a:r>
          </a:p>
          <a:p>
            <a:pPr/>
            <a:r>
              <a:t>UK biobank</a:t>
            </a:r>
          </a:p>
          <a:p>
            <a:pPr/>
            <a:r>
              <a:rPr i="1"/>
              <a:t>r</a:t>
            </a:r>
            <a:r>
              <a:t> = 0.28</a:t>
            </a:r>
          </a:p>
        </p:txBody>
      </p:sp>
      <p:sp>
        <p:nvSpPr>
          <p:cNvPr id="308" name="Neural basis"/>
          <p:cNvSpPr txBox="1"/>
          <p:nvPr>
            <p:ph type="title"/>
          </p:nvPr>
        </p:nvSpPr>
        <p:spPr>
          <a:prstGeom prst="rect">
            <a:avLst/>
          </a:prstGeom>
        </p:spPr>
        <p:txBody>
          <a:bodyPr/>
          <a:lstStyle>
            <a:lvl1pPr defTabSz="1652904">
              <a:defRPr spc="-55" sz="5510"/>
            </a:lvl1pPr>
          </a:lstStyle>
          <a:p>
            <a:pPr/>
            <a:r>
              <a:t>Neural basis</a:t>
            </a:r>
          </a:p>
        </p:txBody>
      </p:sp>
      <p:sp>
        <p:nvSpPr>
          <p:cNvPr id="309"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310" name="Immagine" descr="Immagine"/>
          <p:cNvPicPr>
            <a:picLocks noChangeAspect="1"/>
          </p:cNvPicPr>
          <p:nvPr/>
        </p:nvPicPr>
        <p:blipFill>
          <a:blip r:embed="rId3">
            <a:extLst/>
          </a:blip>
          <a:stretch>
            <a:fillRect/>
          </a:stretch>
        </p:blipFill>
        <p:spPr>
          <a:xfrm>
            <a:off x="1196408" y="5335019"/>
            <a:ext cx="3388112" cy="2665315"/>
          </a:xfrm>
          <a:prstGeom prst="rect">
            <a:avLst/>
          </a:prstGeom>
          <a:ln w="12700">
            <a:miter lim="400000"/>
          </a:ln>
        </p:spPr>
      </p:pic>
      <p:pic>
        <p:nvPicPr>
          <p:cNvPr id="311" name="Immagine" descr="Immagine"/>
          <p:cNvPicPr>
            <a:picLocks noChangeAspect="1"/>
          </p:cNvPicPr>
          <p:nvPr/>
        </p:nvPicPr>
        <p:blipFill>
          <a:blip r:embed="rId3">
            <a:extLst/>
          </a:blip>
          <a:stretch>
            <a:fillRect/>
          </a:stretch>
        </p:blipFill>
        <p:spPr>
          <a:xfrm>
            <a:off x="6293615" y="4498530"/>
            <a:ext cx="5514777" cy="4338292"/>
          </a:xfrm>
          <a:prstGeom prst="rect">
            <a:avLst/>
          </a:prstGeom>
          <a:ln w="12700">
            <a:miter lim="400000"/>
          </a:ln>
        </p:spPr>
      </p:pic>
      <p:sp>
        <p:nvSpPr>
          <p:cNvPr id="312" name="&lt;"/>
          <p:cNvSpPr txBox="1"/>
          <p:nvPr/>
        </p:nvSpPr>
        <p:spPr>
          <a:xfrm>
            <a:off x="5289207" y="5212141"/>
            <a:ext cx="807721" cy="2006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10000">
                <a:latin typeface="Canela Text Bold"/>
                <a:ea typeface="Canela Text Bold"/>
                <a:cs typeface="Canela Text Bold"/>
                <a:sym typeface="Canela Text Bold"/>
              </a:defRPr>
            </a:lvl1pPr>
          </a:lstStyle>
          <a:p>
            <a:pPr/>
            <a:r>
              <a:t>&lt;</a:t>
            </a:r>
          </a:p>
        </p:txBody>
      </p:sp>
      <p:sp>
        <p:nvSpPr>
          <p:cNvPr id="313" name="Cox et al. 2019"/>
          <p:cNvSpPr txBox="1"/>
          <p:nvPr/>
        </p:nvSpPr>
        <p:spPr>
          <a:xfrm>
            <a:off x="550867" y="8446720"/>
            <a:ext cx="4273574" cy="9305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Cox et al. 2019</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7" name="Multiple demand network…"/>
          <p:cNvSpPr txBox="1"/>
          <p:nvPr>
            <p:ph type="body" sz="half" idx="1"/>
          </p:nvPr>
        </p:nvSpPr>
        <p:spPr>
          <a:xfrm>
            <a:off x="711200" y="7048273"/>
            <a:ext cx="11582400" cy="2341230"/>
          </a:xfrm>
          <a:prstGeom prst="rect">
            <a:avLst/>
          </a:prstGeom>
        </p:spPr>
        <p:txBody>
          <a:bodyPr/>
          <a:lstStyle/>
          <a:p>
            <a:pPr/>
            <a:r>
              <a:t>Multiple demand network</a:t>
            </a:r>
          </a:p>
          <a:p>
            <a:pPr/>
            <a:r>
              <a:t>P-FIT</a:t>
            </a:r>
          </a:p>
        </p:txBody>
      </p:sp>
      <p:sp>
        <p:nvSpPr>
          <p:cNvPr id="318" name="Neural basis"/>
          <p:cNvSpPr txBox="1"/>
          <p:nvPr>
            <p:ph type="title"/>
          </p:nvPr>
        </p:nvSpPr>
        <p:spPr>
          <a:prstGeom prst="rect">
            <a:avLst/>
          </a:prstGeom>
        </p:spPr>
        <p:txBody>
          <a:bodyPr/>
          <a:lstStyle>
            <a:lvl1pPr defTabSz="1652904">
              <a:defRPr spc="-55" sz="5510"/>
            </a:lvl1pPr>
          </a:lstStyle>
          <a:p>
            <a:pPr/>
            <a:r>
              <a:t>Neural basis</a:t>
            </a:r>
          </a:p>
        </p:txBody>
      </p:sp>
      <p:sp>
        <p:nvSpPr>
          <p:cNvPr id="319"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320" name="vy5L28A7seOEFjTHFwMx3WjzWCfvq6NHcFNX3xd2XthjrY3FCM-VSuOqV7MOI-tsGNxgygZRSXsqPu6K_6R-rpJ2JWN-B580azvNVMeSYx0Xo4ZicSVs4iif9Y7vfICeWVQLOQf3.png" descr="vy5L28A7seOEFjTHFwMx3WjzWCfvq6NHcFNX3xd2XthjrY3FCM-VSuOqV7MOI-tsGNxgygZRSXsqPu6K_6R-rpJ2JWN-B580azvNVMeSYx0Xo4ZicSVs4iif9Y7vfICeWVQLOQf3.png"/>
          <p:cNvPicPr>
            <a:picLocks noChangeAspect="1"/>
          </p:cNvPicPr>
          <p:nvPr/>
        </p:nvPicPr>
        <p:blipFill>
          <a:blip r:embed="rId3">
            <a:extLst/>
          </a:blip>
          <a:stretch>
            <a:fillRect/>
          </a:stretch>
        </p:blipFill>
        <p:spPr>
          <a:xfrm>
            <a:off x="612672" y="3100532"/>
            <a:ext cx="11779456" cy="3552536"/>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4" name="Neural basis"/>
          <p:cNvSpPr txBox="1"/>
          <p:nvPr>
            <p:ph type="title"/>
          </p:nvPr>
        </p:nvSpPr>
        <p:spPr>
          <a:prstGeom prst="rect">
            <a:avLst/>
          </a:prstGeom>
        </p:spPr>
        <p:txBody>
          <a:bodyPr/>
          <a:lstStyle>
            <a:lvl1pPr defTabSz="1652904">
              <a:defRPr spc="-55" sz="5510"/>
            </a:lvl1pPr>
          </a:lstStyle>
          <a:p>
            <a:pPr/>
            <a:r>
              <a:t>Neural basis</a:t>
            </a:r>
          </a:p>
        </p:txBody>
      </p:sp>
      <p:sp>
        <p:nvSpPr>
          <p:cNvPr id="325" name="Network hypothesis"/>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Network hypothesis</a:t>
            </a:r>
          </a:p>
        </p:txBody>
      </p:sp>
      <p:pic>
        <p:nvPicPr>
          <p:cNvPr id="326" name="Immagine" descr="Immagine"/>
          <p:cNvPicPr>
            <a:picLocks noChangeAspect="1"/>
          </p:cNvPicPr>
          <p:nvPr/>
        </p:nvPicPr>
        <p:blipFill>
          <a:blip r:embed="rId3">
            <a:extLst/>
          </a:blip>
          <a:stretch>
            <a:fillRect/>
          </a:stretch>
        </p:blipFill>
        <p:spPr>
          <a:xfrm>
            <a:off x="193621" y="3260642"/>
            <a:ext cx="12617558" cy="3801798"/>
          </a:xfrm>
          <a:prstGeom prst="rect">
            <a:avLst/>
          </a:prstGeom>
          <a:ln w="12700">
            <a:miter lim="400000"/>
          </a:ln>
        </p:spPr>
      </p:pic>
      <p:sp>
        <p:nvSpPr>
          <p:cNvPr id="327" name="Barbey et al. 2018"/>
          <p:cNvSpPr txBox="1"/>
          <p:nvPr/>
        </p:nvSpPr>
        <p:spPr>
          <a:xfrm>
            <a:off x="728667" y="8187266"/>
            <a:ext cx="4273574" cy="9305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Barbey et al. 2018</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1" name="quYC7IyEheE_NRfyQwyKxgwKvLBZVeYtOqi4MLgNdQ4w9PcSovB3QYpmDWRFTDLT3p7p1d1P3Am8y6GuKwQoBdUxnsq08Tx3oimkdCqbxKrnCuVCL4eKCS97qJsgaAl6MFcC3CV4.png" descr="quYC7IyEheE_NRfyQwyKxgwKvLBZVeYtOqi4MLgNdQ4w9PcSovB3QYpmDWRFTDLT3p7p1d1P3Am8y6GuKwQoBdUxnsq08Tx3oimkdCqbxKrnCuVCL4eKCS97qJsgaAl6MFcC3CV4.png"/>
          <p:cNvPicPr>
            <a:picLocks noChangeAspect="1"/>
          </p:cNvPicPr>
          <p:nvPr/>
        </p:nvPicPr>
        <p:blipFill>
          <a:blip r:embed="rId3">
            <a:extLst/>
          </a:blip>
          <a:stretch>
            <a:fillRect/>
          </a:stretch>
        </p:blipFill>
        <p:spPr>
          <a:xfrm>
            <a:off x="1649206" y="2092946"/>
            <a:ext cx="9706388" cy="7279792"/>
          </a:xfrm>
          <a:prstGeom prst="rect">
            <a:avLst/>
          </a:prstGeom>
          <a:ln w="12700">
            <a:miter lim="400000"/>
          </a:ln>
        </p:spPr>
      </p:pic>
      <p:sp>
        <p:nvSpPr>
          <p:cNvPr id="332" name="Neural basis"/>
          <p:cNvSpPr txBox="1"/>
          <p:nvPr>
            <p:ph type="title"/>
          </p:nvPr>
        </p:nvSpPr>
        <p:spPr>
          <a:prstGeom prst="rect">
            <a:avLst/>
          </a:prstGeom>
        </p:spPr>
        <p:txBody>
          <a:bodyPr/>
          <a:lstStyle>
            <a:lvl1pPr defTabSz="1652904">
              <a:defRPr spc="-55" sz="5510"/>
            </a:lvl1pPr>
          </a:lstStyle>
          <a:p>
            <a:pPr/>
            <a:r>
              <a:t>Neural basis</a:t>
            </a:r>
          </a:p>
        </p:txBody>
      </p:sp>
      <p:sp>
        <p:nvSpPr>
          <p:cNvPr id="333" name="Network hypothesis"/>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Network hypothesis</a:t>
            </a:r>
          </a:p>
        </p:txBody>
      </p:sp>
      <p:sp>
        <p:nvSpPr>
          <p:cNvPr id="334" name="Dubois et al. 2018"/>
          <p:cNvSpPr txBox="1"/>
          <p:nvPr/>
        </p:nvSpPr>
        <p:spPr>
          <a:xfrm>
            <a:off x="601667" y="8365066"/>
            <a:ext cx="3406402"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Dubois et al. 2018</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8" name="È associata a o predice conseguenze rilevanti nella vita delle persone, come successo scolastico, lavorativo o salute?…"/>
          <p:cNvSpPr txBox="1"/>
          <p:nvPr>
            <p:ph type="body" idx="1"/>
          </p:nvPr>
        </p:nvSpPr>
        <p:spPr>
          <a:xfrm>
            <a:off x="711200" y="2997200"/>
            <a:ext cx="11582400" cy="4519372"/>
          </a:xfrm>
          <a:prstGeom prst="rect">
            <a:avLst/>
          </a:prstGeom>
        </p:spPr>
        <p:txBody>
          <a:bodyPr/>
          <a:lstStyle/>
          <a:p>
            <a:pPr marL="0" indent="0" algn="just">
              <a:buSzTx/>
              <a:buNone/>
            </a:pPr>
            <a:r>
              <a:t>È associata a o predice conseguenze rilevanti nella vita delle persone, come </a:t>
            </a:r>
            <a:r>
              <a:rPr>
                <a:latin typeface="Canela Text Bold"/>
                <a:ea typeface="Canela Text Bold"/>
                <a:cs typeface="Canela Text Bold"/>
                <a:sym typeface="Canela Text Bold"/>
              </a:rPr>
              <a:t>successo scolastico</a:t>
            </a:r>
            <a:r>
              <a:t>, lavorativo o salute? </a:t>
            </a:r>
          </a:p>
          <a:p>
            <a:pPr marL="0" indent="0" algn="just">
              <a:buSzTx/>
              <a:buNone/>
            </a:pPr>
          </a:p>
          <a:p>
            <a:pPr marL="0" indent="0" algn="just">
              <a:buSzTx/>
              <a:buNone/>
            </a:pPr>
            <a:r>
              <a:t>Qual è la correlazione fra </a:t>
            </a:r>
            <a:r>
              <a:rPr i="1"/>
              <a:t>g</a:t>
            </a:r>
            <a:r>
              <a:t> e successo scolastico (voto di maturità)?</a:t>
            </a:r>
          </a:p>
        </p:txBody>
      </p:sp>
      <p:sp>
        <p:nvSpPr>
          <p:cNvPr id="339" name="Intelligenza e successo educativo"/>
          <p:cNvSpPr txBox="1"/>
          <p:nvPr>
            <p:ph type="title"/>
          </p:nvPr>
        </p:nvSpPr>
        <p:spPr>
          <a:prstGeom prst="rect">
            <a:avLst/>
          </a:prstGeom>
        </p:spPr>
        <p:txBody>
          <a:bodyPr/>
          <a:lstStyle>
            <a:lvl1pPr defTabSz="1652904">
              <a:defRPr spc="-55" sz="5510"/>
            </a:lvl1pPr>
          </a:lstStyle>
          <a:p>
            <a:pPr/>
            <a:r>
              <a:t>Intelligenza e successo educativo</a:t>
            </a:r>
          </a:p>
        </p:txBody>
      </p:sp>
      <p:sp>
        <p:nvSpPr>
          <p:cNvPr id="340"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341" name="Immagine" descr="Immagine"/>
          <p:cNvPicPr>
            <a:picLocks noChangeAspect="1"/>
          </p:cNvPicPr>
          <p:nvPr/>
        </p:nvPicPr>
        <p:blipFill>
          <a:blip r:embed="rId2">
            <a:extLst/>
          </a:blip>
          <a:stretch>
            <a:fillRect/>
          </a:stretch>
        </p:blipFill>
        <p:spPr>
          <a:xfrm>
            <a:off x="4342902" y="6022521"/>
            <a:ext cx="3711075" cy="3467204"/>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3" name="Deary et al. 2007"/>
          <p:cNvSpPr txBox="1"/>
          <p:nvPr>
            <p:ph type="body" sz="quarter" idx="1"/>
          </p:nvPr>
        </p:nvSpPr>
        <p:spPr>
          <a:xfrm>
            <a:off x="550867" y="8446720"/>
            <a:ext cx="4273574" cy="930581"/>
          </a:xfrm>
          <a:prstGeom prst="rect">
            <a:avLst/>
          </a:prstGeom>
        </p:spPr>
        <p:txBody>
          <a:bodyPr/>
          <a:lstStyle>
            <a:lvl1pPr marL="0" indent="0">
              <a:buSzTx/>
              <a:buNone/>
              <a:defRPr i="1" sz="2000"/>
            </a:lvl1pPr>
          </a:lstStyle>
          <a:p>
            <a:pPr/>
            <a:r>
              <a:t>Deary et al. 2007</a:t>
            </a:r>
          </a:p>
        </p:txBody>
      </p:sp>
      <p:sp>
        <p:nvSpPr>
          <p:cNvPr id="344" name="Intelligenza e successo educativo"/>
          <p:cNvSpPr txBox="1"/>
          <p:nvPr>
            <p:ph type="title"/>
          </p:nvPr>
        </p:nvSpPr>
        <p:spPr>
          <a:xfrm>
            <a:off x="711200" y="-71"/>
            <a:ext cx="11582400" cy="1168401"/>
          </a:xfrm>
          <a:prstGeom prst="rect">
            <a:avLst/>
          </a:prstGeom>
        </p:spPr>
        <p:txBody>
          <a:bodyPr/>
          <a:lstStyle>
            <a:lvl1pPr defTabSz="1652904">
              <a:defRPr spc="-55" sz="5510"/>
            </a:lvl1pPr>
          </a:lstStyle>
          <a:p>
            <a:pPr/>
            <a:r>
              <a:t>Intelligenza e successo educativo</a:t>
            </a:r>
          </a:p>
        </p:txBody>
      </p:sp>
      <p:grpSp>
        <p:nvGrpSpPr>
          <p:cNvPr id="347" name="Gruppo"/>
          <p:cNvGrpSpPr/>
          <p:nvPr/>
        </p:nvGrpSpPr>
        <p:grpSpPr>
          <a:xfrm>
            <a:off x="7254188" y="1409288"/>
            <a:ext cx="4950073" cy="8045671"/>
            <a:chOff x="0" y="0"/>
            <a:chExt cx="4950072" cy="8045670"/>
          </a:xfrm>
        </p:grpSpPr>
        <p:pic>
          <p:nvPicPr>
            <p:cNvPr id="345" name="Immagine" descr="Immagine"/>
            <p:cNvPicPr>
              <a:picLocks noChangeAspect="1"/>
            </p:cNvPicPr>
            <p:nvPr/>
          </p:nvPicPr>
          <p:blipFill>
            <a:blip r:embed="rId2">
              <a:extLst/>
            </a:blip>
            <a:srcRect l="0" t="0" r="70999" b="0"/>
            <a:stretch>
              <a:fillRect/>
            </a:stretch>
          </p:blipFill>
          <p:spPr>
            <a:xfrm>
              <a:off x="0" y="0"/>
              <a:ext cx="2814252" cy="8045671"/>
            </a:xfrm>
            <a:prstGeom prst="rect">
              <a:avLst/>
            </a:prstGeom>
            <a:ln w="12700" cap="flat">
              <a:noFill/>
              <a:miter lim="400000"/>
            </a:ln>
            <a:effectLst/>
          </p:spPr>
        </p:pic>
        <p:pic>
          <p:nvPicPr>
            <p:cNvPr id="346" name="Immagine" descr="Immagine"/>
            <p:cNvPicPr>
              <a:picLocks noChangeAspect="1"/>
            </p:cNvPicPr>
            <p:nvPr/>
          </p:nvPicPr>
          <p:blipFill>
            <a:blip r:embed="rId2">
              <a:extLst/>
            </a:blip>
            <a:srcRect l="75864" t="0" r="1669" b="0"/>
            <a:stretch>
              <a:fillRect/>
            </a:stretch>
          </p:blipFill>
          <p:spPr>
            <a:xfrm>
              <a:off x="2769875" y="0"/>
              <a:ext cx="2180198" cy="8045671"/>
            </a:xfrm>
            <a:prstGeom prst="rect">
              <a:avLst/>
            </a:prstGeom>
            <a:ln w="12700" cap="flat">
              <a:noFill/>
              <a:miter lim="400000"/>
            </a:ln>
            <a:effectLst/>
          </p:spPr>
        </p:pic>
      </p:grpSp>
      <p:pic>
        <p:nvPicPr>
          <p:cNvPr id="348" name="Immagine" descr="Immagine"/>
          <p:cNvPicPr>
            <a:picLocks noChangeAspect="1"/>
          </p:cNvPicPr>
          <p:nvPr/>
        </p:nvPicPr>
        <p:blipFill>
          <a:blip r:embed="rId3">
            <a:extLst/>
          </a:blip>
          <a:stretch>
            <a:fillRect/>
          </a:stretch>
        </p:blipFill>
        <p:spPr>
          <a:xfrm>
            <a:off x="493062" y="2993019"/>
            <a:ext cx="5855133" cy="2964438"/>
          </a:xfrm>
          <a:prstGeom prst="rect">
            <a:avLst/>
          </a:prstGeom>
          <a:ln w="12700">
            <a:miter lim="400000"/>
          </a:ln>
        </p:spPr>
      </p:pic>
      <p:sp>
        <p:nvSpPr>
          <p:cNvPr id="349" name="CAT - 11 anni GCSE - 15/16 anni"/>
          <p:cNvSpPr txBox="1"/>
          <p:nvPr/>
        </p:nvSpPr>
        <p:spPr>
          <a:xfrm>
            <a:off x="620288" y="6178708"/>
            <a:ext cx="4660676" cy="121371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lgn="l" defTabSz="1739900">
              <a:spcBef>
                <a:spcPts val="2000"/>
              </a:spcBef>
              <a:defRPr sz="3000"/>
            </a:pPr>
            <a:r>
              <a:t>CAT - 11 anni</a:t>
            </a:r>
            <a:br/>
            <a:r>
              <a:t>GCSE - 15/16 anni</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1" name="Intelligenza e successo educativo"/>
          <p:cNvSpPr txBox="1"/>
          <p:nvPr>
            <p:ph type="title"/>
          </p:nvPr>
        </p:nvSpPr>
        <p:spPr>
          <a:prstGeom prst="rect">
            <a:avLst/>
          </a:prstGeom>
        </p:spPr>
        <p:txBody>
          <a:bodyPr/>
          <a:lstStyle>
            <a:lvl1pPr defTabSz="1652904">
              <a:defRPr spc="-55" sz="5510"/>
            </a:lvl1pPr>
          </a:lstStyle>
          <a:p>
            <a:pPr/>
            <a:r>
              <a:t>Intelligenza e successo educativo</a:t>
            </a:r>
          </a:p>
        </p:txBody>
      </p:sp>
      <p:sp>
        <p:nvSpPr>
          <p:cNvPr id="352"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353" name="Immagine" descr="Immagine"/>
          <p:cNvPicPr>
            <a:picLocks noChangeAspect="1"/>
          </p:cNvPicPr>
          <p:nvPr/>
        </p:nvPicPr>
        <p:blipFill>
          <a:blip r:embed="rId2">
            <a:extLst/>
          </a:blip>
          <a:stretch>
            <a:fillRect/>
          </a:stretch>
        </p:blipFill>
        <p:spPr>
          <a:xfrm>
            <a:off x="1778926" y="2275946"/>
            <a:ext cx="9446948" cy="6180466"/>
          </a:xfrm>
          <a:prstGeom prst="rect">
            <a:avLst/>
          </a:prstGeom>
          <a:ln w="12700">
            <a:miter lim="400000"/>
          </a:ln>
        </p:spPr>
      </p:pic>
      <p:sp>
        <p:nvSpPr>
          <p:cNvPr id="354" name="Deary et al. 2007"/>
          <p:cNvSpPr txBox="1"/>
          <p:nvPr/>
        </p:nvSpPr>
        <p:spPr>
          <a:xfrm>
            <a:off x="9384644" y="8596542"/>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Deary et al. 2007</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6" name="Intelligenza e successo educativo"/>
          <p:cNvSpPr txBox="1"/>
          <p:nvPr>
            <p:ph type="title"/>
          </p:nvPr>
        </p:nvSpPr>
        <p:spPr>
          <a:xfrm>
            <a:off x="711200" y="246696"/>
            <a:ext cx="11582400" cy="1168401"/>
          </a:xfrm>
          <a:prstGeom prst="rect">
            <a:avLst/>
          </a:prstGeom>
        </p:spPr>
        <p:txBody>
          <a:bodyPr/>
          <a:lstStyle>
            <a:lvl1pPr defTabSz="1652904">
              <a:defRPr spc="-55" sz="5510"/>
            </a:lvl1pPr>
          </a:lstStyle>
          <a:p>
            <a:pPr/>
            <a:r>
              <a:t>Intelligenza e successo educativo</a:t>
            </a:r>
          </a:p>
        </p:txBody>
      </p:sp>
      <p:sp>
        <p:nvSpPr>
          <p:cNvPr id="357" name="Metanalisi"/>
          <p:cNvSpPr txBox="1"/>
          <p:nvPr>
            <p:ph type="body" idx="13"/>
          </p:nvPr>
        </p:nvSpPr>
        <p:spPr>
          <a:xfrm>
            <a:off x="711200" y="1279262"/>
            <a:ext cx="11582400" cy="630937"/>
          </a:xfrm>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Metanalisi</a:t>
            </a:r>
          </a:p>
        </p:txBody>
      </p:sp>
      <p:grpSp>
        <p:nvGrpSpPr>
          <p:cNvPr id="360" name="Gruppo"/>
          <p:cNvGrpSpPr/>
          <p:nvPr/>
        </p:nvGrpSpPr>
        <p:grpSpPr>
          <a:xfrm>
            <a:off x="1320884" y="2121466"/>
            <a:ext cx="6232504" cy="7334566"/>
            <a:chOff x="0" y="0"/>
            <a:chExt cx="6232502" cy="7334564"/>
          </a:xfrm>
        </p:grpSpPr>
        <p:pic>
          <p:nvPicPr>
            <p:cNvPr id="358" name="Immagine" descr="Immagine"/>
            <p:cNvPicPr>
              <a:picLocks noChangeAspect="1"/>
            </p:cNvPicPr>
            <p:nvPr/>
          </p:nvPicPr>
          <p:blipFill>
            <a:blip r:embed="rId2">
              <a:extLst/>
            </a:blip>
            <a:srcRect l="0" t="15867" r="67899" b="0"/>
            <a:stretch>
              <a:fillRect/>
            </a:stretch>
          </p:blipFill>
          <p:spPr>
            <a:xfrm>
              <a:off x="0" y="0"/>
              <a:ext cx="5640990" cy="7334565"/>
            </a:xfrm>
            <a:prstGeom prst="rect">
              <a:avLst/>
            </a:prstGeom>
            <a:ln w="12700" cap="flat">
              <a:noFill/>
              <a:miter lim="400000"/>
            </a:ln>
            <a:effectLst/>
          </p:spPr>
        </p:pic>
        <p:pic>
          <p:nvPicPr>
            <p:cNvPr id="359" name="Immagine" descr="Immagine"/>
            <p:cNvPicPr>
              <a:picLocks noChangeAspect="1"/>
            </p:cNvPicPr>
            <p:nvPr/>
          </p:nvPicPr>
          <p:blipFill>
            <a:blip r:embed="rId2">
              <a:extLst/>
            </a:blip>
            <a:srcRect l="65940" t="17039" r="30583" b="0"/>
            <a:stretch>
              <a:fillRect/>
            </a:stretch>
          </p:blipFill>
          <p:spPr>
            <a:xfrm>
              <a:off x="5621668" y="97763"/>
              <a:ext cx="610835" cy="7232401"/>
            </a:xfrm>
            <a:prstGeom prst="rect">
              <a:avLst/>
            </a:prstGeom>
            <a:ln w="12700" cap="flat">
              <a:noFill/>
              <a:miter lim="400000"/>
            </a:ln>
            <a:effectLst/>
          </p:spPr>
        </p:pic>
      </p:grpSp>
      <p:sp>
        <p:nvSpPr>
          <p:cNvPr id="361" name="Roth et al. 2015"/>
          <p:cNvSpPr txBox="1"/>
          <p:nvPr/>
        </p:nvSpPr>
        <p:spPr>
          <a:xfrm>
            <a:off x="9263157" y="8787449"/>
            <a:ext cx="316881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Roth et al. 2015</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3" name="Intelligenza e successo educativo"/>
          <p:cNvSpPr txBox="1"/>
          <p:nvPr>
            <p:ph type="title"/>
          </p:nvPr>
        </p:nvSpPr>
        <p:spPr>
          <a:prstGeom prst="rect">
            <a:avLst/>
          </a:prstGeom>
        </p:spPr>
        <p:txBody>
          <a:bodyPr/>
          <a:lstStyle>
            <a:lvl1pPr defTabSz="1652904">
              <a:defRPr spc="-55" sz="5510"/>
            </a:lvl1pPr>
          </a:lstStyle>
          <a:p>
            <a:pPr/>
            <a:r>
              <a:t>Intelligenza e successo educativo</a:t>
            </a:r>
          </a:p>
        </p:txBody>
      </p:sp>
      <p:sp>
        <p:nvSpPr>
          <p:cNvPr id="364" name="Causa o effetto?"/>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Causa o effetto?</a:t>
            </a:r>
          </a:p>
        </p:txBody>
      </p:sp>
      <p:pic>
        <p:nvPicPr>
          <p:cNvPr id="365" name="Immagine" descr="Immagine"/>
          <p:cNvPicPr>
            <a:picLocks noChangeAspect="1"/>
          </p:cNvPicPr>
          <p:nvPr/>
        </p:nvPicPr>
        <p:blipFill>
          <a:blip r:embed="rId3">
            <a:extLst/>
          </a:blip>
          <a:srcRect l="16892" t="23926" r="13541" b="22084"/>
          <a:stretch>
            <a:fillRect/>
          </a:stretch>
        </p:blipFill>
        <p:spPr>
          <a:xfrm>
            <a:off x="916587" y="3464961"/>
            <a:ext cx="4676013" cy="3628972"/>
          </a:xfrm>
          <a:custGeom>
            <a:avLst/>
            <a:gdLst/>
            <a:ahLst/>
            <a:cxnLst>
              <a:cxn ang="0">
                <a:pos x="wd2" y="hd2"/>
              </a:cxn>
              <a:cxn ang="5400000">
                <a:pos x="wd2" y="hd2"/>
              </a:cxn>
              <a:cxn ang="10800000">
                <a:pos x="wd2" y="hd2"/>
              </a:cxn>
              <a:cxn ang="16200000">
                <a:pos x="wd2" y="hd2"/>
              </a:cxn>
            </a:cxnLst>
            <a:rect l="0" t="0" r="r" b="b"/>
            <a:pathLst>
              <a:path w="21439" h="21568" fill="norm" stroke="1" extrusionOk="0">
                <a:moveTo>
                  <a:pt x="8719" y="1"/>
                </a:moveTo>
                <a:cubicBezTo>
                  <a:pt x="8283" y="7"/>
                  <a:pt x="7827" y="65"/>
                  <a:pt x="7527" y="171"/>
                </a:cubicBezTo>
                <a:cubicBezTo>
                  <a:pt x="6958" y="370"/>
                  <a:pt x="6392" y="731"/>
                  <a:pt x="5987" y="1154"/>
                </a:cubicBezTo>
                <a:cubicBezTo>
                  <a:pt x="5724" y="1430"/>
                  <a:pt x="5590" y="1515"/>
                  <a:pt x="5305" y="1591"/>
                </a:cubicBezTo>
                <a:cubicBezTo>
                  <a:pt x="4555" y="1789"/>
                  <a:pt x="3842" y="2300"/>
                  <a:pt x="3318" y="3013"/>
                </a:cubicBezTo>
                <a:cubicBezTo>
                  <a:pt x="3028" y="3407"/>
                  <a:pt x="2730" y="4058"/>
                  <a:pt x="2656" y="4461"/>
                </a:cubicBezTo>
                <a:cubicBezTo>
                  <a:pt x="2628" y="4610"/>
                  <a:pt x="2539" y="4705"/>
                  <a:pt x="2266" y="4881"/>
                </a:cubicBezTo>
                <a:cubicBezTo>
                  <a:pt x="1605" y="5308"/>
                  <a:pt x="1101" y="5978"/>
                  <a:pt x="887" y="6711"/>
                </a:cubicBezTo>
                <a:cubicBezTo>
                  <a:pt x="834" y="6892"/>
                  <a:pt x="709" y="7180"/>
                  <a:pt x="609" y="7353"/>
                </a:cubicBezTo>
                <a:cubicBezTo>
                  <a:pt x="53" y="8303"/>
                  <a:pt x="-121" y="9347"/>
                  <a:pt x="81" y="10523"/>
                </a:cubicBezTo>
                <a:cubicBezTo>
                  <a:pt x="128" y="10797"/>
                  <a:pt x="175" y="11371"/>
                  <a:pt x="185" y="11802"/>
                </a:cubicBezTo>
                <a:cubicBezTo>
                  <a:pt x="218" y="13245"/>
                  <a:pt x="578" y="14204"/>
                  <a:pt x="1335" y="14856"/>
                </a:cubicBezTo>
                <a:lnTo>
                  <a:pt x="1637" y="15116"/>
                </a:lnTo>
                <a:lnTo>
                  <a:pt x="1637" y="15559"/>
                </a:lnTo>
                <a:cubicBezTo>
                  <a:pt x="1637" y="16493"/>
                  <a:pt x="1901" y="17304"/>
                  <a:pt x="2430" y="17989"/>
                </a:cubicBezTo>
                <a:cubicBezTo>
                  <a:pt x="3047" y="18787"/>
                  <a:pt x="3946" y="19243"/>
                  <a:pt x="5107" y="19347"/>
                </a:cubicBezTo>
                <a:cubicBezTo>
                  <a:pt x="5594" y="19391"/>
                  <a:pt x="5681" y="19418"/>
                  <a:pt x="5874" y="19600"/>
                </a:cubicBezTo>
                <a:lnTo>
                  <a:pt x="6093" y="19805"/>
                </a:lnTo>
                <a:lnTo>
                  <a:pt x="6076" y="20413"/>
                </a:lnTo>
                <a:cubicBezTo>
                  <a:pt x="6059" y="21081"/>
                  <a:pt x="6121" y="21375"/>
                  <a:pt x="6306" y="21491"/>
                </a:cubicBezTo>
                <a:cubicBezTo>
                  <a:pt x="6467" y="21593"/>
                  <a:pt x="6762" y="21594"/>
                  <a:pt x="6908" y="21494"/>
                </a:cubicBezTo>
                <a:cubicBezTo>
                  <a:pt x="6974" y="21448"/>
                  <a:pt x="7167" y="21247"/>
                  <a:pt x="7339" y="21046"/>
                </a:cubicBezTo>
                <a:cubicBezTo>
                  <a:pt x="7529" y="20824"/>
                  <a:pt x="7886" y="20528"/>
                  <a:pt x="8244" y="20295"/>
                </a:cubicBezTo>
                <a:cubicBezTo>
                  <a:pt x="8782" y="19946"/>
                  <a:pt x="8884" y="19846"/>
                  <a:pt x="9408" y="19151"/>
                </a:cubicBezTo>
                <a:cubicBezTo>
                  <a:pt x="9848" y="18568"/>
                  <a:pt x="10061" y="18342"/>
                  <a:pt x="10313" y="18191"/>
                </a:cubicBezTo>
                <a:cubicBezTo>
                  <a:pt x="10530" y="18061"/>
                  <a:pt x="10754" y="17840"/>
                  <a:pt x="10977" y="17540"/>
                </a:cubicBezTo>
                <a:lnTo>
                  <a:pt x="11315" y="17088"/>
                </a:lnTo>
                <a:lnTo>
                  <a:pt x="11675" y="17234"/>
                </a:lnTo>
                <a:cubicBezTo>
                  <a:pt x="12369" y="17512"/>
                  <a:pt x="13374" y="17595"/>
                  <a:pt x="14283" y="17451"/>
                </a:cubicBezTo>
                <a:cubicBezTo>
                  <a:pt x="15571" y="17246"/>
                  <a:pt x="16565" y="16618"/>
                  <a:pt x="17127" y="15651"/>
                </a:cubicBezTo>
                <a:cubicBezTo>
                  <a:pt x="17332" y="15299"/>
                  <a:pt x="17371" y="15263"/>
                  <a:pt x="17626" y="15219"/>
                </a:cubicBezTo>
                <a:cubicBezTo>
                  <a:pt x="18318" y="15100"/>
                  <a:pt x="18916" y="14615"/>
                  <a:pt x="19516" y="13684"/>
                </a:cubicBezTo>
                <a:cubicBezTo>
                  <a:pt x="19797" y="13248"/>
                  <a:pt x="19970" y="13050"/>
                  <a:pt x="20204" y="12896"/>
                </a:cubicBezTo>
                <a:cubicBezTo>
                  <a:pt x="20926" y="12422"/>
                  <a:pt x="21231" y="11746"/>
                  <a:pt x="21232" y="10620"/>
                </a:cubicBezTo>
                <a:cubicBezTo>
                  <a:pt x="21232" y="10361"/>
                  <a:pt x="21271" y="10010"/>
                  <a:pt x="21319" y="9839"/>
                </a:cubicBezTo>
                <a:cubicBezTo>
                  <a:pt x="21451" y="9371"/>
                  <a:pt x="21479" y="8352"/>
                  <a:pt x="21376" y="7716"/>
                </a:cubicBezTo>
                <a:cubicBezTo>
                  <a:pt x="21225" y="6785"/>
                  <a:pt x="20967" y="6220"/>
                  <a:pt x="20293" y="5341"/>
                </a:cubicBezTo>
                <a:cubicBezTo>
                  <a:pt x="19967" y="4915"/>
                  <a:pt x="19700" y="4538"/>
                  <a:pt x="19700" y="4501"/>
                </a:cubicBezTo>
                <a:cubicBezTo>
                  <a:pt x="19700" y="4368"/>
                  <a:pt x="19063" y="3563"/>
                  <a:pt x="18743" y="3291"/>
                </a:cubicBezTo>
                <a:cubicBezTo>
                  <a:pt x="18343" y="2952"/>
                  <a:pt x="17856" y="2656"/>
                  <a:pt x="17455" y="2503"/>
                </a:cubicBezTo>
                <a:cubicBezTo>
                  <a:pt x="17211" y="2411"/>
                  <a:pt x="17089" y="2302"/>
                  <a:pt x="16805" y="1925"/>
                </a:cubicBezTo>
                <a:cubicBezTo>
                  <a:pt x="16442" y="1445"/>
                  <a:pt x="16103" y="1189"/>
                  <a:pt x="15420" y="883"/>
                </a:cubicBezTo>
                <a:cubicBezTo>
                  <a:pt x="15149" y="761"/>
                  <a:pt x="14904" y="721"/>
                  <a:pt x="14285" y="694"/>
                </a:cubicBezTo>
                <a:cubicBezTo>
                  <a:pt x="13600" y="664"/>
                  <a:pt x="13456" y="636"/>
                  <a:pt x="13191" y="484"/>
                </a:cubicBezTo>
                <a:cubicBezTo>
                  <a:pt x="13023" y="388"/>
                  <a:pt x="12704" y="263"/>
                  <a:pt x="12483" y="208"/>
                </a:cubicBezTo>
                <a:cubicBezTo>
                  <a:pt x="12002" y="89"/>
                  <a:pt x="10806" y="79"/>
                  <a:pt x="10382" y="189"/>
                </a:cubicBezTo>
                <a:cubicBezTo>
                  <a:pt x="10121" y="257"/>
                  <a:pt x="10036" y="249"/>
                  <a:pt x="9785" y="135"/>
                </a:cubicBezTo>
                <a:cubicBezTo>
                  <a:pt x="9570" y="38"/>
                  <a:pt x="9154" y="-6"/>
                  <a:pt x="8719" y="1"/>
                </a:cubicBezTo>
                <a:close/>
              </a:path>
            </a:pathLst>
          </a:custGeom>
          <a:ln w="12700">
            <a:miter lim="400000"/>
          </a:ln>
        </p:spPr>
      </p:pic>
      <p:pic>
        <p:nvPicPr>
          <p:cNvPr id="366" name="Immagine" descr="Immagine"/>
          <p:cNvPicPr>
            <a:picLocks noChangeAspect="1"/>
          </p:cNvPicPr>
          <p:nvPr/>
        </p:nvPicPr>
        <p:blipFill>
          <a:blip r:embed="rId4">
            <a:extLst/>
          </a:blip>
          <a:stretch>
            <a:fillRect/>
          </a:stretch>
        </p:blipFill>
        <p:spPr>
          <a:xfrm>
            <a:off x="6807090" y="3335510"/>
            <a:ext cx="5321301" cy="3644901"/>
          </a:xfrm>
          <a:prstGeom prst="rect">
            <a:avLst/>
          </a:prstGeom>
          <a:ln w="12700">
            <a:miter lim="400000"/>
          </a:ln>
        </p:spPr>
      </p:pic>
      <p:sp>
        <p:nvSpPr>
          <p:cNvPr id="367" name="Ruolo causale dell’intelligenza verso il successo scolastico?"/>
          <p:cNvSpPr txBox="1"/>
          <p:nvPr/>
        </p:nvSpPr>
        <p:spPr>
          <a:xfrm>
            <a:off x="1168544" y="7909055"/>
            <a:ext cx="10251187" cy="66929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000"/>
            </a:lvl1pPr>
          </a:lstStyle>
          <a:p>
            <a:pPr/>
            <a:r>
              <a:t>Ruolo causale dell’intelligenza verso il successo scolastico?</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71" name="Immagine" descr="Immagine"/>
          <p:cNvPicPr>
            <a:picLocks noChangeAspect="1"/>
          </p:cNvPicPr>
          <p:nvPr/>
        </p:nvPicPr>
        <p:blipFill>
          <a:blip r:embed="rId3">
            <a:extLst/>
          </a:blip>
          <a:stretch>
            <a:fillRect/>
          </a:stretch>
        </p:blipFill>
        <p:spPr>
          <a:xfrm>
            <a:off x="3372697" y="3842797"/>
            <a:ext cx="9155587" cy="5156803"/>
          </a:xfrm>
          <a:prstGeom prst="rect">
            <a:avLst/>
          </a:prstGeom>
          <a:ln w="12700">
            <a:miter lim="400000"/>
          </a:ln>
        </p:spPr>
      </p:pic>
      <p:sp>
        <p:nvSpPr>
          <p:cNvPr id="372" name="Personalità: Coscienziosità…"/>
          <p:cNvSpPr txBox="1"/>
          <p:nvPr>
            <p:ph type="body" idx="1"/>
          </p:nvPr>
        </p:nvSpPr>
        <p:spPr>
          <a:xfrm>
            <a:off x="711200" y="2989641"/>
            <a:ext cx="11582400" cy="6045201"/>
          </a:xfrm>
          <a:prstGeom prst="rect">
            <a:avLst/>
          </a:prstGeom>
        </p:spPr>
        <p:txBody>
          <a:bodyPr/>
          <a:lstStyle/>
          <a:p>
            <a:pPr/>
            <a:r>
              <a:t>Personalità: Coscienziosità</a:t>
            </a:r>
          </a:p>
          <a:p>
            <a:pPr/>
            <a:r>
              <a:t>Motivazione</a:t>
            </a:r>
          </a:p>
        </p:txBody>
      </p:sp>
      <p:sp>
        <p:nvSpPr>
          <p:cNvPr id="373" name="Intelligenza e successo educativo"/>
          <p:cNvSpPr txBox="1"/>
          <p:nvPr>
            <p:ph type="title"/>
          </p:nvPr>
        </p:nvSpPr>
        <p:spPr>
          <a:prstGeom prst="rect">
            <a:avLst/>
          </a:prstGeom>
        </p:spPr>
        <p:txBody>
          <a:bodyPr/>
          <a:lstStyle>
            <a:lvl1pPr defTabSz="1652904">
              <a:defRPr spc="-55" sz="5510"/>
            </a:lvl1pPr>
          </a:lstStyle>
          <a:p>
            <a:pPr/>
            <a:r>
              <a:t>Intelligenza e successo educativo</a:t>
            </a:r>
          </a:p>
        </p:txBody>
      </p:sp>
      <p:sp>
        <p:nvSpPr>
          <p:cNvPr id="374" name="Intelligenza e basta?"/>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Intelligenza e basta?</a:t>
            </a:r>
          </a:p>
        </p:txBody>
      </p:sp>
      <p:sp>
        <p:nvSpPr>
          <p:cNvPr id="375" name="Kraphol et al. 2014"/>
          <p:cNvSpPr txBox="1"/>
          <p:nvPr/>
        </p:nvSpPr>
        <p:spPr>
          <a:xfrm>
            <a:off x="932680" y="8718029"/>
            <a:ext cx="316881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Kraphol et al. 2014</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9" name="Intelligenza e lavoro"/>
          <p:cNvSpPr txBox="1"/>
          <p:nvPr>
            <p:ph type="title"/>
          </p:nvPr>
        </p:nvSpPr>
        <p:spPr>
          <a:prstGeom prst="rect">
            <a:avLst/>
          </a:prstGeom>
        </p:spPr>
        <p:txBody>
          <a:bodyPr/>
          <a:lstStyle>
            <a:lvl1pPr defTabSz="1652904">
              <a:defRPr spc="-55" sz="5510"/>
            </a:lvl1pPr>
          </a:lstStyle>
          <a:p>
            <a:pPr/>
            <a:r>
              <a:t>Intelligenza e lavoro</a:t>
            </a:r>
          </a:p>
        </p:txBody>
      </p:sp>
      <p:sp>
        <p:nvSpPr>
          <p:cNvPr id="380"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381" name="Immagine" descr="Immagine"/>
          <p:cNvPicPr>
            <a:picLocks noChangeAspect="1"/>
          </p:cNvPicPr>
          <p:nvPr/>
        </p:nvPicPr>
        <p:blipFill>
          <a:blip r:embed="rId3">
            <a:extLst/>
          </a:blip>
          <a:stretch>
            <a:fillRect/>
          </a:stretch>
        </p:blipFill>
        <p:spPr>
          <a:xfrm>
            <a:off x="1882828" y="2377841"/>
            <a:ext cx="9239144" cy="6219346"/>
          </a:xfrm>
          <a:prstGeom prst="rect">
            <a:avLst/>
          </a:prstGeom>
          <a:ln w="12700">
            <a:miter lim="400000"/>
          </a:ln>
        </p:spPr>
      </p:pic>
      <p:sp>
        <p:nvSpPr>
          <p:cNvPr id="382" name="Harell e Harrell (1945)"/>
          <p:cNvSpPr txBox="1"/>
          <p:nvPr/>
        </p:nvSpPr>
        <p:spPr>
          <a:xfrm>
            <a:off x="932680" y="8718029"/>
            <a:ext cx="316881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Harell e Harrell (1945)</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6" name="Intelligenza e lavoro"/>
          <p:cNvSpPr txBox="1"/>
          <p:nvPr>
            <p:ph type="title"/>
          </p:nvPr>
        </p:nvSpPr>
        <p:spPr>
          <a:prstGeom prst="rect">
            <a:avLst/>
          </a:prstGeom>
        </p:spPr>
        <p:txBody>
          <a:bodyPr/>
          <a:lstStyle>
            <a:lvl1pPr defTabSz="1652904">
              <a:defRPr spc="-55" sz="5510"/>
            </a:lvl1pPr>
          </a:lstStyle>
          <a:p>
            <a:pPr/>
            <a:r>
              <a:t>Intelligenza e lavoro</a:t>
            </a:r>
          </a:p>
        </p:txBody>
      </p:sp>
      <p:sp>
        <p:nvSpPr>
          <p:cNvPr id="387"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388" name="Strenze (2007)"/>
          <p:cNvSpPr txBox="1"/>
          <p:nvPr/>
        </p:nvSpPr>
        <p:spPr>
          <a:xfrm>
            <a:off x="863260" y="8621145"/>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Strenze (2007)</a:t>
            </a:r>
          </a:p>
        </p:txBody>
      </p:sp>
      <p:grpSp>
        <p:nvGrpSpPr>
          <p:cNvPr id="391" name="Gruppo"/>
          <p:cNvGrpSpPr/>
          <p:nvPr/>
        </p:nvGrpSpPr>
        <p:grpSpPr>
          <a:xfrm>
            <a:off x="1298619" y="2500786"/>
            <a:ext cx="9634930" cy="4338560"/>
            <a:chOff x="0" y="0"/>
            <a:chExt cx="9634930" cy="4338559"/>
          </a:xfrm>
        </p:grpSpPr>
        <p:pic>
          <p:nvPicPr>
            <p:cNvPr id="389" name="Immagine" descr="Immagine"/>
            <p:cNvPicPr>
              <a:picLocks noChangeAspect="1"/>
            </p:cNvPicPr>
            <p:nvPr/>
          </p:nvPicPr>
          <p:blipFill>
            <a:blip r:embed="rId3">
              <a:extLst/>
            </a:blip>
            <a:srcRect l="0" t="0" r="36465" b="0"/>
            <a:stretch>
              <a:fillRect/>
            </a:stretch>
          </p:blipFill>
          <p:spPr>
            <a:xfrm>
              <a:off x="0" y="0"/>
              <a:ext cx="8657078" cy="4338560"/>
            </a:xfrm>
            <a:prstGeom prst="rect">
              <a:avLst/>
            </a:prstGeom>
            <a:ln w="12700" cap="flat">
              <a:noFill/>
              <a:miter lim="400000"/>
            </a:ln>
            <a:effectLst/>
          </p:spPr>
        </p:pic>
        <p:pic>
          <p:nvPicPr>
            <p:cNvPr id="390" name="Immagine" descr="Immagine"/>
            <p:cNvPicPr>
              <a:picLocks noChangeAspect="1"/>
            </p:cNvPicPr>
            <p:nvPr/>
          </p:nvPicPr>
          <p:blipFill>
            <a:blip r:embed="rId3">
              <a:extLst/>
            </a:blip>
            <a:srcRect l="91501" t="0" r="829" b="0"/>
            <a:stretch>
              <a:fillRect/>
            </a:stretch>
          </p:blipFill>
          <p:spPr>
            <a:xfrm>
              <a:off x="8589845" y="0"/>
              <a:ext cx="1045086" cy="4338560"/>
            </a:xfrm>
            <a:prstGeom prst="rect">
              <a:avLst/>
            </a:prstGeom>
            <a:ln w="12700" cap="flat">
              <a:noFill/>
              <a:miter lim="400000"/>
            </a:ln>
            <a:effectLst/>
          </p:spPr>
        </p:pic>
      </p:grpSp>
      <p:sp>
        <p:nvSpPr>
          <p:cNvPr id="392" name="Quadrato"/>
          <p:cNvSpPr/>
          <p:nvPr/>
        </p:nvSpPr>
        <p:spPr>
          <a:xfrm>
            <a:off x="10240900" y="3443462"/>
            <a:ext cx="567437" cy="567437"/>
          </a:xfrm>
          <a:prstGeom prst="rect">
            <a:avLst/>
          </a:prstGeom>
          <a:ln w="63500">
            <a:solidFill>
              <a:schemeClr val="accent5">
                <a:hueOff val="-65973"/>
                <a:satOff val="18050"/>
                <a:lumOff val="-15912"/>
              </a:schemeClr>
            </a:solidFill>
            <a:miter lim="400000"/>
          </a:ln>
        </p:spPr>
        <p:txBody>
          <a:bodyPr lIns="50800" tIns="50800" rIns="50800" bIns="50800" anchor="ctr"/>
          <a:lstStyle/>
          <a:p>
            <a:pPr defTabSz="1130300">
              <a:lnSpc>
                <a:spcPct val="100000"/>
              </a:lnSpc>
              <a:defRPr sz="3200">
                <a:solidFill>
                  <a:srgbClr val="FFFFFF"/>
                </a:solidFill>
                <a:latin typeface="Graphik"/>
                <a:ea typeface="Graphik"/>
                <a:cs typeface="Graphik"/>
                <a:sym typeface="Graphik"/>
              </a:defRPr>
            </a:pPr>
          </a:p>
        </p:txBody>
      </p:sp>
      <p:sp>
        <p:nvSpPr>
          <p:cNvPr id="393" name="“Best studies”: Intelligenza misurata &lt; 19 anni, Lavoro &gt; 29 anni"/>
          <p:cNvSpPr txBox="1"/>
          <p:nvPr/>
        </p:nvSpPr>
        <p:spPr>
          <a:xfrm>
            <a:off x="1029150" y="7414523"/>
            <a:ext cx="10173869" cy="6314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800"/>
            </a:lvl1pPr>
          </a:lstStyle>
          <a:p>
            <a:pPr/>
            <a:r>
              <a:t>“Best studies”: Intelligenza misurata &lt; 19 anni, Lavoro &gt; 29 anni</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7" name="Intelligenza lavoro"/>
          <p:cNvSpPr txBox="1"/>
          <p:nvPr>
            <p:ph type="title"/>
          </p:nvPr>
        </p:nvSpPr>
        <p:spPr>
          <a:prstGeom prst="rect">
            <a:avLst/>
          </a:prstGeom>
        </p:spPr>
        <p:txBody>
          <a:bodyPr/>
          <a:lstStyle>
            <a:lvl1pPr defTabSz="1652904">
              <a:defRPr spc="-55" sz="5510"/>
            </a:lvl1pPr>
          </a:lstStyle>
          <a:p>
            <a:pPr/>
            <a:r>
              <a:t>Intelligenza lavoro</a:t>
            </a:r>
          </a:p>
        </p:txBody>
      </p:sp>
      <p:sp>
        <p:nvSpPr>
          <p:cNvPr id="398" name="Scolarità spiega tutto?"/>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Scolarità spiega tutto?</a:t>
            </a:r>
          </a:p>
        </p:txBody>
      </p:sp>
      <p:pic>
        <p:nvPicPr>
          <p:cNvPr id="399" name="Immagine" descr="Immagine"/>
          <p:cNvPicPr>
            <a:picLocks noChangeAspect="1"/>
          </p:cNvPicPr>
          <p:nvPr/>
        </p:nvPicPr>
        <p:blipFill>
          <a:blip r:embed="rId3">
            <a:extLst/>
          </a:blip>
          <a:stretch>
            <a:fillRect/>
          </a:stretch>
        </p:blipFill>
        <p:spPr>
          <a:xfrm>
            <a:off x="1687969" y="2064746"/>
            <a:ext cx="9628862" cy="6749552"/>
          </a:xfrm>
          <a:prstGeom prst="rect">
            <a:avLst/>
          </a:prstGeom>
          <a:ln w="12700">
            <a:miter lim="400000"/>
          </a:ln>
        </p:spPr>
      </p:pic>
      <p:sp>
        <p:nvSpPr>
          <p:cNvPr id="400" name="Becker et al. (2019)"/>
          <p:cNvSpPr txBox="1"/>
          <p:nvPr/>
        </p:nvSpPr>
        <p:spPr>
          <a:xfrm>
            <a:off x="863260" y="8725276"/>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Becker et al. (2019)</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4" name="Intelligenza lavoro"/>
          <p:cNvSpPr txBox="1"/>
          <p:nvPr>
            <p:ph type="title"/>
          </p:nvPr>
        </p:nvSpPr>
        <p:spPr>
          <a:prstGeom prst="rect">
            <a:avLst/>
          </a:prstGeom>
        </p:spPr>
        <p:txBody>
          <a:bodyPr/>
          <a:lstStyle>
            <a:lvl1pPr defTabSz="1652904">
              <a:defRPr spc="-55" sz="5510"/>
            </a:lvl1pPr>
          </a:lstStyle>
          <a:p>
            <a:pPr/>
            <a:r>
              <a:t>Intelligenza lavoro</a:t>
            </a:r>
          </a:p>
        </p:txBody>
      </p:sp>
      <p:sp>
        <p:nvSpPr>
          <p:cNvPr id="405" name="Scolarità spiega tutto?"/>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Scolarità spiega tutto?</a:t>
            </a:r>
          </a:p>
        </p:txBody>
      </p:sp>
      <p:pic>
        <p:nvPicPr>
          <p:cNvPr id="406" name="Immagine" descr="Immagine"/>
          <p:cNvPicPr>
            <a:picLocks noChangeAspect="1"/>
          </p:cNvPicPr>
          <p:nvPr/>
        </p:nvPicPr>
        <p:blipFill>
          <a:blip r:embed="rId3">
            <a:extLst/>
          </a:blip>
          <a:stretch>
            <a:fillRect/>
          </a:stretch>
        </p:blipFill>
        <p:spPr>
          <a:xfrm>
            <a:off x="4010019" y="2064055"/>
            <a:ext cx="5488042" cy="7204068"/>
          </a:xfrm>
          <a:prstGeom prst="rect">
            <a:avLst/>
          </a:prstGeom>
          <a:ln w="12700">
            <a:miter lim="400000"/>
          </a:ln>
        </p:spPr>
      </p:pic>
      <p:sp>
        <p:nvSpPr>
          <p:cNvPr id="407" name="Becker et al. (2019)"/>
          <p:cNvSpPr txBox="1"/>
          <p:nvPr/>
        </p:nvSpPr>
        <p:spPr>
          <a:xfrm>
            <a:off x="863260" y="8725276"/>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Becker et al. (2019)</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1" name="Salgado (2003)"/>
          <p:cNvSpPr txBox="1"/>
          <p:nvPr/>
        </p:nvSpPr>
        <p:spPr>
          <a:xfrm>
            <a:off x="863260" y="8443203"/>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Salgado (2003)</a:t>
            </a:r>
          </a:p>
        </p:txBody>
      </p:sp>
      <p:sp>
        <p:nvSpPr>
          <p:cNvPr id="412" name="Intelligenza lavoro"/>
          <p:cNvSpPr txBox="1"/>
          <p:nvPr>
            <p:ph type="title"/>
          </p:nvPr>
        </p:nvSpPr>
        <p:spPr>
          <a:prstGeom prst="rect">
            <a:avLst/>
          </a:prstGeom>
        </p:spPr>
        <p:txBody>
          <a:bodyPr/>
          <a:lstStyle>
            <a:lvl1pPr defTabSz="1652904">
              <a:defRPr spc="-55" sz="5510"/>
            </a:lvl1pPr>
          </a:lstStyle>
          <a:p>
            <a:pPr/>
            <a:r>
              <a:t>Intelligenza lavoro</a:t>
            </a:r>
          </a:p>
        </p:txBody>
      </p:sp>
      <p:sp>
        <p:nvSpPr>
          <p:cNvPr id="413" name="Complessità"/>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Complessità</a:t>
            </a:r>
          </a:p>
        </p:txBody>
      </p:sp>
      <p:grpSp>
        <p:nvGrpSpPr>
          <p:cNvPr id="416" name="Gruppo"/>
          <p:cNvGrpSpPr/>
          <p:nvPr/>
        </p:nvGrpSpPr>
        <p:grpSpPr>
          <a:xfrm>
            <a:off x="2179268" y="2716044"/>
            <a:ext cx="7999457" cy="5146931"/>
            <a:chOff x="0" y="0"/>
            <a:chExt cx="7999456" cy="5146929"/>
          </a:xfrm>
        </p:grpSpPr>
        <p:pic>
          <p:nvPicPr>
            <p:cNvPr id="414" name="Immagine" descr="Immagine"/>
            <p:cNvPicPr>
              <a:picLocks noChangeAspect="1"/>
            </p:cNvPicPr>
            <p:nvPr/>
          </p:nvPicPr>
          <p:blipFill>
            <a:blip r:embed="rId2">
              <a:extLst/>
            </a:blip>
            <a:srcRect l="0" t="0" r="56923" b="0"/>
            <a:stretch>
              <a:fillRect/>
            </a:stretch>
          </p:blipFill>
          <p:spPr>
            <a:xfrm>
              <a:off x="0" y="0"/>
              <a:ext cx="6959579" cy="5146930"/>
            </a:xfrm>
            <a:prstGeom prst="rect">
              <a:avLst/>
            </a:prstGeom>
            <a:ln w="12700" cap="flat">
              <a:noFill/>
              <a:miter lim="400000"/>
            </a:ln>
            <a:effectLst/>
          </p:spPr>
        </p:pic>
        <p:pic>
          <p:nvPicPr>
            <p:cNvPr id="415" name="Immagine" descr="Immagine"/>
            <p:cNvPicPr>
              <a:picLocks noChangeAspect="1"/>
            </p:cNvPicPr>
            <p:nvPr/>
          </p:nvPicPr>
          <p:blipFill>
            <a:blip r:embed="rId2">
              <a:extLst/>
            </a:blip>
            <a:srcRect l="92210" t="0" r="1215" b="0"/>
            <a:stretch>
              <a:fillRect/>
            </a:stretch>
          </p:blipFill>
          <p:spPr>
            <a:xfrm>
              <a:off x="6937320" y="0"/>
              <a:ext cx="1062137" cy="5146930"/>
            </a:xfrm>
            <a:prstGeom prst="rect">
              <a:avLst/>
            </a:prstGeom>
            <a:ln w="12700" cap="flat">
              <a:noFill/>
              <a:miter lim="400000"/>
            </a:ln>
            <a:effectLst/>
          </p:spPr>
        </p:pic>
      </p:gr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8" name="The skills profile needed to reach the middle of the income distribution has increased"/>
          <p:cNvSpPr txBox="1"/>
          <p:nvPr>
            <p:ph type="body" sz="quarter" idx="1"/>
          </p:nvPr>
        </p:nvSpPr>
        <p:spPr>
          <a:xfrm>
            <a:off x="391278" y="7629536"/>
            <a:ext cx="12222244" cy="1168401"/>
          </a:xfrm>
          <a:prstGeom prst="rect">
            <a:avLst/>
          </a:prstGeom>
        </p:spPr>
        <p:txBody>
          <a:bodyPr/>
          <a:lstStyle>
            <a:lvl1pPr marL="0" indent="0" algn="ctr" defTabSz="1705102">
              <a:spcBef>
                <a:spcPts val="1900"/>
              </a:spcBef>
              <a:buSzTx/>
              <a:buNone/>
              <a:defRPr sz="2940"/>
            </a:lvl1pPr>
          </a:lstStyle>
          <a:p>
            <a:pPr/>
            <a:r>
              <a:t>The skills profile needed to reach the middle of the income distribution has increased </a:t>
            </a:r>
          </a:p>
        </p:txBody>
      </p:sp>
      <p:sp>
        <p:nvSpPr>
          <p:cNvPr id="419" name="The Squeezed Middle Class"/>
          <p:cNvSpPr txBox="1"/>
          <p:nvPr>
            <p:ph type="title"/>
          </p:nvPr>
        </p:nvSpPr>
        <p:spPr>
          <a:prstGeom prst="rect">
            <a:avLst/>
          </a:prstGeom>
        </p:spPr>
        <p:txBody>
          <a:bodyPr/>
          <a:lstStyle>
            <a:lvl1pPr defTabSz="1652904">
              <a:defRPr spc="-55" sz="5510"/>
            </a:lvl1pPr>
          </a:lstStyle>
          <a:p>
            <a:pPr/>
            <a:r>
              <a:t>The Squeezed Middle Class</a:t>
            </a:r>
          </a:p>
        </p:txBody>
      </p:sp>
      <p:sp>
        <p:nvSpPr>
          <p:cNvPr id="420" name="Rapporto OECD, 2019"/>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Rapporto OECD, 2019</a:t>
            </a:r>
          </a:p>
        </p:txBody>
      </p:sp>
      <p:pic>
        <p:nvPicPr>
          <p:cNvPr id="421" name="Immagine" descr="Immagine"/>
          <p:cNvPicPr>
            <a:picLocks noChangeAspect="1"/>
          </p:cNvPicPr>
          <p:nvPr/>
        </p:nvPicPr>
        <p:blipFill>
          <a:blip r:embed="rId3">
            <a:extLst/>
          </a:blip>
          <a:srcRect l="0" t="21346" r="0" b="0"/>
          <a:stretch>
            <a:fillRect/>
          </a:stretch>
        </p:blipFill>
        <p:spPr>
          <a:xfrm>
            <a:off x="627657" y="2632693"/>
            <a:ext cx="11749476" cy="4788914"/>
          </a:xfrm>
          <a:prstGeom prst="rect">
            <a:avLst/>
          </a:prstGeom>
          <a:ln w="12700">
            <a:miter lim="400000"/>
          </a:ln>
        </p:spPr>
      </p:pic>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5" name="15 punti IQ ~ riduzione mortalità del 24%"/>
          <p:cNvSpPr txBox="1"/>
          <p:nvPr>
            <p:ph type="body" sz="quarter" idx="1"/>
          </p:nvPr>
        </p:nvSpPr>
        <p:spPr>
          <a:xfrm>
            <a:off x="711200" y="7272739"/>
            <a:ext cx="11582400" cy="1168401"/>
          </a:xfrm>
          <a:prstGeom prst="rect">
            <a:avLst/>
          </a:prstGeom>
        </p:spPr>
        <p:txBody>
          <a:bodyPr/>
          <a:lstStyle>
            <a:lvl1pPr marL="0" indent="0" algn="ctr">
              <a:buSzTx/>
              <a:buNone/>
            </a:lvl1pPr>
          </a:lstStyle>
          <a:p>
            <a:pPr/>
            <a:r>
              <a:t>15 punti IQ ~ riduzione mortalità del 24%</a:t>
            </a:r>
          </a:p>
        </p:txBody>
      </p:sp>
      <p:sp>
        <p:nvSpPr>
          <p:cNvPr id="426" name="Intelligenza e salute"/>
          <p:cNvSpPr txBox="1"/>
          <p:nvPr>
            <p:ph type="title"/>
          </p:nvPr>
        </p:nvSpPr>
        <p:spPr>
          <a:prstGeom prst="rect">
            <a:avLst/>
          </a:prstGeom>
        </p:spPr>
        <p:txBody>
          <a:bodyPr/>
          <a:lstStyle>
            <a:lvl1pPr defTabSz="1652904">
              <a:defRPr spc="-55" sz="5510"/>
            </a:lvl1pPr>
          </a:lstStyle>
          <a:p>
            <a:pPr/>
            <a:r>
              <a:t>Intelligenza e salute</a:t>
            </a:r>
          </a:p>
        </p:txBody>
      </p:sp>
      <p:sp>
        <p:nvSpPr>
          <p:cNvPr id="427" name="Epidemiologia cognitiva"/>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Epidemiologia cognitiva</a:t>
            </a:r>
          </a:p>
        </p:txBody>
      </p:sp>
      <p:pic>
        <p:nvPicPr>
          <p:cNvPr id="428" name="Immagine" descr="Immagine"/>
          <p:cNvPicPr>
            <a:picLocks noChangeAspect="1"/>
          </p:cNvPicPr>
          <p:nvPr/>
        </p:nvPicPr>
        <p:blipFill>
          <a:blip r:embed="rId3">
            <a:extLst/>
          </a:blip>
          <a:stretch>
            <a:fillRect/>
          </a:stretch>
        </p:blipFill>
        <p:spPr>
          <a:xfrm>
            <a:off x="907643" y="2568145"/>
            <a:ext cx="10807701" cy="4064001"/>
          </a:xfrm>
          <a:prstGeom prst="rect">
            <a:avLst/>
          </a:prstGeom>
          <a:ln w="12700">
            <a:miter lim="400000"/>
          </a:ln>
        </p:spPr>
      </p:pic>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2" name="Nature or Nurture?"/>
          <p:cNvSpPr txBox="1"/>
          <p:nvPr>
            <p:ph type="title"/>
          </p:nvPr>
        </p:nvSpPr>
        <p:spPr>
          <a:prstGeom prst="rect">
            <a:avLst/>
          </a:prstGeom>
        </p:spPr>
        <p:txBody>
          <a:bodyPr/>
          <a:lstStyle>
            <a:lvl1pPr defTabSz="1652904">
              <a:defRPr spc="-55" sz="5510"/>
            </a:lvl1pPr>
          </a:lstStyle>
          <a:p>
            <a:pPr/>
            <a:r>
              <a:t>Nature or Nurture?</a:t>
            </a:r>
          </a:p>
        </p:txBody>
      </p:sp>
      <p:sp>
        <p:nvSpPr>
          <p:cNvPr id="433" name="Ereditarietà dell’intelligenza"/>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Ereditarietà dell’intelligenza</a:t>
            </a:r>
          </a:p>
        </p:txBody>
      </p:sp>
      <p:pic>
        <p:nvPicPr>
          <p:cNvPr id="434" name="Immagine" descr="Immagine"/>
          <p:cNvPicPr>
            <a:picLocks noChangeAspect="1"/>
          </p:cNvPicPr>
          <p:nvPr/>
        </p:nvPicPr>
        <p:blipFill>
          <a:blip r:embed="rId2">
            <a:extLst/>
          </a:blip>
          <a:stretch>
            <a:fillRect/>
          </a:stretch>
        </p:blipFill>
        <p:spPr>
          <a:xfrm>
            <a:off x="2550861" y="2463839"/>
            <a:ext cx="7418022" cy="5660883"/>
          </a:xfrm>
          <a:prstGeom prst="rect">
            <a:avLst/>
          </a:prstGeom>
          <a:ln w="12700">
            <a:miter lim="400000"/>
          </a:ln>
        </p:spPr>
      </p:pic>
      <p:sp>
        <p:nvSpPr>
          <p:cNvPr id="435" name="L’intelligenza può essere influenzata dai geni di un individuo?"/>
          <p:cNvSpPr txBox="1"/>
          <p:nvPr/>
        </p:nvSpPr>
        <p:spPr>
          <a:xfrm>
            <a:off x="891915" y="8293587"/>
            <a:ext cx="11220970" cy="66929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1739900">
              <a:spcBef>
                <a:spcPts val="2000"/>
              </a:spcBef>
              <a:defRPr sz="3000"/>
            </a:pPr>
            <a:r>
              <a:t>L’intelligenza può essere influenzata dai </a:t>
            </a:r>
            <a:r>
              <a:rPr>
                <a:latin typeface="Canela Text Bold"/>
                <a:ea typeface="Canela Text Bold"/>
                <a:cs typeface="Canela Text Bold"/>
                <a:sym typeface="Canela Text Bold"/>
              </a:rPr>
              <a:t>geni</a:t>
            </a:r>
            <a:r>
              <a:t> di un individuo? </a:t>
            </a:r>
          </a:p>
        </p:txBody>
      </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7" name="Ereditarietà"/>
          <p:cNvSpPr txBox="1"/>
          <p:nvPr>
            <p:ph type="title"/>
          </p:nvPr>
        </p:nvSpPr>
        <p:spPr>
          <a:prstGeom prst="rect">
            <a:avLst/>
          </a:prstGeom>
        </p:spPr>
        <p:txBody>
          <a:bodyPr/>
          <a:lstStyle>
            <a:lvl1pPr defTabSz="1652904">
              <a:defRPr spc="-55" sz="5510"/>
            </a:lvl1pPr>
          </a:lstStyle>
          <a:p>
            <a:pPr/>
            <a:r>
              <a:t>Ereditarietà</a:t>
            </a:r>
          </a:p>
        </p:txBody>
      </p:sp>
      <p:sp>
        <p:nvSpPr>
          <p:cNvPr id="438"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pic>
        <p:nvPicPr>
          <p:cNvPr id="439" name="Immagine" descr="Immagine"/>
          <p:cNvPicPr>
            <a:picLocks noChangeAspect="1"/>
          </p:cNvPicPr>
          <p:nvPr/>
        </p:nvPicPr>
        <p:blipFill>
          <a:blip r:embed="rId2">
            <a:extLst/>
          </a:blip>
          <a:srcRect l="17756" t="3572" r="12914" b="0"/>
          <a:stretch>
            <a:fillRect/>
          </a:stretch>
        </p:blipFill>
        <p:spPr>
          <a:xfrm>
            <a:off x="1250642" y="3524355"/>
            <a:ext cx="4267785" cy="3526491"/>
          </a:xfrm>
          <a:prstGeom prst="rect">
            <a:avLst/>
          </a:prstGeom>
          <a:ln w="12700">
            <a:miter lim="400000"/>
          </a:ln>
        </p:spPr>
      </p:pic>
      <p:sp>
        <p:nvSpPr>
          <p:cNvPr id="440" name="Varianza fenotipica"/>
          <p:cNvSpPr txBox="1"/>
          <p:nvPr/>
        </p:nvSpPr>
        <p:spPr>
          <a:xfrm>
            <a:off x="1753760" y="7325889"/>
            <a:ext cx="3261361" cy="6314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800"/>
            </a:lvl1pPr>
          </a:lstStyle>
          <a:p>
            <a:pPr/>
            <a:r>
              <a:t>Varianza fenotipica</a:t>
            </a:r>
          </a:p>
        </p:txBody>
      </p:sp>
      <p:graphicFrame>
        <p:nvGraphicFramePr>
          <p:cNvPr id="441" name="Grafico a torta 2D"/>
          <p:cNvGraphicFramePr/>
          <p:nvPr/>
        </p:nvGraphicFramePr>
        <p:xfrm>
          <a:off x="7530769" y="3286965"/>
          <a:ext cx="3495701" cy="3495702"/>
        </p:xfrm>
        <a:graphic xmlns:a="http://schemas.openxmlformats.org/drawingml/2006/main">
          <a:graphicData uri="http://schemas.openxmlformats.org/drawingml/2006/chart">
            <c:chart xmlns:c="http://schemas.openxmlformats.org/drawingml/2006/chart" r:id="rId3"/>
          </a:graphicData>
        </a:graphic>
      </p:graphicFrame>
      <p:sp>
        <p:nvSpPr>
          <p:cNvPr id="442" name="Partizione:…"/>
          <p:cNvSpPr txBox="1"/>
          <p:nvPr/>
        </p:nvSpPr>
        <p:spPr>
          <a:xfrm>
            <a:off x="7690610" y="7085682"/>
            <a:ext cx="3176017" cy="111186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2800"/>
            </a:pPr>
            <a:r>
              <a:t>Partizione:</a:t>
            </a:r>
          </a:p>
          <a:p>
            <a:pPr>
              <a:defRPr sz="2800"/>
            </a:pPr>
            <a:r>
              <a:t>V(G), V(Es), V(Ens)</a:t>
            </a:r>
          </a:p>
        </p:txBody>
      </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4" name="Ereditarietà"/>
          <p:cNvSpPr txBox="1"/>
          <p:nvPr>
            <p:ph type="title"/>
          </p:nvPr>
        </p:nvSpPr>
        <p:spPr>
          <a:prstGeom prst="rect">
            <a:avLst/>
          </a:prstGeom>
        </p:spPr>
        <p:txBody>
          <a:bodyPr/>
          <a:lstStyle>
            <a:lvl1pPr defTabSz="1652904">
              <a:defRPr spc="-55" sz="5510"/>
            </a:lvl1pPr>
          </a:lstStyle>
          <a:p>
            <a:pPr/>
            <a:r>
              <a:t>Ereditarietà</a:t>
            </a:r>
          </a:p>
        </p:txBody>
      </p:sp>
      <p:sp>
        <p:nvSpPr>
          <p:cNvPr id="445"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446" name="Equazione"/>
          <p:cNvSpPr txBox="1"/>
          <p:nvPr/>
        </p:nvSpPr>
        <p:spPr>
          <a:xfrm>
            <a:off x="6373872" y="4283021"/>
            <a:ext cx="4413798" cy="1846632"/>
          </a:xfrm>
          <a:prstGeom prst="rect">
            <a:avLst/>
          </a:prstGeom>
          <a:ln w="12700">
            <a:miter lim="400000"/>
          </a:ln>
        </p:spPr>
        <p:txBody>
          <a:bodyPr wrap="none" lIns="0" tIns="0" rIns="0" bIns="0">
            <a:spAutoFit/>
          </a:bodyPr>
          <a:lstStyle/>
          <a:p>
            <a:pPr algn="l" defTabSz="914400" latinLnBrk="1">
              <a:lnSpc>
                <a:spcPct val="100000"/>
              </a:lnSpc>
              <a:defRPr sz="1800"/>
            </a:pPr>
            <a14:m>
              <m:oMathPara>
                <m:oMathParaPr>
                  <m:jc m:val="centerGroup"/>
                </m:oMathParaPr>
                <m:oMath>
                  <m:sSup>
                    <m:e>
                      <m:r>
                        <a:rPr xmlns:a="http://schemas.openxmlformats.org/drawingml/2006/main" sz="6300" i="1">
                          <a:solidFill>
                            <a:srgbClr val="000000"/>
                          </a:solidFill>
                          <a:latin typeface="Cambria Math" panose="02040503050406030204" pitchFamily="18" charset="0"/>
                        </a:rPr>
                        <m:t>H</m:t>
                      </m:r>
                    </m:e>
                    <m:sup>
                      <m:r>
                        <a:rPr xmlns:a="http://schemas.openxmlformats.org/drawingml/2006/main" sz="6300" i="1">
                          <a:solidFill>
                            <a:srgbClr val="000000"/>
                          </a:solidFill>
                          <a:latin typeface="Cambria Math" panose="02040503050406030204" pitchFamily="18" charset="0"/>
                        </a:rPr>
                        <m:t>2</m:t>
                      </m:r>
                    </m:sup>
                  </m:sSup>
                  <m:r>
                    <a:rPr xmlns:a="http://schemas.openxmlformats.org/drawingml/2006/main" sz="6300" i="1">
                      <a:solidFill>
                        <a:srgbClr val="000000"/>
                      </a:solidFill>
                      <a:latin typeface="Cambria Math" panose="02040503050406030204" pitchFamily="18" charset="0"/>
                    </a:rPr>
                    <m:t>=</m:t>
                  </m:r>
                  <m:f>
                    <m:fPr>
                      <m:ctrlPr>
                        <a:rPr xmlns:a="http://schemas.openxmlformats.org/drawingml/2006/main" sz="6300" i="1">
                          <a:solidFill>
                            <a:srgbClr val="000000"/>
                          </a:solidFill>
                          <a:latin typeface="Cambria Math" panose="02040503050406030204" pitchFamily="18" charset="0"/>
                        </a:rPr>
                      </m:ctrlPr>
                      <m:type m:val="bar"/>
                    </m:fPr>
                    <m:num>
                      <m:r>
                        <a:rPr xmlns:a="http://schemas.openxmlformats.org/drawingml/2006/main" sz="6300" i="1">
                          <a:solidFill>
                            <a:srgbClr val="000000"/>
                          </a:solidFill>
                          <a:latin typeface="Cambria Math" panose="02040503050406030204" pitchFamily="18" charset="0"/>
                        </a:rPr>
                        <m:t>V</m:t>
                      </m:r>
                      <m:r>
                        <a:rPr xmlns:a="http://schemas.openxmlformats.org/drawingml/2006/main" sz="6300" i="1">
                          <a:solidFill>
                            <a:srgbClr val="000000"/>
                          </a:solidFill>
                          <a:latin typeface="Cambria Math" panose="02040503050406030204" pitchFamily="18" charset="0"/>
                        </a:rPr>
                        <m:t>a</m:t>
                      </m:r>
                      <m:r>
                        <a:rPr xmlns:a="http://schemas.openxmlformats.org/drawingml/2006/main" sz="6300" i="1">
                          <a:solidFill>
                            <a:srgbClr val="000000"/>
                          </a:solidFill>
                          <a:latin typeface="Cambria Math" panose="02040503050406030204" pitchFamily="18" charset="0"/>
                        </a:rPr>
                        <m:t>r</m:t>
                      </m:r>
                      <m:r>
                        <a:rPr xmlns:a="http://schemas.openxmlformats.org/drawingml/2006/main" sz="6300" i="1">
                          <a:solidFill>
                            <a:srgbClr val="000000"/>
                          </a:solidFill>
                          <a:latin typeface="Cambria Math" panose="02040503050406030204" pitchFamily="18" charset="0"/>
                        </a:rPr>
                        <m:t>(</m:t>
                      </m:r>
                      <m:r>
                        <a:rPr xmlns:a="http://schemas.openxmlformats.org/drawingml/2006/main" sz="6300" i="1">
                          <a:solidFill>
                            <a:srgbClr val="000000"/>
                          </a:solidFill>
                          <a:latin typeface="Cambria Math" panose="02040503050406030204" pitchFamily="18" charset="0"/>
                        </a:rPr>
                        <m:t>G</m:t>
                      </m:r>
                      <m:r>
                        <a:rPr xmlns:a="http://schemas.openxmlformats.org/drawingml/2006/main" sz="6300" i="1">
                          <a:solidFill>
                            <a:srgbClr val="000000"/>
                          </a:solidFill>
                          <a:latin typeface="Cambria Math" panose="02040503050406030204" pitchFamily="18" charset="0"/>
                        </a:rPr>
                        <m:t>)</m:t>
                      </m:r>
                    </m:num>
                    <m:den>
                      <m:r>
                        <a:rPr xmlns:a="http://schemas.openxmlformats.org/drawingml/2006/main" sz="6300" i="1">
                          <a:solidFill>
                            <a:srgbClr val="000000"/>
                          </a:solidFill>
                          <a:latin typeface="Cambria Math" panose="02040503050406030204" pitchFamily="18" charset="0"/>
                        </a:rPr>
                        <m:t>V</m:t>
                      </m:r>
                      <m:r>
                        <a:rPr xmlns:a="http://schemas.openxmlformats.org/drawingml/2006/main" sz="6300" i="1">
                          <a:solidFill>
                            <a:srgbClr val="000000"/>
                          </a:solidFill>
                          <a:latin typeface="Cambria Math" panose="02040503050406030204" pitchFamily="18" charset="0"/>
                        </a:rPr>
                        <m:t>a</m:t>
                      </m:r>
                      <m:r>
                        <a:rPr xmlns:a="http://schemas.openxmlformats.org/drawingml/2006/main" sz="6300" i="1">
                          <a:solidFill>
                            <a:srgbClr val="000000"/>
                          </a:solidFill>
                          <a:latin typeface="Cambria Math" panose="02040503050406030204" pitchFamily="18" charset="0"/>
                        </a:rPr>
                        <m:t>r</m:t>
                      </m:r>
                      <m:r>
                        <a:rPr xmlns:a="http://schemas.openxmlformats.org/drawingml/2006/main" sz="6300" i="1">
                          <a:solidFill>
                            <a:srgbClr val="000000"/>
                          </a:solidFill>
                          <a:latin typeface="Cambria Math" panose="02040503050406030204" pitchFamily="18" charset="0"/>
                        </a:rPr>
                        <m:t>(</m:t>
                      </m:r>
                      <m:r>
                        <a:rPr xmlns:a="http://schemas.openxmlformats.org/drawingml/2006/main" sz="6300" i="1">
                          <a:solidFill>
                            <a:srgbClr val="000000"/>
                          </a:solidFill>
                          <a:latin typeface="Cambria Math" panose="02040503050406030204" pitchFamily="18" charset="0"/>
                        </a:rPr>
                        <m:t>P</m:t>
                      </m:r>
                      <m:r>
                        <a:rPr xmlns:a="http://schemas.openxmlformats.org/drawingml/2006/main" sz="6300" i="1">
                          <a:solidFill>
                            <a:srgbClr val="000000"/>
                          </a:solidFill>
                          <a:latin typeface="Cambria Math" panose="02040503050406030204" pitchFamily="18" charset="0"/>
                        </a:rPr>
                        <m:t>)</m:t>
                      </m:r>
                    </m:den>
                  </m:f>
                </m:oMath>
              </m:oMathPara>
            </a14:m>
            <a:endParaRPr sz="6300"/>
          </a:p>
        </p:txBody>
      </p:sp>
      <p:graphicFrame>
        <p:nvGraphicFramePr>
          <p:cNvPr id="447" name="Grafico a torta 2D"/>
          <p:cNvGraphicFramePr/>
          <p:nvPr/>
        </p:nvGraphicFramePr>
        <p:xfrm>
          <a:off x="1562589" y="3208672"/>
          <a:ext cx="3495701" cy="3495702"/>
        </p:xfrm>
        <a:graphic xmlns:a="http://schemas.openxmlformats.org/drawingml/2006/main">
          <a:graphicData uri="http://schemas.openxmlformats.org/drawingml/2006/chart">
            <c:chart xmlns:c="http://schemas.openxmlformats.org/drawingml/2006/chart" r:id="rId2"/>
          </a:graphicData>
        </a:graphic>
      </p:graphicFrame>
      <p:sp>
        <p:nvSpPr>
          <p:cNvPr id="448" name="Partizione:…"/>
          <p:cNvSpPr txBox="1"/>
          <p:nvPr/>
        </p:nvSpPr>
        <p:spPr>
          <a:xfrm>
            <a:off x="1722431" y="7007389"/>
            <a:ext cx="3176017" cy="111186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2800"/>
            </a:pPr>
            <a:r>
              <a:t>Partizione:</a:t>
            </a:r>
          </a:p>
          <a:p>
            <a:pPr>
              <a:defRPr sz="2800"/>
            </a:pPr>
            <a:r>
              <a:t>V(G), V(Es), V(Ens)</a:t>
            </a:r>
          </a:p>
        </p:txBody>
      </p:sp>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0" name="Corpo"/>
          <p:cNvSpPr txBox="1"/>
          <p:nvPr>
            <p:ph type="body" idx="1"/>
          </p:nvPr>
        </p:nvSpPr>
        <p:spPr>
          <a:prstGeom prst="rect">
            <a:avLst/>
          </a:prstGeom>
        </p:spPr>
        <p:txBody>
          <a:bodyPr/>
          <a:lstStyle/>
          <a:p>
            <a:pPr/>
          </a:p>
        </p:txBody>
      </p:sp>
      <p:sp>
        <p:nvSpPr>
          <p:cNvPr id="451" name="Stime per diverse caratteristiche"/>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Stime per diverse caratteristiche</a:t>
            </a:r>
          </a:p>
        </p:txBody>
      </p:sp>
      <p:sp>
        <p:nvSpPr>
          <p:cNvPr id="452" name="Ereditarietà"/>
          <p:cNvSpPr txBox="1"/>
          <p:nvPr>
            <p:ph type="title"/>
          </p:nvPr>
        </p:nvSpPr>
        <p:spPr>
          <a:prstGeom prst="rect">
            <a:avLst/>
          </a:prstGeom>
        </p:spPr>
        <p:txBody>
          <a:bodyPr/>
          <a:lstStyle>
            <a:lvl1pPr defTabSz="1652904">
              <a:defRPr spc="-55" sz="5510"/>
            </a:lvl1pPr>
          </a:lstStyle>
          <a:p>
            <a:pPr/>
            <a:r>
              <a:t>Ereditarietà</a:t>
            </a:r>
          </a:p>
        </p:txBody>
      </p:sp>
      <p:pic>
        <p:nvPicPr>
          <p:cNvPr id="453" name="Immagine" descr="Immagine"/>
          <p:cNvPicPr>
            <a:picLocks noChangeAspect="1"/>
          </p:cNvPicPr>
          <p:nvPr/>
        </p:nvPicPr>
        <p:blipFill>
          <a:blip r:embed="rId2">
            <a:extLst/>
          </a:blip>
          <a:stretch>
            <a:fillRect/>
          </a:stretch>
        </p:blipFill>
        <p:spPr>
          <a:xfrm>
            <a:off x="2246963" y="2281448"/>
            <a:ext cx="8510874" cy="7461588"/>
          </a:xfrm>
          <a:prstGeom prst="rect">
            <a:avLst/>
          </a:prstGeom>
          <a:ln w="12700">
            <a:miter lim="400000"/>
          </a:ln>
        </p:spPr>
      </p:pic>
      <p:sp>
        <p:nvSpPr>
          <p:cNvPr id="454" name="Rettangolo"/>
          <p:cNvSpPr/>
          <p:nvPr/>
        </p:nvSpPr>
        <p:spPr>
          <a:xfrm>
            <a:off x="4990287" y="3303856"/>
            <a:ext cx="5638507" cy="6349598"/>
          </a:xfrm>
          <a:prstGeom prst="rect">
            <a:avLst/>
          </a:prstGeom>
          <a:solidFill>
            <a:srgbClr val="FFFFFF"/>
          </a:solidFill>
          <a:ln w="12700">
            <a:miter lim="400000"/>
          </a:ln>
        </p:spPr>
        <p:txBody>
          <a:bodyPr lIns="50800" tIns="50800" rIns="50800" bIns="50800" anchor="ctr"/>
          <a:lstStyle/>
          <a:p>
            <a:pPr defTabSz="1130300">
              <a:lnSpc>
                <a:spcPct val="100000"/>
              </a:lnSpc>
              <a:defRPr sz="3200">
                <a:solidFill>
                  <a:srgbClr val="FFFFFF"/>
                </a:solidFill>
                <a:latin typeface="Graphik"/>
                <a:ea typeface="Graphik"/>
                <a:cs typeface="Graphik"/>
                <a:sym typeface="Graphik"/>
              </a:defRPr>
            </a:pPr>
          </a:p>
        </p:txBody>
      </p:sp>
      <p:sp>
        <p:nvSpPr>
          <p:cNvPr id="455" name="Rettangolo"/>
          <p:cNvSpPr/>
          <p:nvPr/>
        </p:nvSpPr>
        <p:spPr>
          <a:xfrm>
            <a:off x="7748625" y="3303856"/>
            <a:ext cx="5638508" cy="6349598"/>
          </a:xfrm>
          <a:prstGeom prst="rect">
            <a:avLst/>
          </a:prstGeom>
          <a:solidFill>
            <a:srgbClr val="FFFFFF"/>
          </a:solidFill>
          <a:ln w="12700">
            <a:miter lim="400000"/>
          </a:ln>
        </p:spPr>
        <p:txBody>
          <a:bodyPr lIns="50800" tIns="50800" rIns="50800" bIns="50800" anchor="ctr"/>
          <a:lstStyle/>
          <a:p>
            <a:pPr defTabSz="1130300">
              <a:lnSpc>
                <a:spcPct val="100000"/>
              </a:lnSpc>
              <a:defRPr sz="3200">
                <a:solidFill>
                  <a:srgbClr val="FFFFFF"/>
                </a:solidFill>
                <a:latin typeface="Graphik"/>
                <a:ea typeface="Graphik"/>
                <a:cs typeface="Graphik"/>
                <a:sym typeface="Graphik"/>
              </a:defRPr>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xit" nodeType="clickEffect" presetSubtype="0" presetID="1" grpId="1" fill="hold">
                                  <p:stCondLst>
                                    <p:cond delay="0"/>
                                  </p:stCondLst>
                                  <p:iterate type="el" backwards="0">
                                    <p:tmAbs val="0"/>
                                  </p:iterate>
                                  <p:childTnLst>
                                    <p:set>
                                      <p:cBhvr>
                                        <p:cTn id="6" fill="hold">
                                          <p:stCondLst>
                                            <p:cond delay="0"/>
                                          </p:stCondLst>
                                        </p:cTn>
                                        <p:tgtEl>
                                          <p:spTgt spid="45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Class="exit" nodeType="clickEffect" presetSubtype="0" presetID="1" grpId="2" fill="hold">
                                  <p:stCondLst>
                                    <p:cond delay="0"/>
                                  </p:stCondLst>
                                  <p:iterate type="el" backwards="0">
                                    <p:tmAbs val="0"/>
                                  </p:iterate>
                                  <p:childTnLst>
                                    <p:set>
                                      <p:cBhvr>
                                        <p:cTn id="10" fill="hold">
                                          <p:stCondLst>
                                            <p:cond delay="0"/>
                                          </p:stCondLst>
                                        </p:cTn>
                                        <p:tgtEl>
                                          <p:spTgt spid="455"/>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55" grpId="2"/>
      <p:bldP build="whole" bldLvl="1" animBg="1" rev="0" advAuto="0" spid="454" grpId="1"/>
    </p:bldLst>
  </p:timing>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7" name="Ereditarietà"/>
          <p:cNvSpPr txBox="1"/>
          <p:nvPr>
            <p:ph type="title"/>
          </p:nvPr>
        </p:nvSpPr>
        <p:spPr>
          <a:prstGeom prst="rect">
            <a:avLst/>
          </a:prstGeom>
        </p:spPr>
        <p:txBody>
          <a:bodyPr/>
          <a:lstStyle>
            <a:lvl1pPr defTabSz="1652904">
              <a:defRPr spc="-55" sz="5510"/>
            </a:lvl1pPr>
          </a:lstStyle>
          <a:p>
            <a:pPr/>
            <a:r>
              <a:t>Ereditarietà</a:t>
            </a:r>
          </a:p>
        </p:txBody>
      </p:sp>
      <p:sp>
        <p:nvSpPr>
          <p:cNvPr id="458" name="Dipendenza dal contesto"/>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Dipendenza dal contesto</a:t>
            </a:r>
          </a:p>
        </p:txBody>
      </p:sp>
      <p:graphicFrame>
        <p:nvGraphicFramePr>
          <p:cNvPr id="459" name="Grafico a torta 2D"/>
          <p:cNvGraphicFramePr/>
          <p:nvPr/>
        </p:nvGraphicFramePr>
        <p:xfrm>
          <a:off x="1306928" y="3749503"/>
          <a:ext cx="3495702" cy="3495701"/>
        </p:xfrm>
        <a:graphic xmlns:a="http://schemas.openxmlformats.org/drawingml/2006/main">
          <a:graphicData uri="http://schemas.openxmlformats.org/drawingml/2006/chart">
            <c:chart xmlns:c="http://schemas.openxmlformats.org/drawingml/2006/chart" r:id="rId3"/>
          </a:graphicData>
        </a:graphic>
      </p:graphicFrame>
      <p:pic>
        <p:nvPicPr>
          <p:cNvPr id="460" name="Immagine" descr="Immagine"/>
          <p:cNvPicPr>
            <a:picLocks noChangeAspect="1"/>
          </p:cNvPicPr>
          <p:nvPr/>
        </p:nvPicPr>
        <p:blipFill>
          <a:blip r:embed="rId4">
            <a:extLst/>
          </a:blip>
          <a:srcRect l="41727" t="30556" r="42672" b="49049"/>
          <a:stretch>
            <a:fillRect/>
          </a:stretch>
        </p:blipFill>
        <p:spPr>
          <a:xfrm>
            <a:off x="7444343" y="2510624"/>
            <a:ext cx="2410099" cy="3150689"/>
          </a:xfrm>
          <a:prstGeom prst="rect">
            <a:avLst/>
          </a:prstGeom>
          <a:ln w="12700">
            <a:miter lim="400000"/>
          </a:ln>
        </p:spPr>
      </p:pic>
      <p:pic>
        <p:nvPicPr>
          <p:cNvPr id="461" name="Immagine" descr="Immagine"/>
          <p:cNvPicPr>
            <a:picLocks noChangeAspect="1"/>
          </p:cNvPicPr>
          <p:nvPr/>
        </p:nvPicPr>
        <p:blipFill>
          <a:blip r:embed="rId5">
            <a:extLst/>
          </a:blip>
          <a:srcRect l="28341" t="33117" r="31806" b="15421"/>
          <a:stretch>
            <a:fillRect/>
          </a:stretch>
        </p:blipFill>
        <p:spPr>
          <a:xfrm>
            <a:off x="7324090" y="6036224"/>
            <a:ext cx="2650838" cy="3422992"/>
          </a:xfrm>
          <a:prstGeom prst="rect">
            <a:avLst/>
          </a:prstGeom>
          <a:ln w="12700">
            <a:miter lim="400000"/>
          </a:ln>
        </p:spPr>
      </p:pic>
    </p:spTree>
  </p:cSld>
  <p:clrMapOvr>
    <a:masterClrMapping/>
  </p:clrMapOvr>
  <p:transition xmlns:p14="http://schemas.microsoft.com/office/powerpoint/2010/main" spd="med" advClick="1"/>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5" name="Corpo"/>
          <p:cNvSpPr txBox="1"/>
          <p:nvPr>
            <p:ph type="body" idx="1"/>
          </p:nvPr>
        </p:nvSpPr>
        <p:spPr>
          <a:prstGeom prst="rect">
            <a:avLst/>
          </a:prstGeom>
        </p:spPr>
        <p:txBody>
          <a:bodyPr/>
          <a:lstStyle/>
          <a:p>
            <a:pPr/>
          </a:p>
        </p:txBody>
      </p:sp>
      <p:sp>
        <p:nvSpPr>
          <p:cNvPr id="466" name="Ereditarietà"/>
          <p:cNvSpPr txBox="1"/>
          <p:nvPr>
            <p:ph type="title"/>
          </p:nvPr>
        </p:nvSpPr>
        <p:spPr>
          <a:prstGeom prst="rect">
            <a:avLst/>
          </a:prstGeom>
        </p:spPr>
        <p:txBody>
          <a:bodyPr/>
          <a:lstStyle>
            <a:lvl1pPr defTabSz="1652904">
              <a:defRPr spc="-55" sz="5510"/>
            </a:lvl1pPr>
          </a:lstStyle>
          <a:p>
            <a:pPr/>
            <a:r>
              <a:t>Ereditarietà</a:t>
            </a:r>
          </a:p>
        </p:txBody>
      </p:sp>
      <p:sp>
        <p:nvSpPr>
          <p:cNvPr id="467" name="Studi su gemelli e fratelli"/>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Studi su gemelli e fratelli</a:t>
            </a:r>
          </a:p>
        </p:txBody>
      </p:sp>
      <p:pic>
        <p:nvPicPr>
          <p:cNvPr id="468" name="Immagine" descr="Immagine"/>
          <p:cNvPicPr>
            <a:picLocks noChangeAspect="1"/>
          </p:cNvPicPr>
          <p:nvPr/>
        </p:nvPicPr>
        <p:blipFill>
          <a:blip r:embed="rId2">
            <a:extLst/>
          </a:blip>
          <a:stretch>
            <a:fillRect/>
          </a:stretch>
        </p:blipFill>
        <p:spPr>
          <a:xfrm>
            <a:off x="3411337" y="2952295"/>
            <a:ext cx="5407264" cy="4126422"/>
          </a:xfrm>
          <a:prstGeom prst="rect">
            <a:avLst/>
          </a:prstGeom>
          <a:ln w="12700">
            <a:miter lim="400000"/>
          </a:ln>
        </p:spPr>
      </p:pic>
      <p:sp>
        <p:nvSpPr>
          <p:cNvPr id="469" name="Equazione"/>
          <p:cNvSpPr txBox="1"/>
          <p:nvPr/>
        </p:nvSpPr>
        <p:spPr>
          <a:xfrm>
            <a:off x="2781305" y="7507717"/>
            <a:ext cx="6667328" cy="880079"/>
          </a:xfrm>
          <a:prstGeom prst="rect">
            <a:avLst/>
          </a:prstGeom>
          <a:ln w="12700">
            <a:miter lim="400000"/>
          </a:ln>
        </p:spPr>
        <p:txBody>
          <a:bodyPr wrap="none" lIns="0" tIns="0" rIns="0" bIns="0">
            <a:spAutoFit/>
          </a:bodyPr>
          <a:lstStyle/>
          <a:p>
            <a:pPr algn="l" defTabSz="914400" latinLnBrk="1">
              <a:lnSpc>
                <a:spcPct val="100000"/>
              </a:lnSpc>
              <a:defRPr sz="1800"/>
            </a:pPr>
            <a14:m>
              <m:oMathPara>
                <m:oMathParaPr>
                  <m:jc m:val="centerGroup"/>
                </m:oMathParaPr>
                <m:oMath>
                  <m:sSup>
                    <m:e>
                      <m:r>
                        <a:rPr xmlns:a="http://schemas.openxmlformats.org/drawingml/2006/main" sz="6300" i="1">
                          <a:solidFill>
                            <a:srgbClr val="000000"/>
                          </a:solidFill>
                          <a:latin typeface="Cambria Math" panose="02040503050406030204" pitchFamily="18" charset="0"/>
                        </a:rPr>
                        <m:t>H</m:t>
                      </m:r>
                    </m:e>
                    <m:sup>
                      <m:r>
                        <a:rPr xmlns:a="http://schemas.openxmlformats.org/drawingml/2006/main" sz="6300" i="1">
                          <a:solidFill>
                            <a:srgbClr val="000000"/>
                          </a:solidFill>
                          <a:latin typeface="Cambria Math" panose="02040503050406030204" pitchFamily="18" charset="0"/>
                        </a:rPr>
                        <m:t>2</m:t>
                      </m:r>
                    </m:sup>
                  </m:sSup>
                  <m:r>
                    <a:rPr xmlns:a="http://schemas.openxmlformats.org/drawingml/2006/main" sz="6300" i="1">
                      <a:solidFill>
                        <a:srgbClr val="000000"/>
                      </a:solidFill>
                      <a:latin typeface="Cambria Math" panose="02040503050406030204" pitchFamily="18" charset="0"/>
                    </a:rPr>
                    <m:t>=</m:t>
                  </m:r>
                  <m:r>
                    <a:rPr xmlns:a="http://schemas.openxmlformats.org/drawingml/2006/main" sz="6300" i="1">
                      <a:solidFill>
                        <a:srgbClr val="000000"/>
                      </a:solidFill>
                      <a:latin typeface="Cambria Math" panose="02040503050406030204" pitchFamily="18" charset="0"/>
                    </a:rPr>
                    <m:t>2</m:t>
                  </m:r>
                  <m:r>
                    <a:rPr xmlns:a="http://schemas.openxmlformats.org/drawingml/2006/main" sz="6300" i="1">
                      <a:solidFill>
                        <a:srgbClr val="000000"/>
                      </a:solidFill>
                      <a:latin typeface="Cambria Math" panose="02040503050406030204" pitchFamily="18" charset="0"/>
                    </a:rPr>
                    <m:t>×</m:t>
                  </m:r>
                  <m:r>
                    <a:rPr xmlns:a="http://schemas.openxmlformats.org/drawingml/2006/main" sz="6300" i="1">
                      <a:solidFill>
                        <a:srgbClr val="000000"/>
                      </a:solidFill>
                      <a:latin typeface="Cambria Math" panose="02040503050406030204" pitchFamily="18" charset="0"/>
                    </a:rPr>
                    <m:t>(</m:t>
                  </m:r>
                  <m:sSub>
                    <m:e>
                      <m:r>
                        <a:rPr xmlns:a="http://schemas.openxmlformats.org/drawingml/2006/main" sz="6300" i="1">
                          <a:solidFill>
                            <a:srgbClr val="000000"/>
                          </a:solidFill>
                          <a:latin typeface="Cambria Math" panose="02040503050406030204" pitchFamily="18" charset="0"/>
                        </a:rPr>
                        <m:t>r</m:t>
                      </m:r>
                    </m:e>
                    <m:sub>
                      <m:r>
                        <a:rPr xmlns:a="http://schemas.openxmlformats.org/drawingml/2006/main" sz="6300" i="1">
                          <a:solidFill>
                            <a:srgbClr val="000000"/>
                          </a:solidFill>
                          <a:latin typeface="Cambria Math" panose="02040503050406030204" pitchFamily="18" charset="0"/>
                        </a:rPr>
                        <m:t>M</m:t>
                      </m:r>
                      <m:r>
                        <a:rPr xmlns:a="http://schemas.openxmlformats.org/drawingml/2006/main" sz="6300" i="1">
                          <a:solidFill>
                            <a:srgbClr val="000000"/>
                          </a:solidFill>
                          <a:latin typeface="Cambria Math" panose="02040503050406030204" pitchFamily="18" charset="0"/>
                        </a:rPr>
                        <m:t>Z</m:t>
                      </m:r>
                    </m:sub>
                  </m:sSub>
                  <m:r>
                    <a:rPr xmlns:a="http://schemas.openxmlformats.org/drawingml/2006/main" sz="6300" i="1">
                      <a:solidFill>
                        <a:srgbClr val="000000"/>
                      </a:solidFill>
                      <a:latin typeface="Cambria Math" panose="02040503050406030204" pitchFamily="18" charset="0"/>
                    </a:rPr>
                    <m:t>-</m:t>
                  </m:r>
                  <m:sSub>
                    <m:e>
                      <m:r>
                        <a:rPr xmlns:a="http://schemas.openxmlformats.org/drawingml/2006/main" sz="6300" i="1">
                          <a:solidFill>
                            <a:srgbClr val="000000"/>
                          </a:solidFill>
                          <a:latin typeface="Cambria Math" panose="02040503050406030204" pitchFamily="18" charset="0"/>
                        </a:rPr>
                        <m:t>r</m:t>
                      </m:r>
                    </m:e>
                    <m:sub>
                      <m:r>
                        <a:rPr xmlns:a="http://schemas.openxmlformats.org/drawingml/2006/main" sz="6300" i="1">
                          <a:solidFill>
                            <a:srgbClr val="000000"/>
                          </a:solidFill>
                          <a:latin typeface="Cambria Math" panose="02040503050406030204" pitchFamily="18" charset="0"/>
                        </a:rPr>
                        <m:t>D</m:t>
                      </m:r>
                      <m:r>
                        <a:rPr xmlns:a="http://schemas.openxmlformats.org/drawingml/2006/main" sz="6300" i="1">
                          <a:solidFill>
                            <a:srgbClr val="000000"/>
                          </a:solidFill>
                          <a:latin typeface="Cambria Math" panose="02040503050406030204" pitchFamily="18" charset="0"/>
                        </a:rPr>
                        <m:t>Z</m:t>
                      </m:r>
                    </m:sub>
                  </m:sSub>
                  <m:r>
                    <a:rPr xmlns:a="http://schemas.openxmlformats.org/drawingml/2006/main" sz="6300" i="1">
                      <a:solidFill>
                        <a:srgbClr val="000000"/>
                      </a:solidFill>
                      <a:latin typeface="Cambria Math" panose="02040503050406030204" pitchFamily="18" charset="0"/>
                    </a:rPr>
                    <m:t>)</m:t>
                  </m:r>
                </m:oMath>
              </m:oMathPara>
            </a14:m>
            <a:endParaRPr sz="6300"/>
          </a:p>
        </p:txBody>
      </p:sp>
    </p:spTree>
  </p:cSld>
  <p:clrMapOvr>
    <a:masterClrMapping/>
  </p:clrMapOvr>
  <p:transition xmlns:p14="http://schemas.microsoft.com/office/powerpoint/2010/main" spd="med" advClick="1"/>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1" name="Ambiente gemelli identici = gemelli non identici…"/>
          <p:cNvSpPr txBox="1"/>
          <p:nvPr>
            <p:ph type="body" idx="1"/>
          </p:nvPr>
        </p:nvSpPr>
        <p:spPr>
          <a:prstGeom prst="rect">
            <a:avLst/>
          </a:prstGeom>
        </p:spPr>
        <p:txBody>
          <a:bodyPr/>
          <a:lstStyle/>
          <a:p>
            <a:pPr/>
            <a:r>
              <a:t>Ambiente gemelli identici = gemelli non identici</a:t>
            </a:r>
          </a:p>
          <a:p>
            <a:pPr/>
            <a:r>
              <a:t>Assortative mating</a:t>
            </a:r>
          </a:p>
          <a:p>
            <a:pPr/>
            <a:r>
              <a:t>Varianza genetica non additiva</a:t>
            </a:r>
          </a:p>
          <a:p>
            <a:pPr/>
            <a:r>
              <a:t>Genitori adottivi selezionati (“buoni” genitori)</a:t>
            </a:r>
          </a:p>
        </p:txBody>
      </p:sp>
      <p:sp>
        <p:nvSpPr>
          <p:cNvPr id="472" name="Ereditarietà"/>
          <p:cNvSpPr txBox="1"/>
          <p:nvPr>
            <p:ph type="title"/>
          </p:nvPr>
        </p:nvSpPr>
        <p:spPr>
          <a:prstGeom prst="rect">
            <a:avLst/>
          </a:prstGeom>
        </p:spPr>
        <p:txBody>
          <a:bodyPr/>
          <a:lstStyle>
            <a:lvl1pPr defTabSz="1652904">
              <a:defRPr spc="-55" sz="5510"/>
            </a:lvl1pPr>
          </a:lstStyle>
          <a:p>
            <a:pPr/>
            <a:r>
              <a:t>Ereditarietà</a:t>
            </a:r>
          </a:p>
        </p:txBody>
      </p:sp>
      <p:sp>
        <p:nvSpPr>
          <p:cNvPr id="473" name="Studi su gemelli e fratelli: assunzioni"/>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Studi su gemelli e fratelli: assunzioni</a:t>
            </a:r>
          </a:p>
        </p:txBody>
      </p:sp>
    </p:spTree>
  </p:cSld>
  <p:clrMapOvr>
    <a:masterClrMapping/>
  </p:clrMapOvr>
  <p:transition xmlns:p14="http://schemas.microsoft.com/office/powerpoint/2010/main" spd="med" advClick="1"/>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7" name="Corpo"/>
          <p:cNvSpPr txBox="1"/>
          <p:nvPr>
            <p:ph type="body" idx="1"/>
          </p:nvPr>
        </p:nvSpPr>
        <p:spPr>
          <a:prstGeom prst="rect">
            <a:avLst/>
          </a:prstGeom>
        </p:spPr>
        <p:txBody>
          <a:bodyPr/>
          <a:lstStyle/>
          <a:p>
            <a:pPr/>
          </a:p>
        </p:txBody>
      </p:sp>
      <p:sp>
        <p:nvSpPr>
          <p:cNvPr id="478" name="Ereditarietà"/>
          <p:cNvSpPr txBox="1"/>
          <p:nvPr>
            <p:ph type="title"/>
          </p:nvPr>
        </p:nvSpPr>
        <p:spPr>
          <a:prstGeom prst="rect">
            <a:avLst/>
          </a:prstGeom>
        </p:spPr>
        <p:txBody>
          <a:bodyPr/>
          <a:lstStyle>
            <a:lvl1pPr defTabSz="1652904">
              <a:defRPr spc="-55" sz="5510"/>
            </a:lvl1pPr>
          </a:lstStyle>
          <a:p>
            <a:pPr/>
            <a:r>
              <a:t>Ereditarietà</a:t>
            </a:r>
          </a:p>
        </p:txBody>
      </p:sp>
      <p:sp>
        <p:nvSpPr>
          <p:cNvPr id="479" name="Cambia con l’età"/>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Cambia con l’età</a:t>
            </a:r>
          </a:p>
        </p:txBody>
      </p:sp>
      <p:sp>
        <p:nvSpPr>
          <p:cNvPr id="480" name="Tucker-Drob and Briley (2014)"/>
          <p:cNvSpPr txBox="1"/>
          <p:nvPr/>
        </p:nvSpPr>
        <p:spPr>
          <a:xfrm>
            <a:off x="863260" y="8621145"/>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05102">
              <a:spcBef>
                <a:spcPts val="1900"/>
              </a:spcBef>
              <a:defRPr i="1" sz="1960"/>
            </a:lvl1pPr>
          </a:lstStyle>
          <a:p>
            <a:pPr/>
            <a:r>
              <a:t>Tucker-Drob and Briley (2014)</a:t>
            </a:r>
          </a:p>
        </p:txBody>
      </p:sp>
      <p:grpSp>
        <p:nvGrpSpPr>
          <p:cNvPr id="484" name="Gruppo"/>
          <p:cNvGrpSpPr/>
          <p:nvPr/>
        </p:nvGrpSpPr>
        <p:grpSpPr>
          <a:xfrm>
            <a:off x="105701" y="3151501"/>
            <a:ext cx="12793398" cy="3450598"/>
            <a:chOff x="0" y="0"/>
            <a:chExt cx="12793396" cy="3450596"/>
          </a:xfrm>
        </p:grpSpPr>
        <p:pic>
          <p:nvPicPr>
            <p:cNvPr id="481" name="Immagine" descr="Immagine"/>
            <p:cNvPicPr>
              <a:picLocks noChangeAspect="1"/>
            </p:cNvPicPr>
            <p:nvPr/>
          </p:nvPicPr>
          <p:blipFill>
            <a:blip r:embed="rId3">
              <a:extLst/>
            </a:blip>
            <a:srcRect l="0" t="0" r="0" b="65722"/>
            <a:stretch>
              <a:fillRect/>
            </a:stretch>
          </p:blipFill>
          <p:spPr>
            <a:xfrm>
              <a:off x="0" y="0"/>
              <a:ext cx="4329789" cy="3382183"/>
            </a:xfrm>
            <a:prstGeom prst="rect">
              <a:avLst/>
            </a:prstGeom>
            <a:ln w="12700" cap="flat">
              <a:noFill/>
              <a:miter lim="400000"/>
            </a:ln>
            <a:effectLst/>
          </p:spPr>
        </p:pic>
        <p:pic>
          <p:nvPicPr>
            <p:cNvPr id="482" name="Immagine" descr="Immagine"/>
            <p:cNvPicPr>
              <a:picLocks noChangeAspect="1"/>
            </p:cNvPicPr>
            <p:nvPr/>
          </p:nvPicPr>
          <p:blipFill>
            <a:blip r:embed="rId3">
              <a:extLst/>
            </a:blip>
            <a:srcRect l="0" t="34048" r="0" b="32976"/>
            <a:stretch>
              <a:fillRect/>
            </a:stretch>
          </p:blipFill>
          <p:spPr>
            <a:xfrm>
              <a:off x="4272514" y="161999"/>
              <a:ext cx="4329789" cy="3253694"/>
            </a:xfrm>
            <a:prstGeom prst="rect">
              <a:avLst/>
            </a:prstGeom>
            <a:ln w="12700" cap="flat">
              <a:noFill/>
              <a:miter lim="400000"/>
            </a:ln>
            <a:effectLst/>
          </p:spPr>
        </p:pic>
        <p:pic>
          <p:nvPicPr>
            <p:cNvPr id="483" name="Immagine" descr="Immagine"/>
            <p:cNvPicPr>
              <a:picLocks noChangeAspect="1"/>
            </p:cNvPicPr>
            <p:nvPr/>
          </p:nvPicPr>
          <p:blipFill>
            <a:blip r:embed="rId3">
              <a:extLst/>
            </a:blip>
            <a:srcRect l="0" t="66319" r="0" b="0"/>
            <a:stretch>
              <a:fillRect/>
            </a:stretch>
          </p:blipFill>
          <p:spPr>
            <a:xfrm>
              <a:off x="8463608" y="127251"/>
              <a:ext cx="4329789" cy="3323346"/>
            </a:xfrm>
            <a:prstGeom prst="rect">
              <a:avLst/>
            </a:prstGeom>
            <a:ln w="12700" cap="flat">
              <a:noFill/>
              <a:miter lim="400000"/>
            </a:ln>
            <a:effectLst/>
          </p:spPr>
        </p:pic>
      </p:grpSp>
    </p:spTree>
  </p:cSld>
  <p:clrMapOvr>
    <a:masterClrMapping/>
  </p:clrMapOvr>
  <p:transition xmlns:p14="http://schemas.microsoft.com/office/powerpoint/2010/main" spd="med" advClick="1"/>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8" name="Ereditarietà"/>
          <p:cNvSpPr txBox="1"/>
          <p:nvPr>
            <p:ph type="title"/>
          </p:nvPr>
        </p:nvSpPr>
        <p:spPr>
          <a:prstGeom prst="rect">
            <a:avLst/>
          </a:prstGeom>
        </p:spPr>
        <p:txBody>
          <a:bodyPr/>
          <a:lstStyle>
            <a:lvl1pPr defTabSz="1652904">
              <a:defRPr spc="-55" sz="5510"/>
            </a:lvl1pPr>
          </a:lstStyle>
          <a:p>
            <a:pPr/>
            <a:r>
              <a:t>Ereditarietà</a:t>
            </a:r>
          </a:p>
        </p:txBody>
      </p:sp>
      <p:sp>
        <p:nvSpPr>
          <p:cNvPr id="489" name="Studi basati sul DNA - SNPs"/>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Studi basati sul DNA - SNPs</a:t>
            </a:r>
          </a:p>
        </p:txBody>
      </p:sp>
      <p:pic>
        <p:nvPicPr>
          <p:cNvPr id="490" name="Immagine" descr="Immagine"/>
          <p:cNvPicPr>
            <a:picLocks noChangeAspect="1"/>
          </p:cNvPicPr>
          <p:nvPr/>
        </p:nvPicPr>
        <p:blipFill>
          <a:blip r:embed="rId3">
            <a:extLst/>
          </a:blip>
          <a:stretch>
            <a:fillRect/>
          </a:stretch>
        </p:blipFill>
        <p:spPr>
          <a:xfrm>
            <a:off x="664685" y="3175522"/>
            <a:ext cx="6320049" cy="3902631"/>
          </a:xfrm>
          <a:prstGeom prst="rect">
            <a:avLst/>
          </a:prstGeom>
          <a:ln w="12700">
            <a:miter lim="400000"/>
          </a:ln>
        </p:spPr>
      </p:pic>
      <p:sp>
        <p:nvSpPr>
          <p:cNvPr id="491" name="Single‐Nucleotide Polymorphisms"/>
          <p:cNvSpPr txBox="1"/>
          <p:nvPr/>
        </p:nvSpPr>
        <p:spPr>
          <a:xfrm>
            <a:off x="2938675" y="8117860"/>
            <a:ext cx="7127450" cy="770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500"/>
            </a:lvl1pPr>
          </a:lstStyle>
          <a:p>
            <a:pPr/>
            <a:r>
              <a:t>Single‐Nucleotide Polymorphisms </a:t>
            </a:r>
          </a:p>
        </p:txBody>
      </p:sp>
      <p:pic>
        <p:nvPicPr>
          <p:cNvPr id="492" name="Immagine" descr="Immagine"/>
          <p:cNvPicPr>
            <a:picLocks noChangeAspect="1"/>
          </p:cNvPicPr>
          <p:nvPr/>
        </p:nvPicPr>
        <p:blipFill>
          <a:blip r:embed="rId4">
            <a:extLst/>
          </a:blip>
          <a:stretch>
            <a:fillRect/>
          </a:stretch>
        </p:blipFill>
        <p:spPr>
          <a:xfrm>
            <a:off x="7732944" y="3837597"/>
            <a:ext cx="4973893" cy="2578481"/>
          </a:xfrm>
          <a:prstGeom prst="rect">
            <a:avLst/>
          </a:prstGeom>
          <a:ln w="12700">
            <a:miter lim="400000"/>
          </a:ln>
        </p:spPr>
      </p:pic>
    </p:spTree>
  </p:cSld>
  <p:clrMapOvr>
    <a:masterClrMapping/>
  </p:clrMapOvr>
  <p:transition xmlns:p14="http://schemas.microsoft.com/office/powerpoint/2010/main" spd="med" advClick="1"/>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6" name="Ereditarietà"/>
          <p:cNvSpPr txBox="1"/>
          <p:nvPr>
            <p:ph type="title"/>
          </p:nvPr>
        </p:nvSpPr>
        <p:spPr>
          <a:prstGeom prst="rect">
            <a:avLst/>
          </a:prstGeom>
        </p:spPr>
        <p:txBody>
          <a:bodyPr/>
          <a:lstStyle>
            <a:lvl1pPr defTabSz="1652904">
              <a:defRPr spc="-55" sz="5510"/>
            </a:lvl1pPr>
          </a:lstStyle>
          <a:p>
            <a:pPr/>
            <a:r>
              <a:t>Ereditarietà</a:t>
            </a:r>
          </a:p>
        </p:txBody>
      </p:sp>
      <p:sp>
        <p:nvSpPr>
          <p:cNvPr id="497" name="Studi basati sul DNA - SNPs - GPS"/>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Studi basati sul DNA - SNPs - GPS</a:t>
            </a:r>
          </a:p>
        </p:txBody>
      </p:sp>
      <p:pic>
        <p:nvPicPr>
          <p:cNvPr id="498" name="Immagine" descr="Immagine"/>
          <p:cNvPicPr>
            <a:picLocks noChangeAspect="1"/>
          </p:cNvPicPr>
          <p:nvPr/>
        </p:nvPicPr>
        <p:blipFill>
          <a:blip r:embed="rId2">
            <a:extLst/>
          </a:blip>
          <a:stretch>
            <a:fillRect/>
          </a:stretch>
        </p:blipFill>
        <p:spPr>
          <a:xfrm>
            <a:off x="488950" y="2788209"/>
            <a:ext cx="12026900" cy="5435601"/>
          </a:xfrm>
          <a:prstGeom prst="rect">
            <a:avLst/>
          </a:prstGeom>
          <a:ln w="12700">
            <a:miter lim="400000"/>
          </a:ln>
        </p:spPr>
      </p:pic>
      <p:sp>
        <p:nvSpPr>
          <p:cNvPr id="499" name="Genome‐wide Polygenic Score"/>
          <p:cNvSpPr txBox="1"/>
          <p:nvPr/>
        </p:nvSpPr>
        <p:spPr>
          <a:xfrm>
            <a:off x="3270494" y="8542205"/>
            <a:ext cx="6463812" cy="770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500"/>
            </a:lvl1pPr>
          </a:lstStyle>
          <a:p>
            <a:pPr/>
            <a:r>
              <a:t>Genome‐wide Polygenic Score </a:t>
            </a:r>
          </a:p>
        </p:txBody>
      </p:sp>
    </p:spTree>
  </p:cSld>
  <p:clrMapOvr>
    <a:masterClrMapping/>
  </p:clrMapOvr>
  <p:transition xmlns:p14="http://schemas.microsoft.com/office/powerpoint/2010/main" spd="med" advClick="1"/>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1" name="Ereditarietà"/>
          <p:cNvSpPr txBox="1"/>
          <p:nvPr>
            <p:ph type="title"/>
          </p:nvPr>
        </p:nvSpPr>
        <p:spPr>
          <a:prstGeom prst="rect">
            <a:avLst/>
          </a:prstGeom>
        </p:spPr>
        <p:txBody>
          <a:bodyPr/>
          <a:lstStyle>
            <a:lvl1pPr defTabSz="1652904">
              <a:defRPr spc="-55" sz="5510"/>
            </a:lvl1pPr>
          </a:lstStyle>
          <a:p>
            <a:pPr/>
            <a:r>
              <a:t>Ereditarietà</a:t>
            </a:r>
          </a:p>
        </p:txBody>
      </p:sp>
      <p:sp>
        <p:nvSpPr>
          <p:cNvPr id="502" name="Studi basati sul DNA"/>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Studi basati sul DNA</a:t>
            </a:r>
          </a:p>
        </p:txBody>
      </p:sp>
      <p:pic>
        <p:nvPicPr>
          <p:cNvPr id="503" name="Immagine" descr="Immagine"/>
          <p:cNvPicPr>
            <a:picLocks noChangeAspect="1"/>
          </p:cNvPicPr>
          <p:nvPr/>
        </p:nvPicPr>
        <p:blipFill>
          <a:blip r:embed="rId2">
            <a:extLst/>
          </a:blip>
          <a:stretch>
            <a:fillRect/>
          </a:stretch>
        </p:blipFill>
        <p:spPr>
          <a:xfrm>
            <a:off x="1529178" y="2721005"/>
            <a:ext cx="9946444" cy="6582474"/>
          </a:xfrm>
          <a:prstGeom prst="rect">
            <a:avLst/>
          </a:prstGeom>
          <a:ln w="12700">
            <a:miter lim="400000"/>
          </a:ln>
        </p:spPr>
      </p:pic>
    </p:spTree>
  </p:cSld>
  <p:clrMapOvr>
    <a:masterClrMapping/>
  </p:clrMapOvr>
  <p:transition xmlns:p14="http://schemas.microsoft.com/office/powerpoint/2010/main" spd="med" advClick="1"/>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Ereditarietà"/>
          <p:cNvSpPr txBox="1"/>
          <p:nvPr>
            <p:ph type="title"/>
          </p:nvPr>
        </p:nvSpPr>
        <p:spPr>
          <a:prstGeom prst="rect">
            <a:avLst/>
          </a:prstGeom>
        </p:spPr>
        <p:txBody>
          <a:bodyPr/>
          <a:lstStyle>
            <a:lvl1pPr defTabSz="1652904">
              <a:defRPr spc="-55" sz="5510"/>
            </a:lvl1pPr>
          </a:lstStyle>
          <a:p>
            <a:pPr/>
            <a:r>
              <a:t>Ereditarietà</a:t>
            </a:r>
          </a:p>
        </p:txBody>
      </p:sp>
      <p:sp>
        <p:nvSpPr>
          <p:cNvPr id="506" name="Studi basati sul DNA"/>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Studi basati sul DNA</a:t>
            </a:r>
          </a:p>
        </p:txBody>
      </p:sp>
      <p:pic>
        <p:nvPicPr>
          <p:cNvPr id="507" name="Immagine" descr="Immagine"/>
          <p:cNvPicPr>
            <a:picLocks noChangeAspect="1"/>
          </p:cNvPicPr>
          <p:nvPr/>
        </p:nvPicPr>
        <p:blipFill>
          <a:blip r:embed="rId2">
            <a:extLst/>
          </a:blip>
          <a:stretch>
            <a:fillRect/>
          </a:stretch>
        </p:blipFill>
        <p:spPr>
          <a:xfrm>
            <a:off x="1012559" y="4222254"/>
            <a:ext cx="10979682" cy="2628516"/>
          </a:xfrm>
          <a:prstGeom prst="rect">
            <a:avLst/>
          </a:prstGeom>
          <a:ln w="12700">
            <a:miter lim="400000"/>
          </a:ln>
        </p:spPr>
      </p:pic>
      <p:sp>
        <p:nvSpPr>
          <p:cNvPr id="508" name="Plomin and von Stumm (2018)"/>
          <p:cNvSpPr txBox="1"/>
          <p:nvPr/>
        </p:nvSpPr>
        <p:spPr>
          <a:xfrm>
            <a:off x="863260" y="8443203"/>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22501">
              <a:spcBef>
                <a:spcPts val="1900"/>
              </a:spcBef>
              <a:defRPr i="1" sz="1979"/>
            </a:lvl1pPr>
          </a:lstStyle>
          <a:p>
            <a:pPr/>
            <a:r>
              <a:t>Plomin and von Stumm (2018)</a:t>
            </a:r>
          </a:p>
        </p:txBody>
      </p:sp>
    </p:spTree>
  </p:cSld>
  <p:clrMapOvr>
    <a:masterClrMapping/>
  </p:clrMapOvr>
  <p:transition xmlns:p14="http://schemas.microsoft.com/office/powerpoint/2010/main" spd="med" advClick="1"/>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0" name="Immagine" descr="Immagine"/>
          <p:cNvPicPr>
            <a:picLocks noChangeAspect="1"/>
          </p:cNvPicPr>
          <p:nvPr/>
        </p:nvPicPr>
        <p:blipFill>
          <a:blip r:embed="rId2">
            <a:extLst/>
          </a:blip>
          <a:stretch>
            <a:fillRect/>
          </a:stretch>
        </p:blipFill>
        <p:spPr>
          <a:xfrm>
            <a:off x="2937224" y="2222573"/>
            <a:ext cx="7130352" cy="2719424"/>
          </a:xfrm>
          <a:prstGeom prst="rect">
            <a:avLst/>
          </a:prstGeom>
          <a:ln w="12700">
            <a:miter lim="400000"/>
          </a:ln>
        </p:spPr>
      </p:pic>
      <p:sp>
        <p:nvSpPr>
          <p:cNvPr id="511" name="Ereditarietà"/>
          <p:cNvSpPr txBox="1"/>
          <p:nvPr>
            <p:ph type="title"/>
          </p:nvPr>
        </p:nvSpPr>
        <p:spPr>
          <a:prstGeom prst="rect">
            <a:avLst/>
          </a:prstGeom>
        </p:spPr>
        <p:txBody>
          <a:bodyPr/>
          <a:lstStyle>
            <a:lvl1pPr defTabSz="1652904">
              <a:defRPr spc="-55" sz="5510"/>
            </a:lvl1pPr>
          </a:lstStyle>
          <a:p>
            <a:pPr/>
            <a:r>
              <a:t>Ereditarietà</a:t>
            </a:r>
          </a:p>
        </p:txBody>
      </p:sp>
      <p:sp>
        <p:nvSpPr>
          <p:cNvPr id="512" name="Studi basati sul DNA"/>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Studi basati sul DNA</a:t>
            </a:r>
          </a:p>
        </p:txBody>
      </p:sp>
      <p:pic>
        <p:nvPicPr>
          <p:cNvPr id="513" name="Immagine" descr="Immagine"/>
          <p:cNvPicPr>
            <a:picLocks noChangeAspect="1"/>
          </p:cNvPicPr>
          <p:nvPr/>
        </p:nvPicPr>
        <p:blipFill>
          <a:blip r:embed="rId3">
            <a:extLst/>
          </a:blip>
          <a:stretch>
            <a:fillRect/>
          </a:stretch>
        </p:blipFill>
        <p:spPr>
          <a:xfrm>
            <a:off x="2028244" y="5598236"/>
            <a:ext cx="2427675" cy="3688883"/>
          </a:xfrm>
          <a:prstGeom prst="rect">
            <a:avLst/>
          </a:prstGeom>
          <a:ln w="12700">
            <a:miter lim="400000"/>
          </a:ln>
        </p:spPr>
      </p:pic>
      <p:pic>
        <p:nvPicPr>
          <p:cNvPr id="514" name="Immagine" descr="Immagine"/>
          <p:cNvPicPr>
            <a:picLocks noChangeAspect="1"/>
          </p:cNvPicPr>
          <p:nvPr/>
        </p:nvPicPr>
        <p:blipFill>
          <a:blip r:embed="rId4">
            <a:extLst/>
          </a:blip>
          <a:stretch>
            <a:fillRect/>
          </a:stretch>
        </p:blipFill>
        <p:spPr>
          <a:xfrm>
            <a:off x="5247241" y="5561824"/>
            <a:ext cx="2510318" cy="3761707"/>
          </a:xfrm>
          <a:prstGeom prst="rect">
            <a:avLst/>
          </a:prstGeom>
          <a:ln w="12700">
            <a:miter lim="400000"/>
          </a:ln>
        </p:spPr>
      </p:pic>
      <p:pic>
        <p:nvPicPr>
          <p:cNvPr id="515" name="Immagine" descr="Immagine"/>
          <p:cNvPicPr>
            <a:picLocks noChangeAspect="1"/>
          </p:cNvPicPr>
          <p:nvPr/>
        </p:nvPicPr>
        <p:blipFill>
          <a:blip r:embed="rId5">
            <a:extLst/>
          </a:blip>
          <a:stretch>
            <a:fillRect/>
          </a:stretch>
        </p:blipFill>
        <p:spPr>
          <a:xfrm>
            <a:off x="8548881" y="5521437"/>
            <a:ext cx="2510318" cy="3842481"/>
          </a:xfrm>
          <a:prstGeom prst="rect">
            <a:avLst/>
          </a:prstGeom>
          <a:ln w="12700">
            <a:miter lim="400000"/>
          </a:ln>
        </p:spPr>
      </p:pic>
    </p:spTree>
  </p:cSld>
  <p:clrMapOvr>
    <a:masterClrMapping/>
  </p:clrMapOvr>
  <p:transition xmlns:p14="http://schemas.microsoft.com/office/powerpoint/2010/main" spd="med" advClick="1"/>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7"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18"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
        <p:nvSpPr>
          <p:cNvPr id="519" name="L’intelligenza può essere influenzata dalle  esperienze di un individuo?"/>
          <p:cNvSpPr txBox="1"/>
          <p:nvPr/>
        </p:nvSpPr>
        <p:spPr>
          <a:xfrm>
            <a:off x="891915" y="4212628"/>
            <a:ext cx="11220970" cy="1328344"/>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defTabSz="1739900">
              <a:spcBef>
                <a:spcPts val="2000"/>
              </a:spcBef>
              <a:defRPr sz="3400"/>
            </a:pPr>
            <a:r>
              <a:t>L’intelligenza può essere influenzata dalle </a:t>
            </a:r>
            <a:br/>
            <a:r>
              <a:rPr>
                <a:latin typeface="Canela Text Bold"/>
                <a:ea typeface="Canela Text Bold"/>
                <a:cs typeface="Canela Text Bold"/>
                <a:sym typeface="Canela Text Bold"/>
              </a:rPr>
              <a:t>esperienze </a:t>
            </a:r>
            <a:r>
              <a:t>di un individuo? </a:t>
            </a:r>
          </a:p>
        </p:txBody>
      </p:sp>
    </p:spTree>
  </p:cSld>
  <p:clrMapOvr>
    <a:masterClrMapping/>
  </p:clrMapOvr>
  <p:transition xmlns:p14="http://schemas.microsoft.com/office/powerpoint/2010/main" spd="med" advClick="1"/>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1"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22" name="Orfanotrofi"/>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Orfanotrofi</a:t>
            </a:r>
          </a:p>
        </p:txBody>
      </p:sp>
      <p:pic>
        <p:nvPicPr>
          <p:cNvPr id="523" name="Immagine" descr="Immagine"/>
          <p:cNvPicPr>
            <a:picLocks noChangeAspect="1"/>
          </p:cNvPicPr>
          <p:nvPr/>
        </p:nvPicPr>
        <p:blipFill>
          <a:blip r:embed="rId2">
            <a:extLst/>
          </a:blip>
          <a:stretch>
            <a:fillRect/>
          </a:stretch>
        </p:blipFill>
        <p:spPr>
          <a:xfrm>
            <a:off x="1959054" y="2669982"/>
            <a:ext cx="9086692" cy="6045201"/>
          </a:xfrm>
          <a:prstGeom prst="rect">
            <a:avLst/>
          </a:prstGeom>
          <a:ln w="12700">
            <a:miter lim="400000"/>
          </a:ln>
        </p:spPr>
      </p:pic>
    </p:spTree>
  </p:cSld>
  <p:clrMapOvr>
    <a:masterClrMapping/>
  </p:clrMapOvr>
  <p:transition xmlns:p14="http://schemas.microsoft.com/office/powerpoint/2010/main" spd="med" advClick="1"/>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5"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26" name="Orfanotrofi"/>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Orfanotrofi</a:t>
            </a:r>
          </a:p>
        </p:txBody>
      </p:sp>
      <p:pic>
        <p:nvPicPr>
          <p:cNvPr id="527" name="Immagine" descr="Immagine"/>
          <p:cNvPicPr>
            <a:picLocks noChangeAspect="1"/>
          </p:cNvPicPr>
          <p:nvPr/>
        </p:nvPicPr>
        <p:blipFill>
          <a:blip r:embed="rId2">
            <a:extLst/>
          </a:blip>
          <a:stretch>
            <a:fillRect/>
          </a:stretch>
        </p:blipFill>
        <p:spPr>
          <a:xfrm>
            <a:off x="3140271" y="2960388"/>
            <a:ext cx="6724258" cy="5182881"/>
          </a:xfrm>
          <a:prstGeom prst="rect">
            <a:avLst/>
          </a:prstGeom>
          <a:ln w="12700">
            <a:miter lim="400000"/>
          </a:ln>
        </p:spPr>
      </p:pic>
      <p:sp>
        <p:nvSpPr>
          <p:cNvPr id="528" name="Nelson et al (2007)"/>
          <p:cNvSpPr txBox="1"/>
          <p:nvPr/>
        </p:nvSpPr>
        <p:spPr>
          <a:xfrm>
            <a:off x="863260" y="8443203"/>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Nelson et al (2007)</a:t>
            </a:r>
          </a:p>
        </p:txBody>
      </p:sp>
    </p:spTree>
  </p:cSld>
  <p:clrMapOvr>
    <a:masterClrMapping/>
  </p:clrMapOvr>
  <p:transition xmlns:p14="http://schemas.microsoft.com/office/powerpoint/2010/main" spd="med" advClick="1"/>
</p:sld>
</file>

<file path=ppt/slides/slide5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0"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31" name="Orfanotrofi"/>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Orfanotrofi</a:t>
            </a:r>
          </a:p>
        </p:txBody>
      </p:sp>
      <p:pic>
        <p:nvPicPr>
          <p:cNvPr id="532" name="Immagine" descr="Immagine"/>
          <p:cNvPicPr>
            <a:picLocks noChangeAspect="1"/>
          </p:cNvPicPr>
          <p:nvPr/>
        </p:nvPicPr>
        <p:blipFill>
          <a:blip r:embed="rId2">
            <a:extLst/>
          </a:blip>
          <a:srcRect l="0" t="5057" r="0" b="0"/>
          <a:stretch>
            <a:fillRect/>
          </a:stretch>
        </p:blipFill>
        <p:spPr>
          <a:xfrm>
            <a:off x="520898" y="3235810"/>
            <a:ext cx="11963117" cy="2843586"/>
          </a:xfrm>
          <a:prstGeom prst="rect">
            <a:avLst/>
          </a:prstGeom>
          <a:ln w="12700">
            <a:miter lim="400000"/>
          </a:ln>
        </p:spPr>
      </p:pic>
      <p:sp>
        <p:nvSpPr>
          <p:cNvPr id="533" name="Nelson et al (2007)"/>
          <p:cNvSpPr txBox="1"/>
          <p:nvPr/>
        </p:nvSpPr>
        <p:spPr>
          <a:xfrm>
            <a:off x="863260" y="8443203"/>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Nelson et al (2007)</a:t>
            </a:r>
          </a:p>
        </p:txBody>
      </p:sp>
    </p:spTree>
  </p:cSld>
  <p:clrMapOvr>
    <a:masterClrMapping/>
  </p:clrMapOvr>
  <p:transition xmlns:p14="http://schemas.microsoft.com/office/powerpoint/2010/main" spd="med" advClick="1"/>
</p:sld>
</file>

<file path=ppt/slides/slide5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5"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36" name="Orfanotrofi - Metanalisi"/>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lvl1pPr marL="0" indent="0" algn="ctr" defTabSz="584200">
              <a:lnSpc>
                <a:spcPct val="100000"/>
              </a:lnSpc>
              <a:spcBef>
                <a:spcPts val="0"/>
              </a:spcBef>
              <a:buSzTx/>
              <a:buNone/>
              <a:defRPr spc="-32" sz="3200">
                <a:latin typeface="Graphik Semibold"/>
                <a:ea typeface="Graphik Semibold"/>
                <a:cs typeface="Graphik Semibold"/>
                <a:sym typeface="Graphik Semibold"/>
              </a:defRPr>
            </a:lvl1pPr>
          </a:lstStyle>
          <a:p>
            <a:pPr/>
            <a:r>
              <a:t>Orfanotrofi - Metanalisi</a:t>
            </a:r>
          </a:p>
        </p:txBody>
      </p:sp>
      <p:sp>
        <p:nvSpPr>
          <p:cNvPr id="537" name="van IJzendoorn et al (2008)"/>
          <p:cNvSpPr txBox="1"/>
          <p:nvPr/>
        </p:nvSpPr>
        <p:spPr>
          <a:xfrm>
            <a:off x="863260" y="8443203"/>
            <a:ext cx="3168809"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van IJzendoorn et al (2008)</a:t>
            </a:r>
          </a:p>
        </p:txBody>
      </p:sp>
      <p:sp>
        <p:nvSpPr>
          <p:cNvPr id="538" name="42 papers on 3888 children in total…"/>
          <p:cNvSpPr txBox="1"/>
          <p:nvPr/>
        </p:nvSpPr>
        <p:spPr>
          <a:xfrm>
            <a:off x="2988208" y="3547663"/>
            <a:ext cx="7028384" cy="180522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3200"/>
            </a:pPr>
            <a:r>
              <a:t>42 papers on 3888 children in total </a:t>
            </a:r>
          </a:p>
          <a:p>
            <a:pPr>
              <a:defRPr sz="3200"/>
            </a:pPr>
            <a:r>
              <a:t>(N = 2,902 children from orphanages) </a:t>
            </a:r>
          </a:p>
          <a:p>
            <a:pPr>
              <a:defRPr sz="3200"/>
            </a:pPr>
            <a:r>
              <a:t>d = 1.10 ; d = 0.74, </a:t>
            </a:r>
          </a:p>
        </p:txBody>
      </p:sp>
    </p:spTree>
  </p:cSld>
  <p:clrMapOvr>
    <a:masterClrMapping/>
  </p:clrMapOvr>
  <p:transition xmlns:p14="http://schemas.microsoft.com/office/powerpoint/2010/main" spd="med" advClick="1"/>
</p:sld>
</file>

<file path=ppt/slides/slide6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0"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41" name="Adozioni"/>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Adozioni</a:t>
            </a:r>
          </a:p>
        </p:txBody>
      </p:sp>
      <p:pic>
        <p:nvPicPr>
          <p:cNvPr id="542" name="Immagine" descr="Immagine"/>
          <p:cNvPicPr>
            <a:picLocks noChangeAspect="1"/>
          </p:cNvPicPr>
          <p:nvPr/>
        </p:nvPicPr>
        <p:blipFill>
          <a:blip r:embed="rId3">
            <a:extLst/>
          </a:blip>
          <a:stretch>
            <a:fillRect/>
          </a:stretch>
        </p:blipFill>
        <p:spPr>
          <a:xfrm>
            <a:off x="1800199" y="2659793"/>
            <a:ext cx="9404402" cy="5753006"/>
          </a:xfrm>
          <a:prstGeom prst="rect">
            <a:avLst/>
          </a:prstGeom>
          <a:ln w="12700">
            <a:miter lim="400000"/>
          </a:ln>
        </p:spPr>
      </p:pic>
      <p:sp>
        <p:nvSpPr>
          <p:cNvPr id="543" name="Kendler et al. (2015)"/>
          <p:cNvSpPr txBox="1"/>
          <p:nvPr/>
        </p:nvSpPr>
        <p:spPr>
          <a:xfrm>
            <a:off x="776484" y="8936776"/>
            <a:ext cx="316881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Kendler et al. (2015)</a:t>
            </a:r>
          </a:p>
        </p:txBody>
      </p:sp>
    </p:spTree>
  </p:cSld>
  <p:clrMapOvr>
    <a:masterClrMapping/>
  </p:clrMapOvr>
  <p:transition xmlns:p14="http://schemas.microsoft.com/office/powerpoint/2010/main" spd="med" advClick="1"/>
</p:sld>
</file>

<file path=ppt/slides/slide6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7"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48" name="Scolarità"/>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Scolarità</a:t>
            </a:r>
          </a:p>
        </p:txBody>
      </p:sp>
      <p:sp>
        <p:nvSpPr>
          <p:cNvPr id="549" name="Ritchie and Tucker-Drob  (2018)"/>
          <p:cNvSpPr txBox="1"/>
          <p:nvPr/>
        </p:nvSpPr>
        <p:spPr>
          <a:xfrm>
            <a:off x="203764" y="8936776"/>
            <a:ext cx="4203814"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Ritchie and Tucker-Drob  (2018)</a:t>
            </a:r>
          </a:p>
        </p:txBody>
      </p:sp>
      <p:pic>
        <p:nvPicPr>
          <p:cNvPr id="550" name="Immagine" descr="Immagine"/>
          <p:cNvPicPr>
            <a:picLocks noChangeAspect="1"/>
          </p:cNvPicPr>
          <p:nvPr/>
        </p:nvPicPr>
        <p:blipFill>
          <a:blip r:embed="rId3">
            <a:extLst/>
          </a:blip>
          <a:stretch>
            <a:fillRect/>
          </a:stretch>
        </p:blipFill>
        <p:spPr>
          <a:xfrm>
            <a:off x="3427998" y="2348812"/>
            <a:ext cx="6148804" cy="6694018"/>
          </a:xfrm>
          <a:prstGeom prst="rect">
            <a:avLst/>
          </a:prstGeom>
          <a:ln w="12700">
            <a:miter lim="400000"/>
          </a:ln>
        </p:spPr>
      </p:pic>
    </p:spTree>
  </p:cSld>
  <p:clrMapOvr>
    <a:masterClrMapping/>
  </p:clrMapOvr>
  <p:transition xmlns:p14="http://schemas.microsoft.com/office/powerpoint/2010/main" spd="med" advClick="1"/>
</p:sld>
</file>

<file path=ppt/slides/slide6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4" name="Scolarità su g o non g? Ritchie, S. J., Bates, T. C., &amp; Plomin, R. (2015). Does Learning to Read Improve Intelligence? A Longitudinal Multivariate Analysis in Identical Twins From Age 7 to 16. Child Development, 86(1), 23–36. https://doi.org/10.1111/cdev.12272…"/>
          <p:cNvSpPr txBox="1"/>
          <p:nvPr>
            <p:ph type="body" idx="1"/>
          </p:nvPr>
        </p:nvSpPr>
        <p:spPr>
          <a:prstGeom prst="rect">
            <a:avLst/>
          </a:prstGeom>
        </p:spPr>
        <p:txBody>
          <a:bodyPr/>
          <a:lstStyle/>
          <a:p>
            <a:pPr marL="267715" indent="-267715" defTabSz="1183132">
              <a:spcBef>
                <a:spcPts val="1300"/>
              </a:spcBef>
              <a:defRPr sz="2040"/>
            </a:pPr>
            <a:r>
              <a:t>Scolarità su g o non g? Ritchie, S. J., Bates, T. C., &amp; Plomin, R. (2015). Does Learning to Read Improve Intelligence? A Longitudinal Multivariate Analysis in Identical Twins From Age 7 to 16. Child Development, 86(1), 23–36. https://doi.org/10.1111/cdev.12272</a:t>
            </a:r>
          </a:p>
          <a:p>
            <a:pPr marL="267715" indent="-267715" defTabSz="1183132">
              <a:spcBef>
                <a:spcPts val="1300"/>
              </a:spcBef>
              <a:defRPr sz="2040"/>
            </a:pPr>
            <a:r>
              <a:t>Sala, G., &amp; Gobet, F. (2019). Cognitive Training Does Not Enhance General Cognition. Trends in Cognitive Sciences, 23(1), 9–20. https://doi.org/10.1016/j.tics.2018.10.004</a:t>
            </a:r>
          </a:p>
          <a:p>
            <a:pPr marL="267715" indent="-267715" defTabSz="1183132">
              <a:spcBef>
                <a:spcPts val="1300"/>
              </a:spcBef>
              <a:defRPr sz="2040"/>
            </a:pPr>
            <a:r>
              <a:t>Demange, P. A., Malanchini, M., Mallard, T. T., Biroli, P., Cox, S. R., Grotzinger, A. D., Tucker-Drob, E. M., Abdellaoui, A., Arseneault, L., van Bergen, E., Boomsma, D. I., Caspi, A., Corcoran, D. L., Domingue, B. W., Harris, K. M., Ip, H. F., Mitchell, C., Moffitt, T. E., Poulton, R., … Nivard, M. G. (2021). Investigating the genetic architecture of noncognitive skills using GWAS-by-subtraction. Nature Genetics, 53(1), 35–44. https://doi.org/10.1038/s41588-020-00754-2</a:t>
            </a:r>
          </a:p>
          <a:p>
            <a:pPr marL="267715" indent="-267715" defTabSz="1183132">
              <a:spcBef>
                <a:spcPts val="1300"/>
              </a:spcBef>
              <a:defRPr sz="2040"/>
            </a:pPr>
            <a:r>
              <a:t>Malanchini, M., Rimfeld, K., Allegrini, A. G., Ritchie, S. J., &amp; Plomin, R. (2020). Cognitive ability and education: How behavioural genetic research has advanced our knowledge and understanding of their association. Neuroscience &amp; Biobehavioral Reviews, 111, 229–245. https://doi.org/10.1016/j.neubiorev.2020.01.016</a:t>
            </a:r>
          </a:p>
        </p:txBody>
      </p:sp>
      <p:sp>
        <p:nvSpPr>
          <p:cNvPr id="555" name="Titolo"/>
          <p:cNvSpPr txBox="1"/>
          <p:nvPr>
            <p:ph type="title"/>
          </p:nvPr>
        </p:nvSpPr>
        <p:spPr>
          <a:prstGeom prst="rect">
            <a:avLst/>
          </a:prstGeom>
        </p:spPr>
        <p:txBody>
          <a:bodyPr/>
          <a:lstStyle/>
          <a:p>
            <a:pPr defTabSz="1652904">
              <a:defRPr spc="-55" sz="5510"/>
            </a:pPr>
          </a:p>
        </p:txBody>
      </p:sp>
      <p:sp>
        <p:nvSpPr>
          <p:cNvPr id="556" name="Rettangolo"/>
          <p:cNvSpPr txBox="1"/>
          <p:nvPr>
            <p:ph type="body" idx="13"/>
          </p:nvPr>
        </p:nvSpPr>
        <p:spPr>
          <a:prstGeom prst="rect">
            <a:avLst/>
          </a:prstGeom>
        </p:spPr>
        <p:txBody>
          <a:bodyPr/>
          <a:lstStyle/>
          <a:p>
            <a:pPr marL="0" indent="0" algn="ctr" defTabSz="584200">
              <a:lnSpc>
                <a:spcPct val="100000"/>
              </a:lnSpc>
              <a:spcBef>
                <a:spcPts val="0"/>
              </a:spcBef>
              <a:buSzTx/>
              <a:buNone/>
              <a:defRPr spc="-32" sz="3200">
                <a:latin typeface="Graphik Semibold"/>
                <a:ea typeface="Graphik Semibold"/>
                <a:cs typeface="Graphik Semibold"/>
                <a:sym typeface="Graphik Semibold"/>
              </a:defRPr>
            </a:pPr>
          </a:p>
        </p:txBody>
      </p:sp>
    </p:spTree>
  </p:cSld>
  <p:clrMapOvr>
    <a:masterClrMapping/>
  </p:clrMapOvr>
  <p:transition xmlns:p14="http://schemas.microsoft.com/office/powerpoint/2010/main" spd="med" advClick="1"/>
</p:sld>
</file>

<file path=ppt/slides/slide6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8"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59" name="The Flynn Effect"/>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The Flynn Effect</a:t>
            </a:r>
          </a:p>
        </p:txBody>
      </p:sp>
      <p:pic>
        <p:nvPicPr>
          <p:cNvPr id="560" name="Immagine" descr="Immagine"/>
          <p:cNvPicPr>
            <a:picLocks noChangeAspect="1"/>
          </p:cNvPicPr>
          <p:nvPr/>
        </p:nvPicPr>
        <p:blipFill>
          <a:blip r:embed="rId2">
            <a:extLst/>
          </a:blip>
          <a:stretch>
            <a:fillRect/>
          </a:stretch>
        </p:blipFill>
        <p:spPr>
          <a:xfrm>
            <a:off x="1632236" y="2546346"/>
            <a:ext cx="9740328" cy="6677452"/>
          </a:xfrm>
          <a:prstGeom prst="rect">
            <a:avLst/>
          </a:prstGeom>
          <a:ln w="12700">
            <a:miter lim="400000"/>
          </a:ln>
        </p:spPr>
      </p:pic>
    </p:spTree>
  </p:cSld>
  <p:clrMapOvr>
    <a:masterClrMapping/>
  </p:clrMapOvr>
  <p:transition xmlns:p14="http://schemas.microsoft.com/office/powerpoint/2010/main" spd="med" advClick="1"/>
</p:sld>
</file>

<file path=ppt/slides/slide6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2"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63" name="The Flynn Effect"/>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The Flynn Effect</a:t>
            </a:r>
          </a:p>
        </p:txBody>
      </p:sp>
      <p:pic>
        <p:nvPicPr>
          <p:cNvPr id="564" name="Immagine" descr="Immagine"/>
          <p:cNvPicPr>
            <a:picLocks noChangeAspect="1"/>
          </p:cNvPicPr>
          <p:nvPr/>
        </p:nvPicPr>
        <p:blipFill>
          <a:blip r:embed="rId2">
            <a:extLst/>
          </a:blip>
          <a:stretch>
            <a:fillRect/>
          </a:stretch>
        </p:blipFill>
        <p:spPr>
          <a:xfrm>
            <a:off x="5294550" y="4749540"/>
            <a:ext cx="6839533" cy="4103720"/>
          </a:xfrm>
          <a:prstGeom prst="rect">
            <a:avLst/>
          </a:prstGeom>
          <a:ln w="12700">
            <a:miter lim="400000"/>
          </a:ln>
        </p:spPr>
      </p:pic>
      <p:pic>
        <p:nvPicPr>
          <p:cNvPr id="565" name="Immagine" descr="Immagine"/>
          <p:cNvPicPr>
            <a:picLocks noChangeAspect="1"/>
          </p:cNvPicPr>
          <p:nvPr/>
        </p:nvPicPr>
        <p:blipFill>
          <a:blip r:embed="rId3">
            <a:extLst/>
          </a:blip>
          <a:stretch>
            <a:fillRect/>
          </a:stretch>
        </p:blipFill>
        <p:spPr>
          <a:xfrm>
            <a:off x="479730" y="2376734"/>
            <a:ext cx="6456999" cy="3547620"/>
          </a:xfrm>
          <a:prstGeom prst="rect">
            <a:avLst/>
          </a:prstGeom>
          <a:ln w="12700">
            <a:miter lim="400000"/>
          </a:ln>
        </p:spPr>
      </p:pic>
    </p:spTree>
  </p:cSld>
  <p:clrMapOvr>
    <a:masterClrMapping/>
  </p:clrMapOvr>
  <p:transition xmlns:p14="http://schemas.microsoft.com/office/powerpoint/2010/main" spd="med" advClick="1"/>
</p:sld>
</file>

<file path=ppt/slides/slide6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7"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68" name="The Flynn Effect"/>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The Flynn Effect</a:t>
            </a:r>
          </a:p>
        </p:txBody>
      </p:sp>
      <p:pic>
        <p:nvPicPr>
          <p:cNvPr id="569" name="Immagine" descr="Immagine"/>
          <p:cNvPicPr>
            <a:picLocks noChangeAspect="1"/>
          </p:cNvPicPr>
          <p:nvPr/>
        </p:nvPicPr>
        <p:blipFill>
          <a:blip r:embed="rId2">
            <a:extLst/>
          </a:blip>
          <a:stretch>
            <a:fillRect/>
          </a:stretch>
        </p:blipFill>
        <p:spPr>
          <a:xfrm>
            <a:off x="1717992" y="2304575"/>
            <a:ext cx="9568816" cy="5883051"/>
          </a:xfrm>
          <a:prstGeom prst="rect">
            <a:avLst/>
          </a:prstGeom>
          <a:ln w="12700">
            <a:miter lim="400000"/>
          </a:ln>
        </p:spPr>
      </p:pic>
    </p:spTree>
  </p:cSld>
  <p:clrMapOvr>
    <a:masterClrMapping/>
  </p:clrMapOvr>
  <p:transition xmlns:p14="http://schemas.microsoft.com/office/powerpoint/2010/main" spd="med" advClick="1"/>
</p:sld>
</file>

<file path=ppt/slides/slide6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Ambiente e intelligenza"/>
          <p:cNvSpPr txBox="1"/>
          <p:nvPr>
            <p:ph type="title"/>
          </p:nvPr>
        </p:nvSpPr>
        <p:spPr>
          <a:prstGeom prst="rect">
            <a:avLst/>
          </a:prstGeom>
        </p:spPr>
        <p:txBody>
          <a:bodyPr/>
          <a:lstStyle>
            <a:lvl1pPr defTabSz="1652904">
              <a:defRPr spc="-55" sz="5510"/>
            </a:lvl1pPr>
          </a:lstStyle>
          <a:p>
            <a:pPr/>
            <a:r>
              <a:t>Ambiente e intelligenza</a:t>
            </a:r>
          </a:p>
        </p:txBody>
      </p:sp>
      <p:sp>
        <p:nvSpPr>
          <p:cNvPr id="572" name="The Flynn Effect"/>
          <p:cNvSpPr txBox="1"/>
          <p:nvPr/>
        </p:nvSpPr>
        <p:spPr>
          <a:xfrm>
            <a:off x="711200" y="1504879"/>
            <a:ext cx="11582400"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defTabSz="584200">
              <a:lnSpc>
                <a:spcPct val="100000"/>
              </a:lnSpc>
              <a:defRPr spc="-32" sz="3200">
                <a:latin typeface="Graphik Semibold"/>
                <a:ea typeface="Graphik Semibold"/>
                <a:cs typeface="Graphik Semibold"/>
                <a:sym typeface="Graphik Semibold"/>
              </a:defRPr>
            </a:lvl1pPr>
          </a:lstStyle>
          <a:p>
            <a:pPr/>
            <a:r>
              <a:t>The Flynn Effect</a:t>
            </a:r>
          </a:p>
        </p:txBody>
      </p:sp>
      <p:sp>
        <p:nvSpPr>
          <p:cNvPr id="573" name="2.8 punti IQ per decade fra il 1909 e il 2013"/>
          <p:cNvSpPr txBox="1"/>
          <p:nvPr/>
        </p:nvSpPr>
        <p:spPr>
          <a:xfrm>
            <a:off x="2547838" y="7247225"/>
            <a:ext cx="8021837" cy="1066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lgn="l" defTabSz="457200">
              <a:lnSpc>
                <a:spcPct val="100000"/>
              </a:lnSpc>
              <a:defRPr sz="3200">
                <a:latin typeface="Helvetica"/>
                <a:ea typeface="Helvetica"/>
                <a:cs typeface="Helvetica"/>
                <a:sym typeface="Helvetica"/>
              </a:defRPr>
            </a:pPr>
            <a:r>
              <a:t>2.8 punti </a:t>
            </a:r>
            <a:r>
              <a:t>IQ </a:t>
            </a:r>
            <a:r>
              <a:t>per decade fra il 1909 e il 2013 </a:t>
            </a:r>
          </a:p>
        </p:txBody>
      </p:sp>
      <p:sp>
        <p:nvSpPr>
          <p:cNvPr id="574" name="Pietschnig, Voracek (2015)"/>
          <p:cNvSpPr txBox="1"/>
          <p:nvPr/>
        </p:nvSpPr>
        <p:spPr>
          <a:xfrm>
            <a:off x="186409" y="8589674"/>
            <a:ext cx="4203814" cy="63093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lvl1pPr algn="l" defTabSz="1739900">
              <a:spcBef>
                <a:spcPts val="2000"/>
              </a:spcBef>
              <a:defRPr i="1" sz="2000"/>
            </a:lvl1pPr>
          </a:lstStyle>
          <a:p>
            <a:pPr/>
            <a:r>
              <a:t>Pietschnig, Voracek (2015)</a:t>
            </a:r>
          </a:p>
        </p:txBody>
      </p:sp>
      <p:pic>
        <p:nvPicPr>
          <p:cNvPr id="575" name="Immagine" descr="Immagine"/>
          <p:cNvPicPr>
            <a:picLocks noChangeAspect="1"/>
          </p:cNvPicPr>
          <p:nvPr/>
        </p:nvPicPr>
        <p:blipFill>
          <a:blip r:embed="rId2">
            <a:extLst/>
          </a:blip>
          <a:stretch>
            <a:fillRect/>
          </a:stretch>
        </p:blipFill>
        <p:spPr>
          <a:xfrm>
            <a:off x="3873920" y="2324536"/>
            <a:ext cx="5256960" cy="4733969"/>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43B"/>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1303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3_ClassicWhite">
  <a:themeElements>
    <a:clrScheme name="23_ClassicWhite">
      <a:dk1>
        <a:srgbClr val="000000"/>
      </a:dk1>
      <a:lt1>
        <a:srgbClr val="FFFFFF"/>
      </a:lt1>
      <a:dk2>
        <a:srgbClr val="5E5E5E"/>
      </a:dk2>
      <a:lt2>
        <a:srgbClr val="D5D5D5"/>
      </a:lt2>
      <a:accent1>
        <a:srgbClr val="3E74D1"/>
      </a:accent1>
      <a:accent2>
        <a:srgbClr val="33C5B9"/>
      </a:accent2>
      <a:accent3>
        <a:srgbClr val="45B43B"/>
      </a:accent3>
      <a:accent4>
        <a:srgbClr val="FFBD16"/>
      </a:accent4>
      <a:accent5>
        <a:srgbClr val="E22146"/>
      </a:accent5>
      <a:accent6>
        <a:srgbClr val="836BB7"/>
      </a:accent6>
      <a:hlink>
        <a:srgbClr val="0000FF"/>
      </a:hlink>
      <a:folHlink>
        <a:srgbClr val="FF00FF"/>
      </a:folHlink>
    </a:clrScheme>
    <a:fontScheme name="23_ClassicWhite">
      <a:majorFont>
        <a:latin typeface="Canela Bold"/>
        <a:ea typeface="Canela Bold"/>
        <a:cs typeface="Canela Bold"/>
      </a:majorFont>
      <a:minorFont>
        <a:latin typeface="Canela Bold"/>
        <a:ea typeface="Canela Bold"/>
        <a:cs typeface="Canela Bold"/>
      </a:minorFont>
    </a:fontScheme>
    <a:fmtScheme name="23_Clas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1303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Graphik"/>
            <a:ea typeface="Graphik"/>
            <a:cs typeface="Graphik"/>
            <a:sym typeface="Graphik"/>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1733930" rtl="0" fontAlgn="auto" latinLnBrk="0" hangingPunct="0">
          <a:lnSpc>
            <a:spcPct val="9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Canela Text Regular"/>
            <a:ea typeface="Canela Text Regular"/>
            <a:cs typeface="Canela Text Regular"/>
            <a:sym typeface="Canela Text Regula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