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7"/>
  </p:notesMasterIdLst>
  <p:sldIdLst>
    <p:sldId id="256" r:id="rId2"/>
    <p:sldId id="819" r:id="rId3"/>
    <p:sldId id="820" r:id="rId4"/>
    <p:sldId id="821" r:id="rId5"/>
    <p:sldId id="825" r:id="rId6"/>
    <p:sldId id="822" r:id="rId7"/>
    <p:sldId id="823" r:id="rId8"/>
    <p:sldId id="824" r:id="rId9"/>
    <p:sldId id="826" r:id="rId10"/>
    <p:sldId id="827" r:id="rId11"/>
    <p:sldId id="828" r:id="rId12"/>
    <p:sldId id="829" r:id="rId13"/>
    <p:sldId id="830" r:id="rId14"/>
    <p:sldId id="831" r:id="rId15"/>
    <p:sldId id="832" r:id="rId16"/>
    <p:sldId id="833" r:id="rId17"/>
    <p:sldId id="834" r:id="rId18"/>
    <p:sldId id="835" r:id="rId19"/>
    <p:sldId id="836" r:id="rId20"/>
    <p:sldId id="837" r:id="rId21"/>
    <p:sldId id="838" r:id="rId22"/>
    <p:sldId id="839" r:id="rId23"/>
    <p:sldId id="840" r:id="rId24"/>
    <p:sldId id="841" r:id="rId25"/>
    <p:sldId id="842" r:id="rId26"/>
    <p:sldId id="843" r:id="rId27"/>
    <p:sldId id="844" r:id="rId28"/>
    <p:sldId id="845" r:id="rId29"/>
    <p:sldId id="846" r:id="rId30"/>
    <p:sldId id="847" r:id="rId31"/>
    <p:sldId id="848" r:id="rId32"/>
    <p:sldId id="849" r:id="rId33"/>
    <p:sldId id="850" r:id="rId34"/>
    <p:sldId id="851" r:id="rId35"/>
    <p:sldId id="852" r:id="rId36"/>
    <p:sldId id="853" r:id="rId37"/>
    <p:sldId id="854" r:id="rId38"/>
    <p:sldId id="855" r:id="rId39"/>
    <p:sldId id="856" r:id="rId40"/>
    <p:sldId id="857" r:id="rId41"/>
    <p:sldId id="858" r:id="rId42"/>
    <p:sldId id="859" r:id="rId43"/>
    <p:sldId id="860" r:id="rId44"/>
    <p:sldId id="861" r:id="rId45"/>
    <p:sldId id="862" r:id="rId46"/>
    <p:sldId id="863" r:id="rId47"/>
    <p:sldId id="864" r:id="rId48"/>
    <p:sldId id="865" r:id="rId49"/>
    <p:sldId id="866" r:id="rId50"/>
    <p:sldId id="867" r:id="rId51"/>
    <p:sldId id="868" r:id="rId52"/>
    <p:sldId id="869" r:id="rId53"/>
    <p:sldId id="870" r:id="rId54"/>
    <p:sldId id="871" r:id="rId55"/>
    <p:sldId id="872" r:id="rId56"/>
    <p:sldId id="873" r:id="rId57"/>
    <p:sldId id="874" r:id="rId58"/>
    <p:sldId id="875" r:id="rId59"/>
    <p:sldId id="876" r:id="rId60"/>
    <p:sldId id="877" r:id="rId61"/>
    <p:sldId id="878" r:id="rId62"/>
    <p:sldId id="879" r:id="rId63"/>
    <p:sldId id="880" r:id="rId64"/>
    <p:sldId id="881" r:id="rId65"/>
    <p:sldId id="882" r:id="rId66"/>
    <p:sldId id="883" r:id="rId67"/>
    <p:sldId id="884" r:id="rId68"/>
    <p:sldId id="885" r:id="rId69"/>
    <p:sldId id="886" r:id="rId70"/>
    <p:sldId id="887" r:id="rId71"/>
    <p:sldId id="888" r:id="rId72"/>
    <p:sldId id="889" r:id="rId73"/>
    <p:sldId id="890" r:id="rId74"/>
    <p:sldId id="891" r:id="rId75"/>
    <p:sldId id="892" r:id="rId76"/>
    <p:sldId id="893" r:id="rId77"/>
    <p:sldId id="894" r:id="rId78"/>
    <p:sldId id="895" r:id="rId79"/>
    <p:sldId id="896" r:id="rId80"/>
    <p:sldId id="898" r:id="rId81"/>
    <p:sldId id="897" r:id="rId82"/>
    <p:sldId id="899" r:id="rId83"/>
    <p:sldId id="900" r:id="rId84"/>
    <p:sldId id="901" r:id="rId85"/>
    <p:sldId id="902" r:id="rId86"/>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167"/>
    <p:restoredTop sz="87872"/>
  </p:normalViewPr>
  <p:slideViewPr>
    <p:cSldViewPr snapToGrid="0" snapToObjects="1">
      <p:cViewPr varScale="1">
        <p:scale>
          <a:sx n="96" d="100"/>
          <a:sy n="96" d="100"/>
        </p:scale>
        <p:origin x="1472" y="168"/>
      </p:cViewPr>
      <p:guideLst>
        <p:guide orient="horz" pos="2160"/>
        <p:guide pos="2880"/>
      </p:guideLst>
    </p:cSldViewPr>
  </p:slideViewPr>
  <p:outlineViewPr>
    <p:cViewPr>
      <p:scale>
        <a:sx n="33" d="100"/>
        <a:sy n="33" d="100"/>
      </p:scale>
      <p:origin x="0" y="-102656"/>
    </p:cViewPr>
  </p:outlineViewPr>
  <p:notesTextViewPr>
    <p:cViewPr>
      <p:scale>
        <a:sx n="100" d="100"/>
        <a:sy n="100" d="100"/>
      </p:scale>
      <p:origin x="0" y="0"/>
    </p:cViewPr>
  </p:notesTextViewPr>
  <p:sorterViewPr>
    <p:cViewPr>
      <p:scale>
        <a:sx n="66" d="100"/>
        <a:sy n="66" d="100"/>
      </p:scale>
      <p:origin x="0" y="3414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theme" Target="theme/theme1.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32AA6D-BDED-F94E-BCDD-7767D0DD34B9}" type="datetimeFigureOut">
              <a:rPr lang="it-IT" smtClean="0"/>
              <a:pPr/>
              <a:t>16/03/23</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854FE2-EA87-A549-BB41-F7ABADA41A57}" type="slidenum">
              <a:rPr lang="it-IT" smtClean="0"/>
              <a:pPr/>
              <a:t>‹N›</a:t>
            </a:fld>
            <a:endParaRPr lang="it-IT"/>
          </a:p>
        </p:txBody>
      </p:sp>
    </p:spTree>
    <p:extLst>
      <p:ext uri="{BB962C8B-B14F-4D97-AF65-F5344CB8AC3E}">
        <p14:creationId xmlns:p14="http://schemas.microsoft.com/office/powerpoint/2010/main" val="214488022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97854FE2-EA87-A549-BB41-F7ABADA41A57}" type="slidenum">
              <a:rPr lang="it-IT" smtClean="0"/>
              <a:pPr/>
              <a:t>3</a:t>
            </a:fld>
            <a:endParaRPr lang="it-IT"/>
          </a:p>
        </p:txBody>
      </p:sp>
    </p:spTree>
    <p:extLst>
      <p:ext uri="{BB962C8B-B14F-4D97-AF65-F5344CB8AC3E}">
        <p14:creationId xmlns:p14="http://schemas.microsoft.com/office/powerpoint/2010/main" val="2682521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97854FE2-EA87-A549-BB41-F7ABADA41A57}" type="slidenum">
              <a:rPr lang="it-IT" smtClean="0"/>
              <a:pPr/>
              <a:t>6</a:t>
            </a:fld>
            <a:endParaRPr lang="it-IT"/>
          </a:p>
        </p:txBody>
      </p:sp>
    </p:spTree>
    <p:extLst>
      <p:ext uri="{BB962C8B-B14F-4D97-AF65-F5344CB8AC3E}">
        <p14:creationId xmlns:p14="http://schemas.microsoft.com/office/powerpoint/2010/main" val="24502138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effectLst/>
                <a:latin typeface="Times"/>
              </a:rPr>
              <a:t>In </a:t>
            </a:r>
            <a:r>
              <a:rPr lang="it-IT" dirty="0" err="1">
                <a:effectLst/>
                <a:latin typeface="Times"/>
              </a:rPr>
              <a:t>realt</a:t>
            </a:r>
            <a:r>
              <a:rPr lang="it-IT" dirty="0">
                <a:effectLst/>
                <a:latin typeface="Times"/>
              </a:rPr>
              <a:t>., nel modello</a:t>
            </a:r>
          </a:p>
          <a:p>
            <a:r>
              <a:rPr lang="it-IT" dirty="0">
                <a:effectLst/>
                <a:latin typeface="Times"/>
              </a:rPr>
              <a:t>sono collocati anche termini che evidentemente non identificano un’emozione,</a:t>
            </a:r>
          </a:p>
          <a:p>
            <a:r>
              <a:rPr lang="it-IT" dirty="0">
                <a:effectLst/>
                <a:latin typeface="Times"/>
              </a:rPr>
              <a:t>come “stanco” o “calmo”. Questo </a:t>
            </a:r>
            <a:r>
              <a:rPr lang="it-IT" dirty="0" err="1">
                <a:effectLst/>
                <a:latin typeface="Times"/>
              </a:rPr>
              <a:t>perch</a:t>
            </a:r>
            <a:r>
              <a:rPr lang="it-IT" dirty="0">
                <a:effectLst/>
                <a:latin typeface="Times"/>
              </a:rPr>
              <a:t>. Russell (2003) propone l’idea di un</a:t>
            </a:r>
          </a:p>
          <a:p>
            <a:r>
              <a:rPr lang="it-IT" dirty="0">
                <a:effectLst/>
                <a:latin typeface="Helvetica" pitchFamily="2" charset="0"/>
              </a:rPr>
              <a:t>core </a:t>
            </a:r>
            <a:r>
              <a:rPr lang="it-IT" dirty="0" err="1">
                <a:effectLst/>
                <a:latin typeface="Helvetica" pitchFamily="2" charset="0"/>
              </a:rPr>
              <a:t>affect</a:t>
            </a:r>
            <a:r>
              <a:rPr lang="it-IT" dirty="0">
                <a:effectLst/>
                <a:latin typeface="Helvetica" pitchFamily="2" charset="0"/>
              </a:rPr>
              <a:t> (=stato umorale di base)</a:t>
            </a:r>
            <a:r>
              <a:rPr lang="it-IT" dirty="0">
                <a:effectLst/>
                <a:latin typeface="Times"/>
              </a:rPr>
              <a:t>, ovvero di uno stato neurofisiologico di base derivato dalla combinazione</a:t>
            </a:r>
          </a:p>
          <a:p>
            <a:r>
              <a:rPr lang="it-IT" dirty="0">
                <a:effectLst/>
                <a:latin typeface="Times"/>
              </a:rPr>
              <a:t>di valenza e attivazione, da cui derivano specifiche emozioni nel momento</a:t>
            </a:r>
          </a:p>
          <a:p>
            <a:r>
              <a:rPr lang="it-IT" dirty="0">
                <a:effectLst/>
                <a:latin typeface="Times"/>
              </a:rPr>
              <a:t>Secondo Russell alla base di ogni emozione, ma anche di ogni stato dell’umore e di</a:t>
            </a:r>
          </a:p>
          <a:p>
            <a:r>
              <a:rPr lang="it-IT" dirty="0">
                <a:effectLst/>
                <a:latin typeface="Times"/>
              </a:rPr>
              <a:t>qualunque altro stato affettivo, vi sono degli stati (core </a:t>
            </a:r>
            <a:r>
              <a:rPr lang="it-IT" dirty="0" err="1">
                <a:effectLst/>
                <a:latin typeface="Times"/>
              </a:rPr>
              <a:t>affect</a:t>
            </a:r>
            <a:r>
              <a:rPr lang="it-IT" dirty="0">
                <a:effectLst/>
                <a:latin typeface="Times"/>
              </a:rPr>
              <a:t>) che sono semplicemente</a:t>
            </a:r>
          </a:p>
          <a:p>
            <a:r>
              <a:rPr lang="it-IT" dirty="0">
                <a:effectLst/>
                <a:latin typeface="Times"/>
              </a:rPr>
              <a:t>esperiti come sentirsi bene vs male e sentirsi attivi vs senza energia. Alcuni</a:t>
            </a:r>
          </a:p>
          <a:p>
            <a:r>
              <a:rPr lang="it-IT" dirty="0">
                <a:effectLst/>
                <a:latin typeface="Times"/>
              </a:rPr>
              <a:t>stati sono emotivi (per esempio triste o felice) mentre altri non lo sono (per</a:t>
            </a:r>
          </a:p>
          <a:p>
            <a:r>
              <a:rPr lang="it-IT" dirty="0">
                <a:effectLst/>
                <a:latin typeface="Times"/>
              </a:rPr>
              <a:t>esempio stanco o calmo); la differenza tra i primi e i secondi sta sostanzialmente</a:t>
            </a:r>
          </a:p>
          <a:p>
            <a:r>
              <a:rPr lang="it-IT" dirty="0">
                <a:effectLst/>
                <a:latin typeface="Times"/>
              </a:rPr>
              <a:t>nell’incontro che avviene, nel caso delle emozioni, tra il core </a:t>
            </a:r>
            <a:r>
              <a:rPr lang="it-IT" dirty="0" err="1">
                <a:effectLst/>
                <a:latin typeface="Times"/>
              </a:rPr>
              <a:t>affect</a:t>
            </a:r>
            <a:r>
              <a:rPr lang="it-IT" dirty="0">
                <a:effectLst/>
                <a:latin typeface="Times"/>
              </a:rPr>
              <a:t> e un oggetto</a:t>
            </a:r>
          </a:p>
          <a:p>
            <a:r>
              <a:rPr lang="it-IT" dirty="0">
                <a:effectLst/>
                <a:latin typeface="Times"/>
              </a:rPr>
              <a:t>(o evento) specifico e significativo.</a:t>
            </a:r>
          </a:p>
          <a:p>
            <a:endParaRPr lang="en-US"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11</a:t>
            </a:fld>
            <a:endParaRPr lang="it-IT"/>
          </a:p>
        </p:txBody>
      </p:sp>
    </p:spTree>
    <p:extLst>
      <p:ext uri="{BB962C8B-B14F-4D97-AF65-F5344CB8AC3E}">
        <p14:creationId xmlns:p14="http://schemas.microsoft.com/office/powerpoint/2010/main" val="1576006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dirty="0">
                <a:effectLst/>
                <a:latin typeface="Helvetica" pitchFamily="2" charset="0"/>
              </a:rPr>
              <a:t>Il 12-Point </a:t>
            </a:r>
            <a:r>
              <a:rPr lang="it-IT" dirty="0" err="1">
                <a:effectLst/>
                <a:latin typeface="Helvetica" pitchFamily="2" charset="0"/>
              </a:rPr>
              <a:t>Affect</a:t>
            </a:r>
            <a:r>
              <a:rPr lang="it-IT" dirty="0">
                <a:effectLst/>
                <a:latin typeface="Helvetica" pitchFamily="2" charset="0"/>
              </a:rPr>
              <a:t> </a:t>
            </a:r>
            <a:r>
              <a:rPr lang="it-IT" dirty="0" err="1">
                <a:effectLst/>
                <a:latin typeface="Helvetica" pitchFamily="2" charset="0"/>
              </a:rPr>
              <a:t>Circumplex</a:t>
            </a:r>
            <a:r>
              <a:rPr lang="it-IT" dirty="0">
                <a:effectLst/>
                <a:latin typeface="Helvetica" pitchFamily="2" charset="0"/>
              </a:rPr>
              <a:t> di Russell.</a:t>
            </a:r>
          </a:p>
          <a:p>
            <a:r>
              <a:rPr lang="en-US" dirty="0"/>
              <a:t>2011</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12</a:t>
            </a:fld>
            <a:endParaRPr lang="it-IT"/>
          </a:p>
        </p:txBody>
      </p:sp>
    </p:spTree>
    <p:extLst>
      <p:ext uri="{BB962C8B-B14F-4D97-AF65-F5344CB8AC3E}">
        <p14:creationId xmlns:p14="http://schemas.microsoft.com/office/powerpoint/2010/main" val="19850033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a:t>In </a:t>
            </a:r>
            <a:r>
              <a:rPr lang="en-US" dirty="0" err="1"/>
              <a:t>opposizione</a:t>
            </a:r>
            <a:r>
              <a:rPr lang="en-US" dirty="0"/>
              <a:t> </a:t>
            </a:r>
            <a:r>
              <a:rPr lang="en-US" dirty="0" err="1"/>
              <a:t>agli</a:t>
            </a:r>
            <a:r>
              <a:rPr lang="en-US" dirty="0"/>
              <a:t> </a:t>
            </a:r>
            <a:r>
              <a:rPr lang="en-US" dirty="0" err="1"/>
              <a:t>evoluzionisti</a:t>
            </a:r>
            <a:r>
              <a:rPr lang="en-US" dirty="0"/>
              <a:t>, </a:t>
            </a:r>
            <a:r>
              <a:rPr lang="en-US" dirty="0" err="1"/>
              <a:t>altri</a:t>
            </a:r>
            <a:r>
              <a:rPr lang="en-US" dirty="0"/>
              <a:t> </a:t>
            </a:r>
            <a:r>
              <a:rPr lang="en-US" dirty="0" err="1"/>
              <a:t>autori</a:t>
            </a:r>
            <a:r>
              <a:rPr lang="en-US" dirty="0"/>
              <a:t> </a:t>
            </a:r>
            <a:r>
              <a:rPr lang="en-US" dirty="0" err="1"/>
              <a:t>ritengono</a:t>
            </a:r>
            <a:r>
              <a:rPr lang="en-US" dirty="0"/>
              <a:t> </a:t>
            </a:r>
            <a:r>
              <a:rPr lang="en-US" dirty="0" err="1"/>
              <a:t>che</a:t>
            </a:r>
            <a:r>
              <a:rPr lang="en-US" dirty="0"/>
              <a:t> non </a:t>
            </a:r>
            <a:r>
              <a:rPr lang="en-US" dirty="0" err="1"/>
              <a:t>siano</a:t>
            </a:r>
            <a:r>
              <a:rPr lang="en-US" dirty="0"/>
              <a:t> “di base”</a:t>
            </a:r>
          </a:p>
          <a:p>
            <a:r>
              <a:rPr lang="en-US" dirty="0"/>
              <a:t>le </a:t>
            </a:r>
            <a:r>
              <a:rPr lang="en-US" dirty="0" err="1"/>
              <a:t>emozioni</a:t>
            </a:r>
            <a:r>
              <a:rPr lang="en-US" dirty="0"/>
              <a:t> </a:t>
            </a:r>
            <a:r>
              <a:rPr lang="en-US" dirty="0" err="1"/>
              <a:t>nel</a:t>
            </a:r>
            <a:r>
              <a:rPr lang="en-US" dirty="0"/>
              <a:t> </a:t>
            </a:r>
            <a:r>
              <a:rPr lang="en-US" dirty="0" err="1"/>
              <a:t>loro</a:t>
            </a:r>
            <a:r>
              <a:rPr lang="en-US" dirty="0"/>
              <a:t> </a:t>
            </a:r>
            <a:r>
              <a:rPr lang="en-US" dirty="0" err="1"/>
              <a:t>complesso</a:t>
            </a:r>
            <a:r>
              <a:rPr lang="en-US" dirty="0"/>
              <a:t>, ma </a:t>
            </a:r>
            <a:r>
              <a:rPr lang="en-US" dirty="0" err="1"/>
              <a:t>specifiche</a:t>
            </a:r>
            <a:r>
              <a:rPr lang="en-US" dirty="0"/>
              <a:t> </a:t>
            </a:r>
            <a:r>
              <a:rPr lang="en-US" dirty="0" err="1"/>
              <a:t>componenti</a:t>
            </a:r>
            <a:r>
              <a:rPr lang="en-US" dirty="0"/>
              <a:t> o </a:t>
            </a:r>
            <a:r>
              <a:rPr lang="en-US" dirty="0" err="1"/>
              <a:t>sottocomponenti</a:t>
            </a:r>
            <a:endParaRPr lang="en-US" dirty="0"/>
          </a:p>
          <a:p>
            <a:r>
              <a:rPr lang="en-US" dirty="0" err="1"/>
              <a:t>della</a:t>
            </a:r>
            <a:r>
              <a:rPr lang="en-US" dirty="0"/>
              <a:t> </a:t>
            </a:r>
            <a:r>
              <a:rPr lang="en-US" dirty="0" err="1"/>
              <a:t>risposta</a:t>
            </a:r>
            <a:r>
              <a:rPr lang="en-US" dirty="0"/>
              <a:t> </a:t>
            </a:r>
            <a:r>
              <a:rPr lang="en-US" dirty="0" err="1"/>
              <a:t>emotiva</a:t>
            </a:r>
            <a:r>
              <a:rPr lang="en-US" dirty="0"/>
              <a:t> (come le </a:t>
            </a:r>
            <a:r>
              <a:rPr lang="en-US" dirty="0" err="1"/>
              <a:t>espressioni</a:t>
            </a:r>
            <a:r>
              <a:rPr lang="en-US" dirty="0"/>
              <a:t> </a:t>
            </a:r>
            <a:r>
              <a:rPr lang="en-US" dirty="0" err="1"/>
              <a:t>facciali</a:t>
            </a:r>
            <a:r>
              <a:rPr lang="en-US" dirty="0"/>
              <a:t>, </a:t>
            </a:r>
            <a:r>
              <a:rPr lang="en-US" dirty="0" err="1"/>
              <a:t>l’attivazione</a:t>
            </a:r>
            <a:r>
              <a:rPr lang="en-US" dirty="0"/>
              <a:t> </a:t>
            </a:r>
            <a:r>
              <a:rPr lang="en-US" dirty="0" err="1"/>
              <a:t>fisiologica</a:t>
            </a:r>
            <a:r>
              <a:rPr lang="en-US" dirty="0"/>
              <a:t>, </a:t>
            </a:r>
            <a:r>
              <a:rPr lang="en-US" dirty="0" err="1"/>
              <a:t>oppure</a:t>
            </a:r>
            <a:endParaRPr lang="en-US" dirty="0"/>
          </a:p>
          <a:p>
            <a:r>
              <a:rPr lang="en-US" dirty="0"/>
              <a:t>le </a:t>
            </a:r>
            <a:r>
              <a:rPr lang="en-US" dirty="0" err="1"/>
              <a:t>tendenze</a:t>
            </a:r>
            <a:r>
              <a:rPr lang="en-US" dirty="0"/>
              <a:t> </a:t>
            </a:r>
            <a:r>
              <a:rPr lang="en-US" dirty="0" err="1"/>
              <a:t>motivazionali</a:t>
            </a:r>
            <a:r>
              <a:rPr lang="en-US" dirty="0"/>
              <a:t>) e </a:t>
            </a:r>
            <a:r>
              <a:rPr lang="en-US" dirty="0" err="1"/>
              <a:t>i</a:t>
            </a:r>
            <a:r>
              <a:rPr lang="en-US" dirty="0"/>
              <a:t> </a:t>
            </a:r>
            <a:r>
              <a:rPr lang="en-US" dirty="0" err="1"/>
              <a:t>legami</a:t>
            </a:r>
            <a:r>
              <a:rPr lang="en-US" dirty="0"/>
              <a:t> </a:t>
            </a:r>
            <a:r>
              <a:rPr lang="en-US" dirty="0" err="1"/>
              <a:t>tra</a:t>
            </a:r>
            <a:r>
              <a:rPr lang="en-US" dirty="0"/>
              <a:t> </a:t>
            </a:r>
            <a:r>
              <a:rPr lang="en-US" dirty="0" err="1"/>
              <a:t>queste</a:t>
            </a:r>
            <a:r>
              <a:rPr lang="en-US" dirty="0"/>
              <a:t> </a:t>
            </a:r>
            <a:r>
              <a:rPr lang="en-US" dirty="0" err="1"/>
              <a:t>componenti</a:t>
            </a:r>
            <a:r>
              <a:rPr lang="en-US" dirty="0"/>
              <a:t> e le </a:t>
            </a:r>
            <a:r>
              <a:rPr lang="en-US" dirty="0" err="1"/>
              <a:t>nostre</a:t>
            </a:r>
            <a:r>
              <a:rPr lang="en-US" dirty="0"/>
              <a:t> </a:t>
            </a:r>
            <a:r>
              <a:rPr lang="en-US" dirty="0" err="1"/>
              <a:t>valutazioni</a:t>
            </a:r>
            <a:endParaRPr lang="en-US" dirty="0"/>
          </a:p>
          <a:p>
            <a:r>
              <a:rPr lang="en-US" dirty="0" err="1"/>
              <a:t>degli</a:t>
            </a:r>
            <a:r>
              <a:rPr lang="en-US" dirty="0"/>
              <a:t> </a:t>
            </a:r>
            <a:r>
              <a:rPr lang="en-US" dirty="0" err="1"/>
              <a:t>stimoli</a:t>
            </a:r>
            <a:r>
              <a:rPr lang="en-US" dirty="0"/>
              <a:t> </a:t>
            </a:r>
            <a:r>
              <a:rPr lang="en-US" dirty="0" err="1"/>
              <a:t>ambientali</a:t>
            </a:r>
            <a:r>
              <a:rPr lang="en-US" dirty="0"/>
              <a:t> (Oatley, Keltner, Jenkins, 2006). Secondo </a:t>
            </a:r>
            <a:r>
              <a:rPr lang="en-US" dirty="0" err="1"/>
              <a:t>questi</a:t>
            </a:r>
            <a:endParaRPr lang="en-US" dirty="0"/>
          </a:p>
          <a:p>
            <a:r>
              <a:rPr lang="en-US" dirty="0" err="1"/>
              <a:t>autori</a:t>
            </a:r>
            <a:r>
              <a:rPr lang="en-US" dirty="0"/>
              <a:t>, per </a:t>
            </a:r>
            <a:r>
              <a:rPr lang="en-US" dirty="0" err="1"/>
              <a:t>esempio</a:t>
            </a:r>
            <a:r>
              <a:rPr lang="en-US" dirty="0"/>
              <a:t>, </a:t>
            </a:r>
            <a:r>
              <a:rPr lang="en-US" dirty="0" err="1"/>
              <a:t>sarebbe</a:t>
            </a:r>
            <a:r>
              <a:rPr lang="en-US" dirty="0"/>
              <a:t> “di base” il </a:t>
            </a:r>
            <a:r>
              <a:rPr lang="en-US" dirty="0" err="1"/>
              <a:t>legame</a:t>
            </a:r>
            <a:r>
              <a:rPr lang="en-US" dirty="0"/>
              <a:t> </a:t>
            </a:r>
            <a:r>
              <a:rPr lang="en-US" dirty="0" err="1"/>
              <a:t>tra</a:t>
            </a:r>
            <a:r>
              <a:rPr lang="en-US" dirty="0"/>
              <a:t> il </a:t>
            </a:r>
            <a:r>
              <a:rPr lang="en-US" dirty="0" err="1"/>
              <a:t>percepire</a:t>
            </a:r>
            <a:r>
              <a:rPr lang="en-US" dirty="0"/>
              <a:t> </a:t>
            </a:r>
            <a:r>
              <a:rPr lang="en-US" dirty="0" err="1"/>
              <a:t>una</a:t>
            </a:r>
            <a:r>
              <a:rPr lang="en-US" dirty="0"/>
              <a:t> </a:t>
            </a:r>
            <a:r>
              <a:rPr lang="en-US" dirty="0" err="1"/>
              <a:t>minaccia</a:t>
            </a:r>
            <a:r>
              <a:rPr lang="en-US" dirty="0"/>
              <a:t> e</a:t>
            </a:r>
          </a:p>
          <a:p>
            <a:r>
              <a:rPr lang="en-US" dirty="0"/>
              <a:t>lo </a:t>
            </a:r>
            <a:r>
              <a:rPr lang="en-US" dirty="0" err="1"/>
              <a:t>spalancare</a:t>
            </a:r>
            <a:r>
              <a:rPr lang="en-US" dirty="0"/>
              <a:t> </a:t>
            </a:r>
            <a:r>
              <a:rPr lang="en-US" dirty="0" err="1"/>
              <a:t>gli</a:t>
            </a:r>
            <a:r>
              <a:rPr lang="en-US" dirty="0"/>
              <a:t> </a:t>
            </a:r>
            <a:r>
              <a:rPr lang="en-US" dirty="0" err="1"/>
              <a:t>occhi</a:t>
            </a:r>
            <a:r>
              <a:rPr lang="en-US" dirty="0"/>
              <a:t>, </a:t>
            </a:r>
            <a:r>
              <a:rPr lang="en-US" dirty="0" err="1"/>
              <a:t>tra</a:t>
            </a:r>
            <a:r>
              <a:rPr lang="en-US" dirty="0"/>
              <a:t> il </a:t>
            </a:r>
            <a:r>
              <a:rPr lang="en-US" dirty="0" err="1"/>
              <a:t>valutare</a:t>
            </a:r>
            <a:r>
              <a:rPr lang="en-US" dirty="0"/>
              <a:t> </a:t>
            </a:r>
            <a:r>
              <a:rPr lang="en-US" dirty="0" err="1"/>
              <a:t>che</a:t>
            </a:r>
            <a:r>
              <a:rPr lang="en-US" dirty="0"/>
              <a:t> </a:t>
            </a:r>
            <a:r>
              <a:rPr lang="en-US" dirty="0" err="1"/>
              <a:t>si</a:t>
            </a:r>
            <a:r>
              <a:rPr lang="en-US" dirty="0"/>
              <a:t> ha la </a:t>
            </a:r>
            <a:r>
              <a:rPr lang="en-US" dirty="0" err="1"/>
              <a:t>necessità</a:t>
            </a:r>
            <a:r>
              <a:rPr lang="en-US" dirty="0"/>
              <a:t> di </a:t>
            </a:r>
            <a:r>
              <a:rPr lang="en-US" dirty="0" err="1"/>
              <a:t>fuggire</a:t>
            </a:r>
            <a:r>
              <a:rPr lang="en-US" dirty="0"/>
              <a:t> e </a:t>
            </a:r>
            <a:r>
              <a:rPr lang="en-US" dirty="0" err="1"/>
              <a:t>un’accresciuta</a:t>
            </a:r>
            <a:endParaRPr lang="en-US" dirty="0"/>
          </a:p>
          <a:p>
            <a:r>
              <a:rPr lang="en-US" dirty="0" err="1"/>
              <a:t>attivazione</a:t>
            </a:r>
            <a:r>
              <a:rPr lang="en-US" dirty="0"/>
              <a:t> </a:t>
            </a:r>
            <a:r>
              <a:rPr lang="en-US" dirty="0" err="1"/>
              <a:t>fisiologica</a:t>
            </a:r>
            <a:r>
              <a:rPr lang="en-US" dirty="0"/>
              <a:t>; </a:t>
            </a:r>
            <a:r>
              <a:rPr lang="en-US" dirty="0" err="1"/>
              <a:t>queste</a:t>
            </a:r>
            <a:r>
              <a:rPr lang="en-US" dirty="0"/>
              <a:t> </a:t>
            </a:r>
            <a:r>
              <a:rPr lang="en-US" dirty="0" err="1"/>
              <a:t>associazioni</a:t>
            </a:r>
            <a:r>
              <a:rPr lang="en-US" dirty="0"/>
              <a:t> </a:t>
            </a:r>
            <a:r>
              <a:rPr lang="en-US" dirty="0" err="1"/>
              <a:t>tra</a:t>
            </a:r>
            <a:r>
              <a:rPr lang="en-US" dirty="0"/>
              <a:t> </a:t>
            </a:r>
            <a:r>
              <a:rPr lang="en-US" dirty="0" err="1"/>
              <a:t>valutazioni</a:t>
            </a:r>
            <a:r>
              <a:rPr lang="en-US" dirty="0"/>
              <a:t> </a:t>
            </a:r>
            <a:r>
              <a:rPr lang="en-US" dirty="0" err="1"/>
              <a:t>dell’ambiente</a:t>
            </a:r>
            <a:r>
              <a:rPr lang="en-US" dirty="0"/>
              <a:t> e</a:t>
            </a:r>
          </a:p>
          <a:p>
            <a:r>
              <a:rPr lang="en-US" dirty="0" err="1"/>
              <a:t>sottocomponenti</a:t>
            </a:r>
            <a:r>
              <a:rPr lang="en-US" dirty="0"/>
              <a:t> </a:t>
            </a:r>
            <a:r>
              <a:rPr lang="en-US" dirty="0" err="1"/>
              <a:t>della</a:t>
            </a:r>
            <a:r>
              <a:rPr lang="en-US" dirty="0"/>
              <a:t> </a:t>
            </a:r>
            <a:r>
              <a:rPr lang="en-US" dirty="0" err="1"/>
              <a:t>risposta</a:t>
            </a:r>
            <a:r>
              <a:rPr lang="en-US" dirty="0"/>
              <a:t> </a:t>
            </a:r>
            <a:r>
              <a:rPr lang="en-US" dirty="0" err="1"/>
              <a:t>emotiva</a:t>
            </a:r>
            <a:r>
              <a:rPr lang="en-US" dirty="0"/>
              <a:t> </a:t>
            </a:r>
            <a:r>
              <a:rPr lang="en-US" dirty="0" err="1"/>
              <a:t>danno</a:t>
            </a:r>
            <a:r>
              <a:rPr lang="en-US" dirty="0"/>
              <a:t> </a:t>
            </a:r>
            <a:r>
              <a:rPr lang="en-US" dirty="0" err="1"/>
              <a:t>solitamente</a:t>
            </a:r>
            <a:r>
              <a:rPr lang="en-US" dirty="0"/>
              <a:t> </a:t>
            </a:r>
            <a:r>
              <a:rPr lang="en-US" dirty="0" err="1"/>
              <a:t>origine</a:t>
            </a:r>
            <a:r>
              <a:rPr lang="en-US" dirty="0"/>
              <a:t> a </a:t>
            </a:r>
            <a:r>
              <a:rPr lang="en-US" dirty="0" err="1"/>
              <a:t>un’emozione</a:t>
            </a:r>
            <a:endParaRPr lang="en-US" dirty="0"/>
          </a:p>
          <a:p>
            <a:r>
              <a:rPr lang="en-US" dirty="0" err="1"/>
              <a:t>prototipica</a:t>
            </a:r>
            <a:r>
              <a:rPr lang="en-US" dirty="0"/>
              <a:t>, in </a:t>
            </a:r>
            <a:r>
              <a:rPr lang="en-US" dirty="0" err="1"/>
              <a:t>questo</a:t>
            </a:r>
            <a:r>
              <a:rPr lang="en-US" dirty="0"/>
              <a:t> </a:t>
            </a:r>
            <a:r>
              <a:rPr lang="en-US" dirty="0" err="1"/>
              <a:t>caso</a:t>
            </a:r>
            <a:r>
              <a:rPr lang="en-US" dirty="0"/>
              <a:t> </a:t>
            </a:r>
            <a:r>
              <a:rPr lang="en-US" dirty="0" err="1"/>
              <a:t>quella</a:t>
            </a:r>
            <a:r>
              <a:rPr lang="en-US" dirty="0"/>
              <a:t> </a:t>
            </a:r>
            <a:r>
              <a:rPr lang="en-US" dirty="0" err="1"/>
              <a:t>della</a:t>
            </a:r>
            <a:r>
              <a:rPr lang="en-US" dirty="0"/>
              <a:t> </a:t>
            </a:r>
            <a:r>
              <a:rPr lang="en-US" dirty="0" err="1"/>
              <a:t>paura</a:t>
            </a:r>
            <a:r>
              <a:rPr lang="en-US" dirty="0"/>
              <a:t>. </a:t>
            </a:r>
            <a:r>
              <a:rPr lang="en-US" dirty="0" err="1"/>
              <a:t>Vedremo</a:t>
            </a:r>
            <a:r>
              <a:rPr lang="en-US" dirty="0"/>
              <a:t> </a:t>
            </a:r>
            <a:r>
              <a:rPr lang="en-US" dirty="0" err="1"/>
              <a:t>più</a:t>
            </a:r>
            <a:r>
              <a:rPr lang="en-US" dirty="0"/>
              <a:t> avanti come la </a:t>
            </a:r>
            <a:r>
              <a:rPr lang="en-US" dirty="0" err="1"/>
              <a:t>valutazione</a:t>
            </a:r>
            <a:endParaRPr lang="en-US" dirty="0"/>
          </a:p>
          <a:p>
            <a:r>
              <a:rPr lang="en-US" dirty="0" err="1"/>
              <a:t>cognitiva</a:t>
            </a:r>
            <a:r>
              <a:rPr lang="en-US" dirty="0"/>
              <a:t> </a:t>
            </a:r>
            <a:r>
              <a:rPr lang="en-US" dirty="0" err="1"/>
              <a:t>degli</a:t>
            </a:r>
            <a:r>
              <a:rPr lang="en-US" dirty="0"/>
              <a:t> </a:t>
            </a:r>
            <a:r>
              <a:rPr lang="en-US" dirty="0" err="1"/>
              <a:t>stimoli</a:t>
            </a:r>
            <a:r>
              <a:rPr lang="en-US" dirty="0"/>
              <a:t> </a:t>
            </a:r>
            <a:r>
              <a:rPr lang="en-US" dirty="0" err="1"/>
              <a:t>ambientali</a:t>
            </a:r>
            <a:r>
              <a:rPr lang="en-US" dirty="0"/>
              <a:t> e </a:t>
            </a:r>
            <a:r>
              <a:rPr lang="en-US" dirty="0" err="1"/>
              <a:t>delle</a:t>
            </a:r>
            <a:r>
              <a:rPr lang="en-US" dirty="0"/>
              <a:t> </a:t>
            </a:r>
            <a:r>
              <a:rPr lang="en-US" dirty="0" err="1"/>
              <a:t>nostre</a:t>
            </a:r>
            <a:r>
              <a:rPr lang="en-US" dirty="0"/>
              <a:t> </a:t>
            </a:r>
            <a:r>
              <a:rPr lang="en-US" dirty="0" err="1"/>
              <a:t>possibilità</a:t>
            </a:r>
            <a:r>
              <a:rPr lang="en-US" dirty="0"/>
              <a:t> di </a:t>
            </a:r>
            <a:r>
              <a:rPr lang="en-US" dirty="0" err="1"/>
              <a:t>affrontarli</a:t>
            </a:r>
            <a:endParaRPr lang="en-US" dirty="0"/>
          </a:p>
          <a:p>
            <a:r>
              <a:rPr lang="en-US" dirty="0" err="1"/>
              <a:t>adeguatamente</a:t>
            </a:r>
            <a:r>
              <a:rPr lang="en-US" dirty="0"/>
              <a:t> </a:t>
            </a:r>
            <a:r>
              <a:rPr lang="en-US" dirty="0" err="1"/>
              <a:t>sia</a:t>
            </a:r>
            <a:r>
              <a:rPr lang="en-US" dirty="0"/>
              <a:t> </a:t>
            </a:r>
            <a:r>
              <a:rPr lang="en-US" dirty="0" err="1"/>
              <a:t>all’origine</a:t>
            </a:r>
            <a:r>
              <a:rPr lang="en-US" dirty="0"/>
              <a:t> </a:t>
            </a:r>
            <a:r>
              <a:rPr lang="en-US" dirty="0" err="1"/>
              <a:t>della</a:t>
            </a:r>
            <a:r>
              <a:rPr lang="en-US" dirty="0"/>
              <a:t> </a:t>
            </a:r>
            <a:r>
              <a:rPr lang="en-US" dirty="0" err="1"/>
              <a:t>risposta</a:t>
            </a:r>
            <a:r>
              <a:rPr lang="en-US" dirty="0"/>
              <a:t> </a:t>
            </a:r>
            <a:r>
              <a:rPr lang="en-US" dirty="0" err="1"/>
              <a:t>emotiva</a:t>
            </a:r>
            <a:r>
              <a:rPr lang="en-US" dirty="0"/>
              <a:t> per </a:t>
            </a:r>
            <a:r>
              <a:rPr lang="en-US" dirty="0" err="1"/>
              <a:t>molti</a:t>
            </a:r>
            <a:r>
              <a:rPr lang="en-US" dirty="0"/>
              <a:t> </a:t>
            </a:r>
            <a:r>
              <a:rPr lang="en-US" dirty="0" err="1"/>
              <a:t>studiosi</a:t>
            </a:r>
            <a:r>
              <a:rPr lang="en-US" dirty="0"/>
              <a:t> </a:t>
            </a:r>
            <a:r>
              <a:rPr lang="en-US" dirty="0" err="1"/>
              <a:t>che</a:t>
            </a:r>
            <a:r>
              <a:rPr lang="en-US" dirty="0"/>
              <a:t> </a:t>
            </a:r>
            <a:r>
              <a:rPr lang="en-US" dirty="0" err="1"/>
              <a:t>hanno</a:t>
            </a:r>
            <a:endParaRPr lang="en-US" dirty="0"/>
          </a:p>
          <a:p>
            <a:r>
              <a:rPr lang="en-US" dirty="0" err="1"/>
              <a:t>proposto</a:t>
            </a:r>
            <a:r>
              <a:rPr lang="en-US" dirty="0"/>
              <a:t> </a:t>
            </a:r>
            <a:r>
              <a:rPr lang="en-US" dirty="0" err="1"/>
              <a:t>un’alternativa</a:t>
            </a:r>
            <a:r>
              <a:rPr lang="en-US" dirty="0"/>
              <a:t> </a:t>
            </a:r>
            <a:r>
              <a:rPr lang="en-US" dirty="0" err="1"/>
              <a:t>alla</a:t>
            </a:r>
            <a:r>
              <a:rPr lang="en-US" dirty="0"/>
              <a:t> </a:t>
            </a:r>
            <a:r>
              <a:rPr lang="en-US" dirty="0" err="1"/>
              <a:t>prospettiva</a:t>
            </a:r>
            <a:r>
              <a:rPr lang="en-US" dirty="0"/>
              <a:t> </a:t>
            </a:r>
            <a:r>
              <a:rPr lang="en-US" dirty="0" err="1"/>
              <a:t>evoluzionistica</a:t>
            </a:r>
            <a:r>
              <a:rPr lang="en-US" dirty="0"/>
              <a:t>.</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26</a:t>
            </a:fld>
            <a:endParaRPr lang="it-IT"/>
          </a:p>
        </p:txBody>
      </p:sp>
    </p:spTree>
    <p:extLst>
      <p:ext uri="{BB962C8B-B14F-4D97-AF65-F5344CB8AC3E}">
        <p14:creationId xmlns:p14="http://schemas.microsoft.com/office/powerpoint/2010/main" val="35248277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a:t>Ekman e Rosenberg (2005) </a:t>
            </a:r>
            <a:r>
              <a:rPr lang="en-US" dirty="0" err="1"/>
              <a:t>sostengono</a:t>
            </a:r>
            <a:r>
              <a:rPr lang="en-US" dirty="0"/>
              <a:t> </a:t>
            </a:r>
            <a:r>
              <a:rPr lang="en-US" dirty="0" err="1"/>
              <a:t>che</a:t>
            </a:r>
            <a:r>
              <a:rPr lang="en-US" dirty="0"/>
              <a:t> il nostro </a:t>
            </a:r>
            <a:r>
              <a:rPr lang="en-US" dirty="0" err="1"/>
              <a:t>volto</a:t>
            </a:r>
            <a:endParaRPr lang="en-US" dirty="0"/>
          </a:p>
          <a:p>
            <a:r>
              <a:rPr lang="en-US" dirty="0" err="1"/>
              <a:t>sia</a:t>
            </a:r>
            <a:r>
              <a:rPr lang="en-US" dirty="0"/>
              <a:t> in </a:t>
            </a:r>
            <a:r>
              <a:rPr lang="en-US" dirty="0" err="1"/>
              <a:t>realtà</a:t>
            </a:r>
            <a:r>
              <a:rPr lang="en-US" dirty="0"/>
              <a:t> uno </a:t>
            </a:r>
            <a:r>
              <a:rPr lang="en-US" dirty="0" err="1"/>
              <a:t>strumento</a:t>
            </a:r>
            <a:r>
              <a:rPr lang="en-US" dirty="0"/>
              <a:t> di </a:t>
            </a:r>
            <a:r>
              <a:rPr lang="en-US" dirty="0" err="1"/>
              <a:t>espressione</a:t>
            </a:r>
            <a:r>
              <a:rPr lang="en-US" dirty="0"/>
              <a:t> </a:t>
            </a:r>
            <a:r>
              <a:rPr lang="en-US" dirty="0" err="1"/>
              <a:t>piuttosto</a:t>
            </a:r>
            <a:r>
              <a:rPr lang="en-US" dirty="0"/>
              <a:t> </a:t>
            </a:r>
            <a:r>
              <a:rPr lang="en-US" dirty="0" err="1"/>
              <a:t>trasparente</a:t>
            </a:r>
            <a:r>
              <a:rPr lang="en-US" dirty="0"/>
              <a:t>. Quattro </a:t>
            </a:r>
            <a:r>
              <a:rPr lang="en-US" dirty="0" err="1"/>
              <a:t>elementi</a:t>
            </a:r>
            <a:endParaRPr lang="en-US" dirty="0"/>
          </a:p>
          <a:p>
            <a:r>
              <a:rPr lang="en-US" dirty="0" err="1"/>
              <a:t>consentirebbero</a:t>
            </a:r>
            <a:r>
              <a:rPr lang="en-US" dirty="0"/>
              <a:t> di </a:t>
            </a:r>
            <a:r>
              <a:rPr lang="en-US" dirty="0" err="1"/>
              <a:t>distinguere</a:t>
            </a:r>
            <a:r>
              <a:rPr lang="en-US" dirty="0"/>
              <a:t> </a:t>
            </a:r>
            <a:r>
              <a:rPr lang="en-US" dirty="0" err="1"/>
              <a:t>un’espressione</a:t>
            </a:r>
            <a:r>
              <a:rPr lang="en-US" dirty="0"/>
              <a:t> vera da </a:t>
            </a:r>
            <a:r>
              <a:rPr lang="en-US" dirty="0" err="1"/>
              <a:t>un’espressione</a:t>
            </a:r>
            <a:r>
              <a:rPr lang="en-US" dirty="0"/>
              <a:t> </a:t>
            </a:r>
            <a:r>
              <a:rPr lang="en-US" dirty="0" err="1"/>
              <a:t>ingannevole</a:t>
            </a:r>
            <a:r>
              <a:rPr lang="en-US" dirty="0"/>
              <a:t>:</a:t>
            </a:r>
          </a:p>
          <a:p>
            <a:r>
              <a:rPr lang="en-US" dirty="0"/>
              <a:t>la </a:t>
            </a:r>
            <a:r>
              <a:rPr lang="en-US" dirty="0" err="1"/>
              <a:t>morfologia</a:t>
            </a:r>
            <a:r>
              <a:rPr lang="en-US" dirty="0"/>
              <a:t>, dal </a:t>
            </a:r>
            <a:r>
              <a:rPr lang="en-US" dirty="0" err="1"/>
              <a:t>momento</a:t>
            </a:r>
            <a:r>
              <a:rPr lang="en-US" dirty="0"/>
              <a:t> </a:t>
            </a:r>
            <a:r>
              <a:rPr lang="en-US" dirty="0" err="1"/>
              <a:t>che</a:t>
            </a:r>
            <a:r>
              <a:rPr lang="en-US" dirty="0"/>
              <a:t> </a:t>
            </a:r>
            <a:r>
              <a:rPr lang="en-US" dirty="0" err="1"/>
              <a:t>alcuni</a:t>
            </a:r>
            <a:r>
              <a:rPr lang="en-US" dirty="0"/>
              <a:t> </a:t>
            </a:r>
            <a:r>
              <a:rPr lang="en-US" dirty="0" err="1"/>
              <a:t>muscoli</a:t>
            </a:r>
            <a:r>
              <a:rPr lang="en-US" dirty="0"/>
              <a:t> </a:t>
            </a:r>
            <a:r>
              <a:rPr lang="en-US" dirty="0" err="1"/>
              <a:t>sono</a:t>
            </a:r>
            <a:r>
              <a:rPr lang="en-US" dirty="0"/>
              <a:t> </a:t>
            </a:r>
            <a:r>
              <a:rPr lang="en-US" dirty="0" err="1"/>
              <a:t>scarsamente</a:t>
            </a:r>
            <a:r>
              <a:rPr lang="en-US" dirty="0"/>
              <a:t> </a:t>
            </a:r>
            <a:r>
              <a:rPr lang="en-US" dirty="0" err="1"/>
              <a:t>controllabili</a:t>
            </a:r>
            <a:endParaRPr lang="en-US" dirty="0"/>
          </a:p>
          <a:p>
            <a:r>
              <a:rPr lang="en-US" dirty="0" err="1"/>
              <a:t>dalla</a:t>
            </a:r>
            <a:r>
              <a:rPr lang="en-US" dirty="0"/>
              <a:t> persona; la </a:t>
            </a:r>
            <a:r>
              <a:rPr lang="en-US" dirty="0" err="1"/>
              <a:t>simmetria</a:t>
            </a:r>
            <a:r>
              <a:rPr lang="en-US" dirty="0"/>
              <a:t>, </a:t>
            </a:r>
            <a:r>
              <a:rPr lang="en-US" dirty="0" err="1"/>
              <a:t>poiché</a:t>
            </a:r>
            <a:r>
              <a:rPr lang="en-US" dirty="0"/>
              <a:t> le </a:t>
            </a:r>
            <a:r>
              <a:rPr lang="en-US" dirty="0" err="1"/>
              <a:t>espressioni</a:t>
            </a:r>
            <a:r>
              <a:rPr lang="en-US" dirty="0"/>
              <a:t> sincere </a:t>
            </a:r>
            <a:r>
              <a:rPr lang="en-US" dirty="0" err="1"/>
              <a:t>sono</a:t>
            </a:r>
            <a:r>
              <a:rPr lang="en-US" dirty="0"/>
              <a:t> </a:t>
            </a:r>
            <a:r>
              <a:rPr lang="en-US" dirty="0" err="1"/>
              <a:t>più</a:t>
            </a:r>
            <a:r>
              <a:rPr lang="en-US" dirty="0"/>
              <a:t> </a:t>
            </a:r>
            <a:r>
              <a:rPr lang="en-US" dirty="0" err="1"/>
              <a:t>simmetriche</a:t>
            </a:r>
            <a:r>
              <a:rPr lang="en-US" dirty="0"/>
              <a:t> di</a:t>
            </a:r>
          </a:p>
          <a:p>
            <a:r>
              <a:rPr lang="en-US" dirty="0"/>
              <a:t>quelle insincere; la </a:t>
            </a:r>
            <a:r>
              <a:rPr lang="en-US" dirty="0" err="1"/>
              <a:t>durata</a:t>
            </a:r>
            <a:r>
              <a:rPr lang="en-US" dirty="0"/>
              <a:t>, </a:t>
            </a:r>
            <a:r>
              <a:rPr lang="en-US" dirty="0" err="1"/>
              <a:t>più</a:t>
            </a:r>
            <a:r>
              <a:rPr lang="en-US" dirty="0"/>
              <a:t> </a:t>
            </a:r>
            <a:r>
              <a:rPr lang="en-US" dirty="0" err="1"/>
              <a:t>lunga</a:t>
            </a:r>
            <a:r>
              <a:rPr lang="en-US" dirty="0"/>
              <a:t> o </a:t>
            </a:r>
            <a:r>
              <a:rPr lang="en-US" dirty="0" err="1"/>
              <a:t>più</a:t>
            </a:r>
            <a:r>
              <a:rPr lang="en-US" dirty="0"/>
              <a:t> breve </a:t>
            </a:r>
            <a:r>
              <a:rPr lang="en-US" dirty="0" err="1"/>
              <a:t>nelle</a:t>
            </a:r>
            <a:r>
              <a:rPr lang="en-US" dirty="0"/>
              <a:t> </a:t>
            </a:r>
            <a:r>
              <a:rPr lang="en-US" dirty="0" err="1"/>
              <a:t>espressioni</a:t>
            </a:r>
            <a:r>
              <a:rPr lang="en-US" dirty="0"/>
              <a:t> false di </a:t>
            </a:r>
            <a:r>
              <a:rPr lang="en-US" dirty="0" err="1"/>
              <a:t>quella</a:t>
            </a:r>
            <a:endParaRPr lang="en-US" dirty="0"/>
          </a:p>
          <a:p>
            <a:r>
              <a:rPr lang="en-US" dirty="0" err="1"/>
              <a:t>caratteristica</a:t>
            </a:r>
            <a:r>
              <a:rPr lang="en-US" dirty="0"/>
              <a:t> </a:t>
            </a:r>
            <a:r>
              <a:rPr lang="en-US" dirty="0" err="1"/>
              <a:t>delle</a:t>
            </a:r>
            <a:r>
              <a:rPr lang="en-US" dirty="0"/>
              <a:t> </a:t>
            </a:r>
            <a:r>
              <a:rPr lang="en-US" dirty="0" err="1"/>
              <a:t>espressioni</a:t>
            </a:r>
            <a:r>
              <a:rPr lang="en-US" dirty="0"/>
              <a:t> sincere (da 1 a 5 secondi); il pattern </a:t>
            </a:r>
            <a:r>
              <a:rPr lang="en-US" dirty="0" err="1"/>
              <a:t>temporale</a:t>
            </a:r>
            <a:r>
              <a:rPr lang="en-US" dirty="0"/>
              <a:t>,</a:t>
            </a:r>
          </a:p>
          <a:p>
            <a:r>
              <a:rPr lang="en-US" dirty="0" err="1"/>
              <a:t>più</a:t>
            </a:r>
            <a:r>
              <a:rPr lang="en-US" dirty="0"/>
              <a:t> </a:t>
            </a:r>
            <a:r>
              <a:rPr lang="en-US" dirty="0" err="1"/>
              <a:t>fluido</a:t>
            </a:r>
            <a:r>
              <a:rPr lang="en-US" dirty="0"/>
              <a:t> e </a:t>
            </a:r>
            <a:r>
              <a:rPr lang="en-US" dirty="0" err="1"/>
              <a:t>graduale</a:t>
            </a:r>
            <a:r>
              <a:rPr lang="en-US" dirty="0"/>
              <a:t> </a:t>
            </a:r>
            <a:r>
              <a:rPr lang="en-US" dirty="0" err="1"/>
              <a:t>nelle</a:t>
            </a:r>
            <a:r>
              <a:rPr lang="en-US" dirty="0"/>
              <a:t> </a:t>
            </a:r>
            <a:r>
              <a:rPr lang="en-US" dirty="0" err="1"/>
              <a:t>espressioni</a:t>
            </a:r>
            <a:r>
              <a:rPr lang="en-US" dirty="0"/>
              <a:t> sincere (Ekman, 2003)</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28</a:t>
            </a:fld>
            <a:endParaRPr lang="it-IT"/>
          </a:p>
        </p:txBody>
      </p:sp>
    </p:spTree>
    <p:extLst>
      <p:ext uri="{BB962C8B-B14F-4D97-AF65-F5344CB8AC3E}">
        <p14:creationId xmlns:p14="http://schemas.microsoft.com/office/powerpoint/2010/main" val="30952518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fontScale="85000" lnSpcReduction="20000"/>
          </a:bodyPr>
          <a:lstStyle/>
          <a:p>
            <a:r>
              <a:rPr lang="it-IT" dirty="0"/>
              <a:t>nel quale somministrarono a un gruppo di partecipanti un’iniezione di epinefrina,</a:t>
            </a:r>
          </a:p>
          <a:p>
            <a:r>
              <a:rPr lang="it-IT" dirty="0"/>
              <a:t>dicendo loro che si trattava di una vitamina per l’acuità visiva. In realtà l’epinefrina</a:t>
            </a:r>
          </a:p>
          <a:p>
            <a:r>
              <a:rPr lang="it-IT" dirty="0"/>
              <a:t>è un farmaco in grado di causare un temporaneo aumento della pressione,</a:t>
            </a:r>
          </a:p>
          <a:p>
            <a:r>
              <a:rPr lang="it-IT" dirty="0"/>
              <a:t>della frequenza cardiaca e della respirazione. Alcuni dei partecipanti furono informati</a:t>
            </a:r>
          </a:p>
          <a:p>
            <a:r>
              <a:rPr lang="it-IT" dirty="0"/>
              <a:t>correttamente degli effetti collaterali del farmaco, mentre ad altri fu detto</a:t>
            </a:r>
          </a:p>
          <a:p>
            <a:r>
              <a:rPr lang="it-IT" dirty="0"/>
              <a:t>che il farmaco produceva mal di testa e perdita di sensibilità ai piedi (informazione</a:t>
            </a:r>
          </a:p>
          <a:p>
            <a:r>
              <a:rPr lang="it-IT" dirty="0"/>
              <a:t>scorretta), e ad altri ancora non fu data alcuna informazione. A un secondo gruppo</a:t>
            </a:r>
          </a:p>
          <a:p>
            <a:r>
              <a:rPr lang="it-IT" dirty="0"/>
              <a:t>fu praticata un’iniezione placebo di una sostanza inerte, e anche in questo caso</a:t>
            </a:r>
          </a:p>
          <a:p>
            <a:r>
              <a:rPr lang="it-IT" dirty="0"/>
              <a:t>ai partecipanti furono dati i tre tipi di informazione. Dopo l’iniezione e dopo aver</a:t>
            </a:r>
          </a:p>
          <a:p>
            <a:r>
              <a:rPr lang="it-IT" dirty="0"/>
              <a:t>ricevuto le informazioni, i partecipanti furono sottoposti a un trattamento volto</a:t>
            </a:r>
          </a:p>
          <a:p>
            <a:r>
              <a:rPr lang="it-IT" dirty="0"/>
              <a:t>a manipolare le loro emozioni: alcuni soggetti erano posti in una situazione che</a:t>
            </a:r>
          </a:p>
          <a:p>
            <a:r>
              <a:rPr lang="it-IT" dirty="0"/>
              <a:t>poteva indurre euforia (interagivano con un complice dello sperimentatore che li faceva divertire comportandosi come un clown); altri esperivano una situazione</a:t>
            </a:r>
          </a:p>
          <a:p>
            <a:r>
              <a:rPr lang="it-IT" dirty="0"/>
              <a:t>atta a indurre rabbia (interagivano, in questo caso, con un complice arrabbiato</a:t>
            </a:r>
          </a:p>
          <a:p>
            <a:r>
              <a:rPr lang="it-IT" dirty="0"/>
              <a:t>e offensivo). Secondo le ipotesi di </a:t>
            </a:r>
            <a:r>
              <a:rPr lang="it-IT" dirty="0" err="1"/>
              <a:t>Schacther</a:t>
            </a:r>
            <a:r>
              <a:rPr lang="it-IT" dirty="0"/>
              <a:t> e Singer, i soggetti ben informati</a:t>
            </a:r>
          </a:p>
          <a:p>
            <a:r>
              <a:rPr lang="it-IT" dirty="0"/>
              <a:t>non avrebbero provato alcuna emozione, dal momento che avrebbero attribuito</a:t>
            </a:r>
          </a:p>
          <a:p>
            <a:r>
              <a:rPr lang="it-IT" dirty="0"/>
              <a:t>l’attivazione fisiologica al farmaco. Anche i soggetti cui era stato somministrato il</a:t>
            </a:r>
          </a:p>
          <a:p>
            <a:r>
              <a:rPr lang="it-IT" dirty="0"/>
              <a:t>placebo non avrebbero provato emozioni, mancando in questo caso l’attivazione</a:t>
            </a:r>
          </a:p>
          <a:p>
            <a:r>
              <a:rPr lang="it-IT" dirty="0"/>
              <a:t>fisiologica (il primo fattore). Solo i soggetti male informati o non informati cui era</a:t>
            </a:r>
          </a:p>
          <a:p>
            <a:r>
              <a:rPr lang="it-IT" dirty="0"/>
              <a:t>stata iniettata l’epinefrina avrebbero dovuto provare emozioni: la loro direzione, se</a:t>
            </a:r>
          </a:p>
          <a:p>
            <a:r>
              <a:rPr lang="it-IT" dirty="0"/>
              <a:t>di euforia o di rabbia, sarebbe dipesa dalla condizione in cui erano stati posti (se in</a:t>
            </a:r>
          </a:p>
          <a:p>
            <a:r>
              <a:rPr lang="it-IT" dirty="0"/>
              <a:t>interazione con il complice clown, o con il complice ostile e aggressivo). I risultati</a:t>
            </a:r>
          </a:p>
          <a:p>
            <a:r>
              <a:rPr lang="it-IT" dirty="0"/>
              <a:t>confermarono parzialmente le ipotesi degli autori: effettivamente i partecipanti</a:t>
            </a:r>
          </a:p>
          <a:p>
            <a:r>
              <a:rPr lang="it-IT" dirty="0"/>
              <a:t>male informati o non informati riportarono di essere più emozionati dei partecipanti</a:t>
            </a:r>
          </a:p>
          <a:p>
            <a:r>
              <a:rPr lang="it-IT" dirty="0"/>
              <a:t>ben informati, e nella direzione prevista, anche se con un effetto maggiore</a:t>
            </a:r>
          </a:p>
          <a:p>
            <a:r>
              <a:rPr lang="it-IT" dirty="0"/>
              <a:t>per l’euforia rispetto alla rabbia. Tuttavia, si riscontrò una risposta emotiva più</a:t>
            </a:r>
          </a:p>
          <a:p>
            <a:r>
              <a:rPr lang="it-IT" dirty="0"/>
              <a:t>ampia nei soggetti trattati con placebo (male informati o non informati) rispetto a</a:t>
            </a:r>
          </a:p>
          <a:p>
            <a:r>
              <a:rPr lang="it-IT" dirty="0"/>
              <a:t>quelli ben informati trattati con epinefrina, pur in assenza dell’attivazione fisiologica</a:t>
            </a:r>
          </a:p>
          <a:p>
            <a:r>
              <a:rPr lang="it-IT" dirty="0"/>
              <a:t>provocata dal farmaco. L’ipotesi originale non prevedeva alcuna differenza tra</a:t>
            </a:r>
          </a:p>
          <a:p>
            <a:r>
              <a:rPr lang="it-IT" dirty="0"/>
              <a:t>i due, mancando in entrambi una delle due componenti necessarie all’esperienza</a:t>
            </a:r>
          </a:p>
          <a:p>
            <a:r>
              <a:rPr lang="it-IT" dirty="0"/>
              <a:t>emotiva (l’attivazione fisiologica o l’attribuzione cognitiva).</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36</a:t>
            </a:fld>
            <a:endParaRPr lang="it-IT"/>
          </a:p>
        </p:txBody>
      </p:sp>
    </p:spTree>
    <p:extLst>
      <p:ext uri="{BB962C8B-B14F-4D97-AF65-F5344CB8AC3E}">
        <p14:creationId xmlns:p14="http://schemas.microsoft.com/office/powerpoint/2010/main" val="42139872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Se dalle valutazioni primarie ricaviamo una connotazione dello stimolo in</a:t>
            </a:r>
          </a:p>
          <a:p>
            <a:r>
              <a:rPr lang="it-IT" dirty="0"/>
              <a:t>termini di valenza (“È successo qualcosa di positivo o negativo per me”), dalle</a:t>
            </a:r>
          </a:p>
          <a:p>
            <a:r>
              <a:rPr lang="it-IT" dirty="0"/>
              <a:t>valutazioni secondarie scaturiscono specifiche emozioni: per esempio, la rabbia</a:t>
            </a:r>
          </a:p>
          <a:p>
            <a:r>
              <a:rPr lang="it-IT" dirty="0"/>
              <a:t>deriva da eventi valutati come rilevanti per i propri scopi, interessi e bisogni,</a:t>
            </a:r>
          </a:p>
          <a:p>
            <a:r>
              <a:rPr lang="it-IT" dirty="0"/>
              <a:t>scarsamente funzionali alla loro soddisfazione, e attribuiti alla responsabilità altrui;</a:t>
            </a:r>
          </a:p>
          <a:p>
            <a:r>
              <a:rPr lang="it-IT" dirty="0"/>
              <a:t>al contrario, nella colpa la responsabilità di eventi rilevanti e disfunzionali</a:t>
            </a:r>
          </a:p>
          <a:p>
            <a:r>
              <a:rPr lang="it-IT" dirty="0"/>
              <a:t>è attribuita a se stessi</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41</a:t>
            </a:fld>
            <a:endParaRPr lang="it-IT"/>
          </a:p>
        </p:txBody>
      </p:sp>
    </p:spTree>
    <p:extLst>
      <p:ext uri="{BB962C8B-B14F-4D97-AF65-F5344CB8AC3E}">
        <p14:creationId xmlns:p14="http://schemas.microsoft.com/office/powerpoint/2010/main" val="39951128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Per esempio, nel caso della paura si può correre, cercare riparo, immobilizzarsi: azioni apparentemente</a:t>
            </a:r>
          </a:p>
          <a:p>
            <a:r>
              <a:rPr lang="it-IT" dirty="0"/>
              <a:t>diverse ma accomunate dalla finalità di ridurre il contatto con l’oggetto</a:t>
            </a:r>
          </a:p>
          <a:p>
            <a:r>
              <a:rPr lang="it-IT" dirty="0"/>
              <a:t>che desta paura. </a:t>
            </a:r>
            <a:r>
              <a:rPr lang="it-IT" dirty="0" err="1"/>
              <a:t>Frijda</a:t>
            </a:r>
            <a:r>
              <a:rPr lang="it-IT" dirty="0"/>
              <a:t> parla quindi di sistemi di comportamento (per esempio</a:t>
            </a:r>
          </a:p>
          <a:p>
            <a:r>
              <a:rPr lang="it-IT" dirty="0"/>
              <a:t>di difesa o di approccio), associati alle emozioni e selezionati per servire determinati</a:t>
            </a:r>
          </a:p>
          <a:p>
            <a:r>
              <a:rPr lang="it-IT" dirty="0"/>
              <a:t>scopi</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43</a:t>
            </a:fld>
            <a:endParaRPr lang="it-IT"/>
          </a:p>
        </p:txBody>
      </p:sp>
    </p:spTree>
    <p:extLst>
      <p:ext uri="{BB962C8B-B14F-4D97-AF65-F5344CB8AC3E}">
        <p14:creationId xmlns:p14="http://schemas.microsoft.com/office/powerpoint/2010/main" val="5003264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Ciò che è innato, conclude Scherer, non sono le emozioni ma le loro componenti elementari, cioè i vari processi valutativi e le loro conseguenze</a:t>
            </a:r>
          </a:p>
          <a:p>
            <a:r>
              <a:rPr lang="it-IT" dirty="0"/>
              <a:t>sui cinque sistemi dell’organismo sopra elencati.</a:t>
            </a:r>
          </a:p>
          <a:p>
            <a:endParaRPr lang="it-IT" dirty="0"/>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47</a:t>
            </a:fld>
            <a:endParaRPr lang="it-IT"/>
          </a:p>
        </p:txBody>
      </p:sp>
    </p:spTree>
    <p:extLst>
      <p:ext uri="{BB962C8B-B14F-4D97-AF65-F5344CB8AC3E}">
        <p14:creationId xmlns:p14="http://schemas.microsoft.com/office/powerpoint/2010/main" val="36774165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l’International Survey of </a:t>
            </a:r>
            <a:r>
              <a:rPr lang="it-IT" dirty="0" err="1"/>
              <a:t>Emotional</a:t>
            </a:r>
            <a:r>
              <a:rPr lang="it-IT" dirty="0"/>
              <a:t> </a:t>
            </a:r>
            <a:r>
              <a:rPr lang="it-IT" dirty="0" err="1"/>
              <a:t>Antecedents</a:t>
            </a:r>
            <a:endParaRPr lang="it-IT" dirty="0"/>
          </a:p>
          <a:p>
            <a:r>
              <a:rPr lang="it-IT" dirty="0"/>
              <a:t>and Reactions (</a:t>
            </a:r>
            <a:r>
              <a:rPr lang="it-IT" dirty="0" err="1"/>
              <a:t>isear</a:t>
            </a:r>
            <a:r>
              <a:rPr lang="it-IT" dirty="0"/>
              <a:t>) di </a:t>
            </a:r>
            <a:r>
              <a:rPr lang="it-IT" dirty="0" err="1"/>
              <a:t>Wallbott</a:t>
            </a:r>
            <a:r>
              <a:rPr lang="it-IT" dirty="0"/>
              <a:t> e Scherer (1989), survey con la quale sono</a:t>
            </a:r>
          </a:p>
          <a:p>
            <a:r>
              <a:rPr lang="it-IT" dirty="0"/>
              <a:t>stati misurati vari aspetti dell’esperienza emotiva, tra cui la percezione che i</a:t>
            </a:r>
          </a:p>
          <a:p>
            <a:r>
              <a:rPr lang="it-IT" dirty="0"/>
              <a:t>soggetti hanno delle modificazioni corporee connesse a sette emozioni: gioia,</a:t>
            </a:r>
          </a:p>
          <a:p>
            <a:r>
              <a:rPr lang="it-IT" dirty="0"/>
              <a:t>paura, rabbia, tristezza, disgusto, vergogna e colpa. Per ciascuna emozione ai</a:t>
            </a:r>
          </a:p>
          <a:p>
            <a:r>
              <a:rPr lang="it-IT" dirty="0"/>
              <a:t>rispondenti viene chiesto di rievocare una specifica situazione o evento </a:t>
            </a:r>
            <a:r>
              <a:rPr lang="it-IT" dirty="0" err="1"/>
              <a:t>emotigeno</a:t>
            </a:r>
            <a:endParaRPr lang="it-IT" dirty="0"/>
          </a:p>
          <a:p>
            <a:r>
              <a:rPr lang="it-IT" dirty="0"/>
              <a:t>e di indicare, tra un elenco di sensazioni fisiche, quelle maggiormente</a:t>
            </a:r>
          </a:p>
          <a:p>
            <a:r>
              <a:rPr lang="it-IT" dirty="0"/>
              <a:t>provate; l’elenco comprende, tra gli altri, i ben noti “nodo in gola”, “aumento</a:t>
            </a:r>
          </a:p>
          <a:p>
            <a:r>
              <a:rPr lang="it-IT" dirty="0"/>
              <a:t>del battito cardiaco”, “tensione muscolare”, “blocco della respirazione”.</a:t>
            </a:r>
          </a:p>
          <a:p>
            <a:r>
              <a:rPr lang="it-IT" dirty="0"/>
              <a:t>FACS</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50</a:t>
            </a:fld>
            <a:endParaRPr lang="it-IT"/>
          </a:p>
        </p:txBody>
      </p:sp>
    </p:spTree>
    <p:extLst>
      <p:ext uri="{BB962C8B-B14F-4D97-AF65-F5344CB8AC3E}">
        <p14:creationId xmlns:p14="http://schemas.microsoft.com/office/powerpoint/2010/main" val="3891239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effectLst/>
                <a:latin typeface="Times"/>
              </a:rPr>
              <a:t>Sviluppi successivi hanno dimostrato che ogni emozione primaria . distinguibile, o quanto meno differenziabile,</a:t>
            </a:r>
          </a:p>
          <a:p>
            <a:r>
              <a:rPr lang="it-IT" dirty="0">
                <a:effectLst/>
                <a:latin typeface="Times"/>
              </a:rPr>
              <a:t>da altre emozioni sulla base del suo tipico pattern di attivazione cerebrale.</a:t>
            </a:r>
          </a:p>
          <a:p>
            <a:r>
              <a:rPr lang="it-IT" dirty="0">
                <a:effectLst/>
                <a:latin typeface="Times"/>
              </a:rPr>
              <a:t>L’attivazione dell’amigdala . risultata associata all’emozione della paura, mentre</a:t>
            </a:r>
          </a:p>
          <a:p>
            <a:r>
              <a:rPr lang="it-IT" dirty="0">
                <a:effectLst/>
                <a:latin typeface="Times"/>
              </a:rPr>
              <a:t>l’insula . implicata nella percezione del disgusto. La gioia attiva la parte rostrale</a:t>
            </a:r>
          </a:p>
          <a:p>
            <a:r>
              <a:rPr lang="it-IT" dirty="0">
                <a:effectLst/>
                <a:latin typeface="Times"/>
              </a:rPr>
              <a:t>della corteccia del cingolo anteriore e il giro temporale superiore destro, mentre</a:t>
            </a:r>
          </a:p>
          <a:p>
            <a:r>
              <a:rPr lang="it-IT" dirty="0">
                <a:effectLst/>
                <a:latin typeface="Times"/>
              </a:rPr>
              <a:t>la tristezza attiva il giro frontale medio e la testa del nucleo caudato</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62</a:t>
            </a:fld>
            <a:endParaRPr lang="it-IT"/>
          </a:p>
        </p:txBody>
      </p:sp>
    </p:spTree>
    <p:extLst>
      <p:ext uri="{BB962C8B-B14F-4D97-AF65-F5344CB8AC3E}">
        <p14:creationId xmlns:p14="http://schemas.microsoft.com/office/powerpoint/2010/main" val="17075121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Proprio in virtù di questa articolata interconnessione con altre strutture neurali,</a:t>
            </a:r>
          </a:p>
          <a:p>
            <a:r>
              <a:rPr lang="it-IT" dirty="0"/>
              <a:t>l’amigdala svolge un ruolo di modulazione in relazione a importanti processi</a:t>
            </a:r>
          </a:p>
          <a:p>
            <a:r>
              <a:rPr lang="it-IT" dirty="0"/>
              <a:t>e funzioni. Innanzitutto, modula l’elaborazione dell’informazione sensoriale,</a:t>
            </a:r>
          </a:p>
          <a:p>
            <a:r>
              <a:rPr lang="it-IT" dirty="0"/>
              <a:t>in virtù delle sue interconnessioni con il talamo e la corteccia sensoriale. In tal</a:t>
            </a:r>
          </a:p>
          <a:p>
            <a:r>
              <a:rPr lang="it-IT" dirty="0"/>
              <a:t>modo contribuisce alla “selezione” di un certo tipo di informazione e facilita, in</a:t>
            </a:r>
          </a:p>
          <a:p>
            <a:r>
              <a:rPr lang="it-IT" dirty="0"/>
              <a:t>particolare, l’elaborazione di segnali di pericolo, anche se non chiaramente colti</a:t>
            </a:r>
          </a:p>
          <a:p>
            <a:r>
              <a:rPr lang="it-IT" dirty="0"/>
              <a:t>dai processi </a:t>
            </a:r>
            <a:r>
              <a:rPr lang="it-IT" dirty="0" err="1"/>
              <a:t>attentivi</a:t>
            </a:r>
            <a:r>
              <a:rPr lang="it-IT" dirty="0"/>
              <a:t>. In secondo luogo, l’amigdala modula lo stato di vigilanza</a:t>
            </a:r>
          </a:p>
          <a:p>
            <a:r>
              <a:rPr lang="it-IT" dirty="0"/>
              <a:t>e il controllo del movimento, tramite proiezioni a sistemi neurali di attivazione,</a:t>
            </a:r>
          </a:p>
          <a:p>
            <a:r>
              <a:rPr lang="it-IT" dirty="0"/>
              <a:t>contribuendo quindi a un aumento delle capacità percettive e motorie. Grazie a</a:t>
            </a:r>
          </a:p>
          <a:p>
            <a:r>
              <a:rPr lang="it-IT" dirty="0"/>
              <a:t>una serie di interconnessioni con l’ippocampo e la corteccia </a:t>
            </a:r>
            <a:r>
              <a:rPr lang="it-IT" dirty="0" err="1"/>
              <a:t>entorinale</a:t>
            </a:r>
            <a:r>
              <a:rPr lang="it-IT" dirty="0"/>
              <a:t>, questa</a:t>
            </a:r>
          </a:p>
          <a:p>
            <a:r>
              <a:rPr lang="it-IT" dirty="0"/>
              <a:t>piccola struttura modula anche degli importanti processi di memoria. Infine, le</a:t>
            </a:r>
          </a:p>
          <a:p>
            <a:r>
              <a:rPr lang="it-IT" dirty="0"/>
              <a:t>proiezioni dall’amigdala all’ipotalamo laterale, che controlla l’attività del sistema</a:t>
            </a:r>
          </a:p>
          <a:p>
            <a:r>
              <a:rPr lang="it-IT" dirty="0"/>
              <a:t>simpatico, dimostrano un suo coinvolgimento centrale nell’attivazione fisiologica</a:t>
            </a:r>
          </a:p>
          <a:p>
            <a:r>
              <a:rPr lang="it-IT" dirty="0"/>
              <a:t>tipica della risposta emozionale.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63</a:t>
            </a:fld>
            <a:endParaRPr lang="it-IT"/>
          </a:p>
        </p:txBody>
      </p:sp>
    </p:spTree>
    <p:extLst>
      <p:ext uri="{BB962C8B-B14F-4D97-AF65-F5344CB8AC3E}">
        <p14:creationId xmlns:p14="http://schemas.microsoft.com/office/powerpoint/2010/main" val="29649737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Uno dei maggiori programmi</a:t>
            </a:r>
          </a:p>
          <a:p>
            <a:r>
              <a:rPr lang="it-IT" dirty="0"/>
              <a:t>cross-culturali condotti in tale ambito è quello realizzato da Scherer e colleghi,</a:t>
            </a:r>
          </a:p>
          <a:p>
            <a:r>
              <a:rPr lang="it-IT" dirty="0"/>
              <a:t>che ha coinvolto 37 paesi di tutto il mondo in più studi successivi (Scherer,</a:t>
            </a:r>
          </a:p>
          <a:p>
            <a:r>
              <a:rPr lang="it-IT" dirty="0"/>
              <a:t>1997; Scherer et al., 1988)</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74</a:t>
            </a:fld>
            <a:endParaRPr lang="it-IT"/>
          </a:p>
        </p:txBody>
      </p:sp>
    </p:spTree>
    <p:extLst>
      <p:ext uri="{BB962C8B-B14F-4D97-AF65-F5344CB8AC3E}">
        <p14:creationId xmlns:p14="http://schemas.microsoft.com/office/powerpoint/2010/main" val="21692467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dirty="0">
                <a:effectLst/>
                <a:latin typeface="Times"/>
              </a:rPr>
              <a:t>Gross (2008; McRae, Gross, 2020)</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79</a:t>
            </a:fld>
            <a:endParaRPr lang="it-IT"/>
          </a:p>
        </p:txBody>
      </p:sp>
    </p:spTree>
    <p:extLst>
      <p:ext uri="{BB962C8B-B14F-4D97-AF65-F5344CB8AC3E}">
        <p14:creationId xmlns:p14="http://schemas.microsoft.com/office/powerpoint/2010/main" val="5398983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97854FE2-EA87-A549-BB41-F7ABADA41A57}" type="slidenum">
              <a:rPr lang="it-IT" smtClean="0"/>
              <a:pPr/>
              <a:t>85</a:t>
            </a:fld>
            <a:endParaRPr lang="it-IT"/>
          </a:p>
        </p:txBody>
      </p:sp>
    </p:spTree>
    <p:extLst>
      <p:ext uri="{BB962C8B-B14F-4D97-AF65-F5344CB8AC3E}">
        <p14:creationId xmlns:p14="http://schemas.microsoft.com/office/powerpoint/2010/main" val="1301198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stile</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64A459FF-44DA-0046-9E32-4A66A060C215}" type="datetimeFigureOut">
              <a:rPr lang="it-IT" smtClean="0"/>
              <a:pPr/>
              <a:t>16/03/23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4A459FF-44DA-0046-9E32-4A66A060C215}" type="datetimeFigureOut">
              <a:rPr lang="it-IT" smtClean="0"/>
              <a:pPr/>
              <a:t>16/03/23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64A459FF-44DA-0046-9E32-4A66A060C215}" type="datetimeFigureOut">
              <a:rPr lang="it-IT" smtClean="0"/>
              <a:pPr/>
              <a:t>16/03/23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64A459FF-44DA-0046-9E32-4A66A060C215}" type="datetimeFigureOut">
              <a:rPr lang="it-IT" smtClean="0"/>
              <a:pPr/>
              <a:t>16/03/23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64A459FF-44DA-0046-9E32-4A66A060C215}" type="datetimeFigureOut">
              <a:rPr lang="it-IT" smtClean="0"/>
              <a:pPr/>
              <a:t>16/03/23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64A459FF-44DA-0046-9E32-4A66A060C215}" type="datetimeFigureOut">
              <a:rPr lang="it-IT" smtClean="0"/>
              <a:pPr/>
              <a:t>16/03/23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64A459FF-44DA-0046-9E32-4A66A060C215}" type="datetimeFigureOut">
              <a:rPr lang="it-IT" smtClean="0"/>
              <a:pPr/>
              <a:t>16/03/23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64A459FF-44DA-0046-9E32-4A66A060C215}" type="datetimeFigureOut">
              <a:rPr lang="it-IT" smtClean="0"/>
              <a:pPr/>
              <a:t>16/03/23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64A459FF-44DA-0046-9E32-4A66A060C215}" type="datetimeFigureOut">
              <a:rPr lang="it-IT" smtClean="0"/>
              <a:pPr/>
              <a:t>16/03/23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4A459FF-44DA-0046-9E32-4A66A060C215}" type="datetimeFigureOut">
              <a:rPr lang="it-IT" smtClean="0"/>
              <a:pPr/>
              <a:t>16/03/23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4A459FF-44DA-0046-9E32-4A66A060C215}" type="datetimeFigureOut">
              <a:rPr lang="it-IT" smtClean="0"/>
              <a:pPr/>
              <a:t>16/03/23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A459FF-44DA-0046-9E32-4A66A060C215}" type="datetimeFigureOut">
              <a:rPr lang="it-IT" smtClean="0"/>
              <a:pPr/>
              <a:t>16/03/23</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68183C-272F-774E-AE45-04679A9360F1}"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creativecommons.org/licenses/by-nc/4.0/"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olo 1"/>
          <p:cNvSpPr>
            <a:spLocks noGrp="1"/>
          </p:cNvSpPr>
          <p:nvPr>
            <p:ph type="ctrTitle"/>
          </p:nvPr>
        </p:nvSpPr>
        <p:spPr>
          <a:xfrm>
            <a:off x="995081" y="1262668"/>
            <a:ext cx="7540322" cy="2928470"/>
          </a:xfrm>
        </p:spPr>
        <p:txBody>
          <a:bodyPr anchor="b">
            <a:normAutofit fontScale="90000"/>
          </a:bodyPr>
          <a:lstStyle/>
          <a:p>
            <a:pPr algn="l"/>
            <a:br>
              <a:rPr lang="it-IT" sz="4200" noProof="0" dirty="0">
                <a:solidFill>
                  <a:srgbClr val="FFFFFF"/>
                </a:solidFill>
              </a:rPr>
            </a:br>
            <a:r>
              <a:rPr lang="it-IT" sz="4200" b="1" noProof="0" dirty="0">
                <a:solidFill>
                  <a:srgbClr val="FFFFFF"/>
                </a:solidFill>
              </a:rPr>
              <a:t>Le emozioni</a:t>
            </a:r>
            <a:br>
              <a:rPr lang="it-IT" sz="4200" b="1" noProof="0" dirty="0">
                <a:solidFill>
                  <a:srgbClr val="FFFFFF"/>
                </a:solidFill>
              </a:rPr>
            </a:br>
            <a:br>
              <a:rPr lang="it-IT" sz="4200" b="1" noProof="0" dirty="0">
                <a:solidFill>
                  <a:srgbClr val="FFFFFF"/>
                </a:solidFill>
              </a:rPr>
            </a:br>
            <a:r>
              <a:rPr lang="it-IT" sz="1800" b="1" i="1" noProof="0" dirty="0">
                <a:solidFill>
                  <a:srgbClr val="FFFFFF"/>
                </a:solidFill>
              </a:rPr>
              <a:t>Patrizia Steca (slides di P</a:t>
            </a:r>
            <a:r>
              <a:rPr lang="it-IT" sz="1800" i="1" noProof="0" dirty="0">
                <a:solidFill>
                  <a:srgbClr val="FFFFFF"/>
                </a:solidFill>
              </a:rPr>
              <a:t>aolo Cherubini)</a:t>
            </a:r>
            <a:br>
              <a:rPr lang="it-IT" sz="4200" b="1" noProof="0" dirty="0">
                <a:solidFill>
                  <a:srgbClr val="FFFFFF"/>
                </a:solidFill>
              </a:rPr>
            </a:br>
            <a:br>
              <a:rPr lang="it-IT" sz="4200" b="1" noProof="0" dirty="0">
                <a:solidFill>
                  <a:srgbClr val="FFFFFF"/>
                </a:solidFill>
              </a:rPr>
            </a:br>
            <a:endParaRPr lang="it-IT" sz="4200" noProof="0" dirty="0">
              <a:solidFill>
                <a:srgbClr val="FFFFFF"/>
              </a:solidFill>
            </a:endParaRPr>
          </a:p>
        </p:txBody>
      </p:sp>
      <p:sp>
        <p:nvSpPr>
          <p:cNvPr id="3" name="Sottotitolo 2"/>
          <p:cNvSpPr>
            <a:spLocks noGrp="1"/>
          </p:cNvSpPr>
          <p:nvPr>
            <p:ph type="subTitle" idx="1"/>
          </p:nvPr>
        </p:nvSpPr>
        <p:spPr>
          <a:xfrm>
            <a:off x="1013011" y="4870824"/>
            <a:ext cx="7504463" cy="1458258"/>
          </a:xfrm>
        </p:spPr>
        <p:txBody>
          <a:bodyPr anchor="ctr">
            <a:normAutofit/>
          </a:bodyPr>
          <a:lstStyle/>
          <a:p>
            <a:pPr algn="l"/>
            <a:r>
              <a:rPr lang="it-IT" b="1" noProof="0" dirty="0"/>
              <a:t>Capitolo 11</a:t>
            </a:r>
            <a:endParaRPr lang="it-IT" noProof="0" dirty="0"/>
          </a:p>
        </p:txBody>
      </p:sp>
      <p:pic>
        <p:nvPicPr>
          <p:cNvPr id="11" name="Picture 2" descr="Licenza Creative Commons">
            <a:hlinkClick r:id="rId2"/>
            <a:extLst>
              <a:ext uri="{FF2B5EF4-FFF2-40B4-BE49-F238E27FC236}">
                <a16:creationId xmlns:a16="http://schemas.microsoft.com/office/drawing/2014/main" id="{9C869A5B-5817-9543-A15F-624B658908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9874" y="5935382"/>
            <a:ext cx="1117600" cy="393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B6A9F2B-43E9-9989-B723-1D76EA0151FF}"/>
              </a:ext>
            </a:extLst>
          </p:cNvPr>
          <p:cNvSpPr>
            <a:spLocks noGrp="1"/>
          </p:cNvSpPr>
          <p:nvPr>
            <p:ph type="title"/>
          </p:nvPr>
        </p:nvSpPr>
        <p:spPr>
          <a:xfrm>
            <a:off x="350041" y="586855"/>
            <a:ext cx="2401025" cy="3387497"/>
          </a:xfrm>
        </p:spPr>
        <p:txBody>
          <a:bodyPr anchor="b">
            <a:normAutofit/>
          </a:bodyPr>
          <a:lstStyle/>
          <a:p>
            <a:pPr algn="r"/>
            <a:r>
              <a:rPr lang="it-IT" sz="3500" noProof="0" dirty="0">
                <a:solidFill>
                  <a:srgbClr val="FFFFFF"/>
                </a:solidFill>
              </a:rPr>
              <a:t>Definizione</a:t>
            </a:r>
          </a:p>
        </p:txBody>
      </p:sp>
      <p:sp>
        <p:nvSpPr>
          <p:cNvPr id="3" name="Segnaposto contenuto 2">
            <a:extLst>
              <a:ext uri="{FF2B5EF4-FFF2-40B4-BE49-F238E27FC236}">
                <a16:creationId xmlns:a16="http://schemas.microsoft.com/office/drawing/2014/main" id="{114E8777-34D5-5FCA-802C-B2A9D85FD762}"/>
              </a:ext>
            </a:extLst>
          </p:cNvPr>
          <p:cNvSpPr>
            <a:spLocks noGrp="1"/>
          </p:cNvSpPr>
          <p:nvPr>
            <p:ph idx="1"/>
          </p:nvPr>
        </p:nvSpPr>
        <p:spPr>
          <a:xfrm>
            <a:off x="3607694" y="649480"/>
            <a:ext cx="4916510" cy="5546047"/>
          </a:xfrm>
        </p:spPr>
        <p:txBody>
          <a:bodyPr anchor="ctr">
            <a:normAutofit/>
          </a:bodyPr>
          <a:lstStyle/>
          <a:p>
            <a:r>
              <a:rPr lang="it-IT" sz="2800" b="1" noProof="0" dirty="0"/>
              <a:t>risposte complesse a eventi di particolare rilevanza per la persona, caratterizzate da determinati vissuti soggettivi e da un’articolata reazione biologica</a:t>
            </a:r>
          </a:p>
          <a:p>
            <a:endParaRPr lang="it-IT" sz="2800" noProof="0" dirty="0"/>
          </a:p>
          <a:p>
            <a:r>
              <a:rPr lang="it-IT" sz="2800" noProof="0" dirty="0"/>
              <a:t>mediatori nella relazione tra organismo e ambiente</a:t>
            </a:r>
          </a:p>
        </p:txBody>
      </p:sp>
    </p:spTree>
    <p:extLst>
      <p:ext uri="{BB962C8B-B14F-4D97-AF65-F5344CB8AC3E}">
        <p14:creationId xmlns:p14="http://schemas.microsoft.com/office/powerpoint/2010/main" val="14278990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CB6DB7F-2DB9-4205-D951-3484DF2D000E}"/>
              </a:ext>
            </a:extLst>
          </p:cNvPr>
          <p:cNvSpPr>
            <a:spLocks noGrp="1"/>
          </p:cNvSpPr>
          <p:nvPr>
            <p:ph type="title"/>
          </p:nvPr>
        </p:nvSpPr>
        <p:spPr>
          <a:xfrm>
            <a:off x="350041" y="586855"/>
            <a:ext cx="2401025" cy="3387497"/>
          </a:xfrm>
        </p:spPr>
        <p:txBody>
          <a:bodyPr anchor="b">
            <a:normAutofit/>
          </a:bodyPr>
          <a:lstStyle/>
          <a:p>
            <a:pPr algn="r"/>
            <a:r>
              <a:rPr lang="it-IT" sz="3500" noProof="0" dirty="0">
                <a:solidFill>
                  <a:srgbClr val="FFFFFF"/>
                </a:solidFill>
              </a:rPr>
              <a:t>Funzioni</a:t>
            </a:r>
          </a:p>
        </p:txBody>
      </p:sp>
      <p:sp>
        <p:nvSpPr>
          <p:cNvPr id="3" name="Segnaposto contenuto 2">
            <a:extLst>
              <a:ext uri="{FF2B5EF4-FFF2-40B4-BE49-F238E27FC236}">
                <a16:creationId xmlns:a16="http://schemas.microsoft.com/office/drawing/2014/main" id="{66C068A9-BAE1-3E2D-2D6B-E494569005A9}"/>
              </a:ext>
            </a:extLst>
          </p:cNvPr>
          <p:cNvSpPr>
            <a:spLocks noGrp="1"/>
          </p:cNvSpPr>
          <p:nvPr>
            <p:ph idx="1"/>
          </p:nvPr>
        </p:nvSpPr>
        <p:spPr>
          <a:xfrm>
            <a:off x="3607694" y="649480"/>
            <a:ext cx="4916510" cy="5546047"/>
          </a:xfrm>
        </p:spPr>
        <p:txBody>
          <a:bodyPr anchor="ctr">
            <a:normAutofit/>
          </a:bodyPr>
          <a:lstStyle/>
          <a:p>
            <a:r>
              <a:rPr lang="it-IT" sz="2400" b="1" noProof="0" dirty="0"/>
              <a:t>Segnalano</a:t>
            </a:r>
            <a:r>
              <a:rPr lang="it-IT" sz="2400" noProof="0" dirty="0"/>
              <a:t> che è accaduto un evento rilevante per la persona con possibili conseguenze positive o negative </a:t>
            </a:r>
          </a:p>
          <a:p>
            <a:pPr marL="457200" lvl="1" indent="0">
              <a:buNone/>
            </a:pPr>
            <a:endParaRPr lang="it-IT" sz="1300" noProof="0" dirty="0"/>
          </a:p>
          <a:p>
            <a:r>
              <a:rPr lang="it-IT" sz="2100" b="1" noProof="0" dirty="0"/>
              <a:t>Indicano la direzione generale del comportamento</a:t>
            </a:r>
          </a:p>
          <a:p>
            <a:pPr lvl="1"/>
            <a:r>
              <a:rPr lang="it-IT" sz="1700" noProof="0" dirty="0"/>
              <a:t>Avvicinamento /allontanamento</a:t>
            </a:r>
          </a:p>
          <a:p>
            <a:pPr lvl="1"/>
            <a:endParaRPr lang="it-IT" sz="1700" noProof="0" dirty="0"/>
          </a:p>
          <a:p>
            <a:r>
              <a:rPr lang="it-IT" sz="2100" b="1" noProof="0" dirty="0"/>
              <a:t>Forniscono l’energia</a:t>
            </a:r>
            <a:r>
              <a:rPr lang="it-IT" sz="2100" noProof="0" dirty="0"/>
              <a:t> necessaria a sostenere il comportamento</a:t>
            </a:r>
          </a:p>
        </p:txBody>
      </p:sp>
    </p:spTree>
    <p:extLst>
      <p:ext uri="{BB962C8B-B14F-4D97-AF65-F5344CB8AC3E}">
        <p14:creationId xmlns:p14="http://schemas.microsoft.com/office/powerpoint/2010/main" val="174109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CB6DB7F-2DB9-4205-D951-3484DF2D000E}"/>
              </a:ext>
            </a:extLst>
          </p:cNvPr>
          <p:cNvSpPr>
            <a:spLocks noGrp="1"/>
          </p:cNvSpPr>
          <p:nvPr>
            <p:ph type="title"/>
          </p:nvPr>
        </p:nvSpPr>
        <p:spPr>
          <a:xfrm>
            <a:off x="350041" y="586855"/>
            <a:ext cx="2640143" cy="3387497"/>
          </a:xfrm>
        </p:spPr>
        <p:txBody>
          <a:bodyPr anchor="b">
            <a:normAutofit/>
          </a:bodyPr>
          <a:lstStyle/>
          <a:p>
            <a:pPr algn="r"/>
            <a:r>
              <a:rPr lang="it-IT" sz="3500" noProof="0" dirty="0">
                <a:solidFill>
                  <a:srgbClr val="FFFFFF"/>
                </a:solidFill>
              </a:rPr>
              <a:t>Componenti</a:t>
            </a:r>
          </a:p>
        </p:txBody>
      </p:sp>
      <p:sp>
        <p:nvSpPr>
          <p:cNvPr id="3" name="Segnaposto contenuto 2">
            <a:extLst>
              <a:ext uri="{FF2B5EF4-FFF2-40B4-BE49-F238E27FC236}">
                <a16:creationId xmlns:a16="http://schemas.microsoft.com/office/drawing/2014/main" id="{66C068A9-BAE1-3E2D-2D6B-E494569005A9}"/>
              </a:ext>
            </a:extLst>
          </p:cNvPr>
          <p:cNvSpPr>
            <a:spLocks noGrp="1"/>
          </p:cNvSpPr>
          <p:nvPr>
            <p:ph idx="1"/>
          </p:nvPr>
        </p:nvSpPr>
        <p:spPr>
          <a:xfrm>
            <a:off x="3607694" y="649480"/>
            <a:ext cx="4916510" cy="5546047"/>
          </a:xfrm>
        </p:spPr>
        <p:txBody>
          <a:bodyPr anchor="ctr">
            <a:normAutofit/>
          </a:bodyPr>
          <a:lstStyle/>
          <a:p>
            <a:r>
              <a:rPr lang="it-IT" sz="2400" b="1" noProof="0" dirty="0"/>
              <a:t>Fisiche e fisiologiche: </a:t>
            </a:r>
            <a:r>
              <a:rPr lang="it-IT" sz="2400" noProof="0" dirty="0"/>
              <a:t>reazioni fisiologiche complesse; particolari espressioni e manifestazioni, facciali, posturali, vocali</a:t>
            </a:r>
          </a:p>
          <a:p>
            <a:r>
              <a:rPr lang="it-IT" sz="2400" b="1" noProof="0" dirty="0"/>
              <a:t>Cognitive</a:t>
            </a:r>
            <a:r>
              <a:rPr lang="it-IT" sz="2400" noProof="0" dirty="0"/>
              <a:t>: valutazione dello stimolo (</a:t>
            </a:r>
            <a:r>
              <a:rPr lang="it-IT" sz="2400" i="1" noProof="0" dirty="0" err="1"/>
              <a:t>appraisal</a:t>
            </a:r>
            <a:r>
              <a:rPr lang="it-IT" sz="2400" noProof="0" dirty="0"/>
              <a:t>) e delle risorse a disposizione per affrontarlo (</a:t>
            </a:r>
            <a:r>
              <a:rPr lang="it-IT" sz="2400" i="1" noProof="0" dirty="0"/>
              <a:t>coping</a:t>
            </a:r>
            <a:r>
              <a:rPr lang="it-IT" sz="2400" noProof="0" dirty="0"/>
              <a:t>)</a:t>
            </a:r>
            <a:endParaRPr lang="it-IT" sz="1800" noProof="0" dirty="0"/>
          </a:p>
          <a:p>
            <a:r>
              <a:rPr lang="it-IT" sz="2400" b="1" noProof="0" dirty="0">
                <a:latin typeface="+mj-lt"/>
              </a:rPr>
              <a:t>Motivazionali</a:t>
            </a:r>
            <a:r>
              <a:rPr lang="it-IT" sz="2400" noProof="0" dirty="0">
                <a:latin typeface="+mj-lt"/>
              </a:rPr>
              <a:t>: </a:t>
            </a:r>
            <a:r>
              <a:rPr lang="it-IT" sz="2400" noProof="0" dirty="0">
                <a:effectLst/>
                <a:latin typeface="+mj-lt"/>
              </a:rPr>
              <a:t>attivano o inibiscono, orientano e sorreggono specifiche forme di comportamento</a:t>
            </a:r>
          </a:p>
          <a:p>
            <a:endParaRPr lang="it-IT" sz="2100" noProof="0" dirty="0"/>
          </a:p>
        </p:txBody>
      </p:sp>
    </p:spTree>
    <p:extLst>
      <p:ext uri="{BB962C8B-B14F-4D97-AF65-F5344CB8AC3E}">
        <p14:creationId xmlns:p14="http://schemas.microsoft.com/office/powerpoint/2010/main" val="40957250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9144000"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1640" y="-1720"/>
            <a:ext cx="881253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4540" y="-1291"/>
            <a:ext cx="2706134"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3923854" y="1402819"/>
            <a:ext cx="4967533" cy="3741293"/>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39B95800-03F9-418C-F1D1-68C632F5C206}"/>
              </a:ext>
            </a:extLst>
          </p:cNvPr>
          <p:cNvSpPr>
            <a:spLocks noGrp="1"/>
          </p:cNvSpPr>
          <p:nvPr>
            <p:ph type="ctrTitle"/>
          </p:nvPr>
        </p:nvSpPr>
        <p:spPr>
          <a:xfrm>
            <a:off x="1040148" y="818984"/>
            <a:ext cx="4947184" cy="3268520"/>
          </a:xfrm>
        </p:spPr>
        <p:txBody>
          <a:bodyPr>
            <a:normAutofit/>
          </a:bodyPr>
          <a:lstStyle/>
          <a:p>
            <a:pPr algn="r"/>
            <a:r>
              <a:rPr lang="it-IT" sz="4200" noProof="0" dirty="0">
                <a:solidFill>
                  <a:srgbClr val="FFFFFF"/>
                </a:solidFill>
              </a:rPr>
              <a:t>Emozioni, umore, sentimenti, affetto: cosa li distingue</a:t>
            </a:r>
          </a:p>
        </p:txBody>
      </p:sp>
      <p:sp>
        <p:nvSpPr>
          <p:cNvPr id="18" name="Rectangle 17">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735" y="4480038"/>
            <a:ext cx="9134528"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368117" y="2081692"/>
            <a:ext cx="6857572" cy="2694194"/>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73373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CB6DB7F-2DB9-4205-D951-3484DF2D000E}"/>
              </a:ext>
            </a:extLst>
          </p:cNvPr>
          <p:cNvSpPr>
            <a:spLocks noGrp="1"/>
          </p:cNvSpPr>
          <p:nvPr>
            <p:ph type="title"/>
          </p:nvPr>
        </p:nvSpPr>
        <p:spPr>
          <a:xfrm>
            <a:off x="350041" y="586855"/>
            <a:ext cx="2640143" cy="3387497"/>
          </a:xfrm>
        </p:spPr>
        <p:txBody>
          <a:bodyPr anchor="b">
            <a:normAutofit/>
          </a:bodyPr>
          <a:lstStyle/>
          <a:p>
            <a:pPr algn="r"/>
            <a:r>
              <a:rPr lang="it-IT" sz="3500" noProof="0" dirty="0">
                <a:solidFill>
                  <a:srgbClr val="FFFFFF"/>
                </a:solidFill>
              </a:rPr>
              <a:t>Emozioni e umore  (o “stato d’animo”)</a:t>
            </a:r>
          </a:p>
        </p:txBody>
      </p:sp>
      <p:sp>
        <p:nvSpPr>
          <p:cNvPr id="3" name="Segnaposto contenuto 2">
            <a:extLst>
              <a:ext uri="{FF2B5EF4-FFF2-40B4-BE49-F238E27FC236}">
                <a16:creationId xmlns:a16="http://schemas.microsoft.com/office/drawing/2014/main" id="{66C068A9-BAE1-3E2D-2D6B-E494569005A9}"/>
              </a:ext>
            </a:extLst>
          </p:cNvPr>
          <p:cNvSpPr>
            <a:spLocks noGrp="1"/>
          </p:cNvSpPr>
          <p:nvPr>
            <p:ph idx="1"/>
          </p:nvPr>
        </p:nvSpPr>
        <p:spPr>
          <a:xfrm>
            <a:off x="3607694" y="649480"/>
            <a:ext cx="4916510" cy="5546047"/>
          </a:xfrm>
        </p:spPr>
        <p:txBody>
          <a:bodyPr anchor="ctr">
            <a:normAutofit lnSpcReduction="10000"/>
          </a:bodyPr>
          <a:lstStyle/>
          <a:p>
            <a:r>
              <a:rPr lang="it-IT" sz="2400" b="1" noProof="0" dirty="0"/>
              <a:t>Emozione: </a:t>
            </a:r>
            <a:r>
              <a:rPr lang="it-IT" sz="2400" noProof="0" dirty="0"/>
              <a:t>risposta a eventi significativi, generalmente intensa e di breve durata</a:t>
            </a:r>
          </a:p>
          <a:p>
            <a:r>
              <a:rPr lang="it-IT" sz="2400" noProof="0" dirty="0"/>
              <a:t>Origina da eventi specifici</a:t>
            </a:r>
          </a:p>
          <a:p>
            <a:r>
              <a:rPr lang="it-IT" sz="2400" noProof="0" dirty="0"/>
              <a:t>Influenzano soprattutto le azioni</a:t>
            </a:r>
          </a:p>
          <a:p>
            <a:r>
              <a:rPr lang="it-IT" sz="2400" b="1" noProof="0" dirty="0"/>
              <a:t>Umore</a:t>
            </a:r>
            <a:r>
              <a:rPr lang="it-IT" sz="2400" noProof="0" dirty="0"/>
              <a:t>: bassa intensità, durata e decorso temporale notevolmente più lungo.</a:t>
            </a:r>
          </a:p>
          <a:p>
            <a:r>
              <a:rPr lang="it-IT" sz="2400" dirty="0"/>
              <a:t>Origina </a:t>
            </a:r>
            <a:r>
              <a:rPr lang="it-IT" sz="2400" noProof="0" dirty="0"/>
              <a:t>da situazioni generiche (esempio: condizioni atmosferiche) o da semplici sensazioni (esempio: un odore)</a:t>
            </a:r>
          </a:p>
          <a:p>
            <a:r>
              <a:rPr lang="it-IT" sz="2400" noProof="0" dirty="0"/>
              <a:t>Influenza soprattutto l’attenzione, e la valutazione degli stimoli</a:t>
            </a:r>
          </a:p>
          <a:p>
            <a:endParaRPr lang="it-IT" sz="2100" noProof="0" dirty="0"/>
          </a:p>
        </p:txBody>
      </p:sp>
    </p:spTree>
    <p:extLst>
      <p:ext uri="{BB962C8B-B14F-4D97-AF65-F5344CB8AC3E}">
        <p14:creationId xmlns:p14="http://schemas.microsoft.com/office/powerpoint/2010/main" val="3833810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CB6DB7F-2DB9-4205-D951-3484DF2D000E}"/>
              </a:ext>
            </a:extLst>
          </p:cNvPr>
          <p:cNvSpPr>
            <a:spLocks noGrp="1"/>
          </p:cNvSpPr>
          <p:nvPr>
            <p:ph type="title"/>
          </p:nvPr>
        </p:nvSpPr>
        <p:spPr>
          <a:xfrm>
            <a:off x="350041" y="586855"/>
            <a:ext cx="2640143" cy="3387497"/>
          </a:xfrm>
        </p:spPr>
        <p:txBody>
          <a:bodyPr anchor="b">
            <a:normAutofit/>
          </a:bodyPr>
          <a:lstStyle/>
          <a:p>
            <a:pPr algn="r"/>
            <a:r>
              <a:rPr lang="it-IT" sz="3500" noProof="0" dirty="0">
                <a:solidFill>
                  <a:srgbClr val="FFFFFF"/>
                </a:solidFill>
              </a:rPr>
              <a:t>Emozioni e sentimenti</a:t>
            </a:r>
          </a:p>
        </p:txBody>
      </p:sp>
      <p:sp>
        <p:nvSpPr>
          <p:cNvPr id="3" name="Segnaposto contenuto 2">
            <a:extLst>
              <a:ext uri="{FF2B5EF4-FFF2-40B4-BE49-F238E27FC236}">
                <a16:creationId xmlns:a16="http://schemas.microsoft.com/office/drawing/2014/main" id="{66C068A9-BAE1-3E2D-2D6B-E494569005A9}"/>
              </a:ext>
            </a:extLst>
          </p:cNvPr>
          <p:cNvSpPr>
            <a:spLocks noGrp="1"/>
          </p:cNvSpPr>
          <p:nvPr>
            <p:ph idx="1"/>
          </p:nvPr>
        </p:nvSpPr>
        <p:spPr>
          <a:xfrm>
            <a:off x="3607694" y="649480"/>
            <a:ext cx="4916510" cy="5546047"/>
          </a:xfrm>
        </p:spPr>
        <p:txBody>
          <a:bodyPr anchor="ctr">
            <a:normAutofit/>
          </a:bodyPr>
          <a:lstStyle/>
          <a:p>
            <a:r>
              <a:rPr lang="it-IT" sz="2100" b="1" noProof="0" dirty="0"/>
              <a:t>Sentimenti</a:t>
            </a:r>
            <a:r>
              <a:rPr lang="it-IT" sz="2100" noProof="0" dirty="0"/>
              <a:t>: condividono con gli stati d’animo il fatto di essere più duraturi e meno circoscritti temporalmente delle emozioni</a:t>
            </a:r>
          </a:p>
          <a:p>
            <a:r>
              <a:rPr lang="it-IT" sz="2100" noProof="0" dirty="0"/>
              <a:t>a differenza degli stati d’animo, sono focalizzati e rivolti in maniera relativamente stabile verso uno specifico oggetto o classe di oggetti </a:t>
            </a:r>
          </a:p>
          <a:p>
            <a:r>
              <a:rPr lang="it-IT" sz="2100" noProof="0" dirty="0"/>
              <a:t>si provano infatti sentimenti </a:t>
            </a:r>
            <a:r>
              <a:rPr lang="it-IT" sz="2100" i="1" noProof="0" dirty="0"/>
              <a:t>verso</a:t>
            </a:r>
            <a:r>
              <a:rPr lang="it-IT" sz="2100" noProof="0" dirty="0"/>
              <a:t> qualcuno o qualcosa.</a:t>
            </a:r>
          </a:p>
          <a:p>
            <a:r>
              <a:rPr lang="it-IT" sz="2100" noProof="0" dirty="0"/>
              <a:t>Sia umore sia sentimenti predispongono risposte </a:t>
            </a:r>
            <a:r>
              <a:rPr lang="it-IT" sz="2100" b="1" noProof="0" dirty="0"/>
              <a:t>emotive</a:t>
            </a:r>
            <a:r>
              <a:rPr lang="it-IT" sz="2100" noProof="0" dirty="0"/>
              <a:t> a determinate situazioni</a:t>
            </a:r>
          </a:p>
        </p:txBody>
      </p:sp>
    </p:spTree>
    <p:extLst>
      <p:ext uri="{BB962C8B-B14F-4D97-AF65-F5344CB8AC3E}">
        <p14:creationId xmlns:p14="http://schemas.microsoft.com/office/powerpoint/2010/main" val="2566626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CB6DB7F-2DB9-4205-D951-3484DF2D000E}"/>
              </a:ext>
            </a:extLst>
          </p:cNvPr>
          <p:cNvSpPr>
            <a:spLocks noGrp="1"/>
          </p:cNvSpPr>
          <p:nvPr>
            <p:ph type="title"/>
          </p:nvPr>
        </p:nvSpPr>
        <p:spPr>
          <a:xfrm>
            <a:off x="350041" y="586855"/>
            <a:ext cx="2640143" cy="3387497"/>
          </a:xfrm>
        </p:spPr>
        <p:txBody>
          <a:bodyPr anchor="b">
            <a:normAutofit/>
          </a:bodyPr>
          <a:lstStyle/>
          <a:p>
            <a:pPr algn="r"/>
            <a:r>
              <a:rPr lang="it-IT" sz="3500" noProof="0" dirty="0">
                <a:solidFill>
                  <a:srgbClr val="FFFFFF"/>
                </a:solidFill>
              </a:rPr>
              <a:t>Affetto (“</a:t>
            </a:r>
            <a:r>
              <a:rPr lang="it-IT" sz="3500" noProof="0" dirty="0" err="1">
                <a:solidFill>
                  <a:srgbClr val="FFFFFF"/>
                </a:solidFill>
              </a:rPr>
              <a:t>affect</a:t>
            </a:r>
            <a:r>
              <a:rPr lang="it-IT" sz="3500" noProof="0" dirty="0">
                <a:solidFill>
                  <a:srgbClr val="FFFFFF"/>
                </a:solidFill>
              </a:rPr>
              <a:t>”)</a:t>
            </a:r>
          </a:p>
        </p:txBody>
      </p:sp>
      <p:sp>
        <p:nvSpPr>
          <p:cNvPr id="3" name="Segnaposto contenuto 2">
            <a:extLst>
              <a:ext uri="{FF2B5EF4-FFF2-40B4-BE49-F238E27FC236}">
                <a16:creationId xmlns:a16="http://schemas.microsoft.com/office/drawing/2014/main" id="{66C068A9-BAE1-3E2D-2D6B-E494569005A9}"/>
              </a:ext>
            </a:extLst>
          </p:cNvPr>
          <p:cNvSpPr>
            <a:spLocks noGrp="1"/>
          </p:cNvSpPr>
          <p:nvPr>
            <p:ph idx="1"/>
          </p:nvPr>
        </p:nvSpPr>
        <p:spPr>
          <a:xfrm>
            <a:off x="3607694" y="649480"/>
            <a:ext cx="4916510" cy="5546047"/>
          </a:xfrm>
        </p:spPr>
        <p:txBody>
          <a:bodyPr anchor="ctr">
            <a:normAutofit/>
          </a:bodyPr>
          <a:lstStyle/>
          <a:p>
            <a:r>
              <a:rPr lang="it-IT" sz="2400" noProof="0" dirty="0"/>
              <a:t>Non è da intendersi nel senso italiano di “voler bene”</a:t>
            </a:r>
          </a:p>
          <a:p>
            <a:endParaRPr lang="it-IT" sz="2400" noProof="0" dirty="0"/>
          </a:p>
          <a:p>
            <a:r>
              <a:rPr lang="it-IT" sz="2400" noProof="0" dirty="0"/>
              <a:t>Indica la </a:t>
            </a:r>
            <a:r>
              <a:rPr lang="it-IT" sz="2400" b="1" noProof="0" dirty="0"/>
              <a:t>dimensione affettiva</a:t>
            </a:r>
            <a:r>
              <a:rPr lang="it-IT" sz="2400" noProof="0" dirty="0"/>
              <a:t>, non cognitiva, dell’esperienza emotive</a:t>
            </a:r>
          </a:p>
          <a:p>
            <a:endParaRPr lang="it-IT" sz="2400" dirty="0"/>
          </a:p>
          <a:p>
            <a:r>
              <a:rPr lang="it-IT" sz="2400" noProof="0" dirty="0"/>
              <a:t>L’ «emozione esperita»</a:t>
            </a:r>
          </a:p>
        </p:txBody>
      </p:sp>
    </p:spTree>
    <p:extLst>
      <p:ext uri="{BB962C8B-B14F-4D97-AF65-F5344CB8AC3E}">
        <p14:creationId xmlns:p14="http://schemas.microsoft.com/office/powerpoint/2010/main" val="33016921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3998"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9144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40040" y="-1133192"/>
            <a:ext cx="6858001" cy="9124385"/>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1072" y="0"/>
            <a:ext cx="4572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3"/>
            <a:ext cx="9137153"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784" y="4049"/>
            <a:ext cx="7662432"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olo 1">
            <a:extLst>
              <a:ext uri="{FF2B5EF4-FFF2-40B4-BE49-F238E27FC236}">
                <a16:creationId xmlns:a16="http://schemas.microsoft.com/office/drawing/2014/main" id="{AF5E7E29-59DC-19C0-E903-446B7968A753}"/>
              </a:ext>
            </a:extLst>
          </p:cNvPr>
          <p:cNvSpPr>
            <a:spLocks noGrp="1"/>
          </p:cNvSpPr>
          <p:nvPr>
            <p:ph type="ctrTitle"/>
          </p:nvPr>
        </p:nvSpPr>
        <p:spPr>
          <a:xfrm>
            <a:off x="1520019" y="1030406"/>
            <a:ext cx="6110785" cy="3081242"/>
          </a:xfrm>
        </p:spPr>
        <p:txBody>
          <a:bodyPr anchor="ctr">
            <a:normAutofit/>
          </a:bodyPr>
          <a:lstStyle/>
          <a:p>
            <a:r>
              <a:rPr lang="it-IT" sz="4200" noProof="0" dirty="0">
                <a:solidFill>
                  <a:srgbClr val="FFFFFF"/>
                </a:solidFill>
              </a:rPr>
              <a:t>Organizzazione delle emozioni</a:t>
            </a:r>
          </a:p>
        </p:txBody>
      </p:sp>
    </p:spTree>
    <p:extLst>
      <p:ext uri="{BB962C8B-B14F-4D97-AF65-F5344CB8AC3E}">
        <p14:creationId xmlns:p14="http://schemas.microsoft.com/office/powerpoint/2010/main" val="2401181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CF4D86D5-748F-2099-E183-BE015963B638}"/>
              </a:ext>
            </a:extLst>
          </p:cNvPr>
          <p:cNvSpPr>
            <a:spLocks noGrp="1"/>
          </p:cNvSpPr>
          <p:nvPr>
            <p:ph type="title"/>
          </p:nvPr>
        </p:nvSpPr>
        <p:spPr>
          <a:xfrm>
            <a:off x="867638" y="637762"/>
            <a:ext cx="7416372" cy="900131"/>
          </a:xfrm>
        </p:spPr>
        <p:txBody>
          <a:bodyPr anchor="t">
            <a:normAutofit/>
          </a:bodyPr>
          <a:lstStyle/>
          <a:p>
            <a:pPr algn="l"/>
            <a:r>
              <a:rPr lang="it-IT" sz="3500" noProof="0" dirty="0">
                <a:solidFill>
                  <a:schemeClr val="bg1"/>
                </a:solidFill>
              </a:rPr>
              <a:t>Modelli dimensionali</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8BE19D2A-3E86-4653-7D84-835571A67C52}"/>
              </a:ext>
            </a:extLst>
          </p:cNvPr>
          <p:cNvSpPr>
            <a:spLocks noGrp="1"/>
          </p:cNvSpPr>
          <p:nvPr>
            <p:ph idx="1"/>
          </p:nvPr>
        </p:nvSpPr>
        <p:spPr>
          <a:xfrm>
            <a:off x="866661" y="2217343"/>
            <a:ext cx="7410669" cy="3959619"/>
          </a:xfrm>
        </p:spPr>
        <p:txBody>
          <a:bodyPr>
            <a:normAutofit/>
          </a:bodyPr>
          <a:lstStyle/>
          <a:p>
            <a:r>
              <a:rPr lang="it-IT" sz="2100" dirty="0"/>
              <a:t>I</a:t>
            </a:r>
            <a:r>
              <a:rPr lang="it-IT" sz="2100" noProof="0" dirty="0" err="1"/>
              <a:t>ndividuano</a:t>
            </a:r>
            <a:r>
              <a:rPr lang="it-IT" sz="2100" noProof="0" dirty="0"/>
              <a:t> una serie di fattori, o </a:t>
            </a:r>
            <a:r>
              <a:rPr lang="it-IT" sz="2100" b="1" noProof="0" dirty="0"/>
              <a:t>dimensioni</a:t>
            </a:r>
            <a:r>
              <a:rPr lang="it-IT" sz="2100" noProof="0" dirty="0"/>
              <a:t>, che vanno a definire uno spazio affettivo universale all’interno del quale è possibile collocare le diverse emozioni</a:t>
            </a:r>
          </a:p>
          <a:p>
            <a:r>
              <a:rPr lang="it-IT" sz="2100" noProof="0" dirty="0"/>
              <a:t>Uno dei modelli più accreditati propone una variazione delle emozioni lungo le due dimensioni indipendenti di </a:t>
            </a:r>
            <a:r>
              <a:rPr lang="it-IT" sz="2100" b="1" noProof="0" dirty="0"/>
              <a:t>valenza</a:t>
            </a:r>
            <a:r>
              <a:rPr lang="it-IT" sz="2100" noProof="0" dirty="0"/>
              <a:t> e </a:t>
            </a:r>
            <a:r>
              <a:rPr lang="it-IT" sz="2100" b="1" noProof="0" dirty="0"/>
              <a:t>attivazione</a:t>
            </a:r>
            <a:r>
              <a:rPr lang="it-IT" sz="2100" noProof="0" dirty="0"/>
              <a:t>, espressioni di due sistemi neurofisiologici sottostanti</a:t>
            </a:r>
          </a:p>
          <a:p>
            <a:r>
              <a:rPr lang="it-IT" sz="2100" noProof="0" dirty="0"/>
              <a:t>la </a:t>
            </a:r>
            <a:r>
              <a:rPr lang="it-IT" sz="2100" b="1" noProof="0" dirty="0"/>
              <a:t>valenza</a:t>
            </a:r>
            <a:r>
              <a:rPr lang="it-IT" sz="2100" noProof="0" dirty="0"/>
              <a:t> indica quanto un’emozione è percepita soggettivamente come </a:t>
            </a:r>
            <a:r>
              <a:rPr lang="it-IT" sz="2100" b="1" noProof="0" dirty="0"/>
              <a:t>positiva</a:t>
            </a:r>
            <a:r>
              <a:rPr lang="it-IT" sz="2100" noProof="0" dirty="0"/>
              <a:t> o </a:t>
            </a:r>
            <a:r>
              <a:rPr lang="it-IT" sz="2100" b="1" noProof="0" dirty="0"/>
              <a:t>negativa</a:t>
            </a:r>
            <a:r>
              <a:rPr lang="it-IT" sz="2100" noProof="0" dirty="0"/>
              <a:t> </a:t>
            </a:r>
          </a:p>
          <a:p>
            <a:r>
              <a:rPr lang="it-IT" sz="2100" noProof="0" dirty="0"/>
              <a:t>il grado di </a:t>
            </a:r>
            <a:r>
              <a:rPr lang="it-IT" sz="2100" b="1" noProof="0" dirty="0"/>
              <a:t>attivazione</a:t>
            </a:r>
            <a:r>
              <a:rPr lang="it-IT" sz="2100" noProof="0" dirty="0"/>
              <a:t> (</a:t>
            </a:r>
            <a:r>
              <a:rPr lang="it-IT" sz="2100" i="1" noProof="0" dirty="0" err="1"/>
              <a:t>arousal</a:t>
            </a:r>
            <a:r>
              <a:rPr lang="it-IT" sz="2100" noProof="0" dirty="0"/>
              <a:t>) si riferisce all’intensità, bassa o elevata, delle risposte fisiologiche coinvolte nell’emozione</a:t>
            </a:r>
          </a:p>
        </p:txBody>
      </p:sp>
    </p:spTree>
    <p:extLst>
      <p:ext uri="{BB962C8B-B14F-4D97-AF65-F5344CB8AC3E}">
        <p14:creationId xmlns:p14="http://schemas.microsoft.com/office/powerpoint/2010/main" val="18266757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magine 2" descr="Immagine che contiene tavolo&#10;&#10;Descrizione generata automaticamente">
            <a:extLst>
              <a:ext uri="{FF2B5EF4-FFF2-40B4-BE49-F238E27FC236}">
                <a16:creationId xmlns:a16="http://schemas.microsoft.com/office/drawing/2014/main" id="{080EE22C-C6F3-C876-D9BB-B7871CC8F9A1}"/>
              </a:ext>
            </a:extLst>
          </p:cNvPr>
          <p:cNvPicPr>
            <a:picLocks noChangeAspect="1"/>
          </p:cNvPicPr>
          <p:nvPr/>
        </p:nvPicPr>
        <p:blipFill>
          <a:blip r:embed="rId3"/>
          <a:stretch>
            <a:fillRect/>
          </a:stretch>
        </p:blipFill>
        <p:spPr>
          <a:xfrm>
            <a:off x="342900" y="1060705"/>
            <a:ext cx="8458200" cy="4736590"/>
          </a:xfrm>
          <a:prstGeom prst="rect">
            <a:avLst/>
          </a:prstGeom>
        </p:spPr>
      </p:pic>
    </p:spTree>
    <p:extLst>
      <p:ext uri="{BB962C8B-B14F-4D97-AF65-F5344CB8AC3E}">
        <p14:creationId xmlns:p14="http://schemas.microsoft.com/office/powerpoint/2010/main" val="4043579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magine 2" descr="Immagine che contiene grafico&#10;&#10;Descrizione generata automaticamente">
            <a:extLst>
              <a:ext uri="{FF2B5EF4-FFF2-40B4-BE49-F238E27FC236}">
                <a16:creationId xmlns:a16="http://schemas.microsoft.com/office/drawing/2014/main" id="{CF2032A0-7E33-4247-77ED-B38A377340D6}"/>
              </a:ext>
            </a:extLst>
          </p:cNvPr>
          <p:cNvPicPr>
            <a:picLocks noChangeAspect="1"/>
          </p:cNvPicPr>
          <p:nvPr/>
        </p:nvPicPr>
        <p:blipFill>
          <a:blip r:embed="rId3"/>
          <a:stretch>
            <a:fillRect/>
          </a:stretch>
        </p:blipFill>
        <p:spPr>
          <a:xfrm>
            <a:off x="342900" y="743522"/>
            <a:ext cx="8458200" cy="5370956"/>
          </a:xfrm>
          <a:prstGeom prst="rect">
            <a:avLst/>
          </a:prstGeom>
        </p:spPr>
      </p:pic>
    </p:spTree>
    <p:extLst>
      <p:ext uri="{BB962C8B-B14F-4D97-AF65-F5344CB8AC3E}">
        <p14:creationId xmlns:p14="http://schemas.microsoft.com/office/powerpoint/2010/main" val="21149473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10BD1ED0-744D-69D5-B128-25EDBCAA5149}"/>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Modelli categoriali</a:t>
            </a:r>
          </a:p>
        </p:txBody>
      </p:sp>
      <p:sp>
        <p:nvSpPr>
          <p:cNvPr id="3" name="Segnaposto contenuto 2">
            <a:extLst>
              <a:ext uri="{FF2B5EF4-FFF2-40B4-BE49-F238E27FC236}">
                <a16:creationId xmlns:a16="http://schemas.microsoft.com/office/drawing/2014/main" id="{50DCF2CE-5DF5-9AC9-9FE2-A0FFF7A02D86}"/>
              </a:ext>
            </a:extLst>
          </p:cNvPr>
          <p:cNvSpPr>
            <a:spLocks noGrp="1"/>
          </p:cNvSpPr>
          <p:nvPr>
            <p:ph idx="1"/>
          </p:nvPr>
        </p:nvSpPr>
        <p:spPr>
          <a:xfrm>
            <a:off x="1028699" y="1590740"/>
            <a:ext cx="7293023" cy="5561797"/>
          </a:xfrm>
        </p:spPr>
        <p:txBody>
          <a:bodyPr anchor="ctr">
            <a:normAutofit/>
          </a:bodyPr>
          <a:lstStyle/>
          <a:p>
            <a:r>
              <a:rPr lang="it-IT" sz="1800" dirty="0"/>
              <a:t>I</a:t>
            </a:r>
            <a:r>
              <a:rPr lang="it-IT" sz="1800" noProof="0" dirty="0"/>
              <a:t> modelli dimensionali, utilissimi a «bassa granularità», non colgono però le differenze qualitative tra le diverse emozioni</a:t>
            </a:r>
          </a:p>
          <a:p>
            <a:r>
              <a:rPr lang="it-IT" sz="1800" noProof="0" dirty="0"/>
              <a:t>“Triste” e “depresso”, pur vicine e collocate nello stesso quadrante, corrispondono a esperienze emotive diverse e distinguibili sul piano affettivo</a:t>
            </a:r>
          </a:p>
          <a:p>
            <a:r>
              <a:rPr lang="it-IT" sz="1800" noProof="0" dirty="0"/>
              <a:t>I modelli categoriali descrivono categorie discrete, ognuna delle quali rappresenta una </a:t>
            </a:r>
            <a:r>
              <a:rPr lang="it-IT" sz="1800" b="1" noProof="0" dirty="0"/>
              <a:t>famiglia di emozioni</a:t>
            </a:r>
            <a:r>
              <a:rPr lang="it-IT" sz="1800" noProof="0" dirty="0"/>
              <a:t>: un insieme di esperienze accomunate da un ampio numero di caratteristiche </a:t>
            </a:r>
          </a:p>
          <a:p>
            <a:r>
              <a:rPr lang="it-IT" sz="1800" noProof="0" dirty="0"/>
              <a:t>Per esempio, benché la gioia che proviamo per il raggiungimento dei nostri obiettivi sia almeno in parte diversa da quella che proviamo per i successi di un nostro amico, queste due esperienze condividono molte caratteristiche, e possono essere considerate due esemplari della categoria emozionale “gioia”</a:t>
            </a:r>
          </a:p>
          <a:p>
            <a:r>
              <a:rPr lang="it-IT" sz="1800" noProof="0" dirty="0"/>
              <a:t>Due approcci: analisi linguistica delle parole usate per descrivere e chiamare le emozioni, e analisi delle configurazioni di risposte neurofisiologiche che contraddistinguono ciascuna famiglia di emozioni</a:t>
            </a:r>
          </a:p>
        </p:txBody>
      </p:sp>
    </p:spTree>
    <p:extLst>
      <p:ext uri="{BB962C8B-B14F-4D97-AF65-F5344CB8AC3E}">
        <p14:creationId xmlns:p14="http://schemas.microsoft.com/office/powerpoint/2010/main" val="4248584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BCB0191A-5354-7C4A-B28E-35FBB4AB2390}"/>
              </a:ext>
            </a:extLst>
          </p:cNvPr>
          <p:cNvSpPr>
            <a:spLocks noGrp="1"/>
          </p:cNvSpPr>
          <p:nvPr>
            <p:ph type="title"/>
          </p:nvPr>
        </p:nvSpPr>
        <p:spPr>
          <a:xfrm>
            <a:off x="119271" y="586855"/>
            <a:ext cx="2870914" cy="3387497"/>
          </a:xfrm>
        </p:spPr>
        <p:txBody>
          <a:bodyPr anchor="b">
            <a:normAutofit/>
          </a:bodyPr>
          <a:lstStyle/>
          <a:p>
            <a:pPr algn="r"/>
            <a:r>
              <a:rPr lang="it-IT" sz="3500" noProof="0" dirty="0">
                <a:solidFill>
                  <a:srgbClr val="FFFFFF"/>
                </a:solidFill>
              </a:rPr>
              <a:t>Categorie emotive come prototipi </a:t>
            </a:r>
            <a:br>
              <a:rPr lang="it-IT" sz="3500" noProof="0" dirty="0">
                <a:solidFill>
                  <a:srgbClr val="FFFFFF"/>
                </a:solidFill>
              </a:rPr>
            </a:br>
            <a:r>
              <a:rPr lang="it-IT" sz="3500" noProof="0" dirty="0">
                <a:solidFill>
                  <a:srgbClr val="FFFFFF"/>
                </a:solidFill>
              </a:rPr>
              <a:t>(cap. 7)</a:t>
            </a:r>
          </a:p>
        </p:txBody>
      </p:sp>
      <p:sp>
        <p:nvSpPr>
          <p:cNvPr id="3" name="Segnaposto contenuto 2">
            <a:extLst>
              <a:ext uri="{FF2B5EF4-FFF2-40B4-BE49-F238E27FC236}">
                <a16:creationId xmlns:a16="http://schemas.microsoft.com/office/drawing/2014/main" id="{C85DF2DD-B5D6-C3AE-74D8-72153E7AA3B2}"/>
              </a:ext>
            </a:extLst>
          </p:cNvPr>
          <p:cNvSpPr>
            <a:spLocks noGrp="1"/>
          </p:cNvSpPr>
          <p:nvPr>
            <p:ph idx="1"/>
          </p:nvPr>
        </p:nvSpPr>
        <p:spPr>
          <a:xfrm>
            <a:off x="3607694" y="649480"/>
            <a:ext cx="4916510" cy="5546047"/>
          </a:xfrm>
        </p:spPr>
        <p:txBody>
          <a:bodyPr anchor="ctr">
            <a:normAutofit/>
          </a:bodyPr>
          <a:lstStyle/>
          <a:p>
            <a:r>
              <a:rPr lang="it-IT" sz="1800" noProof="0" dirty="0"/>
              <a:t>Ogni categoria emotiva gode delle principali proprietà dei concetti basati su prototipi:</a:t>
            </a:r>
          </a:p>
          <a:p>
            <a:r>
              <a:rPr lang="it-IT" sz="1800" noProof="0" dirty="0"/>
              <a:t>al livello più generale, è concettualizzata solo come </a:t>
            </a:r>
            <a:r>
              <a:rPr lang="it-IT" sz="1800" b="1" noProof="0" dirty="0"/>
              <a:t>positiva</a:t>
            </a:r>
            <a:r>
              <a:rPr lang="it-IT" sz="1800" noProof="0" dirty="0"/>
              <a:t> o </a:t>
            </a:r>
            <a:r>
              <a:rPr lang="it-IT" sz="1800" b="1" noProof="0" dirty="0"/>
              <a:t>negativa</a:t>
            </a:r>
          </a:p>
          <a:p>
            <a:r>
              <a:rPr lang="it-IT" sz="1800" noProof="0" dirty="0"/>
              <a:t>al livello intermedio, o basilare, comprende un prototipo, cioè l’insieme delle caratteristiche più tipiche del concetto, e una serie di esempi, alcuni molto prototipici, come la rabbia, la paura e la tristezza, e altri meno prototipici, come il coraggio, l’invidia e la gelosia</a:t>
            </a:r>
          </a:p>
          <a:p>
            <a:r>
              <a:rPr lang="it-IT" sz="1800" noProof="0" dirty="0"/>
              <a:t>al livello </a:t>
            </a:r>
            <a:r>
              <a:rPr lang="it-IT" sz="1800" dirty="0"/>
              <a:t>subordinato</a:t>
            </a:r>
            <a:r>
              <a:rPr lang="it-IT" sz="1800" noProof="0" dirty="0"/>
              <a:t>, comprende emozioni che rappresentano delle espressioni specifiche delle emozioni basilari. Per esempio, nella paura si distinguono il panico, l’allarme e la preoccupazione, mentre nella rabbia si hanno irritazione, indignazione e collera.</a:t>
            </a:r>
          </a:p>
        </p:txBody>
      </p:sp>
    </p:spTree>
    <p:extLst>
      <p:ext uri="{BB962C8B-B14F-4D97-AF65-F5344CB8AC3E}">
        <p14:creationId xmlns:p14="http://schemas.microsoft.com/office/powerpoint/2010/main" val="193256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D24641D2-C13B-7BB3-4805-3982BD7799F4}"/>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Emozioni di base</a:t>
            </a:r>
          </a:p>
        </p:txBody>
      </p:sp>
      <p:sp>
        <p:nvSpPr>
          <p:cNvPr id="3" name="Segnaposto contenuto 2">
            <a:extLst>
              <a:ext uri="{FF2B5EF4-FFF2-40B4-BE49-F238E27FC236}">
                <a16:creationId xmlns:a16="http://schemas.microsoft.com/office/drawing/2014/main" id="{006BA374-950F-3287-50B9-A3432DD8973D}"/>
              </a:ext>
            </a:extLst>
          </p:cNvPr>
          <p:cNvSpPr>
            <a:spLocks noGrp="1"/>
          </p:cNvSpPr>
          <p:nvPr>
            <p:ph idx="1"/>
          </p:nvPr>
        </p:nvSpPr>
        <p:spPr>
          <a:xfrm>
            <a:off x="1028699" y="1622744"/>
            <a:ext cx="7293023" cy="4940717"/>
          </a:xfrm>
        </p:spPr>
        <p:txBody>
          <a:bodyPr anchor="ctr">
            <a:normAutofit/>
          </a:bodyPr>
          <a:lstStyle/>
          <a:p>
            <a:r>
              <a:rPr lang="it-IT" sz="2000" noProof="0" dirty="0"/>
              <a:t>i termini che vengono elencati più frequentemente per indicare le emozioni sono altamente prototipici</a:t>
            </a:r>
          </a:p>
          <a:p>
            <a:r>
              <a:rPr lang="it-IT" sz="2000" noProof="0" dirty="0"/>
              <a:t>buona sovrapposizione tra i termini prototipici e le cosiddette</a:t>
            </a:r>
            <a:r>
              <a:rPr lang="it-IT" sz="2000" b="1" noProof="0" dirty="0"/>
              <a:t> emozioni di base </a:t>
            </a:r>
            <a:endParaRPr lang="it-IT" sz="2000" noProof="0" dirty="0"/>
          </a:p>
          <a:p>
            <a:r>
              <a:rPr lang="it-IT" sz="2000" noProof="0" dirty="0"/>
              <a:t>Paura, rabbia, tristezza, gioia, disgusto, sorpresa</a:t>
            </a:r>
          </a:p>
          <a:p>
            <a:r>
              <a:rPr lang="it-IT" sz="2000" noProof="0" dirty="0"/>
              <a:t>Tutte le emozioni prototipiche  risultano chiaramente distinguibili in positive e negative, confermando la </a:t>
            </a:r>
            <a:r>
              <a:rPr lang="it-IT" sz="2000" i="1" noProof="0" dirty="0"/>
              <a:t>valenza</a:t>
            </a:r>
            <a:r>
              <a:rPr lang="it-IT" sz="2000" noProof="0" dirty="0"/>
              <a:t>  quale dimensione fondamentale delle emozioni</a:t>
            </a:r>
          </a:p>
          <a:p>
            <a:r>
              <a:rPr lang="it-IT" sz="2000" noProof="0" dirty="0"/>
              <a:t>Molte emozioni vengono indicate come a elevato vs basso coinvolgimento, un criterio molto vicino alla dimensione dell’ </a:t>
            </a:r>
            <a:r>
              <a:rPr lang="it-IT" sz="2000" i="1" noProof="0" dirty="0"/>
              <a:t>attivazione fisiologica</a:t>
            </a:r>
          </a:p>
        </p:txBody>
      </p:sp>
    </p:spTree>
    <p:extLst>
      <p:ext uri="{BB962C8B-B14F-4D97-AF65-F5344CB8AC3E}">
        <p14:creationId xmlns:p14="http://schemas.microsoft.com/office/powerpoint/2010/main" val="14640372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3998"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9144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40040" y="-1133192"/>
            <a:ext cx="6858001" cy="9124385"/>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1072" y="0"/>
            <a:ext cx="4572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3"/>
            <a:ext cx="9137153"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784" y="4049"/>
            <a:ext cx="7662432"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olo 1">
            <a:extLst>
              <a:ext uri="{FF2B5EF4-FFF2-40B4-BE49-F238E27FC236}">
                <a16:creationId xmlns:a16="http://schemas.microsoft.com/office/drawing/2014/main" id="{EA343618-77E1-1384-5FCB-7125F93BCB3D}"/>
              </a:ext>
            </a:extLst>
          </p:cNvPr>
          <p:cNvSpPr>
            <a:spLocks noGrp="1"/>
          </p:cNvSpPr>
          <p:nvPr>
            <p:ph type="ctrTitle"/>
          </p:nvPr>
        </p:nvSpPr>
        <p:spPr>
          <a:xfrm>
            <a:off x="1520019" y="1030406"/>
            <a:ext cx="6110785" cy="3081242"/>
          </a:xfrm>
        </p:spPr>
        <p:txBody>
          <a:bodyPr anchor="ctr">
            <a:normAutofit/>
          </a:bodyPr>
          <a:lstStyle/>
          <a:p>
            <a:r>
              <a:rPr lang="it-IT" sz="4200" noProof="0" dirty="0">
                <a:solidFill>
                  <a:srgbClr val="FFFFFF"/>
                </a:solidFill>
              </a:rPr>
              <a:t>Approcci evoluzionistici</a:t>
            </a:r>
          </a:p>
        </p:txBody>
      </p:sp>
    </p:spTree>
    <p:extLst>
      <p:ext uri="{BB962C8B-B14F-4D97-AF65-F5344CB8AC3E}">
        <p14:creationId xmlns:p14="http://schemas.microsoft.com/office/powerpoint/2010/main" val="302374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7F998F1-5E60-C17E-8094-EB01DAD6C3EE}"/>
              </a:ext>
            </a:extLst>
          </p:cNvPr>
          <p:cNvSpPr>
            <a:spLocks noGrp="1"/>
          </p:cNvSpPr>
          <p:nvPr>
            <p:ph type="title"/>
          </p:nvPr>
        </p:nvSpPr>
        <p:spPr>
          <a:xfrm>
            <a:off x="350041" y="586855"/>
            <a:ext cx="2401025" cy="3387497"/>
          </a:xfrm>
        </p:spPr>
        <p:txBody>
          <a:bodyPr anchor="b">
            <a:normAutofit/>
          </a:bodyPr>
          <a:lstStyle/>
          <a:p>
            <a:pPr algn="r"/>
            <a:r>
              <a:rPr lang="it-IT" sz="3500" noProof="0" dirty="0">
                <a:solidFill>
                  <a:srgbClr val="FFFFFF"/>
                </a:solidFill>
              </a:rPr>
              <a:t>Darwin</a:t>
            </a:r>
          </a:p>
        </p:txBody>
      </p:sp>
      <p:sp>
        <p:nvSpPr>
          <p:cNvPr id="3" name="Segnaposto contenuto 2">
            <a:extLst>
              <a:ext uri="{FF2B5EF4-FFF2-40B4-BE49-F238E27FC236}">
                <a16:creationId xmlns:a16="http://schemas.microsoft.com/office/drawing/2014/main" id="{97EFB79C-B792-1F7E-C73C-1D3C7A80D587}"/>
              </a:ext>
            </a:extLst>
          </p:cNvPr>
          <p:cNvSpPr>
            <a:spLocks noGrp="1"/>
          </p:cNvSpPr>
          <p:nvPr>
            <p:ph idx="1"/>
          </p:nvPr>
        </p:nvSpPr>
        <p:spPr>
          <a:xfrm>
            <a:off x="3607694" y="649480"/>
            <a:ext cx="4916510" cy="5546047"/>
          </a:xfrm>
        </p:spPr>
        <p:txBody>
          <a:bodyPr anchor="ctr">
            <a:normAutofit lnSpcReduction="10000"/>
          </a:bodyPr>
          <a:lstStyle/>
          <a:p>
            <a:r>
              <a:rPr lang="it-IT" sz="1700" noProof="0" dirty="0"/>
              <a:t>particolarmente interessato al significato delle espressioni facciali delle emozioni in prospettiva evoluzionistica, </a:t>
            </a:r>
          </a:p>
          <a:p>
            <a:r>
              <a:rPr lang="it-IT" sz="1700" noProof="0" dirty="0"/>
              <a:t>Raccolse prove che alcune espressioni facciali dell’uomo: </a:t>
            </a:r>
          </a:p>
          <a:p>
            <a:endParaRPr lang="it-IT" sz="1700" noProof="0" dirty="0"/>
          </a:p>
          <a:p>
            <a:r>
              <a:rPr lang="it-IT" sz="1700" noProof="0" dirty="0"/>
              <a:t>a) mostrano nei neonati e nei bambini la stessa forma che si osserva negli adulti</a:t>
            </a:r>
          </a:p>
          <a:p>
            <a:r>
              <a:rPr lang="it-IT" sz="1700" noProof="0" dirty="0"/>
              <a:t>b) sono identiche in persone nate cieche e in individui </a:t>
            </a:r>
            <a:r>
              <a:rPr lang="it-IT" sz="1700" noProof="0" dirty="0" err="1"/>
              <a:t>normovedenti</a:t>
            </a:r>
            <a:endParaRPr lang="it-IT" sz="1700" noProof="0" dirty="0"/>
          </a:p>
          <a:p>
            <a:r>
              <a:rPr lang="it-IT" sz="1700" noProof="0" dirty="0"/>
              <a:t>c) sono simili in razze e gruppi umani molto diversi e geograficamente distanti tra loro</a:t>
            </a:r>
          </a:p>
          <a:p>
            <a:r>
              <a:rPr lang="it-IT" sz="1700" noProof="0" dirty="0"/>
              <a:t>d) assumono una forma simile in molti animali, specialmente nei primati</a:t>
            </a:r>
          </a:p>
          <a:p>
            <a:endParaRPr lang="it-IT" sz="1700" noProof="0" dirty="0"/>
          </a:p>
          <a:p>
            <a:r>
              <a:rPr lang="it-IT" sz="1700" noProof="0" dirty="0"/>
              <a:t>le espressioni emotive si sono evolute per assolvere determinate funzioni adattive e i risultati di questo processo di evoluzione sono analoghi in tutta la specie umana e, almeno in parte, nelle specie animali superiori.</a:t>
            </a:r>
          </a:p>
        </p:txBody>
      </p:sp>
    </p:spTree>
    <p:extLst>
      <p:ext uri="{BB962C8B-B14F-4D97-AF65-F5344CB8AC3E}">
        <p14:creationId xmlns:p14="http://schemas.microsoft.com/office/powerpoint/2010/main" val="41942729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14B80EBF-2A8E-FD19-90F6-F3D5DBADEDAE}"/>
              </a:ext>
            </a:extLst>
          </p:cNvPr>
          <p:cNvSpPr>
            <a:spLocks noGrp="1"/>
          </p:cNvSpPr>
          <p:nvPr>
            <p:ph type="title"/>
          </p:nvPr>
        </p:nvSpPr>
        <p:spPr>
          <a:xfrm>
            <a:off x="1028699" y="294538"/>
            <a:ext cx="7421963" cy="1033669"/>
          </a:xfrm>
        </p:spPr>
        <p:txBody>
          <a:bodyPr>
            <a:normAutofit fontScale="90000"/>
          </a:bodyPr>
          <a:lstStyle/>
          <a:p>
            <a:r>
              <a:rPr lang="it-IT" sz="3500" noProof="0" dirty="0">
                <a:solidFill>
                  <a:srgbClr val="FFFFFF"/>
                </a:solidFill>
              </a:rPr>
              <a:t>Espressioni emotive come residuo di atti motori funzionali</a:t>
            </a:r>
          </a:p>
        </p:txBody>
      </p:sp>
      <p:sp>
        <p:nvSpPr>
          <p:cNvPr id="3" name="Segnaposto contenuto 2">
            <a:extLst>
              <a:ext uri="{FF2B5EF4-FFF2-40B4-BE49-F238E27FC236}">
                <a16:creationId xmlns:a16="http://schemas.microsoft.com/office/drawing/2014/main" id="{F2133FCA-D41E-7374-86C1-A59361B4B48B}"/>
              </a:ext>
            </a:extLst>
          </p:cNvPr>
          <p:cNvSpPr>
            <a:spLocks noGrp="1"/>
          </p:cNvSpPr>
          <p:nvPr>
            <p:ph idx="1"/>
          </p:nvPr>
        </p:nvSpPr>
        <p:spPr>
          <a:xfrm>
            <a:off x="0" y="1622744"/>
            <a:ext cx="4996070" cy="5235255"/>
          </a:xfrm>
        </p:spPr>
        <p:txBody>
          <a:bodyPr anchor="ctr">
            <a:normAutofit/>
          </a:bodyPr>
          <a:lstStyle/>
          <a:p>
            <a:r>
              <a:rPr lang="it-IT" sz="1700" noProof="0" dirty="0"/>
              <a:t>Secondo Darwin le espressioni emotive, discendono da atti motori che nella storia delle specie hanno accompagnato comportamenti con un elevato valore adattivo</a:t>
            </a:r>
          </a:p>
          <a:p>
            <a:r>
              <a:rPr lang="it-IT" sz="1700" noProof="0" dirty="0"/>
              <a:t>Questi atti sono rimasti associati a quei bisogni e a quelle sensazioni per i quali avevano una chiara funzione, anche se col passare del tempo la funzione originaria è andata in molti casi perduta</a:t>
            </a:r>
          </a:p>
          <a:p>
            <a:r>
              <a:rPr lang="it-IT" sz="1700" noProof="0" dirty="0"/>
              <a:t>Esempio: il mostrare e digrignare i denti tipico della rabbia aveva originariamente una funzione associata a uno stato interno (che oggi chiamiamo rabbia) parte di una sequenza comportamentale di attacco che poteva concludersi con l’atto di attaccare e divorare il rivale</a:t>
            </a:r>
          </a:p>
          <a:p>
            <a:r>
              <a:rPr lang="it-IT" sz="1700" b="1" noProof="0" dirty="0"/>
              <a:t>Atto preparatorio</a:t>
            </a:r>
          </a:p>
        </p:txBody>
      </p:sp>
      <p:pic>
        <p:nvPicPr>
          <p:cNvPr id="5" name="Immagine 4" descr="Immagine che contiene mammifero, guardare, interno, fissare&#10;&#10;Descrizione generata automaticamente">
            <a:extLst>
              <a:ext uri="{FF2B5EF4-FFF2-40B4-BE49-F238E27FC236}">
                <a16:creationId xmlns:a16="http://schemas.microsoft.com/office/drawing/2014/main" id="{939AF155-960B-1BCD-A52B-12CB1C05B095}"/>
              </a:ext>
            </a:extLst>
          </p:cNvPr>
          <p:cNvPicPr>
            <a:picLocks noChangeAspect="1"/>
          </p:cNvPicPr>
          <p:nvPr/>
        </p:nvPicPr>
        <p:blipFill>
          <a:blip r:embed="rId2"/>
          <a:stretch>
            <a:fillRect/>
          </a:stretch>
        </p:blipFill>
        <p:spPr>
          <a:xfrm>
            <a:off x="5062771" y="2914198"/>
            <a:ext cx="3387891" cy="2081872"/>
          </a:xfrm>
          <a:prstGeom prst="rect">
            <a:avLst/>
          </a:prstGeom>
        </p:spPr>
      </p:pic>
    </p:spTree>
    <p:extLst>
      <p:ext uri="{BB962C8B-B14F-4D97-AF65-F5344CB8AC3E}">
        <p14:creationId xmlns:p14="http://schemas.microsoft.com/office/powerpoint/2010/main" val="279553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0B1CAD54-C925-9BD1-422D-C53EDE608AB2}"/>
              </a:ext>
            </a:extLst>
          </p:cNvPr>
          <p:cNvSpPr>
            <a:spLocks noGrp="1"/>
          </p:cNvSpPr>
          <p:nvPr>
            <p:ph type="title"/>
          </p:nvPr>
        </p:nvSpPr>
        <p:spPr>
          <a:xfrm>
            <a:off x="1028699" y="294538"/>
            <a:ext cx="7421963" cy="1033669"/>
          </a:xfrm>
        </p:spPr>
        <p:txBody>
          <a:bodyPr>
            <a:normAutofit fontScale="90000"/>
          </a:bodyPr>
          <a:lstStyle/>
          <a:p>
            <a:r>
              <a:rPr lang="it-IT" sz="3500" noProof="0" dirty="0">
                <a:solidFill>
                  <a:srgbClr val="FFFFFF"/>
                </a:solidFill>
              </a:rPr>
              <a:t>Mantenimento delle funzioni originali: paura</a:t>
            </a:r>
          </a:p>
        </p:txBody>
      </p:sp>
      <p:sp>
        <p:nvSpPr>
          <p:cNvPr id="3" name="Segnaposto contenuto 2">
            <a:extLst>
              <a:ext uri="{FF2B5EF4-FFF2-40B4-BE49-F238E27FC236}">
                <a16:creationId xmlns:a16="http://schemas.microsoft.com/office/drawing/2014/main" id="{3DFA305E-C8CC-721F-28F7-EBBA8097DCC6}"/>
              </a:ext>
            </a:extLst>
          </p:cNvPr>
          <p:cNvSpPr>
            <a:spLocks noGrp="1"/>
          </p:cNvSpPr>
          <p:nvPr>
            <p:ph idx="1"/>
          </p:nvPr>
        </p:nvSpPr>
        <p:spPr>
          <a:xfrm>
            <a:off x="127551" y="1622744"/>
            <a:ext cx="4444449" cy="4327481"/>
          </a:xfrm>
        </p:spPr>
        <p:txBody>
          <a:bodyPr anchor="ctr">
            <a:normAutofit/>
          </a:bodyPr>
          <a:lstStyle/>
          <a:p>
            <a:r>
              <a:rPr lang="it-IT" sz="1800" noProof="0" dirty="0">
                <a:effectLst/>
                <a:latin typeface="Times"/>
              </a:rPr>
              <a:t>L’espressione facciale della paura consente di affrontare la minaccia percepita incrementando il campo visivo totale, rendendo gli occhi capaci di movimenti più rapidi e dando loro la possibilit</a:t>
            </a:r>
            <a:r>
              <a:rPr lang="it-IT" sz="1800" noProof="0" dirty="0">
                <a:latin typeface="Times"/>
              </a:rPr>
              <a:t>à </a:t>
            </a:r>
            <a:r>
              <a:rPr lang="it-IT" sz="1800" noProof="0" dirty="0">
                <a:effectLst/>
                <a:latin typeface="Times"/>
              </a:rPr>
              <a:t>di intercettare stimoli periferici</a:t>
            </a:r>
          </a:p>
          <a:p>
            <a:endParaRPr lang="it-IT" sz="1800" noProof="0" dirty="0">
              <a:effectLst/>
              <a:latin typeface="Times"/>
            </a:endParaRPr>
          </a:p>
          <a:p>
            <a:r>
              <a:rPr lang="it-IT" sz="1800" noProof="0" dirty="0">
                <a:effectLst/>
                <a:latin typeface="Times"/>
              </a:rPr>
              <a:t>il naso, invece, allarga il suo calibro aumentando la velocit</a:t>
            </a:r>
            <a:r>
              <a:rPr lang="it-IT" sz="1800" noProof="0" dirty="0">
                <a:latin typeface="Times"/>
              </a:rPr>
              <a:t>à</a:t>
            </a:r>
            <a:r>
              <a:rPr lang="it-IT" sz="1800" noProof="0" dirty="0">
                <a:effectLst/>
                <a:latin typeface="Times"/>
              </a:rPr>
              <a:t> e il volume del respiro, con una conseguente maggiore ossigenazione del cervello</a:t>
            </a:r>
          </a:p>
          <a:p>
            <a:endParaRPr lang="it-IT" sz="1700" noProof="0" dirty="0"/>
          </a:p>
        </p:txBody>
      </p:sp>
      <p:pic>
        <p:nvPicPr>
          <p:cNvPr id="5" name="Immagine 4" descr="Immagine che contiene persona, interno, chiusura, fissare&#10;&#10;Descrizione generata automaticamente">
            <a:extLst>
              <a:ext uri="{FF2B5EF4-FFF2-40B4-BE49-F238E27FC236}">
                <a16:creationId xmlns:a16="http://schemas.microsoft.com/office/drawing/2014/main" id="{6A730032-3454-B929-D629-5DB8ECDAA703}"/>
              </a:ext>
            </a:extLst>
          </p:cNvPr>
          <p:cNvPicPr>
            <a:picLocks noChangeAspect="1"/>
          </p:cNvPicPr>
          <p:nvPr/>
        </p:nvPicPr>
        <p:blipFill>
          <a:blip r:embed="rId2"/>
          <a:stretch>
            <a:fillRect/>
          </a:stretch>
        </p:blipFill>
        <p:spPr>
          <a:xfrm>
            <a:off x="4921250" y="2169975"/>
            <a:ext cx="3873500" cy="4102100"/>
          </a:xfrm>
          <a:prstGeom prst="rect">
            <a:avLst/>
          </a:prstGeom>
        </p:spPr>
      </p:pic>
    </p:spTree>
    <p:extLst>
      <p:ext uri="{BB962C8B-B14F-4D97-AF65-F5344CB8AC3E}">
        <p14:creationId xmlns:p14="http://schemas.microsoft.com/office/powerpoint/2010/main" val="1024518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426F301-4FDA-5BD4-AD03-A77546E7B241}"/>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disgusto</a:t>
            </a:r>
          </a:p>
        </p:txBody>
      </p:sp>
      <p:sp>
        <p:nvSpPr>
          <p:cNvPr id="3" name="Segnaposto contenuto 2">
            <a:extLst>
              <a:ext uri="{FF2B5EF4-FFF2-40B4-BE49-F238E27FC236}">
                <a16:creationId xmlns:a16="http://schemas.microsoft.com/office/drawing/2014/main" id="{3068D10A-8345-36CD-FCAF-84D194A2F12E}"/>
              </a:ext>
            </a:extLst>
          </p:cNvPr>
          <p:cNvSpPr>
            <a:spLocks noGrp="1"/>
          </p:cNvSpPr>
          <p:nvPr>
            <p:ph idx="1"/>
          </p:nvPr>
        </p:nvSpPr>
        <p:spPr>
          <a:xfrm>
            <a:off x="167308" y="1672971"/>
            <a:ext cx="4298675" cy="5096107"/>
          </a:xfrm>
        </p:spPr>
        <p:txBody>
          <a:bodyPr anchor="ctr">
            <a:normAutofit lnSpcReduction="10000"/>
          </a:bodyPr>
          <a:lstStyle/>
          <a:p>
            <a:r>
              <a:rPr lang="it-IT" sz="2400" noProof="0" dirty="0"/>
              <a:t>pattern opposto: restringimento del campo visivo e diminuzione del calibro nasale</a:t>
            </a:r>
          </a:p>
          <a:p>
            <a:r>
              <a:rPr lang="it-IT" sz="2400" noProof="0" dirty="0"/>
              <a:t>Il sollevamento del labbro superiore è stato osservato sia per il disgusto fisico sia per quello definito </a:t>
            </a:r>
            <a:r>
              <a:rPr lang="it-IT" sz="2400" b="1" noProof="0" dirty="0"/>
              <a:t>disgusto morale</a:t>
            </a:r>
            <a:r>
              <a:rPr lang="it-IT" sz="2400" noProof="0" dirty="0"/>
              <a:t>, </a:t>
            </a:r>
          </a:p>
          <a:p>
            <a:r>
              <a:rPr lang="it-IT" sz="2400" noProof="0" dirty="0"/>
              <a:t>entrambi avrebbero origine da una primitive reazione di repulsione stimolata dall’ingestione di qualcosa di sgradevole o tossico</a:t>
            </a:r>
          </a:p>
        </p:txBody>
      </p:sp>
      <p:pic>
        <p:nvPicPr>
          <p:cNvPr id="5" name="Immagine 4" descr="Immagine che contiene uomo, persona, indossare, interno&#10;&#10;Descrizione generata automaticamente">
            <a:extLst>
              <a:ext uri="{FF2B5EF4-FFF2-40B4-BE49-F238E27FC236}">
                <a16:creationId xmlns:a16="http://schemas.microsoft.com/office/drawing/2014/main" id="{0F6294D9-633A-A7EB-AEF0-36A4283F8743}"/>
              </a:ext>
            </a:extLst>
          </p:cNvPr>
          <p:cNvPicPr>
            <a:picLocks noChangeAspect="1"/>
          </p:cNvPicPr>
          <p:nvPr/>
        </p:nvPicPr>
        <p:blipFill>
          <a:blip r:embed="rId2"/>
          <a:stretch>
            <a:fillRect/>
          </a:stretch>
        </p:blipFill>
        <p:spPr>
          <a:xfrm>
            <a:off x="5103192" y="1891970"/>
            <a:ext cx="3873500" cy="4318000"/>
          </a:xfrm>
          <a:prstGeom prst="rect">
            <a:avLst/>
          </a:prstGeom>
        </p:spPr>
      </p:pic>
    </p:spTree>
    <p:extLst>
      <p:ext uri="{BB962C8B-B14F-4D97-AF65-F5344CB8AC3E}">
        <p14:creationId xmlns:p14="http://schemas.microsoft.com/office/powerpoint/2010/main" val="9643654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6821BDE-6996-E8ED-DB52-C973D01FD4F0}"/>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Funzione comunicativa</a:t>
            </a:r>
          </a:p>
        </p:txBody>
      </p:sp>
      <p:sp>
        <p:nvSpPr>
          <p:cNvPr id="3" name="Segnaposto contenuto 2">
            <a:extLst>
              <a:ext uri="{FF2B5EF4-FFF2-40B4-BE49-F238E27FC236}">
                <a16:creationId xmlns:a16="http://schemas.microsoft.com/office/drawing/2014/main" id="{8E04D66A-96A6-9466-7E08-1C7AB54D6AA0}"/>
              </a:ext>
            </a:extLst>
          </p:cNvPr>
          <p:cNvSpPr>
            <a:spLocks noGrp="1"/>
          </p:cNvSpPr>
          <p:nvPr>
            <p:ph idx="1"/>
          </p:nvPr>
        </p:nvSpPr>
        <p:spPr>
          <a:xfrm>
            <a:off x="1028699" y="1497496"/>
            <a:ext cx="7293023" cy="4504059"/>
          </a:xfrm>
        </p:spPr>
        <p:txBody>
          <a:bodyPr anchor="ctr">
            <a:normAutofit/>
          </a:bodyPr>
          <a:lstStyle/>
          <a:p>
            <a:r>
              <a:rPr lang="it-IT" sz="2400" noProof="0" dirty="0"/>
              <a:t>accanto o in sostituzione alla loro funzione adattiva originaria, le espressioni delle emozioni hanno assunto una </a:t>
            </a:r>
            <a:r>
              <a:rPr lang="it-IT" sz="2400" b="1" noProof="0" dirty="0"/>
              <a:t>funzione comunicativa</a:t>
            </a:r>
            <a:r>
              <a:rPr lang="it-IT" sz="2400" noProof="0" dirty="0"/>
              <a:t> finalizzata a indicare esteriormente lo stato emotivo provato dall’individuo e le sue intenzioni</a:t>
            </a:r>
          </a:p>
          <a:p>
            <a:endParaRPr lang="it-IT" sz="2400" noProof="0" dirty="0"/>
          </a:p>
          <a:p>
            <a:r>
              <a:rPr lang="it-IT" sz="2400" noProof="0" dirty="0"/>
              <a:t>Il valore comunicativo delle espressioni emotive è talmente sviluppato che le espressioni possono essere attivate volontariamente con un proposito esclusivamente comunicativo</a:t>
            </a:r>
          </a:p>
          <a:p>
            <a:endParaRPr lang="it-IT" sz="1700" noProof="0" dirty="0"/>
          </a:p>
        </p:txBody>
      </p:sp>
    </p:spTree>
    <p:extLst>
      <p:ext uri="{BB962C8B-B14F-4D97-AF65-F5344CB8AC3E}">
        <p14:creationId xmlns:p14="http://schemas.microsoft.com/office/powerpoint/2010/main" val="10322799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9F8C7C8B-7BB2-F649-762E-167DEEA50963}"/>
              </a:ext>
            </a:extLst>
          </p:cNvPr>
          <p:cNvSpPr>
            <a:spLocks noGrp="1"/>
          </p:cNvSpPr>
          <p:nvPr>
            <p:ph type="title"/>
          </p:nvPr>
        </p:nvSpPr>
        <p:spPr>
          <a:xfrm>
            <a:off x="575" y="586855"/>
            <a:ext cx="3791798" cy="3387497"/>
          </a:xfrm>
        </p:spPr>
        <p:txBody>
          <a:bodyPr anchor="b">
            <a:normAutofit/>
          </a:bodyPr>
          <a:lstStyle/>
          <a:p>
            <a:pPr algn="r"/>
            <a:r>
              <a:rPr lang="it-IT" sz="3500" noProof="0" dirty="0">
                <a:solidFill>
                  <a:srgbClr val="FFFFFF"/>
                </a:solidFill>
              </a:rPr>
              <a:t>Modelli categoriali </a:t>
            </a:r>
            <a:r>
              <a:rPr lang="it-IT" sz="3500" noProof="0" dirty="0" err="1">
                <a:solidFill>
                  <a:srgbClr val="FFFFFF"/>
                </a:solidFill>
              </a:rPr>
              <a:t>psicoevoluzionistici</a:t>
            </a:r>
            <a:endParaRPr lang="it-IT" sz="3500" noProof="0" dirty="0">
              <a:solidFill>
                <a:srgbClr val="FFFFFF"/>
              </a:solidFill>
            </a:endParaRPr>
          </a:p>
        </p:txBody>
      </p:sp>
      <p:sp>
        <p:nvSpPr>
          <p:cNvPr id="3" name="Segnaposto contenuto 2">
            <a:extLst>
              <a:ext uri="{FF2B5EF4-FFF2-40B4-BE49-F238E27FC236}">
                <a16:creationId xmlns:a16="http://schemas.microsoft.com/office/drawing/2014/main" id="{4F051DF7-F093-0C18-A584-F1C3575C72F0}"/>
              </a:ext>
            </a:extLst>
          </p:cNvPr>
          <p:cNvSpPr>
            <a:spLocks noGrp="1"/>
          </p:cNvSpPr>
          <p:nvPr>
            <p:ph idx="1"/>
          </p:nvPr>
        </p:nvSpPr>
        <p:spPr>
          <a:xfrm>
            <a:off x="4877368" y="649480"/>
            <a:ext cx="3646835" cy="5546047"/>
          </a:xfrm>
        </p:spPr>
        <p:txBody>
          <a:bodyPr anchor="ctr">
            <a:normAutofit/>
          </a:bodyPr>
          <a:lstStyle/>
          <a:p>
            <a:r>
              <a:rPr lang="it-IT" sz="1700" noProof="0" dirty="0" err="1"/>
              <a:t>Izard</a:t>
            </a:r>
            <a:r>
              <a:rPr lang="it-IT" sz="1700" noProof="0" dirty="0"/>
              <a:t>: la vita emozionale umana si sviluppa a partire da dieci emozioni primarie ben differenziate:</a:t>
            </a:r>
          </a:p>
          <a:p>
            <a:r>
              <a:rPr lang="it-IT" sz="1700" noProof="0" dirty="0"/>
              <a:t>interesse, gioia, sorpresa, disagio, rabbia, disgusto, disprezzo, paura, vergogna e colpa.</a:t>
            </a:r>
          </a:p>
          <a:p>
            <a:r>
              <a:rPr lang="it-IT" sz="1700" noProof="0" dirty="0"/>
              <a:t>Ciascuna di esse può essere considerata come un processo complesso che vede coinvolto il sistema nervoso e specifiche risposte motorie ed espressive</a:t>
            </a:r>
          </a:p>
          <a:p>
            <a:r>
              <a:rPr lang="it-IT" sz="1700" noProof="0" dirty="0"/>
              <a:t>La teoria si fonda su un ampio numero di ricerche empiriche condotte sulle espressioni facciali, soprattutto dei bambini, per dimostrarne il carattere innato.</a:t>
            </a:r>
          </a:p>
          <a:p>
            <a:r>
              <a:rPr lang="it-IT" sz="1700" noProof="0" dirty="0"/>
              <a:t>Modelli MAX e AFFEX ancora usati per riconoscere le </a:t>
            </a:r>
            <a:r>
              <a:rPr lang="it-IT" sz="1700" noProof="0" dirty="0" err="1"/>
              <a:t>emozioi</a:t>
            </a:r>
            <a:r>
              <a:rPr lang="it-IT" sz="1700" noProof="0" dirty="0"/>
              <a:t> negli infanti</a:t>
            </a:r>
          </a:p>
        </p:txBody>
      </p:sp>
    </p:spTree>
    <p:extLst>
      <p:ext uri="{BB962C8B-B14F-4D97-AF65-F5344CB8AC3E}">
        <p14:creationId xmlns:p14="http://schemas.microsoft.com/office/powerpoint/2010/main" val="19936471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E3C6D88-9E53-DC63-BD4B-701ABC3B3A84}"/>
              </a:ext>
            </a:extLst>
          </p:cNvPr>
          <p:cNvSpPr>
            <a:spLocks noGrp="1"/>
          </p:cNvSpPr>
          <p:nvPr>
            <p:ph type="title"/>
          </p:nvPr>
        </p:nvSpPr>
        <p:spPr>
          <a:xfrm>
            <a:off x="350041" y="586855"/>
            <a:ext cx="2401025" cy="3387497"/>
          </a:xfrm>
        </p:spPr>
        <p:txBody>
          <a:bodyPr anchor="b">
            <a:normAutofit/>
          </a:bodyPr>
          <a:lstStyle/>
          <a:p>
            <a:pPr algn="r"/>
            <a:r>
              <a:rPr lang="it-IT" sz="3500" noProof="0" dirty="0" err="1">
                <a:solidFill>
                  <a:srgbClr val="FFFFFF"/>
                </a:solidFill>
              </a:rPr>
              <a:t>Ekman</a:t>
            </a:r>
            <a:r>
              <a:rPr lang="it-IT" sz="3500" noProof="0" dirty="0">
                <a:solidFill>
                  <a:srgbClr val="FFFFFF"/>
                </a:solidFill>
              </a:rPr>
              <a:t> </a:t>
            </a:r>
          </a:p>
        </p:txBody>
      </p:sp>
      <p:sp>
        <p:nvSpPr>
          <p:cNvPr id="3" name="Segnaposto contenuto 2">
            <a:extLst>
              <a:ext uri="{FF2B5EF4-FFF2-40B4-BE49-F238E27FC236}">
                <a16:creationId xmlns:a16="http://schemas.microsoft.com/office/drawing/2014/main" id="{1908F26D-4BF9-E5F2-F3D4-318984256FE5}"/>
              </a:ext>
            </a:extLst>
          </p:cNvPr>
          <p:cNvSpPr>
            <a:spLocks noGrp="1"/>
          </p:cNvSpPr>
          <p:nvPr>
            <p:ph idx="1"/>
          </p:nvPr>
        </p:nvSpPr>
        <p:spPr>
          <a:xfrm>
            <a:off x="3607694" y="649480"/>
            <a:ext cx="4916510" cy="5546047"/>
          </a:xfrm>
        </p:spPr>
        <p:txBody>
          <a:bodyPr anchor="ctr">
            <a:normAutofit fontScale="92500"/>
          </a:bodyPr>
          <a:lstStyle/>
          <a:p>
            <a:r>
              <a:rPr lang="it-IT" sz="2000" noProof="0" dirty="0" err="1"/>
              <a:t>Ekman</a:t>
            </a:r>
            <a:r>
              <a:rPr lang="it-IT" sz="2000" noProof="0" dirty="0"/>
              <a:t>: L’esperienza emotiva umana è riconducibile ad alcune emozioni primarie, implicate nella gestione di situazioni che hanno una chiara connessione con la sopravvivenza individuale e della specie</a:t>
            </a:r>
          </a:p>
          <a:p>
            <a:r>
              <a:rPr lang="it-IT" sz="2000" noProof="0" dirty="0"/>
              <a:t>Ogni famiglia di emozioni è costituita da un tema comune biologicamente radicato in programmi di risposta innati, e da numerose variazioni su tale tema, che invece derivano dall’esperienza e dalle influenze culturali. </a:t>
            </a:r>
          </a:p>
          <a:p>
            <a:r>
              <a:rPr lang="it-IT" sz="2000" noProof="0" dirty="0"/>
              <a:t>Le emozioni primarie secondo </a:t>
            </a:r>
            <a:r>
              <a:rPr lang="it-IT" sz="2000" noProof="0" dirty="0" err="1"/>
              <a:t>Ekman</a:t>
            </a:r>
            <a:r>
              <a:rPr lang="it-IT" sz="2000" noProof="0" dirty="0"/>
              <a:t> sono sei:</a:t>
            </a:r>
          </a:p>
          <a:p>
            <a:r>
              <a:rPr lang="it-IT" sz="2000" noProof="0" dirty="0"/>
              <a:t>rabbia, gioia, tristezza, paura, disgusto e sorpresa.</a:t>
            </a:r>
          </a:p>
          <a:p>
            <a:r>
              <a:rPr lang="it-IT" sz="2000" noProof="0" dirty="0"/>
              <a:t>Le emozioni più complesse, o secondarie (esempio: gelosia, invidia)  sono frutto della mescolanza di queste emozioni primarie.</a:t>
            </a:r>
          </a:p>
        </p:txBody>
      </p:sp>
    </p:spTree>
    <p:extLst>
      <p:ext uri="{BB962C8B-B14F-4D97-AF65-F5344CB8AC3E}">
        <p14:creationId xmlns:p14="http://schemas.microsoft.com/office/powerpoint/2010/main" val="12294001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D8F7610F-E5C4-DC86-3AFF-1065C8C5D8C6}"/>
              </a:ext>
            </a:extLst>
          </p:cNvPr>
          <p:cNvSpPr>
            <a:spLocks noGrp="1"/>
          </p:cNvSpPr>
          <p:nvPr>
            <p:ph type="title"/>
          </p:nvPr>
        </p:nvSpPr>
        <p:spPr>
          <a:xfrm>
            <a:off x="1028699" y="294538"/>
            <a:ext cx="7421963" cy="1033669"/>
          </a:xfrm>
        </p:spPr>
        <p:txBody>
          <a:bodyPr>
            <a:normAutofit/>
          </a:bodyPr>
          <a:lstStyle/>
          <a:p>
            <a:r>
              <a:rPr lang="it-IT" sz="3500" noProof="0" dirty="0" err="1">
                <a:solidFill>
                  <a:srgbClr val="FFFFFF"/>
                </a:solidFill>
              </a:rPr>
              <a:t>Plutchik</a:t>
            </a:r>
            <a:endParaRPr lang="it-IT" sz="3500" noProof="0" dirty="0">
              <a:solidFill>
                <a:srgbClr val="FFFFFF"/>
              </a:solidFill>
            </a:endParaRPr>
          </a:p>
        </p:txBody>
      </p:sp>
      <p:sp>
        <p:nvSpPr>
          <p:cNvPr id="3" name="Segnaposto contenuto 2">
            <a:extLst>
              <a:ext uri="{FF2B5EF4-FFF2-40B4-BE49-F238E27FC236}">
                <a16:creationId xmlns:a16="http://schemas.microsoft.com/office/drawing/2014/main" id="{75C313CB-E922-F2EB-A1C2-0645D56E8385}"/>
              </a:ext>
            </a:extLst>
          </p:cNvPr>
          <p:cNvSpPr>
            <a:spLocks noGrp="1"/>
          </p:cNvSpPr>
          <p:nvPr>
            <p:ph idx="1"/>
          </p:nvPr>
        </p:nvSpPr>
        <p:spPr>
          <a:xfrm>
            <a:off x="96284" y="1622744"/>
            <a:ext cx="4290186" cy="5109359"/>
          </a:xfrm>
        </p:spPr>
        <p:txBody>
          <a:bodyPr anchor="ctr">
            <a:normAutofit/>
          </a:bodyPr>
          <a:lstStyle/>
          <a:p>
            <a:r>
              <a:rPr lang="it-IT" sz="2000" noProof="0" dirty="0"/>
              <a:t>otto emozioni primarie associate a specifici comportamenti adattivi:</a:t>
            </a:r>
          </a:p>
          <a:p>
            <a:r>
              <a:rPr lang="it-IT" sz="2000" noProof="0" dirty="0"/>
              <a:t>gioia, fiducia, paura, sorpresa, tristezza, disgusto, rabbia, aspettativa</a:t>
            </a:r>
          </a:p>
          <a:p>
            <a:r>
              <a:rPr lang="it-IT" sz="2000" noProof="0" dirty="0"/>
              <a:t>La variazione in intensità e la combinazione delle otto emozioni primarie dà origine alla cosiddetta ruota delle emozioni</a:t>
            </a:r>
          </a:p>
        </p:txBody>
      </p:sp>
      <p:pic>
        <p:nvPicPr>
          <p:cNvPr id="5" name="Immagine 4" descr="Immagine che contiene grafico&#10;&#10;Descrizione generata automaticamente">
            <a:extLst>
              <a:ext uri="{FF2B5EF4-FFF2-40B4-BE49-F238E27FC236}">
                <a16:creationId xmlns:a16="http://schemas.microsoft.com/office/drawing/2014/main" id="{9DC5B027-BD62-94C4-F885-9B6609901D0B}"/>
              </a:ext>
            </a:extLst>
          </p:cNvPr>
          <p:cNvPicPr>
            <a:picLocks noChangeAspect="1"/>
          </p:cNvPicPr>
          <p:nvPr/>
        </p:nvPicPr>
        <p:blipFill>
          <a:blip r:embed="rId2"/>
          <a:stretch>
            <a:fillRect/>
          </a:stretch>
        </p:blipFill>
        <p:spPr>
          <a:xfrm>
            <a:off x="4247086" y="1764196"/>
            <a:ext cx="4896911" cy="4451073"/>
          </a:xfrm>
          <a:prstGeom prst="rect">
            <a:avLst/>
          </a:prstGeom>
        </p:spPr>
      </p:pic>
    </p:spTree>
    <p:extLst>
      <p:ext uri="{BB962C8B-B14F-4D97-AF65-F5344CB8AC3E}">
        <p14:creationId xmlns:p14="http://schemas.microsoft.com/office/powerpoint/2010/main" val="32746103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E106D112-F2E3-913D-AD6C-300FC0C485FF}"/>
              </a:ext>
            </a:extLst>
          </p:cNvPr>
          <p:cNvSpPr>
            <a:spLocks noGrp="1"/>
          </p:cNvSpPr>
          <p:nvPr>
            <p:ph type="title"/>
          </p:nvPr>
        </p:nvSpPr>
        <p:spPr>
          <a:xfrm>
            <a:off x="1028699" y="294538"/>
            <a:ext cx="7421963" cy="1033669"/>
          </a:xfrm>
        </p:spPr>
        <p:txBody>
          <a:bodyPr>
            <a:normAutofit/>
          </a:bodyPr>
          <a:lstStyle/>
          <a:p>
            <a:pPr>
              <a:lnSpc>
                <a:spcPct val="90000"/>
              </a:lnSpc>
            </a:pPr>
            <a:r>
              <a:rPr lang="it-IT" sz="3200" noProof="0" dirty="0">
                <a:solidFill>
                  <a:srgbClr val="FFFFFF"/>
                </a:solidFill>
              </a:rPr>
              <a:t>Caratteristiche generali delle emozioni primarie</a:t>
            </a:r>
          </a:p>
        </p:txBody>
      </p:sp>
      <p:pic>
        <p:nvPicPr>
          <p:cNvPr id="5" name="Segnaposto contenuto 4" descr="Immagine che contiene testo&#10;&#10;Descrizione generata automaticamente">
            <a:extLst>
              <a:ext uri="{FF2B5EF4-FFF2-40B4-BE49-F238E27FC236}">
                <a16:creationId xmlns:a16="http://schemas.microsoft.com/office/drawing/2014/main" id="{2AE2B341-D54A-C64F-6490-793817957553}"/>
              </a:ext>
            </a:extLst>
          </p:cNvPr>
          <p:cNvPicPr>
            <a:picLocks noGrp="1" noChangeAspect="1"/>
          </p:cNvPicPr>
          <p:nvPr>
            <p:ph idx="1"/>
          </p:nvPr>
        </p:nvPicPr>
        <p:blipFill>
          <a:blip r:embed="rId2"/>
          <a:stretch>
            <a:fillRect/>
          </a:stretch>
        </p:blipFill>
        <p:spPr>
          <a:xfrm>
            <a:off x="217487" y="1885278"/>
            <a:ext cx="8722720" cy="4396252"/>
          </a:xfrm>
        </p:spPr>
      </p:pic>
    </p:spTree>
    <p:extLst>
      <p:ext uri="{BB962C8B-B14F-4D97-AF65-F5344CB8AC3E}">
        <p14:creationId xmlns:p14="http://schemas.microsoft.com/office/powerpoint/2010/main" val="5851074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06AB505F-60B6-EC8D-97CE-B1050DFAEF59}"/>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Stimoli </a:t>
            </a:r>
            <a:r>
              <a:rPr lang="it-IT" sz="3500" noProof="0" dirty="0" err="1">
                <a:solidFill>
                  <a:srgbClr val="FFFFFF"/>
                </a:solidFill>
              </a:rPr>
              <a:t>emotigeni</a:t>
            </a:r>
            <a:endParaRPr lang="it-IT" sz="3500" noProof="0" dirty="0">
              <a:solidFill>
                <a:srgbClr val="FFFFFF"/>
              </a:solidFill>
            </a:endParaRPr>
          </a:p>
        </p:txBody>
      </p:sp>
      <p:sp>
        <p:nvSpPr>
          <p:cNvPr id="3" name="Segnaposto contenuto 2">
            <a:extLst>
              <a:ext uri="{FF2B5EF4-FFF2-40B4-BE49-F238E27FC236}">
                <a16:creationId xmlns:a16="http://schemas.microsoft.com/office/drawing/2014/main" id="{6AB521DF-7AD1-7580-573F-6FE71C5535E0}"/>
              </a:ext>
            </a:extLst>
          </p:cNvPr>
          <p:cNvSpPr>
            <a:spLocks noGrp="1"/>
          </p:cNvSpPr>
          <p:nvPr>
            <p:ph idx="1"/>
          </p:nvPr>
        </p:nvSpPr>
        <p:spPr>
          <a:xfrm>
            <a:off x="1028699" y="2318197"/>
            <a:ext cx="7293023" cy="3683358"/>
          </a:xfrm>
        </p:spPr>
        <p:txBody>
          <a:bodyPr anchor="ctr">
            <a:normAutofit/>
          </a:bodyPr>
          <a:lstStyle/>
          <a:p>
            <a:r>
              <a:rPr lang="it-IT" sz="2400" noProof="0" dirty="0"/>
              <a:t>Nella prospettiva evoluzionistica ogni emozione è una risposta associata a specifici </a:t>
            </a:r>
            <a:r>
              <a:rPr lang="it-IT" sz="2400" b="1" noProof="0" dirty="0"/>
              <a:t>stimoli </a:t>
            </a:r>
            <a:r>
              <a:rPr lang="it-IT" sz="2400" b="1" noProof="0" dirty="0" err="1"/>
              <a:t>emotigeni</a:t>
            </a:r>
            <a:endParaRPr lang="it-IT" sz="2400" b="1" noProof="0" dirty="0"/>
          </a:p>
          <a:p>
            <a:endParaRPr lang="it-IT" sz="2400" b="1" noProof="0" dirty="0"/>
          </a:p>
          <a:p>
            <a:r>
              <a:rPr lang="it-IT" sz="2400" noProof="0" dirty="0"/>
              <a:t>stimoli che nel corso dell’evoluzione hanno assunto la capacità di elicitare risposte emotive in maniera del tutto automatica e inconsapevole.</a:t>
            </a:r>
          </a:p>
        </p:txBody>
      </p:sp>
    </p:spTree>
    <p:extLst>
      <p:ext uri="{BB962C8B-B14F-4D97-AF65-F5344CB8AC3E}">
        <p14:creationId xmlns:p14="http://schemas.microsoft.com/office/powerpoint/2010/main" val="39030900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AF1F306E-0B0A-8370-F62E-02F75EC4ACFF}"/>
              </a:ext>
            </a:extLst>
          </p:cNvPr>
          <p:cNvSpPr>
            <a:spLocks noGrp="1"/>
          </p:cNvSpPr>
          <p:nvPr>
            <p:ph type="title"/>
          </p:nvPr>
        </p:nvSpPr>
        <p:spPr>
          <a:xfrm>
            <a:off x="1028699" y="294538"/>
            <a:ext cx="7421963" cy="1033669"/>
          </a:xfrm>
        </p:spPr>
        <p:txBody>
          <a:bodyPr>
            <a:normAutofit fontScale="90000"/>
          </a:bodyPr>
          <a:lstStyle/>
          <a:p>
            <a:r>
              <a:rPr lang="it-IT" sz="3500" noProof="0" dirty="0">
                <a:solidFill>
                  <a:srgbClr val="FFFFFF"/>
                </a:solidFill>
              </a:rPr>
              <a:t>Espressione multicanale delle emozioni: invariabilità culturale e display rules</a:t>
            </a:r>
          </a:p>
        </p:txBody>
      </p:sp>
      <p:sp>
        <p:nvSpPr>
          <p:cNvPr id="3" name="Segnaposto contenuto 2">
            <a:extLst>
              <a:ext uri="{FF2B5EF4-FFF2-40B4-BE49-F238E27FC236}">
                <a16:creationId xmlns:a16="http://schemas.microsoft.com/office/drawing/2014/main" id="{0982276F-5047-1C32-4BB1-4CB29115E671}"/>
              </a:ext>
            </a:extLst>
          </p:cNvPr>
          <p:cNvSpPr>
            <a:spLocks noGrp="1"/>
          </p:cNvSpPr>
          <p:nvPr>
            <p:ph idx="1"/>
          </p:nvPr>
        </p:nvSpPr>
        <p:spPr>
          <a:xfrm>
            <a:off x="1028699" y="1885279"/>
            <a:ext cx="7293023" cy="4116276"/>
          </a:xfrm>
        </p:spPr>
        <p:txBody>
          <a:bodyPr anchor="ctr">
            <a:normAutofit lnSpcReduction="10000"/>
          </a:bodyPr>
          <a:lstStyle/>
          <a:p>
            <a:r>
              <a:rPr lang="it-IT" sz="2000" noProof="0" dirty="0"/>
              <a:t>Ipotesi «standard»: ogni emozione attiva uno specifico programma facciale, attraverso una serie di “istruzioni” codificate dal sistema nervoso e da quello endocrino, che la dotano di invariabilità e universalità.</a:t>
            </a:r>
          </a:p>
          <a:p>
            <a:r>
              <a:rPr lang="it-IT" sz="2000" noProof="0" dirty="0"/>
              <a:t>l’espressione delle emozioni è però culturalmente influenzata dalle </a:t>
            </a:r>
            <a:r>
              <a:rPr lang="it-IT" sz="2000" b="1" noProof="0" dirty="0"/>
              <a:t> display rules</a:t>
            </a:r>
            <a:r>
              <a:rPr lang="it-IT" sz="2000" noProof="0" dirty="0"/>
              <a:t>, apprese nel corso dello sviluppo individuale, che regolano la manifestazione delle emozioni, soprattutto in situazioni pubbliche. </a:t>
            </a:r>
          </a:p>
          <a:p>
            <a:r>
              <a:rPr lang="it-IT" sz="2000" noProof="0" dirty="0"/>
              <a:t>Sono specifiche dei diversi contesti culturali e rendono conto delle differenze tra una cultura e l’altra nell’espressione delle emozioni; </a:t>
            </a:r>
          </a:p>
          <a:p>
            <a:r>
              <a:rPr lang="it-IT" sz="2000" noProof="0" dirty="0"/>
              <a:t>Tuttavia, non arrivano a cambiare sostanzialmente la struttura espressiva dell’emozione, che per </a:t>
            </a:r>
            <a:r>
              <a:rPr lang="it-IT" sz="2000" noProof="0" dirty="0" err="1"/>
              <a:t>Ekman</a:t>
            </a:r>
            <a:r>
              <a:rPr lang="it-IT" sz="2000" noProof="0" dirty="0"/>
              <a:t> è la stessa in tutte le culture</a:t>
            </a:r>
          </a:p>
        </p:txBody>
      </p:sp>
    </p:spTree>
    <p:extLst>
      <p:ext uri="{BB962C8B-B14F-4D97-AF65-F5344CB8AC3E}">
        <p14:creationId xmlns:p14="http://schemas.microsoft.com/office/powerpoint/2010/main" val="14426586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4F6F100-DDAB-24F6-2BF2-5A5D58299DCE}"/>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Display rules</a:t>
            </a:r>
          </a:p>
        </p:txBody>
      </p:sp>
      <p:sp>
        <p:nvSpPr>
          <p:cNvPr id="3" name="Segnaposto contenuto 2">
            <a:extLst>
              <a:ext uri="{FF2B5EF4-FFF2-40B4-BE49-F238E27FC236}">
                <a16:creationId xmlns:a16="http://schemas.microsoft.com/office/drawing/2014/main" id="{F4EFF72A-1639-917B-6FBD-90094A9C112C}"/>
              </a:ext>
            </a:extLst>
          </p:cNvPr>
          <p:cNvSpPr>
            <a:spLocks noGrp="1"/>
          </p:cNvSpPr>
          <p:nvPr>
            <p:ph idx="1"/>
          </p:nvPr>
        </p:nvSpPr>
        <p:spPr>
          <a:xfrm>
            <a:off x="1028699" y="2318197"/>
            <a:ext cx="7293023" cy="3683358"/>
          </a:xfrm>
        </p:spPr>
        <p:txBody>
          <a:bodyPr anchor="ctr">
            <a:normAutofit fontScale="92500" lnSpcReduction="10000"/>
          </a:bodyPr>
          <a:lstStyle/>
          <a:p>
            <a:r>
              <a:rPr lang="it-IT" sz="2400" b="1" noProof="0" dirty="0"/>
              <a:t>accentuazione</a:t>
            </a:r>
            <a:r>
              <a:rPr lang="it-IT" sz="2400" noProof="0" dirty="0"/>
              <a:t>, finalizzata a intensificare l’espressione, come quando ci mostriamo più felici di siamo realmente;</a:t>
            </a:r>
          </a:p>
          <a:p>
            <a:r>
              <a:rPr lang="it-IT" sz="2400" b="1" noProof="0" dirty="0"/>
              <a:t>attenuazione</a:t>
            </a:r>
            <a:r>
              <a:rPr lang="it-IT" sz="2400" noProof="0" dirty="0"/>
              <a:t>, atta a rendere meno intensa l’espressione, come quando ci mostriamo meno delusi di quanto siamo realmente;</a:t>
            </a:r>
          </a:p>
          <a:p>
            <a:r>
              <a:rPr lang="it-IT" sz="2400" b="1" noProof="0" dirty="0"/>
              <a:t>neutralizzazione</a:t>
            </a:r>
            <a:r>
              <a:rPr lang="it-IT" sz="2400" noProof="0" dirty="0"/>
              <a:t>, nella quale inibiamo totalmente l’espressione per non far trapelare all’esterno nessuna delle nostre emozioni;</a:t>
            </a:r>
          </a:p>
          <a:p>
            <a:r>
              <a:rPr lang="it-IT" sz="2400" b="1" noProof="0" dirty="0"/>
              <a:t>simulazione</a:t>
            </a:r>
            <a:r>
              <a:rPr lang="it-IT" sz="2400" noProof="0" dirty="0"/>
              <a:t>, nella quale nascondiamo un’emozione (spesso la rabbia), assumendo l’espressione che ne caratterizza un’altra (spesso la calma o la gioia)</a:t>
            </a:r>
          </a:p>
          <a:p>
            <a:endParaRPr lang="it-IT" sz="2400" noProof="0" dirty="0"/>
          </a:p>
          <a:p>
            <a:endParaRPr lang="it-IT" sz="1700" noProof="0" dirty="0"/>
          </a:p>
        </p:txBody>
      </p:sp>
    </p:spTree>
    <p:extLst>
      <p:ext uri="{BB962C8B-B14F-4D97-AF65-F5344CB8AC3E}">
        <p14:creationId xmlns:p14="http://schemas.microsoft.com/office/powerpoint/2010/main" val="35943566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EA420599-8F22-505B-2328-6C18CEE9755A}"/>
              </a:ext>
            </a:extLst>
          </p:cNvPr>
          <p:cNvSpPr>
            <a:spLocks noGrp="1"/>
          </p:cNvSpPr>
          <p:nvPr>
            <p:ph type="title"/>
          </p:nvPr>
        </p:nvSpPr>
        <p:spPr>
          <a:xfrm>
            <a:off x="1028699" y="294538"/>
            <a:ext cx="7421963" cy="1033669"/>
          </a:xfrm>
        </p:spPr>
        <p:txBody>
          <a:bodyPr>
            <a:normAutofit/>
          </a:bodyPr>
          <a:lstStyle/>
          <a:p>
            <a:r>
              <a:rPr lang="it-IT" sz="3500" noProof="0" dirty="0" err="1">
                <a:solidFill>
                  <a:srgbClr val="FFFFFF"/>
                </a:solidFill>
              </a:rPr>
              <a:t>Facial</a:t>
            </a:r>
            <a:r>
              <a:rPr lang="it-IT" sz="3500" noProof="0" dirty="0">
                <a:solidFill>
                  <a:srgbClr val="FFFFFF"/>
                </a:solidFill>
              </a:rPr>
              <a:t> Action Coding System</a:t>
            </a:r>
          </a:p>
        </p:txBody>
      </p:sp>
      <p:sp>
        <p:nvSpPr>
          <p:cNvPr id="3" name="Segnaposto contenuto 2">
            <a:extLst>
              <a:ext uri="{FF2B5EF4-FFF2-40B4-BE49-F238E27FC236}">
                <a16:creationId xmlns:a16="http://schemas.microsoft.com/office/drawing/2014/main" id="{A66DDAEA-6B1B-CC38-70EA-DE8A7F00037B}"/>
              </a:ext>
            </a:extLst>
          </p:cNvPr>
          <p:cNvSpPr>
            <a:spLocks noGrp="1"/>
          </p:cNvSpPr>
          <p:nvPr>
            <p:ph idx="1"/>
          </p:nvPr>
        </p:nvSpPr>
        <p:spPr>
          <a:xfrm>
            <a:off x="140803" y="1622744"/>
            <a:ext cx="4245667" cy="5235255"/>
          </a:xfrm>
        </p:spPr>
        <p:txBody>
          <a:bodyPr anchor="ctr">
            <a:normAutofit/>
          </a:bodyPr>
          <a:lstStyle/>
          <a:p>
            <a:r>
              <a:rPr lang="it-IT" sz="2000" noProof="0" dirty="0"/>
              <a:t>Sistema che consiste nella minuziosa analisi di tutti i singoli movimenti muscolari facciali possibili, definiti </a:t>
            </a:r>
            <a:r>
              <a:rPr lang="it-IT" sz="2000" b="1" noProof="0" dirty="0"/>
              <a:t>unità di azione</a:t>
            </a:r>
            <a:r>
              <a:rPr lang="it-IT" sz="2000" noProof="0" dirty="0"/>
              <a:t> </a:t>
            </a:r>
          </a:p>
          <a:p>
            <a:endParaRPr lang="it-IT" sz="2000" noProof="0" dirty="0"/>
          </a:p>
          <a:p>
            <a:r>
              <a:rPr lang="it-IT" sz="2000" noProof="0" dirty="0"/>
              <a:t>Ogni unità d’azione è definita da un numero e un nome, per esempio “movimento che gonfia le guance”, “movimento che genera fossette”</a:t>
            </a:r>
          </a:p>
          <a:p>
            <a:endParaRPr lang="it-IT" sz="2000" noProof="0" dirty="0"/>
          </a:p>
          <a:p>
            <a:r>
              <a:rPr lang="it-IT" sz="2000" noProof="0" dirty="0"/>
              <a:t>Da sole o in combinazione, le unità d’azione consentono di coprire tutte le espressioni facciali delle emozioni</a:t>
            </a:r>
          </a:p>
          <a:p>
            <a:pPr marL="0" indent="0">
              <a:buNone/>
            </a:pPr>
            <a:endParaRPr lang="it-IT" sz="1700" noProof="0" dirty="0"/>
          </a:p>
        </p:txBody>
      </p:sp>
      <p:pic>
        <p:nvPicPr>
          <p:cNvPr id="5" name="Immagine 4" descr="Immagine che contiene calendario&#10;&#10;Descrizione generata automaticamente">
            <a:extLst>
              <a:ext uri="{FF2B5EF4-FFF2-40B4-BE49-F238E27FC236}">
                <a16:creationId xmlns:a16="http://schemas.microsoft.com/office/drawing/2014/main" id="{F647E7E3-71EE-A658-EB59-9B88EEDC775E}"/>
              </a:ext>
            </a:extLst>
          </p:cNvPr>
          <p:cNvPicPr>
            <a:picLocks noChangeAspect="1"/>
          </p:cNvPicPr>
          <p:nvPr/>
        </p:nvPicPr>
        <p:blipFill>
          <a:blip r:embed="rId2"/>
          <a:stretch>
            <a:fillRect/>
          </a:stretch>
        </p:blipFill>
        <p:spPr>
          <a:xfrm>
            <a:off x="4572000" y="1891970"/>
            <a:ext cx="4498876" cy="4508830"/>
          </a:xfrm>
          <a:prstGeom prst="rect">
            <a:avLst/>
          </a:prstGeom>
        </p:spPr>
      </p:pic>
    </p:spTree>
    <p:extLst>
      <p:ext uri="{BB962C8B-B14F-4D97-AF65-F5344CB8AC3E}">
        <p14:creationId xmlns:p14="http://schemas.microsoft.com/office/powerpoint/2010/main" val="22338164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9D968208-72A7-F4E7-6D67-4EE8D5A102D8}"/>
              </a:ext>
            </a:extLst>
          </p:cNvPr>
          <p:cNvSpPr>
            <a:spLocks noGrp="1"/>
          </p:cNvSpPr>
          <p:nvPr>
            <p:ph type="title"/>
          </p:nvPr>
        </p:nvSpPr>
        <p:spPr>
          <a:xfrm>
            <a:off x="350041" y="586855"/>
            <a:ext cx="2401025" cy="3387497"/>
          </a:xfrm>
        </p:spPr>
        <p:txBody>
          <a:bodyPr anchor="b">
            <a:normAutofit/>
          </a:bodyPr>
          <a:lstStyle/>
          <a:p>
            <a:pPr algn="r"/>
            <a:r>
              <a:rPr lang="it-IT" sz="3500" noProof="0" dirty="0" err="1">
                <a:solidFill>
                  <a:srgbClr val="FFFFFF"/>
                </a:solidFill>
              </a:rPr>
              <a:t>Dialect</a:t>
            </a:r>
            <a:r>
              <a:rPr lang="it-IT" sz="3500" noProof="0" dirty="0">
                <a:solidFill>
                  <a:srgbClr val="FFFFFF"/>
                </a:solidFill>
              </a:rPr>
              <a:t> theory</a:t>
            </a:r>
          </a:p>
        </p:txBody>
      </p:sp>
      <p:sp>
        <p:nvSpPr>
          <p:cNvPr id="3" name="Segnaposto contenuto 2">
            <a:extLst>
              <a:ext uri="{FF2B5EF4-FFF2-40B4-BE49-F238E27FC236}">
                <a16:creationId xmlns:a16="http://schemas.microsoft.com/office/drawing/2014/main" id="{C979C4C9-980B-9D12-9EAB-4C46424E1142}"/>
              </a:ext>
            </a:extLst>
          </p:cNvPr>
          <p:cNvSpPr>
            <a:spLocks noGrp="1"/>
          </p:cNvSpPr>
          <p:nvPr>
            <p:ph idx="1"/>
          </p:nvPr>
        </p:nvSpPr>
        <p:spPr>
          <a:xfrm>
            <a:off x="3607694" y="649480"/>
            <a:ext cx="4916510" cy="5546047"/>
          </a:xfrm>
        </p:spPr>
        <p:txBody>
          <a:bodyPr anchor="ctr">
            <a:normAutofit/>
          </a:bodyPr>
          <a:lstStyle/>
          <a:p>
            <a:r>
              <a:rPr lang="it-IT" sz="2000" noProof="0" dirty="0"/>
              <a:t>Gli studi sull’universalità </a:t>
            </a:r>
            <a:r>
              <a:rPr lang="it-IT" sz="2000" noProof="0" dirty="0" err="1"/>
              <a:t>tansculturale</a:t>
            </a:r>
            <a:r>
              <a:rPr lang="it-IT" sz="2000" noProof="0" dirty="0"/>
              <a:t> del riconoscimento delle espressioni facciali delle emozioni hanno subito alterne vicende, ma nella sostanza possono considerarsi confermati</a:t>
            </a:r>
          </a:p>
          <a:p>
            <a:endParaRPr lang="it-IT" sz="2000" noProof="0" dirty="0"/>
          </a:p>
          <a:p>
            <a:r>
              <a:rPr lang="it-IT" sz="2000" noProof="0" dirty="0"/>
              <a:t>Esistono differenze ”locali” nelle espressioni, tanto che le espressioni sono più facilmente riconoscibili tra appartenenti alla stessa cultura</a:t>
            </a:r>
          </a:p>
          <a:p>
            <a:endParaRPr lang="it-IT" sz="2000" noProof="0" dirty="0"/>
          </a:p>
          <a:p>
            <a:r>
              <a:rPr lang="it-IT" sz="2000" noProof="0" dirty="0"/>
              <a:t>come per le lingue, vi sono delle differenze “dialettali” nel modo di esprimere le emozioni attraverso il volto</a:t>
            </a:r>
          </a:p>
        </p:txBody>
      </p:sp>
    </p:spTree>
    <p:extLst>
      <p:ext uri="{BB962C8B-B14F-4D97-AF65-F5344CB8AC3E}">
        <p14:creationId xmlns:p14="http://schemas.microsoft.com/office/powerpoint/2010/main" val="37874765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70E127D-83CD-A9C0-CA34-B4EE57CF5209}"/>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Feedback facciale</a:t>
            </a:r>
          </a:p>
        </p:txBody>
      </p:sp>
      <p:sp>
        <p:nvSpPr>
          <p:cNvPr id="3" name="Segnaposto contenuto 2">
            <a:extLst>
              <a:ext uri="{FF2B5EF4-FFF2-40B4-BE49-F238E27FC236}">
                <a16:creationId xmlns:a16="http://schemas.microsoft.com/office/drawing/2014/main" id="{4F82EB9A-B4B8-34C4-D858-77C0C3D0F40D}"/>
              </a:ext>
            </a:extLst>
          </p:cNvPr>
          <p:cNvSpPr>
            <a:spLocks noGrp="1"/>
          </p:cNvSpPr>
          <p:nvPr>
            <p:ph idx="1"/>
          </p:nvPr>
        </p:nvSpPr>
        <p:spPr>
          <a:xfrm>
            <a:off x="1028699" y="1597432"/>
            <a:ext cx="7293023" cy="5260568"/>
          </a:xfrm>
        </p:spPr>
        <p:txBody>
          <a:bodyPr anchor="ctr">
            <a:normAutofit/>
          </a:bodyPr>
          <a:lstStyle/>
          <a:p>
            <a:r>
              <a:rPr lang="it-IT" sz="2400" noProof="0" dirty="0"/>
              <a:t>ipotesi del feedback facciale: sarebbero le espressioni a causare le emozioni (e non viceversa), in virtù di solide connessioni fra le componenti emotive dovute a programmi neuromotori innati per le emozioni di base</a:t>
            </a:r>
          </a:p>
          <a:p>
            <a:r>
              <a:rPr lang="it-IT" sz="2400" noProof="0" dirty="0"/>
              <a:t>Nella sua versione più moderata: il feedback facciale può amplificare (vs attenuare) l’intensità dell’emozione, se viene esagerata l’espressività in senso compatibile (vs incompatibile) con l’emozione stessa</a:t>
            </a:r>
          </a:p>
          <a:p>
            <a:r>
              <a:rPr lang="it-IT" sz="2400" noProof="0" dirty="0"/>
              <a:t>Una recente metanalisi ha dimostrato come ci sia un effetto piccolo ma significativo</a:t>
            </a:r>
          </a:p>
          <a:p>
            <a:r>
              <a:rPr lang="it-IT" sz="2400" noProof="0" dirty="0"/>
              <a:t>Ma soprattutto in assenza di stimoli ambientali che causino l’emozione</a:t>
            </a:r>
          </a:p>
        </p:txBody>
      </p:sp>
    </p:spTree>
    <p:extLst>
      <p:ext uri="{BB962C8B-B14F-4D97-AF65-F5344CB8AC3E}">
        <p14:creationId xmlns:p14="http://schemas.microsoft.com/office/powerpoint/2010/main" val="38421358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47B6A23-D9F3-7F2C-BB20-6DE246187CC2}"/>
              </a:ext>
            </a:extLst>
          </p:cNvPr>
          <p:cNvSpPr>
            <a:spLocks noGrp="1"/>
          </p:cNvSpPr>
          <p:nvPr>
            <p:ph type="title"/>
          </p:nvPr>
        </p:nvSpPr>
        <p:spPr>
          <a:xfrm>
            <a:off x="350041" y="586855"/>
            <a:ext cx="2401025" cy="3387497"/>
          </a:xfrm>
        </p:spPr>
        <p:txBody>
          <a:bodyPr anchor="b">
            <a:normAutofit/>
          </a:bodyPr>
          <a:lstStyle/>
          <a:p>
            <a:pPr algn="r"/>
            <a:r>
              <a:rPr lang="it-IT" sz="3500" noProof="0" dirty="0">
                <a:solidFill>
                  <a:srgbClr val="FFFFFF"/>
                </a:solidFill>
              </a:rPr>
              <a:t>Emozioni e voce</a:t>
            </a:r>
          </a:p>
        </p:txBody>
      </p:sp>
      <p:sp>
        <p:nvSpPr>
          <p:cNvPr id="3" name="Segnaposto contenuto 2">
            <a:extLst>
              <a:ext uri="{FF2B5EF4-FFF2-40B4-BE49-F238E27FC236}">
                <a16:creationId xmlns:a16="http://schemas.microsoft.com/office/drawing/2014/main" id="{0509E80B-4BF9-6A8F-6047-630999486FAF}"/>
              </a:ext>
            </a:extLst>
          </p:cNvPr>
          <p:cNvSpPr>
            <a:spLocks noGrp="1"/>
          </p:cNvSpPr>
          <p:nvPr>
            <p:ph idx="1"/>
          </p:nvPr>
        </p:nvSpPr>
        <p:spPr>
          <a:xfrm>
            <a:off x="3607694" y="649480"/>
            <a:ext cx="4916510" cy="5546047"/>
          </a:xfrm>
        </p:spPr>
        <p:txBody>
          <a:bodyPr anchor="ctr">
            <a:normAutofit/>
          </a:bodyPr>
          <a:lstStyle/>
          <a:p>
            <a:r>
              <a:rPr lang="it-IT" sz="2000" noProof="0" dirty="0"/>
              <a:t>le emozioni si esprimono anche con il tono di voce </a:t>
            </a:r>
          </a:p>
          <a:p>
            <a:r>
              <a:rPr lang="it-IT" sz="2000" noProof="0" dirty="0"/>
              <a:t>Molte emozioni sono caratterizzate da un profilo vocale distintivo</a:t>
            </a:r>
          </a:p>
          <a:p>
            <a:r>
              <a:rPr lang="it-IT" sz="2000" noProof="0" dirty="0"/>
              <a:t>Alcune emozioni sono più riconoscibili di altre, indipendentemente dal contenuto di ciò che si sta dicendo: </a:t>
            </a:r>
          </a:p>
          <a:p>
            <a:r>
              <a:rPr lang="it-IT" sz="2000" noProof="0" dirty="0"/>
              <a:t>la rabbia e la paura sono le emozioni più facilmente identificabili; sono entrambe caratterizzate da un aumento dell’intensità della voce e da un’accresciuta variabilità della frequenza fondamentale</a:t>
            </a:r>
          </a:p>
          <a:p>
            <a:r>
              <a:rPr lang="it-IT" sz="2000" noProof="0" dirty="0"/>
              <a:t>il disgusto è invece l’emozione di base meno riconoscibile dalla voce.</a:t>
            </a:r>
          </a:p>
        </p:txBody>
      </p:sp>
    </p:spTree>
    <p:extLst>
      <p:ext uri="{BB962C8B-B14F-4D97-AF65-F5344CB8AC3E}">
        <p14:creationId xmlns:p14="http://schemas.microsoft.com/office/powerpoint/2010/main" val="4666035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E59654C4-D0F9-9501-4B07-0E0A0EBCBE92}"/>
              </a:ext>
            </a:extLst>
          </p:cNvPr>
          <p:cNvSpPr>
            <a:spLocks noGrp="1"/>
          </p:cNvSpPr>
          <p:nvPr>
            <p:ph type="title"/>
          </p:nvPr>
        </p:nvSpPr>
        <p:spPr>
          <a:xfrm>
            <a:off x="350041" y="586855"/>
            <a:ext cx="2401025" cy="3387497"/>
          </a:xfrm>
        </p:spPr>
        <p:txBody>
          <a:bodyPr anchor="b">
            <a:normAutofit/>
          </a:bodyPr>
          <a:lstStyle/>
          <a:p>
            <a:pPr algn="r"/>
            <a:r>
              <a:rPr lang="it-IT" sz="3500" noProof="0" dirty="0">
                <a:solidFill>
                  <a:srgbClr val="FFFFFF"/>
                </a:solidFill>
              </a:rPr>
              <a:t>Emozioni e posture</a:t>
            </a:r>
          </a:p>
        </p:txBody>
      </p:sp>
      <p:sp>
        <p:nvSpPr>
          <p:cNvPr id="3" name="Segnaposto contenuto 2">
            <a:extLst>
              <a:ext uri="{FF2B5EF4-FFF2-40B4-BE49-F238E27FC236}">
                <a16:creationId xmlns:a16="http://schemas.microsoft.com/office/drawing/2014/main" id="{1676DF1A-5FEA-E2C7-D677-05E4FFCC4F73}"/>
              </a:ext>
            </a:extLst>
          </p:cNvPr>
          <p:cNvSpPr>
            <a:spLocks noGrp="1"/>
          </p:cNvSpPr>
          <p:nvPr>
            <p:ph idx="1"/>
          </p:nvPr>
        </p:nvSpPr>
        <p:spPr>
          <a:xfrm>
            <a:off x="3607694" y="649480"/>
            <a:ext cx="4916510" cy="5546047"/>
          </a:xfrm>
        </p:spPr>
        <p:txBody>
          <a:bodyPr anchor="ctr">
            <a:normAutofit/>
          </a:bodyPr>
          <a:lstStyle/>
          <a:p>
            <a:r>
              <a:rPr lang="it-IT" sz="2400" noProof="0" dirty="0"/>
              <a:t>Le emozioni sono riconoscibili anche da varie posizioni e movimenti del corpo</a:t>
            </a:r>
          </a:p>
          <a:p>
            <a:endParaRPr lang="it-IT" sz="2400" noProof="0" dirty="0"/>
          </a:p>
          <a:p>
            <a:r>
              <a:rPr lang="it-IT" sz="2400" noProof="0" dirty="0"/>
              <a:t>Dimostrato da studi sulla capacità delle persone di identificare correttamente le emozioni da stimoli che combinano elementi espressivi facciali e posturali </a:t>
            </a:r>
          </a:p>
          <a:p>
            <a:endParaRPr lang="it-IT" sz="2400" noProof="0" dirty="0"/>
          </a:p>
          <a:p>
            <a:r>
              <a:rPr lang="it-IT" sz="2400" noProof="0" dirty="0"/>
              <a:t>Ma anche da ricerche che hanno indagato unicamente le posizioni e i movimenti del corpo</a:t>
            </a:r>
          </a:p>
        </p:txBody>
      </p:sp>
    </p:spTree>
    <p:extLst>
      <p:ext uri="{BB962C8B-B14F-4D97-AF65-F5344CB8AC3E}">
        <p14:creationId xmlns:p14="http://schemas.microsoft.com/office/powerpoint/2010/main" val="23140228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3998"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9144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40040" y="-1133192"/>
            <a:ext cx="6858001" cy="9124385"/>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1072" y="0"/>
            <a:ext cx="4572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3"/>
            <a:ext cx="9137153"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784" y="4049"/>
            <a:ext cx="7662432"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olo 1">
            <a:extLst>
              <a:ext uri="{FF2B5EF4-FFF2-40B4-BE49-F238E27FC236}">
                <a16:creationId xmlns:a16="http://schemas.microsoft.com/office/drawing/2014/main" id="{A0838A2B-DD5F-C5B9-2004-6B2AA68F9429}"/>
              </a:ext>
            </a:extLst>
          </p:cNvPr>
          <p:cNvSpPr>
            <a:spLocks noGrp="1"/>
          </p:cNvSpPr>
          <p:nvPr>
            <p:ph type="ctrTitle"/>
          </p:nvPr>
        </p:nvSpPr>
        <p:spPr>
          <a:xfrm>
            <a:off x="1520019" y="1030406"/>
            <a:ext cx="6110785" cy="3081242"/>
          </a:xfrm>
        </p:spPr>
        <p:txBody>
          <a:bodyPr anchor="ctr">
            <a:normAutofit/>
          </a:bodyPr>
          <a:lstStyle/>
          <a:p>
            <a:r>
              <a:rPr lang="it-IT" sz="4200" noProof="0" dirty="0">
                <a:solidFill>
                  <a:srgbClr val="FFFFFF"/>
                </a:solidFill>
              </a:rPr>
              <a:t>Prospettiva cognitivista</a:t>
            </a:r>
          </a:p>
        </p:txBody>
      </p:sp>
    </p:spTree>
    <p:extLst>
      <p:ext uri="{BB962C8B-B14F-4D97-AF65-F5344CB8AC3E}">
        <p14:creationId xmlns:p14="http://schemas.microsoft.com/office/powerpoint/2010/main" val="20941944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65698940-AA57-9188-DD12-C29E49003CA8}"/>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Valutazione degli stimoli</a:t>
            </a:r>
          </a:p>
        </p:txBody>
      </p:sp>
      <p:sp>
        <p:nvSpPr>
          <p:cNvPr id="3" name="Segnaposto contenuto 2">
            <a:extLst>
              <a:ext uri="{FF2B5EF4-FFF2-40B4-BE49-F238E27FC236}">
                <a16:creationId xmlns:a16="http://schemas.microsoft.com/office/drawing/2014/main" id="{B41A7ED1-50F6-2BFC-C3CB-69A53F24D479}"/>
              </a:ext>
            </a:extLst>
          </p:cNvPr>
          <p:cNvSpPr>
            <a:spLocks noGrp="1"/>
          </p:cNvSpPr>
          <p:nvPr>
            <p:ph idx="1"/>
          </p:nvPr>
        </p:nvSpPr>
        <p:spPr>
          <a:xfrm>
            <a:off x="1028699" y="2318197"/>
            <a:ext cx="7293023" cy="3683358"/>
          </a:xfrm>
        </p:spPr>
        <p:txBody>
          <a:bodyPr anchor="ctr">
            <a:normAutofit lnSpcReduction="10000"/>
          </a:bodyPr>
          <a:lstStyle/>
          <a:p>
            <a:r>
              <a:rPr lang="it-IT" sz="2400" noProof="0" dirty="0"/>
              <a:t>Per i modelli evoluzionisti le emozioni sono soprattutto scatenate da stimoli </a:t>
            </a:r>
            <a:r>
              <a:rPr lang="it-IT" sz="2400" noProof="0" dirty="0" err="1"/>
              <a:t>emotigeni</a:t>
            </a:r>
            <a:r>
              <a:rPr lang="it-IT" sz="2400" noProof="0" dirty="0"/>
              <a:t>, senza che l’individuo debba valutare o ragionare su quegli stimoli</a:t>
            </a:r>
          </a:p>
          <a:p>
            <a:endParaRPr lang="it-IT" sz="2400" noProof="0" dirty="0"/>
          </a:p>
          <a:p>
            <a:r>
              <a:rPr lang="it-IT" sz="2400" noProof="0" dirty="0"/>
              <a:t>Più o meno nello stesso periodo si sviluppano modelli ”cognitivisti” che pongono l’accento sul coinvolgimento attivo dell’individuo e l’attribuzione di significato agli stimoli, come ingrediente fondamentale per l’origine di un’emozione.</a:t>
            </a:r>
          </a:p>
          <a:p>
            <a:endParaRPr lang="it-IT" sz="1700" noProof="0" dirty="0"/>
          </a:p>
        </p:txBody>
      </p:sp>
    </p:spTree>
    <p:extLst>
      <p:ext uri="{BB962C8B-B14F-4D97-AF65-F5344CB8AC3E}">
        <p14:creationId xmlns:p14="http://schemas.microsoft.com/office/powerpoint/2010/main" val="8563341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A63AE98-75E3-EC88-F1C7-F45A8F156107}"/>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Teoria </a:t>
            </a:r>
            <a:r>
              <a:rPr lang="it-IT" sz="3500" noProof="0" dirty="0" err="1">
                <a:solidFill>
                  <a:srgbClr val="FFFFFF"/>
                </a:solidFill>
              </a:rPr>
              <a:t>bifattoriale</a:t>
            </a:r>
            <a:endParaRPr lang="it-IT" sz="3500" noProof="0" dirty="0">
              <a:solidFill>
                <a:srgbClr val="FFFFFF"/>
              </a:solidFill>
            </a:endParaRPr>
          </a:p>
        </p:txBody>
      </p:sp>
      <p:sp>
        <p:nvSpPr>
          <p:cNvPr id="3" name="Segnaposto contenuto 2">
            <a:extLst>
              <a:ext uri="{FF2B5EF4-FFF2-40B4-BE49-F238E27FC236}">
                <a16:creationId xmlns:a16="http://schemas.microsoft.com/office/drawing/2014/main" id="{89FD62DD-97A7-AB16-4CEE-AFC21569C774}"/>
              </a:ext>
            </a:extLst>
          </p:cNvPr>
          <p:cNvSpPr>
            <a:spLocks noGrp="1"/>
          </p:cNvSpPr>
          <p:nvPr>
            <p:ph idx="1"/>
          </p:nvPr>
        </p:nvSpPr>
        <p:spPr>
          <a:xfrm>
            <a:off x="1028699" y="1597432"/>
            <a:ext cx="7293023" cy="5094915"/>
          </a:xfrm>
        </p:spPr>
        <p:txBody>
          <a:bodyPr anchor="ctr">
            <a:normAutofit lnSpcReduction="10000"/>
          </a:bodyPr>
          <a:lstStyle/>
          <a:p>
            <a:r>
              <a:rPr lang="it-IT" sz="1800" noProof="0" dirty="0"/>
              <a:t>Schachter e Singer, anni ’60. L’emozione si origina da due fattori:</a:t>
            </a:r>
          </a:p>
          <a:p>
            <a:endParaRPr lang="it-IT" sz="1800" noProof="0" dirty="0"/>
          </a:p>
          <a:p>
            <a:r>
              <a:rPr lang="it-IT" sz="1800" noProof="0" dirty="0"/>
              <a:t>un’attivazione fisiologica indifferenziata (primo momento del processo emotivo);</a:t>
            </a:r>
          </a:p>
          <a:p>
            <a:r>
              <a:rPr lang="it-IT" sz="1800" noProof="0" dirty="0"/>
              <a:t>un insieme di processi cognitivi di attribuzione di significato attraverso i quali la persona cerca di individuare le cause dell’attivazione che sta provando.</a:t>
            </a:r>
          </a:p>
          <a:p>
            <a:endParaRPr lang="it-IT" sz="1800" noProof="0" dirty="0"/>
          </a:p>
          <a:p>
            <a:r>
              <a:rPr lang="it-IT" sz="1800" noProof="0" dirty="0"/>
              <a:t>Tutte le emozioni condividono la medesima attivazione fisiologica</a:t>
            </a:r>
          </a:p>
          <a:p>
            <a:r>
              <a:rPr lang="it-IT" sz="1800" noProof="0" dirty="0"/>
              <a:t>la loro diversificazione dipende esclusivamente dai processi cognitivi finalizzati a individuarne le cause. </a:t>
            </a:r>
          </a:p>
          <a:p>
            <a:r>
              <a:rPr lang="it-IT" sz="1800" noProof="0" dirty="0"/>
              <a:t>Chiaramente l’emozione ha luogo solo quando si verifica uno stato di attivazione per il quale non è rintracciabile una spiegazione non emotiva: </a:t>
            </a:r>
          </a:p>
          <a:p>
            <a:r>
              <a:rPr lang="it-IT" sz="1800" noProof="0" dirty="0"/>
              <a:t>se il cuore batte più velocemente perché ho corso non proverò un’emozione, ma se ho il batticuore senza che vi siano cause non emotive plausibili, cercherò di valutare ulteriormente tale attivazione, attribuendole una valenza emotiva</a:t>
            </a:r>
          </a:p>
        </p:txBody>
      </p:sp>
    </p:spTree>
    <p:extLst>
      <p:ext uri="{BB962C8B-B14F-4D97-AF65-F5344CB8AC3E}">
        <p14:creationId xmlns:p14="http://schemas.microsoft.com/office/powerpoint/2010/main" val="7943439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61673E-FAAA-4AEE-8D32-5CAC93CD95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59279FE-5810-440F-B799-25803A014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796" y="774750"/>
            <a:ext cx="2674021" cy="608325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CE4CC93-CEAB-4BC9-09C7-432254C4A63C}"/>
              </a:ext>
            </a:extLst>
          </p:cNvPr>
          <p:cNvSpPr>
            <a:spLocks noGrp="1"/>
          </p:cNvSpPr>
          <p:nvPr>
            <p:ph type="title"/>
          </p:nvPr>
        </p:nvSpPr>
        <p:spPr>
          <a:xfrm>
            <a:off x="987593" y="1438834"/>
            <a:ext cx="1617009" cy="4249271"/>
          </a:xfrm>
        </p:spPr>
        <p:txBody>
          <a:bodyPr>
            <a:normAutofit/>
          </a:bodyPr>
          <a:lstStyle/>
          <a:p>
            <a:r>
              <a:rPr lang="it-IT" sz="2400" noProof="0" dirty="0">
                <a:solidFill>
                  <a:schemeClr val="bg1"/>
                </a:solidFill>
              </a:rPr>
              <a:t>Limiti</a:t>
            </a:r>
          </a:p>
        </p:txBody>
      </p:sp>
      <p:sp>
        <p:nvSpPr>
          <p:cNvPr id="12" name="Rectangle 11">
            <a:extLst>
              <a:ext uri="{FF2B5EF4-FFF2-40B4-BE49-F238E27FC236}">
                <a16:creationId xmlns:a16="http://schemas.microsoft.com/office/drawing/2014/main" id="{95ABD4F1-A860-48A4-84CD-EB40E1FC7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935205" y="3404998"/>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1D8C0F2-1D8A-4908-857F-3DE6B0823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23053"/>
            <a:ext cx="9144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egnaposto contenuto 2">
            <a:extLst>
              <a:ext uri="{FF2B5EF4-FFF2-40B4-BE49-F238E27FC236}">
                <a16:creationId xmlns:a16="http://schemas.microsoft.com/office/drawing/2014/main" id="{22050A42-4FF4-6979-2870-D5DC5798FD1D}"/>
              </a:ext>
            </a:extLst>
          </p:cNvPr>
          <p:cNvSpPr>
            <a:spLocks noGrp="1"/>
          </p:cNvSpPr>
          <p:nvPr>
            <p:ph idx="1"/>
          </p:nvPr>
        </p:nvSpPr>
        <p:spPr>
          <a:xfrm>
            <a:off x="3422310" y="1438834"/>
            <a:ext cx="5488153" cy="5459055"/>
          </a:xfrm>
        </p:spPr>
        <p:txBody>
          <a:bodyPr anchor="ctr">
            <a:normAutofit/>
          </a:bodyPr>
          <a:lstStyle/>
          <a:p>
            <a:r>
              <a:rPr lang="it-IT" sz="1800" noProof="0" dirty="0"/>
              <a:t>La teoria ebbe vasta eco, ma non trovò molti riscontri sperimentali. </a:t>
            </a:r>
          </a:p>
          <a:p>
            <a:r>
              <a:rPr lang="it-IT" sz="1800" noProof="0" dirty="0"/>
              <a:t>La parte che  «mancava» era la valutazione non solo dello stato interno (attivazione), ma dell’ambiente, in particolare di ostacoli al comportamento motivato. </a:t>
            </a:r>
          </a:p>
          <a:p>
            <a:r>
              <a:rPr lang="it-IT" sz="1800" noProof="0" dirty="0"/>
              <a:t>L’attenzione agli eventi di facilitazione o di ostacolo a ciò che la persona vuole o ha la necessità di ottenere sposta il focus dei processi valutativi dall’interno dell’organismo (sede dell’attivazione fisiologica), a un “esterno” fatto di risorse e di ostacoli, caratterizzati da un elevato significato per la persona</a:t>
            </a:r>
          </a:p>
          <a:p>
            <a:r>
              <a:rPr lang="it-IT" sz="1800" noProof="0" dirty="0"/>
              <a:t>Sui processi atti a valutare questo “esterno” si incentrano le teorie dell’</a:t>
            </a:r>
            <a:r>
              <a:rPr lang="it-IT" sz="1800" b="1" noProof="0" dirty="0" err="1"/>
              <a:t>appraisal</a:t>
            </a:r>
            <a:r>
              <a:rPr lang="it-IT" sz="1800" noProof="0" dirty="0"/>
              <a:t>, o teorie della valutazione.</a:t>
            </a:r>
          </a:p>
        </p:txBody>
      </p:sp>
      <p:sp>
        <p:nvSpPr>
          <p:cNvPr id="16" name="Rectangle 15">
            <a:extLst>
              <a:ext uri="{FF2B5EF4-FFF2-40B4-BE49-F238E27FC236}">
                <a16:creationId xmlns:a16="http://schemas.microsoft.com/office/drawing/2014/main" id="{1730E5F0-AD6E-4049-8FAB-A4D82343D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5187" y="3404996"/>
            <a:ext cx="6858002" cy="4800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741805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B93D5078-7373-B979-186D-EFADF0768918}"/>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Teorie dell’</a:t>
            </a:r>
            <a:r>
              <a:rPr lang="it-IT" sz="3500" noProof="0" dirty="0" err="1">
                <a:solidFill>
                  <a:srgbClr val="FFFFFF"/>
                </a:solidFill>
              </a:rPr>
              <a:t>appraisal</a:t>
            </a:r>
            <a:endParaRPr lang="it-IT" sz="3500" noProof="0" dirty="0">
              <a:solidFill>
                <a:srgbClr val="FFFFFF"/>
              </a:solidFill>
            </a:endParaRPr>
          </a:p>
        </p:txBody>
      </p:sp>
      <p:sp>
        <p:nvSpPr>
          <p:cNvPr id="3" name="Segnaposto contenuto 2">
            <a:extLst>
              <a:ext uri="{FF2B5EF4-FFF2-40B4-BE49-F238E27FC236}">
                <a16:creationId xmlns:a16="http://schemas.microsoft.com/office/drawing/2014/main" id="{71B1BB07-0AAA-4ED8-9C2B-F1AEBBFEFD71}"/>
              </a:ext>
            </a:extLst>
          </p:cNvPr>
          <p:cNvSpPr>
            <a:spLocks noGrp="1"/>
          </p:cNvSpPr>
          <p:nvPr>
            <p:ph idx="1"/>
          </p:nvPr>
        </p:nvSpPr>
        <p:spPr>
          <a:xfrm>
            <a:off x="1028699" y="2318197"/>
            <a:ext cx="7293023" cy="3683358"/>
          </a:xfrm>
        </p:spPr>
        <p:txBody>
          <a:bodyPr anchor="ctr">
            <a:normAutofit lnSpcReduction="10000"/>
          </a:bodyPr>
          <a:lstStyle/>
          <a:p>
            <a:r>
              <a:rPr lang="it-IT" sz="2000" noProof="0" dirty="0"/>
              <a:t>Arnold (1960): la valutazione da cui originano le emozioni è una sorta di bilancio che la persona fa dei vantaggi e degli svantaggi potenziali delle situazioni in cui si viene a trovare. </a:t>
            </a:r>
          </a:p>
          <a:p>
            <a:endParaRPr lang="it-IT" sz="2000" noProof="0" dirty="0"/>
          </a:p>
          <a:p>
            <a:r>
              <a:rPr lang="it-IT" sz="2000" noProof="0" dirty="0"/>
              <a:t>Le conclusioni di tale bilancio hanno un effetto motivazionale sull’azione, dal momento che valutazioni positive spingono ad avvicinarsi a ciò che procura vantaggi, mentre valutazioni negative spingono ad allontanarsi da ciò che danneggia. </a:t>
            </a:r>
          </a:p>
          <a:p>
            <a:endParaRPr lang="it-IT" sz="2000" noProof="0" dirty="0"/>
          </a:p>
          <a:p>
            <a:r>
              <a:rPr lang="it-IT" sz="2000" noProof="0" dirty="0"/>
              <a:t>Le valutazioni emotive sono immediate, automatiche e non implicano necessariamente il totale riconoscimento dell’oggetto valutato.</a:t>
            </a:r>
          </a:p>
        </p:txBody>
      </p:sp>
    </p:spTree>
    <p:extLst>
      <p:ext uri="{BB962C8B-B14F-4D97-AF65-F5344CB8AC3E}">
        <p14:creationId xmlns:p14="http://schemas.microsoft.com/office/powerpoint/2010/main" val="31157438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918856F-AB96-5D1B-41C6-0E29F4750F30}"/>
              </a:ext>
            </a:extLst>
          </p:cNvPr>
          <p:cNvSpPr>
            <a:spLocks noGrp="1"/>
          </p:cNvSpPr>
          <p:nvPr>
            <p:ph type="title"/>
          </p:nvPr>
        </p:nvSpPr>
        <p:spPr>
          <a:xfrm>
            <a:off x="867638" y="637762"/>
            <a:ext cx="7416372" cy="900131"/>
          </a:xfrm>
        </p:spPr>
        <p:txBody>
          <a:bodyPr anchor="t">
            <a:normAutofit fontScale="90000"/>
          </a:bodyPr>
          <a:lstStyle/>
          <a:p>
            <a:pPr algn="l"/>
            <a:r>
              <a:rPr lang="it-IT" sz="3500" noProof="0" dirty="0">
                <a:solidFill>
                  <a:schemeClr val="bg1"/>
                </a:solidFill>
              </a:rPr>
              <a:t>Lazarus: modello cognitivo-relazionale-motivazionale</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CF6994DB-D372-E87F-3FF3-A63966472268}"/>
              </a:ext>
            </a:extLst>
          </p:cNvPr>
          <p:cNvSpPr>
            <a:spLocks noGrp="1"/>
          </p:cNvSpPr>
          <p:nvPr>
            <p:ph idx="1"/>
          </p:nvPr>
        </p:nvSpPr>
        <p:spPr>
          <a:xfrm>
            <a:off x="866661" y="2217343"/>
            <a:ext cx="7410669" cy="3959619"/>
          </a:xfrm>
        </p:spPr>
        <p:txBody>
          <a:bodyPr>
            <a:normAutofit fontScale="92500" lnSpcReduction="10000"/>
          </a:bodyPr>
          <a:lstStyle/>
          <a:p>
            <a:r>
              <a:rPr lang="it-IT" sz="2100" noProof="0" dirty="0"/>
              <a:t>Più articolato e complesso</a:t>
            </a:r>
          </a:p>
          <a:p>
            <a:r>
              <a:rPr lang="it-IT" sz="2100" noProof="0" dirty="0"/>
              <a:t>gli stimoli in grado di emozionarci hanno sempre un significato e una rilevanza in relazione ai bisogni e agli obiettivi specifici della persona e, in relazione a essi, sono percepiti come ostacoli o come opportunità</a:t>
            </a:r>
          </a:p>
          <a:p>
            <a:r>
              <a:rPr lang="it-IT" sz="2100" noProof="0" dirty="0"/>
              <a:t>Le valutazioni emotive si distinguono nella teoria di Lazarus in </a:t>
            </a:r>
            <a:r>
              <a:rPr lang="it-IT" sz="2100" b="1" noProof="0" dirty="0"/>
              <a:t>primarie</a:t>
            </a:r>
            <a:r>
              <a:rPr lang="it-IT" sz="2100" noProof="0" dirty="0"/>
              <a:t> e </a:t>
            </a:r>
            <a:r>
              <a:rPr lang="it-IT" sz="2100" b="1" noProof="0" dirty="0"/>
              <a:t>secondarie</a:t>
            </a:r>
          </a:p>
          <a:p>
            <a:r>
              <a:rPr lang="it-IT" sz="2100" noProof="0" dirty="0"/>
              <a:t>Le prime riguardano la valutazione immediata della rilevanza </a:t>
            </a:r>
            <a:r>
              <a:rPr lang="it-IT" sz="2100" b="1" noProof="0" dirty="0"/>
              <a:t>positiva</a:t>
            </a:r>
            <a:r>
              <a:rPr lang="it-IT" sz="2100" noProof="0" dirty="0"/>
              <a:t> o </a:t>
            </a:r>
            <a:r>
              <a:rPr lang="it-IT" sz="2100" b="1" noProof="0" dirty="0"/>
              <a:t>negativa</a:t>
            </a:r>
            <a:r>
              <a:rPr lang="it-IT" sz="2100" noProof="0" dirty="0"/>
              <a:t> di uno stimolo (o evento) in relazione agli interessi, ai bisogni e agli obiettivi della persona. </a:t>
            </a:r>
          </a:p>
          <a:p>
            <a:r>
              <a:rPr lang="it-IT" sz="2100" noProof="0" dirty="0"/>
              <a:t>Le seconde si riferiscono alle sue possibilità e capacità di affrontare lo stimolo, e di gestirlo al meglio, ovvero alle cosiddette </a:t>
            </a:r>
            <a:r>
              <a:rPr lang="it-IT" sz="2100" b="1" noProof="0" dirty="0"/>
              <a:t>strategie di coping</a:t>
            </a:r>
            <a:r>
              <a:rPr lang="it-IT" sz="2100" noProof="0" dirty="0"/>
              <a:t> di cui il soggetto dispone </a:t>
            </a:r>
          </a:p>
          <a:p>
            <a:r>
              <a:rPr lang="it-IT" sz="2100" noProof="0" dirty="0"/>
              <a:t>Importante mediatore nell’esperienza emotiva</a:t>
            </a:r>
          </a:p>
        </p:txBody>
      </p:sp>
    </p:spTree>
    <p:extLst>
      <p:ext uri="{BB962C8B-B14F-4D97-AF65-F5344CB8AC3E}">
        <p14:creationId xmlns:p14="http://schemas.microsoft.com/office/powerpoint/2010/main" val="6456498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magine 2" descr="Immagine che contiene diagramma&#10;&#10;Descrizione generata automaticamente">
            <a:extLst>
              <a:ext uri="{FF2B5EF4-FFF2-40B4-BE49-F238E27FC236}">
                <a16:creationId xmlns:a16="http://schemas.microsoft.com/office/drawing/2014/main" id="{D1584CD6-97E9-94E4-FD3B-19D86B17E7C6}"/>
              </a:ext>
            </a:extLst>
          </p:cNvPr>
          <p:cNvPicPr>
            <a:picLocks noChangeAspect="1"/>
          </p:cNvPicPr>
          <p:nvPr/>
        </p:nvPicPr>
        <p:blipFill>
          <a:blip r:embed="rId2"/>
          <a:stretch>
            <a:fillRect/>
          </a:stretch>
        </p:blipFill>
        <p:spPr>
          <a:xfrm>
            <a:off x="482600" y="1466088"/>
            <a:ext cx="8178799" cy="4312707"/>
          </a:xfrm>
          <a:prstGeom prst="rect">
            <a:avLst/>
          </a:prstGeom>
          <a:ln>
            <a:noFill/>
          </a:ln>
        </p:spPr>
      </p:pic>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04802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955CC84-E38E-1F6B-3AE8-BC044E00429D}"/>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Valutazioni di coping</a:t>
            </a:r>
          </a:p>
        </p:txBody>
      </p:sp>
      <p:sp>
        <p:nvSpPr>
          <p:cNvPr id="3" name="Segnaposto contenuto 2">
            <a:extLst>
              <a:ext uri="{FF2B5EF4-FFF2-40B4-BE49-F238E27FC236}">
                <a16:creationId xmlns:a16="http://schemas.microsoft.com/office/drawing/2014/main" id="{4ED8BD5B-FC92-4246-E156-0F825F6A35DB}"/>
              </a:ext>
            </a:extLst>
          </p:cNvPr>
          <p:cNvSpPr>
            <a:spLocks noGrp="1"/>
          </p:cNvSpPr>
          <p:nvPr>
            <p:ph idx="1"/>
          </p:nvPr>
        </p:nvSpPr>
        <p:spPr>
          <a:xfrm>
            <a:off x="1028699" y="2038311"/>
            <a:ext cx="7293023" cy="4378810"/>
          </a:xfrm>
        </p:spPr>
        <p:txBody>
          <a:bodyPr anchor="ctr">
            <a:normAutofit/>
          </a:bodyPr>
          <a:lstStyle/>
          <a:p>
            <a:r>
              <a:rPr lang="it-IT" sz="1700" noProof="0" dirty="0"/>
              <a:t>potenziale di coping </a:t>
            </a:r>
            <a:r>
              <a:rPr lang="it-IT" sz="1700" b="1" noProof="0" dirty="0"/>
              <a:t>focalizzato sul problema</a:t>
            </a:r>
            <a:r>
              <a:rPr lang="it-IT" sz="1700" b="1" dirty="0"/>
              <a:t>: </a:t>
            </a:r>
            <a:r>
              <a:rPr lang="it-IT" sz="1700" noProof="0" dirty="0"/>
              <a:t>possibilità e capacità di mettere in atto strategie di gestione dello stimolo/evento in funzione di ciò che la persona è intenzionata a soddisfare o raggiungere (“Si possono cambiare le circostanze in modo da favorire i miei interessi, bisogni e scopi?”)</a:t>
            </a:r>
          </a:p>
          <a:p>
            <a:endParaRPr lang="it-IT" sz="1700" noProof="0" dirty="0"/>
          </a:p>
          <a:p>
            <a:r>
              <a:rPr lang="it-IT" sz="1700" noProof="0" dirty="0"/>
              <a:t>potenziale di coping </a:t>
            </a:r>
            <a:r>
              <a:rPr lang="it-IT" sz="1700" b="1" noProof="0" dirty="0"/>
              <a:t>focalizzato sulle emozioni</a:t>
            </a:r>
            <a:r>
              <a:rPr lang="it-IT" sz="1700" b="1" dirty="0"/>
              <a:t>: </a:t>
            </a:r>
            <a:r>
              <a:rPr lang="it-IT" sz="1700" noProof="0" dirty="0"/>
              <a:t>possibilità e capacità di gestire lo stimolo/evento cambiando le proprie reazioni emotive (“Mi posso adattare alla situazione, cambiando il modo in cui reagisco emotivamente?”)</a:t>
            </a:r>
          </a:p>
          <a:p>
            <a:endParaRPr lang="it-IT" sz="1700" noProof="0" dirty="0"/>
          </a:p>
          <a:p>
            <a:r>
              <a:rPr lang="it-IT" sz="1700" b="1" noProof="0" dirty="0"/>
              <a:t>attribuzione di responsabilità</a:t>
            </a:r>
            <a:r>
              <a:rPr lang="it-IT" sz="1700" noProof="0" dirty="0"/>
              <a:t> (“Chi o che cosa è responsabile di quanto accaduto?”)</a:t>
            </a:r>
          </a:p>
          <a:p>
            <a:endParaRPr lang="it-IT" sz="1700" noProof="0" dirty="0"/>
          </a:p>
          <a:p>
            <a:r>
              <a:rPr lang="it-IT" sz="1700" b="1" noProof="0" dirty="0"/>
              <a:t>aspettative per il futuro</a:t>
            </a:r>
            <a:r>
              <a:rPr lang="it-IT" sz="1700" noProof="0" dirty="0"/>
              <a:t> (“Che possibilità ci sono che le circostanze cambino?”)</a:t>
            </a:r>
          </a:p>
        </p:txBody>
      </p:sp>
    </p:spTree>
    <p:extLst>
      <p:ext uri="{BB962C8B-B14F-4D97-AF65-F5344CB8AC3E}">
        <p14:creationId xmlns:p14="http://schemas.microsoft.com/office/powerpoint/2010/main" val="3969624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8482619-7AC2-35C2-B185-E290B6253664}"/>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Temi relazionali centrali</a:t>
            </a:r>
          </a:p>
        </p:txBody>
      </p:sp>
      <p:sp>
        <p:nvSpPr>
          <p:cNvPr id="3" name="Segnaposto contenuto 2">
            <a:extLst>
              <a:ext uri="{FF2B5EF4-FFF2-40B4-BE49-F238E27FC236}">
                <a16:creationId xmlns:a16="http://schemas.microsoft.com/office/drawing/2014/main" id="{09AF5C13-CB1D-66F6-A2B8-E3D7BB44D22A}"/>
              </a:ext>
            </a:extLst>
          </p:cNvPr>
          <p:cNvSpPr>
            <a:spLocks noGrp="1"/>
          </p:cNvSpPr>
          <p:nvPr>
            <p:ph idx="1"/>
          </p:nvPr>
        </p:nvSpPr>
        <p:spPr>
          <a:xfrm>
            <a:off x="1028699" y="1749286"/>
            <a:ext cx="7293023" cy="4814175"/>
          </a:xfrm>
        </p:spPr>
        <p:txBody>
          <a:bodyPr anchor="ctr">
            <a:normAutofit/>
          </a:bodyPr>
          <a:lstStyle/>
          <a:p>
            <a:r>
              <a:rPr lang="it-IT" sz="1700" noProof="0" dirty="0"/>
              <a:t>Il sistema di valutazioni che mettiamo in atto nella nostra esperienza quotidiana è riconducibile ad alcune categorie interpretative che si sono consolidate nel tempo, cui Lazarus attribuisce il nome di </a:t>
            </a:r>
            <a:r>
              <a:rPr lang="it-IT" sz="1700" b="1" noProof="0" dirty="0"/>
              <a:t>temi relazionali centrali</a:t>
            </a:r>
            <a:r>
              <a:rPr lang="it-IT" sz="1700" noProof="0" dirty="0"/>
              <a:t>. </a:t>
            </a:r>
          </a:p>
          <a:p>
            <a:r>
              <a:rPr lang="it-IT" sz="1700" noProof="0" dirty="0"/>
              <a:t>corrispondono a tipologie di interpretazione delle situazioni ambientali in relazione al benessere della persona</a:t>
            </a:r>
          </a:p>
          <a:p>
            <a:r>
              <a:rPr lang="it-IT" sz="1700" noProof="0" dirty="0"/>
              <a:t>A ciascun tema corrisponde un’emozione</a:t>
            </a:r>
          </a:p>
          <a:p>
            <a:r>
              <a:rPr lang="it-IT" sz="1700" noProof="0" dirty="0"/>
              <a:t> Esempi: la paura ha come tema centrale il “confrontarsi con un pericolo immediato, concreto e insormontabile”; la gelosia il “risentimento verso qualcuno per il pericolo di una perdita affettiva”; la felicità, il “fare progressi verso la realizzazione di uno scopo”</a:t>
            </a:r>
          </a:p>
          <a:p>
            <a:r>
              <a:rPr lang="it-IT" sz="1700" noProof="0" dirty="0"/>
              <a:t>Ai diversi temi relazionali corrispondono sia emozioni tradizionalmente considerate di base, come la paura e la rabbia, sia emozioni più complesse, come la gelosia e la colpa</a:t>
            </a:r>
          </a:p>
          <a:p>
            <a:r>
              <a:rPr lang="it-IT" sz="1700" noProof="0" dirty="0"/>
              <a:t>Il fatto che interpretiamo un certo stimolo in base a uno o a più temi relazionali non è determinato biologicamente, ma dipende dalla personalità individuale, dai processi di apprendimento e dalla cultura di appartenenza</a:t>
            </a:r>
          </a:p>
        </p:txBody>
      </p:sp>
    </p:spTree>
    <p:extLst>
      <p:ext uri="{BB962C8B-B14F-4D97-AF65-F5344CB8AC3E}">
        <p14:creationId xmlns:p14="http://schemas.microsoft.com/office/powerpoint/2010/main" val="7688467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E9C8196-5ECB-FC5B-F701-5D35E8D7E3CF}"/>
              </a:ext>
            </a:extLst>
          </p:cNvPr>
          <p:cNvSpPr>
            <a:spLocks noGrp="1"/>
          </p:cNvSpPr>
          <p:nvPr>
            <p:ph type="title"/>
          </p:nvPr>
        </p:nvSpPr>
        <p:spPr>
          <a:xfrm>
            <a:off x="867638" y="637762"/>
            <a:ext cx="7416372" cy="900131"/>
          </a:xfrm>
        </p:spPr>
        <p:txBody>
          <a:bodyPr anchor="t">
            <a:normAutofit/>
          </a:bodyPr>
          <a:lstStyle/>
          <a:p>
            <a:pPr algn="l"/>
            <a:r>
              <a:rPr lang="it-IT" sz="3500" noProof="0" dirty="0" err="1">
                <a:solidFill>
                  <a:schemeClr val="bg1"/>
                </a:solidFill>
              </a:rPr>
              <a:t>Frijda</a:t>
            </a:r>
            <a:r>
              <a:rPr lang="it-IT" sz="3500" noProof="0" dirty="0">
                <a:solidFill>
                  <a:schemeClr val="bg1"/>
                </a:solidFill>
              </a:rPr>
              <a:t>: emozione e azione</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86F64C28-03FE-9689-A3A3-9D6FCF81DA75}"/>
              </a:ext>
            </a:extLst>
          </p:cNvPr>
          <p:cNvSpPr>
            <a:spLocks noGrp="1"/>
          </p:cNvSpPr>
          <p:nvPr>
            <p:ph idx="1"/>
          </p:nvPr>
        </p:nvSpPr>
        <p:spPr>
          <a:xfrm>
            <a:off x="866661" y="2217343"/>
            <a:ext cx="7410669" cy="3959619"/>
          </a:xfrm>
        </p:spPr>
        <p:txBody>
          <a:bodyPr>
            <a:normAutofit fontScale="92500" lnSpcReduction="20000"/>
          </a:bodyPr>
          <a:lstStyle/>
          <a:p>
            <a:r>
              <a:rPr lang="it-IT" sz="2100" dirty="0"/>
              <a:t>R</a:t>
            </a:r>
            <a:r>
              <a:rPr lang="it-IT" sz="2100" noProof="0" dirty="0" err="1"/>
              <a:t>uolo</a:t>
            </a:r>
            <a:r>
              <a:rPr lang="it-IT" sz="2100" noProof="0" dirty="0"/>
              <a:t> importante dell’azione nel processo emotivo</a:t>
            </a:r>
          </a:p>
          <a:p>
            <a:r>
              <a:rPr lang="it-IT" sz="2100" noProof="0" dirty="0"/>
              <a:t>le emozioni si differenziano in base ai cambiamenti della </a:t>
            </a:r>
            <a:r>
              <a:rPr lang="it-IT" sz="2100" b="1" noProof="0" dirty="0"/>
              <a:t>prontezza di azione</a:t>
            </a:r>
            <a:r>
              <a:rPr lang="it-IT" sz="2100" noProof="0" dirty="0"/>
              <a:t> in risposta a eventi che vengono valutati come rilevanti per la persona. </a:t>
            </a:r>
          </a:p>
          <a:p>
            <a:r>
              <a:rPr lang="it-IT" sz="2100" noProof="0" dirty="0"/>
              <a:t>“Andare incontro”, “allontanarsi”, “opporsi” sono tutti esempi di predisposizioni all’azione associati a specifiche emozioni</a:t>
            </a:r>
          </a:p>
          <a:p>
            <a:r>
              <a:rPr lang="it-IT" sz="2100" noProof="0" dirty="0"/>
              <a:t>queste predisposizioni sono definite dall’autore come spinte motivazionali </a:t>
            </a:r>
            <a:r>
              <a:rPr lang="it-IT" sz="2100" i="1" noProof="0" dirty="0" err="1"/>
              <a:t>embodied</a:t>
            </a:r>
            <a:r>
              <a:rPr lang="it-IT" sz="2100" noProof="0" dirty="0"/>
              <a:t> nell’organismo, che corrispondono a un’effettiva attivazione. </a:t>
            </a:r>
          </a:p>
          <a:p>
            <a:r>
              <a:rPr lang="it-IT" sz="2100" noProof="0" dirty="0"/>
              <a:t>Le predisposizioni sono vissute come spinte ad agire in determinati modi, ma non sempre si concretizzano in azioni reali</a:t>
            </a:r>
          </a:p>
          <a:p>
            <a:r>
              <a:rPr lang="it-IT" sz="2100" noProof="0" dirty="0"/>
              <a:t>in alcuni casi, operano solo a livello dei nostri pensieri, come nel caso della </a:t>
            </a:r>
            <a:r>
              <a:rPr lang="it-IT" sz="2100" noProof="0" dirty="0" err="1"/>
              <a:t>rimuginazione</a:t>
            </a:r>
            <a:r>
              <a:rPr lang="it-IT" sz="2100" noProof="0" dirty="0"/>
              <a:t> e della preoccupazione. </a:t>
            </a:r>
          </a:p>
          <a:p>
            <a:r>
              <a:rPr lang="it-IT" sz="2100" noProof="0" dirty="0"/>
              <a:t>Comportamenti piuttosto diversi possono inoltre associarsi alla stessa emozione.</a:t>
            </a:r>
          </a:p>
        </p:txBody>
      </p:sp>
    </p:spTree>
    <p:extLst>
      <p:ext uri="{BB962C8B-B14F-4D97-AF65-F5344CB8AC3E}">
        <p14:creationId xmlns:p14="http://schemas.microsoft.com/office/powerpoint/2010/main" val="7483191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979D087F-AEFD-E507-C21E-03A66B86997B}"/>
              </a:ext>
            </a:extLst>
          </p:cNvPr>
          <p:cNvSpPr>
            <a:spLocks noGrp="1"/>
          </p:cNvSpPr>
          <p:nvPr>
            <p:ph type="title"/>
          </p:nvPr>
        </p:nvSpPr>
        <p:spPr>
          <a:xfrm>
            <a:off x="1028699" y="294538"/>
            <a:ext cx="7421963" cy="1033669"/>
          </a:xfrm>
        </p:spPr>
        <p:txBody>
          <a:bodyPr>
            <a:normAutofit/>
          </a:bodyPr>
          <a:lstStyle/>
          <a:p>
            <a:r>
              <a:rPr lang="it-IT" sz="3500" noProof="0" dirty="0" err="1">
                <a:solidFill>
                  <a:srgbClr val="FFFFFF"/>
                </a:solidFill>
              </a:rPr>
              <a:t>Appraisal</a:t>
            </a:r>
            <a:r>
              <a:rPr lang="it-IT" sz="3500" noProof="0" dirty="0">
                <a:solidFill>
                  <a:srgbClr val="FFFFFF"/>
                </a:solidFill>
              </a:rPr>
              <a:t> per Scherer</a:t>
            </a:r>
          </a:p>
        </p:txBody>
      </p:sp>
      <p:sp>
        <p:nvSpPr>
          <p:cNvPr id="3" name="Segnaposto contenuto 2">
            <a:extLst>
              <a:ext uri="{FF2B5EF4-FFF2-40B4-BE49-F238E27FC236}">
                <a16:creationId xmlns:a16="http://schemas.microsoft.com/office/drawing/2014/main" id="{0242C928-EEBD-7C65-70E1-E5CC5586B08D}"/>
              </a:ext>
            </a:extLst>
          </p:cNvPr>
          <p:cNvSpPr>
            <a:spLocks noGrp="1"/>
          </p:cNvSpPr>
          <p:nvPr>
            <p:ph idx="1"/>
          </p:nvPr>
        </p:nvSpPr>
        <p:spPr>
          <a:xfrm>
            <a:off x="750404" y="1622744"/>
            <a:ext cx="7293023" cy="5096107"/>
          </a:xfrm>
        </p:spPr>
        <p:txBody>
          <a:bodyPr anchor="ctr">
            <a:normAutofit/>
          </a:bodyPr>
          <a:lstStyle/>
          <a:p>
            <a:r>
              <a:rPr lang="it-IT" sz="1800" noProof="0" dirty="0"/>
              <a:t>I processi valutativi alla base delle emozioni non corrispondono a processi cognitivi indipendenti, ma a un insieme di </a:t>
            </a:r>
            <a:r>
              <a:rPr lang="it-IT" sz="1800" b="1" noProof="0" dirty="0"/>
              <a:t>controlli</a:t>
            </a:r>
            <a:r>
              <a:rPr lang="it-IT" sz="1800" noProof="0" dirty="0"/>
              <a:t> che si susseguono in un ordine preciso. Ciascun controllo comprende più </a:t>
            </a:r>
            <a:r>
              <a:rPr lang="it-IT" sz="1800" i="1" noProof="0" dirty="0" err="1"/>
              <a:t>sottocontrolli</a:t>
            </a:r>
            <a:r>
              <a:rPr lang="it-IT" sz="1800" noProof="0" dirty="0"/>
              <a:t>.</a:t>
            </a:r>
          </a:p>
          <a:p>
            <a:r>
              <a:rPr lang="it-IT" sz="1800" noProof="0" dirty="0"/>
              <a:t>I controlli sono, in sequenza:</a:t>
            </a:r>
          </a:p>
          <a:p>
            <a:r>
              <a:rPr lang="it-IT" sz="1800" noProof="0" dirty="0"/>
              <a:t>1. controllo della novità, ovvero del carattere nuovo o improvviso di uno stimolo, interno o esterno;</a:t>
            </a:r>
          </a:p>
          <a:p>
            <a:r>
              <a:rPr lang="it-IT" sz="1800" noProof="0" dirty="0"/>
              <a:t>2. controllo della piacevolezza o spiacevolezza intrinseca allo stimolo;</a:t>
            </a:r>
          </a:p>
          <a:p>
            <a:r>
              <a:rPr lang="it-IT" sz="1800" noProof="0" dirty="0"/>
              <a:t>3. controllo della rilevanza dello stimolo in relazione ai bisogni che la persona deve soddisfare o agli scopi che vuole raggiungere;</a:t>
            </a:r>
          </a:p>
          <a:p>
            <a:r>
              <a:rPr lang="it-IT" sz="1800" noProof="0" dirty="0"/>
              <a:t>4. controllo del potenziale di adattamento, corrispondente alla valutazione delle risorse a disposizione per gestire lo stimolo;</a:t>
            </a:r>
          </a:p>
          <a:p>
            <a:r>
              <a:rPr lang="it-IT" sz="1800" noProof="0" dirty="0"/>
              <a:t>5. controllo della compatibilità dello stimolo con le regole e le norme sociali e con l’immagine ideale che si ha di sé.</a:t>
            </a:r>
          </a:p>
        </p:txBody>
      </p:sp>
    </p:spTree>
    <p:extLst>
      <p:ext uri="{BB962C8B-B14F-4D97-AF65-F5344CB8AC3E}">
        <p14:creationId xmlns:p14="http://schemas.microsoft.com/office/powerpoint/2010/main" val="23256147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20ECD6EA-ECB2-2BB4-B7FB-5FCC1C3834C8}"/>
              </a:ext>
            </a:extLst>
          </p:cNvPr>
          <p:cNvSpPr>
            <a:spLocks noGrp="1"/>
          </p:cNvSpPr>
          <p:nvPr>
            <p:ph idx="1"/>
          </p:nvPr>
        </p:nvSpPr>
        <p:spPr>
          <a:xfrm>
            <a:off x="516836" y="962167"/>
            <a:ext cx="7693446" cy="4743174"/>
          </a:xfrm>
        </p:spPr>
        <p:txBody>
          <a:bodyPr anchor="t">
            <a:normAutofit lnSpcReduction="10000"/>
          </a:bodyPr>
          <a:lstStyle/>
          <a:p>
            <a:r>
              <a:rPr lang="it-IT" sz="2000" noProof="0" dirty="0"/>
              <a:t>Un’emozione può essere il risultato di alcuni o di tutti questi controlli, che si attivano nell’incontro con stimoli rilevanti per la sopravvivenza e il benessere individuale.</a:t>
            </a:r>
          </a:p>
          <a:p>
            <a:r>
              <a:rPr lang="it-IT" sz="2000" noProof="0" dirty="0"/>
              <a:t>Il processo di valutazione genera</a:t>
            </a:r>
            <a:r>
              <a:rPr lang="it-IT" sz="2000" dirty="0"/>
              <a:t> </a:t>
            </a:r>
            <a:r>
              <a:rPr lang="it-IT" sz="2000" noProof="0" dirty="0"/>
              <a:t>un cambiamento nei cinque principali sistemi che compongono l’organismo: </a:t>
            </a:r>
          </a:p>
          <a:p>
            <a:endParaRPr lang="it-IT" sz="2000" noProof="0" dirty="0"/>
          </a:p>
          <a:p>
            <a:r>
              <a:rPr lang="it-IT" sz="2000" noProof="0" dirty="0"/>
              <a:t>il </a:t>
            </a:r>
            <a:r>
              <a:rPr lang="it-IT" sz="2000" b="1" noProof="0" dirty="0"/>
              <a:t>sistema cognitivo</a:t>
            </a:r>
            <a:r>
              <a:rPr lang="it-IT" sz="2000" noProof="0" dirty="0"/>
              <a:t>, responsabile dei controlli valutativi degli stimoli; </a:t>
            </a:r>
          </a:p>
          <a:p>
            <a:r>
              <a:rPr lang="it-IT" sz="2000" noProof="0" dirty="0"/>
              <a:t>il </a:t>
            </a:r>
            <a:r>
              <a:rPr lang="it-IT" sz="2000" b="1" noProof="0" dirty="0"/>
              <a:t>sistema fisiologico</a:t>
            </a:r>
            <a:r>
              <a:rPr lang="it-IT" sz="2000" noProof="0" dirty="0"/>
              <a:t>, i cui cambiamenti supportano le reazioni emotive;</a:t>
            </a:r>
          </a:p>
          <a:p>
            <a:r>
              <a:rPr lang="it-IT" sz="2000" noProof="0" dirty="0"/>
              <a:t>il </a:t>
            </a:r>
            <a:r>
              <a:rPr lang="it-IT" sz="2000" b="1" noProof="0" dirty="0"/>
              <a:t>sistema esecutivo</a:t>
            </a:r>
            <a:r>
              <a:rPr lang="it-IT" sz="2000" noProof="0" dirty="0"/>
              <a:t>, che predispone e orienta l’azione;</a:t>
            </a:r>
          </a:p>
          <a:p>
            <a:r>
              <a:rPr lang="it-IT" sz="2000" noProof="0" dirty="0"/>
              <a:t> il </a:t>
            </a:r>
            <a:r>
              <a:rPr lang="it-IT" sz="2000" b="1" noProof="0" dirty="0"/>
              <a:t>sistema di espressione motoria</a:t>
            </a:r>
            <a:r>
              <a:rPr lang="it-IT" sz="2000" noProof="0" dirty="0"/>
              <a:t>, che ha la funzione di emettere segnali comunicativi;</a:t>
            </a:r>
          </a:p>
          <a:p>
            <a:r>
              <a:rPr lang="it-IT" sz="2000" noProof="0" dirty="0"/>
              <a:t>il sistema che dà origine ai </a:t>
            </a:r>
            <a:r>
              <a:rPr lang="it-IT" sz="2000" b="1" noProof="0" dirty="0"/>
              <a:t>vissuti soggettivi</a:t>
            </a:r>
            <a:r>
              <a:rPr lang="it-IT" sz="2000" noProof="0" dirty="0"/>
              <a:t> caratteristici delle diverse emozioni </a:t>
            </a:r>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100000">
                <a:schemeClr val="accent1">
                  <a:lumMod val="5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76000"/>
                </a:srgbClr>
              </a:gs>
              <a:gs pos="100000">
                <a:schemeClr val="accent1"/>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07430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A63B21A2-84D7-E0F9-C1F3-3C21F98F6206}"/>
              </a:ext>
            </a:extLst>
          </p:cNvPr>
          <p:cNvSpPr>
            <a:spLocks noGrp="1"/>
          </p:cNvSpPr>
          <p:nvPr>
            <p:ph idx="1"/>
          </p:nvPr>
        </p:nvSpPr>
        <p:spPr>
          <a:xfrm>
            <a:off x="304800" y="92765"/>
            <a:ext cx="7905481" cy="5612576"/>
          </a:xfrm>
        </p:spPr>
        <p:txBody>
          <a:bodyPr anchor="t">
            <a:normAutofit/>
          </a:bodyPr>
          <a:lstStyle/>
          <a:p>
            <a:r>
              <a:rPr lang="it-IT" sz="2000" noProof="0" dirty="0"/>
              <a:t>I controlli si susseguono per livello di complessità</a:t>
            </a:r>
          </a:p>
          <a:p>
            <a:r>
              <a:rPr lang="it-IT" sz="2000" noProof="0" dirty="0"/>
              <a:t>dai più semplici relativi alla novità e alla valenza dello stimolo, fino al piano morale proprio dell’ultimo controllo. </a:t>
            </a:r>
          </a:p>
          <a:p>
            <a:r>
              <a:rPr lang="it-IT" sz="2000" noProof="0" dirty="0"/>
              <a:t>Questa successione caratterizza anche lo sviluppo ontogenetico dei controlli, che si evolvono parallelamente alle competenze cognitive dell’individuo.</a:t>
            </a:r>
          </a:p>
          <a:p>
            <a:r>
              <a:rPr lang="it-IT" sz="2000" noProof="0" dirty="0"/>
              <a:t>I diversi controlli cognitivi si associano a specifici movimenti facciali, molto semplici, che combinandosi danno origine alle espressioni facciali caratteristiche delle diverse emozioni. </a:t>
            </a:r>
          </a:p>
          <a:p>
            <a:r>
              <a:rPr lang="it-IT" sz="2000" noProof="0" dirty="0"/>
              <a:t>Diversamente da quanto sostenuto dalla prospettiva evoluzionista, per Scherer le espressioni facciali </a:t>
            </a:r>
            <a:r>
              <a:rPr lang="it-IT" sz="2000" b="1" noProof="0" dirty="0"/>
              <a:t>globali</a:t>
            </a:r>
            <a:r>
              <a:rPr lang="it-IT" sz="2000" noProof="0" dirty="0"/>
              <a:t> non sono innate, mentre lo sono le specifiche </a:t>
            </a:r>
            <a:r>
              <a:rPr lang="it-IT" sz="2000" b="1" noProof="0" dirty="0"/>
              <a:t>azioni</a:t>
            </a:r>
            <a:r>
              <a:rPr lang="it-IT" sz="2000" noProof="0" dirty="0"/>
              <a:t> facciali associate a ciascun controllo. </a:t>
            </a:r>
          </a:p>
          <a:p>
            <a:r>
              <a:rPr lang="it-IT" sz="2000" noProof="0" dirty="0"/>
              <a:t>Ogni espressione è il prodotto momentaneo di un processo di </a:t>
            </a:r>
            <a:r>
              <a:rPr lang="it-IT" sz="2000" i="1" noProof="0" dirty="0" err="1"/>
              <a:t>appraisal</a:t>
            </a:r>
            <a:r>
              <a:rPr lang="it-IT" sz="2000" noProof="0" dirty="0"/>
              <a:t>: gli occhi spalancati e le sopracciglia alzate, per esempio, sono associate alla valutazione della novità, mentre l’abbassamento delle sopracciglia è relativo alla spiacevolezza o non rilevanza dello stimolo per gli scopi della persona</a:t>
            </a:r>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100000">
                <a:schemeClr val="accent1">
                  <a:lumMod val="5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76000"/>
                </a:srgbClr>
              </a:gs>
              <a:gs pos="100000">
                <a:schemeClr val="accent1"/>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426083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CA5D61F0-3B5D-306A-AE47-2819A1042956}"/>
              </a:ext>
            </a:extLst>
          </p:cNvPr>
          <p:cNvSpPr>
            <a:spLocks noGrp="1"/>
          </p:cNvSpPr>
          <p:nvPr>
            <p:ph type="title"/>
          </p:nvPr>
        </p:nvSpPr>
        <p:spPr>
          <a:xfrm>
            <a:off x="867638" y="637762"/>
            <a:ext cx="7416372" cy="900131"/>
          </a:xfrm>
        </p:spPr>
        <p:txBody>
          <a:bodyPr anchor="t">
            <a:normAutofit/>
          </a:bodyPr>
          <a:lstStyle/>
          <a:p>
            <a:pPr algn="l"/>
            <a:r>
              <a:rPr lang="it-IT" sz="3500" noProof="0" dirty="0">
                <a:solidFill>
                  <a:schemeClr val="bg1"/>
                </a:solidFill>
              </a:rPr>
              <a:t>Emozioni «modali» invece di «primarie»</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BAF665C2-1046-AF79-4284-489A9FC66911}"/>
              </a:ext>
            </a:extLst>
          </p:cNvPr>
          <p:cNvSpPr>
            <a:spLocks noGrp="1"/>
          </p:cNvSpPr>
          <p:nvPr>
            <p:ph idx="1"/>
          </p:nvPr>
        </p:nvSpPr>
        <p:spPr>
          <a:xfrm>
            <a:off x="866661" y="2217343"/>
            <a:ext cx="7410669" cy="3959619"/>
          </a:xfrm>
        </p:spPr>
        <p:txBody>
          <a:bodyPr>
            <a:normAutofit fontScale="92500" lnSpcReduction="20000"/>
          </a:bodyPr>
          <a:lstStyle/>
          <a:p>
            <a:r>
              <a:rPr lang="it-IT" sz="2100" noProof="0" dirty="0"/>
              <a:t>Al concetto di emozione primaria Scherer sostituisce quello di </a:t>
            </a:r>
            <a:r>
              <a:rPr lang="it-IT" sz="2100" b="1" noProof="0" dirty="0"/>
              <a:t>emozione modale</a:t>
            </a:r>
            <a:r>
              <a:rPr lang="it-IT" sz="2100" noProof="0" dirty="0"/>
              <a:t>:</a:t>
            </a:r>
          </a:p>
          <a:p>
            <a:r>
              <a:rPr lang="it-IT" sz="2100" noProof="0" dirty="0"/>
              <a:t>non esistono emozioni più basilari di altre, ma esistono emozioni “statisticamente più frequenti” di altre.</a:t>
            </a:r>
          </a:p>
          <a:p>
            <a:r>
              <a:rPr lang="it-IT" sz="2100" noProof="0" dirty="0"/>
              <a:t>Le emozioni sono potenzialmente infinite, tanto quanto lo sono le possibili combinazioni degli esiti dei processi di valutazione</a:t>
            </a:r>
          </a:p>
          <a:p>
            <a:r>
              <a:rPr lang="it-IT" sz="2100" noProof="0" dirty="0"/>
              <a:t>La maggiore frequenza di alcune emozioni, secondo Scherer, dipende dal fatto che l’ambiente ha caratteristiche abbastanza stabili e ripetitive </a:t>
            </a:r>
          </a:p>
          <a:p>
            <a:r>
              <a:rPr lang="it-IT" sz="2100" noProof="0" dirty="0"/>
              <a:t>Le emozioni modali</a:t>
            </a:r>
            <a:r>
              <a:rPr lang="it-IT" sz="2100" dirty="0"/>
              <a:t> </a:t>
            </a:r>
            <a:r>
              <a:rPr lang="it-IT" sz="2100" noProof="0" dirty="0"/>
              <a:t>sono quelle alle quali è riconducibile il maggior numero di episodi emotivi della nostra vita quotidiana. </a:t>
            </a:r>
          </a:p>
          <a:p>
            <a:r>
              <a:rPr lang="it-IT" sz="2100" noProof="0" dirty="0"/>
              <a:t>Il carattere modale di queste emozioni è valido nelle diverse culture e, almeno in parte, anche a livello animale, poiché esse si riferiscono ad aspetti del rapporto organismo-ambiente con carattere universale e tran-specifico. </a:t>
            </a:r>
          </a:p>
        </p:txBody>
      </p:sp>
    </p:spTree>
    <p:extLst>
      <p:ext uri="{BB962C8B-B14F-4D97-AF65-F5344CB8AC3E}">
        <p14:creationId xmlns:p14="http://schemas.microsoft.com/office/powerpoint/2010/main" val="37620155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7D4A111-7BE0-13C4-AF81-89AE4DA53834}"/>
              </a:ext>
            </a:extLst>
          </p:cNvPr>
          <p:cNvSpPr>
            <a:spLocks noGrp="1"/>
          </p:cNvSpPr>
          <p:nvPr>
            <p:ph type="title"/>
          </p:nvPr>
        </p:nvSpPr>
        <p:spPr>
          <a:xfrm>
            <a:off x="867638" y="637762"/>
            <a:ext cx="7416372" cy="900131"/>
          </a:xfrm>
        </p:spPr>
        <p:txBody>
          <a:bodyPr anchor="t">
            <a:normAutofit fontScale="90000"/>
          </a:bodyPr>
          <a:lstStyle/>
          <a:p>
            <a:pPr algn="l"/>
            <a:r>
              <a:rPr lang="it-IT" sz="3500" noProof="0" dirty="0">
                <a:solidFill>
                  <a:schemeClr val="bg1"/>
                </a:solidFill>
              </a:rPr>
              <a:t>Tentativo di convergenza tra i vari modelli</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DA93CC55-19DE-E4A8-2F00-D37A4BA6280D}"/>
              </a:ext>
            </a:extLst>
          </p:cNvPr>
          <p:cNvSpPr>
            <a:spLocks noGrp="1"/>
          </p:cNvSpPr>
          <p:nvPr>
            <p:ph idx="1"/>
          </p:nvPr>
        </p:nvSpPr>
        <p:spPr>
          <a:xfrm>
            <a:off x="866661" y="2217343"/>
            <a:ext cx="7410669" cy="4495547"/>
          </a:xfrm>
        </p:spPr>
        <p:txBody>
          <a:bodyPr>
            <a:normAutofit fontScale="92500"/>
          </a:bodyPr>
          <a:lstStyle/>
          <a:p>
            <a:r>
              <a:rPr lang="it-IT" sz="2100" noProof="0" dirty="0"/>
              <a:t>I modelli dell’</a:t>
            </a:r>
            <a:r>
              <a:rPr lang="it-IT" sz="2100" i="1" noProof="0" dirty="0" err="1"/>
              <a:t>appraisal</a:t>
            </a:r>
            <a:r>
              <a:rPr lang="it-IT" sz="2100" noProof="0" dirty="0"/>
              <a:t> sono criticati dagli evoluzionisti soprattutto per la rapida insorgenza di alcune emozioni, in tempi non compatibili con complicate valutazioni cognitive</a:t>
            </a:r>
          </a:p>
          <a:p>
            <a:r>
              <a:rPr lang="it-IT" sz="2100" noProof="0" dirty="0" err="1"/>
              <a:t>Ortony</a:t>
            </a:r>
            <a:r>
              <a:rPr lang="it-IT" sz="2100" noProof="0" dirty="0"/>
              <a:t> ha proposto un’articolazione in due fasi dei processi valutativi alla base delle  emozioni che cerca di ovviare a queste critiche</a:t>
            </a:r>
          </a:p>
          <a:p>
            <a:r>
              <a:rPr lang="it-IT" sz="2100" noProof="0" dirty="0"/>
              <a:t>prima fase di valutazione rapida e automatica, dalla quale scaturiscono giudizi in termini di “positivo vs negativo”, </a:t>
            </a:r>
          </a:p>
          <a:p>
            <a:r>
              <a:rPr lang="it-IT" sz="2100" noProof="0" dirty="0"/>
              <a:t>Seconda fase di valutazione più articolata e consapevole, che vede il coinvolgimento dei molteplici processi valutativi</a:t>
            </a:r>
          </a:p>
          <a:p>
            <a:r>
              <a:rPr lang="it-IT" sz="2100" noProof="0" dirty="0"/>
              <a:t>Esito della prima fase di valutazione è un “sentimento”, positivo o negativo, automatico, che si declina poi in specifiche emozioni a seguito della seconda fase di valutazione.</a:t>
            </a:r>
          </a:p>
          <a:p>
            <a:r>
              <a:rPr lang="it-IT" sz="2100" noProof="0" dirty="0"/>
              <a:t>Il modello di </a:t>
            </a:r>
            <a:r>
              <a:rPr lang="it-IT" sz="2100" noProof="0" dirty="0" err="1"/>
              <a:t>Ortony</a:t>
            </a:r>
            <a:r>
              <a:rPr lang="it-IT" sz="2100" noProof="0" dirty="0"/>
              <a:t> si coniuga bene con l’ipotesi di una doppia via, sottocorticale e corticale, dell’esperienza emotiva</a:t>
            </a:r>
          </a:p>
        </p:txBody>
      </p:sp>
    </p:spTree>
    <p:extLst>
      <p:ext uri="{BB962C8B-B14F-4D97-AF65-F5344CB8AC3E}">
        <p14:creationId xmlns:p14="http://schemas.microsoft.com/office/powerpoint/2010/main" val="42849747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8792" y="-1"/>
            <a:ext cx="9169464"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31469" y="-3"/>
            <a:ext cx="8829202"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400" y="0"/>
            <a:ext cx="2717530"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906" y="-3"/>
            <a:ext cx="9175185"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505509" y="212908"/>
            <a:ext cx="6861931" cy="6448394"/>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269287" y="1712598"/>
            <a:ext cx="4967533" cy="3741293"/>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C5584519-40C6-1304-72F9-2F1524DD7ED8}"/>
              </a:ext>
            </a:extLst>
          </p:cNvPr>
          <p:cNvSpPr>
            <a:spLocks noGrp="1"/>
          </p:cNvSpPr>
          <p:nvPr>
            <p:ph type="ctrTitle"/>
          </p:nvPr>
        </p:nvSpPr>
        <p:spPr>
          <a:xfrm>
            <a:off x="3121925" y="818984"/>
            <a:ext cx="5036024" cy="3178689"/>
          </a:xfrm>
        </p:spPr>
        <p:txBody>
          <a:bodyPr>
            <a:normAutofit/>
          </a:bodyPr>
          <a:lstStyle/>
          <a:p>
            <a:pPr algn="l"/>
            <a:r>
              <a:rPr lang="it-IT" sz="4200" noProof="0" dirty="0">
                <a:solidFill>
                  <a:srgbClr val="FFFFFF"/>
                </a:solidFill>
              </a:rPr>
              <a:t>Componenti e circuiti neurofisiologici delle emozioni</a:t>
            </a: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490110"/>
            <a:ext cx="9163282"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92657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96810617-D0AA-F942-1D2E-8DC0004383F3}"/>
              </a:ext>
            </a:extLst>
          </p:cNvPr>
          <p:cNvSpPr>
            <a:spLocks noGrp="1"/>
          </p:cNvSpPr>
          <p:nvPr>
            <p:ph type="title"/>
          </p:nvPr>
        </p:nvSpPr>
        <p:spPr>
          <a:xfrm>
            <a:off x="867638" y="637762"/>
            <a:ext cx="7416372" cy="900131"/>
          </a:xfrm>
        </p:spPr>
        <p:txBody>
          <a:bodyPr anchor="t">
            <a:normAutofit/>
          </a:bodyPr>
          <a:lstStyle/>
          <a:p>
            <a:pPr algn="l"/>
            <a:r>
              <a:rPr lang="it-IT" sz="3500" noProof="0" dirty="0">
                <a:solidFill>
                  <a:schemeClr val="bg1"/>
                </a:solidFill>
              </a:rPr>
              <a:t>Indicatori dell’attivazione fisiologica</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C47363A3-E66D-2E79-2E67-21E02D19D1A3}"/>
              </a:ext>
            </a:extLst>
          </p:cNvPr>
          <p:cNvSpPr>
            <a:spLocks noGrp="1"/>
          </p:cNvSpPr>
          <p:nvPr>
            <p:ph idx="1"/>
          </p:nvPr>
        </p:nvSpPr>
        <p:spPr>
          <a:xfrm>
            <a:off x="866661" y="2217343"/>
            <a:ext cx="7410669" cy="3959619"/>
          </a:xfrm>
        </p:spPr>
        <p:txBody>
          <a:bodyPr>
            <a:normAutofit/>
          </a:bodyPr>
          <a:lstStyle/>
          <a:p>
            <a:r>
              <a:rPr lang="it-IT" sz="2100" noProof="0" dirty="0"/>
              <a:t>la fisiologia delle emozioni cerca di individuare le reazioni connesse alle emozioni nel sistema nervoso centrale (SNC), del sistema nervoso autonomo (SNA), simpatico e parasimpatico, e del sistema endocrino</a:t>
            </a:r>
          </a:p>
          <a:p>
            <a:r>
              <a:rPr lang="it-IT" sz="2100" noProof="0" dirty="0"/>
              <a:t>Diverse metodologie:</a:t>
            </a:r>
          </a:p>
          <a:p>
            <a:r>
              <a:rPr lang="it-IT" sz="2100" noProof="0" dirty="0"/>
              <a:t>Resoconti verbali, autovalutazioni, surveys</a:t>
            </a:r>
          </a:p>
          <a:p>
            <a:r>
              <a:rPr lang="it-IT" sz="2100" noProof="0" dirty="0"/>
              <a:t>Indici comportamentali, come espressioni facciali e posturali</a:t>
            </a:r>
          </a:p>
          <a:p>
            <a:r>
              <a:rPr lang="it-IT" sz="2100" noProof="0" dirty="0" err="1"/>
              <a:t>Biosegnali</a:t>
            </a:r>
            <a:r>
              <a:rPr lang="it-IT" sz="2100" noProof="0" dirty="0"/>
              <a:t> sui cambiamenti fisiologici nell’attività di diversi sistemi biologici: elettrici  e non elettrici e biochimici.</a:t>
            </a:r>
          </a:p>
        </p:txBody>
      </p:sp>
    </p:spTree>
    <p:extLst>
      <p:ext uri="{BB962C8B-B14F-4D97-AF65-F5344CB8AC3E}">
        <p14:creationId xmlns:p14="http://schemas.microsoft.com/office/powerpoint/2010/main" val="13915144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magine 2" descr="Immagine che contiene tavolo&#10;&#10;Descrizione generata automaticamente">
            <a:extLst>
              <a:ext uri="{FF2B5EF4-FFF2-40B4-BE49-F238E27FC236}">
                <a16:creationId xmlns:a16="http://schemas.microsoft.com/office/drawing/2014/main" id="{42339A3A-D2CF-DCCC-B8DC-ECEF5169C75C}"/>
              </a:ext>
            </a:extLst>
          </p:cNvPr>
          <p:cNvPicPr>
            <a:picLocks noChangeAspect="1"/>
          </p:cNvPicPr>
          <p:nvPr/>
        </p:nvPicPr>
        <p:blipFill>
          <a:blip r:embed="rId2"/>
          <a:stretch>
            <a:fillRect/>
          </a:stretch>
        </p:blipFill>
        <p:spPr>
          <a:xfrm>
            <a:off x="991517" y="457200"/>
            <a:ext cx="7160966" cy="5943600"/>
          </a:xfrm>
          <a:prstGeom prst="rect">
            <a:avLst/>
          </a:prstGeom>
        </p:spPr>
      </p:pic>
    </p:spTree>
    <p:extLst>
      <p:ext uri="{BB962C8B-B14F-4D97-AF65-F5344CB8AC3E}">
        <p14:creationId xmlns:p14="http://schemas.microsoft.com/office/powerpoint/2010/main" val="3719082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A7E948E-9CEA-76A6-4D81-C10BED4932A0}"/>
              </a:ext>
            </a:extLst>
          </p:cNvPr>
          <p:cNvSpPr>
            <a:spLocks noGrp="1"/>
          </p:cNvSpPr>
          <p:nvPr>
            <p:ph type="title"/>
          </p:nvPr>
        </p:nvSpPr>
        <p:spPr>
          <a:xfrm>
            <a:off x="867638" y="637762"/>
            <a:ext cx="7416372" cy="900131"/>
          </a:xfrm>
        </p:spPr>
        <p:txBody>
          <a:bodyPr anchor="t">
            <a:normAutofit/>
          </a:bodyPr>
          <a:lstStyle/>
          <a:p>
            <a:pPr algn="l"/>
            <a:r>
              <a:rPr lang="it-IT" sz="3500" noProof="0" dirty="0">
                <a:solidFill>
                  <a:schemeClr val="bg1"/>
                </a:solidFill>
              </a:rPr>
              <a:t>Segnali poco specifici</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4A70FF61-27F7-67B3-23A6-6E1916BDE903}"/>
              </a:ext>
            </a:extLst>
          </p:cNvPr>
          <p:cNvSpPr>
            <a:spLocks noGrp="1"/>
          </p:cNvSpPr>
          <p:nvPr>
            <p:ph idx="1"/>
          </p:nvPr>
        </p:nvSpPr>
        <p:spPr>
          <a:xfrm>
            <a:off x="866661" y="2217343"/>
            <a:ext cx="7410669" cy="3959619"/>
          </a:xfrm>
        </p:spPr>
        <p:txBody>
          <a:bodyPr>
            <a:normAutofit fontScale="92500" lnSpcReduction="20000"/>
          </a:bodyPr>
          <a:lstStyle/>
          <a:p>
            <a:r>
              <a:rPr lang="it-IT" sz="2100" dirty="0"/>
              <a:t>M</a:t>
            </a:r>
            <a:r>
              <a:rPr lang="it-IT" sz="2100" noProof="0" dirty="0"/>
              <a:t>anca a oggi una chiara delineazione dei pattern di </a:t>
            </a:r>
            <a:r>
              <a:rPr lang="it-IT" sz="2100" noProof="0" dirty="0" err="1"/>
              <a:t>biosegnali</a:t>
            </a:r>
            <a:r>
              <a:rPr lang="it-IT" sz="2100" noProof="0" dirty="0"/>
              <a:t> distintivi per le diverse emozioni</a:t>
            </a:r>
          </a:p>
          <a:p>
            <a:r>
              <a:rPr lang="it-IT" sz="2100" noProof="0" dirty="0"/>
              <a:t>L’aumento della frequenza cardiaca è l’indice più noto dell’esperienza emotiva, presente sia nel caso di emozioni negative, sia in emozioni positive.</a:t>
            </a:r>
          </a:p>
          <a:p>
            <a:r>
              <a:rPr lang="it-IT" sz="2100" noProof="0" dirty="0"/>
              <a:t>tuttavia, si associa a stati generici di eccitazione, e alla preparazione a eventi che richiedono sforzo</a:t>
            </a:r>
          </a:p>
          <a:p>
            <a:r>
              <a:rPr lang="it-IT" sz="2100" noProof="0" dirty="0"/>
              <a:t>Di per sé non è un segnale distintivo di alcuna emozione</a:t>
            </a:r>
          </a:p>
          <a:p>
            <a:r>
              <a:rPr lang="it-IT" sz="2100" noProof="0" dirty="0"/>
              <a:t>La pressione arteriosa aumenta nella rabbia, ma anche ogni volta che fronteggiamo stimolazioni forti e improvvise o compiamo sforzi fisici onerosi</a:t>
            </a:r>
          </a:p>
          <a:p>
            <a:r>
              <a:rPr lang="it-IT" sz="2100" noProof="0" dirty="0"/>
              <a:t>la pressione è una risposta più lenta e più persistente all’emozione rispetto alla frequenza cardiaca, ed è sensibile all’accumulo di tensione, come si verifica per esempio nella rabbia a lungo repressa.</a:t>
            </a:r>
          </a:p>
        </p:txBody>
      </p:sp>
    </p:spTree>
    <p:extLst>
      <p:ext uri="{BB962C8B-B14F-4D97-AF65-F5344CB8AC3E}">
        <p14:creationId xmlns:p14="http://schemas.microsoft.com/office/powerpoint/2010/main" val="41488901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721CEE7B-0BB2-932E-E2FC-84D79B232E3C}"/>
              </a:ext>
            </a:extLst>
          </p:cNvPr>
          <p:cNvSpPr>
            <a:spLocks noGrp="1"/>
          </p:cNvSpPr>
          <p:nvPr>
            <p:ph idx="1"/>
          </p:nvPr>
        </p:nvSpPr>
        <p:spPr>
          <a:xfrm>
            <a:off x="397566" y="715617"/>
            <a:ext cx="7812716" cy="4989724"/>
          </a:xfrm>
        </p:spPr>
        <p:txBody>
          <a:bodyPr anchor="t">
            <a:normAutofit lnSpcReduction="10000"/>
          </a:bodyPr>
          <a:lstStyle/>
          <a:p>
            <a:r>
              <a:rPr lang="it-IT" sz="2400" dirty="0"/>
              <a:t>V</a:t>
            </a:r>
            <a:r>
              <a:rPr lang="it-IT" sz="2400" noProof="0" dirty="0" err="1"/>
              <a:t>asocostrizione</a:t>
            </a:r>
            <a:r>
              <a:rPr lang="it-IT" sz="2400" noProof="0" dirty="0"/>
              <a:t> e vasodilatazione alterano la distribuzione del sangue nelle diverse parti del corpo</a:t>
            </a:r>
          </a:p>
          <a:p>
            <a:r>
              <a:rPr lang="it-IT" sz="2400" noProof="0" dirty="0"/>
              <a:t>Vasodilatazione muscolare che facilita  l’attività motoria, con vasocostrizione cutanea e viscerale, è tipica delle emozioni che preludono alla fuga o all’attacco</a:t>
            </a:r>
          </a:p>
          <a:p>
            <a:r>
              <a:rPr lang="it-IT" sz="2400" noProof="0" dirty="0"/>
              <a:t>La dilatazione pupillare è un segnale di sorpresa e di interesse verso stimoli nuovi e piacevoli, ma è presente anche nella rabbia e nella paura</a:t>
            </a:r>
          </a:p>
          <a:p>
            <a:r>
              <a:rPr lang="it-IT" sz="2400" noProof="0" dirty="0"/>
              <a:t>La paura, tra le emozioni più studiate sul piano dell’attivazione fisiologica, è inoltre caratterizzata da una diminuzione della salivazione, da un abbassamento della temperatura cutanea e da una diminuzione dell’attività gastrica, che peggiora la digestione e diminuisce l’appetito</a:t>
            </a:r>
          </a:p>
          <a:p>
            <a:endParaRPr lang="it-IT" sz="1700" noProof="0" dirty="0"/>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100000">
                <a:schemeClr val="accent1">
                  <a:lumMod val="5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76000"/>
                </a:srgbClr>
              </a:gs>
              <a:gs pos="100000">
                <a:schemeClr val="accent1"/>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995320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45EED0D-151B-8851-A080-FE0B8E2CBA43}"/>
              </a:ext>
            </a:extLst>
          </p:cNvPr>
          <p:cNvSpPr>
            <a:spLocks noGrp="1"/>
          </p:cNvSpPr>
          <p:nvPr>
            <p:ph type="title"/>
          </p:nvPr>
        </p:nvSpPr>
        <p:spPr>
          <a:xfrm>
            <a:off x="867638" y="637762"/>
            <a:ext cx="7416372" cy="900131"/>
          </a:xfrm>
        </p:spPr>
        <p:txBody>
          <a:bodyPr anchor="t">
            <a:normAutofit fontScale="90000"/>
          </a:bodyPr>
          <a:lstStyle/>
          <a:p>
            <a:pPr algn="l"/>
            <a:r>
              <a:rPr lang="it-IT" sz="3500" noProof="0" dirty="0">
                <a:solidFill>
                  <a:schemeClr val="bg1"/>
                </a:solidFill>
              </a:rPr>
              <a:t>Aspetto funzionale della risposta fisiologica</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10AFECD6-B73B-A6D3-84CA-3A722B7C6B4F}"/>
              </a:ext>
            </a:extLst>
          </p:cNvPr>
          <p:cNvSpPr>
            <a:spLocks noGrp="1"/>
          </p:cNvSpPr>
          <p:nvPr>
            <p:ph idx="1"/>
          </p:nvPr>
        </p:nvSpPr>
        <p:spPr>
          <a:xfrm>
            <a:off x="866661" y="2217343"/>
            <a:ext cx="7410669" cy="3959619"/>
          </a:xfrm>
        </p:spPr>
        <p:txBody>
          <a:bodyPr>
            <a:normAutofit/>
          </a:bodyPr>
          <a:lstStyle/>
          <a:p>
            <a:r>
              <a:rPr lang="it-IT" sz="2100" noProof="0" dirty="0"/>
              <a:t>l’approccio evoluzionistico va alla ricerca di prove della specificità dei correlati fisiologici delle emozioni</a:t>
            </a:r>
          </a:p>
          <a:p>
            <a:r>
              <a:rPr lang="it-IT" sz="2100" noProof="0" dirty="0"/>
              <a:t>Quello cognitivista ritiene che i diversi </a:t>
            </a:r>
            <a:r>
              <a:rPr lang="it-IT" sz="2100" noProof="0" dirty="0" err="1"/>
              <a:t>biosegnali</a:t>
            </a:r>
            <a:r>
              <a:rPr lang="it-IT" sz="2100" noProof="0" dirty="0"/>
              <a:t>, e la loro modificazione nel corso del processo emotivo, riflettano le diverse fasi di valutazione dello stimolo</a:t>
            </a:r>
          </a:p>
          <a:p>
            <a:r>
              <a:rPr lang="it-IT" sz="2100" noProof="0" dirty="0"/>
              <a:t>Accomuna le due posizioni la visione sulla </a:t>
            </a:r>
            <a:r>
              <a:rPr lang="it-IT" sz="2100" b="1" noProof="0" dirty="0"/>
              <a:t>funzione</a:t>
            </a:r>
            <a:r>
              <a:rPr lang="it-IT" sz="2100" noProof="0" dirty="0"/>
              <a:t> svolta dalla risposta fisiologica</a:t>
            </a:r>
          </a:p>
          <a:p>
            <a:r>
              <a:rPr lang="it-IT" sz="2100" b="1" noProof="0" dirty="0"/>
              <a:t>mobilitazione di risorse per la preparazione dell’azione di risposta allo stimolo</a:t>
            </a:r>
            <a:r>
              <a:rPr lang="it-IT" sz="2100" noProof="0" dirty="0"/>
              <a:t> che ha intrinsecamente (secondo gli </a:t>
            </a:r>
            <a:r>
              <a:rPr lang="it-IT" sz="2100" noProof="0" dirty="0" err="1"/>
              <a:t>psicoevoluzionisti</a:t>
            </a:r>
            <a:r>
              <a:rPr lang="it-IT" sz="2100" noProof="0" dirty="0"/>
              <a:t>) o attraverso valutazioni (secondo i cognitivisti) assunto un ruolo </a:t>
            </a:r>
            <a:r>
              <a:rPr lang="it-IT" sz="2100" noProof="0" dirty="0" err="1"/>
              <a:t>emotigeno</a:t>
            </a:r>
            <a:endParaRPr lang="it-IT" sz="2100" noProof="0" dirty="0"/>
          </a:p>
        </p:txBody>
      </p:sp>
    </p:spTree>
    <p:extLst>
      <p:ext uri="{BB962C8B-B14F-4D97-AF65-F5344CB8AC3E}">
        <p14:creationId xmlns:p14="http://schemas.microsoft.com/office/powerpoint/2010/main" val="156729244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016B5362-96A4-7106-C59E-5D45D49493B0}"/>
              </a:ext>
            </a:extLst>
          </p:cNvPr>
          <p:cNvSpPr>
            <a:spLocks noGrp="1"/>
          </p:cNvSpPr>
          <p:nvPr>
            <p:ph type="title"/>
          </p:nvPr>
        </p:nvSpPr>
        <p:spPr>
          <a:xfrm>
            <a:off x="867638" y="637762"/>
            <a:ext cx="7416372" cy="900131"/>
          </a:xfrm>
        </p:spPr>
        <p:txBody>
          <a:bodyPr anchor="t">
            <a:normAutofit/>
          </a:bodyPr>
          <a:lstStyle/>
          <a:p>
            <a:pPr algn="l"/>
            <a:r>
              <a:rPr lang="it-IT" sz="3500" noProof="0" dirty="0" err="1">
                <a:solidFill>
                  <a:schemeClr val="bg1"/>
                </a:solidFill>
              </a:rPr>
              <a:t>Periferalisti</a:t>
            </a:r>
            <a:r>
              <a:rPr lang="it-IT" sz="3500" noProof="0" dirty="0">
                <a:solidFill>
                  <a:schemeClr val="bg1"/>
                </a:solidFill>
              </a:rPr>
              <a:t> e centralisti</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25B6503F-376E-49BC-A9A6-4B0D30465188}"/>
              </a:ext>
            </a:extLst>
          </p:cNvPr>
          <p:cNvSpPr>
            <a:spLocks noGrp="1"/>
          </p:cNvSpPr>
          <p:nvPr>
            <p:ph idx="1"/>
          </p:nvPr>
        </p:nvSpPr>
        <p:spPr>
          <a:xfrm>
            <a:off x="866661" y="2217343"/>
            <a:ext cx="8052052" cy="4594938"/>
          </a:xfrm>
        </p:spPr>
        <p:txBody>
          <a:bodyPr>
            <a:normAutofit lnSpcReduction="10000"/>
          </a:bodyPr>
          <a:lstStyle/>
          <a:p>
            <a:r>
              <a:rPr lang="it-IT" sz="2100" noProof="0" dirty="0"/>
              <a:t>Dibattito che inizia alla fine del XIX secolo, sulla </a:t>
            </a:r>
            <a:r>
              <a:rPr lang="it-IT" sz="2100" b="1" noProof="0" dirty="0"/>
              <a:t>direzione</a:t>
            </a:r>
            <a:r>
              <a:rPr lang="it-IT" sz="2100" noProof="0" dirty="0"/>
              <a:t> della catena causale nella risposta emotiva</a:t>
            </a:r>
          </a:p>
          <a:p>
            <a:endParaRPr lang="it-IT" sz="2100" noProof="0" dirty="0"/>
          </a:p>
          <a:p>
            <a:r>
              <a:rPr lang="it-IT" sz="2100" noProof="0" dirty="0"/>
              <a:t>Intuitivamente, la catena che connette un evento </a:t>
            </a:r>
            <a:r>
              <a:rPr lang="it-IT" sz="2100" noProof="0" dirty="0" err="1"/>
              <a:t>emotigeno</a:t>
            </a:r>
            <a:r>
              <a:rPr lang="it-IT" sz="2100" noProof="0" dirty="0"/>
              <a:t> (a) a un’emozione (b) e alla relativa reazione fisiologica (c) è: a → b → c</a:t>
            </a:r>
          </a:p>
          <a:p>
            <a:endParaRPr lang="it-IT" sz="2100" noProof="0" dirty="0"/>
          </a:p>
          <a:p>
            <a:r>
              <a:rPr lang="it-IT" sz="2100" noProof="0" dirty="0"/>
              <a:t>un evento genera un’emozione e questa provoca delle conseguenze nel nostro organismo.</a:t>
            </a:r>
          </a:p>
          <a:p>
            <a:endParaRPr lang="it-IT" sz="2100" noProof="0" dirty="0"/>
          </a:p>
          <a:p>
            <a:r>
              <a:rPr lang="it-IT" sz="2100" noProof="0" dirty="0"/>
              <a:t>Secondo la </a:t>
            </a:r>
            <a:r>
              <a:rPr lang="it-IT" sz="2100" b="1" noProof="0" dirty="0"/>
              <a:t>teoria </a:t>
            </a:r>
            <a:r>
              <a:rPr lang="it-IT" sz="2100" b="1" noProof="0" dirty="0" err="1"/>
              <a:t>periferalista</a:t>
            </a:r>
            <a:r>
              <a:rPr lang="it-IT" sz="2100" noProof="0" dirty="0"/>
              <a:t> (Lange, James) la sequenza si verificherebbe in ordine inverso: l’evento </a:t>
            </a:r>
            <a:r>
              <a:rPr lang="it-IT" sz="2100" noProof="0" dirty="0" err="1"/>
              <a:t>emotigeno</a:t>
            </a:r>
            <a:r>
              <a:rPr lang="it-IT" sz="2100" noProof="0" dirty="0"/>
              <a:t> provoca una precisa e distintiva reazione fisiologica che, a sua volta, produce un’esperienza emotiva nel cervello.</a:t>
            </a:r>
          </a:p>
          <a:p>
            <a:endParaRPr lang="it-IT" sz="2100" noProof="0" dirty="0"/>
          </a:p>
        </p:txBody>
      </p:sp>
    </p:spTree>
    <p:extLst>
      <p:ext uri="{BB962C8B-B14F-4D97-AF65-F5344CB8AC3E}">
        <p14:creationId xmlns:p14="http://schemas.microsoft.com/office/powerpoint/2010/main" val="58802898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9F502923-51E1-A017-0BC9-92D59B42BA8F}"/>
              </a:ext>
            </a:extLst>
          </p:cNvPr>
          <p:cNvSpPr>
            <a:spLocks noGrp="1"/>
          </p:cNvSpPr>
          <p:nvPr>
            <p:ph idx="1"/>
          </p:nvPr>
        </p:nvSpPr>
        <p:spPr>
          <a:xfrm>
            <a:off x="384314" y="795130"/>
            <a:ext cx="7825968" cy="5473148"/>
          </a:xfrm>
        </p:spPr>
        <p:txBody>
          <a:bodyPr anchor="t">
            <a:normAutofit/>
          </a:bodyPr>
          <a:lstStyle/>
          <a:p>
            <a:r>
              <a:rPr lang="it-IT" sz="1800" noProof="0" dirty="0"/>
              <a:t>«Le modificazioni corporee direttamente successive alla percezione di un certo evento, e la sensazione che noi abbiamo delle modificazioni corporee nel momento in cui si verificano è l’emozione” (James, 1884)</a:t>
            </a:r>
          </a:p>
          <a:p>
            <a:r>
              <a:rPr lang="it-IT" sz="1800" noProof="0" dirty="0"/>
              <a:t>Il </a:t>
            </a:r>
            <a:r>
              <a:rPr lang="it-IT" sz="1800" noProof="0" dirty="0" err="1"/>
              <a:t>periferalismo</a:t>
            </a:r>
            <a:r>
              <a:rPr lang="it-IT" sz="1800" noProof="0" dirty="0"/>
              <a:t> postula che le diverse emozioni siano connotate da pattern di reazioni fisiologiche ben distinte e riconoscibili dal soggetto.</a:t>
            </a:r>
          </a:p>
          <a:p>
            <a:r>
              <a:rPr lang="it-IT" sz="1800" noProof="0" dirty="0"/>
              <a:t>L’ipotesi trova poche conferme successive</a:t>
            </a:r>
          </a:p>
          <a:p>
            <a:r>
              <a:rPr lang="it-IT" sz="1800" noProof="0" dirty="0"/>
              <a:t>manca un chiaro pattern di attivazione specifica</a:t>
            </a:r>
          </a:p>
          <a:p>
            <a:r>
              <a:rPr lang="it-IT" sz="1800" noProof="0" dirty="0"/>
              <a:t>talvolta il SNA reagisce troppo lentamente per spiegare la rapida comparsa delle emozioni (per esempio, ci si può sentire imbarazzati ben prima che compaia il rossore sulle guance)</a:t>
            </a:r>
          </a:p>
          <a:p>
            <a:r>
              <a:rPr lang="it-IT" sz="1800" noProof="0" dirty="0"/>
              <a:t>alcuni cambiamenti del SNA come la secrezione gastrica sono difficili da rilevare da parte della persona</a:t>
            </a:r>
          </a:p>
          <a:p>
            <a:r>
              <a:rPr lang="it-IT" sz="1800" noProof="0" dirty="0"/>
              <a:t>Cannon e Bard (1934) proposero una </a:t>
            </a:r>
            <a:r>
              <a:rPr lang="it-IT" sz="1800" b="1" noProof="0" dirty="0"/>
              <a:t>teoria centralista</a:t>
            </a:r>
            <a:r>
              <a:rPr lang="it-IT" sz="1800" noProof="0" dirty="0"/>
              <a:t>, secondo la quale l’evento </a:t>
            </a:r>
            <a:r>
              <a:rPr lang="it-IT" sz="1800" noProof="0" dirty="0" err="1"/>
              <a:t>emotigeno</a:t>
            </a:r>
            <a:r>
              <a:rPr lang="it-IT" sz="1800" noProof="0" dirty="0"/>
              <a:t> scatenerebbe simultaneamente la reazione fisiologica e l’esperienza emozionale nel cervello. </a:t>
            </a:r>
          </a:p>
          <a:p>
            <a:r>
              <a:rPr lang="it-IT" sz="1800" noProof="0" dirty="0"/>
              <a:t>La risposta centrale comincia dell’attivazione di un centro sottocorticale, per Cannon il talamo, per Bard l’ipotalamo</a:t>
            </a:r>
          </a:p>
          <a:p>
            <a:r>
              <a:rPr lang="it-IT" sz="1800" noProof="0" dirty="0"/>
              <a:t>In realtà non esiste un </a:t>
            </a:r>
            <a:r>
              <a:rPr lang="it-IT" sz="1800" i="1" noProof="0" dirty="0"/>
              <a:t>unico</a:t>
            </a:r>
            <a:r>
              <a:rPr lang="it-IT" sz="1800" noProof="0" dirty="0"/>
              <a:t> centro sottocorticale responsabile delle emozioni</a:t>
            </a:r>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100000">
                <a:schemeClr val="accent1">
                  <a:lumMod val="5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76000"/>
                </a:srgbClr>
              </a:gs>
              <a:gs pos="100000">
                <a:schemeClr val="accent1"/>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142554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0485AC83-8292-B85B-4170-6BDE05B37BEE}"/>
              </a:ext>
            </a:extLst>
          </p:cNvPr>
          <p:cNvSpPr>
            <a:spLocks noGrp="1"/>
          </p:cNvSpPr>
          <p:nvPr>
            <p:ph type="title"/>
          </p:nvPr>
        </p:nvSpPr>
        <p:spPr>
          <a:xfrm>
            <a:off x="867638" y="637762"/>
            <a:ext cx="7416372" cy="900131"/>
          </a:xfrm>
        </p:spPr>
        <p:txBody>
          <a:bodyPr anchor="t">
            <a:normAutofit/>
          </a:bodyPr>
          <a:lstStyle/>
          <a:p>
            <a:pPr algn="l"/>
            <a:r>
              <a:rPr lang="it-IT" sz="3500" noProof="0" dirty="0">
                <a:solidFill>
                  <a:schemeClr val="bg1"/>
                </a:solidFill>
              </a:rPr>
              <a:t>Cervello trino</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CDB716A1-25BF-F76C-729D-D0B3D0B9B30E}"/>
              </a:ext>
            </a:extLst>
          </p:cNvPr>
          <p:cNvSpPr>
            <a:spLocks noGrp="1"/>
          </p:cNvSpPr>
          <p:nvPr>
            <p:ph idx="1"/>
          </p:nvPr>
        </p:nvSpPr>
        <p:spPr>
          <a:xfrm>
            <a:off x="866661" y="2217343"/>
            <a:ext cx="7410669" cy="4442538"/>
          </a:xfrm>
        </p:spPr>
        <p:txBody>
          <a:bodyPr>
            <a:normAutofit fontScale="92500" lnSpcReduction="10000"/>
          </a:bodyPr>
          <a:lstStyle/>
          <a:p>
            <a:r>
              <a:rPr lang="it-IT" sz="1800" noProof="0" dirty="0"/>
              <a:t>Con studi su diversi pazienti neurologici, </a:t>
            </a:r>
            <a:r>
              <a:rPr lang="it-IT" sz="1800" noProof="0" dirty="0" err="1"/>
              <a:t>Papez</a:t>
            </a:r>
            <a:r>
              <a:rPr lang="it-IT" sz="1800" noProof="0" dirty="0"/>
              <a:t> ipotizzò che oltre al talamo e all’ipotalamo fossero coinvolte altre strutture cerebrali, e in particolar modo l’ippocampo e la corteccia cingolata</a:t>
            </a:r>
          </a:p>
          <a:p>
            <a:r>
              <a:rPr lang="it-IT" sz="1800" noProof="0" dirty="0"/>
              <a:t>proposta ripresa e arricchita dalla teoria del cervello «uno e trino» di MacLean</a:t>
            </a:r>
          </a:p>
          <a:p>
            <a:r>
              <a:rPr lang="it-IT" sz="1800" noProof="0" dirty="0"/>
              <a:t>Il cervello umano ha ereditato la struttura e l’organizzazione di tre tipi fondamentali di cervello: </a:t>
            </a:r>
          </a:p>
          <a:p>
            <a:r>
              <a:rPr lang="it-IT" sz="1800" noProof="0" dirty="0"/>
              <a:t>quello dei rettili, quello dei mammiferi antichi e quello dei mammiferi evoluti, ciascuno con competenze e modalità di funzionamento diverse, e ciascuno legato al diverso periodo della filogenesi in cui si è evoluto</a:t>
            </a:r>
          </a:p>
          <a:p>
            <a:r>
              <a:rPr lang="it-IT" sz="1800" noProof="0" dirty="0"/>
              <a:t>il cervello si è sviluppato come una casa a più piani, organizzati gerarchicamente</a:t>
            </a:r>
          </a:p>
          <a:p>
            <a:r>
              <a:rPr lang="it-IT" sz="1800" noProof="0" dirty="0"/>
              <a:t>Tra il primo piano, più antico, costituito dal «cervello rettiliano» (tronco encefalico, formazione reticolare, mesencefalo e nuclei della base), e il terzo piano nella neocorteccia, si situa il </a:t>
            </a:r>
            <a:r>
              <a:rPr lang="it-IT" sz="1800" b="1" noProof="0" dirty="0"/>
              <a:t>sistema limbico</a:t>
            </a:r>
            <a:r>
              <a:rPr lang="it-IT" sz="1800" noProof="0" dirty="0"/>
              <a:t>, secondo piano</a:t>
            </a:r>
          </a:p>
          <a:p>
            <a:r>
              <a:rPr lang="it-IT" sz="1800" noProof="0" dirty="0"/>
              <a:t>la sua funzione è gestire informazioni interne ed esterne per garantire il soddisfacimento dei bisogni fondamentali di autoconservazione e di conservazione della specie</a:t>
            </a:r>
          </a:p>
        </p:txBody>
      </p:sp>
    </p:spTree>
    <p:extLst>
      <p:ext uri="{BB962C8B-B14F-4D97-AF65-F5344CB8AC3E}">
        <p14:creationId xmlns:p14="http://schemas.microsoft.com/office/powerpoint/2010/main" val="6825851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magine 2" descr="Immagine che contiene diagramma&#10;&#10;Descrizione generata automaticamente">
            <a:extLst>
              <a:ext uri="{FF2B5EF4-FFF2-40B4-BE49-F238E27FC236}">
                <a16:creationId xmlns:a16="http://schemas.microsoft.com/office/drawing/2014/main" id="{9D463F4C-3C2F-E046-A8D5-3DB0A720FAEB}"/>
              </a:ext>
            </a:extLst>
          </p:cNvPr>
          <p:cNvPicPr>
            <a:picLocks noChangeAspect="1"/>
          </p:cNvPicPr>
          <p:nvPr/>
        </p:nvPicPr>
        <p:blipFill>
          <a:blip r:embed="rId2"/>
          <a:stretch>
            <a:fillRect/>
          </a:stretch>
        </p:blipFill>
        <p:spPr>
          <a:xfrm>
            <a:off x="342900" y="1420178"/>
            <a:ext cx="8458200" cy="4017644"/>
          </a:xfrm>
          <a:prstGeom prst="rect">
            <a:avLst/>
          </a:prstGeom>
        </p:spPr>
      </p:pic>
    </p:spTree>
    <p:extLst>
      <p:ext uri="{BB962C8B-B14F-4D97-AF65-F5344CB8AC3E}">
        <p14:creationId xmlns:p14="http://schemas.microsoft.com/office/powerpoint/2010/main" val="8227515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DFCC5A32-2CDE-0933-4FB2-16A58949AD06}"/>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Sistema limbico</a:t>
            </a:r>
          </a:p>
        </p:txBody>
      </p:sp>
      <p:sp>
        <p:nvSpPr>
          <p:cNvPr id="3" name="Segnaposto contenuto 2">
            <a:extLst>
              <a:ext uri="{FF2B5EF4-FFF2-40B4-BE49-F238E27FC236}">
                <a16:creationId xmlns:a16="http://schemas.microsoft.com/office/drawing/2014/main" id="{6957F733-58BA-B625-D511-DA5451409477}"/>
              </a:ext>
            </a:extLst>
          </p:cNvPr>
          <p:cNvSpPr>
            <a:spLocks noGrp="1"/>
          </p:cNvSpPr>
          <p:nvPr>
            <p:ph idx="1"/>
          </p:nvPr>
        </p:nvSpPr>
        <p:spPr>
          <a:xfrm>
            <a:off x="1028699" y="2318197"/>
            <a:ext cx="7293023" cy="3683358"/>
          </a:xfrm>
        </p:spPr>
        <p:txBody>
          <a:bodyPr anchor="ctr">
            <a:normAutofit/>
          </a:bodyPr>
          <a:lstStyle/>
          <a:p>
            <a:r>
              <a:rPr lang="it-IT" sz="2400" noProof="0" dirty="0"/>
              <a:t>Nella definizione del </a:t>
            </a:r>
            <a:r>
              <a:rPr lang="it-IT" sz="2400" b="1" noProof="0" dirty="0"/>
              <a:t>sistema limbico</a:t>
            </a:r>
            <a:r>
              <a:rPr lang="it-IT" sz="2400" noProof="0" dirty="0"/>
              <a:t> MacLean aggiunse alla struttura individuata da </a:t>
            </a:r>
            <a:r>
              <a:rPr lang="it-IT" sz="2400" noProof="0" dirty="0" err="1"/>
              <a:t>Papez</a:t>
            </a:r>
            <a:r>
              <a:rPr lang="it-IT" sz="2400" noProof="0" dirty="0"/>
              <a:t> ulteriori componenti anatomiche: l’amigdala, i gangli della base, i nuclei del setto e parti della corteccia frontale</a:t>
            </a:r>
          </a:p>
          <a:p>
            <a:r>
              <a:rPr lang="it-IT" sz="2400" noProof="0" dirty="0"/>
              <a:t>Principale centro coordinatore e regolatore dell’esperienza emotiva</a:t>
            </a:r>
          </a:p>
          <a:p>
            <a:r>
              <a:rPr lang="it-IT" sz="2400" noProof="0" dirty="0"/>
              <a:t>Poi sviluppato con l’aggiunta di altri circuiti</a:t>
            </a:r>
          </a:p>
        </p:txBody>
      </p:sp>
    </p:spTree>
    <p:extLst>
      <p:ext uri="{BB962C8B-B14F-4D97-AF65-F5344CB8AC3E}">
        <p14:creationId xmlns:p14="http://schemas.microsoft.com/office/powerpoint/2010/main" val="154409760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91E22D23-B334-33D6-99E9-818D9A62BC85}"/>
              </a:ext>
            </a:extLst>
          </p:cNvPr>
          <p:cNvSpPr>
            <a:spLocks noGrp="1"/>
          </p:cNvSpPr>
          <p:nvPr>
            <p:ph type="title"/>
          </p:nvPr>
        </p:nvSpPr>
        <p:spPr>
          <a:xfrm>
            <a:off x="867638" y="637762"/>
            <a:ext cx="7416372" cy="900131"/>
          </a:xfrm>
        </p:spPr>
        <p:txBody>
          <a:bodyPr anchor="t">
            <a:normAutofit/>
          </a:bodyPr>
          <a:lstStyle/>
          <a:p>
            <a:pPr algn="l"/>
            <a:r>
              <a:rPr lang="it-IT" sz="3500" noProof="0" dirty="0">
                <a:solidFill>
                  <a:schemeClr val="bg1"/>
                </a:solidFill>
              </a:rPr>
              <a:t>Modello di </a:t>
            </a:r>
            <a:r>
              <a:rPr lang="it-IT" sz="3500" noProof="0" dirty="0" err="1">
                <a:solidFill>
                  <a:schemeClr val="bg1"/>
                </a:solidFill>
              </a:rPr>
              <a:t>Panksepp</a:t>
            </a:r>
            <a:endParaRPr lang="it-IT" sz="3500" noProof="0" dirty="0">
              <a:solidFill>
                <a:schemeClr val="bg1"/>
              </a:solidFill>
            </a:endParaRP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78D34627-F149-354C-8F3D-C3801B6C1BCD}"/>
              </a:ext>
            </a:extLst>
          </p:cNvPr>
          <p:cNvSpPr>
            <a:spLocks noGrp="1"/>
          </p:cNvSpPr>
          <p:nvPr>
            <p:ph idx="1"/>
          </p:nvPr>
        </p:nvSpPr>
        <p:spPr>
          <a:xfrm>
            <a:off x="866661" y="2217343"/>
            <a:ext cx="7410669" cy="3959619"/>
          </a:xfrm>
        </p:spPr>
        <p:txBody>
          <a:bodyPr>
            <a:normAutofit/>
          </a:bodyPr>
          <a:lstStyle/>
          <a:p>
            <a:r>
              <a:rPr lang="it-IT" sz="2100" noProof="0" dirty="0"/>
              <a:t>Assunti che richiamano richiamano largamente le posizioni evoluzionistiche</a:t>
            </a:r>
          </a:p>
          <a:p>
            <a:r>
              <a:rPr lang="it-IT" sz="2100" noProof="0" dirty="0"/>
              <a:t>i processi emotivi umani sono simili a quelli di altri mammiferi. </a:t>
            </a:r>
          </a:p>
          <a:p>
            <a:r>
              <a:rPr lang="it-IT" sz="2100" noProof="0" dirty="0"/>
              <a:t>distinti processi emotivi riflettono l’attività di specifici circuiti cerebrali</a:t>
            </a:r>
          </a:p>
          <a:p>
            <a:r>
              <a:rPr lang="it-IT" sz="2100" noProof="0" dirty="0"/>
              <a:t>tali circuiti corrispondono alle cosiddette </a:t>
            </a:r>
            <a:r>
              <a:rPr lang="it-IT" sz="2100" b="1" noProof="0" dirty="0"/>
              <a:t>emozioni  primarie</a:t>
            </a:r>
            <a:r>
              <a:rPr lang="it-IT" sz="2100" noProof="0" dirty="0"/>
              <a:t>.</a:t>
            </a:r>
          </a:p>
          <a:p>
            <a:r>
              <a:rPr lang="it-IT" sz="2100" noProof="0" dirty="0"/>
              <a:t>La loro combinazione, in associazione ai processi di apprendimento sociale, dà origine alle emozioni più complesse</a:t>
            </a:r>
          </a:p>
          <a:p>
            <a:r>
              <a:rPr lang="it-IT" sz="2100" noProof="0" dirty="0"/>
              <a:t>Basato su studi di elettrostimolazione delle aree cerebrali</a:t>
            </a:r>
          </a:p>
        </p:txBody>
      </p:sp>
    </p:spTree>
    <p:extLst>
      <p:ext uri="{BB962C8B-B14F-4D97-AF65-F5344CB8AC3E}">
        <p14:creationId xmlns:p14="http://schemas.microsoft.com/office/powerpoint/2010/main" val="268662307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B6F52C47-638C-A763-1434-87DDB1CD78D9}"/>
              </a:ext>
            </a:extLst>
          </p:cNvPr>
          <p:cNvSpPr>
            <a:spLocks noGrp="1"/>
          </p:cNvSpPr>
          <p:nvPr>
            <p:ph type="title"/>
          </p:nvPr>
        </p:nvSpPr>
        <p:spPr>
          <a:xfrm>
            <a:off x="867638" y="637762"/>
            <a:ext cx="7416372" cy="900131"/>
          </a:xfrm>
        </p:spPr>
        <p:txBody>
          <a:bodyPr anchor="t">
            <a:normAutofit/>
          </a:bodyPr>
          <a:lstStyle/>
          <a:p>
            <a:pPr algn="l"/>
            <a:r>
              <a:rPr lang="it-IT" sz="3500" noProof="0" dirty="0">
                <a:solidFill>
                  <a:schemeClr val="bg1"/>
                </a:solidFill>
              </a:rPr>
              <a:t>Circuiti</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E9353234-DBB5-4F3E-DB88-892EB364C2CB}"/>
              </a:ext>
            </a:extLst>
          </p:cNvPr>
          <p:cNvSpPr>
            <a:spLocks noGrp="1"/>
          </p:cNvSpPr>
          <p:nvPr>
            <p:ph idx="1"/>
          </p:nvPr>
        </p:nvSpPr>
        <p:spPr>
          <a:xfrm>
            <a:off x="866661" y="2217343"/>
            <a:ext cx="7410669" cy="3959619"/>
          </a:xfrm>
        </p:spPr>
        <p:txBody>
          <a:bodyPr>
            <a:normAutofit fontScale="85000" lnSpcReduction="20000"/>
          </a:bodyPr>
          <a:lstStyle/>
          <a:p>
            <a:pPr marL="0" indent="0">
              <a:buNone/>
            </a:pPr>
            <a:r>
              <a:rPr lang="it-IT" sz="2100" noProof="0" dirty="0"/>
              <a:t>quattro circuiti cerebrali, caratterizzati da sei attributi fondamentali: </a:t>
            </a:r>
          </a:p>
          <a:p>
            <a:pPr marL="0" indent="0">
              <a:buNone/>
            </a:pPr>
            <a:endParaRPr lang="it-IT" sz="2100" noProof="0" dirty="0"/>
          </a:p>
          <a:p>
            <a:r>
              <a:rPr lang="it-IT" sz="2100" noProof="0" dirty="0"/>
              <a:t>1) assolvono la funzione di rispondere a stimoli connessi a situazioni che rappresentano delle sfide per la sopravvivenza</a:t>
            </a:r>
          </a:p>
          <a:p>
            <a:r>
              <a:rPr lang="it-IT" sz="2100" noProof="0" dirty="0"/>
              <a:t>2) attivano o inibiscono risposte comportamentali e fisiologiche che nella storia della specie si sono dimostrate utili a fronteggiare le situazioni di sfida</a:t>
            </a:r>
          </a:p>
          <a:p>
            <a:r>
              <a:rPr lang="it-IT" sz="2100" noProof="0" dirty="0"/>
              <a:t>3) possono apprendere dall’esperienza, regolando soprattutto la sensibilità agli stimoli </a:t>
            </a:r>
            <a:r>
              <a:rPr lang="it-IT" sz="2100" noProof="0" dirty="0" err="1"/>
              <a:t>emotigeni</a:t>
            </a:r>
            <a:endParaRPr lang="it-IT" sz="2100" noProof="0" dirty="0"/>
          </a:p>
          <a:p>
            <a:r>
              <a:rPr lang="it-IT" sz="2100" noProof="0" dirty="0"/>
              <a:t>4) la loro attività può perdurare anche oltre le circostanze che li hanno attivati</a:t>
            </a:r>
          </a:p>
          <a:p>
            <a:r>
              <a:rPr lang="it-IT" sz="2100" noProof="0" dirty="0"/>
              <a:t>5) tale attività può essere condizionata a rispondere a stimoli originariamente neutri</a:t>
            </a:r>
          </a:p>
          <a:p>
            <a:r>
              <a:rPr lang="it-IT" sz="2100" noProof="0" dirty="0"/>
              <a:t>6) vi è un’interazione con i processi cognitivi che consente una selezione più raffinata delle reazioni emozionali</a:t>
            </a:r>
          </a:p>
        </p:txBody>
      </p:sp>
    </p:spTree>
    <p:extLst>
      <p:ext uri="{BB962C8B-B14F-4D97-AF65-F5344CB8AC3E}">
        <p14:creationId xmlns:p14="http://schemas.microsoft.com/office/powerpoint/2010/main" val="334307387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8026FAE5-B364-20B8-C4B3-846E962F5766}"/>
              </a:ext>
            </a:extLst>
          </p:cNvPr>
          <p:cNvSpPr>
            <a:spLocks noGrp="1"/>
          </p:cNvSpPr>
          <p:nvPr>
            <p:ph idx="1"/>
          </p:nvPr>
        </p:nvSpPr>
        <p:spPr>
          <a:xfrm>
            <a:off x="371062" y="225287"/>
            <a:ext cx="7839220" cy="5480054"/>
          </a:xfrm>
        </p:spPr>
        <p:txBody>
          <a:bodyPr anchor="t">
            <a:normAutofit/>
          </a:bodyPr>
          <a:lstStyle/>
          <a:p>
            <a:r>
              <a:rPr lang="it-IT" sz="2000" b="1" noProof="0" dirty="0"/>
              <a:t>sistema dell’aspettativa</a:t>
            </a:r>
            <a:r>
              <a:rPr lang="it-IT" sz="2000" noProof="0" dirty="0"/>
              <a:t>, collocato nell’ipotalamo laterale, attivato da situazioni di rottura dell’equilibrio omeostatico del corpo. Attiva risposte finalizzate a reperire oggetti adeguati a soddisfare i bisogni dell’organismo e quindi a ripristinare l’omeostasi. Le emozioni associate a questo sistema, come la gioia e la speranza, sono positive</a:t>
            </a:r>
          </a:p>
          <a:p>
            <a:r>
              <a:rPr lang="it-IT" sz="2000" b="1" noProof="0" dirty="0"/>
              <a:t>sistema della rabbia</a:t>
            </a:r>
            <a:r>
              <a:rPr lang="it-IT" sz="2000" noProof="0" dirty="0"/>
              <a:t>, concentrato particolarmente nell’ipotalamo </a:t>
            </a:r>
            <a:r>
              <a:rPr lang="it-IT" sz="2000" noProof="0" dirty="0" err="1"/>
              <a:t>ventrolaterale</a:t>
            </a:r>
            <a:r>
              <a:rPr lang="it-IT" sz="2000" noProof="0" dirty="0"/>
              <a:t> e </a:t>
            </a:r>
            <a:r>
              <a:rPr lang="it-IT" sz="2000" noProof="0" dirty="0" err="1"/>
              <a:t>ventromediale</a:t>
            </a:r>
            <a:r>
              <a:rPr lang="it-IT" sz="2000" noProof="0" dirty="0"/>
              <a:t>. Genera comportamenti di attacco e aggressione fisica e verbale, associati a emozioni negative</a:t>
            </a:r>
          </a:p>
          <a:p>
            <a:r>
              <a:rPr lang="it-IT" sz="2000" b="1" noProof="0" dirty="0"/>
              <a:t>sistema della paura</a:t>
            </a:r>
            <a:r>
              <a:rPr lang="it-IT" sz="2000" noProof="0" dirty="0"/>
              <a:t>, la cui attivazione dà luogo a emozioni di paura e ansia. Media i comportamenti di fuga di fronte a stimoli pericolosi. La struttura associata alle risposte di fuga è l’ipotalamo </a:t>
            </a:r>
            <a:r>
              <a:rPr lang="it-IT" sz="2000" noProof="0" dirty="0" err="1"/>
              <a:t>anteroventrale</a:t>
            </a:r>
            <a:r>
              <a:rPr lang="it-IT" sz="2000" noProof="0" dirty="0"/>
              <a:t>.</a:t>
            </a:r>
          </a:p>
          <a:p>
            <a:r>
              <a:rPr lang="it-IT" sz="2000" b="1" noProof="0" dirty="0"/>
              <a:t>sistema del panico</a:t>
            </a:r>
            <a:r>
              <a:rPr lang="it-IT" sz="2000" noProof="0" dirty="0"/>
              <a:t>, nettamente distinto dalla paura. Corrisponde alla tristezza e al dolore scatenate da situazioni di separazione e di isolamento sociale. Le strutture neurali associate a questo sistema corrispondono ad alcune aree nell’ipotalamo </a:t>
            </a:r>
            <a:r>
              <a:rPr lang="it-IT" sz="2000" noProof="0" dirty="0" err="1"/>
              <a:t>dorsomediale</a:t>
            </a:r>
            <a:r>
              <a:rPr lang="it-IT" sz="2000" noProof="0" dirty="0"/>
              <a:t> e nell’amigdala.</a:t>
            </a:r>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100000">
                <a:schemeClr val="accent1">
                  <a:lumMod val="5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76000"/>
                </a:srgbClr>
              </a:gs>
              <a:gs pos="100000">
                <a:schemeClr val="accent1"/>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9929607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626FFBC-C65A-39F6-4CEC-D06D549A8D20}"/>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Via rapida e via lenta</a:t>
            </a:r>
          </a:p>
        </p:txBody>
      </p:sp>
      <p:sp>
        <p:nvSpPr>
          <p:cNvPr id="3" name="Segnaposto contenuto 2">
            <a:extLst>
              <a:ext uri="{FF2B5EF4-FFF2-40B4-BE49-F238E27FC236}">
                <a16:creationId xmlns:a16="http://schemas.microsoft.com/office/drawing/2014/main" id="{649DBA10-BC22-2D24-54DF-4512433E4CAA}"/>
              </a:ext>
            </a:extLst>
          </p:cNvPr>
          <p:cNvSpPr>
            <a:spLocks noGrp="1"/>
          </p:cNvSpPr>
          <p:nvPr>
            <p:ph idx="1"/>
          </p:nvPr>
        </p:nvSpPr>
        <p:spPr>
          <a:xfrm>
            <a:off x="1028699" y="1622744"/>
            <a:ext cx="7293023" cy="5235255"/>
          </a:xfrm>
        </p:spPr>
        <p:txBody>
          <a:bodyPr anchor="ctr">
            <a:normAutofit/>
          </a:bodyPr>
          <a:lstStyle/>
          <a:p>
            <a:r>
              <a:rPr lang="it-IT" sz="2000" noProof="0" dirty="0"/>
              <a:t>L’amigdala e una piccola struttura nel sistema limbico, connessa sia a talamo e ipotalamo, sia a strutture </a:t>
            </a:r>
            <a:r>
              <a:rPr lang="it-IT" sz="2000" noProof="0" dirty="0" err="1"/>
              <a:t>troncoencefaliche</a:t>
            </a:r>
            <a:r>
              <a:rPr lang="it-IT" sz="2000" noProof="0" dirty="0"/>
              <a:t>, sottocorticali e corticali. Ha un ruolo importante sia nella modulazione delle risposte emotive sia nei processi di individuazione degli stimoli rilevanti (soprattutto segnali di pericolo), e nella memoria</a:t>
            </a:r>
          </a:p>
          <a:p>
            <a:endParaRPr lang="it-IT" sz="2000" noProof="0" dirty="0"/>
          </a:p>
          <a:p>
            <a:r>
              <a:rPr lang="it-IT" sz="2000" noProof="0" dirty="0"/>
              <a:t>La stimolazione elettrica dell’amigdala elicita comportamenti tipici della risposta a uno stimolo spaventoso, come il </a:t>
            </a:r>
            <a:r>
              <a:rPr lang="it-IT" sz="2000" b="1" noProof="0" dirty="0"/>
              <a:t>riflesso di allarme, </a:t>
            </a:r>
            <a:r>
              <a:rPr lang="it-IT" sz="2000" noProof="0" dirty="0"/>
              <a:t>reazione comportamentale automatica e inconsapevole</a:t>
            </a:r>
          </a:p>
          <a:p>
            <a:endParaRPr lang="it-IT" sz="2000" noProof="0" dirty="0"/>
          </a:p>
          <a:p>
            <a:r>
              <a:rPr lang="it-IT" sz="2000" noProof="0" dirty="0" err="1"/>
              <a:t>LeDoux</a:t>
            </a:r>
            <a:r>
              <a:rPr lang="it-IT" sz="2000" noProof="0" dirty="0"/>
              <a:t> pone l’amigdala al centro di una via sottocorticale di elaborazione delle informazioni, definita </a:t>
            </a:r>
            <a:r>
              <a:rPr lang="it-IT" sz="2000" b="1" noProof="0" dirty="0"/>
              <a:t>via rapida</a:t>
            </a:r>
            <a:r>
              <a:rPr lang="it-IT" sz="2000" noProof="0" dirty="0"/>
              <a:t>, che dal talamo va direttamente all’amigdala, senza passare per la corteccia, che viene coinvolta nella cosiddetta </a:t>
            </a:r>
            <a:r>
              <a:rPr lang="it-IT" sz="2000" b="1" noProof="0" dirty="0"/>
              <a:t>via lenta</a:t>
            </a:r>
            <a:r>
              <a:rPr lang="it-IT" sz="2000" noProof="0" dirty="0"/>
              <a:t>.</a:t>
            </a:r>
          </a:p>
        </p:txBody>
      </p:sp>
    </p:spTree>
    <p:extLst>
      <p:ext uri="{BB962C8B-B14F-4D97-AF65-F5344CB8AC3E}">
        <p14:creationId xmlns:p14="http://schemas.microsoft.com/office/powerpoint/2010/main" val="41772482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magine 2" descr="Immagine che contiene diagramma&#10;&#10;Descrizione generata automaticamente">
            <a:extLst>
              <a:ext uri="{FF2B5EF4-FFF2-40B4-BE49-F238E27FC236}">
                <a16:creationId xmlns:a16="http://schemas.microsoft.com/office/drawing/2014/main" id="{93E42BBB-5DDE-058F-7A74-508613060505}"/>
              </a:ext>
            </a:extLst>
          </p:cNvPr>
          <p:cNvPicPr>
            <a:picLocks noChangeAspect="1"/>
          </p:cNvPicPr>
          <p:nvPr/>
        </p:nvPicPr>
        <p:blipFill>
          <a:blip r:embed="rId2"/>
          <a:stretch>
            <a:fillRect/>
          </a:stretch>
        </p:blipFill>
        <p:spPr>
          <a:xfrm>
            <a:off x="1223493" y="457200"/>
            <a:ext cx="6697014" cy="5943600"/>
          </a:xfrm>
          <a:prstGeom prst="rect">
            <a:avLst/>
          </a:prstGeom>
        </p:spPr>
      </p:pic>
    </p:spTree>
    <p:extLst>
      <p:ext uri="{BB962C8B-B14F-4D97-AF65-F5344CB8AC3E}">
        <p14:creationId xmlns:p14="http://schemas.microsoft.com/office/powerpoint/2010/main" val="292658569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269283"/>
            <a:ext cx="9143998" cy="1590742"/>
          </a:xfrm>
          <a:prstGeom prst="rect">
            <a:avLst/>
          </a:prstGeom>
          <a:gradFill>
            <a:gsLst>
              <a:gs pos="0">
                <a:srgbClr val="000000"/>
              </a:gs>
              <a:gs pos="54000">
                <a:schemeClr val="accent1">
                  <a:lumMod val="50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457" y="5269283"/>
            <a:ext cx="9156457" cy="1590742"/>
          </a:xfrm>
          <a:prstGeom prst="rect">
            <a:avLst/>
          </a:prstGeom>
          <a:gradFill>
            <a:gsLst>
              <a:gs pos="18000">
                <a:schemeClr val="accent1">
                  <a:lumMod val="75000"/>
                  <a:alpha val="0"/>
                </a:schemeClr>
              </a:gs>
              <a:gs pos="100000">
                <a:schemeClr val="accent1"/>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74020" y="5267258"/>
            <a:ext cx="3069980" cy="1590742"/>
          </a:xfrm>
          <a:prstGeom prst="rect">
            <a:avLst/>
          </a:prstGeom>
          <a:gradFill>
            <a:gsLst>
              <a:gs pos="23000">
                <a:schemeClr val="accent1">
                  <a:lumMod val="50000"/>
                  <a:alpha val="61000"/>
                </a:schemeClr>
              </a:gs>
              <a:gs pos="100000">
                <a:schemeClr val="accent1">
                  <a:lumMod val="50000"/>
                  <a:alpha val="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01" y="5267258"/>
            <a:ext cx="9149001" cy="1131515"/>
          </a:xfrm>
          <a:prstGeom prst="rect">
            <a:avLst/>
          </a:prstGeom>
          <a:gradFill>
            <a:gsLst>
              <a:gs pos="18000">
                <a:schemeClr val="accent1">
                  <a:alpha val="0"/>
                </a:schemeClr>
              </a:gs>
              <a:gs pos="100000">
                <a:schemeClr val="accent1">
                  <a:lumMod val="60000"/>
                  <a:lumOff val="40000"/>
                  <a:alpha val="5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B3FA1AAC-C1ED-4F77-BFA4-BE80FC0AC7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2455" y="5278400"/>
            <a:ext cx="5802694" cy="1590741"/>
          </a:xfrm>
          <a:prstGeom prst="rect">
            <a:avLst/>
          </a:prstGeom>
          <a:gradFill>
            <a:gsLst>
              <a:gs pos="50000">
                <a:schemeClr val="accent1">
                  <a:alpha val="0"/>
                </a:schemeClr>
              </a:gs>
              <a:gs pos="100000">
                <a:schemeClr val="accent1">
                  <a:lumMod val="75000"/>
                  <a:alpha val="41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29DDEC30-CD57-89D0-DF96-B8871F329093}"/>
              </a:ext>
            </a:extLst>
          </p:cNvPr>
          <p:cNvSpPr>
            <a:spLocks noGrp="1"/>
          </p:cNvSpPr>
          <p:nvPr>
            <p:ph idx="1"/>
          </p:nvPr>
        </p:nvSpPr>
        <p:spPr>
          <a:xfrm>
            <a:off x="1041157" y="172278"/>
            <a:ext cx="7240557" cy="5085863"/>
          </a:xfrm>
        </p:spPr>
        <p:txBody>
          <a:bodyPr anchor="ctr">
            <a:normAutofit/>
          </a:bodyPr>
          <a:lstStyle/>
          <a:p>
            <a:r>
              <a:rPr lang="it-IT" sz="1700" noProof="0" dirty="0"/>
              <a:t>Le afferenze sensoriali ricevute dal talamo sono elaborate dall’amigdala in una forma primitiva, unicamente in relazione alla loro </a:t>
            </a:r>
            <a:r>
              <a:rPr lang="it-IT" sz="1700" b="1" noProof="0" dirty="0"/>
              <a:t>valenza</a:t>
            </a:r>
            <a:r>
              <a:rPr lang="it-IT" sz="1700" noProof="0" dirty="0"/>
              <a:t>, positiva o negativa per il benessere dell’individuo</a:t>
            </a:r>
          </a:p>
          <a:p>
            <a:r>
              <a:rPr lang="it-IT" sz="1700" noProof="0" dirty="0"/>
              <a:t>Elabora pochissime informazioni sensoriali, molto prima che queste vengano sottoposte al lento processo di elaborazione cognitiva condotto dalla corteccia</a:t>
            </a:r>
          </a:p>
          <a:p>
            <a:r>
              <a:rPr lang="it-IT" sz="1700" noProof="0" dirty="0"/>
              <a:t>non abbiamo bisogno della corteccia per classificare come minaccioso un oggetto scuro e di forma allungata che calpestiamo erroneamente camminando in montagna, e per reagire con un sobbalzo: è sufficiente la reazione automatica dell’amigdala.</a:t>
            </a:r>
          </a:p>
          <a:p>
            <a:r>
              <a:rPr lang="it-IT" sz="1700" noProof="0" dirty="0"/>
              <a:t>Tuttavia, sarà la corteccia, con un tempo un po’ più lungo, a elaborare in dettaglio gli attributi percettivi e semantici dell’oggetto che abbiamo calpestato e ad “informarci” che si tratta di un bastone del tutto innocuo (in questo caso si ha una </a:t>
            </a:r>
            <a:r>
              <a:rPr lang="it-IT" sz="1700" noProof="0" dirty="0" err="1"/>
              <a:t>deattivazione</a:t>
            </a:r>
            <a:r>
              <a:rPr lang="it-IT" sz="1700" noProof="0" dirty="0"/>
              <a:t> emozionale), oppure a confermarci che si tratta effettivamente di una vipera (nel qual caso si avrà un’intensificazione della reazione emozionale</a:t>
            </a:r>
          </a:p>
        </p:txBody>
      </p:sp>
    </p:spTree>
    <p:extLst>
      <p:ext uri="{BB962C8B-B14F-4D97-AF65-F5344CB8AC3E}">
        <p14:creationId xmlns:p14="http://schemas.microsoft.com/office/powerpoint/2010/main" val="148547067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Rectangle 3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9DE25EF-8283-5F87-F277-FE452DC8303F}"/>
              </a:ext>
            </a:extLst>
          </p:cNvPr>
          <p:cNvSpPr>
            <a:spLocks noGrp="1"/>
          </p:cNvSpPr>
          <p:nvPr>
            <p:ph type="title"/>
          </p:nvPr>
        </p:nvSpPr>
        <p:spPr>
          <a:xfrm>
            <a:off x="350041" y="586855"/>
            <a:ext cx="2401025" cy="3387497"/>
          </a:xfrm>
        </p:spPr>
        <p:txBody>
          <a:bodyPr anchor="b">
            <a:normAutofit/>
          </a:bodyPr>
          <a:lstStyle/>
          <a:p>
            <a:pPr algn="r"/>
            <a:r>
              <a:rPr lang="it-IT" sz="3500" noProof="0" dirty="0">
                <a:solidFill>
                  <a:srgbClr val="FFFFFF"/>
                </a:solidFill>
              </a:rPr>
              <a:t>L’ «errore di Cartesio»</a:t>
            </a:r>
          </a:p>
        </p:txBody>
      </p:sp>
      <p:sp>
        <p:nvSpPr>
          <p:cNvPr id="3" name="Segnaposto contenuto 2">
            <a:extLst>
              <a:ext uri="{FF2B5EF4-FFF2-40B4-BE49-F238E27FC236}">
                <a16:creationId xmlns:a16="http://schemas.microsoft.com/office/drawing/2014/main" id="{BF355E54-F8A1-2547-4B25-CEA039B55BFF}"/>
              </a:ext>
            </a:extLst>
          </p:cNvPr>
          <p:cNvSpPr>
            <a:spLocks noGrp="1"/>
          </p:cNvSpPr>
          <p:nvPr>
            <p:ph idx="1"/>
          </p:nvPr>
        </p:nvSpPr>
        <p:spPr>
          <a:xfrm>
            <a:off x="3607694" y="649480"/>
            <a:ext cx="4916510" cy="5546047"/>
          </a:xfrm>
        </p:spPr>
        <p:txBody>
          <a:bodyPr anchor="ctr">
            <a:normAutofit/>
          </a:bodyPr>
          <a:lstStyle/>
          <a:p>
            <a:r>
              <a:rPr lang="it-IT" sz="1700" noProof="0" dirty="0"/>
              <a:t>La teoria delle emozioni di </a:t>
            </a:r>
            <a:r>
              <a:rPr lang="it-IT" sz="1700" noProof="0" dirty="0" err="1"/>
              <a:t>Damasio</a:t>
            </a:r>
            <a:r>
              <a:rPr lang="it-IT" sz="1700" noProof="0" dirty="0"/>
              <a:t> è centralista, ma allo stesso tempo neo-</a:t>
            </a:r>
            <a:r>
              <a:rPr lang="it-IT" sz="1700" noProof="0" dirty="0" err="1"/>
              <a:t>Jamesiana</a:t>
            </a:r>
            <a:endParaRPr lang="it-IT" sz="1700" noProof="0" dirty="0"/>
          </a:p>
          <a:p>
            <a:r>
              <a:rPr lang="it-IT" sz="1700" noProof="0" dirty="0"/>
              <a:t>centralista perché, come </a:t>
            </a:r>
            <a:r>
              <a:rPr lang="it-IT" sz="1700" noProof="0" dirty="0" err="1"/>
              <a:t>LeDoux</a:t>
            </a:r>
            <a:r>
              <a:rPr lang="it-IT" sz="1700" noProof="0" dirty="0"/>
              <a:t>, </a:t>
            </a:r>
            <a:r>
              <a:rPr lang="it-IT" sz="1700" noProof="0" dirty="0" err="1"/>
              <a:t>Damasio</a:t>
            </a:r>
            <a:r>
              <a:rPr lang="it-IT" sz="1700" noProof="0" dirty="0"/>
              <a:t> considera il cervello come il centro coordinatore delle emozioni</a:t>
            </a:r>
          </a:p>
          <a:p>
            <a:r>
              <a:rPr lang="it-IT" sz="1700" noProof="0" dirty="0"/>
              <a:t>neo-</a:t>
            </a:r>
            <a:r>
              <a:rPr lang="it-IT" sz="1700" noProof="0" dirty="0" err="1"/>
              <a:t>Jamesiana</a:t>
            </a:r>
            <a:r>
              <a:rPr lang="it-IT" sz="1700" noProof="0" dirty="0"/>
              <a:t> perché attribuisce una grande rilevanza al corpo nella genesi dell’emozione e dell’esperienza soggettiva che l’accompagna l’emozione</a:t>
            </a:r>
          </a:p>
          <a:p>
            <a:r>
              <a:rPr lang="it-IT" sz="1700" noProof="0" dirty="0"/>
              <a:t>L’esperienza soggettiva delle modificazioni corporee associate alle emozioni è il “sentimento” associato all’emozione vera e propria</a:t>
            </a:r>
          </a:p>
          <a:p>
            <a:r>
              <a:rPr lang="it-IT" sz="1700" noProof="0" dirty="0"/>
              <a:t>L’emozione implica sempre la copresenza di un atto valutativo (cognitivo) e delle sue specifiche conseguenze somatiche (periferiche)</a:t>
            </a:r>
          </a:p>
        </p:txBody>
      </p:sp>
    </p:spTree>
    <p:extLst>
      <p:ext uri="{BB962C8B-B14F-4D97-AF65-F5344CB8AC3E}">
        <p14:creationId xmlns:p14="http://schemas.microsoft.com/office/powerpoint/2010/main" val="373960876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72391E6A-86E6-6D74-0B51-CDD073191E6B}"/>
              </a:ext>
            </a:extLst>
          </p:cNvPr>
          <p:cNvSpPr>
            <a:spLocks noGrp="1"/>
          </p:cNvSpPr>
          <p:nvPr>
            <p:ph idx="1"/>
          </p:nvPr>
        </p:nvSpPr>
        <p:spPr>
          <a:xfrm>
            <a:off x="463826" y="331304"/>
            <a:ext cx="7654693" cy="5541463"/>
          </a:xfrm>
        </p:spPr>
        <p:txBody>
          <a:bodyPr anchor="t">
            <a:normAutofit fontScale="92500" lnSpcReduction="10000"/>
          </a:bodyPr>
          <a:lstStyle/>
          <a:p>
            <a:pPr marL="0" indent="0">
              <a:buNone/>
            </a:pPr>
            <a:r>
              <a:rPr lang="it-IT" sz="2400" noProof="0" dirty="0"/>
              <a:t>Anche </a:t>
            </a:r>
            <a:r>
              <a:rPr lang="it-IT" sz="2400" noProof="0" dirty="0" err="1"/>
              <a:t>Damasio</a:t>
            </a:r>
            <a:r>
              <a:rPr lang="it-IT" sz="2400" noProof="0" dirty="0"/>
              <a:t> distingue le emozioni in:</a:t>
            </a:r>
          </a:p>
          <a:p>
            <a:r>
              <a:rPr lang="it-IT" sz="2400" b="1" noProof="0" dirty="0"/>
              <a:t>Primarie</a:t>
            </a:r>
            <a:r>
              <a:rPr lang="it-IT" sz="2400" noProof="0" dirty="0"/>
              <a:t>, risposte innate e preorganizzate dell’organismo a determinate qualità degli stimoli ambientali. Sono sempre spontanee e non possono essere attivate intenzionalmente. Dipendono dall’attività valutativa di alcune strutture neurali (tra le quali l’amigdala) che a loro volta attivano una catena di risposte automatiche e adattive del corpo, seguendo la </a:t>
            </a:r>
            <a:r>
              <a:rPr lang="it-IT" sz="2400" b="1" noProof="0" dirty="0"/>
              <a:t>via rapida</a:t>
            </a:r>
            <a:r>
              <a:rPr lang="it-IT" sz="2400" noProof="0" dirty="0"/>
              <a:t>. </a:t>
            </a:r>
          </a:p>
          <a:p>
            <a:r>
              <a:rPr lang="it-IT" sz="2400" noProof="0" dirty="0"/>
              <a:t>cinque gruppi: gioia, tristezza, rabbia, paura e disgusto</a:t>
            </a:r>
          </a:p>
          <a:p>
            <a:r>
              <a:rPr lang="it-IT" sz="2400" noProof="0" dirty="0"/>
              <a:t> </a:t>
            </a:r>
            <a:r>
              <a:rPr lang="it-IT" sz="2400" b="1" noProof="0" dirty="0"/>
              <a:t>Secondarie</a:t>
            </a:r>
            <a:r>
              <a:rPr lang="it-IT" sz="2400" noProof="0" dirty="0"/>
              <a:t>, risposte a stimoli complessi il cui valore </a:t>
            </a:r>
            <a:r>
              <a:rPr lang="it-IT" sz="2400" noProof="0" dirty="0" err="1"/>
              <a:t>emotigeno</a:t>
            </a:r>
            <a:r>
              <a:rPr lang="it-IT" sz="2400" noProof="0" dirty="0"/>
              <a:t> non è intrinseco ma deriva dall’esperienza e dall’apprendimento dell’individuo. Il processo di valutazione avviene a livello della corteccia prefrontale che elabora il valore emozionale dello stimolo (</a:t>
            </a:r>
            <a:r>
              <a:rPr lang="it-IT" sz="2400" b="1" noProof="0" dirty="0"/>
              <a:t>via lenta</a:t>
            </a:r>
            <a:r>
              <a:rPr lang="it-IT" sz="2400" noProof="0" dirty="0"/>
              <a:t>), e lo trasmette all’amigdala e ad altre strutture che innescano un processo emozionale del tutto simile a quello delle emozioni primarie.</a:t>
            </a:r>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43107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04700DA3-5E7D-FE0D-69D7-7F226EE49C63}"/>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Emozione e decisione</a:t>
            </a:r>
          </a:p>
        </p:txBody>
      </p:sp>
      <p:sp>
        <p:nvSpPr>
          <p:cNvPr id="3" name="Segnaposto contenuto 2">
            <a:extLst>
              <a:ext uri="{FF2B5EF4-FFF2-40B4-BE49-F238E27FC236}">
                <a16:creationId xmlns:a16="http://schemas.microsoft.com/office/drawing/2014/main" id="{C75532BB-9971-2166-8E67-C8797782E6FB}"/>
              </a:ext>
            </a:extLst>
          </p:cNvPr>
          <p:cNvSpPr>
            <a:spLocks noGrp="1"/>
          </p:cNvSpPr>
          <p:nvPr>
            <p:ph idx="1"/>
          </p:nvPr>
        </p:nvSpPr>
        <p:spPr>
          <a:xfrm>
            <a:off x="344513" y="1722782"/>
            <a:ext cx="8560948" cy="4840679"/>
          </a:xfrm>
        </p:spPr>
        <p:txBody>
          <a:bodyPr anchor="ctr">
            <a:normAutofit/>
          </a:bodyPr>
          <a:lstStyle/>
          <a:p>
            <a:r>
              <a:rPr lang="it-IT" sz="2000" noProof="0" dirty="0" err="1"/>
              <a:t>Damasio</a:t>
            </a:r>
            <a:r>
              <a:rPr lang="it-IT" sz="2000" noProof="0" dirty="0"/>
              <a:t> enfatizza la relazione tra emozioni e processi di ragionamento e di decisione.</a:t>
            </a:r>
          </a:p>
          <a:p>
            <a:r>
              <a:rPr lang="it-IT" sz="2000" noProof="0" dirty="0"/>
              <a:t>Considera Il pensiero in gran parte come immagini connotate emotivamente, la cui funzione principale è quella di </a:t>
            </a:r>
            <a:r>
              <a:rPr lang="it-IT" sz="2000" b="1" noProof="0" dirty="0"/>
              <a:t>anticipare le conseguenze</a:t>
            </a:r>
            <a:r>
              <a:rPr lang="it-IT" sz="2000" noProof="0" dirty="0"/>
              <a:t> degli eventi. </a:t>
            </a:r>
          </a:p>
          <a:p>
            <a:r>
              <a:rPr lang="it-IT" sz="2000" noProof="0" dirty="0"/>
              <a:t>Nel processo di </a:t>
            </a:r>
            <a:r>
              <a:rPr lang="it-IT" sz="2000" b="1" noProof="0" dirty="0"/>
              <a:t>decisione</a:t>
            </a:r>
            <a:r>
              <a:rPr lang="it-IT" sz="2000" noProof="0" dirty="0"/>
              <a:t> ha luogo una preliminare selezione automatica che conduce a scartare le alternative connotate da emozioni negative. </a:t>
            </a:r>
          </a:p>
          <a:p>
            <a:r>
              <a:rPr lang="it-IT" sz="2000" noProof="0" dirty="0"/>
              <a:t>Tale processo è reso possibile dall’esistenza di marcatori somatici: risposte somatiche prodotte spontaneamente nell’organismo in risposta a esperienze emotive precedenti, che differenziano le opzioni in </a:t>
            </a:r>
            <a:r>
              <a:rPr lang="it-IT" sz="2000" b="1" noProof="0" dirty="0"/>
              <a:t>piacevoli</a:t>
            </a:r>
            <a:r>
              <a:rPr lang="it-IT" sz="2000" noProof="0" dirty="0"/>
              <a:t> e </a:t>
            </a:r>
            <a:r>
              <a:rPr lang="it-IT" sz="2000" b="1" noProof="0" dirty="0"/>
              <a:t>spiacevoli</a:t>
            </a:r>
            <a:r>
              <a:rPr lang="it-IT" sz="2000" noProof="0" dirty="0"/>
              <a:t> </a:t>
            </a:r>
          </a:p>
          <a:p>
            <a:r>
              <a:rPr lang="it-IT" sz="2000" noProof="0" dirty="0"/>
              <a:t>Ne segue che le emozioni hanno un ruolo fondamentale nei processi decisionali poiché le risposte somatiche che le caratterizzano sono associate a rappresentazioni anticipate dei possibili esiti di una scelta</a:t>
            </a:r>
          </a:p>
          <a:p>
            <a:r>
              <a:rPr lang="it-IT" sz="2000" noProof="0" dirty="0"/>
              <a:t>Posizione supportata da diversi studi su pazienti neurolesi, con distintivi problemi decisionali</a:t>
            </a:r>
          </a:p>
        </p:txBody>
      </p:sp>
    </p:spTree>
    <p:extLst>
      <p:ext uri="{BB962C8B-B14F-4D97-AF65-F5344CB8AC3E}">
        <p14:creationId xmlns:p14="http://schemas.microsoft.com/office/powerpoint/2010/main" val="103255276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3998"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9144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40040" y="-1133192"/>
            <a:ext cx="6858001" cy="9124385"/>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1072" y="0"/>
            <a:ext cx="4572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3"/>
            <a:ext cx="9137153"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784" y="4049"/>
            <a:ext cx="7662432"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olo 1">
            <a:extLst>
              <a:ext uri="{FF2B5EF4-FFF2-40B4-BE49-F238E27FC236}">
                <a16:creationId xmlns:a16="http://schemas.microsoft.com/office/drawing/2014/main" id="{6BF6350F-52C4-ABDC-138C-C73ABEBFFBDA}"/>
              </a:ext>
            </a:extLst>
          </p:cNvPr>
          <p:cNvSpPr>
            <a:spLocks noGrp="1"/>
          </p:cNvSpPr>
          <p:nvPr>
            <p:ph type="ctrTitle"/>
          </p:nvPr>
        </p:nvSpPr>
        <p:spPr>
          <a:xfrm>
            <a:off x="1520019" y="1030406"/>
            <a:ext cx="6110785" cy="3081242"/>
          </a:xfrm>
        </p:spPr>
        <p:txBody>
          <a:bodyPr anchor="ctr">
            <a:normAutofit/>
          </a:bodyPr>
          <a:lstStyle/>
          <a:p>
            <a:r>
              <a:rPr lang="it-IT" sz="4200" noProof="0" dirty="0">
                <a:solidFill>
                  <a:srgbClr val="FFFFFF"/>
                </a:solidFill>
              </a:rPr>
              <a:t>Aspetti sociali delle emozioni</a:t>
            </a:r>
          </a:p>
        </p:txBody>
      </p:sp>
    </p:spTree>
    <p:extLst>
      <p:ext uri="{BB962C8B-B14F-4D97-AF65-F5344CB8AC3E}">
        <p14:creationId xmlns:p14="http://schemas.microsoft.com/office/powerpoint/2010/main" val="134232697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957F44AF-8EC8-8168-F340-A745DDB018DF}"/>
              </a:ext>
            </a:extLst>
          </p:cNvPr>
          <p:cNvSpPr>
            <a:spLocks noGrp="1"/>
          </p:cNvSpPr>
          <p:nvPr>
            <p:ph type="title"/>
          </p:nvPr>
        </p:nvSpPr>
        <p:spPr>
          <a:xfrm>
            <a:off x="852297" y="-657736"/>
            <a:ext cx="7266222" cy="1642969"/>
          </a:xfrm>
        </p:spPr>
        <p:txBody>
          <a:bodyPr anchor="b">
            <a:normAutofit/>
          </a:bodyPr>
          <a:lstStyle/>
          <a:p>
            <a:r>
              <a:rPr lang="it-IT" sz="3500" noProof="0" dirty="0"/>
              <a:t>Prospettive </a:t>
            </a:r>
            <a:r>
              <a:rPr lang="it-IT" sz="3500" noProof="0" dirty="0" err="1"/>
              <a:t>sociocostruzioniste</a:t>
            </a:r>
            <a:endParaRPr lang="it-IT" sz="3500" noProof="0" dirty="0"/>
          </a:p>
        </p:txBody>
      </p:sp>
      <p:sp>
        <p:nvSpPr>
          <p:cNvPr id="3" name="Segnaposto contenuto 2">
            <a:extLst>
              <a:ext uri="{FF2B5EF4-FFF2-40B4-BE49-F238E27FC236}">
                <a16:creationId xmlns:a16="http://schemas.microsoft.com/office/drawing/2014/main" id="{960CCD0A-F4A5-C2AF-655E-E1CF563FF520}"/>
              </a:ext>
            </a:extLst>
          </p:cNvPr>
          <p:cNvSpPr>
            <a:spLocks noGrp="1"/>
          </p:cNvSpPr>
          <p:nvPr>
            <p:ph idx="1"/>
          </p:nvPr>
        </p:nvSpPr>
        <p:spPr>
          <a:xfrm>
            <a:off x="852297" y="1166191"/>
            <a:ext cx="7266222" cy="4706576"/>
          </a:xfrm>
        </p:spPr>
        <p:txBody>
          <a:bodyPr anchor="t">
            <a:normAutofit fontScale="92500" lnSpcReduction="10000"/>
          </a:bodyPr>
          <a:lstStyle/>
          <a:p>
            <a:r>
              <a:rPr lang="it-IT" sz="2400" noProof="0" dirty="0"/>
              <a:t>Le emozioni hanno una forte connotazione interpersonale e sociale. </a:t>
            </a:r>
          </a:p>
          <a:p>
            <a:r>
              <a:rPr lang="it-IT" sz="2400" noProof="0" dirty="0"/>
              <a:t>In molte occasioni in cui proviamo emozioni gli altri sono presenti, fisicamente o come rappresentazioni mentali</a:t>
            </a:r>
          </a:p>
          <a:p>
            <a:r>
              <a:rPr lang="it-IT" sz="2400" noProof="0" dirty="0"/>
              <a:t>L’emozione, sia essa vissuta, rievocata o solo anticipata, sostanzia momenti fondamentali delle nostre relazioni con gli altri</a:t>
            </a:r>
          </a:p>
          <a:p>
            <a:r>
              <a:rPr lang="it-IT" sz="2400" noProof="0" dirty="0"/>
              <a:t>Inoltre, le emozioni sono molto influenzate dalle norme sociali e culturali che regolano i contesti in cui viviamo</a:t>
            </a:r>
          </a:p>
          <a:p>
            <a:r>
              <a:rPr lang="it-IT" sz="2400" noProof="0" dirty="0"/>
              <a:t>Ogni cultura influenza in modo profondo e sistematico le esperienze emotive degli individui, in quanto attribuisce loro un determinato significato e un certo valore, e ne determina le forme più appropriate di configurazione, espressione e svolgimento.</a:t>
            </a:r>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1464179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0F04012C-DA6E-F19E-BCD7-4EFD45A5B544}"/>
              </a:ext>
            </a:extLst>
          </p:cNvPr>
          <p:cNvSpPr>
            <a:spLocks noGrp="1"/>
          </p:cNvSpPr>
          <p:nvPr>
            <p:ph type="title"/>
          </p:nvPr>
        </p:nvSpPr>
        <p:spPr>
          <a:xfrm>
            <a:off x="350041" y="586855"/>
            <a:ext cx="2401025" cy="3387497"/>
          </a:xfrm>
        </p:spPr>
        <p:txBody>
          <a:bodyPr anchor="b">
            <a:normAutofit/>
          </a:bodyPr>
          <a:lstStyle/>
          <a:p>
            <a:pPr algn="r"/>
            <a:r>
              <a:rPr lang="it-IT" sz="3500" noProof="0" dirty="0">
                <a:solidFill>
                  <a:srgbClr val="FFFFFF"/>
                </a:solidFill>
              </a:rPr>
              <a:t>Regole sociali delle emozioni (</a:t>
            </a:r>
            <a:r>
              <a:rPr lang="it-IT" sz="3500" noProof="0" dirty="0" err="1">
                <a:solidFill>
                  <a:srgbClr val="FFFFFF"/>
                </a:solidFill>
              </a:rPr>
              <a:t>Averil</a:t>
            </a:r>
            <a:r>
              <a:rPr lang="it-IT" sz="3500" noProof="0" dirty="0">
                <a:solidFill>
                  <a:srgbClr val="FFFFFF"/>
                </a:solidFill>
              </a:rPr>
              <a:t>)</a:t>
            </a:r>
          </a:p>
        </p:txBody>
      </p:sp>
      <p:sp>
        <p:nvSpPr>
          <p:cNvPr id="3" name="Segnaposto contenuto 2">
            <a:extLst>
              <a:ext uri="{FF2B5EF4-FFF2-40B4-BE49-F238E27FC236}">
                <a16:creationId xmlns:a16="http://schemas.microsoft.com/office/drawing/2014/main" id="{E239B596-1BF7-82BF-3574-74E861AF5929}"/>
              </a:ext>
            </a:extLst>
          </p:cNvPr>
          <p:cNvSpPr>
            <a:spLocks noGrp="1"/>
          </p:cNvSpPr>
          <p:nvPr>
            <p:ph idx="1"/>
          </p:nvPr>
        </p:nvSpPr>
        <p:spPr>
          <a:xfrm>
            <a:off x="3607693" y="185530"/>
            <a:ext cx="5284515" cy="6480313"/>
          </a:xfrm>
        </p:spPr>
        <p:txBody>
          <a:bodyPr anchor="ctr">
            <a:normAutofit/>
          </a:bodyPr>
          <a:lstStyle/>
          <a:p>
            <a:pPr marL="0" indent="0">
              <a:buNone/>
            </a:pPr>
            <a:r>
              <a:rPr lang="it-IT" sz="2000" noProof="0" dirty="0"/>
              <a:t>Il vissuto e la manifestazione delle diverse emozioni sono assoggettati a una serie di regole :</a:t>
            </a:r>
          </a:p>
          <a:p>
            <a:pPr marL="0" indent="0">
              <a:buNone/>
            </a:pPr>
            <a:endParaRPr lang="it-IT" sz="2000" noProof="0" dirty="0"/>
          </a:p>
          <a:p>
            <a:r>
              <a:rPr lang="it-IT" sz="2000" b="1" noProof="0" dirty="0"/>
              <a:t>di valutazione</a:t>
            </a:r>
            <a:r>
              <a:rPr lang="it-IT" sz="2000" noProof="0" dirty="0"/>
              <a:t>, che definiscono come deve essere percepita e valutata una situazione; corrispondono sostanzialmente alle dimensioni della valutazione cognitiva già viste;</a:t>
            </a:r>
          </a:p>
          <a:p>
            <a:r>
              <a:rPr lang="it-IT" sz="2000" b="1" noProof="0" dirty="0"/>
              <a:t>di comportamento</a:t>
            </a:r>
            <a:r>
              <a:rPr lang="it-IT" sz="2000" noProof="0" dirty="0"/>
              <a:t>, che stabiliscono come un’emozione deve essere espressa. Es., display di </a:t>
            </a:r>
            <a:r>
              <a:rPr lang="it-IT" sz="2000" noProof="0" dirty="0" err="1"/>
              <a:t>Ekman</a:t>
            </a:r>
            <a:endParaRPr lang="it-IT" sz="2000" noProof="0" dirty="0"/>
          </a:p>
          <a:p>
            <a:r>
              <a:rPr lang="it-IT" sz="2000" b="1" noProof="0" dirty="0"/>
              <a:t>regole prognostiche</a:t>
            </a:r>
            <a:r>
              <a:rPr lang="it-IT" sz="2000" noProof="0" dirty="0"/>
              <a:t>, che riguardano la “giusta” durata e lo sviluppo di un episodio emozionale nel corso del tempo</a:t>
            </a:r>
          </a:p>
          <a:p>
            <a:r>
              <a:rPr lang="it-IT" sz="2000" b="1" noProof="0" dirty="0"/>
              <a:t>di attribuzione</a:t>
            </a:r>
            <a:r>
              <a:rPr lang="it-IT" sz="2000" noProof="0" dirty="0"/>
              <a:t>, attraverso le quali l’emozione viene spiegata e resa legittima rispetto al sistema sociale e in rapporto al sé.</a:t>
            </a:r>
          </a:p>
        </p:txBody>
      </p:sp>
    </p:spTree>
    <p:extLst>
      <p:ext uri="{BB962C8B-B14F-4D97-AF65-F5344CB8AC3E}">
        <p14:creationId xmlns:p14="http://schemas.microsoft.com/office/powerpoint/2010/main" val="284853593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A255683-87D5-05AC-F8CA-423F6413C066}"/>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Studi sulle differenze di genere</a:t>
            </a:r>
          </a:p>
        </p:txBody>
      </p:sp>
      <p:sp>
        <p:nvSpPr>
          <p:cNvPr id="3" name="Segnaposto contenuto 2">
            <a:extLst>
              <a:ext uri="{FF2B5EF4-FFF2-40B4-BE49-F238E27FC236}">
                <a16:creationId xmlns:a16="http://schemas.microsoft.com/office/drawing/2014/main" id="{3E5BC899-FBDC-8553-E469-4CDF6E29F777}"/>
              </a:ext>
            </a:extLst>
          </p:cNvPr>
          <p:cNvSpPr>
            <a:spLocks noGrp="1"/>
          </p:cNvSpPr>
          <p:nvPr>
            <p:ph idx="1"/>
          </p:nvPr>
        </p:nvSpPr>
        <p:spPr>
          <a:xfrm>
            <a:off x="1028699" y="1885278"/>
            <a:ext cx="7293023" cy="4678183"/>
          </a:xfrm>
        </p:spPr>
        <p:txBody>
          <a:bodyPr anchor="ctr">
            <a:normAutofit lnSpcReduction="10000"/>
          </a:bodyPr>
          <a:lstStyle/>
          <a:p>
            <a:r>
              <a:rPr lang="it-IT" sz="2000" noProof="0" dirty="0"/>
              <a:t>Sebbene non forniscano ancora risultati definitivi, le ricerche hanno dato una certa conferma all’esistenza di differenze di genere nell’esperienza emotiva, soprattutto quando vengono analizzati dati che provengono da strumenti autovalutativi. </a:t>
            </a:r>
          </a:p>
          <a:p>
            <a:r>
              <a:rPr lang="it-IT" sz="2000" noProof="0" dirty="0"/>
              <a:t>Forti o meno che siano, le differenze di genere rispetto alle emozioni rappresentano un classico esempio in cui si contrappongono spiegazioni che chiamano in causa i fattori biologici e spiegazioni che chiamano invece in causa i fattori socioculturali. </a:t>
            </a:r>
          </a:p>
          <a:p>
            <a:r>
              <a:rPr lang="it-IT" sz="2000" noProof="0" dirty="0"/>
              <a:t>Le ricerche finalizzate a rintracciare spiegazioni di tipo biologico hanno soprattutto indagato il ruolo di alcuni ormoni e neurotrasmettitori</a:t>
            </a:r>
          </a:p>
          <a:p>
            <a:r>
              <a:rPr lang="it-IT" sz="2000" noProof="0" dirty="0"/>
              <a:t>le ricerche che hanno indagato il ruolo dei fattori socioculturali si sono interessate ai processi di socializzazione e alle dinamiche dei ruoli sociali. </a:t>
            </a:r>
          </a:p>
        </p:txBody>
      </p:sp>
    </p:spTree>
    <p:extLst>
      <p:ext uri="{BB962C8B-B14F-4D97-AF65-F5344CB8AC3E}">
        <p14:creationId xmlns:p14="http://schemas.microsoft.com/office/powerpoint/2010/main" val="340178896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E4C6C67E-048C-2DEC-EF94-01005F9EA27C}"/>
              </a:ext>
            </a:extLst>
          </p:cNvPr>
          <p:cNvSpPr>
            <a:spLocks noGrp="1"/>
          </p:cNvSpPr>
          <p:nvPr>
            <p:ph type="title"/>
          </p:nvPr>
        </p:nvSpPr>
        <p:spPr>
          <a:xfrm>
            <a:off x="350041" y="586855"/>
            <a:ext cx="2401025" cy="3387497"/>
          </a:xfrm>
        </p:spPr>
        <p:txBody>
          <a:bodyPr anchor="b">
            <a:normAutofit/>
          </a:bodyPr>
          <a:lstStyle/>
          <a:p>
            <a:pPr algn="r"/>
            <a:r>
              <a:rPr lang="it-IT" sz="3500" noProof="0" dirty="0">
                <a:solidFill>
                  <a:srgbClr val="FFFFFF"/>
                </a:solidFill>
              </a:rPr>
              <a:t>Ruoli sociali e genere</a:t>
            </a:r>
          </a:p>
        </p:txBody>
      </p:sp>
      <p:sp>
        <p:nvSpPr>
          <p:cNvPr id="3" name="Segnaposto contenuto 2">
            <a:extLst>
              <a:ext uri="{FF2B5EF4-FFF2-40B4-BE49-F238E27FC236}">
                <a16:creationId xmlns:a16="http://schemas.microsoft.com/office/drawing/2014/main" id="{9892CE72-191F-4650-8DBB-2C010C8DA3B7}"/>
              </a:ext>
            </a:extLst>
          </p:cNvPr>
          <p:cNvSpPr>
            <a:spLocks noGrp="1"/>
          </p:cNvSpPr>
          <p:nvPr>
            <p:ph idx="1"/>
          </p:nvPr>
        </p:nvSpPr>
        <p:spPr>
          <a:xfrm>
            <a:off x="3233530" y="649480"/>
            <a:ext cx="5290674" cy="5546047"/>
          </a:xfrm>
        </p:spPr>
        <p:txBody>
          <a:bodyPr anchor="ctr">
            <a:normAutofit/>
          </a:bodyPr>
          <a:lstStyle/>
          <a:p>
            <a:r>
              <a:rPr lang="it-IT" sz="1700" noProof="0" dirty="0"/>
              <a:t>Alcuni studi hanno indagato le differenze di genere nell’espressione delle emozioni, tenendo conto dei diversi </a:t>
            </a:r>
            <a:r>
              <a:rPr lang="it-IT" sz="1700" b="1" noProof="0" dirty="0"/>
              <a:t>ruoli sociali</a:t>
            </a:r>
            <a:r>
              <a:rPr lang="it-IT" sz="1700" noProof="0" dirty="0"/>
              <a:t> rivestiti da uomini e donne e dei meccanismi di potere di tali ruoli</a:t>
            </a:r>
          </a:p>
          <a:p>
            <a:r>
              <a:rPr lang="it-IT" sz="1700" noProof="0" dirty="0"/>
              <a:t>L’ineguale distribuzione di ruoli di potere tra i generi predice la </a:t>
            </a:r>
            <a:r>
              <a:rPr lang="it-IT" sz="1700" b="1" noProof="0" dirty="0"/>
              <a:t>frequenza del sorriso</a:t>
            </a:r>
            <a:r>
              <a:rPr lang="it-IT" sz="1700" noProof="0" dirty="0"/>
              <a:t>, un’espressione facciale che comunica accordo con la persona alla quale si sorride</a:t>
            </a:r>
          </a:p>
          <a:p>
            <a:r>
              <a:rPr lang="it-IT" sz="1700" noProof="0" dirty="0"/>
              <a:t>chi è in una posizione di sottomissione sorride di più rispetto a chi è in una posizione di comando. </a:t>
            </a:r>
          </a:p>
          <a:p>
            <a:r>
              <a:rPr lang="it-IT" sz="1700" noProof="0" dirty="0"/>
              <a:t>Le differenze tra uomini e donne, che vedono le donne sorridere più degli uomini, </a:t>
            </a:r>
            <a:r>
              <a:rPr lang="it-IT" sz="1700" b="1" noProof="0" dirty="0"/>
              <a:t>diventano nulle </a:t>
            </a:r>
            <a:r>
              <a:rPr lang="it-IT" sz="1700" noProof="0" dirty="0"/>
              <a:t>quando i due generi vengono confrontati “al netto” dei ruoli sociali rivestiti</a:t>
            </a:r>
          </a:p>
          <a:p>
            <a:r>
              <a:rPr lang="it-IT" sz="1700" noProof="0" dirty="0"/>
              <a:t>le donne sorridono quanto gli uomini quando sono in una posizione di pari potere</a:t>
            </a:r>
          </a:p>
        </p:txBody>
      </p:sp>
    </p:spTree>
    <p:extLst>
      <p:ext uri="{BB962C8B-B14F-4D97-AF65-F5344CB8AC3E}">
        <p14:creationId xmlns:p14="http://schemas.microsoft.com/office/powerpoint/2010/main" val="77924120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1C3DBE0-6C10-E757-F61A-948BD924B316}"/>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Emozioni e cultura: somiglianze</a:t>
            </a:r>
          </a:p>
        </p:txBody>
      </p:sp>
      <p:sp>
        <p:nvSpPr>
          <p:cNvPr id="3" name="Segnaposto contenuto 2">
            <a:extLst>
              <a:ext uri="{FF2B5EF4-FFF2-40B4-BE49-F238E27FC236}">
                <a16:creationId xmlns:a16="http://schemas.microsoft.com/office/drawing/2014/main" id="{5DEB8CE2-98AB-83D3-A7A6-DFD47007150D}"/>
              </a:ext>
            </a:extLst>
          </p:cNvPr>
          <p:cNvSpPr>
            <a:spLocks noGrp="1"/>
          </p:cNvSpPr>
          <p:nvPr>
            <p:ph idx="1"/>
          </p:nvPr>
        </p:nvSpPr>
        <p:spPr>
          <a:xfrm>
            <a:off x="1028699" y="1590741"/>
            <a:ext cx="7293023" cy="5075102"/>
          </a:xfrm>
        </p:spPr>
        <p:txBody>
          <a:bodyPr anchor="ctr">
            <a:normAutofit/>
          </a:bodyPr>
          <a:lstStyle/>
          <a:p>
            <a:r>
              <a:rPr lang="it-IT" sz="2000" noProof="0" dirty="0"/>
              <a:t>notevoli somiglianze transculturali nei processi di </a:t>
            </a:r>
            <a:r>
              <a:rPr lang="it-IT" sz="2000" i="1" noProof="0" dirty="0" err="1"/>
              <a:t>appraisal</a:t>
            </a:r>
            <a:endParaRPr lang="it-IT" sz="2000" i="1" noProof="0" dirty="0"/>
          </a:p>
          <a:p>
            <a:r>
              <a:rPr lang="it-IT" sz="2000" noProof="0" dirty="0"/>
              <a:t>le situazioni che generano </a:t>
            </a:r>
            <a:r>
              <a:rPr lang="it-IT" sz="2000" b="1" noProof="0" dirty="0"/>
              <a:t>paura</a:t>
            </a:r>
            <a:r>
              <a:rPr lang="it-IT" sz="2000" noProof="0" dirty="0"/>
              <a:t> sono valutate come spiacevoli in tutte le culture, svantaggiose rispetto agli scopi dell’individuo e difficili da fronteggiare</a:t>
            </a:r>
          </a:p>
          <a:p>
            <a:r>
              <a:rPr lang="it-IT" sz="2000" noProof="0" dirty="0"/>
              <a:t>la </a:t>
            </a:r>
            <a:r>
              <a:rPr lang="it-IT" sz="2000" b="1" noProof="0" dirty="0"/>
              <a:t>rabbia</a:t>
            </a:r>
            <a:r>
              <a:rPr lang="it-IT" sz="2000" noProof="0" dirty="0"/>
              <a:t> è associata a eventi spiacevoli e inattesi, dannosi per gli scopi della persona, ma anche ingiusti e causati da un altro individuo verso il quale la rabbia viene rivolta. </a:t>
            </a:r>
          </a:p>
          <a:p>
            <a:r>
              <a:rPr lang="it-IT" sz="2000" noProof="0" dirty="0"/>
              <a:t>La paura è per tutti l’emozione di minor durata, mentre la tristezza è quella che permane più a lungo. La rabbia è generalmente l’emozione più intensa, seguita da gioia, tristezza e paura.</a:t>
            </a:r>
          </a:p>
        </p:txBody>
      </p:sp>
    </p:spTree>
    <p:extLst>
      <p:ext uri="{BB962C8B-B14F-4D97-AF65-F5344CB8AC3E}">
        <p14:creationId xmlns:p14="http://schemas.microsoft.com/office/powerpoint/2010/main" val="181232180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467FED6-A496-17CF-F01B-DA05CA3F3B5E}"/>
              </a:ext>
            </a:extLst>
          </p:cNvPr>
          <p:cNvSpPr>
            <a:spLocks noGrp="1"/>
          </p:cNvSpPr>
          <p:nvPr>
            <p:ph type="title"/>
          </p:nvPr>
        </p:nvSpPr>
        <p:spPr>
          <a:xfrm>
            <a:off x="350041" y="586855"/>
            <a:ext cx="2401025" cy="3387497"/>
          </a:xfrm>
        </p:spPr>
        <p:txBody>
          <a:bodyPr anchor="b">
            <a:normAutofit/>
          </a:bodyPr>
          <a:lstStyle/>
          <a:p>
            <a:pPr algn="r"/>
            <a:r>
              <a:rPr lang="it-IT" sz="3500" noProof="0" dirty="0">
                <a:solidFill>
                  <a:srgbClr val="FFFFFF"/>
                </a:solidFill>
              </a:rPr>
              <a:t>Differenze</a:t>
            </a:r>
          </a:p>
        </p:txBody>
      </p:sp>
      <p:sp>
        <p:nvSpPr>
          <p:cNvPr id="3" name="Segnaposto contenuto 2">
            <a:extLst>
              <a:ext uri="{FF2B5EF4-FFF2-40B4-BE49-F238E27FC236}">
                <a16:creationId xmlns:a16="http://schemas.microsoft.com/office/drawing/2014/main" id="{7F646398-E197-03B7-22C2-52753A3AB1E9}"/>
              </a:ext>
            </a:extLst>
          </p:cNvPr>
          <p:cNvSpPr>
            <a:spLocks noGrp="1"/>
          </p:cNvSpPr>
          <p:nvPr>
            <p:ph idx="1"/>
          </p:nvPr>
        </p:nvSpPr>
        <p:spPr>
          <a:xfrm>
            <a:off x="3607694" y="649480"/>
            <a:ext cx="4916510" cy="5976607"/>
          </a:xfrm>
        </p:spPr>
        <p:txBody>
          <a:bodyPr anchor="ctr">
            <a:normAutofit/>
          </a:bodyPr>
          <a:lstStyle/>
          <a:p>
            <a:r>
              <a:rPr lang="it-IT" sz="1800" noProof="0" dirty="0"/>
              <a:t>Accanto a queste similarità sono emerse alcune differenze. Esempi: </a:t>
            </a:r>
          </a:p>
          <a:p>
            <a:endParaRPr lang="it-IT" sz="1800" noProof="0" dirty="0"/>
          </a:p>
          <a:p>
            <a:r>
              <a:rPr lang="it-IT" sz="1800" noProof="0" dirty="0"/>
              <a:t>nelle culture africane gli antecedenti di tutte le emozioni negative sono considerati come più ingiusti, più immorali e più spesso attribuiti all’esterno, di quanto si riscontri in altre culture.</a:t>
            </a:r>
          </a:p>
          <a:p>
            <a:r>
              <a:rPr lang="it-IT" sz="1800" noProof="0" dirty="0"/>
              <a:t>Gli occidentali e in particolare gli americani sono più espressivi per i gesti e le espressioni facciali, e riportano una percezione superiore del loro livello di attivazione fisiologica. </a:t>
            </a:r>
          </a:p>
          <a:p>
            <a:r>
              <a:rPr lang="it-IT" sz="1800" noProof="0" dirty="0"/>
              <a:t>I giapponesi sperimentano poca paura in famiglia e praticamente mai rabbia nelle situazioni extrafamiliari.</a:t>
            </a:r>
          </a:p>
          <a:p>
            <a:r>
              <a:rPr lang="it-IT" sz="1800" noProof="0" dirty="0"/>
              <a:t>gli americani si differenziano dagli orientali e dagli europei per la maggiore intensità attribuita alla gioia</a:t>
            </a:r>
          </a:p>
          <a:p>
            <a:endParaRPr lang="it-IT" sz="1800" noProof="0" dirty="0"/>
          </a:p>
          <a:p>
            <a:endParaRPr lang="it-IT" sz="1700" noProof="0" dirty="0"/>
          </a:p>
        </p:txBody>
      </p:sp>
    </p:spTree>
    <p:extLst>
      <p:ext uri="{BB962C8B-B14F-4D97-AF65-F5344CB8AC3E}">
        <p14:creationId xmlns:p14="http://schemas.microsoft.com/office/powerpoint/2010/main" val="425215897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BDBBFF84-73CC-5BD7-A463-A52857EECC15}"/>
              </a:ext>
            </a:extLst>
          </p:cNvPr>
          <p:cNvSpPr>
            <a:spLocks noGrp="1"/>
          </p:cNvSpPr>
          <p:nvPr>
            <p:ph type="title"/>
          </p:nvPr>
        </p:nvSpPr>
        <p:spPr>
          <a:xfrm>
            <a:off x="1" y="586855"/>
            <a:ext cx="2751066" cy="3387497"/>
          </a:xfrm>
        </p:spPr>
        <p:txBody>
          <a:bodyPr anchor="b">
            <a:normAutofit/>
          </a:bodyPr>
          <a:lstStyle/>
          <a:p>
            <a:pPr algn="r"/>
            <a:r>
              <a:rPr lang="it-IT" sz="3500" noProof="0" dirty="0">
                <a:solidFill>
                  <a:srgbClr val="FFFFFF"/>
                </a:solidFill>
              </a:rPr>
              <a:t>Cultura individualista e collettivista</a:t>
            </a:r>
          </a:p>
        </p:txBody>
      </p:sp>
      <p:sp>
        <p:nvSpPr>
          <p:cNvPr id="3" name="Segnaposto contenuto 2">
            <a:extLst>
              <a:ext uri="{FF2B5EF4-FFF2-40B4-BE49-F238E27FC236}">
                <a16:creationId xmlns:a16="http://schemas.microsoft.com/office/drawing/2014/main" id="{6723A180-7BD2-50CE-4B14-B2AF014BA478}"/>
              </a:ext>
            </a:extLst>
          </p:cNvPr>
          <p:cNvSpPr>
            <a:spLocks noGrp="1"/>
          </p:cNvSpPr>
          <p:nvPr>
            <p:ph idx="1"/>
          </p:nvPr>
        </p:nvSpPr>
        <p:spPr>
          <a:xfrm>
            <a:off x="3607694" y="10139"/>
            <a:ext cx="4916510" cy="6837723"/>
          </a:xfrm>
        </p:spPr>
        <p:txBody>
          <a:bodyPr anchor="ctr">
            <a:normAutofit fontScale="92500"/>
          </a:bodyPr>
          <a:lstStyle/>
          <a:p>
            <a:r>
              <a:rPr lang="it-IT" sz="1700" noProof="0" dirty="0"/>
              <a:t>la differenza tra emozioni positive e negative non ha lo stesso grado di polarizzazione in tutto il mondo</a:t>
            </a:r>
          </a:p>
          <a:p>
            <a:r>
              <a:rPr lang="it-IT" sz="1700" noProof="0" dirty="0"/>
              <a:t>Nei paesi a cultura individualista, come molti paesi occidentali, si riscontra una forte valorizzazione della positività associata alla riuscita personale</a:t>
            </a:r>
          </a:p>
          <a:p>
            <a:r>
              <a:rPr lang="it-IT" sz="1700" noProof="0" dirty="0"/>
              <a:t>la felicità è percepita come un diritto e l’individuo cerca di raggiungerla e conservarla al pari di una buona immagine di sé. </a:t>
            </a:r>
          </a:p>
          <a:p>
            <a:r>
              <a:rPr lang="it-IT" sz="1700" noProof="0" dirty="0"/>
              <a:t>Nei paesi a cultura collettivista, come molti paesi orientali, viene invece valorizzato maggiormente il gruppo sociale e i legami di appartenenza</a:t>
            </a:r>
          </a:p>
          <a:p>
            <a:r>
              <a:rPr lang="it-IT" sz="1700" noProof="0" dirty="0"/>
              <a:t>le norme culturali propongono inoltre uno standard più neutro, nel quale sono comprese anche le emozioni negative e l’autocritica. </a:t>
            </a:r>
          </a:p>
          <a:p>
            <a:r>
              <a:rPr lang="it-IT" sz="1700" noProof="0" dirty="0"/>
              <a:t>I giapponesi hanno un maggiore livello di coesistenza tra emozioni positive e negative rispetto agli americani, addirittura con un’associazione positiva tra le due: mentre gli americani tendono a massimizzare le emozioni positive, i giapponesi mostrano una tendenza a ridurre entrambe </a:t>
            </a:r>
          </a:p>
          <a:p>
            <a:r>
              <a:rPr lang="it-IT" sz="1700" noProof="0" dirty="0"/>
              <a:t>gli orientali sperimentino più frequentemente emozioni socialmente connotate, come compassione e colpa, rispetto a emozioni che possono sfavorire le relazioni sociali, come l’orgoglio e la collera</a:t>
            </a:r>
          </a:p>
        </p:txBody>
      </p:sp>
    </p:spTree>
    <p:extLst>
      <p:ext uri="{BB962C8B-B14F-4D97-AF65-F5344CB8AC3E}">
        <p14:creationId xmlns:p14="http://schemas.microsoft.com/office/powerpoint/2010/main" val="176332749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7">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9">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3998"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9144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3">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40040" y="-1133192"/>
            <a:ext cx="6858001" cy="9124385"/>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15">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1072" y="0"/>
            <a:ext cx="4572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17">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3"/>
            <a:ext cx="9137153"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784" y="4049"/>
            <a:ext cx="7662432"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olo 1">
            <a:extLst>
              <a:ext uri="{FF2B5EF4-FFF2-40B4-BE49-F238E27FC236}">
                <a16:creationId xmlns:a16="http://schemas.microsoft.com/office/drawing/2014/main" id="{B4EF85DB-A54C-FF7F-CE91-8FACF6B3E291}"/>
              </a:ext>
            </a:extLst>
          </p:cNvPr>
          <p:cNvSpPr>
            <a:spLocks noGrp="1"/>
          </p:cNvSpPr>
          <p:nvPr>
            <p:ph type="ctrTitle"/>
          </p:nvPr>
        </p:nvSpPr>
        <p:spPr>
          <a:xfrm>
            <a:off x="1520019" y="1030406"/>
            <a:ext cx="6110785" cy="3081242"/>
          </a:xfrm>
        </p:spPr>
        <p:txBody>
          <a:bodyPr anchor="ctr">
            <a:normAutofit/>
          </a:bodyPr>
          <a:lstStyle/>
          <a:p>
            <a:r>
              <a:rPr lang="it-IT" sz="4200" noProof="0" dirty="0">
                <a:solidFill>
                  <a:srgbClr val="FFFFFF"/>
                </a:solidFill>
              </a:rPr>
              <a:t>Gestire le emozioni</a:t>
            </a:r>
          </a:p>
        </p:txBody>
      </p:sp>
    </p:spTree>
    <p:extLst>
      <p:ext uri="{BB962C8B-B14F-4D97-AF65-F5344CB8AC3E}">
        <p14:creationId xmlns:p14="http://schemas.microsoft.com/office/powerpoint/2010/main" val="19415534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5EB31C0-017F-2C2D-F5DB-4E9917973110}"/>
              </a:ext>
            </a:extLst>
          </p:cNvPr>
          <p:cNvSpPr>
            <a:spLocks noGrp="1"/>
          </p:cNvSpPr>
          <p:nvPr>
            <p:ph type="title"/>
          </p:nvPr>
        </p:nvSpPr>
        <p:spPr>
          <a:xfrm>
            <a:off x="1028699" y="294538"/>
            <a:ext cx="7421963" cy="1033669"/>
          </a:xfrm>
        </p:spPr>
        <p:txBody>
          <a:bodyPr>
            <a:normAutofit fontScale="90000"/>
          </a:bodyPr>
          <a:lstStyle/>
          <a:p>
            <a:r>
              <a:rPr lang="it-IT" sz="3500" noProof="0" dirty="0">
                <a:solidFill>
                  <a:srgbClr val="FFFFFF"/>
                </a:solidFill>
              </a:rPr>
              <a:t>Le emozioni come elementi disfunzionali</a:t>
            </a:r>
          </a:p>
        </p:txBody>
      </p:sp>
      <p:sp>
        <p:nvSpPr>
          <p:cNvPr id="3" name="Segnaposto contenuto 2">
            <a:extLst>
              <a:ext uri="{FF2B5EF4-FFF2-40B4-BE49-F238E27FC236}">
                <a16:creationId xmlns:a16="http://schemas.microsoft.com/office/drawing/2014/main" id="{BA58B834-FFF1-8A94-A03F-57A910EE6012}"/>
              </a:ext>
            </a:extLst>
          </p:cNvPr>
          <p:cNvSpPr>
            <a:spLocks noGrp="1"/>
          </p:cNvSpPr>
          <p:nvPr>
            <p:ph idx="1"/>
          </p:nvPr>
        </p:nvSpPr>
        <p:spPr>
          <a:xfrm>
            <a:off x="1028699" y="1736034"/>
            <a:ext cx="7903266" cy="5121965"/>
          </a:xfrm>
        </p:spPr>
        <p:txBody>
          <a:bodyPr anchor="ctr">
            <a:normAutofit/>
          </a:bodyPr>
          <a:lstStyle/>
          <a:p>
            <a:r>
              <a:rPr lang="it-IT" sz="2400" dirty="0"/>
              <a:t>A</a:t>
            </a:r>
            <a:r>
              <a:rPr lang="it-IT" sz="2400" noProof="0" dirty="0" err="1"/>
              <a:t>bbiamo</a:t>
            </a:r>
            <a:r>
              <a:rPr lang="it-IT" sz="2400" noProof="0" dirty="0"/>
              <a:t> chiarito l’indispensabilità delle emozioni per una buona capacità di prendere decisioni, orientare il comportamento,  mettere in atto azioni adeguate, ecc. </a:t>
            </a:r>
          </a:p>
          <a:p>
            <a:r>
              <a:rPr lang="it-IT" sz="2400" noProof="0" dirty="0"/>
              <a:t>È importante non dimenticare che si tratta comunque di un sistema </a:t>
            </a:r>
            <a:r>
              <a:rPr lang="it-IT" sz="2400" i="1" noProof="0" dirty="0"/>
              <a:t>primitivo e grossolano</a:t>
            </a:r>
            <a:endParaRPr lang="it-IT" sz="2400" noProof="0" dirty="0"/>
          </a:p>
          <a:p>
            <a:r>
              <a:rPr lang="it-IT" sz="2400" noProof="0" dirty="0"/>
              <a:t>Le emozioni possono prendere il sopravvento, trovando canali di espressione inadeguati</a:t>
            </a:r>
          </a:p>
          <a:p>
            <a:r>
              <a:rPr lang="it-IT" sz="2400" noProof="0" dirty="0"/>
              <a:t>Possono insorgere in momenti, tempi o contesti sbagliati</a:t>
            </a:r>
          </a:p>
          <a:p>
            <a:r>
              <a:rPr lang="it-IT" sz="2400" noProof="0" dirty="0"/>
              <a:t>possono cronicizzarsi, dando luogo a stati d’umore che compromettono il nostro benessere. </a:t>
            </a:r>
          </a:p>
          <a:p>
            <a:r>
              <a:rPr lang="it-IT" sz="2400" noProof="0" dirty="0"/>
              <a:t>Saper </a:t>
            </a:r>
            <a:r>
              <a:rPr lang="it-IT" sz="2400" b="1" noProof="0" dirty="0"/>
              <a:t>gestire le emozioni</a:t>
            </a:r>
            <a:r>
              <a:rPr lang="it-IT" sz="2400" noProof="0" dirty="0"/>
              <a:t> è una capacità importante sin dall’infanzia e preziosa lungo tutto il corso della vita</a:t>
            </a:r>
          </a:p>
        </p:txBody>
      </p:sp>
    </p:spTree>
    <p:extLst>
      <p:ext uri="{BB962C8B-B14F-4D97-AF65-F5344CB8AC3E}">
        <p14:creationId xmlns:p14="http://schemas.microsoft.com/office/powerpoint/2010/main" val="292948585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AA4155F8-6AC2-C831-4825-DDC7F4F7B254}"/>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Regolazione emotiva</a:t>
            </a:r>
          </a:p>
        </p:txBody>
      </p:sp>
      <p:sp>
        <p:nvSpPr>
          <p:cNvPr id="3" name="Segnaposto contenuto 2">
            <a:extLst>
              <a:ext uri="{FF2B5EF4-FFF2-40B4-BE49-F238E27FC236}">
                <a16:creationId xmlns:a16="http://schemas.microsoft.com/office/drawing/2014/main" id="{A7C8223D-B9A5-37D6-CECB-1D8723C9DCCA}"/>
              </a:ext>
            </a:extLst>
          </p:cNvPr>
          <p:cNvSpPr>
            <a:spLocks noGrp="1"/>
          </p:cNvSpPr>
          <p:nvPr>
            <p:ph idx="1"/>
          </p:nvPr>
        </p:nvSpPr>
        <p:spPr>
          <a:xfrm>
            <a:off x="344513" y="1749286"/>
            <a:ext cx="7977210" cy="4814175"/>
          </a:xfrm>
        </p:spPr>
        <p:txBody>
          <a:bodyPr anchor="ctr">
            <a:normAutofit/>
          </a:bodyPr>
          <a:lstStyle/>
          <a:p>
            <a:pPr marL="0" indent="0">
              <a:buNone/>
            </a:pPr>
            <a:r>
              <a:rPr lang="it-IT" sz="1800" noProof="0" dirty="0"/>
              <a:t>Cinque strategie. Le prime quattro strategie sono focalizzate sugli antecedenti dell’esperienza emotiva mentre l’ultima è centrata sulla risposta emotiva:</a:t>
            </a:r>
          </a:p>
          <a:p>
            <a:pPr marL="0" indent="0">
              <a:buNone/>
            </a:pPr>
            <a:endParaRPr lang="it-IT" sz="1800" noProof="0" dirty="0"/>
          </a:p>
          <a:p>
            <a:r>
              <a:rPr lang="it-IT" sz="1800" noProof="0" dirty="0"/>
              <a:t>la </a:t>
            </a:r>
            <a:r>
              <a:rPr lang="it-IT" sz="1800" b="1" noProof="0" dirty="0"/>
              <a:t>selezione della situazione</a:t>
            </a:r>
            <a:r>
              <a:rPr lang="it-IT" sz="1800" noProof="0" dirty="0"/>
              <a:t> e la possibilità di evitamento delle situazioni che possono dar luogo a emozioni spiacevoli (per esempio, evitare di incontrare una determinata persona);</a:t>
            </a:r>
          </a:p>
          <a:p>
            <a:r>
              <a:rPr lang="it-IT" sz="1800" noProof="0" dirty="0"/>
              <a:t>la </a:t>
            </a:r>
            <a:r>
              <a:rPr lang="it-IT" sz="1800" b="1" noProof="0" dirty="0"/>
              <a:t>modificazione della situazione</a:t>
            </a:r>
            <a:r>
              <a:rPr lang="it-IT" sz="1800" noProof="0" dirty="0"/>
              <a:t> che provoca un’esperienza emotiva spiacevole (per esempio, andarsene da un certo luogo);</a:t>
            </a:r>
          </a:p>
          <a:p>
            <a:r>
              <a:rPr lang="it-IT" sz="1800" noProof="0" dirty="0"/>
              <a:t>il </a:t>
            </a:r>
            <a:r>
              <a:rPr lang="it-IT" sz="1800" b="1" noProof="0" dirty="0"/>
              <a:t>distoglimento dell’attenzione</a:t>
            </a:r>
            <a:r>
              <a:rPr lang="it-IT" sz="1800" noProof="0" dirty="0"/>
              <a:t> da determinate situazioni/stimoli </a:t>
            </a:r>
            <a:r>
              <a:rPr lang="it-IT" sz="1800" noProof="0" dirty="0" err="1"/>
              <a:t>emotigeni</a:t>
            </a:r>
            <a:r>
              <a:rPr lang="it-IT" sz="1800" noProof="0" dirty="0"/>
              <a:t> (per esempio, ricercare elementi di distrazione);</a:t>
            </a:r>
          </a:p>
          <a:p>
            <a:r>
              <a:rPr lang="it-IT" sz="1800" noProof="0" dirty="0"/>
              <a:t>la </a:t>
            </a:r>
            <a:r>
              <a:rPr lang="it-IT" sz="1800" b="1" noProof="0" dirty="0"/>
              <a:t>rivalutazione cognitiva</a:t>
            </a:r>
            <a:r>
              <a:rPr lang="it-IT" sz="1800" noProof="0" dirty="0"/>
              <a:t> (per esempio, riconsiderare alcuni elementi di un</a:t>
            </a:r>
          </a:p>
          <a:p>
            <a:r>
              <a:rPr lang="it-IT" sz="1800" noProof="0" dirty="0"/>
              <a:t>episodio accaduto);</a:t>
            </a:r>
          </a:p>
          <a:p>
            <a:r>
              <a:rPr lang="it-IT" sz="1800" noProof="0" dirty="0"/>
              <a:t>la </a:t>
            </a:r>
            <a:r>
              <a:rPr lang="it-IT" sz="1800" b="1" noProof="0" dirty="0"/>
              <a:t>modulazione della risposta</a:t>
            </a:r>
            <a:r>
              <a:rPr lang="it-IT" sz="1800" noProof="0" dirty="0"/>
              <a:t> (per esempio, provare a moderare una manifestazione emotiva, sopprimendola).</a:t>
            </a:r>
          </a:p>
        </p:txBody>
      </p:sp>
    </p:spTree>
    <p:extLst>
      <p:ext uri="{BB962C8B-B14F-4D97-AF65-F5344CB8AC3E}">
        <p14:creationId xmlns:p14="http://schemas.microsoft.com/office/powerpoint/2010/main" val="16312343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magine 2">
            <a:extLst>
              <a:ext uri="{FF2B5EF4-FFF2-40B4-BE49-F238E27FC236}">
                <a16:creationId xmlns:a16="http://schemas.microsoft.com/office/drawing/2014/main" id="{34547365-F133-3ED8-3977-24AF10CAB0A6}"/>
              </a:ext>
            </a:extLst>
          </p:cNvPr>
          <p:cNvPicPr>
            <a:picLocks noChangeAspect="1"/>
          </p:cNvPicPr>
          <p:nvPr/>
        </p:nvPicPr>
        <p:blipFill>
          <a:blip r:embed="rId2"/>
          <a:stretch>
            <a:fillRect/>
          </a:stretch>
        </p:blipFill>
        <p:spPr>
          <a:xfrm>
            <a:off x="342900" y="2054543"/>
            <a:ext cx="8458200" cy="2748913"/>
          </a:xfrm>
          <a:prstGeom prst="rect">
            <a:avLst/>
          </a:prstGeom>
        </p:spPr>
      </p:pic>
    </p:spTree>
    <p:extLst>
      <p:ext uri="{BB962C8B-B14F-4D97-AF65-F5344CB8AC3E}">
        <p14:creationId xmlns:p14="http://schemas.microsoft.com/office/powerpoint/2010/main" val="129928993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D4F16C30-F499-5594-E59A-9593EFA04375}"/>
              </a:ext>
            </a:extLst>
          </p:cNvPr>
          <p:cNvSpPr>
            <a:spLocks noGrp="1"/>
          </p:cNvSpPr>
          <p:nvPr>
            <p:ph type="title"/>
          </p:nvPr>
        </p:nvSpPr>
        <p:spPr>
          <a:xfrm>
            <a:off x="350041" y="586855"/>
            <a:ext cx="2401025" cy="3387497"/>
          </a:xfrm>
        </p:spPr>
        <p:txBody>
          <a:bodyPr anchor="b">
            <a:normAutofit/>
          </a:bodyPr>
          <a:lstStyle/>
          <a:p>
            <a:pPr algn="r"/>
            <a:r>
              <a:rPr lang="it-IT" sz="3500" noProof="0" dirty="0" err="1">
                <a:solidFill>
                  <a:srgbClr val="FFFFFF"/>
                </a:solidFill>
              </a:rPr>
              <a:t>Reappraisal</a:t>
            </a:r>
            <a:endParaRPr lang="it-IT" sz="3500" noProof="0" dirty="0">
              <a:solidFill>
                <a:srgbClr val="FFFFFF"/>
              </a:solidFill>
            </a:endParaRPr>
          </a:p>
        </p:txBody>
      </p:sp>
      <p:sp>
        <p:nvSpPr>
          <p:cNvPr id="3" name="Segnaposto contenuto 2">
            <a:extLst>
              <a:ext uri="{FF2B5EF4-FFF2-40B4-BE49-F238E27FC236}">
                <a16:creationId xmlns:a16="http://schemas.microsoft.com/office/drawing/2014/main" id="{8D28CEBB-C1F8-AFCA-78F8-A710743A2B97}"/>
              </a:ext>
            </a:extLst>
          </p:cNvPr>
          <p:cNvSpPr>
            <a:spLocks noGrp="1"/>
          </p:cNvSpPr>
          <p:nvPr>
            <p:ph idx="1"/>
          </p:nvPr>
        </p:nvSpPr>
        <p:spPr>
          <a:xfrm>
            <a:off x="3101107" y="-10142"/>
            <a:ext cx="5423097" cy="6649481"/>
          </a:xfrm>
        </p:spPr>
        <p:txBody>
          <a:bodyPr anchor="ctr">
            <a:normAutofit/>
          </a:bodyPr>
          <a:lstStyle/>
          <a:p>
            <a:r>
              <a:rPr lang="it-IT" sz="2000" noProof="0" dirty="0"/>
              <a:t>La </a:t>
            </a:r>
            <a:r>
              <a:rPr lang="it-IT" sz="2000" b="1" noProof="0" dirty="0"/>
              <a:t>rivalutazione cognitiva</a:t>
            </a:r>
            <a:r>
              <a:rPr lang="it-IT" sz="2000" noProof="0" dirty="0"/>
              <a:t> è la strategia più studiata. </a:t>
            </a:r>
          </a:p>
          <a:p>
            <a:r>
              <a:rPr lang="it-IT" sz="2000" noProof="0" dirty="0"/>
              <a:t>si basa sulla “riconsiderazione” dell’evento che ha dato origine all’emozione e sulla modificazione del significato che gli è stato attribuito.</a:t>
            </a:r>
          </a:p>
          <a:p>
            <a:r>
              <a:rPr lang="it-IT" sz="2000" noProof="0" dirty="0"/>
              <a:t>è in grado di deattivare lo stato emotivo della persona, moderandone le manifestazioni, e allo stesso tempo ridefinisce il contesto nel quale l’emozione è stata esperita. </a:t>
            </a:r>
          </a:p>
          <a:p>
            <a:r>
              <a:rPr lang="it-IT" sz="2000" noProof="0" dirty="0"/>
              <a:t>quando ci impegniamo nella reinterpretazione di un evento che ha dato luogo a un’emozione si attivano alcune regioni frontali che influenzano la reattività dell’amigdala e sono in grado di sopprimerla, deattivando, la reazione emozionale («</a:t>
            </a:r>
            <a:r>
              <a:rPr lang="it-IT" sz="2000" b="1" noProof="0" dirty="0"/>
              <a:t>via lenta</a:t>
            </a:r>
            <a:r>
              <a:rPr lang="it-IT" sz="2000" noProof="0" dirty="0"/>
              <a:t>»)</a:t>
            </a:r>
          </a:p>
        </p:txBody>
      </p:sp>
    </p:spTree>
    <p:extLst>
      <p:ext uri="{BB962C8B-B14F-4D97-AF65-F5344CB8AC3E}">
        <p14:creationId xmlns:p14="http://schemas.microsoft.com/office/powerpoint/2010/main" val="308725145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0B8CD6D-13D4-966B-17A3-F77BAC3A655B}"/>
              </a:ext>
            </a:extLst>
          </p:cNvPr>
          <p:cNvSpPr>
            <a:spLocks noGrp="1"/>
          </p:cNvSpPr>
          <p:nvPr>
            <p:ph type="title"/>
          </p:nvPr>
        </p:nvSpPr>
        <p:spPr>
          <a:xfrm>
            <a:off x="867638" y="637762"/>
            <a:ext cx="7416372" cy="900131"/>
          </a:xfrm>
        </p:spPr>
        <p:txBody>
          <a:bodyPr anchor="t">
            <a:normAutofit/>
          </a:bodyPr>
          <a:lstStyle/>
          <a:p>
            <a:pPr algn="l"/>
            <a:r>
              <a:rPr lang="it-IT" sz="3500" noProof="0" dirty="0">
                <a:solidFill>
                  <a:schemeClr val="bg1"/>
                </a:solidFill>
              </a:rPr>
              <a:t>Intelligenza emotiva</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F299C86F-A0D8-C15D-5879-1E56D0D95503}"/>
              </a:ext>
            </a:extLst>
          </p:cNvPr>
          <p:cNvSpPr>
            <a:spLocks noGrp="1"/>
          </p:cNvSpPr>
          <p:nvPr>
            <p:ph idx="1"/>
          </p:nvPr>
        </p:nvSpPr>
        <p:spPr>
          <a:xfrm>
            <a:off x="866661" y="2217343"/>
            <a:ext cx="7410669" cy="3959619"/>
          </a:xfrm>
        </p:spPr>
        <p:txBody>
          <a:bodyPr>
            <a:normAutofit/>
          </a:bodyPr>
          <a:lstStyle/>
          <a:p>
            <a:r>
              <a:rPr lang="it-IT" sz="2100" noProof="0" dirty="0"/>
              <a:t>La capacità di regolare efficacemente le emozioni è una componente di una più ampia competenza emotiva che numerosi autori hanno definito </a:t>
            </a:r>
            <a:r>
              <a:rPr lang="it-IT" sz="2100" b="1" noProof="0" dirty="0"/>
              <a:t>intelligenza emotiva</a:t>
            </a:r>
            <a:r>
              <a:rPr lang="it-IT" sz="2100" noProof="0" dirty="0"/>
              <a:t> </a:t>
            </a:r>
          </a:p>
          <a:p>
            <a:endParaRPr lang="it-IT" sz="2100" noProof="0" dirty="0"/>
          </a:p>
          <a:p>
            <a:r>
              <a:rPr lang="it-IT" sz="2100" noProof="0" dirty="0"/>
              <a:t>L’espressione sottolinea la rilevanza e la funzionalità della gestione delle emozioni,  al pari di altre forme di intelligenza tradizionalmente associate alla capacità di logica e di ragionamento razionale.</a:t>
            </a:r>
          </a:p>
        </p:txBody>
      </p:sp>
    </p:spTree>
    <p:extLst>
      <p:ext uri="{BB962C8B-B14F-4D97-AF65-F5344CB8AC3E}">
        <p14:creationId xmlns:p14="http://schemas.microsoft.com/office/powerpoint/2010/main" val="222327054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17F11A80-ED41-6DDD-DE4B-D1A76469C5FB}"/>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Gardner: intelligenze multiple</a:t>
            </a:r>
          </a:p>
        </p:txBody>
      </p:sp>
      <p:sp>
        <p:nvSpPr>
          <p:cNvPr id="3" name="Segnaposto contenuto 2">
            <a:extLst>
              <a:ext uri="{FF2B5EF4-FFF2-40B4-BE49-F238E27FC236}">
                <a16:creationId xmlns:a16="http://schemas.microsoft.com/office/drawing/2014/main" id="{8E49244F-6E1B-A70A-CA08-26346C17EDA2}"/>
              </a:ext>
            </a:extLst>
          </p:cNvPr>
          <p:cNvSpPr>
            <a:spLocks noGrp="1"/>
          </p:cNvSpPr>
          <p:nvPr>
            <p:ph idx="1"/>
          </p:nvPr>
        </p:nvSpPr>
        <p:spPr>
          <a:xfrm>
            <a:off x="1028699" y="2318197"/>
            <a:ext cx="7293023" cy="3683358"/>
          </a:xfrm>
        </p:spPr>
        <p:txBody>
          <a:bodyPr anchor="ctr">
            <a:normAutofit/>
          </a:bodyPr>
          <a:lstStyle/>
          <a:p>
            <a:r>
              <a:rPr lang="it-IT" sz="2000" noProof="0" dirty="0"/>
              <a:t>Il primo autore a proporre una differenziazione all’interno del costrutto di intelligenza è stato Gardner, che ha proposto la </a:t>
            </a:r>
            <a:r>
              <a:rPr lang="it-IT" sz="2000" i="1" noProof="0" dirty="0"/>
              <a:t>teoria delle intelligenze multiple</a:t>
            </a:r>
            <a:r>
              <a:rPr lang="it-IT" sz="2000" noProof="0" dirty="0"/>
              <a:t>.</a:t>
            </a:r>
          </a:p>
          <a:p>
            <a:r>
              <a:rPr lang="it-IT" sz="2000" noProof="0" dirty="0"/>
              <a:t>Sostiene la necessità di ampliare il concetto di intelligenza,</a:t>
            </a:r>
          </a:p>
          <a:p>
            <a:r>
              <a:rPr lang="it-IT" sz="2000" noProof="0" dirty="0"/>
              <a:t>includendo aspetti relativi alla capacità di interagire efficacemente con gli altri tenendo conto delle loro emozioni:</a:t>
            </a:r>
            <a:r>
              <a:rPr lang="it-IT" sz="2000" b="1" noProof="0" dirty="0"/>
              <a:t> intelligenza interpersonale</a:t>
            </a:r>
          </a:p>
          <a:p>
            <a:r>
              <a:rPr lang="it-IT" sz="2000" noProof="0" dirty="0"/>
              <a:t>e alla capacità di conoscere se stessi e di esplorare le proprie esperienze emotive: </a:t>
            </a:r>
            <a:r>
              <a:rPr lang="it-IT" sz="2000" b="1" noProof="0" dirty="0"/>
              <a:t>intelligenza intrapersonale</a:t>
            </a:r>
            <a:r>
              <a:rPr lang="it-IT" sz="2000" noProof="0" dirty="0"/>
              <a:t>.</a:t>
            </a:r>
          </a:p>
          <a:p>
            <a:r>
              <a:rPr lang="it-IT" sz="2000" noProof="0" dirty="0"/>
              <a:t>«</a:t>
            </a:r>
            <a:r>
              <a:rPr lang="it-IT" sz="2000" i="1" noProof="0" dirty="0"/>
              <a:t>soft skills</a:t>
            </a:r>
            <a:r>
              <a:rPr lang="it-IT" sz="2000" noProof="0" dirty="0"/>
              <a:t>»</a:t>
            </a:r>
          </a:p>
        </p:txBody>
      </p:sp>
    </p:spTree>
    <p:extLst>
      <p:ext uri="{BB962C8B-B14F-4D97-AF65-F5344CB8AC3E}">
        <p14:creationId xmlns:p14="http://schemas.microsoft.com/office/powerpoint/2010/main" val="24284046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02523EB-76A1-F157-A823-1094E9A0FB8F}"/>
              </a:ext>
            </a:extLst>
          </p:cNvPr>
          <p:cNvSpPr>
            <a:spLocks noGrp="1"/>
          </p:cNvSpPr>
          <p:nvPr>
            <p:ph type="title"/>
          </p:nvPr>
        </p:nvSpPr>
        <p:spPr>
          <a:xfrm>
            <a:off x="867638" y="637762"/>
            <a:ext cx="7416372" cy="900131"/>
          </a:xfrm>
        </p:spPr>
        <p:txBody>
          <a:bodyPr anchor="t">
            <a:normAutofit/>
          </a:bodyPr>
          <a:lstStyle/>
          <a:p>
            <a:pPr algn="l"/>
            <a:r>
              <a:rPr lang="it-IT" sz="3500" noProof="0" dirty="0" err="1">
                <a:solidFill>
                  <a:schemeClr val="bg1"/>
                </a:solidFill>
              </a:rPr>
              <a:t>Goleman</a:t>
            </a:r>
            <a:endParaRPr lang="it-IT" sz="3500" noProof="0" dirty="0">
              <a:solidFill>
                <a:schemeClr val="bg1"/>
              </a:solidFill>
            </a:endParaRP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14F6E3DA-DBF2-223B-F0FF-141D0B93498F}"/>
              </a:ext>
            </a:extLst>
          </p:cNvPr>
          <p:cNvSpPr>
            <a:spLocks noGrp="1"/>
          </p:cNvSpPr>
          <p:nvPr>
            <p:ph idx="1"/>
          </p:nvPr>
        </p:nvSpPr>
        <p:spPr>
          <a:xfrm>
            <a:off x="866661" y="2217343"/>
            <a:ext cx="7410669" cy="4594938"/>
          </a:xfrm>
        </p:spPr>
        <p:txBody>
          <a:bodyPr>
            <a:normAutofit/>
          </a:bodyPr>
          <a:lstStyle/>
          <a:p>
            <a:r>
              <a:rPr lang="it-IT" sz="2100" noProof="0" dirty="0"/>
              <a:t>Grande divulgatore del concetto di intelligenza emotiva</a:t>
            </a:r>
          </a:p>
          <a:p>
            <a:r>
              <a:rPr lang="it-IT" sz="2100" noProof="0" dirty="0"/>
              <a:t>l’intelligenza  emotiva riguarda la capacità di provare emozioni, riconoscere le emozioni proprie e altrui, usare le emozioni in modo consapevole ed efficace. </a:t>
            </a:r>
          </a:p>
          <a:p>
            <a:r>
              <a:rPr lang="it-IT" sz="2100" noProof="0" dirty="0"/>
              <a:t>Con l’intelligenza emotiva </a:t>
            </a:r>
            <a:r>
              <a:rPr lang="it-IT" sz="2100" noProof="0" dirty="0" err="1"/>
              <a:t>Goleman</a:t>
            </a:r>
            <a:r>
              <a:rPr lang="it-IT" sz="2100" noProof="0" dirty="0"/>
              <a:t> tenta di spiegare il successo di persone scarsamente dotate in termini di intelligenza “standard”, ma che si caratterizzano per una forte carica emozionale e capacità di trascinamento delle masse.</a:t>
            </a:r>
          </a:p>
          <a:p>
            <a:r>
              <a:rPr lang="it-IT" sz="2100" noProof="0" dirty="0"/>
              <a:t>L’utilizzo di questa forma di intelligenza si fonda, secondo </a:t>
            </a:r>
            <a:r>
              <a:rPr lang="it-IT" sz="2100" noProof="0" dirty="0" err="1"/>
              <a:t>Goleman</a:t>
            </a:r>
            <a:r>
              <a:rPr lang="it-IT" sz="2100" noProof="0" dirty="0"/>
              <a:t>, sulla capacità di intuire gli stati emotivi delle persone da cui si è circondati, e al contempo avere una piena conoscenza e accettazione delle proprie emozioni.</a:t>
            </a:r>
          </a:p>
        </p:txBody>
      </p:sp>
    </p:spTree>
    <p:extLst>
      <p:ext uri="{BB962C8B-B14F-4D97-AF65-F5344CB8AC3E}">
        <p14:creationId xmlns:p14="http://schemas.microsoft.com/office/powerpoint/2010/main" val="63127241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0216C190-B874-6724-9BB7-0E010E631B28}"/>
              </a:ext>
            </a:extLst>
          </p:cNvPr>
          <p:cNvSpPr>
            <a:spLocks noGrp="1"/>
          </p:cNvSpPr>
          <p:nvPr>
            <p:ph type="title"/>
          </p:nvPr>
        </p:nvSpPr>
        <p:spPr>
          <a:xfrm>
            <a:off x="1028699" y="294538"/>
            <a:ext cx="7421963" cy="1033669"/>
          </a:xfrm>
        </p:spPr>
        <p:txBody>
          <a:bodyPr>
            <a:normAutofit/>
          </a:bodyPr>
          <a:lstStyle/>
          <a:p>
            <a:r>
              <a:rPr lang="it-IT" sz="3500" noProof="0" dirty="0">
                <a:solidFill>
                  <a:srgbClr val="FFFFFF"/>
                </a:solidFill>
              </a:rPr>
              <a:t>Mayer e </a:t>
            </a:r>
            <a:r>
              <a:rPr lang="it-IT" sz="3500" noProof="0" dirty="0" err="1">
                <a:solidFill>
                  <a:srgbClr val="FFFFFF"/>
                </a:solidFill>
              </a:rPr>
              <a:t>Salovey</a:t>
            </a:r>
            <a:endParaRPr lang="it-IT" sz="3500" noProof="0" dirty="0">
              <a:solidFill>
                <a:srgbClr val="FFFFFF"/>
              </a:solidFill>
            </a:endParaRPr>
          </a:p>
        </p:txBody>
      </p:sp>
      <p:sp>
        <p:nvSpPr>
          <p:cNvPr id="3" name="Segnaposto contenuto 2">
            <a:extLst>
              <a:ext uri="{FF2B5EF4-FFF2-40B4-BE49-F238E27FC236}">
                <a16:creationId xmlns:a16="http://schemas.microsoft.com/office/drawing/2014/main" id="{119D93F3-322E-DC98-C804-6E1A76FA1801}"/>
              </a:ext>
            </a:extLst>
          </p:cNvPr>
          <p:cNvSpPr>
            <a:spLocks noGrp="1"/>
          </p:cNvSpPr>
          <p:nvPr>
            <p:ph idx="1"/>
          </p:nvPr>
        </p:nvSpPr>
        <p:spPr>
          <a:xfrm>
            <a:off x="1028699" y="1749288"/>
            <a:ext cx="7293023" cy="4943060"/>
          </a:xfrm>
        </p:spPr>
        <p:txBody>
          <a:bodyPr anchor="ctr">
            <a:normAutofit/>
          </a:bodyPr>
          <a:lstStyle/>
          <a:p>
            <a:pPr marL="0" indent="0">
              <a:buNone/>
            </a:pPr>
            <a:r>
              <a:rPr lang="it-IT" sz="1800" noProof="0" dirty="0"/>
              <a:t>Articolazione dell’intelligenza emotiva in quattro aree:</a:t>
            </a:r>
          </a:p>
          <a:p>
            <a:pPr marL="0" indent="0">
              <a:buNone/>
            </a:pPr>
            <a:endParaRPr lang="it-IT" sz="1800" noProof="0" dirty="0"/>
          </a:p>
          <a:p>
            <a:r>
              <a:rPr lang="it-IT" sz="1800" noProof="0" dirty="0"/>
              <a:t>capacità di percepire accuratamente, valutare ed esprimere le emozioni in modi appropriati;</a:t>
            </a:r>
          </a:p>
          <a:p>
            <a:r>
              <a:rPr lang="it-IT" sz="1800" noProof="0" dirty="0"/>
              <a:t>capacità di utilizzare le emozioni per facilitare il pensiero e il ragionamento;</a:t>
            </a:r>
          </a:p>
          <a:p>
            <a:r>
              <a:rPr lang="it-IT" sz="1800" noProof="0" dirty="0"/>
              <a:t>capacità di comprendere le emozioni, le loro relazioni causali, le loro trasformazioni e combinazioni;</a:t>
            </a:r>
          </a:p>
          <a:p>
            <a:r>
              <a:rPr lang="it-IT" sz="1800" noProof="0" dirty="0"/>
              <a:t>capacità di regolare le emozioni per promuovere la crescita personale e le relazioni con gli altri.</a:t>
            </a:r>
          </a:p>
          <a:p>
            <a:endParaRPr lang="it-IT" sz="1800" noProof="0" dirty="0"/>
          </a:p>
          <a:p>
            <a:r>
              <a:rPr lang="it-IT" sz="1800" noProof="0" dirty="0"/>
              <a:t>Hanno prodotto dei test per la misura dell’intelligenza emotiva, applicati con successo in differenti contesti e su diverse fasce della popolazione</a:t>
            </a:r>
          </a:p>
        </p:txBody>
      </p:sp>
    </p:spTree>
    <p:extLst>
      <p:ext uri="{BB962C8B-B14F-4D97-AF65-F5344CB8AC3E}">
        <p14:creationId xmlns:p14="http://schemas.microsoft.com/office/powerpoint/2010/main" val="2320631242"/>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8100" cmpd="sng">
          <a:solidFill>
            <a:schemeClr val="accent6">
              <a:lumMod val="75000"/>
            </a:schemeClr>
          </a:solidFill>
        </a:ln>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38100" cmpd="sng">
          <a:solidFill>
            <a:schemeClr val="accent6">
              <a:lumMod val="75000"/>
            </a:schemeClr>
          </a:solidFill>
          <a:tailEnd type="arrow"/>
        </a:ln>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14032</TotalTime>
  <Words>8469</Words>
  <Application>Microsoft Macintosh PowerPoint</Application>
  <PresentationFormat>Presentazione su schermo (4:3)</PresentationFormat>
  <Paragraphs>559</Paragraphs>
  <Slides>85</Slides>
  <Notes>16</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85</vt:i4>
      </vt:variant>
    </vt:vector>
  </HeadingPairs>
  <TitlesOfParts>
    <vt:vector size="90" baseType="lpstr">
      <vt:lpstr>Arial</vt:lpstr>
      <vt:lpstr>Calibri</vt:lpstr>
      <vt:lpstr>Helvetica</vt:lpstr>
      <vt:lpstr>Times</vt:lpstr>
      <vt:lpstr>Tema di Office</vt:lpstr>
      <vt:lpstr> Le emozioni  Patrizia Steca (slides di Paolo Cherubini)  </vt:lpstr>
      <vt:lpstr>Definizione</vt:lpstr>
      <vt:lpstr>Funzioni</vt:lpstr>
      <vt:lpstr>Componenti</vt:lpstr>
      <vt:lpstr>Emozioni, umore, sentimenti, affetto: cosa li distingue</vt:lpstr>
      <vt:lpstr>Emozioni e umore  (o “stato d’animo”)</vt:lpstr>
      <vt:lpstr>Emozioni e sentimenti</vt:lpstr>
      <vt:lpstr>Affetto (“affect”)</vt:lpstr>
      <vt:lpstr>Organizzazione delle emozioni</vt:lpstr>
      <vt:lpstr>Modelli dimensionali</vt:lpstr>
      <vt:lpstr>Presentazione standard di PowerPoint</vt:lpstr>
      <vt:lpstr>Presentazione standard di PowerPoint</vt:lpstr>
      <vt:lpstr>Modelli categoriali</vt:lpstr>
      <vt:lpstr>Categorie emotive come prototipi  (cap. 7)</vt:lpstr>
      <vt:lpstr>Emozioni di base</vt:lpstr>
      <vt:lpstr>Approcci evoluzionistici</vt:lpstr>
      <vt:lpstr>Darwin</vt:lpstr>
      <vt:lpstr>Espressioni emotive come residuo di atti motori funzionali</vt:lpstr>
      <vt:lpstr>Mantenimento delle funzioni originali: paura</vt:lpstr>
      <vt:lpstr>disgusto</vt:lpstr>
      <vt:lpstr>Funzione comunicativa</vt:lpstr>
      <vt:lpstr>Modelli categoriali psicoevoluzionistici</vt:lpstr>
      <vt:lpstr>Ekman </vt:lpstr>
      <vt:lpstr>Plutchik</vt:lpstr>
      <vt:lpstr>Caratteristiche generali delle emozioni primarie</vt:lpstr>
      <vt:lpstr>Stimoli emotigeni</vt:lpstr>
      <vt:lpstr>Espressione multicanale delle emozioni: invariabilità culturale e display rules</vt:lpstr>
      <vt:lpstr>Display rules</vt:lpstr>
      <vt:lpstr>Facial Action Coding System</vt:lpstr>
      <vt:lpstr>Dialect theory</vt:lpstr>
      <vt:lpstr>Feedback facciale</vt:lpstr>
      <vt:lpstr>Emozioni e voce</vt:lpstr>
      <vt:lpstr>Emozioni e posture</vt:lpstr>
      <vt:lpstr>Prospettiva cognitivista</vt:lpstr>
      <vt:lpstr>Valutazione degli stimoli</vt:lpstr>
      <vt:lpstr>Teoria bifattoriale</vt:lpstr>
      <vt:lpstr>Limiti</vt:lpstr>
      <vt:lpstr>Teorie dell’appraisal</vt:lpstr>
      <vt:lpstr>Lazarus: modello cognitivo-relazionale-motivazionale</vt:lpstr>
      <vt:lpstr>Presentazione standard di PowerPoint</vt:lpstr>
      <vt:lpstr>Valutazioni di coping</vt:lpstr>
      <vt:lpstr>Temi relazionali centrali</vt:lpstr>
      <vt:lpstr>Frijda: emozione e azione</vt:lpstr>
      <vt:lpstr>Appraisal per Scherer</vt:lpstr>
      <vt:lpstr>Presentazione standard di PowerPoint</vt:lpstr>
      <vt:lpstr>Presentazione standard di PowerPoint</vt:lpstr>
      <vt:lpstr>Emozioni «modali» invece di «primarie»</vt:lpstr>
      <vt:lpstr>Tentativo di convergenza tra i vari modelli</vt:lpstr>
      <vt:lpstr>Componenti e circuiti neurofisiologici delle emozioni</vt:lpstr>
      <vt:lpstr>Indicatori dell’attivazione fisiologica</vt:lpstr>
      <vt:lpstr>Presentazione standard di PowerPoint</vt:lpstr>
      <vt:lpstr>Segnali poco specifici</vt:lpstr>
      <vt:lpstr>Presentazione standard di PowerPoint</vt:lpstr>
      <vt:lpstr>Aspetto funzionale della risposta fisiologica</vt:lpstr>
      <vt:lpstr>Periferalisti e centralisti</vt:lpstr>
      <vt:lpstr>Presentazione standard di PowerPoint</vt:lpstr>
      <vt:lpstr>Cervello trino</vt:lpstr>
      <vt:lpstr>Presentazione standard di PowerPoint</vt:lpstr>
      <vt:lpstr>Sistema limbico</vt:lpstr>
      <vt:lpstr>Modello di Panksepp</vt:lpstr>
      <vt:lpstr>Circuiti</vt:lpstr>
      <vt:lpstr>Presentazione standard di PowerPoint</vt:lpstr>
      <vt:lpstr>Via rapida e via lenta</vt:lpstr>
      <vt:lpstr>Presentazione standard di PowerPoint</vt:lpstr>
      <vt:lpstr>Presentazione standard di PowerPoint</vt:lpstr>
      <vt:lpstr>L’ «errore di Cartesio»</vt:lpstr>
      <vt:lpstr>Presentazione standard di PowerPoint</vt:lpstr>
      <vt:lpstr>Emozione e decisione</vt:lpstr>
      <vt:lpstr>Aspetti sociali delle emozioni</vt:lpstr>
      <vt:lpstr>Prospettive sociocostruzioniste</vt:lpstr>
      <vt:lpstr>Regole sociali delle emozioni (Averil)</vt:lpstr>
      <vt:lpstr>Studi sulle differenze di genere</vt:lpstr>
      <vt:lpstr>Ruoli sociali e genere</vt:lpstr>
      <vt:lpstr>Emozioni e cultura: somiglianze</vt:lpstr>
      <vt:lpstr>Differenze</vt:lpstr>
      <vt:lpstr>Cultura individualista e collettivista</vt:lpstr>
      <vt:lpstr>Gestire le emozioni</vt:lpstr>
      <vt:lpstr>Le emozioni come elementi disfunzionali</vt:lpstr>
      <vt:lpstr>Regolazione emotiva</vt:lpstr>
      <vt:lpstr>Presentazione standard di PowerPoint</vt:lpstr>
      <vt:lpstr>Reappraisal</vt:lpstr>
      <vt:lpstr>Intelligenza emotiva</vt:lpstr>
      <vt:lpstr>Gardner: intelligenze multiple</vt:lpstr>
      <vt:lpstr>Goleman</vt:lpstr>
      <vt:lpstr>Mayer e Salovey</vt:lpstr>
    </vt:vector>
  </TitlesOfParts>
  <Company>Unimib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Paolo Cherubini</dc:creator>
  <cp:lastModifiedBy>paolo cherubini</cp:lastModifiedBy>
  <cp:revision>221</cp:revision>
  <dcterms:created xsi:type="dcterms:W3CDTF">2013-11-29T09:37:09Z</dcterms:created>
  <dcterms:modified xsi:type="dcterms:W3CDTF">2023-03-16T12:38:01Z</dcterms:modified>
</cp:coreProperties>
</file>