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0"/>
  </p:notesMasterIdLst>
  <p:sldIdLst>
    <p:sldId id="256" r:id="rId2"/>
    <p:sldId id="819" r:id="rId3"/>
    <p:sldId id="820" r:id="rId4"/>
    <p:sldId id="821" r:id="rId5"/>
    <p:sldId id="825" r:id="rId6"/>
    <p:sldId id="822" r:id="rId7"/>
    <p:sldId id="823" r:id="rId8"/>
    <p:sldId id="824" r:id="rId9"/>
    <p:sldId id="903" r:id="rId10"/>
    <p:sldId id="904" r:id="rId11"/>
    <p:sldId id="905" r:id="rId12"/>
    <p:sldId id="906" r:id="rId13"/>
    <p:sldId id="907" r:id="rId14"/>
    <p:sldId id="908" r:id="rId15"/>
    <p:sldId id="909" r:id="rId16"/>
    <p:sldId id="910" r:id="rId17"/>
    <p:sldId id="911" r:id="rId18"/>
    <p:sldId id="912" r:id="rId19"/>
    <p:sldId id="913" r:id="rId20"/>
    <p:sldId id="914" r:id="rId21"/>
    <p:sldId id="826" r:id="rId22"/>
    <p:sldId id="827" r:id="rId23"/>
    <p:sldId id="915" r:id="rId24"/>
    <p:sldId id="916" r:id="rId25"/>
    <p:sldId id="917" r:id="rId26"/>
    <p:sldId id="918" r:id="rId27"/>
    <p:sldId id="919" r:id="rId28"/>
    <p:sldId id="920" r:id="rId29"/>
    <p:sldId id="921" r:id="rId30"/>
    <p:sldId id="833" r:id="rId31"/>
    <p:sldId id="834" r:id="rId32"/>
    <p:sldId id="835" r:id="rId33"/>
    <p:sldId id="836" r:id="rId34"/>
    <p:sldId id="837" r:id="rId35"/>
    <p:sldId id="838" r:id="rId36"/>
    <p:sldId id="839" r:id="rId37"/>
    <p:sldId id="922" r:id="rId38"/>
    <p:sldId id="840" r:id="rId39"/>
    <p:sldId id="841" r:id="rId40"/>
    <p:sldId id="843" r:id="rId41"/>
    <p:sldId id="844" r:id="rId42"/>
    <p:sldId id="845" r:id="rId43"/>
    <p:sldId id="846" r:id="rId44"/>
    <p:sldId id="847" r:id="rId45"/>
    <p:sldId id="923" r:id="rId46"/>
    <p:sldId id="849" r:id="rId47"/>
    <p:sldId id="850" r:id="rId48"/>
    <p:sldId id="852" r:id="rId49"/>
    <p:sldId id="853" r:id="rId50"/>
    <p:sldId id="855" r:id="rId51"/>
    <p:sldId id="856" r:id="rId52"/>
    <p:sldId id="858" r:id="rId53"/>
    <p:sldId id="859" r:id="rId54"/>
    <p:sldId id="861" r:id="rId55"/>
    <p:sldId id="876" r:id="rId56"/>
    <p:sldId id="924" r:id="rId57"/>
    <p:sldId id="925" r:id="rId58"/>
    <p:sldId id="879" r:id="rId59"/>
    <p:sldId id="880" r:id="rId60"/>
    <p:sldId id="882" r:id="rId61"/>
    <p:sldId id="883" r:id="rId62"/>
    <p:sldId id="884" r:id="rId63"/>
    <p:sldId id="926" r:id="rId64"/>
    <p:sldId id="927" r:id="rId65"/>
    <p:sldId id="885" r:id="rId66"/>
    <p:sldId id="886" r:id="rId67"/>
    <p:sldId id="888" r:id="rId68"/>
    <p:sldId id="889" r:id="rId69"/>
    <p:sldId id="928" r:id="rId70"/>
    <p:sldId id="890" r:id="rId71"/>
    <p:sldId id="891" r:id="rId72"/>
    <p:sldId id="892" r:id="rId73"/>
    <p:sldId id="929" r:id="rId74"/>
    <p:sldId id="893" r:id="rId75"/>
    <p:sldId id="895" r:id="rId76"/>
    <p:sldId id="930" r:id="rId77"/>
    <p:sldId id="896" r:id="rId78"/>
    <p:sldId id="931" r:id="rId79"/>
    <p:sldId id="894" r:id="rId80"/>
    <p:sldId id="897" r:id="rId81"/>
    <p:sldId id="899" r:id="rId82"/>
    <p:sldId id="900" r:id="rId83"/>
    <p:sldId id="901" r:id="rId84"/>
    <p:sldId id="932" r:id="rId85"/>
    <p:sldId id="902" r:id="rId86"/>
    <p:sldId id="933" r:id="rId87"/>
    <p:sldId id="934" r:id="rId88"/>
    <p:sldId id="935" r:id="rId89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376"/>
    <p:restoredTop sz="87859"/>
  </p:normalViewPr>
  <p:slideViewPr>
    <p:cSldViewPr snapToGrid="0" snapToObjects="1">
      <p:cViewPr varScale="1">
        <p:scale>
          <a:sx n="94" d="100"/>
          <a:sy n="94" d="100"/>
        </p:scale>
        <p:origin x="1504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026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1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notesMaster" Target="notesMasters/notesMaster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2AA6D-BDED-F94E-BCDD-7767D0DD34B9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854FE2-EA87-A549-BB41-F7ABADA41A5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4880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Lo studio della motivazione cerca di fornire una risposta a tutte queste domande,</a:t>
            </a:r>
          </a:p>
          <a:p>
            <a:r>
              <a:rPr lang="it-IT" dirty="0"/>
              <a:t>mettendo a fuoco i molteplici elementi che rendono conto dell’avvio, della direzione</a:t>
            </a:r>
          </a:p>
          <a:p>
            <a:r>
              <a:rPr lang="it-IT" dirty="0"/>
              <a:t>e del mantenimento del nostro comportamento nel corso del tempo e nei</a:t>
            </a:r>
          </a:p>
          <a:p>
            <a:r>
              <a:rPr lang="it-IT" dirty="0"/>
              <a:t>diversi contesti di vita. il “perché”, il “per cosa” e il “fino a quando”.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72673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Spinte e attrazione, bisogni e obiettivi. “perché facciamo quel che facciamo?”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2521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Extra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0213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Extra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10472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Extra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1949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Extra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10516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Questo è il bisogno più complesso e al suo interno</a:t>
            </a:r>
          </a:p>
          <a:p>
            <a:r>
              <a:rPr lang="it-IT" dirty="0"/>
              <a:t>vengono individuati due </a:t>
            </a:r>
            <a:r>
              <a:rPr lang="it-IT" dirty="0" err="1"/>
              <a:t>sottobisogni</a:t>
            </a:r>
            <a:r>
              <a:rPr lang="it-IT" dirty="0"/>
              <a:t>: identità (chi sono) e significato (cosa</a:t>
            </a:r>
          </a:p>
          <a:p>
            <a:r>
              <a:rPr lang="it-IT" dirty="0"/>
              <a:t>è importante per me). Tutti i bisogni composti si sviluppano più tardi rispetto</a:t>
            </a:r>
          </a:p>
          <a:p>
            <a:r>
              <a:rPr lang="it-IT" dirty="0"/>
              <a:t>a quelli di base perché richiedono capacità cognitive e metacognitive più complesse,</a:t>
            </a:r>
          </a:p>
          <a:p>
            <a:r>
              <a:rPr lang="it-IT" dirty="0"/>
              <a:t>un’elevata autoconsapevolezza, e la capacità di confrontarsi con gli altri.</a:t>
            </a:r>
          </a:p>
          <a:p>
            <a:r>
              <a:rPr lang="it-IT" dirty="0"/>
              <a:t>I bisogni, secondo </a:t>
            </a:r>
            <a:r>
              <a:rPr lang="it-IT" dirty="0" err="1"/>
              <a:t>Dweck</a:t>
            </a:r>
            <a:r>
              <a:rPr lang="it-IT" dirty="0"/>
              <a:t>, sono al centro della dinamica motivazionale e alla</a:t>
            </a:r>
          </a:p>
          <a:p>
            <a:r>
              <a:rPr lang="it-IT" dirty="0"/>
              <a:t>base di qualsiasi comportamento. Le persone, secondo l’autrice, agiscono ponendosi</a:t>
            </a:r>
          </a:p>
          <a:p>
            <a:r>
              <a:rPr lang="it-IT" dirty="0"/>
              <a:t>obiettivi (par. 12.2.2) finalizzati al soddisfacimento dei propri bisogni e</a:t>
            </a:r>
          </a:p>
          <a:p>
            <a:r>
              <a:rPr lang="it-IT" dirty="0"/>
              <a:t>nel farlo sviluppano rappresentazioni cognitive della loro esperienza, sul mondo</a:t>
            </a:r>
          </a:p>
          <a:p>
            <a:r>
              <a:rPr lang="it-IT" dirty="0"/>
              <a:t>e su se stesse; tali rappresentazioni si arricchiscono col tempo e contribuiscono a</a:t>
            </a:r>
          </a:p>
          <a:p>
            <a:r>
              <a:rPr lang="it-IT" dirty="0"/>
              <a:t>definire nuove e più complesse strategie per perseguire i propri obiettivi e quindi</a:t>
            </a:r>
          </a:p>
          <a:p>
            <a:r>
              <a:rPr lang="it-IT" dirty="0"/>
              <a:t>soddisfare i propri bisogni.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84466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Ciascun motivo è caratterizzato da tendenze diverse, che riflettono paure e</a:t>
            </a:r>
          </a:p>
          <a:p>
            <a:r>
              <a:rPr lang="it-IT" dirty="0"/>
              <a:t>desideri contrapposti (figura 12.4).</a:t>
            </a:r>
          </a:p>
          <a:p>
            <a:r>
              <a:rPr lang="it-IT" dirty="0"/>
              <a:t>Il motivo alla riuscita è caratterizzato dal desiderio di eccellenza e dalla paura</a:t>
            </a:r>
          </a:p>
          <a:p>
            <a:r>
              <a:rPr lang="it-IT" dirty="0"/>
              <a:t>del fallimento; mentre il desiderio di eccellere porta a cimentarsi in prove sfidanti</a:t>
            </a:r>
          </a:p>
          <a:p>
            <a:r>
              <a:rPr lang="it-IT" dirty="0"/>
              <a:t>per ottenere risultati e feedback positivi, la paura di fallire conduce a rifiutare</a:t>
            </a:r>
          </a:p>
          <a:p>
            <a:r>
              <a:rPr lang="it-IT" dirty="0"/>
              <a:t>occasioni di mettersi alla prova che potrebbero condurre all’insuccesso. Il motivo</a:t>
            </a:r>
          </a:p>
          <a:p>
            <a:r>
              <a:rPr lang="it-IT" dirty="0"/>
              <a:t>all’affiliazione, a sua volta, è animato dal desiderio di protezione, che spinge a</a:t>
            </a:r>
          </a:p>
          <a:p>
            <a:r>
              <a:rPr lang="it-IT" dirty="0"/>
              <a:t>instaurare e mantenere relazioni interpersonali, e dalla paura del rifiuto, che porta</a:t>
            </a:r>
          </a:p>
          <a:p>
            <a:r>
              <a:rPr lang="it-IT" dirty="0"/>
              <a:t>a fuggire per non correre il rischio di essere esclusi ed evitati. Infine, il motivo al</a:t>
            </a:r>
          </a:p>
          <a:p>
            <a:r>
              <a:rPr lang="it-IT" dirty="0"/>
              <a:t>potere riflette da un lato il desiderio di dominare e controllare gli altri e, dall’altro,</a:t>
            </a:r>
          </a:p>
          <a:p>
            <a:r>
              <a:rPr lang="it-IT" dirty="0"/>
              <a:t>la paura della dipendenza, che induce a rinunciare a determinate situazioni</a:t>
            </a:r>
          </a:p>
          <a:p>
            <a:r>
              <a:rPr lang="it-IT" dirty="0"/>
              <a:t>per non correre il rischio di essere dominati dagli altri.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3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 err="1">
                <a:effectLst/>
                <a:latin typeface="Times"/>
              </a:rPr>
              <a:t>Heckhausen</a:t>
            </a:r>
            <a:r>
              <a:rPr lang="it-IT" dirty="0">
                <a:effectLst/>
                <a:latin typeface="Times"/>
              </a:rPr>
              <a:t> (1991)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44517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40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48277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42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5251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49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39872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52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51128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>
              <a:effectLst/>
              <a:latin typeface="Times"/>
            </a:endParaRP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58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75121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59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49737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>
                <a:effectLst/>
                <a:latin typeface="Times"/>
              </a:rPr>
              <a:t>Le linee tratteggiate relative all’edonismo indicano che questo valore non ha</a:t>
            </a:r>
          </a:p>
          <a:p>
            <a:r>
              <a:rPr lang="it-IT" dirty="0">
                <a:effectLst/>
                <a:latin typeface="Times"/>
              </a:rPr>
              <a:t>una chiara collocazione, </a:t>
            </a:r>
            <a:r>
              <a:rPr lang="it-IT" dirty="0" err="1">
                <a:effectLst/>
                <a:latin typeface="Times"/>
              </a:rPr>
              <a:t>poich</a:t>
            </a:r>
            <a:r>
              <a:rPr lang="it-IT" dirty="0">
                <a:effectLst/>
                <a:latin typeface="Times"/>
              </a:rPr>
              <a:t>. in alcuni casi . risultato associato ai valori di stimolazione</a:t>
            </a:r>
          </a:p>
          <a:p>
            <a:r>
              <a:rPr lang="it-IT" dirty="0">
                <a:effectLst/>
                <a:latin typeface="Times"/>
              </a:rPr>
              <a:t>e </a:t>
            </a:r>
            <a:r>
              <a:rPr lang="it-IT" dirty="0" err="1">
                <a:effectLst/>
                <a:latin typeface="Times"/>
              </a:rPr>
              <a:t>autodirezione</a:t>
            </a:r>
            <a:r>
              <a:rPr lang="it-IT" dirty="0">
                <a:effectLst/>
                <a:latin typeface="Times"/>
              </a:rPr>
              <a:t>, mentre in altri ai valori di potere e successo.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64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47292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Extra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66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19443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71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692467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>
              <a:effectLst/>
              <a:latin typeface="Times"/>
            </a:endParaRP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77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398983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>
              <a:effectLst/>
              <a:latin typeface="Times"/>
            </a:endParaRP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854FE2-EA87-A549-BB41-F7ABADA41A57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78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482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Benché solitamente alcune attività (per esempio gli hobby) siano più di altre</a:t>
            </a:r>
          </a:p>
          <a:p>
            <a:r>
              <a:rPr lang="it-IT" dirty="0"/>
              <a:t>(per esempio il lavoro) mosse da motivazione intrinseca piuttosto che estrinseca,</a:t>
            </a:r>
          </a:p>
          <a:p>
            <a:r>
              <a:rPr lang="it-IT" dirty="0"/>
              <a:t>entrambi i tipi di motivazione possono sostenere lo svolgimento delle medesime</a:t>
            </a:r>
          </a:p>
          <a:p>
            <a:r>
              <a:rPr lang="it-IT" dirty="0"/>
              <a:t>attività: si può suonare il piano, nuotare, leggere e fare tante altre cose, mossi dal</a:t>
            </a:r>
          </a:p>
          <a:p>
            <a:r>
              <a:rPr lang="it-IT" dirty="0"/>
              <a:t>piacere e dalla gratificazione che ricaviamo dal loro svolgimento, oppure impegnarsi</a:t>
            </a:r>
          </a:p>
          <a:p>
            <a:r>
              <a:rPr lang="it-IT" dirty="0"/>
              <a:t>nelle stesse per un “bravo”, un applauso o un buon voto. Solo nel primo</a:t>
            </a:r>
          </a:p>
          <a:p>
            <a:r>
              <a:rPr lang="it-IT" dirty="0"/>
              <a:t>caso, tuttavia, la persona prova reale interesse, sente messe in gioco le proprie</a:t>
            </a:r>
          </a:p>
          <a:p>
            <a:r>
              <a:rPr lang="it-IT" dirty="0"/>
              <a:t>capacità, non risparmia tempo ed energie e ripone nell’attività importanti obiettivi</a:t>
            </a:r>
          </a:p>
          <a:p>
            <a:r>
              <a:rPr lang="it-IT" dirty="0"/>
              <a:t>personali. Suonare il piano, nuotare e leggere, spinti da motivazione intrinseca,</a:t>
            </a:r>
          </a:p>
          <a:p>
            <a:r>
              <a:rPr lang="it-IT" dirty="0"/>
              <a:t>è, quindi, più positivo per le persone che svolgere le stesse attività guidate</a:t>
            </a:r>
          </a:p>
          <a:p>
            <a:r>
              <a:rPr lang="it-IT" dirty="0"/>
              <a:t>da incentivi e rinforzi esterni.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80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88188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Nella regolazione introiettata, il secondo stadio della motivazione estrinseca,</a:t>
            </a:r>
          </a:p>
          <a:p>
            <a:r>
              <a:rPr lang="it-IT" dirty="0"/>
              <a:t>la persona agisce sotto la spinta di premi o di punizioni che si dà da sola, generalmente</a:t>
            </a:r>
          </a:p>
          <a:p>
            <a:r>
              <a:rPr lang="it-IT" dirty="0"/>
              <a:t>per evitare stati emotivi di colpa e ansia o per alimentare l’autostima. Il</a:t>
            </a:r>
          </a:p>
          <a:p>
            <a:r>
              <a:rPr lang="it-IT" dirty="0"/>
              <a:t>controllo è interno e l’attività è scelta dalla persona, ma non viene vissuta come</a:t>
            </a:r>
          </a:p>
          <a:p>
            <a:r>
              <a:rPr lang="it-IT" dirty="0"/>
              <a:t>parte o come espressione di sé. Questo stadio descrive una condizione motivazionale</a:t>
            </a:r>
          </a:p>
          <a:p>
            <a:r>
              <a:rPr lang="it-IT" dirty="0"/>
              <a:t>molto simile a quella che </a:t>
            </a:r>
            <a:r>
              <a:rPr lang="it-IT" dirty="0" err="1"/>
              <a:t>Harter</a:t>
            </a:r>
            <a:r>
              <a:rPr lang="it-IT" dirty="0"/>
              <a:t> (1978) aveva chiamato motivazione interiorizzata;</a:t>
            </a:r>
          </a:p>
          <a:p>
            <a:r>
              <a:rPr lang="it-IT" dirty="0"/>
              <a:t>tale condizione si caratterizza per la capacità della persona di </a:t>
            </a:r>
            <a:r>
              <a:rPr lang="it-IT" dirty="0" err="1"/>
              <a:t>autoricompensarsi</a:t>
            </a:r>
            <a:endParaRPr lang="it-IT" dirty="0"/>
          </a:p>
          <a:p>
            <a:r>
              <a:rPr lang="it-IT" dirty="0"/>
              <a:t>e di svincolarsi, nel corso dello sviluppo, dal bisogno di approvazione</a:t>
            </a:r>
          </a:p>
          <a:p>
            <a:r>
              <a:rPr lang="it-IT" dirty="0"/>
              <a:t>esterna, per giungere a trovare in sé un motivo di soddisfazione.</a:t>
            </a:r>
          </a:p>
          <a:p>
            <a:r>
              <a:rPr lang="it-IT" dirty="0"/>
              <a:t>Il terzo stadio, quello della regolazione per identificazione, è caratterizzato dalla</a:t>
            </a:r>
          </a:p>
          <a:p>
            <a:r>
              <a:rPr lang="it-IT" dirty="0"/>
              <a:t>presenza di un obiettivo che ha valore per la persona; il controllo è interno e</a:t>
            </a:r>
          </a:p>
          <a:p>
            <a:r>
              <a:rPr lang="it-IT" dirty="0"/>
              <a:t>l’attività è sorretta da autoregolazione. L’attività viene valorizzata perché rispecchia</a:t>
            </a:r>
          </a:p>
          <a:p>
            <a:r>
              <a:rPr lang="it-IT" dirty="0"/>
              <a:t>i valori in cui la persona crede o perché caratteristica di gruppi o contesti ai</a:t>
            </a:r>
          </a:p>
          <a:p>
            <a:r>
              <a:rPr lang="it-IT" dirty="0"/>
              <a:t>quali la persona appartiene.</a:t>
            </a:r>
          </a:p>
          <a:p>
            <a:r>
              <a:rPr lang="it-IT" dirty="0"/>
              <a:t>La regolazione integrata, nel quarto stadio della motivazione estrinseca, caratterizza</a:t>
            </a:r>
          </a:p>
          <a:p>
            <a:r>
              <a:rPr lang="it-IT" dirty="0"/>
              <a:t>lo svolgimento di un’attività che è espressione di sé o comunque in armonia</a:t>
            </a:r>
          </a:p>
          <a:p>
            <a:r>
              <a:rPr lang="it-IT" dirty="0"/>
              <a:t>con il Sé. Il controllo e la regolazione sono totalmente interni; la persona si</a:t>
            </a:r>
          </a:p>
          <a:p>
            <a:r>
              <a:rPr lang="it-IT" dirty="0"/>
              <a:t>sente competente e ritiene importante ciò che fa.</a:t>
            </a:r>
          </a:p>
          <a:p>
            <a:r>
              <a:rPr lang="it-IT" dirty="0"/>
              <a:t>Le attività svolte in uno stato motivazionale di regolazione integrata condividono</a:t>
            </a:r>
          </a:p>
          <a:p>
            <a:r>
              <a:rPr lang="it-IT" dirty="0"/>
              <a:t>molte caratteristiche con quelle svolte per motivazione intrinseca; tuttavia,</a:t>
            </a:r>
          </a:p>
          <a:p>
            <a:r>
              <a:rPr lang="it-IT" dirty="0"/>
              <a:t>esse sono considerate estrinseche, in quanto condotte per raggiungere obiettivi e</a:t>
            </a:r>
          </a:p>
          <a:p>
            <a:r>
              <a:rPr lang="it-IT" dirty="0"/>
              <a:t>ottenere esiti che, benché altamente valorizzati, sono distinti dall’attività stessa.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83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07026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85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01198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459FF-44DA-0046-9E32-4A66A060C215}" type="datetimeFigureOut">
              <a:rPr lang="it-IT" smtClean="0"/>
              <a:pPr/>
              <a:t>22/04/23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creativecommons.org/licenses/by-nc/4.0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95081" y="1262668"/>
            <a:ext cx="7540322" cy="2928470"/>
          </a:xfrm>
        </p:spPr>
        <p:txBody>
          <a:bodyPr anchor="b">
            <a:normAutofit/>
          </a:bodyPr>
          <a:lstStyle/>
          <a:p>
            <a:pPr algn="l"/>
            <a:br>
              <a:rPr lang="it-IT" sz="4200" noProof="0" dirty="0">
                <a:solidFill>
                  <a:srgbClr val="FFFFFF"/>
                </a:solidFill>
              </a:rPr>
            </a:br>
            <a:r>
              <a:rPr lang="it-IT" sz="4200" b="1" noProof="0" dirty="0">
                <a:solidFill>
                  <a:srgbClr val="FFFFFF"/>
                </a:solidFill>
              </a:rPr>
              <a:t>La motivazione</a:t>
            </a:r>
            <a:br>
              <a:rPr lang="it-IT" sz="4200" b="1" noProof="0" dirty="0">
                <a:solidFill>
                  <a:srgbClr val="FFFFFF"/>
                </a:solidFill>
              </a:rPr>
            </a:br>
            <a:r>
              <a:rPr lang="it-IT" sz="1800" b="1" i="1" noProof="0" dirty="0">
                <a:solidFill>
                  <a:srgbClr val="FFFFFF"/>
                </a:solidFill>
              </a:rPr>
              <a:t>Patrizia Steca (slides di P</a:t>
            </a:r>
            <a:r>
              <a:rPr lang="it-IT" sz="1800" i="1" noProof="0" dirty="0">
                <a:solidFill>
                  <a:srgbClr val="FFFFFF"/>
                </a:solidFill>
              </a:rPr>
              <a:t>aolo Cherubini)</a:t>
            </a:r>
            <a:br>
              <a:rPr lang="it-IT" sz="4200" b="1" noProof="0" dirty="0">
                <a:solidFill>
                  <a:srgbClr val="FFFFFF"/>
                </a:solidFill>
              </a:rPr>
            </a:br>
            <a:br>
              <a:rPr lang="it-IT" sz="4200" b="1" noProof="0" dirty="0">
                <a:solidFill>
                  <a:srgbClr val="FFFFFF"/>
                </a:solidFill>
              </a:rPr>
            </a:br>
            <a:endParaRPr lang="it-IT" sz="4200" noProof="0" dirty="0">
              <a:solidFill>
                <a:srgbClr val="FFFFFF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13011" y="4870824"/>
            <a:ext cx="7504463" cy="1458258"/>
          </a:xfrm>
        </p:spPr>
        <p:txBody>
          <a:bodyPr anchor="ctr">
            <a:normAutofit/>
          </a:bodyPr>
          <a:lstStyle/>
          <a:p>
            <a:pPr algn="l"/>
            <a:r>
              <a:rPr lang="it-IT" b="1" noProof="0" dirty="0"/>
              <a:t>Capitolo 12</a:t>
            </a:r>
            <a:endParaRPr lang="it-IT" noProof="0" dirty="0"/>
          </a:p>
        </p:txBody>
      </p:sp>
      <p:pic>
        <p:nvPicPr>
          <p:cNvPr id="11" name="Picture 2" descr="Licenza Creative Commons">
            <a:hlinkClick r:id="rId2"/>
            <a:extLst>
              <a:ext uri="{FF2B5EF4-FFF2-40B4-BE49-F238E27FC236}">
                <a16:creationId xmlns:a16="http://schemas.microsoft.com/office/drawing/2014/main" id="{9C869A5B-5817-9543-A15F-624B65890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874" y="5935382"/>
            <a:ext cx="1117600" cy="39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B6A9F2B-43E9-9989-B723-1D76EA015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Interrogativi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14E8777-34D5-5FCA-802C-B2A9D85FD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2800" noProof="0" dirty="0"/>
              <a:t>cosa vuol dire esattamente “essere motivati”? </a:t>
            </a:r>
          </a:p>
          <a:p>
            <a:r>
              <a:rPr lang="it-IT" sz="2800" noProof="0" dirty="0"/>
              <a:t>Esiste un comportamento “non motivato”? </a:t>
            </a:r>
          </a:p>
          <a:p>
            <a:r>
              <a:rPr lang="it-IT" sz="2800" noProof="0" dirty="0"/>
              <a:t>E cosa motiva le diverse persone, che non sono sempre e tutte motivate allo stesso modo e dalle stesse cose?</a:t>
            </a:r>
          </a:p>
        </p:txBody>
      </p:sp>
    </p:spTree>
    <p:extLst>
      <p:ext uri="{BB962C8B-B14F-4D97-AF65-F5344CB8AC3E}">
        <p14:creationId xmlns:p14="http://schemas.microsoft.com/office/powerpoint/2010/main" val="1427899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CB6DB7F-2DB9-4205-D951-3484DF2D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Funzioni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6C068A9-BAE1-3E2D-2D6B-E49456900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2400" i="1" dirty="0"/>
              <a:t>Avvio, direzione, e mantenimento del comportamento nel tempo</a:t>
            </a:r>
            <a:endParaRPr lang="it-IT" sz="2400" i="1" noProof="0" dirty="0"/>
          </a:p>
          <a:p>
            <a:pPr marL="457200" lvl="1" indent="0">
              <a:buNone/>
            </a:pPr>
            <a:endParaRPr lang="it-IT" sz="1300" noProof="0" dirty="0"/>
          </a:p>
          <a:p>
            <a:r>
              <a:rPr lang="it-IT" sz="2100" noProof="0" dirty="0"/>
              <a:t>indagare i fattori che </a:t>
            </a:r>
            <a:r>
              <a:rPr lang="it-IT" sz="2100" b="1" noProof="0" dirty="0"/>
              <a:t>danno avvio</a:t>
            </a:r>
            <a:r>
              <a:rPr lang="it-IT" sz="2100" noProof="0" dirty="0"/>
              <a:t> a singole azioni, a comportamenti e ad abitudini della persona. </a:t>
            </a:r>
          </a:p>
          <a:p>
            <a:r>
              <a:rPr lang="it-IT" sz="2100" noProof="0" dirty="0"/>
              <a:t>Il comportamento motivato è “mosso” verso qualcosa: ciò che </a:t>
            </a:r>
            <a:r>
              <a:rPr lang="it-IT" sz="2100" b="1" noProof="0" dirty="0"/>
              <a:t>guida e orienta</a:t>
            </a:r>
            <a:r>
              <a:rPr lang="it-IT" sz="2100" noProof="0" dirty="0"/>
              <a:t> il comportamento in una determinata direzione tra le molte possibili</a:t>
            </a:r>
          </a:p>
          <a:p>
            <a:r>
              <a:rPr lang="it-IT" sz="2100" noProof="0" dirty="0"/>
              <a:t>ciò che garantisce il </a:t>
            </a:r>
            <a:r>
              <a:rPr lang="it-IT" sz="2100" b="1" noProof="0" dirty="0"/>
              <a:t>mantenimento</a:t>
            </a:r>
            <a:r>
              <a:rPr lang="it-IT" sz="2100" noProof="0" dirty="0"/>
              <a:t> del comportamento nel corso del tempo.</a:t>
            </a:r>
          </a:p>
        </p:txBody>
      </p:sp>
    </p:spTree>
    <p:extLst>
      <p:ext uri="{BB962C8B-B14F-4D97-AF65-F5344CB8AC3E}">
        <p14:creationId xmlns:p14="http://schemas.microsoft.com/office/powerpoint/2010/main" val="1741093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CB6DB7F-2DB9-4205-D951-3484DF2D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640143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Difficoltà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6C068A9-BAE1-3E2D-2D6B-E49456900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2400" dirty="0"/>
              <a:t>U</a:t>
            </a:r>
            <a:r>
              <a:rPr lang="it-IT" sz="2400" noProof="0" dirty="0"/>
              <a:t>no stesso comportamento può essere motivato da diverse ragioni in diverse persone</a:t>
            </a:r>
          </a:p>
          <a:p>
            <a:r>
              <a:rPr lang="it-IT" sz="2400" dirty="0"/>
              <a:t>Una stessa motivazione può guidare diversi comportamenti in diverse persone</a:t>
            </a:r>
          </a:p>
          <a:p>
            <a:r>
              <a:rPr lang="it-IT" sz="2400" noProof="0" dirty="0"/>
              <a:t>La motivazione influenza non solo l’azione, ma anche il pensiero</a:t>
            </a:r>
          </a:p>
          <a:p>
            <a:r>
              <a:rPr lang="it-IT" sz="2400" dirty="0"/>
              <a:t>Esempio: risposte alla motivazione fame, e conflitti motivazionali</a:t>
            </a:r>
          </a:p>
          <a:p>
            <a:pPr lvl="1"/>
            <a:r>
              <a:rPr lang="it-IT" sz="2000" noProof="0" dirty="0"/>
              <a:t>Motivazione a mangiare, vs motivazione a dimagrire</a:t>
            </a:r>
          </a:p>
          <a:p>
            <a:endParaRPr lang="it-IT" sz="2400" noProof="0" dirty="0">
              <a:effectLst/>
              <a:latin typeface="+mj-lt"/>
            </a:endParaRPr>
          </a:p>
          <a:p>
            <a:endParaRPr lang="it-IT" sz="2100" noProof="0" dirty="0"/>
          </a:p>
        </p:txBody>
      </p:sp>
    </p:spTree>
    <p:extLst>
      <p:ext uri="{BB962C8B-B14F-4D97-AF65-F5344CB8AC3E}">
        <p14:creationId xmlns:p14="http://schemas.microsoft.com/office/powerpoint/2010/main" val="4095725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9144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341640" y="-1720"/>
            <a:ext cx="881253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4540" y="-1291"/>
            <a:ext cx="2706134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3923854" y="1402819"/>
            <a:ext cx="4967533" cy="3741293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9B95800-03F9-418C-F1D1-68C632F5C2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0148" y="818984"/>
            <a:ext cx="4947184" cy="3268520"/>
          </a:xfrm>
        </p:spPr>
        <p:txBody>
          <a:bodyPr>
            <a:normAutofit/>
          </a:bodyPr>
          <a:lstStyle/>
          <a:p>
            <a:pPr algn="r"/>
            <a:r>
              <a:rPr lang="it-IT" sz="4200" noProof="0" dirty="0">
                <a:solidFill>
                  <a:srgbClr val="FFFFFF"/>
                </a:solidFill>
              </a:rPr>
              <a:t>Motivazione come spinta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735" y="4480038"/>
            <a:ext cx="9134528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4368117" y="2081692"/>
            <a:ext cx="6857572" cy="269419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337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CB6DB7F-2DB9-4205-D951-3484DF2D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640143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Istinti e pulsioni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6C068A9-BAE1-3E2D-2D6B-E49456900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2400" noProof="0" dirty="0"/>
              <a:t>Per James (XIX sec)  gran parte del comportamento umano può essere spiegato in termini di </a:t>
            </a:r>
            <a:r>
              <a:rPr lang="it-IT" sz="2400" b="1" noProof="0" dirty="0"/>
              <a:t>istinti</a:t>
            </a:r>
            <a:r>
              <a:rPr lang="it-IT" sz="2400" noProof="0" dirty="0"/>
              <a:t> </a:t>
            </a:r>
          </a:p>
          <a:p>
            <a:r>
              <a:rPr lang="it-IT" sz="2400" noProof="0" dirty="0"/>
              <a:t>Azioni riflesse, come succhiare, mordere e piangere</a:t>
            </a:r>
          </a:p>
          <a:p>
            <a:r>
              <a:rPr lang="it-IT" sz="2400" dirty="0"/>
              <a:t>Per McDougall (prima metà XX sec) l’istinto è una disposizione innata a prestare attenzione e ad agire verso specifici oggetti, utili alla sopravvivenza e al benessere</a:t>
            </a:r>
          </a:p>
          <a:p>
            <a:r>
              <a:rPr lang="it-IT" sz="2400" dirty="0"/>
              <a:t>la percezione di questi oggetti suscita un’emozione, che sostiene e guida l’azione motivata</a:t>
            </a:r>
            <a:endParaRPr lang="it-IT" sz="2100" noProof="0" dirty="0"/>
          </a:p>
        </p:txBody>
      </p:sp>
    </p:spTree>
    <p:extLst>
      <p:ext uri="{BB962C8B-B14F-4D97-AF65-F5344CB8AC3E}">
        <p14:creationId xmlns:p14="http://schemas.microsoft.com/office/powerpoint/2010/main" val="3833810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CB6DB7F-2DB9-4205-D951-3484DF2D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640143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Lista di istinti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6C068A9-BAE1-3E2D-2D6B-E49456900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 fontScale="92500"/>
          </a:bodyPr>
          <a:lstStyle/>
          <a:p>
            <a:r>
              <a:rPr lang="it-IT" sz="2100" noProof="0" dirty="0"/>
              <a:t>McDougall ha elaborato una lunga lista di istinti: </a:t>
            </a:r>
          </a:p>
          <a:p>
            <a:r>
              <a:rPr lang="it-IT" sz="2100" noProof="0" dirty="0"/>
              <a:t>cibo, disgusto, sesso, ansia/paura, curiosità, istinto materno/paterno, socialità, autoaffermazione, subordinazione, rabbia/collera, aiuto, fabbricare, possesso, ridere, comodità, riposo/dormire, migrare, oltre a semplici espressioni comportamentali del corpo (tossire). </a:t>
            </a:r>
          </a:p>
          <a:p>
            <a:r>
              <a:rPr lang="it-IT" sz="2100" noProof="0" dirty="0"/>
              <a:t>Ogni comportamento istintuale è caratterizzato da un riconoscere qualcosa, da un’emozione nei suoi confronti e da un tendere verso di (o lontano da) essa. </a:t>
            </a:r>
          </a:p>
          <a:p>
            <a:r>
              <a:rPr lang="it-IT" sz="2100" noProof="0" dirty="0"/>
              <a:t>Le classi di oggetti ed eventi che suscitano l’emozione tipica di un dato istinto possono variare anche in base all’esperienza individuale</a:t>
            </a:r>
          </a:p>
        </p:txBody>
      </p:sp>
    </p:spTree>
    <p:extLst>
      <p:ext uri="{BB962C8B-B14F-4D97-AF65-F5344CB8AC3E}">
        <p14:creationId xmlns:p14="http://schemas.microsoft.com/office/powerpoint/2010/main" val="2566626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CB6DB7F-2DB9-4205-D951-3484DF2D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640143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Pulsioni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6C068A9-BAE1-3E2D-2D6B-E49456900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 fontScale="85000" lnSpcReduction="10000"/>
          </a:bodyPr>
          <a:lstStyle/>
          <a:p>
            <a:r>
              <a:rPr lang="it-IT" sz="2400" noProof="0" dirty="0"/>
              <a:t>Teorie</a:t>
            </a:r>
            <a:r>
              <a:rPr lang="it-IT" sz="2400" dirty="0"/>
              <a:t> </a:t>
            </a:r>
            <a:r>
              <a:rPr lang="it-IT" sz="2400" b="1" noProof="0" dirty="0"/>
              <a:t>omeostatiche</a:t>
            </a:r>
            <a:r>
              <a:rPr lang="it-IT" sz="2400" noProof="0" dirty="0"/>
              <a:t>, poiché l’organismo viene visto come un sistema finalizzato a raggiungere e a mantenere una condizione di equilibrio.</a:t>
            </a:r>
          </a:p>
          <a:p>
            <a:r>
              <a:rPr lang="it-IT" sz="2400" noProof="0" dirty="0"/>
              <a:t>Quando l’equilibrio si rompe</a:t>
            </a:r>
            <a:r>
              <a:rPr lang="it-IT" sz="2400" dirty="0"/>
              <a:t> </a:t>
            </a:r>
            <a:r>
              <a:rPr lang="it-IT" sz="2400" noProof="0" dirty="0"/>
              <a:t>si crea una carenza biologica che deve essere compensata, e che viene sentita a livello psicologico come una </a:t>
            </a:r>
            <a:r>
              <a:rPr lang="it-IT" sz="2400" b="1" noProof="0" dirty="0"/>
              <a:t>pulsione</a:t>
            </a:r>
            <a:r>
              <a:rPr lang="it-IT" sz="2400" noProof="0" dirty="0"/>
              <a:t>. </a:t>
            </a:r>
          </a:p>
          <a:p>
            <a:r>
              <a:rPr lang="it-IT" sz="2400" noProof="0" dirty="0"/>
              <a:t>La pulsione è una spinta che induce l’organismo a cercare gli oggetti in grado di colmare lo stato di carenza e a ripristinare l’omeostasi. </a:t>
            </a:r>
          </a:p>
          <a:p>
            <a:r>
              <a:rPr lang="it-IT" sz="2400" noProof="0" dirty="0"/>
              <a:t>Teoria </a:t>
            </a:r>
            <a:r>
              <a:rPr lang="it-IT" sz="2400" noProof="0" dirty="0" err="1"/>
              <a:t>tensioriduttiva</a:t>
            </a:r>
            <a:r>
              <a:rPr lang="it-IT" sz="2400" noProof="0" dirty="0"/>
              <a:t> di  Freud (1905): definisce la pulsione come un concetto “limite” tra lo psichico e il corporeo, che deriva da un’eccitazione somatica e che attiva un comportamento finalizzato all’eliminazione della tensione</a:t>
            </a:r>
          </a:p>
        </p:txBody>
      </p:sp>
    </p:spTree>
    <p:extLst>
      <p:ext uri="{BB962C8B-B14F-4D97-AF65-F5344CB8AC3E}">
        <p14:creationId xmlns:p14="http://schemas.microsoft.com/office/powerpoint/2010/main" val="3301692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69DB809-C78D-910B-5867-1474ADF4F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Hull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E4CD5FC-6E38-1461-79BC-72031A5CFF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qualunque tendenza comportamentale deriva dalla combinazione di due fattori: la pulsione e l’</a:t>
            </a:r>
            <a:r>
              <a:rPr lang="it-IT" sz="1700" b="1" dirty="0"/>
              <a:t>abitudine</a:t>
            </a:r>
          </a:p>
          <a:p>
            <a:r>
              <a:rPr lang="it-IT" sz="1700" dirty="0"/>
              <a:t>La pulsione è la componente energizzante e aspecifica dell’azione</a:t>
            </a:r>
          </a:p>
          <a:p>
            <a:r>
              <a:rPr lang="it-IT" sz="1700" dirty="0"/>
              <a:t>in grado di dare avvio a un gran numero di comportamenti sulla base delle diverse abitudini </a:t>
            </a:r>
            <a:r>
              <a:rPr lang="it-IT" sz="1700" b="1" dirty="0"/>
              <a:t>apprese</a:t>
            </a:r>
            <a:r>
              <a:rPr lang="it-IT" sz="1700" dirty="0"/>
              <a:t>. </a:t>
            </a:r>
          </a:p>
          <a:p>
            <a:r>
              <a:rPr lang="it-IT" sz="1700" dirty="0"/>
              <a:t>l’idea di un’unica componente di spinta è troppo semplice per spiegare efficacemente il comportamento motivato</a:t>
            </a:r>
          </a:p>
          <a:p>
            <a:r>
              <a:rPr lang="it-IT" sz="1700" dirty="0"/>
              <a:t>Enfasi sui due fattori di </a:t>
            </a:r>
            <a:r>
              <a:rPr lang="it-IT" sz="1700" b="1" dirty="0"/>
              <a:t>aspettativa</a:t>
            </a:r>
            <a:r>
              <a:rPr lang="it-IT" sz="1700" dirty="0"/>
              <a:t> e </a:t>
            </a:r>
            <a:r>
              <a:rPr lang="it-IT" sz="1700" b="1" dirty="0"/>
              <a:t>incentivo</a:t>
            </a:r>
          </a:p>
          <a:p>
            <a:r>
              <a:rPr lang="it-IT" sz="1700" dirty="0"/>
              <a:t>Sviluppati da tutti gli studi sull’apprendimento (</a:t>
            </a:r>
            <a:r>
              <a:rPr lang="it-IT" sz="1700" dirty="0" err="1"/>
              <a:t>cap</a:t>
            </a:r>
            <a:r>
              <a:rPr lang="it-IT" sz="1700" dirty="0"/>
              <a:t> 6)</a:t>
            </a:r>
          </a:p>
        </p:txBody>
      </p:sp>
    </p:spTree>
    <p:extLst>
      <p:ext uri="{BB962C8B-B14F-4D97-AF65-F5344CB8AC3E}">
        <p14:creationId xmlns:p14="http://schemas.microsoft.com/office/powerpoint/2010/main" val="681092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EFC551E-5184-71A7-1E6D-6615C2029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Bisogni: prime tassonomie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8CD5C98-1982-913D-7F26-B98502624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3" y="649480"/>
            <a:ext cx="5284515" cy="5546047"/>
          </a:xfrm>
        </p:spPr>
        <p:txBody>
          <a:bodyPr anchor="ctr">
            <a:normAutofit/>
          </a:bodyPr>
          <a:lstStyle/>
          <a:p>
            <a:r>
              <a:rPr lang="it-IT" sz="2000" dirty="0"/>
              <a:t>Anche il </a:t>
            </a:r>
            <a:r>
              <a:rPr lang="it-IT" sz="2000" b="1" dirty="0"/>
              <a:t>bisogno</a:t>
            </a:r>
            <a:r>
              <a:rPr lang="it-IT" sz="2000" dirty="0"/>
              <a:t> è un concetto </a:t>
            </a:r>
            <a:r>
              <a:rPr lang="it-IT" sz="2000" dirty="0" err="1"/>
              <a:t>tensioriduttivo</a:t>
            </a:r>
            <a:endParaRPr lang="it-IT" sz="2000" dirty="0"/>
          </a:p>
          <a:p>
            <a:r>
              <a:rPr lang="it-IT" sz="2000" dirty="0"/>
              <a:t>Murray: il bisogno è una “forza psicologica” che ha sede nel cervello e che guida l’azione, influenzando i processi di attenzione, di percezione e di pensiero, in modo da modificare una situazione non soddisfacente</a:t>
            </a:r>
          </a:p>
          <a:p>
            <a:r>
              <a:rPr lang="it-IT" sz="2000" dirty="0"/>
              <a:t>bisogni </a:t>
            </a:r>
            <a:r>
              <a:rPr lang="it-IT" sz="2000" b="1" dirty="0"/>
              <a:t>primari</a:t>
            </a:r>
            <a:r>
              <a:rPr lang="it-IT" sz="2000" dirty="0"/>
              <a:t>, o </a:t>
            </a:r>
            <a:r>
              <a:rPr lang="it-IT" sz="2000" dirty="0" err="1"/>
              <a:t>viscerogeni</a:t>
            </a:r>
            <a:r>
              <a:rPr lang="it-IT" sz="2000" dirty="0"/>
              <a:t>: come la fame e la sete. Sono innati e agiscono nella direzione di ridurre la tensione generata dalla mancanza di qualcosa.</a:t>
            </a:r>
          </a:p>
          <a:p>
            <a:r>
              <a:rPr lang="it-IT" sz="2000" dirty="0"/>
              <a:t>bisogni </a:t>
            </a:r>
            <a:r>
              <a:rPr lang="it-IT" sz="2000" b="1" dirty="0"/>
              <a:t>secondari</a:t>
            </a:r>
            <a:r>
              <a:rPr lang="it-IT" sz="2000" dirty="0"/>
              <a:t>, o psicogeni: come il bisogno di riuscita, di affiliazione, di dominio </a:t>
            </a:r>
          </a:p>
          <a:p>
            <a:r>
              <a:rPr lang="it-IT" sz="2000" dirty="0"/>
              <a:t>acquisiti nel corso dello sviluppo e non sempre finalizzati a una diminuzione della tensione</a:t>
            </a:r>
          </a:p>
        </p:txBody>
      </p:sp>
    </p:spTree>
    <p:extLst>
      <p:ext uri="{BB962C8B-B14F-4D97-AF65-F5344CB8AC3E}">
        <p14:creationId xmlns:p14="http://schemas.microsoft.com/office/powerpoint/2010/main" val="1286308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84D5992-E9B9-E0A0-C5E8-89299E906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Pressioni alpha e beta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DF8075F-9449-58A4-8F39-2413B34AC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3" y="649480"/>
            <a:ext cx="5311019" cy="5546047"/>
          </a:xfrm>
        </p:spPr>
        <p:txBody>
          <a:bodyPr anchor="ctr">
            <a:normAutofit/>
          </a:bodyPr>
          <a:lstStyle/>
          <a:p>
            <a:r>
              <a:rPr lang="it-IT" sz="2400" dirty="0"/>
              <a:t>I bisogni sono in costante interazione con le opportunità e gli ostacoli posti dall’ambiente: </a:t>
            </a:r>
            <a:r>
              <a:rPr lang="it-IT" sz="2400" b="1" dirty="0"/>
              <a:t>pressioni</a:t>
            </a:r>
            <a:r>
              <a:rPr lang="it-IT" sz="2400" dirty="0"/>
              <a:t> </a:t>
            </a:r>
          </a:p>
          <a:p>
            <a:r>
              <a:rPr lang="it-IT" sz="2400" dirty="0"/>
              <a:t>Le pressioni si distinguono in </a:t>
            </a:r>
            <a:r>
              <a:rPr lang="it-IT" sz="2400" b="1" dirty="0"/>
              <a:t>alpha</a:t>
            </a:r>
            <a:r>
              <a:rPr lang="it-IT" sz="2400" dirty="0"/>
              <a:t>, le pressioni oggettive, e </a:t>
            </a:r>
            <a:r>
              <a:rPr lang="it-IT" sz="2400" b="1" dirty="0"/>
              <a:t>beta</a:t>
            </a:r>
            <a:r>
              <a:rPr lang="it-IT" sz="2400" dirty="0"/>
              <a:t>, le pressioni percepite</a:t>
            </a:r>
          </a:p>
          <a:p>
            <a:r>
              <a:rPr lang="it-IT" sz="2400" dirty="0"/>
              <a:t>Esempio: il vivere in un luogo isolato è una pressione alpha per chi è bisognoso di affiliazione; mentre la “percezione” di isolamento è una pressione che può essere presente anche in un luogo pieno di persone.</a:t>
            </a:r>
          </a:p>
        </p:txBody>
      </p:sp>
    </p:spTree>
    <p:extLst>
      <p:ext uri="{BB962C8B-B14F-4D97-AF65-F5344CB8AC3E}">
        <p14:creationId xmlns:p14="http://schemas.microsoft.com/office/powerpoint/2010/main" val="2970577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7FEAFFA-85F9-8BE0-B22B-9696669AE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Temi di vita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021BA06-35D6-E039-253A-AA52F91CE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2000" dirty="0"/>
              <a:t>La costante interazione tra bisogni e pressioni origina i </a:t>
            </a:r>
            <a:r>
              <a:rPr lang="it-IT" sz="2000" b="1" dirty="0"/>
              <a:t>temi di vita</a:t>
            </a:r>
          </a:p>
          <a:p>
            <a:r>
              <a:rPr lang="it-IT" sz="2000" dirty="0"/>
              <a:t>determinano le scelte e rendono conto della direzione della nostra condotta</a:t>
            </a:r>
          </a:p>
          <a:p>
            <a:r>
              <a:rPr lang="it-IT" sz="2000" dirty="0"/>
              <a:t>Non sempre pienamente consapevoli</a:t>
            </a:r>
          </a:p>
          <a:p>
            <a:r>
              <a:rPr lang="it-IT" sz="2000" b="1" dirty="0"/>
              <a:t>Test impliciti</a:t>
            </a:r>
            <a:r>
              <a:rPr lang="it-IT" sz="2000" dirty="0"/>
              <a:t>: strumenti di </a:t>
            </a:r>
            <a:r>
              <a:rPr lang="it-IT" sz="2000" i="1" dirty="0" err="1"/>
              <a:t>assessment</a:t>
            </a:r>
            <a:r>
              <a:rPr lang="it-IT" sz="2000" dirty="0"/>
              <a:t> che non richiedono una valutazione da parte della persona e che sono quindi finalizzati a cogliere aspetti del funzionamento psicologico non pienamente consapevoli</a:t>
            </a:r>
          </a:p>
          <a:p>
            <a:r>
              <a:rPr lang="it-IT" sz="2000" dirty="0"/>
              <a:t>Test proiettivi (es. TAT): si ipotizza che nell’interpretare le immagini la persona «proietti» contenuti di cui non ha immediata consapevolezza</a:t>
            </a:r>
          </a:p>
        </p:txBody>
      </p:sp>
    </p:spTree>
    <p:extLst>
      <p:ext uri="{BB962C8B-B14F-4D97-AF65-F5344CB8AC3E}">
        <p14:creationId xmlns:p14="http://schemas.microsoft.com/office/powerpoint/2010/main" val="2528204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350DABD-30EE-AFE3-F5B9-901E335D8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Bisogni secondo Maslow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2533524-DD9E-AE86-3C95-0DB6D2803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2400" b="1" dirty="0"/>
              <a:t>Gerarchia dei bisogni</a:t>
            </a:r>
          </a:p>
          <a:p>
            <a:r>
              <a:rPr lang="it-IT" sz="2400" dirty="0"/>
              <a:t>cinque tipi di bisogni, da quelli fisiologici di base a quelli più evoluti di autorealizzazione</a:t>
            </a:r>
          </a:p>
          <a:p>
            <a:r>
              <a:rPr lang="it-IT" sz="2400" dirty="0"/>
              <a:t>I primi quattro riflettono uno stato di carenza e  mirano alla riduzione della tensione</a:t>
            </a:r>
          </a:p>
          <a:p>
            <a:r>
              <a:rPr lang="it-IT" sz="2400" dirty="0"/>
              <a:t>quello di autorealizzazione è un bisogno di crescita e comporta, di conseguenza, una ricerca di tensione.</a:t>
            </a:r>
          </a:p>
        </p:txBody>
      </p:sp>
    </p:spTree>
    <p:extLst>
      <p:ext uri="{BB962C8B-B14F-4D97-AF65-F5344CB8AC3E}">
        <p14:creationId xmlns:p14="http://schemas.microsoft.com/office/powerpoint/2010/main" val="36288968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magine 2" descr="Immagine che contiene diagramma&#10;&#10;Descrizione generata automaticamente">
            <a:extLst>
              <a:ext uri="{FF2B5EF4-FFF2-40B4-BE49-F238E27FC236}">
                <a16:creationId xmlns:a16="http://schemas.microsoft.com/office/drawing/2014/main" id="{B3B05659-6FA7-57AF-FDAC-2A3959CC40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79" r="2908" b="-2"/>
          <a:stretch/>
        </p:blipFill>
        <p:spPr>
          <a:xfrm>
            <a:off x="342900" y="457200"/>
            <a:ext cx="84582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163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05287" y="0"/>
            <a:ext cx="6338705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" y="0"/>
            <a:ext cx="2808883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F4FBF71-E561-809F-A02D-19A417A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639" y="637762"/>
            <a:ext cx="1643086" cy="5576770"/>
          </a:xfrm>
        </p:spPr>
        <p:txBody>
          <a:bodyPr anchor="t">
            <a:normAutofit/>
          </a:bodyPr>
          <a:lstStyle/>
          <a:p>
            <a:pPr algn="l"/>
            <a:r>
              <a:rPr lang="it-IT" sz="3100" dirty="0">
                <a:solidFill>
                  <a:schemeClr val="bg1"/>
                </a:solidFill>
              </a:rPr>
              <a:t>Limite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EAE243-3A9F-4A46-B0D9-04C723A8A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91049" y="643465"/>
            <a:ext cx="3429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C0ABC75-E5BC-03B2-AECE-AB6FE6374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1049" y="850052"/>
            <a:ext cx="4792967" cy="5326911"/>
          </a:xfrm>
        </p:spPr>
        <p:txBody>
          <a:bodyPr>
            <a:normAutofit/>
          </a:bodyPr>
          <a:lstStyle/>
          <a:p>
            <a:r>
              <a:rPr lang="it-IT" sz="2100" dirty="0"/>
              <a:t>Maslow ipotizza una chiara sequenza nel soddisfacimento dei bisogni</a:t>
            </a:r>
          </a:p>
          <a:p>
            <a:r>
              <a:rPr lang="it-IT" sz="2100" dirty="0"/>
              <a:t>la gerarchia può essere percorsa in un’unica direzione, dal basso verso l’alto</a:t>
            </a:r>
          </a:p>
          <a:p>
            <a:r>
              <a:rPr lang="it-IT" sz="2100" dirty="0"/>
              <a:t>per sperimentare un bisogno di livello superiore dobbiamo aver prima soddisfatto tutti quelli precedenti.</a:t>
            </a:r>
          </a:p>
          <a:p>
            <a:r>
              <a:rPr lang="it-IT" sz="2100" dirty="0"/>
              <a:t>principale punto debole della teoria: in realtà bisogni di livello inferiore possono essere entro certi limiti sacrificati a favore di quelli più elevati.</a:t>
            </a:r>
          </a:p>
        </p:txBody>
      </p:sp>
    </p:spTree>
    <p:extLst>
      <p:ext uri="{BB962C8B-B14F-4D97-AF65-F5344CB8AC3E}">
        <p14:creationId xmlns:p14="http://schemas.microsoft.com/office/powerpoint/2010/main" val="12943835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49E89B-63A5-45DA-A170-5B661FCE4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D714AD-9E94-4752-AA45-D4B0EAAB5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4652"/>
            <a:ext cx="3333122" cy="632334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88037EF-F817-20D0-CD18-682DB482C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558" y="767258"/>
            <a:ext cx="2407001" cy="5323484"/>
          </a:xfrm>
        </p:spPr>
        <p:txBody>
          <a:bodyPr>
            <a:normAutofit/>
          </a:bodyPr>
          <a:lstStyle/>
          <a:p>
            <a:r>
              <a:rPr lang="it-IT" sz="2400" dirty="0" err="1">
                <a:solidFill>
                  <a:schemeClr val="bg1"/>
                </a:solidFill>
              </a:rPr>
              <a:t>Deci</a:t>
            </a:r>
            <a:r>
              <a:rPr lang="it-IT" sz="2400" dirty="0">
                <a:solidFill>
                  <a:schemeClr val="bg1"/>
                </a:solidFill>
              </a:rPr>
              <a:t> e Ryan: bisogni psicologici di base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F89E09-42FB-4694-96E4-95652B1D83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19882" y="3404998"/>
            <a:ext cx="6858002" cy="4800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D3C032-881F-4579-A4BF-0FA966E9F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70645"/>
            <a:ext cx="9144000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98A8BDB-83BA-3BE7-0D11-C3BF678B3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26095" y="767258"/>
            <a:ext cx="4646268" cy="5323484"/>
          </a:xfrm>
        </p:spPr>
        <p:txBody>
          <a:bodyPr anchor="ctr">
            <a:normAutofit/>
          </a:bodyPr>
          <a:lstStyle/>
          <a:p>
            <a:r>
              <a:rPr lang="it-IT" sz="2400" b="1" dirty="0"/>
              <a:t>SDT</a:t>
            </a:r>
            <a:r>
              <a:rPr lang="it-IT" sz="2400" dirty="0"/>
              <a:t>: teoria dell’autodeterminazione</a:t>
            </a:r>
          </a:p>
          <a:p>
            <a:r>
              <a:rPr lang="it-IT" sz="2400" dirty="0"/>
              <a:t>le persone sono realmente motivate a fare qualcosa quando hanno la possibilità di scegliere autonomamente attività che sono espressioni di sé e che consentono il pieno coinvolgimento delle proprie capacità</a:t>
            </a:r>
          </a:p>
          <a:p>
            <a:r>
              <a:rPr lang="it-IT" sz="2400" dirty="0"/>
              <a:t>tre bisogni psicologici di base: </a:t>
            </a:r>
            <a:r>
              <a:rPr lang="it-IT" sz="2400" i="1" dirty="0"/>
              <a:t>competenza, autonomia, e relazionalità</a:t>
            </a:r>
          </a:p>
        </p:txBody>
      </p:sp>
    </p:spTree>
    <p:extLst>
      <p:ext uri="{BB962C8B-B14F-4D97-AF65-F5344CB8AC3E}">
        <p14:creationId xmlns:p14="http://schemas.microsoft.com/office/powerpoint/2010/main" val="15072546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FB4014B-98F4-9D5A-A8F9-114FC5CD3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I tre bisogni della SDT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4D28793-3176-D0D9-3BF2-65EBBB833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2000" b="1" dirty="0"/>
              <a:t>Competenza</a:t>
            </a:r>
            <a:r>
              <a:rPr lang="it-IT" sz="2000" dirty="0"/>
              <a:t>: corrisponde alla necessità di sentirsi capaci nel fare le cose, di saper controllare e gestire efficacemente le situazioni </a:t>
            </a:r>
          </a:p>
          <a:p>
            <a:endParaRPr lang="it-IT" sz="2000" dirty="0"/>
          </a:p>
          <a:p>
            <a:r>
              <a:rPr lang="it-IT" sz="2000" b="1" dirty="0"/>
              <a:t>Autonomia</a:t>
            </a:r>
            <a:r>
              <a:rPr lang="it-IT" sz="2000" dirty="0"/>
              <a:t>: riguarda il bisogno di scegliere cosa fare e come farlo e di essere l’artefice primo e principale di ciò che si fa</a:t>
            </a:r>
          </a:p>
          <a:p>
            <a:endParaRPr lang="it-IT" sz="2000" dirty="0"/>
          </a:p>
          <a:p>
            <a:r>
              <a:rPr lang="it-IT" sz="2000" b="1" dirty="0"/>
              <a:t>Relazionalità</a:t>
            </a:r>
            <a:r>
              <a:rPr lang="it-IT" sz="2000" dirty="0"/>
              <a:t>: si riferisce alla necessità di avere e mantenere buone relazioni interpersonali e di essere accettato dagli altri nelle proprie scelte e azioni. </a:t>
            </a:r>
          </a:p>
        </p:txBody>
      </p:sp>
    </p:spTree>
    <p:extLst>
      <p:ext uri="{BB962C8B-B14F-4D97-AF65-F5344CB8AC3E}">
        <p14:creationId xmlns:p14="http://schemas.microsoft.com/office/powerpoint/2010/main" val="949562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7112B13-8EEE-9901-5F29-1A482337F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Esempio: salute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28A970B-81F2-E8DB-7F3F-28226A7655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0035" y="649480"/>
            <a:ext cx="5264169" cy="5923598"/>
          </a:xfrm>
        </p:spPr>
        <p:txBody>
          <a:bodyPr anchor="ctr">
            <a:normAutofit lnSpcReduction="10000"/>
          </a:bodyPr>
          <a:lstStyle/>
          <a:p>
            <a:r>
              <a:rPr lang="it-IT" sz="2000" dirty="0"/>
              <a:t>Nell’ambito della salute la soddisfazione dei tre bisogni  si traduce nella sensazione di:</a:t>
            </a:r>
          </a:p>
          <a:p>
            <a:r>
              <a:rPr lang="it-IT" sz="2000" b="1" dirty="0"/>
              <a:t>Essere capace</a:t>
            </a:r>
            <a:r>
              <a:rPr lang="it-IT" sz="2000" dirty="0"/>
              <a:t> di mettere in atto comportamenti salutari</a:t>
            </a:r>
          </a:p>
          <a:p>
            <a:r>
              <a:rPr lang="it-IT" sz="2000" dirty="0"/>
              <a:t>avere un ruolo influente nella gestione e nella determinazione della propria salute</a:t>
            </a:r>
          </a:p>
          <a:p>
            <a:r>
              <a:rPr lang="it-IT" sz="2000" dirty="0"/>
              <a:t>possibilità di godere di una </a:t>
            </a:r>
            <a:r>
              <a:rPr lang="it-IT" sz="2000" b="1" dirty="0"/>
              <a:t>rete sociale</a:t>
            </a:r>
          </a:p>
          <a:p>
            <a:r>
              <a:rPr lang="it-IT" sz="2000" dirty="0"/>
              <a:t>Il livello di soddisfazione di questi tre bisogni predice un elevato livello di benessere fisico e psicologico e favorisce la messa in atto di comportamenti salutari</a:t>
            </a:r>
          </a:p>
          <a:p>
            <a:r>
              <a:rPr lang="it-IT" sz="2000" dirty="0"/>
              <a:t>come smettere di fumare, adottare una dieta sana, svolgere attività fisica ed effettuare screening periodici</a:t>
            </a:r>
          </a:p>
          <a:p>
            <a:r>
              <a:rPr lang="it-IT" sz="2000" i="1" dirty="0"/>
              <a:t>Gli incentivi sono importanti solo quando sono chiari: in assenza di incentivi chiari, prevale il livello di soddisfazione dei tre bisogni</a:t>
            </a:r>
          </a:p>
        </p:txBody>
      </p:sp>
    </p:spTree>
    <p:extLst>
      <p:ext uri="{BB962C8B-B14F-4D97-AF65-F5344CB8AC3E}">
        <p14:creationId xmlns:p14="http://schemas.microsoft.com/office/powerpoint/2010/main" val="23369646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39587E5-7E9E-9D2F-31EB-529CEA3C7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dirty="0">
                <a:solidFill>
                  <a:srgbClr val="FFFFFF"/>
                </a:solidFill>
              </a:rPr>
              <a:t>Bisogni di base e composti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9D72378-E021-D47F-6E3B-DA21FD90E5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339" y="1622746"/>
            <a:ext cx="7778383" cy="5096106"/>
          </a:xfrm>
        </p:spPr>
        <p:txBody>
          <a:bodyPr anchor="ctr">
            <a:normAutofit/>
          </a:bodyPr>
          <a:lstStyle/>
          <a:p>
            <a:r>
              <a:rPr lang="it-IT" sz="1700" dirty="0"/>
              <a:t>Le organizzazioni dei bisogni secondo liste/tassonomie (Murray, </a:t>
            </a:r>
            <a:r>
              <a:rPr lang="it-IT" sz="1700" dirty="0" err="1"/>
              <a:t>Deci</a:t>
            </a:r>
            <a:r>
              <a:rPr lang="it-IT" sz="1700" dirty="0"/>
              <a:t> e Ryan) e gerarchie (Maslow) sono affiancate da proposte che prevedono che i bisogni siano organizzati “a livelli”</a:t>
            </a:r>
          </a:p>
          <a:p>
            <a:r>
              <a:rPr lang="it-IT" sz="1700" dirty="0" err="1"/>
              <a:t>Dweck</a:t>
            </a:r>
            <a:r>
              <a:rPr lang="it-IT" sz="1700" dirty="0"/>
              <a:t> (2017) individua </a:t>
            </a:r>
            <a:r>
              <a:rPr lang="it-IT" sz="1700" b="1" dirty="0"/>
              <a:t>bisogni di base</a:t>
            </a:r>
            <a:r>
              <a:rPr lang="it-IT" sz="1700" dirty="0"/>
              <a:t> e </a:t>
            </a:r>
            <a:r>
              <a:rPr lang="it-IT" sz="1700" b="1" dirty="0"/>
              <a:t>bisogni composti</a:t>
            </a:r>
            <a:r>
              <a:rPr lang="it-IT" sz="1700" dirty="0"/>
              <a:t>, derivati dalla congiunzione dei primi</a:t>
            </a:r>
          </a:p>
          <a:p>
            <a:r>
              <a:rPr lang="it-IT" sz="1700" dirty="0"/>
              <a:t>bisogni di base:</a:t>
            </a:r>
            <a:endParaRPr lang="it-IT" sz="1700" b="1" dirty="0"/>
          </a:p>
          <a:p>
            <a:r>
              <a:rPr lang="it-IT" sz="1700" b="1" dirty="0"/>
              <a:t>Accettazione:</a:t>
            </a:r>
            <a:r>
              <a:rPr lang="it-IT" sz="1700" dirty="0"/>
              <a:t> necessità di sentirsi accolti, compresi e accettati</a:t>
            </a:r>
          </a:p>
          <a:p>
            <a:r>
              <a:rPr lang="it-IT" sz="1700" b="1" dirty="0"/>
              <a:t>Predicibilità: </a:t>
            </a:r>
            <a:r>
              <a:rPr lang="it-IT" sz="1700" dirty="0"/>
              <a:t>possibilità di predire, comprendere e anticipare gli eventi</a:t>
            </a:r>
          </a:p>
          <a:p>
            <a:r>
              <a:rPr lang="it-IT" sz="1700" b="1" dirty="0"/>
              <a:t>Competenza: </a:t>
            </a:r>
            <a:r>
              <a:rPr lang="it-IT" sz="1700" dirty="0"/>
              <a:t>sentirsi capaci nel fare le cose </a:t>
            </a:r>
          </a:p>
          <a:p>
            <a:r>
              <a:rPr lang="it-IT" sz="1700" dirty="0"/>
              <a:t>accettazione + predicibilità = </a:t>
            </a:r>
            <a:r>
              <a:rPr lang="it-IT" sz="1700" b="1" dirty="0"/>
              <a:t>fiducia: </a:t>
            </a:r>
            <a:r>
              <a:rPr lang="it-IT" sz="1700" dirty="0"/>
              <a:t>sicurezza di poter agire in un ambiente prevedibile e di supporto. </a:t>
            </a:r>
          </a:p>
          <a:p>
            <a:r>
              <a:rPr lang="it-IT" sz="1700" dirty="0"/>
              <a:t>Accettazione +  competenza = </a:t>
            </a:r>
            <a:r>
              <a:rPr lang="it-IT" sz="1700" b="1" dirty="0"/>
              <a:t>autostima</a:t>
            </a:r>
          </a:p>
          <a:p>
            <a:r>
              <a:rPr lang="it-IT" sz="1700" dirty="0"/>
              <a:t>competenza + predicibilità =  </a:t>
            </a:r>
            <a:r>
              <a:rPr lang="it-IT" sz="1700" b="1" dirty="0"/>
              <a:t>controllo</a:t>
            </a:r>
            <a:endParaRPr lang="it-IT" sz="1700" dirty="0"/>
          </a:p>
          <a:p>
            <a:r>
              <a:rPr lang="it-IT" sz="1700" dirty="0"/>
              <a:t>Accettazione + predicibilità + competenza = </a:t>
            </a:r>
            <a:r>
              <a:rPr lang="it-IT" sz="1700" b="1" dirty="0"/>
              <a:t>coerenza, </a:t>
            </a:r>
            <a:r>
              <a:rPr lang="it-IT" sz="1700" dirty="0"/>
              <a:t>che si riferisce alla necessità di sentire unite e intatte le diverse parti del proprio Sé</a:t>
            </a:r>
          </a:p>
        </p:txBody>
      </p:sp>
    </p:spTree>
    <p:extLst>
      <p:ext uri="{BB962C8B-B14F-4D97-AF65-F5344CB8AC3E}">
        <p14:creationId xmlns:p14="http://schemas.microsoft.com/office/powerpoint/2010/main" val="3782176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magine 2" descr="Immagine che contiene diagramma&#10;&#10;Descrizione generata automaticamente">
            <a:extLst>
              <a:ext uri="{FF2B5EF4-FFF2-40B4-BE49-F238E27FC236}">
                <a16:creationId xmlns:a16="http://schemas.microsoft.com/office/drawing/2014/main" id="{D8CE8555-11B4-CFDF-B8C2-C422F1548E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540" r="2" b="497"/>
          <a:stretch/>
        </p:blipFill>
        <p:spPr>
          <a:xfrm>
            <a:off x="342900" y="457200"/>
            <a:ext cx="84582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7202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C790BE2-4E4F-4AAF-81A2-4A6F4885E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143998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rgbClr val="000000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4"/>
            <a:ext cx="9144000" cy="6402581"/>
          </a:xfrm>
          <a:prstGeom prst="rect">
            <a:avLst/>
          </a:prstGeom>
          <a:gradFill>
            <a:gsLst>
              <a:gs pos="1000">
                <a:schemeClr val="accent1">
                  <a:lumMod val="75000"/>
                  <a:alpha val="59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2088DD-B1AD-40E0-8B86-1D87A2CCD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140040" y="-1133192"/>
            <a:ext cx="6858001" cy="9124385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rgbClr val="000000">
                  <a:alpha val="28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1072" y="0"/>
            <a:ext cx="4572001" cy="6858000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chemeClr val="accent1">
                  <a:lumMod val="75000"/>
                  <a:alpha val="50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395952-4E26-45A2-8756-2ADFD6E53C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3"/>
            <a:ext cx="9137153" cy="6871922"/>
          </a:xfrm>
          <a:prstGeom prst="rect">
            <a:avLst/>
          </a:prstGeom>
          <a:gradFill>
            <a:gsLst>
              <a:gs pos="13000">
                <a:srgbClr val="000000">
                  <a:alpha val="35000"/>
                </a:srgbClr>
              </a:gs>
              <a:gs pos="99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734BADF-9461-4621-B112-2D7BABEA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784" y="4049"/>
            <a:ext cx="7662432" cy="4729040"/>
          </a:xfrm>
          <a:custGeom>
            <a:avLst/>
            <a:gdLst>
              <a:gd name="connsiteX0" fmla="*/ 0 w 10216576"/>
              <a:gd name="connsiteY0" fmla="*/ 0 h 4729040"/>
              <a:gd name="connsiteX1" fmla="*/ 10216576 w 10216576"/>
              <a:gd name="connsiteY1" fmla="*/ 0 h 4729040"/>
              <a:gd name="connsiteX2" fmla="*/ 10210268 w 10216576"/>
              <a:gd name="connsiteY2" fmla="*/ 124944 h 4729040"/>
              <a:gd name="connsiteX3" fmla="*/ 5108288 w 10216576"/>
              <a:gd name="connsiteY3" fmla="*/ 4729040 h 4729040"/>
              <a:gd name="connsiteX4" fmla="*/ 6309 w 10216576"/>
              <a:gd name="connsiteY4" fmla="*/ 124944 h 472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6576" h="4729040">
                <a:moveTo>
                  <a:pt x="0" y="0"/>
                </a:moveTo>
                <a:lnTo>
                  <a:pt x="10216576" y="0"/>
                </a:lnTo>
                <a:lnTo>
                  <a:pt x="10210268" y="124944"/>
                </a:lnTo>
                <a:cubicBezTo>
                  <a:pt x="9947637" y="2710997"/>
                  <a:pt x="7763635" y="4729040"/>
                  <a:pt x="5108288" y="4729040"/>
                </a:cubicBezTo>
                <a:cubicBezTo>
                  <a:pt x="2452942" y="4729040"/>
                  <a:pt x="268937" y="2710997"/>
                  <a:pt x="6309" y="124944"/>
                </a:cubicBezTo>
                <a:close/>
              </a:path>
            </a:pathLst>
          </a:custGeom>
          <a:gradFill>
            <a:gsLst>
              <a:gs pos="7000">
                <a:schemeClr val="accent1">
                  <a:lumMod val="50000"/>
                  <a:alpha val="4000"/>
                </a:schemeClr>
              </a:gs>
              <a:gs pos="99000">
                <a:schemeClr val="accent1">
                  <a:alpha val="24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F5E7E29-59DC-19C0-E903-446B7968A7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0019" y="1030406"/>
            <a:ext cx="6110785" cy="3081242"/>
          </a:xfrm>
        </p:spPr>
        <p:txBody>
          <a:bodyPr anchor="ctr">
            <a:normAutofit/>
          </a:bodyPr>
          <a:lstStyle/>
          <a:p>
            <a:r>
              <a:rPr lang="it-IT" sz="4200" noProof="0" dirty="0">
                <a:solidFill>
                  <a:srgbClr val="FFFFFF"/>
                </a:solidFill>
              </a:rPr>
              <a:t>I motivi</a:t>
            </a:r>
          </a:p>
        </p:txBody>
      </p:sp>
    </p:spTree>
    <p:extLst>
      <p:ext uri="{BB962C8B-B14F-4D97-AF65-F5344CB8AC3E}">
        <p14:creationId xmlns:p14="http://schemas.microsoft.com/office/powerpoint/2010/main" val="24011815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" y="-5705"/>
            <a:ext cx="9143993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F4D86D5-748F-2099-E183-BE015963B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638" y="637762"/>
            <a:ext cx="7416372" cy="900131"/>
          </a:xfrm>
        </p:spPr>
        <p:txBody>
          <a:bodyPr anchor="t">
            <a:normAutofit/>
          </a:bodyPr>
          <a:lstStyle/>
          <a:p>
            <a:pPr algn="l"/>
            <a:r>
              <a:rPr lang="it-IT" sz="3500" noProof="0" dirty="0">
                <a:solidFill>
                  <a:schemeClr val="bg1"/>
                </a:solidFill>
              </a:rPr>
              <a:t>Definizione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9143992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638" y="2010758"/>
            <a:ext cx="34289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BE19D2A-3E86-4653-7D84-835571A67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661" y="2217343"/>
            <a:ext cx="7410669" cy="4640657"/>
          </a:xfrm>
        </p:spPr>
        <p:txBody>
          <a:bodyPr>
            <a:normAutofit/>
          </a:bodyPr>
          <a:lstStyle/>
          <a:p>
            <a:r>
              <a:rPr lang="it-IT" sz="2100" dirty="0"/>
              <a:t>Il termine </a:t>
            </a:r>
            <a:r>
              <a:rPr lang="it-IT" sz="2100" b="1" dirty="0"/>
              <a:t>motivo</a:t>
            </a:r>
            <a:r>
              <a:rPr lang="it-IT" sz="2100" dirty="0"/>
              <a:t> è stato introdotto da McClelland (1987) </a:t>
            </a:r>
          </a:p>
          <a:p>
            <a:endParaRPr lang="it-IT" sz="2100" dirty="0"/>
          </a:p>
          <a:p>
            <a:r>
              <a:rPr lang="it-IT" sz="2100" b="1" dirty="0"/>
              <a:t>«preoccupazione ricorrente</a:t>
            </a:r>
            <a:r>
              <a:rPr lang="it-IT" sz="2100" dirty="0"/>
              <a:t>» (</a:t>
            </a:r>
            <a:r>
              <a:rPr lang="it-IT" sz="2100" dirty="0" err="1"/>
              <a:t>concern</a:t>
            </a:r>
            <a:r>
              <a:rPr lang="it-IT" sz="2100" dirty="0"/>
              <a:t>) che:</a:t>
            </a:r>
          </a:p>
          <a:p>
            <a:endParaRPr lang="it-IT" sz="2100" dirty="0"/>
          </a:p>
          <a:p>
            <a:r>
              <a:rPr lang="it-IT" sz="2100" dirty="0"/>
              <a:t> orienta i processi </a:t>
            </a:r>
            <a:r>
              <a:rPr lang="it-IT" sz="2100" dirty="0" err="1"/>
              <a:t>attentivi</a:t>
            </a:r>
            <a:r>
              <a:rPr lang="it-IT" sz="2100" dirty="0"/>
              <a:t> e percettivi</a:t>
            </a:r>
          </a:p>
          <a:p>
            <a:endParaRPr lang="it-IT" sz="2100" dirty="0"/>
          </a:p>
          <a:p>
            <a:r>
              <a:rPr lang="it-IT" sz="2100" dirty="0"/>
              <a:t>seleziona, direziona ed energizza il comportamento</a:t>
            </a:r>
          </a:p>
          <a:p>
            <a:endParaRPr lang="it-IT" sz="2100" dirty="0"/>
          </a:p>
          <a:p>
            <a:r>
              <a:rPr lang="it-IT" sz="2100" dirty="0"/>
              <a:t>I motivi sono attivati da stimoli ambientali </a:t>
            </a:r>
          </a:p>
          <a:p>
            <a:endParaRPr lang="it-IT" sz="2100" dirty="0"/>
          </a:p>
          <a:p>
            <a:r>
              <a:rPr lang="it-IT" sz="2100" dirty="0"/>
              <a:t>l’attivazione di un motivo prende il nome di </a:t>
            </a:r>
            <a:r>
              <a:rPr lang="it-IT" sz="2100" i="1" dirty="0"/>
              <a:t>motivazione</a:t>
            </a:r>
            <a:r>
              <a:rPr lang="it-IT" sz="2100" dirty="0"/>
              <a:t> e si traduce in un impulso a mettere in atto azioni e comportamenti </a:t>
            </a:r>
            <a:endParaRPr lang="it-IT" sz="2100" noProof="0" dirty="0"/>
          </a:p>
        </p:txBody>
      </p:sp>
    </p:spTree>
    <p:extLst>
      <p:ext uri="{BB962C8B-B14F-4D97-AF65-F5344CB8AC3E}">
        <p14:creationId xmlns:p14="http://schemas.microsoft.com/office/powerpoint/2010/main" val="18266757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B152981-A368-42E7-4191-2E01C7699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dirty="0">
                <a:solidFill>
                  <a:srgbClr val="FFFFFF"/>
                </a:solidFill>
              </a:rPr>
              <a:t>Riuscita, potere, affiliazione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E516B36-26A2-6F8F-C042-28E8936F2D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497" y="1885279"/>
            <a:ext cx="7837005" cy="4539803"/>
          </a:xfrm>
        </p:spPr>
        <p:txBody>
          <a:bodyPr anchor="ctr">
            <a:normAutofit/>
          </a:bodyPr>
          <a:lstStyle/>
          <a:p>
            <a:r>
              <a:rPr lang="it-IT" sz="1800" b="1" dirty="0"/>
              <a:t>Riuscita</a:t>
            </a:r>
            <a:r>
              <a:rPr lang="it-IT" sz="1800" dirty="0"/>
              <a:t>: tendenza a ottenere elevate prestazioni </a:t>
            </a:r>
          </a:p>
          <a:p>
            <a:endParaRPr lang="it-IT" sz="1800" dirty="0"/>
          </a:p>
          <a:p>
            <a:r>
              <a:rPr lang="it-IT" sz="1800" b="1" dirty="0"/>
              <a:t>Affiliazione</a:t>
            </a:r>
            <a:r>
              <a:rPr lang="it-IT" sz="1800" dirty="0"/>
              <a:t>: ricerca di relazioni positive con le altre persone.</a:t>
            </a:r>
          </a:p>
          <a:p>
            <a:endParaRPr lang="it-IT" sz="1800" dirty="0"/>
          </a:p>
          <a:p>
            <a:r>
              <a:rPr lang="it-IT" sz="1800" b="1" dirty="0"/>
              <a:t>Potere</a:t>
            </a:r>
            <a:r>
              <a:rPr lang="it-IT" sz="1800" dirty="0"/>
              <a:t>:  tendenza a voler esercitare un’influenza sugli altri e a raggiungere posizioni di prestigio</a:t>
            </a:r>
          </a:p>
          <a:p>
            <a:endParaRPr lang="it-IT" sz="1800" dirty="0"/>
          </a:p>
          <a:p>
            <a:r>
              <a:rPr lang="it-IT" sz="1800" dirty="0"/>
              <a:t>I motivi riflettono preferenze per alcuni tipi di incentivi che sono apprese nella prima infanzia attraverso meccanismi di apprendimento associativo</a:t>
            </a:r>
          </a:p>
          <a:p>
            <a:r>
              <a:rPr lang="it-IT" sz="1800" dirty="0"/>
              <a:t> La prevalenza per l’uno o l’altro motivo dipende da esperienze precoci, che determinano la capacità di sperimentare come gratificanti determinati incentivi.</a:t>
            </a:r>
          </a:p>
        </p:txBody>
      </p:sp>
    </p:spTree>
    <p:extLst>
      <p:ext uri="{BB962C8B-B14F-4D97-AF65-F5344CB8AC3E}">
        <p14:creationId xmlns:p14="http://schemas.microsoft.com/office/powerpoint/2010/main" val="33330682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magine 2" descr="Immagine che contiene testo&#10;&#10;Descrizione generata automaticamente">
            <a:extLst>
              <a:ext uri="{FF2B5EF4-FFF2-40B4-BE49-F238E27FC236}">
                <a16:creationId xmlns:a16="http://schemas.microsoft.com/office/drawing/2014/main" id="{5A15C3D5-4C9A-05B2-C5F0-8BC70E6064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81" y="873922"/>
            <a:ext cx="9045438" cy="4605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0381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magine 2" descr="Immagine che contiene diagramma&#10;&#10;Descrizione generata automaticamente">
            <a:extLst>
              <a:ext uri="{FF2B5EF4-FFF2-40B4-BE49-F238E27FC236}">
                <a16:creationId xmlns:a16="http://schemas.microsoft.com/office/drawing/2014/main" id="{31F1D7EA-BBAC-D004-F9B0-0D4B0BE4A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418" y="457200"/>
            <a:ext cx="691116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5947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55B8044-05DF-D05F-08DE-E9A496E96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dirty="0">
                <a:solidFill>
                  <a:srgbClr val="FFFFFF"/>
                </a:solidFill>
              </a:rPr>
              <a:t>Motivi impliciti e espliciti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1659E56-3C12-6945-5C2A-AB5FD8F77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it-IT" sz="2400" dirty="0"/>
              <a:t>le misure proiettive, o tramite questionari, dei motivi portano a risultati diverse.</a:t>
            </a:r>
          </a:p>
          <a:p>
            <a:r>
              <a:rPr lang="it-IT" sz="2400" dirty="0"/>
              <a:t>Questo ha suggerito la coesistenza di due tipi di motivi:</a:t>
            </a:r>
          </a:p>
          <a:p>
            <a:r>
              <a:rPr lang="it-IT" sz="2400" dirty="0"/>
              <a:t>motivi </a:t>
            </a:r>
            <a:r>
              <a:rPr lang="it-IT" sz="2400" b="1" dirty="0"/>
              <a:t>impliciti</a:t>
            </a:r>
            <a:r>
              <a:rPr lang="it-IT" sz="2400" dirty="0"/>
              <a:t>, inaccessibili all’introspezione e inconsapevoli</a:t>
            </a:r>
          </a:p>
          <a:p>
            <a:r>
              <a:rPr lang="it-IT" sz="2400" dirty="0"/>
              <a:t>motivi </a:t>
            </a:r>
            <a:r>
              <a:rPr lang="it-IT" sz="2400" b="1" dirty="0"/>
              <a:t>espliciti</a:t>
            </a:r>
            <a:r>
              <a:rPr lang="it-IT" sz="2400" dirty="0"/>
              <a:t>, ovvero </a:t>
            </a:r>
            <a:r>
              <a:rPr lang="it-IT" sz="2400" dirty="0" err="1"/>
              <a:t>autoattribuiti</a:t>
            </a:r>
            <a:r>
              <a:rPr lang="it-IT" sz="2400" dirty="0"/>
              <a:t> e consapevoli.</a:t>
            </a:r>
          </a:p>
        </p:txBody>
      </p:sp>
    </p:spTree>
    <p:extLst>
      <p:ext uri="{BB962C8B-B14F-4D97-AF65-F5344CB8AC3E}">
        <p14:creationId xmlns:p14="http://schemas.microsoft.com/office/powerpoint/2010/main" val="19444836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FC86F75-467A-20E2-8A76-5F8BF1D7B8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91548"/>
            <a:ext cx="8229600" cy="5834615"/>
          </a:xfrm>
        </p:spPr>
        <p:txBody>
          <a:bodyPr>
            <a:normAutofit fontScale="85000" lnSpcReduction="10000"/>
          </a:bodyPr>
          <a:lstStyle/>
          <a:p>
            <a:r>
              <a:rPr lang="it-IT" sz="2400" dirty="0"/>
              <a:t>I motivi </a:t>
            </a:r>
            <a:r>
              <a:rPr lang="it-IT" sz="2400" b="1" dirty="0"/>
              <a:t>impliciti</a:t>
            </a:r>
            <a:r>
              <a:rPr lang="it-IT" sz="2400" dirty="0"/>
              <a:t>  derivano da preferenze per determinati incentivi che vengono apprese molto precocemente</a:t>
            </a:r>
          </a:p>
          <a:p>
            <a:endParaRPr lang="it-IT" sz="2400" dirty="0"/>
          </a:p>
          <a:p>
            <a:r>
              <a:rPr lang="it-IT" sz="2400" dirty="0"/>
              <a:t>non possono essere consapevolmente riportati dalla persona</a:t>
            </a:r>
          </a:p>
          <a:p>
            <a:endParaRPr lang="it-IT" sz="2400" dirty="0"/>
          </a:p>
          <a:p>
            <a:r>
              <a:rPr lang="it-IT" sz="2400" dirty="0"/>
              <a:t>la loro attivazione e traduzione in comportamenti non necessita né di momenti di autoriflessione né di meccanismi di autoregolazione.</a:t>
            </a:r>
          </a:p>
          <a:p>
            <a:endParaRPr lang="it-IT" sz="2400" dirty="0"/>
          </a:p>
          <a:p>
            <a:r>
              <a:rPr lang="it-IT" sz="2400" dirty="0"/>
              <a:t>i motivi </a:t>
            </a:r>
            <a:r>
              <a:rPr lang="it-IT" sz="2400" b="1" dirty="0"/>
              <a:t>espliciti</a:t>
            </a:r>
            <a:r>
              <a:rPr lang="it-IT" sz="2400" dirty="0"/>
              <a:t> riflettono l’immagine che la persona ha di se stessa, e i valori e gli obiettivi che si attribuisce</a:t>
            </a:r>
          </a:p>
          <a:p>
            <a:r>
              <a:rPr lang="it-IT" sz="2400" dirty="0"/>
              <a:t>sono largamente derivati da incentivi di natura sociale (premi, richieste, aspettative), possono essere riportati dalla persona e corrispondono ai motivi che essa ritiene sottostanti al proprio comportamento</a:t>
            </a:r>
          </a:p>
          <a:p>
            <a:r>
              <a:rPr lang="it-IT" sz="2400" dirty="0">
                <a:effectLst/>
                <a:latin typeface="Times"/>
              </a:rPr>
              <a:t>Motivi impliciti e motivi espliciti possono non corrispondere</a:t>
            </a:r>
          </a:p>
          <a:p>
            <a:r>
              <a:rPr lang="it-IT" sz="2400" dirty="0"/>
              <a:t>i motivi espliciti orientano scelte e comportamenti specifici e di breve periodo</a:t>
            </a:r>
          </a:p>
          <a:p>
            <a:r>
              <a:rPr lang="it-IT" sz="2400" dirty="0"/>
              <a:t>Quelli impliciti influenzano decisioni e comportamenti più complessi e di lunga durata</a:t>
            </a:r>
          </a:p>
        </p:txBody>
      </p:sp>
    </p:spTree>
    <p:extLst>
      <p:ext uri="{BB962C8B-B14F-4D97-AF65-F5344CB8AC3E}">
        <p14:creationId xmlns:p14="http://schemas.microsoft.com/office/powerpoint/2010/main" val="29182291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754D570-7EEA-1B09-6392-FF0C43D89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586855"/>
            <a:ext cx="2751066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Motivazione e volizione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FE6D795-C53C-8745-A0BD-3BA86CBD0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Le tassonomie di istinti, pulsioni, bisogni e motivi poggiano su tre premesse fondamentali: </a:t>
            </a:r>
          </a:p>
          <a:p>
            <a:r>
              <a:rPr lang="it-IT" sz="1700" dirty="0"/>
              <a:t>i fattori motivazionali sono </a:t>
            </a:r>
            <a:r>
              <a:rPr lang="it-IT" sz="1700" b="1" dirty="0"/>
              <a:t>universali</a:t>
            </a:r>
            <a:r>
              <a:rPr lang="it-IT" sz="1700" dirty="0"/>
              <a:t>: sono presenti in tutte le persone</a:t>
            </a:r>
          </a:p>
          <a:p>
            <a:r>
              <a:rPr lang="it-IT" sz="1700" dirty="0"/>
              <a:t>le tassonomie sono </a:t>
            </a:r>
            <a:r>
              <a:rPr lang="it-IT" sz="1700" b="1" dirty="0"/>
              <a:t>esaustive</a:t>
            </a:r>
            <a:r>
              <a:rPr lang="it-IT" sz="1700" dirty="0"/>
              <a:t>: esauriscono tutta la varietà dei fattori che spingono e orientano il comportamento delle persone</a:t>
            </a:r>
          </a:p>
          <a:p>
            <a:r>
              <a:rPr lang="it-IT" sz="1700" b="1" dirty="0"/>
              <a:t>una volta attivato il comportamento va avanti </a:t>
            </a:r>
            <a:r>
              <a:rPr lang="it-IT" sz="1700" dirty="0"/>
              <a:t>nella direzione che viene impressa dall’istinto, pulsione, bisogno o motivo di turno.</a:t>
            </a:r>
          </a:p>
          <a:p>
            <a:r>
              <a:rPr lang="it-IT" sz="1700" dirty="0"/>
              <a:t>Tutte e tre le premesse sono approssimazioni; esistono differenze culturali nella motivazione, ed esistono ostacoli che impediscono l’azione, anche se motivata</a:t>
            </a:r>
          </a:p>
          <a:p>
            <a:r>
              <a:rPr lang="it-IT" sz="1700" dirty="0"/>
              <a:t>Alcuni autori hanno introdotto modelli che associano gli aspetti motivazionali a quelli della volizione: cioè, introducono le </a:t>
            </a:r>
            <a:r>
              <a:rPr lang="it-IT" sz="1700" b="1" dirty="0"/>
              <a:t>decisioni</a:t>
            </a:r>
            <a:r>
              <a:rPr lang="it-IT" sz="1700" dirty="0"/>
              <a:t> come fattore fondamentale per l’attuazione del comportamento</a:t>
            </a:r>
          </a:p>
        </p:txBody>
      </p:sp>
    </p:spTree>
    <p:extLst>
      <p:ext uri="{BB962C8B-B14F-4D97-AF65-F5344CB8AC3E}">
        <p14:creationId xmlns:p14="http://schemas.microsoft.com/office/powerpoint/2010/main" val="31766528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4D0C4E5-225F-E927-41E5-5AF3D7FA5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dirty="0">
                <a:solidFill>
                  <a:srgbClr val="FFFFFF"/>
                </a:solidFill>
              </a:rPr>
              <a:t>Modello «Rubicone»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11F5094-BA35-CFEE-A579-2264A7493B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prima fase </a:t>
            </a:r>
            <a:r>
              <a:rPr lang="it-IT" sz="1700" b="1" dirty="0"/>
              <a:t>motivazionale </a:t>
            </a:r>
            <a:r>
              <a:rPr lang="it-IT" sz="1700" b="1" dirty="0" err="1"/>
              <a:t>pre</a:t>
            </a:r>
            <a:r>
              <a:rPr lang="it-IT" sz="1700" b="1" dirty="0"/>
              <a:t>-decisionale</a:t>
            </a:r>
            <a:r>
              <a:rPr lang="it-IT" sz="1700" dirty="0"/>
              <a:t>: la persona valuta tra diverse alternative possibili e tra di esse opera una scelta, dando origine a un’</a:t>
            </a:r>
            <a:r>
              <a:rPr lang="it-IT" sz="1700" b="1" dirty="0"/>
              <a:t>intenzione</a:t>
            </a:r>
            <a:r>
              <a:rPr lang="it-IT" sz="1700" dirty="0"/>
              <a:t>. </a:t>
            </a:r>
          </a:p>
          <a:p>
            <a:r>
              <a:rPr lang="it-IT" sz="1700" dirty="0"/>
              <a:t>due fasi, </a:t>
            </a:r>
            <a:r>
              <a:rPr lang="it-IT" sz="1700" b="1" dirty="0" err="1"/>
              <a:t>pre</a:t>
            </a:r>
            <a:r>
              <a:rPr lang="it-IT" sz="1700" b="1" dirty="0"/>
              <a:t>-azionale</a:t>
            </a:r>
            <a:r>
              <a:rPr lang="it-IT" sz="1700" dirty="0"/>
              <a:t> e l’</a:t>
            </a:r>
            <a:r>
              <a:rPr lang="it-IT" sz="1700" b="1" dirty="0"/>
              <a:t>azionale</a:t>
            </a:r>
            <a:r>
              <a:rPr lang="it-IT" sz="1700" dirty="0"/>
              <a:t>, attraverso le quali l’intenzione viene avviata e, poi, realizzata. </a:t>
            </a:r>
          </a:p>
          <a:p>
            <a:r>
              <a:rPr lang="it-IT" sz="1700" dirty="0"/>
              <a:t>l’intenzione si distingue in quella relativa all’obiettivo, che si riferisce a </a:t>
            </a:r>
            <a:r>
              <a:rPr lang="it-IT" sz="1700" i="1" dirty="0"/>
              <a:t>cosa</a:t>
            </a:r>
            <a:r>
              <a:rPr lang="it-IT" sz="1700" dirty="0"/>
              <a:t> l’individuo intende realizzare, e l’intenzione relativa all’implementazione, che specifica</a:t>
            </a:r>
            <a:r>
              <a:rPr lang="it-IT" sz="1700" i="1" dirty="0"/>
              <a:t> i passi necessari </a:t>
            </a:r>
            <a:r>
              <a:rPr lang="it-IT" sz="1700" dirty="0"/>
              <a:t>per realizzare gli obiettivi stabiliti.</a:t>
            </a:r>
          </a:p>
          <a:p>
            <a:r>
              <a:rPr lang="it-IT" sz="1700" dirty="0"/>
              <a:t>fase </a:t>
            </a:r>
            <a:r>
              <a:rPr lang="it-IT" sz="1700" b="1" dirty="0"/>
              <a:t>motivazionale post-azionale: </a:t>
            </a:r>
            <a:r>
              <a:rPr lang="it-IT" sz="1700" dirty="0"/>
              <a:t>la persona valuta se effettivamente ha realizzato ciò che voleva e, in caso contrario, cerca di individuare le cause del fallimento. </a:t>
            </a:r>
          </a:p>
          <a:p>
            <a:r>
              <a:rPr lang="it-IT" sz="1700" dirty="0"/>
              <a:t>A questo punto essa può </a:t>
            </a:r>
            <a:r>
              <a:rPr lang="it-IT" sz="1700" b="1" dirty="0"/>
              <a:t>decidere </a:t>
            </a:r>
            <a:r>
              <a:rPr lang="it-IT" sz="1700" dirty="0"/>
              <a:t>se perseverare nel tentativo di realizzare l’intenzione in cui ha fallito o dedicarsi ad altre intenzioni che, in molti casi, sono già pronte e in attesa di opportunità di concretizzazione</a:t>
            </a:r>
          </a:p>
        </p:txBody>
      </p:sp>
    </p:spTree>
    <p:extLst>
      <p:ext uri="{BB962C8B-B14F-4D97-AF65-F5344CB8AC3E}">
        <p14:creationId xmlns:p14="http://schemas.microsoft.com/office/powerpoint/2010/main" val="18240158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C790BE2-4E4F-4AAF-81A2-4A6F4885E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143998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rgbClr val="000000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4"/>
            <a:ext cx="9144000" cy="6402581"/>
          </a:xfrm>
          <a:prstGeom prst="rect">
            <a:avLst/>
          </a:prstGeom>
          <a:gradFill>
            <a:gsLst>
              <a:gs pos="1000">
                <a:schemeClr val="accent1">
                  <a:lumMod val="75000"/>
                  <a:alpha val="59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2088DD-B1AD-40E0-8B86-1D87A2CCD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140040" y="-1133192"/>
            <a:ext cx="6858001" cy="9124385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rgbClr val="000000">
                  <a:alpha val="28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1072" y="0"/>
            <a:ext cx="4572001" cy="6858000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chemeClr val="accent1">
                  <a:lumMod val="75000"/>
                  <a:alpha val="50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395952-4E26-45A2-8756-2ADFD6E53C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3"/>
            <a:ext cx="9137153" cy="6871922"/>
          </a:xfrm>
          <a:prstGeom prst="rect">
            <a:avLst/>
          </a:prstGeom>
          <a:gradFill>
            <a:gsLst>
              <a:gs pos="13000">
                <a:srgbClr val="000000">
                  <a:alpha val="35000"/>
                </a:srgbClr>
              </a:gs>
              <a:gs pos="99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734BADF-9461-4621-B112-2D7BABEA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784" y="4049"/>
            <a:ext cx="7662432" cy="4729040"/>
          </a:xfrm>
          <a:custGeom>
            <a:avLst/>
            <a:gdLst>
              <a:gd name="connsiteX0" fmla="*/ 0 w 10216576"/>
              <a:gd name="connsiteY0" fmla="*/ 0 h 4729040"/>
              <a:gd name="connsiteX1" fmla="*/ 10216576 w 10216576"/>
              <a:gd name="connsiteY1" fmla="*/ 0 h 4729040"/>
              <a:gd name="connsiteX2" fmla="*/ 10210268 w 10216576"/>
              <a:gd name="connsiteY2" fmla="*/ 124944 h 4729040"/>
              <a:gd name="connsiteX3" fmla="*/ 5108288 w 10216576"/>
              <a:gd name="connsiteY3" fmla="*/ 4729040 h 4729040"/>
              <a:gd name="connsiteX4" fmla="*/ 6309 w 10216576"/>
              <a:gd name="connsiteY4" fmla="*/ 124944 h 472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6576" h="4729040">
                <a:moveTo>
                  <a:pt x="0" y="0"/>
                </a:moveTo>
                <a:lnTo>
                  <a:pt x="10216576" y="0"/>
                </a:lnTo>
                <a:lnTo>
                  <a:pt x="10210268" y="124944"/>
                </a:lnTo>
                <a:cubicBezTo>
                  <a:pt x="9947637" y="2710997"/>
                  <a:pt x="7763635" y="4729040"/>
                  <a:pt x="5108288" y="4729040"/>
                </a:cubicBezTo>
                <a:cubicBezTo>
                  <a:pt x="2452942" y="4729040"/>
                  <a:pt x="268937" y="2710997"/>
                  <a:pt x="6309" y="124944"/>
                </a:cubicBezTo>
                <a:close/>
              </a:path>
            </a:pathLst>
          </a:custGeom>
          <a:gradFill>
            <a:gsLst>
              <a:gs pos="7000">
                <a:schemeClr val="accent1">
                  <a:lumMod val="50000"/>
                  <a:alpha val="4000"/>
                </a:schemeClr>
              </a:gs>
              <a:gs pos="99000">
                <a:schemeClr val="accent1">
                  <a:alpha val="24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A343618-77E1-1384-5FCB-7125F93BCB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0019" y="1030406"/>
            <a:ext cx="6110785" cy="3081242"/>
          </a:xfrm>
        </p:spPr>
        <p:txBody>
          <a:bodyPr anchor="ctr">
            <a:normAutofit/>
          </a:bodyPr>
          <a:lstStyle/>
          <a:p>
            <a:r>
              <a:rPr lang="it-IT" sz="4200" noProof="0" dirty="0">
                <a:solidFill>
                  <a:srgbClr val="FFFFFF"/>
                </a:solidFill>
              </a:rPr>
              <a:t>Motivazione e cognizione</a:t>
            </a:r>
          </a:p>
        </p:txBody>
      </p:sp>
    </p:spTree>
    <p:extLst>
      <p:ext uri="{BB962C8B-B14F-4D97-AF65-F5344CB8AC3E}">
        <p14:creationId xmlns:p14="http://schemas.microsoft.com/office/powerpoint/2010/main" val="3023744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7F998F1-5E60-C17E-8094-EB01DAD6C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640143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Motivazione, pensieri, e decisioni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7EFB79C-B792-1F7E-C73C-1D3C7A80D5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0384" y="-10142"/>
            <a:ext cx="6071330" cy="6622977"/>
          </a:xfrm>
        </p:spPr>
        <p:txBody>
          <a:bodyPr anchor="ctr">
            <a:normAutofit/>
          </a:bodyPr>
          <a:lstStyle/>
          <a:p>
            <a:r>
              <a:rPr lang="it-IT" sz="2400" noProof="0" dirty="0"/>
              <a:t>I modelli cognitivisti enfatizzano gli aspetti legati al ragionamento e alle decisioni alla base del comportamento</a:t>
            </a:r>
          </a:p>
          <a:p>
            <a:r>
              <a:rPr lang="it-IT" sz="2400" b="1" noProof="0" dirty="0"/>
              <a:t>Anticipazioni</a:t>
            </a:r>
            <a:r>
              <a:rPr lang="it-IT" sz="2400" noProof="0" dirty="0"/>
              <a:t>: aspettative su cosa succederà, prodotte dai vari meccanismi di pensiero affrontati </a:t>
            </a:r>
            <a:r>
              <a:rPr lang="it-IT" sz="2400" dirty="0"/>
              <a:t>nei </a:t>
            </a:r>
            <a:r>
              <a:rPr lang="it-IT" sz="2400" dirty="0" err="1"/>
              <a:t>cap</a:t>
            </a:r>
            <a:r>
              <a:rPr lang="it-IT" sz="2400" dirty="0"/>
              <a:t> 6, 7 e 8</a:t>
            </a:r>
          </a:p>
          <a:p>
            <a:r>
              <a:rPr lang="it-IT" sz="2400" b="1" noProof="0" dirty="0"/>
              <a:t>Valori</a:t>
            </a:r>
            <a:r>
              <a:rPr lang="it-IT" sz="2400" noProof="0" dirty="0"/>
              <a:t>: l’importanza attribuita dall’individuo a determinati risultati o eventi, segnalata sia dalla risposta emotiva (</a:t>
            </a:r>
            <a:r>
              <a:rPr lang="it-IT" sz="2400" noProof="0" dirty="0" err="1"/>
              <a:t>cap</a:t>
            </a:r>
            <a:r>
              <a:rPr lang="it-IT" sz="2400" noProof="0" dirty="0"/>
              <a:t> 11), sia dal profilo di bisogni e motivi prima illustrati, che contribuiscono a delineare la personalità (</a:t>
            </a:r>
            <a:r>
              <a:rPr lang="it-IT" sz="2400" noProof="0" dirty="0" err="1"/>
              <a:t>cap</a:t>
            </a:r>
            <a:r>
              <a:rPr lang="it-IT" sz="2400" noProof="0" dirty="0"/>
              <a:t> 13)</a:t>
            </a:r>
          </a:p>
          <a:p>
            <a:r>
              <a:rPr lang="it-IT" sz="2400" dirty="0"/>
              <a:t>L’</a:t>
            </a:r>
            <a:r>
              <a:rPr lang="it-IT" sz="2400" b="1" dirty="0"/>
              <a:t>integrazione</a:t>
            </a:r>
            <a:r>
              <a:rPr lang="it-IT" sz="2400" dirty="0"/>
              <a:t> di aspettative e valori è l’elemento fondamentale delle </a:t>
            </a:r>
            <a:r>
              <a:rPr lang="it-IT" sz="2400" b="1" dirty="0"/>
              <a:t>decisioni</a:t>
            </a:r>
            <a:r>
              <a:rPr lang="it-IT" sz="2400" dirty="0"/>
              <a:t> (</a:t>
            </a:r>
            <a:r>
              <a:rPr lang="it-IT" sz="2400" dirty="0" err="1"/>
              <a:t>cap</a:t>
            </a:r>
            <a:r>
              <a:rPr lang="it-IT" sz="2400" dirty="0"/>
              <a:t> 14)</a:t>
            </a:r>
          </a:p>
          <a:p>
            <a:r>
              <a:rPr lang="it-IT" sz="2400" noProof="0" dirty="0"/>
              <a:t>Nell’area della motivazione, questi concetti furono inizialmente importati da Atkinson</a:t>
            </a:r>
          </a:p>
        </p:txBody>
      </p:sp>
    </p:spTree>
    <p:extLst>
      <p:ext uri="{BB962C8B-B14F-4D97-AF65-F5344CB8AC3E}">
        <p14:creationId xmlns:p14="http://schemas.microsoft.com/office/powerpoint/2010/main" val="41942729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4B80EBF-2A8E-FD19-90F6-F3D5DBADE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dirty="0">
                <a:solidFill>
                  <a:srgbClr val="FFFFFF"/>
                </a:solidFill>
              </a:rPr>
              <a:t>Aspettative e valori per Atkinson</a:t>
            </a:r>
            <a:endParaRPr lang="it-IT" sz="3500" noProof="0" dirty="0">
              <a:solidFill>
                <a:srgbClr val="FFFFFF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2133FCA-D41E-7374-86C1-A59361B4B4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622744"/>
            <a:ext cx="8799485" cy="5235255"/>
          </a:xfrm>
        </p:spPr>
        <p:txBody>
          <a:bodyPr anchor="ctr">
            <a:normAutofit/>
          </a:bodyPr>
          <a:lstStyle/>
          <a:p>
            <a:r>
              <a:rPr lang="it-IT" sz="1700" noProof="0" dirty="0"/>
              <a:t>Studia soprattutto  il motivo alla </a:t>
            </a:r>
            <a:r>
              <a:rPr lang="it-IT" sz="1700" b="1" noProof="0" dirty="0"/>
              <a:t>riuscita</a:t>
            </a:r>
            <a:r>
              <a:rPr lang="it-IT" sz="1700" noProof="0" dirty="0"/>
              <a:t>: sforzarsi di avere successo, scegliere tra compiti differenti, perseverare con impegno</a:t>
            </a:r>
          </a:p>
          <a:p>
            <a:r>
              <a:rPr lang="it-IT" sz="1700" noProof="0" dirty="0"/>
              <a:t>Modello formale. In sintesi, la tendenza alla riuscita (T) è misurata come:</a:t>
            </a:r>
          </a:p>
          <a:p>
            <a:endParaRPr lang="it-IT" sz="1700" dirty="0"/>
          </a:p>
          <a:p>
            <a:pPr marL="0" indent="0">
              <a:buNone/>
            </a:pPr>
            <a:endParaRPr lang="it-IT" sz="1700" noProof="0" dirty="0"/>
          </a:p>
          <a:p>
            <a:r>
              <a:rPr lang="it-IT" sz="1700" noProof="0" dirty="0" err="1"/>
              <a:t>M</a:t>
            </a:r>
            <a:r>
              <a:rPr lang="it-IT" sz="1700" baseline="-25000" noProof="0" dirty="0" err="1"/>
              <a:t>s</a:t>
            </a:r>
            <a:r>
              <a:rPr lang="it-IT" sz="1700" baseline="-25000" noProof="0" dirty="0"/>
              <a:t> </a:t>
            </a:r>
            <a:r>
              <a:rPr lang="it-IT" sz="1700" noProof="0" dirty="0"/>
              <a:t>= motivazione al successo </a:t>
            </a:r>
          </a:p>
          <a:p>
            <a:r>
              <a:rPr lang="it-IT" sz="1700" dirty="0"/>
              <a:t>M</a:t>
            </a:r>
            <a:r>
              <a:rPr lang="it-IT" sz="1700" baseline="-25000" dirty="0"/>
              <a:t>f</a:t>
            </a:r>
            <a:r>
              <a:rPr lang="it-IT" sz="1700" dirty="0"/>
              <a:t> = motivazione al fallimento</a:t>
            </a:r>
          </a:p>
          <a:p>
            <a:r>
              <a:rPr lang="it-IT" sz="1700" noProof="0" dirty="0"/>
              <a:t>P</a:t>
            </a:r>
            <a:r>
              <a:rPr lang="it-IT" sz="1700" baseline="-25000" noProof="0" dirty="0"/>
              <a:t>s</a:t>
            </a:r>
            <a:r>
              <a:rPr lang="it-IT" sz="1700" noProof="0" dirty="0"/>
              <a:t> = probabilità di successo</a:t>
            </a:r>
          </a:p>
          <a:p>
            <a:r>
              <a:rPr lang="it-IT" sz="1700" dirty="0" err="1"/>
              <a:t>P</a:t>
            </a:r>
            <a:r>
              <a:rPr lang="it-IT" sz="1700" baseline="-25000" dirty="0" err="1"/>
              <a:t>f</a:t>
            </a:r>
            <a:r>
              <a:rPr lang="it-IT" sz="1700" baseline="-25000" dirty="0"/>
              <a:t> </a:t>
            </a:r>
            <a:r>
              <a:rPr lang="it-IT" sz="1700" dirty="0"/>
              <a:t>= probabilità di fallimento</a:t>
            </a:r>
          </a:p>
          <a:p>
            <a:r>
              <a:rPr lang="it-IT" sz="1700" noProof="0" dirty="0" err="1"/>
              <a:t>I</a:t>
            </a:r>
            <a:r>
              <a:rPr lang="it-IT" sz="1700" baseline="-25000" noProof="0" dirty="0" err="1"/>
              <a:t>s</a:t>
            </a:r>
            <a:r>
              <a:rPr lang="it-IT" sz="1700" noProof="0" dirty="0"/>
              <a:t> = incentivo associato al successo</a:t>
            </a:r>
          </a:p>
          <a:p>
            <a:r>
              <a:rPr lang="it-IT" sz="1700" dirty="0" err="1"/>
              <a:t>I</a:t>
            </a:r>
            <a:r>
              <a:rPr lang="it-IT" sz="1700" baseline="-25000" dirty="0" err="1"/>
              <a:t>f</a:t>
            </a:r>
            <a:r>
              <a:rPr lang="it-IT" sz="1700" dirty="0"/>
              <a:t> = incentivo legato al fallimento</a:t>
            </a:r>
          </a:p>
          <a:p>
            <a:r>
              <a:rPr lang="it-IT" sz="1700" noProof="0" dirty="0"/>
              <a:t>Valori tra 0 e 1, dove </a:t>
            </a:r>
            <a:r>
              <a:rPr lang="it-IT" sz="1700" noProof="0" dirty="0" err="1"/>
              <a:t>s</a:t>
            </a:r>
            <a:r>
              <a:rPr lang="it-IT" sz="1700" noProof="0" dirty="0"/>
              <a:t> è complementare di </a:t>
            </a:r>
            <a:r>
              <a:rPr lang="it-IT" sz="1700" noProof="0" dirty="0" err="1"/>
              <a:t>f</a:t>
            </a:r>
            <a:r>
              <a:rPr lang="it-IT" sz="1700" noProof="0" dirty="0"/>
              <a:t>. </a:t>
            </a:r>
          </a:p>
        </p:txBody>
      </p:sp>
      <p:pic>
        <p:nvPicPr>
          <p:cNvPr id="6" name="Immagine 5" descr="Immagine che contiene diagramma, schematico&#10;&#10;Descrizione generata automaticamente">
            <a:extLst>
              <a:ext uri="{FF2B5EF4-FFF2-40B4-BE49-F238E27FC236}">
                <a16:creationId xmlns:a16="http://schemas.microsoft.com/office/drawing/2014/main" id="{CAEB4CC8-D26F-529C-02AB-6FF3FE691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4291" y="3478075"/>
            <a:ext cx="33909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53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B1CAD54-C925-9BD1-422D-C53EDE608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Esempio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DFA305E-C8CC-721F-28F7-EBBA8097DC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551" y="1622744"/>
            <a:ext cx="8685145" cy="4327481"/>
          </a:xfrm>
        </p:spPr>
        <p:txBody>
          <a:bodyPr anchor="ctr">
            <a:normAutofit/>
          </a:bodyPr>
          <a:lstStyle/>
          <a:p>
            <a:r>
              <a:rPr lang="it-IT" sz="1800" noProof="0" dirty="0">
                <a:effectLst/>
                <a:latin typeface="Times"/>
              </a:rPr>
              <a:t>Persona con forte motivazione al successo, bassa aspettativa di successo, ma alto incentivo:</a:t>
            </a:r>
          </a:p>
          <a:p>
            <a:endParaRPr lang="it-IT" sz="1800" dirty="0">
              <a:latin typeface="Times"/>
            </a:endParaRPr>
          </a:p>
          <a:p>
            <a:r>
              <a:rPr lang="it-IT" sz="1800" noProof="0" dirty="0">
                <a:effectLst/>
                <a:latin typeface="Times"/>
              </a:rPr>
              <a:t>T = 0,8 x 0,1 x 0,9 – 0,2 x 0,9 x 0,1 = 0,054</a:t>
            </a:r>
          </a:p>
          <a:p>
            <a:r>
              <a:rPr lang="it-IT" sz="1800" noProof="0" dirty="0">
                <a:effectLst/>
                <a:latin typeface="Times"/>
              </a:rPr>
              <a:t>Il valore è positivo, indicando tendenza a impegnarsi nel compito, direttamente proporzionale al risultato</a:t>
            </a:r>
          </a:p>
          <a:p>
            <a:r>
              <a:rPr lang="it-IT" sz="1800" noProof="0" dirty="0">
                <a:effectLst/>
                <a:latin typeface="Times"/>
              </a:rPr>
              <a:t>Persona con bassa motivazione al successo, alta aspettativa di successo, ma basso incentivo:</a:t>
            </a:r>
          </a:p>
          <a:p>
            <a:endParaRPr lang="it-IT" sz="1800" noProof="0" dirty="0">
              <a:effectLst/>
              <a:latin typeface="Times"/>
            </a:endParaRPr>
          </a:p>
          <a:p>
            <a:r>
              <a:rPr lang="it-IT" sz="1800" dirty="0">
                <a:latin typeface="Times"/>
              </a:rPr>
              <a:t>T = 0,2 x 0,8 x 0,2 – 0,8 x 0,2 x 0,8 = -0,096</a:t>
            </a:r>
            <a:endParaRPr lang="it-IT" sz="1800" noProof="0" dirty="0">
              <a:effectLst/>
              <a:latin typeface="Times"/>
            </a:endParaRPr>
          </a:p>
          <a:p>
            <a:r>
              <a:rPr lang="it-IT" sz="1700" noProof="0" dirty="0"/>
              <a:t>Il valore è negativo, indicando tendenza a evitare il compito, direttamente proporzionale al risultato</a:t>
            </a:r>
          </a:p>
          <a:p>
            <a:r>
              <a:rPr lang="it-IT" sz="1700" noProof="0" dirty="0"/>
              <a:t>I fattori </a:t>
            </a:r>
            <a:r>
              <a:rPr lang="it-IT" sz="1700" noProof="0" dirty="0" err="1"/>
              <a:t>P</a:t>
            </a:r>
            <a:r>
              <a:rPr lang="it-IT" sz="1700" noProof="0" dirty="0"/>
              <a:t> ed I determinano l’</a:t>
            </a:r>
            <a:r>
              <a:rPr lang="it-IT" sz="1700" b="1" noProof="0" dirty="0"/>
              <a:t>utilità soggettiva</a:t>
            </a:r>
            <a:r>
              <a:rPr lang="it-IT" sz="1700" noProof="0" dirty="0"/>
              <a:t>, parametro fondamentale nelle teorie della decisione. Il fattore M costituisce un </a:t>
            </a:r>
            <a:r>
              <a:rPr lang="it-IT" sz="1700" b="1" noProof="0" dirty="0"/>
              <a:t>peso</a:t>
            </a:r>
            <a:r>
              <a:rPr lang="it-IT" sz="1700" noProof="0" dirty="0"/>
              <a:t> da aggiungere all’</a:t>
            </a:r>
            <a:r>
              <a:rPr lang="it-IT" sz="1700" b="1" noProof="0" dirty="0"/>
              <a:t>utilità soggettiva</a:t>
            </a:r>
          </a:p>
        </p:txBody>
      </p:sp>
    </p:spTree>
    <p:extLst>
      <p:ext uri="{BB962C8B-B14F-4D97-AF65-F5344CB8AC3E}">
        <p14:creationId xmlns:p14="http://schemas.microsoft.com/office/powerpoint/2010/main" val="1024518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426F301-4FDA-5BD4-AD03-A77546E7B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Tendenze tipiche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068D10A-8345-36CD-FCAF-84D194A2F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308" y="1672971"/>
            <a:ext cx="8539370" cy="5096107"/>
          </a:xfrm>
        </p:spPr>
        <p:txBody>
          <a:bodyPr anchor="ctr">
            <a:normAutofit/>
          </a:bodyPr>
          <a:lstStyle/>
          <a:p>
            <a:r>
              <a:rPr lang="it-IT" sz="2400" dirty="0"/>
              <a:t>L’andamento </a:t>
            </a:r>
            <a:r>
              <a:rPr lang="it-IT" sz="2400" noProof="0" dirty="0"/>
              <a:t>della funzione T rappresenta bene l’osservazione sperimentale  che le persone più orientate al successo preferiscono compiti di media difficoltà</a:t>
            </a:r>
          </a:p>
          <a:p>
            <a:r>
              <a:rPr lang="it-IT" sz="2400" noProof="0" dirty="0"/>
              <a:t>rifuggono sia da compiti molto difficili, in cui la probabilità di successo è troppo bassa, sia da compiti molto facili, cui è associato uno scarso incentivo. </a:t>
            </a:r>
          </a:p>
          <a:p>
            <a:r>
              <a:rPr lang="it-IT" sz="2400" dirty="0"/>
              <a:t>Invece le persone con bassa motivazione al successo preferiscono proprio quei compiti, perché:</a:t>
            </a:r>
          </a:p>
          <a:p>
            <a:pPr lvl="1"/>
            <a:r>
              <a:rPr lang="it-IT" sz="2000" noProof="0" dirty="0"/>
              <a:t> i compiti molto facili garantiscono la possibilità di appagare l’esigenza di evitare il fallimento</a:t>
            </a:r>
          </a:p>
          <a:p>
            <a:pPr lvl="1"/>
            <a:r>
              <a:rPr lang="it-IT" sz="2000" noProof="0" dirty="0"/>
              <a:t>quelli molto difficili offrono la possibilità di giustificarsi con un “tutti avrebbero fallito!”</a:t>
            </a:r>
          </a:p>
        </p:txBody>
      </p:sp>
    </p:spTree>
    <p:extLst>
      <p:ext uri="{BB962C8B-B14F-4D97-AF65-F5344CB8AC3E}">
        <p14:creationId xmlns:p14="http://schemas.microsoft.com/office/powerpoint/2010/main" val="9643654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6821BDE-6996-E8ED-DB52-C973D01FD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Il ruolo delle emozioni anticipate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E04D66A-96A6-9466-7E08-1C7AB54D6A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497496"/>
            <a:ext cx="7293023" cy="4504059"/>
          </a:xfrm>
        </p:spPr>
        <p:txBody>
          <a:bodyPr anchor="ctr">
            <a:normAutofit lnSpcReduction="10000"/>
          </a:bodyPr>
          <a:lstStyle/>
          <a:p>
            <a:r>
              <a:rPr lang="it-IT" sz="2400" noProof="0" dirty="0"/>
              <a:t>Una parte importante del </a:t>
            </a:r>
            <a:r>
              <a:rPr lang="it-IT" sz="2400" b="1" noProof="0" dirty="0"/>
              <a:t>valore degli incentivi</a:t>
            </a:r>
            <a:r>
              <a:rPr lang="it-IT" sz="2400" noProof="0" dirty="0"/>
              <a:t> consiste nelle </a:t>
            </a:r>
            <a:r>
              <a:rPr lang="it-IT" sz="2400" b="1" noProof="0" dirty="0"/>
              <a:t>emozioni anticipate</a:t>
            </a:r>
            <a:r>
              <a:rPr lang="it-IT" sz="2400" noProof="0" dirty="0"/>
              <a:t> di </a:t>
            </a:r>
            <a:r>
              <a:rPr lang="it-IT" sz="2400" b="1" noProof="0" dirty="0"/>
              <a:t>orgoglio e soddisfazione</a:t>
            </a:r>
            <a:r>
              <a:rPr lang="it-IT" sz="2400" noProof="0" dirty="0"/>
              <a:t>, nel caso del successo, e di </a:t>
            </a:r>
            <a:r>
              <a:rPr lang="it-IT" sz="2400" b="1" noProof="0" dirty="0"/>
              <a:t>vergogna</a:t>
            </a:r>
            <a:r>
              <a:rPr lang="it-IT" sz="2400" noProof="0" dirty="0"/>
              <a:t>, in caso di insuccesso</a:t>
            </a:r>
          </a:p>
          <a:p>
            <a:r>
              <a:rPr lang="it-IT" sz="2400" noProof="0" dirty="0"/>
              <a:t>tali emozioni anticipate si differenziano da quelle </a:t>
            </a:r>
            <a:r>
              <a:rPr lang="it-IT" sz="2400" b="1" noProof="0" dirty="0"/>
              <a:t>esperite</a:t>
            </a:r>
            <a:r>
              <a:rPr lang="it-IT" sz="2400" noProof="0" dirty="0"/>
              <a:t> che accompagnano l’azione, e che sono di </a:t>
            </a:r>
            <a:r>
              <a:rPr lang="it-IT" sz="2400" b="1" noProof="0" dirty="0"/>
              <a:t>speranza</a:t>
            </a:r>
            <a:r>
              <a:rPr lang="it-IT" sz="2400" noProof="0" dirty="0"/>
              <a:t>, per il successo, e di </a:t>
            </a:r>
            <a:r>
              <a:rPr lang="it-IT" sz="2400" b="1" noProof="0" dirty="0"/>
              <a:t>paura</a:t>
            </a:r>
            <a:r>
              <a:rPr lang="it-IT" sz="2400" noProof="0" dirty="0"/>
              <a:t>, per il fallimento. </a:t>
            </a:r>
          </a:p>
          <a:p>
            <a:r>
              <a:rPr lang="it-IT" sz="2400" noProof="0" dirty="0"/>
              <a:t>questo ruolo attribuito alle emozioni rende la teoria di Atkinson particolarmente attuale</a:t>
            </a:r>
          </a:p>
          <a:p>
            <a:r>
              <a:rPr lang="it-IT" sz="2400" noProof="0" dirty="0"/>
              <a:t>i più recenti modelli teorici evidenziano il complesso intreccio di fattori motivazionali, emotivi e cognitivi nel comportamento individuale.</a:t>
            </a:r>
            <a:endParaRPr lang="it-IT" sz="1700" noProof="0" dirty="0"/>
          </a:p>
        </p:txBody>
      </p:sp>
    </p:spTree>
    <p:extLst>
      <p:ext uri="{BB962C8B-B14F-4D97-AF65-F5344CB8AC3E}">
        <p14:creationId xmlns:p14="http://schemas.microsoft.com/office/powerpoint/2010/main" val="10322799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F8C7C8B-7BB2-F649-762E-167DEEA50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" y="586855"/>
            <a:ext cx="3791798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Modello di Eccles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F051DF7-F093-0C18-A584-F1C3575C7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7368" y="649480"/>
            <a:ext cx="4184580" cy="5546047"/>
          </a:xfrm>
        </p:spPr>
        <p:txBody>
          <a:bodyPr anchor="ctr">
            <a:normAutofit/>
          </a:bodyPr>
          <a:lstStyle/>
          <a:p>
            <a:r>
              <a:rPr lang="it-IT" sz="2400" noProof="0" dirty="0"/>
              <a:t>Sviluppa e applica il modello di Atkinson, arricchendolo di altri aspetti psicologici e sociali</a:t>
            </a:r>
          </a:p>
          <a:p>
            <a:endParaRPr lang="it-IT" sz="2400" dirty="0"/>
          </a:p>
          <a:p>
            <a:r>
              <a:rPr lang="it-IT" sz="2400" noProof="0" dirty="0"/>
              <a:t>Applicazioni centrali:</a:t>
            </a:r>
          </a:p>
          <a:p>
            <a:endParaRPr lang="it-IT" sz="2400" dirty="0"/>
          </a:p>
          <a:p>
            <a:r>
              <a:rPr lang="it-IT" sz="2400" noProof="0" dirty="0"/>
              <a:t>Successo scolastico</a:t>
            </a:r>
          </a:p>
          <a:p>
            <a:endParaRPr lang="it-IT" sz="2400" dirty="0"/>
          </a:p>
          <a:p>
            <a:r>
              <a:rPr lang="it-IT" sz="2400" noProof="0" dirty="0"/>
              <a:t>Successo sportivo</a:t>
            </a:r>
          </a:p>
        </p:txBody>
      </p:sp>
    </p:spTree>
    <p:extLst>
      <p:ext uri="{BB962C8B-B14F-4D97-AF65-F5344CB8AC3E}">
        <p14:creationId xmlns:p14="http://schemas.microsoft.com/office/powerpoint/2010/main" val="19936471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magine 2" descr="Immagine che contiene diagramma&#10;&#10;Descrizione generata automaticamente">
            <a:extLst>
              <a:ext uri="{FF2B5EF4-FFF2-40B4-BE49-F238E27FC236}">
                <a16:creationId xmlns:a16="http://schemas.microsoft.com/office/drawing/2014/main" id="{43705A25-1F5B-E7C0-BA73-244A162EB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118489"/>
            <a:ext cx="8178799" cy="462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6453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908F26D-4BF9-E5F2-F3D4-318984256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0384" y="649480"/>
            <a:ext cx="5453820" cy="5546047"/>
          </a:xfrm>
        </p:spPr>
        <p:txBody>
          <a:bodyPr anchor="ctr">
            <a:normAutofit/>
          </a:bodyPr>
          <a:lstStyle/>
          <a:p>
            <a:r>
              <a:rPr lang="it-IT" sz="2000" b="1" noProof="0" dirty="0"/>
              <a:t>aspettativa</a:t>
            </a:r>
            <a:r>
              <a:rPr lang="it-IT" sz="2000" noProof="0" dirty="0"/>
              <a:t> e </a:t>
            </a:r>
            <a:r>
              <a:rPr lang="it-IT" sz="2000" b="1" noProof="0" dirty="0"/>
              <a:t>valore</a:t>
            </a:r>
            <a:r>
              <a:rPr lang="it-IT" sz="2000" noProof="0" dirty="0"/>
              <a:t> influenzano</a:t>
            </a:r>
            <a:r>
              <a:rPr lang="it-IT" sz="2000" dirty="0"/>
              <a:t> </a:t>
            </a:r>
            <a:r>
              <a:rPr lang="it-IT" sz="2000" noProof="0" dirty="0"/>
              <a:t>direttamente la scelta e la performance di un compito</a:t>
            </a:r>
          </a:p>
          <a:p>
            <a:r>
              <a:rPr lang="it-IT" sz="2000" noProof="0" dirty="0"/>
              <a:t>sono a loro volta influenzati da convinzioni relative al compito stesso:</a:t>
            </a:r>
          </a:p>
          <a:p>
            <a:r>
              <a:rPr lang="it-IT" sz="2000" i="1" noProof="0" dirty="0"/>
              <a:t>Percezione</a:t>
            </a:r>
            <a:r>
              <a:rPr lang="it-IT" sz="2000" i="1" dirty="0"/>
              <a:t> </a:t>
            </a:r>
            <a:r>
              <a:rPr lang="it-IT" sz="2000" i="1" noProof="0" dirty="0"/>
              <a:t>della propria competenza, percezione della difficoltà del compito, obiettivi</a:t>
            </a:r>
            <a:r>
              <a:rPr lang="it-IT" sz="2000" i="1" dirty="0"/>
              <a:t> </a:t>
            </a:r>
            <a:r>
              <a:rPr lang="it-IT" sz="2000" i="1" noProof="0" dirty="0"/>
              <a:t>personali e rappresentazioni di sé, ricordi emotivi di eventi passati di successi e insuccessi. </a:t>
            </a:r>
          </a:p>
          <a:p>
            <a:r>
              <a:rPr lang="it-IT" sz="2000" noProof="0" dirty="0"/>
              <a:t>Questo complesso insieme di convinzioni, obiettivi e ricordi è influenzato dalle percezioni che le persone hanno delle aspettative e degli atteggiamenti che le </a:t>
            </a:r>
            <a:r>
              <a:rPr lang="it-IT" sz="2000" b="1" noProof="0" dirty="0"/>
              <a:t>altre persone</a:t>
            </a:r>
            <a:r>
              <a:rPr lang="it-IT" sz="2000" noProof="0" dirty="0"/>
              <a:t> hanno nei loro confronti e dalle interpretazioni che danno dei successi e insuccessi passati. </a:t>
            </a:r>
          </a:p>
          <a:p>
            <a:r>
              <a:rPr lang="it-IT" sz="2000" noProof="0" dirty="0"/>
              <a:t>Percezioni e interpretazioni sono a loro volta influenzate da fattori generali di tipo sociale e culturale</a:t>
            </a:r>
          </a:p>
        </p:txBody>
      </p:sp>
    </p:spTree>
    <p:extLst>
      <p:ext uri="{BB962C8B-B14F-4D97-AF65-F5344CB8AC3E}">
        <p14:creationId xmlns:p14="http://schemas.microsoft.com/office/powerpoint/2010/main" val="12294001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D8F7610F-E5C4-DC86-3AFF-1065C8C5D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Fonti del valore secondo Higgins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5C313CB-E922-F2EB-A1C2-0645D56E83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283" y="1622744"/>
            <a:ext cx="8799485" cy="5109359"/>
          </a:xfrm>
        </p:spPr>
        <p:txBody>
          <a:bodyPr anchor="ctr">
            <a:normAutofit/>
          </a:bodyPr>
          <a:lstStyle/>
          <a:p>
            <a:r>
              <a:rPr lang="it-IT" sz="2000" noProof="0" dirty="0"/>
              <a:t>Il modello di Eccles prevede bene il successo scolastico e sportivo</a:t>
            </a:r>
          </a:p>
          <a:p>
            <a:r>
              <a:rPr lang="it-IT" sz="2000" dirty="0"/>
              <a:t>Higgins lo sviluppa ulteriormente, individuando i 5 principali fattori che determinano i giudizi di valore del compito:</a:t>
            </a:r>
          </a:p>
          <a:p>
            <a:r>
              <a:rPr lang="it-IT" sz="2000" dirty="0"/>
              <a:t>la </a:t>
            </a:r>
            <a:r>
              <a:rPr lang="it-IT" sz="2000" b="1" dirty="0"/>
              <a:t>soddisfazione di un bisogno</a:t>
            </a:r>
            <a:r>
              <a:rPr lang="it-IT" sz="2000" dirty="0"/>
              <a:t>: attribuisco valore a ciò che soddisfa un bisogno</a:t>
            </a:r>
          </a:p>
          <a:p>
            <a:r>
              <a:rPr lang="it-IT" sz="2000" dirty="0"/>
              <a:t>la convinzione di </a:t>
            </a:r>
            <a:r>
              <a:rPr lang="it-IT" sz="2000" b="1" dirty="0"/>
              <a:t>ciò che ritengo desiderabile</a:t>
            </a:r>
            <a:r>
              <a:rPr lang="it-IT" sz="2000" dirty="0"/>
              <a:t>, largamente influenzata da norme sociali</a:t>
            </a:r>
          </a:p>
          <a:p>
            <a:r>
              <a:rPr lang="it-IT" sz="2000" dirty="0"/>
              <a:t>la rappresentazione di </a:t>
            </a:r>
            <a:r>
              <a:rPr lang="it-IT" sz="2000" b="1" dirty="0"/>
              <a:t>ciò che vorrei essere</a:t>
            </a:r>
            <a:r>
              <a:rPr lang="it-IT" sz="2000" dirty="0"/>
              <a:t>, anch’essa largamente influenzata dalle aspettative altrui: attribuisco valore a ciò che rappresenta il mio ideale</a:t>
            </a:r>
          </a:p>
          <a:p>
            <a:r>
              <a:rPr lang="it-IT" sz="2000" dirty="0"/>
              <a:t>l’</a:t>
            </a:r>
            <a:r>
              <a:rPr lang="it-IT" sz="2000" b="1" dirty="0"/>
              <a:t>inferenza valutativa</a:t>
            </a:r>
            <a:r>
              <a:rPr lang="it-IT" sz="2000" dirty="0"/>
              <a:t>, derivata dalla capacità della persona di riflettere sulle proprie azioni: attribuisco valore a ciò che mi consente di avere feedback sulle mie capacità</a:t>
            </a:r>
          </a:p>
          <a:p>
            <a:r>
              <a:rPr lang="it-IT" sz="2000" dirty="0"/>
              <a:t>l’</a:t>
            </a:r>
            <a:r>
              <a:rPr lang="it-IT" sz="2000" b="1" dirty="0"/>
              <a:t>esperienza passata: </a:t>
            </a:r>
            <a:r>
              <a:rPr lang="it-IT" sz="2000" dirty="0"/>
              <a:t>attribuisco valore a ciò che in passato si è rivelato fonte di piacere e di soddisfazione</a:t>
            </a:r>
          </a:p>
        </p:txBody>
      </p:sp>
    </p:spTree>
    <p:extLst>
      <p:ext uri="{BB962C8B-B14F-4D97-AF65-F5344CB8AC3E}">
        <p14:creationId xmlns:p14="http://schemas.microsoft.com/office/powerpoint/2010/main" val="3274610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6AB505F-60B6-EC8D-97CE-B1050DFAE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Giudizi e attribuzioni causali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AB521DF-7AD1-7580-573F-6FE71C553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5486" y="2022309"/>
            <a:ext cx="7293023" cy="4410814"/>
          </a:xfrm>
        </p:spPr>
        <p:txBody>
          <a:bodyPr anchor="ctr">
            <a:normAutofit fontScale="85000" lnSpcReduction="20000"/>
          </a:bodyPr>
          <a:lstStyle/>
          <a:p>
            <a:r>
              <a:rPr lang="it-IT" sz="2400" noProof="0" dirty="0"/>
              <a:t>la teoria aspettativa-valore si focalizza sulla capacità di formulare aspettative rispetto al futuro: ma le aspettative dipendono dalle </a:t>
            </a:r>
            <a:r>
              <a:rPr lang="it-IT" sz="2400" b="1" noProof="0" dirty="0"/>
              <a:t>conoscenze causali</a:t>
            </a:r>
          </a:p>
          <a:p>
            <a:r>
              <a:rPr lang="it-IT" sz="2400" noProof="0" dirty="0"/>
              <a:t>Weiner sviluppa il modello focalizzandosi sulle </a:t>
            </a:r>
            <a:r>
              <a:rPr lang="it-IT" sz="2400" b="1" noProof="0" dirty="0"/>
              <a:t>spiegazioni</a:t>
            </a:r>
            <a:r>
              <a:rPr lang="it-IT" sz="2400" noProof="0" dirty="0"/>
              <a:t> che le persone danno di ciò che è successo nel passato e sulle attribuzioni relative alle </a:t>
            </a:r>
            <a:r>
              <a:rPr lang="it-IT" sz="2400" b="1" noProof="0" dirty="0"/>
              <a:t>cause</a:t>
            </a:r>
            <a:r>
              <a:rPr lang="it-IT" sz="2400" noProof="0" dirty="0"/>
              <a:t> degli accadimenti </a:t>
            </a:r>
          </a:p>
          <a:p>
            <a:r>
              <a:rPr lang="it-IT" sz="2400" noProof="0" dirty="0"/>
              <a:t>La necessità di individuare le cause degli eventi, positivi o negativi, è fondamentale per massimizzare la probabilità di riprodurre in futuro quelli positivi e minimizzare invece la probabilità di quelli </a:t>
            </a:r>
            <a:r>
              <a:rPr lang="it-IT" sz="2400" b="1" noProof="0" dirty="0"/>
              <a:t>negativi</a:t>
            </a:r>
          </a:p>
          <a:p>
            <a:r>
              <a:rPr lang="it-IT" sz="2400" noProof="0" dirty="0"/>
              <a:t>Inoltre, la conoscenza sulle cause del comportamento altrui ha una funzione interpersonale, poiché orienta i nostri giudizi, anche di tipo morale. </a:t>
            </a:r>
          </a:p>
          <a:p>
            <a:r>
              <a:rPr lang="it-IT" sz="2400" dirty="0"/>
              <a:t>Il tentativo di individuare </a:t>
            </a:r>
            <a:r>
              <a:rPr lang="it-IT" sz="2400" noProof="0" dirty="0"/>
              <a:t>le cause degli eventi è maggiore quando questi sono giudicati come </a:t>
            </a:r>
            <a:r>
              <a:rPr lang="it-IT" sz="2400" b="1" noProof="0" dirty="0"/>
              <a:t>negativi</a:t>
            </a:r>
            <a:r>
              <a:rPr lang="it-IT" sz="2400" noProof="0" dirty="0"/>
              <a:t>, oppure sono </a:t>
            </a:r>
            <a:r>
              <a:rPr lang="it-IT" sz="2400" b="1" noProof="0" dirty="0"/>
              <a:t>inaspettati</a:t>
            </a:r>
            <a:r>
              <a:rPr lang="it-IT" sz="2400" noProof="0" dirty="0"/>
              <a:t> o molto rilevanti per la persona</a:t>
            </a:r>
          </a:p>
        </p:txBody>
      </p:sp>
    </p:spTree>
    <p:extLst>
      <p:ext uri="{BB962C8B-B14F-4D97-AF65-F5344CB8AC3E}">
        <p14:creationId xmlns:p14="http://schemas.microsoft.com/office/powerpoint/2010/main" val="39030900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F1F306E-0B0A-8370-F62E-02F75EC4A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Locus, controllabilità, stabilità, globalità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982276F-5047-1C32-4BB1-4CB29115E6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5486" y="1690132"/>
            <a:ext cx="7293023" cy="4873330"/>
          </a:xfrm>
        </p:spPr>
        <p:txBody>
          <a:bodyPr anchor="ctr">
            <a:normAutofit fontScale="92500" lnSpcReduction="20000"/>
          </a:bodyPr>
          <a:lstStyle/>
          <a:p>
            <a:r>
              <a:rPr lang="it-IT" sz="2000" noProof="0" dirty="0"/>
              <a:t>Quattro dimensioni del giudizio causale. Di fronte a un evento negativo, per esempio «esame fallito», ci chiediamo:</a:t>
            </a:r>
          </a:p>
          <a:p>
            <a:r>
              <a:rPr lang="it-IT" sz="2000" b="1" noProof="0" dirty="0"/>
              <a:t>Locus</a:t>
            </a:r>
            <a:r>
              <a:rPr lang="it-IT" sz="2000" noProof="0" dirty="0"/>
              <a:t>: </a:t>
            </a:r>
            <a:r>
              <a:rPr lang="it-IT" sz="1900" noProof="0" dirty="0"/>
              <a:t>se la causa è </a:t>
            </a:r>
            <a:r>
              <a:rPr lang="it-IT" sz="1900" b="1" noProof="0" dirty="0"/>
              <a:t>interna</a:t>
            </a:r>
            <a:r>
              <a:rPr lang="it-IT" sz="1900" dirty="0"/>
              <a:t> (</a:t>
            </a:r>
            <a:r>
              <a:rPr lang="it-IT" sz="1900" noProof="0" dirty="0"/>
              <a:t>per esempio, “ho studiato poco” oppure “non sono portato per questa disciplina”) o </a:t>
            </a:r>
            <a:r>
              <a:rPr lang="it-IT" sz="1900" b="1" noProof="0" dirty="0"/>
              <a:t>esterna</a:t>
            </a:r>
            <a:r>
              <a:rPr lang="it-IT" sz="1900" noProof="0" dirty="0"/>
              <a:t> (per esempio, “sono stato sfortunato” oppure “l’esame era troppo difficile”)</a:t>
            </a:r>
          </a:p>
          <a:p>
            <a:r>
              <a:rPr lang="it-IT" sz="2000" b="1" noProof="0" dirty="0"/>
              <a:t>Controllabilità</a:t>
            </a:r>
            <a:r>
              <a:rPr lang="it-IT" sz="2000" noProof="0" dirty="0"/>
              <a:t>:</a:t>
            </a:r>
          </a:p>
          <a:p>
            <a:pPr lvl="1"/>
            <a:r>
              <a:rPr lang="it-IT" sz="1700" noProof="0" dirty="0"/>
              <a:t>se la causa era in qualche modo </a:t>
            </a:r>
            <a:r>
              <a:rPr lang="it-IT" sz="1700" b="1" noProof="0" dirty="0"/>
              <a:t>controllabile</a:t>
            </a:r>
            <a:r>
              <a:rPr lang="it-IT" sz="1700" noProof="0" dirty="0"/>
              <a:t> e se c’era </a:t>
            </a:r>
            <a:r>
              <a:rPr lang="it-IT" sz="1700" b="1" noProof="0" dirty="0"/>
              <a:t>intenzionalità</a:t>
            </a:r>
            <a:r>
              <a:rPr lang="it-IT" sz="1700" noProof="0" dirty="0"/>
              <a:t>: se l’intenzionalità è presente (“ho studiato poco perché ho preferito fare altro”) allora la causa è </a:t>
            </a:r>
            <a:r>
              <a:rPr lang="it-IT" sz="1700" b="1" noProof="0" dirty="0"/>
              <a:t>controllabile</a:t>
            </a:r>
            <a:r>
              <a:rPr lang="it-IT" sz="1700" noProof="0" dirty="0"/>
              <a:t> (“la prossima volta posso studiare di più”); cause potenzialmente controllabili (la quantità di studio)</a:t>
            </a:r>
          </a:p>
          <a:p>
            <a:pPr lvl="1"/>
            <a:r>
              <a:rPr lang="it-IT" sz="1700" dirty="0"/>
              <a:t>Oppure, può essere potenzialmente controllabile, se manca intenzionalità: </a:t>
            </a:r>
            <a:r>
              <a:rPr lang="it-IT" sz="1700" noProof="0" dirty="0"/>
              <a:t>“ho studiato poco perché mi hanno fatto lavorare più del previsto”; o incontrollabile («non sono portato per questa disciplina»)</a:t>
            </a:r>
          </a:p>
          <a:p>
            <a:r>
              <a:rPr lang="it-IT" sz="2000" b="1" dirty="0"/>
              <a:t>Stabilità</a:t>
            </a:r>
            <a:r>
              <a:rPr lang="it-IT" sz="2400" dirty="0"/>
              <a:t>: </a:t>
            </a:r>
            <a:r>
              <a:rPr lang="it-IT" sz="2300" noProof="0" dirty="0"/>
              <a:t>se la causa è stabile nel tempo e può essere quindi generalizzata ad altri momenti (“se non sono portato per questa disciplina non lo sarò neanche la prossima volta”). </a:t>
            </a:r>
          </a:p>
          <a:p>
            <a:r>
              <a:rPr lang="it-IT" sz="2300" b="1" noProof="0" dirty="0"/>
              <a:t>Globalità</a:t>
            </a:r>
            <a:r>
              <a:rPr lang="it-IT" sz="2300" noProof="0" dirty="0"/>
              <a:t>: </a:t>
            </a:r>
            <a:r>
              <a:rPr lang="it-IT" sz="2300" noProof="0" dirty="0" err="1"/>
              <a:t>generalizzabilità</a:t>
            </a:r>
            <a:r>
              <a:rPr lang="it-IT" sz="2300" noProof="0" dirty="0"/>
              <a:t> ad altre situazioni («non sono portato per questa disciplina, quindi neanche </a:t>
            </a:r>
            <a:r>
              <a:rPr lang="it-IT" sz="2300" dirty="0"/>
              <a:t>per altre»)</a:t>
            </a:r>
            <a:endParaRPr lang="it-IT" sz="2300" noProof="0" dirty="0"/>
          </a:p>
          <a:p>
            <a:endParaRPr lang="it-IT" sz="2000" noProof="0" dirty="0"/>
          </a:p>
        </p:txBody>
      </p:sp>
    </p:spTree>
    <p:extLst>
      <p:ext uri="{BB962C8B-B14F-4D97-AF65-F5344CB8AC3E}">
        <p14:creationId xmlns:p14="http://schemas.microsoft.com/office/powerpoint/2010/main" val="14426586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4F6F100-DDAB-24F6-2BF2-5A5D58299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Attribuzioni causali e performance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4EFF72A-1639-917B-6FBD-90094A9C11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it-IT" sz="2400" noProof="0" dirty="0"/>
              <a:t>Dalla combinazione delle quattro dimensioni scaturiscono tante possibili attribuzioni.</a:t>
            </a:r>
          </a:p>
          <a:p>
            <a:r>
              <a:rPr lang="it-IT" sz="2400" noProof="0" dirty="0"/>
              <a:t>Se uno studente attribuisce il fallimento alla sua scarsa attitudine, che non ritiene di poter modificare e che considera quindi stabile e globale, difficilmente si impegnerà per ridurre la probabilità di fallimenti futuri</a:t>
            </a:r>
          </a:p>
          <a:p>
            <a:r>
              <a:rPr lang="it-IT" sz="2400" noProof="0" dirty="0"/>
              <a:t>Se un altro studente lo attribuisce allo studio insufficiente per fattori controllabili, né stabili né globali, si impegnerà maggiormente per esami futuri</a:t>
            </a:r>
          </a:p>
        </p:txBody>
      </p:sp>
    </p:spTree>
    <p:extLst>
      <p:ext uri="{BB962C8B-B14F-4D97-AF65-F5344CB8AC3E}">
        <p14:creationId xmlns:p14="http://schemas.microsoft.com/office/powerpoint/2010/main" val="359435660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A420599-8F22-505B-2328-6C18CEE97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Attribuzioni e emozioni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66DDAEA-6B1B-CC38-70EA-DE8A7F0003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803" y="1622744"/>
            <a:ext cx="9003197" cy="5235255"/>
          </a:xfrm>
        </p:spPr>
        <p:txBody>
          <a:bodyPr anchor="ctr">
            <a:normAutofit/>
          </a:bodyPr>
          <a:lstStyle/>
          <a:p>
            <a:r>
              <a:rPr lang="it-IT" sz="2800" noProof="0" dirty="0"/>
              <a:t>Alle attribuzioni causali si associano emozioni, che aggiungono ulteriore valore motivazionale per i comportamenti futuri:</a:t>
            </a:r>
          </a:p>
          <a:p>
            <a:r>
              <a:rPr lang="it-IT" sz="2800" dirty="0"/>
              <a:t>Lo studente che attribuirà il fallimento a fattori interni stabili e incontrollabili proverà vergogna</a:t>
            </a:r>
          </a:p>
          <a:p>
            <a:r>
              <a:rPr lang="it-IT" sz="2800" noProof="0" dirty="0"/>
              <a:t>Lo studente che attribuirà il fallimento a fattori interni non stabili e controllabili proverà colpa</a:t>
            </a:r>
          </a:p>
          <a:p>
            <a:r>
              <a:rPr lang="it-IT" sz="2800" dirty="0"/>
              <a:t>Lo studente che attribuirà il fallimento a fattori esterni non stabili e controllabili proverà rabbia</a:t>
            </a:r>
            <a:endParaRPr lang="it-IT" sz="2800" noProof="0" dirty="0"/>
          </a:p>
          <a:p>
            <a:pPr marL="0" indent="0">
              <a:buNone/>
            </a:pPr>
            <a:endParaRPr lang="it-IT" sz="1700" noProof="0" dirty="0"/>
          </a:p>
        </p:txBody>
      </p:sp>
    </p:spTree>
    <p:extLst>
      <p:ext uri="{BB962C8B-B14F-4D97-AF65-F5344CB8AC3E}">
        <p14:creationId xmlns:p14="http://schemas.microsoft.com/office/powerpoint/2010/main" val="22338164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D968208-72A7-F4E7-6D67-4EE8D5A10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586855"/>
            <a:ext cx="2751066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Stili </a:t>
            </a:r>
            <a:r>
              <a:rPr lang="it-IT" sz="3500" noProof="0" dirty="0" err="1">
                <a:solidFill>
                  <a:srgbClr val="FFFFFF"/>
                </a:solidFill>
              </a:rPr>
              <a:t>attribuzionali</a:t>
            </a:r>
            <a:endParaRPr lang="it-IT" sz="3500" noProof="0" dirty="0">
              <a:solidFill>
                <a:srgbClr val="FFFFFF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979C4C9-980B-9D12-9EAB-4C46424E11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2163" y="84505"/>
            <a:ext cx="4916510" cy="6783633"/>
          </a:xfrm>
        </p:spPr>
        <p:txBody>
          <a:bodyPr anchor="ctr">
            <a:normAutofit/>
          </a:bodyPr>
          <a:lstStyle/>
          <a:p>
            <a:r>
              <a:rPr lang="it-IT" sz="2000" noProof="0" dirty="0"/>
              <a:t>Il processo di attribuzione causale risente dell’effetto “distorsivo” di molti fattori</a:t>
            </a:r>
          </a:p>
          <a:p>
            <a:r>
              <a:rPr lang="it-IT" sz="2000" dirty="0"/>
              <a:t>Esempio: </a:t>
            </a:r>
            <a:r>
              <a:rPr lang="it-IT" sz="2000" noProof="0" dirty="0"/>
              <a:t>la necessità di preservare l’autostima può indurci ad attribuzioni eccessivamente benevole, per le quali la causa dei nostri successi è interna (è merito nostro), mentre è esterna (il fato, gli altri ecc.) quella dei nostri fallimenti.</a:t>
            </a:r>
          </a:p>
          <a:p>
            <a:r>
              <a:rPr lang="it-IT" sz="2000" noProof="0" dirty="0"/>
              <a:t>le persone hanno degli </a:t>
            </a:r>
            <a:r>
              <a:rPr lang="it-IT" sz="2000" b="1" noProof="0" dirty="0"/>
              <a:t>stili </a:t>
            </a:r>
            <a:r>
              <a:rPr lang="it-IT" sz="2000" b="1" noProof="0" dirty="0" err="1"/>
              <a:t>attribuzionali</a:t>
            </a:r>
            <a:r>
              <a:rPr lang="it-IT" sz="2000" noProof="0" dirty="0"/>
              <a:t>, ovvero delle tendenze preferite a interpretare le cause di eventi </a:t>
            </a:r>
          </a:p>
          <a:p>
            <a:r>
              <a:rPr lang="it-IT" sz="2000" noProof="0" dirty="0"/>
              <a:t>uno stile </a:t>
            </a:r>
            <a:r>
              <a:rPr lang="it-IT" sz="2000" noProof="0" dirty="0" err="1"/>
              <a:t>attribuzionale</a:t>
            </a:r>
            <a:r>
              <a:rPr lang="it-IT" sz="2000" dirty="0"/>
              <a:t> </a:t>
            </a:r>
            <a:r>
              <a:rPr lang="it-IT" sz="2000" noProof="0" dirty="0"/>
              <a:t>svantaggioso è presente in alcuni disturbi, come la depressione (</a:t>
            </a:r>
            <a:r>
              <a:rPr lang="it-IT" sz="2000" i="1" noProof="0" dirty="0"/>
              <a:t>locus interno, incontrollabilità, stabilità</a:t>
            </a:r>
            <a:r>
              <a:rPr lang="it-IT" sz="2000" noProof="0" dirty="0"/>
              <a:t>) e i comportamenti antisociali e oppositivi (</a:t>
            </a:r>
            <a:r>
              <a:rPr lang="it-IT" sz="2000" i="1" noProof="0" dirty="0"/>
              <a:t>locus esterno, stabilità, controllabilità</a:t>
            </a:r>
            <a:r>
              <a:rPr lang="it-IT" sz="2000" noProof="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874765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" y="-5705"/>
            <a:ext cx="9143993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A9D52361-BC70-B88B-F7AC-0CD2E548E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638" y="637762"/>
            <a:ext cx="7416372" cy="900131"/>
          </a:xfrm>
        </p:spPr>
        <p:txBody>
          <a:bodyPr anchor="t">
            <a:normAutofit fontScale="90000"/>
          </a:bodyPr>
          <a:lstStyle/>
          <a:p>
            <a:pPr algn="l"/>
            <a:r>
              <a:rPr lang="it-IT" sz="2400" dirty="0">
                <a:solidFill>
                  <a:schemeClr val="bg1"/>
                </a:solidFill>
              </a:rPr>
              <a:t>Le distorsioni nei processi </a:t>
            </a:r>
            <a:r>
              <a:rPr lang="it-IT" sz="2400" dirty="0" err="1">
                <a:solidFill>
                  <a:schemeClr val="bg1"/>
                </a:solidFill>
              </a:rPr>
              <a:t>attribuzionali</a:t>
            </a:r>
            <a:r>
              <a:rPr lang="it-IT" sz="2400" dirty="0">
                <a:solidFill>
                  <a:schemeClr val="bg1"/>
                </a:solidFill>
              </a:rPr>
              <a:t> sono “all’ordine del giorno”: non solo nelle condizioni psicopatologiche</a:t>
            </a:r>
            <a:br>
              <a:rPr lang="it-IT" sz="2400" dirty="0">
                <a:solidFill>
                  <a:schemeClr val="bg1"/>
                </a:solidFill>
              </a:rPr>
            </a:br>
            <a:endParaRPr lang="it-IT" sz="3500" dirty="0">
              <a:solidFill>
                <a:schemeClr val="bg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9143992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638" y="2010758"/>
            <a:ext cx="34289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57C458F-6CB2-8800-AFCB-D255D6867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661" y="2217343"/>
            <a:ext cx="7410669" cy="45035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1800" dirty="0"/>
              <a:t>Esempio: attribuzioni causali degli insegnanti </a:t>
            </a:r>
          </a:p>
          <a:p>
            <a:pPr>
              <a:lnSpc>
                <a:spcPct val="90000"/>
              </a:lnSpc>
            </a:pPr>
            <a:r>
              <a:rPr lang="it-IT" sz="1800" dirty="0"/>
              <a:t>tendenza ad attribuire le difficoltà degli studenti a cause interne agli studenti stessi (o alle loro famiglie), piuttosto che considerare un loro possibile contributo.</a:t>
            </a:r>
          </a:p>
          <a:p>
            <a:pPr>
              <a:lnSpc>
                <a:spcPct val="90000"/>
              </a:lnSpc>
            </a:pPr>
            <a:r>
              <a:rPr lang="it-IT" sz="1800" dirty="0"/>
              <a:t>tendenza a percepire i problemi come duraturi e poco controllabili da parte degli studenti</a:t>
            </a:r>
          </a:p>
          <a:p>
            <a:pPr>
              <a:lnSpc>
                <a:spcPct val="90000"/>
              </a:lnSpc>
            </a:pPr>
            <a:r>
              <a:rPr lang="it-IT" sz="1800" dirty="0"/>
              <a:t>Tendenza degli studenti a vedere i problemi come temporanei e risolvibili. </a:t>
            </a:r>
          </a:p>
          <a:p>
            <a:pPr>
              <a:lnSpc>
                <a:spcPct val="90000"/>
              </a:lnSpc>
            </a:pPr>
            <a:r>
              <a:rPr lang="it-IT" sz="1800" dirty="0"/>
              <a:t>Ruolo dell’appartenenza etnica:</a:t>
            </a:r>
          </a:p>
          <a:p>
            <a:pPr>
              <a:lnSpc>
                <a:spcPct val="90000"/>
              </a:lnSpc>
            </a:pPr>
            <a:r>
              <a:rPr lang="it-IT" sz="1800" dirty="0"/>
              <a:t>Gli insegnanti tendono ad attribuire la performance scolastica degli studenti di gruppi etnici minoritari a cause esterne agli studenti (in primo luogo il background familiare)</a:t>
            </a:r>
          </a:p>
          <a:p>
            <a:pPr>
              <a:lnSpc>
                <a:spcPct val="90000"/>
              </a:lnSpc>
            </a:pPr>
            <a:r>
              <a:rPr lang="it-IT" sz="1800" dirty="0"/>
              <a:t>mentre attribuiscono a cause interne la performance degli studenti di gruppi maggioritari.</a:t>
            </a:r>
          </a:p>
          <a:p>
            <a:pPr>
              <a:lnSpc>
                <a:spcPct val="90000"/>
              </a:lnSpc>
            </a:pPr>
            <a:r>
              <a:rPr lang="it-IT" sz="1800" dirty="0"/>
              <a:t>La situazione si inverte quando gli insegnanti valutano la cattiva condotta, che viene attribuita internamente per gli studenti di etnie minoritarie ed esternamente per quelli di etnie maggioritarie</a:t>
            </a:r>
          </a:p>
        </p:txBody>
      </p:sp>
    </p:spTree>
    <p:extLst>
      <p:ext uri="{BB962C8B-B14F-4D97-AF65-F5344CB8AC3E}">
        <p14:creationId xmlns:p14="http://schemas.microsoft.com/office/powerpoint/2010/main" val="278833494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47B6A23-D9F3-7F2C-BB20-6DE246187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Obiettivi: definizione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509E80B-4BF9-6A8F-6047-630999486F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2000" noProof="0" dirty="0"/>
              <a:t>Gli obiettivi sono rappresentazioni di ciò che la persona vuole ottenere nel futuro e hanno un enorme ruolo motivazionale poiché esercitano una funzione di selezione e direzione volontaria del comportamento delle persone</a:t>
            </a:r>
          </a:p>
          <a:p>
            <a:endParaRPr lang="it-IT" sz="2000" noProof="0" dirty="0"/>
          </a:p>
          <a:p>
            <a:r>
              <a:rPr lang="it-IT" sz="2000" dirty="0"/>
              <a:t>Gli obiettivi devono essere:</a:t>
            </a:r>
          </a:p>
          <a:p>
            <a:endParaRPr lang="it-IT" sz="2000" dirty="0"/>
          </a:p>
          <a:p>
            <a:r>
              <a:rPr lang="it-IT" sz="2000" noProof="0" dirty="0"/>
              <a:t>Concreti</a:t>
            </a:r>
          </a:p>
          <a:p>
            <a:r>
              <a:rPr lang="it-IT" sz="2000" dirty="0"/>
              <a:t>Specifici</a:t>
            </a:r>
          </a:p>
          <a:p>
            <a:r>
              <a:rPr lang="it-IT" sz="2000" noProof="0" dirty="0"/>
              <a:t>Collocati temporalmente</a:t>
            </a:r>
          </a:p>
          <a:p>
            <a:r>
              <a:rPr lang="it-IT" sz="2000" dirty="0"/>
              <a:t>Misurabili</a:t>
            </a:r>
          </a:p>
          <a:p>
            <a:endParaRPr lang="it-IT" sz="2000" noProof="0" dirty="0"/>
          </a:p>
        </p:txBody>
      </p:sp>
    </p:spTree>
    <p:extLst>
      <p:ext uri="{BB962C8B-B14F-4D97-AF65-F5344CB8AC3E}">
        <p14:creationId xmlns:p14="http://schemas.microsoft.com/office/powerpoint/2010/main" val="4666035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59654C4-D0F9-9501-4B07-0E0A0EBCB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Obiettivi: rappresentazione cognitiva</a:t>
            </a:r>
            <a:endParaRPr lang="it-IT" sz="3500" noProof="0">
              <a:solidFill>
                <a:srgbClr val="FFFFFF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676DF1A-5FEA-E2C7-D677-05E4FFCC4F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590740"/>
            <a:ext cx="7293023" cy="5267259"/>
          </a:xfrm>
        </p:spPr>
        <p:txBody>
          <a:bodyPr anchor="ctr">
            <a:normAutofit/>
          </a:bodyPr>
          <a:lstStyle/>
          <a:p>
            <a:r>
              <a:rPr lang="it-IT" sz="1800" noProof="0" dirty="0"/>
              <a:t>La realizzazione degli obiettivi richiede tempo</a:t>
            </a:r>
          </a:p>
          <a:p>
            <a:r>
              <a:rPr lang="it-IT" sz="1800" noProof="0" dirty="0"/>
              <a:t>devono rimanere “attivi” per non correre il rischio di essere abbandonati. </a:t>
            </a:r>
          </a:p>
          <a:p>
            <a:r>
              <a:rPr lang="it-IT" sz="1800" noProof="0" dirty="0"/>
              <a:t>ciascuno di noi ha un ampio numero di obiettivi “paralleli” e interconnessi all’interno di un’organizzazione cognitiva complessa</a:t>
            </a:r>
          </a:p>
          <a:p>
            <a:r>
              <a:rPr lang="it-IT" sz="1800" dirty="0"/>
              <a:t>La loro rappresentazione è </a:t>
            </a:r>
            <a:r>
              <a:rPr lang="it-IT" sz="1800" b="1" dirty="0"/>
              <a:t>gerarchica, </a:t>
            </a:r>
            <a:r>
              <a:rPr lang="it-IT" sz="1800" dirty="0"/>
              <a:t>in ordine di importanza</a:t>
            </a:r>
          </a:p>
          <a:p>
            <a:r>
              <a:rPr lang="it-IT" sz="1800" noProof="0" dirty="0"/>
              <a:t>Il monitoraggio dello stato di raggiungimento di obiettivi di livello superiore determina se possiamo allocare risorse al raggiungimento di altri obiettivi</a:t>
            </a:r>
          </a:p>
          <a:p>
            <a:r>
              <a:rPr lang="it-IT" sz="1800" dirty="0"/>
              <a:t>Esempio: se ho l’obiettivo  «perdere 5 kg peso entro l’estate», e monitorandolo controllo che ne ho persi 2 in un mese, l’obiettivo è in corso di raggiungimento e posso dedicare più attenzione ad altri obiettivi, per esempio «imparare il frasario francese»</a:t>
            </a:r>
          </a:p>
          <a:p>
            <a:r>
              <a:rPr lang="it-IT" sz="1800" noProof="0" dirty="0"/>
              <a:t>Oltre all’aspetto gerarchico, nella rappresentazione ha rilievo il fatto che gli obiettivi siano </a:t>
            </a:r>
            <a:r>
              <a:rPr lang="it-IT" sz="1800" i="1" noProof="0" dirty="0"/>
              <a:t>autodefiniti</a:t>
            </a:r>
            <a:r>
              <a:rPr lang="it-IT" sz="1800" noProof="0" dirty="0"/>
              <a:t> o </a:t>
            </a:r>
            <a:r>
              <a:rPr lang="it-IT" sz="1800" i="1" noProof="0" dirty="0" err="1"/>
              <a:t>eterodefiniti</a:t>
            </a:r>
            <a:endParaRPr lang="it-IT" sz="1800" i="1" noProof="0" dirty="0"/>
          </a:p>
        </p:txBody>
      </p:sp>
    </p:spTree>
    <p:extLst>
      <p:ext uri="{BB962C8B-B14F-4D97-AF65-F5344CB8AC3E}">
        <p14:creationId xmlns:p14="http://schemas.microsoft.com/office/powerpoint/2010/main" val="23140228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5698940-AA57-9188-DD12-C29E49003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Goal setting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41A7ED1-50F6-2BFC-C3CB-69A53F24D4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639" y="2534155"/>
            <a:ext cx="7293023" cy="3683358"/>
          </a:xfrm>
        </p:spPr>
        <p:txBody>
          <a:bodyPr anchor="ctr">
            <a:normAutofit fontScale="92500" lnSpcReduction="10000"/>
          </a:bodyPr>
          <a:lstStyle/>
          <a:p>
            <a:r>
              <a:rPr lang="it-IT" sz="2400" noProof="0" dirty="0"/>
              <a:t>Le caratteristiche che distinguono gli obiettivi rispetto ai loro effetti sulla prestazione sono:</a:t>
            </a:r>
          </a:p>
          <a:p>
            <a:r>
              <a:rPr lang="it-IT" sz="2400" noProof="0" dirty="0"/>
              <a:t>il livello di </a:t>
            </a:r>
            <a:r>
              <a:rPr lang="it-IT" sz="2400" b="1" noProof="0" dirty="0"/>
              <a:t>difficoltà</a:t>
            </a:r>
            <a:r>
              <a:rPr lang="it-IT" sz="2400" noProof="0" dirty="0"/>
              <a:t> o </a:t>
            </a:r>
            <a:r>
              <a:rPr lang="it-IT" sz="2400" b="1" noProof="0" dirty="0"/>
              <a:t>sfida</a:t>
            </a:r>
          </a:p>
          <a:p>
            <a:r>
              <a:rPr lang="it-IT" sz="2400" dirty="0"/>
              <a:t>L’</a:t>
            </a:r>
            <a:r>
              <a:rPr lang="it-IT" sz="2400" b="1" dirty="0"/>
              <a:t>ampiezza</a:t>
            </a:r>
          </a:p>
          <a:p>
            <a:r>
              <a:rPr lang="it-IT" sz="2400" noProof="0" dirty="0"/>
              <a:t>La </a:t>
            </a:r>
            <a:r>
              <a:rPr lang="it-IT" sz="2400" b="1" noProof="0" dirty="0"/>
              <a:t>prossimità temporale</a:t>
            </a:r>
          </a:p>
          <a:p>
            <a:r>
              <a:rPr lang="it-IT" sz="2400" noProof="0" dirty="0"/>
              <a:t>Il </a:t>
            </a:r>
            <a:r>
              <a:rPr lang="it-IT" sz="2400" b="1" noProof="0" dirty="0"/>
              <a:t>significato</a:t>
            </a:r>
            <a:r>
              <a:rPr lang="it-IT" sz="2400" noProof="0" dirty="0"/>
              <a:t> che gli attribuiamo</a:t>
            </a:r>
          </a:p>
          <a:p>
            <a:endParaRPr lang="it-IT" sz="2400" dirty="0"/>
          </a:p>
          <a:p>
            <a:r>
              <a:rPr lang="it-IT" sz="2400" noProof="0" dirty="0"/>
              <a:t>Alcuni obiettivi di particolare rilievo e a lungo termine sono chiamati «</a:t>
            </a:r>
            <a:r>
              <a:rPr lang="it-IT" sz="2400" noProof="0" dirty="0" err="1"/>
              <a:t>strivings</a:t>
            </a:r>
            <a:r>
              <a:rPr lang="it-IT" sz="2400" noProof="0" dirty="0"/>
              <a:t>» o «progetti personali»:</a:t>
            </a:r>
            <a:r>
              <a:rPr lang="it-IT" sz="2400" dirty="0"/>
              <a:t> es.,  «coltivare le amicizie», «avere successo sul lavoro»</a:t>
            </a:r>
            <a:endParaRPr lang="it-IT" sz="2400" noProof="0" dirty="0"/>
          </a:p>
          <a:p>
            <a:endParaRPr lang="it-IT" sz="1700" noProof="0" dirty="0"/>
          </a:p>
        </p:txBody>
      </p:sp>
    </p:spTree>
    <p:extLst>
      <p:ext uri="{BB962C8B-B14F-4D97-AF65-F5344CB8AC3E}">
        <p14:creationId xmlns:p14="http://schemas.microsoft.com/office/powerpoint/2010/main" val="8563341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A63AE98-75E3-EC88-F1C7-F45A8F156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Organizzazione gerarchica</a:t>
            </a:r>
          </a:p>
        </p:txBody>
      </p:sp>
      <p:pic>
        <p:nvPicPr>
          <p:cNvPr id="7" name="Segnaposto contenuto 6" descr="Immagine che contiene diagramma&#10;&#10;Descrizione generata automaticamente">
            <a:extLst>
              <a:ext uri="{FF2B5EF4-FFF2-40B4-BE49-F238E27FC236}">
                <a16:creationId xmlns:a16="http://schemas.microsoft.com/office/drawing/2014/main" id="{FA1A2EC0-CE4B-8721-2888-068E3F4EFF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8950" y="1869280"/>
            <a:ext cx="8166100" cy="4694181"/>
          </a:xfrm>
        </p:spPr>
      </p:pic>
    </p:spTree>
    <p:extLst>
      <p:ext uri="{BB962C8B-B14F-4D97-AF65-F5344CB8AC3E}">
        <p14:creationId xmlns:p14="http://schemas.microsoft.com/office/powerpoint/2010/main" val="79434395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93D5078-7373-B979-186D-EFADF0768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Conflitto tra obiettivi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1B1BB07-0AAA-4ED8-9C2B-F1AEBBFEFD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609" y="1885278"/>
            <a:ext cx="8256104" cy="4972721"/>
          </a:xfrm>
        </p:spPr>
        <p:txBody>
          <a:bodyPr anchor="ctr">
            <a:normAutofit/>
          </a:bodyPr>
          <a:lstStyle/>
          <a:p>
            <a:r>
              <a:rPr lang="it-IT" sz="2000" noProof="0" dirty="0"/>
              <a:t>Il conflitto tra obiettivi riguarda talvolta un’incompatibilità di strategie (“farsi rispettare” ed “essere benvoluti”) </a:t>
            </a:r>
          </a:p>
          <a:p>
            <a:r>
              <a:rPr lang="it-IT" sz="2000" noProof="0" dirty="0"/>
              <a:t>ma è più spesso dovuto a una mancanza di risorse necessarie a perseguire più obiettivi contemporaneamente </a:t>
            </a:r>
          </a:p>
          <a:p>
            <a:r>
              <a:rPr lang="it-IT" sz="2000" noProof="0" dirty="0"/>
              <a:t>Questa</a:t>
            </a:r>
            <a:r>
              <a:rPr lang="it-IT" sz="2000" dirty="0"/>
              <a:t> </a:t>
            </a:r>
            <a:r>
              <a:rPr lang="it-IT" sz="2000" noProof="0" dirty="0"/>
              <a:t>situazione si può verificare anche quando per sé gli obiettivi (per esempio, “avere successo al lavoro” e “essere un buon amico”) sarebbero del tutto compatibili.</a:t>
            </a:r>
          </a:p>
          <a:p>
            <a:r>
              <a:rPr lang="it-IT" sz="2000" noProof="0" dirty="0"/>
              <a:t>La capacità di abbandonare, anche solo temporaneamente, un obiettivo per favorirne altri può essere molto funzionale al perseguimento dei nostri obiettivi</a:t>
            </a:r>
          </a:p>
          <a:p>
            <a:r>
              <a:rPr lang="it-IT" sz="2000" noProof="0" dirty="0"/>
              <a:t>Così come saper frazionare quelli troppo complessi, ristrutturando l’intera gerarchia</a:t>
            </a:r>
          </a:p>
        </p:txBody>
      </p:sp>
    </p:spTree>
    <p:extLst>
      <p:ext uri="{BB962C8B-B14F-4D97-AF65-F5344CB8AC3E}">
        <p14:creationId xmlns:p14="http://schemas.microsoft.com/office/powerpoint/2010/main" val="31157438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" y="-5705"/>
            <a:ext cx="9143993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918856F-AB96-5D1B-41C6-0E29F4750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638" y="637762"/>
            <a:ext cx="7416372" cy="900131"/>
          </a:xfrm>
        </p:spPr>
        <p:txBody>
          <a:bodyPr anchor="t">
            <a:normAutofit fontScale="90000"/>
          </a:bodyPr>
          <a:lstStyle/>
          <a:p>
            <a:pPr algn="l"/>
            <a:r>
              <a:rPr lang="it-IT" sz="3500" noProof="0" dirty="0">
                <a:solidFill>
                  <a:schemeClr val="bg1"/>
                </a:solidFill>
              </a:rPr>
              <a:t>«sapere di saper fare» : autoefficacia percepita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9143992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638" y="2010758"/>
            <a:ext cx="34289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F6994DB-D372-E87F-3FF3-A63966472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661" y="2217343"/>
            <a:ext cx="7410669" cy="4640657"/>
          </a:xfrm>
        </p:spPr>
        <p:txBody>
          <a:bodyPr>
            <a:normAutofit fontScale="92500"/>
          </a:bodyPr>
          <a:lstStyle/>
          <a:p>
            <a:r>
              <a:rPr lang="it-IT" sz="2100" noProof="0" dirty="0"/>
              <a:t>aspettative, incentivi, attribuzioni e obiettivi giocano tutti un ruolo di grande rilievo nell’autoregolazione del comportamento</a:t>
            </a:r>
          </a:p>
          <a:p>
            <a:r>
              <a:rPr lang="it-IT" sz="2100" noProof="0" dirty="0"/>
              <a:t>Ma il costrutto più citato nello studio è l’</a:t>
            </a:r>
            <a:r>
              <a:rPr lang="it-IT" sz="2100" b="1" noProof="0" dirty="0"/>
              <a:t>autoefficacia percepita</a:t>
            </a:r>
          </a:p>
          <a:p>
            <a:r>
              <a:rPr lang="it-IT" sz="2100" b="1" noProof="0" dirty="0"/>
              <a:t>Convinzione che le persone hanno rispetto al sentirsi capaci di eseguire determinate azioni e di raggiungere livelli stabiliti di prestazione, in compiti e ambiti di vita specifici</a:t>
            </a:r>
          </a:p>
          <a:p>
            <a:r>
              <a:rPr lang="it-IT" sz="2100" noProof="0" dirty="0"/>
              <a:t>elemento centrale del senso di </a:t>
            </a:r>
            <a:r>
              <a:rPr lang="it-IT" sz="2100" b="1" noProof="0" dirty="0" err="1"/>
              <a:t>agenticità</a:t>
            </a:r>
            <a:r>
              <a:rPr lang="it-IT" sz="2100" dirty="0"/>
              <a:t>: «</a:t>
            </a:r>
            <a:r>
              <a:rPr lang="it-IT" sz="2100" noProof="0" dirty="0"/>
              <a:t>sono io che faccio determinate cose per mia volontà e iniziativa»</a:t>
            </a:r>
          </a:p>
          <a:p>
            <a:r>
              <a:rPr lang="it-IT" sz="2100" noProof="0" dirty="0"/>
              <a:t> si sviluppa, sin dalla prima infanzia, dall’esercizio costante delle nostre capacità di direzionare intenzionalmente pensieri e azioni al raggiungimento dei nostri obiettivi </a:t>
            </a:r>
          </a:p>
          <a:p>
            <a:r>
              <a:rPr lang="it-IT" sz="2100" noProof="0" dirty="0"/>
              <a:t>gli ambiti nei quali le persone decidono effettivamente di tentare e di investire dipendono in gran parte da quanto esse si ritengono effettivamente in grado di fare</a:t>
            </a:r>
          </a:p>
        </p:txBody>
      </p:sp>
    </p:spTree>
    <p:extLst>
      <p:ext uri="{BB962C8B-B14F-4D97-AF65-F5344CB8AC3E}">
        <p14:creationId xmlns:p14="http://schemas.microsoft.com/office/powerpoint/2010/main" val="64564987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955CC84-E38E-1F6B-3AE8-BC044E004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Importanza dell’autoefficacia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ED8BD5B-FC92-4246-E156-0F825F6A3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649357"/>
            <a:ext cx="7293023" cy="6758608"/>
          </a:xfrm>
        </p:spPr>
        <p:txBody>
          <a:bodyPr anchor="ctr">
            <a:normAutofit/>
          </a:bodyPr>
          <a:lstStyle/>
          <a:p>
            <a:r>
              <a:rPr lang="it-IT" sz="2000" noProof="0" dirty="0"/>
              <a:t>Le persone che dubitano della propria efficacia tendono a scegliere obiettivi poco sfidanti, limitano gli sforzi di fronte agli ostacoli e anticipano scenari futuri di fallimento, attribuendo gli eventuali successi a cause esterne e transitorie o alla fortuna</a:t>
            </a:r>
          </a:p>
          <a:p>
            <a:r>
              <a:rPr lang="it-IT" sz="2000" noProof="0" dirty="0" err="1"/>
              <a:t>Quell</a:t>
            </a:r>
            <a:r>
              <a:rPr lang="it-IT" sz="2000" dirty="0"/>
              <a:t>e che nutrono</a:t>
            </a:r>
            <a:r>
              <a:rPr lang="it-IT" sz="2000" noProof="0" dirty="0"/>
              <a:t> un’elevata fiducia nelle proprie capacità tendono a stabilire obiettivi ambiziosi, mostrano</a:t>
            </a:r>
            <a:r>
              <a:rPr lang="it-IT" sz="2000" dirty="0"/>
              <a:t> </a:t>
            </a:r>
            <a:r>
              <a:rPr lang="it-IT" sz="2000" noProof="0" dirty="0"/>
              <a:t>impegno di fronte alle difficoltà e anticipano frequenti scenari di successo</a:t>
            </a:r>
          </a:p>
          <a:p>
            <a:r>
              <a:rPr lang="it-IT" sz="2000" noProof="0" dirty="0"/>
              <a:t>un’elevata autoefficacia favorisce l’adozione di stili di attribuzione causale vantaggiosi: </a:t>
            </a:r>
          </a:p>
          <a:p>
            <a:r>
              <a:rPr lang="it-IT" sz="2000" noProof="0" dirty="0"/>
              <a:t>i successi vengono attribuiti alle proprie capacità, mentre gli insuccessi sono imputati a strategie inadeguate, ma migliorabili, o a circostanze avverse che non possono essere controllate</a:t>
            </a:r>
          </a:p>
        </p:txBody>
      </p:sp>
    </p:spTree>
    <p:extLst>
      <p:ext uri="{BB962C8B-B14F-4D97-AF65-F5344CB8AC3E}">
        <p14:creationId xmlns:p14="http://schemas.microsoft.com/office/powerpoint/2010/main" val="3969624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8482619-7AC2-35C2-B185-E290B6253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 fontScale="90000"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Sviluppo dell’autoefficacia percepita: esperienza diretta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9AF5C13-CB1D-66F6-A2B8-E3D7BB44D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749286"/>
            <a:ext cx="7293023" cy="4814175"/>
          </a:xfrm>
        </p:spPr>
        <p:txBody>
          <a:bodyPr anchor="ctr">
            <a:normAutofit/>
          </a:bodyPr>
          <a:lstStyle/>
          <a:p>
            <a:r>
              <a:rPr lang="it-IT" sz="1700" noProof="0" dirty="0"/>
              <a:t>L’</a:t>
            </a:r>
            <a:r>
              <a:rPr lang="it-IT" sz="1700" b="1" noProof="0" dirty="0"/>
              <a:t>esperienza diretta</a:t>
            </a:r>
            <a:r>
              <a:rPr lang="it-IT" sz="1700" noProof="0" dirty="0"/>
              <a:t> costituisce la fonte principale delle convinzioni di autoefficacia</a:t>
            </a:r>
          </a:p>
          <a:p>
            <a:r>
              <a:rPr lang="it-IT" sz="1700" noProof="0" dirty="0"/>
              <a:t>vivere esperienze di successo in attività di difficoltà crescente fortifica l’autoefficacia percepita, accrescendo il senso di padronanza e di controllo </a:t>
            </a:r>
          </a:p>
          <a:p>
            <a:r>
              <a:rPr lang="it-IT" sz="1700" noProof="0" dirty="0"/>
              <a:t>Le esperienze di fallimento, soprattutto se ripetute nel tempo o in attività del tutto nuove, indeboliscono l’autoefficacia percepita, portando alla rinuncia </a:t>
            </a:r>
            <a:r>
              <a:rPr lang="it-IT" sz="1700" dirty="0"/>
              <a:t>e</a:t>
            </a:r>
            <a:r>
              <a:rPr lang="it-IT" sz="1700" noProof="0" dirty="0"/>
              <a:t> al totale abbandono</a:t>
            </a:r>
          </a:p>
          <a:p>
            <a:r>
              <a:rPr lang="it-IT" sz="1700" noProof="0" dirty="0"/>
              <a:t>Tra esperienza di successo e autoefficacia percepita intercorre una relazione di reciproca influenza</a:t>
            </a:r>
          </a:p>
          <a:p>
            <a:r>
              <a:rPr lang="it-IT" sz="1700" noProof="0" dirty="0"/>
              <a:t>le convinzioni di autoefficacia si rafforzano tanto più si fa esperienza del successo e questo, a sua volta, è fortemente promosso dalle convinzioni che la persona nutre in merito alle proprie capacità</a:t>
            </a:r>
          </a:p>
          <a:p>
            <a:r>
              <a:rPr lang="it-IT" sz="1700" noProof="0" dirty="0"/>
              <a:t>Tale circolo virtuoso non è del tutto automatico, ma si realizza solo nel momento in cui alla prestazione si associa un’adeguata e continua riflessione sulle proprie azioni e sulle circostanze in cui queste sono state attuate.</a:t>
            </a:r>
          </a:p>
        </p:txBody>
      </p:sp>
    </p:spTree>
    <p:extLst>
      <p:ext uri="{BB962C8B-B14F-4D97-AF65-F5344CB8AC3E}">
        <p14:creationId xmlns:p14="http://schemas.microsoft.com/office/powerpoint/2010/main" val="7688467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79D087F-AEFD-E507-C21E-03A66B869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Esperienza vicaria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242C928-EEBD-7C65-70E1-E5CC5586B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404" y="1622744"/>
            <a:ext cx="7293023" cy="5096107"/>
          </a:xfrm>
        </p:spPr>
        <p:txBody>
          <a:bodyPr anchor="ctr">
            <a:normAutofit/>
          </a:bodyPr>
          <a:lstStyle/>
          <a:p>
            <a:r>
              <a:rPr lang="it-IT" sz="1800" noProof="0" dirty="0"/>
              <a:t>Le convinzioni di autoefficacia traggono origine anche da </a:t>
            </a:r>
            <a:r>
              <a:rPr lang="it-IT" sz="1800" b="1" noProof="0" dirty="0"/>
              <a:t>esperienze vicarie</a:t>
            </a:r>
            <a:r>
              <a:rPr lang="it-IT" sz="1800" noProof="0" dirty="0"/>
              <a:t>, nelle quali le persone non agiscono direttamente ma osservano il comportamento di altri che fungono da “modelli” sociali e da standard di riferimento </a:t>
            </a:r>
          </a:p>
          <a:p>
            <a:r>
              <a:rPr lang="it-IT" sz="1800" noProof="0" dirty="0"/>
              <a:t>L’osservazione di un modello esterno è tanto più efficace quanto più questo viene percepito come competente e simile all’osservatore e quanto più le azioni e le strategie che portano a buoni risultati sono chiare sia per contenuto sia per articolazione. </a:t>
            </a:r>
          </a:p>
          <a:p>
            <a:r>
              <a:rPr lang="it-IT" sz="1800" noProof="0" dirty="0"/>
              <a:t>Accanto all’esposizione a modelli reali, l’esperienza vicaria può realizzarsi attraverso forme di modellamento simbolico, o di </a:t>
            </a:r>
            <a:r>
              <a:rPr lang="it-IT" sz="1800" noProof="0" dirty="0" err="1"/>
              <a:t>automodellamento</a:t>
            </a:r>
            <a:r>
              <a:rPr lang="it-IT" sz="1800" noProof="0" dirty="0"/>
              <a:t> cognitivo, nelle quali il soggetto osserva se stesso su video o fa uso dell’immaginazione. </a:t>
            </a:r>
          </a:p>
          <a:p>
            <a:r>
              <a:rPr lang="it-IT" sz="1800" noProof="0" dirty="0"/>
              <a:t>le esperienze vicarie sono particolarmente efficaci nei casi in cui la persona abbia avuto poche possibilità di sperimentarsi direttamente in determinati compiti o si stia cimentando in attività completamente nuove.</a:t>
            </a:r>
          </a:p>
        </p:txBody>
      </p:sp>
    </p:spTree>
    <p:extLst>
      <p:ext uri="{BB962C8B-B14F-4D97-AF65-F5344CB8AC3E}">
        <p14:creationId xmlns:p14="http://schemas.microsoft.com/office/powerpoint/2010/main" val="232561471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DFCC5A32-2CDE-0933-4FB2-16A58949A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Persuasione verbale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957F733-58BA-B625-D511-DA5451409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6"/>
            <a:ext cx="7293023" cy="4245265"/>
          </a:xfrm>
        </p:spPr>
        <p:txBody>
          <a:bodyPr anchor="ctr">
            <a:normAutofit fontScale="85000" lnSpcReduction="20000"/>
          </a:bodyPr>
          <a:lstStyle/>
          <a:p>
            <a:r>
              <a:rPr lang="it-IT" sz="2400" noProof="0" dirty="0"/>
              <a:t>La</a:t>
            </a:r>
            <a:r>
              <a:rPr lang="it-IT" sz="2400" b="1" dirty="0"/>
              <a:t> persuasione verbale</a:t>
            </a:r>
            <a:r>
              <a:rPr lang="it-IT" sz="2400" noProof="0" dirty="0"/>
              <a:t> da parte di altri rispetto ai quali si nutre fiducia e stima elevata è la terza fonte dell’autoefficacia percepita. </a:t>
            </a:r>
          </a:p>
          <a:p>
            <a:r>
              <a:rPr lang="it-IT" sz="2400" noProof="0" dirty="0"/>
              <a:t>Le esortazioni a intraprendere un compito e le rassicurazioni rispetto alla possibilità di una buona riuscita sono efficaci nello spingere la persona a mettersi alla prova e a perseverare con tenacia di fronte agli ostacoli</a:t>
            </a:r>
          </a:p>
          <a:p>
            <a:r>
              <a:rPr lang="it-IT" sz="2400" noProof="0" dirty="0"/>
              <a:t>d’altro canto, la persuasione verbale può essere un potente agente di indebolimento dell’autoefficacia percepita, nei casi in cui la persona riceva ripetuti feedback negativi sulla qualità delle sue prestazioni</a:t>
            </a:r>
          </a:p>
          <a:p>
            <a:r>
              <a:rPr lang="it-IT" sz="2400" noProof="0" dirty="0"/>
              <a:t>Soprattutto nei contesti in cui esistono delle figure formali di leader, come per esempio quello sportivo, dove l’allenatore riveste il ruolo di punto di riferimento e di guida, la persuasione verbale è un mezzo molto potente per influenzare l’autoefficacia percepita</a:t>
            </a:r>
          </a:p>
        </p:txBody>
      </p:sp>
    </p:spTree>
    <p:extLst>
      <p:ext uri="{BB962C8B-B14F-4D97-AF65-F5344CB8AC3E}">
        <p14:creationId xmlns:p14="http://schemas.microsoft.com/office/powerpoint/2010/main" val="154409760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DFCC5A32-2CDE-0933-4FB2-16A58949A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 fontScale="90000"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Rappresentazione di sé e teorie implicite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957F733-58BA-B625-D511-DA5451409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6"/>
            <a:ext cx="7293023" cy="4245265"/>
          </a:xfrm>
        </p:spPr>
        <p:txBody>
          <a:bodyPr anchor="ctr">
            <a:normAutofit fontScale="92500" lnSpcReduction="10000"/>
          </a:bodyPr>
          <a:lstStyle/>
          <a:p>
            <a:r>
              <a:rPr lang="it-IT" sz="2400" dirty="0"/>
              <a:t>L’insieme di rappresentazioni che la persona ha di sé e dei suoi valori e capacità, compresa l’autoefficacia percepita, è la </a:t>
            </a:r>
            <a:r>
              <a:rPr lang="it-IT" sz="2400" b="1" dirty="0"/>
              <a:t>rappresentazione di Sé</a:t>
            </a:r>
          </a:p>
          <a:p>
            <a:r>
              <a:rPr lang="it-IT" sz="2400" noProof="0" dirty="0"/>
              <a:t>Le spinte motivazionali a perseguire obiettivi e </a:t>
            </a:r>
            <a:r>
              <a:rPr lang="it-IT" sz="2400" noProof="0" dirty="0" err="1"/>
              <a:t>strivings</a:t>
            </a:r>
            <a:r>
              <a:rPr lang="it-IT" sz="2400" noProof="0" dirty="0"/>
              <a:t> possono essere viste come tentativi di ridurre la discrepanza tra un </a:t>
            </a:r>
            <a:r>
              <a:rPr lang="it-IT" sz="2400" b="1" noProof="0" dirty="0"/>
              <a:t>sé attuale</a:t>
            </a:r>
            <a:r>
              <a:rPr lang="it-IT" sz="2400" noProof="0" dirty="0"/>
              <a:t>, un</a:t>
            </a:r>
            <a:r>
              <a:rPr lang="it-IT" sz="2400" b="1" noProof="0" dirty="0"/>
              <a:t> sé ideale</a:t>
            </a:r>
            <a:r>
              <a:rPr lang="it-IT" sz="2400" noProof="0" dirty="0"/>
              <a:t>, e/o un </a:t>
            </a:r>
            <a:r>
              <a:rPr lang="it-IT" sz="2400" b="1" noProof="0" dirty="0"/>
              <a:t>sé imperativo</a:t>
            </a:r>
          </a:p>
          <a:p>
            <a:r>
              <a:rPr lang="it-IT" sz="2400" dirty="0"/>
              <a:t>Alla rappresentazione di sé soggiacciono alcune teorie implicite</a:t>
            </a:r>
          </a:p>
          <a:p>
            <a:r>
              <a:rPr lang="it-IT" sz="2400" dirty="0"/>
              <a:t>Sono </a:t>
            </a:r>
            <a:r>
              <a:rPr lang="it-IT" sz="2400" i="1" dirty="0"/>
              <a:t>convincimenti profondi</a:t>
            </a:r>
            <a:r>
              <a:rPr lang="it-IT" sz="2400" dirty="0"/>
              <a:t>, sviluppati in età infantile, su quanto alcune caratteristiche di sé possano o non possano cambiare</a:t>
            </a:r>
          </a:p>
          <a:p>
            <a:endParaRPr lang="it-IT" sz="2400" noProof="0" dirty="0"/>
          </a:p>
        </p:txBody>
      </p:sp>
    </p:spTree>
    <p:extLst>
      <p:ext uri="{BB962C8B-B14F-4D97-AF65-F5344CB8AC3E}">
        <p14:creationId xmlns:p14="http://schemas.microsoft.com/office/powerpoint/2010/main" val="247691269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DFCC5A32-2CDE-0933-4FB2-16A58949A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Concezioni </a:t>
            </a:r>
            <a:r>
              <a:rPr lang="it-IT" sz="3500" noProof="0" dirty="0" err="1">
                <a:solidFill>
                  <a:srgbClr val="FFFFFF"/>
                </a:solidFill>
              </a:rPr>
              <a:t>entitarie</a:t>
            </a:r>
            <a:r>
              <a:rPr lang="it-IT" sz="3500" noProof="0" dirty="0">
                <a:solidFill>
                  <a:srgbClr val="FFFFFF"/>
                </a:solidFill>
              </a:rPr>
              <a:t> e incrementali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957F733-58BA-B625-D511-DA5451409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105" y="1328208"/>
            <a:ext cx="7685618" cy="5235254"/>
          </a:xfrm>
        </p:spPr>
        <p:txBody>
          <a:bodyPr anchor="ctr">
            <a:normAutofit/>
          </a:bodyPr>
          <a:lstStyle/>
          <a:p>
            <a:r>
              <a:rPr lang="it-IT" sz="2800" noProof="0" dirty="0"/>
              <a:t>Nelle proprie teorie implicite, vi sono persone che hanno prevalentemente concezioni </a:t>
            </a:r>
            <a:r>
              <a:rPr lang="it-IT" sz="2800" b="1" noProof="0" dirty="0" err="1"/>
              <a:t>entitarie</a:t>
            </a:r>
            <a:r>
              <a:rPr lang="it-IT" sz="2800" noProof="0" dirty="0"/>
              <a:t> e persone che hanno invece concezioni </a:t>
            </a:r>
            <a:r>
              <a:rPr lang="it-IT" sz="2800" b="1" noProof="0" dirty="0"/>
              <a:t>incrementali</a:t>
            </a:r>
            <a:endParaRPr lang="it-IT" sz="2800" b="1" dirty="0"/>
          </a:p>
          <a:p>
            <a:r>
              <a:rPr lang="it-IT" sz="2800" noProof="0" dirty="0"/>
              <a:t>secondo le prime “si è come si è” e i margini per cambiare sono ridotti</a:t>
            </a:r>
          </a:p>
          <a:p>
            <a:r>
              <a:rPr lang="it-IT" sz="2800" noProof="0" dirty="0"/>
              <a:t>per le seconde “si diventa come si è” e vi sono ampie possibilità di cambiamento anche per aspetti che potrebbero sembrare dotazioni o limiti naturali</a:t>
            </a:r>
          </a:p>
        </p:txBody>
      </p:sp>
    </p:spTree>
    <p:extLst>
      <p:ext uri="{BB962C8B-B14F-4D97-AF65-F5344CB8AC3E}">
        <p14:creationId xmlns:p14="http://schemas.microsoft.com/office/powerpoint/2010/main" val="27307780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026FAE5-B364-20B8-C4B3-846E962F57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62" y="225287"/>
            <a:ext cx="7839220" cy="6520070"/>
          </a:xfrm>
        </p:spPr>
        <p:txBody>
          <a:bodyPr anchor="t">
            <a:normAutofit/>
          </a:bodyPr>
          <a:lstStyle/>
          <a:p>
            <a:r>
              <a:rPr lang="it-IT" sz="2000" noProof="0" dirty="0" err="1"/>
              <a:t>Dweck</a:t>
            </a:r>
            <a:r>
              <a:rPr lang="it-IT" sz="2000" noProof="0" dirty="0"/>
              <a:t> ha studiato soprattutto le concezioni </a:t>
            </a:r>
            <a:r>
              <a:rPr lang="it-IT" sz="2000" noProof="0" dirty="0" err="1"/>
              <a:t>entitarie</a:t>
            </a:r>
            <a:r>
              <a:rPr lang="it-IT" sz="2000" noProof="0" dirty="0"/>
              <a:t> e incrementali dell’</a:t>
            </a:r>
            <a:r>
              <a:rPr lang="it-IT" sz="2000" i="1" noProof="0" dirty="0"/>
              <a:t>intelligenza</a:t>
            </a:r>
          </a:p>
          <a:p>
            <a:r>
              <a:rPr lang="it-IT" sz="2000" noProof="0" dirty="0"/>
              <a:t>si formano in età prescolare</a:t>
            </a:r>
          </a:p>
          <a:p>
            <a:r>
              <a:rPr lang="it-IT" sz="2000" noProof="0" dirty="0"/>
              <a:t>influenzano la buona riuscita scolastica: maggiore per gli incrementali</a:t>
            </a:r>
          </a:p>
          <a:p>
            <a:r>
              <a:rPr lang="it-IT" sz="2000" noProof="0" dirty="0"/>
              <a:t>sono difficili</a:t>
            </a:r>
            <a:r>
              <a:rPr lang="it-IT" sz="2000" dirty="0"/>
              <a:t> </a:t>
            </a:r>
            <a:r>
              <a:rPr lang="it-IT" sz="2000" noProof="0" dirty="0"/>
              <a:t>da modificare, soprattutto se rafforzate da lodi o rimproveri incentrati sulle caratteristiche personali (“sei bravo” o “sei incapace”) piuttosto che sul comportamento («hai fatto bene questo compito, hai sbagliato quello»)</a:t>
            </a:r>
          </a:p>
          <a:p>
            <a:r>
              <a:rPr lang="it-IT" sz="2000" noProof="0" dirty="0"/>
              <a:t>Concezioni </a:t>
            </a:r>
            <a:r>
              <a:rPr lang="it-IT" sz="2000" noProof="0" dirty="0" err="1"/>
              <a:t>entitarie</a:t>
            </a:r>
            <a:r>
              <a:rPr lang="it-IT" sz="2000" noProof="0" dirty="0"/>
              <a:t> o incrementali vengono sviluppate anche per capacità e caratteristiche diverse dall’intelligenza: come l’estroversione o la perseveranza</a:t>
            </a:r>
          </a:p>
          <a:p>
            <a:r>
              <a:rPr lang="it-IT" sz="2000" noProof="0" dirty="0"/>
              <a:t>altri ambiti rilevanti:  sportivo, organizzativo e della salute. </a:t>
            </a:r>
          </a:p>
          <a:p>
            <a:r>
              <a:rPr lang="it-IT" sz="2000" noProof="0" dirty="0"/>
              <a:t>«Gli </a:t>
            </a:r>
            <a:r>
              <a:rPr lang="it-IT" sz="2000" noProof="0" dirty="0" err="1"/>
              <a:t>entitari</a:t>
            </a:r>
            <a:r>
              <a:rPr lang="it-IT" sz="2000" noProof="0" dirty="0"/>
              <a:t>» sono generalmente preoccupati di dimostrare ciò che sono e ciò che valgono e vivono le valutazioni altrui come giudizi su di sé, ai quali sono particolarmente sensibili</a:t>
            </a:r>
          </a:p>
          <a:p>
            <a:r>
              <a:rPr lang="it-IT" sz="2000" noProof="0" dirty="0"/>
              <a:t>«Gli incrementali», al contrario, sono orientati all’accrescimento delle loro caratteristiche e vivono la valutazione come un giudizio sulla prestazione, grazie al quale migliorarsi in futuro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9144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28950" y="6400799"/>
            <a:ext cx="6115048" cy="456772"/>
          </a:xfrm>
          <a:prstGeom prst="rect">
            <a:avLst/>
          </a:prstGeom>
          <a:gradFill>
            <a:gsLst>
              <a:gs pos="0">
                <a:srgbClr val="000000">
                  <a:alpha val="76000"/>
                </a:srgbClr>
              </a:gs>
              <a:gs pos="100000">
                <a:schemeClr val="accent1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29607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626FFBC-C65A-39F6-4CEC-D06D549A8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Obiettivi di prestazione e di padronanza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49DBA10-BC22-2D24-54DF-4512433E4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622744"/>
            <a:ext cx="7293023" cy="5235255"/>
          </a:xfrm>
        </p:spPr>
        <p:txBody>
          <a:bodyPr anchor="ctr">
            <a:normAutofit fontScale="92500" lnSpcReduction="10000"/>
          </a:bodyPr>
          <a:lstStyle/>
          <a:p>
            <a:r>
              <a:rPr lang="it-IT" sz="2000" noProof="0" dirty="0" err="1"/>
              <a:t>Entitari</a:t>
            </a:r>
            <a:r>
              <a:rPr lang="it-IT" sz="2000" noProof="0" dirty="0"/>
              <a:t> e incrementali differiscono anche per gli obiettivi che si pongono</a:t>
            </a:r>
          </a:p>
          <a:p>
            <a:r>
              <a:rPr lang="it-IT" sz="2000" noProof="0" dirty="0"/>
              <a:t>i primi si pongono prevalentemente obiettivi di </a:t>
            </a:r>
            <a:r>
              <a:rPr lang="it-IT" sz="2000" b="1" noProof="0" dirty="0"/>
              <a:t>prestazione</a:t>
            </a:r>
            <a:r>
              <a:rPr lang="it-IT" sz="2000" noProof="0" dirty="0"/>
              <a:t> (o di giudizio)</a:t>
            </a:r>
          </a:p>
          <a:p>
            <a:r>
              <a:rPr lang="it-IT" sz="2000" noProof="0" dirty="0"/>
              <a:t>i secondi tendono a stabilire maggiormente obiettivi di </a:t>
            </a:r>
            <a:r>
              <a:rPr lang="it-IT" sz="2000" b="1" noProof="0" dirty="0"/>
              <a:t>padronanza</a:t>
            </a:r>
            <a:r>
              <a:rPr lang="it-IT" sz="2000" noProof="0" dirty="0"/>
              <a:t> (o di apprendimento) </a:t>
            </a:r>
          </a:p>
          <a:p>
            <a:r>
              <a:rPr lang="it-IT" sz="2000" noProof="0" dirty="0"/>
              <a:t>Gli obiettivi di prestazione implicano il voler </a:t>
            </a:r>
            <a:r>
              <a:rPr lang="it-IT" sz="2000" i="1" noProof="0" dirty="0"/>
              <a:t>dimostrare agli altri</a:t>
            </a:r>
            <a:r>
              <a:rPr lang="it-IT" sz="2000" noProof="0" dirty="0"/>
              <a:t> ciò che si sa e si sa fare e l’aspirare a ottenere da essi giudizi positivi.</a:t>
            </a:r>
          </a:p>
          <a:p>
            <a:r>
              <a:rPr lang="it-IT" sz="2000" noProof="0" dirty="0"/>
              <a:t>Gli obiettivi di padronanza riflettono il </a:t>
            </a:r>
            <a:r>
              <a:rPr lang="it-IT" sz="2000" i="1" noProof="0" dirty="0"/>
              <a:t>voler padroneggiare</a:t>
            </a:r>
            <a:r>
              <a:rPr lang="it-IT" sz="2000" noProof="0" dirty="0"/>
              <a:t> i compiti e le situazioni che si affrontano e il voler sentire che si sta migliorando</a:t>
            </a:r>
          </a:p>
          <a:p>
            <a:r>
              <a:rPr lang="it-IT" sz="2000" noProof="0" dirty="0"/>
              <a:t>le teorie implicite sul Sé influenzano non solo gli obiettivi che vengono stabiliti ma anche le strategie di autoregolazione che si mettono in atto per raggiungerli. </a:t>
            </a:r>
          </a:p>
          <a:p>
            <a:r>
              <a:rPr lang="it-IT" sz="2000" noProof="0" dirty="0"/>
              <a:t>In particolare, chi ha teorie incrementali mostra generalmente migliori capacità </a:t>
            </a:r>
            <a:r>
              <a:rPr lang="it-IT" sz="2000" noProof="0" dirty="0" err="1"/>
              <a:t>autoregolatorie</a:t>
            </a:r>
            <a:r>
              <a:rPr lang="it-IT" sz="2000" noProof="0" dirty="0"/>
              <a:t> poiché è costantemente impegnato in strategie di automonitoraggio e autocontrollo finalizzate a valutare i propri apprendimenti.</a:t>
            </a:r>
          </a:p>
        </p:txBody>
      </p:sp>
    </p:spTree>
    <p:extLst>
      <p:ext uri="{BB962C8B-B14F-4D97-AF65-F5344CB8AC3E}">
        <p14:creationId xmlns:p14="http://schemas.microsoft.com/office/powerpoint/2010/main" val="41772482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269283"/>
            <a:ext cx="9143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54000">
                <a:schemeClr val="accent1">
                  <a:lumMod val="50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2457" y="5269283"/>
            <a:ext cx="9156457" cy="1590742"/>
          </a:xfrm>
          <a:prstGeom prst="rect">
            <a:avLst/>
          </a:prstGeom>
          <a:gradFill>
            <a:gsLst>
              <a:gs pos="18000">
                <a:schemeClr val="accent1">
                  <a:lumMod val="75000"/>
                  <a:alpha val="0"/>
                </a:schemeClr>
              </a:gs>
              <a:gs pos="100000">
                <a:schemeClr val="accent1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74020" y="5267258"/>
            <a:ext cx="3069980" cy="1590742"/>
          </a:xfrm>
          <a:prstGeom prst="rect">
            <a:avLst/>
          </a:prstGeom>
          <a:gradFill>
            <a:gsLst>
              <a:gs pos="23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001" y="5267258"/>
            <a:ext cx="9149001" cy="1131515"/>
          </a:xfrm>
          <a:prstGeom prst="rect">
            <a:avLst/>
          </a:prstGeom>
          <a:gradFill>
            <a:gsLst>
              <a:gs pos="18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5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3FA1AAC-C1ED-4F77-BFA4-BE80FC0AC7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2455" y="5278400"/>
            <a:ext cx="5802694" cy="1590741"/>
          </a:xfrm>
          <a:prstGeom prst="rect">
            <a:avLst/>
          </a:prstGeom>
          <a:gradFill>
            <a:gsLst>
              <a:gs pos="5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41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9DDEC30-CD57-89D0-DF96-B8871F3290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1157" y="172279"/>
            <a:ext cx="7240557" cy="4646894"/>
          </a:xfrm>
        </p:spPr>
        <p:txBody>
          <a:bodyPr anchor="ctr">
            <a:normAutofit/>
          </a:bodyPr>
          <a:lstStyle/>
          <a:p>
            <a:r>
              <a:rPr lang="it-IT" sz="1800" noProof="0" dirty="0"/>
              <a:t>La distinzione tra obiettivi di prestazione e di padronanza si arricchisce grazie alla distinzione tra  «approccio» e «evitamento»</a:t>
            </a:r>
          </a:p>
          <a:p>
            <a:r>
              <a:rPr lang="it-IT" sz="1800" noProof="0" dirty="0"/>
              <a:t>chi persegue obiettivi di prestazione può farlo cercando di ottenere giudizi positivi e di essere superiore agli altri (approccio), oppure tentando di evitare valutazioni negative e situazioni in cui non si è all’altezza (evitamento).</a:t>
            </a:r>
          </a:p>
          <a:p>
            <a:r>
              <a:rPr lang="it-IT" sz="1800" noProof="0" dirty="0"/>
              <a:t>Allo stesso modo, chi persegue obiettivi di padronanza può essere orientato a padroneggiare situazioni e attività e a migliorarsi (approccio), o a evitare di sentirsi incapace e di essere peggiorato (evitamento).</a:t>
            </a:r>
          </a:p>
        </p:txBody>
      </p:sp>
      <p:pic>
        <p:nvPicPr>
          <p:cNvPr id="4" name="Immagine 3" descr="Immagine che contiene tavolo&#10;&#10;Descrizione generata automaticamente">
            <a:extLst>
              <a:ext uri="{FF2B5EF4-FFF2-40B4-BE49-F238E27FC236}">
                <a16:creationId xmlns:a16="http://schemas.microsoft.com/office/drawing/2014/main" id="{338D2F99-3715-E945-45F2-CF6453C8B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49" y="4251920"/>
            <a:ext cx="8618302" cy="2146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47067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9DE25EF-8283-5F87-F277-FE452DC83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I valori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F355E54-F8A1-2547-4B25-CEA039B55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2000" noProof="0" dirty="0"/>
              <a:t>Principi che hanno la funzione di linee guida nella vita della persona, determinando ciò che è ritenuto giusto e desiderabile. </a:t>
            </a:r>
          </a:p>
          <a:p>
            <a:r>
              <a:rPr lang="it-IT" sz="2000" noProof="0" dirty="0"/>
              <a:t>I valori hanno un’importante valenza motivazionale: le persone sono spinte a comportarsi in sintonia con i propri valori e a fare scelte e stabilire obiettivi a essi conformi </a:t>
            </a:r>
          </a:p>
          <a:p>
            <a:r>
              <a:rPr lang="it-IT" sz="2000" noProof="0" dirty="0"/>
              <a:t>I valori sono piuttosto stabili non solo nel tempo, ma anche nelle diverse circostanze in cui ci troviamo a prendere decisioni</a:t>
            </a:r>
          </a:p>
          <a:p>
            <a:r>
              <a:rPr lang="it-IT" sz="2000" noProof="0" dirty="0"/>
              <a:t>Guidati dai nostri valori giudichiamo le azioni altrui, esaltandole o deprecandole in base alla “sintonia” che mostrano con ciò che riteniamo giusto e apprezzabile</a:t>
            </a:r>
          </a:p>
        </p:txBody>
      </p:sp>
    </p:spTree>
    <p:extLst>
      <p:ext uri="{BB962C8B-B14F-4D97-AF65-F5344CB8AC3E}">
        <p14:creationId xmlns:p14="http://schemas.microsoft.com/office/powerpoint/2010/main" val="373960876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2391E6A-86E6-6D74-0B51-CDD073191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826" y="331304"/>
            <a:ext cx="7654693" cy="5541463"/>
          </a:xfrm>
        </p:spPr>
        <p:txBody>
          <a:bodyPr anchor="t">
            <a:normAutofit/>
          </a:bodyPr>
          <a:lstStyle/>
          <a:p>
            <a:r>
              <a:rPr lang="it-IT" sz="2400" noProof="0" dirty="0"/>
              <a:t>La proposta più sistematica in ambito psicologico è la </a:t>
            </a:r>
            <a:r>
              <a:rPr lang="it-IT" sz="2400" b="1" noProof="0" dirty="0"/>
              <a:t>teoria dei valori umani</a:t>
            </a:r>
            <a:r>
              <a:rPr lang="it-IT" sz="2400" noProof="0" dirty="0"/>
              <a:t> di Schwartz.</a:t>
            </a:r>
          </a:p>
          <a:p>
            <a:r>
              <a:rPr lang="it-IT" sz="2400" dirty="0"/>
              <a:t>E’ una tassonomia di dieci valori base:</a:t>
            </a:r>
            <a:endParaRPr lang="it-IT" sz="2400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9144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28950" y="6400799"/>
            <a:ext cx="611504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magine 3" descr="Immagine che contiene tavolo&#10;&#10;Descrizione generata automaticamente">
            <a:extLst>
              <a:ext uri="{FF2B5EF4-FFF2-40B4-BE49-F238E27FC236}">
                <a16:creationId xmlns:a16="http://schemas.microsoft.com/office/drawing/2014/main" id="{F269F346-3CC5-504F-1A6A-E3F0F613B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322" y="1637872"/>
            <a:ext cx="72517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1074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2391E6A-86E6-6D74-0B51-CDD073191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826" y="331304"/>
            <a:ext cx="7654693" cy="5541463"/>
          </a:xfrm>
        </p:spPr>
        <p:txBody>
          <a:bodyPr anchor="t">
            <a:normAutofit fontScale="92500"/>
          </a:bodyPr>
          <a:lstStyle/>
          <a:p>
            <a:r>
              <a:rPr lang="it-IT" sz="2400" noProof="0" dirty="0"/>
              <a:t>I dieci valori sono inoltre collocati in uno spazio circolare definito da due dimensioni:</a:t>
            </a:r>
          </a:p>
          <a:p>
            <a:r>
              <a:rPr lang="it-IT" sz="2400" noProof="0" dirty="0"/>
              <a:t>– l’</a:t>
            </a:r>
            <a:r>
              <a:rPr lang="it-IT" sz="2400" b="1" noProof="0" dirty="0"/>
              <a:t>apertura al cambiamento</a:t>
            </a:r>
            <a:r>
              <a:rPr lang="it-IT" sz="2400" noProof="0" dirty="0"/>
              <a:t>, costituita dai valori di </a:t>
            </a:r>
            <a:r>
              <a:rPr lang="it-IT" sz="2400" noProof="0" dirty="0" err="1"/>
              <a:t>autodirezione</a:t>
            </a:r>
            <a:r>
              <a:rPr lang="it-IT" sz="2400" noProof="0" dirty="0"/>
              <a:t> e stimolazione</a:t>
            </a:r>
            <a:r>
              <a:rPr lang="it-IT" sz="2400" dirty="0"/>
              <a:t> </a:t>
            </a:r>
            <a:r>
              <a:rPr lang="it-IT" sz="2400" noProof="0" dirty="0"/>
              <a:t>contrapposta al </a:t>
            </a:r>
            <a:r>
              <a:rPr lang="it-IT" sz="2400" b="1" noProof="0" dirty="0"/>
              <a:t>conservativismo</a:t>
            </a:r>
            <a:r>
              <a:rPr lang="it-IT" sz="2400" noProof="0" dirty="0"/>
              <a:t>, formato dai valori di tradizione, conformismo e sicurezza; </a:t>
            </a:r>
          </a:p>
          <a:p>
            <a:r>
              <a:rPr lang="it-IT" sz="2400" noProof="0" dirty="0"/>
              <a:t>questa dimensione riflette un conflitto tra l’enfatizzazione dell’indipendenza del proprio pensiero e delle proprie azioni e la preferenza per una autolimitazione, finalizzata al rispetto della tradizione e alla protezione della stabilità;</a:t>
            </a:r>
          </a:p>
          <a:p>
            <a:r>
              <a:rPr lang="it-IT" sz="2400" noProof="0" dirty="0"/>
              <a:t>– l’</a:t>
            </a:r>
            <a:r>
              <a:rPr lang="it-IT" sz="2400" b="1" noProof="0" dirty="0"/>
              <a:t>autoaffermazione</a:t>
            </a:r>
            <a:r>
              <a:rPr lang="it-IT" sz="2400" noProof="0" dirty="0"/>
              <a:t>, costituita dai valori di successo e potere, contrapposta all’</a:t>
            </a:r>
            <a:r>
              <a:rPr lang="it-IT" sz="2400" b="1" noProof="0" dirty="0" err="1"/>
              <a:t>autotrascendenza</a:t>
            </a:r>
            <a:r>
              <a:rPr lang="it-IT" sz="2400" noProof="0" dirty="0"/>
              <a:t>, costituita dai valori di benevolenza e universalismo; </a:t>
            </a:r>
          </a:p>
          <a:p>
            <a:r>
              <a:rPr lang="it-IT" sz="2400" noProof="0" dirty="0"/>
              <a:t>Questa</a:t>
            </a:r>
            <a:r>
              <a:rPr lang="it-IT" sz="2400" dirty="0"/>
              <a:t> </a:t>
            </a:r>
            <a:r>
              <a:rPr lang="it-IT" sz="2400" noProof="0" dirty="0"/>
              <a:t>dimensione riflette un conflitto tra l’accettazione degli altri e l’impegno per il loro benessere, e la ricerca del successo personale e del dominio sugli altri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9144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28950" y="6400799"/>
            <a:ext cx="611504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979058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magine 2" descr="Immagine che contiene grafico&#10;&#10;Descrizione generata automaticamente">
            <a:extLst>
              <a:ext uri="{FF2B5EF4-FFF2-40B4-BE49-F238E27FC236}">
                <a16:creationId xmlns:a16="http://schemas.microsoft.com/office/drawing/2014/main" id="{58B44288-BE6F-39AD-A97A-68089F30D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24" y="643467"/>
            <a:ext cx="7764550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11211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4700DA3-5E7D-FE0D-69D7-7F226EE49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Origine dei valori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75532BB-9971-2166-8E67-C8797782E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513" y="1722782"/>
            <a:ext cx="8560948" cy="4840679"/>
          </a:xfrm>
        </p:spPr>
        <p:txBody>
          <a:bodyPr anchor="ctr">
            <a:normAutofit/>
          </a:bodyPr>
          <a:lstStyle/>
          <a:p>
            <a:r>
              <a:rPr lang="it-IT" sz="2400" noProof="0" dirty="0"/>
              <a:t>Un’origine sostanzialmente ambientale dei valori è stata proposta da molti studiosi</a:t>
            </a:r>
            <a:endParaRPr lang="it-IT" sz="2400" dirty="0"/>
          </a:p>
          <a:p>
            <a:r>
              <a:rPr lang="it-IT" sz="2400" noProof="0" dirty="0"/>
              <a:t>due sono i fattori maggiormente chiamati in causa:</a:t>
            </a:r>
          </a:p>
          <a:p>
            <a:r>
              <a:rPr lang="it-IT" sz="2400" noProof="0" dirty="0"/>
              <a:t> le </a:t>
            </a:r>
            <a:r>
              <a:rPr lang="it-IT" sz="2400" b="1" noProof="0" dirty="0"/>
              <a:t>variabili sociodemografiche</a:t>
            </a:r>
            <a:r>
              <a:rPr lang="it-IT" sz="2400" noProof="0" dirty="0"/>
              <a:t>: soprattutto soprattutto lo status socioeconomico, l’istruzione e la religiosità</a:t>
            </a:r>
          </a:p>
          <a:p>
            <a:r>
              <a:rPr lang="it-IT" sz="2400" noProof="0" dirty="0"/>
              <a:t>i processi di </a:t>
            </a:r>
            <a:r>
              <a:rPr lang="it-IT" sz="2400" b="1" noProof="0" dirty="0"/>
              <a:t>socializzazione familiare</a:t>
            </a:r>
            <a:r>
              <a:rPr lang="it-IT" sz="2400" noProof="0" dirty="0"/>
              <a:t>: trasmissione dei valori dai genitori ai figli sia tramite insegnamenti e giudizi espliciti sia attraverso l’interiorizzazione di modelli di comportamento osservati</a:t>
            </a:r>
          </a:p>
          <a:p>
            <a:r>
              <a:rPr lang="it-IT" sz="2400" dirty="0"/>
              <a:t>Studi recenti mostrano anche una componente di eredità genetica in alcuni tratti valoriali, come avviene per alcuni tratti di personalità</a:t>
            </a:r>
            <a:endParaRPr lang="it-IT" sz="2400" noProof="0" dirty="0"/>
          </a:p>
        </p:txBody>
      </p:sp>
    </p:spTree>
    <p:extLst>
      <p:ext uri="{BB962C8B-B14F-4D97-AF65-F5344CB8AC3E}">
        <p14:creationId xmlns:p14="http://schemas.microsoft.com/office/powerpoint/2010/main" val="103255276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C790BE2-4E4F-4AAF-81A2-4A6F4885E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143998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rgbClr val="000000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4"/>
            <a:ext cx="9144000" cy="6402581"/>
          </a:xfrm>
          <a:prstGeom prst="rect">
            <a:avLst/>
          </a:prstGeom>
          <a:gradFill>
            <a:gsLst>
              <a:gs pos="1000">
                <a:schemeClr val="accent1">
                  <a:lumMod val="75000"/>
                  <a:alpha val="59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2088DD-B1AD-40E0-8B86-1D87A2CCD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140040" y="-1133192"/>
            <a:ext cx="6858001" cy="9124385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rgbClr val="000000">
                  <a:alpha val="28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1072" y="0"/>
            <a:ext cx="4572001" cy="6858000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chemeClr val="accent1">
                  <a:lumMod val="75000"/>
                  <a:alpha val="50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395952-4E26-45A2-8756-2ADFD6E53C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3"/>
            <a:ext cx="9137153" cy="6871922"/>
          </a:xfrm>
          <a:prstGeom prst="rect">
            <a:avLst/>
          </a:prstGeom>
          <a:gradFill>
            <a:gsLst>
              <a:gs pos="13000">
                <a:srgbClr val="000000">
                  <a:alpha val="35000"/>
                </a:srgbClr>
              </a:gs>
              <a:gs pos="99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734BADF-9461-4621-B112-2D7BABEA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784" y="4049"/>
            <a:ext cx="7662432" cy="4729040"/>
          </a:xfrm>
          <a:custGeom>
            <a:avLst/>
            <a:gdLst>
              <a:gd name="connsiteX0" fmla="*/ 0 w 10216576"/>
              <a:gd name="connsiteY0" fmla="*/ 0 h 4729040"/>
              <a:gd name="connsiteX1" fmla="*/ 10216576 w 10216576"/>
              <a:gd name="connsiteY1" fmla="*/ 0 h 4729040"/>
              <a:gd name="connsiteX2" fmla="*/ 10210268 w 10216576"/>
              <a:gd name="connsiteY2" fmla="*/ 124944 h 4729040"/>
              <a:gd name="connsiteX3" fmla="*/ 5108288 w 10216576"/>
              <a:gd name="connsiteY3" fmla="*/ 4729040 h 4729040"/>
              <a:gd name="connsiteX4" fmla="*/ 6309 w 10216576"/>
              <a:gd name="connsiteY4" fmla="*/ 124944 h 472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6576" h="4729040">
                <a:moveTo>
                  <a:pt x="0" y="0"/>
                </a:moveTo>
                <a:lnTo>
                  <a:pt x="10216576" y="0"/>
                </a:lnTo>
                <a:lnTo>
                  <a:pt x="10210268" y="124944"/>
                </a:lnTo>
                <a:cubicBezTo>
                  <a:pt x="9947637" y="2710997"/>
                  <a:pt x="7763635" y="4729040"/>
                  <a:pt x="5108288" y="4729040"/>
                </a:cubicBezTo>
                <a:cubicBezTo>
                  <a:pt x="2452942" y="4729040"/>
                  <a:pt x="268937" y="2710997"/>
                  <a:pt x="6309" y="124944"/>
                </a:cubicBezTo>
                <a:close/>
              </a:path>
            </a:pathLst>
          </a:custGeom>
          <a:gradFill>
            <a:gsLst>
              <a:gs pos="7000">
                <a:schemeClr val="accent1">
                  <a:lumMod val="50000"/>
                  <a:alpha val="4000"/>
                </a:schemeClr>
              </a:gs>
              <a:gs pos="99000">
                <a:schemeClr val="accent1">
                  <a:alpha val="24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BF6350F-52C4-ABDC-138C-C73ABEBFFB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0019" y="1030406"/>
            <a:ext cx="6110785" cy="3081242"/>
          </a:xfrm>
        </p:spPr>
        <p:txBody>
          <a:bodyPr anchor="ctr">
            <a:normAutofit/>
          </a:bodyPr>
          <a:lstStyle/>
          <a:p>
            <a:r>
              <a:rPr lang="it-IT" sz="4200" noProof="0" dirty="0">
                <a:solidFill>
                  <a:srgbClr val="FFFFFF"/>
                </a:solidFill>
              </a:rPr>
              <a:t>Modelli di cambiamento comportamentale</a:t>
            </a:r>
          </a:p>
        </p:txBody>
      </p:sp>
    </p:spTree>
    <p:extLst>
      <p:ext uri="{BB962C8B-B14F-4D97-AF65-F5344CB8AC3E}">
        <p14:creationId xmlns:p14="http://schemas.microsoft.com/office/powerpoint/2010/main" val="134232697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F04012C-DA6E-F19E-BCD7-4EFD45A5B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Prospettiva applicativa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239B596-1BF7-82BF-3574-74E861AF5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3" y="185530"/>
            <a:ext cx="5284515" cy="648031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it-IT" sz="2000" noProof="0" dirty="0"/>
              <a:t>Le varie proposte teoriche sulla motivazione del comportamento hanno rilievo applicativo nei modelli per il cambiamento dei comportamenti. Due principali prospettive:</a:t>
            </a:r>
          </a:p>
          <a:p>
            <a:pPr marL="0" indent="0">
              <a:buNone/>
            </a:pPr>
            <a:endParaRPr lang="it-IT" sz="2000" noProof="0" dirty="0"/>
          </a:p>
          <a:p>
            <a:r>
              <a:rPr lang="it-IT" sz="2000" b="1" noProof="0" dirty="0"/>
              <a:t>Modelli continui</a:t>
            </a:r>
            <a:endParaRPr lang="it-IT" sz="2000" noProof="0" dirty="0"/>
          </a:p>
          <a:p>
            <a:endParaRPr lang="it-IT" sz="2000" b="1" dirty="0"/>
          </a:p>
          <a:p>
            <a:r>
              <a:rPr lang="it-IT" sz="2000" b="1" dirty="0"/>
              <a:t>Modelli stadiali</a:t>
            </a:r>
            <a:endParaRPr lang="it-IT" sz="2000" noProof="0" dirty="0"/>
          </a:p>
        </p:txBody>
      </p:sp>
    </p:spTree>
    <p:extLst>
      <p:ext uri="{BB962C8B-B14F-4D97-AF65-F5344CB8AC3E}">
        <p14:creationId xmlns:p14="http://schemas.microsoft.com/office/powerpoint/2010/main" val="284853593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A255683-87D5-05AC-F8CA-423F6413C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Assunti dei modelli continui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E5BC899-FBDC-8553-E469-4CDF6E29F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885278"/>
            <a:ext cx="7293023" cy="4678183"/>
          </a:xfrm>
        </p:spPr>
        <p:txBody>
          <a:bodyPr anchor="ctr">
            <a:normAutofit/>
          </a:bodyPr>
          <a:lstStyle/>
          <a:p>
            <a:r>
              <a:rPr lang="it-IT" sz="2000" noProof="0" dirty="0"/>
              <a:t>il comportamento viene predetto da una serie di fattori che sono legati tra loro da specifici nessi di influenza</a:t>
            </a:r>
          </a:p>
          <a:p>
            <a:endParaRPr lang="it-IT" sz="2000" dirty="0"/>
          </a:p>
          <a:p>
            <a:r>
              <a:rPr lang="it-IT" sz="2000" noProof="0" dirty="0"/>
              <a:t>il cambiamento del comportamento si realizza quando si raggiungono livelli elevati dei </a:t>
            </a:r>
            <a:r>
              <a:rPr lang="it-IT" sz="2000" noProof="0" dirty="0" err="1"/>
              <a:t>predittori</a:t>
            </a:r>
            <a:r>
              <a:rPr lang="it-IT" sz="2000" noProof="0" dirty="0"/>
              <a:t> previsti dal modello. </a:t>
            </a:r>
          </a:p>
          <a:p>
            <a:endParaRPr lang="it-IT" sz="2000" dirty="0"/>
          </a:p>
          <a:p>
            <a:r>
              <a:rPr lang="it-IT" sz="2000" noProof="0" dirty="0"/>
              <a:t>Uno dei più conosciuti e studiati modelli continui è la teoria del comportamento pianificato (TCP)</a:t>
            </a:r>
          </a:p>
        </p:txBody>
      </p:sp>
    </p:spTree>
    <p:extLst>
      <p:ext uri="{BB962C8B-B14F-4D97-AF65-F5344CB8AC3E}">
        <p14:creationId xmlns:p14="http://schemas.microsoft.com/office/powerpoint/2010/main" val="340178896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magine 2" descr="Immagine che contiene diagramma&#10;&#10;Descrizione generata automaticamente">
            <a:extLst>
              <a:ext uri="{FF2B5EF4-FFF2-40B4-BE49-F238E27FC236}">
                <a16:creationId xmlns:a16="http://schemas.microsoft.com/office/drawing/2014/main" id="{39E7A9EF-F1AA-5022-DC6E-66E9BD1EC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292289"/>
            <a:ext cx="8178799" cy="427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47037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4C6C67E-048C-2DEC-EF94-01005F9EA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TCP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892CE72-191F-4650-8DBB-2C010C8DA3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3530" y="238539"/>
            <a:ext cx="5290674" cy="6609323"/>
          </a:xfrm>
        </p:spPr>
        <p:txBody>
          <a:bodyPr anchor="ctr">
            <a:normAutofit fontScale="92500" lnSpcReduction="10000"/>
          </a:bodyPr>
          <a:lstStyle/>
          <a:p>
            <a:r>
              <a:rPr lang="it-IT" sz="1700" dirty="0"/>
              <a:t>P</a:t>
            </a:r>
            <a:r>
              <a:rPr lang="it-IT" sz="1700" noProof="0" dirty="0" err="1"/>
              <a:t>revede</a:t>
            </a:r>
            <a:r>
              <a:rPr lang="it-IT" sz="1700" noProof="0" dirty="0"/>
              <a:t> che il comportamento sia determinato dall’intenzione di metterlo in atto (“smetterò di fumare se ho intenzione di farlo; non lo farò se non ne ho l’intenzione”).</a:t>
            </a:r>
          </a:p>
          <a:p>
            <a:r>
              <a:rPr lang="it-IT" sz="1700" noProof="0" dirty="0"/>
              <a:t> L’</a:t>
            </a:r>
            <a:r>
              <a:rPr lang="it-IT" sz="1700" b="1" noProof="0" dirty="0"/>
              <a:t>intenzione</a:t>
            </a:r>
            <a:r>
              <a:rPr lang="it-IT" sz="1700" noProof="0" dirty="0"/>
              <a:t> è </a:t>
            </a:r>
            <a:r>
              <a:rPr lang="it-IT" sz="1700" b="1" noProof="0" dirty="0"/>
              <a:t>influenzata</a:t>
            </a:r>
            <a:r>
              <a:rPr lang="it-IT" sz="1700" noProof="0" dirty="0"/>
              <a:t> da tre fattori:</a:t>
            </a:r>
          </a:p>
          <a:p>
            <a:r>
              <a:rPr lang="it-IT" sz="1700" noProof="0" dirty="0"/>
              <a:t>l</a:t>
            </a:r>
            <a:r>
              <a:rPr lang="it-IT" sz="1700" b="1" noProof="0" dirty="0"/>
              <a:t>’atteggiamento</a:t>
            </a:r>
            <a:r>
              <a:rPr lang="it-IT" sz="1700" noProof="0" dirty="0"/>
              <a:t> (si pensa allo smettere di fumare come a un qualcosa di positivo oppure di negativo)</a:t>
            </a:r>
          </a:p>
          <a:p>
            <a:r>
              <a:rPr lang="it-IT" sz="1700" noProof="0" dirty="0"/>
              <a:t> la </a:t>
            </a:r>
            <a:r>
              <a:rPr lang="it-IT" sz="1700" b="1" noProof="0" dirty="0"/>
              <a:t>norma soggettiva</a:t>
            </a:r>
            <a:r>
              <a:rPr lang="it-IT" sz="1700" noProof="0" dirty="0"/>
              <a:t> (cosa pensano gli altri in relazione allo smettere di fumare) </a:t>
            </a:r>
            <a:endParaRPr lang="it-IT" sz="1700" dirty="0"/>
          </a:p>
          <a:p>
            <a:r>
              <a:rPr lang="it-IT" sz="1700" noProof="0" dirty="0"/>
              <a:t>la </a:t>
            </a:r>
            <a:r>
              <a:rPr lang="it-IT" sz="1700" b="1" noProof="0" dirty="0"/>
              <a:t>percezione di controllo</a:t>
            </a:r>
            <a:r>
              <a:rPr lang="it-IT" sz="1700" noProof="0" dirty="0"/>
              <a:t> sul comportamento (quanto mi ritengo in grado di farlo)</a:t>
            </a:r>
          </a:p>
          <a:p>
            <a:r>
              <a:rPr lang="it-IT" sz="1700" noProof="0" dirty="0"/>
              <a:t>l’atteggiamento comprende sia le aspettative rispetto a ciò che succederà se si metterà in atto un certo comportamento (per esempio, “se smetterò di fumare metterò su peso”) sia la valutazione di tali aspettative (“ingrassare è per me molto preoccupante”). </a:t>
            </a:r>
          </a:p>
          <a:p>
            <a:r>
              <a:rPr lang="it-IT" sz="1700" noProof="0" dirty="0"/>
              <a:t>La norma soggettiva riguarda sia le aspettative degli altri significativi (“i miei genitori vogliono che io smetta di fumare”), sia la motivazione ad aderire a tali aspettative (“non mi interessa molto quello che pensano i miei genitori”). </a:t>
            </a:r>
          </a:p>
          <a:p>
            <a:r>
              <a:rPr lang="it-IT" sz="1700" noProof="0" dirty="0"/>
              <a:t>La percezione di controllo si riferisce sia a quanto si ritengono frequenti i fattori che possono facilitare o ostacolare il comportamento (per esempio, “i miei amici continueranno a fumare”), sia al potere che si attribuisce a questi fattori (“sarà molto difficile per me smettere di fumare se i miei amici continueranno a farlo”).</a:t>
            </a:r>
          </a:p>
        </p:txBody>
      </p:sp>
    </p:spTree>
    <p:extLst>
      <p:ext uri="{BB962C8B-B14F-4D97-AF65-F5344CB8AC3E}">
        <p14:creationId xmlns:p14="http://schemas.microsoft.com/office/powerpoint/2010/main" val="77924120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1C3DBE0-6C10-E757-F61A-948BD924B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TCP e comportamenti di salute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DEB8CE2-98AB-83D3-A7A6-DFD470071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590741"/>
            <a:ext cx="7293023" cy="5075102"/>
          </a:xfrm>
        </p:spPr>
        <p:txBody>
          <a:bodyPr anchor="ctr">
            <a:normAutofit/>
          </a:bodyPr>
          <a:lstStyle/>
          <a:p>
            <a:r>
              <a:rPr lang="it-IT" sz="2000" noProof="0" dirty="0"/>
              <a:t>Quello della salute è l’ambito in cui più diffusamente sono stati testati i modelli di cambiamento comportamentale.</a:t>
            </a:r>
          </a:p>
          <a:p>
            <a:r>
              <a:rPr lang="it-IT" sz="2000" noProof="0" dirty="0"/>
              <a:t>Lavori molto recenti hanno affrontato proprio la questione dell’effettiva efficacia degli interventi finalizzati a promuovere comportamenti salutari, sulla base dei fattori e dei nessi di influenza ipotizzati dalla TCP</a:t>
            </a:r>
          </a:p>
          <a:p>
            <a:r>
              <a:rPr lang="it-IT" sz="2000" noProof="0" dirty="0"/>
              <a:t>I dati confermano una buona capacità del modello di predire l’</a:t>
            </a:r>
            <a:r>
              <a:rPr lang="it-IT" sz="2000" b="1" noProof="0" dirty="0"/>
              <a:t>intenzione</a:t>
            </a:r>
            <a:r>
              <a:rPr lang="it-IT" sz="2000" b="1" dirty="0"/>
              <a:t>, </a:t>
            </a:r>
            <a:r>
              <a:rPr lang="it-IT" sz="2000" noProof="0" dirty="0"/>
              <a:t>e un effetto più modesto nella predizione dell’effettivo comportamento.</a:t>
            </a:r>
          </a:p>
          <a:p>
            <a:r>
              <a:rPr lang="it-IT" sz="2000" noProof="0" dirty="0"/>
              <a:t>L’attività fisica e la dieta sono gli ambiti in cui gli interventi si sono dimostrati più efficaci</a:t>
            </a:r>
          </a:p>
          <a:p>
            <a:r>
              <a:rPr lang="it-IT" sz="2000" noProof="0" dirty="0"/>
              <a:t>una minore capacità è stata riscontrata per i comportamenti legati ad astinenze (es., fumo, alcol, sesso non sicuro)</a:t>
            </a:r>
          </a:p>
        </p:txBody>
      </p:sp>
    </p:spTree>
    <p:extLst>
      <p:ext uri="{BB962C8B-B14F-4D97-AF65-F5344CB8AC3E}">
        <p14:creationId xmlns:p14="http://schemas.microsoft.com/office/powerpoint/2010/main" val="181232180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467FED6-A496-17CF-F01B-DA05CA3F3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Modelli stadiali e MTT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F646398-E197-03B7-22C2-52753A3AB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976607"/>
          </a:xfrm>
        </p:spPr>
        <p:txBody>
          <a:bodyPr anchor="ctr">
            <a:normAutofit/>
          </a:bodyPr>
          <a:lstStyle/>
          <a:p>
            <a:r>
              <a:rPr lang="it-IT" sz="1800" noProof="0" dirty="0"/>
              <a:t>Nei modelli stadiali il cambiamento del comportamento avviene per fasi che si susseguono secondo un ordine preciso.</a:t>
            </a:r>
          </a:p>
          <a:p>
            <a:r>
              <a:rPr lang="it-IT" sz="1800" noProof="0" dirty="0"/>
              <a:t> Il </a:t>
            </a:r>
            <a:r>
              <a:rPr lang="it-IT" sz="1800" b="1" noProof="0" dirty="0"/>
              <a:t>modello </a:t>
            </a:r>
            <a:r>
              <a:rPr lang="it-IT" sz="1800" b="1" noProof="0" dirty="0" err="1"/>
              <a:t>transteoretico</a:t>
            </a:r>
            <a:r>
              <a:rPr lang="it-IT" sz="1800" noProof="0" dirty="0"/>
              <a:t> (MTT) è il modello stadiali più conosciuto e utilizzato. </a:t>
            </a:r>
          </a:p>
          <a:p>
            <a:r>
              <a:rPr lang="it-IT" sz="1800" noProof="0" dirty="0"/>
              <a:t>Il MTT ipotizza che il cambiamento sia un processo graduale, incrementale e dinamico, che si realizza attraverso sei stadi prima del cambiamento definitivo:</a:t>
            </a:r>
          </a:p>
          <a:p>
            <a:r>
              <a:rPr lang="it-IT" sz="1800" noProof="0" dirty="0"/>
              <a:t> </a:t>
            </a:r>
            <a:r>
              <a:rPr lang="it-IT" sz="1800" i="1" noProof="0" dirty="0" err="1"/>
              <a:t>precontemplazione</a:t>
            </a:r>
            <a:r>
              <a:rPr lang="it-IT" sz="1800" i="1" noProof="0" dirty="0"/>
              <a:t>, contemplazione, preparazione, azione, mantenimento, ricaduta</a:t>
            </a:r>
          </a:p>
          <a:p>
            <a:r>
              <a:rPr lang="it-IT" sz="1700" noProof="0" dirty="0"/>
              <a:t>Il modello è stato ampiamente utilizzato nell’ambito della promozione dei comportamenti di salute</a:t>
            </a:r>
          </a:p>
          <a:p>
            <a:r>
              <a:rPr lang="it-IT" sz="1700" noProof="0" dirty="0"/>
              <a:t>in particolare la lotta alle dipendenze e il trattamento dei disturbi alimentari. </a:t>
            </a:r>
          </a:p>
          <a:p>
            <a:r>
              <a:rPr lang="it-IT" sz="1700" noProof="0" dirty="0"/>
              <a:t>Per ciascuna delle fasi, fornisce una serie di indicazioni operative sul come promuovere il passaggio alla fase successiva</a:t>
            </a:r>
          </a:p>
        </p:txBody>
      </p:sp>
    </p:spTree>
    <p:extLst>
      <p:ext uri="{BB962C8B-B14F-4D97-AF65-F5344CB8AC3E}">
        <p14:creationId xmlns:p14="http://schemas.microsoft.com/office/powerpoint/2010/main" val="425215897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magine 2" descr="Immagine che contiene grafico&#10;&#10;Descrizione generata automaticamente">
            <a:extLst>
              <a:ext uri="{FF2B5EF4-FFF2-40B4-BE49-F238E27FC236}">
                <a16:creationId xmlns:a16="http://schemas.microsoft.com/office/drawing/2014/main" id="{73FC1B5D-1F62-B64B-1569-B825207356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425194"/>
            <a:ext cx="8178799" cy="400761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37579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DBBFF84-73CC-5BD7-A463-A52857EEC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586855"/>
            <a:ext cx="2751066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Fasi del MTT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723A180-7BD2-50CE-4B14-B2AF014BA4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10139"/>
            <a:ext cx="4916510" cy="6837723"/>
          </a:xfrm>
        </p:spPr>
        <p:txBody>
          <a:bodyPr anchor="ctr">
            <a:normAutofit/>
          </a:bodyPr>
          <a:lstStyle/>
          <a:p>
            <a:r>
              <a:rPr lang="it-IT" sz="1700" b="1" noProof="0" dirty="0" err="1"/>
              <a:t>Precontemplazione</a:t>
            </a:r>
            <a:r>
              <a:rPr lang="it-IT" sz="1700" noProof="0" dirty="0"/>
              <a:t>: la persona non sa o non vuole riconoscere di avere un problema; non vi è nessuna intenzione di apportare modifiche al proprio comportamento almeno per i successivi sei mesi</a:t>
            </a:r>
          </a:p>
          <a:p>
            <a:r>
              <a:rPr lang="it-IT" sz="1700" b="1" noProof="0" dirty="0"/>
              <a:t>Contemplazione</a:t>
            </a:r>
            <a:r>
              <a:rPr lang="it-IT" sz="1700" noProof="0" dirty="0"/>
              <a:t>: la persona acquista consapevolezza di avere un problema, ma è ambivalente rispetto al cambiamento, non ha ancora deciso se vuole impegnarsi per cambiare</a:t>
            </a:r>
          </a:p>
          <a:p>
            <a:r>
              <a:rPr lang="it-IT" sz="1700" b="1" noProof="0" dirty="0"/>
              <a:t>Determinazione</a:t>
            </a:r>
            <a:r>
              <a:rPr lang="it-IT" sz="1700" noProof="0" dirty="0"/>
              <a:t>: la persona è pienamente consapevole di avere un problema, ha deciso che vuole provare a cambiare e sta programmando cosa fare in modo da avviare un cambiamento nel mese successivo.</a:t>
            </a:r>
          </a:p>
          <a:p>
            <a:r>
              <a:rPr lang="it-IT" sz="1700" b="1" noProof="0" dirty="0"/>
              <a:t>Azione</a:t>
            </a:r>
            <a:r>
              <a:rPr lang="it-IT" sz="1700" noProof="0" dirty="0"/>
              <a:t>: la persona ha introdotto una serie di cambiamenti finalizzati a ridurre o eliminare il comportamento disfunzionale</a:t>
            </a:r>
          </a:p>
          <a:p>
            <a:r>
              <a:rPr lang="it-IT" sz="1700" b="1" noProof="0" dirty="0"/>
              <a:t>Mantenimento</a:t>
            </a:r>
            <a:r>
              <a:rPr lang="it-IT" sz="1700" b="1" dirty="0"/>
              <a:t>: </a:t>
            </a:r>
            <a:r>
              <a:rPr lang="it-IT" sz="1700" noProof="0" dirty="0"/>
              <a:t>la persona continua a adottare comportamenti desiderabili e funzionali da oltre sei mesi.</a:t>
            </a:r>
          </a:p>
          <a:p>
            <a:r>
              <a:rPr lang="it-IT" sz="1700" b="1" noProof="0" dirty="0"/>
              <a:t>Ricaduta</a:t>
            </a:r>
            <a:r>
              <a:rPr lang="it-IT" sz="1700" b="1" dirty="0"/>
              <a:t>: </a:t>
            </a:r>
            <a:r>
              <a:rPr lang="it-IT" sz="1700" noProof="0" dirty="0"/>
              <a:t>la persona ha ripristinato in maniera non occasionale il comportamento disfunzionale che aveva abbandonato</a:t>
            </a:r>
          </a:p>
        </p:txBody>
      </p:sp>
    </p:spTree>
    <p:extLst>
      <p:ext uri="{BB962C8B-B14F-4D97-AF65-F5344CB8AC3E}">
        <p14:creationId xmlns:p14="http://schemas.microsoft.com/office/powerpoint/2010/main" val="176332749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5EB31C0-017F-2C2D-F5DB-4E9917973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Modelli ibridi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A58B834-FFF1-8A94-A03F-57A910EE60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736034"/>
            <a:ext cx="7903266" cy="5121965"/>
          </a:xfrm>
        </p:spPr>
        <p:txBody>
          <a:bodyPr anchor="ctr">
            <a:normAutofit/>
          </a:bodyPr>
          <a:lstStyle/>
          <a:p>
            <a:r>
              <a:rPr lang="it-IT" sz="2400" dirty="0"/>
              <a:t>compromesso tra i modelli continui e quelli stadiali, ipotizzano che il cambiamento comportamentale avvenga attraverso delle macrofasi all’interno delle quali agiscono fattori motivazionali specifici che devono giungere a maturazione per transitare da una fase all’altra.</a:t>
            </a:r>
          </a:p>
          <a:p>
            <a:r>
              <a:rPr lang="it-IT" sz="2400" dirty="0"/>
              <a:t>In questa cornice il modello più riconosciuto è l’</a:t>
            </a:r>
            <a:r>
              <a:rPr lang="it-IT" sz="2400" b="1" dirty="0"/>
              <a:t>Health Action </a:t>
            </a:r>
            <a:r>
              <a:rPr lang="it-IT" sz="2400" b="1" dirty="0" err="1"/>
              <a:t>Process</a:t>
            </a:r>
            <a:r>
              <a:rPr lang="it-IT" sz="2400" b="1" dirty="0"/>
              <a:t> </a:t>
            </a:r>
            <a:r>
              <a:rPr lang="it-IT" sz="2400" b="1" dirty="0" err="1"/>
              <a:t>Approach</a:t>
            </a:r>
            <a:r>
              <a:rPr lang="it-IT" sz="2400" dirty="0"/>
              <a:t> (HAPA)per lo specifico ambito della salute</a:t>
            </a:r>
          </a:p>
        </p:txBody>
      </p:sp>
    </p:spTree>
    <p:extLst>
      <p:ext uri="{BB962C8B-B14F-4D97-AF65-F5344CB8AC3E}">
        <p14:creationId xmlns:p14="http://schemas.microsoft.com/office/powerpoint/2010/main" val="292948585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magine 2" descr="Immagine che contiene diagramma&#10;&#10;Descrizione generata automaticamente">
            <a:extLst>
              <a:ext uri="{FF2B5EF4-FFF2-40B4-BE49-F238E27FC236}">
                <a16:creationId xmlns:a16="http://schemas.microsoft.com/office/drawing/2014/main" id="{69E70BBE-1D4E-F4E1-840B-A895117214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108266"/>
            <a:ext cx="8178799" cy="464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50643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A4155F8-6AC2-C831-4825-DDC7F4F7B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Fasi e fattori nel HAPA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7C8223D-B9A5-37D6-CECB-1D8723C9D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513" y="1749286"/>
            <a:ext cx="7977210" cy="4814175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endParaRPr lang="it-IT" sz="1800" noProof="0" dirty="0"/>
          </a:p>
          <a:p>
            <a:r>
              <a:rPr lang="it-IT" sz="2400" noProof="0" dirty="0"/>
              <a:t>fase </a:t>
            </a:r>
            <a:r>
              <a:rPr lang="it-IT" sz="2400" b="1" noProof="0" dirty="0"/>
              <a:t>motivazionale</a:t>
            </a:r>
            <a:r>
              <a:rPr lang="it-IT" sz="2400" noProof="0" dirty="0"/>
              <a:t>: precedente alla maturazione dell’intenzione di adottare un determinato comportamento salutare</a:t>
            </a:r>
          </a:p>
          <a:p>
            <a:r>
              <a:rPr lang="it-IT" sz="2400" noProof="0" dirty="0"/>
              <a:t>fase </a:t>
            </a:r>
            <a:r>
              <a:rPr lang="it-IT" sz="2400" b="1" noProof="0" dirty="0" err="1"/>
              <a:t>volizionale</a:t>
            </a:r>
            <a:r>
              <a:rPr lang="it-IT" sz="2400" dirty="0"/>
              <a:t>:</a:t>
            </a:r>
            <a:r>
              <a:rPr lang="it-IT" sz="2400" noProof="0" dirty="0"/>
              <a:t> successiva alla formazione dell’intenzione. </a:t>
            </a:r>
          </a:p>
          <a:p>
            <a:r>
              <a:rPr lang="it-IT" sz="2400" noProof="0" dirty="0"/>
              <a:t>La fase </a:t>
            </a:r>
            <a:r>
              <a:rPr lang="it-IT" sz="2400" noProof="0" dirty="0" err="1"/>
              <a:t>volizionale</a:t>
            </a:r>
            <a:r>
              <a:rPr lang="it-IT" sz="2400" noProof="0" dirty="0"/>
              <a:t> è divisa in due sottofasi: implementazione dell’intenzione e messa in atto e mantenimento del comportamento. </a:t>
            </a:r>
          </a:p>
          <a:p>
            <a:r>
              <a:rPr lang="it-IT" sz="2400" noProof="0" dirty="0"/>
              <a:t>I </a:t>
            </a:r>
            <a:r>
              <a:rPr lang="it-IT" sz="2400" noProof="0" dirty="0" err="1"/>
              <a:t>pre</a:t>
            </a:r>
            <a:r>
              <a:rPr lang="it-IT" sz="2400" noProof="0" dirty="0"/>
              <a:t>-intenzionali, ovvero coloro che non hanno ancora maturato l’intenzione di svolgere il comportamento, devono dapprima diventare intenzionali, per poi essere attori veri e propri dello svolgimento dell’attività.</a:t>
            </a:r>
          </a:p>
          <a:p>
            <a:r>
              <a:rPr lang="it-IT" sz="2400" dirty="0"/>
              <a:t>I fattori, come aspettative, percezione del rischio, autoefficacia, determinano la maturazione della possibilità di passare da una fase all’altra</a:t>
            </a:r>
            <a:endParaRPr lang="it-IT" sz="2400" noProof="0" dirty="0"/>
          </a:p>
        </p:txBody>
      </p:sp>
    </p:spTree>
    <p:extLst>
      <p:ext uri="{BB962C8B-B14F-4D97-AF65-F5344CB8AC3E}">
        <p14:creationId xmlns:p14="http://schemas.microsoft.com/office/powerpoint/2010/main" val="16312343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A4155F8-6AC2-C831-4825-DDC7F4F7B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Gap motivazionale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7C8223D-B9A5-37D6-CECB-1D8723C9D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513" y="1749286"/>
            <a:ext cx="7977210" cy="4814175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endParaRPr lang="it-IT" sz="1800" noProof="0" dirty="0"/>
          </a:p>
          <a:p>
            <a:r>
              <a:rPr lang="it-IT" sz="2400" b="1" noProof="0" dirty="0"/>
              <a:t>Gap motivazionale</a:t>
            </a:r>
            <a:r>
              <a:rPr lang="it-IT" sz="2400" noProof="0" dirty="0"/>
              <a:t>: non sempre e non automaticamente l’intenzione si traduce in comportamento</a:t>
            </a:r>
          </a:p>
          <a:p>
            <a:r>
              <a:rPr lang="it-IT" sz="2400" noProof="0" dirty="0"/>
              <a:t>le persone devono sapere “come” fare per passare dall’intenzione all’azione:  </a:t>
            </a:r>
            <a:r>
              <a:rPr lang="it-IT" sz="2400" i="1" noProof="0" dirty="0"/>
              <a:t>pianificazione</a:t>
            </a:r>
            <a:r>
              <a:rPr lang="it-IT" sz="2400" noProof="0" dirty="0"/>
              <a:t>. </a:t>
            </a:r>
          </a:p>
          <a:p>
            <a:r>
              <a:rPr lang="it-IT" sz="2400" noProof="0" dirty="0"/>
              <a:t>La pianificazione si riferisce</a:t>
            </a:r>
            <a:r>
              <a:rPr lang="it-IT" sz="2400" dirty="0"/>
              <a:t> </a:t>
            </a:r>
            <a:r>
              <a:rPr lang="it-IT" sz="2400" noProof="0" dirty="0"/>
              <a:t>alle strategie per la messa in atto del comportamento ed è a suddivisa in </a:t>
            </a:r>
            <a:r>
              <a:rPr lang="it-IT" sz="2400" b="1" noProof="0" dirty="0"/>
              <a:t>pianificazione di azione</a:t>
            </a:r>
            <a:r>
              <a:rPr lang="it-IT" sz="2400" noProof="0" dirty="0"/>
              <a:t>, relativa al “come”, “dove” e “quando” avviare un comportamento e </a:t>
            </a:r>
            <a:r>
              <a:rPr lang="it-IT" sz="2400" b="1" noProof="0" dirty="0"/>
              <a:t>pianificazione di coping</a:t>
            </a:r>
            <a:r>
              <a:rPr lang="it-IT" sz="2400" noProof="0" dirty="0"/>
              <a:t>, relativa all’anticipazione delle barriere che possono ostacolare la messa in atto del comportamento</a:t>
            </a:r>
          </a:p>
          <a:p>
            <a:r>
              <a:rPr lang="it-IT" sz="2400" noProof="0" dirty="0"/>
              <a:t> L’</a:t>
            </a:r>
            <a:r>
              <a:rPr lang="it-IT" sz="2400" b="1" noProof="0" dirty="0"/>
              <a:t>autoefficacia di coping</a:t>
            </a:r>
            <a:r>
              <a:rPr lang="it-IT" sz="2400" noProof="0" dirty="0"/>
              <a:t>, inserita in questa fase, si riferisce alla capacità percepita di riuscire a contrastare efficacemente ostacoli e difficoltà</a:t>
            </a:r>
          </a:p>
          <a:p>
            <a:r>
              <a:rPr lang="it-IT" sz="2400" noProof="0" dirty="0"/>
              <a:t>Nella fase dell’azione</a:t>
            </a:r>
            <a:r>
              <a:rPr lang="it-IT" sz="2400" dirty="0"/>
              <a:t> </a:t>
            </a:r>
            <a:r>
              <a:rPr lang="it-IT" sz="2400" noProof="0" dirty="0"/>
              <a:t>l’autoefficacia che entra in gioco è quella di recupero, relativa al sentirsi in grado di riprendere il comportamento desiderato dopo eventuali ricadute</a:t>
            </a:r>
          </a:p>
        </p:txBody>
      </p:sp>
    </p:spTree>
    <p:extLst>
      <p:ext uri="{BB962C8B-B14F-4D97-AF65-F5344CB8AC3E}">
        <p14:creationId xmlns:p14="http://schemas.microsoft.com/office/powerpoint/2010/main" val="285210560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7">
            <a:extLst>
              <a:ext uri="{FF2B5EF4-FFF2-40B4-BE49-F238E27FC236}">
                <a16:creationId xmlns:a16="http://schemas.microsoft.com/office/drawing/2014/main" id="{8C790BE2-4E4F-4AAF-81A2-4A6F4885E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9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143998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rgbClr val="000000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1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4"/>
            <a:ext cx="9144000" cy="6402581"/>
          </a:xfrm>
          <a:prstGeom prst="rect">
            <a:avLst/>
          </a:prstGeom>
          <a:gradFill>
            <a:gsLst>
              <a:gs pos="1000">
                <a:schemeClr val="accent1">
                  <a:lumMod val="75000"/>
                  <a:alpha val="59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E12088DD-B1AD-40E0-8B86-1D87A2CCD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140040" y="-1133192"/>
            <a:ext cx="6858001" cy="9124385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rgbClr val="000000">
                  <a:alpha val="28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15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1072" y="0"/>
            <a:ext cx="4572001" cy="6858000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chemeClr val="accent1">
                  <a:lumMod val="75000"/>
                  <a:alpha val="50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17">
            <a:extLst>
              <a:ext uri="{FF2B5EF4-FFF2-40B4-BE49-F238E27FC236}">
                <a16:creationId xmlns:a16="http://schemas.microsoft.com/office/drawing/2014/main" id="{0C395952-4E26-45A2-8756-2ADFD6E53C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3"/>
            <a:ext cx="9137153" cy="6871922"/>
          </a:xfrm>
          <a:prstGeom prst="rect">
            <a:avLst/>
          </a:prstGeom>
          <a:gradFill>
            <a:gsLst>
              <a:gs pos="13000">
                <a:srgbClr val="000000">
                  <a:alpha val="35000"/>
                </a:srgbClr>
              </a:gs>
              <a:gs pos="99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734BADF-9461-4621-B112-2D7BABEA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784" y="4049"/>
            <a:ext cx="7662432" cy="4729040"/>
          </a:xfrm>
          <a:custGeom>
            <a:avLst/>
            <a:gdLst>
              <a:gd name="connsiteX0" fmla="*/ 0 w 10216576"/>
              <a:gd name="connsiteY0" fmla="*/ 0 h 4729040"/>
              <a:gd name="connsiteX1" fmla="*/ 10216576 w 10216576"/>
              <a:gd name="connsiteY1" fmla="*/ 0 h 4729040"/>
              <a:gd name="connsiteX2" fmla="*/ 10210268 w 10216576"/>
              <a:gd name="connsiteY2" fmla="*/ 124944 h 4729040"/>
              <a:gd name="connsiteX3" fmla="*/ 5108288 w 10216576"/>
              <a:gd name="connsiteY3" fmla="*/ 4729040 h 4729040"/>
              <a:gd name="connsiteX4" fmla="*/ 6309 w 10216576"/>
              <a:gd name="connsiteY4" fmla="*/ 124944 h 472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6576" h="4729040">
                <a:moveTo>
                  <a:pt x="0" y="0"/>
                </a:moveTo>
                <a:lnTo>
                  <a:pt x="10216576" y="0"/>
                </a:lnTo>
                <a:lnTo>
                  <a:pt x="10210268" y="124944"/>
                </a:lnTo>
                <a:cubicBezTo>
                  <a:pt x="9947637" y="2710997"/>
                  <a:pt x="7763635" y="4729040"/>
                  <a:pt x="5108288" y="4729040"/>
                </a:cubicBezTo>
                <a:cubicBezTo>
                  <a:pt x="2452942" y="4729040"/>
                  <a:pt x="268937" y="2710997"/>
                  <a:pt x="6309" y="124944"/>
                </a:cubicBezTo>
                <a:close/>
              </a:path>
            </a:pathLst>
          </a:custGeom>
          <a:gradFill>
            <a:gsLst>
              <a:gs pos="7000">
                <a:schemeClr val="accent1">
                  <a:lumMod val="50000"/>
                  <a:alpha val="4000"/>
                </a:schemeClr>
              </a:gs>
              <a:gs pos="99000">
                <a:schemeClr val="accent1">
                  <a:alpha val="24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4EF85DB-A54C-FF7F-CE91-8FACF6B3E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0019" y="1030406"/>
            <a:ext cx="6110785" cy="3081242"/>
          </a:xfrm>
        </p:spPr>
        <p:txBody>
          <a:bodyPr anchor="ctr">
            <a:normAutofit/>
          </a:bodyPr>
          <a:lstStyle/>
          <a:p>
            <a:r>
              <a:rPr lang="it-IT" sz="4200" noProof="0" dirty="0">
                <a:solidFill>
                  <a:srgbClr val="FFFFFF"/>
                </a:solidFill>
              </a:rPr>
              <a:t>Motivazione e attività: il ruolo dell’esperienza soggettiva</a:t>
            </a:r>
          </a:p>
        </p:txBody>
      </p:sp>
    </p:spTree>
    <p:extLst>
      <p:ext uri="{BB962C8B-B14F-4D97-AF65-F5344CB8AC3E}">
        <p14:creationId xmlns:p14="http://schemas.microsoft.com/office/powerpoint/2010/main" val="19415534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D4F16C30-F499-5594-E59A-9593EFA04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71" y="586855"/>
            <a:ext cx="2631796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noProof="0" dirty="0">
                <a:solidFill>
                  <a:srgbClr val="FFFFFF"/>
                </a:solidFill>
              </a:rPr>
              <a:t>Motivazione intrinseca e estrinseca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D28CEBB-C1F8-AFCA-78F8-A710743A2B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1107" y="-10142"/>
            <a:ext cx="5423097" cy="6649481"/>
          </a:xfrm>
        </p:spPr>
        <p:txBody>
          <a:bodyPr anchor="ctr">
            <a:normAutofit/>
          </a:bodyPr>
          <a:lstStyle/>
          <a:p>
            <a:r>
              <a:rPr lang="it-IT" sz="2000" noProof="0" dirty="0"/>
              <a:t>La teoria dell’autodeterminazione (</a:t>
            </a:r>
            <a:r>
              <a:rPr lang="it-IT" sz="2000" noProof="0" dirty="0" err="1"/>
              <a:t>Deci</a:t>
            </a:r>
            <a:r>
              <a:rPr lang="it-IT" sz="2000" noProof="0" dirty="0"/>
              <a:t> e Ryan) ha dedicato molta attenzione all’analisi dell’</a:t>
            </a:r>
            <a:r>
              <a:rPr lang="it-IT" sz="2000" b="1" noProof="0" dirty="0"/>
              <a:t>esperienza soggettiva</a:t>
            </a:r>
            <a:r>
              <a:rPr lang="it-IT" sz="2000" noProof="0" dirty="0"/>
              <a:t> associata alla soddisfazione dei bisogni di base e alla comprensione di cosa, al contrario, le persone provano nelle condizioni di mancata soddisfazione.</a:t>
            </a:r>
          </a:p>
          <a:p>
            <a:r>
              <a:rPr lang="it-IT" sz="2000" b="1" noProof="0" dirty="0"/>
              <a:t>motivazione intrinseca</a:t>
            </a:r>
            <a:r>
              <a:rPr lang="it-IT" sz="2000" noProof="0" dirty="0"/>
              <a:t>: si ha quando la ragione per svolgere l’attività risiede nell’attività stessa. Nelle attività svolte per motivazione intrinseca l’individuo tende a perseguire i propri interessi e obiettivi e a esercitare le proprie capacità; non aspira a riconoscimenti esterni.</a:t>
            </a:r>
          </a:p>
          <a:p>
            <a:r>
              <a:rPr lang="it-IT" sz="2000" b="1" noProof="0" dirty="0"/>
              <a:t>motivazione estrinseca</a:t>
            </a:r>
            <a:r>
              <a:rPr lang="it-IT" sz="2000" b="1" dirty="0"/>
              <a:t>:</a:t>
            </a:r>
            <a:r>
              <a:rPr lang="it-IT" sz="2000" noProof="0" dirty="0"/>
              <a:t> la ragione per svolgere l’attività risiede all’esterno dell’attività stessa; il comportamento è alimentato dal desiderio di una ricompensa esterna e la persona si impegna per il tempo e con lo sforzo necessari a ottenere tale ricompensa</a:t>
            </a:r>
          </a:p>
        </p:txBody>
      </p:sp>
    </p:spTree>
    <p:extLst>
      <p:ext uri="{BB962C8B-B14F-4D97-AF65-F5344CB8AC3E}">
        <p14:creationId xmlns:p14="http://schemas.microsoft.com/office/powerpoint/2010/main" val="308725145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" y="-5705"/>
            <a:ext cx="9143993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0B8CD6D-13D4-966B-17A3-F77BAC3A6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638" y="637762"/>
            <a:ext cx="7416372" cy="900131"/>
          </a:xfrm>
        </p:spPr>
        <p:txBody>
          <a:bodyPr anchor="t">
            <a:normAutofit/>
          </a:bodyPr>
          <a:lstStyle/>
          <a:p>
            <a:pPr algn="l"/>
            <a:r>
              <a:rPr lang="it-IT" sz="3500" noProof="0" dirty="0">
                <a:solidFill>
                  <a:schemeClr val="bg1"/>
                </a:solidFill>
              </a:rPr>
              <a:t>Motivazione intrinseca e benessere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9143992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638" y="2010758"/>
            <a:ext cx="34289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299C86F-A0D8-C15D-5879-1E56D0D95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661" y="2217343"/>
            <a:ext cx="7410669" cy="3959619"/>
          </a:xfrm>
        </p:spPr>
        <p:txBody>
          <a:bodyPr>
            <a:normAutofit lnSpcReduction="10000"/>
          </a:bodyPr>
          <a:lstStyle/>
          <a:p>
            <a:r>
              <a:rPr lang="it-IT" sz="2100" noProof="0" dirty="0"/>
              <a:t>Sono state dimostrate associazioni positive tra la motivazione intrinseca e migliori livelli di apprendimento, performance e benessere della persona. </a:t>
            </a:r>
          </a:p>
          <a:p>
            <a:r>
              <a:rPr lang="it-IT" sz="2100" noProof="0" dirty="0"/>
              <a:t>Gli studi sulle le condizioni e i fattori esterni che possono facilitare o inibire l’espressione della motivazione intrinseca mostrano che essa si sviluppa maggiormente in ambienti che favoriscono la soddisfazione dei bisogni psicologici  di competenza e di autonomia</a:t>
            </a:r>
          </a:p>
          <a:p>
            <a:r>
              <a:rPr lang="it-IT" sz="2100" noProof="0" dirty="0"/>
              <a:t>fornire feedback positivi e occasioni di scelta e libera definizione degli obiettivi stimolano la motivazione intrinseca, mentre feedback negativi, scadenze non concordate e obiettivi non condivisi favoriscono quella estrinseca.</a:t>
            </a:r>
          </a:p>
        </p:txBody>
      </p:sp>
    </p:spTree>
    <p:extLst>
      <p:ext uri="{BB962C8B-B14F-4D97-AF65-F5344CB8AC3E}">
        <p14:creationId xmlns:p14="http://schemas.microsoft.com/office/powerpoint/2010/main" val="222327054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7F11A80-ED41-6DDD-DE4B-D1A76469C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 fontScale="90000"/>
          </a:bodyPr>
          <a:lstStyle/>
          <a:p>
            <a:r>
              <a:rPr lang="it-IT" sz="3500" dirty="0">
                <a:solidFill>
                  <a:srgbClr val="FFFFFF"/>
                </a:solidFill>
              </a:rPr>
              <a:t>Compatibilità tra m. intrinseca e estrinseca</a:t>
            </a:r>
            <a:endParaRPr lang="it-IT" sz="3500" noProof="0" dirty="0">
              <a:solidFill>
                <a:srgbClr val="FFFFFF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E49244F-6E1B-A70A-CA08-26346C17E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 lnSpcReduction="10000"/>
          </a:bodyPr>
          <a:lstStyle/>
          <a:p>
            <a:r>
              <a:rPr lang="it-IT" sz="2400" noProof="0" dirty="0"/>
              <a:t>motivazione intrinseca ed estrinseca </a:t>
            </a:r>
            <a:r>
              <a:rPr lang="it-IT" sz="2400" b="1" noProof="0" dirty="0"/>
              <a:t>non sono incompatibili</a:t>
            </a:r>
            <a:r>
              <a:rPr lang="it-IT" sz="2400" noProof="0" dirty="0"/>
              <a:t>: possono addirittura avere effetti sinergici</a:t>
            </a:r>
          </a:p>
          <a:p>
            <a:r>
              <a:rPr lang="it-IT" sz="2400" noProof="0" dirty="0"/>
              <a:t>la prima migliora gli aspetti qualitativi della performance e la seconda quelli quantitativi</a:t>
            </a:r>
          </a:p>
          <a:p>
            <a:r>
              <a:rPr lang="it-IT" sz="2400" noProof="0" dirty="0"/>
              <a:t>non raramente avviene un passaggio tra le due: attività inizialmente svolte per motivazione intrinseca possono perdere il loro interesse per la persona o, al contrario, attività imposte dall’esterno possono diventare fonte di gratificazione.</a:t>
            </a:r>
          </a:p>
        </p:txBody>
      </p:sp>
    </p:spTree>
    <p:extLst>
      <p:ext uri="{BB962C8B-B14F-4D97-AF65-F5344CB8AC3E}">
        <p14:creationId xmlns:p14="http://schemas.microsoft.com/office/powerpoint/2010/main" val="24284046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" y="-5705"/>
            <a:ext cx="9143993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02523EB-76A1-F157-A823-1094E9A0F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638" y="637762"/>
            <a:ext cx="7416372" cy="900131"/>
          </a:xfrm>
        </p:spPr>
        <p:txBody>
          <a:bodyPr anchor="t">
            <a:normAutofit/>
          </a:bodyPr>
          <a:lstStyle/>
          <a:p>
            <a:pPr algn="l"/>
            <a:r>
              <a:rPr lang="it-IT" sz="3500" noProof="0" dirty="0">
                <a:solidFill>
                  <a:schemeClr val="bg1"/>
                </a:solidFill>
              </a:rPr>
              <a:t>Continuum motivazionale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9143992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638" y="2010758"/>
            <a:ext cx="34289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4F6E3DA-DBF2-223B-F0FF-141D0B934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061" y="2056477"/>
            <a:ext cx="7410669" cy="4594938"/>
          </a:xfrm>
        </p:spPr>
        <p:txBody>
          <a:bodyPr>
            <a:normAutofit/>
          </a:bodyPr>
          <a:lstStyle/>
          <a:p>
            <a:r>
              <a:rPr lang="it-IT" sz="2100" noProof="0" dirty="0"/>
              <a:t>Per spiegare questi passaggi</a:t>
            </a:r>
            <a:r>
              <a:rPr lang="it-IT" sz="2100" dirty="0"/>
              <a:t> </a:t>
            </a:r>
            <a:r>
              <a:rPr lang="it-IT" sz="2100" noProof="0" dirty="0" err="1"/>
              <a:t>Deci</a:t>
            </a:r>
            <a:r>
              <a:rPr lang="it-IT" sz="2100" noProof="0" dirty="0"/>
              <a:t> e Ryan (2009) hanno proposto un </a:t>
            </a:r>
            <a:r>
              <a:rPr lang="it-IT" sz="2100" b="1" noProof="0" dirty="0"/>
              <a:t>continuum motivazionale </a:t>
            </a:r>
            <a:r>
              <a:rPr lang="it-IT" sz="2100" noProof="0" dirty="0"/>
              <a:t>che va dall’assenza di motivazione alla motivazione intrinseca</a:t>
            </a:r>
          </a:p>
          <a:p>
            <a:r>
              <a:rPr lang="it-IT" sz="2100" noProof="0" dirty="0"/>
              <a:t>passando per quattro stadi di motivazione estrinseca</a:t>
            </a:r>
          </a:p>
          <a:p>
            <a:r>
              <a:rPr lang="it-IT" sz="2100" noProof="0" dirty="0"/>
              <a:t> I quattro stadi sono definiti da altrettante forme di regolazione.</a:t>
            </a:r>
          </a:p>
        </p:txBody>
      </p:sp>
      <p:pic>
        <p:nvPicPr>
          <p:cNvPr id="5" name="Immagine 4" descr="Immagine che contiene diagramma&#10;&#10;Descrizione generata automaticamente">
            <a:extLst>
              <a:ext uri="{FF2B5EF4-FFF2-40B4-BE49-F238E27FC236}">
                <a16:creationId xmlns:a16="http://schemas.microsoft.com/office/drawing/2014/main" id="{BBF6D10B-B777-1BB2-683A-BA31BF88F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700" y="4157981"/>
            <a:ext cx="6845300" cy="265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27241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7F11A80-ED41-6DDD-DE4B-D1A76469C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 fontScale="90000"/>
          </a:bodyPr>
          <a:lstStyle/>
          <a:p>
            <a:r>
              <a:rPr lang="it-IT" sz="3500" dirty="0">
                <a:solidFill>
                  <a:srgbClr val="FFFFFF"/>
                </a:solidFill>
              </a:rPr>
              <a:t>Un manuale universitario può essere letto:</a:t>
            </a:r>
            <a:endParaRPr lang="it-IT" sz="3500" noProof="0" dirty="0">
              <a:solidFill>
                <a:srgbClr val="FFFFFF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E49244F-6E1B-A70A-CA08-26346C17E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 fontScale="92500" lnSpcReduction="10000"/>
          </a:bodyPr>
          <a:lstStyle/>
          <a:p>
            <a:r>
              <a:rPr lang="it-IT" sz="2400" noProof="0" dirty="0"/>
              <a:t>perché si è costretti, altrimenti non si supererà l’esame (</a:t>
            </a:r>
            <a:r>
              <a:rPr lang="it-IT" sz="2400" b="1" noProof="0" dirty="0"/>
              <a:t>regolazione esterna</a:t>
            </a:r>
            <a:r>
              <a:rPr lang="it-IT" sz="2400" noProof="0" dirty="0"/>
              <a:t>);</a:t>
            </a:r>
          </a:p>
          <a:p>
            <a:r>
              <a:rPr lang="it-IT" sz="2400" noProof="0" dirty="0"/>
              <a:t>perché farlo ci fa stare a posto con la coscienza (</a:t>
            </a:r>
            <a:r>
              <a:rPr lang="it-IT" sz="2400" b="1" noProof="0" dirty="0"/>
              <a:t>introiezione</a:t>
            </a:r>
            <a:r>
              <a:rPr lang="it-IT" sz="2400" noProof="0" dirty="0"/>
              <a:t>);</a:t>
            </a:r>
          </a:p>
          <a:p>
            <a:r>
              <a:rPr lang="it-IT" sz="2400" noProof="0" dirty="0"/>
              <a:t>perché consente di acquisire conoscenze che sono importanti per i propri obiettivi professionali (</a:t>
            </a:r>
            <a:r>
              <a:rPr lang="it-IT" sz="2400" b="1" noProof="0" dirty="0"/>
              <a:t>identificazione</a:t>
            </a:r>
            <a:r>
              <a:rPr lang="it-IT" sz="2400" noProof="0" dirty="0"/>
              <a:t>);</a:t>
            </a:r>
          </a:p>
          <a:p>
            <a:r>
              <a:rPr lang="it-IT" sz="2400" noProof="0" dirty="0"/>
              <a:t>perché consente di acquisire conoscenze che ci interessano molto (</a:t>
            </a:r>
            <a:r>
              <a:rPr lang="it-IT" sz="2400" b="1" noProof="0" dirty="0"/>
              <a:t>integrazione</a:t>
            </a:r>
            <a:r>
              <a:rPr lang="it-IT" sz="2400" noProof="0" dirty="0"/>
              <a:t>);</a:t>
            </a:r>
          </a:p>
          <a:p>
            <a:r>
              <a:rPr lang="it-IT" sz="2400" noProof="0" dirty="0"/>
              <a:t>perché è piacevole e gratificante (</a:t>
            </a:r>
            <a:r>
              <a:rPr lang="it-IT" sz="2400" b="1" noProof="0" dirty="0"/>
              <a:t>motivazione intrinseca</a:t>
            </a:r>
            <a:r>
              <a:rPr lang="it-IT" sz="2400" noProof="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43044042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216C190-B874-6724-9BB7-0E010E631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noProof="0" dirty="0">
                <a:solidFill>
                  <a:srgbClr val="FFFFFF"/>
                </a:solidFill>
              </a:rPr>
              <a:t>Esperienza ottimale: il flow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19D93F3-322E-DC98-C804-6E1A76FA1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1749288"/>
            <a:ext cx="7293023" cy="494306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it-IT" sz="1800" noProof="0" dirty="0"/>
              <a:t>La presenza di motivazione intrinseca è una delle caratteristiche più tipiche</a:t>
            </a:r>
          </a:p>
          <a:p>
            <a:pPr marL="0" indent="0">
              <a:buNone/>
            </a:pPr>
            <a:r>
              <a:rPr lang="it-IT" sz="1800" noProof="0" dirty="0"/>
              <a:t>dell’esperienza di </a:t>
            </a:r>
            <a:r>
              <a:rPr lang="it-IT" sz="1800" b="1" noProof="0" dirty="0"/>
              <a:t>flow</a:t>
            </a:r>
            <a:r>
              <a:rPr lang="it-IT" sz="1800" noProof="0" dirty="0"/>
              <a:t>, o </a:t>
            </a:r>
            <a:r>
              <a:rPr lang="it-IT" sz="1800" b="1" noProof="0" dirty="0"/>
              <a:t>esperienza ottimale</a:t>
            </a:r>
            <a:r>
              <a:rPr lang="it-IT" sz="1800" noProof="0" dirty="0"/>
              <a:t>, una particolare condizione di assorbimento e di coinvolgimento nello svolgimento di un’attività, descritta da </a:t>
            </a:r>
            <a:r>
              <a:rPr lang="it-IT" sz="1800" noProof="0" dirty="0" err="1"/>
              <a:t>Csikszentmihalyi</a:t>
            </a:r>
            <a:r>
              <a:rPr lang="it-IT" sz="1800" noProof="0" dirty="0"/>
              <a:t> a partire da una serie di interviste fatte ad artisti e sportivi</a:t>
            </a:r>
          </a:p>
          <a:p>
            <a:pPr marL="0" indent="0">
              <a:buNone/>
            </a:pPr>
            <a:endParaRPr lang="it-IT" sz="1800" noProof="0" dirty="0"/>
          </a:p>
          <a:p>
            <a:pPr marL="0" indent="0">
              <a:buNone/>
            </a:pPr>
            <a:r>
              <a:rPr lang="it-IT" sz="1800" noProof="0" dirty="0"/>
              <a:t>Interessato ai meccanismi dell’attenzione e della concentrazione, osservò che la gran parte degli intervistati riconosceva e descriveva con passione una particolare condizione soggettiva vissuta nello svolgimento della loro attività elettiva (suonare, dipingere ecc.). </a:t>
            </a:r>
          </a:p>
          <a:p>
            <a:pPr marL="0" indent="0">
              <a:buNone/>
            </a:pPr>
            <a:endParaRPr lang="it-IT" sz="1800" noProof="0" dirty="0"/>
          </a:p>
          <a:p>
            <a:pPr marL="0" indent="0">
              <a:buNone/>
            </a:pPr>
            <a:r>
              <a:rPr lang="it-IT" sz="1800" noProof="0" dirty="0"/>
              <a:t>definì questo particolare stato d’esperienza </a:t>
            </a:r>
            <a:r>
              <a:rPr lang="it-IT" sz="1800" i="1" noProof="0" dirty="0"/>
              <a:t>flow</a:t>
            </a:r>
            <a:r>
              <a:rPr lang="it-IT" sz="1800" noProof="0" dirty="0"/>
              <a:t>, ovvero </a:t>
            </a:r>
            <a:r>
              <a:rPr lang="it-IT" sz="1800" i="1" noProof="0" dirty="0"/>
              <a:t>flusso</a:t>
            </a:r>
            <a:r>
              <a:rPr lang="it-IT" sz="1800" i="1" dirty="0"/>
              <a:t>, </a:t>
            </a:r>
            <a:r>
              <a:rPr lang="it-IT" sz="1800" noProof="0" dirty="0"/>
              <a:t>per sottolineare la mancanza di sforzo e la sensazione di fluire dell’esperienza riportata dalle persone intervistate.</a:t>
            </a:r>
          </a:p>
        </p:txBody>
      </p:sp>
    </p:spTree>
    <p:extLst>
      <p:ext uri="{BB962C8B-B14F-4D97-AF65-F5344CB8AC3E}">
        <p14:creationId xmlns:p14="http://schemas.microsoft.com/office/powerpoint/2010/main" val="232063124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7F11A80-ED41-6DDD-DE4B-D1A76469C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dirty="0">
                <a:solidFill>
                  <a:srgbClr val="FFFFFF"/>
                </a:solidFill>
              </a:rPr>
              <a:t>Caratteristiche del flow</a:t>
            </a:r>
            <a:endParaRPr lang="it-IT" sz="3500" noProof="0" dirty="0">
              <a:solidFill>
                <a:srgbClr val="FFFFFF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E49244F-6E1B-A70A-CA08-26346C17E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5488" y="1885279"/>
            <a:ext cx="7293023" cy="4413907"/>
          </a:xfrm>
        </p:spPr>
        <p:txBody>
          <a:bodyPr anchor="ctr">
            <a:normAutofit fontScale="92500" lnSpcReduction="20000"/>
          </a:bodyPr>
          <a:lstStyle/>
          <a:p>
            <a:r>
              <a:rPr lang="it-IT" sz="2400" noProof="0" dirty="0"/>
              <a:t>la concentrazione è intensa, spontanea e senza sforzo;</a:t>
            </a:r>
          </a:p>
          <a:p>
            <a:r>
              <a:rPr lang="it-IT" sz="2400" noProof="0" dirty="0"/>
              <a:t>si vive un pieno senso di controllo sulla situazione e sull’attività svolta;</a:t>
            </a:r>
          </a:p>
          <a:p>
            <a:r>
              <a:rPr lang="it-IT" sz="2400" noProof="0" dirty="0"/>
              <a:t>si ha una percezione di fluidità totale e di mancanza di ostacoli nello svolgimento dell’azione;</a:t>
            </a:r>
          </a:p>
          <a:p>
            <a:r>
              <a:rPr lang="it-IT" sz="2400" noProof="0" dirty="0"/>
              <a:t>la consapevolezza di quello che si sta facendo è chiara: la persona sa cosa sta facendo e come farlo bene;</a:t>
            </a:r>
          </a:p>
          <a:p>
            <a:r>
              <a:rPr lang="it-IT" sz="2400" noProof="0" dirty="0"/>
              <a:t>l’esperienza temporale risulta spesso distorta: la persona dimentica il tempo e non sa da quanto è immersa nell’attività;</a:t>
            </a:r>
          </a:p>
          <a:p>
            <a:r>
              <a:rPr lang="it-IT" sz="2400" noProof="0" dirty="0"/>
              <a:t>è frequente una perdita di consapevolezza di sé, che conduce a uno stato di totale coinvolgimento con l’attività;</a:t>
            </a:r>
          </a:p>
          <a:p>
            <a:r>
              <a:rPr lang="it-IT" sz="2400" noProof="0" dirty="0"/>
              <a:t>la motivazione è intrinseca: la ragione per lo svolgimento dell’attività risiede nell’attività stessa.</a:t>
            </a:r>
          </a:p>
        </p:txBody>
      </p:sp>
    </p:spTree>
    <p:extLst>
      <p:ext uri="{BB962C8B-B14F-4D97-AF65-F5344CB8AC3E}">
        <p14:creationId xmlns:p14="http://schemas.microsoft.com/office/powerpoint/2010/main" val="135828720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7F11A80-ED41-6DDD-DE4B-D1A76469C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dirty="0">
                <a:solidFill>
                  <a:srgbClr val="FFFFFF"/>
                </a:solidFill>
              </a:rPr>
              <a:t>Challenges e skills</a:t>
            </a:r>
            <a:endParaRPr lang="it-IT" sz="3500" noProof="0" dirty="0">
              <a:solidFill>
                <a:srgbClr val="FFFFFF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E49244F-6E1B-A70A-CA08-26346C17E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86275" y="1902453"/>
            <a:ext cx="4825955" cy="4955547"/>
          </a:xfrm>
        </p:spPr>
        <p:txBody>
          <a:bodyPr anchor="ctr">
            <a:normAutofit fontScale="92500" lnSpcReduction="20000"/>
          </a:bodyPr>
          <a:lstStyle/>
          <a:p>
            <a:r>
              <a:rPr lang="it-IT" sz="2400" noProof="0" dirty="0"/>
              <a:t>la principale condizione che rende possibile l’esperienza di flow è il bilanciamento ottimale tra sfide poste dall’ambiente (</a:t>
            </a:r>
            <a:r>
              <a:rPr lang="it-IT" sz="2400" b="1" noProof="0" dirty="0"/>
              <a:t>challenges</a:t>
            </a:r>
            <a:r>
              <a:rPr lang="it-IT" sz="2400" noProof="0" dirty="0"/>
              <a:t>) e adeguate capacità personali di affrontarle (</a:t>
            </a:r>
            <a:r>
              <a:rPr lang="it-IT" sz="2400" b="1" noProof="0" dirty="0"/>
              <a:t>skills</a:t>
            </a:r>
            <a:r>
              <a:rPr lang="it-IT" sz="2400" noProof="0" dirty="0"/>
              <a:t>)</a:t>
            </a:r>
          </a:p>
          <a:p>
            <a:r>
              <a:rPr lang="it-IT" sz="2400" noProof="0" dirty="0"/>
              <a:t> A situazioni di sbilanciamento tra challenges e skills si associano esperienze di </a:t>
            </a:r>
            <a:r>
              <a:rPr lang="it-IT" sz="2400" b="1" noProof="0" dirty="0"/>
              <a:t>noia</a:t>
            </a:r>
            <a:r>
              <a:rPr lang="it-IT" sz="2400" noProof="0" dirty="0"/>
              <a:t> o di </a:t>
            </a:r>
            <a:r>
              <a:rPr lang="it-IT" sz="2400" b="1" noProof="0" dirty="0"/>
              <a:t>ansia</a:t>
            </a:r>
            <a:endParaRPr lang="it-IT" sz="2400" b="1" dirty="0"/>
          </a:p>
          <a:p>
            <a:r>
              <a:rPr lang="it-IT" sz="2400" noProof="0" dirty="0"/>
              <a:t>la prima si verifica quando le skills eccedono le challenges, mentre la seconda quando le sfide eccedono le capacità personali di farvi fronte</a:t>
            </a:r>
          </a:p>
          <a:p>
            <a:r>
              <a:rPr lang="it-IT" sz="2400" dirty="0"/>
              <a:t>Le diverse sensazioni sono ulteriormente sfumate, nell’Experience </a:t>
            </a:r>
            <a:r>
              <a:rPr lang="it-IT" sz="2400" dirty="0" err="1"/>
              <a:t>Fluctuation</a:t>
            </a:r>
            <a:r>
              <a:rPr lang="it-IT" sz="2400" dirty="0"/>
              <a:t> Model</a:t>
            </a:r>
            <a:endParaRPr lang="it-IT" sz="2400" noProof="0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924E430-6435-BF80-CC11-FE2D1B62A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9680" y="2420306"/>
            <a:ext cx="3403600" cy="337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1751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642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"/>
            <a:ext cx="9144001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7F11A80-ED41-6DDD-DE4B-D1A76469C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84" y="248038"/>
            <a:ext cx="529779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EFM</a:t>
            </a:r>
            <a:endParaRPr lang="en-US" sz="3500" kern="1200" noProof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9" name="Immagine 8" descr="Immagine che contiene grafico, grafico a torta&#10;&#10;Descrizione generata automaticamente">
            <a:extLst>
              <a:ext uri="{FF2B5EF4-FFF2-40B4-BE49-F238E27FC236}">
                <a16:creationId xmlns:a16="http://schemas.microsoft.com/office/drawing/2014/main" id="{76D2C31A-DFE0-4207-2B48-91BDC73D8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426" y="1966293"/>
            <a:ext cx="4813146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8438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 cmpd="sng">
          <a:solidFill>
            <a:schemeClr val="accent6">
              <a:lumMod val="75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mpd="sng">
          <a:solidFill>
            <a:schemeClr val="accent6">
              <a:lumMod val="75000"/>
            </a:schemeClr>
          </a:solidFill>
          <a:tailEnd type="arrow"/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16229</TotalTime>
  <Words>7970</Words>
  <Application>Microsoft Macintosh PowerPoint</Application>
  <PresentationFormat>Presentazione su schermo (4:3)</PresentationFormat>
  <Paragraphs>550</Paragraphs>
  <Slides>88</Slides>
  <Notes>23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88</vt:i4>
      </vt:variant>
    </vt:vector>
  </HeadingPairs>
  <TitlesOfParts>
    <vt:vector size="92" baseType="lpstr">
      <vt:lpstr>Arial</vt:lpstr>
      <vt:lpstr>Calibri</vt:lpstr>
      <vt:lpstr>Times</vt:lpstr>
      <vt:lpstr>Tema di Office</vt:lpstr>
      <vt:lpstr> La motivazione Patrizia Steca (slides di Paolo Cherubini)  </vt:lpstr>
      <vt:lpstr>Interrogativi</vt:lpstr>
      <vt:lpstr>Funzioni</vt:lpstr>
      <vt:lpstr>Difficoltà</vt:lpstr>
      <vt:lpstr>Motivazione come spinta</vt:lpstr>
      <vt:lpstr>Istinti e pulsioni</vt:lpstr>
      <vt:lpstr>Lista di istinti</vt:lpstr>
      <vt:lpstr>Pulsioni</vt:lpstr>
      <vt:lpstr>Hull</vt:lpstr>
      <vt:lpstr>Bisogni: prime tassonomie</vt:lpstr>
      <vt:lpstr>Pressioni alpha e beta</vt:lpstr>
      <vt:lpstr>Temi di vita</vt:lpstr>
      <vt:lpstr>Bisogni secondo Maslow</vt:lpstr>
      <vt:lpstr>Presentazione standard di PowerPoint</vt:lpstr>
      <vt:lpstr>Limite</vt:lpstr>
      <vt:lpstr>Deci e Ryan: bisogni psicologici di base</vt:lpstr>
      <vt:lpstr>I tre bisogni della SDT</vt:lpstr>
      <vt:lpstr>Esempio: salute</vt:lpstr>
      <vt:lpstr>Bisogni di base e composti</vt:lpstr>
      <vt:lpstr>Presentazione standard di PowerPoint</vt:lpstr>
      <vt:lpstr>I motivi</vt:lpstr>
      <vt:lpstr>Definizione</vt:lpstr>
      <vt:lpstr>Riuscita, potere, affiliazione</vt:lpstr>
      <vt:lpstr>Presentazione standard di PowerPoint</vt:lpstr>
      <vt:lpstr>Presentazione standard di PowerPoint</vt:lpstr>
      <vt:lpstr>Motivi impliciti e espliciti</vt:lpstr>
      <vt:lpstr>Presentazione standard di PowerPoint</vt:lpstr>
      <vt:lpstr>Motivazione e volizione</vt:lpstr>
      <vt:lpstr>Modello «Rubicone»</vt:lpstr>
      <vt:lpstr>Motivazione e cognizione</vt:lpstr>
      <vt:lpstr>Motivazione, pensieri, e decisioni</vt:lpstr>
      <vt:lpstr>Aspettative e valori per Atkinson</vt:lpstr>
      <vt:lpstr>Esempio</vt:lpstr>
      <vt:lpstr>Tendenze tipiche</vt:lpstr>
      <vt:lpstr>Il ruolo delle emozioni anticipate</vt:lpstr>
      <vt:lpstr>Modello di Eccles</vt:lpstr>
      <vt:lpstr>Presentazione standard di PowerPoint</vt:lpstr>
      <vt:lpstr>Presentazione standard di PowerPoint</vt:lpstr>
      <vt:lpstr>Fonti del valore secondo Higgins</vt:lpstr>
      <vt:lpstr>Giudizi e attribuzioni causali</vt:lpstr>
      <vt:lpstr>Locus, controllabilità, stabilità, globalità</vt:lpstr>
      <vt:lpstr>Attribuzioni causali e performance</vt:lpstr>
      <vt:lpstr>Attribuzioni e emozioni</vt:lpstr>
      <vt:lpstr>Stili attribuzionali</vt:lpstr>
      <vt:lpstr>Le distorsioni nei processi attribuzionali sono “all’ordine del giorno”: non solo nelle condizioni psicopatologiche </vt:lpstr>
      <vt:lpstr>Obiettivi: definizione</vt:lpstr>
      <vt:lpstr>Obiettivi: rappresentazione cognitiva</vt:lpstr>
      <vt:lpstr>Goal setting</vt:lpstr>
      <vt:lpstr>Organizzazione gerarchica</vt:lpstr>
      <vt:lpstr>Conflitto tra obiettivi</vt:lpstr>
      <vt:lpstr>«sapere di saper fare» : autoefficacia percepita</vt:lpstr>
      <vt:lpstr>Importanza dell’autoefficacia</vt:lpstr>
      <vt:lpstr>Sviluppo dell’autoefficacia percepita: esperienza diretta</vt:lpstr>
      <vt:lpstr>Esperienza vicaria</vt:lpstr>
      <vt:lpstr>Persuasione verbale</vt:lpstr>
      <vt:lpstr>Rappresentazione di sé e teorie implicite</vt:lpstr>
      <vt:lpstr>Concezioni entitarie e incrementali</vt:lpstr>
      <vt:lpstr>Presentazione standard di PowerPoint</vt:lpstr>
      <vt:lpstr>Obiettivi di prestazione e di padronanza</vt:lpstr>
      <vt:lpstr>Presentazione standard di PowerPoint</vt:lpstr>
      <vt:lpstr>I valori</vt:lpstr>
      <vt:lpstr>Presentazione standard di PowerPoint</vt:lpstr>
      <vt:lpstr>Presentazione standard di PowerPoint</vt:lpstr>
      <vt:lpstr>Presentazione standard di PowerPoint</vt:lpstr>
      <vt:lpstr>Origine dei valori</vt:lpstr>
      <vt:lpstr>Modelli di cambiamento comportamentale</vt:lpstr>
      <vt:lpstr>Prospettiva applicativa</vt:lpstr>
      <vt:lpstr>Assunti dei modelli continui</vt:lpstr>
      <vt:lpstr>Presentazione standard di PowerPoint</vt:lpstr>
      <vt:lpstr>TCP</vt:lpstr>
      <vt:lpstr>TCP e comportamenti di salute</vt:lpstr>
      <vt:lpstr>Modelli stadiali e MTT</vt:lpstr>
      <vt:lpstr>Presentazione standard di PowerPoint</vt:lpstr>
      <vt:lpstr>Fasi del MTT</vt:lpstr>
      <vt:lpstr>Modelli ibridi</vt:lpstr>
      <vt:lpstr>Presentazione standard di PowerPoint</vt:lpstr>
      <vt:lpstr>Fasi e fattori nel HAPA</vt:lpstr>
      <vt:lpstr>Gap motivazionale</vt:lpstr>
      <vt:lpstr>Motivazione e attività: il ruolo dell’esperienza soggettiva</vt:lpstr>
      <vt:lpstr>Motivazione intrinseca e estrinseca</vt:lpstr>
      <vt:lpstr>Motivazione intrinseca e benessere</vt:lpstr>
      <vt:lpstr>Compatibilità tra m. intrinseca e estrinseca</vt:lpstr>
      <vt:lpstr>Continuum motivazionale</vt:lpstr>
      <vt:lpstr>Un manuale universitario può essere letto:</vt:lpstr>
      <vt:lpstr>Esperienza ottimale: il flow</vt:lpstr>
      <vt:lpstr>Caratteristiche del flow</vt:lpstr>
      <vt:lpstr>Challenges e skills</vt:lpstr>
      <vt:lpstr>EFM</vt:lpstr>
    </vt:vector>
  </TitlesOfParts>
  <Company>Unimib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Paolo Cherubini</dc:creator>
  <cp:lastModifiedBy>paolo cherubini</cp:lastModifiedBy>
  <cp:revision>232</cp:revision>
  <dcterms:created xsi:type="dcterms:W3CDTF">2013-11-29T09:37:09Z</dcterms:created>
  <dcterms:modified xsi:type="dcterms:W3CDTF">2023-04-22T08:57:52Z</dcterms:modified>
</cp:coreProperties>
</file>