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7"/>
  </p:notesMasterIdLst>
  <p:sldIdLst>
    <p:sldId id="256" r:id="rId2"/>
    <p:sldId id="819" r:id="rId3"/>
    <p:sldId id="820" r:id="rId4"/>
    <p:sldId id="821" r:id="rId5"/>
    <p:sldId id="825" r:id="rId6"/>
    <p:sldId id="822" r:id="rId7"/>
    <p:sldId id="823" r:id="rId8"/>
    <p:sldId id="824" r:id="rId9"/>
    <p:sldId id="903" r:id="rId10"/>
    <p:sldId id="909" r:id="rId11"/>
    <p:sldId id="904" r:id="rId12"/>
    <p:sldId id="905" r:id="rId13"/>
    <p:sldId id="906" r:id="rId14"/>
    <p:sldId id="907" r:id="rId15"/>
    <p:sldId id="910" r:id="rId16"/>
    <p:sldId id="911" r:id="rId17"/>
    <p:sldId id="912" r:id="rId18"/>
    <p:sldId id="913" r:id="rId19"/>
    <p:sldId id="908" r:id="rId20"/>
    <p:sldId id="920" r:id="rId21"/>
    <p:sldId id="914" r:id="rId22"/>
    <p:sldId id="915" r:id="rId23"/>
    <p:sldId id="921" r:id="rId24"/>
    <p:sldId id="916" r:id="rId25"/>
    <p:sldId id="917" r:id="rId26"/>
    <p:sldId id="918" r:id="rId27"/>
    <p:sldId id="919" r:id="rId28"/>
    <p:sldId id="922" r:id="rId29"/>
    <p:sldId id="928" r:id="rId30"/>
    <p:sldId id="923" r:id="rId31"/>
    <p:sldId id="929" r:id="rId32"/>
    <p:sldId id="924" r:id="rId33"/>
    <p:sldId id="925" r:id="rId34"/>
    <p:sldId id="926" r:id="rId35"/>
    <p:sldId id="927" r:id="rId36"/>
    <p:sldId id="930" r:id="rId37"/>
    <p:sldId id="931" r:id="rId38"/>
    <p:sldId id="932" r:id="rId39"/>
    <p:sldId id="933" r:id="rId40"/>
    <p:sldId id="935" r:id="rId41"/>
    <p:sldId id="934" r:id="rId42"/>
    <p:sldId id="936" r:id="rId43"/>
    <p:sldId id="937" r:id="rId44"/>
    <p:sldId id="938" r:id="rId45"/>
    <p:sldId id="939" r:id="rId46"/>
    <p:sldId id="940" r:id="rId47"/>
    <p:sldId id="941" r:id="rId48"/>
    <p:sldId id="947" r:id="rId49"/>
    <p:sldId id="948" r:id="rId50"/>
    <p:sldId id="949" r:id="rId51"/>
    <p:sldId id="942" r:id="rId52"/>
    <p:sldId id="950" r:id="rId53"/>
    <p:sldId id="943" r:id="rId54"/>
    <p:sldId id="944" r:id="rId55"/>
    <p:sldId id="945" r:id="rId56"/>
    <p:sldId id="951" r:id="rId57"/>
    <p:sldId id="946" r:id="rId58"/>
    <p:sldId id="956" r:id="rId59"/>
    <p:sldId id="952" r:id="rId60"/>
    <p:sldId id="957" r:id="rId61"/>
    <p:sldId id="959" r:id="rId62"/>
    <p:sldId id="958" r:id="rId63"/>
    <p:sldId id="960" r:id="rId64"/>
    <p:sldId id="953" r:id="rId65"/>
    <p:sldId id="961" r:id="rId66"/>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20"/>
    <p:restoredTop sz="74923"/>
  </p:normalViewPr>
  <p:slideViewPr>
    <p:cSldViewPr snapToGrid="0" snapToObjects="1">
      <p:cViewPr varScale="1">
        <p:scale>
          <a:sx n="82" d="100"/>
          <a:sy n="82" d="100"/>
        </p:scale>
        <p:origin x="1872" y="184"/>
      </p:cViewPr>
      <p:guideLst>
        <p:guide orient="horz" pos="2160"/>
        <p:guide pos="2880"/>
      </p:guideLst>
    </p:cSldViewPr>
  </p:slideViewPr>
  <p:outlineViewPr>
    <p:cViewPr>
      <p:scale>
        <a:sx n="33" d="100"/>
        <a:sy n="33" d="100"/>
      </p:scale>
      <p:origin x="0" y="-102656"/>
    </p:cViewPr>
  </p:outlineViewPr>
  <p:notesTextViewPr>
    <p:cViewPr>
      <p:scale>
        <a:sx n="100" d="100"/>
        <a:sy n="100" d="100"/>
      </p:scale>
      <p:origin x="0" y="0"/>
    </p:cViewPr>
  </p:notesTextViewPr>
  <p:sorterViewPr>
    <p:cViewPr>
      <p:scale>
        <a:sx n="66" d="100"/>
        <a:sy n="66" d="100"/>
      </p:scale>
      <p:origin x="0" y="341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32AA6D-BDED-F94E-BCDD-7767D0DD34B9}" type="datetimeFigureOut">
              <a:rPr lang="it-IT" smtClean="0"/>
              <a:pPr/>
              <a:t>18/04/23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854FE2-EA87-A549-BB41-F7ABADA41A57}" type="slidenum">
              <a:rPr lang="it-IT" smtClean="0"/>
              <a:pPr/>
              <a:t>‹N›</a:t>
            </a:fld>
            <a:endParaRPr lang="it-IT"/>
          </a:p>
        </p:txBody>
      </p:sp>
    </p:spTree>
    <p:extLst>
      <p:ext uri="{BB962C8B-B14F-4D97-AF65-F5344CB8AC3E}">
        <p14:creationId xmlns:p14="http://schemas.microsoft.com/office/powerpoint/2010/main" val="21448802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2</a:t>
            </a:fld>
            <a:endParaRPr lang="it-IT"/>
          </a:p>
        </p:txBody>
      </p:sp>
    </p:spTree>
    <p:extLst>
      <p:ext uri="{BB962C8B-B14F-4D97-AF65-F5344CB8AC3E}">
        <p14:creationId xmlns:p14="http://schemas.microsoft.com/office/powerpoint/2010/main" val="2007267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3</a:t>
            </a:fld>
            <a:endParaRPr lang="it-IT"/>
          </a:p>
        </p:txBody>
      </p:sp>
    </p:spTree>
    <p:extLst>
      <p:ext uri="{BB962C8B-B14F-4D97-AF65-F5344CB8AC3E}">
        <p14:creationId xmlns:p14="http://schemas.microsoft.com/office/powerpoint/2010/main" val="26825210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Extra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a:t>
            </a:fld>
            <a:endParaRPr lang="it-IT"/>
          </a:p>
        </p:txBody>
      </p:sp>
    </p:spTree>
    <p:extLst>
      <p:ext uri="{BB962C8B-B14F-4D97-AF65-F5344CB8AC3E}">
        <p14:creationId xmlns:p14="http://schemas.microsoft.com/office/powerpoint/2010/main" val="2450213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Extra</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7</a:t>
            </a:fld>
            <a:endParaRPr lang="it-IT"/>
          </a:p>
        </p:txBody>
      </p:sp>
    </p:spTree>
    <p:extLst>
      <p:ext uri="{BB962C8B-B14F-4D97-AF65-F5344CB8AC3E}">
        <p14:creationId xmlns:p14="http://schemas.microsoft.com/office/powerpoint/2010/main" val="710472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Extra</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8</a:t>
            </a:fld>
            <a:endParaRPr lang="it-IT"/>
          </a:p>
        </p:txBody>
      </p:sp>
    </p:spTree>
    <p:extLst>
      <p:ext uri="{BB962C8B-B14F-4D97-AF65-F5344CB8AC3E}">
        <p14:creationId xmlns:p14="http://schemas.microsoft.com/office/powerpoint/2010/main" val="3251949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Extra</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9</a:t>
            </a:fld>
            <a:endParaRPr lang="it-IT"/>
          </a:p>
        </p:txBody>
      </p:sp>
    </p:spTree>
    <p:extLst>
      <p:ext uri="{BB962C8B-B14F-4D97-AF65-F5344CB8AC3E}">
        <p14:creationId xmlns:p14="http://schemas.microsoft.com/office/powerpoint/2010/main" val="1111051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le differenze individuali in fattori biologici (genetici e neurali),</a:t>
            </a:r>
          </a:p>
          <a:p>
            <a:r>
              <a:rPr lang="it-IT" dirty="0"/>
              <a:t>nel corso dello sviluppo ontogenetico dell’individuo, darebbero vita a tendenze</a:t>
            </a:r>
          </a:p>
          <a:p>
            <a:r>
              <a:rPr lang="it-IT" dirty="0"/>
              <a:t>di base che corrispondono ai cinque fattori di personalità. Questi, a loro volta,</a:t>
            </a:r>
          </a:p>
          <a:p>
            <a:r>
              <a:rPr lang="it-IT" dirty="0"/>
              <a:t>in interazione con le esperienze situazionali e la storia di vita dell’individuo, porterebbero</a:t>
            </a:r>
          </a:p>
          <a:p>
            <a:r>
              <a:rPr lang="it-IT" dirty="0"/>
              <a:t>allo sviluppo di adattamenti caratteristici, cioè modi specifici di essere</a:t>
            </a:r>
          </a:p>
          <a:p>
            <a:r>
              <a:rPr lang="it-IT" dirty="0"/>
              <a:t>dell’individuo. Gli adattamenti caratteristici includono tutte quelle manifestazioni</a:t>
            </a:r>
          </a:p>
          <a:p>
            <a:r>
              <a:rPr lang="it-IT" dirty="0"/>
              <a:t>individuali (per esempio, abitudini, abilità, interessi, valori, atteggiamenti</a:t>
            </a:r>
          </a:p>
          <a:p>
            <a:r>
              <a:rPr lang="it-IT" dirty="0"/>
              <a:t>e cognizioni) che dipendono non solo dalla sua personalità di base, ma anche</a:t>
            </a:r>
          </a:p>
          <a:p>
            <a:r>
              <a:rPr lang="it-IT" dirty="0"/>
              <a:t>dal contesto in cui l’individuo si è sviluppato (</a:t>
            </a:r>
            <a:r>
              <a:rPr lang="it-IT" dirty="0" err="1"/>
              <a:t>McCrae</a:t>
            </a:r>
            <a:r>
              <a:rPr lang="it-IT" dirty="0"/>
              <a:t>, Costa, 2008).</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22</a:t>
            </a:fld>
            <a:endParaRPr lang="it-IT"/>
          </a:p>
        </p:txBody>
      </p:sp>
    </p:spTree>
    <p:extLst>
      <p:ext uri="{BB962C8B-B14F-4D97-AF65-F5344CB8AC3E}">
        <p14:creationId xmlns:p14="http://schemas.microsoft.com/office/powerpoint/2010/main" val="40349358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Rileva&lt;ioni per 15 giorni, 5 volte al giorno, questionario su scala a 7 punti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29</a:t>
            </a:fld>
            <a:endParaRPr lang="it-IT"/>
          </a:p>
        </p:txBody>
      </p:sp>
    </p:spTree>
    <p:extLst>
      <p:ext uri="{BB962C8B-B14F-4D97-AF65-F5344CB8AC3E}">
        <p14:creationId xmlns:p14="http://schemas.microsoft.com/office/powerpoint/2010/main" val="2392011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esempio, immaginiamo di costruire</a:t>
            </a:r>
          </a:p>
          <a:p>
            <a:r>
              <a:rPr lang="it-IT" dirty="0"/>
              <a:t>un questionario per la misura dell’estroversione composto da tre aggettivi,</a:t>
            </a:r>
          </a:p>
          <a:p>
            <a:r>
              <a:rPr lang="it-IT" dirty="0"/>
              <a:t>“dinamico”, “spigliato”, “vivace”. Tanto più le risposte che le persone danno</a:t>
            </a:r>
          </a:p>
          <a:p>
            <a:r>
              <a:rPr lang="it-IT" dirty="0"/>
              <a:t>quando si valutano sui tre aggettivi sono simili tra loro (in termini di correlazione),</a:t>
            </a:r>
          </a:p>
          <a:p>
            <a:r>
              <a:rPr lang="it-IT" dirty="0"/>
              <a:t>tanto più la misura dell’estroversione che abbiamo sviluppato sarà attendibile.</a:t>
            </a:r>
          </a:p>
          <a:p>
            <a:r>
              <a:rPr lang="it-IT" dirty="0"/>
              <a:t>Se invece le valutazioni che le persone fanno della propria dinamicità fossero</a:t>
            </a:r>
          </a:p>
          <a:p>
            <a:r>
              <a:rPr lang="it-IT" dirty="0"/>
              <a:t>slegate dalle valutazioni della propria spigliatezza e vivacità, allora la misura</a:t>
            </a:r>
          </a:p>
          <a:p>
            <a:r>
              <a:rPr lang="it-IT" dirty="0"/>
              <a:t>sarebbe poco attendibile. In questo caso, la valutazione dell’estroversione varierebbe</a:t>
            </a:r>
          </a:p>
          <a:p>
            <a:r>
              <a:rPr lang="it-IT" dirty="0"/>
              <a:t>molto da un item all’altro e questo introdurrebbe una grande porzione di</a:t>
            </a:r>
          </a:p>
          <a:p>
            <a:r>
              <a:rPr lang="it-IT" dirty="0"/>
              <a:t>variazione non sistematica (cioè, non legata all’estroversione, ma all’item specifico).</a:t>
            </a:r>
          </a:p>
          <a:p>
            <a:r>
              <a:rPr lang="it-IT" dirty="0"/>
              <a:t>A parità di forza delle correlazioni tra gli item, è anche importante sapere</a:t>
            </a:r>
          </a:p>
          <a:p>
            <a:r>
              <a:rPr lang="it-IT" dirty="0"/>
              <a:t>che l’attendibilità aumenta se aumenta il numero di item. Con un alto numero</a:t>
            </a:r>
          </a:p>
          <a:p>
            <a:r>
              <a:rPr lang="it-IT" dirty="0"/>
              <a:t>di item, l’effetto specifico dovuto alle peculiarità di ciascun item viene “diluito”</a:t>
            </a:r>
          </a:p>
          <a:p>
            <a:r>
              <a:rPr lang="it-IT" dirty="0"/>
              <a:t>all’interno della misura totale. Per questo, le misure di personalità non contengono</a:t>
            </a:r>
          </a:p>
          <a:p>
            <a:r>
              <a:rPr lang="it-IT" dirty="0"/>
              <a:t>quasi mai solo uno o due item per misurare un tratto.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34</a:t>
            </a:fld>
            <a:endParaRPr lang="it-IT"/>
          </a:p>
        </p:txBody>
      </p:sp>
    </p:spTree>
    <p:extLst>
      <p:ext uri="{BB962C8B-B14F-4D97-AF65-F5344CB8AC3E}">
        <p14:creationId xmlns:p14="http://schemas.microsoft.com/office/powerpoint/2010/main" val="1267276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esempio può essere d’aiuto per chiarire.</a:t>
            </a:r>
          </a:p>
          <a:p>
            <a:r>
              <a:rPr lang="it-IT" dirty="0"/>
              <a:t>Si immagini di sviluppare una procedura per misurare l’estroversione che</a:t>
            </a:r>
          </a:p>
          <a:p>
            <a:r>
              <a:rPr lang="it-IT" dirty="0"/>
              <a:t>fa uso solo di un metro. Col metro, si misuri la circonferenza cranica di ciascun</a:t>
            </a:r>
          </a:p>
          <a:p>
            <a:r>
              <a:rPr lang="it-IT" dirty="0"/>
              <a:t>partecipante e si annoti questo valore, in centimetri: tale numero è la valutazione</a:t>
            </a:r>
          </a:p>
          <a:p>
            <a:r>
              <a:rPr lang="it-IT" dirty="0"/>
              <a:t>dell’estroversione. Si usi poi questo valore per predire esiti di vita delle persone</a:t>
            </a:r>
          </a:p>
          <a:p>
            <a:r>
              <a:rPr lang="it-IT" dirty="0"/>
              <a:t>(per esempio, il benessere personale, il numero di amici ecc.; </a:t>
            </a:r>
            <a:r>
              <a:rPr lang="it-IT" dirty="0" err="1"/>
              <a:t>Soto</a:t>
            </a:r>
            <a:r>
              <a:rPr lang="it-IT" dirty="0"/>
              <a:t>, 2019).</a:t>
            </a:r>
          </a:p>
          <a:p>
            <a:r>
              <a:rPr lang="it-IT" dirty="0"/>
              <a:t>Se abbiamo un buon metro, la misura sarà certamente attendibile: misurando la</a:t>
            </a:r>
          </a:p>
          <a:p>
            <a:r>
              <a:rPr lang="it-IT" dirty="0"/>
              <a:t>circonferenza cranica oggi, domani o tra un anno, probabilmente otterremo misure</a:t>
            </a:r>
          </a:p>
          <a:p>
            <a:r>
              <a:rPr lang="it-IT" dirty="0"/>
              <a:t>molto simili tra loro. Ciononostante, è facile rendersi conto che la circonferenza</a:t>
            </a:r>
          </a:p>
          <a:p>
            <a:r>
              <a:rPr lang="it-IT" dirty="0"/>
              <a:t>cranica non è una misura valida dell’estroversione, perché non è legata ad</a:t>
            </a:r>
          </a:p>
          <a:p>
            <a:r>
              <a:rPr lang="it-IT" dirty="0"/>
              <a:t>alcun esito tipico del tratto. Può sembrare ovvio, ma c’è stato un periodo storico</a:t>
            </a:r>
          </a:p>
          <a:p>
            <a:r>
              <a:rPr lang="it-IT" dirty="0"/>
              <a:t>in cui aspetti fisiognomici, inclusa la circonferenza cranica, venivano considerati</a:t>
            </a:r>
          </a:p>
          <a:p>
            <a:r>
              <a:rPr lang="it-IT" dirty="0"/>
              <a:t>come indicatori validi del carattere di una persona, per esempio del suo carattere</a:t>
            </a:r>
          </a:p>
          <a:p>
            <a:r>
              <a:rPr lang="it-IT" dirty="0"/>
              <a:t>criminale, come sostenuto da Cesare Lombroso (Horn, 2003).</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36</a:t>
            </a:fld>
            <a:endParaRPr lang="it-IT"/>
          </a:p>
        </p:txBody>
      </p:sp>
    </p:spTree>
    <p:extLst>
      <p:ext uri="{BB962C8B-B14F-4D97-AF65-F5344CB8AC3E}">
        <p14:creationId xmlns:p14="http://schemas.microsoft.com/office/powerpoint/2010/main" val="39388098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La differenza chiave tra le due accezioni è che la</a:t>
            </a:r>
          </a:p>
          <a:p>
            <a:r>
              <a:rPr lang="it-IT" dirty="0"/>
              <a:t>prima si focalizza sull’effetto dei tratti sui comportamenti, intesi nel senso ampio</a:t>
            </a:r>
          </a:p>
          <a:p>
            <a:r>
              <a:rPr lang="it-IT" dirty="0"/>
              <a:t>del termine, mentre la seconda accezione include anche l’effetto dei comportamenti</a:t>
            </a:r>
          </a:p>
          <a:p>
            <a:r>
              <a:rPr lang="it-IT" dirty="0"/>
              <a:t>sulla formazione dei tratti stessi. Inoltre, la prima accezione è in linea con</a:t>
            </a:r>
          </a:p>
          <a:p>
            <a:r>
              <a:rPr lang="it-IT" dirty="0"/>
              <a:t>un modello della corrispondenza mentre la seconda con un modello dell’emergenza</a:t>
            </a:r>
          </a:p>
          <a:p>
            <a:r>
              <a:rPr lang="it-IT" dirty="0"/>
              <a:t>dei tratti di personalità (par 13.2.3). Di seguito illustreremo brevemente</a:t>
            </a:r>
          </a:p>
          <a:p>
            <a:r>
              <a:rPr lang="it-IT" dirty="0"/>
              <a:t>alcuni processi principali della personalità, laddove il termine “processo” è utilizzato</a:t>
            </a:r>
          </a:p>
          <a:p>
            <a:r>
              <a:rPr lang="it-IT" dirty="0"/>
              <a:t>nella seconda accezione e ad ampio raggio, quindi includendo anche tematiche</a:t>
            </a:r>
          </a:p>
          <a:p>
            <a:r>
              <a:rPr lang="it-IT" dirty="0"/>
              <a:t>che potrebbero essere considerate da alcuni poco attinenti ai processi in</a:t>
            </a:r>
          </a:p>
          <a:p>
            <a:r>
              <a:rPr lang="it-IT" dirty="0"/>
              <a:t>senso stretto. Lo studio attuale della personalità, infatti, vede un fi </a:t>
            </a:r>
            <a:r>
              <a:rPr lang="it-IT" dirty="0" err="1"/>
              <a:t>orire</a:t>
            </a:r>
            <a:r>
              <a:rPr lang="it-IT" dirty="0"/>
              <a:t> d’indagini</a:t>
            </a:r>
          </a:p>
          <a:p>
            <a:r>
              <a:rPr lang="it-IT" dirty="0"/>
              <a:t>rivolte alla comprensione di diversi processi che sono considerati di particolare</a:t>
            </a:r>
          </a:p>
          <a:p>
            <a:r>
              <a:rPr lang="it-IT" dirty="0"/>
              <a:t>interesse per il modo in cui la personalità si sviluppa e si manifesta negli individui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40</a:t>
            </a:fld>
            <a:endParaRPr lang="it-IT"/>
          </a:p>
        </p:txBody>
      </p:sp>
    </p:spTree>
    <p:extLst>
      <p:ext uri="{BB962C8B-B14F-4D97-AF65-F5344CB8AC3E}">
        <p14:creationId xmlns:p14="http://schemas.microsoft.com/office/powerpoint/2010/main" val="1250957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41</a:t>
            </a:fld>
            <a:endParaRPr lang="it-IT"/>
          </a:p>
        </p:txBody>
      </p:sp>
    </p:spTree>
    <p:extLst>
      <p:ext uri="{BB962C8B-B14F-4D97-AF65-F5344CB8AC3E}">
        <p14:creationId xmlns:p14="http://schemas.microsoft.com/office/powerpoint/2010/main" val="3673897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Sulla base di questo strumento, è stata proposta</a:t>
            </a:r>
          </a:p>
          <a:p>
            <a:r>
              <a:rPr lang="it-IT" dirty="0"/>
              <a:t>una tassonomia che </a:t>
            </a:r>
            <a:r>
              <a:rPr lang="it-IT" dirty="0" err="1"/>
              <a:t>identifi</a:t>
            </a:r>
            <a:r>
              <a:rPr lang="it-IT" dirty="0"/>
              <a:t> ca otto caratteristiche principali delle situazioni</a:t>
            </a:r>
          </a:p>
          <a:p>
            <a:r>
              <a:rPr lang="it-IT" dirty="0"/>
              <a:t>(</a:t>
            </a:r>
            <a:r>
              <a:rPr lang="it-IT" dirty="0" err="1"/>
              <a:t>Rauthmann</a:t>
            </a:r>
            <a:r>
              <a:rPr lang="it-IT" dirty="0"/>
              <a:t> et al., 2014): Dovere, Intelletto, Avversità, Accoppiamento, Positività,</a:t>
            </a:r>
          </a:p>
          <a:p>
            <a:r>
              <a:rPr lang="it-IT" dirty="0"/>
              <a:t>Negatività, Inganno e Socialità.</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42</a:t>
            </a:fld>
            <a:endParaRPr lang="it-IT"/>
          </a:p>
        </p:txBody>
      </p:sp>
    </p:spTree>
    <p:extLst>
      <p:ext uri="{BB962C8B-B14F-4D97-AF65-F5344CB8AC3E}">
        <p14:creationId xmlns:p14="http://schemas.microsoft.com/office/powerpoint/2010/main" val="7011321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esempio, un dibattito interessante caratterizza la precisa </a:t>
            </a:r>
            <a:r>
              <a:rPr lang="it-IT" dirty="0" err="1"/>
              <a:t>defi</a:t>
            </a:r>
            <a:r>
              <a:rPr lang="it-IT" dirty="0"/>
              <a:t> </a:t>
            </a:r>
            <a:r>
              <a:rPr lang="it-IT" dirty="0" err="1"/>
              <a:t>nizione</a:t>
            </a:r>
            <a:endParaRPr lang="it-IT" dirty="0"/>
          </a:p>
          <a:p>
            <a:r>
              <a:rPr lang="it-IT" dirty="0"/>
              <a:t>del </a:t>
            </a:r>
            <a:r>
              <a:rPr lang="it-IT" dirty="0" err="1"/>
              <a:t>Nevroticismo</a:t>
            </a:r>
            <a:r>
              <a:rPr lang="it-IT" dirty="0"/>
              <a:t>, che alcuni </a:t>
            </a:r>
            <a:r>
              <a:rPr lang="it-IT" dirty="0" err="1"/>
              <a:t>identifi</a:t>
            </a:r>
            <a:r>
              <a:rPr lang="it-IT" dirty="0"/>
              <a:t> </a:t>
            </a:r>
            <a:r>
              <a:rPr lang="it-IT" dirty="0" err="1"/>
              <a:t>cano</a:t>
            </a:r>
            <a:r>
              <a:rPr lang="it-IT" dirty="0"/>
              <a:t> come instabilità nell’esperienza</a:t>
            </a:r>
          </a:p>
          <a:p>
            <a:r>
              <a:rPr lang="it-IT" dirty="0"/>
              <a:t>emotiva, mentre altri come propensione a esperire emozioni negative più intense.</a:t>
            </a:r>
          </a:p>
          <a:p>
            <a:r>
              <a:rPr lang="it-IT" dirty="0"/>
              <a:t>Anche questo tipo di relazione si può chiarire solo prendendo in considerazione</a:t>
            </a:r>
          </a:p>
          <a:p>
            <a:r>
              <a:rPr lang="it-IT" dirty="0"/>
              <a:t>l’esperienza emotiva nel corso del tempo all’interno di ciascun individuo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44</a:t>
            </a:fld>
            <a:endParaRPr lang="it-IT"/>
          </a:p>
        </p:txBody>
      </p:sp>
    </p:spTree>
    <p:extLst>
      <p:ext uri="{BB962C8B-B14F-4D97-AF65-F5344CB8AC3E}">
        <p14:creationId xmlns:p14="http://schemas.microsoft.com/office/powerpoint/2010/main" val="2901588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854FE2-EA87-A549-BB41-F7ABADA41A57}" type="slidenum">
              <a:rPr kumimoji="0" lang="it-I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52</a:t>
            </a:fld>
            <a:endParaRPr kumimoji="0" lang="it-I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3070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53</a:t>
            </a:fld>
            <a:endParaRPr lang="it-IT"/>
          </a:p>
        </p:txBody>
      </p:sp>
    </p:spTree>
    <p:extLst>
      <p:ext uri="{BB962C8B-B14F-4D97-AF65-F5344CB8AC3E}">
        <p14:creationId xmlns:p14="http://schemas.microsoft.com/office/powerpoint/2010/main" val="3163593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Rileva&lt;ioni per 15 giorni, 5 volte al </a:t>
            </a:r>
            <a:r>
              <a:rPr lang="it-IT" dirty="0" err="1"/>
              <a:t>giornbo</a:t>
            </a:r>
            <a:r>
              <a:rPr lang="it-IT" dirty="0"/>
              <a:t>, questionario su scala a 7 punti</a:t>
            </a:r>
          </a:p>
        </p:txBody>
      </p:sp>
      <p:sp>
        <p:nvSpPr>
          <p:cNvPr id="4" name="Segnaposto numero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854FE2-EA87-A549-BB41-F7ABADA41A57}" type="slidenum">
              <a:rPr kumimoji="0" lang="it-I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61</a:t>
            </a:fld>
            <a:endParaRPr kumimoji="0" lang="it-I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86996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18/04/23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18/04/23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18/04/23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64A459FF-44DA-0046-9E32-4A66A060C215}" type="datetimeFigureOut">
              <a:rPr lang="it-IT" smtClean="0"/>
              <a:pPr/>
              <a:t>18/04/23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64A459FF-44DA-0046-9E32-4A66A060C215}" type="datetimeFigureOut">
              <a:rPr lang="it-IT" smtClean="0"/>
              <a:pPr/>
              <a:t>18/04/23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64A459FF-44DA-0046-9E32-4A66A060C215}" type="datetimeFigureOut">
              <a:rPr lang="it-IT" smtClean="0"/>
              <a:pPr/>
              <a:t>18/04/23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4A459FF-44DA-0046-9E32-4A66A060C215}" type="datetimeFigureOut">
              <a:rPr lang="it-IT" smtClean="0"/>
              <a:pPr/>
              <a:t>18/04/23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18/04/23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18/04/23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18/04/23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18/04/23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459FF-44DA-0046-9E32-4A66A060C215}" type="datetimeFigureOut">
              <a:rPr lang="it-IT" smtClean="0"/>
              <a:pPr/>
              <a:t>18/04/23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68183C-272F-774E-AE45-04679A9360F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creativecommons.org/licenses/by-nc/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ipip.ori.org/"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p:cNvSpPr>
            <a:spLocks noGrp="1"/>
          </p:cNvSpPr>
          <p:nvPr>
            <p:ph type="ctrTitle"/>
          </p:nvPr>
        </p:nvSpPr>
        <p:spPr>
          <a:xfrm>
            <a:off x="995081" y="1262668"/>
            <a:ext cx="7540322" cy="2928470"/>
          </a:xfrm>
        </p:spPr>
        <p:txBody>
          <a:bodyPr anchor="b">
            <a:normAutofit/>
          </a:bodyPr>
          <a:lstStyle/>
          <a:p>
            <a:pPr algn="l"/>
            <a:br>
              <a:rPr lang="it-IT" sz="4200" noProof="0" dirty="0">
                <a:solidFill>
                  <a:srgbClr val="FFFFFF"/>
                </a:solidFill>
              </a:rPr>
            </a:br>
            <a:r>
              <a:rPr lang="it-IT" sz="4200" b="1" noProof="0" dirty="0">
                <a:solidFill>
                  <a:srgbClr val="FFFFFF"/>
                </a:solidFill>
              </a:rPr>
              <a:t>La personalità</a:t>
            </a:r>
            <a:br>
              <a:rPr lang="it-IT" sz="4200" b="1" noProof="0" dirty="0">
                <a:solidFill>
                  <a:srgbClr val="FFFFFF"/>
                </a:solidFill>
              </a:rPr>
            </a:br>
            <a:r>
              <a:rPr lang="it-IT" sz="1800" b="1" i="1" noProof="0" dirty="0">
                <a:solidFill>
                  <a:srgbClr val="FFFFFF"/>
                </a:solidFill>
              </a:rPr>
              <a:t>Giulio Costantini, Marco Perugini (slides di P</a:t>
            </a:r>
            <a:r>
              <a:rPr lang="it-IT" sz="1800" i="1" noProof="0" dirty="0">
                <a:solidFill>
                  <a:srgbClr val="FFFFFF"/>
                </a:solidFill>
              </a:rPr>
              <a:t>aolo Cherubini)</a:t>
            </a:r>
            <a:br>
              <a:rPr lang="it-IT" sz="4200" b="1" noProof="0" dirty="0">
                <a:solidFill>
                  <a:srgbClr val="FFFFFF"/>
                </a:solidFill>
              </a:rPr>
            </a:br>
            <a:br>
              <a:rPr lang="it-IT" sz="4200" b="1" noProof="0" dirty="0">
                <a:solidFill>
                  <a:srgbClr val="FFFFFF"/>
                </a:solidFill>
              </a:rPr>
            </a:br>
            <a:endParaRPr lang="it-IT" sz="4200" noProof="0" dirty="0">
              <a:solidFill>
                <a:srgbClr val="FFFFFF"/>
              </a:solidFill>
            </a:endParaRPr>
          </a:p>
        </p:txBody>
      </p:sp>
      <p:sp>
        <p:nvSpPr>
          <p:cNvPr id="3" name="Sottotitolo 2"/>
          <p:cNvSpPr>
            <a:spLocks noGrp="1"/>
          </p:cNvSpPr>
          <p:nvPr>
            <p:ph type="subTitle" idx="1"/>
          </p:nvPr>
        </p:nvSpPr>
        <p:spPr>
          <a:xfrm>
            <a:off x="1013011" y="4870824"/>
            <a:ext cx="7504463" cy="1458258"/>
          </a:xfrm>
        </p:spPr>
        <p:txBody>
          <a:bodyPr anchor="ctr">
            <a:normAutofit/>
          </a:bodyPr>
          <a:lstStyle/>
          <a:p>
            <a:pPr algn="l"/>
            <a:r>
              <a:rPr lang="it-IT" b="1" noProof="0" dirty="0"/>
              <a:t>Capitolo 13</a:t>
            </a:r>
            <a:endParaRPr lang="it-IT" noProof="0" dirty="0"/>
          </a:p>
        </p:txBody>
      </p:sp>
      <p:pic>
        <p:nvPicPr>
          <p:cNvPr id="11" name="Picture 2" descr="Licenza Creative Commons">
            <a:hlinkClick r:id="rId2"/>
            <a:extLst>
              <a:ext uri="{FF2B5EF4-FFF2-40B4-BE49-F238E27FC236}">
                <a16:creationId xmlns:a16="http://schemas.microsoft.com/office/drawing/2014/main" id="{9C869A5B-5817-9543-A15F-624B658908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874" y="5935382"/>
            <a:ext cx="1117600" cy="39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B6A9F2B-43E9-9989-B723-1D76EA0151FF}"/>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Descrivere le persone</a:t>
            </a:r>
          </a:p>
        </p:txBody>
      </p:sp>
      <p:sp>
        <p:nvSpPr>
          <p:cNvPr id="3" name="Segnaposto contenuto 2">
            <a:extLst>
              <a:ext uri="{FF2B5EF4-FFF2-40B4-BE49-F238E27FC236}">
                <a16:creationId xmlns:a16="http://schemas.microsoft.com/office/drawing/2014/main" id="{114E8777-34D5-5FCA-802C-B2A9D85FD762}"/>
              </a:ext>
            </a:extLst>
          </p:cNvPr>
          <p:cNvSpPr>
            <a:spLocks noGrp="1"/>
          </p:cNvSpPr>
          <p:nvPr>
            <p:ph idx="1"/>
          </p:nvPr>
        </p:nvSpPr>
        <p:spPr>
          <a:xfrm>
            <a:off x="3607694" y="649480"/>
            <a:ext cx="4916510" cy="5546047"/>
          </a:xfrm>
        </p:spPr>
        <p:txBody>
          <a:bodyPr anchor="ctr">
            <a:normAutofit/>
          </a:bodyPr>
          <a:lstStyle/>
          <a:p>
            <a:r>
              <a:rPr lang="it-IT" sz="2800" noProof="0" dirty="0"/>
              <a:t>International</a:t>
            </a:r>
            <a:r>
              <a:rPr lang="it-IT" sz="2800" dirty="0"/>
              <a:t> </a:t>
            </a:r>
            <a:r>
              <a:rPr lang="it-IT" sz="2800" noProof="0" dirty="0" err="1"/>
              <a:t>Personality</a:t>
            </a:r>
            <a:r>
              <a:rPr lang="it-IT" sz="2800" noProof="0" dirty="0"/>
              <a:t> Item Pool</a:t>
            </a:r>
          </a:p>
          <a:p>
            <a:r>
              <a:rPr lang="it-IT" sz="2800" noProof="0" dirty="0">
                <a:hlinkClick r:id="rId3"/>
              </a:rPr>
              <a:t>https://</a:t>
            </a:r>
            <a:r>
              <a:rPr lang="it-IT" sz="2800" noProof="0" dirty="0" err="1">
                <a:hlinkClick r:id="rId3"/>
              </a:rPr>
              <a:t>ipip.ori.org</a:t>
            </a:r>
            <a:r>
              <a:rPr lang="it-IT" sz="2800" noProof="0" dirty="0">
                <a:hlinkClick r:id="rId3"/>
              </a:rPr>
              <a:t>/</a:t>
            </a:r>
            <a:endParaRPr lang="it-IT" sz="2800" noProof="0" dirty="0"/>
          </a:p>
        </p:txBody>
      </p:sp>
    </p:spTree>
    <p:extLst>
      <p:ext uri="{BB962C8B-B14F-4D97-AF65-F5344CB8AC3E}">
        <p14:creationId xmlns:p14="http://schemas.microsoft.com/office/powerpoint/2010/main" val="14278990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401025" cy="3387497"/>
          </a:xfrm>
        </p:spPr>
        <p:txBody>
          <a:bodyPr anchor="b">
            <a:normAutofit/>
          </a:bodyPr>
          <a:lstStyle/>
          <a:p>
            <a:pPr algn="r"/>
            <a:r>
              <a:rPr lang="it-IT" sz="3500" noProof="0" dirty="0">
                <a:solidFill>
                  <a:srgbClr val="FFFFFF"/>
                </a:solidFill>
              </a:rPr>
              <a:t>Psicologia della personalità</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400" dirty="0"/>
              <a:t>Descrivere le persone e il modo in cui differiscono </a:t>
            </a:r>
          </a:p>
          <a:p>
            <a:r>
              <a:rPr lang="it-IT" sz="2400" dirty="0"/>
              <a:t>Capire perché le persone sono diverse le une dalle altre</a:t>
            </a:r>
          </a:p>
          <a:p>
            <a:r>
              <a:rPr lang="it-IT" sz="2400" dirty="0"/>
              <a:t>cosa implicano queste differenze</a:t>
            </a:r>
          </a:p>
          <a:p>
            <a:r>
              <a:rPr lang="it-IT" sz="2400" dirty="0"/>
              <a:t>come si sviluppano</a:t>
            </a:r>
          </a:p>
          <a:p>
            <a:r>
              <a:rPr lang="it-IT" sz="2400" dirty="0"/>
              <a:t>che conseguenze hanno nella vita di tutti i giorni </a:t>
            </a:r>
          </a:p>
        </p:txBody>
      </p:sp>
    </p:spTree>
    <p:extLst>
      <p:ext uri="{BB962C8B-B14F-4D97-AF65-F5344CB8AC3E}">
        <p14:creationId xmlns:p14="http://schemas.microsoft.com/office/powerpoint/2010/main" val="174109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Esclude:</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400" dirty="0"/>
              <a:t>differenze fisiche </a:t>
            </a:r>
          </a:p>
          <a:p>
            <a:r>
              <a:rPr lang="it-IT" sz="2400" dirty="0"/>
              <a:t>Differenze di abilità cognitive</a:t>
            </a:r>
          </a:p>
          <a:p>
            <a:r>
              <a:rPr lang="it-IT" sz="2400" dirty="0"/>
              <a:t>lo studio delle abilità cognitive si concentra sulla massima prestazione degli individui</a:t>
            </a:r>
          </a:p>
          <a:p>
            <a:pPr lvl="1"/>
            <a:r>
              <a:rPr lang="it-IT" sz="2000" dirty="0"/>
              <a:t>Capitolo «intelligenza»</a:t>
            </a:r>
          </a:p>
          <a:p>
            <a:r>
              <a:rPr lang="it-IT" sz="2400" dirty="0"/>
              <a:t>la psicologia della personalità indaga le tendenze comportamentali tipiche degli individui</a:t>
            </a:r>
            <a:endParaRPr lang="it-IT" sz="2100" noProof="0" dirty="0"/>
          </a:p>
        </p:txBody>
      </p:sp>
    </p:spTree>
    <p:extLst>
      <p:ext uri="{BB962C8B-B14F-4D97-AF65-F5344CB8AC3E}">
        <p14:creationId xmlns:p14="http://schemas.microsoft.com/office/powerpoint/2010/main" val="4095725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Cos’è la personalità?</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7337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Molteplici definizioni: alcuni esempi</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fontScale="85000" lnSpcReduction="10000"/>
          </a:bodyPr>
          <a:lstStyle/>
          <a:p>
            <a:r>
              <a:rPr lang="it-IT" sz="2400" noProof="0" dirty="0" err="1"/>
              <a:t>Allport</a:t>
            </a:r>
            <a:r>
              <a:rPr lang="it-IT" sz="2400" noProof="0" dirty="0"/>
              <a:t> (1937): «l’organizzazione dinamica, all’interno dell’individuo, dei sistemi psicofisici che determinano il suo adattamento specifico al suo ambiente»</a:t>
            </a:r>
          </a:p>
          <a:p>
            <a:r>
              <a:rPr lang="it-IT" sz="2400" dirty="0" err="1"/>
              <a:t>Funder</a:t>
            </a:r>
            <a:r>
              <a:rPr lang="it-IT" sz="2400" dirty="0"/>
              <a:t> (2004): «pattern di pensieri, emozioni e comportamenti caratteristici di un individuo, insieme ai meccanismi psicologici – nascosti o meno – dietro questi pattern»</a:t>
            </a:r>
          </a:p>
          <a:p>
            <a:r>
              <a:rPr lang="it-IT" sz="2400" dirty="0" err="1"/>
              <a:t>Baumert</a:t>
            </a:r>
            <a:r>
              <a:rPr lang="it-IT" sz="2400" dirty="0"/>
              <a:t> (2017): «il pattern di comportamenti, in senso ampio (inclusi pensieri, sentimenti e motivazioni), che caratterizza una persona». </a:t>
            </a:r>
          </a:p>
          <a:p>
            <a:r>
              <a:rPr lang="it-IT" sz="2400" dirty="0"/>
              <a:t>Per “comportamento in senso ampio” si intende “qualsiasi cosa un organismo faccia. Ciò include azioni osservabili, azioni inosservabili, cognizioni, motivazioni ed emozioni”</a:t>
            </a:r>
          </a:p>
        </p:txBody>
      </p:sp>
    </p:spTree>
    <p:extLst>
      <p:ext uri="{BB962C8B-B14F-4D97-AF65-F5344CB8AC3E}">
        <p14:creationId xmlns:p14="http://schemas.microsoft.com/office/powerpoint/2010/main" val="3833810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Da cause a descrizioni</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a:bodyPr>
          <a:lstStyle/>
          <a:p>
            <a:r>
              <a:rPr lang="it-IT" sz="2100" noProof="0" dirty="0"/>
              <a:t>la fiducia nella possibilità di identificare precise strutture causali alla base delle differenze tra individui ha lasciato gradualmente spazio all’esame delle differenze in comportamenti manifesti.</a:t>
            </a:r>
          </a:p>
          <a:p>
            <a:r>
              <a:rPr lang="it-IT" sz="2100" noProof="0" dirty="0"/>
              <a:t>Ciononostante, tutte le definizioni si basano sull’idea che gli individui possano mostrare differenze importanti nei loro comportamenti.</a:t>
            </a:r>
          </a:p>
          <a:p>
            <a:r>
              <a:rPr lang="it-IT" sz="2100" noProof="0" dirty="0"/>
              <a:t>Se gli individui fossero tutti uguali tra di loro, non ci sarebbe bisogno di studiare la personalità.</a:t>
            </a:r>
          </a:p>
        </p:txBody>
      </p:sp>
    </p:spTree>
    <p:extLst>
      <p:ext uri="{BB962C8B-B14F-4D97-AF65-F5344CB8AC3E}">
        <p14:creationId xmlns:p14="http://schemas.microsoft.com/office/powerpoint/2010/main" val="2566626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CB6DB7F-2DB9-4205-D951-3484DF2D000E}"/>
              </a:ext>
            </a:extLst>
          </p:cNvPr>
          <p:cNvSpPr>
            <a:spLocks noGrp="1"/>
          </p:cNvSpPr>
          <p:nvPr>
            <p:ph type="title"/>
          </p:nvPr>
        </p:nvSpPr>
        <p:spPr>
          <a:xfrm>
            <a:off x="350041" y="586855"/>
            <a:ext cx="2640143" cy="3387497"/>
          </a:xfrm>
        </p:spPr>
        <p:txBody>
          <a:bodyPr anchor="b">
            <a:normAutofit/>
          </a:bodyPr>
          <a:lstStyle/>
          <a:p>
            <a:pPr algn="r"/>
            <a:r>
              <a:rPr lang="it-IT" sz="3500" noProof="0" dirty="0">
                <a:solidFill>
                  <a:srgbClr val="FFFFFF"/>
                </a:solidFill>
              </a:rPr>
              <a:t>Perché studiarla?</a:t>
            </a:r>
          </a:p>
        </p:txBody>
      </p:sp>
      <p:sp>
        <p:nvSpPr>
          <p:cNvPr id="3" name="Segnaposto contenuto 2">
            <a:extLst>
              <a:ext uri="{FF2B5EF4-FFF2-40B4-BE49-F238E27FC236}">
                <a16:creationId xmlns:a16="http://schemas.microsoft.com/office/drawing/2014/main" id="{66C068A9-BAE1-3E2D-2D6B-E494569005A9}"/>
              </a:ext>
            </a:extLst>
          </p:cNvPr>
          <p:cNvSpPr>
            <a:spLocks noGrp="1"/>
          </p:cNvSpPr>
          <p:nvPr>
            <p:ph idx="1"/>
          </p:nvPr>
        </p:nvSpPr>
        <p:spPr>
          <a:xfrm>
            <a:off x="3607694" y="649480"/>
            <a:ext cx="4916510" cy="5546047"/>
          </a:xfrm>
        </p:spPr>
        <p:txBody>
          <a:bodyPr anchor="ctr">
            <a:normAutofit fontScale="85000" lnSpcReduction="10000"/>
          </a:bodyPr>
          <a:lstStyle/>
          <a:p>
            <a:r>
              <a:rPr lang="it-IT" sz="2400" noProof="0" dirty="0"/>
              <a:t>La variabilità interindividuale è associata a numerosi esiti. </a:t>
            </a:r>
            <a:r>
              <a:rPr lang="it-IT" sz="2400" dirty="0"/>
              <a:t>C</a:t>
            </a:r>
            <a:r>
              <a:rPr lang="it-IT" sz="2400" noProof="0" dirty="0" err="1"/>
              <a:t>onoscere</a:t>
            </a:r>
            <a:r>
              <a:rPr lang="it-IT" sz="2400" noProof="0" dirty="0"/>
              <a:t> la personalità significa poter far previsioni, pur con un grado di precisione limitato</a:t>
            </a:r>
          </a:p>
          <a:p>
            <a:r>
              <a:rPr lang="it-IT" sz="2400" noProof="0" dirty="0"/>
              <a:t>stato di salute fisico e psichico</a:t>
            </a:r>
          </a:p>
          <a:p>
            <a:r>
              <a:rPr lang="it-IT" sz="2400" noProof="0" dirty="0"/>
              <a:t>successo lavorativo</a:t>
            </a:r>
          </a:p>
          <a:p>
            <a:r>
              <a:rPr lang="it-IT" sz="2400" noProof="0" dirty="0"/>
              <a:t>soddisfazione per le relazioni</a:t>
            </a:r>
          </a:p>
          <a:p>
            <a:r>
              <a:rPr lang="it-IT" sz="2400" noProof="0" dirty="0"/>
              <a:t>Felicità</a:t>
            </a:r>
          </a:p>
          <a:p>
            <a:r>
              <a:rPr lang="it-IT" sz="2400" noProof="0" dirty="0"/>
              <a:t>ideologia politica</a:t>
            </a:r>
          </a:p>
          <a:p>
            <a:r>
              <a:rPr lang="it-IT" sz="2400" noProof="0" dirty="0"/>
              <a:t>comportamento criminale</a:t>
            </a:r>
          </a:p>
          <a:p>
            <a:r>
              <a:rPr lang="it-IT" sz="2400" noProof="0" dirty="0"/>
              <a:t>Inoltre, </a:t>
            </a:r>
            <a:r>
              <a:rPr lang="it-IT" sz="2400" dirty="0"/>
              <a:t> </a:t>
            </a:r>
            <a:r>
              <a:rPr lang="it-IT" sz="2400" noProof="0" dirty="0"/>
              <a:t>i processi con cui le differenze si strutturano e si manifestano potrebbero essere simili per individui diversi</a:t>
            </a:r>
          </a:p>
          <a:p>
            <a:r>
              <a:rPr lang="it-IT" sz="2400" noProof="0" dirty="0"/>
              <a:t>In questo senso, la psicologia della personalità studia processi e si occupa di trovare aspetti di somiglianza nel modo in cui si strutturano i pattern di differenze tra gli individui</a:t>
            </a:r>
          </a:p>
        </p:txBody>
      </p:sp>
    </p:spTree>
    <p:extLst>
      <p:ext uri="{BB962C8B-B14F-4D97-AF65-F5344CB8AC3E}">
        <p14:creationId xmlns:p14="http://schemas.microsoft.com/office/powerpoint/2010/main" val="33016921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69DB809-C78D-910B-5867-1474ADF4F448}"/>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Principali obiettivi di indagine</a:t>
            </a:r>
          </a:p>
        </p:txBody>
      </p:sp>
      <p:sp>
        <p:nvSpPr>
          <p:cNvPr id="3" name="Segnaposto contenuto 2">
            <a:extLst>
              <a:ext uri="{FF2B5EF4-FFF2-40B4-BE49-F238E27FC236}">
                <a16:creationId xmlns:a16="http://schemas.microsoft.com/office/drawing/2014/main" id="{8E4CD5FC-6E38-1461-79BC-72031A5CFF14}"/>
              </a:ext>
            </a:extLst>
          </p:cNvPr>
          <p:cNvSpPr>
            <a:spLocks noGrp="1"/>
          </p:cNvSpPr>
          <p:nvPr>
            <p:ph idx="1"/>
          </p:nvPr>
        </p:nvSpPr>
        <p:spPr>
          <a:xfrm>
            <a:off x="3607694" y="649480"/>
            <a:ext cx="4916510" cy="5546047"/>
          </a:xfrm>
        </p:spPr>
        <p:txBody>
          <a:bodyPr anchor="ctr">
            <a:normAutofit/>
          </a:bodyPr>
          <a:lstStyle/>
          <a:p>
            <a:r>
              <a:rPr lang="it-IT" sz="2000" dirty="0"/>
              <a:t> l’identificazione della </a:t>
            </a:r>
            <a:r>
              <a:rPr lang="it-IT" sz="2000" b="1" dirty="0"/>
              <a:t>struttura della personalità</a:t>
            </a:r>
            <a:r>
              <a:rPr lang="it-IT" sz="2000" dirty="0"/>
              <a:t>, cioè la definizione di un numero limitato di entità che siano in grado di riassumere in modo semplice l’ampio spettro di differenze tra individui</a:t>
            </a:r>
          </a:p>
          <a:p>
            <a:r>
              <a:rPr lang="it-IT" sz="2000" dirty="0"/>
              <a:t>lo studio dei processi che possano spiegare come queste differenze si strutturano e si manifestano</a:t>
            </a:r>
          </a:p>
          <a:p>
            <a:r>
              <a:rPr lang="it-IT" sz="2000" dirty="0"/>
              <a:t>lo studio dello sviluppo della personalità, cioè il modo in cui la personalità evolve nel corso della vita</a:t>
            </a:r>
          </a:p>
          <a:p>
            <a:r>
              <a:rPr lang="it-IT" sz="2000" dirty="0"/>
              <a:t>Queste tre aree di indagine, sebbene storicamente abbiano seguito percorsi talvolta separati, sono intrinsecamente legate tra loro.</a:t>
            </a:r>
          </a:p>
        </p:txBody>
      </p:sp>
    </p:spTree>
    <p:extLst>
      <p:ext uri="{BB962C8B-B14F-4D97-AF65-F5344CB8AC3E}">
        <p14:creationId xmlns:p14="http://schemas.microsoft.com/office/powerpoint/2010/main" val="681092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I </a:t>
            </a:r>
            <a:r>
              <a:rPr lang="it-IT" sz="4200" b="1" noProof="0" dirty="0">
                <a:solidFill>
                  <a:srgbClr val="FFFFFF"/>
                </a:solidFill>
              </a:rPr>
              <a:t>tratti</a:t>
            </a:r>
            <a:r>
              <a:rPr lang="it-IT" sz="4200" noProof="0" dirty="0">
                <a:solidFill>
                  <a:srgbClr val="FFFFFF"/>
                </a:solidFill>
              </a:rPr>
              <a:t>: dalla complessità alla semplicità, e ritorno</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53923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EFC551E-5184-71A7-1E6D-6615C20295A8}"/>
              </a:ext>
            </a:extLst>
          </p:cNvPr>
          <p:cNvSpPr>
            <a:spLocks noGrp="1"/>
          </p:cNvSpPr>
          <p:nvPr>
            <p:ph type="title"/>
          </p:nvPr>
        </p:nvSpPr>
        <p:spPr>
          <a:xfrm>
            <a:off x="117566" y="586855"/>
            <a:ext cx="2910803" cy="3387497"/>
          </a:xfrm>
        </p:spPr>
        <p:txBody>
          <a:bodyPr anchor="b">
            <a:normAutofit/>
          </a:bodyPr>
          <a:lstStyle/>
          <a:p>
            <a:pPr algn="r"/>
            <a:r>
              <a:rPr lang="it-IT" sz="3500" dirty="0">
                <a:solidFill>
                  <a:srgbClr val="FFFFFF"/>
                </a:solidFill>
              </a:rPr>
              <a:t>Interpretazioni</a:t>
            </a:r>
          </a:p>
        </p:txBody>
      </p:sp>
      <p:sp>
        <p:nvSpPr>
          <p:cNvPr id="3" name="Segnaposto contenuto 2">
            <a:extLst>
              <a:ext uri="{FF2B5EF4-FFF2-40B4-BE49-F238E27FC236}">
                <a16:creationId xmlns:a16="http://schemas.microsoft.com/office/drawing/2014/main" id="{68CD5C98-1982-913D-7F26-B98502624551}"/>
              </a:ext>
            </a:extLst>
          </p:cNvPr>
          <p:cNvSpPr>
            <a:spLocks noGrp="1"/>
          </p:cNvSpPr>
          <p:nvPr>
            <p:ph idx="1"/>
          </p:nvPr>
        </p:nvSpPr>
        <p:spPr>
          <a:xfrm>
            <a:off x="3607693" y="649480"/>
            <a:ext cx="5284515" cy="5546047"/>
          </a:xfrm>
        </p:spPr>
        <p:txBody>
          <a:bodyPr anchor="ctr">
            <a:normAutofit lnSpcReduction="10000"/>
          </a:bodyPr>
          <a:lstStyle/>
          <a:p>
            <a:r>
              <a:rPr lang="it-IT" sz="2000" b="1" dirty="0"/>
              <a:t>Tratti:</a:t>
            </a:r>
            <a:r>
              <a:rPr lang="it-IT" sz="2000" dirty="0"/>
              <a:t> unità di base rispetto alle quali le persone possono differire</a:t>
            </a:r>
          </a:p>
          <a:p>
            <a:r>
              <a:rPr lang="it-IT" sz="2000" b="1" dirty="0"/>
              <a:t>Interpretazione causale</a:t>
            </a:r>
            <a:r>
              <a:rPr lang="it-IT" sz="2000" dirty="0"/>
              <a:t>: I tratti sono stati a lungo concepiti (e sono tutt’ora concepiti da alcuni studiosi) come unità realmente esistenti, dotate di rilevanza causale</a:t>
            </a:r>
          </a:p>
          <a:p>
            <a:r>
              <a:rPr lang="it-IT" sz="2000" dirty="0"/>
              <a:t>in questa visione, il tratto sarebbe ciò che causa le differenze nei comportamenti tra individui</a:t>
            </a:r>
          </a:p>
          <a:p>
            <a:r>
              <a:rPr lang="it-IT" sz="2000" dirty="0"/>
              <a:t>Per esempio: Mister X si sente a suo agio in mezzo alla gente </a:t>
            </a:r>
            <a:r>
              <a:rPr lang="it-IT" sz="2000" i="1" dirty="0"/>
              <a:t>perché</a:t>
            </a:r>
            <a:r>
              <a:rPr lang="it-IT" sz="2000" dirty="0"/>
              <a:t> è estroverso</a:t>
            </a:r>
          </a:p>
          <a:p>
            <a:r>
              <a:rPr lang="it-IT" sz="2000" b="1" dirty="0"/>
              <a:t>Interpretazione descrittiva</a:t>
            </a:r>
            <a:r>
              <a:rPr lang="it-IT" sz="2000" dirty="0"/>
              <a:t>: per altri, i tratti sono un modo efficace per riassumere e organizzare un amplissimo spettro di differenze individuali in modo parsimonioso.</a:t>
            </a:r>
          </a:p>
          <a:p>
            <a:r>
              <a:rPr lang="it-IT" sz="2000" dirty="0"/>
              <a:t>Per esempio: Mister X è estroverso perché parla con molte persone diverse nelle feste</a:t>
            </a:r>
          </a:p>
        </p:txBody>
      </p:sp>
    </p:spTree>
    <p:extLst>
      <p:ext uri="{BB962C8B-B14F-4D97-AF65-F5344CB8AC3E}">
        <p14:creationId xmlns:p14="http://schemas.microsoft.com/office/powerpoint/2010/main" val="1286308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84D5992-E9B9-E0A0-C5E8-89299E90617D}"/>
              </a:ext>
            </a:extLst>
          </p:cNvPr>
          <p:cNvSpPr>
            <a:spLocks noGrp="1"/>
          </p:cNvSpPr>
          <p:nvPr>
            <p:ph type="title"/>
          </p:nvPr>
        </p:nvSpPr>
        <p:spPr>
          <a:xfrm>
            <a:off x="350041" y="586855"/>
            <a:ext cx="2678329" cy="3387497"/>
          </a:xfrm>
        </p:spPr>
        <p:txBody>
          <a:bodyPr anchor="b">
            <a:normAutofit/>
          </a:bodyPr>
          <a:lstStyle/>
          <a:p>
            <a:pPr algn="r"/>
            <a:r>
              <a:rPr lang="it-IT" sz="3500" dirty="0">
                <a:solidFill>
                  <a:srgbClr val="FFFFFF"/>
                </a:solidFill>
              </a:rPr>
              <a:t>Ipotesi </a:t>
            </a:r>
            <a:r>
              <a:rPr lang="it-IT" sz="3500" dirty="0" err="1">
                <a:solidFill>
                  <a:srgbClr val="FFFFFF"/>
                </a:solidFill>
              </a:rPr>
              <a:t>psicolessicale</a:t>
            </a:r>
            <a:endParaRPr lang="it-IT" sz="3500" dirty="0">
              <a:solidFill>
                <a:srgbClr val="FFFFFF"/>
              </a:solidFill>
            </a:endParaRPr>
          </a:p>
        </p:txBody>
      </p:sp>
      <p:sp>
        <p:nvSpPr>
          <p:cNvPr id="3" name="Segnaposto contenuto 2">
            <a:extLst>
              <a:ext uri="{FF2B5EF4-FFF2-40B4-BE49-F238E27FC236}">
                <a16:creationId xmlns:a16="http://schemas.microsoft.com/office/drawing/2014/main" id="{5DF8075F-9449-58A4-8F39-2413B34ACC59}"/>
              </a:ext>
            </a:extLst>
          </p:cNvPr>
          <p:cNvSpPr>
            <a:spLocks noGrp="1"/>
          </p:cNvSpPr>
          <p:nvPr>
            <p:ph idx="1"/>
          </p:nvPr>
        </p:nvSpPr>
        <p:spPr>
          <a:xfrm>
            <a:off x="3607693" y="649480"/>
            <a:ext cx="5311019" cy="5546047"/>
          </a:xfrm>
        </p:spPr>
        <p:txBody>
          <a:bodyPr anchor="ctr">
            <a:normAutofit fontScale="85000" lnSpcReduction="10000"/>
          </a:bodyPr>
          <a:lstStyle/>
          <a:p>
            <a:r>
              <a:rPr lang="it-IT" sz="2400" dirty="0"/>
              <a:t>Come fare a identificare i tratti di personalità utilizzando metodi riproducibili da altri ricercatori in modo indipendente? </a:t>
            </a:r>
          </a:p>
          <a:p>
            <a:r>
              <a:rPr lang="it-IT" sz="2400" dirty="0"/>
              <a:t>Secondo l’ipotesi </a:t>
            </a:r>
            <a:r>
              <a:rPr lang="it-IT" sz="2400" dirty="0" err="1"/>
              <a:t>psicolessicale</a:t>
            </a:r>
            <a:r>
              <a:rPr lang="it-IT" sz="2400" dirty="0"/>
              <a:t>, le più importanti caratteristiche di personalità fenotipiche si sedimentano nel linguaggio naturale nella forma di </a:t>
            </a:r>
            <a:r>
              <a:rPr lang="it-IT" sz="2400" b="1" dirty="0"/>
              <a:t>aggettivi descrittori di persona</a:t>
            </a:r>
            <a:r>
              <a:rPr lang="it-IT" sz="2400" dirty="0"/>
              <a:t>.</a:t>
            </a:r>
          </a:p>
          <a:p>
            <a:r>
              <a:rPr lang="it-IT" sz="2400" dirty="0"/>
              <a:t>analizzare ampi campioni di aggettivi descrittori di personalità presenti in una certa lingua, e esaminare i pattern di correlazione nell’uso che di questi aggettivi fanno gli individui per descrivere se stessi e gli altri</a:t>
            </a:r>
          </a:p>
          <a:p>
            <a:r>
              <a:rPr lang="it-IT" sz="2400" dirty="0"/>
              <a:t>una correlazione tra diversi descrittori indica che condividono una parte del loro significato, e/o che le tendenze comportamentali che descrivono tendono a co-occorrere</a:t>
            </a:r>
          </a:p>
        </p:txBody>
      </p:sp>
    </p:spTree>
    <p:extLst>
      <p:ext uri="{BB962C8B-B14F-4D97-AF65-F5344CB8AC3E}">
        <p14:creationId xmlns:p14="http://schemas.microsoft.com/office/powerpoint/2010/main" val="2970577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7FEAFFA-85F9-8BE0-B22B-9696669AEB81}"/>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Analisi fattoriale</a:t>
            </a:r>
          </a:p>
        </p:txBody>
      </p:sp>
      <p:sp>
        <p:nvSpPr>
          <p:cNvPr id="3" name="Segnaposto contenuto 2">
            <a:extLst>
              <a:ext uri="{FF2B5EF4-FFF2-40B4-BE49-F238E27FC236}">
                <a16:creationId xmlns:a16="http://schemas.microsoft.com/office/drawing/2014/main" id="{B021BA06-35D6-E039-253A-AA52F91CEE77}"/>
              </a:ext>
            </a:extLst>
          </p:cNvPr>
          <p:cNvSpPr>
            <a:spLocks noGrp="1"/>
          </p:cNvSpPr>
          <p:nvPr>
            <p:ph idx="1"/>
          </p:nvPr>
        </p:nvSpPr>
        <p:spPr>
          <a:xfrm>
            <a:off x="3607694" y="649480"/>
            <a:ext cx="4916510" cy="5546047"/>
          </a:xfrm>
        </p:spPr>
        <p:txBody>
          <a:bodyPr anchor="ctr">
            <a:normAutofit/>
          </a:bodyPr>
          <a:lstStyle/>
          <a:p>
            <a:r>
              <a:rPr lang="it-IT" sz="2000" dirty="0"/>
              <a:t>I descrittori sono tantissimi</a:t>
            </a:r>
          </a:p>
          <a:p>
            <a:r>
              <a:rPr lang="it-IT" sz="2000" dirty="0"/>
              <a:t>Come fare a individuare un numero limitato di tratti? </a:t>
            </a:r>
          </a:p>
          <a:p>
            <a:r>
              <a:rPr lang="it-IT" sz="2000" dirty="0"/>
              <a:t>è venuta in aiuto la statistica e, in particolare, una tecnica chiamata </a:t>
            </a:r>
            <a:r>
              <a:rPr lang="it-IT" sz="2000" b="1" dirty="0"/>
              <a:t>analisi fattoriale</a:t>
            </a:r>
          </a:p>
          <a:p>
            <a:r>
              <a:rPr lang="it-IT" sz="2000" dirty="0"/>
              <a:t>Famiglia di tecniche statistiche che permette di inferire la presenza di variabili latenti (fattori) a partire dalle correlazioni tra un insieme di osservazioni.</a:t>
            </a:r>
          </a:p>
          <a:p>
            <a:r>
              <a:rPr lang="it-IT" sz="2000" dirty="0"/>
              <a:t>partendo dalle correlazioni tra le variabili osservate, è possibile identificare dei raggruppamenti in grado di fornire una rappresentazione più semplice di un fenomeno. </a:t>
            </a:r>
          </a:p>
        </p:txBody>
      </p:sp>
    </p:spTree>
    <p:extLst>
      <p:ext uri="{BB962C8B-B14F-4D97-AF65-F5344CB8AC3E}">
        <p14:creationId xmlns:p14="http://schemas.microsoft.com/office/powerpoint/2010/main" val="2528204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Esempio</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20000"/>
          </a:bodyPr>
          <a:lstStyle/>
          <a:p>
            <a:r>
              <a:rPr lang="it-IT" sz="2400" dirty="0"/>
              <a:t>Chiediamo a delle persone quanto si sentano descritte da alcuni aggettivi, usando una scala da 0 a 10. </a:t>
            </a:r>
          </a:p>
          <a:p>
            <a:r>
              <a:rPr lang="it-IT" sz="2400" dirty="0"/>
              <a:t>Prendiamo aggettivi quali “estroverso”, “dinamico”, “spigliato”, “vivace”, “intraprendente”. </a:t>
            </a:r>
          </a:p>
          <a:p>
            <a:r>
              <a:rPr lang="it-IT" sz="2400" dirty="0"/>
              <a:t>Possiamo immaginare che i livelli di estroversione, dinamicità, spigliatezza, vivacità, e intraprendenza delle persone tendano a essere abbastanza simili</a:t>
            </a:r>
          </a:p>
          <a:p>
            <a:r>
              <a:rPr lang="it-IT" sz="2400" dirty="0"/>
              <a:t>Quindi, le variabili misurate saranno correlate tra di loro. Se ciò accade, l’analisi fattoriale ci porterà a identificare un fattore, che raggruppa queste variabili misurate</a:t>
            </a:r>
          </a:p>
          <a:p>
            <a:r>
              <a:rPr lang="it-IT" sz="2400" dirty="0"/>
              <a:t>In questo caso, interpreteremo la variabile latente come il «tratto di estroversione»</a:t>
            </a:r>
          </a:p>
        </p:txBody>
      </p:sp>
    </p:spTree>
    <p:extLst>
      <p:ext uri="{BB962C8B-B14F-4D97-AF65-F5344CB8AC3E}">
        <p14:creationId xmlns:p14="http://schemas.microsoft.com/office/powerpoint/2010/main" val="3628896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Big </a:t>
            </a:r>
            <a:r>
              <a:rPr lang="it-IT" sz="3500" dirty="0" err="1">
                <a:solidFill>
                  <a:srgbClr val="FFFFFF"/>
                </a:solidFill>
              </a:rPr>
              <a:t>Five</a:t>
            </a:r>
            <a:endParaRPr lang="it-IT" sz="3500" dirty="0">
              <a:solidFill>
                <a:srgbClr val="FFFFFF"/>
              </a:solidFill>
            </a:endParaRP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378411" y="339947"/>
            <a:ext cx="4916510" cy="6198382"/>
          </a:xfrm>
        </p:spPr>
        <p:txBody>
          <a:bodyPr anchor="ctr">
            <a:normAutofit fontScale="77500" lnSpcReduction="20000"/>
          </a:bodyPr>
          <a:lstStyle/>
          <a:p>
            <a:r>
              <a:rPr lang="it-IT" sz="2400" dirty="0"/>
              <a:t>Gli studi </a:t>
            </a:r>
            <a:r>
              <a:rPr lang="it-IT" sz="2400" dirty="0" err="1"/>
              <a:t>psicolessicali</a:t>
            </a:r>
            <a:r>
              <a:rPr lang="it-IT" sz="2400" dirty="0"/>
              <a:t> e quelli basati su questionari hanno evidenziato la possibilità di riassumere la variazione di personalità tramite </a:t>
            </a:r>
            <a:r>
              <a:rPr lang="it-IT" sz="2400" b="1" dirty="0"/>
              <a:t>cinque grandi fattori:</a:t>
            </a:r>
            <a:endParaRPr lang="it-IT" sz="2400" dirty="0"/>
          </a:p>
          <a:p>
            <a:r>
              <a:rPr lang="it-IT" sz="2400" b="1" dirty="0"/>
              <a:t>Estroversione</a:t>
            </a:r>
            <a:r>
              <a:rPr lang="it-IT" sz="2400" dirty="0"/>
              <a:t>: comprende differenze individuali in aspetti quali per esempio il parlare molto, l’essere assertivi e proattivi, mentre il suo polo negativo include l’essere silenziosi, riservati e passivi. </a:t>
            </a:r>
          </a:p>
          <a:p>
            <a:r>
              <a:rPr lang="it-IT" sz="2400" b="1" dirty="0"/>
              <a:t>Gradevolezza</a:t>
            </a:r>
            <a:r>
              <a:rPr lang="it-IT" sz="2400" dirty="0"/>
              <a:t>: include aspetti quali essere gentili, fiduciosi nel prossimo e calorosi, vs essere ostili, egoisti e sfiduciati. </a:t>
            </a:r>
          </a:p>
          <a:p>
            <a:r>
              <a:rPr lang="it-IT" sz="2400" b="1" dirty="0"/>
              <a:t>Coscienziosità: </a:t>
            </a:r>
            <a:r>
              <a:rPr lang="it-IT" sz="2400" dirty="0"/>
              <a:t>include tratti quali l’organizzazione, l’industriosità, la responsabilità e il controllo degli impulsi, vs l’essere disordinati, pigri, inaffidabili e spericolati.</a:t>
            </a:r>
          </a:p>
          <a:p>
            <a:r>
              <a:rPr lang="it-IT" sz="2400" b="1" dirty="0" err="1"/>
              <a:t>Nevroticismo</a:t>
            </a:r>
            <a:r>
              <a:rPr lang="it-IT" sz="2400" b="1" dirty="0"/>
              <a:t>: </a:t>
            </a:r>
            <a:r>
              <a:rPr lang="it-IT" sz="2400" dirty="0"/>
              <a:t>include l’essere propensi a forti esperienze emotive, come per esempio l’ansia, la paura o la rabbia, ed è talvolta denotato tramite il suo polo opposto, la </a:t>
            </a:r>
            <a:r>
              <a:rPr lang="it-IT" sz="2400" b="1" dirty="0"/>
              <a:t>stabilità emotiva</a:t>
            </a:r>
            <a:r>
              <a:rPr lang="it-IT" sz="2400" dirty="0"/>
              <a:t>. </a:t>
            </a:r>
          </a:p>
          <a:p>
            <a:r>
              <a:rPr lang="it-IT" sz="2400" b="1" dirty="0"/>
              <a:t>Apertura all’esperienza</a:t>
            </a:r>
            <a:r>
              <a:rPr lang="it-IT" sz="2400" dirty="0"/>
              <a:t>: è caratterizzata dall’essere immaginativi, curiosi e creativi, vs poco profondi e poco acuti</a:t>
            </a:r>
          </a:p>
        </p:txBody>
      </p:sp>
    </p:spTree>
    <p:extLst>
      <p:ext uri="{BB962C8B-B14F-4D97-AF65-F5344CB8AC3E}">
        <p14:creationId xmlns:p14="http://schemas.microsoft.com/office/powerpoint/2010/main" val="616964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Modello a sei fattori: HEXACO</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420425" y="270501"/>
            <a:ext cx="4916510" cy="6577361"/>
          </a:xfrm>
        </p:spPr>
        <p:txBody>
          <a:bodyPr anchor="ctr">
            <a:normAutofit fontScale="70000" lnSpcReduction="20000"/>
          </a:bodyPr>
          <a:lstStyle/>
          <a:p>
            <a:r>
              <a:rPr lang="it-IT" sz="2400" dirty="0"/>
              <a:t>stessi presupposti teorici e metodologici dei modelli a cinque fattori, diversa conclusione</a:t>
            </a:r>
          </a:p>
          <a:p>
            <a:r>
              <a:rPr lang="it-IT" sz="2400" dirty="0"/>
              <a:t>Sei fattori possono descrivere in modo più appropriato la struttura della personalità</a:t>
            </a:r>
          </a:p>
          <a:p>
            <a:r>
              <a:rPr lang="it-IT" sz="2400" dirty="0"/>
              <a:t>Tre di questi sono molto simili all’Estroversione, alla Coscienziosità e all’Apertura all’esperienza dei Big </a:t>
            </a:r>
            <a:r>
              <a:rPr lang="it-IT" sz="2400" dirty="0" err="1"/>
              <a:t>Five</a:t>
            </a:r>
            <a:r>
              <a:rPr lang="it-IT" sz="2400" dirty="0"/>
              <a:t> e ne mantengono il nome. </a:t>
            </a:r>
          </a:p>
          <a:p>
            <a:r>
              <a:rPr lang="it-IT" sz="2400" dirty="0"/>
              <a:t>Quarto fattore: </a:t>
            </a:r>
            <a:r>
              <a:rPr lang="it-IT" sz="2400" b="1" dirty="0"/>
              <a:t>Emotività</a:t>
            </a:r>
            <a:r>
              <a:rPr lang="it-IT" sz="2400" dirty="0"/>
              <a:t>, è vicino a Stabilità emotiva / </a:t>
            </a:r>
            <a:r>
              <a:rPr lang="it-IT" sz="2400" dirty="0" err="1"/>
              <a:t>Nevroticismo</a:t>
            </a:r>
            <a:r>
              <a:rPr lang="it-IT" sz="2400" dirty="0"/>
              <a:t> del BF, ma non comprende la rabbia, mentre include il sentimentalismo, che nel BF era nella gradevolezza</a:t>
            </a:r>
          </a:p>
          <a:p>
            <a:r>
              <a:rPr lang="it-IT" sz="2400" dirty="0"/>
              <a:t>Quinto fattore: </a:t>
            </a:r>
            <a:r>
              <a:rPr lang="it-IT" sz="2400" b="1" dirty="0" err="1"/>
              <a:t>amicalità</a:t>
            </a:r>
            <a:r>
              <a:rPr lang="it-IT" sz="2400" b="1" dirty="0"/>
              <a:t> vs rabbia</a:t>
            </a:r>
            <a:r>
              <a:rPr lang="it-IT" sz="2400" dirty="0"/>
              <a:t>. Simile alla gradevolezza del BF, ma senza i sentimentalismo, e con la rabbia</a:t>
            </a:r>
          </a:p>
          <a:p>
            <a:r>
              <a:rPr lang="it-IT" sz="2400" dirty="0"/>
              <a:t>Sesto fattore: </a:t>
            </a:r>
            <a:r>
              <a:rPr lang="it-IT" sz="2400" b="1" dirty="0"/>
              <a:t>Onestà-Umiltà</a:t>
            </a:r>
            <a:r>
              <a:rPr lang="it-IT" sz="2400" dirty="0"/>
              <a:t>. comprende tratti quali la sincerità e l’equità, la modestia e l’avidità, non sono sufficientemente rappresentati all’interno dei modelli a cinque fattori </a:t>
            </a:r>
          </a:p>
          <a:p>
            <a:r>
              <a:rPr lang="it-IT" sz="2400" dirty="0"/>
              <a:t>L’inclusione della Onestà-Umiltà permette di ampliare il potere predittivo a tendenze comportamentali come il materialismo, la delinquenza, la </a:t>
            </a:r>
            <a:r>
              <a:rPr lang="it-IT" sz="2400" dirty="0" err="1"/>
              <a:t>seduttività</a:t>
            </a:r>
            <a:r>
              <a:rPr lang="it-IT" sz="2400" dirty="0"/>
              <a:t>, la </a:t>
            </a:r>
            <a:r>
              <a:rPr lang="it-IT" sz="2400" dirty="0" err="1"/>
              <a:t>sociosessualità</a:t>
            </a:r>
            <a:r>
              <a:rPr lang="it-IT" sz="2400" dirty="0"/>
              <a:t>, le capacità manipolative o l’assunzione di decisioni immorali negli affari</a:t>
            </a:r>
          </a:p>
        </p:txBody>
      </p:sp>
    </p:spTree>
    <p:extLst>
      <p:ext uri="{BB962C8B-B14F-4D97-AF65-F5344CB8AC3E}">
        <p14:creationId xmlns:p14="http://schemas.microsoft.com/office/powerpoint/2010/main" val="3539344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56755" y="586855"/>
            <a:ext cx="2833430" cy="3387497"/>
          </a:xfrm>
        </p:spPr>
        <p:txBody>
          <a:bodyPr anchor="b">
            <a:normAutofit/>
          </a:bodyPr>
          <a:lstStyle/>
          <a:p>
            <a:pPr algn="r"/>
            <a:r>
              <a:rPr lang="it-IT" sz="3500" dirty="0">
                <a:solidFill>
                  <a:srgbClr val="FFFFFF"/>
                </a:solidFill>
              </a:rPr>
              <a:t>Tratti e sfaccettature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20000"/>
          </a:bodyPr>
          <a:lstStyle/>
          <a:p>
            <a:r>
              <a:rPr lang="it-IT" sz="2400" dirty="0"/>
              <a:t>i modelli con pochi tratti sono chiamati </a:t>
            </a:r>
            <a:r>
              <a:rPr lang="it-IT" sz="2400" b="1" dirty="0"/>
              <a:t>Big </a:t>
            </a:r>
            <a:r>
              <a:rPr lang="it-IT" sz="2400" b="1" dirty="0" err="1"/>
              <a:t>Few</a:t>
            </a:r>
            <a:r>
              <a:rPr lang="it-IT" sz="2400" dirty="0"/>
              <a:t>, in contrapposizione a modelli con più ampia granularità </a:t>
            </a:r>
          </a:p>
          <a:p>
            <a:r>
              <a:rPr lang="it-IT" sz="2400" dirty="0"/>
              <a:t>Il primo livello è quello delle </a:t>
            </a:r>
            <a:r>
              <a:rPr lang="it-IT" sz="2400" b="1" dirty="0"/>
              <a:t>sfaccettature:</a:t>
            </a:r>
            <a:r>
              <a:rPr lang="it-IT" sz="2400" dirty="0"/>
              <a:t> sono concepite come tratti gerarchicamente subordinati ai Big </a:t>
            </a:r>
            <a:r>
              <a:rPr lang="it-IT" sz="2400" dirty="0" err="1"/>
              <a:t>Few</a:t>
            </a:r>
            <a:r>
              <a:rPr lang="it-IT" sz="2400" dirty="0"/>
              <a:t>, che specificano ulteriormente un tratto ampio come l’estroversione o la coscienziosità.</a:t>
            </a:r>
          </a:p>
          <a:p>
            <a:r>
              <a:rPr lang="it-IT" sz="2400" dirty="0"/>
              <a:t>Per esempio, numerosi studi convergono nell’identificazione di quattro sfaccettature della coscienziosità:</a:t>
            </a:r>
          </a:p>
          <a:p>
            <a:r>
              <a:rPr lang="it-IT" sz="2400" dirty="0"/>
              <a:t>l’ordine</a:t>
            </a:r>
          </a:p>
          <a:p>
            <a:r>
              <a:rPr lang="it-IT" sz="2400" dirty="0"/>
              <a:t>l’industriosità</a:t>
            </a:r>
          </a:p>
          <a:p>
            <a:r>
              <a:rPr lang="it-IT" sz="2400" dirty="0"/>
              <a:t>il controllo degli impulsi</a:t>
            </a:r>
          </a:p>
          <a:p>
            <a:r>
              <a:rPr lang="it-IT" sz="2400" dirty="0"/>
              <a:t>la responsabilità</a:t>
            </a:r>
          </a:p>
          <a:p>
            <a:r>
              <a:rPr lang="it-IT" sz="2400" dirty="0"/>
              <a:t>Quasi tutti i questionari per la misura dei tratti di personalità includono al loro interno </a:t>
            </a:r>
            <a:r>
              <a:rPr lang="it-IT" sz="2400" dirty="0" err="1"/>
              <a:t>sottoscale</a:t>
            </a:r>
            <a:r>
              <a:rPr lang="it-IT" sz="2400" dirty="0"/>
              <a:t> per la valutazione delle sfaccettature</a:t>
            </a:r>
          </a:p>
        </p:txBody>
      </p:sp>
    </p:spTree>
    <p:extLst>
      <p:ext uri="{BB962C8B-B14F-4D97-AF65-F5344CB8AC3E}">
        <p14:creationId xmlns:p14="http://schemas.microsoft.com/office/powerpoint/2010/main" val="3443638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Nuances</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Le sfaccettature consentono una maggior </a:t>
            </a:r>
            <a:r>
              <a:rPr lang="it-IT" sz="2400" dirty="0" err="1"/>
              <a:t>predittività</a:t>
            </a:r>
            <a:r>
              <a:rPr lang="it-IT" sz="2400" dirty="0"/>
              <a:t> sulle traiettorie di vita delle persone rispetto ai soli big </a:t>
            </a:r>
            <a:r>
              <a:rPr lang="it-IT" sz="2400" dirty="0" err="1"/>
              <a:t>few</a:t>
            </a:r>
            <a:endParaRPr lang="it-IT" sz="2400" dirty="0"/>
          </a:p>
          <a:p>
            <a:r>
              <a:rPr lang="it-IT" sz="2400" dirty="0"/>
              <a:t>Oggi ancora maggiore </a:t>
            </a:r>
            <a:r>
              <a:rPr lang="it-IT" sz="2400" dirty="0" err="1"/>
              <a:t>predittività</a:t>
            </a:r>
            <a:r>
              <a:rPr lang="it-IT" sz="2400" dirty="0"/>
              <a:t> si ottiene con le </a:t>
            </a:r>
            <a:r>
              <a:rPr lang="it-IT" sz="2400" b="1" dirty="0"/>
              <a:t>nuances</a:t>
            </a:r>
            <a:r>
              <a:rPr lang="it-IT" sz="2400" dirty="0"/>
              <a:t> (sfumature)</a:t>
            </a:r>
          </a:p>
          <a:p>
            <a:r>
              <a:rPr lang="it-IT" sz="2400" dirty="0"/>
              <a:t>sono gruppi di pochissimi item (o persino singoli item) in grado di cogliere aspetti potenzialmente interessanti della personalità di un individuo</a:t>
            </a:r>
          </a:p>
          <a:p>
            <a:r>
              <a:rPr lang="it-IT" sz="2400" dirty="0"/>
              <a:t>Migliorano ulteriormente la </a:t>
            </a:r>
            <a:r>
              <a:rPr lang="it-IT" sz="2400" dirty="0" err="1"/>
              <a:t>predittività</a:t>
            </a:r>
            <a:endParaRPr lang="it-IT" sz="2400" dirty="0"/>
          </a:p>
        </p:txBody>
      </p:sp>
    </p:spTree>
    <p:extLst>
      <p:ext uri="{BB962C8B-B14F-4D97-AF65-F5344CB8AC3E}">
        <p14:creationId xmlns:p14="http://schemas.microsoft.com/office/powerpoint/2010/main" val="1574641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magine 3" descr="Immagine che contiene diagramma&#10;&#10;Descrizione generata automaticamente">
            <a:extLst>
              <a:ext uri="{FF2B5EF4-FFF2-40B4-BE49-F238E27FC236}">
                <a16:creationId xmlns:a16="http://schemas.microsoft.com/office/drawing/2014/main" id="{9E7171FD-480E-8511-EFC8-8AD7398DD862}"/>
              </a:ext>
            </a:extLst>
          </p:cNvPr>
          <p:cNvPicPr>
            <a:picLocks noChangeAspect="1"/>
          </p:cNvPicPr>
          <p:nvPr/>
        </p:nvPicPr>
        <p:blipFill>
          <a:blip r:embed="rId2"/>
          <a:stretch>
            <a:fillRect/>
          </a:stretch>
        </p:blipFill>
        <p:spPr>
          <a:xfrm>
            <a:off x="-1" y="1081082"/>
            <a:ext cx="9188773" cy="4718827"/>
          </a:xfrm>
          <a:prstGeom prst="rect">
            <a:avLst/>
          </a:prstGeom>
        </p:spPr>
      </p:pic>
    </p:spTree>
    <p:extLst>
      <p:ext uri="{BB962C8B-B14F-4D97-AF65-F5344CB8AC3E}">
        <p14:creationId xmlns:p14="http://schemas.microsoft.com/office/powerpoint/2010/main" val="2450163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Principali orientamenti teorici nella psicologia della personalità</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223782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640143" cy="3387497"/>
          </a:xfrm>
        </p:spPr>
        <p:txBody>
          <a:bodyPr anchor="b">
            <a:normAutofit/>
          </a:bodyPr>
          <a:lstStyle/>
          <a:p>
            <a:pPr algn="r"/>
            <a:r>
              <a:rPr lang="it-IT" sz="3500" dirty="0">
                <a:solidFill>
                  <a:srgbClr val="FFFFFF"/>
                </a:solidFill>
              </a:rPr>
              <a:t>Due orientamenti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10000"/>
          </a:bodyPr>
          <a:lstStyle/>
          <a:p>
            <a:r>
              <a:rPr lang="it-IT" sz="2400" dirty="0" err="1"/>
              <a:t>Qual’è</a:t>
            </a:r>
            <a:r>
              <a:rPr lang="it-IT" sz="2400" dirty="0"/>
              <a:t> la natura dei tratti di personalità, come i Big </a:t>
            </a:r>
            <a:r>
              <a:rPr lang="it-IT" sz="2400" dirty="0" err="1"/>
              <a:t>Few</a:t>
            </a:r>
            <a:r>
              <a:rPr lang="it-IT" sz="2400" dirty="0"/>
              <a:t>?</a:t>
            </a:r>
          </a:p>
          <a:p>
            <a:r>
              <a:rPr lang="it-IT" sz="2400" dirty="0"/>
              <a:t>Perché le persone sono caratterizzate da diversi livelli di estroversione o di coscienziosità?</a:t>
            </a:r>
          </a:p>
          <a:p>
            <a:r>
              <a:rPr lang="it-IT" sz="2400" dirty="0"/>
              <a:t>Quali processi portano alcuni individui a essere più o meno emotivamente stabili? </a:t>
            </a:r>
          </a:p>
          <a:p>
            <a:r>
              <a:rPr lang="it-IT" sz="2400" dirty="0"/>
              <a:t>Alcune teorie vedono ciascun tratto come il riflesso di strutture sottostanti: </a:t>
            </a:r>
            <a:r>
              <a:rPr lang="it-IT" sz="2400" b="1" dirty="0"/>
              <a:t>teorie della corrispondenza</a:t>
            </a:r>
          </a:p>
          <a:p>
            <a:r>
              <a:rPr lang="it-IT" sz="2400" dirty="0"/>
              <a:t>Altre vedono i tratti di personalità come </a:t>
            </a:r>
            <a:r>
              <a:rPr lang="it-IT" sz="2400" b="1" dirty="0"/>
              <a:t>fenomeni emergenti </a:t>
            </a:r>
            <a:r>
              <a:rPr lang="it-IT" sz="2400" dirty="0"/>
              <a:t>da reti di interazione tra pensieri, emozioni, comportamenti e situazioni: </a:t>
            </a:r>
            <a:r>
              <a:rPr lang="it-IT" sz="2400" b="1" dirty="0"/>
              <a:t>teorie dell’emergenza</a:t>
            </a:r>
          </a:p>
        </p:txBody>
      </p:sp>
    </p:spTree>
    <p:extLst>
      <p:ext uri="{BB962C8B-B14F-4D97-AF65-F5344CB8AC3E}">
        <p14:creationId xmlns:p14="http://schemas.microsoft.com/office/powerpoint/2010/main" val="2485724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Teorie dei cinque fattori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inquadra i fattori del FFM come tendenze causali di base</a:t>
            </a:r>
          </a:p>
          <a:p>
            <a:r>
              <a:rPr lang="it-IT" sz="2400" dirty="0"/>
              <a:t>«proprietà dell’individuo, fondate nella biologia, che influenzano il resto del sistema di personalità, ma che non ne sono a loro volta influenzate»</a:t>
            </a:r>
          </a:p>
          <a:p>
            <a:endParaRPr lang="it-IT" sz="2400" dirty="0"/>
          </a:p>
        </p:txBody>
      </p:sp>
    </p:spTree>
    <p:extLst>
      <p:ext uri="{BB962C8B-B14F-4D97-AF65-F5344CB8AC3E}">
        <p14:creationId xmlns:p14="http://schemas.microsoft.com/office/powerpoint/2010/main" val="15427923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Immagine 2">
            <a:extLst>
              <a:ext uri="{FF2B5EF4-FFF2-40B4-BE49-F238E27FC236}">
                <a16:creationId xmlns:a16="http://schemas.microsoft.com/office/drawing/2014/main" id="{9018390C-907E-A6DE-EFCA-7727FB2337A2}"/>
              </a:ext>
            </a:extLst>
          </p:cNvPr>
          <p:cNvPicPr>
            <a:picLocks noChangeAspect="1"/>
          </p:cNvPicPr>
          <p:nvPr/>
        </p:nvPicPr>
        <p:blipFill>
          <a:blip r:embed="rId2"/>
          <a:stretch>
            <a:fillRect/>
          </a:stretch>
        </p:blipFill>
        <p:spPr>
          <a:xfrm>
            <a:off x="247649" y="482599"/>
            <a:ext cx="8666807" cy="5905137"/>
          </a:xfrm>
          <a:prstGeom prst="rect">
            <a:avLst/>
          </a:prstGeom>
        </p:spPr>
      </p:pic>
    </p:spTree>
    <p:extLst>
      <p:ext uri="{BB962C8B-B14F-4D97-AF65-F5344CB8AC3E}">
        <p14:creationId xmlns:p14="http://schemas.microsoft.com/office/powerpoint/2010/main" val="12496514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fontScale="90000"/>
          </a:bodyPr>
          <a:lstStyle/>
          <a:p>
            <a:pPr algn="r"/>
            <a:r>
              <a:rPr lang="it-IT" sz="3500" dirty="0">
                <a:solidFill>
                  <a:srgbClr val="FFFFFF"/>
                </a:solidFill>
              </a:rPr>
              <a:t>Tratti in parte ereditabili, ma non se ne conoscono i meccanismi genetici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Lo stretto legame tra i cinque fattori e precise basi biologiche nella FFT è supportato da evidenze relative alla loro ereditarietà. </a:t>
            </a:r>
          </a:p>
          <a:p>
            <a:r>
              <a:rPr lang="it-IT" sz="2400" dirty="0"/>
              <a:t>la variabilità interindividuale in diversi tratti di personalità sia ereditabile per circa il 40%</a:t>
            </a:r>
          </a:p>
          <a:p>
            <a:r>
              <a:rPr lang="it-IT" sz="2400" dirty="0"/>
              <a:t>Ma variabilità genetiche spiegano porzioni minime della variabilità dei tratti</a:t>
            </a:r>
          </a:p>
          <a:p>
            <a:r>
              <a:rPr lang="it-IT" sz="2400" dirty="0"/>
              <a:t>Pare che la personalità “sia ereditabile, ma che non abbia alcun meccanismo genetico”</a:t>
            </a:r>
          </a:p>
          <a:p>
            <a:r>
              <a:rPr lang="it-IT" sz="2400" dirty="0"/>
              <a:t>O meglio, non è ancora noto</a:t>
            </a:r>
          </a:p>
        </p:txBody>
      </p:sp>
    </p:spTree>
    <p:extLst>
      <p:ext uri="{BB962C8B-B14F-4D97-AF65-F5344CB8AC3E}">
        <p14:creationId xmlns:p14="http://schemas.microsoft.com/office/powerpoint/2010/main" val="1908052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97662" cy="3387497"/>
          </a:xfrm>
        </p:spPr>
        <p:txBody>
          <a:bodyPr anchor="b">
            <a:normAutofit/>
          </a:bodyPr>
          <a:lstStyle/>
          <a:p>
            <a:pPr algn="r"/>
            <a:r>
              <a:rPr lang="it-IT" sz="3500" dirty="0">
                <a:solidFill>
                  <a:srgbClr val="FFFFFF"/>
                </a:solidFill>
              </a:rPr>
              <a:t>Approcci </a:t>
            </a:r>
            <a:r>
              <a:rPr lang="it-IT" sz="3500" dirty="0" err="1">
                <a:solidFill>
                  <a:srgbClr val="FFFFFF"/>
                </a:solidFill>
              </a:rPr>
              <a:t>emergentisti</a:t>
            </a:r>
            <a:endParaRPr lang="it-IT" sz="3500" dirty="0">
              <a:solidFill>
                <a:srgbClr val="FFFFFF"/>
              </a:solidFill>
            </a:endParaRP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10000"/>
          </a:bodyPr>
          <a:lstStyle/>
          <a:p>
            <a:r>
              <a:rPr lang="it-IT" sz="2400" dirty="0"/>
              <a:t>influenzati dall’antico dibattito </a:t>
            </a:r>
            <a:r>
              <a:rPr lang="it-IT" sz="2400" b="1" dirty="0"/>
              <a:t>persona-situazione</a:t>
            </a:r>
          </a:p>
          <a:p>
            <a:r>
              <a:rPr lang="it-IT" sz="2400" dirty="0"/>
              <a:t>fronte </a:t>
            </a:r>
            <a:r>
              <a:rPr lang="it-IT" sz="2400" b="1" dirty="0"/>
              <a:t>persona</a:t>
            </a:r>
            <a:r>
              <a:rPr lang="it-IT" sz="2400" dirty="0"/>
              <a:t>: la coerenza nei comportamenti umani va ricercata nelle disposizioni dell’individuo, come i tratti di personalità dei modelli Big </a:t>
            </a:r>
            <a:r>
              <a:rPr lang="it-IT" sz="2400" dirty="0" err="1"/>
              <a:t>Few</a:t>
            </a:r>
            <a:r>
              <a:rPr lang="it-IT" sz="2400" dirty="0"/>
              <a:t>, a prescindere dalle situazioni</a:t>
            </a:r>
          </a:p>
          <a:p>
            <a:r>
              <a:rPr lang="it-IT" sz="2400" dirty="0"/>
              <a:t>Fronte </a:t>
            </a:r>
            <a:r>
              <a:rPr lang="it-IT" sz="2400" b="1" dirty="0"/>
              <a:t>situazione</a:t>
            </a:r>
            <a:r>
              <a:rPr lang="it-IT" sz="2400" dirty="0"/>
              <a:t>: la variabilità del comportamento da situazione a situazione è tale da rendere i tratti di personalità poco interessanti e incapaci di spiegare porzioni sufficienti dei comportamenti </a:t>
            </a:r>
          </a:p>
          <a:p>
            <a:r>
              <a:rPr lang="it-IT" sz="2400" dirty="0" err="1"/>
              <a:t>Mischel</a:t>
            </a:r>
            <a:r>
              <a:rPr lang="it-IT" sz="2400" dirty="0"/>
              <a:t> (1968) contribuì allo sviluppo di un approccio </a:t>
            </a:r>
            <a:r>
              <a:rPr lang="it-IT" sz="2400" dirty="0" err="1"/>
              <a:t>sociocognitivo</a:t>
            </a:r>
            <a:r>
              <a:rPr lang="it-IT" sz="2400" dirty="0"/>
              <a:t> allo studio della personalità, che enfatizza l’importanza dei fattori sociali e cognitivi nella spiegazione delle differenze intra- e interindividuali di personalità</a:t>
            </a:r>
          </a:p>
        </p:txBody>
      </p:sp>
    </p:spTree>
    <p:extLst>
      <p:ext uri="{BB962C8B-B14F-4D97-AF65-F5344CB8AC3E}">
        <p14:creationId xmlns:p14="http://schemas.microsoft.com/office/powerpoint/2010/main" val="14707206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Interazione persona - situazione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77500" lnSpcReduction="20000"/>
          </a:bodyPr>
          <a:lstStyle/>
          <a:p>
            <a:r>
              <a:rPr lang="it-IT" sz="2400" dirty="0"/>
              <a:t>Studi successivi hanno documentato l’influenza delle situazioni e delle esperienze di vita sulla personalità</a:t>
            </a:r>
          </a:p>
          <a:p>
            <a:r>
              <a:rPr lang="it-IT" sz="2400" dirty="0"/>
              <a:t>Esempio: personalità degli studenti durante i periodi di studio trascorsi all’estero. </a:t>
            </a:r>
          </a:p>
          <a:p>
            <a:r>
              <a:rPr lang="it-IT" sz="2400" dirty="0"/>
              <a:t>gli studenti che partivano tornavano più aperti all’esperienza, gradevoli ed emotivamente stabili rispetto a chi non partiva</a:t>
            </a:r>
          </a:p>
          <a:p>
            <a:r>
              <a:rPr lang="it-IT" sz="2400" dirty="0"/>
              <a:t>Ma anche:  chi partiva era in origine mediamente più estroverso di chi decideva di restare; individui più coscienziosi tendevano a preferire soggiorni brevi, mentre individui più aperti all’esperienza preferivano soggiorni lunghi. </a:t>
            </a:r>
          </a:p>
          <a:p>
            <a:r>
              <a:rPr lang="it-IT" sz="2400" dirty="0"/>
              <a:t>persona e situazione non sono determinanti separate del comportamento: sono interdipendenti e si influenzano vicendevolmente, attraverso un insieme di processi</a:t>
            </a:r>
          </a:p>
          <a:p>
            <a:r>
              <a:rPr lang="it-IT" sz="2400" b="1" dirty="0"/>
              <a:t>transazioni</a:t>
            </a:r>
            <a:r>
              <a:rPr lang="it-IT" sz="2400" dirty="0"/>
              <a:t> tra persona e situazione</a:t>
            </a:r>
          </a:p>
        </p:txBody>
      </p:sp>
    </p:spTree>
    <p:extLst>
      <p:ext uri="{BB962C8B-B14F-4D97-AF65-F5344CB8AC3E}">
        <p14:creationId xmlns:p14="http://schemas.microsoft.com/office/powerpoint/2010/main" val="14919948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Nuove prospettive basate sui big data</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Un’altra porzione di variabilità che è divenuta particolarmente interessante negli ultimi anni caratterizza le differenze all’</a:t>
            </a:r>
            <a:r>
              <a:rPr lang="it-IT" sz="2400" b="1" dirty="0"/>
              <a:t>interno degli stessi individui</a:t>
            </a:r>
            <a:r>
              <a:rPr lang="it-IT" sz="2400" dirty="0"/>
              <a:t> nel corso del tempo e in diverse situazioni. </a:t>
            </a:r>
          </a:p>
          <a:p>
            <a:r>
              <a:rPr lang="it-IT" sz="2400" dirty="0"/>
              <a:t>La possibilità di accedere a questa porzione di varianza è cresciuta grazie alla diffusione di dispositivi come gli smartphone</a:t>
            </a:r>
          </a:p>
          <a:p>
            <a:r>
              <a:rPr lang="it-IT" sz="2400" dirty="0"/>
              <a:t>danno la possibilità di raccogliere dati longitudinali in modo intensivo su ampi campioni di individui</a:t>
            </a:r>
          </a:p>
        </p:txBody>
      </p:sp>
    </p:spTree>
    <p:extLst>
      <p:ext uri="{BB962C8B-B14F-4D97-AF65-F5344CB8AC3E}">
        <p14:creationId xmlns:p14="http://schemas.microsoft.com/office/powerpoint/2010/main" val="483048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Whole Trait Theory</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gli individui mostrano una grande variabilità negli </a:t>
            </a:r>
            <a:r>
              <a:rPr lang="it-IT" sz="2400" b="1" dirty="0"/>
              <a:t>stati</a:t>
            </a:r>
            <a:r>
              <a:rPr lang="it-IT" sz="2400" dirty="0"/>
              <a:t> di personalità</a:t>
            </a:r>
          </a:p>
          <a:p>
            <a:r>
              <a:rPr lang="it-IT" sz="2400" b="1" dirty="0"/>
              <a:t>stati</a:t>
            </a:r>
            <a:r>
              <a:rPr lang="it-IT" sz="2400" dirty="0"/>
              <a:t> transitori corrispondenti ai </a:t>
            </a:r>
            <a:r>
              <a:rPr lang="it-IT" sz="2400" b="1" dirty="0"/>
              <a:t>tratti</a:t>
            </a:r>
            <a:r>
              <a:rPr lang="it-IT" sz="2400" dirty="0"/>
              <a:t> di personalità</a:t>
            </a:r>
          </a:p>
          <a:p>
            <a:r>
              <a:rPr lang="it-IT" sz="2400" dirty="0"/>
              <a:t>Esempio: essere </a:t>
            </a:r>
            <a:r>
              <a:rPr lang="it-IT" sz="2400" b="1" dirty="0"/>
              <a:t>più</a:t>
            </a:r>
            <a:r>
              <a:rPr lang="it-IT" sz="2400" dirty="0"/>
              <a:t>, o </a:t>
            </a:r>
            <a:r>
              <a:rPr lang="it-IT" sz="2400" b="1" dirty="0"/>
              <a:t>meno</a:t>
            </a:r>
            <a:r>
              <a:rPr lang="it-IT" sz="2400" dirty="0"/>
              <a:t>, estroversi o coscienziosi a seconda dell’ora, del giorno, della situazione</a:t>
            </a:r>
          </a:p>
        </p:txBody>
      </p:sp>
    </p:spTree>
    <p:extLst>
      <p:ext uri="{BB962C8B-B14F-4D97-AF65-F5344CB8AC3E}">
        <p14:creationId xmlns:p14="http://schemas.microsoft.com/office/powerpoint/2010/main" val="748848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Immagine 3">
            <a:extLst>
              <a:ext uri="{FF2B5EF4-FFF2-40B4-BE49-F238E27FC236}">
                <a16:creationId xmlns:a16="http://schemas.microsoft.com/office/drawing/2014/main" id="{BFBD9495-D090-F879-78C9-A39210081451}"/>
              </a:ext>
            </a:extLst>
          </p:cNvPr>
          <p:cNvPicPr>
            <a:picLocks noChangeAspect="1"/>
          </p:cNvPicPr>
          <p:nvPr/>
        </p:nvPicPr>
        <p:blipFill>
          <a:blip r:embed="rId3"/>
          <a:stretch>
            <a:fillRect/>
          </a:stretch>
        </p:blipFill>
        <p:spPr>
          <a:xfrm>
            <a:off x="177799" y="654050"/>
            <a:ext cx="8835571" cy="5579689"/>
          </a:xfrm>
          <a:prstGeom prst="rect">
            <a:avLst/>
          </a:prstGeom>
        </p:spPr>
      </p:pic>
    </p:spTree>
    <p:extLst>
      <p:ext uri="{BB962C8B-B14F-4D97-AF65-F5344CB8AC3E}">
        <p14:creationId xmlns:p14="http://schemas.microsoft.com/office/powerpoint/2010/main" val="39970189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fontScale="90000"/>
          </a:bodyPr>
          <a:lstStyle/>
          <a:p>
            <a:pPr algn="r"/>
            <a:r>
              <a:rPr lang="it-IT" sz="3500" dirty="0">
                <a:solidFill>
                  <a:srgbClr val="FFFFFF"/>
                </a:solidFill>
              </a:rPr>
              <a:t>I tratti colgono una «media generale», le situazioni determinano le fluttuazioni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6198382"/>
          </a:xfrm>
        </p:spPr>
        <p:txBody>
          <a:bodyPr anchor="ctr">
            <a:normAutofit fontScale="92500" lnSpcReduction="20000"/>
          </a:bodyPr>
          <a:lstStyle/>
          <a:p>
            <a:r>
              <a:rPr lang="it-IT" sz="2400" dirty="0"/>
              <a:t>i processi che spiegano la variabilità tra stati all’internodi ciascun individuo sarebbero di tipo </a:t>
            </a:r>
            <a:r>
              <a:rPr lang="it-IT" sz="2400" dirty="0" err="1"/>
              <a:t>sociocognitivo</a:t>
            </a:r>
            <a:r>
              <a:rPr lang="it-IT" sz="2400" dirty="0"/>
              <a:t>. </a:t>
            </a:r>
          </a:p>
          <a:p>
            <a:r>
              <a:rPr lang="it-IT" sz="2400" dirty="0"/>
              <a:t>Alcuni studi mostrano come gli stati di personalità varino in modo congruente agli stimoli situazionali, in accordo con gli obiettivi che ciascun individuo ha in una certa situazione. </a:t>
            </a:r>
          </a:p>
          <a:p>
            <a:r>
              <a:rPr lang="it-IT" sz="2400" dirty="0"/>
              <a:t>Ma i parametri della distribuzione statistica che caratterizza gli stati di ciascun individuo sono abbastanza stabili nel tempo</a:t>
            </a:r>
          </a:p>
          <a:p>
            <a:r>
              <a:rPr lang="it-IT" sz="2400" dirty="0"/>
              <a:t>I tratti di personalità dei modelli Big </a:t>
            </a:r>
            <a:r>
              <a:rPr lang="it-IT" sz="2400" dirty="0" err="1"/>
              <a:t>Few</a:t>
            </a:r>
            <a:r>
              <a:rPr lang="it-IT" sz="2400" dirty="0"/>
              <a:t> sarebbero in grado di cogliere solo questo tipo di stabilità nel tempo</a:t>
            </a:r>
          </a:p>
          <a:p>
            <a:r>
              <a:rPr lang="it-IT" sz="2400" dirty="0"/>
              <a:t>non permettono di accedere alla variabilità tra stati di ciascun individuo</a:t>
            </a:r>
          </a:p>
          <a:p>
            <a:r>
              <a:rPr lang="it-IT" sz="2400" dirty="0"/>
              <a:t>In questo modo la </a:t>
            </a:r>
            <a:r>
              <a:rPr lang="it-IT" sz="2400" b="1" dirty="0"/>
              <a:t>Whole Trait Theory</a:t>
            </a:r>
            <a:r>
              <a:rPr lang="it-IT" sz="2400" dirty="0"/>
              <a:t> è in grado di riunire approcci </a:t>
            </a:r>
            <a:r>
              <a:rPr lang="it-IT" sz="2400" dirty="0" err="1"/>
              <a:t>sociocognitivi</a:t>
            </a:r>
            <a:r>
              <a:rPr lang="it-IT" sz="2400" dirty="0"/>
              <a:t> e tratti di personalità in un modello unificato.</a:t>
            </a:r>
          </a:p>
        </p:txBody>
      </p:sp>
    </p:spTree>
    <p:extLst>
      <p:ext uri="{BB962C8B-B14F-4D97-AF65-F5344CB8AC3E}">
        <p14:creationId xmlns:p14="http://schemas.microsoft.com/office/powerpoint/2010/main" val="7034790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Come si misura la personalità?</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228320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Psicometria</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10139"/>
            <a:ext cx="4916510" cy="6837723"/>
          </a:xfrm>
        </p:spPr>
        <p:txBody>
          <a:bodyPr anchor="ctr">
            <a:normAutofit lnSpcReduction="10000"/>
          </a:bodyPr>
          <a:lstStyle/>
          <a:p>
            <a:r>
              <a:rPr lang="it-IT" sz="2400" dirty="0"/>
              <a:t>branca della psicologia che si occupa della misurazione psicologica e dello sviluppo di metodologie e tecniche statistiche che permettano di sviluppare misure adeguate.</a:t>
            </a:r>
          </a:p>
          <a:p>
            <a:r>
              <a:rPr lang="it-IT" sz="2400" dirty="0"/>
              <a:t>I legami tra psicometria e psicologia della personalità sono sempre stati molto forti</a:t>
            </a:r>
          </a:p>
          <a:p>
            <a:r>
              <a:rPr lang="it-IT" sz="2400" dirty="0"/>
              <a:t>alcuni degli sviluppi tecnici più importanti della psicometria sono scaturiti da studiosi della personalità</a:t>
            </a:r>
          </a:p>
          <a:p>
            <a:r>
              <a:rPr lang="it-IT" sz="2400" dirty="0"/>
              <a:t>Sviluppare una misura di personalità richiede di confrontarsi con concetti chiave della psicometria, quali l’</a:t>
            </a:r>
            <a:r>
              <a:rPr lang="it-IT" sz="2400" b="1" dirty="0"/>
              <a:t>attendibilità</a:t>
            </a:r>
            <a:r>
              <a:rPr lang="it-IT" sz="2400" dirty="0"/>
              <a:t> e la</a:t>
            </a:r>
            <a:r>
              <a:rPr lang="it-IT" sz="2400" b="1" dirty="0"/>
              <a:t> validità</a:t>
            </a:r>
          </a:p>
        </p:txBody>
      </p:sp>
    </p:spTree>
    <p:extLst>
      <p:ext uri="{BB962C8B-B14F-4D97-AF65-F5344CB8AC3E}">
        <p14:creationId xmlns:p14="http://schemas.microsoft.com/office/powerpoint/2010/main" val="21219864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Attendibilità</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Per </a:t>
            </a:r>
            <a:r>
              <a:rPr lang="it-IT" sz="2400" b="1" dirty="0"/>
              <a:t>attendibilità</a:t>
            </a:r>
            <a:r>
              <a:rPr lang="it-IT" sz="2400" dirty="0"/>
              <a:t> si intende la porzione di varianza di una misura che è </a:t>
            </a:r>
            <a:r>
              <a:rPr lang="it-IT" sz="2400" i="1" dirty="0"/>
              <a:t>sistematica</a:t>
            </a:r>
            <a:r>
              <a:rPr lang="it-IT" sz="2400" dirty="0"/>
              <a:t>, cioè legata proprio alla variabilità interindividuale del tratto (o sfaccettatura) che si vuole misurare, rispetto al totale della varianza di quella misura. </a:t>
            </a:r>
          </a:p>
          <a:p>
            <a:r>
              <a:rPr lang="it-IT" sz="2400" dirty="0"/>
              <a:t>la sistematicità si definisce rispetto:</a:t>
            </a:r>
          </a:p>
          <a:p>
            <a:r>
              <a:rPr lang="it-IT" sz="2400" dirty="0"/>
              <a:t>agli </a:t>
            </a:r>
            <a:r>
              <a:rPr lang="it-IT" sz="2400" b="1" dirty="0"/>
              <a:t>item</a:t>
            </a:r>
          </a:p>
          <a:p>
            <a:r>
              <a:rPr lang="it-IT" sz="2400" dirty="0"/>
              <a:t>al </a:t>
            </a:r>
            <a:r>
              <a:rPr lang="it-IT" sz="2400" b="1" dirty="0"/>
              <a:t>tempo</a:t>
            </a:r>
            <a:endParaRPr lang="it-IT" sz="2400" dirty="0"/>
          </a:p>
        </p:txBody>
      </p:sp>
    </p:spTree>
    <p:extLst>
      <p:ext uri="{BB962C8B-B14F-4D97-AF65-F5344CB8AC3E}">
        <p14:creationId xmlns:p14="http://schemas.microsoft.com/office/powerpoint/2010/main" val="2286807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Coerenza interna</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10000"/>
          </a:bodyPr>
          <a:lstStyle/>
          <a:p>
            <a:r>
              <a:rPr lang="it-IT" sz="2400" dirty="0"/>
              <a:t>La </a:t>
            </a:r>
            <a:r>
              <a:rPr lang="it-IT" sz="2400" b="1" dirty="0"/>
              <a:t>sistematicità relativa agli item </a:t>
            </a:r>
            <a:r>
              <a:rPr lang="it-IT" sz="2400" dirty="0"/>
              <a:t>è</a:t>
            </a:r>
            <a:r>
              <a:rPr lang="it-IT" sz="2400" b="1" dirty="0"/>
              <a:t> </a:t>
            </a:r>
            <a:r>
              <a:rPr lang="it-IT" sz="2400" dirty="0"/>
              <a:t>la coerenza delle risposte da parte di ciascuna persona a domande contenute in un questionario per misurare una stessa caratteristica di personalità</a:t>
            </a:r>
          </a:p>
          <a:p>
            <a:r>
              <a:rPr lang="it-IT" sz="2400" dirty="0"/>
              <a:t>Questo aspetto dell’attendibilità è anche chiamato </a:t>
            </a:r>
            <a:r>
              <a:rPr lang="it-IT" sz="2400" b="1" dirty="0"/>
              <a:t>coerenza interna</a:t>
            </a:r>
            <a:r>
              <a:rPr lang="it-IT" sz="2400" dirty="0"/>
              <a:t> </a:t>
            </a:r>
          </a:p>
          <a:p>
            <a:r>
              <a:rPr lang="it-IT" sz="2400" dirty="0"/>
              <a:t>l’indicatore statistico più usato per misurarlo è la </a:t>
            </a:r>
            <a:r>
              <a:rPr lang="it-IT" sz="2400" b="1" dirty="0"/>
              <a:t>alfa di </a:t>
            </a:r>
            <a:r>
              <a:rPr lang="it-IT" sz="2400" b="1" dirty="0" err="1"/>
              <a:t>Cronbach</a:t>
            </a:r>
            <a:r>
              <a:rPr lang="it-IT" sz="2400" dirty="0"/>
              <a:t> </a:t>
            </a:r>
          </a:p>
          <a:p>
            <a:r>
              <a:rPr lang="it-IT" sz="2400" dirty="0"/>
              <a:t>L’alfa di </a:t>
            </a:r>
            <a:r>
              <a:rPr lang="it-IT" sz="2400" dirty="0" err="1"/>
              <a:t>Cronbach</a:t>
            </a:r>
            <a:r>
              <a:rPr lang="it-IT" sz="2400" dirty="0"/>
              <a:t> è un indice che varia tra 0 e 1; tanto più è alto, quanto più una misura è internamente coerente</a:t>
            </a:r>
          </a:p>
          <a:p>
            <a:r>
              <a:rPr lang="it-IT" sz="2400" dirty="0"/>
              <a:t>valori maggiori di 0,70 si considerano sufficienti e valori maggiori di 0,90 eccellenti</a:t>
            </a:r>
          </a:p>
        </p:txBody>
      </p:sp>
    </p:spTree>
    <p:extLst>
      <p:ext uri="{BB962C8B-B14F-4D97-AF65-F5344CB8AC3E}">
        <p14:creationId xmlns:p14="http://schemas.microsoft.com/office/powerpoint/2010/main" val="3373662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219413" y="650389"/>
            <a:ext cx="2641353" cy="3387497"/>
          </a:xfrm>
        </p:spPr>
        <p:txBody>
          <a:bodyPr anchor="b">
            <a:normAutofit/>
          </a:bodyPr>
          <a:lstStyle/>
          <a:p>
            <a:pPr algn="r"/>
            <a:r>
              <a:rPr lang="it-IT" sz="3500" dirty="0">
                <a:solidFill>
                  <a:srgbClr val="FFFFFF"/>
                </a:solidFill>
              </a:rPr>
              <a:t>Stabilità temporale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20000"/>
          </a:bodyPr>
          <a:lstStyle/>
          <a:p>
            <a:r>
              <a:rPr lang="it-IT" sz="2400" dirty="0"/>
              <a:t>Una misura attendibile è una misura che fornisce risultati simili se la usiamo in tempi diversi. </a:t>
            </a:r>
          </a:p>
          <a:p>
            <a:r>
              <a:rPr lang="it-IT" sz="2400" dirty="0"/>
              <a:t>Per un tratto di personalità, una misura è attendibile da un punto di vista temporale quando i punteggi ottenuti da uno stesso gruppo di partecipanti in uno stesso test sono simili a una distanza di tempo adeguata. </a:t>
            </a:r>
          </a:p>
          <a:p>
            <a:r>
              <a:rPr lang="it-IT" sz="2400" dirty="0"/>
              <a:t>Questo tipo di affidabilità è anche chiamata </a:t>
            </a:r>
            <a:r>
              <a:rPr lang="it-IT" sz="2400" b="1" dirty="0"/>
              <a:t>stabilità temporale</a:t>
            </a:r>
            <a:r>
              <a:rPr lang="it-IT" sz="2400" dirty="0"/>
              <a:t> </a:t>
            </a:r>
          </a:p>
          <a:p>
            <a:r>
              <a:rPr lang="it-IT" sz="2400" dirty="0"/>
              <a:t>l’indicatore statistico più usato è la </a:t>
            </a:r>
            <a:r>
              <a:rPr lang="it-IT" sz="2400" b="1" dirty="0"/>
              <a:t>correlazione di Pearson</a:t>
            </a:r>
            <a:r>
              <a:rPr lang="it-IT" sz="2400" dirty="0"/>
              <a:t> tra le misure ottenute nei due tempi diversi. </a:t>
            </a:r>
          </a:p>
          <a:p>
            <a:r>
              <a:rPr lang="it-IT" sz="2400" dirty="0"/>
              <a:t>questo indicatore è appropriato solo se assumiamo che ciò che vogliamo misurare sia stabile nel tempo (quindi, non per gli </a:t>
            </a:r>
            <a:r>
              <a:rPr lang="it-IT" sz="2400" i="1" dirty="0"/>
              <a:t>stati</a:t>
            </a:r>
            <a:r>
              <a:rPr lang="it-IT" sz="2400" dirty="0"/>
              <a:t> di personalità)</a:t>
            </a:r>
          </a:p>
        </p:txBody>
      </p:sp>
    </p:spTree>
    <p:extLst>
      <p:ext uri="{BB962C8B-B14F-4D97-AF65-F5344CB8AC3E}">
        <p14:creationId xmlns:p14="http://schemas.microsoft.com/office/powerpoint/2010/main" val="512275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Validità</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15363" y="319669"/>
            <a:ext cx="4916510" cy="6198382"/>
          </a:xfrm>
        </p:spPr>
        <p:txBody>
          <a:bodyPr anchor="ctr">
            <a:normAutofit fontScale="85000" lnSpcReduction="20000"/>
          </a:bodyPr>
          <a:lstStyle/>
          <a:p>
            <a:r>
              <a:rPr lang="it-IT" sz="2400" b="1" dirty="0"/>
              <a:t>il grado in cui il questionario misura effettivamente quello che intende misurare</a:t>
            </a:r>
            <a:r>
              <a:rPr lang="it-IT" sz="2400" dirty="0"/>
              <a:t> </a:t>
            </a:r>
          </a:p>
          <a:p>
            <a:r>
              <a:rPr lang="it-IT" sz="2400" dirty="0"/>
              <a:t>una buona misura, oltre a essere sistematica, quindi attendibile, deve anche essere valida</a:t>
            </a:r>
          </a:p>
          <a:p>
            <a:r>
              <a:rPr lang="it-IT" sz="2400" dirty="0"/>
              <a:t>la validità si articola in aspetti specifici: di costrutto, di criterio, di contenuto, predittiva, convergente, discriminante, e </a:t>
            </a:r>
            <a:r>
              <a:rPr lang="it-IT" sz="2400" dirty="0" err="1"/>
              <a:t>nomologica</a:t>
            </a:r>
            <a:endParaRPr lang="it-IT" sz="2400" dirty="0"/>
          </a:p>
          <a:p>
            <a:r>
              <a:rPr lang="it-IT" sz="2400" dirty="0"/>
              <a:t>La validità di una misura è corroborata dell’accumulo di evidenze a favore del fatto che la misura è effettivamente legata ad altre variabili teoricamente pertinenti al costrutto</a:t>
            </a:r>
          </a:p>
          <a:p>
            <a:r>
              <a:rPr lang="it-IT" sz="2400" dirty="0"/>
              <a:t>Per esempio: nel costrutto estroversione, il numero di amici o il benessere</a:t>
            </a:r>
          </a:p>
          <a:p>
            <a:r>
              <a:rPr lang="it-IT" sz="2400" dirty="0"/>
              <a:t>una ragione del successo e della popolarità di misure di tratti della personalità, quali BF o HEXACO è l’abbondanza di evidenze empiriche che dimostrano la loro capacità di predire criteri, comportamenti, ed esiti rilevanti</a:t>
            </a:r>
          </a:p>
        </p:txBody>
      </p:sp>
    </p:spTree>
    <p:extLst>
      <p:ext uri="{BB962C8B-B14F-4D97-AF65-F5344CB8AC3E}">
        <p14:creationId xmlns:p14="http://schemas.microsoft.com/office/powerpoint/2010/main" val="3336760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Grande attenzione alla qualità delle misure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20000"/>
          </a:bodyPr>
          <a:lstStyle/>
          <a:p>
            <a:r>
              <a:rPr lang="it-IT" sz="2400" dirty="0"/>
              <a:t>misurare la personalità richiede di definire una </a:t>
            </a:r>
            <a:r>
              <a:rPr lang="it-IT" sz="2400" b="1" dirty="0"/>
              <a:t>procedura</a:t>
            </a:r>
            <a:r>
              <a:rPr lang="it-IT" sz="2400" dirty="0"/>
              <a:t> di misura</a:t>
            </a:r>
          </a:p>
          <a:p>
            <a:r>
              <a:rPr lang="it-IT" sz="2400" dirty="0"/>
              <a:t>esistono procedure dirette, come i </a:t>
            </a:r>
            <a:r>
              <a:rPr lang="it-IT" sz="2400" b="1" dirty="0"/>
              <a:t>questionari</a:t>
            </a:r>
            <a:r>
              <a:rPr lang="it-IT" sz="2400" dirty="0"/>
              <a:t>, oppure indirette, come l’</a:t>
            </a:r>
            <a:r>
              <a:rPr lang="it-IT" sz="2400" b="1" dirty="0" err="1"/>
              <a:t>Implicit</a:t>
            </a:r>
            <a:r>
              <a:rPr lang="it-IT" sz="2400" b="1" dirty="0"/>
              <a:t> Association Test</a:t>
            </a:r>
          </a:p>
          <a:p>
            <a:r>
              <a:rPr lang="it-IT" sz="2400" dirty="0"/>
              <a:t>identificare dei </a:t>
            </a:r>
            <a:r>
              <a:rPr lang="it-IT" sz="2400" b="1" dirty="0"/>
              <a:t>descrittori</a:t>
            </a:r>
          </a:p>
          <a:p>
            <a:r>
              <a:rPr lang="it-IT" sz="2400" dirty="0"/>
              <a:t>per esempio: aggettivi oppure item di questionari</a:t>
            </a:r>
          </a:p>
          <a:p>
            <a:r>
              <a:rPr lang="it-IT" sz="2400" dirty="0"/>
              <a:t>usare una </a:t>
            </a:r>
            <a:r>
              <a:rPr lang="it-IT" sz="2400" b="1" dirty="0"/>
              <a:t>fonte</a:t>
            </a:r>
            <a:r>
              <a:rPr lang="it-IT" sz="2400" dirty="0"/>
              <a:t> in grado di fornire l’informazione che desideriamo</a:t>
            </a:r>
          </a:p>
          <a:p>
            <a:r>
              <a:rPr lang="it-IT" sz="2400" dirty="0"/>
              <a:t>L’informatore può essere </a:t>
            </a:r>
            <a:r>
              <a:rPr lang="it-IT" sz="2400" b="1" dirty="0"/>
              <a:t>la persona stessa</a:t>
            </a:r>
            <a:r>
              <a:rPr lang="it-IT" sz="2400" dirty="0"/>
              <a:t> nel caso dei questionari self-report</a:t>
            </a:r>
          </a:p>
          <a:p>
            <a:r>
              <a:rPr lang="it-IT" sz="2400" dirty="0"/>
              <a:t>oppure un’altra persona (per esempio, un suo conoscente) nel caso dei peer-report</a:t>
            </a:r>
          </a:p>
          <a:p>
            <a:r>
              <a:rPr lang="it-IT" sz="2400" dirty="0"/>
              <a:t>Sebbene i questionari self-report siano il metodo più utilizzato, avvalersi di informatori è utile per scindere la valutazione che le persone hanno di se stesse da ciò che della personalità si manifesta nei comportamenti osservabili </a:t>
            </a:r>
          </a:p>
        </p:txBody>
      </p:sp>
    </p:spTree>
    <p:extLst>
      <p:ext uri="{BB962C8B-B14F-4D97-AF65-F5344CB8AC3E}">
        <p14:creationId xmlns:p14="http://schemas.microsoft.com/office/powerpoint/2010/main" val="3990820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Digital footprints</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20000"/>
          </a:bodyPr>
          <a:lstStyle/>
          <a:p>
            <a:r>
              <a:rPr lang="it-IT" sz="2400" dirty="0"/>
              <a:t>Se le persone sono in grado di valutare la personalità di qualcun altro sulla base dell’osservazione di comportamenti manifesti, non potremmo misurare la personalità di qualcuno sulla base di quello che fa o che gli piace?</a:t>
            </a:r>
          </a:p>
          <a:p>
            <a:r>
              <a:rPr lang="it-IT" sz="2400" dirty="0"/>
              <a:t>In questi ultimi anni, c’è stato un incremento di ricerche al riguardo</a:t>
            </a:r>
          </a:p>
          <a:p>
            <a:r>
              <a:rPr lang="it-IT" sz="2400" dirty="0"/>
              <a:t>sempre maggiore pervasività dei social media</a:t>
            </a:r>
          </a:p>
          <a:p>
            <a:r>
              <a:rPr lang="it-IT" sz="2400" dirty="0"/>
              <a:t>le persone spendono gran parte del loro tempo interagendo tramite queste piattaforme e lasciano molti dati: digital footprints </a:t>
            </a:r>
          </a:p>
          <a:p>
            <a:r>
              <a:rPr lang="it-IT" sz="2400" dirty="0"/>
              <a:t>dall’esame di queste impronte è possibile ricostruire la personalità di chi le ha lasciate</a:t>
            </a:r>
          </a:p>
        </p:txBody>
      </p:sp>
    </p:spTree>
    <p:extLst>
      <p:ext uri="{BB962C8B-B14F-4D97-AF65-F5344CB8AC3E}">
        <p14:creationId xmlns:p14="http://schemas.microsoft.com/office/powerpoint/2010/main" val="12531213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523788" cy="3387497"/>
          </a:xfrm>
        </p:spPr>
        <p:txBody>
          <a:bodyPr anchor="b">
            <a:normAutofit/>
          </a:bodyPr>
          <a:lstStyle/>
          <a:p>
            <a:pPr algn="r"/>
            <a:r>
              <a:rPr lang="it-IT" sz="3500" dirty="0">
                <a:solidFill>
                  <a:srgbClr val="FFFFFF"/>
                </a:solidFill>
              </a:rPr>
              <a:t>Studi longitudinali intensivi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3" y="649480"/>
            <a:ext cx="5186265" cy="6198382"/>
          </a:xfrm>
        </p:spPr>
        <p:txBody>
          <a:bodyPr anchor="ctr">
            <a:normAutofit fontScale="92500" lnSpcReduction="20000"/>
          </a:bodyPr>
          <a:lstStyle/>
          <a:p>
            <a:r>
              <a:rPr lang="it-IT" sz="2400" dirty="0"/>
              <a:t>il progresso tecnologico ha comportato lo sviluppo di studi sulla personalità impensabili fino a qualche anno fa</a:t>
            </a:r>
          </a:p>
          <a:p>
            <a:r>
              <a:rPr lang="it-IT" sz="2400" dirty="0"/>
              <a:t>per esempio: mettendo in relazione tratti di personalità con indicatori comportamentali derivati da sensori di smartphone</a:t>
            </a:r>
          </a:p>
          <a:p>
            <a:r>
              <a:rPr lang="it-IT" sz="2400" dirty="0"/>
              <a:t>L’uso di smartphone ha permesso lo sviluppo di un nuovo filone di studi, chiamati studi longitudinali intensivi o </a:t>
            </a:r>
            <a:r>
              <a:rPr lang="it-IT" sz="2400" b="1" dirty="0" err="1"/>
              <a:t>Ecological</a:t>
            </a:r>
            <a:r>
              <a:rPr lang="it-IT" sz="2400" b="1" dirty="0"/>
              <a:t> </a:t>
            </a:r>
            <a:r>
              <a:rPr lang="it-IT" sz="2400" b="1" dirty="0" err="1"/>
              <a:t>Momentary</a:t>
            </a:r>
            <a:r>
              <a:rPr lang="it-IT" sz="2400" b="1" dirty="0"/>
              <a:t> </a:t>
            </a:r>
            <a:r>
              <a:rPr lang="it-IT" sz="2400" b="1" dirty="0" err="1"/>
              <a:t>Assessment</a:t>
            </a:r>
            <a:r>
              <a:rPr lang="it-IT" sz="2400" b="1" dirty="0"/>
              <a:t> </a:t>
            </a:r>
            <a:r>
              <a:rPr lang="it-IT" sz="2400" dirty="0"/>
              <a:t>(EMA)</a:t>
            </a:r>
          </a:p>
          <a:p>
            <a:r>
              <a:rPr lang="it-IT" sz="2400" dirty="0"/>
              <a:t>rilevando più volte al giorno (per esempio, 5 volte) per diversi giorni (per esempio, per 14 giorni) alcune caratteristiche dell’individuo (per esempio, tramite self-report)...</a:t>
            </a:r>
          </a:p>
          <a:p>
            <a:r>
              <a:rPr lang="it-IT" sz="2400" dirty="0"/>
              <a:t>...è possibile misurare contemporaneamente gli </a:t>
            </a:r>
            <a:r>
              <a:rPr lang="it-IT" sz="2400" i="1" dirty="0"/>
              <a:t>stati</a:t>
            </a:r>
            <a:r>
              <a:rPr lang="it-IT" sz="2400" dirty="0"/>
              <a:t> di personalità, e le misure aggregate, i </a:t>
            </a:r>
            <a:r>
              <a:rPr lang="it-IT" sz="2400" i="1" dirty="0"/>
              <a:t>tratti</a:t>
            </a:r>
          </a:p>
        </p:txBody>
      </p:sp>
    </p:spTree>
    <p:extLst>
      <p:ext uri="{BB962C8B-B14F-4D97-AF65-F5344CB8AC3E}">
        <p14:creationId xmlns:p14="http://schemas.microsoft.com/office/powerpoint/2010/main" val="1420910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Processi di personalità</a:t>
            </a: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663265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 y="586855"/>
            <a:ext cx="3070384" cy="3387497"/>
          </a:xfrm>
        </p:spPr>
        <p:txBody>
          <a:bodyPr anchor="b">
            <a:normAutofit/>
          </a:bodyPr>
          <a:lstStyle/>
          <a:p>
            <a:pPr algn="r"/>
            <a:r>
              <a:rPr lang="it-IT" sz="3500" i="1" dirty="0">
                <a:solidFill>
                  <a:srgbClr val="FFFFFF"/>
                </a:solidFill>
              </a:rPr>
              <a:t>Nature</a:t>
            </a:r>
            <a:r>
              <a:rPr lang="it-IT" sz="3500" dirty="0">
                <a:solidFill>
                  <a:srgbClr val="FFFFFF"/>
                </a:solidFill>
              </a:rPr>
              <a:t> o </a:t>
            </a:r>
            <a:r>
              <a:rPr lang="it-IT" sz="3500" i="1" dirty="0" err="1">
                <a:solidFill>
                  <a:srgbClr val="FFFFFF"/>
                </a:solidFill>
              </a:rPr>
              <a:t>nurture</a:t>
            </a:r>
            <a:r>
              <a:rPr lang="it-IT" sz="3500" dirty="0">
                <a:solidFill>
                  <a:srgbClr val="FFFFFF"/>
                </a:solidFill>
              </a:rPr>
              <a:t>?</a:t>
            </a:r>
            <a:br>
              <a:rPr lang="it-IT" sz="3500" dirty="0">
                <a:solidFill>
                  <a:srgbClr val="FFFFFF"/>
                </a:solidFill>
              </a:rPr>
            </a:br>
            <a:endParaRPr lang="it-IT" sz="3500" dirty="0">
              <a:solidFill>
                <a:srgbClr val="FFFFFF"/>
              </a:solidFill>
            </a:endParaRP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79" y="256501"/>
            <a:ext cx="4916510" cy="6365274"/>
          </a:xfrm>
        </p:spPr>
        <p:txBody>
          <a:bodyPr anchor="ctr">
            <a:normAutofit fontScale="85000" lnSpcReduction="20000"/>
          </a:bodyPr>
          <a:lstStyle/>
          <a:p>
            <a:r>
              <a:rPr lang="it-IT" sz="2400" dirty="0"/>
              <a:t>studi di personalità sui gemelli hanno portato a stime elevate nella componente genetica dei tratti, intorno al 40% della varianza</a:t>
            </a:r>
          </a:p>
          <a:p>
            <a:r>
              <a:rPr lang="it-IT" sz="2400" dirty="0"/>
              <a:t>La ricerca di geni specifici relativi ai tratti di personalità ha prodotto sinora risultati al di sotto delle aspettative.</a:t>
            </a:r>
          </a:p>
          <a:p>
            <a:r>
              <a:rPr lang="it-IT" sz="2400" dirty="0"/>
              <a:t>alcuni polimorfismi genetici sembrano essere legati ad alcuni tratti di personalità, ma in grado di spiegare una frazione minima della varianza (per esempio, meno del 3% per il tratto di </a:t>
            </a:r>
            <a:r>
              <a:rPr lang="it-IT" sz="2400" dirty="0" err="1"/>
              <a:t>Nevroticismo</a:t>
            </a:r>
            <a:r>
              <a:rPr lang="it-IT" sz="2400" dirty="0"/>
              <a:t>)</a:t>
            </a:r>
          </a:p>
          <a:p>
            <a:r>
              <a:rPr lang="it-IT" sz="2400" dirty="0"/>
              <a:t>al netto dell’evidenza empirica in parte contraddittoria, negli ultimi decenni la contrapposizione è progressivamente scemata</a:t>
            </a:r>
          </a:p>
          <a:p>
            <a:r>
              <a:rPr lang="it-IT" sz="2400" dirty="0"/>
              <a:t>Per esempio, il modello </a:t>
            </a:r>
            <a:r>
              <a:rPr lang="it-IT" sz="2400" dirty="0" err="1"/>
              <a:t>sociogenomico</a:t>
            </a:r>
            <a:r>
              <a:rPr lang="it-IT" sz="2400" dirty="0"/>
              <a:t> rivisto di Roberts (2018) incorpora meccanismi </a:t>
            </a:r>
            <a:r>
              <a:rPr lang="it-IT" sz="2400" b="1" dirty="0"/>
              <a:t>epigenetici:</a:t>
            </a:r>
            <a:r>
              <a:rPr lang="it-IT" sz="2400" dirty="0"/>
              <a:t> </a:t>
            </a:r>
          </a:p>
          <a:p>
            <a:r>
              <a:rPr lang="it-IT" sz="2400" dirty="0"/>
              <a:t>l’espressione genetica cambia nell’arco della vita degli individui in funzione della loro interazione con l’ambiente</a:t>
            </a:r>
          </a:p>
        </p:txBody>
      </p:sp>
    </p:spTree>
    <p:extLst>
      <p:ext uri="{BB962C8B-B14F-4D97-AF65-F5344CB8AC3E}">
        <p14:creationId xmlns:p14="http://schemas.microsoft.com/office/powerpoint/2010/main" val="31096758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Processi legati alle situazioni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15363" y="339947"/>
            <a:ext cx="4916510" cy="6198382"/>
          </a:xfrm>
        </p:spPr>
        <p:txBody>
          <a:bodyPr anchor="ctr">
            <a:normAutofit fontScale="92500" lnSpcReduction="20000"/>
          </a:bodyPr>
          <a:lstStyle/>
          <a:p>
            <a:r>
              <a:rPr lang="it-IT" sz="2400" dirty="0"/>
              <a:t>studiare come le situazioni siano in grado di influenzare la personalità e le sue manifestazioni. </a:t>
            </a:r>
          </a:p>
          <a:p>
            <a:r>
              <a:rPr lang="it-IT" sz="2400" dirty="0"/>
              <a:t>Alcuni studi si concentrano sull’esperienza di eventi specifici: periodi all’estero, matrimoni, ecc.</a:t>
            </a:r>
          </a:p>
          <a:p>
            <a:r>
              <a:rPr lang="it-IT" sz="2400" dirty="0"/>
              <a:t>Altri studi si sono concentrati sulla misurazione psicometrica delle caratteristiche delle situazioni</a:t>
            </a:r>
          </a:p>
          <a:p>
            <a:r>
              <a:rPr lang="it-IT" sz="2400" dirty="0"/>
              <a:t>il </a:t>
            </a:r>
            <a:r>
              <a:rPr lang="it-IT" sz="2400" b="1" dirty="0"/>
              <a:t>Riverside </a:t>
            </a:r>
            <a:r>
              <a:rPr lang="it-IT" sz="2400" b="1" dirty="0" err="1"/>
              <a:t>Situational</a:t>
            </a:r>
            <a:r>
              <a:rPr lang="it-IT" sz="2400" b="1" dirty="0"/>
              <a:t> </a:t>
            </a:r>
            <a:r>
              <a:rPr lang="it-IT" sz="2400" b="1" dirty="0" err="1"/>
              <a:t>Q</a:t>
            </a:r>
            <a:r>
              <a:rPr lang="it-IT" sz="2400" b="1" dirty="0"/>
              <a:t>-Sort</a:t>
            </a:r>
            <a:r>
              <a:rPr lang="it-IT" sz="2400" dirty="0"/>
              <a:t> è uno strumento che misura le caratteristiche delle situazioni più rilevanti da un punto di vista psicologico.</a:t>
            </a:r>
          </a:p>
          <a:p>
            <a:r>
              <a:rPr lang="it-IT" sz="2400" dirty="0"/>
              <a:t>Questo tipo di strumenti permette di indagare empiricamente le transazioni tra persona e situazione</a:t>
            </a:r>
          </a:p>
          <a:p>
            <a:r>
              <a:rPr lang="it-IT" sz="2400" dirty="0"/>
              <a:t>situazioni simili da un punto di vista psicologico elicitano comportamenti coerenti negli individui</a:t>
            </a:r>
          </a:p>
        </p:txBody>
      </p:sp>
    </p:spTree>
    <p:extLst>
      <p:ext uri="{BB962C8B-B14F-4D97-AF65-F5344CB8AC3E}">
        <p14:creationId xmlns:p14="http://schemas.microsoft.com/office/powerpoint/2010/main" val="12209342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percezione della personalità</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10140"/>
            <a:ext cx="4916510" cy="6704170"/>
          </a:xfrm>
        </p:spPr>
        <p:txBody>
          <a:bodyPr anchor="ctr">
            <a:normAutofit fontScale="77500" lnSpcReduction="20000"/>
          </a:bodyPr>
          <a:lstStyle/>
          <a:p>
            <a:r>
              <a:rPr lang="it-IT" sz="2400" dirty="0"/>
              <a:t>La percezione della personalità altrui è uno dei tre fattori principali nel dipanarsi di un’interazione tra individui. Gli altri due sono la situazione, e la propria personalità.  </a:t>
            </a:r>
          </a:p>
          <a:p>
            <a:r>
              <a:rPr lang="it-IT" sz="2400" dirty="0"/>
              <a:t>Lo studio della percezione della personalità è stato affrontato da due prospettive differenti. </a:t>
            </a:r>
          </a:p>
          <a:p>
            <a:r>
              <a:rPr lang="it-IT" sz="2400" dirty="0"/>
              <a:t>Dal punto di vista della psicologia sociale, l’enfasi è sugli errori o </a:t>
            </a:r>
            <a:r>
              <a:rPr lang="it-IT" sz="2400" dirty="0" err="1"/>
              <a:t>bias</a:t>
            </a:r>
            <a:r>
              <a:rPr lang="it-IT" sz="2400" dirty="0"/>
              <a:t> di percezione, per esempio sul come vengono inferiti tratti di personalità sulla base di stereotipi invece che comportamenti</a:t>
            </a:r>
          </a:p>
          <a:p>
            <a:r>
              <a:rPr lang="it-IT" sz="2400" dirty="0"/>
              <a:t>La categoria generale più famosa che raccoglie questi tipi di studi è l’</a:t>
            </a:r>
            <a:r>
              <a:rPr lang="it-IT" sz="2400" b="1" dirty="0"/>
              <a:t>effetto alone</a:t>
            </a:r>
          </a:p>
          <a:p>
            <a:r>
              <a:rPr lang="it-IT" sz="2400" dirty="0"/>
              <a:t>l’enfasi dei ricercatori nel campo della personalità è invece sullo studio dell’accuratezza della percezione di personalità, anche in contesti in cui sono disponibili pochissime informazioni sull’altra persona</a:t>
            </a:r>
          </a:p>
          <a:p>
            <a:r>
              <a:rPr lang="it-IT" sz="2400" dirty="0"/>
              <a:t>studi recenti hanno dimostrato che ci sono persone che sono dei giudici migliori rispetto ad altri</a:t>
            </a:r>
          </a:p>
          <a:p>
            <a:r>
              <a:rPr lang="it-IT" sz="2400" dirty="0"/>
              <a:t>sono più brave di altri a giudicare la personalità altrui, a patto che i comportamenti osservati siano abbastanza espressivi</a:t>
            </a:r>
          </a:p>
        </p:txBody>
      </p:sp>
    </p:spTree>
    <p:extLst>
      <p:ext uri="{BB962C8B-B14F-4D97-AF65-F5344CB8AC3E}">
        <p14:creationId xmlns:p14="http://schemas.microsoft.com/office/powerpoint/2010/main" val="31439265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30629" y="586855"/>
            <a:ext cx="2859555" cy="3387497"/>
          </a:xfrm>
        </p:spPr>
        <p:txBody>
          <a:bodyPr anchor="b">
            <a:normAutofit/>
          </a:bodyPr>
          <a:lstStyle/>
          <a:p>
            <a:pPr algn="r"/>
            <a:r>
              <a:rPr lang="it-IT" sz="3500" dirty="0">
                <a:solidFill>
                  <a:srgbClr val="FFFFFF"/>
                </a:solidFill>
              </a:rPr>
              <a:t>Processi motivazionali e emotivi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20000"/>
          </a:bodyPr>
          <a:lstStyle/>
          <a:p>
            <a:r>
              <a:rPr lang="it-IT" sz="2400" dirty="0"/>
              <a:t>motivazioni ed emozioni possono cambiare rapidamente, e i EMA sono particolarmente adatti a cogliere questa variabilità. </a:t>
            </a:r>
          </a:p>
          <a:p>
            <a:r>
              <a:rPr lang="it-IT" sz="2400" dirty="0"/>
              <a:t>una serie di studi ha mostrato che la variazione momentanea degli obiettivi (per esempio, “divertirsi”, oppure “usare il tempo in maniera efficace”) è connessa a variazioni negli stati di personalità coerenti (per esempio, l’estroversione o la coscienziosità)</a:t>
            </a:r>
          </a:p>
          <a:p>
            <a:r>
              <a:rPr lang="it-IT" sz="2400" dirty="0"/>
              <a:t>la salienza degli obiettivi è in grado di produrre cambiamenti degli stati di personalità. </a:t>
            </a:r>
          </a:p>
          <a:p>
            <a:r>
              <a:rPr lang="it-IT" sz="2400" dirty="0"/>
              <a:t>Studi longitudinali su periodi più ampi sono utili per indagare come i tratti di personalità e motivazioni di più ampia portata (estetiche, economiche, sociali ecc.) evolvono e si influenzano reciprocamente</a:t>
            </a:r>
          </a:p>
        </p:txBody>
      </p:sp>
    </p:spTree>
    <p:extLst>
      <p:ext uri="{BB962C8B-B14F-4D97-AF65-F5344CB8AC3E}">
        <p14:creationId xmlns:p14="http://schemas.microsoft.com/office/powerpoint/2010/main" val="819808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 y="586855"/>
            <a:ext cx="2751066" cy="3387497"/>
          </a:xfrm>
        </p:spPr>
        <p:txBody>
          <a:bodyPr anchor="b">
            <a:normAutofit/>
          </a:bodyPr>
          <a:lstStyle/>
          <a:p>
            <a:pPr algn="r"/>
            <a:r>
              <a:rPr lang="it-IT" sz="3500" dirty="0">
                <a:solidFill>
                  <a:srgbClr val="FFFFFF"/>
                </a:solidFill>
              </a:rPr>
              <a:t>processi cognitivi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a:bodyPr>
          <a:lstStyle/>
          <a:p>
            <a:r>
              <a:rPr lang="it-IT" sz="2400" dirty="0"/>
              <a:t>Alcuni processi cognitivi rivestono un interesse particolare per la psicologia della personalità. </a:t>
            </a:r>
          </a:p>
          <a:p>
            <a:r>
              <a:rPr lang="it-IT" sz="2400" dirty="0"/>
              <a:t>Per esempio, il tratto di Gradevolezza è legato a modi specifici di elaborare l’informazione sociale negativa, in particolare quella legata all’aggressività </a:t>
            </a:r>
          </a:p>
          <a:p>
            <a:r>
              <a:rPr lang="it-IT" sz="2400" dirty="0"/>
              <a:t>questi tipi di elaborazione dell’informazione, anche se misurati in laboratorio su stimoli artificiali, sono associati al modo in cui gli individui elaborano cognitivamente le proprie esperienze anche nella vita di tutti i giorni</a:t>
            </a:r>
          </a:p>
        </p:txBody>
      </p:sp>
    </p:spTree>
    <p:extLst>
      <p:ext uri="{BB962C8B-B14F-4D97-AF65-F5344CB8AC3E}">
        <p14:creationId xmlns:p14="http://schemas.microsoft.com/office/powerpoint/2010/main" val="34290416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0" y="586855"/>
            <a:ext cx="2990183" cy="3387497"/>
          </a:xfrm>
        </p:spPr>
        <p:txBody>
          <a:bodyPr anchor="b">
            <a:normAutofit/>
          </a:bodyPr>
          <a:lstStyle/>
          <a:p>
            <a:pPr algn="r"/>
            <a:r>
              <a:rPr lang="it-IT" sz="3500" dirty="0">
                <a:solidFill>
                  <a:srgbClr val="FFFFFF"/>
                </a:solidFill>
              </a:rPr>
              <a:t>Processi neurofisiologici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20000"/>
          </a:bodyPr>
          <a:lstStyle/>
          <a:p>
            <a:r>
              <a:rPr lang="it-IT" sz="2400" dirty="0"/>
              <a:t>Al confine tra psicologia della personalità e neuroscienze si collocano studi che mirano a elucidare i meccanismi neurofisiologici alla base dei tratti. </a:t>
            </a:r>
          </a:p>
          <a:p>
            <a:r>
              <a:rPr lang="it-IT" sz="2400" dirty="0"/>
              <a:t>Includono metodi quali tecniche di neuroimmagine, tecniche elettrofisiologiche, tecniche di genetica molecolare, manipolazioni psicofarmacologiche e l’esame di sostanze psicoattive endogene</a:t>
            </a:r>
          </a:p>
          <a:p>
            <a:r>
              <a:rPr lang="it-IT" sz="2400" dirty="0"/>
              <a:t>hanno permesso di determinare che:</a:t>
            </a:r>
          </a:p>
          <a:p>
            <a:r>
              <a:rPr lang="it-IT" sz="2400" dirty="0"/>
              <a:t>il tratto di coscienziosità è strutturalmente associato al volume della corteccia prefrontale dorsolaterale e funzionalmente associato all’attività di un network di aree legato al perseguimento di obiettivi</a:t>
            </a:r>
          </a:p>
          <a:p>
            <a:r>
              <a:rPr lang="it-IT" sz="2400" dirty="0"/>
              <a:t>il tratto di compassione (un aspetto della gradevolezza) è legato allo stesso sostrato neurale dell’empatia</a:t>
            </a:r>
          </a:p>
        </p:txBody>
      </p:sp>
    </p:spTree>
    <p:extLst>
      <p:ext uri="{BB962C8B-B14F-4D97-AF65-F5344CB8AC3E}">
        <p14:creationId xmlns:p14="http://schemas.microsoft.com/office/powerpoint/2010/main" val="2971279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Processi evolutivi (1)</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a:bodyPr>
          <a:lstStyle/>
          <a:p>
            <a:r>
              <a:rPr lang="it-IT" sz="2400" dirty="0"/>
              <a:t>Nei primi anni di vita si tende a parlare di </a:t>
            </a:r>
            <a:r>
              <a:rPr lang="it-IT" sz="2400" b="1" dirty="0"/>
              <a:t>temperamento</a:t>
            </a:r>
            <a:r>
              <a:rPr lang="it-IT" sz="2400" dirty="0"/>
              <a:t> invece che tratti di personalità. </a:t>
            </a:r>
          </a:p>
          <a:p>
            <a:r>
              <a:rPr lang="it-IT" sz="2400" dirty="0"/>
              <a:t>Per temperamento si intendono alcuni aspetti caratteristici della persona in termini della reattività, rapidità e capacità di inibizione comportamentale ed emotiva</a:t>
            </a:r>
          </a:p>
          <a:p>
            <a:r>
              <a:rPr lang="it-IT" sz="2400" dirty="0"/>
              <a:t>sono considerati fondanti per lo sviluppo della personalità successiva</a:t>
            </a:r>
          </a:p>
          <a:p>
            <a:r>
              <a:rPr lang="it-IT" sz="2400" dirty="0"/>
              <a:t>Studi recenti mostrano che aspetti temperamentali all’età di tre anni predicono in modo significativo la personalità dopo oltre 30 anni, seppur con effetti di dimensione limitata </a:t>
            </a:r>
          </a:p>
        </p:txBody>
      </p:sp>
    </p:spTree>
    <p:extLst>
      <p:ext uri="{BB962C8B-B14F-4D97-AF65-F5344CB8AC3E}">
        <p14:creationId xmlns:p14="http://schemas.microsoft.com/office/powerpoint/2010/main" val="13914218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Processi evolutivi (2)</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a:bodyPr>
          <a:lstStyle/>
          <a:p>
            <a:r>
              <a:rPr lang="it-IT" sz="2400" dirty="0"/>
              <a:t>Altri studi mostrano che i tratti di personalità rimangono stabili per decadi in termini di differenze interindividuali </a:t>
            </a:r>
          </a:p>
          <a:p>
            <a:r>
              <a:rPr lang="it-IT" sz="2400" dirty="0"/>
              <a:t>Ma ciascun individuo ha una maturazione diversa e con cambiamenti </a:t>
            </a:r>
            <a:r>
              <a:rPr lang="it-IT" sz="2400" dirty="0" err="1"/>
              <a:t>intraindividuali</a:t>
            </a:r>
            <a:r>
              <a:rPr lang="it-IT" sz="2400" dirty="0"/>
              <a:t> nell’arco di vita</a:t>
            </a:r>
          </a:p>
          <a:p>
            <a:r>
              <a:rPr lang="it-IT" sz="2400" dirty="0"/>
              <a:t>Per esempio, se Mr. X è più estroverso di Mrs. Y a 18 anni, è probabile che continuerà a esserlo anche a 70 anni.</a:t>
            </a:r>
          </a:p>
          <a:p>
            <a:r>
              <a:rPr lang="it-IT" sz="2400" dirty="0"/>
              <a:t>Ma sia Mr. X che Mrs. Y, molto probabilmente, saranno meno estroversi a 70 anni di quanto lo erano a 18 anni.</a:t>
            </a:r>
          </a:p>
        </p:txBody>
      </p:sp>
    </p:spTree>
    <p:extLst>
      <p:ext uri="{BB962C8B-B14F-4D97-AF65-F5344CB8AC3E}">
        <p14:creationId xmlns:p14="http://schemas.microsoft.com/office/powerpoint/2010/main" val="5673640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17567" y="586855"/>
            <a:ext cx="2872618" cy="3387497"/>
          </a:xfrm>
        </p:spPr>
        <p:txBody>
          <a:bodyPr anchor="b">
            <a:normAutofit/>
          </a:bodyPr>
          <a:lstStyle/>
          <a:p>
            <a:pPr algn="r"/>
            <a:r>
              <a:rPr lang="it-IT" sz="3500" dirty="0">
                <a:solidFill>
                  <a:srgbClr val="FFFFFF"/>
                </a:solidFill>
              </a:rPr>
              <a:t>Processi di cambiamento a breve termine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lnSpcReduction="10000"/>
          </a:bodyPr>
          <a:lstStyle/>
          <a:p>
            <a:r>
              <a:rPr lang="it-IT" sz="2400" dirty="0"/>
              <a:t>non per maturazione, invecchiamento, cambiamento superficiale, o cambiamento negli adattamenti caratteristici, ma di cambiamento </a:t>
            </a:r>
            <a:r>
              <a:rPr lang="it-IT" sz="2400" i="1" dirty="0"/>
              <a:t>profondo</a:t>
            </a:r>
            <a:r>
              <a:rPr lang="it-IT" sz="2400" dirty="0"/>
              <a:t> nei tratti della personalità</a:t>
            </a:r>
          </a:p>
          <a:p>
            <a:r>
              <a:rPr lang="it-IT" sz="2400" dirty="0"/>
              <a:t>possibilità considerata in passato quasi un tabù, visto che i tratti sono tradizionalmente considerati proprietà a base biologica e genetica</a:t>
            </a:r>
          </a:p>
          <a:p>
            <a:r>
              <a:rPr lang="it-IT" sz="2400" dirty="0"/>
              <a:t>quindi non suscettibili d’interventi e cambiamenti, a parte quelli legati alla maturazione biologica oppure a rari eventi</a:t>
            </a:r>
          </a:p>
        </p:txBody>
      </p:sp>
    </p:spTree>
    <p:extLst>
      <p:ext uri="{BB962C8B-B14F-4D97-AF65-F5344CB8AC3E}">
        <p14:creationId xmlns:p14="http://schemas.microsoft.com/office/powerpoint/2010/main" val="664851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117567" y="586855"/>
            <a:ext cx="2872618" cy="3387497"/>
          </a:xfrm>
        </p:spPr>
        <p:txBody>
          <a:bodyPr anchor="b">
            <a:normAutofit/>
          </a:bodyPr>
          <a:lstStyle/>
          <a:p>
            <a:pPr algn="r"/>
            <a:r>
              <a:rPr lang="it-IT" sz="3500" dirty="0" err="1">
                <a:solidFill>
                  <a:srgbClr val="FFFFFF"/>
                </a:solidFill>
              </a:rPr>
              <a:t>Ecological</a:t>
            </a:r>
            <a:r>
              <a:rPr lang="it-IT" sz="3500" dirty="0">
                <a:solidFill>
                  <a:srgbClr val="FFFFFF"/>
                </a:solidFill>
              </a:rPr>
              <a:t> </a:t>
            </a:r>
            <a:r>
              <a:rPr lang="it-IT" sz="3500" dirty="0" err="1">
                <a:solidFill>
                  <a:srgbClr val="FFFFFF"/>
                </a:solidFill>
              </a:rPr>
              <a:t>Momentary</a:t>
            </a:r>
            <a:r>
              <a:rPr lang="it-IT" sz="3500" dirty="0">
                <a:solidFill>
                  <a:srgbClr val="FFFFFF"/>
                </a:solidFill>
              </a:rPr>
              <a:t> </a:t>
            </a:r>
            <a:r>
              <a:rPr lang="it-IT" sz="3500" dirty="0" err="1">
                <a:solidFill>
                  <a:srgbClr val="FFFFFF"/>
                </a:solidFill>
              </a:rPr>
              <a:t>Intervention</a:t>
            </a:r>
            <a:endParaRPr lang="it-IT" sz="3500" dirty="0">
              <a:solidFill>
                <a:srgbClr val="FFFFFF"/>
              </a:solidFill>
            </a:endParaRP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294468"/>
            <a:ext cx="4916510" cy="6553394"/>
          </a:xfrm>
        </p:spPr>
        <p:txBody>
          <a:bodyPr anchor="ctr">
            <a:normAutofit fontScale="85000" lnSpcReduction="20000"/>
          </a:bodyPr>
          <a:lstStyle/>
          <a:p>
            <a:r>
              <a:rPr lang="it-IT" sz="2400" dirty="0"/>
              <a:t>La </a:t>
            </a:r>
            <a:r>
              <a:rPr lang="it-IT" sz="2400" dirty="0" err="1"/>
              <a:t>riconcettualizzazione</a:t>
            </a:r>
            <a:r>
              <a:rPr lang="it-IT" sz="2400" dirty="0"/>
              <a:t> della personalità come fenomeno emergente rende semplice immaginare che il cambiamento dei tratti sia possibile. </a:t>
            </a:r>
          </a:p>
          <a:p>
            <a:r>
              <a:rPr lang="it-IT" sz="2400" dirty="0"/>
              <a:t>la relativa stabilità dei tratti non è dovuta a tendenze innate, ma semplicemente al raggiungimento di un relativo equilibrio nel tempo. </a:t>
            </a:r>
          </a:p>
          <a:p>
            <a:r>
              <a:rPr lang="it-IT" sz="2400" dirty="0"/>
              <a:t>L’equilibrio, se sottoposto a specifiche perturbazioni, può cambiare</a:t>
            </a:r>
          </a:p>
          <a:p>
            <a:r>
              <a:rPr lang="it-IT" sz="2400" dirty="0"/>
              <a:t>Un numero crescente di ricerche dimostra che:</a:t>
            </a:r>
          </a:p>
          <a:p>
            <a:r>
              <a:rPr lang="it-IT" sz="2400" dirty="0"/>
              <a:t>i tratti possono cambiare come conseguenza di interventi sperimentali</a:t>
            </a:r>
          </a:p>
          <a:p>
            <a:r>
              <a:rPr lang="it-IT" sz="2400" dirty="0"/>
              <a:t>molte persone vorrebbero cambiare alcuni dei loro tratti di personalità</a:t>
            </a:r>
          </a:p>
          <a:p>
            <a:r>
              <a:rPr lang="it-IT" sz="2400" dirty="0"/>
              <a:t>ciò sembra possibile anche con semplici interventi ripetuti a breve termine</a:t>
            </a:r>
          </a:p>
          <a:p>
            <a:r>
              <a:rPr lang="it-IT" sz="2400" dirty="0"/>
              <a:t>questi interventi, anche se ispirati a principi sviluppati all’interno della psicoterapia, non sono di tipo clinico.</a:t>
            </a:r>
          </a:p>
          <a:p>
            <a:r>
              <a:rPr lang="it-IT" sz="2400" dirty="0"/>
              <a:t>L’intervento è invece effettuato sfruttando la tecnologia digitale, tramite applicazioni su smartphone. </a:t>
            </a:r>
          </a:p>
        </p:txBody>
      </p:sp>
    </p:spTree>
    <p:extLst>
      <p:ext uri="{BB962C8B-B14F-4D97-AF65-F5344CB8AC3E}">
        <p14:creationId xmlns:p14="http://schemas.microsoft.com/office/powerpoint/2010/main" val="29647527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Processi patologici</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68798" y="434364"/>
            <a:ext cx="4916510" cy="6009547"/>
          </a:xfrm>
        </p:spPr>
        <p:txBody>
          <a:bodyPr anchor="ctr">
            <a:normAutofit fontScale="85000" lnSpcReduction="20000"/>
          </a:bodyPr>
          <a:lstStyle/>
          <a:p>
            <a:r>
              <a:rPr lang="it-IT" sz="2400" dirty="0"/>
              <a:t>Quando parliamo di personalità, facciamo riferimento a sviluppi tipici della persona, che consideriamo come nella norma</a:t>
            </a:r>
          </a:p>
          <a:p>
            <a:r>
              <a:rPr lang="it-IT" sz="2400" dirty="0"/>
              <a:t>Nel campo clinico, invece, l’enfasi è sugli aspetti disfunzionali, patologici, e anormali della personalità, come evidenziati nei disturbi o disordini di personalità. </a:t>
            </a:r>
          </a:p>
          <a:p>
            <a:r>
              <a:rPr lang="it-IT" sz="2400" dirty="0"/>
              <a:t>in questi ultimi decenni le due tradizioni hanno dialogato, con contributi teorici che hanno cercato d’individuare legami tra tratti e disturbi di personalità, grazie soprattutto ai </a:t>
            </a:r>
            <a:r>
              <a:rPr lang="it-IT" sz="2400" b="1" dirty="0"/>
              <a:t>modelli dimensionali</a:t>
            </a:r>
            <a:r>
              <a:rPr lang="it-IT" sz="2400" dirty="0"/>
              <a:t> dei disturbi</a:t>
            </a:r>
          </a:p>
          <a:p>
            <a:r>
              <a:rPr lang="it-IT" sz="2400" dirty="0"/>
              <a:t>La logica dei modelli dimensionali è che i disturbi di personalità siano meglio compresi come punti estremi di un continuum di tratti di personalità normale.</a:t>
            </a:r>
          </a:p>
          <a:p>
            <a:r>
              <a:rPr lang="it-IT" sz="2400" dirty="0"/>
              <a:t>Per esempio, un disturbo di personalità ossessivo-compulsivo è visto come una variante </a:t>
            </a:r>
            <a:r>
              <a:rPr lang="it-IT" sz="2400" dirty="0" err="1"/>
              <a:t>maladattiva</a:t>
            </a:r>
            <a:r>
              <a:rPr lang="it-IT" sz="2400" dirty="0"/>
              <a:t> della coscienziosità estrema </a:t>
            </a:r>
          </a:p>
        </p:txBody>
      </p:sp>
    </p:spTree>
    <p:extLst>
      <p:ext uri="{BB962C8B-B14F-4D97-AF65-F5344CB8AC3E}">
        <p14:creationId xmlns:p14="http://schemas.microsoft.com/office/powerpoint/2010/main" val="422432519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Oval 15">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39B95800-03F9-418C-F1D1-68C632F5C206}"/>
              </a:ext>
            </a:extLst>
          </p:cNvPr>
          <p:cNvSpPr>
            <a:spLocks noGrp="1"/>
          </p:cNvSpPr>
          <p:nvPr>
            <p:ph type="ctrTitle"/>
          </p:nvPr>
        </p:nvSpPr>
        <p:spPr>
          <a:xfrm>
            <a:off x="1040148" y="818984"/>
            <a:ext cx="4947184" cy="3268520"/>
          </a:xfrm>
        </p:spPr>
        <p:txBody>
          <a:bodyPr>
            <a:normAutofit/>
          </a:bodyPr>
          <a:lstStyle/>
          <a:p>
            <a:pPr algn="r"/>
            <a:r>
              <a:rPr lang="it-IT" sz="4200" noProof="0" dirty="0">
                <a:solidFill>
                  <a:srgbClr val="FFFFFF"/>
                </a:solidFill>
              </a:rPr>
              <a:t>Perché è importante la personalità? </a:t>
            </a:r>
            <a:br>
              <a:rPr lang="it-IT" sz="4200" noProof="0" dirty="0">
                <a:solidFill>
                  <a:srgbClr val="FFFFFF"/>
                </a:solidFill>
              </a:rPr>
            </a:br>
            <a:r>
              <a:rPr lang="it-IT" sz="4200" noProof="0" dirty="0">
                <a:solidFill>
                  <a:srgbClr val="FFFFFF"/>
                </a:solidFill>
              </a:rPr>
              <a:t>Aree di </a:t>
            </a:r>
            <a:r>
              <a:rPr lang="it-IT" sz="4200" noProof="0" dirty="0" err="1">
                <a:solidFill>
                  <a:srgbClr val="FFFFFF"/>
                </a:solidFill>
              </a:rPr>
              <a:t>predittività</a:t>
            </a:r>
            <a:endParaRPr lang="it-IT" sz="4200" noProof="0" dirty="0">
              <a:solidFill>
                <a:srgbClr val="FFFFFF"/>
              </a:solidFill>
            </a:endParaRPr>
          </a:p>
        </p:txBody>
      </p:sp>
      <p:sp>
        <p:nvSpPr>
          <p:cNvPr id="18" name="Rectangle 17">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038418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Crescente rilievo</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15363" y="314600"/>
            <a:ext cx="4916510" cy="6208520"/>
          </a:xfrm>
        </p:spPr>
        <p:txBody>
          <a:bodyPr anchor="ctr">
            <a:normAutofit fontScale="85000" lnSpcReduction="20000"/>
          </a:bodyPr>
          <a:lstStyle/>
          <a:p>
            <a:pPr marL="0" indent="0">
              <a:buNone/>
            </a:pPr>
            <a:r>
              <a:rPr lang="it-IT" sz="2400" dirty="0"/>
              <a:t>Tre ragioni principali del successo della psicologia della personalità, che si estesa alla medicina, all’economia, alle scienze politiche:</a:t>
            </a:r>
          </a:p>
          <a:p>
            <a:r>
              <a:rPr lang="it-IT" sz="2400" dirty="0"/>
              <a:t>1)  </a:t>
            </a:r>
            <a:r>
              <a:rPr lang="it-IT" sz="2400" b="1" dirty="0"/>
              <a:t>lo sviluppo di una tassonomia quasi universale della struttura della personalità</a:t>
            </a:r>
            <a:r>
              <a:rPr lang="it-IT" sz="2400" dirty="0"/>
              <a:t>. dalla fine degli anni Ottanta alla fine del 2010 si sono accumulati studi in diverse nazioni, lingue, e culture che convergevano nell’identificare un modello simile di personalità a cinque fattori.</a:t>
            </a:r>
          </a:p>
          <a:p>
            <a:r>
              <a:rPr lang="it-IT" sz="2400" dirty="0"/>
              <a:t>Negli ultimi dieci anni si è accumulata evidenza empirica a vantaggio di un modello a sei fattori, il cosiddetto HEXACO, che ormai è considerato ancor più valido</a:t>
            </a:r>
          </a:p>
          <a:p>
            <a:r>
              <a:rPr lang="it-IT" sz="2400" dirty="0"/>
              <a:t>2) il settore della ricerca sulla personalità ha una forte reputazione nell’uso di metodi quantitativi e nel rigore, robustezza, e replicabilità delle ricerche. </a:t>
            </a:r>
          </a:p>
          <a:p>
            <a:r>
              <a:rPr lang="it-IT" sz="2400" dirty="0"/>
              <a:t>3) la personalità ha risvolti pratici fondamentali, in quanto dà la possibilità di predire in modo apprezzabile numerosi aspetti della vita delle  persone</a:t>
            </a:r>
          </a:p>
        </p:txBody>
      </p:sp>
    </p:spTree>
    <p:extLst>
      <p:ext uri="{BB962C8B-B14F-4D97-AF65-F5344CB8AC3E}">
        <p14:creationId xmlns:p14="http://schemas.microsoft.com/office/powerpoint/2010/main" val="17122551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Successo scolastico</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232475"/>
            <a:ext cx="4916510" cy="6199321"/>
          </a:xfrm>
        </p:spPr>
        <p:txBody>
          <a:bodyPr anchor="ctr">
            <a:normAutofit lnSpcReduction="10000"/>
          </a:bodyPr>
          <a:lstStyle/>
          <a:p>
            <a:r>
              <a:rPr lang="it-IT" sz="1800" dirty="0"/>
              <a:t>Molti studi hanno mostrato alcuni tratti di personalità che predicono il successo scolastico </a:t>
            </a:r>
          </a:p>
          <a:p>
            <a:r>
              <a:rPr lang="it-IT" sz="1800" dirty="0"/>
              <a:t>una metanalisi ha identificato effetti significativi per la gradevolezza, l’apertura all’esperienza e soprattutto la coscienziosità</a:t>
            </a:r>
          </a:p>
          <a:p>
            <a:r>
              <a:rPr lang="it-IT" sz="1800" dirty="0"/>
              <a:t>Uno studio recente in Italia si è focalizzato su un campione di oltre 1000 ragazzi di scuola media e ha cercato di predire i loro voti scolastici con una versione dell’</a:t>
            </a:r>
            <a:r>
              <a:rPr lang="it-IT" sz="1800" dirty="0" err="1"/>
              <a:t>hexaco</a:t>
            </a:r>
            <a:r>
              <a:rPr lang="it-IT" sz="1800" dirty="0"/>
              <a:t> per questa fascia di età </a:t>
            </a:r>
          </a:p>
          <a:p>
            <a:r>
              <a:rPr lang="it-IT" sz="1800" dirty="0"/>
              <a:t>I risultati hanno confermato l’effetto della coscienziosità (per esempio, </a:t>
            </a:r>
            <a:r>
              <a:rPr lang="it-IT" sz="1800" dirty="0" err="1"/>
              <a:t>r</a:t>
            </a:r>
            <a:r>
              <a:rPr lang="it-IT" sz="1800" dirty="0"/>
              <a:t> = 0,31 con il voto scolastico medio di fine anno) ma anche identificato un effetto non trascurabile dell’onestà-umiltà (</a:t>
            </a:r>
            <a:r>
              <a:rPr lang="it-IT" sz="1800" dirty="0" err="1"/>
              <a:t>r</a:t>
            </a:r>
            <a:r>
              <a:rPr lang="it-IT" sz="1800" dirty="0"/>
              <a:t> = 0,23). </a:t>
            </a:r>
          </a:p>
          <a:p>
            <a:r>
              <a:rPr lang="it-IT" sz="1800" dirty="0"/>
              <a:t>Risultati simili in uno studio su studenti universitari olandesi, confermando che anche l’onestà, oltre alla coscienziosità, è un tratto legato al successo scolastico</a:t>
            </a:r>
          </a:p>
          <a:p>
            <a:r>
              <a:rPr lang="it-IT" sz="1800" dirty="0"/>
              <a:t>Questi risultati suggeriscono che anche la personalità, oltre all’intelligenza, sia un importante </a:t>
            </a:r>
            <a:r>
              <a:rPr lang="it-IT" sz="1800" dirty="0" err="1"/>
              <a:t>predittore</a:t>
            </a:r>
            <a:r>
              <a:rPr lang="it-IT" sz="1800" dirty="0"/>
              <a:t> del successo scolastico.</a:t>
            </a:r>
          </a:p>
        </p:txBody>
      </p:sp>
    </p:spTree>
    <p:extLst>
      <p:ext uri="{BB962C8B-B14F-4D97-AF65-F5344CB8AC3E}">
        <p14:creationId xmlns:p14="http://schemas.microsoft.com/office/powerpoint/2010/main" val="2758580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Successo lavorativo</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85000" lnSpcReduction="10000"/>
          </a:bodyPr>
          <a:lstStyle/>
          <a:p>
            <a:r>
              <a:rPr lang="it-IT" sz="2400" dirty="0"/>
              <a:t>I tratti di personalità predicono anche il successo lavorativo nelle sue varie forme.</a:t>
            </a:r>
          </a:p>
          <a:p>
            <a:r>
              <a:rPr lang="it-IT" sz="2400" dirty="0"/>
              <a:t>Già all’inizio degli anni Novanta erano disponibili metanalisi che riassumevano centinaia di studi</a:t>
            </a:r>
          </a:p>
          <a:p>
            <a:r>
              <a:rPr lang="it-IT" sz="2400" dirty="0"/>
              <a:t>Anche in questo caso, la coscienziosità risultava il miglior </a:t>
            </a:r>
            <a:r>
              <a:rPr lang="it-IT" sz="2400" dirty="0" err="1"/>
              <a:t>predittore</a:t>
            </a:r>
            <a:r>
              <a:rPr lang="it-IT" sz="2400" dirty="0"/>
              <a:t> complessivo dei vari criteri di successo lavorativo</a:t>
            </a:r>
          </a:p>
          <a:p>
            <a:r>
              <a:rPr lang="it-IT" sz="2400" dirty="0"/>
              <a:t>Alcuni studi hanno preso in esame aspetti più specifici</a:t>
            </a:r>
          </a:p>
          <a:p>
            <a:r>
              <a:rPr lang="it-IT" sz="2400" dirty="0"/>
              <a:t>Per esempio, la gradevolezza correla con le prestazioni lavorative nell’assistenza clienti, mentre l’estroversione e la stabilità emotiva con le prestazioni nelle vendite e nei lavori manageriali</a:t>
            </a:r>
          </a:p>
          <a:p>
            <a:r>
              <a:rPr lang="it-IT" sz="2400" dirty="0"/>
              <a:t>Onestà-umiltà e coscienziosità correlano negativamente con comportamenti devianti sul lavoro</a:t>
            </a:r>
          </a:p>
        </p:txBody>
      </p:sp>
    </p:spTree>
    <p:extLst>
      <p:ext uri="{BB962C8B-B14F-4D97-AF65-F5344CB8AC3E}">
        <p14:creationId xmlns:p14="http://schemas.microsoft.com/office/powerpoint/2010/main" val="14386409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Successo lavorativo a lungo termine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70000" lnSpcReduction="20000"/>
          </a:bodyPr>
          <a:lstStyle/>
          <a:p>
            <a:r>
              <a:rPr lang="it-IT" sz="2400" dirty="0"/>
              <a:t>Un modo per definire il successo lavorativo è focalizzarsi sui guadagni economici accumulati nell’arco della vita. </a:t>
            </a:r>
          </a:p>
          <a:p>
            <a:r>
              <a:rPr lang="it-IT" sz="2400" dirty="0"/>
              <a:t>I contributi scientifici sono soprattutto da parte di economisti, anche data la popolarità crescente dei tratti di personalità nella disciplina economica </a:t>
            </a:r>
          </a:p>
          <a:p>
            <a:r>
              <a:rPr lang="it-IT" sz="2400" dirty="0"/>
              <a:t>Un recente studio rianalizza lo studio longitudinale di </a:t>
            </a:r>
            <a:r>
              <a:rPr lang="it-IT" sz="2400" dirty="0" err="1"/>
              <a:t>Terman</a:t>
            </a:r>
            <a:r>
              <a:rPr lang="it-IT" sz="2400" dirty="0"/>
              <a:t>, in cui un campione di oltre 1500 persone nate intorno al 1910 fu seguito e sottoposto a test psicologici regolari a cadenza di circa cinque anni a partire dal 1921-1922 fino al 1991. </a:t>
            </a:r>
          </a:p>
          <a:p>
            <a:r>
              <a:rPr lang="it-IT" sz="2400" dirty="0"/>
              <a:t>Per gran parte di queste persone è stato calcolato il guadagno medio nell’arco di vita. </a:t>
            </a:r>
          </a:p>
          <a:p>
            <a:r>
              <a:rPr lang="it-IT" sz="2400" dirty="0"/>
              <a:t>un aumento di una deviazione standard nella scala di coscienziosità significava un incremento del 16,7% dei guadagni medi nella vita, che corrispondeva in media a una somma aggiuntiva di 567.000 $, cioè oltre mezzo milione di dollari.</a:t>
            </a:r>
          </a:p>
          <a:p>
            <a:r>
              <a:rPr lang="it-IT" sz="2400" dirty="0"/>
              <a:t>L’associazione dell’estroversione con i guadagni era appena più bassa, cioè il 14,5%, corrispondente a un incremento nei guadagni di 490.100 $.</a:t>
            </a:r>
          </a:p>
        </p:txBody>
      </p:sp>
    </p:spTree>
    <p:extLst>
      <p:ext uri="{BB962C8B-B14F-4D97-AF65-F5344CB8AC3E}">
        <p14:creationId xmlns:p14="http://schemas.microsoft.com/office/powerpoint/2010/main" val="6645387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Benessere e soddisfazione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a:bodyPr>
          <a:lstStyle/>
          <a:p>
            <a:r>
              <a:rPr lang="it-IT" sz="2400" dirty="0"/>
              <a:t>la soddisfazione nella vita è considerata importante anche a livello globale</a:t>
            </a:r>
          </a:p>
          <a:p>
            <a:r>
              <a:rPr lang="it-IT" sz="2400" dirty="0"/>
              <a:t>Negli ultimi decenni ci sono stati molti lavori al riguardo, ed è stato anche proposto un indice, il </a:t>
            </a:r>
            <a:r>
              <a:rPr lang="it-IT" sz="2400" b="1" dirty="0"/>
              <a:t>Life </a:t>
            </a:r>
            <a:r>
              <a:rPr lang="it-IT" sz="2400" b="1" dirty="0" err="1"/>
              <a:t>Satisfaction</a:t>
            </a:r>
            <a:r>
              <a:rPr lang="it-IT" sz="2400" b="1" dirty="0"/>
              <a:t> Index</a:t>
            </a:r>
            <a:r>
              <a:rPr lang="it-IT" sz="2400" dirty="0"/>
              <a:t> , sviluppato dall’OCSE</a:t>
            </a:r>
          </a:p>
          <a:p>
            <a:r>
              <a:rPr lang="it-IT" sz="2400" dirty="0"/>
              <a:t>utilizzato per misurare il livello di soddisfazione soggettiva degli abitanti di varie nazioni</a:t>
            </a:r>
          </a:p>
          <a:p>
            <a:r>
              <a:rPr lang="it-IT" sz="2400" dirty="0"/>
              <a:t>il </a:t>
            </a:r>
            <a:r>
              <a:rPr lang="it-IT" sz="2400" b="1" dirty="0"/>
              <a:t>World </a:t>
            </a:r>
            <a:r>
              <a:rPr lang="it-IT" sz="2400" b="1" dirty="0" err="1"/>
              <a:t>Happiness</a:t>
            </a:r>
            <a:r>
              <a:rPr lang="it-IT" sz="2400" b="1" dirty="0"/>
              <a:t> Index </a:t>
            </a:r>
            <a:r>
              <a:rPr lang="it-IT" sz="2400" dirty="0"/>
              <a:t>sviluppato dalle Nazioni Unite misura la felicità su scala globale</a:t>
            </a:r>
          </a:p>
        </p:txBody>
      </p:sp>
    </p:spTree>
    <p:extLst>
      <p:ext uri="{BB962C8B-B14F-4D97-AF65-F5344CB8AC3E}">
        <p14:creationId xmlns:p14="http://schemas.microsoft.com/office/powerpoint/2010/main" val="26249454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Benessere e soddisfazione (2)</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10140"/>
            <a:ext cx="4916510" cy="6837722"/>
          </a:xfrm>
        </p:spPr>
        <p:txBody>
          <a:bodyPr anchor="ctr">
            <a:normAutofit fontScale="85000" lnSpcReduction="20000"/>
          </a:bodyPr>
          <a:lstStyle/>
          <a:p>
            <a:r>
              <a:rPr lang="it-IT" sz="2400" dirty="0"/>
              <a:t>alti livelli di Estroversione e Stabilità emotiva predicono una maggiore soddisfazione nella vita </a:t>
            </a:r>
          </a:p>
          <a:p>
            <a:r>
              <a:rPr lang="it-IT" sz="2400" dirty="0"/>
              <a:t>L’effetto dei tratti di personalità è però più articolato. </a:t>
            </a:r>
          </a:p>
          <a:p>
            <a:r>
              <a:rPr lang="it-IT" sz="2400" dirty="0"/>
              <a:t>alcuni studi hanno mostrato che all’aumentare del reddito generalmente aumenta il benessere</a:t>
            </a:r>
          </a:p>
          <a:p>
            <a:r>
              <a:rPr lang="it-IT" sz="2400" dirty="0"/>
              <a:t>Ci sono ricerche che però mostrano che il denaro rende felici soprattutto se come lo si spende è congruente con la personalità</a:t>
            </a:r>
          </a:p>
          <a:p>
            <a:r>
              <a:rPr lang="it-IT" sz="2400" dirty="0"/>
              <a:t>Per esempio, sia gli estroversi sia gli aperti all’esperienza sono contenti se spendono denaro per giorni di vacanza e turismo, ma mentre i secondi sono contenti se spendono in arti e artigianato, gli estroversi lo sono se spendono per seguire sport motoristici </a:t>
            </a:r>
          </a:p>
          <a:p>
            <a:r>
              <a:rPr lang="it-IT" sz="2400" dirty="0"/>
              <a:t>Nel lavoro di </a:t>
            </a:r>
            <a:r>
              <a:rPr lang="it-IT" sz="2400" dirty="0" err="1"/>
              <a:t>Matz</a:t>
            </a:r>
            <a:r>
              <a:rPr lang="it-IT" sz="2400" dirty="0"/>
              <a:t> vengono riportate decine di attività per le quali spendere denaro, ciascuna delle quali ha legami con i tratti di personalità dei Big </a:t>
            </a:r>
            <a:r>
              <a:rPr lang="it-IT" sz="2400" dirty="0" err="1"/>
              <a:t>Five</a:t>
            </a:r>
            <a:r>
              <a:rPr lang="it-IT" sz="2400" dirty="0"/>
              <a:t>. </a:t>
            </a:r>
          </a:p>
          <a:p>
            <a:r>
              <a:rPr lang="it-IT" sz="2400" dirty="0"/>
              <a:t>Il messaggio fondamentale è che tanto più l’insieme delle spese è in linea con la propria personalità, tanto più le persone sono contente. </a:t>
            </a:r>
          </a:p>
        </p:txBody>
      </p:sp>
    </p:spTree>
    <p:extLst>
      <p:ext uri="{BB962C8B-B14F-4D97-AF65-F5344CB8AC3E}">
        <p14:creationId xmlns:p14="http://schemas.microsoft.com/office/powerpoint/2010/main" val="245555641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Salute e longevità</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80" y="393661"/>
            <a:ext cx="4916510" cy="6090954"/>
          </a:xfrm>
        </p:spPr>
        <p:txBody>
          <a:bodyPr anchor="ctr">
            <a:normAutofit fontScale="70000" lnSpcReduction="20000"/>
          </a:bodyPr>
          <a:lstStyle/>
          <a:p>
            <a:r>
              <a:rPr lang="it-IT" sz="2400" dirty="0"/>
              <a:t>nel campo della salute si sono accumulati centinaia di studi che dimostrano l’importanza dei tratti di personalità nel predire comportamenti salutari o nocivi. </a:t>
            </a:r>
          </a:p>
          <a:p>
            <a:r>
              <a:rPr lang="it-IT" sz="2400" dirty="0"/>
              <a:t>Iniziando dai comportamenti salutari problematici, uno studio longitudinale dall’adolescenza alla giovane età adulta mostra che gli abusi di nicotina, sostanze alcoliche e droghe illecite sono predetti a distanza di anni negativamente dalla coscienziosità e positivamente dal </a:t>
            </a:r>
            <a:r>
              <a:rPr lang="it-IT" sz="2400" dirty="0" err="1"/>
              <a:t>nevroticismo</a:t>
            </a:r>
            <a:r>
              <a:rPr lang="it-IT" sz="2400" dirty="0"/>
              <a:t>, in particolare da aspetti quali ansia e irritabilità. </a:t>
            </a:r>
          </a:p>
          <a:p>
            <a:r>
              <a:rPr lang="it-IT" sz="2400" dirty="0"/>
              <a:t>Gli studi sulla relazione tra tratti di personalità e comportamenti salutari sono stati talmente tanti da giustificare molte metanalisi  e addirittura una </a:t>
            </a:r>
            <a:r>
              <a:rPr lang="it-IT" sz="2400" dirty="0" err="1"/>
              <a:t>metasintesi</a:t>
            </a:r>
            <a:r>
              <a:rPr lang="it-IT" sz="2400" dirty="0"/>
              <a:t> da oltre 500.000 partecipanti.</a:t>
            </a:r>
          </a:p>
          <a:p>
            <a:r>
              <a:rPr lang="it-IT" sz="2400" dirty="0"/>
              <a:t>Gli autori hanno riportato i risultati considerando quattro categorie diverse:</a:t>
            </a:r>
          </a:p>
          <a:p>
            <a:r>
              <a:rPr lang="it-IT" sz="2400" dirty="0"/>
              <a:t>salute mentale, comportamenti salutari, salute fisica, e salute complessiva.</a:t>
            </a:r>
          </a:p>
          <a:p>
            <a:r>
              <a:rPr lang="it-IT" sz="2400" dirty="0"/>
              <a:t>Solo la coscienziosità è risultata associata a tutte e quattro le categorie, seppure con intensità variabile, da </a:t>
            </a:r>
            <a:r>
              <a:rPr lang="it-IT" sz="2400" dirty="0" err="1"/>
              <a:t>r</a:t>
            </a:r>
            <a:r>
              <a:rPr lang="it-IT" sz="2400" dirty="0"/>
              <a:t> = 0,03 per salute fisica a </a:t>
            </a:r>
            <a:r>
              <a:rPr lang="it-IT" sz="2400" dirty="0" err="1"/>
              <a:t>r</a:t>
            </a:r>
            <a:r>
              <a:rPr lang="it-IT" sz="2400" dirty="0"/>
              <a:t> = 0,22 per salute mentale.</a:t>
            </a:r>
          </a:p>
          <a:p>
            <a:r>
              <a:rPr lang="it-IT" sz="2400" dirty="0"/>
              <a:t>Da notare anche l’effetto del </a:t>
            </a:r>
            <a:r>
              <a:rPr lang="it-IT" sz="2400" dirty="0" err="1"/>
              <a:t>nevroticismo</a:t>
            </a:r>
            <a:r>
              <a:rPr lang="it-IT" sz="2400" dirty="0"/>
              <a:t> sulla salute mentale (</a:t>
            </a:r>
            <a:r>
              <a:rPr lang="it-IT" sz="2400" dirty="0" err="1"/>
              <a:t>r</a:t>
            </a:r>
            <a:r>
              <a:rPr lang="it-IT" sz="2400" dirty="0"/>
              <a:t> = − 0,27).</a:t>
            </a:r>
          </a:p>
        </p:txBody>
      </p:sp>
    </p:spTree>
    <p:extLst>
      <p:ext uri="{BB962C8B-B14F-4D97-AF65-F5344CB8AC3E}">
        <p14:creationId xmlns:p14="http://schemas.microsoft.com/office/powerpoint/2010/main" val="16423242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Salute e longevità (2)</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80" y="393661"/>
            <a:ext cx="4916510" cy="6090954"/>
          </a:xfrm>
        </p:spPr>
        <p:txBody>
          <a:bodyPr anchor="ctr">
            <a:normAutofit fontScale="77500" lnSpcReduction="20000"/>
          </a:bodyPr>
          <a:lstStyle/>
          <a:p>
            <a:r>
              <a:rPr lang="it-IT" sz="2400" dirty="0"/>
              <a:t>L’effetto della personalità va oltre i comportamenti salutari, o poco salutari, e arriva alla mortalità o longevità. </a:t>
            </a:r>
          </a:p>
          <a:p>
            <a:r>
              <a:rPr lang="it-IT" sz="2400" dirty="0"/>
              <a:t>alcuni tratti di personalità hanno predetto la longevità decadi dopo essere stati misurati. </a:t>
            </a:r>
          </a:p>
          <a:p>
            <a:r>
              <a:rPr lang="it-IT" sz="2400" dirty="0"/>
              <a:t>Uno degli studi più famosi riguarda la predizione della coscienziosità misurata all’età di 11 anni della longevità dopo 70 anni</a:t>
            </a:r>
          </a:p>
          <a:p>
            <a:r>
              <a:rPr lang="it-IT" sz="2400" dirty="0"/>
              <a:t>L’effetto predittivo della personalità era significativo, ma vale la pena aggiungere che i dati mostravano come la coscienziosità fosse un fattore di protezione di portata simile al colesterolo basso e tre volte più forte dello status socioeconomico.</a:t>
            </a:r>
          </a:p>
          <a:p>
            <a:r>
              <a:rPr lang="it-IT" sz="2400" dirty="0"/>
              <a:t>un lavoro riassuntivo di Roberts e colleghi (2007) dimostra come la personalità predica la mortalità, con un contributo particolarmente forte dalla coscienziosità. L’effetto della personalità era maggiore di quello dovuto all’intelligenza o allo status socioeconomico</a:t>
            </a:r>
          </a:p>
        </p:txBody>
      </p:sp>
    </p:spTree>
    <p:extLst>
      <p:ext uri="{BB962C8B-B14F-4D97-AF65-F5344CB8AC3E}">
        <p14:creationId xmlns:p14="http://schemas.microsoft.com/office/powerpoint/2010/main" val="329003646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Immagine 2" descr="Immagine che contiene grafico&#10;&#10;Descrizione generata automaticamente">
            <a:extLst>
              <a:ext uri="{FF2B5EF4-FFF2-40B4-BE49-F238E27FC236}">
                <a16:creationId xmlns:a16="http://schemas.microsoft.com/office/drawing/2014/main" id="{4FC31E8D-9D8D-C10A-4F4E-687646E6E9A7}"/>
              </a:ext>
            </a:extLst>
          </p:cNvPr>
          <p:cNvPicPr>
            <a:picLocks noChangeAspect="1"/>
          </p:cNvPicPr>
          <p:nvPr/>
        </p:nvPicPr>
        <p:blipFill>
          <a:blip r:embed="rId3"/>
          <a:stretch>
            <a:fillRect/>
          </a:stretch>
        </p:blipFill>
        <p:spPr>
          <a:xfrm>
            <a:off x="548640" y="458266"/>
            <a:ext cx="8203474" cy="5986622"/>
          </a:xfrm>
          <a:prstGeom prst="rect">
            <a:avLst/>
          </a:prstGeom>
        </p:spPr>
      </p:pic>
    </p:spTree>
    <p:extLst>
      <p:ext uri="{BB962C8B-B14F-4D97-AF65-F5344CB8AC3E}">
        <p14:creationId xmlns:p14="http://schemas.microsoft.com/office/powerpoint/2010/main" val="380815552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67600" y="586855"/>
            <a:ext cx="3189622" cy="3387497"/>
          </a:xfrm>
        </p:spPr>
        <p:txBody>
          <a:bodyPr anchor="b">
            <a:normAutofit/>
          </a:bodyPr>
          <a:lstStyle/>
          <a:p>
            <a:pPr algn="r"/>
            <a:r>
              <a:rPr lang="it-IT" sz="3500" dirty="0">
                <a:solidFill>
                  <a:srgbClr val="FFFFFF"/>
                </a:solidFill>
              </a:rPr>
              <a:t>Comportamento antisociale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80" y="393661"/>
            <a:ext cx="4916510" cy="6090954"/>
          </a:xfrm>
        </p:spPr>
        <p:txBody>
          <a:bodyPr anchor="ctr">
            <a:normAutofit fontScale="92500" lnSpcReduction="20000"/>
          </a:bodyPr>
          <a:lstStyle/>
          <a:p>
            <a:r>
              <a:rPr lang="it-IT" sz="2400" dirty="0"/>
              <a:t>manifestazioni del comportamento antisociale, delinquenziale, criminale, e psicopatico</a:t>
            </a:r>
          </a:p>
          <a:p>
            <a:r>
              <a:rPr lang="it-IT" sz="2400" dirty="0"/>
              <a:t>una metanalisi che ha considerato circa 30 studi con oltre 10.000 partecipanti ha riportato che soprattutto la gradevolezza e la coscienziosità predicevano con effetti apprezzabili sia il comportamento antisociale (</a:t>
            </a:r>
            <a:r>
              <a:rPr lang="it-IT" sz="2400" dirty="0" err="1"/>
              <a:t>r</a:t>
            </a:r>
            <a:r>
              <a:rPr lang="it-IT" sz="2400" dirty="0"/>
              <a:t> = −0,31 e </a:t>
            </a:r>
            <a:r>
              <a:rPr lang="it-IT" sz="2400" dirty="0" err="1"/>
              <a:t>r</a:t>
            </a:r>
            <a:r>
              <a:rPr lang="it-IT" sz="2400" dirty="0"/>
              <a:t> = −0,23, rispettivamente) sia il comportamento aggressivo (</a:t>
            </a:r>
            <a:r>
              <a:rPr lang="it-IT" sz="2400" dirty="0" err="1"/>
              <a:t>r</a:t>
            </a:r>
            <a:r>
              <a:rPr lang="it-IT" sz="2400" dirty="0"/>
              <a:t> = −0,33 e </a:t>
            </a:r>
            <a:r>
              <a:rPr lang="it-IT" sz="2400" dirty="0" err="1"/>
              <a:t>r</a:t>
            </a:r>
            <a:r>
              <a:rPr lang="it-IT" sz="2400" dirty="0"/>
              <a:t> = −0,18)</a:t>
            </a:r>
          </a:p>
          <a:p>
            <a:r>
              <a:rPr lang="it-IT" sz="2400" dirty="0"/>
              <a:t>metanalisi con centinaia di studi e decine di migliaia di partecipanti sul fattore onestà/umiltà, hanno mostrato capacità predittiva estremamente elevata. </a:t>
            </a:r>
          </a:p>
          <a:p>
            <a:r>
              <a:rPr lang="it-IT" sz="2400" dirty="0"/>
              <a:t>Il tratto predice 18 domini di comportamenti concettualmente legati, con valori spesso maggiori di </a:t>
            </a:r>
            <a:r>
              <a:rPr lang="it-IT" sz="2400" dirty="0" err="1"/>
              <a:t>r</a:t>
            </a:r>
            <a:r>
              <a:rPr lang="it-IT" sz="2400" dirty="0"/>
              <a:t> = −0,50.</a:t>
            </a:r>
          </a:p>
        </p:txBody>
      </p:sp>
    </p:spTree>
    <p:extLst>
      <p:ext uri="{BB962C8B-B14F-4D97-AF65-F5344CB8AC3E}">
        <p14:creationId xmlns:p14="http://schemas.microsoft.com/office/powerpoint/2010/main" val="10898176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67600" y="586855"/>
            <a:ext cx="3189622" cy="3387497"/>
          </a:xfrm>
        </p:spPr>
        <p:txBody>
          <a:bodyPr anchor="b">
            <a:normAutofit/>
          </a:bodyPr>
          <a:lstStyle/>
          <a:p>
            <a:pPr algn="r"/>
            <a:r>
              <a:rPr lang="it-IT" sz="3500" dirty="0">
                <a:solidFill>
                  <a:srgbClr val="FFFFFF"/>
                </a:solidFill>
              </a:rPr>
              <a:t>Comportamento prosociale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80" y="393661"/>
            <a:ext cx="4916510" cy="6090954"/>
          </a:xfrm>
        </p:spPr>
        <p:txBody>
          <a:bodyPr anchor="ctr">
            <a:normAutofit lnSpcReduction="10000"/>
          </a:bodyPr>
          <a:lstStyle/>
          <a:p>
            <a:r>
              <a:rPr lang="it-IT" sz="2400" dirty="0"/>
              <a:t>i comportamenti prosociali sembrano essere ugualmente predetti in modo sostanziale sia dal tratto di onesta-umiltà sia da quello di gradevolezza, soprattutto nella versione dei Big </a:t>
            </a:r>
            <a:r>
              <a:rPr lang="it-IT" sz="2400" dirty="0" err="1"/>
              <a:t>Five</a:t>
            </a:r>
            <a:endParaRPr lang="it-IT" sz="2400" dirty="0"/>
          </a:p>
          <a:p>
            <a:r>
              <a:rPr lang="it-IT" sz="2400" dirty="0"/>
              <a:t>Il legame tra i tratti di personalità e i comportamenti prosociali è evidente anche nel dominio della conservazione dell’ambiente e del risparmio di risorse energetiche. </a:t>
            </a:r>
          </a:p>
          <a:p>
            <a:r>
              <a:rPr lang="it-IT" sz="2400" dirty="0"/>
              <a:t>Una recente metanalisi ha mostrato come l’onestà/umiltà, l’apertura all’esperienza, ma anche la gradevolezza, predicessero significativamente comportamenti </a:t>
            </a:r>
            <a:r>
              <a:rPr lang="it-IT" sz="2400" dirty="0" err="1"/>
              <a:t>proambientali</a:t>
            </a:r>
            <a:r>
              <a:rPr lang="it-IT" sz="2400" dirty="0"/>
              <a:t>.</a:t>
            </a:r>
          </a:p>
        </p:txBody>
      </p:sp>
    </p:spTree>
    <p:extLst>
      <p:ext uri="{BB962C8B-B14F-4D97-AF65-F5344CB8AC3E}">
        <p14:creationId xmlns:p14="http://schemas.microsoft.com/office/powerpoint/2010/main" val="36270336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Predire non significa sempre causare</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7694" y="649480"/>
            <a:ext cx="4916510" cy="5546047"/>
          </a:xfrm>
        </p:spPr>
        <p:txBody>
          <a:bodyPr anchor="ctr">
            <a:normAutofit fontScale="92500" lnSpcReduction="10000"/>
          </a:bodyPr>
          <a:lstStyle/>
          <a:p>
            <a:r>
              <a:rPr lang="it-IT" sz="2400" dirty="0"/>
              <a:t>L’evidenza empirica sulla </a:t>
            </a:r>
            <a:r>
              <a:rPr lang="it-IT" sz="2400" dirty="0" err="1"/>
              <a:t>predittività</a:t>
            </a:r>
            <a:r>
              <a:rPr lang="it-IT" sz="2400" dirty="0"/>
              <a:t> è ampia e indiscutibile. </a:t>
            </a:r>
          </a:p>
          <a:p>
            <a:r>
              <a:rPr lang="it-IT" sz="2400" dirty="0"/>
              <a:t>è una ragione principale per la quale altre discipline, dall’economia alla medicina, dal marketing alle scienze politiche, sono sempre più interessate alla personalità.</a:t>
            </a:r>
          </a:p>
          <a:p>
            <a:r>
              <a:rPr lang="it-IT" sz="2400" dirty="0"/>
              <a:t>Ma dimostrare che un tratto di personalità predice qualcosa di rilevante non significa dimostrare che quindi ha un effetto causale. Esempio:</a:t>
            </a:r>
          </a:p>
          <a:p>
            <a:r>
              <a:rPr lang="it-IT" sz="2400" dirty="0"/>
              <a:t>«Essere coscienzioso oggi causa il fare più compiti a casa e quindi avere un voto scolastico migliore domani»</a:t>
            </a:r>
          </a:p>
          <a:p>
            <a:r>
              <a:rPr lang="it-IT" sz="2400" dirty="0"/>
              <a:t>Invece, uno studio recente dimostra il contrario: fare compiti a casa fa aumentare le coscienziosità</a:t>
            </a:r>
          </a:p>
        </p:txBody>
      </p:sp>
    </p:spTree>
    <p:extLst>
      <p:ext uri="{BB962C8B-B14F-4D97-AF65-F5344CB8AC3E}">
        <p14:creationId xmlns:p14="http://schemas.microsoft.com/office/powerpoint/2010/main" val="4989253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8350DABD-30EE-AFE3-F5B9-901E335D862F}"/>
              </a:ext>
            </a:extLst>
          </p:cNvPr>
          <p:cNvSpPr>
            <a:spLocks noGrp="1"/>
          </p:cNvSpPr>
          <p:nvPr>
            <p:ph type="title"/>
          </p:nvPr>
        </p:nvSpPr>
        <p:spPr>
          <a:xfrm>
            <a:off x="350041" y="586855"/>
            <a:ext cx="2720343" cy="3387497"/>
          </a:xfrm>
        </p:spPr>
        <p:txBody>
          <a:bodyPr anchor="b">
            <a:normAutofit/>
          </a:bodyPr>
          <a:lstStyle/>
          <a:p>
            <a:pPr algn="r"/>
            <a:r>
              <a:rPr lang="it-IT" sz="3500" dirty="0">
                <a:solidFill>
                  <a:srgbClr val="FFFFFF"/>
                </a:solidFill>
              </a:rPr>
              <a:t>Predire non significa sempre causare (2)</a:t>
            </a:r>
          </a:p>
        </p:txBody>
      </p:sp>
      <p:sp>
        <p:nvSpPr>
          <p:cNvPr id="3" name="Segnaposto contenuto 2">
            <a:extLst>
              <a:ext uri="{FF2B5EF4-FFF2-40B4-BE49-F238E27FC236}">
                <a16:creationId xmlns:a16="http://schemas.microsoft.com/office/drawing/2014/main" id="{82533524-DD9E-AE86-3C95-0DB6D280397C}"/>
              </a:ext>
            </a:extLst>
          </p:cNvPr>
          <p:cNvSpPr>
            <a:spLocks noGrp="1"/>
          </p:cNvSpPr>
          <p:nvPr>
            <p:ph idx="1"/>
          </p:nvPr>
        </p:nvSpPr>
        <p:spPr>
          <a:xfrm>
            <a:off x="3605780" y="319669"/>
            <a:ext cx="4916510" cy="6198382"/>
          </a:xfrm>
        </p:spPr>
        <p:txBody>
          <a:bodyPr anchor="ctr">
            <a:normAutofit fontScale="70000" lnSpcReduction="20000"/>
          </a:bodyPr>
          <a:lstStyle/>
          <a:p>
            <a:r>
              <a:rPr lang="it-IT" sz="2400" dirty="0"/>
              <a:t>le relazioni causali tra tratti e comportamenti potrebbero essere reciproche.</a:t>
            </a:r>
          </a:p>
          <a:p>
            <a:r>
              <a:rPr lang="it-IT" sz="2400" dirty="0"/>
              <a:t>Per esempio, ci sono evidenze empiriche sia che i tratti predicono i comportamenti successivi, sia che i comportamenti hanno un effetto sui tratti misurati successivamente.</a:t>
            </a:r>
          </a:p>
          <a:p>
            <a:r>
              <a:rPr lang="it-IT" sz="2400" dirty="0"/>
              <a:t>Se in molti studi longitudinali nei quali un tratto misurato a un’età predice un esito misurato in seguito, ci sono però anche studi che mostrano effetti inversi. </a:t>
            </a:r>
          </a:p>
          <a:p>
            <a:r>
              <a:rPr lang="it-IT" sz="2400" dirty="0"/>
              <a:t>Per esempio, uno studio longitudinale sulla relazione tra la qualità del sonno e i tratti di personalità ha mostrato che una bassa qualità del sonno ha un’influenza dopo lungo tempo sul tratto di </a:t>
            </a:r>
            <a:r>
              <a:rPr lang="it-IT" sz="2400" dirty="0" err="1"/>
              <a:t>nevroticismo</a:t>
            </a:r>
            <a:r>
              <a:rPr lang="it-IT" sz="2400" dirty="0"/>
              <a:t>, ma non viceversa </a:t>
            </a:r>
          </a:p>
          <a:p>
            <a:r>
              <a:rPr lang="it-IT" sz="2400" dirty="0"/>
              <a:t>In altri casi, le relazioni si rinforzano a vicenda nel tempo con meccanismi di causalità reciproca</a:t>
            </a:r>
          </a:p>
          <a:p>
            <a:r>
              <a:rPr lang="it-IT" sz="2400" dirty="0"/>
              <a:t>Per esempio, uno studio longitudinale sulle relazioni tra lo stress parentale e i tratti di personalità mostra che il </a:t>
            </a:r>
            <a:r>
              <a:rPr lang="it-IT" sz="2400" dirty="0" err="1"/>
              <a:t>nevroticismo</a:t>
            </a:r>
            <a:r>
              <a:rPr lang="it-IT" sz="2400" dirty="0"/>
              <a:t> e l’estroversione predicono in modo significativo lo stress parentale a distanza di alcuni anni, il primo positivamente e il secondo negativamente.</a:t>
            </a:r>
          </a:p>
          <a:p>
            <a:r>
              <a:rPr lang="it-IT" sz="2400" dirty="0"/>
              <a:t>Ma anche lo stress parentale predice in modo significativo l’aumento di </a:t>
            </a:r>
            <a:r>
              <a:rPr lang="it-IT" sz="2400" dirty="0" err="1"/>
              <a:t>nevroticismo</a:t>
            </a:r>
            <a:r>
              <a:rPr lang="it-IT" sz="2400" dirty="0"/>
              <a:t> e la diminuzione dell’estroversione a distanza di anni</a:t>
            </a:r>
          </a:p>
        </p:txBody>
      </p:sp>
    </p:spTree>
    <p:extLst>
      <p:ext uri="{BB962C8B-B14F-4D97-AF65-F5344CB8AC3E}">
        <p14:creationId xmlns:p14="http://schemas.microsoft.com/office/powerpoint/2010/main" val="32588178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8100" cmpd="sng">
          <a:solidFill>
            <a:schemeClr val="accent6">
              <a:lumMod val="75000"/>
            </a:schemeClr>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38100" cmpd="sng">
          <a:solidFill>
            <a:schemeClr val="accent6">
              <a:lumMod val="75000"/>
            </a:schemeClr>
          </a:solidFill>
          <a:tailEnd type="arrow"/>
        </a:ln>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18926</TotalTime>
  <Words>6382</Words>
  <Application>Microsoft Macintosh PowerPoint</Application>
  <PresentationFormat>Presentazione su schermo (4:3)</PresentationFormat>
  <Paragraphs>418</Paragraphs>
  <Slides>65</Slides>
  <Notes>17</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65</vt:i4>
      </vt:variant>
    </vt:vector>
  </HeadingPairs>
  <TitlesOfParts>
    <vt:vector size="68" baseType="lpstr">
      <vt:lpstr>Arial</vt:lpstr>
      <vt:lpstr>Calibri</vt:lpstr>
      <vt:lpstr>Tema di Office</vt:lpstr>
      <vt:lpstr> La personalità Giulio Costantini, Marco Perugini (slides di Paolo Cherubini)  </vt:lpstr>
      <vt:lpstr>Descrivere le persone</vt:lpstr>
      <vt:lpstr>Psicologia della personalità</vt:lpstr>
      <vt:lpstr>Esclude:</vt:lpstr>
      <vt:lpstr>Cos’è la personalità?</vt:lpstr>
      <vt:lpstr>Molteplici definizioni: alcuni esempi</vt:lpstr>
      <vt:lpstr>Da cause a descrizioni</vt:lpstr>
      <vt:lpstr>Perché studiarla?</vt:lpstr>
      <vt:lpstr>Principali obiettivi di indagine</vt:lpstr>
      <vt:lpstr>I tratti: dalla complessità alla semplicità, e ritorno</vt:lpstr>
      <vt:lpstr>Interpretazioni</vt:lpstr>
      <vt:lpstr>Ipotesi psicolessicale</vt:lpstr>
      <vt:lpstr>Analisi fattoriale</vt:lpstr>
      <vt:lpstr>Esempio</vt:lpstr>
      <vt:lpstr>Big Five</vt:lpstr>
      <vt:lpstr>Modello a sei fattori: HEXACO</vt:lpstr>
      <vt:lpstr>Tratti e sfaccettature</vt:lpstr>
      <vt:lpstr>Nuances</vt:lpstr>
      <vt:lpstr>Presentazione standard di PowerPoint</vt:lpstr>
      <vt:lpstr>Principali orientamenti teorici nella psicologia della personalità</vt:lpstr>
      <vt:lpstr>Due orientamenti</vt:lpstr>
      <vt:lpstr>Teorie dei cinque fattori</vt:lpstr>
      <vt:lpstr>Presentazione standard di PowerPoint</vt:lpstr>
      <vt:lpstr>Tratti in parte ereditabili, ma non se ne conoscono i meccanismi genetici</vt:lpstr>
      <vt:lpstr>Approcci emergentisti</vt:lpstr>
      <vt:lpstr>Interazione persona - situazione</vt:lpstr>
      <vt:lpstr>Nuove prospettive basate sui big data</vt:lpstr>
      <vt:lpstr>Whole Trait Theory</vt:lpstr>
      <vt:lpstr>Presentazione standard di PowerPoint</vt:lpstr>
      <vt:lpstr>I tratti colgono una «media generale», le situazioni determinano le fluttuazioni</vt:lpstr>
      <vt:lpstr>Come si misura la personalità?</vt:lpstr>
      <vt:lpstr>Psicometria</vt:lpstr>
      <vt:lpstr>Attendibilità</vt:lpstr>
      <vt:lpstr>Coerenza interna</vt:lpstr>
      <vt:lpstr>Stabilità temporale</vt:lpstr>
      <vt:lpstr>Validità</vt:lpstr>
      <vt:lpstr>Grande attenzione alla qualità delle misure</vt:lpstr>
      <vt:lpstr>Digital footprints</vt:lpstr>
      <vt:lpstr>Studi longitudinali intensivi</vt:lpstr>
      <vt:lpstr>Processi di personalità</vt:lpstr>
      <vt:lpstr>Nature o nurture? </vt:lpstr>
      <vt:lpstr>Processi legati alle situazioni</vt:lpstr>
      <vt:lpstr>percezione della personalità</vt:lpstr>
      <vt:lpstr>Processi motivazionali e emotivi</vt:lpstr>
      <vt:lpstr>processi cognitivi</vt:lpstr>
      <vt:lpstr>Processi neurofisiologici</vt:lpstr>
      <vt:lpstr>Processi evolutivi (1)</vt:lpstr>
      <vt:lpstr>Processi evolutivi (2)</vt:lpstr>
      <vt:lpstr>Processi di cambiamento a breve termine</vt:lpstr>
      <vt:lpstr>Ecological Momentary Intervention</vt:lpstr>
      <vt:lpstr>Processi patologici</vt:lpstr>
      <vt:lpstr>Perché è importante la personalità?  Aree di predittività</vt:lpstr>
      <vt:lpstr>Crescente rilievo</vt:lpstr>
      <vt:lpstr>Successo scolastico</vt:lpstr>
      <vt:lpstr>Successo lavorativo</vt:lpstr>
      <vt:lpstr>Successo lavorativo a lungo termine</vt:lpstr>
      <vt:lpstr>Benessere e soddisfazione</vt:lpstr>
      <vt:lpstr>Benessere e soddisfazione (2)</vt:lpstr>
      <vt:lpstr>Salute e longevità</vt:lpstr>
      <vt:lpstr>Salute e longevità (2)</vt:lpstr>
      <vt:lpstr>Presentazione standard di PowerPoint</vt:lpstr>
      <vt:lpstr>Comportamento antisociale</vt:lpstr>
      <vt:lpstr>Comportamento prosociale</vt:lpstr>
      <vt:lpstr>Predire non significa sempre causare</vt:lpstr>
      <vt:lpstr>Predire non significa sempre causare (2)</vt:lpstr>
    </vt:vector>
  </TitlesOfParts>
  <Company>Unimib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Paolo Cherubini</dc:creator>
  <cp:lastModifiedBy>paolo cherubini</cp:lastModifiedBy>
  <cp:revision>240</cp:revision>
  <dcterms:created xsi:type="dcterms:W3CDTF">2013-11-29T09:37:09Z</dcterms:created>
  <dcterms:modified xsi:type="dcterms:W3CDTF">2023-04-20T14:20:26Z</dcterms:modified>
</cp:coreProperties>
</file>