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0" roundtripDataSignature="AMtx7mis0FdnuwPGocwgf1DpLT31e6Z0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9870EA4-D9BA-4137-A81F-94369F563126}">
  <a:tblStyle styleId="{C9870EA4-D9BA-4137-A81F-94369F563126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it-IT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0" name="Google Shape;26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8" name="Google Shape;35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8" name="Google Shape;36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5" name="Google Shape;39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" name="Google Shape;396;p2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1" name="Google Shape;44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2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8" name="Google Shape;488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6" name="Google Shape;496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" name="Google Shape;556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" name="Google Shape;567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2" name="Google Shape;592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" name="Google Shape;604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tito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8" name="Google Shape;18;p3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contenuto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estazione sezione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e contenuti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fronto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tito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uota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to con didascalia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61" name="Google Shape;61;p4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2" name="Google Shape;62;p4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magine con didascalia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9" name="Google Shape;69;p4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4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5" name="Google Shape;75;p4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olo e testo verticale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5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5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" name="Google Shape;81;p4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3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3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.png"/><Relationship Id="rId5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.png"/><Relationship Id="rId5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89" name="Google Shape;89;p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PSICOLOGIA DELLA PERSONALITA’. Prospettive e applicazioni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571500" y="1916459"/>
            <a:ext cx="7920038" cy="396081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1475656" y="2708920"/>
            <a:ext cx="5976664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CAPITOLO 1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Definire e studiare la personalità</a:t>
            </a:r>
            <a:endParaRPr b="1" i="0" sz="4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/>
          <p:nvPr/>
        </p:nvSpPr>
        <p:spPr>
          <a:xfrm>
            <a:off x="4207059" y="2115978"/>
            <a:ext cx="4441825" cy="3800475"/>
          </a:xfrm>
          <a:prstGeom prst="round2DiagRect">
            <a:avLst>
              <a:gd fmla="val 6340" name="adj1"/>
              <a:gd fmla="val 0" name="adj2"/>
            </a:avLst>
          </a:prstGeom>
          <a:gradFill>
            <a:gsLst>
              <a:gs pos="0">
                <a:srgbClr val="EAEAEA"/>
              </a:gs>
              <a:gs pos="14000">
                <a:srgbClr val="EAEAEA"/>
              </a:gs>
              <a:gs pos="50000">
                <a:srgbClr val="F2F2F2"/>
              </a:gs>
              <a:gs pos="70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“Mi chiamo Giovanna, sono una persona che ama stare insieme agli altri,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parlare molto e fare nuove conoscenze. In treno mi capita di chiacchierare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anche con persone che non conosco. Nella mia famiglia siamo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tutti così; ho sempre avuto tanta gente intorno a me fin da bambina. Le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persone si fidano di me e mi parlano dei loro problemi. Mi piace ascoltare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gli altri ma a volte mi sento a disagio soprattutto se mi raccontano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storie molto tristi.”</a:t>
            </a:r>
            <a:endParaRPr b="1" i="0" sz="15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99" name="Google Shape;99;p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"/>
          <p:cNvSpPr/>
          <p:nvPr/>
        </p:nvSpPr>
        <p:spPr>
          <a:xfrm>
            <a:off x="225783" y="2427833"/>
            <a:ext cx="3786187" cy="784225"/>
          </a:xfrm>
          <a:custGeom>
            <a:rect b="b" l="l" r="r" t="t"/>
            <a:pathLst>
              <a:path extrusionOk="0" h="1476375" w="5653088">
                <a:moveTo>
                  <a:pt x="263444" y="0"/>
                </a:moveTo>
                <a:lnTo>
                  <a:pt x="5653088" y="0"/>
                </a:lnTo>
                <a:lnTo>
                  <a:pt x="5653088" y="1212931"/>
                </a:lnTo>
                <a:cubicBezTo>
                  <a:pt x="5653088" y="1358427"/>
                  <a:pt x="5535140" y="1476374"/>
                  <a:pt x="5389644" y="1476375"/>
                </a:cubicBezTo>
                <a:lnTo>
                  <a:pt x="0" y="1476375"/>
                </a:lnTo>
                <a:lnTo>
                  <a:pt x="0" y="263444"/>
                </a:lnTo>
                <a:cubicBezTo>
                  <a:pt x="0" y="117947"/>
                  <a:pt x="117947" y="0"/>
                  <a:pt x="263443" y="0"/>
                </a:cubicBez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  <a:ln>
            <a:noFill/>
          </a:ln>
          <a:effectLst>
            <a:outerShdw rotWithShape="0" algn="tl" dir="2700000" dist="38100">
              <a:srgbClr val="000000">
                <a:alpha val="3960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Descrizione spontanea </a:t>
            </a:r>
            <a:endParaRPr/>
          </a:p>
          <a:p>
            <a:pPr indent="-342900" lvl="0" marL="3429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della personalità</a:t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4357688" y="2827338"/>
            <a:ext cx="435768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9388" lvl="0" marL="1793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r>
              <a:t/>
            </a:r>
            <a:endParaRPr b="1" i="0" sz="1400" u="none" cap="none" strike="noStrike">
              <a:solidFill>
                <a:srgbClr val="19194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1" i="1" sz="1500" u="none" cap="none" strike="noStrike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None/>
            </a:pPr>
            <a:r>
              <a:t/>
            </a:r>
            <a:endParaRPr b="1" i="1" sz="1500" u="none" cap="none" strike="noStrike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755576" y="3958024"/>
            <a:ext cx="2664296" cy="1631216"/>
          </a:xfrm>
          <a:prstGeom prst="rect">
            <a:avLst/>
          </a:prstGeom>
          <a:solidFill>
            <a:srgbClr val="FFFF99">
              <a:alpha val="49803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Caratteristiche manifeste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 si esprimono attraverso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comportamenti osservabili</a:t>
            </a:r>
            <a:endParaRPr b="1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/>
          <p:nvPr/>
        </p:nvSpPr>
        <p:spPr>
          <a:xfrm>
            <a:off x="3779912" y="1966481"/>
            <a:ext cx="4729857" cy="1678543"/>
          </a:xfrm>
          <a:prstGeom prst="round2DiagRect">
            <a:avLst>
              <a:gd fmla="val 6340" name="adj1"/>
              <a:gd fmla="val 0" name="adj2"/>
            </a:avLst>
          </a:prstGeom>
          <a:gradFill>
            <a:gsLst>
              <a:gs pos="0">
                <a:srgbClr val="EAEAEA"/>
              </a:gs>
              <a:gs pos="14000">
                <a:srgbClr val="EAEAEA"/>
              </a:gs>
              <a:gs pos="50000">
                <a:srgbClr val="F2F2F2"/>
              </a:gs>
              <a:gs pos="70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parola </a:t>
            </a:r>
            <a:r>
              <a:rPr b="1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personalità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molto probabilmente deriva da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persona</a:t>
            </a: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parola che nel teatro classico romano indicava la maschera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indossata dagli attori nelle rappresentazioni</a:t>
            </a:r>
            <a:endParaRPr b="1" i="0" sz="20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110" name="Google Shape;110;p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/>
          <p:nvPr/>
        </p:nvSpPr>
        <p:spPr>
          <a:xfrm>
            <a:off x="4285680" y="3309035"/>
            <a:ext cx="4357687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9388" lvl="0" marL="1793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1" i="0" sz="2000" u="none" cap="none" strike="noStrike">
              <a:solidFill>
                <a:srgbClr val="19194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1" i="1" sz="2000" u="none" cap="none" strike="noStrike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1" i="1" sz="2000" u="none" cap="none" strike="noStrike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La tragedia greca" id="113" name="Google Shape;113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1560" y="2614553"/>
            <a:ext cx="2847231" cy="2817692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/>
          <p:nvPr/>
        </p:nvSpPr>
        <p:spPr>
          <a:xfrm>
            <a:off x="3779912" y="4414753"/>
            <a:ext cx="4729857" cy="1678543"/>
          </a:xfrm>
          <a:prstGeom prst="round2DiagRect">
            <a:avLst>
              <a:gd fmla="val 6340" name="adj1"/>
              <a:gd fmla="val 0" name="adj2"/>
            </a:avLst>
          </a:prstGeom>
          <a:gradFill>
            <a:gsLst>
              <a:gs pos="0">
                <a:srgbClr val="EAEAEA"/>
              </a:gs>
              <a:gs pos="14000">
                <a:srgbClr val="EAEAEA"/>
              </a:gs>
              <a:gs pos="50000">
                <a:srgbClr val="F2F2F2"/>
              </a:gs>
              <a:gs pos="70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Ogni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persona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racchiude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insieme di caratteristiche peculiari immediatamente evidenti, e quindi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riconoscibili, del personaggio identificato dalla maschera</a:t>
            </a:r>
            <a:endParaRPr b="1" i="0" sz="20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21" name="Google Shape;121;p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/>
          <p:nvPr/>
        </p:nvSpPr>
        <p:spPr>
          <a:xfrm>
            <a:off x="900434" y="1243399"/>
            <a:ext cx="7920038" cy="5209937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personalità racchiude un insieme di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caratteristiche tipiche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visibili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riconoscibili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utili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descrivere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prevedere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comportamento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personalità si riferisce a modi abituali e stabili di comportarsi, ovvero a delle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regolarità comportamentali</a:t>
            </a:r>
            <a:endParaRPr b="1" i="0" sz="20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Nella personalità ricerchiamo la 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spiegazione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ovvero le determinanti dei comportamenti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personalità fa anche riferimento al senso di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coerenza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integrità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continuità</a:t>
            </a:r>
            <a:r>
              <a:rPr b="1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individuali. Contribuisce quindi all’</a:t>
            </a:r>
            <a:r>
              <a:rPr b="1" i="0" lang="it-IT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identità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della persona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Fattori di tipo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biologico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sociale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situazionale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b="1" i="1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culturale </a:t>
            </a:r>
            <a:r>
              <a:rPr b="0" i="0" lang="it-IT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contribuiscono al processo di costruzione della personalità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429736" y="3887930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4" name="Google Shape;124;p4"/>
          <p:cNvGrpSpPr/>
          <p:nvPr/>
        </p:nvGrpSpPr>
        <p:grpSpPr>
          <a:xfrm>
            <a:off x="1037591" y="3905812"/>
            <a:ext cx="114300" cy="200025"/>
            <a:chOff x="7431088" y="6069013"/>
            <a:chExt cx="222250" cy="387350"/>
          </a:xfrm>
        </p:grpSpPr>
        <p:sp>
          <p:nvSpPr>
            <p:cNvPr id="125" name="Google Shape;125;p4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4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4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4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0" name="Google Shape;130;p4"/>
          <p:cNvSpPr/>
          <p:nvPr/>
        </p:nvSpPr>
        <p:spPr>
          <a:xfrm>
            <a:off x="395536" y="1747455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1" name="Google Shape;131;p4"/>
          <p:cNvGrpSpPr/>
          <p:nvPr/>
        </p:nvGrpSpPr>
        <p:grpSpPr>
          <a:xfrm>
            <a:off x="1003391" y="1765337"/>
            <a:ext cx="114300" cy="200025"/>
            <a:chOff x="7431088" y="6069013"/>
            <a:chExt cx="222250" cy="387350"/>
          </a:xfrm>
        </p:grpSpPr>
        <p:sp>
          <p:nvSpPr>
            <p:cNvPr id="132" name="Google Shape;132;p4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4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4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7" name="Google Shape;137;p4"/>
          <p:cNvSpPr/>
          <p:nvPr/>
        </p:nvSpPr>
        <p:spPr>
          <a:xfrm>
            <a:off x="395536" y="2951826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8" name="Google Shape;138;p4"/>
          <p:cNvGrpSpPr/>
          <p:nvPr/>
        </p:nvGrpSpPr>
        <p:grpSpPr>
          <a:xfrm>
            <a:off x="1003391" y="2969708"/>
            <a:ext cx="114300" cy="200025"/>
            <a:chOff x="7431088" y="6069013"/>
            <a:chExt cx="222250" cy="387350"/>
          </a:xfrm>
        </p:grpSpPr>
        <p:sp>
          <p:nvSpPr>
            <p:cNvPr id="139" name="Google Shape;139;p4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4" name="Google Shape;144;p4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419634" y="4752026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6" name="Google Shape;146;p4"/>
          <p:cNvGrpSpPr/>
          <p:nvPr/>
        </p:nvGrpSpPr>
        <p:grpSpPr>
          <a:xfrm>
            <a:off x="1027489" y="4769908"/>
            <a:ext cx="114300" cy="200025"/>
            <a:chOff x="7431088" y="6069013"/>
            <a:chExt cx="222250" cy="387350"/>
          </a:xfrm>
        </p:grpSpPr>
        <p:sp>
          <p:nvSpPr>
            <p:cNvPr id="147" name="Google Shape;147;p4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4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4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2" name="Google Shape;152;p4"/>
          <p:cNvSpPr/>
          <p:nvPr/>
        </p:nvSpPr>
        <p:spPr>
          <a:xfrm>
            <a:off x="395536" y="5707895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3" name="Google Shape;153;p4"/>
          <p:cNvGrpSpPr/>
          <p:nvPr/>
        </p:nvGrpSpPr>
        <p:grpSpPr>
          <a:xfrm>
            <a:off x="1003391" y="5725777"/>
            <a:ext cx="114300" cy="200025"/>
            <a:chOff x="7431088" y="6069013"/>
            <a:chExt cx="222250" cy="387350"/>
          </a:xfrm>
        </p:grpSpPr>
        <p:sp>
          <p:nvSpPr>
            <p:cNvPr id="154" name="Google Shape;154;p4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4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4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4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4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64" name="Google Shape;164;p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5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5"/>
          <p:cNvSpPr/>
          <p:nvPr/>
        </p:nvSpPr>
        <p:spPr>
          <a:xfrm>
            <a:off x="791559" y="1807687"/>
            <a:ext cx="7470925" cy="987504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6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CARATTERISTICHE UNIVERSALI </a:t>
            </a:r>
            <a:endParaRPr b="0" i="0" sz="26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Ciò che ci accomuna agli altri individui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/>
          <p:nvPr/>
        </p:nvSpPr>
        <p:spPr>
          <a:xfrm>
            <a:off x="767296" y="3573016"/>
            <a:ext cx="7594161" cy="987504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6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DIFFERENZE INDIVIDUALI </a:t>
            </a:r>
            <a:endParaRPr b="0" i="0" sz="26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Ciò che ci distingue maggiormente dagli altri individui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743033" y="5321816"/>
            <a:ext cx="7717399" cy="987504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6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UNICITÀ INDIVIDUALI </a:t>
            </a:r>
            <a:endParaRPr b="0" i="0" sz="26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Ciò che ci rende unici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74" name="Google Shape;174;p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6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6"/>
          <p:cNvSpPr/>
          <p:nvPr/>
        </p:nvSpPr>
        <p:spPr>
          <a:xfrm flipH="1">
            <a:off x="683567" y="3419778"/>
            <a:ext cx="3142631" cy="3105566"/>
          </a:xfrm>
          <a:prstGeom prst="flowChartConnector">
            <a:avLst/>
          </a:prstGeom>
          <a:solidFill>
            <a:srgbClr val="CBCBEF">
              <a:alpha val="29803"/>
            </a:srgbClr>
          </a:solidFill>
          <a:ln cap="flat" cmpd="sng" w="1905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CARATTERE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Caratteristiche morali</a:t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6"/>
          <p:cNvSpPr/>
          <p:nvPr/>
        </p:nvSpPr>
        <p:spPr>
          <a:xfrm flipH="1">
            <a:off x="5173783" y="3398389"/>
            <a:ext cx="3142631" cy="3105566"/>
          </a:xfrm>
          <a:prstGeom prst="flowChartConnector">
            <a:avLst/>
          </a:prstGeom>
          <a:solidFill>
            <a:srgbClr val="F6FBFB">
              <a:alpha val="29803"/>
            </a:srgbClr>
          </a:solidFill>
          <a:ln cap="flat" cmpd="sng" w="19050">
            <a:solidFill>
              <a:srgbClr val="0C0C0C">
                <a:alpha val="8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TEMPERAMENTO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2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Caratteristiche a base biologica</a:t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6"/>
          <p:cNvSpPr/>
          <p:nvPr/>
        </p:nvSpPr>
        <p:spPr>
          <a:xfrm flipH="1">
            <a:off x="2915813" y="1124744"/>
            <a:ext cx="3142631" cy="3105566"/>
          </a:xfrm>
          <a:prstGeom prst="flowChartConnector">
            <a:avLst/>
          </a:prstGeom>
          <a:solidFill>
            <a:srgbClr val="CCCCCC">
              <a:alpha val="29803"/>
            </a:srgbClr>
          </a:solidFill>
          <a:ln cap="flat" cmpd="sng" w="19050">
            <a:solidFill>
              <a:srgbClr val="0C0C0C">
                <a:alpha val="8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PERSONALIT</a:t>
            </a:r>
            <a:r>
              <a:rPr b="1" lang="it-IT" sz="22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 b="1" sz="2200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184" name="Google Shape;184;p7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7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6" name="Google Shape;186;p7"/>
          <p:cNvGrpSpPr/>
          <p:nvPr/>
        </p:nvGrpSpPr>
        <p:grpSpPr>
          <a:xfrm>
            <a:off x="425454" y="1980902"/>
            <a:ext cx="8164520" cy="4616450"/>
            <a:chOff x="268" y="1162"/>
            <a:chExt cx="5143" cy="2908"/>
          </a:xfrm>
        </p:grpSpPr>
        <p:pic>
          <p:nvPicPr>
            <p:cNvPr id="187" name="Google Shape;187;p7"/>
            <p:cNvPicPr preferRelativeResize="0"/>
            <p:nvPr/>
          </p:nvPicPr>
          <p:blipFill rotWithShape="1">
            <a:blip r:embed="rId5">
              <a:alphaModFix/>
            </a:blip>
            <a:srcRect b="1715" l="18195" r="19115" t="23773"/>
            <a:stretch/>
          </p:blipFill>
          <p:spPr>
            <a:xfrm>
              <a:off x="1250" y="1162"/>
              <a:ext cx="3262" cy="290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" name="Google Shape;188;p7"/>
            <p:cNvSpPr txBox="1"/>
            <p:nvPr/>
          </p:nvSpPr>
          <p:spPr>
            <a:xfrm>
              <a:off x="268" y="1228"/>
              <a:ext cx="979" cy="102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2000"/>
                <a:buFont typeface="Calibri"/>
                <a:buNone/>
              </a:pPr>
              <a:r>
                <a:rPr b="1" i="0" lang="it-IT" sz="2000" u="none" cap="none" strike="noStrike">
                  <a:solidFill>
                    <a:srgbClr val="800000"/>
                  </a:solidFill>
                  <a:latin typeface="Calibri"/>
                  <a:ea typeface="Calibri"/>
                  <a:cs typeface="Calibri"/>
                  <a:sym typeface="Calibri"/>
                </a:rPr>
                <a:t>Melanconico</a:t>
              </a:r>
              <a:endParaRPr/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Prevalenza 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 bile nera</a:t>
              </a:r>
              <a:endParaRPr/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189;p7"/>
            <p:cNvSpPr txBox="1"/>
            <p:nvPr/>
          </p:nvSpPr>
          <p:spPr>
            <a:xfrm>
              <a:off x="4554" y="1225"/>
              <a:ext cx="813" cy="7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2000"/>
                <a:buFont typeface="Calibri"/>
                <a:buNone/>
              </a:pPr>
              <a:r>
                <a:rPr b="1" i="0" lang="it-IT" sz="2000" u="none" cap="none" strike="noStrike">
                  <a:solidFill>
                    <a:srgbClr val="800000"/>
                  </a:solidFill>
                  <a:latin typeface="Calibri"/>
                  <a:ea typeface="Calibri"/>
                  <a:cs typeface="Calibri"/>
                  <a:sym typeface="Calibri"/>
                </a:rPr>
                <a:t>Sanguigno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rPr b="0" i="0" lang="it-IT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Prevalenza 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rPr b="0" i="0" lang="it-IT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 sangue</a:t>
              </a:r>
              <a:endParaRPr/>
            </a:p>
          </p:txBody>
        </p:sp>
        <p:sp>
          <p:nvSpPr>
            <p:cNvPr id="190" name="Google Shape;190;p7"/>
            <p:cNvSpPr txBox="1"/>
            <p:nvPr/>
          </p:nvSpPr>
          <p:spPr>
            <a:xfrm>
              <a:off x="4510" y="2686"/>
              <a:ext cx="901" cy="8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2000"/>
                <a:buFont typeface="Calibri"/>
                <a:buNone/>
              </a:pPr>
              <a:r>
                <a:rPr b="1" i="0" lang="it-IT" sz="2000" u="none" cap="none" strike="noStrike">
                  <a:solidFill>
                    <a:srgbClr val="800000"/>
                  </a:solidFill>
                  <a:latin typeface="Calibri"/>
                  <a:ea typeface="Calibri"/>
                  <a:cs typeface="Calibri"/>
                  <a:sym typeface="Calibri"/>
                </a:rPr>
                <a:t>Flemmatico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Prevalenza 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 flemma</a:t>
              </a:r>
              <a:endParaRPr/>
            </a:p>
          </p:txBody>
        </p:sp>
        <p:sp>
          <p:nvSpPr>
            <p:cNvPr id="191" name="Google Shape;191;p7"/>
            <p:cNvSpPr txBox="1"/>
            <p:nvPr/>
          </p:nvSpPr>
          <p:spPr>
            <a:xfrm>
              <a:off x="330" y="2686"/>
              <a:ext cx="895" cy="102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2000"/>
                <a:buFont typeface="Calibri"/>
                <a:buNone/>
              </a:pPr>
              <a:r>
                <a:rPr b="1" i="0" lang="it-IT" sz="2000" u="none" cap="none" strike="noStrike">
                  <a:solidFill>
                    <a:srgbClr val="800000"/>
                  </a:solidFill>
                  <a:latin typeface="Calibri"/>
                  <a:ea typeface="Calibri"/>
                  <a:cs typeface="Calibri"/>
                  <a:sym typeface="Calibri"/>
                </a:rPr>
                <a:t>Collerico</a:t>
              </a:r>
              <a:endParaRPr/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Prevalenza 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b="0" i="0" lang="it-IT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 bile gialla</a:t>
              </a:r>
              <a:endParaRPr/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Times"/>
                <a:buNone/>
              </a:pPr>
              <a:r>
                <a:t/>
              </a:r>
              <a:endParaRPr b="0" i="0" sz="20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2" name="Google Shape;192;p7"/>
          <p:cNvSpPr txBox="1"/>
          <p:nvPr/>
        </p:nvSpPr>
        <p:spPr>
          <a:xfrm>
            <a:off x="107950" y="1140354"/>
            <a:ext cx="8784530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 QUATTRO UMORI DI IPPOCRATE E I </a:t>
            </a:r>
            <a:r>
              <a:rPr b="1" i="1" lang="it-IT" sz="22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TEMPERAMENTI UMANI </a:t>
            </a:r>
            <a:r>
              <a:rPr b="1" i="0" lang="it-IT" sz="22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 GALENO</a:t>
            </a:r>
            <a:endParaRPr b="1" i="0" sz="22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8"/>
          <p:cNvSpPr/>
          <p:nvPr/>
        </p:nvSpPr>
        <p:spPr>
          <a:xfrm>
            <a:off x="571500" y="3848690"/>
            <a:ext cx="8280400" cy="1668542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it-IT" sz="2400" u="none" cap="none" strike="noStrike">
                <a:solidFill>
                  <a:srgbClr val="22226C"/>
                </a:solidFill>
                <a:latin typeface="Calibri"/>
                <a:ea typeface="Calibri"/>
                <a:cs typeface="Calibri"/>
                <a:sym typeface="Calibri"/>
              </a:rPr>
              <a:t>PROCESSI DELLA PERSONALIT</a:t>
            </a:r>
            <a:r>
              <a:rPr b="1" lang="it-IT" sz="2400">
                <a:solidFill>
                  <a:srgbClr val="22226C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 b="1" sz="2400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none" cap="none" strike="noStrike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Funzionamento della personalità</a:t>
            </a:r>
            <a:endParaRPr b="1" i="0" sz="2400" u="none" cap="none" strike="noStrike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Come agisce e come cambia la personalità?</a:t>
            </a:r>
            <a:endParaRPr b="0" i="0" sz="24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8"/>
          <p:cNvSpPr/>
          <p:nvPr/>
        </p:nvSpPr>
        <p:spPr>
          <a:xfrm>
            <a:off x="214313" y="1714500"/>
            <a:ext cx="8280400" cy="1668542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STRUTTURA</a:t>
            </a:r>
            <a:r>
              <a:rPr b="1" i="0" lang="it-IT" sz="2400" u="none" cap="none" strike="noStrike">
                <a:solidFill>
                  <a:srgbClr val="22226C"/>
                </a:solidFill>
                <a:latin typeface="Calibri"/>
                <a:ea typeface="Calibri"/>
                <a:cs typeface="Calibri"/>
                <a:sym typeface="Calibri"/>
              </a:rPr>
              <a:t> DELLA PERSONALIT</a:t>
            </a:r>
            <a:r>
              <a:rPr b="1" lang="it-IT" sz="2400">
                <a:solidFill>
                  <a:srgbClr val="22226C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endParaRPr b="1" sz="2400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000" u="none" cap="none" strike="noStrike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Componenti o unit</a:t>
            </a:r>
            <a:r>
              <a:rPr lang="it-IT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à</a:t>
            </a: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costitutive della personalità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 che cosa è fatta la personalità?</a:t>
            </a:r>
            <a:endParaRPr b="0" i="0" sz="2400" u="none" cap="none" strike="noStrike">
              <a:solidFill>
                <a:srgbClr val="22226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200" name="Google Shape;200;p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8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07" name="Google Shape;207;p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9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09" name="Google Shape;209;p9"/>
          <p:cNvGraphicFramePr/>
          <p:nvPr/>
        </p:nvGraphicFramePr>
        <p:xfrm>
          <a:off x="1259632" y="26369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{C9870EA4-D9BA-4137-A81F-94369F563126}</a:tableStyleId>
              </a:tblPr>
              <a:tblGrid>
                <a:gridCol w="3204350"/>
                <a:gridCol w="3204350"/>
              </a:tblGrid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it-IT" sz="2000" u="none" cap="none" strike="noStrike">
                          <a:solidFill>
                            <a:srgbClr val="8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Tradizioni</a:t>
                      </a:r>
                      <a:endParaRPr sz="2000" u="none" cap="none" strike="noStrike">
                        <a:solidFill>
                          <a:srgbClr val="8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it-IT" sz="2000" u="none" cap="none" strike="noStrike">
                          <a:solidFill>
                            <a:srgbClr val="8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Personalità</a:t>
                      </a:r>
                      <a:endParaRPr sz="2000" u="none" cap="none" strike="noStrike">
                        <a:solidFill>
                          <a:srgbClr val="8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Psicodinamica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Istanze della mente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Comportamentista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Abitudini apprese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Umanistica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Percezioni di sé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Cognitivista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Costrutti cognitivi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Sociocognitiva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Unità sociocognitive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3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Disposizionalista</a:t>
                      </a:r>
                      <a:endParaRPr i="1"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Tratti di personalità</a:t>
                      </a:r>
                      <a:endParaRPr sz="2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10" name="Google Shape;210;p9"/>
          <p:cNvSpPr txBox="1"/>
          <p:nvPr/>
        </p:nvSpPr>
        <p:spPr>
          <a:xfrm>
            <a:off x="1403648" y="1340768"/>
            <a:ext cx="614933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TRADIZIONI TEORICHE E DI RICERCA NELLO STUDIO DELLA PERSONALITÀ</a:t>
            </a:r>
            <a:endParaRPr b="1" i="0" sz="2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16" name="Google Shape;216;p1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0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0"/>
          <p:cNvSpPr/>
          <p:nvPr/>
        </p:nvSpPr>
        <p:spPr>
          <a:xfrm>
            <a:off x="571500" y="2636912"/>
            <a:ext cx="7920038" cy="1940957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PROSPETTIVA</a:t>
            </a:r>
            <a:endParaRPr b="1" i="0" sz="4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0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PSICODINAMICA</a:t>
            </a:r>
            <a:endParaRPr b="1" i="0" sz="4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1"/>
          <p:cNvSpPr/>
          <p:nvPr/>
        </p:nvSpPr>
        <p:spPr>
          <a:xfrm>
            <a:off x="754583" y="2002080"/>
            <a:ext cx="7489825" cy="377975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Grande attenzione ai processi interni alla mente, definiti </a:t>
            </a:r>
            <a:r>
              <a:rPr b="1" i="1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dinamiche </a:t>
            </a: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</a:t>
            </a:r>
            <a:r>
              <a:rPr b="1" i="1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forze psichiche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Centralità delle dinamiche che sono “al di sotto” della consapevolezza e “al di fuori” del controllo della persona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Queste forze sono le determinanti primarie del comportamento individuale</a:t>
            </a:r>
            <a:endParaRPr b="0" i="0" sz="24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5" name="Google Shape;225;p11"/>
          <p:cNvGrpSpPr/>
          <p:nvPr/>
        </p:nvGrpSpPr>
        <p:grpSpPr>
          <a:xfrm>
            <a:off x="610481" y="2297737"/>
            <a:ext cx="357184" cy="376238"/>
            <a:chOff x="428596" y="4500570"/>
            <a:chExt cx="285752" cy="301535"/>
          </a:xfrm>
        </p:grpSpPr>
        <p:sp>
          <p:nvSpPr>
            <p:cNvPr id="226" name="Google Shape;226;p11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1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1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1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1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1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picto-amenant-le-texte-2" id="232" name="Google Shape;232;p1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1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4" name="Google Shape;234;p11"/>
          <p:cNvGrpSpPr/>
          <p:nvPr/>
        </p:nvGrpSpPr>
        <p:grpSpPr>
          <a:xfrm>
            <a:off x="610481" y="3449865"/>
            <a:ext cx="357184" cy="376238"/>
            <a:chOff x="428596" y="4500570"/>
            <a:chExt cx="285752" cy="301535"/>
          </a:xfrm>
        </p:grpSpPr>
        <p:sp>
          <p:nvSpPr>
            <p:cNvPr id="235" name="Google Shape;235;p11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1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1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1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1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1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1" name="Google Shape;241;p11"/>
          <p:cNvGrpSpPr/>
          <p:nvPr/>
        </p:nvGrpSpPr>
        <p:grpSpPr>
          <a:xfrm>
            <a:off x="613337" y="4869160"/>
            <a:ext cx="357184" cy="376238"/>
            <a:chOff x="428596" y="4500570"/>
            <a:chExt cx="285752" cy="301535"/>
          </a:xfrm>
        </p:grpSpPr>
        <p:sp>
          <p:nvSpPr>
            <p:cNvPr id="242" name="Google Shape;242;p11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1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1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1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1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1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2"/>
          <p:cNvSpPr/>
          <p:nvPr/>
        </p:nvSpPr>
        <p:spPr>
          <a:xfrm>
            <a:off x="612402" y="1988840"/>
            <a:ext cx="7920038" cy="4392692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Funzionamento mentale e fisico di tipo </a:t>
            </a: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omeostatico</a:t>
            </a:r>
            <a:endParaRPr b="1" i="0" sz="1800" u="none" cap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riduzione della tensione è guidata da spinte definite </a:t>
            </a: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pulsioni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Ogni pulsione è costituita da due componenti: una </a:t>
            </a:r>
            <a:r>
              <a:rPr b="0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necessità biologica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la sua </a:t>
            </a:r>
            <a:r>
              <a:rPr b="0" i="1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rappresentazione mentale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it-IT" sz="18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Aree della mente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Inconscio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contenuti del passato e materiali che non hanno mai raggiunto la consapevolezza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Conscio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tutto ciò di cui abbiamo consapevolezza nel qui e ora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Preconscio - </a:t>
            </a:r>
            <a:r>
              <a:rPr b="0" i="0" lang="it-IT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contenuti mentali dei quali si può diventare consapevoli ponendo loro attenzione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Tecniche per accedere all’inconscio: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Analisi dei sogni </a:t>
            </a:r>
            <a:r>
              <a:rPr b="0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0" lang="it-IT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Associazioni libere</a:t>
            </a:r>
            <a:endParaRPr b="1" i="0" sz="18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255" name="Google Shape;255;p1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2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b="0" i="0" sz="1800" u="none" cap="none" strike="noStrik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2"/>
          <p:cNvSpPr txBox="1"/>
          <p:nvPr/>
        </p:nvSpPr>
        <p:spPr>
          <a:xfrm>
            <a:off x="1403648" y="1167135"/>
            <a:ext cx="614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PSICOANALISI DI FREUD</a:t>
            </a:r>
            <a:endParaRPr b="1" i="0" sz="2400" u="none" cap="none" strike="noStrik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Google Shape;26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13"/>
          <p:cNvSpPr/>
          <p:nvPr/>
        </p:nvSpPr>
        <p:spPr>
          <a:xfrm>
            <a:off x="612402" y="1916832"/>
            <a:ext cx="7920038" cy="4631055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Nuova proposta di </a:t>
            </a:r>
            <a:r>
              <a:rPr b="1" i="0" lang="it-IT" sz="19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struttura della mente</a:t>
            </a:r>
            <a:r>
              <a:rPr b="0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9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Es </a:t>
            </a:r>
            <a:r>
              <a:rPr b="0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 dell’energia mentale e sede originaria delle pulsioni; spinge il comportamento verso la scarica della tensione [</a:t>
            </a:r>
            <a:r>
              <a:rPr b="0" i="1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principio di piacere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]</a:t>
            </a:r>
            <a:endParaRPr b="0" i="0" sz="1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Super-io</a:t>
            </a:r>
            <a:r>
              <a:rPr b="1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incarna gli aspetti morali del comportamento, definiti dagli standard etici della società</a:t>
            </a:r>
            <a:endParaRPr b="0" i="0" sz="1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Io - 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deputato a far sì che l’Es trovi soddisfazione nel rispetto delle norme sociali [</a:t>
            </a:r>
            <a:r>
              <a:rPr b="0" i="1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principio di realtà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]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900"/>
              <a:buFont typeface="Arial"/>
              <a:buChar char="•"/>
            </a:pPr>
            <a:r>
              <a:rPr b="1" i="0" lang="it-IT" sz="19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Meccanismi di difesa</a:t>
            </a:r>
            <a:r>
              <a:rPr b="0" i="0" lang="it-IT" sz="1900" u="none" cap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distorsioni della realtà finalizzate ad arginare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l’angoscia  connessa a esperienze negative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caratteristiche di personalità riscontrabili in età adulta dipendono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dagli eventi che hanno luogo nelle </a:t>
            </a:r>
            <a:r>
              <a:rPr b="1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fasi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o stadi, dello </a:t>
            </a:r>
            <a:r>
              <a:rPr b="1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sviluppo </a:t>
            </a:r>
            <a:r>
              <a:rPr b="0" i="0" lang="it-IT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della persona</a:t>
            </a:r>
            <a:endParaRPr b="1" sz="19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265" name="Google Shape;265;p1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3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3"/>
          <p:cNvSpPr txBox="1"/>
          <p:nvPr/>
        </p:nvSpPr>
        <p:spPr>
          <a:xfrm>
            <a:off x="1403648" y="1167135"/>
            <a:ext cx="614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PSICOANALISI </a:t>
            </a: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 FREUD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273" name="Google Shape;273;p1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14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4"/>
          <p:cNvSpPr/>
          <p:nvPr/>
        </p:nvSpPr>
        <p:spPr>
          <a:xfrm>
            <a:off x="571500" y="3081759"/>
            <a:ext cx="7920038" cy="851297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IL COMPORTAMENTISMO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Google Shape;28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5"/>
          <p:cNvSpPr/>
          <p:nvPr/>
        </p:nvSpPr>
        <p:spPr>
          <a:xfrm>
            <a:off x="754583" y="1268760"/>
            <a:ext cx="7489825" cy="5209937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Attenzione pressoché esclusiva allo studio del </a:t>
            </a:r>
            <a:r>
              <a:rPr b="1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comportamento manifesto</a:t>
            </a:r>
            <a:r>
              <a:rPr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quindi</a:t>
            </a:r>
            <a:r>
              <a:rPr b="1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osservabile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Uso del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metodo sperimentale 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 osservare le variazioni del comportamento a seguito delle variazioni delle condizioni ambientali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Largo impiego di </a:t>
            </a:r>
            <a:r>
              <a:rPr b="1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modelli animali</a:t>
            </a:r>
            <a:endParaRPr b="1" sz="20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Studio dei meccanismi dell’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b="0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del ruolo di </a:t>
            </a:r>
            <a:r>
              <a:rPr b="1" i="0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rinforzi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b="1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punizioni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personalità è definita come un insieme di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repertori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strutture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stimolo-risposta stabili che derivano dalle esperienze di apprendimento avvenute nel corso della vita</a:t>
            </a:r>
            <a:endParaRPr b="0" i="0" sz="2000" u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2" name="Google Shape;282;p15"/>
          <p:cNvGrpSpPr/>
          <p:nvPr/>
        </p:nvGrpSpPr>
        <p:grpSpPr>
          <a:xfrm>
            <a:off x="686424" y="1628800"/>
            <a:ext cx="357184" cy="376238"/>
            <a:chOff x="428596" y="4500570"/>
            <a:chExt cx="285752" cy="301535"/>
          </a:xfrm>
        </p:grpSpPr>
        <p:sp>
          <p:nvSpPr>
            <p:cNvPr id="283" name="Google Shape;283;p15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15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15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5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5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5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picto-amenant-le-texte-2" id="289" name="Google Shape;289;p1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15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1" name="Google Shape;291;p15"/>
          <p:cNvGrpSpPr/>
          <p:nvPr/>
        </p:nvGrpSpPr>
        <p:grpSpPr>
          <a:xfrm>
            <a:off x="683568" y="2492896"/>
            <a:ext cx="357184" cy="376238"/>
            <a:chOff x="428596" y="4500570"/>
            <a:chExt cx="285752" cy="301535"/>
          </a:xfrm>
        </p:grpSpPr>
        <p:sp>
          <p:nvSpPr>
            <p:cNvPr id="292" name="Google Shape;292;p15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15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5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5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15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5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8" name="Google Shape;298;p15"/>
          <p:cNvGrpSpPr/>
          <p:nvPr/>
        </p:nvGrpSpPr>
        <p:grpSpPr>
          <a:xfrm>
            <a:off x="686424" y="3700834"/>
            <a:ext cx="357184" cy="376238"/>
            <a:chOff x="428596" y="4500570"/>
            <a:chExt cx="285752" cy="301535"/>
          </a:xfrm>
        </p:grpSpPr>
        <p:sp>
          <p:nvSpPr>
            <p:cNvPr id="299" name="Google Shape;299;p15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5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5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5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15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15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5" name="Google Shape;305;p15"/>
          <p:cNvGrpSpPr/>
          <p:nvPr/>
        </p:nvGrpSpPr>
        <p:grpSpPr>
          <a:xfrm>
            <a:off x="683568" y="4348906"/>
            <a:ext cx="357184" cy="376238"/>
            <a:chOff x="428596" y="4500570"/>
            <a:chExt cx="285752" cy="301535"/>
          </a:xfrm>
        </p:grpSpPr>
        <p:sp>
          <p:nvSpPr>
            <p:cNvPr id="306" name="Google Shape;306;p15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15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15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15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15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15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2" name="Google Shape;312;p15"/>
          <p:cNvGrpSpPr/>
          <p:nvPr/>
        </p:nvGrpSpPr>
        <p:grpSpPr>
          <a:xfrm>
            <a:off x="683568" y="5285010"/>
            <a:ext cx="357184" cy="376238"/>
            <a:chOff x="428596" y="4500570"/>
            <a:chExt cx="285752" cy="301535"/>
          </a:xfrm>
        </p:grpSpPr>
        <p:sp>
          <p:nvSpPr>
            <p:cNvPr id="313" name="Google Shape;313;p15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15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15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15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5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5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24" name="Google Shape;324;p1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16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6"/>
          <p:cNvSpPr/>
          <p:nvPr/>
        </p:nvSpPr>
        <p:spPr>
          <a:xfrm>
            <a:off x="571500" y="2836674"/>
            <a:ext cx="7920038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IL MOVIMENTO UMANISTICO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 LA FENOMENOLOGIA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17"/>
          <p:cNvSpPr/>
          <p:nvPr/>
        </p:nvSpPr>
        <p:spPr>
          <a:xfrm>
            <a:off x="754583" y="1556792"/>
            <a:ext cx="7489825" cy="459700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Esistenzialismo</a:t>
            </a: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la persona è una singola individualità in grado di autodeterminarsi, guidata da una costante ricerca di significato negli eventi che le accadono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Fenomenologia</a:t>
            </a:r>
            <a:r>
              <a:rPr lang="it-IT" sz="2400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1" lang="it-IT" sz="2400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valore all’</a:t>
            </a:r>
            <a:r>
              <a:rPr b="1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esperienza soggettiva </a:t>
            </a: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 l’individuo fa nel mondo di cui fa parte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isione positiva della natura umana: il processo di crescita mira alla </a:t>
            </a:r>
            <a:r>
              <a:rPr b="1" i="0" lang="it-IT" sz="24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realizzazione personale</a:t>
            </a: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che si configura come un bisogno primario e il fine ultimo dell’esistenza</a:t>
            </a:r>
            <a:endParaRPr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3" name="Google Shape;333;p17"/>
          <p:cNvGrpSpPr/>
          <p:nvPr/>
        </p:nvGrpSpPr>
        <p:grpSpPr>
          <a:xfrm>
            <a:off x="610481" y="1852449"/>
            <a:ext cx="357184" cy="376238"/>
            <a:chOff x="428596" y="4500570"/>
            <a:chExt cx="285752" cy="301535"/>
          </a:xfrm>
        </p:grpSpPr>
        <p:sp>
          <p:nvSpPr>
            <p:cNvPr id="334" name="Google Shape;334;p17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17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7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17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8" name="Google Shape;338;p17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17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picto-amenant-le-texte-2" id="340" name="Google Shape;340;p17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17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2" name="Google Shape;342;p17"/>
          <p:cNvGrpSpPr/>
          <p:nvPr/>
        </p:nvGrpSpPr>
        <p:grpSpPr>
          <a:xfrm>
            <a:off x="610481" y="3356992"/>
            <a:ext cx="357184" cy="376238"/>
            <a:chOff x="428596" y="4500570"/>
            <a:chExt cx="285752" cy="301535"/>
          </a:xfrm>
        </p:grpSpPr>
        <p:sp>
          <p:nvSpPr>
            <p:cNvPr id="343" name="Google Shape;343;p17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4" name="Google Shape;344;p17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17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17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17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7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9" name="Google Shape;349;p17"/>
          <p:cNvGrpSpPr/>
          <p:nvPr/>
        </p:nvGrpSpPr>
        <p:grpSpPr>
          <a:xfrm>
            <a:off x="613337" y="4423872"/>
            <a:ext cx="357184" cy="376238"/>
            <a:chOff x="428596" y="4500570"/>
            <a:chExt cx="285752" cy="301535"/>
          </a:xfrm>
        </p:grpSpPr>
        <p:sp>
          <p:nvSpPr>
            <p:cNvPr id="350" name="Google Shape;350;p17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17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17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17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17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7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18"/>
          <p:cNvSpPr/>
          <p:nvPr/>
        </p:nvSpPr>
        <p:spPr>
          <a:xfrm>
            <a:off x="612402" y="1988840"/>
            <a:ext cx="7920038" cy="418838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Tendenza </a:t>
            </a:r>
            <a:r>
              <a:rPr b="1" lang="it-IT" sz="20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b="1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ttualizzante</a:t>
            </a:r>
            <a:r>
              <a:rPr b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spinta intrinseca </a:t>
            </a:r>
            <a:r>
              <a:rPr lang="it-IT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ll’essere umano a sviluppare il proprio potenziale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Campo fenomenico</a:t>
            </a:r>
            <a:r>
              <a:rPr b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insieme di 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rappresentazioni</a:t>
            </a:r>
            <a:r>
              <a:rPr b="0" i="1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del tutto soggettive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che ogni persona ha del mondo 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 centro del campo fenomenico è posto il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Sé</a:t>
            </a:r>
            <a:r>
              <a:rPr b="1" i="0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insieme delle percezioni che abbiamo di noi stessi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Sé</a:t>
            </a:r>
            <a:r>
              <a:rPr i="0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, distinto in </a:t>
            </a:r>
            <a:r>
              <a:rPr i="1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reale </a:t>
            </a:r>
            <a:r>
              <a:rPr i="0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i="1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ideale</a:t>
            </a:r>
            <a:r>
              <a:rPr i="0" lang="it-IT" sz="20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 un insieme strutturato, organizzato e consapevole di rappresentazioni che riguardano la persona. Il Sé è conscio e rappresenta la struttura fondamentale della personalità</a:t>
            </a:r>
            <a:endParaRPr b="1" sz="20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363" name="Google Shape;363;p1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18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8"/>
          <p:cNvSpPr txBox="1"/>
          <p:nvPr/>
        </p:nvSpPr>
        <p:spPr>
          <a:xfrm>
            <a:off x="1403648" y="1167135"/>
            <a:ext cx="614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PROPOSTA </a:t>
            </a: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 ROGERS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19"/>
          <p:cNvSpPr/>
          <p:nvPr/>
        </p:nvSpPr>
        <p:spPr>
          <a:xfrm>
            <a:off x="612402" y="2456467"/>
            <a:ext cx="7920038" cy="313277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dinamica della personalità consiste in un processo di autorealizzazione e sviluppo progressivo delle proprie potenzialità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L’essere umano è caratterizzato da un </a:t>
            </a:r>
            <a:r>
              <a:rPr b="1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bisogno di accettazione positiva </a:t>
            </a:r>
            <a:r>
              <a:rPr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lungo tutto il ciclo di vita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Terapia </a:t>
            </a:r>
            <a:r>
              <a:rPr b="1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centrata sulla persona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caratterizzata da una </a:t>
            </a:r>
            <a:r>
              <a:rPr b="1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considerazione positiva incondizionata </a:t>
            </a:r>
            <a:r>
              <a:rPr b="0" i="0" lang="it-IT" sz="20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dell’individuo</a:t>
            </a:r>
            <a:endParaRPr sz="20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373" name="Google Shape;373;p1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19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9"/>
          <p:cNvSpPr txBox="1"/>
          <p:nvPr/>
        </p:nvSpPr>
        <p:spPr>
          <a:xfrm>
            <a:off x="1403648" y="1490746"/>
            <a:ext cx="614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PROPOSTA </a:t>
            </a:r>
            <a:r>
              <a:rPr b="1" i="0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 ROGERS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82" name="Google Shape;382;p2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20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20"/>
          <p:cNvSpPr txBox="1"/>
          <p:nvPr/>
        </p:nvSpPr>
        <p:spPr>
          <a:xfrm>
            <a:off x="872381" y="1815207"/>
            <a:ext cx="70119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BISOGNI E TEMI DI VITA NELLA PROPOSTA DI MURRAY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5" name="Google Shape;385;p20"/>
          <p:cNvCxnSpPr/>
          <p:nvPr/>
        </p:nvCxnSpPr>
        <p:spPr>
          <a:xfrm flipH="1" rot="10800000">
            <a:off x="2676273" y="3768600"/>
            <a:ext cx="1066800" cy="533400"/>
          </a:xfrm>
          <a:prstGeom prst="straightConnector1">
            <a:avLst/>
          </a:prstGeom>
          <a:noFill/>
          <a:ln cap="flat" cmpd="sng" w="38100">
            <a:solidFill>
              <a:srgbClr val="00206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86" name="Google Shape;386;p20"/>
          <p:cNvCxnSpPr/>
          <p:nvPr/>
        </p:nvCxnSpPr>
        <p:spPr>
          <a:xfrm>
            <a:off x="2641277" y="4352304"/>
            <a:ext cx="1101796" cy="461963"/>
          </a:xfrm>
          <a:prstGeom prst="straightConnector1">
            <a:avLst/>
          </a:prstGeom>
          <a:noFill/>
          <a:ln cap="flat" cmpd="sng" w="38100">
            <a:solidFill>
              <a:srgbClr val="00206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87" name="Google Shape;387;p20"/>
          <p:cNvSpPr/>
          <p:nvPr/>
        </p:nvSpPr>
        <p:spPr>
          <a:xfrm>
            <a:off x="1063203" y="3933056"/>
            <a:ext cx="1597025" cy="762000"/>
          </a:xfrm>
          <a:prstGeom prst="roundRect">
            <a:avLst>
              <a:gd fmla="val 16667" name="adj"/>
            </a:avLst>
          </a:prstGeom>
          <a:solidFill>
            <a:srgbClr val="D0EAEC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20"/>
          <p:cNvSpPr txBox="1"/>
          <p:nvPr/>
        </p:nvSpPr>
        <p:spPr>
          <a:xfrm>
            <a:off x="1239416" y="4071019"/>
            <a:ext cx="1676400" cy="461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Noto Sans Symbols"/>
              <a:buNone/>
            </a:pP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BISOGNI</a:t>
            </a:r>
            <a:endParaRPr/>
          </a:p>
        </p:txBody>
      </p:sp>
      <p:sp>
        <p:nvSpPr>
          <p:cNvPr id="389" name="Google Shape;389;p20"/>
          <p:cNvSpPr txBox="1"/>
          <p:nvPr/>
        </p:nvSpPr>
        <p:spPr>
          <a:xfrm>
            <a:off x="3779267" y="3503067"/>
            <a:ext cx="47244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300"/>
              <a:buFont typeface="Noto Sans Symbols"/>
              <a:buNone/>
            </a:pPr>
            <a:r>
              <a:rPr b="1" lang="it-IT" sz="22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VISCEROGENI </a:t>
            </a:r>
            <a:r>
              <a:rPr b="1" lang="it-IT" sz="22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– primari / innati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300"/>
              <a:buFont typeface="Noto Sans Symbols"/>
              <a:buNone/>
            </a:pPr>
            <a:r>
              <a:rPr lang="it-IT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Es. fame, sete</a:t>
            </a:r>
            <a:endParaRPr/>
          </a:p>
        </p:txBody>
      </p:sp>
      <p:sp>
        <p:nvSpPr>
          <p:cNvPr id="390" name="Google Shape;390;p20"/>
          <p:cNvSpPr txBox="1"/>
          <p:nvPr/>
        </p:nvSpPr>
        <p:spPr>
          <a:xfrm>
            <a:off x="3774504" y="4526607"/>
            <a:ext cx="5334000" cy="768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300"/>
              <a:buFont typeface="Noto Sans Symbols"/>
              <a:buNone/>
            </a:pPr>
            <a:r>
              <a:rPr b="1" lang="it-IT" sz="22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PSICOGENI </a:t>
            </a:r>
            <a:r>
              <a:rPr b="1" lang="it-IT" sz="22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– secondari / acquisiti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300"/>
              <a:buFont typeface="Noto Sans Symbols"/>
              <a:buNone/>
            </a:pPr>
            <a:r>
              <a:rPr lang="it-IT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Es. affiliazione, dominio</a:t>
            </a:r>
            <a:endParaRPr/>
          </a:p>
        </p:txBody>
      </p:sp>
      <p:sp>
        <p:nvSpPr>
          <p:cNvPr id="391" name="Google Shape;391;p20"/>
          <p:cNvSpPr/>
          <p:nvPr/>
        </p:nvSpPr>
        <p:spPr>
          <a:xfrm>
            <a:off x="3779267" y="3350741"/>
            <a:ext cx="4032250" cy="863600"/>
          </a:xfrm>
          <a:prstGeom prst="rect">
            <a:avLst/>
          </a:prstGeom>
          <a:noFill/>
          <a:ln cap="flat" cmpd="sng" w="25400">
            <a:solidFill>
              <a:srgbClr val="88A3A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20"/>
          <p:cNvSpPr/>
          <p:nvPr/>
        </p:nvSpPr>
        <p:spPr>
          <a:xfrm>
            <a:off x="3779267" y="4430241"/>
            <a:ext cx="4032250" cy="942975"/>
          </a:xfrm>
          <a:prstGeom prst="rect">
            <a:avLst/>
          </a:prstGeom>
          <a:noFill/>
          <a:ln cap="flat" cmpd="sng" w="25400">
            <a:solidFill>
              <a:srgbClr val="88A3A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Google Shape;39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399" name="Google Shape;399;p2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21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21"/>
          <p:cNvSpPr txBox="1"/>
          <p:nvPr/>
        </p:nvSpPr>
        <p:spPr>
          <a:xfrm>
            <a:off x="872381" y="1412776"/>
            <a:ext cx="70119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BISOGNI E TEMI DI VITA NELLA PROPOSTA DI MURRAY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21"/>
          <p:cNvSpPr/>
          <p:nvPr/>
        </p:nvSpPr>
        <p:spPr>
          <a:xfrm>
            <a:off x="1143371" y="2899982"/>
            <a:ext cx="2286000" cy="762000"/>
          </a:xfrm>
          <a:prstGeom prst="roundRect">
            <a:avLst>
              <a:gd fmla="val 16667" name="adj"/>
            </a:avLst>
          </a:prstGeom>
          <a:solidFill>
            <a:schemeClr val="accent5"/>
          </a:solidFill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21"/>
          <p:cNvSpPr txBox="1"/>
          <p:nvPr/>
        </p:nvSpPr>
        <p:spPr>
          <a:xfrm>
            <a:off x="1295449" y="3048810"/>
            <a:ext cx="19812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Noto Sans Symbols"/>
              <a:buNone/>
            </a:pP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PRESSIONI</a:t>
            </a:r>
            <a:endParaRPr/>
          </a:p>
        </p:txBody>
      </p:sp>
      <p:sp>
        <p:nvSpPr>
          <p:cNvPr id="404" name="Google Shape;404;p21"/>
          <p:cNvSpPr txBox="1"/>
          <p:nvPr/>
        </p:nvSpPr>
        <p:spPr>
          <a:xfrm>
            <a:off x="4499346" y="2493185"/>
            <a:ext cx="4033094" cy="3951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Noto Sans Symbols"/>
              <a:buNone/>
            </a:pP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ALPHA - </a:t>
            </a:r>
            <a:r>
              <a:rPr b="1" lang="it-IT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oggettive</a:t>
            </a:r>
            <a:endParaRPr/>
          </a:p>
        </p:txBody>
      </p:sp>
      <p:sp>
        <p:nvSpPr>
          <p:cNvPr id="405" name="Google Shape;405;p21"/>
          <p:cNvSpPr txBox="1"/>
          <p:nvPr/>
        </p:nvSpPr>
        <p:spPr>
          <a:xfrm>
            <a:off x="4494584" y="3559985"/>
            <a:ext cx="41384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Noto Sans Symbols"/>
              <a:buNone/>
            </a:pPr>
            <a:r>
              <a:rPr b="1" lang="it-IT" sz="24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BETA - </a:t>
            </a:r>
            <a:r>
              <a:rPr b="1" lang="it-IT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percepite</a:t>
            </a:r>
            <a:endParaRPr/>
          </a:p>
        </p:txBody>
      </p:sp>
      <p:cxnSp>
        <p:nvCxnSpPr>
          <p:cNvPr id="406" name="Google Shape;406;p21"/>
          <p:cNvCxnSpPr/>
          <p:nvPr/>
        </p:nvCxnSpPr>
        <p:spPr>
          <a:xfrm flipH="1" rot="10800000">
            <a:off x="3429371" y="2645585"/>
            <a:ext cx="1066800" cy="533400"/>
          </a:xfrm>
          <a:prstGeom prst="straightConnector1">
            <a:avLst/>
          </a:prstGeom>
          <a:noFill/>
          <a:ln cap="flat" cmpd="sng" w="38100">
            <a:solidFill>
              <a:srgbClr val="00206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07" name="Google Shape;407;p21"/>
          <p:cNvCxnSpPr/>
          <p:nvPr/>
        </p:nvCxnSpPr>
        <p:spPr>
          <a:xfrm>
            <a:off x="3429371" y="3331385"/>
            <a:ext cx="1066800" cy="457200"/>
          </a:xfrm>
          <a:prstGeom prst="straightConnector1">
            <a:avLst/>
          </a:prstGeom>
          <a:noFill/>
          <a:ln cap="flat" cmpd="sng" w="38100">
            <a:solidFill>
              <a:srgbClr val="00206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08" name="Google Shape;408;p21"/>
          <p:cNvSpPr/>
          <p:nvPr/>
        </p:nvSpPr>
        <p:spPr>
          <a:xfrm>
            <a:off x="684410" y="4797152"/>
            <a:ext cx="7920038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Char char="•"/>
            </a:pPr>
            <a:r>
              <a:rPr lang="it-IT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bisogni individuali interagiscono con le </a:t>
            </a:r>
            <a:r>
              <a:rPr b="1" lang="it-IT" sz="22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pressioni esterne</a:t>
            </a:r>
            <a:r>
              <a:rPr lang="it-IT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ovvero risorse e limiti al soddisfacimento dei bisogni stessi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Char char="•"/>
            </a:pPr>
            <a:r>
              <a:rPr lang="it-IT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L’intreccio dei bisogni e delle pressioni dà luogo ai </a:t>
            </a:r>
            <a:r>
              <a:rPr b="1" lang="it-IT" sz="22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temi di vita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414" name="Google Shape;414;p2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22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22"/>
          <p:cNvSpPr/>
          <p:nvPr/>
        </p:nvSpPr>
        <p:spPr>
          <a:xfrm>
            <a:off x="754583" y="3009751"/>
            <a:ext cx="7489825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PROSPETTIVA COGNITIVISTA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23"/>
          <p:cNvSpPr/>
          <p:nvPr/>
        </p:nvSpPr>
        <p:spPr>
          <a:xfrm>
            <a:off x="754583" y="2459285"/>
            <a:ext cx="7489825" cy="255389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Focus sui processi di elaborazione, immagazzinamento e rappresentazione delle informazioni provenienti dall’ambiente</a:t>
            </a:r>
            <a:endParaRPr b="0" i="0" sz="24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4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Personalità come sistema complesso di interpretazione e costruzione di significato degli eventi</a:t>
            </a:r>
            <a:endParaRPr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23" name="Google Shape;423;p23"/>
          <p:cNvGrpSpPr/>
          <p:nvPr/>
        </p:nvGrpSpPr>
        <p:grpSpPr>
          <a:xfrm>
            <a:off x="539552" y="2754942"/>
            <a:ext cx="357184" cy="376238"/>
            <a:chOff x="428596" y="4500570"/>
            <a:chExt cx="285752" cy="301535"/>
          </a:xfrm>
        </p:grpSpPr>
        <p:sp>
          <p:nvSpPr>
            <p:cNvPr id="424" name="Google Shape;424;p23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23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23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Google Shape;427;p23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Google Shape;428;p23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23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picto-amenant-le-texte-2" id="430" name="Google Shape;430;p2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23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32" name="Google Shape;432;p23"/>
          <p:cNvGrpSpPr/>
          <p:nvPr/>
        </p:nvGrpSpPr>
        <p:grpSpPr>
          <a:xfrm>
            <a:off x="539552" y="4187477"/>
            <a:ext cx="357184" cy="376238"/>
            <a:chOff x="428596" y="4500570"/>
            <a:chExt cx="285752" cy="301535"/>
          </a:xfrm>
        </p:grpSpPr>
        <p:sp>
          <p:nvSpPr>
            <p:cNvPr id="433" name="Google Shape;433;p23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23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23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23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23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23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" name="Google Shape;44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24"/>
          <p:cNvSpPr/>
          <p:nvPr/>
        </p:nvSpPr>
        <p:spPr>
          <a:xfrm>
            <a:off x="467544" y="1412776"/>
            <a:ext cx="8064054" cy="531209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Ogni persona percepisce, interpreta e concettualizza la realtà fisica e sociale in un modo che è unico 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differenze individuali nei processi di percezione, interpretazione e concettualizzazione costituiscono il nucleo della sua personalità</a:t>
            </a:r>
            <a:endParaRPr b="0" i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Costrutti personali</a:t>
            </a:r>
            <a:r>
              <a:rPr i="0" lang="it-IT" sz="18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1" i="0" lang="it-IT" sz="18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schemi, categorie e convinzioni che le persone utilizzano per interpretare, controllare e prevedere gli eventi. 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Uomo come scienziato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persona rivede e modifica i suoi costrutti quando risultano errati o inefficaci per la previsione e il controllo degli eventi [</a:t>
            </a:r>
            <a:r>
              <a:rPr b="1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alternativismo costruttivo</a:t>
            </a:r>
            <a:r>
              <a:rPr b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]</a:t>
            </a:r>
            <a:endParaRPr b="0" i="0" sz="1800" u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Percorso terapeutico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processo di ricostruzione e modificazione del sistema di costrutti della persona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1" lang="it-IT" sz="1800" u="none" strike="noStrik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Test di repertorio dei costrutti di ruolo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Test) per la misura dei costrutti</a:t>
            </a:r>
            <a:endParaRPr b="1"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icto-amenant-le-texte-2" id="446" name="Google Shape;446;p24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24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24"/>
          <p:cNvSpPr txBox="1"/>
          <p:nvPr/>
        </p:nvSpPr>
        <p:spPr>
          <a:xfrm>
            <a:off x="1403648" y="908720"/>
            <a:ext cx="614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PROPOSTA DI KELLY</a:t>
            </a:r>
            <a:endParaRPr b="1" sz="2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Google Shape;45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454" name="Google Shape;454;p25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25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25"/>
          <p:cNvSpPr/>
          <p:nvPr/>
        </p:nvSpPr>
        <p:spPr>
          <a:xfrm>
            <a:off x="754583" y="3009751"/>
            <a:ext cx="7489825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PROSPETTIVA SOCIOCOGNITIVA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Google Shape;46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26"/>
          <p:cNvSpPr/>
          <p:nvPr/>
        </p:nvSpPr>
        <p:spPr>
          <a:xfrm>
            <a:off x="754583" y="1726847"/>
            <a:ext cx="7489825" cy="4222433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Origini nella teorie dell’</a:t>
            </a:r>
            <a:r>
              <a:rPr b="1" i="0" lang="it-IT" sz="22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apprendimento sociale</a:t>
            </a:r>
            <a:r>
              <a:rPr i="0" lang="it-IT" sz="22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it-IT" sz="22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 persone imparano nuove cose anche tramite l’osservazione di cosa fanno gli altri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struttura della personalità è costituita da unità sociocognitive o cognitivo-affettive, acquisite nell’interazione continua tra individuo e ambiente sociale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22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Attenzione alle capacità umane di riflettere sul proprio operato e di modificarlo attraverso strategie di autoregolazione</a:t>
            </a:r>
            <a:endParaRPr sz="22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63" name="Google Shape;463;p26"/>
          <p:cNvGrpSpPr/>
          <p:nvPr/>
        </p:nvGrpSpPr>
        <p:grpSpPr>
          <a:xfrm>
            <a:off x="614416" y="2060848"/>
            <a:ext cx="357184" cy="376238"/>
            <a:chOff x="428596" y="4500570"/>
            <a:chExt cx="285752" cy="301535"/>
          </a:xfrm>
        </p:grpSpPr>
        <p:sp>
          <p:nvSpPr>
            <p:cNvPr id="464" name="Google Shape;464;p26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26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26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26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8" name="Google Shape;468;p26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26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picto-amenant-le-texte-2" id="470" name="Google Shape;470;p26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71" name="Google Shape;471;p26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72" name="Google Shape;472;p26"/>
          <p:cNvGrpSpPr/>
          <p:nvPr/>
        </p:nvGrpSpPr>
        <p:grpSpPr>
          <a:xfrm>
            <a:off x="614416" y="3493383"/>
            <a:ext cx="357184" cy="376238"/>
            <a:chOff x="428596" y="4500570"/>
            <a:chExt cx="285752" cy="301535"/>
          </a:xfrm>
        </p:grpSpPr>
        <p:sp>
          <p:nvSpPr>
            <p:cNvPr id="473" name="Google Shape;473;p26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26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26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26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26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26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79" name="Google Shape;479;p26"/>
          <p:cNvGrpSpPr/>
          <p:nvPr/>
        </p:nvGrpSpPr>
        <p:grpSpPr>
          <a:xfrm>
            <a:off x="611560" y="4725144"/>
            <a:ext cx="357184" cy="376238"/>
            <a:chOff x="428596" y="4500570"/>
            <a:chExt cx="285752" cy="301535"/>
          </a:xfrm>
        </p:grpSpPr>
        <p:sp>
          <p:nvSpPr>
            <p:cNvPr id="480" name="Google Shape;480;p26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26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26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26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26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26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Google Shape;49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491" name="Google Shape;491;p27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492" name="Google Shape;492;p27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27"/>
          <p:cNvSpPr/>
          <p:nvPr/>
        </p:nvSpPr>
        <p:spPr>
          <a:xfrm>
            <a:off x="754583" y="3009751"/>
            <a:ext cx="7489825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4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L’APPROCCIO DISPOSIZIONALISTA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8" name="Google Shape;49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9" name="Google Shape;499;p28"/>
          <p:cNvSpPr/>
          <p:nvPr/>
        </p:nvSpPr>
        <p:spPr>
          <a:xfrm>
            <a:off x="756492" y="1447710"/>
            <a:ext cx="7489825" cy="5107781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tratti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o </a:t>
            </a:r>
            <a:r>
              <a:rPr b="1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disposizioni</a:t>
            </a:r>
            <a:r>
              <a:rPr b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costituiscono la struttura della personalità e danno luogo a pattern di comportamenti tipici, generalizzati e chiaramente osservabili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tratti corrispondono a tendenze generali a reagire, sentire e pensare in determinati modi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tratti sono stabili nel tempo e nelle diverse circostanze e sono associati a fattori di tipo biologico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tratti possano combinarsi in profili tipici, ovvero </a:t>
            </a:r>
            <a:r>
              <a:rPr b="1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tipi di personalità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 u="none" strike="noStrik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tratti sono dimensioni </a:t>
            </a:r>
            <a:r>
              <a:rPr b="1" i="1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universali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(tutti hanno i tratti) e </a:t>
            </a:r>
            <a:r>
              <a:rPr b="1" i="1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ovvero variano di livello all’interno della popolazione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Grande attenzione alla misurazione dei tratti</a:t>
            </a:r>
            <a:endParaRPr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00" name="Google Shape;500;p28"/>
          <p:cNvGrpSpPr/>
          <p:nvPr/>
        </p:nvGrpSpPr>
        <p:grpSpPr>
          <a:xfrm>
            <a:off x="686424" y="1828626"/>
            <a:ext cx="357184" cy="376238"/>
            <a:chOff x="428596" y="4500570"/>
            <a:chExt cx="285752" cy="301535"/>
          </a:xfrm>
        </p:grpSpPr>
        <p:sp>
          <p:nvSpPr>
            <p:cNvPr id="501" name="Google Shape;501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picto-amenant-le-texte-2" id="507" name="Google Shape;507;p28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875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28"/>
          <p:cNvSpPr/>
          <p:nvPr/>
        </p:nvSpPr>
        <p:spPr>
          <a:xfrm>
            <a:off x="683568" y="40681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09" name="Google Shape;509;p28"/>
          <p:cNvGrpSpPr/>
          <p:nvPr/>
        </p:nvGrpSpPr>
        <p:grpSpPr>
          <a:xfrm>
            <a:off x="614416" y="2852936"/>
            <a:ext cx="357184" cy="376238"/>
            <a:chOff x="428596" y="4500570"/>
            <a:chExt cx="285752" cy="301535"/>
          </a:xfrm>
        </p:grpSpPr>
        <p:sp>
          <p:nvSpPr>
            <p:cNvPr id="510" name="Google Shape;510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1" name="Google Shape;511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" name="Google Shape;512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3" name="Google Shape;513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4" name="Google Shape;514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5" name="Google Shape;515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16" name="Google Shape;516;p28"/>
          <p:cNvGrpSpPr/>
          <p:nvPr/>
        </p:nvGrpSpPr>
        <p:grpSpPr>
          <a:xfrm>
            <a:off x="614416" y="3700834"/>
            <a:ext cx="357184" cy="376238"/>
            <a:chOff x="428596" y="4500570"/>
            <a:chExt cx="285752" cy="301535"/>
          </a:xfrm>
        </p:grpSpPr>
        <p:sp>
          <p:nvSpPr>
            <p:cNvPr id="517" name="Google Shape;517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8" name="Google Shape;518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9" name="Google Shape;519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0" name="Google Shape;520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1" name="Google Shape;521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2" name="Google Shape;522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3" name="Google Shape;523;p28"/>
          <p:cNvGrpSpPr/>
          <p:nvPr/>
        </p:nvGrpSpPr>
        <p:grpSpPr>
          <a:xfrm>
            <a:off x="614416" y="5068986"/>
            <a:ext cx="357184" cy="376238"/>
            <a:chOff x="428596" y="4500570"/>
            <a:chExt cx="285752" cy="301535"/>
          </a:xfrm>
        </p:grpSpPr>
        <p:sp>
          <p:nvSpPr>
            <p:cNvPr id="524" name="Google Shape;524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5" name="Google Shape;525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" name="Google Shape;526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7" name="Google Shape;527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" name="Google Shape;528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" name="Google Shape;529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0" name="Google Shape;530;p28"/>
          <p:cNvGrpSpPr/>
          <p:nvPr/>
        </p:nvGrpSpPr>
        <p:grpSpPr>
          <a:xfrm>
            <a:off x="614416" y="4437112"/>
            <a:ext cx="357184" cy="376238"/>
            <a:chOff x="428596" y="4500570"/>
            <a:chExt cx="285752" cy="301535"/>
          </a:xfrm>
        </p:grpSpPr>
        <p:sp>
          <p:nvSpPr>
            <p:cNvPr id="531" name="Google Shape;531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2" name="Google Shape;532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" name="Google Shape;534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" name="Google Shape;535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" name="Google Shape;536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7" name="Google Shape;537;p28"/>
          <p:cNvGrpSpPr/>
          <p:nvPr/>
        </p:nvGrpSpPr>
        <p:grpSpPr>
          <a:xfrm>
            <a:off x="614416" y="5877272"/>
            <a:ext cx="357184" cy="376238"/>
            <a:chOff x="428596" y="4500570"/>
            <a:chExt cx="285752" cy="301535"/>
          </a:xfrm>
        </p:grpSpPr>
        <p:sp>
          <p:nvSpPr>
            <p:cNvPr id="538" name="Google Shape;538;p28"/>
            <p:cNvSpPr/>
            <p:nvPr/>
          </p:nvSpPr>
          <p:spPr>
            <a:xfrm>
              <a:off x="428596" y="4500570"/>
              <a:ext cx="285752" cy="301535"/>
            </a:xfrm>
            <a:custGeom>
              <a:rect b="b" l="l" r="r" t="t"/>
              <a:pathLst>
                <a:path extrusionOk="0" h="363" w="344">
                  <a:moveTo>
                    <a:pt x="172" y="23"/>
                  </a:moveTo>
                  <a:lnTo>
                    <a:pt x="137" y="27"/>
                  </a:lnTo>
                  <a:lnTo>
                    <a:pt x="106" y="39"/>
                  </a:lnTo>
                  <a:lnTo>
                    <a:pt x="78" y="59"/>
                  </a:lnTo>
                  <a:lnTo>
                    <a:pt x="55" y="83"/>
                  </a:lnTo>
                  <a:lnTo>
                    <a:pt x="36" y="113"/>
                  </a:lnTo>
                  <a:lnTo>
                    <a:pt x="26" y="145"/>
                  </a:lnTo>
                  <a:lnTo>
                    <a:pt x="22" y="182"/>
                  </a:lnTo>
                  <a:lnTo>
                    <a:pt x="26" y="218"/>
                  </a:lnTo>
                  <a:lnTo>
                    <a:pt x="36" y="252"/>
                  </a:lnTo>
                  <a:lnTo>
                    <a:pt x="55" y="282"/>
                  </a:lnTo>
                  <a:lnTo>
                    <a:pt x="78" y="306"/>
                  </a:lnTo>
                  <a:lnTo>
                    <a:pt x="106" y="324"/>
                  </a:lnTo>
                  <a:lnTo>
                    <a:pt x="137" y="337"/>
                  </a:lnTo>
                  <a:lnTo>
                    <a:pt x="172" y="341"/>
                  </a:lnTo>
                  <a:lnTo>
                    <a:pt x="207" y="337"/>
                  </a:lnTo>
                  <a:lnTo>
                    <a:pt x="238" y="324"/>
                  </a:lnTo>
                  <a:lnTo>
                    <a:pt x="266" y="306"/>
                  </a:lnTo>
                  <a:lnTo>
                    <a:pt x="289" y="282"/>
                  </a:lnTo>
                  <a:lnTo>
                    <a:pt x="307" y="252"/>
                  </a:lnTo>
                  <a:lnTo>
                    <a:pt x="318" y="218"/>
                  </a:lnTo>
                  <a:lnTo>
                    <a:pt x="322" y="182"/>
                  </a:lnTo>
                  <a:lnTo>
                    <a:pt x="318" y="145"/>
                  </a:lnTo>
                  <a:lnTo>
                    <a:pt x="307" y="113"/>
                  </a:lnTo>
                  <a:lnTo>
                    <a:pt x="289" y="83"/>
                  </a:lnTo>
                  <a:lnTo>
                    <a:pt x="266" y="59"/>
                  </a:lnTo>
                  <a:lnTo>
                    <a:pt x="238" y="39"/>
                  </a:lnTo>
                  <a:lnTo>
                    <a:pt x="207" y="27"/>
                  </a:lnTo>
                  <a:lnTo>
                    <a:pt x="172" y="23"/>
                  </a:lnTo>
                  <a:close/>
                  <a:moveTo>
                    <a:pt x="172" y="0"/>
                  </a:moveTo>
                  <a:lnTo>
                    <a:pt x="207" y="5"/>
                  </a:lnTo>
                  <a:lnTo>
                    <a:pt x="239" y="15"/>
                  </a:lnTo>
                  <a:lnTo>
                    <a:pt x="267" y="32"/>
                  </a:lnTo>
                  <a:lnTo>
                    <a:pt x="293" y="53"/>
                  </a:lnTo>
                  <a:lnTo>
                    <a:pt x="314" y="80"/>
                  </a:lnTo>
                  <a:lnTo>
                    <a:pt x="330" y="111"/>
                  </a:lnTo>
                  <a:lnTo>
                    <a:pt x="340" y="145"/>
                  </a:lnTo>
                  <a:lnTo>
                    <a:pt x="344" y="182"/>
                  </a:lnTo>
                  <a:lnTo>
                    <a:pt x="340" y="219"/>
                  </a:lnTo>
                  <a:lnTo>
                    <a:pt x="330" y="252"/>
                  </a:lnTo>
                  <a:lnTo>
                    <a:pt x="314" y="283"/>
                  </a:lnTo>
                  <a:lnTo>
                    <a:pt x="293" y="310"/>
                  </a:lnTo>
                  <a:lnTo>
                    <a:pt x="267" y="331"/>
                  </a:lnTo>
                  <a:lnTo>
                    <a:pt x="239" y="348"/>
                  </a:lnTo>
                  <a:lnTo>
                    <a:pt x="207" y="358"/>
                  </a:lnTo>
                  <a:lnTo>
                    <a:pt x="172" y="363"/>
                  </a:lnTo>
                  <a:lnTo>
                    <a:pt x="137" y="358"/>
                  </a:lnTo>
                  <a:lnTo>
                    <a:pt x="105" y="348"/>
                  </a:lnTo>
                  <a:lnTo>
                    <a:pt x="75" y="331"/>
                  </a:lnTo>
                  <a:lnTo>
                    <a:pt x="50" y="310"/>
                  </a:lnTo>
                  <a:lnTo>
                    <a:pt x="30" y="283"/>
                  </a:lnTo>
                  <a:lnTo>
                    <a:pt x="14" y="252"/>
                  </a:lnTo>
                  <a:lnTo>
                    <a:pt x="4" y="219"/>
                  </a:lnTo>
                  <a:lnTo>
                    <a:pt x="0" y="182"/>
                  </a:lnTo>
                  <a:lnTo>
                    <a:pt x="4" y="145"/>
                  </a:lnTo>
                  <a:lnTo>
                    <a:pt x="14" y="111"/>
                  </a:lnTo>
                  <a:lnTo>
                    <a:pt x="30" y="80"/>
                  </a:lnTo>
                  <a:lnTo>
                    <a:pt x="50" y="53"/>
                  </a:lnTo>
                  <a:lnTo>
                    <a:pt x="75" y="32"/>
                  </a:lnTo>
                  <a:lnTo>
                    <a:pt x="105" y="15"/>
                  </a:lnTo>
                  <a:lnTo>
                    <a:pt x="137" y="5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28"/>
            <p:cNvSpPr/>
            <p:nvPr/>
          </p:nvSpPr>
          <p:spPr>
            <a:xfrm>
              <a:off x="552367" y="4558717"/>
              <a:ext cx="29904" cy="31566"/>
            </a:xfrm>
            <a:custGeom>
              <a:rect b="b" l="l" r="r" t="t"/>
              <a:pathLst>
                <a:path extrusionOk="0" h="38" w="36">
                  <a:moveTo>
                    <a:pt x="18" y="0"/>
                  </a:moveTo>
                  <a:lnTo>
                    <a:pt x="24" y="1"/>
                  </a:lnTo>
                  <a:lnTo>
                    <a:pt x="28" y="4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1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4"/>
                  </a:lnTo>
                  <a:lnTo>
                    <a:pt x="12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28"/>
            <p:cNvSpPr/>
            <p:nvPr/>
          </p:nvSpPr>
          <p:spPr>
            <a:xfrm>
              <a:off x="585594" y="4595267"/>
              <a:ext cx="30735" cy="31566"/>
            </a:xfrm>
            <a:custGeom>
              <a:rect b="b" l="l" r="r" t="t"/>
              <a:pathLst>
                <a:path extrusionOk="0" h="38" w="37">
                  <a:moveTo>
                    <a:pt x="19" y="0"/>
                  </a:moveTo>
                  <a:lnTo>
                    <a:pt x="24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5" y="13"/>
                  </a:lnTo>
                  <a:lnTo>
                    <a:pt x="37" y="19"/>
                  </a:lnTo>
                  <a:lnTo>
                    <a:pt x="35" y="26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8"/>
                  </a:lnTo>
                  <a:lnTo>
                    <a:pt x="12" y="37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2" y="26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7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28"/>
            <p:cNvSpPr/>
            <p:nvPr/>
          </p:nvSpPr>
          <p:spPr>
            <a:xfrm>
              <a:off x="616328" y="4626832"/>
              <a:ext cx="37381" cy="40703"/>
            </a:xfrm>
            <a:custGeom>
              <a:rect b="b" l="l" r="r" t="t"/>
              <a:pathLst>
                <a:path extrusionOk="0" h="49" w="45">
                  <a:moveTo>
                    <a:pt x="22" y="10"/>
                  </a:moveTo>
                  <a:lnTo>
                    <a:pt x="17" y="12"/>
                  </a:lnTo>
                  <a:lnTo>
                    <a:pt x="13" y="13"/>
                  </a:lnTo>
                  <a:lnTo>
                    <a:pt x="10" y="19"/>
                  </a:lnTo>
                  <a:lnTo>
                    <a:pt x="9" y="23"/>
                  </a:lnTo>
                  <a:lnTo>
                    <a:pt x="10" y="29"/>
                  </a:lnTo>
                  <a:lnTo>
                    <a:pt x="13" y="35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9" y="36"/>
                  </a:lnTo>
                  <a:lnTo>
                    <a:pt x="32" y="35"/>
                  </a:lnTo>
                  <a:lnTo>
                    <a:pt x="34" y="27"/>
                  </a:lnTo>
                  <a:lnTo>
                    <a:pt x="36" y="23"/>
                  </a:lnTo>
                  <a:lnTo>
                    <a:pt x="34" y="20"/>
                  </a:lnTo>
                  <a:lnTo>
                    <a:pt x="32" y="13"/>
                  </a:lnTo>
                  <a:lnTo>
                    <a:pt x="29" y="12"/>
                  </a:lnTo>
                  <a:lnTo>
                    <a:pt x="22" y="10"/>
                  </a:lnTo>
                  <a:close/>
                  <a:moveTo>
                    <a:pt x="22" y="0"/>
                  </a:moveTo>
                  <a:lnTo>
                    <a:pt x="29" y="2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41" y="13"/>
                  </a:lnTo>
                  <a:lnTo>
                    <a:pt x="42" y="16"/>
                  </a:lnTo>
                  <a:lnTo>
                    <a:pt x="45" y="23"/>
                  </a:lnTo>
                  <a:lnTo>
                    <a:pt x="42" y="32"/>
                  </a:lnTo>
                  <a:lnTo>
                    <a:pt x="41" y="35"/>
                  </a:lnTo>
                  <a:lnTo>
                    <a:pt x="38" y="42"/>
                  </a:lnTo>
                  <a:lnTo>
                    <a:pt x="33" y="44"/>
                  </a:lnTo>
                  <a:lnTo>
                    <a:pt x="29" y="46"/>
                  </a:lnTo>
                  <a:lnTo>
                    <a:pt x="22" y="49"/>
                  </a:lnTo>
                  <a:lnTo>
                    <a:pt x="14" y="46"/>
                  </a:lnTo>
                  <a:lnTo>
                    <a:pt x="6" y="42"/>
                  </a:lnTo>
                  <a:lnTo>
                    <a:pt x="2" y="35"/>
                  </a:lnTo>
                  <a:lnTo>
                    <a:pt x="1" y="32"/>
                  </a:lnTo>
                  <a:lnTo>
                    <a:pt x="0" y="23"/>
                  </a:lnTo>
                  <a:lnTo>
                    <a:pt x="1" y="16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28"/>
            <p:cNvSpPr/>
            <p:nvPr/>
          </p:nvSpPr>
          <p:spPr>
            <a:xfrm>
              <a:off x="585594" y="4665874"/>
              <a:ext cx="30735" cy="32397"/>
            </a:xfrm>
            <a:custGeom>
              <a:rect b="b" l="l" r="r" t="t"/>
              <a:pathLst>
                <a:path extrusionOk="0" h="39" w="37">
                  <a:moveTo>
                    <a:pt x="19" y="0"/>
                  </a:moveTo>
                  <a:lnTo>
                    <a:pt x="24" y="2"/>
                  </a:lnTo>
                  <a:lnTo>
                    <a:pt x="30" y="5"/>
                  </a:lnTo>
                  <a:lnTo>
                    <a:pt x="35" y="13"/>
                  </a:lnTo>
                  <a:lnTo>
                    <a:pt x="37" y="20"/>
                  </a:lnTo>
                  <a:lnTo>
                    <a:pt x="35" y="26"/>
                  </a:lnTo>
                  <a:lnTo>
                    <a:pt x="33" y="32"/>
                  </a:lnTo>
                  <a:lnTo>
                    <a:pt x="30" y="34"/>
                  </a:lnTo>
                  <a:lnTo>
                    <a:pt x="24" y="37"/>
                  </a:lnTo>
                  <a:lnTo>
                    <a:pt x="19" y="39"/>
                  </a:lnTo>
                  <a:lnTo>
                    <a:pt x="12" y="37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2" y="13"/>
                  </a:lnTo>
                  <a:lnTo>
                    <a:pt x="4" y="9"/>
                  </a:lnTo>
                  <a:lnTo>
                    <a:pt x="8" y="5"/>
                  </a:lnTo>
                  <a:lnTo>
                    <a:pt x="12" y="2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28"/>
            <p:cNvSpPr/>
            <p:nvPr/>
          </p:nvSpPr>
          <p:spPr>
            <a:xfrm>
              <a:off x="552367" y="4702424"/>
              <a:ext cx="29904" cy="32397"/>
            </a:xfrm>
            <a:custGeom>
              <a:rect b="b" l="l" r="r" t="t"/>
              <a:pathLst>
                <a:path extrusionOk="0" h="39" w="36">
                  <a:moveTo>
                    <a:pt x="18" y="0"/>
                  </a:moveTo>
                  <a:lnTo>
                    <a:pt x="24" y="2"/>
                  </a:lnTo>
                  <a:lnTo>
                    <a:pt x="28" y="5"/>
                  </a:lnTo>
                  <a:lnTo>
                    <a:pt x="32" y="9"/>
                  </a:lnTo>
                  <a:lnTo>
                    <a:pt x="35" y="13"/>
                  </a:lnTo>
                  <a:lnTo>
                    <a:pt x="36" y="20"/>
                  </a:lnTo>
                  <a:lnTo>
                    <a:pt x="35" y="26"/>
                  </a:lnTo>
                  <a:lnTo>
                    <a:pt x="32" y="32"/>
                  </a:lnTo>
                  <a:lnTo>
                    <a:pt x="24" y="37"/>
                  </a:lnTo>
                  <a:lnTo>
                    <a:pt x="18" y="39"/>
                  </a:lnTo>
                  <a:lnTo>
                    <a:pt x="12" y="37"/>
                  </a:lnTo>
                  <a:lnTo>
                    <a:pt x="7" y="34"/>
                  </a:lnTo>
                  <a:lnTo>
                    <a:pt x="4" y="32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7" y="5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50867"/>
            </a:solidFill>
            <a:ln cap="flat" cmpd="sng" w="9525">
              <a:solidFill>
                <a:srgbClr val="15086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549" name="Google Shape;549;p29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29"/>
          <p:cNvSpPr/>
          <p:nvPr/>
        </p:nvSpPr>
        <p:spPr>
          <a:xfrm>
            <a:off x="684213" y="395372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29"/>
          <p:cNvSpPr/>
          <p:nvPr/>
        </p:nvSpPr>
        <p:spPr>
          <a:xfrm>
            <a:off x="826591" y="2273574"/>
            <a:ext cx="7489825" cy="1600438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4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CRITERI DI VALUTAZIONE DELLE TEORIE</a:t>
            </a:r>
            <a:endParaRPr b="1" sz="4400" cap="non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29"/>
          <p:cNvSpPr/>
          <p:nvPr/>
        </p:nvSpPr>
        <p:spPr>
          <a:xfrm>
            <a:off x="5148064" y="5154518"/>
            <a:ext cx="3312368" cy="506730"/>
          </a:xfrm>
          <a:prstGeom prst="round2DiagRect">
            <a:avLst>
              <a:gd fmla="val 6340" name="adj1"/>
              <a:gd fmla="val 0" name="adj2"/>
            </a:avLst>
          </a:prstGeom>
          <a:gradFill>
            <a:gsLst>
              <a:gs pos="0">
                <a:srgbClr val="EAEAEA"/>
              </a:gs>
              <a:gs pos="14000">
                <a:srgbClr val="EAEAEA"/>
              </a:gs>
              <a:gs pos="50000">
                <a:srgbClr val="F2F2F2"/>
              </a:gs>
              <a:gs pos="70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Teorie ingenue</a:t>
            </a:r>
            <a:endParaRPr/>
          </a:p>
        </p:txBody>
      </p:sp>
      <p:sp>
        <p:nvSpPr>
          <p:cNvPr id="553" name="Google Shape;553;p29"/>
          <p:cNvSpPr/>
          <p:nvPr/>
        </p:nvSpPr>
        <p:spPr>
          <a:xfrm>
            <a:off x="699128" y="5154518"/>
            <a:ext cx="3312368" cy="506730"/>
          </a:xfrm>
          <a:prstGeom prst="round2DiagRect">
            <a:avLst>
              <a:gd fmla="val 6340" name="adj1"/>
              <a:gd fmla="val 0" name="adj2"/>
            </a:avLst>
          </a:prstGeom>
          <a:gradFill>
            <a:gsLst>
              <a:gs pos="0">
                <a:srgbClr val="EAEAEA"/>
              </a:gs>
              <a:gs pos="14000">
                <a:srgbClr val="EAEAEA"/>
              </a:gs>
              <a:gs pos="50000">
                <a:srgbClr val="F2F2F2"/>
              </a:gs>
              <a:gs pos="70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2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Teorie scientifiche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Google Shape;55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559" name="Google Shape;559;p30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560" name="Google Shape;560;p30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30"/>
          <p:cNvSpPr/>
          <p:nvPr/>
        </p:nvSpPr>
        <p:spPr>
          <a:xfrm>
            <a:off x="791559" y="2481250"/>
            <a:ext cx="7569898" cy="1225868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1) Una teoria deve essere </a:t>
            </a:r>
            <a:r>
              <a:rPr b="1" i="1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sistematica</a:t>
            </a: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, ovvero essere in grado di collegare e strutturare coerentemente una molteplicità di fatti, informazioni e dati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30"/>
          <p:cNvSpPr/>
          <p:nvPr/>
        </p:nvSpPr>
        <p:spPr>
          <a:xfrm>
            <a:off x="767296" y="4142425"/>
            <a:ext cx="7594161" cy="851297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2) Una teoria deve fornire un quadro di riferimento all’interno del quale sviluppare </a:t>
            </a:r>
            <a:r>
              <a:rPr b="1" i="1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deduzioni </a:t>
            </a: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1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previsioni </a:t>
            </a: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su eventi futuri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30"/>
          <p:cNvSpPr/>
          <p:nvPr/>
        </p:nvSpPr>
        <p:spPr>
          <a:xfrm>
            <a:off x="755576" y="5446377"/>
            <a:ext cx="7594161" cy="851297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3) Una teoria deve fornire valide </a:t>
            </a:r>
            <a:r>
              <a:rPr b="1" i="1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spiegazioni</a:t>
            </a:r>
            <a:r>
              <a:rPr b="1"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0" lang="it-IT" sz="2200" u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ai fenomeni di interesse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30"/>
          <p:cNvSpPr txBox="1"/>
          <p:nvPr/>
        </p:nvSpPr>
        <p:spPr>
          <a:xfrm>
            <a:off x="413972" y="1556792"/>
            <a:ext cx="84785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4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UNA TEORIA SCIENTIFICA DEVE SVOLGERE MOLTE FUNZIONI</a:t>
            </a:r>
            <a:endParaRPr b="1" sz="2400" cap="non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9" name="Google Shape;56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570" name="Google Shape;570;p31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31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31"/>
          <p:cNvSpPr/>
          <p:nvPr/>
        </p:nvSpPr>
        <p:spPr>
          <a:xfrm>
            <a:off x="791559" y="2060848"/>
            <a:ext cx="7569898" cy="78319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Generalizzabilità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it-IT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ossibilità di generalizzare quanto sostenuto da una teoria a </a:t>
            </a:r>
            <a:r>
              <a:rPr lang="it-IT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opolazioni e contesti diversi</a:t>
            </a:r>
            <a:endParaRPr sz="20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31"/>
          <p:cNvSpPr/>
          <p:nvPr/>
        </p:nvSpPr>
        <p:spPr>
          <a:xfrm>
            <a:off x="767296" y="3212976"/>
            <a:ext cx="7594161" cy="78319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Verificabilità</a:t>
            </a:r>
            <a:r>
              <a:rPr b="1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capacità di produrre ipotesi che possono essere testate attraverso i metodi della ricerca scientifica</a:t>
            </a:r>
            <a:endParaRPr sz="20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31"/>
          <p:cNvSpPr txBox="1"/>
          <p:nvPr/>
        </p:nvSpPr>
        <p:spPr>
          <a:xfrm>
            <a:off x="332746" y="1268760"/>
            <a:ext cx="8478508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6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CRITERI DI VALUTAZIONE</a:t>
            </a:r>
            <a:endParaRPr b="1" sz="2600" cap="non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31"/>
          <p:cNvSpPr txBox="1"/>
          <p:nvPr/>
        </p:nvSpPr>
        <p:spPr>
          <a:xfrm>
            <a:off x="755576" y="4581128"/>
            <a:ext cx="8280920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Crisi</a:t>
            </a:r>
            <a:r>
              <a:rPr b="1" lang="it-IT" sz="20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di replicabilità 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riproducibilità 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della ricerca scientifica (Lehrer, 2010; Yong, 2012): molti risultati di ricerca non vengono replicati in studi successivi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0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Open Science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paradigma della </a:t>
            </a:r>
            <a:r>
              <a:rPr b="0" i="1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scienza aperta</a:t>
            </a:r>
            <a:r>
              <a:rPr b="0" i="0" lang="it-IT" sz="20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secondo il quale strumenti, metodologie e dati di ricerca sono fruibili liberamente e condivisi tra i ricercatori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31"/>
          <p:cNvSpPr/>
          <p:nvPr/>
        </p:nvSpPr>
        <p:spPr>
          <a:xfrm>
            <a:off x="189614" y="4725144"/>
            <a:ext cx="576064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77" name="Google Shape;577;p31"/>
          <p:cNvGrpSpPr/>
          <p:nvPr/>
        </p:nvGrpSpPr>
        <p:grpSpPr>
          <a:xfrm>
            <a:off x="634107" y="4743026"/>
            <a:ext cx="85736" cy="200025"/>
            <a:chOff x="7431088" y="6069013"/>
            <a:chExt cx="222250" cy="387350"/>
          </a:xfrm>
        </p:grpSpPr>
        <p:sp>
          <p:nvSpPr>
            <p:cNvPr id="578" name="Google Shape;578;p31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31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31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31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31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3" name="Google Shape;583;p31"/>
          <p:cNvSpPr/>
          <p:nvPr/>
        </p:nvSpPr>
        <p:spPr>
          <a:xfrm>
            <a:off x="179512" y="5641483"/>
            <a:ext cx="576064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84" name="Google Shape;584;p31"/>
          <p:cNvGrpSpPr/>
          <p:nvPr/>
        </p:nvGrpSpPr>
        <p:grpSpPr>
          <a:xfrm>
            <a:off x="624005" y="5659365"/>
            <a:ext cx="85736" cy="200025"/>
            <a:chOff x="7431088" y="6069013"/>
            <a:chExt cx="222250" cy="387350"/>
          </a:xfrm>
        </p:grpSpPr>
        <p:sp>
          <p:nvSpPr>
            <p:cNvPr id="585" name="Google Shape;585;p31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31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31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31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31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" name="Google Shape;59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595" name="Google Shape;595;p32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596" name="Google Shape;596;p32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32"/>
          <p:cNvSpPr/>
          <p:nvPr/>
        </p:nvSpPr>
        <p:spPr>
          <a:xfrm>
            <a:off x="791559" y="2852936"/>
            <a:ext cx="7569898" cy="408623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Chiarezza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capacità di fornire spiegazioni in maniera inequivocabile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32"/>
          <p:cNvSpPr/>
          <p:nvPr/>
        </p:nvSpPr>
        <p:spPr>
          <a:xfrm>
            <a:off x="767296" y="3559572"/>
            <a:ext cx="7594161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arsimonia</a:t>
            </a:r>
            <a:r>
              <a:rPr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parità di condizioni è sempre preferibile la spiegazione più semplice perché questa può essere più facilmente testata e generalizzabile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32"/>
          <p:cNvSpPr/>
          <p:nvPr/>
        </p:nvSpPr>
        <p:spPr>
          <a:xfrm>
            <a:off x="755576" y="1844824"/>
            <a:ext cx="7594161" cy="71508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Comprensività </a:t>
            </a:r>
            <a:r>
              <a:rPr i="0" lang="it-IT" sz="18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ed</a:t>
            </a:r>
            <a:r>
              <a:rPr b="1" i="0" lang="it-IT" sz="1800" u="none" strike="noStrik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elasticità</a:t>
            </a:r>
            <a:r>
              <a:rPr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1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capacità di includere flessibilmente tutti o la gran parte delle questioni che sono significative per il fenomeno di interesse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32"/>
          <p:cNvSpPr txBox="1"/>
          <p:nvPr/>
        </p:nvSpPr>
        <p:spPr>
          <a:xfrm>
            <a:off x="341964" y="1052736"/>
            <a:ext cx="8478508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6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CRITERI DI VALUTAZIONE</a:t>
            </a:r>
            <a:endParaRPr b="1" sz="2600" cap="non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32"/>
          <p:cNvSpPr/>
          <p:nvPr/>
        </p:nvSpPr>
        <p:spPr>
          <a:xfrm>
            <a:off x="755576" y="4725144"/>
            <a:ext cx="7594161" cy="1804749"/>
          </a:xfrm>
          <a:prstGeom prst="roundRect">
            <a:avLst>
              <a:gd fmla="val 16667" name="adj"/>
            </a:avLst>
          </a:prstGeom>
          <a:solidFill>
            <a:srgbClr val="D8D8D8">
              <a:alpha val="49803"/>
            </a:srgbClr>
          </a:solidFill>
          <a:ln cap="flat" cmpd="sng" w="254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1800" u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Rilevanza conoscitiva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una teoria deve garantire un significativo avanzamento della conoscenza relativa al suo campo di interesse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0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1800" u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Rilevanza pratica</a:t>
            </a:r>
            <a:r>
              <a:rPr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teoria deve fornire indicazioni operative su come applicare le conoscenze che ha sviluppato a beneficio del singolo e della collettività</a:t>
            </a:r>
            <a:endParaRPr sz="22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Google Shape;606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o-amenant-le-texte-2" id="607" name="Google Shape;607;p33"/>
          <p:cNvPicPr preferRelativeResize="0"/>
          <p:nvPr/>
        </p:nvPicPr>
        <p:blipFill rotWithShape="1">
          <a:blip r:embed="rId4">
            <a:alphaModFix/>
          </a:blip>
          <a:srcRect b="46854" l="3160" r="49907" t="19933"/>
          <a:stretch/>
        </p:blipFill>
        <p:spPr>
          <a:xfrm>
            <a:off x="-396552" y="0"/>
            <a:ext cx="7489825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608" name="Google Shape;608;p33"/>
          <p:cNvSpPr/>
          <p:nvPr/>
        </p:nvSpPr>
        <p:spPr>
          <a:xfrm>
            <a:off x="683568" y="408150"/>
            <a:ext cx="7011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LA PERSONALITA’</a:t>
            </a:r>
            <a:endParaRPr sz="1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33"/>
          <p:cNvSpPr txBox="1"/>
          <p:nvPr/>
        </p:nvSpPr>
        <p:spPr>
          <a:xfrm>
            <a:off x="341964" y="1052736"/>
            <a:ext cx="847850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2200" u="none" cap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AMBITI DI APPLICAZIONE DELLA PSICOLOGIA DELLA PERSONALITA’</a:t>
            </a:r>
            <a:endParaRPr b="1" sz="2200" cap="none">
              <a:solidFill>
                <a:srgbClr val="8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33"/>
          <p:cNvSpPr/>
          <p:nvPr/>
        </p:nvSpPr>
        <p:spPr>
          <a:xfrm>
            <a:off x="756418" y="1628800"/>
            <a:ext cx="7920038" cy="5005626"/>
          </a:xfrm>
          <a:prstGeom prst="round2DiagRect">
            <a:avLst>
              <a:gd fmla="val 17164" name="adj1"/>
              <a:gd fmla="val 0" name="adj2"/>
            </a:avLst>
          </a:prstGeom>
          <a:gradFill>
            <a:gsLst>
              <a:gs pos="0">
                <a:srgbClr val="E4E5E6"/>
              </a:gs>
              <a:gs pos="14000">
                <a:srgbClr val="E4E5E6"/>
              </a:gs>
              <a:gs pos="50000">
                <a:schemeClr val="lt1"/>
              </a:gs>
              <a:gs pos="72000">
                <a:srgbClr val="EAEAEA"/>
              </a:gs>
              <a:gs pos="100000">
                <a:srgbClr val="EAEAEA"/>
              </a:gs>
            </a:gsLst>
            <a:lin ang="2700000" scaled="0"/>
          </a:gradFill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Lavoro e organizzazioni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Es. Selezione del personale, Orientamento lavorativo</a:t>
            </a:r>
            <a:endParaRPr b="0" i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Salute e benessere psicofisico</a:t>
            </a:r>
            <a:r>
              <a:rPr b="0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Es. Promozione di stili di vita salutari e sostenibili, Trattamento clinico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Educativo e scolastico</a:t>
            </a:r>
            <a:r>
              <a:rPr b="0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Es. Orientamento accademico, Potenziamento di competenze </a:t>
            </a:r>
            <a:endParaRPr b="0" i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Comunicazione e marketing</a:t>
            </a:r>
            <a:r>
              <a:rPr b="0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Es. Campagne pubblicitarie, Segmentazione del mercato</a:t>
            </a:r>
            <a:endParaRPr b="0" i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Politico e diplomatico</a:t>
            </a:r>
            <a:r>
              <a:rPr b="0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Es. Negoziazioni e mediazioni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it-IT" sz="1800" u="none" strike="noStrike">
                <a:solidFill>
                  <a:srgbClr val="800000"/>
                </a:solidFill>
                <a:latin typeface="Calibri"/>
                <a:ea typeface="Calibri"/>
                <a:cs typeface="Calibri"/>
                <a:sym typeface="Calibri"/>
              </a:rPr>
              <a:t>Robotica e intelligenza artificiale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Es. Sviluppo di nuove tecnologie [</a:t>
            </a:r>
            <a:r>
              <a:rPr b="0" i="1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emotion </a:t>
            </a:r>
            <a:r>
              <a:rPr i="1"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</a:t>
            </a:r>
            <a:r>
              <a:rPr b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1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affective computing</a:t>
            </a:r>
            <a:r>
              <a:rPr b="0" i="0" lang="it-IT" sz="1800" u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]</a:t>
            </a:r>
            <a:endParaRPr b="0" sz="180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33"/>
          <p:cNvSpPr/>
          <p:nvPr/>
        </p:nvSpPr>
        <p:spPr>
          <a:xfrm>
            <a:off x="275618" y="3645024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12" name="Google Shape;612;p33"/>
          <p:cNvGrpSpPr/>
          <p:nvPr/>
        </p:nvGrpSpPr>
        <p:grpSpPr>
          <a:xfrm>
            <a:off x="883473" y="3662906"/>
            <a:ext cx="114300" cy="200025"/>
            <a:chOff x="7431088" y="6069013"/>
            <a:chExt cx="222250" cy="387350"/>
          </a:xfrm>
        </p:grpSpPr>
        <p:sp>
          <p:nvSpPr>
            <p:cNvPr id="613" name="Google Shape;613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8" name="Google Shape;618;p33"/>
          <p:cNvSpPr/>
          <p:nvPr/>
        </p:nvSpPr>
        <p:spPr>
          <a:xfrm>
            <a:off x="241418" y="2060848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19" name="Google Shape;619;p33"/>
          <p:cNvGrpSpPr/>
          <p:nvPr/>
        </p:nvGrpSpPr>
        <p:grpSpPr>
          <a:xfrm>
            <a:off x="849273" y="2078730"/>
            <a:ext cx="114300" cy="200025"/>
            <a:chOff x="7431088" y="6069013"/>
            <a:chExt cx="222250" cy="387350"/>
          </a:xfrm>
        </p:grpSpPr>
        <p:sp>
          <p:nvSpPr>
            <p:cNvPr id="620" name="Google Shape;620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25" name="Google Shape;625;p33"/>
          <p:cNvSpPr/>
          <p:nvPr/>
        </p:nvSpPr>
        <p:spPr>
          <a:xfrm>
            <a:off x="241418" y="2852936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26" name="Google Shape;626;p33"/>
          <p:cNvGrpSpPr/>
          <p:nvPr/>
        </p:nvGrpSpPr>
        <p:grpSpPr>
          <a:xfrm>
            <a:off x="849273" y="2870818"/>
            <a:ext cx="114300" cy="200025"/>
            <a:chOff x="7431088" y="6069013"/>
            <a:chExt cx="222250" cy="387350"/>
          </a:xfrm>
        </p:grpSpPr>
        <p:sp>
          <p:nvSpPr>
            <p:cNvPr id="627" name="Google Shape;627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32" name="Google Shape;632;p33"/>
          <p:cNvSpPr/>
          <p:nvPr/>
        </p:nvSpPr>
        <p:spPr>
          <a:xfrm>
            <a:off x="265516" y="5281443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33" name="Google Shape;633;p33"/>
          <p:cNvGrpSpPr/>
          <p:nvPr/>
        </p:nvGrpSpPr>
        <p:grpSpPr>
          <a:xfrm>
            <a:off x="873371" y="5299325"/>
            <a:ext cx="114300" cy="200025"/>
            <a:chOff x="7431088" y="6069013"/>
            <a:chExt cx="222250" cy="387350"/>
          </a:xfrm>
        </p:grpSpPr>
        <p:sp>
          <p:nvSpPr>
            <p:cNvPr id="634" name="Google Shape;634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39" name="Google Shape;639;p33"/>
          <p:cNvSpPr/>
          <p:nvPr/>
        </p:nvSpPr>
        <p:spPr>
          <a:xfrm>
            <a:off x="241418" y="5857507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40" name="Google Shape;640;p33"/>
          <p:cNvGrpSpPr/>
          <p:nvPr/>
        </p:nvGrpSpPr>
        <p:grpSpPr>
          <a:xfrm>
            <a:off x="849273" y="5875389"/>
            <a:ext cx="114300" cy="200025"/>
            <a:chOff x="7431088" y="6069013"/>
            <a:chExt cx="222250" cy="387350"/>
          </a:xfrm>
        </p:grpSpPr>
        <p:sp>
          <p:nvSpPr>
            <p:cNvPr id="641" name="Google Shape;641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46" name="Google Shape;646;p33"/>
          <p:cNvSpPr/>
          <p:nvPr/>
        </p:nvSpPr>
        <p:spPr>
          <a:xfrm>
            <a:off x="251520" y="4489355"/>
            <a:ext cx="767990" cy="235789"/>
          </a:xfrm>
          <a:prstGeom prst="round2DiagRect">
            <a:avLst>
              <a:gd fmla="val 29570" name="adj1"/>
              <a:gd fmla="val 0" name="adj2"/>
            </a:avLst>
          </a:prstGeom>
          <a:gradFill>
            <a:gsLst>
              <a:gs pos="0">
                <a:srgbClr val="00B0F0"/>
              </a:gs>
              <a:gs pos="100000">
                <a:srgbClr val="F0F8F9"/>
              </a:gs>
            </a:gsLst>
            <a:path path="circle">
              <a:fillToRect l="100%" t="100%"/>
            </a:path>
            <a:tileRect b="-100%" r="-100%"/>
          </a:gradFill>
          <a:ln cap="flat" cmpd="sng" w="9525">
            <a:solidFill>
              <a:srgbClr val="D5EC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6800" lIns="90000" spcFirstLastPara="1" rIns="90000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47" name="Google Shape;647;p33"/>
          <p:cNvGrpSpPr/>
          <p:nvPr/>
        </p:nvGrpSpPr>
        <p:grpSpPr>
          <a:xfrm>
            <a:off x="859375" y="4507237"/>
            <a:ext cx="114300" cy="200025"/>
            <a:chOff x="7431088" y="6069013"/>
            <a:chExt cx="222250" cy="387350"/>
          </a:xfrm>
        </p:grpSpPr>
        <p:sp>
          <p:nvSpPr>
            <p:cNvPr id="648" name="Google Shape;648;p33"/>
            <p:cNvSpPr/>
            <p:nvPr/>
          </p:nvSpPr>
          <p:spPr>
            <a:xfrm>
              <a:off x="7431088" y="60690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2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7505700" y="614680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2"/>
                  </a:lnTo>
                  <a:lnTo>
                    <a:pt x="42" y="23"/>
                  </a:lnTo>
                  <a:lnTo>
                    <a:pt x="40" y="33"/>
                  </a:lnTo>
                  <a:lnTo>
                    <a:pt x="32" y="42"/>
                  </a:lnTo>
                  <a:lnTo>
                    <a:pt x="21" y="44"/>
                  </a:lnTo>
                  <a:lnTo>
                    <a:pt x="10" y="42"/>
                  </a:lnTo>
                  <a:lnTo>
                    <a:pt x="2" y="33"/>
                  </a:lnTo>
                  <a:lnTo>
                    <a:pt x="0" y="23"/>
                  </a:lnTo>
                  <a:lnTo>
                    <a:pt x="2" y="12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33"/>
            <p:cNvSpPr/>
            <p:nvPr/>
          </p:nvSpPr>
          <p:spPr>
            <a:xfrm>
              <a:off x="7572375" y="6219825"/>
              <a:ext cx="80963" cy="85725"/>
            </a:xfrm>
            <a:custGeom>
              <a:rect b="b" l="l" r="r" t="t"/>
              <a:pathLst>
                <a:path extrusionOk="0" h="54" w="51">
                  <a:moveTo>
                    <a:pt x="26" y="10"/>
                  </a:moveTo>
                  <a:lnTo>
                    <a:pt x="18" y="11"/>
                  </a:lnTo>
                  <a:lnTo>
                    <a:pt x="14" y="14"/>
                  </a:lnTo>
                  <a:lnTo>
                    <a:pt x="11" y="20"/>
                  </a:lnTo>
                  <a:lnTo>
                    <a:pt x="10" y="25"/>
                  </a:lnTo>
                  <a:lnTo>
                    <a:pt x="11" y="34"/>
                  </a:lnTo>
                  <a:lnTo>
                    <a:pt x="14" y="38"/>
                  </a:lnTo>
                  <a:lnTo>
                    <a:pt x="19" y="41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7" y="38"/>
                  </a:lnTo>
                  <a:lnTo>
                    <a:pt x="39" y="32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7" y="14"/>
                  </a:lnTo>
                  <a:lnTo>
                    <a:pt x="31" y="11"/>
                  </a:lnTo>
                  <a:lnTo>
                    <a:pt x="26" y="10"/>
                  </a:lnTo>
                  <a:close/>
                  <a:moveTo>
                    <a:pt x="26" y="0"/>
                  </a:moveTo>
                  <a:lnTo>
                    <a:pt x="34" y="1"/>
                  </a:lnTo>
                  <a:lnTo>
                    <a:pt x="37" y="3"/>
                  </a:lnTo>
                  <a:lnTo>
                    <a:pt x="43" y="7"/>
                  </a:lnTo>
                  <a:lnTo>
                    <a:pt x="47" y="14"/>
                  </a:lnTo>
                  <a:lnTo>
                    <a:pt x="49" y="17"/>
                  </a:lnTo>
                  <a:lnTo>
                    <a:pt x="51" y="25"/>
                  </a:lnTo>
                  <a:lnTo>
                    <a:pt x="47" y="38"/>
                  </a:lnTo>
                  <a:lnTo>
                    <a:pt x="43" y="45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26" y="54"/>
                  </a:lnTo>
                  <a:lnTo>
                    <a:pt x="14" y="50"/>
                  </a:lnTo>
                  <a:lnTo>
                    <a:pt x="7" y="45"/>
                  </a:lnTo>
                  <a:lnTo>
                    <a:pt x="3" y="38"/>
                  </a:lnTo>
                  <a:lnTo>
                    <a:pt x="2" y="34"/>
                  </a:lnTo>
                  <a:lnTo>
                    <a:pt x="0" y="25"/>
                  </a:lnTo>
                  <a:lnTo>
                    <a:pt x="2" y="17"/>
                  </a:lnTo>
                  <a:lnTo>
                    <a:pt x="3" y="14"/>
                  </a:lnTo>
                  <a:lnTo>
                    <a:pt x="7" y="7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33"/>
            <p:cNvSpPr/>
            <p:nvPr/>
          </p:nvSpPr>
          <p:spPr>
            <a:xfrm>
              <a:off x="7505700" y="6305550"/>
              <a:ext cx="66675" cy="69850"/>
            </a:xfrm>
            <a:custGeom>
              <a:rect b="b" l="l" r="r" t="t"/>
              <a:pathLst>
                <a:path extrusionOk="0" h="44" w="42">
                  <a:moveTo>
                    <a:pt x="21" y="0"/>
                  </a:moveTo>
                  <a:lnTo>
                    <a:pt x="32" y="3"/>
                  </a:lnTo>
                  <a:lnTo>
                    <a:pt x="40" y="11"/>
                  </a:lnTo>
                  <a:lnTo>
                    <a:pt x="42" y="22"/>
                  </a:lnTo>
                  <a:lnTo>
                    <a:pt x="40" y="32"/>
                  </a:lnTo>
                  <a:lnTo>
                    <a:pt x="32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2"/>
                  </a:lnTo>
                  <a:lnTo>
                    <a:pt x="0" y="22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33"/>
            <p:cNvSpPr/>
            <p:nvPr/>
          </p:nvSpPr>
          <p:spPr>
            <a:xfrm>
              <a:off x="7431088" y="6386513"/>
              <a:ext cx="65088" cy="69850"/>
            </a:xfrm>
            <a:custGeom>
              <a:rect b="b" l="l" r="r" t="t"/>
              <a:pathLst>
                <a:path extrusionOk="0" h="44" w="41">
                  <a:moveTo>
                    <a:pt x="21" y="0"/>
                  </a:moveTo>
                  <a:lnTo>
                    <a:pt x="28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0" y="14"/>
                  </a:lnTo>
                  <a:lnTo>
                    <a:pt x="41" y="21"/>
                  </a:lnTo>
                  <a:lnTo>
                    <a:pt x="38" y="33"/>
                  </a:lnTo>
                  <a:lnTo>
                    <a:pt x="30" y="41"/>
                  </a:lnTo>
                  <a:lnTo>
                    <a:pt x="21" y="44"/>
                  </a:lnTo>
                  <a:lnTo>
                    <a:pt x="10" y="41"/>
                  </a:lnTo>
                  <a:lnTo>
                    <a:pt x="2" y="33"/>
                  </a:lnTo>
                  <a:lnTo>
                    <a:pt x="0" y="21"/>
                  </a:lnTo>
                  <a:lnTo>
                    <a:pt x="2" y="11"/>
                  </a:lnTo>
                  <a:lnTo>
                    <a:pt x="10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70BC"/>
            </a:solidFill>
            <a:ln cap="flat" cmpd="sng" w="9525">
              <a:solidFill>
                <a:srgbClr val="0070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i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2010-02-10T17:07:48Z</dcterms:created>
  <dc:creator>Dipartimento di Psicologia</dc:creator>
</cp:coreProperties>
</file>