
<file path=[Content_Types].xml><?xml version="1.0" encoding="utf-8"?>
<Types xmlns="http://schemas.openxmlformats.org/package/2006/content-types">
  <Default ContentType="application/vnd.openxmlformats-officedocument.vmlDrawing" Extension="vml"/>
  <Default ContentType="application/x-fontdata" Extension="fntdata"/>
  <Default ContentType="application/xml" Extension="xml"/>
  <Default ContentType="image/png" Extension="png"/>
  <Default ContentType="application/vnd.openxmlformats-officedocument.wordprocessingml.document" Extension="docx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wordprocessingml.document" PartName="/ppt/embeddings/Microsoft_Office_Word_Document1.docx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y="6858000" cx="9144000"/>
  <p:notesSz cx="6858000" cy="9144000"/>
  <p:embeddedFontLst>
    <p:embeddedFont>
      <p:font typeface="Garamond"/>
      <p:regular r:id="rId37"/>
      <p:bold r:id="rId38"/>
      <p:italic r:id="rId39"/>
      <p:boldItalic r:id="rId4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41" roundtripDataSignature="AMtx7mgFwPWj8bjFnL3s4GRbqaLqkndP2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Garamond-boldItalic.fntdata"/><Relationship Id="rId20" Type="http://schemas.openxmlformats.org/officeDocument/2006/relationships/slide" Target="slides/slide15.xml"/><Relationship Id="rId41" Type="http://customschemas.google.com/relationships/presentationmetadata" Target="meta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font" Target="fonts/Garamond-regular.fntdata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font" Target="fonts/Garamond-italic.fntdata"/><Relationship Id="rId16" Type="http://schemas.openxmlformats.org/officeDocument/2006/relationships/slide" Target="slides/slide11.xml"/><Relationship Id="rId38" Type="http://schemas.openxmlformats.org/officeDocument/2006/relationships/font" Target="fonts/Garamond-bold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drawings/_rels/vmlDrawing1.v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it-IT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4" name="Google Shape;18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3" name="Google Shape;19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8" name="Google Shape;288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" name="Google Shape;334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3" name="Google Shape;343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4" name="Google Shape;354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3" name="Google Shape;363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2" name="Google Shape;372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2" name="Google Shape;382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1" name="Google Shape;391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6" name="Google Shape;406;p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titolo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18" name="Google Shape;18;p33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3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olo e contenuto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4" name="Google Shape;24;p34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4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4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testazione sezione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30" name="Google Shape;30;p35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5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ue contenuti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36" name="Google Shape;36;p3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37" name="Google Shape;37;p36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6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6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fronto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43" name="Google Shape;43;p3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44" name="Google Shape;44;p3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45" name="Google Shape;45;p3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46" name="Google Shape;46;p37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7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7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titolo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8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8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uota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9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39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uto con didascalia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0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0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61" name="Google Shape;61;p40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62" name="Google Shape;62;p40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0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magine con didascalia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1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1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1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69" name="Google Shape;69;p41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1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olo e testo verticale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2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5" name="Google Shape;75;p42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2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olo e testo verticale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3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3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1" name="Google Shape;81;p43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3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3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32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3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32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.png"/><Relationship Id="rId4" Type="http://schemas.openxmlformats.org/officeDocument/2006/relationships/image" Target="../media/image3.png"/><Relationship Id="rId5" Type="http://schemas.openxmlformats.org/officeDocument/2006/relationships/image" Target="../media/image6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vmlDrawing" Target="../drawings/vmlDrawing1.vml"/><Relationship Id="rId4" Type="http://schemas.openxmlformats.org/officeDocument/2006/relationships/image" Target="../media/image4.png"/><Relationship Id="rId5" Type="http://schemas.openxmlformats.org/officeDocument/2006/relationships/image" Target="../media/image3.png"/><Relationship Id="rId6" Type="http://schemas.openxmlformats.org/officeDocument/2006/relationships/package" Target="../embeddings/Microsoft_Office_Word_Document1.docx"/><Relationship Id="rId7" Type="http://schemas.openxmlformats.org/officeDocument/2006/relationships/package" Target="../embeddings/Microsoft_Office_Word_Document1.docx"/><Relationship Id="rId8" Type="http://schemas.openxmlformats.org/officeDocument/2006/relationships/image" Target="../media/image5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89" name="Google Shape;89;p1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PSICOLOGIA DELLA PERSONALITA’. Prospettive e applicazioni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571500" y="1556792"/>
            <a:ext cx="7920038" cy="4821746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342900" lvl="0" marL="342900" marR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899592" y="2091993"/>
            <a:ext cx="7272808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0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CAPITOLO 9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40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La psicologia</a:t>
            </a:r>
            <a:endParaRPr b="1" i="0" sz="4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della personalità oggi.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Teorie contemporanee</a:t>
            </a:r>
            <a:endParaRPr b="1" i="0" sz="4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e proposte di integrazione</a:t>
            </a:r>
            <a:endParaRPr b="1" i="0" sz="4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98" name="Google Shape;98;p2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2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2"/>
          <p:cNvSpPr/>
          <p:nvPr/>
        </p:nvSpPr>
        <p:spPr>
          <a:xfrm>
            <a:off x="611560" y="1556792"/>
            <a:ext cx="7920880" cy="486941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Una delle maggiori sfide per la disciplina è quella di rendere conto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 come sia possibile avere tratti stabili e consistenti a fronte di manifestazioni comportamentali mutevoli ed eterogenee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persone variano in molti modi: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Appartengono a tipologie, che nel tempo modificano la loro struttura</a:t>
            </a:r>
            <a:endParaRPr/>
          </a:p>
          <a:p>
            <a:pPr indent="-2794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Cambiano nel corso degli anni, anche a seguito di interventi mirati </a:t>
            </a:r>
            <a:endParaRPr/>
          </a:p>
          <a:p>
            <a:pPr indent="-2794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Cambiano nel corso dei giorni, delle ore e dei momenti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</a:t>
            </a:r>
            <a:r>
              <a:rPr b="1" i="1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inconsistenza comportamentale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è il principale oggetto di studio delle teorie contemporanee</a:t>
            </a:r>
            <a:endParaRPr b="1" i="0" sz="2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01" name="Google Shape;101;p2"/>
          <p:cNvGrpSpPr/>
          <p:nvPr/>
        </p:nvGrpSpPr>
        <p:grpSpPr>
          <a:xfrm>
            <a:off x="467544" y="1916832"/>
            <a:ext cx="357184" cy="376238"/>
            <a:chOff x="428596" y="4500570"/>
            <a:chExt cx="285752" cy="301535"/>
          </a:xfrm>
        </p:grpSpPr>
        <p:sp>
          <p:nvSpPr>
            <p:cNvPr id="102" name="Google Shape;102;p2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2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2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2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2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8" name="Google Shape;108;p2"/>
          <p:cNvGrpSpPr/>
          <p:nvPr/>
        </p:nvGrpSpPr>
        <p:grpSpPr>
          <a:xfrm>
            <a:off x="467544" y="3124770"/>
            <a:ext cx="357184" cy="376238"/>
            <a:chOff x="428596" y="4500570"/>
            <a:chExt cx="285752" cy="301535"/>
          </a:xfrm>
        </p:grpSpPr>
        <p:sp>
          <p:nvSpPr>
            <p:cNvPr id="109" name="Google Shape;109;p2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2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2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2"/>
          <p:cNvGrpSpPr/>
          <p:nvPr/>
        </p:nvGrpSpPr>
        <p:grpSpPr>
          <a:xfrm>
            <a:off x="470400" y="5357018"/>
            <a:ext cx="357184" cy="376238"/>
            <a:chOff x="428596" y="4500570"/>
            <a:chExt cx="285752" cy="301535"/>
          </a:xfrm>
        </p:grpSpPr>
        <p:sp>
          <p:nvSpPr>
            <p:cNvPr id="116" name="Google Shape;116;p2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2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2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2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2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2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127" name="Google Shape;127;p3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3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3"/>
          <p:cNvSpPr/>
          <p:nvPr/>
        </p:nvSpPr>
        <p:spPr>
          <a:xfrm>
            <a:off x="732093" y="2636912"/>
            <a:ext cx="7569898" cy="715089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Adozione di metodi finalizzati a un’</a:t>
            </a:r>
            <a:r>
              <a:rPr b="1" i="1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analisi multilivello della personalità</a:t>
            </a:r>
            <a:r>
              <a:rPr b="0" i="1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grado di rendere conto di differenze tra gruppi, tra individui e intraindividuali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3"/>
          <p:cNvSpPr/>
          <p:nvPr/>
        </p:nvSpPr>
        <p:spPr>
          <a:xfrm>
            <a:off x="707830" y="3658468"/>
            <a:ext cx="7594161" cy="715089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personalità quale </a:t>
            </a:r>
            <a:r>
              <a:rPr b="1" i="1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sistema dinamico 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costante interazione con l’ambiente, anch’esso caratterizzato da vari gradi di mutevolezza e di regolarità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3"/>
          <p:cNvSpPr/>
          <p:nvPr/>
        </p:nvSpPr>
        <p:spPr>
          <a:xfrm>
            <a:off x="683568" y="4724058"/>
            <a:ext cx="7618424" cy="408623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Superamento della distinzione tra struttura e processi 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della personalità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3"/>
          <p:cNvSpPr txBox="1"/>
          <p:nvPr/>
        </p:nvSpPr>
        <p:spPr>
          <a:xfrm>
            <a:off x="611560" y="1671191"/>
            <a:ext cx="7867800" cy="461665"/>
          </a:xfrm>
          <a:prstGeom prst="rect">
            <a:avLst/>
          </a:pr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2400"/>
              <a:buFont typeface="Arial"/>
              <a:buNone/>
            </a:pPr>
            <a:r>
              <a:rPr b="1" i="0" lang="it-IT" sz="2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ELEMENTI COMUNI ALLE PROPOSTE CONTEMPORANEE</a:t>
            </a:r>
            <a:endParaRPr b="0" i="0" sz="24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3"/>
          <p:cNvSpPr/>
          <p:nvPr/>
        </p:nvSpPr>
        <p:spPr>
          <a:xfrm>
            <a:off x="696110" y="5458668"/>
            <a:ext cx="7605881" cy="715089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Tentativo di </a:t>
            </a:r>
            <a:r>
              <a:rPr b="1" i="1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integrare l’approccio dei tratti e l’approccio sociocognitivo 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un’unica proposta esplicativa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139" name="Google Shape;139;p4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4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4"/>
          <p:cNvSpPr/>
          <p:nvPr/>
        </p:nvSpPr>
        <p:spPr>
          <a:xfrm>
            <a:off x="1475656" y="2636912"/>
            <a:ext cx="6088732" cy="214526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Elementi di novità nelle proposte contemporanee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4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Dati, metodi e tecniche</a:t>
            </a:r>
            <a:endParaRPr b="1" i="0" sz="4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147" name="Google Shape;147;p5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5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5"/>
          <p:cNvSpPr/>
          <p:nvPr/>
        </p:nvSpPr>
        <p:spPr>
          <a:xfrm>
            <a:off x="683568" y="1511910"/>
            <a:ext cx="7776864" cy="486941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Osservazioni ripetute per lunghi periodi, diari quotidiani e applicazioni dell’</a:t>
            </a:r>
            <a:r>
              <a:rPr b="0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Experience Sample Method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evidenziano ampi </a:t>
            </a:r>
            <a:r>
              <a:rPr b="1" i="1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profili di variabilità temporale e situazionale</a:t>
            </a:r>
            <a:r>
              <a:rPr b="0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nei comportamenti delle persone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Smartphone, dispositivi indossabili, e </a:t>
            </a:r>
            <a:r>
              <a:rPr b="0" i="1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device 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 </a:t>
            </a:r>
            <a:r>
              <a:rPr b="1" i="0" lang="it-IT" sz="20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realtà aumentata 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 di </a:t>
            </a:r>
            <a:r>
              <a:rPr b="1" i="0" lang="it-IT" sz="20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realtà virtuale 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consentono di raccogliere enormi quantità di dati provenienti da sensori mobili multimodali e da metadati che costituiscono </a:t>
            </a:r>
            <a:r>
              <a:rPr b="1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tracce digitali 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del comportamento (post, frammenti audio, chat, email, gps)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 </a:t>
            </a:r>
            <a:r>
              <a:rPr b="1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rilevazione oggettiva 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dell’espressione comportamentale della personalità si affianca in maniera decisiva alle tradizionali autovalutazioni, eterovalutazioni e compiti di laboratorio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155" name="Google Shape;155;p6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6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6"/>
          <p:cNvSpPr/>
          <p:nvPr/>
        </p:nvSpPr>
        <p:spPr>
          <a:xfrm>
            <a:off x="467544" y="1232243"/>
            <a:ext cx="8136904" cy="5380196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Avanzamento in ambito statistico di  tecniche di 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analisi multilivello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che consentono di analizzare allo stesso tempo:</a:t>
            </a:r>
            <a:endParaRPr/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-le differenze individuali (tradizionalmente le più indagate)</a:t>
            </a:r>
            <a:endParaRPr/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-le configurazioni di dinamiche intraindividuali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-le differenze tra gruppi o tipologie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matrice dati multilivello consente di aggregare i dati in base a quattro dimensioni: le </a:t>
            </a:r>
            <a:r>
              <a:rPr b="1" i="1" lang="it-IT" sz="20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persone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i </a:t>
            </a:r>
            <a:r>
              <a:rPr b="1" i="1" lang="it-IT" sz="20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comportamenti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le </a:t>
            </a:r>
            <a:r>
              <a:rPr b="1" i="1" lang="it-IT" sz="20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situazioni</a:t>
            </a:r>
            <a:r>
              <a:rPr b="0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 i </a:t>
            </a:r>
            <a:r>
              <a:rPr b="1" i="1" lang="it-IT" sz="20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tempi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794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scelte di aggregazione possono accentuare o attenuare l’effetto di determinati processi. Es. aggregare i dati considerando i tempi produce un’attenuazione dell’effetto delle diverse occasioni, mentre aumenta quello di processi ricorrenti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Crescente applicazione 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 tecniche di </a:t>
            </a:r>
            <a:r>
              <a:rPr b="1" i="0" lang="it-IT" sz="2000" u="none" cap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machine learning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b="1" i="0" lang="it-IT" sz="2000" u="none" cap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big data 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 </a:t>
            </a:r>
            <a:r>
              <a:rPr b="1" i="0" lang="it-IT" sz="2000" u="none" cap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intelligenza artificiale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163" name="Google Shape;163;p7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7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7"/>
          <p:cNvSpPr/>
          <p:nvPr/>
        </p:nvSpPr>
        <p:spPr>
          <a:xfrm>
            <a:off x="1507604" y="2636912"/>
            <a:ext cx="6088732" cy="214526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Elementi di novità nelle proposte contemporanee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4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Variabili, costrutti e modelli</a:t>
            </a:r>
            <a:endParaRPr b="1" i="0" sz="4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171" name="Google Shape;171;p8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8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8"/>
          <p:cNvSpPr/>
          <p:nvPr/>
        </p:nvSpPr>
        <p:spPr>
          <a:xfrm>
            <a:off x="395536" y="1439902"/>
            <a:ext cx="8280920" cy="486941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Rinnovato interesse per la concettualizzazione e la misurazione degli 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stati di personalità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 manifestazioni temporanee che possono organizzarsi in configurazioni molteplici e mutevoli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Lo stato si riferisce a ciò che accade in una specifica situazione e in un determinato momento, a differenza del tratto che è relativo a ciò che è tipico, consistente e stabile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meno in certa misura, il tratto costituisce una sorta di “condensato” degli stati in quanto manifestazioni specifiche dei tratti 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realtà gli stati possono essere molto diversificati e spesso poco coerenti con i tratti. Ne deriva la necessità di definire le </a:t>
            </a:r>
            <a:r>
              <a:rPr b="1" i="1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contingenze di stato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responsabili delle differenti configurazioni di variabilità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179" name="Google Shape;179;p9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9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9"/>
          <p:cNvSpPr/>
          <p:nvPr/>
        </p:nvSpPr>
        <p:spPr>
          <a:xfrm>
            <a:off x="755576" y="1832907"/>
            <a:ext cx="7632848" cy="4188381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Focus sulla 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variabilità intraindividuale</a:t>
            </a:r>
            <a:r>
              <a:rPr b="0" i="0" lang="it-IT" sz="2000" u="none" cap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, sulle sue origini (cosa la determina?) e i suoi effetti (Cosa predice? Cosa spiega?)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Attenzione crescente anche alle 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differenze individuali nella variabilità intraindividuale</a:t>
            </a:r>
            <a:r>
              <a:rPr b="0" i="0" lang="it-IT" sz="2000" u="none" cap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, relative a quanto le persone differiscono nel loro variare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33333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Sostanziale superamento della distinzione tra </a:t>
            </a:r>
            <a:r>
              <a:rPr b="1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struttura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 </a:t>
            </a:r>
            <a:r>
              <a:rPr b="1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processo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la prima </a:t>
            </a:r>
            <a:r>
              <a:rPr b="0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emerge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dal funzionamento dinamico della personalità che si manifesta in configurazioni variabili di differenze inter- e intraindividuali, implicate in molteplici processi di influenza reciproca con l’ambiente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188" name="Google Shape;188;p10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0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10"/>
          <p:cNvSpPr/>
          <p:nvPr/>
        </p:nvSpPr>
        <p:spPr>
          <a:xfrm>
            <a:off x="1043608" y="2278400"/>
            <a:ext cx="7011987" cy="3166824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Focus sulle 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sfaccettature</a:t>
            </a:r>
            <a:r>
              <a:rPr b="0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dei tratti, rispetto alle quali è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emerso che:</a:t>
            </a:r>
            <a:endParaRPr/>
          </a:p>
          <a:p>
            <a:pPr indent="-2794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70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gli stessi livelli globali dei tratti possono derivare da molteplici combinazioni di sfaccettature</a:t>
            </a:r>
            <a:endParaRPr/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70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⮚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sfaccettature sono differenti in termini di: </a:t>
            </a:r>
            <a:endParaRPr/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-predittività </a:t>
            </a:r>
            <a:endParaRPr/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-determinanti</a:t>
            </a:r>
            <a:endParaRPr/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-pattern di variabilità, nel tempo e nelle situazioni	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197" name="Google Shape;197;p11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11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1"/>
          <p:cNvSpPr/>
          <p:nvPr/>
        </p:nvSpPr>
        <p:spPr>
          <a:xfrm>
            <a:off x="755576" y="1904915"/>
            <a:ext cx="7489825" cy="4188381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Tentativo di integrare teorie dei tratti e teorie sociocognitive, sostenuto da varie ragioni: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-malcontento per l’impossibilità di stabilire con certezza l’origine dei tratti </a:t>
            </a:r>
            <a:endParaRPr/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-critica alle teorie dei tratti per la sostanziale coincidenza tra comportamento che deve essere spiegato e il fattore psicologico latente che ne è la causa </a:t>
            </a:r>
            <a:endParaRPr/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-debolezza delle teorie sociocognitive nel fornire una mappatura sistematica delle caratteristiche della personalità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205" name="Google Shape;205;p12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12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2"/>
          <p:cNvSpPr/>
          <p:nvPr/>
        </p:nvSpPr>
        <p:spPr>
          <a:xfrm>
            <a:off x="1507604" y="3044889"/>
            <a:ext cx="6088732" cy="1464231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Proposte teoriche contemporanee</a:t>
            </a:r>
            <a:endParaRPr b="1" i="0" sz="4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213" name="Google Shape;213;p13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13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13"/>
          <p:cNvSpPr/>
          <p:nvPr/>
        </p:nvSpPr>
        <p:spPr>
          <a:xfrm>
            <a:off x="455183" y="1340768"/>
            <a:ext cx="8149265" cy="648072"/>
          </a:xfrm>
          <a:custGeom>
            <a:rect b="b" l="l" r="r" t="t"/>
            <a:pathLst>
              <a:path extrusionOk="0" h="1476375" w="5653088">
                <a:moveTo>
                  <a:pt x="263444" y="0"/>
                </a:moveTo>
                <a:lnTo>
                  <a:pt x="5653088" y="0"/>
                </a:lnTo>
                <a:lnTo>
                  <a:pt x="5653088" y="1212931"/>
                </a:lnTo>
                <a:cubicBezTo>
                  <a:pt x="5653088" y="1358427"/>
                  <a:pt x="5535140" y="1476374"/>
                  <a:pt x="5389644" y="1476375"/>
                </a:cubicBezTo>
                <a:lnTo>
                  <a:pt x="0" y="1476375"/>
                </a:lnTo>
                <a:lnTo>
                  <a:pt x="0" y="263444"/>
                </a:lnTo>
                <a:cubicBezTo>
                  <a:pt x="0" y="117947"/>
                  <a:pt x="117947" y="0"/>
                  <a:pt x="263443" y="0"/>
                </a:cubicBezTo>
                <a:close/>
              </a:path>
            </a:pathLst>
          </a:cu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</a:gradFill>
          <a:ln>
            <a:noFill/>
          </a:ln>
          <a:effectLst>
            <a:outerShdw rotWithShape="0" algn="tl" dir="2700000" dist="38100">
              <a:srgbClr val="000000">
                <a:alpha val="3960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La teoria del tratto intero </a:t>
            </a:r>
            <a:r>
              <a:rPr b="1" i="1" lang="it-IT" sz="2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Whole Trait Theory</a:t>
            </a:r>
            <a:r>
              <a:rPr b="1" i="0" lang="it-IT" sz="2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, WTT</a:t>
            </a:r>
            <a:endParaRPr b="1" i="0" sz="28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683568" y="2420888"/>
            <a:ext cx="7777361" cy="1532334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Focus sulla variabilità intraindividuale della personalità, in molti casi superiore a quella osservabile se si confrontano persone diverse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TRE PRINCIPI PRIMARI:</a:t>
            </a:r>
            <a:endParaRPr b="1" i="0" sz="24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13"/>
          <p:cNvSpPr/>
          <p:nvPr/>
        </p:nvSpPr>
        <p:spPr>
          <a:xfrm>
            <a:off x="323529" y="4224549"/>
            <a:ext cx="8496943" cy="2300795"/>
          </a:xfrm>
          <a:prstGeom prst="roundRect">
            <a:avLst>
              <a:gd fmla="val 16667" name="adj"/>
            </a:avLst>
          </a:prstGeom>
          <a:solidFill>
            <a:srgbClr val="D0EAEC"/>
          </a:solidFill>
          <a:ln>
            <a:noFill/>
          </a:ln>
          <a:effectLst>
            <a:outerShdw rotWithShape="0" algn="ctr" dir="2700000" dist="35921">
              <a:schemeClr val="dk1"/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8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8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8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8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8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13"/>
          <p:cNvSpPr txBox="1"/>
          <p:nvPr/>
        </p:nvSpPr>
        <p:spPr>
          <a:xfrm>
            <a:off x="539552" y="4365104"/>
            <a:ext cx="2584360" cy="2031325"/>
          </a:xfrm>
          <a:prstGeom prst="rect">
            <a:avLst/>
          </a:pr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tratti si articolano in due livelli distinti: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1800"/>
              <a:buFont typeface="Arial"/>
              <a:buNone/>
            </a:pPr>
            <a:r>
              <a:rPr b="1" i="0" lang="it-IT" sz="1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livello descrittivo </a:t>
            </a:r>
            <a:r>
              <a:rPr b="0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1800"/>
              <a:buFont typeface="Arial"/>
              <a:buNone/>
            </a:pPr>
            <a:r>
              <a:rPr b="1" i="0" lang="it-IT" sz="1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livello esplicativo</a:t>
            </a:r>
            <a:endParaRPr b="0" i="0" sz="18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Il secondo livello spiega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il primo, ovvero ne è la causa</a:t>
            </a:r>
            <a:endParaRPr b="1" i="0" sz="18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13"/>
          <p:cNvSpPr txBox="1"/>
          <p:nvPr/>
        </p:nvSpPr>
        <p:spPr>
          <a:xfrm>
            <a:off x="6014337" y="4482986"/>
            <a:ext cx="2590111" cy="1754326"/>
          </a:xfrm>
          <a:prstGeom prst="rect">
            <a:avLst/>
          </a:pr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parte esplicativa del tratto è costituita da meccanismi di tipo sociocognitivo, integrati da influenze di natura biologica</a:t>
            </a:r>
            <a:endParaRPr/>
          </a:p>
        </p:txBody>
      </p:sp>
      <p:sp>
        <p:nvSpPr>
          <p:cNvPr id="220" name="Google Shape;220;p13"/>
          <p:cNvSpPr txBox="1"/>
          <p:nvPr/>
        </p:nvSpPr>
        <p:spPr>
          <a:xfrm>
            <a:off x="3283783" y="4575670"/>
            <a:ext cx="2584360" cy="1532727"/>
          </a:xfrm>
          <a:prstGeom prst="rect">
            <a:avLst/>
          </a:pr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parte descrittiva dei tratti corrisponde alla </a:t>
            </a:r>
            <a:r>
              <a:rPr b="1" i="1" lang="it-IT" sz="1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distribuzione della densità degli stati di personalità</a:t>
            </a:r>
            <a:endParaRPr b="1" i="0" sz="18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Google Shape;22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226" name="Google Shape;226;p14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14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14"/>
          <p:cNvSpPr/>
          <p:nvPr/>
        </p:nvSpPr>
        <p:spPr>
          <a:xfrm>
            <a:off x="539552" y="1217156"/>
            <a:ext cx="7992888" cy="5380196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teoria punta a 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fornire una corrispondenza tra il “come” la persona si comporta in un dato momento e il termine di tratto appropriato per descrivere quel comportamento</a:t>
            </a:r>
            <a:endParaRPr/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3600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Es. Essere loquaci e vivaci per alcuni minuti corrisponde allo </a:t>
            </a:r>
            <a:r>
              <a:rPr b="0" i="1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stato dell’estroversione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mentre essere loquaci e vivaci “generalmente” (per mesi o anni) corrisponde al </a:t>
            </a:r>
            <a:r>
              <a:rPr b="0" i="1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tratto dell’estroversione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Ogni persona presenta delle </a:t>
            </a:r>
            <a:r>
              <a:rPr b="1" i="0" lang="it-IT" sz="2000" u="none" cap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distribuzioni di stati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relative ai diversi tratti, che riflettono la frequenza con cui essa manifesta ciascuno dei diversi livelli (elevato, basso, medio) dei tratti - </a:t>
            </a:r>
            <a:r>
              <a:rPr b="1" i="1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distribuzioni di densità 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L’analisi delle differenze individuali deve corrispondere all’analisi dell’intera distribuzione dei livelli e non solo al livello medio individuale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Google Shape;233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234" name="Google Shape;234;p15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15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15"/>
          <p:cNvSpPr txBox="1"/>
          <p:nvPr/>
        </p:nvSpPr>
        <p:spPr>
          <a:xfrm>
            <a:off x="2157264" y="1340768"/>
            <a:ext cx="47691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NOVE PRINCIPI SECONDARI:</a:t>
            </a:r>
            <a:endParaRPr b="1" i="0" sz="24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5"/>
          <p:cNvSpPr/>
          <p:nvPr/>
        </p:nvSpPr>
        <p:spPr>
          <a:xfrm>
            <a:off x="804102" y="2060848"/>
            <a:ext cx="7569898" cy="1328023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</a:t>
            </a:r>
            <a:r>
              <a:rPr b="1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parte esplicativa 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 tratto è costituita da processi che hanno sia </a:t>
            </a:r>
            <a:r>
              <a:rPr b="0" i="1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elementi statici 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che </a:t>
            </a:r>
            <a:r>
              <a:rPr b="0" i="1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elementi dinamici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Le differenze individuali nella parte esplicativa del tratto riguardano le differenze tra una persona e l’altra in questi elementi e nei loro legami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15"/>
          <p:cNvSpPr/>
          <p:nvPr/>
        </p:nvSpPr>
        <p:spPr>
          <a:xfrm>
            <a:off x="779839" y="3712041"/>
            <a:ext cx="7594161" cy="1021556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</a:t>
            </a:r>
            <a:r>
              <a:rPr b="1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parte descrittiva 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dei tratti è causata dalla parte esplicativa. Lo stato manifestato da un individuo è infatti causato dall’attivazione dei processi che costituiscono la parte esplicativa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15"/>
          <p:cNvSpPr/>
          <p:nvPr/>
        </p:nvSpPr>
        <p:spPr>
          <a:xfrm>
            <a:off x="755576" y="5061758"/>
            <a:ext cx="7618424" cy="1328023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Anche la </a:t>
            </a:r>
            <a:r>
              <a:rPr b="1" i="1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forma 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della parte descrittiva riflette le modificazioni della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parte esplicativa. Quando la situazione muta, cambiano le interpretazioni delle informazioni e gli obiettivi individuali; il cambiamento comportamentale che ne deriva si riflette in una modificazione degli stati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245" name="Google Shape;245;p16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16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6"/>
          <p:cNvSpPr/>
          <p:nvPr/>
        </p:nvSpPr>
        <p:spPr>
          <a:xfrm>
            <a:off x="804102" y="1812945"/>
            <a:ext cx="7569898" cy="1021556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Gli stati producono delle </a:t>
            </a:r>
            <a:r>
              <a:rPr b="1" i="1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conseguenze 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sulle situazioni, sulle altre persone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 su noi stessi che, a loro volta, generano ulteriori conseguenze,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una dinamica di influenza reciproca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16"/>
          <p:cNvSpPr/>
          <p:nvPr/>
        </p:nvSpPr>
        <p:spPr>
          <a:xfrm>
            <a:off x="779839" y="3127524"/>
            <a:ext cx="7594161" cy="1021556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Il processo centrale della parte esplicativa consiste nel perseguimento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 obiettivi. Il processo centrale della parte esplicativa del tratto è quindi di natura </a:t>
            </a:r>
            <a:r>
              <a:rPr b="1" i="1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motivazionale</a:t>
            </a:r>
            <a:endParaRPr b="1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16"/>
          <p:cNvSpPr/>
          <p:nvPr/>
        </p:nvSpPr>
        <p:spPr>
          <a:xfrm>
            <a:off x="755576" y="4458806"/>
            <a:ext cx="7618424" cy="1634490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 </a:t>
            </a:r>
            <a:r>
              <a:rPr b="1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sviluppo dei tratti 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avviene in due modi: attraverso lo spostamento della distribuzione degli stati (parte descrittiva ) o tramite il cambiamento nelle attivazioni e nelle interconnessioni dei processi sociocognitivi (parte esplicativa). Entrambi i tipi di cambiamento sono piuttosto lenti e questo rende conto della stabilità e consistenza dei tratti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254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255" name="Google Shape;255;p17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17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17"/>
          <p:cNvSpPr/>
          <p:nvPr/>
        </p:nvSpPr>
        <p:spPr>
          <a:xfrm>
            <a:off x="804102" y="2249984"/>
            <a:ext cx="7569898" cy="715089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reazione e l’interpretazione delle situazioni costituiscono il secondo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principale processo della parte esplicativa del tratto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17"/>
          <p:cNvSpPr/>
          <p:nvPr/>
        </p:nvSpPr>
        <p:spPr>
          <a:xfrm>
            <a:off x="779839" y="3276531"/>
            <a:ext cx="7594161" cy="715089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Ulteriori processi che possono determinare lo stato di personalità riguardano l’inerzia, la familiarità, le abitudini, cosi come fattori del tutto casuali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17"/>
          <p:cNvSpPr/>
          <p:nvPr/>
        </p:nvSpPr>
        <p:spPr>
          <a:xfrm>
            <a:off x="755576" y="4293096"/>
            <a:ext cx="7618424" cy="715089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Tutti i processi della parte esplicativa del tratto possono essere automatici o non automatici, consci o inconsci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265" name="Google Shape;265;p18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18"/>
          <p:cNvSpPr/>
          <p:nvPr/>
        </p:nvSpPr>
        <p:spPr>
          <a:xfrm>
            <a:off x="683568" y="408150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18"/>
          <p:cNvSpPr/>
          <p:nvPr/>
        </p:nvSpPr>
        <p:spPr>
          <a:xfrm>
            <a:off x="827584" y="1268760"/>
            <a:ext cx="7489826" cy="51077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I processi della parte esplicativa dei tratti</a:t>
            </a:r>
            <a:endParaRPr b="1" i="0" sz="24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18"/>
          <p:cNvSpPr/>
          <p:nvPr/>
        </p:nvSpPr>
        <p:spPr>
          <a:xfrm>
            <a:off x="539552" y="2132856"/>
            <a:ext cx="8064895" cy="4326536"/>
          </a:xfrm>
          <a:prstGeom prst="roundRect">
            <a:avLst>
              <a:gd fmla="val 16667" name="adj"/>
            </a:avLst>
          </a:prstGeom>
          <a:solidFill>
            <a:srgbClr val="D0EAEC"/>
          </a:solidFill>
          <a:ln>
            <a:noFill/>
          </a:ln>
          <a:effectLst>
            <a:outerShdw rotWithShape="0" algn="ctr" dir="2700000" dist="35921">
              <a:schemeClr val="dk1"/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Processi interpretativi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processi cognitivi utilizzati per elaborare le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informazioni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Processi motivazionali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obiettivi che cerchiamo di raggiungere e che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danno una spinta e una direzione al comportamento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Processi che inducono stabilità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fattori che guidano comportamenti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sostanzialmente stabili, in larga misura automatici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Processi temporali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influenze del passato sul presente, relative a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fenomeni come l’inerzia o a cicli che si ripetono nel tempo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000" u="sng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Processi di errore casuale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rendono conto di manifestazioni totalmente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impredicibili dei tratti</a:t>
            </a:r>
            <a:endParaRPr b="1" i="0" sz="20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Google Shape;273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274" name="Google Shape;274;p19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19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19"/>
          <p:cNvSpPr/>
          <p:nvPr/>
        </p:nvSpPr>
        <p:spPr>
          <a:xfrm>
            <a:off x="539552" y="1560492"/>
            <a:ext cx="7992888" cy="4767263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WWT vs. Approccio tradizionale ai tratti: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tratti sono agiti attivamente dal momento che le persone possono, almeno in certa misura, </a:t>
            </a:r>
            <a:r>
              <a:rPr lang="it-IT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scegliere</a:t>
            </a:r>
            <a:r>
              <a:rPr lang="it-IT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quali tratti manifestare </a:t>
            </a:r>
            <a:endParaRPr/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tratti sono aspetti psicologici mutevoli e non statici, che possono essere presenti per periodi anche molto brevi di tempo</a:t>
            </a:r>
            <a:endParaRPr/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tratti sono strumenti per il raggiungimento di determinati scopi dal momento che racchiudono un insieme di processi che agiscono trasformativamente sull’ambiente </a:t>
            </a:r>
            <a:endParaRPr/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parte centrale dell’identità individuale non risiede nei tratti ma nei sistemi di valori e scopi propri di ogni individuo, per i quali i tratti sono funzionali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Google Shape;28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282" name="Google Shape;282;p20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0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0"/>
          <p:cNvSpPr/>
          <p:nvPr/>
        </p:nvSpPr>
        <p:spPr>
          <a:xfrm>
            <a:off x="455183" y="1317072"/>
            <a:ext cx="8149265" cy="599760"/>
          </a:xfrm>
          <a:custGeom>
            <a:rect b="b" l="l" r="r" t="t"/>
            <a:pathLst>
              <a:path extrusionOk="0" h="1476375" w="5653088">
                <a:moveTo>
                  <a:pt x="263444" y="0"/>
                </a:moveTo>
                <a:lnTo>
                  <a:pt x="5653088" y="0"/>
                </a:lnTo>
                <a:lnTo>
                  <a:pt x="5653088" y="1212931"/>
                </a:lnTo>
                <a:cubicBezTo>
                  <a:pt x="5653088" y="1358427"/>
                  <a:pt x="5535140" y="1476374"/>
                  <a:pt x="5389644" y="1476375"/>
                </a:cubicBezTo>
                <a:lnTo>
                  <a:pt x="0" y="1476375"/>
                </a:lnTo>
                <a:lnTo>
                  <a:pt x="0" y="263444"/>
                </a:lnTo>
                <a:cubicBezTo>
                  <a:pt x="0" y="117947"/>
                  <a:pt x="117947" y="0"/>
                  <a:pt x="263443" y="0"/>
                </a:cubicBezTo>
                <a:close/>
              </a:path>
            </a:pathLst>
          </a:cu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</a:gradFill>
          <a:ln>
            <a:noFill/>
          </a:ln>
          <a:effectLst>
            <a:outerShdw rotWithShape="0" algn="tl" dir="2700000" dist="38100">
              <a:srgbClr val="000000">
                <a:alpha val="3960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Approcci dei sistemi dinamici</a:t>
            </a:r>
            <a:endParaRPr b="1" i="0" sz="28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20"/>
          <p:cNvSpPr/>
          <p:nvPr/>
        </p:nvSpPr>
        <p:spPr>
          <a:xfrm>
            <a:off x="395536" y="2132856"/>
            <a:ext cx="8149265" cy="4528899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 personalità è un sistema caratterizzato da </a:t>
            </a:r>
            <a:r>
              <a:rPr b="1" i="0" lang="it-IT" sz="20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dinamiche complesse</a:t>
            </a:r>
            <a:endParaRPr/>
          </a:p>
          <a:p>
            <a:pPr indent="-24765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t/>
            </a:r>
            <a:endParaRPr b="1" i="0" sz="1500" u="none" cap="none" strike="noStrike">
              <a:solidFill>
                <a:srgbClr val="33333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dinamiche complesse hanno luogo grazie all’attivazione di processi cognitivi, emotivi e motivazionali</a:t>
            </a:r>
            <a:endParaRPr/>
          </a:p>
          <a:p>
            <a:pPr indent="-24765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t/>
            </a:r>
            <a:endParaRPr b="0" i="0" sz="15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 personalità è un 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complesso sistema adattivo 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 grado di regolare il comportamento e l’esperienza attraverso processi autoregolatori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finalizzati al perseguimento di obiettivi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5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differenze individuali corrispondono alle diverse strategie di autoregolazione e ai differenti pattern di comportamento e di esperienze che ne derivano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4765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t/>
            </a:r>
            <a:endParaRPr b="0" i="0" sz="15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Simulazione attraverso </a:t>
            </a:r>
            <a:r>
              <a:rPr b="1" i="1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modelli computazionali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" name="Google Shape;290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291" name="Google Shape;291;p21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21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21"/>
          <p:cNvSpPr/>
          <p:nvPr/>
        </p:nvSpPr>
        <p:spPr>
          <a:xfrm>
            <a:off x="527191" y="1317072"/>
            <a:ext cx="8149265" cy="1391848"/>
          </a:xfrm>
          <a:custGeom>
            <a:rect b="b" l="l" r="r" t="t"/>
            <a:pathLst>
              <a:path extrusionOk="0" h="1476375" w="5653088">
                <a:moveTo>
                  <a:pt x="263444" y="0"/>
                </a:moveTo>
                <a:lnTo>
                  <a:pt x="5653088" y="0"/>
                </a:lnTo>
                <a:lnTo>
                  <a:pt x="5653088" y="1212931"/>
                </a:lnTo>
                <a:cubicBezTo>
                  <a:pt x="5653088" y="1358427"/>
                  <a:pt x="5535140" y="1476374"/>
                  <a:pt x="5389644" y="1476375"/>
                </a:cubicBezTo>
                <a:lnTo>
                  <a:pt x="0" y="1476375"/>
                </a:lnTo>
                <a:lnTo>
                  <a:pt x="0" y="263444"/>
                </a:lnTo>
                <a:cubicBezTo>
                  <a:pt x="0" y="117947"/>
                  <a:pt x="117947" y="0"/>
                  <a:pt x="263443" y="0"/>
                </a:cubicBezTo>
                <a:close/>
              </a:path>
            </a:pathLst>
          </a:cu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</a:gradFill>
          <a:ln>
            <a:noFill/>
          </a:ln>
          <a:effectLst>
            <a:outerShdw rotWithShape="0" algn="tl" dir="2700000" dist="38100">
              <a:srgbClr val="000000">
                <a:alpha val="3960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Una teoria cibernetica dei tratti</a:t>
            </a:r>
            <a:endParaRPr/>
          </a:p>
          <a:p>
            <a:pPr indent="-342900" lvl="0" marL="3429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La </a:t>
            </a:r>
            <a:r>
              <a:rPr b="1" i="1" lang="it-IT" sz="2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Cybernetic Big 5 Theory</a:t>
            </a:r>
            <a:endParaRPr b="1" i="0" sz="28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21"/>
          <p:cNvSpPr/>
          <p:nvPr/>
        </p:nvSpPr>
        <p:spPr>
          <a:xfrm>
            <a:off x="353797" y="2996952"/>
            <a:ext cx="8394667" cy="3507343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 personalità è un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sistema che si autoregola in vista del raggiungimento di obiettivi di varia ampiezza, consistenza e livello di consapevolezza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Focus sulla spiegazione delle differenze interpersonali e di quelle intrapersonali della personalità, ponendo le prime come risultato delle seconde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personalità non è solo un sistema di differenze individuali ma corrisponde all’organizzazione mentale e ai processi che determinano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i </a:t>
            </a:r>
            <a:r>
              <a:rPr b="0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pattern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comportamentali ed esperienziali di ogni individuo</a:t>
            </a:r>
            <a:endParaRPr b="1" i="1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Google Shape;29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300" name="Google Shape;300;p22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22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22"/>
          <p:cNvSpPr/>
          <p:nvPr/>
        </p:nvSpPr>
        <p:spPr>
          <a:xfrm>
            <a:off x="251520" y="1412776"/>
            <a:ext cx="8610691" cy="1804749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processi cibernetici finalizzati al raggiungimento degli obiettivi sono radicati biologicamente e accomunano l’uomo ad altri animali – </a:t>
            </a:r>
            <a:r>
              <a:rPr b="1" i="0" lang="it-IT" sz="20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ARCHITETTURA CIBERNETICA UNIVERSALE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i="1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Il funzionamento dei sistemi cibernetici è definito da un ciclo di cinque fasi:</a:t>
            </a:r>
            <a:endParaRPr b="1" i="1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22"/>
          <p:cNvSpPr/>
          <p:nvPr/>
        </p:nvSpPr>
        <p:spPr>
          <a:xfrm>
            <a:off x="1958725" y="3770102"/>
            <a:ext cx="1576388" cy="504057"/>
          </a:xfrm>
          <a:prstGeom prst="homePlate">
            <a:avLst>
              <a:gd fmla="val 29455" name="adj"/>
            </a:avLst>
          </a:prstGeom>
          <a:solidFill>
            <a:srgbClr val="F2F2F2"/>
          </a:solidFill>
          <a:ln cap="flat" cmpd="sng" w="254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" lIns="45950" spcFirstLastPara="1" rIns="10800" wrap="square" tIns="4595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it-IT" sz="1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Selezione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it-IT" sz="1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dell’azione</a:t>
            </a:r>
            <a:endParaRPr b="1" i="0" sz="14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22"/>
          <p:cNvSpPr/>
          <p:nvPr/>
        </p:nvSpPr>
        <p:spPr>
          <a:xfrm>
            <a:off x="230533" y="3763034"/>
            <a:ext cx="1576388" cy="504057"/>
          </a:xfrm>
          <a:prstGeom prst="homePlate">
            <a:avLst>
              <a:gd fmla="val 21685" name="adj"/>
            </a:avLst>
          </a:prstGeom>
          <a:solidFill>
            <a:srgbClr val="F2F2F2"/>
          </a:solidFill>
          <a:ln cap="flat" cmpd="sng" w="254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" lIns="45950" spcFirstLastPara="1" rIns="10800" wrap="square" tIns="4595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it-IT" sz="1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Attivazione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it-IT" sz="1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 dell’obiettivo</a:t>
            </a:r>
            <a:endParaRPr b="1" i="0" sz="14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22"/>
          <p:cNvSpPr/>
          <p:nvPr/>
        </p:nvSpPr>
        <p:spPr>
          <a:xfrm>
            <a:off x="3639828" y="3763033"/>
            <a:ext cx="1576388" cy="504057"/>
          </a:xfrm>
          <a:prstGeom prst="homePlate">
            <a:avLst>
              <a:gd fmla="val 27519" name="adj"/>
            </a:avLst>
          </a:prstGeom>
          <a:solidFill>
            <a:srgbClr val="F2F2F2"/>
          </a:solidFill>
          <a:ln cap="flat" cmpd="sng" w="254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" lIns="45950" spcFirstLastPara="1" rIns="10800" wrap="square" tIns="4595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it-IT" sz="1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Azione</a:t>
            </a:r>
            <a:endParaRPr b="1" i="0" sz="14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22"/>
          <p:cNvSpPr/>
          <p:nvPr/>
        </p:nvSpPr>
        <p:spPr>
          <a:xfrm>
            <a:off x="5320931" y="3757087"/>
            <a:ext cx="1576388" cy="504057"/>
          </a:xfrm>
          <a:prstGeom prst="homePlate">
            <a:avLst>
              <a:gd fmla="val 21685" name="adj"/>
            </a:avLst>
          </a:prstGeom>
          <a:solidFill>
            <a:srgbClr val="F2F2F2"/>
          </a:solidFill>
          <a:ln cap="flat" cmpd="sng" w="254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" lIns="45950" spcFirstLastPara="1" rIns="10800" wrap="square" tIns="4595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it-IT" sz="1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Interpretazione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it-IT" sz="1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del risultato</a:t>
            </a:r>
            <a:endParaRPr b="1" i="0" sz="14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22"/>
          <p:cNvSpPr/>
          <p:nvPr/>
        </p:nvSpPr>
        <p:spPr>
          <a:xfrm>
            <a:off x="7024204" y="3691027"/>
            <a:ext cx="1919297" cy="648072"/>
          </a:xfrm>
          <a:prstGeom prst="homePlate">
            <a:avLst>
              <a:gd fmla="val 27519" name="adj"/>
            </a:avLst>
          </a:prstGeom>
          <a:solidFill>
            <a:srgbClr val="F2F2F2"/>
          </a:solidFill>
          <a:ln cap="flat" cmpd="sng" w="254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" lIns="45950" spcFirstLastPara="1" rIns="10800" wrap="square" tIns="459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1" sz="14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it-IT" sz="1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Confronto tra obiettivo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it-IT" sz="1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prefissato e raggiunto</a:t>
            </a:r>
            <a:endParaRPr b="1" i="1" sz="14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4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22"/>
          <p:cNvSpPr/>
          <p:nvPr/>
        </p:nvSpPr>
        <p:spPr>
          <a:xfrm rot="2895900">
            <a:off x="7544051" y="4521713"/>
            <a:ext cx="731520" cy="1216152"/>
          </a:xfrm>
          <a:prstGeom prst="curvedLeftArrow">
            <a:avLst>
              <a:gd fmla="val 25000" name="adj1"/>
              <a:gd fmla="val 50000" name="adj2"/>
              <a:gd fmla="val 31881" name="adj3"/>
            </a:avLst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chemeClr val="accent1"/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-342900" lvl="0" marL="3429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22"/>
          <p:cNvSpPr txBox="1"/>
          <p:nvPr/>
        </p:nvSpPr>
        <p:spPr>
          <a:xfrm>
            <a:off x="4860033" y="4725144"/>
            <a:ext cx="302433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 positivo, emerge un secondo obiettivo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22"/>
          <p:cNvSpPr/>
          <p:nvPr/>
        </p:nvSpPr>
        <p:spPr>
          <a:xfrm>
            <a:off x="1043608" y="5877272"/>
            <a:ext cx="6624736" cy="715089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Molti cicli possono essere attivati simultaneamente, dal momento che le persone generalmente perseguono più obiettivi </a:t>
            </a:r>
            <a:endParaRPr b="1" i="1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22"/>
          <p:cNvSpPr/>
          <p:nvPr/>
        </p:nvSpPr>
        <p:spPr>
          <a:xfrm>
            <a:off x="395536" y="6145539"/>
            <a:ext cx="767990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12" name="Google Shape;312;p22"/>
          <p:cNvGrpSpPr/>
          <p:nvPr/>
        </p:nvGrpSpPr>
        <p:grpSpPr>
          <a:xfrm>
            <a:off x="1003391" y="6163421"/>
            <a:ext cx="114300" cy="200025"/>
            <a:chOff x="7431088" y="6069013"/>
            <a:chExt cx="222250" cy="387350"/>
          </a:xfrm>
        </p:grpSpPr>
        <p:sp>
          <p:nvSpPr>
            <p:cNvPr id="313" name="Google Shape;313;p22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4" name="Google Shape;314;p22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5" name="Google Shape;315;p22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6" name="Google Shape;316;p22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7" name="Google Shape;317;p22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" name="Google Shape;32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323" name="Google Shape;323;p23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23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23"/>
          <p:cNvSpPr/>
          <p:nvPr/>
        </p:nvSpPr>
        <p:spPr>
          <a:xfrm>
            <a:off x="612402" y="1746293"/>
            <a:ext cx="7920038" cy="51077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Due categorie di elementi cibernetici</a:t>
            </a:r>
            <a:endParaRPr b="1" i="0" sz="24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23"/>
          <p:cNvSpPr txBox="1"/>
          <p:nvPr/>
        </p:nvSpPr>
        <p:spPr>
          <a:xfrm>
            <a:off x="900434" y="3087115"/>
            <a:ext cx="3486057" cy="769441"/>
          </a:xfrm>
          <a:prstGeom prst="rect">
            <a:avLst/>
          </a:pr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Arial"/>
              <a:buNone/>
            </a:pPr>
            <a:r>
              <a:rPr b="1" i="0" lang="it-IT" sz="22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Meccanismi di funzionamento generale</a:t>
            </a:r>
            <a:endParaRPr b="1" i="0" sz="22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23"/>
          <p:cNvSpPr txBox="1"/>
          <p:nvPr/>
        </p:nvSpPr>
        <p:spPr>
          <a:xfrm>
            <a:off x="4716858" y="3091607"/>
            <a:ext cx="3486057" cy="769441"/>
          </a:xfrm>
          <a:prstGeom prst="rect">
            <a:avLst/>
          </a:pr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Arial"/>
              <a:buNone/>
            </a:pPr>
            <a:r>
              <a:rPr b="1" i="0" lang="it-IT" sz="22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Contenuti della memoria relativi a esperienze passate</a:t>
            </a:r>
            <a:endParaRPr b="1" i="0" sz="22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23"/>
          <p:cNvSpPr txBox="1"/>
          <p:nvPr/>
        </p:nvSpPr>
        <p:spPr>
          <a:xfrm>
            <a:off x="1312837" y="5247355"/>
            <a:ext cx="2683099" cy="769441"/>
          </a:xfrm>
          <a:prstGeom prst="rect">
            <a:avLst/>
          </a:prstGeom>
          <a:solidFill>
            <a:srgbClr val="E5E5E5"/>
          </a:solidFill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70AED9"/>
              </a:buClr>
              <a:buSzPts val="2200"/>
              <a:buFont typeface="Arial"/>
              <a:buNone/>
            </a:pPr>
            <a:r>
              <a:rPr b="1" i="0" lang="it-IT" sz="2200" u="none" cap="none" strike="noStrike">
                <a:solidFill>
                  <a:srgbClr val="70AED9"/>
                </a:solidFill>
                <a:latin typeface="Calibri"/>
                <a:ea typeface="Calibri"/>
                <a:cs typeface="Calibri"/>
                <a:sym typeface="Calibri"/>
              </a:rPr>
              <a:t>TRATTI DI PERSONALIT</a:t>
            </a:r>
            <a:r>
              <a:rPr b="1" lang="it-IT" sz="2200">
                <a:solidFill>
                  <a:srgbClr val="70AED9"/>
                </a:solidFill>
                <a:latin typeface="Calibri"/>
                <a:ea typeface="Calibri"/>
                <a:cs typeface="Calibri"/>
                <a:sym typeface="Calibri"/>
              </a:rPr>
              <a:t>À</a:t>
            </a:r>
            <a:endParaRPr b="0" i="0" sz="2200" u="none" cap="none" strike="noStrike">
              <a:solidFill>
                <a:srgbClr val="70AED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23"/>
          <p:cNvSpPr txBox="1"/>
          <p:nvPr/>
        </p:nvSpPr>
        <p:spPr>
          <a:xfrm>
            <a:off x="5129261" y="5251847"/>
            <a:ext cx="2683099" cy="769441"/>
          </a:xfrm>
          <a:prstGeom prst="rect">
            <a:avLst/>
          </a:prstGeom>
          <a:solidFill>
            <a:srgbClr val="E5E5E5"/>
          </a:solidFill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70AED9"/>
              </a:buClr>
              <a:buSzPts val="2200"/>
              <a:buFont typeface="Arial"/>
              <a:buNone/>
            </a:pPr>
            <a:r>
              <a:rPr b="1" i="0" lang="it-IT" sz="2200" u="none" cap="none" strike="noStrike">
                <a:solidFill>
                  <a:srgbClr val="70AED9"/>
                </a:solidFill>
                <a:latin typeface="Calibri"/>
                <a:ea typeface="Calibri"/>
                <a:cs typeface="Calibri"/>
                <a:sym typeface="Calibri"/>
              </a:rPr>
              <a:t>ADATTAMENTI SPECIFICI</a:t>
            </a:r>
            <a:endParaRPr b="0" i="0" sz="2200" u="none" cap="none" strike="noStrike">
              <a:solidFill>
                <a:srgbClr val="70AED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23"/>
          <p:cNvSpPr/>
          <p:nvPr/>
        </p:nvSpPr>
        <p:spPr>
          <a:xfrm>
            <a:off x="6032276" y="4095227"/>
            <a:ext cx="915988" cy="978070"/>
          </a:xfrm>
          <a:prstGeom prst="downArrow">
            <a:avLst>
              <a:gd fmla="val 50000" name="adj1"/>
              <a:gd fmla="val 50014" name="adj2"/>
            </a:avLst>
          </a:prstGeom>
          <a:solidFill>
            <a:srgbClr val="595959">
              <a:alpha val="49803"/>
            </a:srgbClr>
          </a:solidFill>
          <a:ln cap="flat" cmpd="sng" w="25400">
            <a:solidFill>
              <a:srgbClr val="8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23"/>
          <p:cNvSpPr/>
          <p:nvPr/>
        </p:nvSpPr>
        <p:spPr>
          <a:xfrm>
            <a:off x="2195736" y="4095227"/>
            <a:ext cx="915988" cy="978070"/>
          </a:xfrm>
          <a:prstGeom prst="downArrow">
            <a:avLst>
              <a:gd fmla="val 50000" name="adj1"/>
              <a:gd fmla="val 50014" name="adj2"/>
            </a:avLst>
          </a:prstGeom>
          <a:solidFill>
            <a:srgbClr val="595959">
              <a:alpha val="49803"/>
            </a:srgbClr>
          </a:solidFill>
          <a:ln cap="flat" cmpd="sng" w="25400">
            <a:solidFill>
              <a:srgbClr val="8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Google Shape;336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337" name="Google Shape;337;p24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24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24"/>
          <p:cNvSpPr/>
          <p:nvPr/>
        </p:nvSpPr>
        <p:spPr>
          <a:xfrm>
            <a:off x="683568" y="1412776"/>
            <a:ext cx="7761598" cy="1464231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tratti di personalità corrispondono a 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descrizioni probabilistiche 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 </a:t>
            </a:r>
            <a:r>
              <a:rPr b="0" i="1" lang="it-IT" sz="20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pattern </a:t>
            </a:r>
            <a:r>
              <a:rPr b="0" i="0" lang="it-IT" sz="20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emotivi, cognitivi, motivazionali e comportamentali 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relativamente stabili, in risposta a classi di stimoli presenti negli ambienti umani per tutto il corso dell’evoluzione</a:t>
            </a:r>
            <a:endParaRPr b="1" i="0" sz="20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24"/>
          <p:cNvSpPr/>
          <p:nvPr/>
        </p:nvSpPr>
        <p:spPr>
          <a:xfrm>
            <a:off x="539552" y="3284984"/>
            <a:ext cx="8016370" cy="3234928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CARATTERISTICHE DEI TRATTI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Sono tendenze a presentare determinate emozioni, motivazioni, cognizioni e comportamenti</a:t>
            </a:r>
            <a:endParaRPr/>
          </a:p>
          <a:p>
            <a:pPr indent="-25400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Arial"/>
              <a:buNone/>
            </a:pPr>
            <a:r>
              <a:t/>
            </a:r>
            <a:endParaRPr b="0" i="0" sz="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Sono </a:t>
            </a:r>
            <a:r>
              <a:rPr b="1" i="0" lang="it-IT" sz="1800" u="none" cap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stati attrattori </a:t>
            </a:r>
            <a:r>
              <a:rPr b="0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persistenti del sistema cibernetico, ovvero stati verso cui la persona tende a gravitare ma non precludono il manifestarsi di altri stati</a:t>
            </a:r>
            <a:endParaRPr/>
          </a:p>
          <a:p>
            <a:pPr indent="-25400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Arial"/>
              <a:buNone/>
            </a:pPr>
            <a:r>
              <a:t/>
            </a:r>
            <a:endParaRPr b="0" i="0" sz="5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Sono specifici della situazione poiché sono relativi a risposte a determinate categorie di stimoli</a:t>
            </a:r>
            <a:endParaRPr/>
          </a:p>
          <a:p>
            <a:pPr indent="-25400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Arial"/>
              <a:buNone/>
            </a:pPr>
            <a:r>
              <a:t/>
            </a:r>
            <a:endParaRPr b="0" i="0" sz="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classi di stimoli sono molto ampie (es. situazioni di ricompensa, punizione, distrazione o incertezza) e presenti nell’intero corso dell’evoluzione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5" name="Google Shape;34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346" name="Google Shape;346;p25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47" name="Google Shape;347;p25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25"/>
          <p:cNvSpPr/>
          <p:nvPr/>
        </p:nvSpPr>
        <p:spPr>
          <a:xfrm>
            <a:off x="683568" y="1215628"/>
            <a:ext cx="7761598" cy="2213372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Gli </a:t>
            </a:r>
            <a:r>
              <a:rPr b="1" i="0" lang="it-IT" sz="2000" u="none" cap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adattamenti caratteristici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sono sempre definiti in relazione a particolari contesti culturali e condizioni individuali. Le relative differenze individuali riflettono reazioni a circostanze specifiche, non universali, di una determinata cultura o di uno specifico individuo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TRE TIPOLOGIE:</a:t>
            </a:r>
            <a:endParaRPr b="1" i="0" sz="24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25"/>
          <p:cNvSpPr/>
          <p:nvPr/>
        </p:nvSpPr>
        <p:spPr>
          <a:xfrm>
            <a:off x="179512" y="4443189"/>
            <a:ext cx="2808312" cy="1362075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OBIETTIVI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Rappresentazioni di stati futuri desiderati e valori cibernetici di riferimento</a:t>
            </a:r>
            <a:endParaRPr b="0" i="0" sz="18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25"/>
          <p:cNvSpPr/>
          <p:nvPr/>
        </p:nvSpPr>
        <p:spPr>
          <a:xfrm>
            <a:off x="3131840" y="3994438"/>
            <a:ext cx="2808312" cy="2281476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INTERPRETAZIONI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Informazioni relative a eventi passati o futuri e valutazioni in termini di valenza affettiva, in funzione degli obiettivi prefissati</a:t>
            </a:r>
            <a:endParaRPr b="0" i="0" sz="18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25"/>
          <p:cNvSpPr/>
          <p:nvPr/>
        </p:nvSpPr>
        <p:spPr>
          <a:xfrm>
            <a:off x="6084168" y="3717032"/>
            <a:ext cx="2808312" cy="2894409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STRATEGIE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Piani, azioni, abilità e routine automatizzate impiegate stabilmente per trasformare la situazione corrente in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una situazione desiderata, in funzione degli obiettivi prefissati 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6" name="Google Shape;356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357" name="Google Shape;357;p26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58" name="Google Shape;358;p26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9" name="Google Shape;359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5559" y="3450885"/>
            <a:ext cx="8716921" cy="2210363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p26"/>
          <p:cNvSpPr/>
          <p:nvPr/>
        </p:nvSpPr>
        <p:spPr>
          <a:xfrm>
            <a:off x="612402" y="1866709"/>
            <a:ext cx="7920038" cy="919401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Tratti di personalità e adattamenti caratteristici nel modello di funzionamento cibernetico proposto dalla CB5T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5" name="Google Shape;365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366" name="Google Shape;366;p27"/>
          <p:cNvPicPr preferRelativeResize="0"/>
          <p:nvPr/>
        </p:nvPicPr>
        <p:blipFill rotWithShape="1">
          <a:blip r:embed="rId5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Google Shape;367;p27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27"/>
          <p:cNvSpPr/>
          <p:nvPr/>
        </p:nvSpPr>
        <p:spPr>
          <a:xfrm>
            <a:off x="539552" y="1440629"/>
            <a:ext cx="7920038" cy="1634490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Ognuno dei Big Five ha una specifica funzione cibernetica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Big Five sono universali dal momento che riflettono variazioni individuali nei parametri dell’insieme dei meccanismi cibernetici presenti in ogni cervello umano</a:t>
            </a:r>
            <a:endParaRPr b="1" i="0" sz="20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369" name="Google Shape;369;p27"/>
          <p:cNvGraphicFramePr/>
          <p:nvPr/>
        </p:nvGraphicFramePr>
        <p:xfrm>
          <a:off x="683568" y="3592339"/>
          <a:ext cx="7693025" cy="3221037"/>
        </p:xfrm>
        <a:graphic>
          <a:graphicData uri="http://schemas.openxmlformats.org/presentationml/2006/ole">
            <mc:AlternateContent>
              <mc:Choice Requires="v">
                <p:oleObj r:id="rId6" imgH="3221037" imgW="7693025" progId="Word.Document.12" spid="_x0000_s1">
                  <p:embed/>
                </p:oleObj>
              </mc:Choice>
              <mc:Fallback>
                <p:oleObj r:id="rId7" imgH="3221037" imgW="7693025" progId="Word.Document.12">
                  <p:embed/>
                  <p:pic>
                    <p:nvPicPr>
                      <p:cNvPr id="369" name="Google Shape;369;p27"/>
                      <p:cNvPicPr preferRelativeResize="0"/>
                      <p:nvPr/>
                    </p:nvPicPr>
                    <p:blipFill rotWithShape="1">
                      <a:blip r:embed="rId8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683568" y="3592339"/>
                        <a:ext cx="7693025" cy="3221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4" name="Google Shape;37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375" name="Google Shape;375;p28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28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28"/>
          <p:cNvSpPr/>
          <p:nvPr/>
        </p:nvSpPr>
        <p:spPr>
          <a:xfrm>
            <a:off x="876110" y="1340768"/>
            <a:ext cx="7368298" cy="2145268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</a:t>
            </a:r>
            <a:r>
              <a:rPr b="1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estroversione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è il tratto più correlato alla prima fase del ciclo cibernetico, perché implicata nell’identificazione di segnali di ricompensa, cioè funzionali al raggiungimento dell’obiettivo.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L’estroversione è coinvolta anche nella fase finale, dal momento che il raggiungimento dell’obiettivo genera entusiasmo ed emotività positiva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28"/>
          <p:cNvSpPr/>
          <p:nvPr/>
        </p:nvSpPr>
        <p:spPr>
          <a:xfrm>
            <a:off x="851847" y="3861048"/>
            <a:ext cx="7391915" cy="1123712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b="1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nevroticismo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è implicato nella fase finale del ciclo cibernetico, poiché una mancata corrispondenza tra obiettivo stabilito e raggiunto produce stati affettivi negativi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28"/>
          <p:cNvSpPr/>
          <p:nvPr/>
        </p:nvSpPr>
        <p:spPr>
          <a:xfrm>
            <a:off x="827584" y="5373216"/>
            <a:ext cx="7415532" cy="1123712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</a:t>
            </a:r>
            <a:r>
              <a:rPr b="1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apertura mentale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è funzionale ad identificare nell’ambiente stimoli e strategie rilevanti per il perseguimento dell’obiettivo e a valutare le discrepanze tra stato attuale e stato desiderato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Google Shape;384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385" name="Google Shape;385;p29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29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29"/>
          <p:cNvSpPr/>
          <p:nvPr/>
        </p:nvSpPr>
        <p:spPr>
          <a:xfrm>
            <a:off x="876110" y="1844824"/>
            <a:ext cx="7224282" cy="1464231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</a:t>
            </a:r>
            <a:r>
              <a:rPr b="1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coscienziosità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riflette la variazione nei meccanismi che consentono alle persone di seguire le regole e stabilire una priorità negli obiettivi da raggiungere, soprattutto nel lungo periodo [PIANIFICAZIONE]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29"/>
          <p:cNvSpPr/>
          <p:nvPr/>
        </p:nvSpPr>
        <p:spPr>
          <a:xfrm>
            <a:off x="827584" y="3673440"/>
            <a:ext cx="7270592" cy="1123712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</a:t>
            </a:r>
            <a:r>
              <a:rPr b="1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gradevolezza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riflette variazioni nei meccanismi necessari al coordinamento sociale di obiettivi, strategie e interpretazioni di persone diverse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3" name="Google Shape;393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394" name="Google Shape;394;p30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95" name="Google Shape;395;p30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30"/>
          <p:cNvSpPr/>
          <p:nvPr/>
        </p:nvSpPr>
        <p:spPr>
          <a:xfrm>
            <a:off x="539552" y="1440629"/>
            <a:ext cx="8064896" cy="122586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Nell’organizzazione gerarchica dei tratti ipotizzata dalla CB5T, sopra ai Big Five vi sono due </a:t>
            </a:r>
            <a:r>
              <a:rPr b="1" i="0" lang="it-IT" sz="22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meta-tratti </a:t>
            </a:r>
            <a:r>
              <a:rPr b="0" i="0" lang="it-IT" sz="2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che dotano il sistema cibernetico della capacità di modificare i suoi adattamenti caratteristici</a:t>
            </a:r>
            <a:endParaRPr b="1" i="0" sz="22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30"/>
          <p:cNvSpPr/>
          <p:nvPr/>
        </p:nvSpPr>
        <p:spPr>
          <a:xfrm>
            <a:off x="624000" y="3203685"/>
            <a:ext cx="3666188" cy="1728192"/>
          </a:xfrm>
          <a:prstGeom prst="roundRect">
            <a:avLst>
              <a:gd fmla="val 16667" name="adj"/>
            </a:avLst>
          </a:prstGeom>
          <a:solidFill>
            <a:srgbClr val="D0EAEC"/>
          </a:solidFill>
          <a:ln>
            <a:noFill/>
          </a:ln>
          <a:effectLst>
            <a:outerShdw rotWithShape="0" algn="ctr" dir="2700000" dist="35921">
              <a:schemeClr val="dk1"/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STABILIT</a:t>
            </a:r>
            <a:r>
              <a:rPr b="1" lang="it-IT" sz="24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À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Mantiene il funzionamento in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corso, diretto al raggiungimento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degli obiettivi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30"/>
          <p:cNvSpPr/>
          <p:nvPr/>
        </p:nvSpPr>
        <p:spPr>
          <a:xfrm>
            <a:off x="4794244" y="3215742"/>
            <a:ext cx="3666188" cy="1728192"/>
          </a:xfrm>
          <a:prstGeom prst="roundRect">
            <a:avLst>
              <a:gd fmla="val 16667" name="adj"/>
            </a:avLst>
          </a:prstGeom>
          <a:solidFill>
            <a:srgbClr val="D0EAEC"/>
          </a:solidFill>
          <a:ln>
            <a:noFill/>
          </a:ln>
          <a:effectLst>
            <a:outerShdw rotWithShape="0" algn="ctr" dir="2700000" dist="35921">
              <a:schemeClr val="dk1"/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PLASTICIT</a:t>
            </a:r>
            <a:r>
              <a:rPr b="1" lang="it-IT" sz="24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À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Integra informazioni nuove o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anomale con le conoscenze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già presenti</a:t>
            </a:r>
            <a:endParaRPr/>
          </a:p>
        </p:txBody>
      </p:sp>
      <p:sp>
        <p:nvSpPr>
          <p:cNvPr id="399" name="Google Shape;399;p30"/>
          <p:cNvSpPr txBox="1"/>
          <p:nvPr/>
        </p:nvSpPr>
        <p:spPr>
          <a:xfrm>
            <a:off x="1196677" y="5147900"/>
            <a:ext cx="2512200" cy="369300"/>
          </a:xfrm>
          <a:prstGeom prst="rect">
            <a:avLst/>
          </a:pr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None/>
            </a:pPr>
            <a:r>
              <a:rPr b="1" i="0" lang="it-IT" sz="18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Coscienziosita </a:t>
            </a:r>
            <a:endParaRPr b="1" i="0" sz="18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30"/>
          <p:cNvSpPr txBox="1"/>
          <p:nvPr/>
        </p:nvSpPr>
        <p:spPr>
          <a:xfrm>
            <a:off x="1187624" y="5651956"/>
            <a:ext cx="2512200" cy="369300"/>
          </a:xfrm>
          <a:prstGeom prst="rect">
            <a:avLst/>
          </a:pr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None/>
            </a:pPr>
            <a:r>
              <a:rPr b="1" i="0" lang="it-IT" sz="18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Gradevolezza </a:t>
            </a:r>
            <a:endParaRPr b="1" i="0" sz="18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30"/>
          <p:cNvSpPr txBox="1"/>
          <p:nvPr/>
        </p:nvSpPr>
        <p:spPr>
          <a:xfrm>
            <a:off x="1187624" y="6156012"/>
            <a:ext cx="2512069" cy="369332"/>
          </a:xfrm>
          <a:prstGeom prst="rect">
            <a:avLst/>
          </a:pr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None/>
            </a:pPr>
            <a:r>
              <a:rPr b="1" i="0" lang="it-IT" sz="18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Nevroticismo </a:t>
            </a:r>
            <a:endParaRPr b="1" i="0" sz="18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30"/>
          <p:cNvSpPr txBox="1"/>
          <p:nvPr/>
        </p:nvSpPr>
        <p:spPr>
          <a:xfrm>
            <a:off x="5372299" y="5147900"/>
            <a:ext cx="2512200" cy="369300"/>
          </a:xfrm>
          <a:prstGeom prst="rect">
            <a:avLst/>
          </a:pr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None/>
            </a:pPr>
            <a:r>
              <a:rPr b="1" i="0" lang="it-IT" sz="18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Estroversione </a:t>
            </a:r>
            <a:r>
              <a:rPr b="1" i="0" lang="it-IT" sz="1800" u="none" cap="none" strike="noStrike">
                <a:solidFill>
                  <a:srgbClr val="002060"/>
                </a:solidFill>
                <a:latin typeface="Garamond"/>
                <a:ea typeface="Garamond"/>
                <a:cs typeface="Garamond"/>
                <a:sym typeface="Garamond"/>
              </a:rPr>
              <a:t> </a:t>
            </a:r>
            <a:endParaRPr b="1" i="0" sz="18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30"/>
          <p:cNvSpPr txBox="1"/>
          <p:nvPr/>
        </p:nvSpPr>
        <p:spPr>
          <a:xfrm>
            <a:off x="5363246" y="5651956"/>
            <a:ext cx="2512200" cy="369300"/>
          </a:xfrm>
          <a:prstGeom prst="rect">
            <a:avLst/>
          </a:pr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None/>
            </a:pPr>
            <a:r>
              <a:rPr b="1" i="0" lang="it-IT" sz="18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Apertura mentale</a:t>
            </a:r>
            <a:endParaRPr b="1" i="0" sz="18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Google Shape;408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409" name="Google Shape;409;p31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410" name="Google Shape;410;p31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PSICOLOGIA DELLA PERSONALITA’ OGGI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" name="Google Shape;411;p31"/>
          <p:cNvSpPr/>
          <p:nvPr/>
        </p:nvSpPr>
        <p:spPr>
          <a:xfrm>
            <a:off x="455183" y="1196752"/>
            <a:ext cx="8149265" cy="599760"/>
          </a:xfrm>
          <a:custGeom>
            <a:rect b="b" l="l" r="r" t="t"/>
            <a:pathLst>
              <a:path extrusionOk="0" h="1476375" w="5653088">
                <a:moveTo>
                  <a:pt x="263444" y="0"/>
                </a:moveTo>
                <a:lnTo>
                  <a:pt x="5653088" y="0"/>
                </a:lnTo>
                <a:lnTo>
                  <a:pt x="5653088" y="1212931"/>
                </a:lnTo>
                <a:cubicBezTo>
                  <a:pt x="5653088" y="1358427"/>
                  <a:pt x="5535140" y="1476374"/>
                  <a:pt x="5389644" y="1476375"/>
                </a:cubicBezTo>
                <a:lnTo>
                  <a:pt x="0" y="1476375"/>
                </a:lnTo>
                <a:lnTo>
                  <a:pt x="0" y="263444"/>
                </a:lnTo>
                <a:cubicBezTo>
                  <a:pt x="0" y="117947"/>
                  <a:pt x="117947" y="0"/>
                  <a:pt x="263443" y="0"/>
                </a:cubicBezTo>
                <a:close/>
              </a:path>
            </a:pathLst>
          </a:cu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</a:gradFill>
          <a:ln>
            <a:noFill/>
          </a:ln>
          <a:effectLst>
            <a:outerShdw rotWithShape="0" algn="tl" dir="2700000" dist="38100">
              <a:srgbClr val="000000">
                <a:alpha val="3960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I tratti come reti individuali</a:t>
            </a:r>
            <a:endParaRPr b="1" i="0" sz="28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" name="Google Shape;412;p31"/>
          <p:cNvSpPr/>
          <p:nvPr/>
        </p:nvSpPr>
        <p:spPr>
          <a:xfrm>
            <a:off x="455183" y="1977676"/>
            <a:ext cx="8149265" cy="4699159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tratti corrispondono alle differenze individuali nelle reti intraindividuali di elementi della personalità</a:t>
            </a:r>
            <a:endParaRPr/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Ogni elemento è raffigurato da un </a:t>
            </a:r>
            <a:r>
              <a:rPr b="1" i="0" lang="it-IT" sz="1800" u="none" cap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nodo </a:t>
            </a:r>
            <a:r>
              <a:rPr b="0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 le associazioni tra nodi da </a:t>
            </a:r>
            <a:r>
              <a:rPr b="1" i="0" lang="it-IT" sz="1800" u="none" cap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bordi di collegamento </a:t>
            </a:r>
            <a:r>
              <a:rPr b="0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che rappresentano connessioni omeostatiche o causali</a:t>
            </a:r>
            <a:endParaRPr/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Gli elementi comprendono le sfaccettature dei tratti ma anche motivazioni, pensieri, emozioni e reazioni fisiologiche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covariazione tra gli elementi della rete relativa a un tratto non è la conseguenza di un fattore latente sottostante ma è spiegata in termini di influenze tra gli elementi della rete</a:t>
            </a:r>
            <a:endParaRPr/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Il tratto è il r</a:t>
            </a:r>
            <a:r>
              <a:rPr lang="it-IT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sultato </a:t>
            </a:r>
            <a:r>
              <a:rPr b="1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emergente 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dalla rete e, una volta emerso, può assumere un valore causale sul suo funzionamento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i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2010-02-10T17:07:48Z</dcterms:created>
  <dc:creator>Dipartimento di Psicologia</dc:creator>
</cp:coreProperties>
</file>